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304" r:id="rId3"/>
    <p:sldId id="267" r:id="rId4"/>
    <p:sldId id="268" r:id="rId5"/>
    <p:sldId id="306" r:id="rId6"/>
    <p:sldId id="300" r:id="rId7"/>
    <p:sldId id="301" r:id="rId8"/>
    <p:sldId id="303" r:id="rId9"/>
    <p:sldId id="305" r:id="rId10"/>
    <p:sldId id="302" r:id="rId11"/>
    <p:sldId id="322" r:id="rId12"/>
    <p:sldId id="333" r:id="rId13"/>
    <p:sldId id="326" r:id="rId14"/>
    <p:sldId id="327" r:id="rId15"/>
    <p:sldId id="328" r:id="rId16"/>
    <p:sldId id="325" r:id="rId17"/>
    <p:sldId id="313" r:id="rId18"/>
    <p:sldId id="329" r:id="rId19"/>
    <p:sldId id="330" r:id="rId20"/>
    <p:sldId id="331" r:id="rId21"/>
    <p:sldId id="332" r:id="rId2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D3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9"/>
    <p:restoredTop sz="94681"/>
  </p:normalViewPr>
  <p:slideViewPr>
    <p:cSldViewPr snapToGrid="0">
      <p:cViewPr varScale="1">
        <p:scale>
          <a:sx n="136" d="100"/>
          <a:sy n="136" d="100"/>
        </p:scale>
        <p:origin x="86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79DD3A-0463-D342-BB45-9D2FF746AB7A}" type="datetimeFigureOut">
              <a:rPr lang="en-GB" smtClean="0"/>
              <a:t>12/06/2026</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CA67B-56F8-A943-BB73-77631BD9C530}" type="slidenum">
              <a:rPr lang="en-GB" smtClean="0"/>
              <a:t>‹Nº›</a:t>
            </a:fld>
            <a:endParaRPr lang="en-GB"/>
          </a:p>
        </p:txBody>
      </p:sp>
    </p:spTree>
    <p:extLst>
      <p:ext uri="{BB962C8B-B14F-4D97-AF65-F5344CB8AC3E}">
        <p14:creationId xmlns:p14="http://schemas.microsoft.com/office/powerpoint/2010/main" val="1358548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498CA67B-56F8-A943-BB73-77631BD9C530}" type="slidenum">
              <a:rPr lang="en-GB" smtClean="0"/>
              <a:t>1</a:t>
            </a:fld>
            <a:endParaRPr lang="en-GB"/>
          </a:p>
        </p:txBody>
      </p:sp>
    </p:spTree>
    <p:extLst>
      <p:ext uri="{BB962C8B-B14F-4D97-AF65-F5344CB8AC3E}">
        <p14:creationId xmlns:p14="http://schemas.microsoft.com/office/powerpoint/2010/main" val="94925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3</a:t>
            </a:fld>
            <a:endParaRPr lang="es-ES"/>
          </a:p>
        </p:txBody>
      </p:sp>
    </p:spTree>
    <p:extLst>
      <p:ext uri="{BB962C8B-B14F-4D97-AF65-F5344CB8AC3E}">
        <p14:creationId xmlns:p14="http://schemas.microsoft.com/office/powerpoint/2010/main" val="87756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6</a:t>
            </a:fld>
            <a:endParaRPr lang="es-ES"/>
          </a:p>
        </p:txBody>
      </p:sp>
    </p:spTree>
    <p:extLst>
      <p:ext uri="{BB962C8B-B14F-4D97-AF65-F5344CB8AC3E}">
        <p14:creationId xmlns:p14="http://schemas.microsoft.com/office/powerpoint/2010/main" val="3447635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7</a:t>
            </a:fld>
            <a:endParaRPr lang="es-ES"/>
          </a:p>
        </p:txBody>
      </p:sp>
    </p:spTree>
    <p:extLst>
      <p:ext uri="{BB962C8B-B14F-4D97-AF65-F5344CB8AC3E}">
        <p14:creationId xmlns:p14="http://schemas.microsoft.com/office/powerpoint/2010/main" val="1356544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8</a:t>
            </a:fld>
            <a:endParaRPr lang="es-ES"/>
          </a:p>
        </p:txBody>
      </p:sp>
    </p:spTree>
    <p:extLst>
      <p:ext uri="{BB962C8B-B14F-4D97-AF65-F5344CB8AC3E}">
        <p14:creationId xmlns:p14="http://schemas.microsoft.com/office/powerpoint/2010/main" val="2708374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498CA67B-56F8-A943-BB73-77631BD9C530}" type="slidenum">
              <a:rPr lang="en-GB" smtClean="0"/>
              <a:t>19</a:t>
            </a:fld>
            <a:endParaRPr lang="en-GB"/>
          </a:p>
        </p:txBody>
      </p:sp>
    </p:spTree>
    <p:extLst>
      <p:ext uri="{BB962C8B-B14F-4D97-AF65-F5344CB8AC3E}">
        <p14:creationId xmlns:p14="http://schemas.microsoft.com/office/powerpoint/2010/main" val="3472751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C347B-2E75-EB2A-8230-DBCAFB6B6DF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001C23B-692E-52DE-6F9B-DE623E27C2F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1573842-C806-69ED-8BCD-31CC3B73CC58}"/>
              </a:ext>
            </a:extLst>
          </p:cNvPr>
          <p:cNvSpPr>
            <a:spLocks noGrp="1"/>
          </p:cNvSpPr>
          <p:nvPr>
            <p:ph type="body" idx="1"/>
          </p:nvPr>
        </p:nvSpPr>
        <p:spPr/>
        <p:txBody>
          <a:bodyPr/>
          <a:lstStyle/>
          <a:p>
            <a:endParaRPr lang="en-GB" dirty="0"/>
          </a:p>
        </p:txBody>
      </p:sp>
      <p:sp>
        <p:nvSpPr>
          <p:cNvPr id="4" name="Marcador de número de diapositiva 3">
            <a:extLst>
              <a:ext uri="{FF2B5EF4-FFF2-40B4-BE49-F238E27FC236}">
                <a16:creationId xmlns:a16="http://schemas.microsoft.com/office/drawing/2014/main" id="{5BC801E5-32D5-DA3D-20DA-18FF16786F5F}"/>
              </a:ext>
            </a:extLst>
          </p:cNvPr>
          <p:cNvSpPr>
            <a:spLocks noGrp="1"/>
          </p:cNvSpPr>
          <p:nvPr>
            <p:ph type="sldNum" sz="quarter" idx="5"/>
          </p:nvPr>
        </p:nvSpPr>
        <p:spPr/>
        <p:txBody>
          <a:bodyPr/>
          <a:lstStyle/>
          <a:p>
            <a:fld id="{498CA67B-56F8-A943-BB73-77631BD9C530}" type="slidenum">
              <a:rPr lang="en-GB" smtClean="0"/>
              <a:t>20</a:t>
            </a:fld>
            <a:endParaRPr lang="en-GB"/>
          </a:p>
        </p:txBody>
      </p:sp>
    </p:spTree>
    <p:extLst>
      <p:ext uri="{BB962C8B-B14F-4D97-AF65-F5344CB8AC3E}">
        <p14:creationId xmlns:p14="http://schemas.microsoft.com/office/powerpoint/2010/main" val="2007416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EBA0F-3954-2770-0604-2A8F97F4958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F074786-75F7-7E14-6CC0-1E5CAADECCC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48AEDFD-A19D-42C3-5386-2EEBC2CB2548}"/>
              </a:ext>
            </a:extLst>
          </p:cNvPr>
          <p:cNvSpPr>
            <a:spLocks noGrp="1"/>
          </p:cNvSpPr>
          <p:nvPr>
            <p:ph type="body" idx="1"/>
          </p:nvPr>
        </p:nvSpPr>
        <p:spPr/>
        <p:txBody>
          <a:bodyPr/>
          <a:lstStyle/>
          <a:p>
            <a:endParaRPr lang="en-GB" dirty="0"/>
          </a:p>
        </p:txBody>
      </p:sp>
      <p:sp>
        <p:nvSpPr>
          <p:cNvPr id="4" name="Marcador de número de diapositiva 3">
            <a:extLst>
              <a:ext uri="{FF2B5EF4-FFF2-40B4-BE49-F238E27FC236}">
                <a16:creationId xmlns:a16="http://schemas.microsoft.com/office/drawing/2014/main" id="{9ABF05FA-BB4E-12BD-1441-07432EC8B040}"/>
              </a:ext>
            </a:extLst>
          </p:cNvPr>
          <p:cNvSpPr>
            <a:spLocks noGrp="1"/>
          </p:cNvSpPr>
          <p:nvPr>
            <p:ph type="sldNum" sz="quarter" idx="5"/>
          </p:nvPr>
        </p:nvSpPr>
        <p:spPr/>
        <p:txBody>
          <a:bodyPr/>
          <a:lstStyle/>
          <a:p>
            <a:fld id="{498CA67B-56F8-A943-BB73-77631BD9C530}" type="slidenum">
              <a:rPr lang="en-GB" smtClean="0"/>
              <a:t>21</a:t>
            </a:fld>
            <a:endParaRPr lang="en-GB"/>
          </a:p>
        </p:txBody>
      </p:sp>
    </p:spTree>
    <p:extLst>
      <p:ext uri="{BB962C8B-B14F-4D97-AF65-F5344CB8AC3E}">
        <p14:creationId xmlns:p14="http://schemas.microsoft.com/office/powerpoint/2010/main" val="633093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61734B-D936-C8D7-DB02-CA837B497AA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82C5586B-A182-C68E-82F5-7F56103974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655BA16A-C12C-B920-7509-5E3C528B11E9}"/>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DAD49678-0EE5-A76C-9D9A-94D92F06F8EA}"/>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FD91B0EE-B8FB-622E-B237-C0AF813AB9C4}"/>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755816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A28B1A-140F-BA02-3BE7-F5138B1FAC2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4A4CFBAA-4800-ECF8-F92C-8BE988F98E1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1C3C4427-5B36-3A98-99C1-95BF49393662}"/>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9A4AAD46-39F5-25B9-A39C-B992F0F0D18E}"/>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03554CDA-5E10-3F1A-A517-9CAA390853D9}"/>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2013327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621F4CA-093F-3BEC-6963-17E718C6124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6DA7C452-B862-986F-CB60-CC5BFD3B1D1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3AACCDFC-A954-1848-E67B-D1BB9D4AD787}"/>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F569B6F0-B167-FD44-2DAB-9CBA8663462C}"/>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67806E9F-3A4A-D6D6-6D50-40531A28BB08}"/>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2833531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96682D-EB61-2033-DA43-C2FCA55D1F4D}"/>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00597233-E943-0898-9586-8AE883FCCC5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7B894C18-5410-0B1F-F6E0-21A005BFB8DB}"/>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0CC5DD27-B9D1-2C4B-8DB9-4161C1183258}"/>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0A846D69-B470-572A-45B2-FD07633E8700}"/>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342720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EDC20C-2707-1D4B-217B-9D8817959A2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AEA52126-B6D2-6D6D-DAB7-2226C44B20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0851512-239F-3692-73D8-0719111A8F0E}"/>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A18433E0-F2FC-038F-759F-F93E0C03A34B}"/>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1FD8238E-5301-DDC0-A554-A3E3DE14B927}"/>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98306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5C1F54-C62C-4F38-2ED7-3EE775C26288}"/>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6316E4A4-6FF2-F9FE-0A9F-8394710095BD}"/>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id="{96553AFD-3671-05F7-3DF0-98477067BB0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id="{D74410C3-D912-1227-FD15-6043CAB758A3}"/>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6" name="Marcador de pie de página 5">
            <a:extLst>
              <a:ext uri="{FF2B5EF4-FFF2-40B4-BE49-F238E27FC236}">
                <a16:creationId xmlns:a16="http://schemas.microsoft.com/office/drawing/2014/main" id="{65612311-4160-AC02-A17C-EE2588C444ED}"/>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9C1F0250-9284-147D-F5E8-FC2B21E2B430}"/>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1027896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6D5713-1B3F-98DB-4CA0-0C2DFEBE392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7290EFAD-9984-5A16-35C8-9E93CD540C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CC2104B-9025-196B-B4C1-1A2DE1FA397F}"/>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id="{5CAE1734-F0E3-A88D-996F-C668C3F739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757256D-6B78-C2C1-3591-C49D97331F2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id="{B0424D21-8245-6B56-1E54-0C748E6F51A3}"/>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8" name="Marcador de pie de página 7">
            <a:extLst>
              <a:ext uri="{FF2B5EF4-FFF2-40B4-BE49-F238E27FC236}">
                <a16:creationId xmlns:a16="http://schemas.microsoft.com/office/drawing/2014/main" id="{7AE18219-EF4F-316C-23CE-2C33B21DF4C1}"/>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id="{53C3DF04-A705-1B9F-AE94-4C95C788C0C5}"/>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3623264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97AB10-99F4-67DA-8CFA-F74C8912429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496F2DFC-78AF-B89B-C7B3-9543BB66E22E}"/>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4" name="Marcador de pie de página 3">
            <a:extLst>
              <a:ext uri="{FF2B5EF4-FFF2-40B4-BE49-F238E27FC236}">
                <a16:creationId xmlns:a16="http://schemas.microsoft.com/office/drawing/2014/main" id="{C5FF1A8C-70A5-4C9F-6500-DFA6CDFA6F74}"/>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9C5687EB-8289-DEEF-496D-28CA7AE71F9D}"/>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3391447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FAE911F-3A6D-1827-B65F-238C5FC1565D}"/>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3" name="Marcador de pie de página 2">
            <a:extLst>
              <a:ext uri="{FF2B5EF4-FFF2-40B4-BE49-F238E27FC236}">
                <a16:creationId xmlns:a16="http://schemas.microsoft.com/office/drawing/2014/main" id="{0FF03BE9-3D34-15FE-E1F3-17B4B70F9407}"/>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id="{CDFAE637-78E7-ED1A-7963-175FB990C696}"/>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1880228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018350-4925-090E-E2B9-30A9EBCBC82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3E2519F6-26C5-7B9D-5004-6D69866EF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id="{E3B065B1-E3F4-4957-E262-99E831AB3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FBFBE83-E2F9-73E7-B7E8-E943C598C626}"/>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6" name="Marcador de pie de página 5">
            <a:extLst>
              <a:ext uri="{FF2B5EF4-FFF2-40B4-BE49-F238E27FC236}">
                <a16:creationId xmlns:a16="http://schemas.microsoft.com/office/drawing/2014/main" id="{6F4EF558-758A-9430-8C5C-3DC49BEC030B}"/>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265D641B-9E36-D420-B36F-AB460BE52993}"/>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232544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503754-4461-B26F-CE21-01558CC190E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id="{7D7951DA-76F4-08D5-EEB6-E1ED3D3707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a:extLst>
              <a:ext uri="{FF2B5EF4-FFF2-40B4-BE49-F238E27FC236}">
                <a16:creationId xmlns:a16="http://schemas.microsoft.com/office/drawing/2014/main" id="{95A529A9-3BB5-EFC7-A57F-5E0C7ED7A9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A631F13-09A6-BF94-0C53-78175103DE05}"/>
              </a:ext>
            </a:extLst>
          </p:cNvPr>
          <p:cNvSpPr>
            <a:spLocks noGrp="1"/>
          </p:cNvSpPr>
          <p:nvPr>
            <p:ph type="dt" sz="half" idx="10"/>
          </p:nvPr>
        </p:nvSpPr>
        <p:spPr/>
        <p:txBody>
          <a:bodyPr/>
          <a:lstStyle/>
          <a:p>
            <a:fld id="{9E8C237A-42A5-8846-9B0A-C0A6F1D167E8}" type="datetimeFigureOut">
              <a:rPr lang="en-GB" smtClean="0"/>
              <a:t>12/06/2026</a:t>
            </a:fld>
            <a:endParaRPr lang="en-GB"/>
          </a:p>
        </p:txBody>
      </p:sp>
      <p:sp>
        <p:nvSpPr>
          <p:cNvPr id="6" name="Marcador de pie de página 5">
            <a:extLst>
              <a:ext uri="{FF2B5EF4-FFF2-40B4-BE49-F238E27FC236}">
                <a16:creationId xmlns:a16="http://schemas.microsoft.com/office/drawing/2014/main" id="{8F8DC788-D3E7-E68C-F8F0-EC7FB14F7E24}"/>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183EE348-BCBD-0019-5F97-0467F9468E64}"/>
              </a:ext>
            </a:extLst>
          </p:cNvPr>
          <p:cNvSpPr>
            <a:spLocks noGrp="1"/>
          </p:cNvSpPr>
          <p:nvPr>
            <p:ph type="sldNum" sz="quarter" idx="12"/>
          </p:nvPr>
        </p:nvSpPr>
        <p:spPr/>
        <p:txBody>
          <a:bodyPr/>
          <a:lstStyle/>
          <a:p>
            <a:fld id="{B8C97480-EB2A-2449-9638-71522723E2CE}" type="slidenum">
              <a:rPr lang="en-GB" smtClean="0"/>
              <a:t>‹Nº›</a:t>
            </a:fld>
            <a:endParaRPr lang="en-GB"/>
          </a:p>
        </p:txBody>
      </p:sp>
    </p:spTree>
    <p:extLst>
      <p:ext uri="{BB962C8B-B14F-4D97-AF65-F5344CB8AC3E}">
        <p14:creationId xmlns:p14="http://schemas.microsoft.com/office/powerpoint/2010/main" val="658675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CFAD33B-0B20-2D82-623B-091D80DDAC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C962E3D0-7A28-3571-7E3E-B514BA66E8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3764C205-C43B-8D31-7E5E-CE7272D518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C237A-42A5-8846-9B0A-C0A6F1D167E8}" type="datetimeFigureOut">
              <a:rPr lang="en-GB" smtClean="0"/>
              <a:t>12/06/2026</a:t>
            </a:fld>
            <a:endParaRPr lang="en-GB"/>
          </a:p>
        </p:txBody>
      </p:sp>
      <p:sp>
        <p:nvSpPr>
          <p:cNvPr id="5" name="Marcador de pie de página 4">
            <a:extLst>
              <a:ext uri="{FF2B5EF4-FFF2-40B4-BE49-F238E27FC236}">
                <a16:creationId xmlns:a16="http://schemas.microsoft.com/office/drawing/2014/main" id="{3045F1EE-D382-3047-7B58-CCAAB43EF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085FF01D-BE97-CA3B-5095-A8471C7E19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C97480-EB2A-2449-9638-71522723E2CE}" type="slidenum">
              <a:rPr lang="en-GB" smtClean="0"/>
              <a:t>‹Nº›</a:t>
            </a:fld>
            <a:endParaRPr lang="en-GB"/>
          </a:p>
        </p:txBody>
      </p:sp>
    </p:spTree>
    <p:extLst>
      <p:ext uri="{BB962C8B-B14F-4D97-AF65-F5344CB8AC3E}">
        <p14:creationId xmlns:p14="http://schemas.microsoft.com/office/powerpoint/2010/main" val="2182329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0.tiff"/><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png"/><Relationship Id="rId7"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BC764280-7C88-DE1D-9E56-32D083EA05CF}"/>
              </a:ext>
            </a:extLst>
          </p:cNvPr>
          <p:cNvPicPr>
            <a:picLocks noChangeAspect="1"/>
          </p:cNvPicPr>
          <p:nvPr/>
        </p:nvPicPr>
        <p:blipFill>
          <a:blip r:embed="rId3"/>
          <a:stretch>
            <a:fillRect/>
          </a:stretch>
        </p:blipFill>
        <p:spPr>
          <a:xfrm>
            <a:off x="355600" y="6056766"/>
            <a:ext cx="3560989" cy="532313"/>
          </a:xfrm>
          <a:prstGeom prst="rect">
            <a:avLst/>
          </a:prstGeom>
        </p:spPr>
      </p:pic>
      <p:sp>
        <p:nvSpPr>
          <p:cNvPr id="3" name="Subtítulo 2">
            <a:extLst>
              <a:ext uri="{FF2B5EF4-FFF2-40B4-BE49-F238E27FC236}">
                <a16:creationId xmlns:a16="http://schemas.microsoft.com/office/drawing/2014/main" id="{7E643B20-0F6E-86CE-B16C-497CA43106B2}"/>
              </a:ext>
            </a:extLst>
          </p:cNvPr>
          <p:cNvSpPr>
            <a:spLocks noGrp="1"/>
          </p:cNvSpPr>
          <p:nvPr>
            <p:ph type="subTitle" idx="1"/>
          </p:nvPr>
        </p:nvSpPr>
        <p:spPr>
          <a:xfrm>
            <a:off x="0" y="2743201"/>
            <a:ext cx="12192000" cy="1599944"/>
          </a:xfrm>
          <a:solidFill>
            <a:srgbClr val="C6D321"/>
          </a:solidFill>
          <a:ln>
            <a:solidFill>
              <a:srgbClr val="C6D321"/>
            </a:solidFill>
          </a:ln>
        </p:spPr>
        <p:txBody>
          <a:bodyPr>
            <a:normAutofit fontScale="92500" lnSpcReduction="10000"/>
          </a:bodyPr>
          <a:lstStyle/>
          <a:p>
            <a:endParaRPr lang="es-ES" sz="1500" i="1" dirty="0">
              <a:solidFill>
                <a:schemeClr val="bg1"/>
              </a:solidFill>
            </a:endParaRPr>
          </a:p>
          <a:p>
            <a:r>
              <a:rPr lang="es-ES" sz="3200" i="1" dirty="0">
                <a:solidFill>
                  <a:srgbClr val="002060"/>
                </a:solidFill>
              </a:rPr>
              <a:t>Basic </a:t>
            </a:r>
            <a:r>
              <a:rPr lang="es-ES" sz="3200" i="1" dirty="0" err="1">
                <a:solidFill>
                  <a:srgbClr val="002060"/>
                </a:solidFill>
              </a:rPr>
              <a:t>Principles</a:t>
            </a:r>
            <a:r>
              <a:rPr lang="es-ES" sz="3200" i="1" dirty="0">
                <a:solidFill>
                  <a:srgbClr val="002060"/>
                </a:solidFill>
              </a:rPr>
              <a:t> </a:t>
            </a:r>
            <a:r>
              <a:rPr lang="es-ES" sz="3200" i="1" dirty="0" err="1">
                <a:solidFill>
                  <a:srgbClr val="002060"/>
                </a:solidFill>
              </a:rPr>
              <a:t>of</a:t>
            </a:r>
            <a:r>
              <a:rPr lang="es-ES" sz="3200" i="1" dirty="0">
                <a:solidFill>
                  <a:srgbClr val="002060"/>
                </a:solidFill>
              </a:rPr>
              <a:t> Silicon </a:t>
            </a:r>
            <a:r>
              <a:rPr lang="es-ES" sz="3200" i="1" dirty="0" err="1">
                <a:solidFill>
                  <a:srgbClr val="002060"/>
                </a:solidFill>
              </a:rPr>
              <a:t>Microstrip</a:t>
            </a:r>
            <a:r>
              <a:rPr lang="es-ES" sz="3200" i="1" dirty="0">
                <a:solidFill>
                  <a:srgbClr val="002060"/>
                </a:solidFill>
              </a:rPr>
              <a:t> </a:t>
            </a:r>
            <a:r>
              <a:rPr lang="es-ES" sz="3200" i="1" dirty="0" err="1">
                <a:solidFill>
                  <a:srgbClr val="002060"/>
                </a:solidFill>
              </a:rPr>
              <a:t>Detectors</a:t>
            </a:r>
            <a:endParaRPr lang="es-ES" sz="3200" i="1" dirty="0">
              <a:solidFill>
                <a:srgbClr val="002060"/>
              </a:solidFill>
            </a:endParaRPr>
          </a:p>
          <a:p>
            <a:endParaRPr lang="es-ES" sz="1100" i="1" dirty="0">
              <a:solidFill>
                <a:srgbClr val="002060"/>
              </a:solidFill>
            </a:endParaRPr>
          </a:p>
          <a:p>
            <a:r>
              <a:rPr lang="es-ES" sz="3200" i="1" dirty="0">
                <a:solidFill>
                  <a:srgbClr val="002060"/>
                </a:solidFill>
              </a:rPr>
              <a:t>C. García y C. Escobar</a:t>
            </a:r>
            <a:endParaRPr lang="es-ES" sz="3200" dirty="0">
              <a:solidFill>
                <a:srgbClr val="002060"/>
              </a:solidFill>
            </a:endParaRPr>
          </a:p>
          <a:p>
            <a:endParaRPr lang="en-GB" dirty="0"/>
          </a:p>
        </p:txBody>
      </p:sp>
      <p:pic>
        <p:nvPicPr>
          <p:cNvPr id="6" name="Imagen 5">
            <a:extLst>
              <a:ext uri="{FF2B5EF4-FFF2-40B4-BE49-F238E27FC236}">
                <a16:creationId xmlns:a16="http://schemas.microsoft.com/office/drawing/2014/main" id="{C533AEC2-66BA-CEC3-7B22-F41BFEDCADEB}"/>
              </a:ext>
            </a:extLst>
          </p:cNvPr>
          <p:cNvPicPr>
            <a:picLocks noChangeAspect="1"/>
          </p:cNvPicPr>
          <p:nvPr/>
        </p:nvPicPr>
        <p:blipFill>
          <a:blip r:embed="rId4"/>
          <a:stretch>
            <a:fillRect/>
          </a:stretch>
        </p:blipFill>
        <p:spPr>
          <a:xfrm>
            <a:off x="3916589" y="268920"/>
            <a:ext cx="4358821" cy="2245937"/>
          </a:xfrm>
          <a:prstGeom prst="rect">
            <a:avLst/>
          </a:prstGeom>
        </p:spPr>
      </p:pic>
      <p:pic>
        <p:nvPicPr>
          <p:cNvPr id="9" name="Imagen 8">
            <a:extLst>
              <a:ext uri="{FF2B5EF4-FFF2-40B4-BE49-F238E27FC236}">
                <a16:creationId xmlns:a16="http://schemas.microsoft.com/office/drawing/2014/main" id="{152EAB1F-84A1-EF00-81D8-795937B15539}"/>
              </a:ext>
            </a:extLst>
          </p:cNvPr>
          <p:cNvPicPr>
            <a:picLocks noChangeAspect="1"/>
          </p:cNvPicPr>
          <p:nvPr/>
        </p:nvPicPr>
        <p:blipFill>
          <a:blip r:embed="rId5"/>
          <a:stretch>
            <a:fillRect/>
          </a:stretch>
        </p:blipFill>
        <p:spPr>
          <a:xfrm>
            <a:off x="4829487" y="6048932"/>
            <a:ext cx="6601964" cy="532312"/>
          </a:xfrm>
          <a:prstGeom prst="rect">
            <a:avLst/>
          </a:prstGeom>
        </p:spPr>
      </p:pic>
    </p:spTree>
    <p:extLst>
      <p:ext uri="{BB962C8B-B14F-4D97-AF65-F5344CB8AC3E}">
        <p14:creationId xmlns:p14="http://schemas.microsoft.com/office/powerpoint/2010/main" val="919661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10</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collection</a:t>
            </a:r>
          </a:p>
        </p:txBody>
      </p:sp>
      <p:sp>
        <p:nvSpPr>
          <p:cNvPr id="29" name="CuadroTexto 28">
            <a:extLst>
              <a:ext uri="{FF2B5EF4-FFF2-40B4-BE49-F238E27FC236}">
                <a16:creationId xmlns:a16="http://schemas.microsoft.com/office/drawing/2014/main" id="{884AF132-1912-A249-AD79-9B4E909CBA52}"/>
              </a:ext>
            </a:extLst>
          </p:cNvPr>
          <p:cNvSpPr txBox="1"/>
          <p:nvPr/>
        </p:nvSpPr>
        <p:spPr>
          <a:xfrm>
            <a:off x="626548" y="2873023"/>
            <a:ext cx="10938904" cy="523220"/>
          </a:xfrm>
          <a:prstGeom prst="rect">
            <a:avLst/>
          </a:prstGeom>
          <a:noFill/>
          <a:ln w="38100">
            <a:solidFill>
              <a:srgbClr val="FF0000"/>
            </a:solidFill>
          </a:ln>
        </p:spPr>
        <p:txBody>
          <a:bodyPr wrap="square" rtlCol="0">
            <a:spAutoFit/>
          </a:bodyPr>
          <a:lstStyle/>
          <a:p>
            <a:r>
              <a:rPr lang="en-GB" sz="2800" dirty="0">
                <a:solidFill>
                  <a:srgbClr val="FF0000"/>
                </a:solidFill>
              </a:rPr>
              <a:t>ADC(</a:t>
            </a:r>
            <a:r>
              <a:rPr lang="en-GB" sz="2800" i="1" dirty="0" err="1">
                <a:solidFill>
                  <a:srgbClr val="FF0000"/>
                </a:solidFill>
              </a:rPr>
              <a:t>i,k</a:t>
            </a:r>
            <a:r>
              <a:rPr lang="en-GB" sz="2800" dirty="0">
                <a:solidFill>
                  <a:srgbClr val="FF0000"/>
                </a:solidFill>
              </a:rPr>
              <a:t>)= </a:t>
            </a:r>
            <a:r>
              <a:rPr lang="en-GB" sz="2800" dirty="0">
                <a:solidFill>
                  <a:srgbClr val="00B050"/>
                </a:solidFill>
              </a:rPr>
              <a:t>Offset</a:t>
            </a:r>
            <a:r>
              <a:rPr lang="en-GB" sz="2800" dirty="0">
                <a:solidFill>
                  <a:srgbClr val="FF0000"/>
                </a:solidFill>
              </a:rPr>
              <a:t> (</a:t>
            </a:r>
            <a:r>
              <a:rPr lang="en-GB" sz="2800" i="1" dirty="0" err="1">
                <a:solidFill>
                  <a:srgbClr val="FF0000"/>
                </a:solidFill>
              </a:rPr>
              <a:t>i</a:t>
            </a:r>
            <a:r>
              <a:rPr lang="en-GB" sz="2800" dirty="0">
                <a:solidFill>
                  <a:srgbClr val="FF0000"/>
                </a:solidFill>
              </a:rPr>
              <a:t>)+ </a:t>
            </a:r>
            <a:r>
              <a:rPr lang="en-GB" sz="2800" dirty="0">
                <a:solidFill>
                  <a:schemeClr val="accent2">
                    <a:lumMod val="75000"/>
                  </a:schemeClr>
                </a:solidFill>
              </a:rPr>
              <a:t>Common Noise </a:t>
            </a:r>
            <a:r>
              <a:rPr lang="en-GB" sz="2800" dirty="0">
                <a:solidFill>
                  <a:srgbClr val="FF0000"/>
                </a:solidFill>
              </a:rPr>
              <a:t>(</a:t>
            </a:r>
            <a:r>
              <a:rPr lang="en-GB" sz="2800" i="1" dirty="0">
                <a:solidFill>
                  <a:srgbClr val="FF0000"/>
                </a:solidFill>
              </a:rPr>
              <a:t>k</a:t>
            </a:r>
            <a:r>
              <a:rPr lang="en-GB" sz="2800" dirty="0">
                <a:solidFill>
                  <a:srgbClr val="FF0000"/>
                </a:solidFill>
              </a:rPr>
              <a:t>)+ </a:t>
            </a:r>
            <a:r>
              <a:rPr lang="en-GB" sz="2800" dirty="0">
                <a:solidFill>
                  <a:schemeClr val="accent5">
                    <a:lumMod val="75000"/>
                  </a:schemeClr>
                </a:solidFill>
              </a:rPr>
              <a:t>Electronic Noise</a:t>
            </a:r>
            <a:r>
              <a:rPr lang="en-GB" sz="2800" dirty="0">
                <a:solidFill>
                  <a:srgbClr val="FF0000"/>
                </a:solidFill>
              </a:rPr>
              <a:t>  (</a:t>
            </a:r>
            <a:r>
              <a:rPr lang="en-GB" sz="2800" i="1" dirty="0" err="1">
                <a:solidFill>
                  <a:srgbClr val="FF0000"/>
                </a:solidFill>
              </a:rPr>
              <a:t>i</a:t>
            </a:r>
            <a:r>
              <a:rPr lang="en-GB" sz="2800" dirty="0">
                <a:solidFill>
                  <a:srgbClr val="FF0000"/>
                </a:solidFill>
              </a:rPr>
              <a:t>)</a:t>
            </a:r>
            <a:r>
              <a:rPr lang="en-GB" sz="2800" dirty="0">
                <a:solidFill>
                  <a:schemeClr val="accent4">
                    <a:lumMod val="50000"/>
                  </a:schemeClr>
                </a:solidFill>
              </a:rPr>
              <a:t> </a:t>
            </a:r>
            <a:r>
              <a:rPr lang="en-GB" sz="2800" dirty="0">
                <a:solidFill>
                  <a:srgbClr val="FF0000"/>
                </a:solidFill>
              </a:rPr>
              <a:t>+ Charge (</a:t>
            </a:r>
            <a:r>
              <a:rPr lang="en-GB" sz="2800" i="1" dirty="0" err="1">
                <a:solidFill>
                  <a:srgbClr val="FF0000"/>
                </a:solidFill>
              </a:rPr>
              <a:t>i,k</a:t>
            </a:r>
            <a:r>
              <a:rPr lang="en-GB" sz="2800" i="1" dirty="0">
                <a:solidFill>
                  <a:srgbClr val="FF0000"/>
                </a:solidFill>
              </a:rPr>
              <a:t>)</a:t>
            </a:r>
          </a:p>
        </p:txBody>
      </p:sp>
      <p:pic>
        <p:nvPicPr>
          <p:cNvPr id="34" name="Imagen 33">
            <a:extLst>
              <a:ext uri="{FF2B5EF4-FFF2-40B4-BE49-F238E27FC236}">
                <a16:creationId xmlns:a16="http://schemas.microsoft.com/office/drawing/2014/main" id="{99167153-6E20-9248-8C4B-AFBDD87449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43959" y="3786250"/>
            <a:ext cx="3741001" cy="1122300"/>
          </a:xfrm>
          <a:prstGeom prst="rect">
            <a:avLst/>
          </a:prstGeom>
          <a:ln w="38100">
            <a:solidFill>
              <a:schemeClr val="accent5">
                <a:lumMod val="75000"/>
              </a:schemeClr>
            </a:solidFill>
          </a:ln>
        </p:spPr>
      </p:pic>
      <p:pic>
        <p:nvPicPr>
          <p:cNvPr id="36" name="Imagen 35">
            <a:extLst>
              <a:ext uri="{FF2B5EF4-FFF2-40B4-BE49-F238E27FC236}">
                <a16:creationId xmlns:a16="http://schemas.microsoft.com/office/drawing/2014/main" id="{5B49B2F8-C210-2D40-ABAD-B1E29A9A806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61136" y="3910539"/>
            <a:ext cx="3495314" cy="869301"/>
          </a:xfrm>
          <a:prstGeom prst="rect">
            <a:avLst/>
          </a:prstGeom>
          <a:ln w="38100">
            <a:solidFill>
              <a:schemeClr val="accent4">
                <a:lumMod val="75000"/>
              </a:schemeClr>
            </a:solidFill>
          </a:ln>
        </p:spPr>
      </p:pic>
      <p:pic>
        <p:nvPicPr>
          <p:cNvPr id="38" name="Imagen 37">
            <a:extLst>
              <a:ext uri="{FF2B5EF4-FFF2-40B4-BE49-F238E27FC236}">
                <a16:creationId xmlns:a16="http://schemas.microsoft.com/office/drawing/2014/main" id="{F6DA01DD-2A06-7946-8DB7-E9764081A4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6429" y="4040675"/>
            <a:ext cx="2794000" cy="783837"/>
          </a:xfrm>
          <a:prstGeom prst="rect">
            <a:avLst/>
          </a:prstGeom>
          <a:ln w="38100">
            <a:solidFill>
              <a:srgbClr val="00B050"/>
            </a:solidFill>
          </a:ln>
        </p:spPr>
      </p:pic>
      <p:sp>
        <p:nvSpPr>
          <p:cNvPr id="40" name="CuadroTexto 39">
            <a:extLst>
              <a:ext uri="{FF2B5EF4-FFF2-40B4-BE49-F238E27FC236}">
                <a16:creationId xmlns:a16="http://schemas.microsoft.com/office/drawing/2014/main" id="{E7650266-7344-E643-BC24-80791A5C0A02}"/>
              </a:ext>
            </a:extLst>
          </p:cNvPr>
          <p:cNvSpPr txBox="1"/>
          <p:nvPr/>
        </p:nvSpPr>
        <p:spPr>
          <a:xfrm>
            <a:off x="141371" y="1648302"/>
            <a:ext cx="2373229" cy="523220"/>
          </a:xfrm>
          <a:prstGeom prst="rect">
            <a:avLst/>
          </a:prstGeom>
          <a:noFill/>
          <a:ln w="38100">
            <a:solidFill>
              <a:srgbClr val="FF0000"/>
            </a:solidFill>
          </a:ln>
        </p:spPr>
        <p:txBody>
          <a:bodyPr wrap="square" rtlCol="0">
            <a:spAutoFit/>
          </a:bodyPr>
          <a:lstStyle/>
          <a:p>
            <a:r>
              <a:rPr lang="es-ES" sz="2800" dirty="0" err="1">
                <a:solidFill>
                  <a:srgbClr val="FF0000"/>
                </a:solidFill>
              </a:rPr>
              <a:t>Strip</a:t>
            </a:r>
            <a:r>
              <a:rPr lang="es-ES" sz="2800" dirty="0">
                <a:solidFill>
                  <a:srgbClr val="FF0000"/>
                </a:solidFill>
              </a:rPr>
              <a:t> </a:t>
            </a:r>
            <a:r>
              <a:rPr lang="es-ES" sz="2800" i="1" dirty="0">
                <a:solidFill>
                  <a:srgbClr val="FF0000"/>
                </a:solidFill>
              </a:rPr>
              <a:t>i , </a:t>
            </a:r>
            <a:r>
              <a:rPr lang="es-ES" sz="2800" dirty="0" err="1">
                <a:solidFill>
                  <a:srgbClr val="FF0000"/>
                </a:solidFill>
              </a:rPr>
              <a:t>Event</a:t>
            </a:r>
            <a:r>
              <a:rPr lang="es-ES" sz="2800" dirty="0">
                <a:solidFill>
                  <a:srgbClr val="FF0000"/>
                </a:solidFill>
              </a:rPr>
              <a:t> </a:t>
            </a:r>
            <a:r>
              <a:rPr lang="es-ES" sz="2800" i="1" dirty="0">
                <a:solidFill>
                  <a:srgbClr val="FF0000"/>
                </a:solidFill>
              </a:rPr>
              <a:t>k</a:t>
            </a:r>
            <a:r>
              <a:rPr lang="es-ES" sz="2800" dirty="0">
                <a:solidFill>
                  <a:srgbClr val="FF0000"/>
                </a:solidFill>
              </a:rPr>
              <a:t>  </a:t>
            </a:r>
            <a:endParaRPr lang="es-ES" sz="2800" i="1" dirty="0">
              <a:solidFill>
                <a:srgbClr val="FF0000"/>
              </a:solidFill>
            </a:endParaRPr>
          </a:p>
        </p:txBody>
      </p:sp>
      <p:cxnSp>
        <p:nvCxnSpPr>
          <p:cNvPr id="42" name="Conector recto de flecha 41">
            <a:extLst>
              <a:ext uri="{FF2B5EF4-FFF2-40B4-BE49-F238E27FC236}">
                <a16:creationId xmlns:a16="http://schemas.microsoft.com/office/drawing/2014/main" id="{62108ED9-4C64-934C-92A5-AAD20E6F4605}"/>
              </a:ext>
            </a:extLst>
          </p:cNvPr>
          <p:cNvCxnSpPr>
            <a:cxnSpLocks/>
          </p:cNvCxnSpPr>
          <p:nvPr/>
        </p:nvCxnSpPr>
        <p:spPr>
          <a:xfrm flipV="1">
            <a:off x="2043429" y="3459744"/>
            <a:ext cx="471171" cy="514295"/>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EE1D4AFB-9ED0-9B4A-A80D-3984A29330A6}"/>
              </a:ext>
            </a:extLst>
          </p:cNvPr>
          <p:cNvCxnSpPr/>
          <p:nvPr/>
        </p:nvCxnSpPr>
        <p:spPr>
          <a:xfrm flipV="1">
            <a:off x="4944979" y="3459955"/>
            <a:ext cx="0" cy="349491"/>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0DA8F7A2-E46F-864C-91D6-C44F901E1AE8}"/>
              </a:ext>
            </a:extLst>
          </p:cNvPr>
          <p:cNvCxnSpPr>
            <a:cxnSpLocks/>
          </p:cNvCxnSpPr>
          <p:nvPr/>
        </p:nvCxnSpPr>
        <p:spPr>
          <a:xfrm flipH="1" flipV="1">
            <a:off x="8134438" y="3460750"/>
            <a:ext cx="578496" cy="250179"/>
          </a:xfrm>
          <a:prstGeom prst="straightConnector1">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CuadroTexto 4">
            <a:extLst>
              <a:ext uri="{FF2B5EF4-FFF2-40B4-BE49-F238E27FC236}">
                <a16:creationId xmlns:a16="http://schemas.microsoft.com/office/drawing/2014/main" id="{F5B806AC-E6CD-BF43-8399-262BC8D1FE42}"/>
              </a:ext>
            </a:extLst>
          </p:cNvPr>
          <p:cNvSpPr txBox="1"/>
          <p:nvPr/>
        </p:nvSpPr>
        <p:spPr>
          <a:xfrm>
            <a:off x="207191" y="5551844"/>
            <a:ext cx="1548273" cy="646331"/>
          </a:xfrm>
          <a:prstGeom prst="rect">
            <a:avLst/>
          </a:prstGeom>
          <a:noFill/>
        </p:spPr>
        <p:txBody>
          <a:bodyPr wrap="square" rtlCol="0">
            <a:spAutoFit/>
          </a:bodyPr>
          <a:lstStyle/>
          <a:p>
            <a:r>
              <a:rPr lang="en-GB" dirty="0"/>
              <a:t>N events</a:t>
            </a:r>
          </a:p>
          <a:p>
            <a:r>
              <a:rPr lang="en-GB" dirty="0"/>
              <a:t>128 channels  </a:t>
            </a:r>
          </a:p>
        </p:txBody>
      </p:sp>
    </p:spTree>
    <p:extLst>
      <p:ext uri="{BB962C8B-B14F-4D97-AF65-F5344CB8AC3E}">
        <p14:creationId xmlns:p14="http://schemas.microsoft.com/office/powerpoint/2010/main" val="808330621"/>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11</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Depletion Voltage</a:t>
            </a:r>
          </a:p>
        </p:txBody>
      </p:sp>
      <p:pic>
        <p:nvPicPr>
          <p:cNvPr id="8" name="Imagen 7">
            <a:extLst>
              <a:ext uri="{FF2B5EF4-FFF2-40B4-BE49-F238E27FC236}">
                <a16:creationId xmlns:a16="http://schemas.microsoft.com/office/drawing/2014/main" id="{FA4553E0-8208-1938-96C8-C7BA0E05D5CA}"/>
              </a:ext>
            </a:extLst>
          </p:cNvPr>
          <p:cNvPicPr>
            <a:picLocks noChangeAspect="1"/>
          </p:cNvPicPr>
          <p:nvPr/>
        </p:nvPicPr>
        <p:blipFill>
          <a:blip r:embed="rId4"/>
          <a:stretch>
            <a:fillRect/>
          </a:stretch>
        </p:blipFill>
        <p:spPr>
          <a:xfrm>
            <a:off x="2181918" y="1681006"/>
            <a:ext cx="7441584" cy="4569690"/>
          </a:xfrm>
          <a:prstGeom prst="rect">
            <a:avLst/>
          </a:prstGeom>
        </p:spPr>
      </p:pic>
      <p:sp>
        <p:nvSpPr>
          <p:cNvPr id="5" name="CuadroTexto 4">
            <a:extLst>
              <a:ext uri="{FF2B5EF4-FFF2-40B4-BE49-F238E27FC236}">
                <a16:creationId xmlns:a16="http://schemas.microsoft.com/office/drawing/2014/main" id="{BDFC8349-1C07-3B95-3DA5-DA9FFD1F6C4A}"/>
              </a:ext>
            </a:extLst>
          </p:cNvPr>
          <p:cNvSpPr txBox="1"/>
          <p:nvPr/>
        </p:nvSpPr>
        <p:spPr>
          <a:xfrm rot="2533903">
            <a:off x="10106509" y="2049396"/>
            <a:ext cx="2011697"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1</a:t>
            </a:r>
            <a:endParaRPr lang="es-ES" sz="2800" dirty="0">
              <a:solidFill>
                <a:schemeClr val="bg1"/>
              </a:solidFill>
            </a:endParaRPr>
          </a:p>
        </p:txBody>
      </p:sp>
    </p:spTree>
    <p:extLst>
      <p:ext uri="{BB962C8B-B14F-4D97-AF65-F5344CB8AC3E}">
        <p14:creationId xmlns:p14="http://schemas.microsoft.com/office/powerpoint/2010/main" val="157854873"/>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94FDF-633A-C339-00D2-E90206AF165F}"/>
            </a:ext>
          </a:extLst>
        </p:cNvPr>
        <p:cNvGrpSpPr/>
        <p:nvPr/>
      </p:nvGrpSpPr>
      <p:grpSpPr>
        <a:xfrm>
          <a:off x="0" y="0"/>
          <a:ext cx="0" cy="0"/>
          <a:chOff x="0" y="0"/>
          <a:chExt cx="0" cy="0"/>
        </a:xfrm>
      </p:grpSpPr>
      <p:pic>
        <p:nvPicPr>
          <p:cNvPr id="6" name="Imagen 5">
            <a:extLst>
              <a:ext uri="{FF2B5EF4-FFF2-40B4-BE49-F238E27FC236}">
                <a16:creationId xmlns:a16="http://schemas.microsoft.com/office/drawing/2014/main" id="{E9E6558C-5BBB-2F90-518D-433575CA1E33}"/>
              </a:ext>
            </a:extLst>
          </p:cNvPr>
          <p:cNvPicPr>
            <a:picLocks noChangeAspect="1"/>
          </p:cNvPicPr>
          <p:nvPr/>
        </p:nvPicPr>
        <p:blipFill>
          <a:blip r:embed="rId2"/>
          <a:stretch>
            <a:fillRect/>
          </a:stretch>
        </p:blipFill>
        <p:spPr>
          <a:xfrm>
            <a:off x="573580" y="1838433"/>
            <a:ext cx="10538777" cy="3954779"/>
          </a:xfrm>
          <a:prstGeom prst="rect">
            <a:avLst/>
          </a:prstGeom>
        </p:spPr>
      </p:pic>
      <p:sp>
        <p:nvSpPr>
          <p:cNvPr id="2" name="Rectangle 1">
            <a:extLst>
              <a:ext uri="{FF2B5EF4-FFF2-40B4-BE49-F238E27FC236}">
                <a16:creationId xmlns:a16="http://schemas.microsoft.com/office/drawing/2014/main" id="{E5773E51-A21E-5451-C16D-134FA2FA51F9}"/>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F7F98676-A73D-5B3D-8660-3ADC2C0D0F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665F9F52-960C-95D1-2241-3FA5E26F29F5}"/>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764105D0-60D7-3477-D12B-6FB1EC944A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D4A03651-2658-5639-3E70-483D4F1B0491}"/>
              </a:ext>
            </a:extLst>
          </p:cNvPr>
          <p:cNvSpPr>
            <a:spLocks noGrp="1"/>
          </p:cNvSpPr>
          <p:nvPr>
            <p:ph type="sldNum" sz="quarter" idx="12"/>
          </p:nvPr>
        </p:nvSpPr>
        <p:spPr/>
        <p:txBody>
          <a:bodyPr/>
          <a:lstStyle/>
          <a:p>
            <a:fld id="{A54FE1E7-7A0C-394A-B6B0-93ACEE33A501}" type="slidenum">
              <a:rPr lang="es-ES" smtClean="0"/>
              <a:t>12</a:t>
            </a:fld>
            <a:endParaRPr lang="es-ES"/>
          </a:p>
        </p:txBody>
      </p:sp>
      <p:sp>
        <p:nvSpPr>
          <p:cNvPr id="4" name="TextBox 3">
            <a:extLst>
              <a:ext uri="{FF2B5EF4-FFF2-40B4-BE49-F238E27FC236}">
                <a16:creationId xmlns:a16="http://schemas.microsoft.com/office/drawing/2014/main" id="{1CF5E685-3251-160B-B48E-A66D299FCB7D}"/>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CCE </a:t>
            </a:r>
            <a:r>
              <a:rPr lang="en-US" sz="4000" dirty="0" err="1">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mip</a:t>
            </a: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 vs Laser</a:t>
            </a:r>
          </a:p>
        </p:txBody>
      </p:sp>
      <p:sp>
        <p:nvSpPr>
          <p:cNvPr id="5" name="CuadroTexto 4">
            <a:extLst>
              <a:ext uri="{FF2B5EF4-FFF2-40B4-BE49-F238E27FC236}">
                <a16:creationId xmlns:a16="http://schemas.microsoft.com/office/drawing/2014/main" id="{CD379A0C-E216-9332-9D9D-656E48022824}"/>
              </a:ext>
            </a:extLst>
          </p:cNvPr>
          <p:cNvSpPr txBox="1"/>
          <p:nvPr/>
        </p:nvSpPr>
        <p:spPr>
          <a:xfrm rot="2533903">
            <a:off x="10106509" y="2049396"/>
            <a:ext cx="2011697"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1</a:t>
            </a:r>
            <a:endParaRPr lang="es-ES" sz="2800" dirty="0">
              <a:solidFill>
                <a:schemeClr val="bg1"/>
              </a:solidFill>
            </a:endParaRPr>
          </a:p>
        </p:txBody>
      </p:sp>
      <p:pic>
        <p:nvPicPr>
          <p:cNvPr id="7" name="Imagen 6">
            <a:extLst>
              <a:ext uri="{FF2B5EF4-FFF2-40B4-BE49-F238E27FC236}">
                <a16:creationId xmlns:a16="http://schemas.microsoft.com/office/drawing/2014/main" id="{184E4AC2-47C7-01DE-A191-6A7271A44A23}"/>
              </a:ext>
            </a:extLst>
          </p:cNvPr>
          <p:cNvPicPr>
            <a:picLocks noChangeAspect="1"/>
          </p:cNvPicPr>
          <p:nvPr/>
        </p:nvPicPr>
        <p:blipFill>
          <a:blip r:embed="rId5"/>
          <a:stretch>
            <a:fillRect/>
          </a:stretch>
        </p:blipFill>
        <p:spPr>
          <a:xfrm>
            <a:off x="2043429" y="1577962"/>
            <a:ext cx="3022600" cy="800100"/>
          </a:xfrm>
          <a:prstGeom prst="rect">
            <a:avLst/>
          </a:prstGeom>
        </p:spPr>
      </p:pic>
      <p:sp>
        <p:nvSpPr>
          <p:cNvPr id="8" name="CuadroTexto 7">
            <a:extLst>
              <a:ext uri="{FF2B5EF4-FFF2-40B4-BE49-F238E27FC236}">
                <a16:creationId xmlns:a16="http://schemas.microsoft.com/office/drawing/2014/main" id="{8BBFFA81-E722-D549-820B-BA4A79685C9D}"/>
              </a:ext>
            </a:extLst>
          </p:cNvPr>
          <p:cNvSpPr txBox="1"/>
          <p:nvPr/>
        </p:nvSpPr>
        <p:spPr>
          <a:xfrm>
            <a:off x="2356701" y="5863472"/>
            <a:ext cx="1894788" cy="369332"/>
          </a:xfrm>
          <a:prstGeom prst="rect">
            <a:avLst/>
          </a:prstGeom>
          <a:noFill/>
        </p:spPr>
        <p:txBody>
          <a:bodyPr wrap="square" rtlCol="0">
            <a:spAutoFit/>
          </a:bodyPr>
          <a:lstStyle/>
          <a:p>
            <a:r>
              <a:rPr lang="es-ES" dirty="0"/>
              <a:t>1000</a:t>
            </a:r>
            <a:r>
              <a:rPr lang="es-ES" dirty="0">
                <a:latin typeface="Symbol" pitchFamily="2" charset="2"/>
              </a:rPr>
              <a:t>m</a:t>
            </a:r>
            <a:r>
              <a:rPr lang="es-ES" dirty="0"/>
              <a:t>m sensor </a:t>
            </a:r>
          </a:p>
        </p:txBody>
      </p:sp>
    </p:spTree>
    <p:extLst>
      <p:ext uri="{BB962C8B-B14F-4D97-AF65-F5344CB8AC3E}">
        <p14:creationId xmlns:p14="http://schemas.microsoft.com/office/powerpoint/2010/main" val="2790831655"/>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F1C0D9C8-B9C4-5939-EC01-1674E65AF264}"/>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dirty="0"/>
              <a:t>CERN </a:t>
            </a:r>
            <a:r>
              <a:rPr lang="es-ES" dirty="0" err="1"/>
              <a:t>summer</a:t>
            </a:r>
            <a:r>
              <a:rPr lang="es-ES" dirty="0"/>
              <a:t> </a:t>
            </a:r>
            <a:r>
              <a:rPr lang="es-ES" dirty="0" err="1"/>
              <a:t>student</a:t>
            </a:r>
            <a:r>
              <a:rPr lang="es-ES" dirty="0"/>
              <a:t>  2023       Carmen García</a:t>
            </a:r>
          </a:p>
        </p:txBody>
      </p:sp>
      <p:pic>
        <p:nvPicPr>
          <p:cNvPr id="1026" name="Picture 2">
            <a:extLst>
              <a:ext uri="{FF2B5EF4-FFF2-40B4-BE49-F238E27FC236}">
                <a16:creationId xmlns:a16="http://schemas.microsoft.com/office/drawing/2014/main" id="{B958DC86-D5E9-EC66-C952-91BF9CFB8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28" y="2008706"/>
            <a:ext cx="7298047" cy="4930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13</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Sharing</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4494179" y="1936317"/>
            <a:ext cx="579527" cy="1648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DE5A6EA6-88B8-4F49-B7B6-8E60A467A633}"/>
              </a:ext>
            </a:extLst>
          </p:cNvPr>
          <p:cNvSpPr/>
          <p:nvPr/>
        </p:nvSpPr>
        <p:spPr>
          <a:xfrm>
            <a:off x="4576155" y="945837"/>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4551217" y="1034451"/>
            <a:ext cx="461665" cy="700512"/>
          </a:xfrm>
          <a:prstGeom prst="rect">
            <a:avLst/>
          </a:prstGeom>
          <a:noFill/>
        </p:spPr>
        <p:txBody>
          <a:bodyPr vert="vert" wrap="square" rtlCol="0">
            <a:spAutoFit/>
          </a:bodyPr>
          <a:lstStyle/>
          <a:p>
            <a:r>
              <a:rPr lang="es-ES" dirty="0"/>
              <a:t>LASER</a:t>
            </a:r>
          </a:p>
        </p:txBody>
      </p:sp>
      <p:sp>
        <p:nvSpPr>
          <p:cNvPr id="5" name="Rectángulo 4">
            <a:extLst>
              <a:ext uri="{FF2B5EF4-FFF2-40B4-BE49-F238E27FC236}">
                <a16:creationId xmlns:a16="http://schemas.microsoft.com/office/drawing/2014/main" id="{096E1C75-9BD3-C0C4-96D4-3323AE3B48C3}"/>
              </a:ext>
            </a:extLst>
          </p:cNvPr>
          <p:cNvSpPr/>
          <p:nvPr/>
        </p:nvSpPr>
        <p:spPr>
          <a:xfrm flipV="1">
            <a:off x="6721545" y="1922342"/>
            <a:ext cx="579527" cy="164844"/>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984C66F0-9074-EC89-C9A9-260E3824358F}"/>
              </a:ext>
            </a:extLst>
          </p:cNvPr>
          <p:cNvSpPr/>
          <p:nvPr/>
        </p:nvSpPr>
        <p:spPr>
          <a:xfrm flipV="1">
            <a:off x="2303735" y="1899218"/>
            <a:ext cx="579527" cy="187967"/>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5AE764E5-11BA-3AB5-0930-D14BCD2597EB}"/>
              </a:ext>
            </a:extLst>
          </p:cNvPr>
          <p:cNvSpPr/>
          <p:nvPr/>
        </p:nvSpPr>
        <p:spPr>
          <a:xfrm flipV="1">
            <a:off x="9052941" y="1922342"/>
            <a:ext cx="579527" cy="1648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45916C54-E408-0E9B-4DC7-9253D2376A8B}"/>
              </a:ext>
            </a:extLst>
          </p:cNvPr>
          <p:cNvSpPr txBox="1"/>
          <p:nvPr/>
        </p:nvSpPr>
        <p:spPr>
          <a:xfrm rot="3084904">
            <a:off x="9790535" y="19458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sp>
        <p:nvSpPr>
          <p:cNvPr id="15" name="CuadroTexto 14">
            <a:extLst>
              <a:ext uri="{FF2B5EF4-FFF2-40B4-BE49-F238E27FC236}">
                <a16:creationId xmlns:a16="http://schemas.microsoft.com/office/drawing/2014/main" id="{581C496A-81C3-382C-E6DC-852ADFE100AA}"/>
              </a:ext>
            </a:extLst>
          </p:cNvPr>
          <p:cNvSpPr txBox="1"/>
          <p:nvPr/>
        </p:nvSpPr>
        <p:spPr>
          <a:xfrm rot="3084904">
            <a:off x="9942935" y="20982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spTree>
    <p:extLst>
      <p:ext uri="{BB962C8B-B14F-4D97-AF65-F5344CB8AC3E}">
        <p14:creationId xmlns:p14="http://schemas.microsoft.com/office/powerpoint/2010/main" val="4282210584"/>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F1C0D9C8-B9C4-5939-EC01-1674E65AF264}"/>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dirty="0"/>
              <a:t>CERN </a:t>
            </a:r>
            <a:r>
              <a:rPr lang="es-ES" dirty="0" err="1"/>
              <a:t>summer</a:t>
            </a:r>
            <a:r>
              <a:rPr lang="es-ES" dirty="0"/>
              <a:t> </a:t>
            </a:r>
            <a:r>
              <a:rPr lang="es-ES" dirty="0" err="1"/>
              <a:t>student</a:t>
            </a:r>
            <a:r>
              <a:rPr lang="es-ES" dirty="0"/>
              <a:t>  2023       Carmen García</a:t>
            </a:r>
          </a:p>
        </p:txBody>
      </p:sp>
      <p:pic>
        <p:nvPicPr>
          <p:cNvPr id="1026" name="Picture 2">
            <a:extLst>
              <a:ext uri="{FF2B5EF4-FFF2-40B4-BE49-F238E27FC236}">
                <a16:creationId xmlns:a16="http://schemas.microsoft.com/office/drawing/2014/main" id="{B958DC86-D5E9-EC66-C952-91BF9CFB8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28" y="2008706"/>
            <a:ext cx="7298047" cy="4930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14</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Sharing</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4494179" y="1936317"/>
            <a:ext cx="579527" cy="1648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DE5A6EA6-88B8-4F49-B7B6-8E60A467A633}"/>
              </a:ext>
            </a:extLst>
          </p:cNvPr>
          <p:cNvSpPr/>
          <p:nvPr/>
        </p:nvSpPr>
        <p:spPr>
          <a:xfrm>
            <a:off x="4934064" y="957546"/>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4934064" y="1034451"/>
            <a:ext cx="461665" cy="700512"/>
          </a:xfrm>
          <a:prstGeom prst="rect">
            <a:avLst/>
          </a:prstGeom>
          <a:noFill/>
        </p:spPr>
        <p:txBody>
          <a:bodyPr vert="vert" wrap="square" rtlCol="0">
            <a:spAutoFit/>
          </a:bodyPr>
          <a:lstStyle/>
          <a:p>
            <a:r>
              <a:rPr lang="es-ES" dirty="0"/>
              <a:t>LASER</a:t>
            </a:r>
          </a:p>
        </p:txBody>
      </p:sp>
      <p:sp>
        <p:nvSpPr>
          <p:cNvPr id="5" name="Rectángulo 4">
            <a:extLst>
              <a:ext uri="{FF2B5EF4-FFF2-40B4-BE49-F238E27FC236}">
                <a16:creationId xmlns:a16="http://schemas.microsoft.com/office/drawing/2014/main" id="{096E1C75-9BD3-C0C4-96D4-3323AE3B48C3}"/>
              </a:ext>
            </a:extLst>
          </p:cNvPr>
          <p:cNvSpPr/>
          <p:nvPr/>
        </p:nvSpPr>
        <p:spPr>
          <a:xfrm flipV="1">
            <a:off x="6721545" y="1922342"/>
            <a:ext cx="579527" cy="164844"/>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984C66F0-9074-EC89-C9A9-260E3824358F}"/>
              </a:ext>
            </a:extLst>
          </p:cNvPr>
          <p:cNvSpPr/>
          <p:nvPr/>
        </p:nvSpPr>
        <p:spPr>
          <a:xfrm flipV="1">
            <a:off x="2303735" y="1899218"/>
            <a:ext cx="579527" cy="187967"/>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5AE764E5-11BA-3AB5-0930-D14BCD2597EB}"/>
              </a:ext>
            </a:extLst>
          </p:cNvPr>
          <p:cNvSpPr/>
          <p:nvPr/>
        </p:nvSpPr>
        <p:spPr>
          <a:xfrm flipV="1">
            <a:off x="9052941" y="1922342"/>
            <a:ext cx="579527" cy="1648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19585971-D131-BD11-2A03-2C546F182A24}"/>
              </a:ext>
            </a:extLst>
          </p:cNvPr>
          <p:cNvSpPr txBox="1"/>
          <p:nvPr/>
        </p:nvSpPr>
        <p:spPr>
          <a:xfrm rot="3084904">
            <a:off x="9790535" y="19458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spTree>
    <p:extLst>
      <p:ext uri="{BB962C8B-B14F-4D97-AF65-F5344CB8AC3E}">
        <p14:creationId xmlns:p14="http://schemas.microsoft.com/office/powerpoint/2010/main" val="2911553735"/>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F1C0D9C8-B9C4-5939-EC01-1674E65AF264}"/>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dirty="0"/>
              <a:t>CERN </a:t>
            </a:r>
            <a:r>
              <a:rPr lang="es-ES" dirty="0" err="1"/>
              <a:t>summer</a:t>
            </a:r>
            <a:r>
              <a:rPr lang="es-ES" dirty="0"/>
              <a:t> </a:t>
            </a:r>
            <a:r>
              <a:rPr lang="es-ES" dirty="0" err="1"/>
              <a:t>student</a:t>
            </a:r>
            <a:r>
              <a:rPr lang="es-ES" dirty="0"/>
              <a:t>  2023       Carmen García</a:t>
            </a:r>
          </a:p>
        </p:txBody>
      </p:sp>
      <p:pic>
        <p:nvPicPr>
          <p:cNvPr id="1026" name="Picture 2">
            <a:extLst>
              <a:ext uri="{FF2B5EF4-FFF2-40B4-BE49-F238E27FC236}">
                <a16:creationId xmlns:a16="http://schemas.microsoft.com/office/drawing/2014/main" id="{B958DC86-D5E9-EC66-C952-91BF9CFB8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28" y="2008706"/>
            <a:ext cx="7298047" cy="4930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15</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Sharing</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4494179" y="1936317"/>
            <a:ext cx="579527" cy="1648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DE5A6EA6-88B8-4F49-B7B6-8E60A467A633}"/>
              </a:ext>
            </a:extLst>
          </p:cNvPr>
          <p:cNvSpPr/>
          <p:nvPr/>
        </p:nvSpPr>
        <p:spPr>
          <a:xfrm>
            <a:off x="5249578" y="957546"/>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224638" y="1034451"/>
            <a:ext cx="461665" cy="700512"/>
          </a:xfrm>
          <a:prstGeom prst="rect">
            <a:avLst/>
          </a:prstGeom>
          <a:noFill/>
        </p:spPr>
        <p:txBody>
          <a:bodyPr vert="vert" wrap="square" rtlCol="0">
            <a:spAutoFit/>
          </a:bodyPr>
          <a:lstStyle/>
          <a:p>
            <a:r>
              <a:rPr lang="es-ES" dirty="0"/>
              <a:t>LASER</a:t>
            </a:r>
          </a:p>
        </p:txBody>
      </p:sp>
      <p:sp>
        <p:nvSpPr>
          <p:cNvPr id="5" name="Rectángulo 4">
            <a:extLst>
              <a:ext uri="{FF2B5EF4-FFF2-40B4-BE49-F238E27FC236}">
                <a16:creationId xmlns:a16="http://schemas.microsoft.com/office/drawing/2014/main" id="{096E1C75-9BD3-C0C4-96D4-3323AE3B48C3}"/>
              </a:ext>
            </a:extLst>
          </p:cNvPr>
          <p:cNvSpPr/>
          <p:nvPr/>
        </p:nvSpPr>
        <p:spPr>
          <a:xfrm flipV="1">
            <a:off x="6721545" y="1922342"/>
            <a:ext cx="579527" cy="164844"/>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984C66F0-9074-EC89-C9A9-260E3824358F}"/>
              </a:ext>
            </a:extLst>
          </p:cNvPr>
          <p:cNvSpPr/>
          <p:nvPr/>
        </p:nvSpPr>
        <p:spPr>
          <a:xfrm flipV="1">
            <a:off x="2303735" y="1899218"/>
            <a:ext cx="579527" cy="187967"/>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5AE764E5-11BA-3AB5-0930-D14BCD2597EB}"/>
              </a:ext>
            </a:extLst>
          </p:cNvPr>
          <p:cNvSpPr/>
          <p:nvPr/>
        </p:nvSpPr>
        <p:spPr>
          <a:xfrm flipV="1">
            <a:off x="9052941" y="1922342"/>
            <a:ext cx="579527" cy="1648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D6BCC077-8046-1BE8-3666-97B9C8B4F6E4}"/>
              </a:ext>
            </a:extLst>
          </p:cNvPr>
          <p:cNvSpPr txBox="1"/>
          <p:nvPr/>
        </p:nvSpPr>
        <p:spPr>
          <a:xfrm rot="3084904">
            <a:off x="9790535" y="19458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spTree>
    <p:extLst>
      <p:ext uri="{BB962C8B-B14F-4D97-AF65-F5344CB8AC3E}">
        <p14:creationId xmlns:p14="http://schemas.microsoft.com/office/powerpoint/2010/main" val="2489570234"/>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F1C0D9C8-B9C4-5939-EC01-1674E65AF264}"/>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dirty="0"/>
              <a:t>CERN </a:t>
            </a:r>
            <a:r>
              <a:rPr lang="es-ES" dirty="0" err="1"/>
              <a:t>summer</a:t>
            </a:r>
            <a:r>
              <a:rPr lang="es-ES" dirty="0"/>
              <a:t> </a:t>
            </a:r>
            <a:r>
              <a:rPr lang="es-ES" dirty="0" err="1"/>
              <a:t>student</a:t>
            </a:r>
            <a:r>
              <a:rPr lang="es-ES" dirty="0"/>
              <a:t>  2023       Carmen García</a:t>
            </a:r>
          </a:p>
        </p:txBody>
      </p:sp>
      <p:pic>
        <p:nvPicPr>
          <p:cNvPr id="1026" name="Picture 2">
            <a:extLst>
              <a:ext uri="{FF2B5EF4-FFF2-40B4-BE49-F238E27FC236}">
                <a16:creationId xmlns:a16="http://schemas.microsoft.com/office/drawing/2014/main" id="{B958DC86-D5E9-EC66-C952-91BF9CFB8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4514" y="2414059"/>
            <a:ext cx="7298047" cy="4930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16</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Sharing</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4494179" y="1936317"/>
            <a:ext cx="579527" cy="1648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DE5A6EA6-88B8-4F49-B7B6-8E60A467A633}"/>
              </a:ext>
            </a:extLst>
          </p:cNvPr>
          <p:cNvSpPr/>
          <p:nvPr/>
        </p:nvSpPr>
        <p:spPr>
          <a:xfrm>
            <a:off x="5603057" y="1002147"/>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578117" y="1060404"/>
            <a:ext cx="461665" cy="700512"/>
          </a:xfrm>
          <a:prstGeom prst="rect">
            <a:avLst/>
          </a:prstGeom>
          <a:noFill/>
        </p:spPr>
        <p:txBody>
          <a:bodyPr vert="vert" wrap="square" rtlCol="0">
            <a:spAutoFit/>
          </a:bodyPr>
          <a:lstStyle/>
          <a:p>
            <a:r>
              <a:rPr lang="es-ES" dirty="0"/>
              <a:t>LASER</a:t>
            </a:r>
          </a:p>
        </p:txBody>
      </p:sp>
      <p:sp>
        <p:nvSpPr>
          <p:cNvPr id="5" name="Rectángulo 4">
            <a:extLst>
              <a:ext uri="{FF2B5EF4-FFF2-40B4-BE49-F238E27FC236}">
                <a16:creationId xmlns:a16="http://schemas.microsoft.com/office/drawing/2014/main" id="{096E1C75-9BD3-C0C4-96D4-3323AE3B48C3}"/>
              </a:ext>
            </a:extLst>
          </p:cNvPr>
          <p:cNvSpPr/>
          <p:nvPr/>
        </p:nvSpPr>
        <p:spPr>
          <a:xfrm flipV="1">
            <a:off x="6721545" y="1922342"/>
            <a:ext cx="579527" cy="164844"/>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984C66F0-9074-EC89-C9A9-260E3824358F}"/>
              </a:ext>
            </a:extLst>
          </p:cNvPr>
          <p:cNvSpPr/>
          <p:nvPr/>
        </p:nvSpPr>
        <p:spPr>
          <a:xfrm flipV="1">
            <a:off x="2303735" y="1899218"/>
            <a:ext cx="579527" cy="187967"/>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5AE764E5-11BA-3AB5-0930-D14BCD2597EB}"/>
              </a:ext>
            </a:extLst>
          </p:cNvPr>
          <p:cNvSpPr/>
          <p:nvPr/>
        </p:nvSpPr>
        <p:spPr>
          <a:xfrm flipV="1">
            <a:off x="9052941" y="1922342"/>
            <a:ext cx="579527" cy="16484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id="{5003BAFE-BBFE-FD15-36A2-653FE4B18458}"/>
              </a:ext>
            </a:extLst>
          </p:cNvPr>
          <p:cNvSpPr txBox="1"/>
          <p:nvPr/>
        </p:nvSpPr>
        <p:spPr>
          <a:xfrm>
            <a:off x="9697952" y="2285993"/>
            <a:ext cx="2001551" cy="369332"/>
          </a:xfrm>
          <a:prstGeom prst="rect">
            <a:avLst/>
          </a:prstGeom>
          <a:solidFill>
            <a:srgbClr val="00B0F0"/>
          </a:solidFill>
        </p:spPr>
        <p:txBody>
          <a:bodyPr wrap="square" rtlCol="0">
            <a:spAutoFit/>
          </a:bodyPr>
          <a:lstStyle/>
          <a:p>
            <a:pPr algn="ctr"/>
            <a:r>
              <a:rPr lang="en-GB" dirty="0">
                <a:solidFill>
                  <a:schemeClr val="bg1"/>
                </a:solidFill>
              </a:rPr>
              <a:t>Laser beam Spot</a:t>
            </a:r>
          </a:p>
        </p:txBody>
      </p:sp>
      <p:sp>
        <p:nvSpPr>
          <p:cNvPr id="15" name="CuadroTexto 14">
            <a:extLst>
              <a:ext uri="{FF2B5EF4-FFF2-40B4-BE49-F238E27FC236}">
                <a16:creationId xmlns:a16="http://schemas.microsoft.com/office/drawing/2014/main" id="{7F566FCD-B1ED-2BA5-C70F-816C3F5113FC}"/>
              </a:ext>
            </a:extLst>
          </p:cNvPr>
          <p:cNvSpPr txBox="1"/>
          <p:nvPr/>
        </p:nvSpPr>
        <p:spPr>
          <a:xfrm>
            <a:off x="9697951" y="5366206"/>
            <a:ext cx="2001551" cy="369332"/>
          </a:xfrm>
          <a:prstGeom prst="rect">
            <a:avLst/>
          </a:prstGeom>
          <a:solidFill>
            <a:srgbClr val="FFC000"/>
          </a:solidFill>
          <a:ln>
            <a:solidFill>
              <a:srgbClr val="FFC000"/>
            </a:solidFill>
          </a:ln>
        </p:spPr>
        <p:txBody>
          <a:bodyPr wrap="square" rtlCol="0">
            <a:spAutoFit/>
          </a:bodyPr>
          <a:lstStyle/>
          <a:p>
            <a:pPr algn="ctr"/>
            <a:r>
              <a:rPr lang="en-GB" dirty="0">
                <a:solidFill>
                  <a:schemeClr val="bg1"/>
                </a:solidFill>
              </a:rPr>
              <a:t>Strip width </a:t>
            </a:r>
          </a:p>
        </p:txBody>
      </p:sp>
      <p:sp>
        <p:nvSpPr>
          <p:cNvPr id="16" name="CuadroTexto 15">
            <a:extLst>
              <a:ext uri="{FF2B5EF4-FFF2-40B4-BE49-F238E27FC236}">
                <a16:creationId xmlns:a16="http://schemas.microsoft.com/office/drawing/2014/main" id="{B0E85B08-7A06-73DD-725E-28838276E2C8}"/>
              </a:ext>
            </a:extLst>
          </p:cNvPr>
          <p:cNvSpPr txBox="1"/>
          <p:nvPr/>
        </p:nvSpPr>
        <p:spPr>
          <a:xfrm>
            <a:off x="9601133" y="4032190"/>
            <a:ext cx="2001551" cy="369332"/>
          </a:xfrm>
          <a:prstGeom prst="rect">
            <a:avLst/>
          </a:prstGeom>
          <a:solidFill>
            <a:schemeClr val="accent6">
              <a:lumMod val="75000"/>
            </a:schemeClr>
          </a:solidFill>
          <a:ln>
            <a:solidFill>
              <a:srgbClr val="FFC000"/>
            </a:solidFill>
          </a:ln>
        </p:spPr>
        <p:txBody>
          <a:bodyPr wrap="square" rtlCol="0">
            <a:spAutoFit/>
          </a:bodyPr>
          <a:lstStyle/>
          <a:p>
            <a:pPr algn="ctr"/>
            <a:r>
              <a:rPr lang="en-GB" dirty="0" err="1">
                <a:solidFill>
                  <a:schemeClr val="bg1"/>
                </a:solidFill>
              </a:rPr>
              <a:t>Pich</a:t>
            </a:r>
            <a:endParaRPr lang="en-GB" dirty="0">
              <a:solidFill>
                <a:schemeClr val="bg1"/>
              </a:solidFill>
            </a:endParaRPr>
          </a:p>
        </p:txBody>
      </p:sp>
      <p:cxnSp>
        <p:nvCxnSpPr>
          <p:cNvPr id="19" name="Conector recto de flecha 18">
            <a:extLst>
              <a:ext uri="{FF2B5EF4-FFF2-40B4-BE49-F238E27FC236}">
                <a16:creationId xmlns:a16="http://schemas.microsoft.com/office/drawing/2014/main" id="{E5A2B398-688D-BB98-4922-ABF0246AB9BA}"/>
              </a:ext>
            </a:extLst>
          </p:cNvPr>
          <p:cNvCxnSpPr>
            <a:cxnSpLocks/>
          </p:cNvCxnSpPr>
          <p:nvPr/>
        </p:nvCxnSpPr>
        <p:spPr>
          <a:xfrm>
            <a:off x="5046410" y="2285993"/>
            <a:ext cx="529351" cy="0"/>
          </a:xfrm>
          <a:prstGeom prst="straightConnector1">
            <a:avLst/>
          </a:prstGeom>
          <a:ln w="5715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EB753137-699F-A259-E895-C28694986C89}"/>
              </a:ext>
            </a:extLst>
          </p:cNvPr>
          <p:cNvCxnSpPr>
            <a:cxnSpLocks/>
          </p:cNvCxnSpPr>
          <p:nvPr/>
        </p:nvCxnSpPr>
        <p:spPr>
          <a:xfrm>
            <a:off x="4723178" y="4429776"/>
            <a:ext cx="2467758" cy="0"/>
          </a:xfrm>
          <a:prstGeom prst="straightConnector1">
            <a:avLst/>
          </a:prstGeom>
          <a:ln w="5715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48E8F7B8-596C-6C5F-7CBE-EC67D134807E}"/>
              </a:ext>
            </a:extLst>
          </p:cNvPr>
          <p:cNvCxnSpPr>
            <a:cxnSpLocks/>
          </p:cNvCxnSpPr>
          <p:nvPr/>
        </p:nvCxnSpPr>
        <p:spPr>
          <a:xfrm>
            <a:off x="4583916" y="5844720"/>
            <a:ext cx="588585" cy="0"/>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6543362"/>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17</a:t>
            </a:fld>
            <a:endParaRPr lang="es-ES"/>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5784015" y="969473"/>
            <a:ext cx="549625"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834722" y="1090984"/>
            <a:ext cx="461665" cy="700512"/>
          </a:xfrm>
          <a:prstGeom prst="rect">
            <a:avLst/>
          </a:prstGeom>
          <a:noFill/>
        </p:spPr>
        <p:txBody>
          <a:bodyPr vert="vert" wrap="square" rtlCol="0">
            <a:spAutoFit/>
          </a:bodyPr>
          <a:lstStyle/>
          <a:p>
            <a:r>
              <a:rPr lang="es-ES" dirty="0"/>
              <a:t>LASER</a:t>
            </a:r>
          </a:p>
        </p:txBody>
      </p:sp>
      <p:sp>
        <p:nvSpPr>
          <p:cNvPr id="5" name="CuadroTexto 4">
            <a:extLst>
              <a:ext uri="{FF2B5EF4-FFF2-40B4-BE49-F238E27FC236}">
                <a16:creationId xmlns:a16="http://schemas.microsoft.com/office/drawing/2014/main" id="{0B8FC6E0-A8C1-1349-A671-4BE05807004A}"/>
              </a:ext>
            </a:extLst>
          </p:cNvPr>
          <p:cNvSpPr txBox="1"/>
          <p:nvPr/>
        </p:nvSpPr>
        <p:spPr>
          <a:xfrm>
            <a:off x="9697952" y="2285993"/>
            <a:ext cx="2001551" cy="369332"/>
          </a:xfrm>
          <a:prstGeom prst="rect">
            <a:avLst/>
          </a:prstGeom>
          <a:solidFill>
            <a:srgbClr val="00B0F0"/>
          </a:solidFill>
        </p:spPr>
        <p:txBody>
          <a:bodyPr wrap="square" rtlCol="0">
            <a:spAutoFit/>
          </a:bodyPr>
          <a:lstStyle/>
          <a:p>
            <a:pPr algn="ctr"/>
            <a:r>
              <a:rPr lang="en-GB" dirty="0">
                <a:solidFill>
                  <a:schemeClr val="bg1"/>
                </a:solidFill>
              </a:rPr>
              <a:t>Laser beam Spot</a:t>
            </a:r>
          </a:p>
        </p:txBody>
      </p:sp>
      <p:cxnSp>
        <p:nvCxnSpPr>
          <p:cNvPr id="8" name="Conector recto de flecha 7">
            <a:extLst>
              <a:ext uri="{FF2B5EF4-FFF2-40B4-BE49-F238E27FC236}">
                <a16:creationId xmlns:a16="http://schemas.microsoft.com/office/drawing/2014/main" id="{FCE2F942-FFF8-F747-942E-3457EC208F00}"/>
              </a:ext>
            </a:extLst>
          </p:cNvPr>
          <p:cNvCxnSpPr>
            <a:cxnSpLocks/>
          </p:cNvCxnSpPr>
          <p:nvPr/>
        </p:nvCxnSpPr>
        <p:spPr>
          <a:xfrm>
            <a:off x="5784015" y="2549562"/>
            <a:ext cx="659816" cy="0"/>
          </a:xfrm>
          <a:prstGeom prst="straightConnector1">
            <a:avLst/>
          </a:prstGeom>
          <a:ln w="5715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771A5F24-E445-4D44-B2B1-132FAFCA82F5}"/>
              </a:ext>
            </a:extLst>
          </p:cNvPr>
          <p:cNvSpPr txBox="1"/>
          <p:nvPr/>
        </p:nvSpPr>
        <p:spPr>
          <a:xfrm>
            <a:off x="9697951" y="5366206"/>
            <a:ext cx="2001551" cy="369332"/>
          </a:xfrm>
          <a:prstGeom prst="rect">
            <a:avLst/>
          </a:prstGeom>
          <a:solidFill>
            <a:srgbClr val="FFC000"/>
          </a:solidFill>
          <a:ln>
            <a:solidFill>
              <a:srgbClr val="FFC000"/>
            </a:solidFill>
          </a:ln>
        </p:spPr>
        <p:txBody>
          <a:bodyPr wrap="square" rtlCol="0">
            <a:spAutoFit/>
          </a:bodyPr>
          <a:lstStyle/>
          <a:p>
            <a:pPr algn="ctr"/>
            <a:r>
              <a:rPr lang="en-GB" dirty="0">
                <a:solidFill>
                  <a:schemeClr val="bg1"/>
                </a:solidFill>
              </a:rPr>
              <a:t>Strip width </a:t>
            </a:r>
          </a:p>
        </p:txBody>
      </p:sp>
      <p:cxnSp>
        <p:nvCxnSpPr>
          <p:cNvPr id="24" name="Conector recto de flecha 23">
            <a:extLst>
              <a:ext uri="{FF2B5EF4-FFF2-40B4-BE49-F238E27FC236}">
                <a16:creationId xmlns:a16="http://schemas.microsoft.com/office/drawing/2014/main" id="{D4224153-458B-C74C-9EE7-A7B78E60FA52}"/>
              </a:ext>
            </a:extLst>
          </p:cNvPr>
          <p:cNvCxnSpPr>
            <a:cxnSpLocks/>
          </p:cNvCxnSpPr>
          <p:nvPr/>
        </p:nvCxnSpPr>
        <p:spPr>
          <a:xfrm>
            <a:off x="5372228" y="5735538"/>
            <a:ext cx="462494" cy="0"/>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2C165EB-6101-B24E-A73E-E33421116021}"/>
              </a:ext>
            </a:extLst>
          </p:cNvPr>
          <p:cNvSpPr txBox="1"/>
          <p:nvPr/>
        </p:nvSpPr>
        <p:spPr>
          <a:xfrm>
            <a:off x="9601133" y="4032190"/>
            <a:ext cx="2001551" cy="369332"/>
          </a:xfrm>
          <a:prstGeom prst="rect">
            <a:avLst/>
          </a:prstGeom>
          <a:solidFill>
            <a:schemeClr val="accent6">
              <a:lumMod val="75000"/>
            </a:schemeClr>
          </a:solidFill>
          <a:ln>
            <a:solidFill>
              <a:srgbClr val="FFC000"/>
            </a:solidFill>
          </a:ln>
        </p:spPr>
        <p:txBody>
          <a:bodyPr wrap="square" rtlCol="0">
            <a:spAutoFit/>
          </a:bodyPr>
          <a:lstStyle/>
          <a:p>
            <a:pPr algn="ctr"/>
            <a:r>
              <a:rPr lang="en-GB" dirty="0" err="1">
                <a:solidFill>
                  <a:schemeClr val="bg1"/>
                </a:solidFill>
              </a:rPr>
              <a:t>Pich</a:t>
            </a:r>
            <a:endParaRPr lang="en-GB" dirty="0">
              <a:solidFill>
                <a:schemeClr val="bg1"/>
              </a:solidFill>
            </a:endParaRPr>
          </a:p>
        </p:txBody>
      </p:sp>
      <p:cxnSp>
        <p:nvCxnSpPr>
          <p:cNvPr id="27" name="Conector recto de flecha 26">
            <a:extLst>
              <a:ext uri="{FF2B5EF4-FFF2-40B4-BE49-F238E27FC236}">
                <a16:creationId xmlns:a16="http://schemas.microsoft.com/office/drawing/2014/main" id="{B2B1D3F9-39C3-CA44-9DB5-0EDD036BCEAF}"/>
              </a:ext>
            </a:extLst>
          </p:cNvPr>
          <p:cNvCxnSpPr>
            <a:cxnSpLocks/>
          </p:cNvCxnSpPr>
          <p:nvPr/>
        </p:nvCxnSpPr>
        <p:spPr>
          <a:xfrm>
            <a:off x="5464885" y="4032190"/>
            <a:ext cx="2817944" cy="0"/>
          </a:xfrm>
          <a:prstGeom prst="straightConnector1">
            <a:avLst/>
          </a:prstGeom>
          <a:ln w="5715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3">
            <a:extLst>
              <a:ext uri="{FF2B5EF4-FFF2-40B4-BE49-F238E27FC236}">
                <a16:creationId xmlns:a16="http://schemas.microsoft.com/office/drawing/2014/main" id="{F52F5825-94BF-830F-A368-1B98E0D82A3A}"/>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Sharing</a:t>
            </a:r>
          </a:p>
        </p:txBody>
      </p:sp>
    </p:spTree>
    <p:extLst>
      <p:ext uri="{BB962C8B-B14F-4D97-AF65-F5344CB8AC3E}">
        <p14:creationId xmlns:p14="http://schemas.microsoft.com/office/powerpoint/2010/main" val="563171921"/>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1146C-611D-0374-16AD-E616220A1DC3}"/>
            </a:ext>
          </a:extLst>
        </p:cNvPr>
        <p:cNvGrpSpPr/>
        <p:nvPr/>
      </p:nvGrpSpPr>
      <p:grpSpPr>
        <a:xfrm>
          <a:off x="0" y="0"/>
          <a:ext cx="0" cy="0"/>
          <a:chOff x="0" y="0"/>
          <a:chExt cx="0" cy="0"/>
        </a:xfrm>
      </p:grpSpPr>
      <p:sp>
        <p:nvSpPr>
          <p:cNvPr id="10" name="Rectangle 1">
            <a:extLst>
              <a:ext uri="{FF2B5EF4-FFF2-40B4-BE49-F238E27FC236}">
                <a16:creationId xmlns:a16="http://schemas.microsoft.com/office/drawing/2014/main" id="{300BECD0-20B1-B393-8ECA-6FF1EF2713BF}"/>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83E0A9BE-743E-BC41-233A-B0C9E8BF8703}"/>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7C09488C-A365-0916-A9D0-397DEAD3FB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4F92D436-A07A-AFDD-C3B9-028B5E4B0D0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4455C497-9D5F-C063-7504-D193D1F33F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BBA733D1-45AE-0C5B-EDDA-E1A8F90273D5}"/>
              </a:ext>
            </a:extLst>
          </p:cNvPr>
          <p:cNvSpPr>
            <a:spLocks noGrp="1"/>
          </p:cNvSpPr>
          <p:nvPr>
            <p:ph type="sldNum" sz="quarter" idx="12"/>
          </p:nvPr>
        </p:nvSpPr>
        <p:spPr/>
        <p:txBody>
          <a:bodyPr/>
          <a:lstStyle/>
          <a:p>
            <a:fld id="{A54FE1E7-7A0C-394A-B6B0-93ACEE33A501}" type="slidenum">
              <a:rPr lang="es-ES" smtClean="0"/>
              <a:t>18</a:t>
            </a:fld>
            <a:endParaRPr lang="es-ES"/>
          </a:p>
        </p:txBody>
      </p:sp>
      <p:sp>
        <p:nvSpPr>
          <p:cNvPr id="4" name="TextBox 3">
            <a:extLst>
              <a:ext uri="{FF2B5EF4-FFF2-40B4-BE49-F238E27FC236}">
                <a16:creationId xmlns:a16="http://schemas.microsoft.com/office/drawing/2014/main" id="{2CEB4A79-E389-CE97-00FB-08DE3FA74AC3}"/>
              </a:ext>
            </a:extLst>
          </p:cNvPr>
          <p:cNvSpPr txBox="1"/>
          <p:nvPr/>
        </p:nvSpPr>
        <p:spPr>
          <a:xfrm>
            <a:off x="3784555" y="304328"/>
            <a:ext cx="8064725" cy="707886"/>
          </a:xfrm>
          <a:prstGeom prst="rect">
            <a:avLst/>
          </a:prstGeom>
          <a:noFill/>
        </p:spPr>
        <p:txBody>
          <a:bodyPr wrap="square" rtlCol="0">
            <a:spAutoFit/>
          </a:bodyPr>
          <a:lstStyle/>
          <a:p>
            <a:pPr algn="r"/>
            <a:r>
              <a:rPr lang="en-US" sz="4000" noProof="1">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Spatial resolution</a:t>
            </a:r>
          </a:p>
        </p:txBody>
      </p:sp>
      <p:pic>
        <p:nvPicPr>
          <p:cNvPr id="19" name="Imagen 18">
            <a:extLst>
              <a:ext uri="{FF2B5EF4-FFF2-40B4-BE49-F238E27FC236}">
                <a16:creationId xmlns:a16="http://schemas.microsoft.com/office/drawing/2014/main" id="{6445A2E7-1651-9E31-1018-501BADA90823}"/>
              </a:ext>
            </a:extLst>
          </p:cNvPr>
          <p:cNvPicPr>
            <a:picLocks noChangeAspect="1"/>
          </p:cNvPicPr>
          <p:nvPr/>
        </p:nvPicPr>
        <p:blipFill>
          <a:blip r:embed="rId4"/>
          <a:stretch>
            <a:fillRect/>
          </a:stretch>
        </p:blipFill>
        <p:spPr>
          <a:xfrm>
            <a:off x="1924879" y="1870266"/>
            <a:ext cx="8461727" cy="4245848"/>
          </a:xfrm>
          <a:prstGeom prst="rect">
            <a:avLst/>
          </a:prstGeom>
        </p:spPr>
      </p:pic>
    </p:spTree>
    <p:extLst>
      <p:ext uri="{BB962C8B-B14F-4D97-AF65-F5344CB8AC3E}">
        <p14:creationId xmlns:p14="http://schemas.microsoft.com/office/powerpoint/2010/main" val="4227677593"/>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A8660-B6AC-647E-1CC6-1CFD8799BD9F}"/>
            </a:ext>
          </a:extLst>
        </p:cNvPr>
        <p:cNvGrpSpPr/>
        <p:nvPr/>
      </p:nvGrpSpPr>
      <p:grpSpPr>
        <a:xfrm>
          <a:off x="0" y="0"/>
          <a:ext cx="0" cy="0"/>
          <a:chOff x="0" y="0"/>
          <a:chExt cx="0" cy="0"/>
        </a:xfrm>
      </p:grpSpPr>
      <p:sp>
        <p:nvSpPr>
          <p:cNvPr id="10" name="Rectangle 1">
            <a:extLst>
              <a:ext uri="{FF2B5EF4-FFF2-40B4-BE49-F238E27FC236}">
                <a16:creationId xmlns:a16="http://schemas.microsoft.com/office/drawing/2014/main" id="{A09ADE46-5986-10DE-ED51-20E23BA0FDAC}"/>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DDEEB764-1031-56FC-2EBB-1C0B1723B31B}"/>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80289F4-7C0E-D0DD-2C8A-8BF58649ED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560E256D-EDB5-A7CE-7B5A-8A5B5BC92019}"/>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DC48BCC-A1BF-C8D1-3D3E-37F0C51047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7D56748F-7F28-7A26-908D-0A33A329212B}"/>
              </a:ext>
            </a:extLst>
          </p:cNvPr>
          <p:cNvSpPr>
            <a:spLocks noGrp="1"/>
          </p:cNvSpPr>
          <p:nvPr>
            <p:ph type="sldNum" sz="quarter" idx="12"/>
          </p:nvPr>
        </p:nvSpPr>
        <p:spPr/>
        <p:txBody>
          <a:bodyPr/>
          <a:lstStyle/>
          <a:p>
            <a:fld id="{A54FE1E7-7A0C-394A-B6B0-93ACEE33A501}" type="slidenum">
              <a:rPr lang="es-ES" smtClean="0"/>
              <a:t>19</a:t>
            </a:fld>
            <a:endParaRPr lang="es-ES"/>
          </a:p>
        </p:txBody>
      </p:sp>
      <p:sp>
        <p:nvSpPr>
          <p:cNvPr id="4" name="TextBox 3">
            <a:extLst>
              <a:ext uri="{FF2B5EF4-FFF2-40B4-BE49-F238E27FC236}">
                <a16:creationId xmlns:a16="http://schemas.microsoft.com/office/drawing/2014/main" id="{076F5967-4A62-412C-D900-455C61ADC969}"/>
              </a:ext>
            </a:extLst>
          </p:cNvPr>
          <p:cNvSpPr txBox="1"/>
          <p:nvPr/>
        </p:nvSpPr>
        <p:spPr>
          <a:xfrm>
            <a:off x="3784555" y="304328"/>
            <a:ext cx="8064725" cy="707886"/>
          </a:xfrm>
          <a:prstGeom prst="rect">
            <a:avLst/>
          </a:prstGeom>
          <a:noFill/>
        </p:spPr>
        <p:txBody>
          <a:bodyPr wrap="square" rtlCol="0">
            <a:spAutoFit/>
          </a:bodyPr>
          <a:lstStyle/>
          <a:p>
            <a:pPr algn="r"/>
            <a:r>
              <a:rPr lang="en-US" sz="4000" noProof="1">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Spatial resolution</a:t>
            </a:r>
          </a:p>
        </p:txBody>
      </p:sp>
      <p:pic>
        <p:nvPicPr>
          <p:cNvPr id="8" name="Imagen 7">
            <a:extLst>
              <a:ext uri="{FF2B5EF4-FFF2-40B4-BE49-F238E27FC236}">
                <a16:creationId xmlns:a16="http://schemas.microsoft.com/office/drawing/2014/main" id="{E1D99A55-BB6C-0FF1-68E1-E8F409AE07A4}"/>
              </a:ext>
            </a:extLst>
          </p:cNvPr>
          <p:cNvPicPr>
            <a:picLocks noChangeAspect="1"/>
          </p:cNvPicPr>
          <p:nvPr/>
        </p:nvPicPr>
        <p:blipFill>
          <a:blip r:embed="rId5"/>
          <a:stretch>
            <a:fillRect/>
          </a:stretch>
        </p:blipFill>
        <p:spPr>
          <a:xfrm>
            <a:off x="5190678" y="1870266"/>
            <a:ext cx="6243312" cy="4518084"/>
          </a:xfrm>
          <a:prstGeom prst="rect">
            <a:avLst/>
          </a:prstGeom>
        </p:spPr>
      </p:pic>
      <p:pic>
        <p:nvPicPr>
          <p:cNvPr id="14" name="Imagen 13">
            <a:extLst>
              <a:ext uri="{FF2B5EF4-FFF2-40B4-BE49-F238E27FC236}">
                <a16:creationId xmlns:a16="http://schemas.microsoft.com/office/drawing/2014/main" id="{51134668-C7CF-8E1F-9E89-B78CAA26285F}"/>
              </a:ext>
            </a:extLst>
          </p:cNvPr>
          <p:cNvPicPr>
            <a:picLocks noChangeAspect="1"/>
          </p:cNvPicPr>
          <p:nvPr/>
        </p:nvPicPr>
        <p:blipFill>
          <a:blip r:embed="rId6"/>
          <a:stretch>
            <a:fillRect/>
          </a:stretch>
        </p:blipFill>
        <p:spPr>
          <a:xfrm>
            <a:off x="382126" y="2264143"/>
            <a:ext cx="4451190" cy="769342"/>
          </a:xfrm>
          <a:prstGeom prst="rect">
            <a:avLst/>
          </a:prstGeom>
        </p:spPr>
      </p:pic>
    </p:spTree>
    <p:extLst>
      <p:ext uri="{BB962C8B-B14F-4D97-AF65-F5344CB8AC3E}">
        <p14:creationId xmlns:p14="http://schemas.microsoft.com/office/powerpoint/2010/main" val="618309467"/>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ángulo 36">
            <a:extLst>
              <a:ext uri="{FF2B5EF4-FFF2-40B4-BE49-F238E27FC236}">
                <a16:creationId xmlns:a16="http://schemas.microsoft.com/office/drawing/2014/main" id="{A62ED9FD-A903-9347-AE76-5CFB1FDE958B}"/>
              </a:ext>
            </a:extLst>
          </p:cNvPr>
          <p:cNvSpPr/>
          <p:nvPr/>
        </p:nvSpPr>
        <p:spPr>
          <a:xfrm>
            <a:off x="9051989" y="1893260"/>
            <a:ext cx="2920242" cy="44579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3F6AD28A-23DA-854F-9CB1-5AA2A92459B6}"/>
              </a:ext>
            </a:extLst>
          </p:cNvPr>
          <p:cNvSpPr/>
          <p:nvPr/>
        </p:nvSpPr>
        <p:spPr>
          <a:xfrm>
            <a:off x="207191" y="1898398"/>
            <a:ext cx="8479609" cy="44579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4902306" y="265649"/>
            <a:ext cx="7012449"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Setup components @ Lab.  </a:t>
            </a:r>
          </a:p>
        </p:txBody>
      </p:sp>
      <p:sp>
        <p:nvSpPr>
          <p:cNvPr id="11" name="Rectangle 5">
            <a:extLst>
              <a:ext uri="{FF2B5EF4-FFF2-40B4-BE49-F238E27FC236}">
                <a16:creationId xmlns:a16="http://schemas.microsoft.com/office/drawing/2014/main" id="{1B552A20-488A-2748-A127-42418A589A80}"/>
              </a:ext>
            </a:extLst>
          </p:cNvPr>
          <p:cNvSpPr/>
          <p:nvPr/>
        </p:nvSpPr>
        <p:spPr>
          <a:xfrm>
            <a:off x="1113456" y="248208"/>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2</a:t>
            </a:fld>
            <a:endParaRPr lang="es-ES"/>
          </a:p>
        </p:txBody>
      </p:sp>
      <p:sp>
        <p:nvSpPr>
          <p:cNvPr id="18" name="Marcador de contenido 2">
            <a:extLst>
              <a:ext uri="{FF2B5EF4-FFF2-40B4-BE49-F238E27FC236}">
                <a16:creationId xmlns:a16="http://schemas.microsoft.com/office/drawing/2014/main" id="{2479A6EA-3939-874A-A198-26F147BD2769}"/>
              </a:ext>
            </a:extLst>
          </p:cNvPr>
          <p:cNvSpPr txBox="1">
            <a:spLocks/>
          </p:cNvSpPr>
          <p:nvPr/>
        </p:nvSpPr>
        <p:spPr bwMode="auto">
          <a:xfrm>
            <a:off x="1508848" y="1632069"/>
            <a:ext cx="6365550" cy="440900"/>
          </a:xfrm>
          <a:prstGeom prst="rect">
            <a:avLst/>
          </a:prstGeom>
          <a:ln w="2857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2">
            <a:schemeClr val="accent2"/>
          </a:lnRef>
          <a:fillRef idx="1">
            <a:schemeClr val="lt1"/>
          </a:fillRef>
          <a:effectRef idx="0">
            <a:schemeClr val="accent2"/>
          </a:effectRef>
          <a:fontRef idx="minor">
            <a:schemeClr val="dk1"/>
          </a:fontRef>
        </p:style>
        <p:txBody>
          <a:bodyPr vert="horz" wrap="square" lIns="91414" tIns="45706" rIns="91414" bIns="45706"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400" b="1" dirty="0">
                <a:solidFill>
                  <a:srgbClr val="000000"/>
                </a:solidFill>
                <a:latin typeface="Calibri" charset="0"/>
              </a:rPr>
              <a:t>Components of a silicon microstrip detectors</a:t>
            </a:r>
            <a:endParaRPr lang="es-ES_tradnl" sz="2400" dirty="0">
              <a:solidFill>
                <a:srgbClr val="4F6228"/>
              </a:solidFill>
            </a:endParaRPr>
          </a:p>
        </p:txBody>
      </p:sp>
      <p:pic>
        <p:nvPicPr>
          <p:cNvPr id="14" name="Imagen 13">
            <a:extLst>
              <a:ext uri="{FF2B5EF4-FFF2-40B4-BE49-F238E27FC236}">
                <a16:creationId xmlns:a16="http://schemas.microsoft.com/office/drawing/2014/main" id="{F1EA714A-8305-1041-84B1-E7B63C428B76}"/>
              </a:ext>
            </a:extLst>
          </p:cNvPr>
          <p:cNvPicPr>
            <a:picLocks noChangeAspect="1"/>
          </p:cNvPicPr>
          <p:nvPr/>
        </p:nvPicPr>
        <p:blipFill>
          <a:blip r:embed="rId4"/>
          <a:stretch>
            <a:fillRect/>
          </a:stretch>
        </p:blipFill>
        <p:spPr>
          <a:xfrm>
            <a:off x="382126" y="4537185"/>
            <a:ext cx="2253444" cy="1502296"/>
          </a:xfrm>
          <a:prstGeom prst="rect">
            <a:avLst/>
          </a:prstGeom>
        </p:spPr>
      </p:pic>
      <p:sp>
        <p:nvSpPr>
          <p:cNvPr id="5" name="CuadroTexto 4">
            <a:extLst>
              <a:ext uri="{FF2B5EF4-FFF2-40B4-BE49-F238E27FC236}">
                <a16:creationId xmlns:a16="http://schemas.microsoft.com/office/drawing/2014/main" id="{CD5AAE5E-9B3A-3F48-99D3-96D6CFB52081}"/>
              </a:ext>
            </a:extLst>
          </p:cNvPr>
          <p:cNvSpPr txBox="1"/>
          <p:nvPr/>
        </p:nvSpPr>
        <p:spPr>
          <a:xfrm>
            <a:off x="706657" y="4298469"/>
            <a:ext cx="1720943" cy="369332"/>
          </a:xfrm>
          <a:prstGeom prst="rect">
            <a:avLst/>
          </a:prstGeom>
          <a:noFill/>
        </p:spPr>
        <p:txBody>
          <a:bodyPr wrap="square" rtlCol="0">
            <a:spAutoFit/>
          </a:bodyPr>
          <a:lstStyle/>
          <a:p>
            <a:r>
              <a:rPr lang="es-ES" dirty="0"/>
              <a:t>Sensor + ASIC</a:t>
            </a:r>
          </a:p>
        </p:txBody>
      </p:sp>
      <p:sp>
        <p:nvSpPr>
          <p:cNvPr id="15" name="CuadroTexto 14">
            <a:extLst>
              <a:ext uri="{FF2B5EF4-FFF2-40B4-BE49-F238E27FC236}">
                <a16:creationId xmlns:a16="http://schemas.microsoft.com/office/drawing/2014/main" id="{5748A4D2-F91C-0942-A3F4-0D1F1FAE89E3}"/>
              </a:ext>
            </a:extLst>
          </p:cNvPr>
          <p:cNvSpPr txBox="1"/>
          <p:nvPr/>
        </p:nvSpPr>
        <p:spPr>
          <a:xfrm>
            <a:off x="529233" y="5824799"/>
            <a:ext cx="1877338" cy="369332"/>
          </a:xfrm>
          <a:prstGeom prst="rect">
            <a:avLst/>
          </a:prstGeom>
          <a:noFill/>
        </p:spPr>
        <p:txBody>
          <a:bodyPr wrap="square" rtlCol="0">
            <a:spAutoFit/>
          </a:bodyPr>
          <a:lstStyle/>
          <a:p>
            <a:r>
              <a:rPr lang="en-GB" dirty="0"/>
              <a:t>HV power supply  </a:t>
            </a:r>
          </a:p>
        </p:txBody>
      </p:sp>
      <p:sp>
        <p:nvSpPr>
          <p:cNvPr id="22" name="CuadroTexto 21">
            <a:extLst>
              <a:ext uri="{FF2B5EF4-FFF2-40B4-BE49-F238E27FC236}">
                <a16:creationId xmlns:a16="http://schemas.microsoft.com/office/drawing/2014/main" id="{1AB1C1EC-B576-8D48-AF83-E29C0D8B6233}"/>
              </a:ext>
            </a:extLst>
          </p:cNvPr>
          <p:cNvSpPr txBox="1"/>
          <p:nvPr/>
        </p:nvSpPr>
        <p:spPr>
          <a:xfrm>
            <a:off x="6931611" y="2736834"/>
            <a:ext cx="1021055" cy="369332"/>
          </a:xfrm>
          <a:prstGeom prst="rect">
            <a:avLst/>
          </a:prstGeom>
          <a:noFill/>
        </p:spPr>
        <p:txBody>
          <a:bodyPr wrap="square" rtlCol="0">
            <a:spAutoFit/>
          </a:bodyPr>
          <a:lstStyle/>
          <a:p>
            <a:r>
              <a:rPr lang="en-GB" dirty="0"/>
              <a:t>Trigger</a:t>
            </a:r>
          </a:p>
        </p:txBody>
      </p:sp>
      <p:pic>
        <p:nvPicPr>
          <p:cNvPr id="23" name="8 Imagen">
            <a:extLst>
              <a:ext uri="{FF2B5EF4-FFF2-40B4-BE49-F238E27FC236}">
                <a16:creationId xmlns:a16="http://schemas.microsoft.com/office/drawing/2014/main" id="{C9B16499-FE24-D147-9954-385F7C0F0E9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619626" y="2290240"/>
            <a:ext cx="1975242" cy="1368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8 Imagen">
            <a:extLst>
              <a:ext uri="{FF2B5EF4-FFF2-40B4-BE49-F238E27FC236}">
                <a16:creationId xmlns:a16="http://schemas.microsoft.com/office/drawing/2014/main" id="{551F4B71-39DE-8046-9EAE-AD36F67EC3D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65071" y="2957427"/>
            <a:ext cx="718591" cy="720000"/>
          </a:xfrm>
          <a:prstGeom prst="rect">
            <a:avLst/>
          </a:prstGeom>
        </p:spPr>
      </p:pic>
      <p:sp>
        <p:nvSpPr>
          <p:cNvPr id="25" name="CuadroTexto 24">
            <a:extLst>
              <a:ext uri="{FF2B5EF4-FFF2-40B4-BE49-F238E27FC236}">
                <a16:creationId xmlns:a16="http://schemas.microsoft.com/office/drawing/2014/main" id="{4E61C0B9-6F17-1C4E-926F-AA7A23BD6841}"/>
              </a:ext>
            </a:extLst>
          </p:cNvPr>
          <p:cNvSpPr txBox="1"/>
          <p:nvPr/>
        </p:nvSpPr>
        <p:spPr>
          <a:xfrm>
            <a:off x="11014966" y="3386491"/>
            <a:ext cx="783416" cy="369332"/>
          </a:xfrm>
          <a:prstGeom prst="rect">
            <a:avLst/>
          </a:prstGeom>
          <a:noFill/>
        </p:spPr>
        <p:txBody>
          <a:bodyPr wrap="square" rtlCol="0">
            <a:spAutoFit/>
          </a:bodyPr>
          <a:lstStyle/>
          <a:p>
            <a:r>
              <a:rPr lang="en-GB" dirty="0"/>
              <a:t>Laser</a:t>
            </a:r>
          </a:p>
        </p:txBody>
      </p:sp>
      <p:pic>
        <p:nvPicPr>
          <p:cNvPr id="26" name="Picture 2" descr="C:\Users\Javier\Documents\Web\Software1.jpg">
            <a:extLst>
              <a:ext uri="{FF2B5EF4-FFF2-40B4-BE49-F238E27FC236}">
                <a16:creationId xmlns:a16="http://schemas.microsoft.com/office/drawing/2014/main" id="{53602E85-09AA-594A-8520-2C7A637D70D5}"/>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343694" y="3751836"/>
            <a:ext cx="2730547" cy="17361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n 5">
            <a:extLst>
              <a:ext uri="{FF2B5EF4-FFF2-40B4-BE49-F238E27FC236}">
                <a16:creationId xmlns:a16="http://schemas.microsoft.com/office/drawing/2014/main" id="{AB2A7B7E-BA8A-3B49-B150-846E28CAEA98}"/>
              </a:ext>
            </a:extLst>
          </p:cNvPr>
          <p:cNvPicPr>
            <a:picLocks noChangeAspect="1"/>
          </p:cNvPicPr>
          <p:nvPr/>
        </p:nvPicPr>
        <p:blipFill>
          <a:blip r:embed="rId8"/>
          <a:stretch>
            <a:fillRect/>
          </a:stretch>
        </p:blipFill>
        <p:spPr>
          <a:xfrm>
            <a:off x="2927065" y="2565393"/>
            <a:ext cx="1975241" cy="2825054"/>
          </a:xfrm>
          <a:prstGeom prst="rect">
            <a:avLst/>
          </a:prstGeom>
        </p:spPr>
      </p:pic>
      <p:sp>
        <p:nvSpPr>
          <p:cNvPr id="27" name="CuadroTexto 26">
            <a:extLst>
              <a:ext uri="{FF2B5EF4-FFF2-40B4-BE49-F238E27FC236}">
                <a16:creationId xmlns:a16="http://schemas.microsoft.com/office/drawing/2014/main" id="{0D37C2DB-E2EB-C148-BCD9-B961FF86D7F9}"/>
              </a:ext>
            </a:extLst>
          </p:cNvPr>
          <p:cNvSpPr txBox="1"/>
          <p:nvPr/>
        </p:nvSpPr>
        <p:spPr>
          <a:xfrm>
            <a:off x="3229490" y="5491591"/>
            <a:ext cx="1300356" cy="369332"/>
          </a:xfrm>
          <a:prstGeom prst="rect">
            <a:avLst/>
          </a:prstGeom>
          <a:noFill/>
        </p:spPr>
        <p:txBody>
          <a:bodyPr wrap="square" rtlCol="0">
            <a:spAutoFit/>
          </a:bodyPr>
          <a:lstStyle/>
          <a:p>
            <a:r>
              <a:rPr lang="en-GB" dirty="0"/>
              <a:t>Control unit</a:t>
            </a:r>
          </a:p>
        </p:txBody>
      </p:sp>
      <p:pic>
        <p:nvPicPr>
          <p:cNvPr id="10" name="Imagen 9">
            <a:extLst>
              <a:ext uri="{FF2B5EF4-FFF2-40B4-BE49-F238E27FC236}">
                <a16:creationId xmlns:a16="http://schemas.microsoft.com/office/drawing/2014/main" id="{66A6FAD4-8D9C-CE48-AFF0-B9515584FD2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67373" y="2098453"/>
            <a:ext cx="2995911" cy="2246302"/>
          </a:xfrm>
          <a:prstGeom prst="rect">
            <a:avLst/>
          </a:prstGeom>
        </p:spPr>
      </p:pic>
      <p:sp>
        <p:nvSpPr>
          <p:cNvPr id="32" name="CuadroTexto 31">
            <a:extLst>
              <a:ext uri="{FF2B5EF4-FFF2-40B4-BE49-F238E27FC236}">
                <a16:creationId xmlns:a16="http://schemas.microsoft.com/office/drawing/2014/main" id="{2822D81F-80F5-9049-A08C-5872B7D7747A}"/>
              </a:ext>
            </a:extLst>
          </p:cNvPr>
          <p:cNvSpPr txBox="1"/>
          <p:nvPr/>
        </p:nvSpPr>
        <p:spPr>
          <a:xfrm>
            <a:off x="5650360" y="5466712"/>
            <a:ext cx="2220363" cy="646331"/>
          </a:xfrm>
          <a:prstGeom prst="rect">
            <a:avLst/>
          </a:prstGeom>
          <a:noFill/>
        </p:spPr>
        <p:txBody>
          <a:bodyPr wrap="square" rtlCol="0">
            <a:spAutoFit/>
          </a:bodyPr>
          <a:lstStyle/>
          <a:p>
            <a:r>
              <a:rPr lang="en-GB" dirty="0"/>
              <a:t>Data acquisition and monitoring </a:t>
            </a:r>
          </a:p>
        </p:txBody>
      </p:sp>
      <p:pic>
        <p:nvPicPr>
          <p:cNvPr id="1028" name="Picture 4" descr="One Protective Capsule For A Radioactive Source, Concept Of.. Stock Photo,  Picture And Royalty Free Image. Image 26369119.">
            <a:extLst>
              <a:ext uri="{FF2B5EF4-FFF2-40B4-BE49-F238E27FC236}">
                <a16:creationId xmlns:a16="http://schemas.microsoft.com/office/drawing/2014/main" id="{34C77CE3-11CF-FD4A-A4AA-833FBC057D7A}"/>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9147759" y="4111058"/>
            <a:ext cx="1365700" cy="1524109"/>
          </a:xfrm>
          <a:prstGeom prst="rect">
            <a:avLst/>
          </a:prstGeom>
          <a:noFill/>
          <a:extLst>
            <a:ext uri="{909E8E84-426E-40DD-AFC4-6F175D3DCCD1}">
              <a14:hiddenFill xmlns:a14="http://schemas.microsoft.com/office/drawing/2010/main">
                <a:solidFill>
                  <a:srgbClr val="FFFFFF"/>
                </a:solidFill>
              </a14:hiddenFill>
            </a:ext>
          </a:extLst>
        </p:spPr>
      </p:pic>
      <p:sp>
        <p:nvSpPr>
          <p:cNvPr id="34" name="CuadroTexto 33">
            <a:extLst>
              <a:ext uri="{FF2B5EF4-FFF2-40B4-BE49-F238E27FC236}">
                <a16:creationId xmlns:a16="http://schemas.microsoft.com/office/drawing/2014/main" id="{656494FE-199A-9046-94CA-930B2A19A778}"/>
              </a:ext>
            </a:extLst>
          </p:cNvPr>
          <p:cNvSpPr txBox="1"/>
          <p:nvPr/>
        </p:nvSpPr>
        <p:spPr>
          <a:xfrm>
            <a:off x="10367677" y="4505292"/>
            <a:ext cx="1364984" cy="646331"/>
          </a:xfrm>
          <a:prstGeom prst="rect">
            <a:avLst/>
          </a:prstGeom>
          <a:noFill/>
        </p:spPr>
        <p:txBody>
          <a:bodyPr wrap="square" rtlCol="0">
            <a:spAutoFit/>
          </a:bodyPr>
          <a:lstStyle/>
          <a:p>
            <a:r>
              <a:rPr lang="en-GB" dirty="0"/>
              <a:t>Radioactive source</a:t>
            </a:r>
          </a:p>
        </p:txBody>
      </p:sp>
      <p:sp>
        <p:nvSpPr>
          <p:cNvPr id="35" name="CuadroTexto 34">
            <a:extLst>
              <a:ext uri="{FF2B5EF4-FFF2-40B4-BE49-F238E27FC236}">
                <a16:creationId xmlns:a16="http://schemas.microsoft.com/office/drawing/2014/main" id="{382345FC-96CA-854B-B6A4-269498D76B52}"/>
              </a:ext>
            </a:extLst>
          </p:cNvPr>
          <p:cNvSpPr txBox="1"/>
          <p:nvPr/>
        </p:nvSpPr>
        <p:spPr>
          <a:xfrm>
            <a:off x="9205776" y="1698343"/>
            <a:ext cx="2526885" cy="400110"/>
          </a:xfrm>
          <a:prstGeom prst="rect">
            <a:avLst/>
          </a:prstGeom>
          <a:ln w="28575"/>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2000" b="1" dirty="0"/>
              <a:t>Source of particle</a:t>
            </a:r>
          </a:p>
        </p:txBody>
      </p:sp>
      <p:pic>
        <p:nvPicPr>
          <p:cNvPr id="1026" name="Picture 2" descr="PMTs and scintillation probes - dynode.nl">
            <a:extLst>
              <a:ext uri="{FF2B5EF4-FFF2-40B4-BE49-F238E27FC236}">
                <a16:creationId xmlns:a16="http://schemas.microsoft.com/office/drawing/2014/main" id="{4401D21E-35DB-A74B-A476-682E083AA7D3}"/>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5343694" y="2396015"/>
            <a:ext cx="1489011" cy="111675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7D7613C2-C5BE-708F-12B2-92A207CD1931}"/>
              </a:ext>
            </a:extLst>
          </p:cNvPr>
          <p:cNvSpPr txBox="1"/>
          <p:nvPr/>
        </p:nvSpPr>
        <p:spPr>
          <a:xfrm>
            <a:off x="273089" y="6438013"/>
            <a:ext cx="4309022" cy="369332"/>
          </a:xfrm>
          <a:prstGeom prst="rect">
            <a:avLst/>
          </a:prstGeom>
          <a:noFill/>
        </p:spPr>
        <p:txBody>
          <a:bodyPr wrap="square" rtlCol="0">
            <a:spAutoFit/>
          </a:bodyPr>
          <a:lstStyle/>
          <a:p>
            <a:r>
              <a:rPr lang="es-ES" dirty="0"/>
              <a:t>ASIC: </a:t>
            </a:r>
            <a:r>
              <a:rPr lang="es-ES" dirty="0" err="1"/>
              <a:t>application-specific</a:t>
            </a:r>
            <a:r>
              <a:rPr lang="es-ES" dirty="0"/>
              <a:t> </a:t>
            </a:r>
            <a:r>
              <a:rPr lang="es-ES" dirty="0" err="1"/>
              <a:t>integrated</a:t>
            </a:r>
            <a:r>
              <a:rPr lang="es-ES" dirty="0"/>
              <a:t> </a:t>
            </a:r>
            <a:r>
              <a:rPr lang="es-ES" dirty="0" err="1"/>
              <a:t>circuit</a:t>
            </a:r>
            <a:endParaRPr lang="en-GB" dirty="0"/>
          </a:p>
        </p:txBody>
      </p:sp>
    </p:spTree>
    <p:extLst>
      <p:ext uri="{BB962C8B-B14F-4D97-AF65-F5344CB8AC3E}">
        <p14:creationId xmlns:p14="http://schemas.microsoft.com/office/powerpoint/2010/main" val="965250267"/>
      </p:ext>
    </p:extLst>
  </p:cSld>
  <p:clrMapOvr>
    <a:masterClrMapping/>
  </p:clrMapOvr>
  <mc:AlternateContent xmlns:mc="http://schemas.openxmlformats.org/markup-compatibility/2006" xmlns:p14="http://schemas.microsoft.com/office/powerpoint/2010/main">
    <mc:Choice Requires="p14">
      <p:transition spd="slow" p14:dur="2000" advTm="24663"/>
    </mc:Choice>
    <mc:Fallback xmlns="">
      <p:transition spd="slow" advTm="2466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A9BA6-FD4B-23F2-5477-3074706704E8}"/>
            </a:ext>
          </a:extLst>
        </p:cNvPr>
        <p:cNvGrpSpPr/>
        <p:nvPr/>
      </p:nvGrpSpPr>
      <p:grpSpPr>
        <a:xfrm>
          <a:off x="0" y="0"/>
          <a:ext cx="0" cy="0"/>
          <a:chOff x="0" y="0"/>
          <a:chExt cx="0" cy="0"/>
        </a:xfrm>
      </p:grpSpPr>
      <p:sp>
        <p:nvSpPr>
          <p:cNvPr id="10" name="Rectangle 1">
            <a:extLst>
              <a:ext uri="{FF2B5EF4-FFF2-40B4-BE49-F238E27FC236}">
                <a16:creationId xmlns:a16="http://schemas.microsoft.com/office/drawing/2014/main" id="{41109A1D-0F06-8EAA-4019-EEAD17C87812}"/>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106A497E-BE0D-0D6B-F3DD-5141B0741D55}"/>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A238C28E-023C-B318-1840-26E5FAFA4F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468F4E77-2732-39E7-8ADE-A1823DD1AE6A}"/>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6B0E9D4C-CBD8-5B83-533D-05E166C9C1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ACB6E28A-3529-639C-C5E8-A1242F1B1346}"/>
              </a:ext>
            </a:extLst>
          </p:cNvPr>
          <p:cNvSpPr>
            <a:spLocks noGrp="1"/>
          </p:cNvSpPr>
          <p:nvPr>
            <p:ph type="sldNum" sz="quarter" idx="12"/>
          </p:nvPr>
        </p:nvSpPr>
        <p:spPr/>
        <p:txBody>
          <a:bodyPr/>
          <a:lstStyle/>
          <a:p>
            <a:fld id="{A54FE1E7-7A0C-394A-B6B0-93ACEE33A501}" type="slidenum">
              <a:rPr lang="es-ES" smtClean="0"/>
              <a:t>20</a:t>
            </a:fld>
            <a:endParaRPr lang="es-ES"/>
          </a:p>
        </p:txBody>
      </p:sp>
      <p:sp>
        <p:nvSpPr>
          <p:cNvPr id="4" name="TextBox 3">
            <a:extLst>
              <a:ext uri="{FF2B5EF4-FFF2-40B4-BE49-F238E27FC236}">
                <a16:creationId xmlns:a16="http://schemas.microsoft.com/office/drawing/2014/main" id="{3B918A2B-6727-A95D-8804-FEE0E0617102}"/>
              </a:ext>
            </a:extLst>
          </p:cNvPr>
          <p:cNvSpPr txBox="1"/>
          <p:nvPr/>
        </p:nvSpPr>
        <p:spPr>
          <a:xfrm>
            <a:off x="3784555" y="304328"/>
            <a:ext cx="8064725" cy="707886"/>
          </a:xfrm>
          <a:prstGeom prst="rect">
            <a:avLst/>
          </a:prstGeom>
          <a:noFill/>
        </p:spPr>
        <p:txBody>
          <a:bodyPr wrap="square" rtlCol="0">
            <a:spAutoFit/>
          </a:bodyPr>
          <a:lstStyle/>
          <a:p>
            <a:pPr algn="r"/>
            <a:r>
              <a:rPr lang="en-US" sz="4000" noProof="1">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Spatial resolution</a:t>
            </a:r>
          </a:p>
        </p:txBody>
      </p:sp>
      <p:pic>
        <p:nvPicPr>
          <p:cNvPr id="6" name="Imagen 5">
            <a:extLst>
              <a:ext uri="{FF2B5EF4-FFF2-40B4-BE49-F238E27FC236}">
                <a16:creationId xmlns:a16="http://schemas.microsoft.com/office/drawing/2014/main" id="{DA7171C1-725B-7458-416A-E5A4D9CF7FC0}"/>
              </a:ext>
            </a:extLst>
          </p:cNvPr>
          <p:cNvPicPr>
            <a:picLocks noChangeAspect="1"/>
          </p:cNvPicPr>
          <p:nvPr/>
        </p:nvPicPr>
        <p:blipFill>
          <a:blip r:embed="rId5"/>
          <a:stretch>
            <a:fillRect/>
          </a:stretch>
        </p:blipFill>
        <p:spPr>
          <a:xfrm>
            <a:off x="5203720" y="1870266"/>
            <a:ext cx="6354011" cy="4486084"/>
          </a:xfrm>
          <a:prstGeom prst="rect">
            <a:avLst/>
          </a:prstGeom>
        </p:spPr>
      </p:pic>
      <p:pic>
        <p:nvPicPr>
          <p:cNvPr id="12" name="Imagen 11">
            <a:extLst>
              <a:ext uri="{FF2B5EF4-FFF2-40B4-BE49-F238E27FC236}">
                <a16:creationId xmlns:a16="http://schemas.microsoft.com/office/drawing/2014/main" id="{198269E4-780A-86E4-EC01-6E1096FB6B70}"/>
              </a:ext>
            </a:extLst>
          </p:cNvPr>
          <p:cNvPicPr>
            <a:picLocks noChangeAspect="1"/>
          </p:cNvPicPr>
          <p:nvPr/>
        </p:nvPicPr>
        <p:blipFill>
          <a:blip r:embed="rId6"/>
          <a:stretch>
            <a:fillRect/>
          </a:stretch>
        </p:blipFill>
        <p:spPr>
          <a:xfrm>
            <a:off x="397198" y="2313203"/>
            <a:ext cx="4252623" cy="760131"/>
          </a:xfrm>
          <a:prstGeom prst="rect">
            <a:avLst/>
          </a:prstGeom>
        </p:spPr>
      </p:pic>
    </p:spTree>
    <p:extLst>
      <p:ext uri="{BB962C8B-B14F-4D97-AF65-F5344CB8AC3E}">
        <p14:creationId xmlns:p14="http://schemas.microsoft.com/office/powerpoint/2010/main" val="1355318167"/>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47D0D-49A0-12E2-2F9B-44A4211A5A05}"/>
            </a:ext>
          </a:extLst>
        </p:cNvPr>
        <p:cNvGrpSpPr/>
        <p:nvPr/>
      </p:nvGrpSpPr>
      <p:grpSpPr>
        <a:xfrm>
          <a:off x="0" y="0"/>
          <a:ext cx="0" cy="0"/>
          <a:chOff x="0" y="0"/>
          <a:chExt cx="0" cy="0"/>
        </a:xfrm>
      </p:grpSpPr>
      <p:sp>
        <p:nvSpPr>
          <p:cNvPr id="10" name="Rectangle 1">
            <a:extLst>
              <a:ext uri="{FF2B5EF4-FFF2-40B4-BE49-F238E27FC236}">
                <a16:creationId xmlns:a16="http://schemas.microsoft.com/office/drawing/2014/main" id="{3F41A0AF-15D4-320F-3F19-D4B9EC16F284}"/>
              </a:ext>
            </a:extLst>
          </p:cNvPr>
          <p:cNvSpPr/>
          <p:nvPr/>
        </p:nvSpPr>
        <p:spPr>
          <a:xfrm>
            <a:off x="59743" y="132338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3909CFA5-BEC3-51F2-3046-699C61D2ECD3}"/>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4817A54E-C560-61AF-2075-4AC5CFBC73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D4C89431-A6F0-F984-7B73-F0600479DF87}"/>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38935BE8-4665-104B-71B4-1339D3DA40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9A085A9-8E9F-976B-92C6-C7562E98101E}"/>
              </a:ext>
            </a:extLst>
          </p:cNvPr>
          <p:cNvSpPr>
            <a:spLocks noGrp="1"/>
          </p:cNvSpPr>
          <p:nvPr>
            <p:ph type="sldNum" sz="quarter" idx="12"/>
          </p:nvPr>
        </p:nvSpPr>
        <p:spPr/>
        <p:txBody>
          <a:bodyPr/>
          <a:lstStyle/>
          <a:p>
            <a:fld id="{A54FE1E7-7A0C-394A-B6B0-93ACEE33A501}" type="slidenum">
              <a:rPr lang="es-ES" smtClean="0"/>
              <a:t>21</a:t>
            </a:fld>
            <a:endParaRPr lang="es-ES"/>
          </a:p>
        </p:txBody>
      </p:sp>
      <p:sp>
        <p:nvSpPr>
          <p:cNvPr id="4" name="TextBox 3">
            <a:extLst>
              <a:ext uri="{FF2B5EF4-FFF2-40B4-BE49-F238E27FC236}">
                <a16:creationId xmlns:a16="http://schemas.microsoft.com/office/drawing/2014/main" id="{D48B6AE5-68F3-EDCC-6AC7-F3233223A9ED}"/>
              </a:ext>
            </a:extLst>
          </p:cNvPr>
          <p:cNvSpPr txBox="1"/>
          <p:nvPr/>
        </p:nvSpPr>
        <p:spPr>
          <a:xfrm>
            <a:off x="3784555" y="304328"/>
            <a:ext cx="8064725" cy="707886"/>
          </a:xfrm>
          <a:prstGeom prst="rect">
            <a:avLst/>
          </a:prstGeom>
          <a:noFill/>
        </p:spPr>
        <p:txBody>
          <a:bodyPr wrap="square" rtlCol="0">
            <a:spAutoFit/>
          </a:bodyPr>
          <a:lstStyle/>
          <a:p>
            <a:pPr algn="r"/>
            <a:r>
              <a:rPr lang="en-US" sz="4000" noProof="1">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Spatial resolution</a:t>
            </a:r>
          </a:p>
        </p:txBody>
      </p:sp>
      <p:pic>
        <p:nvPicPr>
          <p:cNvPr id="7" name="Imagen 6">
            <a:extLst>
              <a:ext uri="{FF2B5EF4-FFF2-40B4-BE49-F238E27FC236}">
                <a16:creationId xmlns:a16="http://schemas.microsoft.com/office/drawing/2014/main" id="{6AD8CF5F-4CEE-6F12-40E8-CF7626D2782A}"/>
              </a:ext>
            </a:extLst>
          </p:cNvPr>
          <p:cNvPicPr>
            <a:picLocks noChangeAspect="1"/>
          </p:cNvPicPr>
          <p:nvPr/>
        </p:nvPicPr>
        <p:blipFill>
          <a:blip r:embed="rId5"/>
          <a:stretch>
            <a:fillRect/>
          </a:stretch>
        </p:blipFill>
        <p:spPr>
          <a:xfrm>
            <a:off x="5340221" y="1870266"/>
            <a:ext cx="6540758" cy="4683406"/>
          </a:xfrm>
          <a:prstGeom prst="rect">
            <a:avLst/>
          </a:prstGeom>
        </p:spPr>
      </p:pic>
      <p:pic>
        <p:nvPicPr>
          <p:cNvPr id="14" name="Imagen 13">
            <a:extLst>
              <a:ext uri="{FF2B5EF4-FFF2-40B4-BE49-F238E27FC236}">
                <a16:creationId xmlns:a16="http://schemas.microsoft.com/office/drawing/2014/main" id="{B19490FE-367B-FFB0-6DBC-872A8D017593}"/>
              </a:ext>
            </a:extLst>
          </p:cNvPr>
          <p:cNvPicPr>
            <a:picLocks noChangeAspect="1"/>
          </p:cNvPicPr>
          <p:nvPr/>
        </p:nvPicPr>
        <p:blipFill>
          <a:blip r:embed="rId6"/>
          <a:stretch>
            <a:fillRect/>
          </a:stretch>
        </p:blipFill>
        <p:spPr>
          <a:xfrm>
            <a:off x="585294" y="2360272"/>
            <a:ext cx="4432976" cy="611062"/>
          </a:xfrm>
          <a:prstGeom prst="rect">
            <a:avLst/>
          </a:prstGeom>
        </p:spPr>
      </p:pic>
      <p:sp>
        <p:nvSpPr>
          <p:cNvPr id="5" name="CuadroTexto 4">
            <a:extLst>
              <a:ext uri="{FF2B5EF4-FFF2-40B4-BE49-F238E27FC236}">
                <a16:creationId xmlns:a16="http://schemas.microsoft.com/office/drawing/2014/main" id="{02116EEC-3BA6-1E0C-0C19-881CF97733A8}"/>
              </a:ext>
            </a:extLst>
          </p:cNvPr>
          <p:cNvSpPr txBox="1"/>
          <p:nvPr/>
        </p:nvSpPr>
        <p:spPr>
          <a:xfrm>
            <a:off x="1345536" y="3582396"/>
            <a:ext cx="2912492" cy="523220"/>
          </a:xfrm>
          <a:prstGeom prst="rect">
            <a:avLst/>
          </a:prstGeom>
          <a:noFill/>
        </p:spPr>
        <p:txBody>
          <a:bodyPr wrap="square" rtlCol="0">
            <a:spAutoFit/>
          </a:bodyPr>
          <a:lstStyle/>
          <a:p>
            <a:r>
              <a:rPr lang="es-ES" sz="2800" dirty="0" err="1"/>
              <a:t>η-algorithm</a:t>
            </a:r>
            <a:endParaRPr lang="en-GB" sz="2800" dirty="0"/>
          </a:p>
        </p:txBody>
      </p:sp>
      <p:pic>
        <p:nvPicPr>
          <p:cNvPr id="6" name="Imagen 5">
            <a:extLst>
              <a:ext uri="{FF2B5EF4-FFF2-40B4-BE49-F238E27FC236}">
                <a16:creationId xmlns:a16="http://schemas.microsoft.com/office/drawing/2014/main" id="{4BC5A9A9-103A-3843-0886-98375C8321BD}"/>
              </a:ext>
            </a:extLst>
          </p:cNvPr>
          <p:cNvPicPr>
            <a:picLocks noChangeAspect="1"/>
          </p:cNvPicPr>
          <p:nvPr/>
        </p:nvPicPr>
        <p:blipFill>
          <a:blip r:embed="rId7"/>
          <a:stretch>
            <a:fillRect/>
          </a:stretch>
        </p:blipFill>
        <p:spPr>
          <a:xfrm>
            <a:off x="1174013" y="4814164"/>
            <a:ext cx="2171700" cy="876300"/>
          </a:xfrm>
          <a:prstGeom prst="rect">
            <a:avLst/>
          </a:prstGeom>
        </p:spPr>
      </p:pic>
      <p:pic>
        <p:nvPicPr>
          <p:cNvPr id="8" name="Imagen 7">
            <a:extLst>
              <a:ext uri="{FF2B5EF4-FFF2-40B4-BE49-F238E27FC236}">
                <a16:creationId xmlns:a16="http://schemas.microsoft.com/office/drawing/2014/main" id="{B72D0D9C-9F00-C9B2-4F12-11C6C080C54A}"/>
              </a:ext>
            </a:extLst>
          </p:cNvPr>
          <p:cNvPicPr>
            <a:picLocks noChangeAspect="1"/>
          </p:cNvPicPr>
          <p:nvPr/>
        </p:nvPicPr>
        <p:blipFill>
          <a:blip r:embed="rId8"/>
          <a:stretch>
            <a:fillRect/>
          </a:stretch>
        </p:blipFill>
        <p:spPr>
          <a:xfrm>
            <a:off x="1174013" y="4236748"/>
            <a:ext cx="2541462" cy="611062"/>
          </a:xfrm>
          <a:prstGeom prst="rect">
            <a:avLst/>
          </a:prstGeom>
        </p:spPr>
      </p:pic>
      <p:sp>
        <p:nvSpPr>
          <p:cNvPr id="12" name="Rectángulo 11">
            <a:extLst>
              <a:ext uri="{FF2B5EF4-FFF2-40B4-BE49-F238E27FC236}">
                <a16:creationId xmlns:a16="http://schemas.microsoft.com/office/drawing/2014/main" id="{D980FA2B-B878-C3CF-2F11-275E89C6E1B2}"/>
              </a:ext>
            </a:extLst>
          </p:cNvPr>
          <p:cNvSpPr/>
          <p:nvPr/>
        </p:nvSpPr>
        <p:spPr>
          <a:xfrm>
            <a:off x="856354" y="4211969"/>
            <a:ext cx="3224052" cy="1489710"/>
          </a:xfrm>
          <a:prstGeom prst="rect">
            <a:avLst/>
          </a:prstGeom>
          <a:noFill/>
          <a:ln w="38100">
            <a:solidFill>
              <a:srgbClr val="C6D32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5469583"/>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EASY system</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3</a:t>
            </a:fld>
            <a:endParaRPr lang="es-ES"/>
          </a:p>
        </p:txBody>
      </p:sp>
      <p:sp>
        <p:nvSpPr>
          <p:cNvPr id="10" name="16 CuadroTexto">
            <a:extLst>
              <a:ext uri="{FF2B5EF4-FFF2-40B4-BE49-F238E27FC236}">
                <a16:creationId xmlns:a16="http://schemas.microsoft.com/office/drawing/2014/main" id="{7C9DEC56-0FC3-6642-A6F7-11C5E9FD697D}"/>
              </a:ext>
            </a:extLst>
          </p:cNvPr>
          <p:cNvSpPr txBox="1"/>
          <p:nvPr/>
        </p:nvSpPr>
        <p:spPr>
          <a:xfrm>
            <a:off x="431529" y="1842762"/>
            <a:ext cx="7214142" cy="2308296"/>
          </a:xfrm>
          <a:prstGeom prst="rect">
            <a:avLst/>
          </a:prstGeom>
          <a:ln w="2857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400" b="1" dirty="0">
                <a:solidFill>
                  <a:schemeClr val="accent3">
                    <a:lumMod val="50000"/>
                  </a:schemeClr>
                </a:solidFill>
              </a:rPr>
              <a:t>Control </a:t>
            </a:r>
            <a:r>
              <a:rPr lang="en-GB" sz="2400" b="1" dirty="0">
                <a:solidFill>
                  <a:schemeClr val="accent3">
                    <a:lumMod val="50000"/>
                  </a:schemeClr>
                </a:solidFill>
              </a:rPr>
              <a:t>unit</a:t>
            </a:r>
          </a:p>
          <a:p>
            <a:pPr marL="171400" indent="-171400" algn="just">
              <a:buFont typeface="Arial"/>
              <a:buChar char="•"/>
            </a:pPr>
            <a:r>
              <a:rPr lang="en-US" sz="2000" dirty="0">
                <a:solidFill>
                  <a:schemeClr val="accent3">
                    <a:lumMod val="50000"/>
                  </a:schemeClr>
                </a:solidFill>
              </a:rPr>
              <a:t>Data Acquisition Control. </a:t>
            </a:r>
          </a:p>
          <a:p>
            <a:pPr marL="171400" indent="-171400" algn="just">
              <a:buFont typeface="Arial"/>
              <a:buChar char="•"/>
            </a:pPr>
            <a:r>
              <a:rPr lang="en-US" sz="2000" dirty="0">
                <a:solidFill>
                  <a:schemeClr val="accent3">
                    <a:lumMod val="50000"/>
                  </a:schemeClr>
                </a:solidFill>
              </a:rPr>
              <a:t>Processing of the sensor and trigger data</a:t>
            </a:r>
          </a:p>
          <a:p>
            <a:pPr marL="171400" indent="-171400" algn="just">
              <a:buFont typeface="Arial"/>
              <a:buChar char="•"/>
            </a:pPr>
            <a:r>
              <a:rPr lang="en-US" sz="2000" dirty="0">
                <a:solidFill>
                  <a:schemeClr val="accent3">
                    <a:lumMod val="50000"/>
                  </a:schemeClr>
                </a:solidFill>
              </a:rPr>
              <a:t>Adjustable HV unit for microstrip sensor bias, with voltage and current display.</a:t>
            </a:r>
          </a:p>
          <a:p>
            <a:pPr marL="171400" indent="-171400" algn="just">
              <a:buFont typeface="Arial"/>
              <a:buChar char="•"/>
            </a:pPr>
            <a:r>
              <a:rPr lang="en-US" sz="2000" dirty="0">
                <a:solidFill>
                  <a:schemeClr val="accent3">
                    <a:lumMod val="50000"/>
                  </a:schemeClr>
                </a:solidFill>
              </a:rPr>
              <a:t>Include the laser source</a:t>
            </a:r>
          </a:p>
          <a:p>
            <a:pPr marL="171400" indent="-171400" algn="just">
              <a:buFont typeface="Arial"/>
              <a:buChar char="•"/>
            </a:pPr>
            <a:r>
              <a:rPr lang="en-US" sz="2000" dirty="0">
                <a:solidFill>
                  <a:schemeClr val="accent3">
                    <a:lumMod val="50000"/>
                  </a:schemeClr>
                </a:solidFill>
              </a:rPr>
              <a:t>Communication with computer software via USB</a:t>
            </a:r>
          </a:p>
        </p:txBody>
      </p:sp>
      <p:pic>
        <p:nvPicPr>
          <p:cNvPr id="12" name="4 Imagen">
            <a:extLst>
              <a:ext uri="{FF2B5EF4-FFF2-40B4-BE49-F238E27FC236}">
                <a16:creationId xmlns:a16="http://schemas.microsoft.com/office/drawing/2014/main" id="{265688FE-9BE9-F34C-83A0-82A93BFDCB6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59743" y="1943837"/>
            <a:ext cx="3244914" cy="1735731"/>
          </a:xfrm>
          <a:prstGeom prst="rect">
            <a:avLst/>
          </a:prstGeom>
        </p:spPr>
      </p:pic>
      <p:sp>
        <p:nvSpPr>
          <p:cNvPr id="14" name="16 CuadroTexto">
            <a:extLst>
              <a:ext uri="{FF2B5EF4-FFF2-40B4-BE49-F238E27FC236}">
                <a16:creationId xmlns:a16="http://schemas.microsoft.com/office/drawing/2014/main" id="{FCBBCA0D-9EB0-2146-B1FC-B7FA7DB1F83D}"/>
              </a:ext>
            </a:extLst>
          </p:cNvPr>
          <p:cNvSpPr txBox="1"/>
          <p:nvPr/>
        </p:nvSpPr>
        <p:spPr>
          <a:xfrm>
            <a:off x="5030428" y="4354073"/>
            <a:ext cx="6798462" cy="1692743"/>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400" b="1" dirty="0">
                <a:solidFill>
                  <a:schemeClr val="accent3">
                    <a:lumMod val="50000"/>
                  </a:schemeClr>
                </a:solidFill>
              </a:rPr>
              <a:t>Sensor </a:t>
            </a:r>
            <a:r>
              <a:rPr lang="es-ES" sz="2400" b="1" dirty="0" err="1">
                <a:solidFill>
                  <a:schemeClr val="accent3">
                    <a:lumMod val="50000"/>
                  </a:schemeClr>
                </a:solidFill>
              </a:rPr>
              <a:t>unit</a:t>
            </a:r>
            <a:endParaRPr lang="es-ES" sz="2400" b="1" dirty="0">
              <a:solidFill>
                <a:schemeClr val="accent3">
                  <a:lumMod val="50000"/>
                </a:schemeClr>
              </a:solidFill>
            </a:endParaRPr>
          </a:p>
          <a:p>
            <a:pPr marL="171400" indent="-171400" algn="just">
              <a:buFont typeface="Arial"/>
              <a:buChar char="•"/>
            </a:pPr>
            <a:r>
              <a:rPr lang="en-GB" sz="2000" dirty="0">
                <a:solidFill>
                  <a:schemeClr val="accent3">
                    <a:lumMod val="50000"/>
                  </a:schemeClr>
                </a:solidFill>
              </a:rPr>
              <a:t>Silicon </a:t>
            </a:r>
            <a:r>
              <a:rPr lang="en-GB" sz="2000" dirty="0" err="1">
                <a:solidFill>
                  <a:schemeClr val="accent3">
                    <a:lumMod val="50000"/>
                  </a:schemeClr>
                </a:solidFill>
              </a:rPr>
              <a:t>microstrip</a:t>
            </a:r>
            <a:r>
              <a:rPr lang="en-GB" sz="2000" dirty="0">
                <a:solidFill>
                  <a:schemeClr val="accent3">
                    <a:lumMod val="50000"/>
                  </a:schemeClr>
                </a:solidFill>
              </a:rPr>
              <a:t> sensor and the Beetle chip. </a:t>
            </a:r>
          </a:p>
          <a:p>
            <a:pPr marL="171400" indent="-171400" algn="just">
              <a:buFont typeface="Arial"/>
              <a:buChar char="•"/>
            </a:pPr>
            <a:r>
              <a:rPr lang="en-GB" sz="2000" dirty="0">
                <a:solidFill>
                  <a:schemeClr val="accent3">
                    <a:lumMod val="50000"/>
                  </a:schemeClr>
                </a:solidFill>
              </a:rPr>
              <a:t>Opaque carbon fibre window to place radioactive source.</a:t>
            </a:r>
          </a:p>
          <a:p>
            <a:pPr marL="171400" indent="-171400" algn="just">
              <a:buFont typeface="Arial"/>
              <a:buChar char="•"/>
            </a:pPr>
            <a:r>
              <a:rPr lang="en-GB" sz="2000" dirty="0">
                <a:solidFill>
                  <a:schemeClr val="accent3">
                    <a:lumMod val="50000"/>
                  </a:schemeClr>
                </a:solidFill>
              </a:rPr>
              <a:t>Laser </a:t>
            </a:r>
            <a:r>
              <a:rPr lang="en-GB" sz="2000" dirty="0" err="1">
                <a:solidFill>
                  <a:schemeClr val="accent3">
                    <a:lumMod val="50000"/>
                  </a:schemeClr>
                </a:solidFill>
              </a:rPr>
              <a:t>micropositioner</a:t>
            </a:r>
            <a:r>
              <a:rPr lang="en-GB" sz="2000" dirty="0">
                <a:solidFill>
                  <a:schemeClr val="accent3">
                    <a:lumMod val="50000"/>
                  </a:schemeClr>
                </a:solidFill>
              </a:rPr>
              <a:t> and focus system.</a:t>
            </a:r>
          </a:p>
          <a:p>
            <a:pPr marL="171400" indent="-171400" algn="just">
              <a:buFont typeface="Arial"/>
              <a:buChar char="•"/>
            </a:pPr>
            <a:r>
              <a:rPr lang="en-GB" sz="2000" dirty="0">
                <a:solidFill>
                  <a:schemeClr val="accent3">
                    <a:lumMod val="50000"/>
                  </a:schemeClr>
                </a:solidFill>
              </a:rPr>
              <a:t>A diode placed under the detector provides a trigger signal. </a:t>
            </a:r>
          </a:p>
        </p:txBody>
      </p:sp>
      <p:pic>
        <p:nvPicPr>
          <p:cNvPr id="15" name="5 Imagen">
            <a:extLst>
              <a:ext uri="{FF2B5EF4-FFF2-40B4-BE49-F238E27FC236}">
                <a16:creationId xmlns:a16="http://schemas.microsoft.com/office/drawing/2014/main" id="{2207AB7A-38CC-6B42-9E09-9139509178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70531" y="4006952"/>
            <a:ext cx="2755802" cy="2450120"/>
          </a:xfrm>
          <a:prstGeom prst="rect">
            <a:avLst/>
          </a:prstGeom>
        </p:spPr>
      </p:pic>
    </p:spTree>
    <p:extLst>
      <p:ext uri="{BB962C8B-B14F-4D97-AF65-F5344CB8AC3E}">
        <p14:creationId xmlns:p14="http://schemas.microsoft.com/office/powerpoint/2010/main" val="1454747449"/>
      </p:ext>
    </p:extLst>
  </p:cSld>
  <p:clrMapOvr>
    <a:masterClrMapping/>
  </p:clrMapOvr>
  <mc:AlternateContent xmlns:mc="http://schemas.openxmlformats.org/markup-compatibility/2006" xmlns:p14="http://schemas.microsoft.com/office/powerpoint/2010/main">
    <mc:Choice Requires="p14">
      <p:transition spd="slow" p14:dur="2000" advTm="22578"/>
    </mc:Choice>
    <mc:Fallback xmlns="">
      <p:transition spd="slow" advTm="2257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3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EASY system</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4</a:t>
            </a:fld>
            <a:endParaRPr lang="es-ES"/>
          </a:p>
        </p:txBody>
      </p:sp>
      <p:sp>
        <p:nvSpPr>
          <p:cNvPr id="10" name="16 CuadroTexto">
            <a:extLst>
              <a:ext uri="{FF2B5EF4-FFF2-40B4-BE49-F238E27FC236}">
                <a16:creationId xmlns:a16="http://schemas.microsoft.com/office/drawing/2014/main" id="{7C9DEC56-0FC3-6642-A6F7-11C5E9FD697D}"/>
              </a:ext>
            </a:extLst>
          </p:cNvPr>
          <p:cNvSpPr txBox="1"/>
          <p:nvPr/>
        </p:nvSpPr>
        <p:spPr>
          <a:xfrm>
            <a:off x="574427" y="1936730"/>
            <a:ext cx="2865878" cy="2169796"/>
          </a:xfrm>
          <a:prstGeom prst="rect">
            <a:avLst/>
          </a:prstGeom>
          <a:ln w="2857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000" b="1" dirty="0" err="1">
                <a:solidFill>
                  <a:schemeClr val="accent3">
                    <a:lumMod val="50000"/>
                  </a:schemeClr>
                </a:solidFill>
              </a:rPr>
              <a:t>Silicon</a:t>
            </a:r>
            <a:r>
              <a:rPr lang="es-ES" sz="2000" b="1" dirty="0">
                <a:solidFill>
                  <a:schemeClr val="accent3">
                    <a:lumMod val="50000"/>
                  </a:schemeClr>
                </a:solidFill>
              </a:rPr>
              <a:t> </a:t>
            </a:r>
            <a:r>
              <a:rPr lang="es-ES" sz="2000" b="1" dirty="0" err="1">
                <a:solidFill>
                  <a:schemeClr val="accent3">
                    <a:lumMod val="50000"/>
                  </a:schemeClr>
                </a:solidFill>
              </a:rPr>
              <a:t>microstrip</a:t>
            </a:r>
            <a:endParaRPr lang="es-ES" sz="2000" b="1" dirty="0">
              <a:solidFill>
                <a:schemeClr val="accent3">
                  <a:lumMod val="50000"/>
                </a:schemeClr>
              </a:solidFill>
            </a:endParaRPr>
          </a:p>
          <a:p>
            <a:pPr marL="172988" indent="-172988">
              <a:spcBef>
                <a:spcPts val="600"/>
              </a:spcBef>
              <a:buFont typeface="Arial"/>
              <a:buChar char="•"/>
            </a:pPr>
            <a:r>
              <a:rPr lang="en-GB" dirty="0">
                <a:solidFill>
                  <a:schemeClr val="accent3">
                    <a:lumMod val="50000"/>
                  </a:schemeClr>
                </a:solidFill>
              </a:rPr>
              <a:t>P-on-N Detector</a:t>
            </a:r>
          </a:p>
          <a:p>
            <a:pPr marL="171400" indent="-171400" algn="just">
              <a:buFont typeface="Arial"/>
              <a:buChar char="•"/>
            </a:pPr>
            <a:r>
              <a:rPr lang="en-GB" dirty="0">
                <a:solidFill>
                  <a:schemeClr val="accent3">
                    <a:lumMod val="50000"/>
                  </a:schemeClr>
                </a:solidFill>
              </a:rPr>
              <a:t>Size: 20x20 mm2</a:t>
            </a:r>
          </a:p>
          <a:p>
            <a:pPr marL="171400" indent="-171400" algn="just">
              <a:buFont typeface="Arial"/>
              <a:buChar char="•"/>
            </a:pPr>
            <a:r>
              <a:rPr lang="en-GB" dirty="0">
                <a:solidFill>
                  <a:schemeClr val="accent3">
                    <a:lumMod val="50000"/>
                  </a:schemeClr>
                </a:solidFill>
              </a:rPr>
              <a:t>Thickness: 300 µm</a:t>
            </a:r>
          </a:p>
          <a:p>
            <a:pPr marL="171400" indent="-171400" algn="just">
              <a:buFont typeface="Arial"/>
              <a:buChar char="•"/>
            </a:pPr>
            <a:r>
              <a:rPr lang="en-GB" dirty="0">
                <a:solidFill>
                  <a:schemeClr val="accent3">
                    <a:lumMod val="50000"/>
                  </a:schemeClr>
                </a:solidFill>
              </a:rPr>
              <a:t>Channels: 128</a:t>
            </a:r>
          </a:p>
          <a:p>
            <a:pPr marL="171400" indent="-171400" algn="just">
              <a:buFont typeface="Arial"/>
              <a:buChar char="•"/>
            </a:pPr>
            <a:r>
              <a:rPr lang="en-GB" dirty="0">
                <a:solidFill>
                  <a:schemeClr val="accent3">
                    <a:lumMod val="50000"/>
                  </a:schemeClr>
                </a:solidFill>
              </a:rPr>
              <a:t>Interstrip pitch:  ??? </a:t>
            </a:r>
            <a:r>
              <a:rPr lang="en-GB" dirty="0" err="1">
                <a:solidFill>
                  <a:schemeClr val="accent3">
                    <a:lumMod val="50000"/>
                  </a:schemeClr>
                </a:solidFill>
              </a:rPr>
              <a:t>μm</a:t>
            </a:r>
            <a:endParaRPr lang="en-GB" dirty="0">
              <a:solidFill>
                <a:schemeClr val="accent3">
                  <a:lumMod val="50000"/>
                </a:schemeClr>
              </a:solidFill>
            </a:endParaRPr>
          </a:p>
          <a:p>
            <a:pPr marL="171400" indent="-171400" algn="just">
              <a:buFont typeface="Arial"/>
              <a:buChar char="•"/>
            </a:pPr>
            <a:endParaRPr lang="en-US" sz="2000" dirty="0">
              <a:solidFill>
                <a:schemeClr val="accent3">
                  <a:lumMod val="50000"/>
                </a:schemeClr>
              </a:solidFill>
            </a:endParaRPr>
          </a:p>
        </p:txBody>
      </p:sp>
      <p:sp>
        <p:nvSpPr>
          <p:cNvPr id="14" name="16 CuadroTexto">
            <a:extLst>
              <a:ext uri="{FF2B5EF4-FFF2-40B4-BE49-F238E27FC236}">
                <a16:creationId xmlns:a16="http://schemas.microsoft.com/office/drawing/2014/main" id="{FCBBCA0D-9EB0-2146-B1FC-B7FA7DB1F83D}"/>
              </a:ext>
            </a:extLst>
          </p:cNvPr>
          <p:cNvSpPr txBox="1"/>
          <p:nvPr/>
        </p:nvSpPr>
        <p:spPr>
          <a:xfrm>
            <a:off x="7758309" y="2034241"/>
            <a:ext cx="4114799" cy="1323411"/>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000" b="1" dirty="0" err="1">
                <a:solidFill>
                  <a:schemeClr val="accent3">
                    <a:lumMod val="50000"/>
                  </a:schemeClr>
                </a:solidFill>
              </a:rPr>
              <a:t>Beetle</a:t>
            </a:r>
            <a:r>
              <a:rPr lang="es-ES" sz="2000" b="1" dirty="0">
                <a:solidFill>
                  <a:schemeClr val="accent3">
                    <a:lumMod val="50000"/>
                  </a:schemeClr>
                </a:solidFill>
              </a:rPr>
              <a:t> </a:t>
            </a:r>
            <a:r>
              <a:rPr lang="es-ES" sz="2000" b="1" dirty="0" err="1">
                <a:solidFill>
                  <a:schemeClr val="accent3">
                    <a:lumMod val="50000"/>
                  </a:schemeClr>
                </a:solidFill>
              </a:rPr>
              <a:t>Characteristics</a:t>
            </a:r>
            <a:endParaRPr lang="es-ES" sz="2000" dirty="0">
              <a:solidFill>
                <a:schemeClr val="accent3">
                  <a:lumMod val="50000"/>
                </a:schemeClr>
              </a:solidFill>
            </a:endParaRPr>
          </a:p>
          <a:p>
            <a:pPr marL="171400" indent="-171400" algn="just">
              <a:buFont typeface="Arial"/>
              <a:buChar char="•"/>
            </a:pPr>
            <a:r>
              <a:rPr lang="es-ES" sz="2000" dirty="0" err="1">
                <a:solidFill>
                  <a:schemeClr val="accent3">
                    <a:lumMod val="50000"/>
                  </a:schemeClr>
                </a:solidFill>
              </a:rPr>
              <a:t>Low</a:t>
            </a:r>
            <a:r>
              <a:rPr lang="es-ES" sz="2000" dirty="0">
                <a:solidFill>
                  <a:schemeClr val="accent3">
                    <a:lumMod val="50000"/>
                  </a:schemeClr>
                </a:solidFill>
              </a:rPr>
              <a:t> </a:t>
            </a:r>
            <a:r>
              <a:rPr lang="es-ES" sz="2000" dirty="0" err="1">
                <a:solidFill>
                  <a:schemeClr val="accent3">
                    <a:lumMod val="50000"/>
                  </a:schemeClr>
                </a:solidFill>
              </a:rPr>
              <a:t>noise</a:t>
            </a:r>
            <a:r>
              <a:rPr lang="es-ES" sz="2000" dirty="0">
                <a:solidFill>
                  <a:schemeClr val="accent3">
                    <a:lumMod val="50000"/>
                  </a:schemeClr>
                </a:solidFill>
              </a:rPr>
              <a:t> ASIC </a:t>
            </a:r>
            <a:r>
              <a:rPr lang="es-ES" sz="2000" dirty="0" err="1">
                <a:solidFill>
                  <a:schemeClr val="accent3">
                    <a:lumMod val="50000"/>
                  </a:schemeClr>
                </a:solidFill>
              </a:rPr>
              <a:t>developed</a:t>
            </a:r>
            <a:r>
              <a:rPr lang="es-ES" sz="2000" dirty="0">
                <a:solidFill>
                  <a:schemeClr val="accent3">
                    <a:lumMod val="50000"/>
                  </a:schemeClr>
                </a:solidFill>
              </a:rPr>
              <a:t> </a:t>
            </a:r>
            <a:r>
              <a:rPr lang="es-ES" sz="2000" dirty="0" err="1">
                <a:solidFill>
                  <a:schemeClr val="accent3">
                    <a:lumMod val="50000"/>
                  </a:schemeClr>
                </a:solidFill>
              </a:rPr>
              <a:t>for</a:t>
            </a:r>
            <a:r>
              <a:rPr lang="es-ES" sz="2000" dirty="0">
                <a:solidFill>
                  <a:schemeClr val="accent3">
                    <a:lumMod val="50000"/>
                  </a:schemeClr>
                </a:solidFill>
              </a:rPr>
              <a:t> CERN/LHC </a:t>
            </a:r>
            <a:r>
              <a:rPr lang="es-ES" sz="2000" dirty="0" err="1">
                <a:solidFill>
                  <a:schemeClr val="accent3">
                    <a:lumMod val="50000"/>
                  </a:schemeClr>
                </a:solidFill>
              </a:rPr>
              <a:t>experiments</a:t>
            </a:r>
            <a:endParaRPr lang="es-ES" sz="2000" dirty="0">
              <a:solidFill>
                <a:schemeClr val="accent3">
                  <a:lumMod val="50000"/>
                </a:schemeClr>
              </a:solidFill>
            </a:endParaRPr>
          </a:p>
          <a:p>
            <a:pPr marL="171400" indent="-171400" algn="just">
              <a:buFont typeface="Arial"/>
              <a:buChar char="•"/>
            </a:pPr>
            <a:r>
              <a:rPr lang="es-ES" sz="2000" dirty="0">
                <a:solidFill>
                  <a:schemeClr val="accent3">
                    <a:lumMod val="50000"/>
                  </a:schemeClr>
                </a:solidFill>
              </a:rPr>
              <a:t>128 </a:t>
            </a:r>
            <a:r>
              <a:rPr lang="es-ES" sz="2000" dirty="0" err="1">
                <a:solidFill>
                  <a:schemeClr val="accent3">
                    <a:lumMod val="50000"/>
                  </a:schemeClr>
                </a:solidFill>
              </a:rPr>
              <a:t>channels</a:t>
            </a:r>
            <a:endParaRPr lang="en-GB" sz="2000" dirty="0">
              <a:solidFill>
                <a:schemeClr val="accent3">
                  <a:lumMod val="50000"/>
                </a:schemeClr>
              </a:solidFill>
            </a:endParaRPr>
          </a:p>
        </p:txBody>
      </p:sp>
      <p:pic>
        <p:nvPicPr>
          <p:cNvPr id="16" name="Imagen 15" descr="Resistencias.bmp">
            <a:extLst>
              <a:ext uri="{FF2B5EF4-FFF2-40B4-BE49-F238E27FC236}">
                <a16:creationId xmlns:a16="http://schemas.microsoft.com/office/drawing/2014/main" id="{D3DFDB58-C337-4848-9CF1-5610F0E031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33092" y="2034241"/>
            <a:ext cx="2520280" cy="1890210"/>
          </a:xfrm>
          <a:prstGeom prst="rect">
            <a:avLst/>
          </a:prstGeom>
          <a:ln>
            <a:noFill/>
          </a:ln>
          <a:effectLst>
            <a:outerShdw blurRad="292100" dist="139700" dir="2700000" algn="tl" rotWithShape="0">
              <a:srgbClr val="333333">
                <a:alpha val="65000"/>
              </a:srgbClr>
            </a:outerShdw>
          </a:effectLst>
        </p:spPr>
      </p:pic>
      <p:grpSp>
        <p:nvGrpSpPr>
          <p:cNvPr id="17" name="Agrupar 7">
            <a:extLst>
              <a:ext uri="{FF2B5EF4-FFF2-40B4-BE49-F238E27FC236}">
                <a16:creationId xmlns:a16="http://schemas.microsoft.com/office/drawing/2014/main" id="{178E6774-A705-4B4D-AB35-DA28FD635E54}"/>
              </a:ext>
            </a:extLst>
          </p:cNvPr>
          <p:cNvGrpSpPr>
            <a:grpSpLocks/>
          </p:cNvGrpSpPr>
          <p:nvPr/>
        </p:nvGrpSpPr>
        <p:grpSpPr bwMode="auto">
          <a:xfrm>
            <a:off x="8431402" y="3513958"/>
            <a:ext cx="2922398" cy="2282761"/>
            <a:chOff x="5944668" y="3143468"/>
            <a:chExt cx="1668911" cy="1199031"/>
          </a:xfrm>
        </p:grpSpPr>
        <p:pic>
          <p:nvPicPr>
            <p:cNvPr id="18" name="Picture 2">
              <a:extLst>
                <a:ext uri="{FF2B5EF4-FFF2-40B4-BE49-F238E27FC236}">
                  <a16:creationId xmlns:a16="http://schemas.microsoft.com/office/drawing/2014/main" id="{355769CB-BA96-B447-9544-588B4846782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27580" y="3143468"/>
              <a:ext cx="1485999" cy="1112893"/>
            </a:xfrm>
            <a:prstGeom prst="rect">
              <a:avLst/>
            </a:prstGeom>
            <a:noFill/>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 name="Picture 3">
              <a:extLst>
                <a:ext uri="{FF2B5EF4-FFF2-40B4-BE49-F238E27FC236}">
                  <a16:creationId xmlns:a16="http://schemas.microsoft.com/office/drawing/2014/main" id="{0D755267-51CF-FC4F-A400-C2DDD43FF69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44668" y="3935779"/>
              <a:ext cx="528219" cy="406720"/>
            </a:xfrm>
            <a:prstGeom prst="rect">
              <a:avLst/>
            </a:prstGeom>
            <a:noFill/>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23" name="16 CuadroTexto">
            <a:extLst>
              <a:ext uri="{FF2B5EF4-FFF2-40B4-BE49-F238E27FC236}">
                <a16:creationId xmlns:a16="http://schemas.microsoft.com/office/drawing/2014/main" id="{D6ECD697-3AF1-5D44-87C5-E9892767C971}"/>
              </a:ext>
            </a:extLst>
          </p:cNvPr>
          <p:cNvSpPr txBox="1"/>
          <p:nvPr/>
        </p:nvSpPr>
        <p:spPr>
          <a:xfrm>
            <a:off x="3666321" y="4577117"/>
            <a:ext cx="3702105" cy="1508077"/>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sz="2000" b="1" dirty="0">
                <a:solidFill>
                  <a:schemeClr val="accent3">
                    <a:lumMod val="50000"/>
                  </a:schemeClr>
                </a:solidFill>
              </a:rPr>
              <a:t>Laser </a:t>
            </a:r>
            <a:r>
              <a:rPr lang="es-ES" sz="2000" b="1" dirty="0" err="1">
                <a:solidFill>
                  <a:schemeClr val="accent3">
                    <a:lumMod val="50000"/>
                  </a:schemeClr>
                </a:solidFill>
              </a:rPr>
              <a:t>source</a:t>
            </a:r>
            <a:endParaRPr lang="es-ES" sz="2000" dirty="0">
              <a:solidFill>
                <a:schemeClr val="accent3">
                  <a:lumMod val="50000"/>
                </a:schemeClr>
              </a:solidFill>
            </a:endParaRPr>
          </a:p>
          <a:p>
            <a:pPr marL="171400" indent="-171400" algn="just">
              <a:buFont typeface="Arial"/>
              <a:buChar char="•"/>
            </a:pPr>
            <a:r>
              <a:rPr lang="es-ES" dirty="0" err="1">
                <a:solidFill>
                  <a:schemeClr val="accent3">
                    <a:lumMod val="50000"/>
                  </a:schemeClr>
                </a:solidFill>
              </a:rPr>
              <a:t>Wavelength</a:t>
            </a:r>
            <a:r>
              <a:rPr lang="es-ES" dirty="0">
                <a:solidFill>
                  <a:schemeClr val="accent3">
                    <a:lumMod val="50000"/>
                  </a:schemeClr>
                </a:solidFill>
              </a:rPr>
              <a:t>: 980nm</a:t>
            </a:r>
          </a:p>
          <a:p>
            <a:pPr marL="171400" indent="-171400" algn="just">
              <a:buFont typeface="Arial"/>
              <a:buChar char="•"/>
            </a:pPr>
            <a:r>
              <a:rPr lang="es-ES" dirty="0">
                <a:solidFill>
                  <a:schemeClr val="accent3">
                    <a:lumMod val="50000"/>
                  </a:schemeClr>
                </a:solidFill>
              </a:rPr>
              <a:t>Pulse </a:t>
            </a:r>
            <a:r>
              <a:rPr lang="es-ES" dirty="0" err="1">
                <a:solidFill>
                  <a:schemeClr val="accent3">
                    <a:lumMod val="50000"/>
                  </a:schemeClr>
                </a:solidFill>
              </a:rPr>
              <a:t>width</a:t>
            </a:r>
            <a:r>
              <a:rPr lang="es-ES" dirty="0">
                <a:solidFill>
                  <a:schemeClr val="accent3">
                    <a:lumMod val="50000"/>
                  </a:schemeClr>
                </a:solidFill>
              </a:rPr>
              <a:t>: 5 </a:t>
            </a:r>
            <a:r>
              <a:rPr lang="es-ES" dirty="0" err="1">
                <a:solidFill>
                  <a:schemeClr val="accent3">
                    <a:lumMod val="50000"/>
                  </a:schemeClr>
                </a:solidFill>
              </a:rPr>
              <a:t>ns</a:t>
            </a:r>
            <a:endParaRPr lang="es-ES" dirty="0">
              <a:solidFill>
                <a:schemeClr val="accent3">
                  <a:lumMod val="50000"/>
                </a:schemeClr>
              </a:solidFill>
            </a:endParaRPr>
          </a:p>
          <a:p>
            <a:pPr marL="171400" indent="-171400" algn="just">
              <a:buFont typeface="Arial"/>
              <a:buChar char="•"/>
            </a:pPr>
            <a:r>
              <a:rPr lang="es-ES" dirty="0">
                <a:solidFill>
                  <a:schemeClr val="accent3">
                    <a:lumMod val="50000"/>
                  </a:schemeClr>
                </a:solidFill>
              </a:rPr>
              <a:t>Laser Spot: 20 </a:t>
            </a:r>
            <a:r>
              <a:rPr lang="es-ES" dirty="0" err="1">
                <a:solidFill>
                  <a:schemeClr val="accent3">
                    <a:lumMod val="50000"/>
                  </a:schemeClr>
                </a:solidFill>
              </a:rPr>
              <a:t>μm</a:t>
            </a:r>
            <a:endParaRPr lang="es-ES" dirty="0">
              <a:solidFill>
                <a:schemeClr val="accent3">
                  <a:lumMod val="50000"/>
                </a:schemeClr>
              </a:solidFill>
            </a:endParaRPr>
          </a:p>
          <a:p>
            <a:pPr marL="171400" indent="-171400" algn="just">
              <a:buFont typeface="Arial"/>
              <a:buChar char="•"/>
            </a:pPr>
            <a:r>
              <a:rPr lang="es-ES" dirty="0" err="1">
                <a:solidFill>
                  <a:schemeClr val="accent3">
                    <a:lumMod val="50000"/>
                  </a:schemeClr>
                </a:solidFill>
              </a:rPr>
              <a:t>Micropositioner</a:t>
            </a:r>
            <a:r>
              <a:rPr lang="es-ES" dirty="0">
                <a:solidFill>
                  <a:schemeClr val="accent3">
                    <a:lumMod val="50000"/>
                  </a:schemeClr>
                </a:solidFill>
              </a:rPr>
              <a:t> </a:t>
            </a:r>
            <a:r>
              <a:rPr lang="es-ES" dirty="0" err="1">
                <a:solidFill>
                  <a:schemeClr val="accent3">
                    <a:lumMod val="50000"/>
                  </a:schemeClr>
                </a:solidFill>
              </a:rPr>
              <a:t>resolution</a:t>
            </a:r>
            <a:r>
              <a:rPr lang="es-ES" dirty="0">
                <a:solidFill>
                  <a:schemeClr val="accent3">
                    <a:lumMod val="50000"/>
                  </a:schemeClr>
                </a:solidFill>
              </a:rPr>
              <a:t>: 10 </a:t>
            </a:r>
            <a:r>
              <a:rPr lang="es-ES" dirty="0" err="1">
                <a:solidFill>
                  <a:schemeClr val="accent3">
                    <a:lumMod val="50000"/>
                  </a:schemeClr>
                </a:solidFill>
              </a:rPr>
              <a:t>μm</a:t>
            </a:r>
            <a:endParaRPr lang="es-ES" dirty="0">
              <a:solidFill>
                <a:schemeClr val="accent3">
                  <a:lumMod val="50000"/>
                </a:schemeClr>
              </a:solidFill>
            </a:endParaRPr>
          </a:p>
        </p:txBody>
      </p:sp>
      <p:pic>
        <p:nvPicPr>
          <p:cNvPr id="24" name="7 Imagen">
            <a:extLst>
              <a:ext uri="{FF2B5EF4-FFF2-40B4-BE49-F238E27FC236}">
                <a16:creationId xmlns:a16="http://schemas.microsoft.com/office/drawing/2014/main" id="{731DE158-6B94-654E-86FB-27CE77DA5CD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30562" y="4483148"/>
            <a:ext cx="2392489" cy="1588613"/>
          </a:xfrm>
          <a:prstGeom prst="rect">
            <a:avLst/>
          </a:prstGeom>
        </p:spPr>
      </p:pic>
      <p:pic>
        <p:nvPicPr>
          <p:cNvPr id="25" name="8 Imagen">
            <a:extLst>
              <a:ext uri="{FF2B5EF4-FFF2-40B4-BE49-F238E27FC236}">
                <a16:creationId xmlns:a16="http://schemas.microsoft.com/office/drawing/2014/main" id="{6B064F7A-0380-B54A-9B44-5375CE308E0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562" y="5351761"/>
            <a:ext cx="718591" cy="720000"/>
          </a:xfrm>
          <a:prstGeom prst="rect">
            <a:avLst/>
          </a:prstGeom>
        </p:spPr>
      </p:pic>
    </p:spTree>
    <p:extLst>
      <p:ext uri="{BB962C8B-B14F-4D97-AF65-F5344CB8AC3E}">
        <p14:creationId xmlns:p14="http://schemas.microsoft.com/office/powerpoint/2010/main" val="2403115271"/>
      </p:ext>
    </p:extLst>
  </p:cSld>
  <p:clrMapOvr>
    <a:masterClrMapping/>
  </p:clrMapOvr>
  <mc:AlternateContent xmlns:mc="http://schemas.openxmlformats.org/markup-compatibility/2006" xmlns:p14="http://schemas.microsoft.com/office/powerpoint/2010/main">
    <mc:Choice Requires="p14">
      <p:transition spd="slow" p14:dur="2000" advTm="14429"/>
    </mc:Choice>
    <mc:Fallback xmlns="">
      <p:transition spd="slow" advTm="1442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Trigger</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5</a:t>
            </a:fld>
            <a:endParaRPr lang="es-ES"/>
          </a:p>
        </p:txBody>
      </p:sp>
      <p:pic>
        <p:nvPicPr>
          <p:cNvPr id="12" name="Imagen 11">
            <a:extLst>
              <a:ext uri="{FF2B5EF4-FFF2-40B4-BE49-F238E27FC236}">
                <a16:creationId xmlns:a16="http://schemas.microsoft.com/office/drawing/2014/main" id="{54F442FD-174A-BF48-9C7B-FA10EC9DF16D}"/>
              </a:ext>
            </a:extLst>
          </p:cNvPr>
          <p:cNvPicPr/>
          <p:nvPr/>
        </p:nvPicPr>
        <p:blipFill>
          <a:blip r:embed="rId4" cstate="print">
            <a:extLst>
              <a:ext uri="{28A0092B-C50C-407E-A947-70E740481C1C}">
                <a14:useLocalDpi xmlns:a14="http://schemas.microsoft.com/office/drawing/2010/main"/>
              </a:ext>
            </a:extLst>
          </a:blip>
          <a:stretch>
            <a:fillRect/>
          </a:stretch>
        </p:blipFill>
        <p:spPr>
          <a:xfrm>
            <a:off x="2400725" y="1662438"/>
            <a:ext cx="6416703" cy="4780998"/>
          </a:xfrm>
          <a:prstGeom prst="rect">
            <a:avLst/>
          </a:prstGeom>
        </p:spPr>
      </p:pic>
    </p:spTree>
    <p:extLst>
      <p:ext uri="{BB962C8B-B14F-4D97-AF65-F5344CB8AC3E}">
        <p14:creationId xmlns:p14="http://schemas.microsoft.com/office/powerpoint/2010/main" val="1025491769"/>
      </p:ext>
    </p:extLst>
  </p:cSld>
  <p:clrMapOvr>
    <a:masterClrMapping/>
  </p:clrMapOvr>
  <mc:AlternateContent xmlns:mc="http://schemas.openxmlformats.org/markup-compatibility/2006" xmlns:p14="http://schemas.microsoft.com/office/powerpoint/2010/main">
    <mc:Choice Requires="p14">
      <p:transition spd="slow" p14:dur="2000" advTm="31848"/>
    </mc:Choice>
    <mc:Fallback xmlns="">
      <p:transition spd="slow" advTm="3184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796463" y="326565"/>
            <a:ext cx="4188346"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2023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6</a:t>
            </a:fld>
            <a:endParaRPr lang="es-ES" dirty="0"/>
          </a:p>
        </p:txBody>
      </p:sp>
      <p:pic>
        <p:nvPicPr>
          <p:cNvPr id="18" name="Imagen 17">
            <a:extLst>
              <a:ext uri="{FF2B5EF4-FFF2-40B4-BE49-F238E27FC236}">
                <a16:creationId xmlns:a16="http://schemas.microsoft.com/office/drawing/2014/main" id="{56D60985-A1C9-494D-95A6-D3E15E53EC6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1133" r="17040"/>
          <a:stretch/>
        </p:blipFill>
        <p:spPr>
          <a:xfrm>
            <a:off x="750627" y="1652052"/>
            <a:ext cx="4505257" cy="4704298"/>
          </a:xfrm>
          <a:prstGeom prst="rect">
            <a:avLst/>
          </a:prstGeom>
        </p:spPr>
      </p:pic>
      <p:pic>
        <p:nvPicPr>
          <p:cNvPr id="19" name="Imagen 18">
            <a:extLst>
              <a:ext uri="{FF2B5EF4-FFF2-40B4-BE49-F238E27FC236}">
                <a16:creationId xmlns:a16="http://schemas.microsoft.com/office/drawing/2014/main" id="{72D25764-979E-2E47-8119-C2047ECFF1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31491" y="1722214"/>
            <a:ext cx="5758218" cy="4016535"/>
          </a:xfrm>
          <a:prstGeom prst="rect">
            <a:avLst/>
          </a:prstGeom>
        </p:spPr>
      </p:pic>
      <p:sp>
        <p:nvSpPr>
          <p:cNvPr id="5" name="CuadroTexto 4">
            <a:extLst>
              <a:ext uri="{FF2B5EF4-FFF2-40B4-BE49-F238E27FC236}">
                <a16:creationId xmlns:a16="http://schemas.microsoft.com/office/drawing/2014/main" id="{0D356EFE-B1CF-2048-A526-A1F557DFFA4E}"/>
              </a:ext>
            </a:extLst>
          </p:cNvPr>
          <p:cNvSpPr txBox="1"/>
          <p:nvPr/>
        </p:nvSpPr>
        <p:spPr>
          <a:xfrm>
            <a:off x="5999356" y="5550872"/>
            <a:ext cx="5490353"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a:t>Charge collected is proportional to the depletion area</a:t>
            </a:r>
          </a:p>
        </p:txBody>
      </p:sp>
      <p:sp>
        <p:nvSpPr>
          <p:cNvPr id="12" name="CuadroTexto 11">
            <a:extLst>
              <a:ext uri="{FF2B5EF4-FFF2-40B4-BE49-F238E27FC236}">
                <a16:creationId xmlns:a16="http://schemas.microsoft.com/office/drawing/2014/main" id="{27E30445-E36D-B341-8A5A-40A555CD1B75}"/>
              </a:ext>
            </a:extLst>
          </p:cNvPr>
          <p:cNvSpPr txBox="1"/>
          <p:nvPr/>
        </p:nvSpPr>
        <p:spPr>
          <a:xfrm rot="2533903">
            <a:off x="10106509" y="2049396"/>
            <a:ext cx="2011697"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1</a:t>
            </a:r>
            <a:endParaRPr lang="es-ES" sz="2800" dirty="0">
              <a:solidFill>
                <a:schemeClr val="bg1"/>
              </a:solidFill>
            </a:endParaRPr>
          </a:p>
        </p:txBody>
      </p:sp>
      <p:sp>
        <p:nvSpPr>
          <p:cNvPr id="6" name="CuadroTexto 5">
            <a:extLst>
              <a:ext uri="{FF2B5EF4-FFF2-40B4-BE49-F238E27FC236}">
                <a16:creationId xmlns:a16="http://schemas.microsoft.com/office/drawing/2014/main" id="{A6979CB4-8A39-B01A-BB66-6E408BD6D6B5}"/>
              </a:ext>
            </a:extLst>
          </p:cNvPr>
          <p:cNvSpPr txBox="1"/>
          <p:nvPr/>
        </p:nvSpPr>
        <p:spPr>
          <a:xfrm>
            <a:off x="10422674" y="3891776"/>
            <a:ext cx="836341" cy="369332"/>
          </a:xfrm>
          <a:prstGeom prst="rect">
            <a:avLst/>
          </a:prstGeom>
          <a:noFill/>
        </p:spPr>
        <p:txBody>
          <a:bodyPr wrap="square" rtlCol="0">
            <a:spAutoFit/>
          </a:bodyPr>
          <a:lstStyle/>
          <a:p>
            <a:r>
              <a:rPr lang="en-GB" dirty="0"/>
              <a:t>Drift</a:t>
            </a:r>
          </a:p>
        </p:txBody>
      </p:sp>
      <p:sp>
        <p:nvSpPr>
          <p:cNvPr id="8" name="CuadroTexto 7">
            <a:extLst>
              <a:ext uri="{FF2B5EF4-FFF2-40B4-BE49-F238E27FC236}">
                <a16:creationId xmlns:a16="http://schemas.microsoft.com/office/drawing/2014/main" id="{6766D524-50E7-A28E-2307-7A8E9ABB95E3}"/>
              </a:ext>
            </a:extLst>
          </p:cNvPr>
          <p:cNvSpPr txBox="1"/>
          <p:nvPr/>
        </p:nvSpPr>
        <p:spPr>
          <a:xfrm>
            <a:off x="10392937" y="4470537"/>
            <a:ext cx="1799063" cy="369332"/>
          </a:xfrm>
          <a:prstGeom prst="rect">
            <a:avLst/>
          </a:prstGeom>
          <a:noFill/>
        </p:spPr>
        <p:txBody>
          <a:bodyPr wrap="square" rtlCol="0">
            <a:spAutoFit/>
          </a:bodyPr>
          <a:lstStyle/>
          <a:p>
            <a:r>
              <a:rPr lang="en-GB" dirty="0"/>
              <a:t>Recombination</a:t>
            </a:r>
          </a:p>
        </p:txBody>
      </p:sp>
      <p:cxnSp>
        <p:nvCxnSpPr>
          <p:cNvPr id="14" name="Conector recto de flecha 13">
            <a:extLst>
              <a:ext uri="{FF2B5EF4-FFF2-40B4-BE49-F238E27FC236}">
                <a16:creationId xmlns:a16="http://schemas.microsoft.com/office/drawing/2014/main" id="{98C92853-0F75-340E-FE5B-DBE0C3E92009}"/>
              </a:ext>
            </a:extLst>
          </p:cNvPr>
          <p:cNvCxnSpPr/>
          <p:nvPr/>
        </p:nvCxnSpPr>
        <p:spPr>
          <a:xfrm flipH="1">
            <a:off x="10069551" y="4070195"/>
            <a:ext cx="323386"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 name="Conector recto de flecha 14">
            <a:extLst>
              <a:ext uri="{FF2B5EF4-FFF2-40B4-BE49-F238E27FC236}">
                <a16:creationId xmlns:a16="http://schemas.microsoft.com/office/drawing/2014/main" id="{BE76F9A8-168A-DA6E-0F3A-03FB8394A425}"/>
              </a:ext>
            </a:extLst>
          </p:cNvPr>
          <p:cNvCxnSpPr/>
          <p:nvPr/>
        </p:nvCxnSpPr>
        <p:spPr>
          <a:xfrm flipH="1">
            <a:off x="10099288" y="4655203"/>
            <a:ext cx="323386"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 name="TextBox 6">
            <a:extLst>
              <a:ext uri="{FF2B5EF4-FFF2-40B4-BE49-F238E27FC236}">
                <a16:creationId xmlns:a16="http://schemas.microsoft.com/office/drawing/2014/main" id="{1FBDF3DF-2649-FD78-731E-673A8A07B160}"/>
              </a:ext>
            </a:extLst>
          </p:cNvPr>
          <p:cNvSpPr txBox="1"/>
          <p:nvPr/>
        </p:nvSpPr>
        <p:spPr>
          <a:xfrm>
            <a:off x="670662" y="5815112"/>
            <a:ext cx="4418069" cy="646331"/>
          </a:xfrm>
          <a:prstGeom prst="rect">
            <a:avLst/>
          </a:prstGeom>
          <a:noFill/>
        </p:spPr>
        <p:txBody>
          <a:bodyPr wrap="none" rtlCol="0">
            <a:spAutoFit/>
          </a:bodyPr>
          <a:lstStyle/>
          <a:p>
            <a:r>
              <a:rPr lang="en-ES" dirty="0"/>
              <a:t>Strips of p-type silicon on a n-type substrate. </a:t>
            </a:r>
          </a:p>
          <a:p>
            <a:r>
              <a:rPr lang="en-ES" dirty="0"/>
              <a:t>Each strip creates a p-n juntion</a:t>
            </a:r>
          </a:p>
        </p:txBody>
      </p:sp>
    </p:spTree>
    <p:extLst>
      <p:ext uri="{BB962C8B-B14F-4D97-AF65-F5344CB8AC3E}">
        <p14:creationId xmlns:p14="http://schemas.microsoft.com/office/powerpoint/2010/main" val="859482336"/>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952874" y="326565"/>
            <a:ext cx="403193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7</a:t>
            </a:fld>
            <a:endParaRPr lang="es-ES" dirty="0"/>
          </a:p>
        </p:txBody>
      </p:sp>
      <p:pic>
        <p:nvPicPr>
          <p:cNvPr id="10" name="Imagen 9">
            <a:extLst>
              <a:ext uri="{FF2B5EF4-FFF2-40B4-BE49-F238E27FC236}">
                <a16:creationId xmlns:a16="http://schemas.microsoft.com/office/drawing/2014/main" id="{DF6CA59F-166E-0540-9DB2-179181C14BC2}"/>
              </a:ext>
            </a:extLst>
          </p:cNvPr>
          <p:cNvPicPr>
            <a:picLocks noChangeAspect="1"/>
          </p:cNvPicPr>
          <p:nvPr/>
        </p:nvPicPr>
        <p:blipFill>
          <a:blip r:embed="rId5"/>
          <a:stretch>
            <a:fillRect/>
          </a:stretch>
        </p:blipFill>
        <p:spPr>
          <a:xfrm>
            <a:off x="5273585" y="1805989"/>
            <a:ext cx="5760001" cy="4320000"/>
          </a:xfrm>
          <a:prstGeom prst="rect">
            <a:avLst/>
          </a:prstGeom>
        </p:spPr>
      </p:pic>
      <p:pic>
        <p:nvPicPr>
          <p:cNvPr id="16" name="Imagen 15">
            <a:extLst>
              <a:ext uri="{FF2B5EF4-FFF2-40B4-BE49-F238E27FC236}">
                <a16:creationId xmlns:a16="http://schemas.microsoft.com/office/drawing/2014/main" id="{037DC751-7C5D-3840-98D7-49626D3AE516}"/>
              </a:ext>
            </a:extLst>
          </p:cNvPr>
          <p:cNvPicPr>
            <a:picLocks noChangeAspect="1"/>
          </p:cNvPicPr>
          <p:nvPr/>
        </p:nvPicPr>
        <p:blipFill>
          <a:blip r:embed="rId6"/>
          <a:stretch>
            <a:fillRect/>
          </a:stretch>
        </p:blipFill>
        <p:spPr>
          <a:xfrm>
            <a:off x="207191" y="2488440"/>
            <a:ext cx="4064000" cy="3048000"/>
          </a:xfrm>
          <a:prstGeom prst="rect">
            <a:avLst/>
          </a:prstGeom>
          <a:ln w="38100">
            <a:solidFill>
              <a:srgbClr val="FF0000"/>
            </a:solidFill>
          </a:ln>
        </p:spPr>
      </p:pic>
      <p:sp>
        <p:nvSpPr>
          <p:cNvPr id="21" name="Rectángulo 20">
            <a:extLst>
              <a:ext uri="{FF2B5EF4-FFF2-40B4-BE49-F238E27FC236}">
                <a16:creationId xmlns:a16="http://schemas.microsoft.com/office/drawing/2014/main" id="{420F4117-3B7D-7E4D-BE4F-78DE422B3431}"/>
              </a:ext>
            </a:extLst>
          </p:cNvPr>
          <p:cNvSpPr/>
          <p:nvPr/>
        </p:nvSpPr>
        <p:spPr>
          <a:xfrm>
            <a:off x="6660108" y="3521122"/>
            <a:ext cx="1037230" cy="9826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Trapecio 21">
            <a:extLst>
              <a:ext uri="{FF2B5EF4-FFF2-40B4-BE49-F238E27FC236}">
                <a16:creationId xmlns:a16="http://schemas.microsoft.com/office/drawing/2014/main" id="{ED7A412D-BE15-3A41-926A-527BF03D149C}"/>
              </a:ext>
            </a:extLst>
          </p:cNvPr>
          <p:cNvSpPr/>
          <p:nvPr/>
        </p:nvSpPr>
        <p:spPr>
          <a:xfrm rot="5400000">
            <a:off x="3961041" y="2837376"/>
            <a:ext cx="3048001" cy="2350131"/>
          </a:xfrm>
          <a:prstGeom prst="trapezoid">
            <a:avLst>
              <a:gd name="adj" fmla="val 44398"/>
            </a:avLst>
          </a:prstGeom>
          <a:gradFill flip="none" rotWithShape="1">
            <a:gsLst>
              <a:gs pos="0">
                <a:schemeClr val="accent6">
                  <a:lumMod val="75000"/>
                  <a:tint val="66000"/>
                  <a:satMod val="160000"/>
                </a:schemeClr>
              </a:gs>
              <a:gs pos="23000">
                <a:schemeClr val="accent6">
                  <a:lumMod val="75000"/>
                  <a:tint val="44500"/>
                  <a:satMod val="160000"/>
                  <a:alpha val="29000"/>
                </a:schemeClr>
              </a:gs>
              <a:gs pos="100000">
                <a:schemeClr val="accent6">
                  <a:lumMod val="75000"/>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a:extLst>
              <a:ext uri="{FF2B5EF4-FFF2-40B4-BE49-F238E27FC236}">
                <a16:creationId xmlns:a16="http://schemas.microsoft.com/office/drawing/2014/main" id="{76F87BCC-C9E2-6746-AE2B-156CA671C9D6}"/>
              </a:ext>
            </a:extLst>
          </p:cNvPr>
          <p:cNvSpPr txBox="1"/>
          <p:nvPr/>
        </p:nvSpPr>
        <p:spPr>
          <a:xfrm>
            <a:off x="434838" y="1723697"/>
            <a:ext cx="3608706"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EASY sensor</a:t>
            </a:r>
            <a:endParaRPr lang="es-ES" sz="2800" dirty="0">
              <a:solidFill>
                <a:schemeClr val="bg1"/>
              </a:solidFill>
            </a:endParaRPr>
          </a:p>
        </p:txBody>
      </p:sp>
    </p:spTree>
    <p:extLst>
      <p:ext uri="{BB962C8B-B14F-4D97-AF65-F5344CB8AC3E}">
        <p14:creationId xmlns:p14="http://schemas.microsoft.com/office/powerpoint/2010/main" val="2915708917"/>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952874" y="326565"/>
            <a:ext cx="403193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8</a:t>
            </a:fld>
            <a:endParaRPr lang="es-ES" dirty="0"/>
          </a:p>
        </p:txBody>
      </p:sp>
      <p:sp>
        <p:nvSpPr>
          <p:cNvPr id="23" name="CuadroTexto 22">
            <a:extLst>
              <a:ext uri="{FF2B5EF4-FFF2-40B4-BE49-F238E27FC236}">
                <a16:creationId xmlns:a16="http://schemas.microsoft.com/office/drawing/2014/main" id="{76F87BCC-C9E2-6746-AE2B-156CA671C9D6}"/>
              </a:ext>
            </a:extLst>
          </p:cNvPr>
          <p:cNvSpPr txBox="1"/>
          <p:nvPr/>
        </p:nvSpPr>
        <p:spPr>
          <a:xfrm rot="3084904">
            <a:off x="9790535" y="19458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pic>
        <p:nvPicPr>
          <p:cNvPr id="14" name="Imagen 4" descr="Resistencia 2.bmp">
            <a:extLst>
              <a:ext uri="{FF2B5EF4-FFF2-40B4-BE49-F238E27FC236}">
                <a16:creationId xmlns:a16="http://schemas.microsoft.com/office/drawing/2014/main" id="{76509099-0902-5F41-86A6-E215E5CDEBC2}"/>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545094" y="2361402"/>
            <a:ext cx="4200966" cy="31605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5" name="Conector recto 14">
            <a:extLst>
              <a:ext uri="{FF2B5EF4-FFF2-40B4-BE49-F238E27FC236}">
                <a16:creationId xmlns:a16="http://schemas.microsoft.com/office/drawing/2014/main" id="{235040C3-5A4B-F74E-AE02-38C29F047165}"/>
              </a:ext>
            </a:extLst>
          </p:cNvPr>
          <p:cNvCxnSpPr>
            <a:cxnSpLocks noChangeShapeType="1"/>
          </p:cNvCxnSpPr>
          <p:nvPr/>
        </p:nvCxnSpPr>
        <p:spPr bwMode="auto">
          <a:xfrm>
            <a:off x="2661128" y="3324128"/>
            <a:ext cx="1501775"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17" name="Conector recto 16">
            <a:extLst>
              <a:ext uri="{FF2B5EF4-FFF2-40B4-BE49-F238E27FC236}">
                <a16:creationId xmlns:a16="http://schemas.microsoft.com/office/drawing/2014/main" id="{B05D2B25-BE82-6E4D-83F7-0C92077DB88C}"/>
              </a:ext>
            </a:extLst>
          </p:cNvPr>
          <p:cNvCxnSpPr>
            <a:cxnSpLocks noChangeShapeType="1"/>
          </p:cNvCxnSpPr>
          <p:nvPr/>
        </p:nvCxnSpPr>
        <p:spPr bwMode="auto">
          <a:xfrm>
            <a:off x="3931377" y="3209991"/>
            <a:ext cx="1501775"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18" name="Conector recto 17">
            <a:extLst>
              <a:ext uri="{FF2B5EF4-FFF2-40B4-BE49-F238E27FC236}">
                <a16:creationId xmlns:a16="http://schemas.microsoft.com/office/drawing/2014/main" id="{141A84BB-CACB-9F41-BE0A-A2B10E890205}"/>
              </a:ext>
            </a:extLst>
          </p:cNvPr>
          <p:cNvCxnSpPr>
            <a:cxnSpLocks noChangeShapeType="1"/>
          </p:cNvCxnSpPr>
          <p:nvPr/>
        </p:nvCxnSpPr>
        <p:spPr bwMode="auto">
          <a:xfrm>
            <a:off x="5257121" y="3128902"/>
            <a:ext cx="1503362"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19" name="Conector recto 18">
            <a:extLst>
              <a:ext uri="{FF2B5EF4-FFF2-40B4-BE49-F238E27FC236}">
                <a16:creationId xmlns:a16="http://schemas.microsoft.com/office/drawing/2014/main" id="{FC4F8046-589A-0E43-BDD0-91A322B0BC8D}"/>
              </a:ext>
            </a:extLst>
          </p:cNvPr>
          <p:cNvCxnSpPr>
            <a:cxnSpLocks noChangeShapeType="1"/>
          </p:cNvCxnSpPr>
          <p:nvPr/>
        </p:nvCxnSpPr>
        <p:spPr bwMode="auto">
          <a:xfrm>
            <a:off x="3358769" y="3212859"/>
            <a:ext cx="1531937" cy="1806575"/>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20" name="Conector recto 19">
            <a:extLst>
              <a:ext uri="{FF2B5EF4-FFF2-40B4-BE49-F238E27FC236}">
                <a16:creationId xmlns:a16="http://schemas.microsoft.com/office/drawing/2014/main" id="{5DC982F2-C10E-8142-8803-3AF9C54F61D0}"/>
              </a:ext>
            </a:extLst>
          </p:cNvPr>
          <p:cNvCxnSpPr>
            <a:cxnSpLocks noChangeShapeType="1"/>
          </p:cNvCxnSpPr>
          <p:nvPr/>
        </p:nvCxnSpPr>
        <p:spPr bwMode="auto">
          <a:xfrm>
            <a:off x="4770142" y="3172974"/>
            <a:ext cx="1446213" cy="1806575"/>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24" name="Conector recto 23">
            <a:extLst>
              <a:ext uri="{FF2B5EF4-FFF2-40B4-BE49-F238E27FC236}">
                <a16:creationId xmlns:a16="http://schemas.microsoft.com/office/drawing/2014/main" id="{C503606A-5701-754C-8584-36B361930F84}"/>
              </a:ext>
            </a:extLst>
          </p:cNvPr>
          <p:cNvCxnSpPr>
            <a:cxnSpLocks noChangeShapeType="1"/>
          </p:cNvCxnSpPr>
          <p:nvPr/>
        </p:nvCxnSpPr>
        <p:spPr bwMode="auto">
          <a:xfrm>
            <a:off x="5966106" y="3039989"/>
            <a:ext cx="1366281" cy="1819926"/>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25" name="Conector recto 24">
            <a:extLst>
              <a:ext uri="{FF2B5EF4-FFF2-40B4-BE49-F238E27FC236}">
                <a16:creationId xmlns:a16="http://schemas.microsoft.com/office/drawing/2014/main" id="{56B9B97D-3945-CD4C-A6F5-43CA5CA0143D}"/>
              </a:ext>
            </a:extLst>
          </p:cNvPr>
          <p:cNvCxnSpPr>
            <a:cxnSpLocks noChangeShapeType="1"/>
          </p:cNvCxnSpPr>
          <p:nvPr/>
        </p:nvCxnSpPr>
        <p:spPr bwMode="auto">
          <a:xfrm flipV="1">
            <a:off x="4168242" y="3722393"/>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26" name="Conector recto 25">
            <a:extLst>
              <a:ext uri="{FF2B5EF4-FFF2-40B4-BE49-F238E27FC236}">
                <a16:creationId xmlns:a16="http://schemas.microsoft.com/office/drawing/2014/main" id="{E1FDB8FF-5130-0A4F-80FF-0B3D41466634}"/>
              </a:ext>
            </a:extLst>
          </p:cNvPr>
          <p:cNvCxnSpPr>
            <a:cxnSpLocks noChangeShapeType="1"/>
          </p:cNvCxnSpPr>
          <p:nvPr/>
        </p:nvCxnSpPr>
        <p:spPr bwMode="auto">
          <a:xfrm flipV="1">
            <a:off x="5413490" y="3582365"/>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cxnSp>
        <p:nvCxnSpPr>
          <p:cNvPr id="27" name="Conector recto 26">
            <a:extLst>
              <a:ext uri="{FF2B5EF4-FFF2-40B4-BE49-F238E27FC236}">
                <a16:creationId xmlns:a16="http://schemas.microsoft.com/office/drawing/2014/main" id="{4A721C50-76EF-3641-9A45-7DD5FD9BD1C2}"/>
              </a:ext>
            </a:extLst>
          </p:cNvPr>
          <p:cNvCxnSpPr>
            <a:cxnSpLocks noChangeShapeType="1"/>
          </p:cNvCxnSpPr>
          <p:nvPr/>
        </p:nvCxnSpPr>
        <p:spPr bwMode="auto">
          <a:xfrm flipV="1">
            <a:off x="6743996" y="3478550"/>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a14="http://schemas.microsoft.com/office/drawing/2010/main" xmlns="">
                <a:noFill/>
              </a14:hiddenFill>
            </a:ext>
          </a:extLst>
        </p:spPr>
      </p:cxnSp>
      <p:sp>
        <p:nvSpPr>
          <p:cNvPr id="28" name="CuadroTexto 50">
            <a:extLst>
              <a:ext uri="{FF2B5EF4-FFF2-40B4-BE49-F238E27FC236}">
                <a16:creationId xmlns:a16="http://schemas.microsoft.com/office/drawing/2014/main" id="{82F0D41E-8E50-764B-AB9C-FE617599569B}"/>
              </a:ext>
            </a:extLst>
          </p:cNvPr>
          <p:cNvSpPr txBox="1">
            <a:spLocks noChangeArrowheads="1"/>
          </p:cNvSpPr>
          <p:nvPr/>
        </p:nvSpPr>
        <p:spPr bwMode="auto">
          <a:xfrm>
            <a:off x="3412015" y="1730975"/>
            <a:ext cx="1164706" cy="4748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04452" tIns="52226" rIns="104452" bIns="52226">
            <a:spAutoFit/>
          </a:bodyPr>
          <a:lstStyle>
            <a:lvl1pPr>
              <a:defRPr sz="3700">
                <a:solidFill>
                  <a:schemeClr val="tx1"/>
                </a:solidFill>
                <a:latin typeface="Calibri" charset="0"/>
                <a:ea typeface="ＭＳ Ｐゴシック" charset="0"/>
                <a:cs typeface="ＭＳ Ｐゴシック" charset="0"/>
              </a:defRPr>
            </a:lvl1pPr>
            <a:lvl2pPr marL="37931725" indent="-37474525">
              <a:defRPr sz="3200">
                <a:solidFill>
                  <a:schemeClr val="tx1"/>
                </a:solidFill>
                <a:latin typeface="Calibri" charset="0"/>
                <a:ea typeface="ＭＳ Ｐゴシック" charset="0"/>
              </a:defRPr>
            </a:lvl2pPr>
            <a:lvl3pPr>
              <a:defRPr sz="2700">
                <a:solidFill>
                  <a:schemeClr val="tx1"/>
                </a:solidFill>
                <a:latin typeface="Calibri" charset="0"/>
                <a:ea typeface="ＭＳ Ｐゴシック" charset="0"/>
              </a:defRPr>
            </a:lvl3pPr>
            <a:lvl4pPr>
              <a:defRPr sz="2300">
                <a:solidFill>
                  <a:schemeClr val="tx1"/>
                </a:solidFill>
                <a:latin typeface="Calibri" charset="0"/>
                <a:ea typeface="ＭＳ Ｐゴシック" charset="0"/>
              </a:defRPr>
            </a:lvl4pPr>
            <a:lvl5pPr>
              <a:defRPr sz="2300">
                <a:solidFill>
                  <a:schemeClr val="tx1"/>
                </a:solidFill>
                <a:latin typeface="Calibri" charset="0"/>
                <a:ea typeface="ＭＳ Ｐゴシック" charset="0"/>
              </a:defRPr>
            </a:lvl5pPr>
            <a:lvl6pPr marL="2806700" indent="-260350" eaLnBrk="0" fontAlgn="base" hangingPunct="0">
              <a:spcAft>
                <a:spcPct val="0"/>
              </a:spcAft>
              <a:buFont typeface="Arial" charset="0"/>
              <a:buChar char="»"/>
              <a:defRPr sz="2300">
                <a:solidFill>
                  <a:schemeClr val="tx1"/>
                </a:solidFill>
                <a:latin typeface="Calibri" charset="0"/>
                <a:ea typeface="ＭＳ Ｐゴシック" charset="0"/>
              </a:defRPr>
            </a:lvl6pPr>
            <a:lvl7pPr marL="3263900" indent="-260350" eaLnBrk="0" fontAlgn="base" hangingPunct="0">
              <a:spcAft>
                <a:spcPct val="0"/>
              </a:spcAft>
              <a:buFont typeface="Arial" charset="0"/>
              <a:buChar char="»"/>
              <a:defRPr sz="2300">
                <a:solidFill>
                  <a:schemeClr val="tx1"/>
                </a:solidFill>
                <a:latin typeface="Calibri" charset="0"/>
                <a:ea typeface="ＭＳ Ｐゴシック" charset="0"/>
              </a:defRPr>
            </a:lvl7pPr>
            <a:lvl8pPr marL="3721100" indent="-260350" eaLnBrk="0" fontAlgn="base" hangingPunct="0">
              <a:spcAft>
                <a:spcPct val="0"/>
              </a:spcAft>
              <a:buFont typeface="Arial" charset="0"/>
              <a:buChar char="»"/>
              <a:defRPr sz="2300">
                <a:solidFill>
                  <a:schemeClr val="tx1"/>
                </a:solidFill>
                <a:latin typeface="Calibri" charset="0"/>
                <a:ea typeface="ＭＳ Ｐゴシック" charset="0"/>
              </a:defRPr>
            </a:lvl8pPr>
            <a:lvl9pPr marL="4178300" indent="-260350" eaLnBrk="0" fontAlgn="base" hangingPunct="0">
              <a:spcAft>
                <a:spcPct val="0"/>
              </a:spcAft>
              <a:buFont typeface="Arial" charset="0"/>
              <a:buChar char="»"/>
              <a:defRPr sz="2300">
                <a:solidFill>
                  <a:schemeClr val="tx1"/>
                </a:solidFill>
                <a:latin typeface="Calibri" charset="0"/>
                <a:ea typeface="ＭＳ Ｐゴシック" charset="0"/>
              </a:defRPr>
            </a:lvl9pPr>
          </a:lstStyle>
          <a:p>
            <a:r>
              <a:rPr lang="es-ES" sz="2400" b="1" dirty="0">
                <a:solidFill>
                  <a:srgbClr val="71A0F3"/>
                </a:solidFill>
                <a:latin typeface="Arial" charset="0"/>
              </a:rPr>
              <a:t>Laser</a:t>
            </a:r>
          </a:p>
        </p:txBody>
      </p:sp>
      <p:cxnSp>
        <p:nvCxnSpPr>
          <p:cNvPr id="8" name="Conector recto de flecha 7">
            <a:extLst>
              <a:ext uri="{FF2B5EF4-FFF2-40B4-BE49-F238E27FC236}">
                <a16:creationId xmlns:a16="http://schemas.microsoft.com/office/drawing/2014/main" id="{7D88EEA5-6C52-1946-822E-D2C1D668C302}"/>
              </a:ext>
            </a:extLst>
          </p:cNvPr>
          <p:cNvCxnSpPr/>
          <p:nvPr/>
        </p:nvCxnSpPr>
        <p:spPr>
          <a:xfrm>
            <a:off x="4682264" y="1967442"/>
            <a:ext cx="276661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F3DB1EC4-F846-8B42-BBB1-B49DF92A41E2}"/>
              </a:ext>
            </a:extLst>
          </p:cNvPr>
          <p:cNvSpPr txBox="1"/>
          <p:nvPr/>
        </p:nvSpPr>
        <p:spPr>
          <a:xfrm>
            <a:off x="5257121" y="1575352"/>
            <a:ext cx="1773120" cy="369332"/>
          </a:xfrm>
          <a:prstGeom prst="rect">
            <a:avLst/>
          </a:prstGeom>
          <a:noFill/>
        </p:spPr>
        <p:txBody>
          <a:bodyPr wrap="square" rtlCol="0">
            <a:spAutoFit/>
          </a:bodyPr>
          <a:lstStyle/>
          <a:p>
            <a:r>
              <a:rPr lang="es-ES" dirty="0" err="1"/>
              <a:t>Steps</a:t>
            </a:r>
            <a:r>
              <a:rPr lang="es-ES" dirty="0"/>
              <a:t> of 10</a:t>
            </a:r>
            <a:r>
              <a:rPr lang="en-GB" dirty="0">
                <a:solidFill>
                  <a:schemeClr val="accent3">
                    <a:lumMod val="50000"/>
                  </a:schemeClr>
                </a:solidFill>
              </a:rPr>
              <a:t>µm</a:t>
            </a:r>
            <a:endParaRPr lang="es-ES" dirty="0"/>
          </a:p>
        </p:txBody>
      </p:sp>
    </p:spTree>
    <p:extLst>
      <p:ext uri="{BB962C8B-B14F-4D97-AF65-F5344CB8AC3E}">
        <p14:creationId xmlns:p14="http://schemas.microsoft.com/office/powerpoint/2010/main" val="3352969870"/>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9</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collection</a:t>
            </a:r>
          </a:p>
        </p:txBody>
      </p:sp>
      <p:sp>
        <p:nvSpPr>
          <p:cNvPr id="5" name="Rectángulo 4">
            <a:extLst>
              <a:ext uri="{FF2B5EF4-FFF2-40B4-BE49-F238E27FC236}">
                <a16:creationId xmlns:a16="http://schemas.microsoft.com/office/drawing/2014/main" id="{20C61033-C6AB-BA47-909D-4F742D4B03D5}"/>
              </a:ext>
            </a:extLst>
          </p:cNvPr>
          <p:cNvSpPr/>
          <p:nvPr/>
        </p:nvSpPr>
        <p:spPr>
          <a:xfrm>
            <a:off x="1109573" y="1981200"/>
            <a:ext cx="3364456" cy="391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DE0E3A51-6AEC-CA4C-8B05-66D08CB5130C}"/>
              </a:ext>
            </a:extLst>
          </p:cNvPr>
          <p:cNvSpPr/>
          <p:nvPr/>
        </p:nvSpPr>
        <p:spPr>
          <a:xfrm>
            <a:off x="1330583" y="2050114"/>
            <a:ext cx="3143446" cy="39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1" name="Imagen 40">
            <a:extLst>
              <a:ext uri="{FF2B5EF4-FFF2-40B4-BE49-F238E27FC236}">
                <a16:creationId xmlns:a16="http://schemas.microsoft.com/office/drawing/2014/main" id="{5090B47C-586D-F240-8A8A-7D3C8EBBBA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2208" y="3302572"/>
            <a:ext cx="3557287" cy="2865592"/>
          </a:xfrm>
          <a:prstGeom prst="rect">
            <a:avLst/>
          </a:prstGeom>
          <a:ln>
            <a:solidFill>
              <a:srgbClr val="FF0000"/>
            </a:solidFill>
          </a:ln>
        </p:spPr>
      </p:pic>
      <p:pic>
        <p:nvPicPr>
          <p:cNvPr id="47" name="Imagen 46">
            <a:extLst>
              <a:ext uri="{FF2B5EF4-FFF2-40B4-BE49-F238E27FC236}">
                <a16:creationId xmlns:a16="http://schemas.microsoft.com/office/drawing/2014/main" id="{22C47B35-4197-AD4E-9356-566D4F07977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20852" y="3229684"/>
            <a:ext cx="3887405" cy="3011368"/>
          </a:xfrm>
          <a:prstGeom prst="rect">
            <a:avLst/>
          </a:prstGeom>
          <a:ln>
            <a:solidFill>
              <a:srgbClr val="FF0000"/>
            </a:solidFill>
          </a:ln>
        </p:spPr>
      </p:pic>
      <p:sp>
        <p:nvSpPr>
          <p:cNvPr id="50" name="CuadroTexto 49">
            <a:extLst>
              <a:ext uri="{FF2B5EF4-FFF2-40B4-BE49-F238E27FC236}">
                <a16:creationId xmlns:a16="http://schemas.microsoft.com/office/drawing/2014/main" id="{F7C7B682-5CFA-F942-A364-2C8D3F9DFF2B}"/>
              </a:ext>
            </a:extLst>
          </p:cNvPr>
          <p:cNvSpPr txBox="1"/>
          <p:nvPr/>
        </p:nvSpPr>
        <p:spPr>
          <a:xfrm>
            <a:off x="39358" y="1284891"/>
            <a:ext cx="2373229" cy="523220"/>
          </a:xfrm>
          <a:prstGeom prst="rect">
            <a:avLst/>
          </a:prstGeom>
          <a:solidFill>
            <a:srgbClr val="FF0000"/>
          </a:solidFill>
          <a:ln w="38100">
            <a:solidFill>
              <a:srgbClr val="FF0000"/>
            </a:solidFill>
          </a:ln>
        </p:spPr>
        <p:txBody>
          <a:bodyPr wrap="square" rtlCol="0">
            <a:spAutoFit/>
          </a:bodyPr>
          <a:lstStyle/>
          <a:p>
            <a:r>
              <a:rPr lang="es-ES" sz="2800" dirty="0" err="1">
                <a:solidFill>
                  <a:schemeClr val="bg1"/>
                </a:solidFill>
              </a:rPr>
              <a:t>Strip</a:t>
            </a:r>
            <a:r>
              <a:rPr lang="es-ES" sz="2800" dirty="0">
                <a:solidFill>
                  <a:schemeClr val="bg1"/>
                </a:solidFill>
              </a:rPr>
              <a:t> </a:t>
            </a:r>
            <a:r>
              <a:rPr lang="es-ES" sz="2800" i="1" dirty="0">
                <a:solidFill>
                  <a:schemeClr val="bg1"/>
                </a:solidFill>
              </a:rPr>
              <a:t>i , </a:t>
            </a:r>
            <a:r>
              <a:rPr lang="es-ES" sz="2800" dirty="0" err="1">
                <a:solidFill>
                  <a:schemeClr val="bg1"/>
                </a:solidFill>
              </a:rPr>
              <a:t>Event</a:t>
            </a:r>
            <a:r>
              <a:rPr lang="es-ES" sz="2800" dirty="0">
                <a:solidFill>
                  <a:schemeClr val="bg1"/>
                </a:solidFill>
              </a:rPr>
              <a:t> </a:t>
            </a:r>
            <a:r>
              <a:rPr lang="es-ES" sz="2800" i="1" dirty="0">
                <a:solidFill>
                  <a:schemeClr val="bg1"/>
                </a:solidFill>
              </a:rPr>
              <a:t>k</a:t>
            </a:r>
            <a:r>
              <a:rPr lang="es-ES" sz="2800" dirty="0">
                <a:solidFill>
                  <a:schemeClr val="bg1"/>
                </a:solidFill>
              </a:rPr>
              <a:t>  </a:t>
            </a:r>
            <a:endParaRPr lang="es-ES" sz="2800" i="1" dirty="0">
              <a:solidFill>
                <a:schemeClr val="bg1"/>
              </a:solidFill>
            </a:endParaRPr>
          </a:p>
        </p:txBody>
      </p:sp>
      <p:sp>
        <p:nvSpPr>
          <p:cNvPr id="51" name="Forma libre 50">
            <a:extLst>
              <a:ext uri="{FF2B5EF4-FFF2-40B4-BE49-F238E27FC236}">
                <a16:creationId xmlns:a16="http://schemas.microsoft.com/office/drawing/2014/main" id="{7BACB267-3CB0-CD47-B3A2-6C8922886974}"/>
              </a:ext>
            </a:extLst>
          </p:cNvPr>
          <p:cNvSpPr/>
          <p:nvPr/>
        </p:nvSpPr>
        <p:spPr>
          <a:xfrm>
            <a:off x="1225973" y="2353838"/>
            <a:ext cx="209219" cy="268686"/>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2" name="Conector recto de flecha 51">
            <a:extLst>
              <a:ext uri="{FF2B5EF4-FFF2-40B4-BE49-F238E27FC236}">
                <a16:creationId xmlns:a16="http://schemas.microsoft.com/office/drawing/2014/main" id="{07C3A5EA-2719-CA42-8E6A-F424BE5FC0AB}"/>
              </a:ext>
            </a:extLst>
          </p:cNvPr>
          <p:cNvCxnSpPr>
            <a:cxnSpLocks/>
          </p:cNvCxnSpPr>
          <p:nvPr/>
        </p:nvCxnSpPr>
        <p:spPr>
          <a:xfrm>
            <a:off x="2043429" y="2525407"/>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CuadroTexto 52">
            <a:extLst>
              <a:ext uri="{FF2B5EF4-FFF2-40B4-BE49-F238E27FC236}">
                <a16:creationId xmlns:a16="http://schemas.microsoft.com/office/drawing/2014/main" id="{170AFFD1-E12A-AB4A-A66C-7410F9080644}"/>
              </a:ext>
            </a:extLst>
          </p:cNvPr>
          <p:cNvSpPr txBox="1"/>
          <p:nvPr/>
        </p:nvSpPr>
        <p:spPr>
          <a:xfrm>
            <a:off x="1997242" y="1984506"/>
            <a:ext cx="1227221" cy="369332"/>
          </a:xfrm>
          <a:prstGeom prst="rect">
            <a:avLst/>
          </a:prstGeom>
          <a:noFill/>
        </p:spPr>
        <p:txBody>
          <a:bodyPr wrap="square" rtlCol="0">
            <a:spAutoFit/>
          </a:bodyPr>
          <a:lstStyle/>
          <a:p>
            <a:r>
              <a:rPr lang="en-GB" dirty="0">
                <a:solidFill>
                  <a:schemeClr val="accent3">
                    <a:lumMod val="50000"/>
                  </a:schemeClr>
                </a:solidFill>
              </a:rPr>
              <a:t>Beetle chip</a:t>
            </a:r>
            <a:endParaRPr lang="es-ES" dirty="0"/>
          </a:p>
        </p:txBody>
      </p:sp>
      <p:sp>
        <p:nvSpPr>
          <p:cNvPr id="54" name="Forma libre 53">
            <a:extLst>
              <a:ext uri="{FF2B5EF4-FFF2-40B4-BE49-F238E27FC236}">
                <a16:creationId xmlns:a16="http://schemas.microsoft.com/office/drawing/2014/main" id="{9D3CD926-668C-F542-B636-A34C4CD77D9D}"/>
              </a:ext>
            </a:extLst>
          </p:cNvPr>
          <p:cNvSpPr/>
          <p:nvPr/>
        </p:nvSpPr>
        <p:spPr>
          <a:xfrm>
            <a:off x="3575336" y="1816926"/>
            <a:ext cx="1369643" cy="896668"/>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5" name="Conector recto de flecha 54">
            <a:extLst>
              <a:ext uri="{FF2B5EF4-FFF2-40B4-BE49-F238E27FC236}">
                <a16:creationId xmlns:a16="http://schemas.microsoft.com/office/drawing/2014/main" id="{73F7C18D-F592-C14E-8182-20C346F7EC17}"/>
              </a:ext>
            </a:extLst>
          </p:cNvPr>
          <p:cNvCxnSpPr>
            <a:cxnSpLocks/>
          </p:cNvCxnSpPr>
          <p:nvPr/>
        </p:nvCxnSpPr>
        <p:spPr>
          <a:xfrm>
            <a:off x="5239818" y="2525407"/>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B42919A0-4373-FD4E-8B89-E73A86958FB3}"/>
              </a:ext>
            </a:extLst>
          </p:cNvPr>
          <p:cNvSpPr txBox="1"/>
          <p:nvPr/>
        </p:nvSpPr>
        <p:spPr>
          <a:xfrm>
            <a:off x="5193631" y="1984506"/>
            <a:ext cx="1227221" cy="369332"/>
          </a:xfrm>
          <a:prstGeom prst="rect">
            <a:avLst/>
          </a:prstGeom>
          <a:noFill/>
        </p:spPr>
        <p:txBody>
          <a:bodyPr wrap="square" rtlCol="0">
            <a:spAutoFit/>
          </a:bodyPr>
          <a:lstStyle/>
          <a:p>
            <a:r>
              <a:rPr lang="en-GB" dirty="0">
                <a:solidFill>
                  <a:schemeClr val="accent3">
                    <a:lumMod val="50000"/>
                  </a:schemeClr>
                </a:solidFill>
              </a:rPr>
              <a:t>Sampling</a:t>
            </a:r>
            <a:endParaRPr lang="es-ES" dirty="0"/>
          </a:p>
        </p:txBody>
      </p:sp>
      <p:sp>
        <p:nvSpPr>
          <p:cNvPr id="57" name="Forma libre 56">
            <a:extLst>
              <a:ext uri="{FF2B5EF4-FFF2-40B4-BE49-F238E27FC236}">
                <a16:creationId xmlns:a16="http://schemas.microsoft.com/office/drawing/2014/main" id="{239CE3B9-6198-D447-8250-625490A8CD74}"/>
              </a:ext>
            </a:extLst>
          </p:cNvPr>
          <p:cNvSpPr/>
          <p:nvPr/>
        </p:nvSpPr>
        <p:spPr>
          <a:xfrm>
            <a:off x="6764795" y="1792741"/>
            <a:ext cx="1369643" cy="896668"/>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8" name="Conector recto de flecha 57">
            <a:extLst>
              <a:ext uri="{FF2B5EF4-FFF2-40B4-BE49-F238E27FC236}">
                <a16:creationId xmlns:a16="http://schemas.microsoft.com/office/drawing/2014/main" id="{066F6DCC-1FFD-0043-88E4-F83DA1073188}"/>
              </a:ext>
            </a:extLst>
          </p:cNvPr>
          <p:cNvCxnSpPr>
            <a:cxnSpLocks/>
          </p:cNvCxnSpPr>
          <p:nvPr/>
        </p:nvCxnSpPr>
        <p:spPr>
          <a:xfrm>
            <a:off x="8712934" y="2488181"/>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CuadroTexto 58">
            <a:extLst>
              <a:ext uri="{FF2B5EF4-FFF2-40B4-BE49-F238E27FC236}">
                <a16:creationId xmlns:a16="http://schemas.microsoft.com/office/drawing/2014/main" id="{7573E130-BF00-5143-91E4-22531022D50B}"/>
              </a:ext>
            </a:extLst>
          </p:cNvPr>
          <p:cNvSpPr txBox="1"/>
          <p:nvPr/>
        </p:nvSpPr>
        <p:spPr>
          <a:xfrm>
            <a:off x="10386443" y="1816926"/>
            <a:ext cx="1627757" cy="1077218"/>
          </a:xfrm>
          <a:prstGeom prst="rect">
            <a:avLst/>
          </a:prstGeom>
          <a:noFill/>
        </p:spPr>
        <p:txBody>
          <a:bodyPr wrap="square" rtlCol="0">
            <a:spAutoFit/>
          </a:bodyPr>
          <a:lstStyle/>
          <a:p>
            <a:r>
              <a:rPr lang="en-GB" sz="3200" dirty="0">
                <a:solidFill>
                  <a:srgbClr val="FF0000"/>
                </a:solidFill>
              </a:rPr>
              <a:t>ADC (</a:t>
            </a:r>
            <a:r>
              <a:rPr lang="en-GB" sz="3200" dirty="0" err="1">
                <a:solidFill>
                  <a:srgbClr val="FF0000"/>
                </a:solidFill>
              </a:rPr>
              <a:t>i,k</a:t>
            </a:r>
            <a:r>
              <a:rPr lang="en-GB" sz="3200" dirty="0">
                <a:solidFill>
                  <a:srgbClr val="FF0000"/>
                </a:solidFill>
              </a:rPr>
              <a:t>)</a:t>
            </a:r>
          </a:p>
          <a:p>
            <a:r>
              <a:rPr lang="en-GB" sz="3200" dirty="0">
                <a:solidFill>
                  <a:srgbClr val="FF0000"/>
                </a:solidFill>
              </a:rPr>
              <a:t>TDC (</a:t>
            </a:r>
            <a:r>
              <a:rPr lang="en-GB" sz="3200" dirty="0" err="1">
                <a:solidFill>
                  <a:srgbClr val="FF0000"/>
                </a:solidFill>
              </a:rPr>
              <a:t>i,k</a:t>
            </a:r>
            <a:r>
              <a:rPr lang="en-GB" sz="3200" dirty="0">
                <a:solidFill>
                  <a:srgbClr val="FF0000"/>
                </a:solidFill>
              </a:rPr>
              <a:t>)</a:t>
            </a:r>
            <a:endParaRPr lang="es-ES" sz="3200" dirty="0">
              <a:solidFill>
                <a:srgbClr val="FF0000"/>
              </a:solidFill>
            </a:endParaRPr>
          </a:p>
        </p:txBody>
      </p:sp>
      <p:cxnSp>
        <p:nvCxnSpPr>
          <p:cNvPr id="60" name="Conector recto 59">
            <a:extLst>
              <a:ext uri="{FF2B5EF4-FFF2-40B4-BE49-F238E27FC236}">
                <a16:creationId xmlns:a16="http://schemas.microsoft.com/office/drawing/2014/main" id="{848FD9DE-6D48-8243-8B01-C0708A9B7140}"/>
              </a:ext>
            </a:extLst>
          </p:cNvPr>
          <p:cNvCxnSpPr>
            <a:cxnSpLocks/>
            <a:stCxn id="57" idx="3"/>
          </p:cNvCxnSpPr>
          <p:nvPr/>
        </p:nvCxnSpPr>
        <p:spPr>
          <a:xfrm>
            <a:off x="7374958" y="1961263"/>
            <a:ext cx="0" cy="66126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13A1E792-01F8-8B4A-BBFA-C502773AC131}"/>
              </a:ext>
            </a:extLst>
          </p:cNvPr>
          <p:cNvSpPr txBox="1"/>
          <p:nvPr/>
        </p:nvSpPr>
        <p:spPr>
          <a:xfrm>
            <a:off x="7443959" y="2159328"/>
            <a:ext cx="1380957" cy="400110"/>
          </a:xfrm>
          <a:prstGeom prst="rect">
            <a:avLst/>
          </a:prstGeom>
          <a:noFill/>
        </p:spPr>
        <p:txBody>
          <a:bodyPr wrap="square" rtlCol="0">
            <a:spAutoFit/>
          </a:bodyPr>
          <a:lstStyle/>
          <a:p>
            <a:r>
              <a:rPr lang="en-GB" sz="2000" dirty="0">
                <a:solidFill>
                  <a:srgbClr val="FF0000"/>
                </a:solidFill>
              </a:rPr>
              <a:t>Charge</a:t>
            </a:r>
            <a:endParaRPr lang="es-ES" sz="2000" dirty="0">
              <a:solidFill>
                <a:srgbClr val="FF0000"/>
              </a:solidFill>
            </a:endParaRPr>
          </a:p>
        </p:txBody>
      </p:sp>
      <p:sp>
        <p:nvSpPr>
          <p:cNvPr id="62" name="CuadroTexto 61">
            <a:extLst>
              <a:ext uri="{FF2B5EF4-FFF2-40B4-BE49-F238E27FC236}">
                <a16:creationId xmlns:a16="http://schemas.microsoft.com/office/drawing/2014/main" id="{9EDF97B7-3DD0-9B41-884A-6856F8A90B46}"/>
              </a:ext>
            </a:extLst>
          </p:cNvPr>
          <p:cNvSpPr txBox="1"/>
          <p:nvPr/>
        </p:nvSpPr>
        <p:spPr>
          <a:xfrm>
            <a:off x="7009732" y="2647720"/>
            <a:ext cx="1380957" cy="400110"/>
          </a:xfrm>
          <a:prstGeom prst="rect">
            <a:avLst/>
          </a:prstGeom>
          <a:noFill/>
        </p:spPr>
        <p:txBody>
          <a:bodyPr wrap="square" rtlCol="0">
            <a:spAutoFit/>
          </a:bodyPr>
          <a:lstStyle/>
          <a:p>
            <a:r>
              <a:rPr lang="en-GB" sz="2000" dirty="0">
                <a:solidFill>
                  <a:srgbClr val="FF0000"/>
                </a:solidFill>
              </a:rPr>
              <a:t>time</a:t>
            </a:r>
            <a:endParaRPr lang="es-ES" sz="2000" dirty="0">
              <a:solidFill>
                <a:srgbClr val="FF0000"/>
              </a:solidFill>
            </a:endParaRPr>
          </a:p>
        </p:txBody>
      </p:sp>
      <p:sp>
        <p:nvSpPr>
          <p:cNvPr id="8" name="Flecha derecha 7">
            <a:extLst>
              <a:ext uri="{FF2B5EF4-FFF2-40B4-BE49-F238E27FC236}">
                <a16:creationId xmlns:a16="http://schemas.microsoft.com/office/drawing/2014/main" id="{DC732D9D-9665-D245-8C76-616F5DE12304}"/>
              </a:ext>
            </a:extLst>
          </p:cNvPr>
          <p:cNvSpPr/>
          <p:nvPr/>
        </p:nvSpPr>
        <p:spPr>
          <a:xfrm>
            <a:off x="4682084" y="4369819"/>
            <a:ext cx="1446179" cy="64490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58213085"/>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616</Words>
  <Application>Microsoft Macintosh PowerPoint</Application>
  <PresentationFormat>Panorámica</PresentationFormat>
  <Paragraphs>161</Paragraphs>
  <Slides>21</Slides>
  <Notes>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Calibri</vt:lpstr>
      <vt:lpstr>Calibri Light</vt:lpstr>
      <vt:lpstr>Symbol</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Carmen Garcia</dc:creator>
  <cp:lastModifiedBy>Carmen Garcia</cp:lastModifiedBy>
  <cp:revision>6</cp:revision>
  <dcterms:created xsi:type="dcterms:W3CDTF">2026-06-10T18:25:10Z</dcterms:created>
  <dcterms:modified xsi:type="dcterms:W3CDTF">2026-06-12T10:58:48Z</dcterms:modified>
</cp:coreProperties>
</file>