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4" r:id="rId5"/>
    <p:sldId id="258" r:id="rId6"/>
    <p:sldId id="265" r:id="rId7"/>
    <p:sldId id="261" r:id="rId8"/>
    <p:sldId id="262" r:id="rId9"/>
    <p:sldId id="263" r:id="rId10"/>
    <p:sldId id="257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90"/>
    <p:restoredTop sz="94697"/>
  </p:normalViewPr>
  <p:slideViewPr>
    <p:cSldViewPr snapToGrid="0">
      <p:cViewPr>
        <p:scale>
          <a:sx n="100" d="100"/>
          <a:sy n="100" d="100"/>
        </p:scale>
        <p:origin x="280" y="1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9DD3A-0463-D342-BB45-9D2FF746AB7A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CA67B-56F8-A943-BB73-77631BD9C53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54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8CA67B-56F8-A943-BB73-77631BD9C53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2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8CA67B-56F8-A943-BB73-77631BD9C5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21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1734B-D936-C8D7-DB02-CA837B497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2C5586B-A182-C68E-82F5-7F56103974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5BA16A-C12C-B920-7509-5E3C528B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D49678-0EE5-A76C-9D9A-94D92F06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91B0EE-B8FB-622E-B237-C0AF813AB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1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A28B1A-140F-BA02-3BE7-F5138B1F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A4CFBAA-4800-ECF8-F92C-8BE988F98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3C4427-5B36-3A98-99C1-95BF4939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4AAD46-39F5-25B9-A39C-B992F0F0D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554CDA-5E10-3F1A-A517-9CAA3908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2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621F4CA-093F-3BEC-6963-17E718C61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DA7C452-B862-986F-CB60-CC5BFD3B1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ACCDFC-A954-1848-E67B-D1BB9D4A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69B6F0-B167-FD44-2DAB-9CBA86634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806E9F-3A4A-D6D6-6D50-40531A28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53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96682D-EB61-2033-DA43-C2FCA55D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597233-E943-0898-9586-8AE883FCC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894C18-5410-0B1F-F6E0-21A005BFB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C5DD27-B9D1-2C4B-8DB9-4161C1183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846D69-B470-572A-45B2-FD07633E8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20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EDC20C-2707-1D4B-217B-9D881795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A52126-B6D2-6D6D-DAB7-2226C44B2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851512-239F-3692-73D8-0719111A8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8433E0-F2FC-038F-759F-F93E0C03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D8238E-5301-DDC0-A554-A3E3DE14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0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5C1F54-C62C-4F38-2ED7-3EE775C26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16E4A4-6FF2-F9FE-0A9F-839471009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553AFD-3671-05F7-3DF0-98477067B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4410C3-D912-1227-FD15-6043CAB7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612311-4160-AC02-A17C-EE2588C44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1F0250-9284-147D-F5E8-FC2B21E2B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89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6D5713-1B3F-98DB-4CA0-0C2DFEBE3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90EFAD-9984-5A16-35C8-9E93CD540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CC2104B-9025-196B-B4C1-1A2DE1FA3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CAE1734-F0E3-A88D-996F-C668C3F73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757256D-6B78-C2C1-3591-C49D97331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0424D21-8245-6B56-1E54-0C748E6F5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AE18219-EF4F-316C-23CE-2C33B21DF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3C3DF04-A705-1B9F-AE94-4C95C788C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26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97AB10-99F4-67DA-8CFA-F74C89124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6F2DFC-78AF-B89B-C7B3-9543BB66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F1A8C-70A5-4C9F-6500-DFA6CDFA6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5687EB-8289-DEEF-496D-28CA7AE71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44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FAE911F-3A6D-1827-B65F-238C5FC1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FF03BE9-3D34-15FE-E1F3-17B4B70F9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FAE637-78E7-ED1A-7963-175FB990C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22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18350-4925-090E-E2B9-30A9EBCBC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2519F6-26C5-7B9D-5004-6D69866EF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B065B1-E3F4-4957-E262-99E831AB3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BFBE83-E2F9-73E7-B7E8-E943C598C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4EF558-758A-9430-8C5C-3DC49BEC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5D641B-9E36-D420-B36F-AB460BE52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4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503754-4461-B26F-CE21-01558CC1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D7951DA-76F4-08D5-EEB6-E1ED3D370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5A529A9-3BB5-EFC7-A57F-5E0C7ED7A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A631F13-09A6-BF94-0C53-78175103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8DC788-D3E7-E68C-F8F0-EC7FB14F7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3EE348-BCBD-0019-5F97-0467F9468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67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CFAD33B-0B20-2D82-623B-091D80DDA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2E3D0-7A28-3571-7E3E-B514BA66E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64C205-C43B-8D31-7E5E-CE7272D518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C237A-42A5-8846-9B0A-C0A6F1D167E8}" type="datetimeFigureOut">
              <a:rPr lang="en-GB" smtClean="0"/>
              <a:t>26/06/2026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45F1EE-D382-3047-7B58-CCAAB43EF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5FF01D-BE97-CA3B-5095-A8471C7E1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97480-EB2A-2449-9638-71522723E2C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32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microsoft.com/office/2007/relationships/hdphoto" Target="../media/hdphoto1.wdp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hyperlink" Target="https://lallotgeta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microsoft.com/office/2007/relationships/hdphoto" Target="../media/hdphoto2.wdp"/><Relationship Id="rId5" Type="http://schemas.openxmlformats.org/officeDocument/2006/relationships/image" Target="../media/image12.png"/><Relationship Id="rId15" Type="http://schemas.microsoft.com/office/2007/relationships/hdphoto" Target="../media/hdphoto4.wdp"/><Relationship Id="rId10" Type="http://schemas.openxmlformats.org/officeDocument/2006/relationships/image" Target="../media/image17.png"/><Relationship Id="rId4" Type="http://schemas.openxmlformats.org/officeDocument/2006/relationships/image" Target="../media/image9.png"/><Relationship Id="rId9" Type="http://schemas.openxmlformats.org/officeDocument/2006/relationships/image" Target="../media/image16.jpe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C764280-7C88-DE1D-9E56-32D083EA0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6056766"/>
            <a:ext cx="3560989" cy="532313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7E643B20-0F6E-86CE-B16C-497CA431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743200"/>
            <a:ext cx="12192000" cy="2645279"/>
          </a:xfrm>
          <a:solidFill>
            <a:srgbClr val="002060"/>
          </a:solidFill>
          <a:ln>
            <a:solidFill>
              <a:srgbClr val="C6D321"/>
            </a:solidFill>
          </a:ln>
        </p:spPr>
        <p:txBody>
          <a:bodyPr>
            <a:normAutofit lnSpcReduction="10000"/>
          </a:bodyPr>
          <a:lstStyle/>
          <a:p>
            <a:endParaRPr lang="es-ES" sz="1500" i="1" dirty="0">
              <a:solidFill>
                <a:srgbClr val="002060"/>
              </a:solidFill>
            </a:endParaRPr>
          </a:p>
          <a:p>
            <a:r>
              <a:rPr lang="es-ES" sz="4400" i="1" dirty="0">
                <a:solidFill>
                  <a:schemeClr val="bg1"/>
                </a:solidFill>
              </a:rPr>
              <a:t>LLEGA EL MOMENTO DE LA DESPEDIDA</a:t>
            </a:r>
          </a:p>
          <a:p>
            <a:endParaRPr lang="es-ES" sz="4400" i="1" dirty="0">
              <a:solidFill>
                <a:schemeClr val="bg1"/>
              </a:solidFill>
            </a:endParaRPr>
          </a:p>
          <a:p>
            <a:pPr algn="l"/>
            <a:r>
              <a:rPr lang="es-ES_tradnl" noProof="1">
                <a:solidFill>
                  <a:schemeClr val="bg1"/>
                </a:solidFill>
              </a:rPr>
              <a:t>Organizadores: Iván Vila (IFCA), Inés Gil (CEMAT), </a:t>
            </a:r>
          </a:p>
          <a:p>
            <a:pPr algn="l"/>
            <a:r>
              <a:rPr lang="es-ES_tradnl" noProof="1">
                <a:solidFill>
                  <a:schemeClr val="bg1"/>
                </a:solidFill>
              </a:rPr>
              <a:t>		Carlos Lacasta, Cesar Domingo ,Carmen García   (IFIC)</a:t>
            </a:r>
          </a:p>
          <a:p>
            <a:endParaRPr lang="es-ES" sz="4400" dirty="0">
              <a:solidFill>
                <a:schemeClr val="bg1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533AEC2-66BA-CEC3-7B22-F41BFEDCA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6589" y="268920"/>
            <a:ext cx="4358821" cy="2245937"/>
          </a:xfrm>
          <a:prstGeom prst="rect">
            <a:avLst/>
          </a:prstGeom>
        </p:spPr>
      </p:pic>
      <p:pic>
        <p:nvPicPr>
          <p:cNvPr id="5" name="Picture 12">
            <a:extLst>
              <a:ext uri="{FF2B5EF4-FFF2-40B4-BE49-F238E27FC236}">
                <a16:creationId xmlns:a16="http://schemas.microsoft.com/office/drawing/2014/main" id="{9387160A-50F3-0967-8DB9-DFA6ECFEE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06" y="6047944"/>
            <a:ext cx="1065496" cy="54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836365FA-8F7B-5E34-05FD-2A7DEC219EA7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97095" y="6065575"/>
            <a:ext cx="1232732" cy="42392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4CE7963-0639-7E6E-E45A-9ECD4FA2FA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35081" y="6019960"/>
            <a:ext cx="1066627" cy="56911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A9B45A0-31D0-5E5F-B425-458EE6C50E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3758" y="5674217"/>
            <a:ext cx="4262642" cy="343694"/>
          </a:xfrm>
          <a:prstGeom prst="rect">
            <a:avLst/>
          </a:prstGeom>
        </p:spPr>
      </p:pic>
      <p:pic>
        <p:nvPicPr>
          <p:cNvPr id="2050" name="Picture 2" descr="Cansado - Iconos gratis de emoticonos">
            <a:extLst>
              <a:ext uri="{FF2B5EF4-FFF2-40B4-BE49-F238E27FC236}">
                <a16:creationId xmlns:a16="http://schemas.microsoft.com/office/drawing/2014/main" id="{E9597A5C-E499-9D1F-9C8D-556B67288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06" y="4290253"/>
            <a:ext cx="954913" cy="95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cono De Emoticono Satisfecho Ilustración del Vector - Ilustración de  fondo, persona: 260372137">
            <a:extLst>
              <a:ext uri="{FF2B5EF4-FFF2-40B4-BE49-F238E27FC236}">
                <a16:creationId xmlns:a16="http://schemas.microsoft.com/office/drawing/2014/main" id="{3BBF9CF3-0B12-0D28-0556-AC16D0F6E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941" b="92157" l="5625" r="93375">
                        <a14:foregroundMark x1="42875" y1="6985" x2="42875" y2="6985"/>
                        <a14:foregroundMark x1="5625" y1="44853" x2="5625" y2="44853"/>
                        <a14:foregroundMark x1="93375" y1="46078" x2="93375" y2="46078"/>
                        <a14:foregroundMark x1="47500" y1="92279" x2="47500" y2="92279"/>
                        <a14:foregroundMark x1="47000" y1="2941" x2="47000" y2="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482" y="4261504"/>
            <a:ext cx="954913" cy="97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15BDD0B-D564-756A-5058-32656087B9A7}"/>
              </a:ext>
            </a:extLst>
          </p:cNvPr>
          <p:cNvSpPr txBox="1"/>
          <p:nvPr/>
        </p:nvSpPr>
        <p:spPr>
          <a:xfrm>
            <a:off x="9238208" y="3890123"/>
            <a:ext cx="299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Cansados pero satisfechos</a:t>
            </a:r>
          </a:p>
        </p:txBody>
      </p:sp>
    </p:spTree>
    <p:extLst>
      <p:ext uri="{BB962C8B-B14F-4D97-AF65-F5344CB8AC3E}">
        <p14:creationId xmlns:p14="http://schemas.microsoft.com/office/powerpoint/2010/main" val="919661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CFD630E-333C-2B38-5C56-2E4A8E95D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491" y="139390"/>
            <a:ext cx="9868828" cy="6579219"/>
          </a:xfrm>
          <a:prstGeom prst="rect">
            <a:avLst/>
          </a:prstGeom>
        </p:spPr>
      </p:pic>
      <p:pic>
        <p:nvPicPr>
          <p:cNvPr id="1026" name="Picture 2" descr="Generic Looney Tunes - That's All Folks - 24&quot; x 36&quot; - Poster : Amazon.es:  Home &amp; Kitchen">
            <a:extLst>
              <a:ext uri="{FF2B5EF4-FFF2-40B4-BE49-F238E27FC236}">
                <a16:creationId xmlns:a16="http://schemas.microsoft.com/office/drawing/2014/main" id="{5BF78EBA-0F64-862E-E83D-2EFA036A2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32" y="160455"/>
            <a:ext cx="2096182" cy="294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6C5A173-EFE0-5B4C-F5E4-A753A570EA13}"/>
              </a:ext>
            </a:extLst>
          </p:cNvPr>
          <p:cNvSpPr txBox="1"/>
          <p:nvPr/>
        </p:nvSpPr>
        <p:spPr>
          <a:xfrm>
            <a:off x="2590800" y="381000"/>
            <a:ext cx="6438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3582763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309D5-45B9-AF90-5749-247E64C54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EB6FC7C8-112F-CE2D-8146-717226242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B15CA42-7E17-45A1-015D-81186B788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71F1976-2870-FB3D-9C6E-9B1EC171EE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  <p:pic>
        <p:nvPicPr>
          <p:cNvPr id="3074" name="Picture 2" descr="El Medio Maratón Valencia 2026 abre el sorteo de dorsales para corredores">
            <a:extLst>
              <a:ext uri="{FF2B5EF4-FFF2-40B4-BE49-F238E27FC236}">
                <a16:creationId xmlns:a16="http://schemas.microsoft.com/office/drawing/2014/main" id="{D8F22EAB-B0C7-AFAF-4050-B944C6077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2446527"/>
            <a:ext cx="6135687" cy="408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016278F-5E3E-7838-B172-61E002DAC7F2}"/>
              </a:ext>
            </a:extLst>
          </p:cNvPr>
          <p:cNvSpPr txBox="1"/>
          <p:nvPr/>
        </p:nvSpPr>
        <p:spPr>
          <a:xfrm>
            <a:off x="660400" y="1728877"/>
            <a:ext cx="1094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noProof="0" dirty="0">
                <a:solidFill>
                  <a:schemeClr val="bg1"/>
                </a:solidFill>
              </a:rPr>
              <a:t>Enhorabuena por haber llegado al final de este maratón de escuela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2FD6513-71A1-175E-607C-E2C5D2D4FF00}"/>
              </a:ext>
            </a:extLst>
          </p:cNvPr>
          <p:cNvSpPr txBox="1"/>
          <p:nvPr/>
        </p:nvSpPr>
        <p:spPr>
          <a:xfrm>
            <a:off x="9374187" y="4699000"/>
            <a:ext cx="2324100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dirty="0">
                <a:solidFill>
                  <a:schemeClr val="bg1"/>
                </a:solidFill>
              </a:rPr>
              <a:t>La</a:t>
            </a:r>
            <a:r>
              <a:rPr lang="es-ES_tradnl" noProof="0" dirty="0">
                <a:solidFill>
                  <a:schemeClr val="bg1"/>
                </a:solidFill>
              </a:rPr>
              <a:t> próxima semana os llegarán las notas, por si alguno tenéis que repetir el próximo año</a:t>
            </a:r>
          </a:p>
        </p:txBody>
      </p:sp>
    </p:spTree>
    <p:extLst>
      <p:ext uri="{BB962C8B-B14F-4D97-AF65-F5344CB8AC3E}">
        <p14:creationId xmlns:p14="http://schemas.microsoft.com/office/powerpoint/2010/main" val="2039813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F2E63-514B-5563-1D91-946AB0E1A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11868C84-CECC-208A-ED2C-F2384DE2ED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EC1E040-60D0-0DEF-45C2-1E7AA8D79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2D33F5F-45FD-788F-8EC4-7BA48BD7BB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  <p:pic>
        <p:nvPicPr>
          <p:cNvPr id="3074" name="Picture 2" descr="El Medio Maratón Valencia 2026 abre el sorteo de dorsales para corredores">
            <a:extLst>
              <a:ext uri="{FF2B5EF4-FFF2-40B4-BE49-F238E27FC236}">
                <a16:creationId xmlns:a16="http://schemas.microsoft.com/office/drawing/2014/main" id="{8F9A940B-7F8E-9C91-453B-CFB3E0222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2446527"/>
            <a:ext cx="6135687" cy="408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910DA6F-4C5F-395E-C464-2D07D6740390}"/>
              </a:ext>
            </a:extLst>
          </p:cNvPr>
          <p:cNvSpPr txBox="1"/>
          <p:nvPr/>
        </p:nvSpPr>
        <p:spPr>
          <a:xfrm>
            <a:off x="660400" y="1728877"/>
            <a:ext cx="1094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noProof="0" dirty="0">
                <a:solidFill>
                  <a:schemeClr val="bg1"/>
                </a:solidFill>
              </a:rPr>
              <a:t>Enhorabuena por haber llegado al final de este maratón de escuela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CEBF70-DC61-E1B7-A031-6CAB60CFA6EA}"/>
              </a:ext>
            </a:extLst>
          </p:cNvPr>
          <p:cNvSpPr txBox="1"/>
          <p:nvPr/>
        </p:nvSpPr>
        <p:spPr>
          <a:xfrm>
            <a:off x="9374187" y="4699000"/>
            <a:ext cx="2324100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noProof="0" dirty="0">
                <a:solidFill>
                  <a:schemeClr val="bg1"/>
                </a:solidFill>
              </a:rPr>
              <a:t>A próxima semana os llegarán las notas, por si alguno tenéis que repetir el próximo año</a:t>
            </a:r>
          </a:p>
        </p:txBody>
      </p:sp>
      <p:pic>
        <p:nvPicPr>
          <p:cNvPr id="4098" name="Picture 2" descr="Santos Inocentes: del relato bíblico a la fiesta de la broma - Revista  Perfiles">
            <a:extLst>
              <a:ext uri="{FF2B5EF4-FFF2-40B4-BE49-F238E27FC236}">
                <a16:creationId xmlns:a16="http://schemas.microsoft.com/office/drawing/2014/main" id="{FE7CD939-7020-B149-E541-11D02BC4A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206" y="4491125"/>
            <a:ext cx="3113087" cy="169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1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AB7FC2-3942-6722-4497-9C688DA0A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A5D81AFD-890D-FEFF-ED85-CBAD8CE94C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36255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just"/>
            <a:r>
              <a:rPr lang="es-ES_tradnl" sz="3600" b="1" noProof="1">
                <a:solidFill>
                  <a:schemeClr val="bg1"/>
                </a:solidFill>
              </a:rPr>
              <a:t>Creemos que la escuela ha cumplido “algunos” de sus objetivos:</a:t>
            </a:r>
            <a:endParaRPr lang="es-ES_tradnl" sz="3600" noProof="1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noProof="0" dirty="0">
                <a:solidFill>
                  <a:schemeClr val="bg1"/>
                </a:solidFill>
              </a:rPr>
              <a:t>Queremos pensar que algo habéis aprendido 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noProof="0" dirty="0">
                <a:solidFill>
                  <a:schemeClr val="bg1"/>
                </a:solidFill>
              </a:rPr>
              <a:t>Pese a no tener una charla introductoria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dirty="0">
                <a:solidFill>
                  <a:schemeClr val="bg1"/>
                </a:solidFill>
              </a:rPr>
              <a:t>Ni un hilo conductor</a:t>
            </a:r>
            <a:endParaRPr lang="es-ES_tradnl" sz="2800" noProof="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noProof="0" dirty="0">
                <a:solidFill>
                  <a:schemeClr val="bg1"/>
                </a:solidFill>
              </a:rPr>
              <a:t>Pese a usar muchas siglas (así es nuestro mundo)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noProof="0" dirty="0">
                <a:solidFill>
                  <a:schemeClr val="bg1"/>
                </a:solidFill>
              </a:rPr>
              <a:t>Pero por si algo os habéis perdido, las charlas están colgadas en el indico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_tradnl" sz="2800" noProof="0" dirty="0">
                <a:solidFill>
                  <a:schemeClr val="bg1"/>
                </a:solidFill>
              </a:rPr>
              <a:t>Habréis visto que las comunidades de Partículas, </a:t>
            </a:r>
            <a:r>
              <a:rPr lang="es-ES_tradnl" sz="2800" noProof="0" dirty="0" err="1">
                <a:solidFill>
                  <a:schemeClr val="bg1"/>
                </a:solidFill>
              </a:rPr>
              <a:t>Atropartículas</a:t>
            </a:r>
            <a:r>
              <a:rPr lang="es-ES_tradnl" sz="2800" noProof="0" dirty="0">
                <a:solidFill>
                  <a:schemeClr val="bg1"/>
                </a:solidFill>
              </a:rPr>
              <a:t> y Nuclear, son “diferentes” pero complementarias, con muchas técnicas en común     (si no es vuestra impresión, id al punto anterior)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sz="3600" noProof="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7FDC0FC-1D3C-10AA-2E36-8B19EC8A1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A634FC5-B90E-854A-C7B6-461E8ED281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8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C2920-CAD2-D2AB-6100-0539A8632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9187536-F08E-AA98-BD6F-DDAED8A1D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just"/>
            <a:r>
              <a:rPr lang="es-ES" sz="3600" dirty="0">
                <a:solidFill>
                  <a:schemeClr val="bg1"/>
                </a:solidFill>
              </a:rPr>
              <a:t>Pero, sobre todo: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bg1"/>
                </a:solidFill>
              </a:rPr>
              <a:t>Os habéis conocido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bg1"/>
                </a:solidFill>
              </a:rPr>
              <a:t>Habéis conocido a expertos/referentes de nuestras comunidades en instrumentación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bg1"/>
                </a:solidFill>
              </a:rPr>
              <a:t>Para aquello que viven en una comunidad con solo una lengua oficial, habéis experimentado los que es mezclar varias lenguas en una misma conversación en el día a día (no ha sido una improvisación, estaba planeado usar ingles y castellano indistintamente y sin previo aviso)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bg1"/>
                </a:solidFill>
              </a:rPr>
              <a:t>Que la gente trabaja gratis (aun estáis a tiempo de cambiar de trabajo)</a:t>
            </a:r>
          </a:p>
          <a:p>
            <a:pPr algn="just"/>
            <a:r>
              <a:rPr lang="es-ES" sz="3200" dirty="0">
                <a:solidFill>
                  <a:schemeClr val="bg1"/>
                </a:solidFill>
              </a:rPr>
              <a:t>Y nosotros (los más de 45 profesores + organizadores) hemos aprendido  que es posible llevar a la practica una idea muy ambiciosa, con muchos fallos, pero un balance global muy positivo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1DE0DA-5D2D-BA80-F742-D7E90DB55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A652509-FE35-0F31-3278-D7B3D3A867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47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A7754-D0DA-3B05-30A8-5CCC476CE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45B59FC2-D41F-6AF4-1FDA-B7BA0771AA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just"/>
            <a:endParaRPr lang="es-ES" sz="3200" dirty="0">
              <a:solidFill>
                <a:schemeClr val="bg1"/>
              </a:solidFill>
            </a:endParaRPr>
          </a:p>
          <a:p>
            <a:pPr algn="just"/>
            <a:endParaRPr lang="es-ES" sz="3200" dirty="0">
              <a:solidFill>
                <a:schemeClr val="bg1"/>
              </a:solidFill>
            </a:endParaRPr>
          </a:p>
          <a:p>
            <a:pPr algn="just"/>
            <a:endParaRPr lang="es-ES" sz="3200" dirty="0">
              <a:solidFill>
                <a:schemeClr val="bg1"/>
              </a:solidFill>
            </a:endParaRPr>
          </a:p>
          <a:p>
            <a:pPr algn="just"/>
            <a:r>
              <a:rPr lang="es-ES" sz="3200" dirty="0">
                <a:solidFill>
                  <a:schemeClr val="bg1"/>
                </a:solidFill>
              </a:rPr>
              <a:t>                     </a:t>
            </a:r>
            <a:r>
              <a:rPr lang="es-ES" sz="5400" dirty="0">
                <a:solidFill>
                  <a:schemeClr val="bg1"/>
                </a:solidFill>
              </a:rPr>
              <a:t>Y no olvidéis …….</a:t>
            </a:r>
            <a:endParaRPr lang="es-ES" sz="320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AE894CC-5A88-0F5C-7E5C-BDE2BB7E1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4B20E9D-2D48-2D48-7BAE-B098ACBC65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27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9705B-54BA-5AAB-EF9F-BBC358128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E659A88-8929-3FA2-DE87-250181C18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C8A7C93-68A0-ADEA-5B2F-D27F6DA1A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5CF7B9F-B8F7-1FA6-2DC1-72206A2C83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402973E-6731-0695-13CF-58BE32ADF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750" y="1878249"/>
            <a:ext cx="7772400" cy="121000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DC23584-EA69-D74B-4D22-5FF454CCDF41}"/>
              </a:ext>
            </a:extLst>
          </p:cNvPr>
          <p:cNvSpPr txBox="1"/>
          <p:nvPr/>
        </p:nvSpPr>
        <p:spPr>
          <a:xfrm>
            <a:off x="340118" y="3530051"/>
            <a:ext cx="4866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</a:rPr>
              <a:t>Betty</a:t>
            </a:r>
            <a:r>
              <a:rPr lang="es-ES" sz="3200" dirty="0">
                <a:solidFill>
                  <a:schemeClr val="bg1"/>
                </a:solidFill>
              </a:rPr>
              <a:t>   y  Humphrey</a:t>
            </a:r>
            <a:r>
              <a:rPr lang="es-ES" sz="3200" b="1" dirty="0">
                <a:solidFill>
                  <a:schemeClr val="bg1"/>
                </a:solidFill>
              </a:rPr>
              <a:t> Bloch</a:t>
            </a:r>
          </a:p>
        </p:txBody>
      </p:sp>
      <p:pic>
        <p:nvPicPr>
          <p:cNvPr id="5122" name="Picture 2" descr="Betty Boop. Betty Boop fue un personaje de dibujos animados ...">
            <a:extLst>
              <a:ext uri="{FF2B5EF4-FFF2-40B4-BE49-F238E27FC236}">
                <a16:creationId xmlns:a16="http://schemas.microsoft.com/office/drawing/2014/main" id="{066D0A26-20EA-3E68-C9BE-16C442A6C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8" y="1770952"/>
            <a:ext cx="931613" cy="165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umphrey Bogart es Rick Blaine en &quot;Casablanca&quot;">
            <a:extLst>
              <a:ext uri="{FF2B5EF4-FFF2-40B4-BE49-F238E27FC236}">
                <a16:creationId xmlns:a16="http://schemas.microsoft.com/office/drawing/2014/main" id="{FBB0AB79-2413-43C5-7A72-F116F0C0F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429" y="1853250"/>
            <a:ext cx="1214436" cy="162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947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2FCB7-BDDB-37D6-40BD-01865EA01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5567B2F-999C-F4F3-2E8D-B0C452DA7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5658622-F172-E57E-BE41-374387F32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402E772-0643-D29C-C155-C902A2AE7E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27C51A2-156B-58FC-3B08-0747A0CF3B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750" y="1878249"/>
            <a:ext cx="7772400" cy="121000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527EC34-0D67-051F-8C29-8B78624D6011}"/>
              </a:ext>
            </a:extLst>
          </p:cNvPr>
          <p:cNvSpPr txBox="1"/>
          <p:nvPr/>
        </p:nvSpPr>
        <p:spPr>
          <a:xfrm>
            <a:off x="340118" y="3530051"/>
            <a:ext cx="4866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</a:rPr>
              <a:t>Betty   y  Humphrey</a:t>
            </a:r>
            <a:r>
              <a:rPr lang="es-ES" sz="3200" b="1" dirty="0">
                <a:solidFill>
                  <a:schemeClr val="bg1"/>
                </a:solidFill>
              </a:rPr>
              <a:t> Bloch</a:t>
            </a:r>
          </a:p>
        </p:txBody>
      </p:sp>
      <p:pic>
        <p:nvPicPr>
          <p:cNvPr id="5122" name="Picture 2" descr="Betty Boop. Betty Boop fue un personaje de dibujos animados ...">
            <a:extLst>
              <a:ext uri="{FF2B5EF4-FFF2-40B4-BE49-F238E27FC236}">
                <a16:creationId xmlns:a16="http://schemas.microsoft.com/office/drawing/2014/main" id="{0C209574-9F81-A2D1-5C0E-3C1426373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8" y="1770952"/>
            <a:ext cx="931613" cy="165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umphrey Bogart es Rick Blaine en &quot;Casablanca&quot;">
            <a:extLst>
              <a:ext uri="{FF2B5EF4-FFF2-40B4-BE49-F238E27FC236}">
                <a16:creationId xmlns:a16="http://schemas.microsoft.com/office/drawing/2014/main" id="{89A3C8CF-A215-11C5-0978-A0D13E31A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429" y="1853250"/>
            <a:ext cx="1214436" cy="162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l valor de la perseverancia - Que tengas un gran dia">
            <a:extLst>
              <a:ext uri="{FF2B5EF4-FFF2-40B4-BE49-F238E27FC236}">
                <a16:creationId xmlns:a16="http://schemas.microsoft.com/office/drawing/2014/main" id="{A32B7B76-158A-820D-5076-AA0293DC7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46" y="4695767"/>
            <a:ext cx="2578725" cy="193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5A5A3E9-A362-0648-0BA3-B614F8C8B636}"/>
              </a:ext>
            </a:extLst>
          </p:cNvPr>
          <p:cNvSpPr txBox="1"/>
          <p:nvPr/>
        </p:nvSpPr>
        <p:spPr>
          <a:xfrm rot="20864173">
            <a:off x="3251199" y="4630418"/>
            <a:ext cx="2578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chemeClr val="bg1"/>
                </a:solidFill>
              </a:rPr>
              <a:t>mip</a:t>
            </a:r>
            <a:r>
              <a:rPr lang="es-ES" sz="2800" dirty="0">
                <a:solidFill>
                  <a:schemeClr val="bg1"/>
                </a:solidFill>
              </a:rPr>
              <a:t>, </a:t>
            </a:r>
            <a:r>
              <a:rPr lang="es-ES" sz="2800" dirty="0" err="1">
                <a:solidFill>
                  <a:schemeClr val="bg1"/>
                </a:solidFill>
              </a:rPr>
              <a:t>mip</a:t>
            </a:r>
            <a:r>
              <a:rPr lang="es-ES" sz="2800" dirty="0">
                <a:solidFill>
                  <a:schemeClr val="bg1"/>
                </a:solidFill>
              </a:rPr>
              <a:t> …</a:t>
            </a:r>
          </a:p>
        </p:txBody>
      </p:sp>
      <p:sp>
        <p:nvSpPr>
          <p:cNvPr id="9" name="Triángulo 8">
            <a:extLst>
              <a:ext uri="{FF2B5EF4-FFF2-40B4-BE49-F238E27FC236}">
                <a16:creationId xmlns:a16="http://schemas.microsoft.com/office/drawing/2014/main" id="{D72F1640-074F-EBCC-9B7A-064817CDDC87}"/>
              </a:ext>
            </a:extLst>
          </p:cNvPr>
          <p:cNvSpPr/>
          <p:nvPr/>
        </p:nvSpPr>
        <p:spPr>
          <a:xfrm rot="15302195">
            <a:off x="3259808" y="3849736"/>
            <a:ext cx="1736282" cy="2142959"/>
          </a:xfrm>
          <a:prstGeom prst="triangle">
            <a:avLst/>
          </a:prstGeom>
          <a:solidFill>
            <a:schemeClr val="accent1">
              <a:alpha val="2953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4753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8408C-EB20-5592-8E6C-E159D2925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F499E728-3D20-41A7-A5D7-43F86A613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436455"/>
            <a:ext cx="12192000" cy="5592995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" sz="2800" dirty="0">
              <a:solidFill>
                <a:schemeClr val="bg1"/>
              </a:solidFill>
            </a:endParaRPr>
          </a:p>
          <a:p>
            <a:pPr lvl="1" algn="just"/>
            <a:endParaRPr lang="es-ES" sz="2400" u="sng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 algn="just"/>
            <a:endParaRPr lang="es-ES" sz="2400" dirty="0">
              <a:solidFill>
                <a:schemeClr val="bg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endParaRPr lang="es-ES_tradnl" noProof="1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DB4C1DE-0634-C7E9-C42C-CB018777E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953" y="42514"/>
            <a:ext cx="2705302" cy="139394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E668D9D-4BD6-10DA-824C-4565ACE4F0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18" y="322277"/>
            <a:ext cx="3657802" cy="55126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FEB3B04-90D6-EFA1-AFE7-6504F75DA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750" y="1878249"/>
            <a:ext cx="7772400" cy="121000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985EC5A-E3D1-2616-E4CE-D72DFFC1AD7F}"/>
              </a:ext>
            </a:extLst>
          </p:cNvPr>
          <p:cNvSpPr txBox="1"/>
          <p:nvPr/>
        </p:nvSpPr>
        <p:spPr>
          <a:xfrm>
            <a:off x="340118" y="3530051"/>
            <a:ext cx="4866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</a:rPr>
              <a:t>Betty   y  </a:t>
            </a:r>
            <a:r>
              <a:rPr lang="es-ES" sz="3200" b="1" dirty="0">
                <a:solidFill>
                  <a:schemeClr val="bg1"/>
                </a:solidFill>
              </a:rPr>
              <a:t>Humphrey Bloch</a:t>
            </a:r>
          </a:p>
        </p:txBody>
      </p:sp>
      <p:pic>
        <p:nvPicPr>
          <p:cNvPr id="5122" name="Picture 2" descr="Betty Boop. Betty Boop fue un personaje de dibujos animados ...">
            <a:extLst>
              <a:ext uri="{FF2B5EF4-FFF2-40B4-BE49-F238E27FC236}">
                <a16:creationId xmlns:a16="http://schemas.microsoft.com/office/drawing/2014/main" id="{6C09572D-C709-45DC-175A-02F0F534A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08" y="1770952"/>
            <a:ext cx="931613" cy="165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umphrey Bogart es Rick Blaine en &quot;Casablanca&quot;">
            <a:extLst>
              <a:ext uri="{FF2B5EF4-FFF2-40B4-BE49-F238E27FC236}">
                <a16:creationId xmlns:a16="http://schemas.microsoft.com/office/drawing/2014/main" id="{8F9C3818-C600-4670-062A-A46CC5162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429" y="1853250"/>
            <a:ext cx="1214436" cy="162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l valor de la perseverancia - Que tengas un gran dia">
            <a:extLst>
              <a:ext uri="{FF2B5EF4-FFF2-40B4-BE49-F238E27FC236}">
                <a16:creationId xmlns:a16="http://schemas.microsoft.com/office/drawing/2014/main" id="{F3DE7BB9-57B3-76CC-3824-EF5A95CC0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46" y="4695767"/>
            <a:ext cx="2578725" cy="193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7DBE3BA-E6C4-012A-7DA7-6A7B7CD1379E}"/>
              </a:ext>
            </a:extLst>
          </p:cNvPr>
          <p:cNvSpPr txBox="1"/>
          <p:nvPr/>
        </p:nvSpPr>
        <p:spPr>
          <a:xfrm rot="20864173">
            <a:off x="3251199" y="4630418"/>
            <a:ext cx="2578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chemeClr val="bg1"/>
                </a:solidFill>
              </a:rPr>
              <a:t>mip</a:t>
            </a:r>
            <a:r>
              <a:rPr lang="es-ES" sz="2800" dirty="0">
                <a:solidFill>
                  <a:schemeClr val="bg1"/>
                </a:solidFill>
              </a:rPr>
              <a:t>, </a:t>
            </a:r>
            <a:r>
              <a:rPr lang="es-ES" sz="2800" dirty="0" err="1">
                <a:solidFill>
                  <a:schemeClr val="bg1"/>
                </a:solidFill>
              </a:rPr>
              <a:t>mip</a:t>
            </a:r>
            <a:r>
              <a:rPr lang="es-ES" sz="2800" dirty="0">
                <a:solidFill>
                  <a:schemeClr val="bg1"/>
                </a:solidFill>
              </a:rPr>
              <a:t> …</a:t>
            </a:r>
          </a:p>
        </p:txBody>
      </p:sp>
      <p:sp>
        <p:nvSpPr>
          <p:cNvPr id="9" name="Triángulo 8">
            <a:extLst>
              <a:ext uri="{FF2B5EF4-FFF2-40B4-BE49-F238E27FC236}">
                <a16:creationId xmlns:a16="http://schemas.microsoft.com/office/drawing/2014/main" id="{895687C3-E903-8374-3E45-1AAF98842280}"/>
              </a:ext>
            </a:extLst>
          </p:cNvPr>
          <p:cNvSpPr/>
          <p:nvPr/>
        </p:nvSpPr>
        <p:spPr>
          <a:xfrm rot="15302195">
            <a:off x="3259808" y="3849736"/>
            <a:ext cx="1736282" cy="2142959"/>
          </a:xfrm>
          <a:prstGeom prst="triangle">
            <a:avLst/>
          </a:prstGeom>
          <a:solidFill>
            <a:schemeClr val="accent1">
              <a:alpha val="29536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128" name="Picture 8" descr="Imágenes de Interior casa animada - Descarga gratuita en ...">
            <a:extLst>
              <a:ext uri="{FF2B5EF4-FFF2-40B4-BE49-F238E27FC236}">
                <a16:creationId xmlns:a16="http://schemas.microsoft.com/office/drawing/2014/main" id="{FC94E30A-40F5-9A30-DE53-480191983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745" y="3720933"/>
            <a:ext cx="2825530" cy="282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ARRAYJ-30035-16P-PCB ONSEMI, Silicon Photomultiplier (SiPM) Array J-Series,  4mm×4mm, 35µm/5676 Microcells | Newark Electronics">
            <a:extLst>
              <a:ext uri="{FF2B5EF4-FFF2-40B4-BE49-F238E27FC236}">
                <a16:creationId xmlns:a16="http://schemas.microsoft.com/office/drawing/2014/main" id="{A6D1A414-D89C-6B31-B919-3F8F21C4C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707" y="5421545"/>
            <a:ext cx="1231606" cy="78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Performance comparison of different SiPM arrays coupled to neutron-γ  scintillators">
            <a:extLst>
              <a:ext uri="{FF2B5EF4-FFF2-40B4-BE49-F238E27FC236}">
                <a16:creationId xmlns:a16="http://schemas.microsoft.com/office/drawing/2014/main" id="{30D93D31-6220-7152-493D-65C76F89DE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952" b="80749" l="44610" r="93309">
                        <a14:foregroundMark x1="45353" y1="59358" x2="45353" y2="59358"/>
                        <a14:foregroundMark x1="68401" y1="81283" x2="68401" y2="81283"/>
                        <a14:foregroundMark x1="48327" y1="49733" x2="48327" y2="49733"/>
                        <a14:foregroundMark x1="79926" y1="6952" x2="79926" y2="6952"/>
                        <a14:foregroundMark x1="85874" y1="12299" x2="85874" y2="122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77" b="10692"/>
          <a:stretch>
            <a:fillRect/>
          </a:stretch>
        </p:blipFill>
        <p:spPr bwMode="auto">
          <a:xfrm rot="17651663">
            <a:off x="5578585" y="4479063"/>
            <a:ext cx="968799" cy="105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Mini SiPM Driver | Makerfabs">
            <a:extLst>
              <a:ext uri="{FF2B5EF4-FFF2-40B4-BE49-F238E27FC236}">
                <a16:creationId xmlns:a16="http://schemas.microsoft.com/office/drawing/2014/main" id="{0A6B4FD1-4CB8-A2D2-FF99-7C291943C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25148">
            <a:off x="6463652" y="4550666"/>
            <a:ext cx="1689580" cy="126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6570EDC-38A3-EA74-CC2E-E57B60D26F0F}"/>
              </a:ext>
            </a:extLst>
          </p:cNvPr>
          <p:cNvSpPr txBox="1"/>
          <p:nvPr/>
        </p:nvSpPr>
        <p:spPr>
          <a:xfrm>
            <a:off x="8900918" y="3734222"/>
            <a:ext cx="247828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 err="1">
                <a:solidFill>
                  <a:schemeClr val="bg1"/>
                </a:solidFill>
              </a:rPr>
              <a:t>SiPMitis</a:t>
            </a:r>
            <a:r>
              <a:rPr lang="es-ES" sz="2000" b="1" dirty="0">
                <a:solidFill>
                  <a:schemeClr val="bg1"/>
                </a:solidFill>
              </a:rPr>
              <a:t> aguda</a:t>
            </a:r>
            <a:r>
              <a:rPr lang="es-ES" dirty="0">
                <a:solidFill>
                  <a:schemeClr val="bg1"/>
                </a:solidFill>
              </a:rPr>
              <a:t>:</a:t>
            </a:r>
          </a:p>
          <a:p>
            <a:pPr algn="just"/>
            <a:r>
              <a:rPr lang="es-ES" dirty="0">
                <a:solidFill>
                  <a:schemeClr val="bg1"/>
                </a:solidFill>
              </a:rPr>
              <a:t> trastorno adquirido por exposición prolongada a detectores de silicio, caracterizado por identificar </a:t>
            </a:r>
            <a:r>
              <a:rPr lang="es-ES" dirty="0" err="1">
                <a:solidFill>
                  <a:schemeClr val="bg1"/>
                </a:solidFill>
              </a:rPr>
              <a:t>SiPMs</a:t>
            </a:r>
            <a:r>
              <a:rPr lang="es-ES" dirty="0">
                <a:solidFill>
                  <a:schemeClr val="bg1"/>
                </a:solidFill>
              </a:rPr>
              <a:t> en tabletas de chocolate, ventanas, teclados, fachadas y bandejas de cubitos de hielo.</a:t>
            </a:r>
          </a:p>
        </p:txBody>
      </p:sp>
    </p:spTree>
    <p:extLst>
      <p:ext uri="{BB962C8B-B14F-4D97-AF65-F5344CB8AC3E}">
        <p14:creationId xmlns:p14="http://schemas.microsoft.com/office/powerpoint/2010/main" val="1929648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364</Words>
  <Application>Microsoft Macintosh PowerPoint</Application>
  <PresentationFormat>Panorámica</PresentationFormat>
  <Paragraphs>62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Carmen Garcia</dc:creator>
  <cp:lastModifiedBy>Carmen Garcia</cp:lastModifiedBy>
  <cp:revision>12</cp:revision>
  <cp:lastPrinted>2026-06-17T08:48:03Z</cp:lastPrinted>
  <dcterms:created xsi:type="dcterms:W3CDTF">2026-06-10T18:25:10Z</dcterms:created>
  <dcterms:modified xsi:type="dcterms:W3CDTF">2026-06-26T10:40:02Z</dcterms:modified>
</cp:coreProperties>
</file>