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428" r:id="rId2"/>
    <p:sldId id="515" r:id="rId3"/>
    <p:sldId id="511" r:id="rId4"/>
    <p:sldId id="512" r:id="rId5"/>
    <p:sldId id="519" r:id="rId6"/>
    <p:sldId id="510" r:id="rId7"/>
    <p:sldId id="504" r:id="rId8"/>
    <p:sldId id="506" r:id="rId9"/>
    <p:sldId id="507" r:id="rId10"/>
    <p:sldId id="508" r:id="rId11"/>
    <p:sldId id="509" r:id="rId12"/>
    <p:sldId id="513" r:id="rId13"/>
    <p:sldId id="505" r:id="rId14"/>
    <p:sldId id="518" r:id="rId15"/>
    <p:sldId id="493" r:id="rId16"/>
    <p:sldId id="345" r:id="rId17"/>
    <p:sldId id="470" r:id="rId18"/>
    <p:sldId id="397" r:id="rId19"/>
    <p:sldId id="406" r:id="rId20"/>
    <p:sldId id="468" r:id="rId21"/>
    <p:sldId id="478" r:id="rId22"/>
    <p:sldId id="476" r:id="rId23"/>
    <p:sldId id="487" r:id="rId24"/>
    <p:sldId id="498" r:id="rId25"/>
    <p:sldId id="499" r:id="rId26"/>
    <p:sldId id="496" r:id="rId27"/>
    <p:sldId id="489" r:id="rId28"/>
    <p:sldId id="473" r:id="rId29"/>
    <p:sldId id="503" r:id="rId30"/>
    <p:sldId id="501" r:id="rId31"/>
    <p:sldId id="502" r:id="rId32"/>
    <p:sldId id="500" r:id="rId33"/>
    <p:sldId id="464" r:id="rId34"/>
    <p:sldId id="516" r:id="rId35"/>
    <p:sldId id="517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E14"/>
    <a:srgbClr val="AE1A91"/>
    <a:srgbClr val="5AFFBE"/>
    <a:srgbClr val="91FF9E"/>
    <a:srgbClr val="ADFF55"/>
    <a:srgbClr val="EDEDE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2"/>
    <p:restoredTop sz="90500" autoAdjust="0"/>
  </p:normalViewPr>
  <p:slideViewPr>
    <p:cSldViewPr snapToObjects="1">
      <p:cViewPr varScale="1">
        <p:scale>
          <a:sx n="109" d="100"/>
          <a:sy n="109" d="100"/>
        </p:scale>
        <p:origin x="18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3BB9E-6520-3E42-A21D-DAEF7D86BED1}" type="datetime1">
              <a:rPr lang="en-US" smtClean="0"/>
              <a:pPr/>
              <a:t>5/11/26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C7643-A1B8-4B40-9EC7-617260A372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234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1DAD-7B60-3F49-B719-554C7317EA34}" type="datetime1">
              <a:rPr lang="en-US" smtClean="0"/>
              <a:pPr/>
              <a:t>5/11/26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E55F4-3789-D640-91AB-58E4593436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129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4E55F4-3789-D640-91AB-58E45934369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08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5313" y="6172200"/>
            <a:ext cx="457200" cy="457200"/>
          </a:xfr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F3461C6-2FDE-A44C-8EA1-312B92FBCB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61592"/>
            <a:ext cx="762000" cy="762000"/>
          </a:xfrm>
          <a:prstGeom prst="rect">
            <a:avLst/>
          </a:prstGeom>
        </p:spPr>
      </p:pic>
      <p:pic>
        <p:nvPicPr>
          <p:cNvPr id="15" name="Picture 7" descr="UR_cres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9755"/>
            <a:ext cx="552814" cy="75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05/12/26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553200"/>
            <a:ext cx="6172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Regina Demina, University of Rochester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553200"/>
            <a:ext cx="990600" cy="304800"/>
          </a:xfrm>
        </p:spPr>
        <p:txBody>
          <a:bodyPr/>
          <a:lstStyle>
            <a:lvl1pPr>
              <a:defRPr/>
            </a:lvl1pPr>
          </a:lstStyle>
          <a:p>
            <a:fld id="{06FC3189-B577-C046-A054-28D3AE948A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5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3461C6-2FDE-A44C-8EA1-312B92FBC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667500" y="6553200"/>
            <a:ext cx="2476500" cy="3048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rgbClr val="000000"/>
                </a:solidFill>
              </a:defRPr>
            </a:lvl1pPr>
          </a:lstStyle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828800" y="6553200"/>
            <a:ext cx="3962400" cy="3048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rgbClr val="000000"/>
                </a:solidFill>
              </a:defRPr>
            </a:lvl1pPr>
          </a:lstStyle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6553200"/>
            <a:ext cx="381000" cy="304800"/>
          </a:xfrm>
          <a:prstGeom prst="ellipse">
            <a:avLst/>
          </a:prstGeom>
          <a:solidFill>
            <a:srgbClr val="FF6600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F3461C6-2FDE-A44C-8EA1-312B92FBCBF6}" type="slidenum">
              <a:rPr lang="en-US" smtClean="0"/>
              <a:pPr/>
              <a:t>‹#›</a:t>
            </a:fld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48344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4334" y="0"/>
            <a:ext cx="762000" cy="762000"/>
          </a:xfrm>
          <a:prstGeom prst="rect">
            <a:avLst/>
          </a:prstGeom>
        </p:spPr>
      </p:pic>
      <p:pic>
        <p:nvPicPr>
          <p:cNvPr id="10" name="Picture 7" descr="UR_crest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186" y="0"/>
            <a:ext cx="552814" cy="75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emf"/><Relationship Id="rId5" Type="http://schemas.openxmlformats.org/officeDocument/2006/relationships/image" Target="../media/image152.emf"/><Relationship Id="rId4" Type="http://schemas.openxmlformats.org/officeDocument/2006/relationships/image" Target="../media/image15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2" Type="http://schemas.openxmlformats.org/officeDocument/2006/relationships/image" Target="../media/image1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emf"/><Relationship Id="rId2" Type="http://schemas.openxmlformats.org/officeDocument/2006/relationships/image" Target="../media/image15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png"/><Relationship Id="rId4" Type="http://schemas.openxmlformats.org/officeDocument/2006/relationships/image" Target="../media/image15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2.png"/><Relationship Id="rId117" Type="http://schemas.openxmlformats.org/officeDocument/2006/relationships/image" Target="../media/image123.png"/><Relationship Id="rId21" Type="http://schemas.openxmlformats.org/officeDocument/2006/relationships/image" Target="../media/image27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63" Type="http://schemas.openxmlformats.org/officeDocument/2006/relationships/image" Target="../media/image69.png"/><Relationship Id="rId68" Type="http://schemas.openxmlformats.org/officeDocument/2006/relationships/image" Target="../media/image74.png"/><Relationship Id="rId84" Type="http://schemas.openxmlformats.org/officeDocument/2006/relationships/image" Target="../media/image90.png"/><Relationship Id="rId89" Type="http://schemas.openxmlformats.org/officeDocument/2006/relationships/image" Target="../media/image95.png"/><Relationship Id="rId112" Type="http://schemas.openxmlformats.org/officeDocument/2006/relationships/image" Target="../media/image118.png"/><Relationship Id="rId16" Type="http://schemas.openxmlformats.org/officeDocument/2006/relationships/image" Target="../media/image22.png"/><Relationship Id="rId107" Type="http://schemas.openxmlformats.org/officeDocument/2006/relationships/image" Target="../media/image113.png"/><Relationship Id="rId11" Type="http://schemas.openxmlformats.org/officeDocument/2006/relationships/image" Target="../media/image17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53" Type="http://schemas.openxmlformats.org/officeDocument/2006/relationships/image" Target="../media/image59.png"/><Relationship Id="rId58" Type="http://schemas.openxmlformats.org/officeDocument/2006/relationships/image" Target="../media/image64.png"/><Relationship Id="rId74" Type="http://schemas.openxmlformats.org/officeDocument/2006/relationships/image" Target="../media/image80.png"/><Relationship Id="rId79" Type="http://schemas.openxmlformats.org/officeDocument/2006/relationships/image" Target="../media/image85.png"/><Relationship Id="rId102" Type="http://schemas.openxmlformats.org/officeDocument/2006/relationships/image" Target="../media/image108.png"/><Relationship Id="rId123" Type="http://schemas.openxmlformats.org/officeDocument/2006/relationships/image" Target="../media/image129.png"/><Relationship Id="rId5" Type="http://schemas.openxmlformats.org/officeDocument/2006/relationships/image" Target="../media/image11.png"/><Relationship Id="rId90" Type="http://schemas.openxmlformats.org/officeDocument/2006/relationships/image" Target="../media/image96.png"/><Relationship Id="rId95" Type="http://schemas.openxmlformats.org/officeDocument/2006/relationships/image" Target="../media/image101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64" Type="http://schemas.openxmlformats.org/officeDocument/2006/relationships/image" Target="../media/image70.png"/><Relationship Id="rId69" Type="http://schemas.openxmlformats.org/officeDocument/2006/relationships/image" Target="../media/image75.png"/><Relationship Id="rId113" Type="http://schemas.openxmlformats.org/officeDocument/2006/relationships/image" Target="../media/image119.png"/><Relationship Id="rId118" Type="http://schemas.openxmlformats.org/officeDocument/2006/relationships/image" Target="../media/image124.png"/><Relationship Id="rId80" Type="http://schemas.openxmlformats.org/officeDocument/2006/relationships/image" Target="../media/image86.png"/><Relationship Id="rId85" Type="http://schemas.openxmlformats.org/officeDocument/2006/relationships/image" Target="../media/image9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59" Type="http://schemas.openxmlformats.org/officeDocument/2006/relationships/image" Target="../media/image65.png"/><Relationship Id="rId103" Type="http://schemas.openxmlformats.org/officeDocument/2006/relationships/image" Target="../media/image109.png"/><Relationship Id="rId108" Type="http://schemas.openxmlformats.org/officeDocument/2006/relationships/image" Target="../media/image114.png"/><Relationship Id="rId124" Type="http://schemas.openxmlformats.org/officeDocument/2006/relationships/image" Target="../media/image130.png"/><Relationship Id="rId54" Type="http://schemas.openxmlformats.org/officeDocument/2006/relationships/image" Target="../media/image60.png"/><Relationship Id="rId70" Type="http://schemas.openxmlformats.org/officeDocument/2006/relationships/image" Target="../media/image76.png"/><Relationship Id="rId75" Type="http://schemas.openxmlformats.org/officeDocument/2006/relationships/image" Target="../media/image81.png"/><Relationship Id="rId91" Type="http://schemas.openxmlformats.org/officeDocument/2006/relationships/image" Target="../media/image97.png"/><Relationship Id="rId96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49" Type="http://schemas.openxmlformats.org/officeDocument/2006/relationships/image" Target="../media/image55.png"/><Relationship Id="rId114" Type="http://schemas.openxmlformats.org/officeDocument/2006/relationships/image" Target="../media/image120.png"/><Relationship Id="rId119" Type="http://schemas.openxmlformats.org/officeDocument/2006/relationships/image" Target="../media/image125.png"/><Relationship Id="rId44" Type="http://schemas.openxmlformats.org/officeDocument/2006/relationships/image" Target="../media/image50.png"/><Relationship Id="rId60" Type="http://schemas.openxmlformats.org/officeDocument/2006/relationships/image" Target="../media/image66.png"/><Relationship Id="rId65" Type="http://schemas.openxmlformats.org/officeDocument/2006/relationships/image" Target="../media/image71.png"/><Relationship Id="rId81" Type="http://schemas.openxmlformats.org/officeDocument/2006/relationships/image" Target="../media/image87.png"/><Relationship Id="rId86" Type="http://schemas.openxmlformats.org/officeDocument/2006/relationships/image" Target="../media/image92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9" Type="http://schemas.openxmlformats.org/officeDocument/2006/relationships/image" Target="../media/image45.png"/><Relationship Id="rId109" Type="http://schemas.openxmlformats.org/officeDocument/2006/relationships/image" Target="../media/image115.png"/><Relationship Id="rId34" Type="http://schemas.openxmlformats.org/officeDocument/2006/relationships/image" Target="../media/image40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76" Type="http://schemas.openxmlformats.org/officeDocument/2006/relationships/image" Target="../media/image82.png"/><Relationship Id="rId97" Type="http://schemas.openxmlformats.org/officeDocument/2006/relationships/image" Target="../media/image103.png"/><Relationship Id="rId104" Type="http://schemas.openxmlformats.org/officeDocument/2006/relationships/image" Target="../media/image110.png"/><Relationship Id="rId120" Type="http://schemas.openxmlformats.org/officeDocument/2006/relationships/image" Target="../media/image126.png"/><Relationship Id="rId125" Type="http://schemas.openxmlformats.org/officeDocument/2006/relationships/image" Target="../media/image131.png"/><Relationship Id="rId7" Type="http://schemas.openxmlformats.org/officeDocument/2006/relationships/image" Target="../media/image13.png"/><Relationship Id="rId71" Type="http://schemas.openxmlformats.org/officeDocument/2006/relationships/image" Target="../media/image77.png"/><Relationship Id="rId92" Type="http://schemas.openxmlformats.org/officeDocument/2006/relationships/image" Target="../media/image98.png"/><Relationship Id="rId2" Type="http://schemas.openxmlformats.org/officeDocument/2006/relationships/image" Target="../media/image8.png"/><Relationship Id="rId29" Type="http://schemas.openxmlformats.org/officeDocument/2006/relationships/image" Target="../media/image35.png"/><Relationship Id="rId24" Type="http://schemas.openxmlformats.org/officeDocument/2006/relationships/image" Target="../media/image30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66" Type="http://schemas.openxmlformats.org/officeDocument/2006/relationships/image" Target="../media/image72.png"/><Relationship Id="rId87" Type="http://schemas.openxmlformats.org/officeDocument/2006/relationships/image" Target="../media/image93.png"/><Relationship Id="rId110" Type="http://schemas.openxmlformats.org/officeDocument/2006/relationships/image" Target="../media/image116.png"/><Relationship Id="rId115" Type="http://schemas.openxmlformats.org/officeDocument/2006/relationships/image" Target="../media/image121.png"/><Relationship Id="rId61" Type="http://schemas.openxmlformats.org/officeDocument/2006/relationships/image" Target="../media/image67.png"/><Relationship Id="rId82" Type="http://schemas.openxmlformats.org/officeDocument/2006/relationships/image" Target="../media/image88.png"/><Relationship Id="rId19" Type="http://schemas.openxmlformats.org/officeDocument/2006/relationships/image" Target="../media/image25.png"/><Relationship Id="rId14" Type="http://schemas.openxmlformats.org/officeDocument/2006/relationships/image" Target="../media/image20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56" Type="http://schemas.openxmlformats.org/officeDocument/2006/relationships/image" Target="../media/image62.png"/><Relationship Id="rId77" Type="http://schemas.openxmlformats.org/officeDocument/2006/relationships/image" Target="../media/image83.png"/><Relationship Id="rId100" Type="http://schemas.openxmlformats.org/officeDocument/2006/relationships/image" Target="../media/image106.png"/><Relationship Id="rId105" Type="http://schemas.openxmlformats.org/officeDocument/2006/relationships/image" Target="../media/image111.png"/><Relationship Id="rId8" Type="http://schemas.openxmlformats.org/officeDocument/2006/relationships/image" Target="../media/image14.png"/><Relationship Id="rId51" Type="http://schemas.openxmlformats.org/officeDocument/2006/relationships/image" Target="../media/image57.png"/><Relationship Id="rId72" Type="http://schemas.openxmlformats.org/officeDocument/2006/relationships/image" Target="../media/image78.png"/><Relationship Id="rId93" Type="http://schemas.openxmlformats.org/officeDocument/2006/relationships/image" Target="../media/image99.png"/><Relationship Id="rId98" Type="http://schemas.openxmlformats.org/officeDocument/2006/relationships/image" Target="../media/image104.png"/><Relationship Id="rId121" Type="http://schemas.openxmlformats.org/officeDocument/2006/relationships/image" Target="../media/image127.png"/><Relationship Id="rId3" Type="http://schemas.openxmlformats.org/officeDocument/2006/relationships/image" Target="../media/image9.png"/><Relationship Id="rId25" Type="http://schemas.openxmlformats.org/officeDocument/2006/relationships/image" Target="../media/image31.png"/><Relationship Id="rId46" Type="http://schemas.openxmlformats.org/officeDocument/2006/relationships/image" Target="../media/image52.png"/><Relationship Id="rId67" Type="http://schemas.openxmlformats.org/officeDocument/2006/relationships/image" Target="../media/image73.png"/><Relationship Id="rId116" Type="http://schemas.openxmlformats.org/officeDocument/2006/relationships/image" Target="../media/image122.png"/><Relationship Id="rId20" Type="http://schemas.openxmlformats.org/officeDocument/2006/relationships/image" Target="../media/image26.png"/><Relationship Id="rId41" Type="http://schemas.openxmlformats.org/officeDocument/2006/relationships/image" Target="../media/image47.png"/><Relationship Id="rId62" Type="http://schemas.openxmlformats.org/officeDocument/2006/relationships/image" Target="../media/image68.png"/><Relationship Id="rId83" Type="http://schemas.openxmlformats.org/officeDocument/2006/relationships/image" Target="../media/image89.png"/><Relationship Id="rId88" Type="http://schemas.openxmlformats.org/officeDocument/2006/relationships/image" Target="../media/image94.png"/><Relationship Id="rId111" Type="http://schemas.openxmlformats.org/officeDocument/2006/relationships/image" Target="../media/image117.png"/><Relationship Id="rId15" Type="http://schemas.openxmlformats.org/officeDocument/2006/relationships/image" Target="../media/image21.png"/><Relationship Id="rId36" Type="http://schemas.openxmlformats.org/officeDocument/2006/relationships/image" Target="../media/image42.png"/><Relationship Id="rId57" Type="http://schemas.openxmlformats.org/officeDocument/2006/relationships/image" Target="../media/image63.png"/><Relationship Id="rId106" Type="http://schemas.openxmlformats.org/officeDocument/2006/relationships/image" Target="../media/image112.png"/><Relationship Id="rId10" Type="http://schemas.openxmlformats.org/officeDocument/2006/relationships/image" Target="../media/image16.png"/><Relationship Id="rId31" Type="http://schemas.openxmlformats.org/officeDocument/2006/relationships/image" Target="../media/image37.png"/><Relationship Id="rId52" Type="http://schemas.openxmlformats.org/officeDocument/2006/relationships/image" Target="../media/image58.png"/><Relationship Id="rId73" Type="http://schemas.openxmlformats.org/officeDocument/2006/relationships/image" Target="../media/image79.png"/><Relationship Id="rId78" Type="http://schemas.openxmlformats.org/officeDocument/2006/relationships/image" Target="../media/image84.png"/><Relationship Id="rId94" Type="http://schemas.openxmlformats.org/officeDocument/2006/relationships/image" Target="../media/image100.png"/><Relationship Id="rId99" Type="http://schemas.openxmlformats.org/officeDocument/2006/relationships/image" Target="../media/image105.png"/><Relationship Id="rId101" Type="http://schemas.openxmlformats.org/officeDocument/2006/relationships/image" Target="../media/image107.png"/><Relationship Id="rId122" Type="http://schemas.openxmlformats.org/officeDocument/2006/relationships/image" Target="../media/image128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5.png"/><Relationship Id="rId7" Type="http://schemas.openxmlformats.org/officeDocument/2006/relationships/image" Target="../media/image167.emf"/><Relationship Id="rId12" Type="http://schemas.openxmlformats.org/officeDocument/2006/relationships/image" Target="../media/image170.emf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5" Type="http://schemas.openxmlformats.org/officeDocument/2006/relationships/hyperlink" Target="https://arxiv.org/pdf/1212.4888.pdf" TargetMode="External"/><Relationship Id="rId10" Type="http://schemas.openxmlformats.org/officeDocument/2006/relationships/image" Target="../media/image169.emf"/><Relationship Id="rId4" Type="http://schemas.openxmlformats.org/officeDocument/2006/relationships/image" Target="../media/image166.png"/><Relationship Id="rId9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174.emf"/><Relationship Id="rId12" Type="http://schemas.openxmlformats.org/officeDocument/2006/relationships/image" Target="../media/image176.emf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8.bin"/><Relationship Id="rId5" Type="http://schemas.openxmlformats.org/officeDocument/2006/relationships/image" Target="../media/image173.png"/><Relationship Id="rId10" Type="http://schemas.openxmlformats.org/officeDocument/2006/relationships/image" Target="../media/image175.emf"/><Relationship Id="rId4" Type="http://schemas.openxmlformats.org/officeDocument/2006/relationships/image" Target="../media/image172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7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80.emf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79.png"/><Relationship Id="rId4" Type="http://schemas.openxmlformats.org/officeDocument/2006/relationships/image" Target="../media/image169.emf"/><Relationship Id="rId9" Type="http://schemas.openxmlformats.org/officeDocument/2006/relationships/hyperlink" Target="http://dx.doi.org/10.1088/1361-6633/ad7e4d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2" Type="http://schemas.openxmlformats.org/officeDocument/2006/relationships/image" Target="../media/image182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x.doi.org/10.1103/PhysRevD.110.11201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image" Target="../media/image18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e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87.emf"/><Relationship Id="rId4" Type="http://schemas.openxmlformats.org/officeDocument/2006/relationships/image" Target="../media/image185.emf"/><Relationship Id="rId9" Type="http://schemas.openxmlformats.org/officeDocument/2006/relationships/hyperlink" Target="http://dx.doi.org/10.1103/PhysRevD.110.112016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emf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602.15115" TargetMode="External"/><Relationship Id="rId5" Type="http://schemas.openxmlformats.org/officeDocument/2006/relationships/hyperlink" Target="https://www.quantamagazine.org/particle-physicists-detect-magic-at-the-large-hadron-collider-20251125/?fbclid=IwY2xjawQmbXBleHRuA2FlbQIxMABicmlkETFnYU42VlZHNkJjYlRMYmc5c3J0YwZhcHBfaWQQMjIyMDM5MTc4ODIwMDg5MgABHtABIeHWyCjOYBvnvBIKRJm75542h41HuQSlI16D7GvS_LP-ysNUchGEAnph_aem_VxyObvXQ99IMXcWM3BXgfQ" TargetMode="External"/><Relationship Id="rId4" Type="http://schemas.openxmlformats.org/officeDocument/2006/relationships/image" Target="../media/image19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602.15115" TargetMode="External"/><Relationship Id="rId3" Type="http://schemas.openxmlformats.org/officeDocument/2006/relationships/image" Target="../media/image193.emf"/><Relationship Id="rId7" Type="http://schemas.openxmlformats.org/officeDocument/2006/relationships/image" Target="../media/image19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6.emf"/><Relationship Id="rId5" Type="http://schemas.openxmlformats.org/officeDocument/2006/relationships/image" Target="../media/image195.emf"/><Relationship Id="rId4" Type="http://schemas.openxmlformats.org/officeDocument/2006/relationships/image" Target="../media/image194.emf"/><Relationship Id="rId9" Type="http://schemas.openxmlformats.org/officeDocument/2006/relationships/image" Target="../media/image19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em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ink.springer.com/article/10.1140/epjc/s10052-019-7525-6" TargetMode="External"/><Relationship Id="rId5" Type="http://schemas.openxmlformats.org/officeDocument/2006/relationships/image" Target="../media/image204.png"/><Relationship Id="rId4" Type="http://schemas.openxmlformats.org/officeDocument/2006/relationships/image" Target="../media/image20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hyperlink" Target="http://dx.doi.org/10.1088/1361-6633/adf7d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hyperlink" Target="https://arxiv.org/abs/2601.11780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7" Type="http://schemas.openxmlformats.org/officeDocument/2006/relationships/image" Target="../media/image213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2.png"/><Relationship Id="rId5" Type="http://schemas.openxmlformats.org/officeDocument/2006/relationships/image" Target="../media/image211.png"/><Relationship Id="rId4" Type="http://schemas.openxmlformats.org/officeDocument/2006/relationships/image" Target="../media/image2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emf"/><Relationship Id="rId2" Type="http://schemas.openxmlformats.org/officeDocument/2006/relationships/image" Target="../media/image1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9.emf"/><Relationship Id="rId5" Type="http://schemas.openxmlformats.org/officeDocument/2006/relationships/image" Target="../media/image150.png"/><Relationship Id="rId4" Type="http://schemas.openxmlformats.org/officeDocument/2006/relationships/image" Target="../media/image15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emf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2.png"/><Relationship Id="rId117" Type="http://schemas.openxmlformats.org/officeDocument/2006/relationships/image" Target="../media/image123.png"/><Relationship Id="rId21" Type="http://schemas.openxmlformats.org/officeDocument/2006/relationships/image" Target="../media/image27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63" Type="http://schemas.openxmlformats.org/officeDocument/2006/relationships/image" Target="../media/image69.png"/><Relationship Id="rId68" Type="http://schemas.openxmlformats.org/officeDocument/2006/relationships/image" Target="../media/image74.png"/><Relationship Id="rId84" Type="http://schemas.openxmlformats.org/officeDocument/2006/relationships/image" Target="../media/image90.png"/><Relationship Id="rId89" Type="http://schemas.openxmlformats.org/officeDocument/2006/relationships/image" Target="../media/image95.png"/><Relationship Id="rId112" Type="http://schemas.openxmlformats.org/officeDocument/2006/relationships/image" Target="../media/image118.png"/><Relationship Id="rId16" Type="http://schemas.openxmlformats.org/officeDocument/2006/relationships/image" Target="../media/image22.png"/><Relationship Id="rId107" Type="http://schemas.openxmlformats.org/officeDocument/2006/relationships/image" Target="../media/image113.png"/><Relationship Id="rId11" Type="http://schemas.openxmlformats.org/officeDocument/2006/relationships/image" Target="../media/image17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53" Type="http://schemas.openxmlformats.org/officeDocument/2006/relationships/image" Target="../media/image59.png"/><Relationship Id="rId58" Type="http://schemas.openxmlformats.org/officeDocument/2006/relationships/image" Target="../media/image64.png"/><Relationship Id="rId74" Type="http://schemas.openxmlformats.org/officeDocument/2006/relationships/image" Target="../media/image80.png"/><Relationship Id="rId79" Type="http://schemas.openxmlformats.org/officeDocument/2006/relationships/image" Target="../media/image85.png"/><Relationship Id="rId102" Type="http://schemas.openxmlformats.org/officeDocument/2006/relationships/image" Target="../media/image108.png"/><Relationship Id="rId123" Type="http://schemas.openxmlformats.org/officeDocument/2006/relationships/image" Target="../media/image129.png"/><Relationship Id="rId5" Type="http://schemas.openxmlformats.org/officeDocument/2006/relationships/image" Target="../media/image11.png"/><Relationship Id="rId90" Type="http://schemas.openxmlformats.org/officeDocument/2006/relationships/image" Target="../media/image96.png"/><Relationship Id="rId95" Type="http://schemas.openxmlformats.org/officeDocument/2006/relationships/image" Target="../media/image101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64" Type="http://schemas.openxmlformats.org/officeDocument/2006/relationships/image" Target="../media/image70.png"/><Relationship Id="rId69" Type="http://schemas.openxmlformats.org/officeDocument/2006/relationships/image" Target="../media/image75.png"/><Relationship Id="rId113" Type="http://schemas.openxmlformats.org/officeDocument/2006/relationships/image" Target="../media/image119.png"/><Relationship Id="rId118" Type="http://schemas.openxmlformats.org/officeDocument/2006/relationships/image" Target="../media/image124.png"/><Relationship Id="rId80" Type="http://schemas.openxmlformats.org/officeDocument/2006/relationships/image" Target="../media/image86.png"/><Relationship Id="rId85" Type="http://schemas.openxmlformats.org/officeDocument/2006/relationships/image" Target="../media/image9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59" Type="http://schemas.openxmlformats.org/officeDocument/2006/relationships/image" Target="../media/image65.png"/><Relationship Id="rId103" Type="http://schemas.openxmlformats.org/officeDocument/2006/relationships/image" Target="../media/image109.png"/><Relationship Id="rId108" Type="http://schemas.openxmlformats.org/officeDocument/2006/relationships/image" Target="../media/image114.png"/><Relationship Id="rId124" Type="http://schemas.openxmlformats.org/officeDocument/2006/relationships/image" Target="../media/image130.png"/><Relationship Id="rId54" Type="http://schemas.openxmlformats.org/officeDocument/2006/relationships/image" Target="../media/image60.png"/><Relationship Id="rId70" Type="http://schemas.openxmlformats.org/officeDocument/2006/relationships/image" Target="../media/image76.png"/><Relationship Id="rId75" Type="http://schemas.openxmlformats.org/officeDocument/2006/relationships/image" Target="../media/image81.png"/><Relationship Id="rId91" Type="http://schemas.openxmlformats.org/officeDocument/2006/relationships/image" Target="../media/image97.png"/><Relationship Id="rId96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49" Type="http://schemas.openxmlformats.org/officeDocument/2006/relationships/image" Target="../media/image55.png"/><Relationship Id="rId114" Type="http://schemas.openxmlformats.org/officeDocument/2006/relationships/image" Target="../media/image120.png"/><Relationship Id="rId119" Type="http://schemas.openxmlformats.org/officeDocument/2006/relationships/image" Target="../media/image125.png"/><Relationship Id="rId44" Type="http://schemas.openxmlformats.org/officeDocument/2006/relationships/image" Target="../media/image50.png"/><Relationship Id="rId60" Type="http://schemas.openxmlformats.org/officeDocument/2006/relationships/image" Target="../media/image66.png"/><Relationship Id="rId65" Type="http://schemas.openxmlformats.org/officeDocument/2006/relationships/image" Target="../media/image71.png"/><Relationship Id="rId81" Type="http://schemas.openxmlformats.org/officeDocument/2006/relationships/image" Target="../media/image87.png"/><Relationship Id="rId86" Type="http://schemas.openxmlformats.org/officeDocument/2006/relationships/image" Target="../media/image92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9" Type="http://schemas.openxmlformats.org/officeDocument/2006/relationships/image" Target="../media/image45.png"/><Relationship Id="rId109" Type="http://schemas.openxmlformats.org/officeDocument/2006/relationships/image" Target="../media/image115.png"/><Relationship Id="rId34" Type="http://schemas.openxmlformats.org/officeDocument/2006/relationships/image" Target="../media/image40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76" Type="http://schemas.openxmlformats.org/officeDocument/2006/relationships/image" Target="../media/image82.png"/><Relationship Id="rId97" Type="http://schemas.openxmlformats.org/officeDocument/2006/relationships/image" Target="../media/image103.png"/><Relationship Id="rId104" Type="http://schemas.openxmlformats.org/officeDocument/2006/relationships/image" Target="../media/image110.png"/><Relationship Id="rId120" Type="http://schemas.openxmlformats.org/officeDocument/2006/relationships/image" Target="../media/image126.png"/><Relationship Id="rId125" Type="http://schemas.openxmlformats.org/officeDocument/2006/relationships/image" Target="../media/image131.png"/><Relationship Id="rId7" Type="http://schemas.openxmlformats.org/officeDocument/2006/relationships/image" Target="../media/image13.png"/><Relationship Id="rId71" Type="http://schemas.openxmlformats.org/officeDocument/2006/relationships/image" Target="../media/image77.png"/><Relationship Id="rId92" Type="http://schemas.openxmlformats.org/officeDocument/2006/relationships/image" Target="../media/image98.png"/><Relationship Id="rId2" Type="http://schemas.openxmlformats.org/officeDocument/2006/relationships/image" Target="../media/image8.png"/><Relationship Id="rId29" Type="http://schemas.openxmlformats.org/officeDocument/2006/relationships/image" Target="../media/image35.png"/><Relationship Id="rId24" Type="http://schemas.openxmlformats.org/officeDocument/2006/relationships/image" Target="../media/image30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66" Type="http://schemas.openxmlformats.org/officeDocument/2006/relationships/image" Target="../media/image72.png"/><Relationship Id="rId87" Type="http://schemas.openxmlformats.org/officeDocument/2006/relationships/image" Target="../media/image93.png"/><Relationship Id="rId110" Type="http://schemas.openxmlformats.org/officeDocument/2006/relationships/image" Target="../media/image116.png"/><Relationship Id="rId115" Type="http://schemas.openxmlformats.org/officeDocument/2006/relationships/image" Target="../media/image121.png"/><Relationship Id="rId61" Type="http://schemas.openxmlformats.org/officeDocument/2006/relationships/image" Target="../media/image67.png"/><Relationship Id="rId82" Type="http://schemas.openxmlformats.org/officeDocument/2006/relationships/image" Target="../media/image88.png"/><Relationship Id="rId19" Type="http://schemas.openxmlformats.org/officeDocument/2006/relationships/image" Target="../media/image25.png"/><Relationship Id="rId14" Type="http://schemas.openxmlformats.org/officeDocument/2006/relationships/image" Target="../media/image20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56" Type="http://schemas.openxmlformats.org/officeDocument/2006/relationships/image" Target="../media/image62.png"/><Relationship Id="rId77" Type="http://schemas.openxmlformats.org/officeDocument/2006/relationships/image" Target="../media/image83.png"/><Relationship Id="rId100" Type="http://schemas.openxmlformats.org/officeDocument/2006/relationships/image" Target="../media/image106.png"/><Relationship Id="rId105" Type="http://schemas.openxmlformats.org/officeDocument/2006/relationships/image" Target="../media/image111.png"/><Relationship Id="rId8" Type="http://schemas.openxmlformats.org/officeDocument/2006/relationships/image" Target="../media/image14.png"/><Relationship Id="rId51" Type="http://schemas.openxmlformats.org/officeDocument/2006/relationships/image" Target="../media/image57.png"/><Relationship Id="rId72" Type="http://schemas.openxmlformats.org/officeDocument/2006/relationships/image" Target="../media/image78.png"/><Relationship Id="rId93" Type="http://schemas.openxmlformats.org/officeDocument/2006/relationships/image" Target="../media/image99.png"/><Relationship Id="rId98" Type="http://schemas.openxmlformats.org/officeDocument/2006/relationships/image" Target="../media/image104.png"/><Relationship Id="rId121" Type="http://schemas.openxmlformats.org/officeDocument/2006/relationships/image" Target="../media/image127.png"/><Relationship Id="rId3" Type="http://schemas.openxmlformats.org/officeDocument/2006/relationships/image" Target="../media/image9.png"/><Relationship Id="rId25" Type="http://schemas.openxmlformats.org/officeDocument/2006/relationships/image" Target="../media/image31.png"/><Relationship Id="rId46" Type="http://schemas.openxmlformats.org/officeDocument/2006/relationships/image" Target="../media/image52.png"/><Relationship Id="rId67" Type="http://schemas.openxmlformats.org/officeDocument/2006/relationships/image" Target="../media/image73.png"/><Relationship Id="rId116" Type="http://schemas.openxmlformats.org/officeDocument/2006/relationships/image" Target="../media/image122.png"/><Relationship Id="rId20" Type="http://schemas.openxmlformats.org/officeDocument/2006/relationships/image" Target="../media/image26.png"/><Relationship Id="rId41" Type="http://schemas.openxmlformats.org/officeDocument/2006/relationships/image" Target="../media/image47.png"/><Relationship Id="rId62" Type="http://schemas.openxmlformats.org/officeDocument/2006/relationships/image" Target="../media/image68.png"/><Relationship Id="rId83" Type="http://schemas.openxmlformats.org/officeDocument/2006/relationships/image" Target="../media/image89.png"/><Relationship Id="rId88" Type="http://schemas.openxmlformats.org/officeDocument/2006/relationships/image" Target="../media/image94.png"/><Relationship Id="rId111" Type="http://schemas.openxmlformats.org/officeDocument/2006/relationships/image" Target="../media/image117.png"/><Relationship Id="rId15" Type="http://schemas.openxmlformats.org/officeDocument/2006/relationships/image" Target="../media/image21.png"/><Relationship Id="rId36" Type="http://schemas.openxmlformats.org/officeDocument/2006/relationships/image" Target="../media/image42.png"/><Relationship Id="rId57" Type="http://schemas.openxmlformats.org/officeDocument/2006/relationships/image" Target="../media/image63.png"/><Relationship Id="rId106" Type="http://schemas.openxmlformats.org/officeDocument/2006/relationships/image" Target="../media/image112.png"/><Relationship Id="rId10" Type="http://schemas.openxmlformats.org/officeDocument/2006/relationships/image" Target="../media/image16.png"/><Relationship Id="rId31" Type="http://schemas.openxmlformats.org/officeDocument/2006/relationships/image" Target="../media/image37.png"/><Relationship Id="rId52" Type="http://schemas.openxmlformats.org/officeDocument/2006/relationships/image" Target="../media/image58.png"/><Relationship Id="rId73" Type="http://schemas.openxmlformats.org/officeDocument/2006/relationships/image" Target="../media/image79.png"/><Relationship Id="rId78" Type="http://schemas.openxmlformats.org/officeDocument/2006/relationships/image" Target="../media/image84.png"/><Relationship Id="rId94" Type="http://schemas.openxmlformats.org/officeDocument/2006/relationships/image" Target="../media/image100.png"/><Relationship Id="rId99" Type="http://schemas.openxmlformats.org/officeDocument/2006/relationships/image" Target="../media/image105.png"/><Relationship Id="rId101" Type="http://schemas.openxmlformats.org/officeDocument/2006/relationships/image" Target="../media/image107.png"/><Relationship Id="rId122" Type="http://schemas.openxmlformats.org/officeDocument/2006/relationships/image" Target="../media/image128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emf"/><Relationship Id="rId3" Type="http://schemas.openxmlformats.org/officeDocument/2006/relationships/image" Target="../media/image134.emf"/><Relationship Id="rId7" Type="http://schemas.openxmlformats.org/officeDocument/2006/relationships/image" Target="../media/image138.emf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emf"/><Relationship Id="rId5" Type="http://schemas.openxmlformats.org/officeDocument/2006/relationships/image" Target="../media/image136.emf"/><Relationship Id="rId4" Type="http://schemas.openxmlformats.org/officeDocument/2006/relationships/image" Target="../media/image13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2" Type="http://schemas.openxmlformats.org/officeDocument/2006/relationships/image" Target="../media/image1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image" Target="../media/image1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4285"/>
            <a:ext cx="9144000" cy="1470025"/>
          </a:xfrm>
        </p:spPr>
        <p:txBody>
          <a:bodyPr>
            <a:normAutofit/>
          </a:bodyPr>
          <a:lstStyle/>
          <a:p>
            <a:r>
              <a:rPr lang="en-US" sz="3600" b="1" dirty="0"/>
              <a:t>Highlights from LHC</a:t>
            </a:r>
            <a:endParaRPr lang="en-US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47979" y="11872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4103" y="93879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A collage of different machines&#10;&#10;Description automatically generated">
            <a:extLst>
              <a:ext uri="{FF2B5EF4-FFF2-40B4-BE49-F238E27FC236}">
                <a16:creationId xmlns:a16="http://schemas.microsoft.com/office/drawing/2014/main" id="{01DCE2A7-BFFF-E17F-4DA4-07E514ECC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258" y="3050473"/>
            <a:ext cx="6691483" cy="376396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236A5E52-AFDB-1857-D896-6996DF2661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0836" y="4343400"/>
            <a:ext cx="8933164" cy="2400300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R. </a:t>
            </a:r>
            <a:r>
              <a:rPr lang="en-US" b="1" u="sng" dirty="0" err="1">
                <a:solidFill>
                  <a:srgbClr val="FFFF00"/>
                </a:solidFill>
              </a:rPr>
              <a:t>Demina</a:t>
            </a:r>
            <a:endParaRPr lang="en-US" b="1" u="sng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University of Rochester</a:t>
            </a:r>
          </a:p>
          <a:p>
            <a:r>
              <a:rPr lang="en-US" b="1" dirty="0">
                <a:solidFill>
                  <a:srgbClr val="FFFF00"/>
                </a:solidFill>
              </a:rPr>
              <a:t>05/12/2026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F628E-9D7F-E09A-FCBD-B0ACFCEE9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0186E15-87B9-A378-ADBD-56952E4DD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154" y="1089738"/>
            <a:ext cx="2596585" cy="19474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15A194-B0E2-84F9-A10E-410AC12B9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3048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effectLst/>
              </a:rPr>
              <a:t>Spin correlations in </a:t>
            </a:r>
            <a:r>
              <a:rPr lang="en-US" b="1" i="1" dirty="0">
                <a:solidFill>
                  <a:srgbClr val="C00000"/>
                </a:solidFill>
                <a:effectLst/>
              </a:rPr>
              <a:t>H→ZZ→4l (Atlas)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89DF21-E034-8FD0-D3A1-35AF0769B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F268B2-9C6E-7AFF-5BA5-4E8065924F4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882338"/>
            <a:ext cx="9144000" cy="7178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The golden channel of Higgs discovery continues to deliver stunning results</a:t>
            </a:r>
          </a:p>
          <a:p>
            <a:pPr marL="0" indent="0">
              <a:buNone/>
            </a:pPr>
            <a:r>
              <a:rPr lang="en-US" sz="2000" dirty="0"/>
              <a:t>Very clean channel, rich angular correlations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2B913-7ADF-8E3B-86AD-A23B24B5B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08A3C-7147-49D8-5FF0-788845DB7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A0363E-6D8F-5C4D-8B82-23F3DB099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78" y="1562100"/>
            <a:ext cx="2628900" cy="1752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E1C968-EEE5-9B5E-F170-8FF67E98F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6623" y="1319694"/>
            <a:ext cx="2613607" cy="23760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B7E519-C54F-BDF0-993D-D759227E7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0393" y="4076700"/>
            <a:ext cx="2338971" cy="2552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D864B6-E84C-80F3-0F0E-84A4EF13E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1513" y="4076700"/>
            <a:ext cx="2338972" cy="2552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306923-6906-0108-BA05-541364521DE3}"/>
              </a:ext>
            </a:extLst>
          </p:cNvPr>
          <p:cNvSpPr txBox="1"/>
          <p:nvPr/>
        </p:nvSpPr>
        <p:spPr>
          <a:xfrm>
            <a:off x="2828584" y="2756844"/>
            <a:ext cx="2936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Negative leptons – spin analyzers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17832E-FA36-D416-8F70-30E49BEB56FA}"/>
              </a:ext>
            </a:extLst>
          </p:cNvPr>
          <p:cNvSpPr txBox="1"/>
          <p:nvPr/>
        </p:nvSpPr>
        <p:spPr>
          <a:xfrm>
            <a:off x="13504" y="3457563"/>
            <a:ext cx="37868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S=1 Z bosons – 2 qutrit system </a:t>
            </a:r>
            <a:r>
              <a:rPr lang="en-US" dirty="0">
                <a:sym typeface="Wingdings" pitchFamily="2" charset="2"/>
              </a:rPr>
              <a:t> 9x9=81 spin correlation coefficients;</a:t>
            </a:r>
          </a:p>
          <a:p>
            <a:r>
              <a:rPr lang="en-US" dirty="0">
                <a:sym typeface="Wingdings" pitchFamily="2" charset="2"/>
              </a:rPr>
              <a:t>Only 9 are non-zero (s(H)=0)</a:t>
            </a:r>
          </a:p>
          <a:p>
            <a:r>
              <a:rPr lang="en-US" dirty="0">
                <a:sym typeface="Wingdings" pitchFamily="2" charset="2"/>
              </a:rPr>
              <a:t>6 off-diagonal are related to two parameters:</a:t>
            </a:r>
          </a:p>
          <a:p>
            <a:r>
              <a:rPr lang="en-US" dirty="0"/>
              <a:t>C</a:t>
            </a:r>
            <a:r>
              <a:rPr lang="en-US" baseline="-25000" dirty="0"/>
              <a:t>212-1 </a:t>
            </a:r>
            <a:r>
              <a:rPr lang="en-US" dirty="0"/>
              <a:t>and C</a:t>
            </a:r>
            <a:r>
              <a:rPr lang="en-US" baseline="-25000" dirty="0"/>
              <a:t>222-2 </a:t>
            </a:r>
            <a:r>
              <a:rPr lang="en-US" dirty="0"/>
              <a:t>, estimated on event-by-event basis from angles of the spin analyzers</a:t>
            </a:r>
          </a:p>
          <a:p>
            <a:r>
              <a:rPr lang="en-US" dirty="0"/>
              <a:t>System is entangled if at least one is non-zero. 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6AD1F0-0320-96FF-BF16-D63E51FC4BAA}"/>
              </a:ext>
            </a:extLst>
          </p:cNvPr>
          <p:cNvSpPr txBox="1"/>
          <p:nvPr/>
        </p:nvSpPr>
        <p:spPr>
          <a:xfrm>
            <a:off x="4156801" y="3542597"/>
            <a:ext cx="48573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entangled hypothesis (blue solid line) </a:t>
            </a:r>
          </a:p>
          <a:p>
            <a:r>
              <a:rPr lang="en-US" dirty="0"/>
              <a:t>separable non-QE hypothesis |00&gt; (orange dashed line)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518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F628E-9D7F-E09A-FCBD-B0ACFCEE9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5A194-B0E2-84F9-A10E-410AC12B9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3048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effectLst/>
              </a:rPr>
              <a:t>Entanglement in </a:t>
            </a:r>
            <a:r>
              <a:rPr lang="en-US" b="1" i="1" dirty="0">
                <a:solidFill>
                  <a:srgbClr val="C00000"/>
                </a:solidFill>
                <a:effectLst/>
              </a:rPr>
              <a:t>H→ZZ→4l (Atlas)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89DF21-E034-8FD0-D3A1-35AF0769B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F268B2-9C6E-7AFF-5BA5-4E8065924F4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49612" y="3800707"/>
            <a:ext cx="5074572" cy="2312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An alternative approach: Use full angular  distributions to construct the test statistic q for the entangled (blue solid line) and non-entangled (orange dashed line) hypotheses. </a:t>
            </a:r>
          </a:p>
          <a:p>
            <a:pPr marL="0" indent="0">
              <a:buNone/>
            </a:pPr>
            <a:r>
              <a:rPr lang="en-US" sz="1800" dirty="0"/>
              <a:t>Distributions for 10 millions of pseudo-experiments. </a:t>
            </a:r>
          </a:p>
          <a:p>
            <a:pPr marL="0" indent="0">
              <a:buNone/>
            </a:pPr>
            <a:r>
              <a:rPr lang="en-US" sz="1800" dirty="0"/>
              <a:t>Data (solid black line </a:t>
            </a:r>
            <a:r>
              <a:rPr lang="en-US" sz="2000" dirty="0"/>
              <a:t>disfavor the separable-state hypothesis at a significance of 4.7 (expected 4.9) standard deviations</a:t>
            </a:r>
            <a:endParaRPr lang="en-US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2B913-7ADF-8E3B-86AD-A23B24B5B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08A3C-7147-49D8-5FF0-788845DB7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5D7B39-3DA0-5606-DACF-8475D82A6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2108" y="406348"/>
            <a:ext cx="2434327" cy="3317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1CBED9-0CD3-2E28-1F4A-9BD985974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77561" y="402132"/>
            <a:ext cx="2434329" cy="33179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E467B-4BD2-0A82-5BF7-489D7D31B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850455" y="3244312"/>
            <a:ext cx="2627475" cy="3660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5CB6E2-748A-0BAB-2DF9-FF02769C0103}"/>
              </a:ext>
            </a:extLst>
          </p:cNvPr>
          <p:cNvSpPr txBox="1"/>
          <p:nvPr/>
        </p:nvSpPr>
        <p:spPr>
          <a:xfrm>
            <a:off x="3216113" y="987093"/>
            <a:ext cx="26512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Combined results on C</a:t>
            </a:r>
            <a:r>
              <a:rPr lang="en-US" baseline="-25000" dirty="0"/>
              <a:t>212-1 </a:t>
            </a:r>
            <a:r>
              <a:rPr lang="en-US" dirty="0"/>
              <a:t>and C</a:t>
            </a:r>
            <a:r>
              <a:rPr lang="en-US" baseline="-25000" dirty="0"/>
              <a:t>222-2 </a:t>
            </a:r>
            <a:r>
              <a:rPr lang="en-US" dirty="0"/>
              <a:t>are consistent with the SM prediction, but do not exclude separable scenario (both=0)</a:t>
            </a:r>
          </a:p>
        </p:txBody>
      </p:sp>
    </p:spTree>
    <p:extLst>
      <p:ext uri="{BB962C8B-B14F-4D97-AF65-F5344CB8AC3E}">
        <p14:creationId xmlns:p14="http://schemas.microsoft.com/office/powerpoint/2010/main" val="1410331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39599-C695-65E2-6006-420CD5F5B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6FE2E-9162-69E9-5EAA-319E83ED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81150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CP structure of Higgs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AC1966-9496-37A9-B9AD-BD609E26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5919BE-C865-026B-CD7D-A1DAA2DD488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386" y="877646"/>
            <a:ext cx="8915400" cy="1295400"/>
          </a:xfrm>
        </p:spPr>
        <p:txBody>
          <a:bodyPr/>
          <a:lstStyle/>
          <a:p>
            <a:r>
              <a:rPr lang="en-US" dirty="0"/>
              <a:t>CMS: H</a:t>
            </a:r>
            <a:r>
              <a:rPr lang="en-US" dirty="0">
                <a:sym typeface="Wingdings" pitchFamily="2" charset="2"/>
              </a:rPr>
              <a:t>Z</a:t>
            </a:r>
            <a:r>
              <a:rPr lang="en-US" baseline="30000" dirty="0">
                <a:sym typeface="Wingdings" pitchFamily="2" charset="2"/>
              </a:rPr>
              <a:t>*</a:t>
            </a:r>
            <a:r>
              <a:rPr lang="en-US" dirty="0">
                <a:sym typeface="Wingdings" pitchFamily="2" charset="2"/>
              </a:rPr>
              <a:t>Z4l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69DC5F-91CF-A288-F031-93CF33EC4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83" y="3028235"/>
            <a:ext cx="2496787" cy="21670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027F09-18B7-95AF-29F3-9D8158AC3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953020"/>
            <a:ext cx="5353957" cy="1981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37B934-01BA-9D46-907E-DA0243F12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907" y="3688447"/>
            <a:ext cx="3367150" cy="2885070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2969FF8-FB76-340C-5A4C-235B43D8A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F13213B-C997-86E1-3239-F38D4CF4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2F74E3-E677-FF36-4823-9B2BCA02B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33" y="1390377"/>
            <a:ext cx="2297689" cy="15317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093092-C169-D660-8E8A-36BF17D63465}"/>
              </a:ext>
            </a:extLst>
          </p:cNvPr>
          <p:cNvSpPr txBox="1"/>
          <p:nvPr/>
        </p:nvSpPr>
        <p:spPr>
          <a:xfrm>
            <a:off x="6248400" y="6477000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CMS-PAS-HIG-25-011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94E48-00FC-6EF6-D165-96856E424015}"/>
              </a:ext>
            </a:extLst>
          </p:cNvPr>
          <p:cNvSpPr txBox="1"/>
          <p:nvPr/>
        </p:nvSpPr>
        <p:spPr>
          <a:xfrm>
            <a:off x="3505200" y="2772497"/>
            <a:ext cx="47398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Hypothesis testing:</a:t>
            </a:r>
          </a:p>
          <a:p>
            <a:r>
              <a:rPr lang="en-US" dirty="0"/>
              <a:t>Purely longitudinal polarization </a:t>
            </a:r>
            <a:r>
              <a:rPr lang="en-US" dirty="0" err="1"/>
              <a:t>f</a:t>
            </a:r>
            <a:r>
              <a:rPr lang="en-US" baseline="-25000" dirty="0" err="1"/>
              <a:t>L</a:t>
            </a:r>
            <a:r>
              <a:rPr lang="en-US" dirty="0"/>
              <a:t>=1 (dashed blue) </a:t>
            </a:r>
          </a:p>
          <a:p>
            <a:r>
              <a:rPr lang="en-US" dirty="0"/>
              <a:t>Purely transverse polarization </a:t>
            </a:r>
            <a:r>
              <a:rPr lang="en-US" dirty="0" err="1"/>
              <a:t>f</a:t>
            </a:r>
            <a:r>
              <a:rPr lang="en-US" baseline="-25000" dirty="0" err="1"/>
              <a:t>L</a:t>
            </a:r>
            <a:r>
              <a:rPr lang="en-US" dirty="0"/>
              <a:t>=0 (dot-dashed green)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586E64-87CD-32F7-5A5F-3DE7F93673A2}"/>
              </a:ext>
            </a:extLst>
          </p:cNvPr>
          <p:cNvSpPr txBox="1"/>
          <p:nvPr/>
        </p:nvSpPr>
        <p:spPr>
          <a:xfrm>
            <a:off x="6634705" y="5130982"/>
            <a:ext cx="215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weight =sign of </a:t>
            </a:r>
            <a:r>
              <a:rPr lang="en-US" sz="1400" dirty="0">
                <a:effectLst/>
              </a:rPr>
              <a:t>(cos</a:t>
            </a:r>
            <a:r>
              <a:rPr lang="el-GR" sz="1400" dirty="0">
                <a:effectLst/>
              </a:rPr>
              <a:t>θ</a:t>
            </a:r>
            <a:r>
              <a:rPr lang="el-GR" sz="1400" baseline="-25000" dirty="0">
                <a:effectLst/>
              </a:rPr>
              <a:t>1</a:t>
            </a:r>
            <a:r>
              <a:rPr lang="el-GR" sz="1400" dirty="0">
                <a:effectLst/>
              </a:rPr>
              <a:t>⋅</a:t>
            </a:r>
            <a:r>
              <a:rPr lang="en-US" sz="1400" dirty="0">
                <a:effectLst/>
              </a:rPr>
              <a:t>cos</a:t>
            </a:r>
            <a:r>
              <a:rPr lang="el-GR" sz="1400" dirty="0">
                <a:effectLst/>
              </a:rPr>
              <a:t>θ</a:t>
            </a:r>
            <a:r>
              <a:rPr lang="el-GR" sz="1400" baseline="-25000" dirty="0">
                <a:effectLst/>
              </a:rPr>
              <a:t>2</a:t>
            </a:r>
            <a:r>
              <a:rPr lang="el-GR" sz="1400" dirty="0">
                <a:effectLst/>
              </a:rPr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1459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F5A8-EFFB-6B94-0F2E-A63A0076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575117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CP structure of Higgs and entanglement of Z bosons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22341-8B87-05E7-699F-B9ADE504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94F6657-93A0-764F-8B28-BF2DDAFA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E59E0FD-0FA1-067B-6C4E-7D9473F7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B14D2-D647-6208-B236-747E6288D937}"/>
              </a:ext>
            </a:extLst>
          </p:cNvPr>
          <p:cNvSpPr txBox="1"/>
          <p:nvPr/>
        </p:nvSpPr>
        <p:spPr>
          <a:xfrm>
            <a:off x="6248400" y="6477000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CMS-PAS-HIG-25-011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DAF3E1-D0A1-4852-0044-BCB57F9B3DF2}"/>
              </a:ext>
            </a:extLst>
          </p:cNvPr>
          <p:cNvGrpSpPr/>
          <p:nvPr/>
        </p:nvGrpSpPr>
        <p:grpSpPr>
          <a:xfrm>
            <a:off x="42876" y="886198"/>
            <a:ext cx="3975199" cy="4573481"/>
            <a:chOff x="4886374" y="1879914"/>
            <a:chExt cx="3975199" cy="45734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8F1444-617D-8976-6692-0534F2CE9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6199" y="2249246"/>
              <a:ext cx="3378201" cy="42041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5E4AAB-9A1E-77D4-6D87-B0E57084AC20}"/>
                </a:ext>
              </a:extLst>
            </p:cNvPr>
            <p:cNvSpPr txBox="1"/>
            <p:nvPr/>
          </p:nvSpPr>
          <p:spPr>
            <a:xfrm>
              <a:off x="5760342" y="1879914"/>
              <a:ext cx="2545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Dashed blue line - </a:t>
              </a:r>
              <a:r>
                <a:rPr lang="en-US" dirty="0">
                  <a:effectLst/>
                </a:rPr>
                <a:t>f</a:t>
              </a:r>
              <a:r>
                <a:rPr lang="el-GR" baseline="-25000" dirty="0">
                  <a:effectLst/>
                </a:rPr>
                <a:t>Λ1</a:t>
              </a:r>
              <a:r>
                <a:rPr lang="el-GR" dirty="0">
                  <a:effectLst/>
                </a:rPr>
                <a:t>=</a:t>
              </a:r>
              <a:r>
                <a:rPr lang="el-GR" dirty="0"/>
                <a:t> 0.5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5D1B9B-129A-8203-ECC4-07C74A78A15A}"/>
                </a:ext>
              </a:extLst>
            </p:cNvPr>
            <p:cNvSpPr txBox="1"/>
            <p:nvPr/>
          </p:nvSpPr>
          <p:spPr>
            <a:xfrm>
              <a:off x="4886374" y="2713391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CC7E6A-3366-DC37-757B-D5962DA2B24B}"/>
                </a:ext>
              </a:extLst>
            </p:cNvPr>
            <p:cNvSpPr txBox="1"/>
            <p:nvPr/>
          </p:nvSpPr>
          <p:spPr>
            <a:xfrm>
              <a:off x="8207227" y="2707224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 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FEA845-D02B-D58E-DAAD-FCCC1B48E9BE}"/>
                </a:ext>
              </a:extLst>
            </p:cNvPr>
            <p:cNvSpPr txBox="1"/>
            <p:nvPr/>
          </p:nvSpPr>
          <p:spPr>
            <a:xfrm>
              <a:off x="4912824" y="4070804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25CD4E-7D9D-F7CE-8BAA-FA4E1A180014}"/>
                </a:ext>
              </a:extLst>
            </p:cNvPr>
            <p:cNvSpPr txBox="1"/>
            <p:nvPr/>
          </p:nvSpPr>
          <p:spPr>
            <a:xfrm>
              <a:off x="8207227" y="4066991"/>
              <a:ext cx="654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AC5FFB-704B-2DD5-AA57-551678A00B4C}"/>
                </a:ext>
              </a:extLst>
            </p:cNvPr>
            <p:cNvSpPr txBox="1"/>
            <p:nvPr/>
          </p:nvSpPr>
          <p:spPr>
            <a:xfrm>
              <a:off x="4920839" y="5451464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59A3F0-9C03-533C-6997-99D651D25397}"/>
                </a:ext>
              </a:extLst>
            </p:cNvPr>
            <p:cNvSpPr txBox="1"/>
            <p:nvPr/>
          </p:nvSpPr>
          <p:spPr>
            <a:xfrm>
              <a:off x="8114612" y="545129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</p:grpSp>
      <p:pic>
        <p:nvPicPr>
          <p:cNvPr id="22" name="Picture 21" descr="A comparison of a graph&#10;&#10;Description automatically generated">
            <a:extLst>
              <a:ext uri="{FF2B5EF4-FFF2-40B4-BE49-F238E27FC236}">
                <a16:creationId xmlns:a16="http://schemas.microsoft.com/office/drawing/2014/main" id="{76675700-2737-E3BC-F2FC-A05BCEDF9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52" y="1010626"/>
            <a:ext cx="4288856" cy="214442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535C5A-5B18-3554-A6FD-98E329228E92}"/>
              </a:ext>
            </a:extLst>
          </p:cNvPr>
          <p:cNvSpPr txBox="1"/>
          <p:nvPr/>
        </p:nvSpPr>
        <p:spPr>
          <a:xfrm>
            <a:off x="232023" y="5459679"/>
            <a:ext cx="80817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800" dirty="0"/>
              <a:t>The fully longitudinal (</a:t>
            </a:r>
            <a:r>
              <a:rPr lang="en-US" sz="1800" dirty="0" err="1"/>
              <a:t>f</a:t>
            </a:r>
            <a:r>
              <a:rPr lang="en-US" sz="1800" baseline="-25000" dirty="0" err="1"/>
              <a:t>L</a:t>
            </a:r>
            <a:r>
              <a:rPr lang="en-US" sz="1800" dirty="0"/>
              <a:t>) and fully transverse (</a:t>
            </a:r>
            <a:r>
              <a:rPr lang="en-US" sz="1800" dirty="0" err="1"/>
              <a:t>f</a:t>
            </a:r>
            <a:r>
              <a:rPr lang="en-US" sz="1800" baseline="-25000" dirty="0" err="1"/>
              <a:t>T</a:t>
            </a:r>
            <a:r>
              <a:rPr lang="en-US" sz="1800" dirty="0"/>
              <a:t>) Z boson polarizations are excluded at &gt;6</a:t>
            </a:r>
            <a:r>
              <a:rPr lang="el-GR" sz="1800" dirty="0">
                <a:effectLst/>
              </a:rPr>
              <a:t>σ</a:t>
            </a:r>
            <a:r>
              <a:rPr lang="el-GR" sz="1800" dirty="0"/>
              <a:t>. 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en-US" sz="1800" b="1" dirty="0">
                <a:solidFill>
                  <a:srgbClr val="FF0000"/>
                </a:solidFill>
              </a:rPr>
              <a:t>entangled state of qutrits </a:t>
            </a:r>
            <a:r>
              <a:rPr lang="en-US" sz="1800" dirty="0"/>
              <a:t>(assuming Quantum Mechanics and CP conservation)</a:t>
            </a:r>
          </a:p>
          <a:p>
            <a:pPr marL="0" indent="0">
              <a:buNone/>
            </a:pPr>
            <a:r>
              <a:rPr lang="en-US" sz="1800" dirty="0"/>
              <a:t>conditions exist for measuring violation of the </a:t>
            </a:r>
            <a:r>
              <a:rPr lang="en-US" sz="1800" b="1" dirty="0">
                <a:solidFill>
                  <a:srgbClr val="FF0000"/>
                </a:solidFill>
              </a:rPr>
              <a:t>Bell-type inequality in the </a:t>
            </a:r>
            <a:r>
              <a:rPr lang="en-US" sz="1800" b="1" dirty="0">
                <a:solidFill>
                  <a:srgbClr val="FF0000"/>
                </a:solidFill>
                <a:effectLst/>
              </a:rPr>
              <a:t>H→ZZ</a:t>
            </a:r>
            <a:r>
              <a:rPr lang="en-US" sz="1800" b="1" dirty="0">
                <a:solidFill>
                  <a:srgbClr val="FF0000"/>
                </a:solidFill>
              </a:rPr>
              <a:t> decays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(assuming large coherence of the transverse and longitudinal amplitudes) </a:t>
            </a:r>
          </a:p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E94A93E-13F7-B7BE-C080-BEC5DE797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005" y="3250784"/>
            <a:ext cx="2238987" cy="219722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B49F2FF-5FDB-4EFC-34B3-FF040FB79DD8}"/>
              </a:ext>
            </a:extLst>
          </p:cNvPr>
          <p:cNvSpPr txBox="1"/>
          <p:nvPr/>
        </p:nvSpPr>
        <p:spPr>
          <a:xfrm>
            <a:off x="6934200" y="3357604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Bonus: The model with no permutation of leptons is excluded at 2.7 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 level  – muons are identical particles!</a:t>
            </a:r>
          </a:p>
        </p:txBody>
      </p:sp>
    </p:spTree>
    <p:extLst>
      <p:ext uri="{BB962C8B-B14F-4D97-AF65-F5344CB8AC3E}">
        <p14:creationId xmlns:p14="http://schemas.microsoft.com/office/powerpoint/2010/main" val="3361760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F5A8-EFFB-6B94-0F2E-A63A0076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575117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EFT analysis of HVV couplings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22341-8B87-05E7-699F-B9ADE504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94F6657-93A0-764F-8B28-BF2DDAFA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E59E0FD-0FA1-067B-6C4E-7D9473F7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B14D2-D647-6208-B236-747E6288D937}"/>
              </a:ext>
            </a:extLst>
          </p:cNvPr>
          <p:cNvSpPr txBox="1"/>
          <p:nvPr/>
        </p:nvSpPr>
        <p:spPr>
          <a:xfrm>
            <a:off x="6248400" y="6477000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CMS-PAS-HIG-25-011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DAF3E1-D0A1-4852-0044-BCB57F9B3DF2}"/>
              </a:ext>
            </a:extLst>
          </p:cNvPr>
          <p:cNvGrpSpPr/>
          <p:nvPr/>
        </p:nvGrpSpPr>
        <p:grpSpPr>
          <a:xfrm>
            <a:off x="42876" y="886198"/>
            <a:ext cx="3975199" cy="4573481"/>
            <a:chOff x="4886374" y="1879914"/>
            <a:chExt cx="3975199" cy="45734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8F1444-617D-8976-6692-0534F2CE9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6199" y="2249246"/>
              <a:ext cx="3378201" cy="42041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5E4AAB-9A1E-77D4-6D87-B0E57084AC20}"/>
                </a:ext>
              </a:extLst>
            </p:cNvPr>
            <p:cNvSpPr txBox="1"/>
            <p:nvPr/>
          </p:nvSpPr>
          <p:spPr>
            <a:xfrm>
              <a:off x="5760342" y="1879914"/>
              <a:ext cx="2545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Dashed blue line - </a:t>
              </a:r>
              <a:r>
                <a:rPr lang="en-US" dirty="0">
                  <a:effectLst/>
                </a:rPr>
                <a:t>f</a:t>
              </a:r>
              <a:r>
                <a:rPr lang="el-GR" baseline="-25000" dirty="0">
                  <a:effectLst/>
                </a:rPr>
                <a:t>Λ1</a:t>
              </a:r>
              <a:r>
                <a:rPr lang="el-GR" dirty="0">
                  <a:effectLst/>
                </a:rPr>
                <a:t>=</a:t>
              </a:r>
              <a:r>
                <a:rPr lang="el-GR" dirty="0"/>
                <a:t> 0.5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5D1B9B-129A-8203-ECC4-07C74A78A15A}"/>
                </a:ext>
              </a:extLst>
            </p:cNvPr>
            <p:cNvSpPr txBox="1"/>
            <p:nvPr/>
          </p:nvSpPr>
          <p:spPr>
            <a:xfrm>
              <a:off x="4886374" y="2713391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CC7E6A-3366-DC37-757B-D5962DA2B24B}"/>
                </a:ext>
              </a:extLst>
            </p:cNvPr>
            <p:cNvSpPr txBox="1"/>
            <p:nvPr/>
          </p:nvSpPr>
          <p:spPr>
            <a:xfrm>
              <a:off x="8207227" y="2707224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 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FEA845-D02B-D58E-DAAD-FCCC1B48E9BE}"/>
                </a:ext>
              </a:extLst>
            </p:cNvPr>
            <p:cNvSpPr txBox="1"/>
            <p:nvPr/>
          </p:nvSpPr>
          <p:spPr>
            <a:xfrm>
              <a:off x="4912824" y="4070804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25CD4E-7D9D-F7CE-8BAA-FA4E1A180014}"/>
                </a:ext>
              </a:extLst>
            </p:cNvPr>
            <p:cNvSpPr txBox="1"/>
            <p:nvPr/>
          </p:nvSpPr>
          <p:spPr>
            <a:xfrm>
              <a:off x="8207227" y="4066991"/>
              <a:ext cx="654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AC5FFB-704B-2DD5-AA57-551678A00B4C}"/>
                </a:ext>
              </a:extLst>
            </p:cNvPr>
            <p:cNvSpPr txBox="1"/>
            <p:nvPr/>
          </p:nvSpPr>
          <p:spPr>
            <a:xfrm>
              <a:off x="4920839" y="5451464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59A3F0-9C03-533C-6997-99D651D25397}"/>
                </a:ext>
              </a:extLst>
            </p:cNvPr>
            <p:cNvSpPr txBox="1"/>
            <p:nvPr/>
          </p:nvSpPr>
          <p:spPr>
            <a:xfrm>
              <a:off x="8114612" y="545129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F535C5A-5B18-3554-A6FD-98E329228E92}"/>
              </a:ext>
            </a:extLst>
          </p:cNvPr>
          <p:cNvSpPr txBox="1"/>
          <p:nvPr/>
        </p:nvSpPr>
        <p:spPr>
          <a:xfrm>
            <a:off x="232023" y="5459679"/>
            <a:ext cx="8605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/>
              <a:t>Observed and expected constraints on fractional contribution in the EFT framework. </a:t>
            </a:r>
          </a:p>
          <a:p>
            <a:pPr marL="0" indent="0">
              <a:buNone/>
            </a:pPr>
            <a:r>
              <a:rPr lang="en-US" dirty="0"/>
              <a:t>A simultaneous measurement of eight Higgs boson couplings to electroweak vector bosons is carried out within the frameworks of anomalous couplings and effective field theory.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641FB-702E-4484-9731-1B5A34E78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034" y="1200100"/>
            <a:ext cx="4340932" cy="344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3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590800"/>
            <a:ext cx="8839200" cy="1117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Top quark-antiquark pair at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pic>
        <p:nvPicPr>
          <p:cNvPr id="1026" name="Picture 2" descr="page20image36203456">
            <a:extLst>
              <a:ext uri="{FF2B5EF4-FFF2-40B4-BE49-F238E27FC236}">
                <a16:creationId xmlns:a16="http://schemas.microsoft.com/office/drawing/2014/main" id="{88E3C76A-A2FE-ADC4-EE57-9652A8212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20image52890048">
            <a:extLst>
              <a:ext uri="{FF2B5EF4-FFF2-40B4-BE49-F238E27FC236}">
                <a16:creationId xmlns:a16="http://schemas.microsoft.com/office/drawing/2014/main" id="{E9F8B56D-A392-EBCF-0A82-E02BFE334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20image52889632">
            <a:extLst>
              <a:ext uri="{FF2B5EF4-FFF2-40B4-BE49-F238E27FC236}">
                <a16:creationId xmlns:a16="http://schemas.microsoft.com/office/drawing/2014/main" id="{D30B06A3-B64C-68D5-302D-87AE63662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20image52890880">
            <a:extLst>
              <a:ext uri="{FF2B5EF4-FFF2-40B4-BE49-F238E27FC236}">
                <a16:creationId xmlns:a16="http://schemas.microsoft.com/office/drawing/2014/main" id="{2D12A362-26E2-0937-BC22-84555267A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20image52892128">
            <a:extLst>
              <a:ext uri="{FF2B5EF4-FFF2-40B4-BE49-F238E27FC236}">
                <a16:creationId xmlns:a16="http://schemas.microsoft.com/office/drawing/2014/main" id="{967C727C-CA33-B255-36F2-B9CE19365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20image52891296">
            <a:extLst>
              <a:ext uri="{FF2B5EF4-FFF2-40B4-BE49-F238E27FC236}">
                <a16:creationId xmlns:a16="http://schemas.microsoft.com/office/drawing/2014/main" id="{7358FA54-DFED-8277-A4E7-92A97575C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20image52889008">
            <a:extLst>
              <a:ext uri="{FF2B5EF4-FFF2-40B4-BE49-F238E27FC236}">
                <a16:creationId xmlns:a16="http://schemas.microsoft.com/office/drawing/2014/main" id="{703D43BC-683E-765C-A668-0E0D1D10C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20image52890672">
            <a:extLst>
              <a:ext uri="{FF2B5EF4-FFF2-40B4-BE49-F238E27FC236}">
                <a16:creationId xmlns:a16="http://schemas.microsoft.com/office/drawing/2014/main" id="{DB4DDCA8-18E3-2D2A-F77B-4E3A06712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20image52889424">
            <a:extLst>
              <a:ext uri="{FF2B5EF4-FFF2-40B4-BE49-F238E27FC236}">
                <a16:creationId xmlns:a16="http://schemas.microsoft.com/office/drawing/2014/main" id="{702C6CCC-2755-A63C-649F-5E823636F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page20image52889840">
            <a:extLst>
              <a:ext uri="{FF2B5EF4-FFF2-40B4-BE49-F238E27FC236}">
                <a16:creationId xmlns:a16="http://schemas.microsoft.com/office/drawing/2014/main" id="{15CBCC42-EC0D-F148-5F36-53167A85F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age20image52889216">
            <a:extLst>
              <a:ext uri="{FF2B5EF4-FFF2-40B4-BE49-F238E27FC236}">
                <a16:creationId xmlns:a16="http://schemas.microsoft.com/office/drawing/2014/main" id="{7D6271B9-8D1B-23D6-C118-DD085F6A9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ge20image52888384">
            <a:extLst>
              <a:ext uri="{FF2B5EF4-FFF2-40B4-BE49-F238E27FC236}">
                <a16:creationId xmlns:a16="http://schemas.microsoft.com/office/drawing/2014/main" id="{63346F47-C4A4-CE49-5479-FA19F3E89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age20image52893376">
            <a:extLst>
              <a:ext uri="{FF2B5EF4-FFF2-40B4-BE49-F238E27FC236}">
                <a16:creationId xmlns:a16="http://schemas.microsoft.com/office/drawing/2014/main" id="{4D4C130F-E3C6-76FC-18B6-7A1AD0B1F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age20image36194608">
            <a:extLst>
              <a:ext uri="{FF2B5EF4-FFF2-40B4-BE49-F238E27FC236}">
                <a16:creationId xmlns:a16="http://schemas.microsoft.com/office/drawing/2014/main" id="{9182BA55-7EBD-CFDC-6112-78E050FA9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page20image52893584">
            <a:extLst>
              <a:ext uri="{FF2B5EF4-FFF2-40B4-BE49-F238E27FC236}">
                <a16:creationId xmlns:a16="http://schemas.microsoft.com/office/drawing/2014/main" id="{88AD55F6-B290-9F6A-77E1-2A9DF30E4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age20image52893792">
            <a:extLst>
              <a:ext uri="{FF2B5EF4-FFF2-40B4-BE49-F238E27FC236}">
                <a16:creationId xmlns:a16="http://schemas.microsoft.com/office/drawing/2014/main" id="{5E4F6CA5-8A66-9FE2-FFD9-346AF0C9E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page20image52894000">
            <a:extLst>
              <a:ext uri="{FF2B5EF4-FFF2-40B4-BE49-F238E27FC236}">
                <a16:creationId xmlns:a16="http://schemas.microsoft.com/office/drawing/2014/main" id="{B15E5881-23C3-9E50-70D0-777C5C008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age20image52894208">
            <a:extLst>
              <a:ext uri="{FF2B5EF4-FFF2-40B4-BE49-F238E27FC236}">
                <a16:creationId xmlns:a16="http://schemas.microsoft.com/office/drawing/2014/main" id="{9A2BA557-1E12-6BA9-9B5E-9829A95AF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age20image52894416">
            <a:extLst>
              <a:ext uri="{FF2B5EF4-FFF2-40B4-BE49-F238E27FC236}">
                <a16:creationId xmlns:a16="http://schemas.microsoft.com/office/drawing/2014/main" id="{2488D569-696E-2D03-A0D6-DAFA9551E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page20image52894624">
            <a:extLst>
              <a:ext uri="{FF2B5EF4-FFF2-40B4-BE49-F238E27FC236}">
                <a16:creationId xmlns:a16="http://schemas.microsoft.com/office/drawing/2014/main" id="{F8F82720-E097-CCC6-4C9E-88BBBB7BA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page20image52894832">
            <a:extLst>
              <a:ext uri="{FF2B5EF4-FFF2-40B4-BE49-F238E27FC236}">
                <a16:creationId xmlns:a16="http://schemas.microsoft.com/office/drawing/2014/main" id="{18C4D0F5-3634-1BAD-574C-75379F0B7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page20image52895040">
            <a:extLst>
              <a:ext uri="{FF2B5EF4-FFF2-40B4-BE49-F238E27FC236}">
                <a16:creationId xmlns:a16="http://schemas.microsoft.com/office/drawing/2014/main" id="{22587257-FF98-3DE7-5119-62BB02718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page20image52895248">
            <a:extLst>
              <a:ext uri="{FF2B5EF4-FFF2-40B4-BE49-F238E27FC236}">
                <a16:creationId xmlns:a16="http://schemas.microsoft.com/office/drawing/2014/main" id="{CFFAB02E-D51C-472B-E202-AD2993E5B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page20image52895456">
            <a:extLst>
              <a:ext uri="{FF2B5EF4-FFF2-40B4-BE49-F238E27FC236}">
                <a16:creationId xmlns:a16="http://schemas.microsoft.com/office/drawing/2014/main" id="{3D9E165D-71EF-4DF6-F2F8-40CF278C6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page20image52895664">
            <a:extLst>
              <a:ext uri="{FF2B5EF4-FFF2-40B4-BE49-F238E27FC236}">
                <a16:creationId xmlns:a16="http://schemas.microsoft.com/office/drawing/2014/main" id="{A1BDE7BE-A4E2-807B-0EC6-2F7EAD3CE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page20image52895872">
            <a:extLst>
              <a:ext uri="{FF2B5EF4-FFF2-40B4-BE49-F238E27FC236}">
                <a16:creationId xmlns:a16="http://schemas.microsoft.com/office/drawing/2014/main" id="{8059EB6A-DE37-48D2-746C-CBB7AD795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page20image52896080">
            <a:extLst>
              <a:ext uri="{FF2B5EF4-FFF2-40B4-BE49-F238E27FC236}">
                <a16:creationId xmlns:a16="http://schemas.microsoft.com/office/drawing/2014/main" id="{43BBF53B-4EF0-6468-9E08-3201DF174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page20image52896288">
            <a:extLst>
              <a:ext uri="{FF2B5EF4-FFF2-40B4-BE49-F238E27FC236}">
                <a16:creationId xmlns:a16="http://schemas.microsoft.com/office/drawing/2014/main" id="{3BA4DA2F-C8C0-9039-FDAF-8B821CEDD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page20image52896496">
            <a:extLst>
              <a:ext uri="{FF2B5EF4-FFF2-40B4-BE49-F238E27FC236}">
                <a16:creationId xmlns:a16="http://schemas.microsoft.com/office/drawing/2014/main" id="{BC444650-FC03-4C50-7737-BDAB05915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page20image52896704">
            <a:extLst>
              <a:ext uri="{FF2B5EF4-FFF2-40B4-BE49-F238E27FC236}">
                <a16:creationId xmlns:a16="http://schemas.microsoft.com/office/drawing/2014/main" id="{6670604C-6589-DA89-40B2-E3E027D9E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page20image52897120">
            <a:extLst>
              <a:ext uri="{FF2B5EF4-FFF2-40B4-BE49-F238E27FC236}">
                <a16:creationId xmlns:a16="http://schemas.microsoft.com/office/drawing/2014/main" id="{4CF2B7A2-A9D2-E259-A20E-5FEC1C1AD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page20image52897328">
            <a:extLst>
              <a:ext uri="{FF2B5EF4-FFF2-40B4-BE49-F238E27FC236}">
                <a16:creationId xmlns:a16="http://schemas.microsoft.com/office/drawing/2014/main" id="{355AEBCA-4837-E67E-D026-BD0F29DE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page20image52897536">
            <a:extLst>
              <a:ext uri="{FF2B5EF4-FFF2-40B4-BE49-F238E27FC236}">
                <a16:creationId xmlns:a16="http://schemas.microsoft.com/office/drawing/2014/main" id="{A0CE2A76-4FFB-D05D-71E9-C9A68AEBE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page20image52897744">
            <a:extLst>
              <a:ext uri="{FF2B5EF4-FFF2-40B4-BE49-F238E27FC236}">
                <a16:creationId xmlns:a16="http://schemas.microsoft.com/office/drawing/2014/main" id="{864A1A0F-0089-A3AD-2986-21ACDE029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page20image52897952">
            <a:extLst>
              <a:ext uri="{FF2B5EF4-FFF2-40B4-BE49-F238E27FC236}">
                <a16:creationId xmlns:a16="http://schemas.microsoft.com/office/drawing/2014/main" id="{5ACD06A2-1DBB-EFC1-6F9D-6BE5B70DA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page20image52898160">
            <a:extLst>
              <a:ext uri="{FF2B5EF4-FFF2-40B4-BE49-F238E27FC236}">
                <a16:creationId xmlns:a16="http://schemas.microsoft.com/office/drawing/2014/main" id="{0DBABF0C-57D7-027E-B319-E87586537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page20image52898368">
            <a:extLst>
              <a:ext uri="{FF2B5EF4-FFF2-40B4-BE49-F238E27FC236}">
                <a16:creationId xmlns:a16="http://schemas.microsoft.com/office/drawing/2014/main" id="{9A9B9E4F-CA2E-3FDF-2749-D1C03561B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page20image52898576">
            <a:extLst>
              <a:ext uri="{FF2B5EF4-FFF2-40B4-BE49-F238E27FC236}">
                <a16:creationId xmlns:a16="http://schemas.microsoft.com/office/drawing/2014/main" id="{A885D72F-E4CF-C5BD-2EC9-CB947C976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page20image52898784">
            <a:extLst>
              <a:ext uri="{FF2B5EF4-FFF2-40B4-BE49-F238E27FC236}">
                <a16:creationId xmlns:a16="http://schemas.microsoft.com/office/drawing/2014/main" id="{C71ACB31-91EA-20D7-CD06-C5157E4C5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page20image52898992">
            <a:extLst>
              <a:ext uri="{FF2B5EF4-FFF2-40B4-BE49-F238E27FC236}">
                <a16:creationId xmlns:a16="http://schemas.microsoft.com/office/drawing/2014/main" id="{7EA87897-51C6-6F08-0A7B-A9509E428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page20image52899200">
            <a:extLst>
              <a:ext uri="{FF2B5EF4-FFF2-40B4-BE49-F238E27FC236}">
                <a16:creationId xmlns:a16="http://schemas.microsoft.com/office/drawing/2014/main" id="{4479B725-735B-AE22-2C84-00AB12214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page20image52899408">
            <a:extLst>
              <a:ext uri="{FF2B5EF4-FFF2-40B4-BE49-F238E27FC236}">
                <a16:creationId xmlns:a16="http://schemas.microsoft.com/office/drawing/2014/main" id="{6B8CDBD6-0528-7F12-CE65-C15444F43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page20image52899616">
            <a:extLst>
              <a:ext uri="{FF2B5EF4-FFF2-40B4-BE49-F238E27FC236}">
                <a16:creationId xmlns:a16="http://schemas.microsoft.com/office/drawing/2014/main" id="{6505F2CA-954F-C859-3D5F-341C63BDF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page20image52899824">
            <a:extLst>
              <a:ext uri="{FF2B5EF4-FFF2-40B4-BE49-F238E27FC236}">
                <a16:creationId xmlns:a16="http://schemas.microsoft.com/office/drawing/2014/main" id="{A01A6BA1-FD58-83D8-46F5-33B91A597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page20image52900032">
            <a:extLst>
              <a:ext uri="{FF2B5EF4-FFF2-40B4-BE49-F238E27FC236}">
                <a16:creationId xmlns:a16="http://schemas.microsoft.com/office/drawing/2014/main" id="{075531EB-A577-3892-BC92-F83E0B4D6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page20image52900240">
            <a:extLst>
              <a:ext uri="{FF2B5EF4-FFF2-40B4-BE49-F238E27FC236}">
                <a16:creationId xmlns:a16="http://schemas.microsoft.com/office/drawing/2014/main" id="{967EFD72-6BE1-5852-AF22-1BCF2361E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page20image52900448">
            <a:extLst>
              <a:ext uri="{FF2B5EF4-FFF2-40B4-BE49-F238E27FC236}">
                <a16:creationId xmlns:a16="http://schemas.microsoft.com/office/drawing/2014/main" id="{563296CF-DAE2-60D5-3236-9B968995A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page20image52900656">
            <a:extLst>
              <a:ext uri="{FF2B5EF4-FFF2-40B4-BE49-F238E27FC236}">
                <a16:creationId xmlns:a16="http://schemas.microsoft.com/office/drawing/2014/main" id="{40747901-4CC4-566B-A269-2963866B8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page20image52900864">
            <a:extLst>
              <a:ext uri="{FF2B5EF4-FFF2-40B4-BE49-F238E27FC236}">
                <a16:creationId xmlns:a16="http://schemas.microsoft.com/office/drawing/2014/main" id="{D915389F-191D-37BF-F687-E40613862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7" name="Picture 53" descr="page20image52901072">
            <a:extLst>
              <a:ext uri="{FF2B5EF4-FFF2-40B4-BE49-F238E27FC236}">
                <a16:creationId xmlns:a16="http://schemas.microsoft.com/office/drawing/2014/main" id="{1143352A-63AC-1EC9-1A39-4C9E4C72C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page20image52901280">
            <a:extLst>
              <a:ext uri="{FF2B5EF4-FFF2-40B4-BE49-F238E27FC236}">
                <a16:creationId xmlns:a16="http://schemas.microsoft.com/office/drawing/2014/main" id="{354EB601-8DB4-AD33-1728-76948807D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9" name="Picture 55" descr="page20image52901488">
            <a:extLst>
              <a:ext uri="{FF2B5EF4-FFF2-40B4-BE49-F238E27FC236}">
                <a16:creationId xmlns:a16="http://schemas.microsoft.com/office/drawing/2014/main" id="{C416445F-A5E8-BD3E-EF05-847512D0F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page20image52901696">
            <a:extLst>
              <a:ext uri="{FF2B5EF4-FFF2-40B4-BE49-F238E27FC236}">
                <a16:creationId xmlns:a16="http://schemas.microsoft.com/office/drawing/2014/main" id="{A6270831-9D31-FE42-8DFA-D41559BF2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page20image52901904">
            <a:extLst>
              <a:ext uri="{FF2B5EF4-FFF2-40B4-BE49-F238E27FC236}">
                <a16:creationId xmlns:a16="http://schemas.microsoft.com/office/drawing/2014/main" id="{3E5E5D73-9FDA-7A72-FD87-F313AE9AE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page20image52902112">
            <a:extLst>
              <a:ext uri="{FF2B5EF4-FFF2-40B4-BE49-F238E27FC236}">
                <a16:creationId xmlns:a16="http://schemas.microsoft.com/office/drawing/2014/main" id="{43C29E5B-5069-BE9D-8EF3-C0EB190BA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59" descr="page20image52902320">
            <a:extLst>
              <a:ext uri="{FF2B5EF4-FFF2-40B4-BE49-F238E27FC236}">
                <a16:creationId xmlns:a16="http://schemas.microsoft.com/office/drawing/2014/main" id="{0F33ACDE-9F73-FE94-12C1-7693A7A8D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page20image52902528">
            <a:extLst>
              <a:ext uri="{FF2B5EF4-FFF2-40B4-BE49-F238E27FC236}">
                <a16:creationId xmlns:a16="http://schemas.microsoft.com/office/drawing/2014/main" id="{28B5E03A-45DD-9DA2-FCE4-386DBCA61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" name="Picture 61" descr="page20image52902736">
            <a:extLst>
              <a:ext uri="{FF2B5EF4-FFF2-40B4-BE49-F238E27FC236}">
                <a16:creationId xmlns:a16="http://schemas.microsoft.com/office/drawing/2014/main" id="{AE5B489A-28BD-2775-C62A-8A59EECDF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page20image52902944">
            <a:extLst>
              <a:ext uri="{FF2B5EF4-FFF2-40B4-BE49-F238E27FC236}">
                <a16:creationId xmlns:a16="http://schemas.microsoft.com/office/drawing/2014/main" id="{B36F7BB5-5239-FD82-B04F-C982A8ACF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 descr="page20image52903152">
            <a:extLst>
              <a:ext uri="{FF2B5EF4-FFF2-40B4-BE49-F238E27FC236}">
                <a16:creationId xmlns:a16="http://schemas.microsoft.com/office/drawing/2014/main" id="{2475DEB0-C07C-01BC-5635-6E35AA291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page20image52903360">
            <a:extLst>
              <a:ext uri="{FF2B5EF4-FFF2-40B4-BE49-F238E27FC236}">
                <a16:creationId xmlns:a16="http://schemas.microsoft.com/office/drawing/2014/main" id="{D0C6E459-9794-EFD5-6E16-8042053F1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65" descr="page20image52903568">
            <a:extLst>
              <a:ext uri="{FF2B5EF4-FFF2-40B4-BE49-F238E27FC236}">
                <a16:creationId xmlns:a16="http://schemas.microsoft.com/office/drawing/2014/main" id="{A2D3E284-A25D-FCE5-4878-3C9D4FAB5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page20image52988768">
            <a:extLst>
              <a:ext uri="{FF2B5EF4-FFF2-40B4-BE49-F238E27FC236}">
                <a16:creationId xmlns:a16="http://schemas.microsoft.com/office/drawing/2014/main" id="{DD1DC877-1B34-235C-DEE8-FBE82B9F5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1" name="Picture 67" descr="page20image52988976">
            <a:extLst>
              <a:ext uri="{FF2B5EF4-FFF2-40B4-BE49-F238E27FC236}">
                <a16:creationId xmlns:a16="http://schemas.microsoft.com/office/drawing/2014/main" id="{280B1A74-EFAC-4726-A6C0-1D32C2484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page20image52990016">
            <a:extLst>
              <a:ext uri="{FF2B5EF4-FFF2-40B4-BE49-F238E27FC236}">
                <a16:creationId xmlns:a16="http://schemas.microsoft.com/office/drawing/2014/main" id="{648B320A-2D19-2519-519F-C8122E2DF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3" name="Picture 69" descr="page20image52988560">
            <a:extLst>
              <a:ext uri="{FF2B5EF4-FFF2-40B4-BE49-F238E27FC236}">
                <a16:creationId xmlns:a16="http://schemas.microsoft.com/office/drawing/2014/main" id="{3C35F57C-911E-E2FC-4ABB-65BBE8E5B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page20image52989184">
            <a:extLst>
              <a:ext uri="{FF2B5EF4-FFF2-40B4-BE49-F238E27FC236}">
                <a16:creationId xmlns:a16="http://schemas.microsoft.com/office/drawing/2014/main" id="{153C1025-BE4F-A5E8-66C0-8A3E630D7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" name="Picture 71" descr="page20image52989808">
            <a:extLst>
              <a:ext uri="{FF2B5EF4-FFF2-40B4-BE49-F238E27FC236}">
                <a16:creationId xmlns:a16="http://schemas.microsoft.com/office/drawing/2014/main" id="{D3D22DEE-D448-9B4E-68BE-E9FBD2FA3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page20image52989600">
            <a:extLst>
              <a:ext uri="{FF2B5EF4-FFF2-40B4-BE49-F238E27FC236}">
                <a16:creationId xmlns:a16="http://schemas.microsoft.com/office/drawing/2014/main" id="{DE0ED226-B61F-B369-FF66-DD3617098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7" name="Picture 73" descr="page20image52989392">
            <a:extLst>
              <a:ext uri="{FF2B5EF4-FFF2-40B4-BE49-F238E27FC236}">
                <a16:creationId xmlns:a16="http://schemas.microsoft.com/office/drawing/2014/main" id="{BB128B6C-EC34-EA10-D374-C86D9286C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 descr="page20image53253824">
            <a:extLst>
              <a:ext uri="{FF2B5EF4-FFF2-40B4-BE49-F238E27FC236}">
                <a16:creationId xmlns:a16="http://schemas.microsoft.com/office/drawing/2014/main" id="{ECB46BBB-9D98-13F4-9829-925A6D06B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9" name="Picture 75" descr="page20image53261728">
            <a:extLst>
              <a:ext uri="{FF2B5EF4-FFF2-40B4-BE49-F238E27FC236}">
                <a16:creationId xmlns:a16="http://schemas.microsoft.com/office/drawing/2014/main" id="{905E54E4-0F06-FD71-0D8A-1357A15C2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page20image53262768">
            <a:extLst>
              <a:ext uri="{FF2B5EF4-FFF2-40B4-BE49-F238E27FC236}">
                <a16:creationId xmlns:a16="http://schemas.microsoft.com/office/drawing/2014/main" id="{4E34D5BF-A4E4-58DE-5CA2-95FB3E98D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77" descr="page20image53261936">
            <a:extLst>
              <a:ext uri="{FF2B5EF4-FFF2-40B4-BE49-F238E27FC236}">
                <a16:creationId xmlns:a16="http://schemas.microsoft.com/office/drawing/2014/main" id="{4CC9642A-AB8C-3757-0BDF-71CA963F0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page20image53252992">
            <a:extLst>
              <a:ext uri="{FF2B5EF4-FFF2-40B4-BE49-F238E27FC236}">
                <a16:creationId xmlns:a16="http://schemas.microsoft.com/office/drawing/2014/main" id="{10267307-00C4-FDF4-81A3-04E33EF0C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3" name="Picture 79" descr="page20image53262352">
            <a:extLst>
              <a:ext uri="{FF2B5EF4-FFF2-40B4-BE49-F238E27FC236}">
                <a16:creationId xmlns:a16="http://schemas.microsoft.com/office/drawing/2014/main" id="{037A8C56-002C-A3A7-4DF1-747CAE6AF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 descr="page20image53255280">
            <a:extLst>
              <a:ext uri="{FF2B5EF4-FFF2-40B4-BE49-F238E27FC236}">
                <a16:creationId xmlns:a16="http://schemas.microsoft.com/office/drawing/2014/main" id="{D2F9961F-D917-60BA-31A9-F8107ECBA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5" name="Picture 81" descr="page20image53257360">
            <a:extLst>
              <a:ext uri="{FF2B5EF4-FFF2-40B4-BE49-F238E27FC236}">
                <a16:creationId xmlns:a16="http://schemas.microsoft.com/office/drawing/2014/main" id="{1C24090D-447A-833E-E7D0-7618C811A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" name="Picture 82" descr="page20image53255488">
            <a:extLst>
              <a:ext uri="{FF2B5EF4-FFF2-40B4-BE49-F238E27FC236}">
                <a16:creationId xmlns:a16="http://schemas.microsoft.com/office/drawing/2014/main" id="{52D8AA23-49E8-22BA-B836-99FD93D14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7" name="Picture 83" descr="page20image53255072">
            <a:extLst>
              <a:ext uri="{FF2B5EF4-FFF2-40B4-BE49-F238E27FC236}">
                <a16:creationId xmlns:a16="http://schemas.microsoft.com/office/drawing/2014/main" id="{4F4E11FF-0F51-C211-0D41-0E3DAE8A3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8" name="Picture 84" descr="page20image53262144">
            <a:extLst>
              <a:ext uri="{FF2B5EF4-FFF2-40B4-BE49-F238E27FC236}">
                <a16:creationId xmlns:a16="http://schemas.microsoft.com/office/drawing/2014/main" id="{D3AE7BE4-06BE-4A77-CECB-61700AEF6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9" name="Picture 85" descr="page20image53256112">
            <a:extLst>
              <a:ext uri="{FF2B5EF4-FFF2-40B4-BE49-F238E27FC236}">
                <a16:creationId xmlns:a16="http://schemas.microsoft.com/office/drawing/2014/main" id="{5C65CB4A-DB95-FE66-4C90-7EC9E4612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0" name="Picture 86" descr="page20image53262976">
            <a:extLst>
              <a:ext uri="{FF2B5EF4-FFF2-40B4-BE49-F238E27FC236}">
                <a16:creationId xmlns:a16="http://schemas.microsoft.com/office/drawing/2014/main" id="{ED39ADB3-2666-B911-CC09-520AC38D9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1" name="Picture 87" descr="page20image53262560">
            <a:extLst>
              <a:ext uri="{FF2B5EF4-FFF2-40B4-BE49-F238E27FC236}">
                <a16:creationId xmlns:a16="http://schemas.microsoft.com/office/drawing/2014/main" id="{D8F5BC3B-0DA8-8917-5B23-EEF39FB19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2" name="Picture 88" descr="page20image52903936">
            <a:extLst>
              <a:ext uri="{FF2B5EF4-FFF2-40B4-BE49-F238E27FC236}">
                <a16:creationId xmlns:a16="http://schemas.microsoft.com/office/drawing/2014/main" id="{8C6D8E6D-004B-A721-597A-87B004B28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3" name="Picture 89" descr="page20image52904144">
            <a:extLst>
              <a:ext uri="{FF2B5EF4-FFF2-40B4-BE49-F238E27FC236}">
                <a16:creationId xmlns:a16="http://schemas.microsoft.com/office/drawing/2014/main" id="{E0758304-BD67-B33B-13B8-14F25C69B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90" descr="page20image52904352">
            <a:extLst>
              <a:ext uri="{FF2B5EF4-FFF2-40B4-BE49-F238E27FC236}">
                <a16:creationId xmlns:a16="http://schemas.microsoft.com/office/drawing/2014/main" id="{8C0BB732-0173-DB01-2E7C-64956ABCC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5" name="Picture 91" descr="page20image52904560">
            <a:extLst>
              <a:ext uri="{FF2B5EF4-FFF2-40B4-BE49-F238E27FC236}">
                <a16:creationId xmlns:a16="http://schemas.microsoft.com/office/drawing/2014/main" id="{09E52216-4CD4-F25C-1D35-C5E0A44CF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" name="Picture 92" descr="page20image52904768">
            <a:extLst>
              <a:ext uri="{FF2B5EF4-FFF2-40B4-BE49-F238E27FC236}">
                <a16:creationId xmlns:a16="http://schemas.microsoft.com/office/drawing/2014/main" id="{7DD31027-E036-B0B9-2104-45FC04951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7" name="Picture 93" descr="page20image52904976">
            <a:extLst>
              <a:ext uri="{FF2B5EF4-FFF2-40B4-BE49-F238E27FC236}">
                <a16:creationId xmlns:a16="http://schemas.microsoft.com/office/drawing/2014/main" id="{5C43E006-FA2B-9B7A-DB56-754FD74EB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8" name="Picture 94" descr="page20image52905184">
            <a:extLst>
              <a:ext uri="{FF2B5EF4-FFF2-40B4-BE49-F238E27FC236}">
                <a16:creationId xmlns:a16="http://schemas.microsoft.com/office/drawing/2014/main" id="{F1C0AAC7-8254-CB6E-7BA4-CF1E39AFE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9" name="Picture 95" descr="page20image52905392">
            <a:extLst>
              <a:ext uri="{FF2B5EF4-FFF2-40B4-BE49-F238E27FC236}">
                <a16:creationId xmlns:a16="http://schemas.microsoft.com/office/drawing/2014/main" id="{A2CF4364-55C2-03C6-221E-9C15106D3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96" descr="page20image52905600">
            <a:extLst>
              <a:ext uri="{FF2B5EF4-FFF2-40B4-BE49-F238E27FC236}">
                <a16:creationId xmlns:a16="http://schemas.microsoft.com/office/drawing/2014/main" id="{99CFF683-DCEA-473D-07AF-67BB89A2A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1" name="Picture 97" descr="page20image52905808">
            <a:extLst>
              <a:ext uri="{FF2B5EF4-FFF2-40B4-BE49-F238E27FC236}">
                <a16:creationId xmlns:a16="http://schemas.microsoft.com/office/drawing/2014/main" id="{A5A2E01F-2557-2532-92CB-D8D1EE1CE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98" descr="page20image52906016">
            <a:extLst>
              <a:ext uri="{FF2B5EF4-FFF2-40B4-BE49-F238E27FC236}">
                <a16:creationId xmlns:a16="http://schemas.microsoft.com/office/drawing/2014/main" id="{D5CD077D-C880-A54B-0BA2-9D914E73D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" name="Picture 99" descr="page20image52906224">
            <a:extLst>
              <a:ext uri="{FF2B5EF4-FFF2-40B4-BE49-F238E27FC236}">
                <a16:creationId xmlns:a16="http://schemas.microsoft.com/office/drawing/2014/main" id="{9C5E7542-1E4C-2382-BD43-53F51531D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" name="Picture 100" descr="page20image52906432">
            <a:extLst>
              <a:ext uri="{FF2B5EF4-FFF2-40B4-BE49-F238E27FC236}">
                <a16:creationId xmlns:a16="http://schemas.microsoft.com/office/drawing/2014/main" id="{0705C6B4-46E4-2275-5569-BBE276554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5" name="Picture 101" descr="page20image52906640">
            <a:extLst>
              <a:ext uri="{FF2B5EF4-FFF2-40B4-BE49-F238E27FC236}">
                <a16:creationId xmlns:a16="http://schemas.microsoft.com/office/drawing/2014/main" id="{41024545-E3AC-65D8-4F9F-786988669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" name="Picture 102" descr="page20image52906848">
            <a:extLst>
              <a:ext uri="{FF2B5EF4-FFF2-40B4-BE49-F238E27FC236}">
                <a16:creationId xmlns:a16="http://schemas.microsoft.com/office/drawing/2014/main" id="{A914E47E-C8FF-BE75-7CC4-4088D4916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" name="Picture 103" descr="page20image52907056">
            <a:extLst>
              <a:ext uri="{FF2B5EF4-FFF2-40B4-BE49-F238E27FC236}">
                <a16:creationId xmlns:a16="http://schemas.microsoft.com/office/drawing/2014/main" id="{C88B8CB1-5FFA-53C3-5FE0-BAB56A563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" name="Picture 104" descr="page20image52907264">
            <a:extLst>
              <a:ext uri="{FF2B5EF4-FFF2-40B4-BE49-F238E27FC236}">
                <a16:creationId xmlns:a16="http://schemas.microsoft.com/office/drawing/2014/main" id="{59B010F4-E5BE-D87C-3351-4265651A7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" name="Picture 105" descr="page20image52907472">
            <a:extLst>
              <a:ext uri="{FF2B5EF4-FFF2-40B4-BE49-F238E27FC236}">
                <a16:creationId xmlns:a16="http://schemas.microsoft.com/office/drawing/2014/main" id="{34D759B8-A81A-C226-D605-9391F8DD4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0" name="Picture 106" descr="page20image52907680">
            <a:extLst>
              <a:ext uri="{FF2B5EF4-FFF2-40B4-BE49-F238E27FC236}">
                <a16:creationId xmlns:a16="http://schemas.microsoft.com/office/drawing/2014/main" id="{5EE852CF-6EC6-646C-0DDA-DA4360575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" name="Picture 107" descr="page20image52907888">
            <a:extLst>
              <a:ext uri="{FF2B5EF4-FFF2-40B4-BE49-F238E27FC236}">
                <a16:creationId xmlns:a16="http://schemas.microsoft.com/office/drawing/2014/main" id="{44F4B934-237C-7FCC-DF10-AD79978A6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" name="Picture 108" descr="page20image52908096">
            <a:extLst>
              <a:ext uri="{FF2B5EF4-FFF2-40B4-BE49-F238E27FC236}">
                <a16:creationId xmlns:a16="http://schemas.microsoft.com/office/drawing/2014/main" id="{F156F929-F9A2-887E-9062-BFB666EC8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3" name="Picture 109" descr="page20image52908304">
            <a:extLst>
              <a:ext uri="{FF2B5EF4-FFF2-40B4-BE49-F238E27FC236}">
                <a16:creationId xmlns:a16="http://schemas.microsoft.com/office/drawing/2014/main" id="{8A6EE946-BD4D-E135-CB28-23B54FC65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4" name="Picture 110" descr="page20image52908512">
            <a:extLst>
              <a:ext uri="{FF2B5EF4-FFF2-40B4-BE49-F238E27FC236}">
                <a16:creationId xmlns:a16="http://schemas.microsoft.com/office/drawing/2014/main" id="{2431E75C-7B21-D63E-1889-B0EF84693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5" name="Picture 111" descr="page20image52908720">
            <a:extLst>
              <a:ext uri="{FF2B5EF4-FFF2-40B4-BE49-F238E27FC236}">
                <a16:creationId xmlns:a16="http://schemas.microsoft.com/office/drawing/2014/main" id="{A3C52FCE-F958-0493-B851-4753B889E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6" name="Picture 112" descr="page20image52908928">
            <a:extLst>
              <a:ext uri="{FF2B5EF4-FFF2-40B4-BE49-F238E27FC236}">
                <a16:creationId xmlns:a16="http://schemas.microsoft.com/office/drawing/2014/main" id="{C9C5C112-480D-A7F8-D3CE-90D8B83F5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620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" name="Picture 113" descr="page20image52909136">
            <a:extLst>
              <a:ext uri="{FF2B5EF4-FFF2-40B4-BE49-F238E27FC236}">
                <a16:creationId xmlns:a16="http://schemas.microsoft.com/office/drawing/2014/main" id="{22FE32E7-BFA1-83EB-AFEB-C0372C0AE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8" name="Picture 114" descr="page20image52909344">
            <a:extLst>
              <a:ext uri="{FF2B5EF4-FFF2-40B4-BE49-F238E27FC236}">
                <a16:creationId xmlns:a16="http://schemas.microsoft.com/office/drawing/2014/main" id="{D2F02947-35C4-673D-C02F-C83B8A284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9" name="Picture 115" descr="page20image52909552">
            <a:extLst>
              <a:ext uri="{FF2B5EF4-FFF2-40B4-BE49-F238E27FC236}">
                <a16:creationId xmlns:a16="http://schemas.microsoft.com/office/drawing/2014/main" id="{4CEB85A7-2CFC-9B77-FB00-B87C2517D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0" name="Picture 116" descr="page20image52909760">
            <a:extLst>
              <a:ext uri="{FF2B5EF4-FFF2-40B4-BE49-F238E27FC236}">
                <a16:creationId xmlns:a16="http://schemas.microsoft.com/office/drawing/2014/main" id="{7663BB3D-4CE3-6606-1D7A-A632F90BF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1" name="Picture 117" descr="page20image52909968">
            <a:extLst>
              <a:ext uri="{FF2B5EF4-FFF2-40B4-BE49-F238E27FC236}">
                <a16:creationId xmlns:a16="http://schemas.microsoft.com/office/drawing/2014/main" id="{414542CE-D625-5FB8-E607-9CEF31E79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2" name="Picture 118" descr="page20image52910176">
            <a:extLst>
              <a:ext uri="{FF2B5EF4-FFF2-40B4-BE49-F238E27FC236}">
                <a16:creationId xmlns:a16="http://schemas.microsoft.com/office/drawing/2014/main" id="{86041712-26AD-C0D2-2C8C-FC0B50444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3" name="Picture 119" descr="page20image52910384">
            <a:extLst>
              <a:ext uri="{FF2B5EF4-FFF2-40B4-BE49-F238E27FC236}">
                <a16:creationId xmlns:a16="http://schemas.microsoft.com/office/drawing/2014/main" id="{65B4D7BC-9111-6A66-330C-28238E7E8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4" name="Picture 120" descr="page20image52910592">
            <a:extLst>
              <a:ext uri="{FF2B5EF4-FFF2-40B4-BE49-F238E27FC236}">
                <a16:creationId xmlns:a16="http://schemas.microsoft.com/office/drawing/2014/main" id="{FCBDDD82-423A-A03F-702F-06D32FC20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5" name="Picture 121" descr="page20image52910800">
            <a:extLst>
              <a:ext uri="{FF2B5EF4-FFF2-40B4-BE49-F238E27FC236}">
                <a16:creationId xmlns:a16="http://schemas.microsoft.com/office/drawing/2014/main" id="{3EB7736B-DA61-62BA-24EF-F7360215D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" name="Picture 122" descr="page20image52911008">
            <a:extLst>
              <a:ext uri="{FF2B5EF4-FFF2-40B4-BE49-F238E27FC236}">
                <a16:creationId xmlns:a16="http://schemas.microsoft.com/office/drawing/2014/main" id="{229E42FB-15C0-514A-6A1D-EE53CEF5E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7" name="Picture 123" descr="page20image52911216">
            <a:extLst>
              <a:ext uri="{FF2B5EF4-FFF2-40B4-BE49-F238E27FC236}">
                <a16:creationId xmlns:a16="http://schemas.microsoft.com/office/drawing/2014/main" id="{3728BB1F-9E34-D5E4-F272-64EED19D6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8" name="Picture 124" descr="page20image52911424">
            <a:extLst>
              <a:ext uri="{FF2B5EF4-FFF2-40B4-BE49-F238E27FC236}">
                <a16:creationId xmlns:a16="http://schemas.microsoft.com/office/drawing/2014/main" id="{D08BC313-1883-9A5F-AE2C-65938808D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9" name="Picture 125" descr="page20image52911632">
            <a:extLst>
              <a:ext uri="{FF2B5EF4-FFF2-40B4-BE49-F238E27FC236}">
                <a16:creationId xmlns:a16="http://schemas.microsoft.com/office/drawing/2014/main" id="{40605111-1262-E8F0-1AE1-9C08BC38B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0" name="Picture 126" descr="page20image52911840">
            <a:extLst>
              <a:ext uri="{FF2B5EF4-FFF2-40B4-BE49-F238E27FC236}">
                <a16:creationId xmlns:a16="http://schemas.microsoft.com/office/drawing/2014/main" id="{3D8DA7CA-CB7A-BDD6-05D1-0CE65AE3B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1" name="Picture 127" descr="page20image52912048">
            <a:extLst>
              <a:ext uri="{FF2B5EF4-FFF2-40B4-BE49-F238E27FC236}">
                <a16:creationId xmlns:a16="http://schemas.microsoft.com/office/drawing/2014/main" id="{ACFC0FDB-2326-D0C7-E738-8B22F5641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2" name="Picture 128" descr="page20image52912256">
            <a:extLst>
              <a:ext uri="{FF2B5EF4-FFF2-40B4-BE49-F238E27FC236}">
                <a16:creationId xmlns:a16="http://schemas.microsoft.com/office/drawing/2014/main" id="{9EC92E0C-C5EE-ECB6-7B88-31F7BD4BC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3" name="Picture 129" descr="page20image52912464">
            <a:extLst>
              <a:ext uri="{FF2B5EF4-FFF2-40B4-BE49-F238E27FC236}">
                <a16:creationId xmlns:a16="http://schemas.microsoft.com/office/drawing/2014/main" id="{528A0AA0-6B49-7026-01EE-5E8A19D08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4" name="Picture 130" descr="page20image52912672">
            <a:extLst>
              <a:ext uri="{FF2B5EF4-FFF2-40B4-BE49-F238E27FC236}">
                <a16:creationId xmlns:a16="http://schemas.microsoft.com/office/drawing/2014/main" id="{B79018DC-23A3-BBB7-87F0-C76551FD6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5" name="Picture 131" descr="page20image52912880">
            <a:extLst>
              <a:ext uri="{FF2B5EF4-FFF2-40B4-BE49-F238E27FC236}">
                <a16:creationId xmlns:a16="http://schemas.microsoft.com/office/drawing/2014/main" id="{656115EC-153C-7804-9D15-CD3BEA618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6" name="Picture 132" descr="page20image52913088">
            <a:extLst>
              <a:ext uri="{FF2B5EF4-FFF2-40B4-BE49-F238E27FC236}">
                <a16:creationId xmlns:a16="http://schemas.microsoft.com/office/drawing/2014/main" id="{6E818FC6-BFB0-51BC-9836-A0D778809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" name="Picture 133" descr="page20image52913296">
            <a:extLst>
              <a:ext uri="{FF2B5EF4-FFF2-40B4-BE49-F238E27FC236}">
                <a16:creationId xmlns:a16="http://schemas.microsoft.com/office/drawing/2014/main" id="{426B825D-4CC2-8ACB-19D3-01EAAC4BE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8" name="Picture 134" descr="page20image52913504">
            <a:extLst>
              <a:ext uri="{FF2B5EF4-FFF2-40B4-BE49-F238E27FC236}">
                <a16:creationId xmlns:a16="http://schemas.microsoft.com/office/drawing/2014/main" id="{8B6778C6-3859-37BF-103A-4BEBAABB9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9" name="Picture 135" descr="page20image52913712">
            <a:extLst>
              <a:ext uri="{FF2B5EF4-FFF2-40B4-BE49-F238E27FC236}">
                <a16:creationId xmlns:a16="http://schemas.microsoft.com/office/drawing/2014/main" id="{A7426B87-6BD4-D122-FC2B-9302A76C0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0" name="Picture 136" descr="page20image52913920">
            <a:extLst>
              <a:ext uri="{FF2B5EF4-FFF2-40B4-BE49-F238E27FC236}">
                <a16:creationId xmlns:a16="http://schemas.microsoft.com/office/drawing/2014/main" id="{3539CAC2-8567-4490-8370-A0D8F85A6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62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1" name="Picture 137" descr="page20image52914128">
            <a:extLst>
              <a:ext uri="{FF2B5EF4-FFF2-40B4-BE49-F238E27FC236}">
                <a16:creationId xmlns:a16="http://schemas.microsoft.com/office/drawing/2014/main" id="{D1D5E742-C020-A194-2387-E77C58042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2" name="Picture 138" descr="page20image52914336">
            <a:extLst>
              <a:ext uri="{FF2B5EF4-FFF2-40B4-BE49-F238E27FC236}">
                <a16:creationId xmlns:a16="http://schemas.microsoft.com/office/drawing/2014/main" id="{A5675407-DF62-6C31-3113-AA4C0D498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3" name="Picture 139" descr="page20image52914544">
            <a:extLst>
              <a:ext uri="{FF2B5EF4-FFF2-40B4-BE49-F238E27FC236}">
                <a16:creationId xmlns:a16="http://schemas.microsoft.com/office/drawing/2014/main" id="{ED6CF8AC-79AB-2D44-C20A-F9BF678B1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4" name="Picture 140" descr="page20image52914752">
            <a:extLst>
              <a:ext uri="{FF2B5EF4-FFF2-40B4-BE49-F238E27FC236}">
                <a16:creationId xmlns:a16="http://schemas.microsoft.com/office/drawing/2014/main" id="{0D5C37ED-43CB-25B2-0501-06C1F1471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page20image52914960">
            <a:extLst>
              <a:ext uri="{FF2B5EF4-FFF2-40B4-BE49-F238E27FC236}">
                <a16:creationId xmlns:a16="http://schemas.microsoft.com/office/drawing/2014/main" id="{8F49C1B0-641B-89C2-096D-34BF2F604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page20image52915168">
            <a:extLst>
              <a:ext uri="{FF2B5EF4-FFF2-40B4-BE49-F238E27FC236}">
                <a16:creationId xmlns:a16="http://schemas.microsoft.com/office/drawing/2014/main" id="{F4B865DA-9FD1-325F-D968-5CD6A8BC8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page20image52915376">
            <a:extLst>
              <a:ext uri="{FF2B5EF4-FFF2-40B4-BE49-F238E27FC236}">
                <a16:creationId xmlns:a16="http://schemas.microsoft.com/office/drawing/2014/main" id="{03C5DA92-50A8-A6F7-05D6-9EDBAD6CE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page20image52915584">
            <a:extLst>
              <a:ext uri="{FF2B5EF4-FFF2-40B4-BE49-F238E27FC236}">
                <a16:creationId xmlns:a16="http://schemas.microsoft.com/office/drawing/2014/main" id="{A2567697-E339-7CCE-059C-B5B45263D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page20image52915792">
            <a:extLst>
              <a:ext uri="{FF2B5EF4-FFF2-40B4-BE49-F238E27FC236}">
                <a16:creationId xmlns:a16="http://schemas.microsoft.com/office/drawing/2014/main" id="{CDA5D702-CDDB-81A0-D7F4-2F11A75A1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page20image52916000">
            <a:extLst>
              <a:ext uri="{FF2B5EF4-FFF2-40B4-BE49-F238E27FC236}">
                <a16:creationId xmlns:a16="http://schemas.microsoft.com/office/drawing/2014/main" id="{BF3CD09D-83E3-A17F-3945-D773E7143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page20image52916208">
            <a:extLst>
              <a:ext uri="{FF2B5EF4-FFF2-40B4-BE49-F238E27FC236}">
                <a16:creationId xmlns:a16="http://schemas.microsoft.com/office/drawing/2014/main" id="{7CBC51B0-D6F8-5EF5-11D0-2499AAB91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page20image52916416">
            <a:extLst>
              <a:ext uri="{FF2B5EF4-FFF2-40B4-BE49-F238E27FC236}">
                <a16:creationId xmlns:a16="http://schemas.microsoft.com/office/drawing/2014/main" id="{F290A89A-A10A-72D4-8342-DD60AC345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page20image52916624">
            <a:extLst>
              <a:ext uri="{FF2B5EF4-FFF2-40B4-BE49-F238E27FC236}">
                <a16:creationId xmlns:a16="http://schemas.microsoft.com/office/drawing/2014/main" id="{C984C818-89E8-F5EC-6E0F-60251ED81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page20image52916832">
            <a:extLst>
              <a:ext uri="{FF2B5EF4-FFF2-40B4-BE49-F238E27FC236}">
                <a16:creationId xmlns:a16="http://schemas.microsoft.com/office/drawing/2014/main" id="{3C246F2F-0EEC-E85B-CDE4-ADF31EBD3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page20image52917040">
            <a:extLst>
              <a:ext uri="{FF2B5EF4-FFF2-40B4-BE49-F238E27FC236}">
                <a16:creationId xmlns:a16="http://schemas.microsoft.com/office/drawing/2014/main" id="{EC6ADD97-54C4-6E78-DDA2-C6B650290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D9316-D532-F5D0-BC8B-253F83C0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4C17B4-DB02-5448-3F9F-4BFC4E809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523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Grp="1"/>
          </p:cNvGrpSpPr>
          <p:nvPr/>
        </p:nvGrpSpPr>
        <p:grpSpPr bwMode="auto">
          <a:xfrm>
            <a:off x="6885488" y="1239316"/>
            <a:ext cx="2142972" cy="2566092"/>
            <a:chOff x="3653" y="846"/>
            <a:chExt cx="2592" cy="3518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3" y="2718"/>
              <a:ext cx="2541" cy="1646"/>
            </a:xfrm>
            <a:prstGeom prst="rect">
              <a:avLst/>
            </a:prstGeom>
            <a:noFill/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01" y="846"/>
              <a:ext cx="2544" cy="1530"/>
            </a:xfrm>
            <a:prstGeom prst="rect">
              <a:avLst/>
            </a:prstGeom>
            <a:noFill/>
          </p:spPr>
        </p:pic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09" y="2334"/>
              <a:ext cx="436" cy="432"/>
            </a:xfrm>
            <a:prstGeom prst="rect">
              <a:avLst/>
            </a:prstGeom>
            <a:noFill/>
          </p:spPr>
        </p:pic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703" y="2520"/>
              <a:ext cx="847" cy="1"/>
            </a:xfrm>
            <a:prstGeom prst="line">
              <a:avLst/>
            </a:prstGeom>
            <a:noFill/>
            <a:ln w="73080">
              <a:solidFill>
                <a:srgbClr val="B847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5313" y="2520"/>
              <a:ext cx="847" cy="1"/>
            </a:xfrm>
            <a:prstGeom prst="line">
              <a:avLst/>
            </a:prstGeom>
            <a:noFill/>
            <a:ln w="73080">
              <a:solidFill>
                <a:srgbClr val="B847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115540" y="700254"/>
            <a:ext cx="7466158" cy="6081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Polarization</a:t>
            </a:r>
            <a:r>
              <a:rPr lang="en-US" sz="2400" b="1" dirty="0">
                <a:solidFill>
                  <a:srgbClr val="D34817"/>
                </a:solidFill>
                <a:sym typeface="Wingdings"/>
              </a:rPr>
              <a:t>, 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P and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spin correlation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 matrix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,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sym typeface="Wingdings"/>
              </a:rPr>
              <a:t> </a:t>
            </a:r>
            <a:r>
              <a:rPr lang="de-DE" sz="2400" b="1" dirty="0">
                <a:solidFill>
                  <a:srgbClr val="D34817"/>
                </a:solidFill>
                <a:sym typeface="Wingdings"/>
              </a:rPr>
              <a:t>C </a:t>
            </a:r>
            <a:r>
              <a:rPr lang="de-DE" sz="2400" dirty="0" err="1">
                <a:sym typeface="Wingdings"/>
              </a:rPr>
              <a:t>determines</a:t>
            </a:r>
            <a:r>
              <a:rPr lang="de-DE" sz="2400" dirty="0">
                <a:sym typeface="Wingdings"/>
              </a:rPr>
              <a:t> </a:t>
            </a:r>
            <a:r>
              <a:rPr lang="de-DE" sz="2400" dirty="0" err="1">
                <a:sym typeface="Wingdings"/>
              </a:rPr>
              <a:t>the</a:t>
            </a:r>
            <a:r>
              <a:rPr lang="de-DE" sz="2400" dirty="0">
                <a:sym typeface="Wingdings"/>
              </a:rPr>
              <a:t> angular </a:t>
            </a:r>
            <a:r>
              <a:rPr lang="de-DE" sz="2400" dirty="0" err="1">
                <a:sym typeface="Wingdings"/>
              </a:rPr>
              <a:t>distribution</a:t>
            </a:r>
            <a:r>
              <a:rPr lang="de-DE" sz="2400" dirty="0">
                <a:sym typeface="Wingdings"/>
              </a:rPr>
              <a:t> </a:t>
            </a:r>
            <a:r>
              <a:rPr lang="de-DE" sz="2400" dirty="0" err="1">
                <a:sym typeface="Wingdings"/>
              </a:rPr>
              <a:t>of</a:t>
            </a:r>
            <a:r>
              <a:rPr lang="de-DE" sz="2400" dirty="0">
                <a:sym typeface="Wingdings"/>
              </a:rPr>
              <a:t> </a:t>
            </a:r>
            <a:r>
              <a:rPr lang="de-DE" sz="2400" dirty="0" err="1">
                <a:sym typeface="Wingdings"/>
              </a:rPr>
              <a:t>the</a:t>
            </a:r>
            <a:r>
              <a:rPr lang="de-DE" sz="2400" dirty="0">
                <a:sym typeface="Wingdings"/>
              </a:rPr>
              <a:t> </a:t>
            </a:r>
            <a:r>
              <a:rPr lang="de-DE" sz="2400" dirty="0" err="1">
                <a:sym typeface="Wingdings"/>
              </a:rPr>
              <a:t>decay</a:t>
            </a:r>
            <a:r>
              <a:rPr lang="de-DE" sz="2400" dirty="0">
                <a:sym typeface="Wingdings"/>
              </a:rPr>
              <a:t> </a:t>
            </a:r>
            <a:r>
              <a:rPr lang="de-DE" sz="2400" dirty="0" err="1">
                <a:sym typeface="Wingdings"/>
              </a:rPr>
              <a:t>products</a:t>
            </a:r>
            <a:r>
              <a:rPr lang="de-DE" sz="2400" dirty="0">
                <a:sym typeface="Wingdings"/>
              </a:rPr>
              <a:t> </a:t>
            </a:r>
            <a:r>
              <a:rPr lang="en-US" sz="2400" dirty="0"/>
              <a:t>in the helicity basis as in [</a:t>
            </a:r>
            <a:r>
              <a:rPr lang="en-US" sz="2400" u="sng" dirty="0">
                <a:hlinkClick r:id="rId5"/>
              </a:rPr>
              <a:t>1212.4888</a:t>
            </a:r>
            <a:r>
              <a:rPr lang="en-US" sz="2400" dirty="0">
                <a:hlinkClick r:id="rId5"/>
              </a:rPr>
              <a:t>]</a:t>
            </a:r>
            <a:r>
              <a:rPr lang="de-DE" sz="2400" dirty="0">
                <a:sym typeface="Wingdings"/>
              </a:rPr>
              <a:t> </a:t>
            </a:r>
            <a:endParaRPr lang="en-US" sz="2400" dirty="0">
              <a:sym typeface="Wingding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latin typeface="Symbol" charset="2"/>
              <a:cs typeface="Symbol" charset="2"/>
              <a:sym typeface="Wingding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latin typeface="Symbol" charset="2"/>
              <a:cs typeface="Symbol" charset="2"/>
              <a:sym typeface="Wingding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charset="0"/>
              <a:buChar char="k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Wingdings"/>
              </a:rPr>
              <a:t>- spin analyzing power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Wingdings"/>
              </a:rPr>
              <a:t> of  top/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Wingdings"/>
              </a:rPr>
              <a:t>antitop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Wingdings"/>
              </a:rPr>
              <a:t> decay products – max for charged leptons and d-type quarks (d or s)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Symbol" charset="2"/>
                <a:cs typeface="Symbol" charset="2"/>
                <a:sym typeface="Wingdings"/>
              </a:rPr>
              <a:t>W</a:t>
            </a:r>
            <a:r>
              <a:rPr lang="en-US" sz="2000" dirty="0">
                <a:sym typeface="Wingdings"/>
              </a:rPr>
              <a:t> </a:t>
            </a:r>
            <a:r>
              <a:rPr lang="mr-IN" sz="2000" baseline="0" dirty="0">
                <a:sym typeface="Wingdings"/>
              </a:rPr>
              <a:t>–</a:t>
            </a:r>
            <a:r>
              <a:rPr lang="en-US" sz="2000" baseline="0" dirty="0">
                <a:sym typeface="Wingdings"/>
              </a:rPr>
              <a:t> unit vector in the direction of the decay product  </a:t>
            </a:r>
            <a:endParaRPr lang="en-US" sz="2000" dirty="0">
              <a:sym typeface="Wingding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sym typeface="Wingdings"/>
              </a:rPr>
              <a:t>2</a:t>
            </a:r>
            <a:r>
              <a:rPr lang="en-US" sz="1050" baseline="30000" dirty="0">
                <a:sym typeface="Wingdings"/>
              </a:rPr>
              <a:t>X</a:t>
            </a:r>
            <a:r>
              <a:rPr lang="en-US" sz="2000" dirty="0">
                <a:sym typeface="Wingdings"/>
              </a:rPr>
              <a:t>3(P)+3</a:t>
            </a:r>
            <a:r>
              <a:rPr lang="en-US" sz="1050" baseline="30000" dirty="0">
                <a:sym typeface="Wingdings"/>
              </a:rPr>
              <a:t>X</a:t>
            </a:r>
            <a:r>
              <a:rPr lang="en-US" sz="2000" dirty="0">
                <a:sym typeface="Wingdings"/>
              </a:rPr>
              <a:t>3(C) =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15 coefficients </a:t>
            </a:r>
            <a:r>
              <a:rPr lang="en-US" sz="2000" b="1" i="1" dirty="0" err="1">
                <a:solidFill>
                  <a:srgbClr val="FF0000"/>
                </a:solidFill>
                <a:sym typeface="Wingdings"/>
              </a:rPr>
              <a:t>Q</a:t>
            </a:r>
            <a:r>
              <a:rPr lang="en-US" sz="2000" b="1" i="1" baseline="-25000" dirty="0" err="1">
                <a:solidFill>
                  <a:srgbClr val="FF0000"/>
                </a:solidFill>
                <a:sym typeface="Wingdings"/>
              </a:rPr>
              <a:t>m</a:t>
            </a:r>
            <a:endParaRPr lang="en-US" sz="2000" b="1" i="1" dirty="0">
              <a:solidFill>
                <a:srgbClr val="FF0000"/>
              </a:solidFill>
              <a:sym typeface="Wingdings"/>
            </a:endParaRPr>
          </a:p>
          <a:p>
            <a:r>
              <a:rPr lang="en-US" sz="2000" dirty="0">
                <a:sym typeface="Wingdings"/>
              </a:rPr>
              <a:t>There is a shortcut:  use </a:t>
            </a:r>
            <a:r>
              <a:rPr lang="en-US" sz="2000" i="1" dirty="0">
                <a:latin typeface="Symbol" charset="2"/>
                <a:cs typeface="Symbol" charset="2"/>
              </a:rPr>
              <a:t>c</a:t>
            </a:r>
            <a:r>
              <a:rPr lang="en-US" sz="2000" dirty="0"/>
              <a:t> –opening angle between the two decay products in rotated </a:t>
            </a:r>
            <a:r>
              <a:rPr lang="en-US" sz="2000" dirty="0" err="1"/>
              <a:t>tt</a:t>
            </a:r>
            <a:r>
              <a:rPr lang="en-US" sz="2000" dirty="0"/>
              <a:t> frame  (</a:t>
            </a:r>
            <a:r>
              <a:rPr lang="en-US" sz="2000" dirty="0" err="1"/>
              <a:t>a.k.a</a:t>
            </a:r>
            <a:r>
              <a:rPr lang="en-US" sz="2000" dirty="0"/>
              <a:t> helicity angle)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and   </a:t>
            </a:r>
            <a:r>
              <a:rPr lang="en-US" sz="2000" dirty="0">
                <a:latin typeface="Symbol" charset="2"/>
                <a:cs typeface="Symbol" charset="2"/>
              </a:rPr>
              <a:t>c</a:t>
            </a:r>
            <a:r>
              <a:rPr lang="en-US" sz="2000" dirty="0"/>
              <a:t>, where the sign of n-component in one of the decay products is inverted:</a:t>
            </a:r>
          </a:p>
          <a:p>
            <a:endParaRPr lang="en-US" sz="2000" dirty="0">
              <a:sym typeface="Wingdings"/>
            </a:endParaRPr>
          </a:p>
          <a:p>
            <a:pPr marL="914400" lvl="1" indent="-457200">
              <a:spcBef>
                <a:spcPct val="20000"/>
              </a:spcBef>
              <a:buFont typeface="Arial"/>
              <a:buChar char="•"/>
              <a:defRPr/>
            </a:pPr>
            <a:endParaRPr lang="en-US" sz="1600" dirty="0">
              <a:sym typeface="Wingdings"/>
            </a:endParaRPr>
          </a:p>
          <a:p>
            <a:pPr>
              <a:spcBef>
                <a:spcPct val="20000"/>
              </a:spcBef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sym typeface="Wingdings"/>
            </a:endParaRPr>
          </a:p>
          <a:p>
            <a:pPr lvl="0">
              <a:spcBef>
                <a:spcPct val="20000"/>
              </a:spcBef>
              <a:defRPr/>
            </a:pPr>
            <a:endParaRPr lang="en-US" sz="2000" dirty="0">
              <a:sym typeface="Wingdings"/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1680806" y="1880148"/>
          <a:ext cx="4668694" cy="642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70200" imgH="406400" progId="Equation.3">
                  <p:embed/>
                </p:oleObj>
              </mc:Choice>
              <mc:Fallback>
                <p:oleObj name="Equation" r:id="rId6" imgW="2870200" imgH="406400" progId="Equation.3">
                  <p:embed/>
                  <p:pic>
                    <p:nvPicPr>
                      <p:cNvPr id="1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806" y="1880148"/>
                        <a:ext cx="4668694" cy="6422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"/>
            <a:ext cx="7772400" cy="70025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Spin correlation in top-</a:t>
            </a:r>
            <a:r>
              <a:rPr lang="en-US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antitop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system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2082" y="4298293"/>
            <a:ext cx="1927038" cy="1645307"/>
          </a:xfrm>
          <a:prstGeom prst="rect">
            <a:avLst/>
          </a:prstGeom>
        </p:spPr>
      </p:pic>
      <p:graphicFrame>
        <p:nvGraphicFramePr>
          <p:cNvPr id="2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570445"/>
              </p:ext>
            </p:extLst>
          </p:nvPr>
        </p:nvGraphicFramePr>
        <p:xfrm>
          <a:off x="3650098" y="4580879"/>
          <a:ext cx="3017402" cy="790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676400" imgH="444500" progId="Equation.3">
                  <p:embed/>
                </p:oleObj>
              </mc:Choice>
              <mc:Fallback>
                <p:oleObj name="Equation" r:id="rId9" imgW="1676400" imgH="444500" progId="Equation.3">
                  <p:embed/>
                  <p:pic>
                    <p:nvPicPr>
                      <p:cNvPr id="2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0098" y="4580879"/>
                        <a:ext cx="3017402" cy="7905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047952"/>
              </p:ext>
            </p:extLst>
          </p:nvPr>
        </p:nvGraphicFramePr>
        <p:xfrm>
          <a:off x="3651546" y="5754074"/>
          <a:ext cx="3017404" cy="790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676400" imgH="444500" progId="Equation.3">
                  <p:embed/>
                </p:oleObj>
              </mc:Choice>
              <mc:Fallback>
                <p:oleObj name="Equation" r:id="rId11" imgW="1676400" imgH="444500" progId="Equation.3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546" y="5754074"/>
                        <a:ext cx="3017404" cy="7905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7B9A8E8-05B9-FAF3-95E5-6B516C7A7620}"/>
              </a:ext>
            </a:extLst>
          </p:cNvPr>
          <p:cNvSpPr txBox="1"/>
          <p:nvPr/>
        </p:nvSpPr>
        <p:spPr>
          <a:xfrm>
            <a:off x="636670" y="5346431"/>
            <a:ext cx="403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~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2F0D02-34BF-BE84-C7AF-95103665E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98445D-80DF-B365-1E0A-B4A47709C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027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2B13187-18DD-6651-0928-5824EA09555C}"/>
              </a:ext>
            </a:extLst>
          </p:cNvPr>
          <p:cNvSpPr txBox="1"/>
          <p:nvPr/>
        </p:nvSpPr>
        <p:spPr>
          <a:xfrm>
            <a:off x="103981" y="786127"/>
            <a:ext cx="9040019" cy="764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Top quark has s=1/2, it is a </a:t>
            </a:r>
            <a:r>
              <a:rPr lang="en-US" sz="2000" b="1" dirty="0">
                <a:solidFill>
                  <a:schemeClr val="accent1"/>
                </a:solidFill>
              </a:rPr>
              <a:t>qubit </a:t>
            </a:r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 </a:t>
            </a:r>
            <a:r>
              <a:rPr lang="en-US" sz="2000" dirty="0"/>
              <a:t>Top-</a:t>
            </a:r>
            <a:r>
              <a:rPr lang="en-US" sz="2000" dirty="0" err="1"/>
              <a:t>antitop</a:t>
            </a:r>
            <a:r>
              <a:rPr lang="en-US" sz="2000" dirty="0"/>
              <a:t> quark pair is a two-qubit system</a:t>
            </a:r>
          </a:p>
          <a:p>
            <a:pPr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The system is considered </a:t>
            </a:r>
            <a:r>
              <a:rPr lang="en-US" sz="2000" b="1" dirty="0">
                <a:solidFill>
                  <a:schemeClr val="accent1"/>
                </a:solidFill>
                <a:sym typeface="Wingdings"/>
              </a:rPr>
              <a:t>separable</a:t>
            </a:r>
            <a:r>
              <a:rPr lang="en-US" sz="2000" dirty="0">
                <a:sym typeface="Wingdings"/>
              </a:rPr>
              <a:t> if its density matrix can be factored into individual states</a:t>
            </a:r>
          </a:p>
          <a:p>
            <a:pPr>
              <a:spcBef>
                <a:spcPct val="20000"/>
              </a:spcBef>
              <a:defRPr/>
            </a:pPr>
            <a:endParaRPr lang="en-US" sz="2000" dirty="0">
              <a:sym typeface="Wingdings"/>
            </a:endParaRPr>
          </a:p>
          <a:p>
            <a:pPr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Otherwise, it is considered </a:t>
            </a:r>
            <a:r>
              <a:rPr lang="en-US" sz="2000" b="1" dirty="0">
                <a:solidFill>
                  <a:srgbClr val="D34817"/>
                </a:solidFill>
                <a:sym typeface="Wingdings"/>
              </a:rPr>
              <a:t>entangled</a:t>
            </a:r>
            <a:r>
              <a:rPr lang="en-US" sz="2000" dirty="0">
                <a:sym typeface="Wingdings"/>
              </a:rPr>
              <a:t>  </a:t>
            </a:r>
            <a:r>
              <a:rPr lang="en-US" sz="2000" b="1" dirty="0">
                <a:solidFill>
                  <a:srgbClr val="D34817"/>
                </a:solidFill>
                <a:sym typeface="Wingdings"/>
              </a:rPr>
              <a:t>Peres-</a:t>
            </a:r>
            <a:r>
              <a:rPr lang="en-US" sz="2000" b="1" dirty="0" err="1">
                <a:solidFill>
                  <a:srgbClr val="D34817"/>
                </a:solidFill>
                <a:sym typeface="Wingdings"/>
              </a:rPr>
              <a:t>Horodecki</a:t>
            </a:r>
            <a:r>
              <a:rPr lang="en-US" sz="2000" b="1" dirty="0">
                <a:solidFill>
                  <a:srgbClr val="D34817"/>
                </a:solidFill>
                <a:sym typeface="Wingdings"/>
              </a:rPr>
              <a:t> criterion</a:t>
            </a:r>
            <a:endParaRPr lang="en-US" sz="2000" b="1" dirty="0">
              <a:solidFill>
                <a:schemeClr val="accent1"/>
              </a:solidFill>
              <a:cs typeface="Cambria"/>
            </a:endParaRPr>
          </a:p>
          <a:p>
            <a:endParaRPr lang="en-US" sz="2000" dirty="0">
              <a:solidFill>
                <a:srgbClr val="000000"/>
              </a:solidFill>
              <a:effectLst/>
              <a:cs typeface="Cambria"/>
            </a:endParaRPr>
          </a:p>
          <a:p>
            <a:endParaRPr lang="en-US" sz="2000" dirty="0">
              <a:solidFill>
                <a:srgbClr val="000000"/>
              </a:solidFill>
              <a:cs typeface="Cambria"/>
            </a:endParaRPr>
          </a:p>
          <a:p>
            <a:r>
              <a:rPr lang="en-US" sz="2000" dirty="0">
                <a:solidFill>
                  <a:srgbClr val="000000"/>
                </a:solidFill>
                <a:effectLst/>
                <a:cs typeface="Cambria"/>
              </a:rPr>
              <a:t>There are four </a:t>
            </a:r>
            <a:r>
              <a:rPr lang="en-US" sz="2000" dirty="0">
                <a:solidFill>
                  <a:srgbClr val="000000"/>
                </a:solidFill>
                <a:cs typeface="Cambria"/>
              </a:rPr>
              <a:t>pure maximally entangled (Bell)</a:t>
            </a:r>
            <a:r>
              <a:rPr lang="en-US" sz="2000" dirty="0">
                <a:solidFill>
                  <a:srgbClr val="000000"/>
                </a:solidFill>
                <a:effectLst/>
                <a:cs typeface="Cambria"/>
              </a:rPr>
              <a:t> states:</a:t>
            </a:r>
          </a:p>
          <a:p>
            <a:endParaRPr lang="en-US" sz="12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endParaRPr lang="en-US" sz="12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endParaRPr lang="en-US" sz="11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endParaRPr lang="en-US" sz="11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A. Peres, Phys. Rev. Lett. 77, 1413 (1996).</a:t>
            </a:r>
            <a:br>
              <a:rPr lang="en-US" sz="1100" dirty="0"/>
            </a:b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P. </a:t>
            </a:r>
            <a:r>
              <a:rPr lang="en-US" sz="11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Horodecki</a:t>
            </a:r>
            <a:r>
              <a:rPr lang="en-US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Physics Letters A 232, 333 (1997)</a:t>
            </a:r>
            <a:endParaRPr lang="en-US" sz="1100" dirty="0">
              <a:solidFill>
                <a:srgbClr val="000000"/>
              </a:solidFill>
              <a:cs typeface="Cambria"/>
            </a:endParaRPr>
          </a:p>
          <a:p>
            <a:endParaRPr lang="en-US" sz="1100" dirty="0">
              <a:cs typeface="Cambria"/>
              <a:sym typeface="Wingdings"/>
            </a:endParaRPr>
          </a:p>
          <a:p>
            <a:endParaRPr lang="en-US" sz="2400" dirty="0">
              <a:cs typeface="Cambria"/>
              <a:sym typeface="Wingdings"/>
            </a:endParaRPr>
          </a:p>
          <a:p>
            <a:r>
              <a:rPr lang="en-US" sz="2400" dirty="0">
                <a:cs typeface="Cambria"/>
                <a:sym typeface="Wingdings"/>
              </a:rPr>
              <a:t>							</a:t>
            </a:r>
            <a:endParaRPr lang="en-US" sz="2400" dirty="0">
              <a:solidFill>
                <a:srgbClr val="000000"/>
              </a:solidFill>
              <a:cs typeface="Cambria"/>
            </a:endParaRPr>
          </a:p>
          <a:p>
            <a:r>
              <a:rPr lang="en-US" sz="2400" dirty="0">
                <a:solidFill>
                  <a:srgbClr val="000000"/>
                </a:solidFill>
                <a:cs typeface="Cambria"/>
              </a:rPr>
              <a:t>										</a:t>
            </a:r>
            <a:endParaRPr lang="en-US" sz="2400" dirty="0">
              <a:solidFill>
                <a:srgbClr val="000000"/>
              </a:solidFill>
              <a:effectLst/>
              <a:cs typeface="Cambria"/>
            </a:endParaRPr>
          </a:p>
          <a:p>
            <a:endParaRPr lang="el-GR" sz="2400" dirty="0">
              <a:solidFill>
                <a:srgbClr val="3465A5"/>
              </a:solidFill>
              <a:effectLst/>
            </a:endParaRPr>
          </a:p>
          <a:p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383BA9-B2E2-89D8-073E-17E36C413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812" y="2236690"/>
            <a:ext cx="2873474" cy="149524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D96765-F5FC-3C6E-FF41-E1B3BC3FF2C5}"/>
              </a:ext>
            </a:extLst>
          </p:cNvPr>
          <p:cNvSpPr txBox="1"/>
          <p:nvPr/>
        </p:nvSpPr>
        <p:spPr>
          <a:xfrm>
            <a:off x="7269406" y="5719719"/>
            <a:ext cx="17526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rgbClr val="E9A302"/>
                </a:solidFill>
                <a:effectLst/>
                <a:latin typeface="Helvetica" pitchFamily="2" charset="0"/>
              </a:rPr>
              <a:t>Plot from </a:t>
            </a:r>
            <a:r>
              <a:rPr lang="en-US" sz="1100" i="1" dirty="0" err="1">
                <a:solidFill>
                  <a:srgbClr val="E9A302"/>
                </a:solidFill>
                <a:effectLst/>
                <a:latin typeface="Helvetica" pitchFamily="2" charset="0"/>
              </a:rPr>
              <a:t>Afik</a:t>
            </a:r>
            <a:r>
              <a:rPr lang="en-US" sz="1100" i="1" dirty="0">
                <a:solidFill>
                  <a:srgbClr val="E9A302"/>
                </a:solidFill>
                <a:effectLst/>
                <a:latin typeface="Helvetica" pitchFamily="2" charset="0"/>
              </a:rPr>
              <a:t>, De Nova</a:t>
            </a:r>
            <a:endParaRPr lang="en-US" sz="1100" dirty="0">
              <a:solidFill>
                <a:srgbClr val="E9A302"/>
              </a:solidFill>
              <a:effectLst/>
              <a:latin typeface="Helvetica" pitchFamily="2" charset="0"/>
            </a:endParaRPr>
          </a:p>
          <a:p>
            <a:r>
              <a:rPr lang="en-US" sz="1100" i="1" dirty="0">
                <a:solidFill>
                  <a:srgbClr val="E9A302"/>
                </a:solidFill>
                <a:effectLst/>
                <a:latin typeface="Helvetica" pitchFamily="2" charset="0"/>
              </a:rPr>
              <a:t>EPJP136(2021)9,907</a:t>
            </a:r>
            <a:endParaRPr lang="en-US" sz="1100" dirty="0">
              <a:solidFill>
                <a:srgbClr val="E9A302"/>
              </a:solidFill>
              <a:effectLst/>
              <a:latin typeface="Helvetica" pitchFamily="2" charset="0"/>
            </a:endParaRPr>
          </a:p>
          <a:p>
            <a:r>
              <a:rPr lang="en-US" sz="1100" i="1" dirty="0">
                <a:solidFill>
                  <a:srgbClr val="E9A302"/>
                </a:solidFill>
                <a:effectLst/>
                <a:latin typeface="Helvetica" pitchFamily="2" charset="0"/>
              </a:rPr>
              <a:t>hep-ph:2003.02280</a:t>
            </a:r>
            <a:endParaRPr lang="en-US" sz="1100" dirty="0">
              <a:solidFill>
                <a:srgbClr val="E9A302"/>
              </a:solidFill>
              <a:effectLst/>
              <a:latin typeface="Helvetica" pitchFamily="2" charset="0"/>
            </a:endParaRPr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971416"/>
              </p:ext>
            </p:extLst>
          </p:nvPr>
        </p:nvGraphicFramePr>
        <p:xfrm>
          <a:off x="287775" y="5106029"/>
          <a:ext cx="170796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33500" imgH="660400" progId="Equation.3">
                  <p:embed/>
                </p:oleObj>
              </mc:Choice>
              <mc:Fallback>
                <p:oleObj name="Equation" r:id="rId3" imgW="1333500" imgH="660400" progId="Equation.3">
                  <p:embed/>
                  <p:pic>
                    <p:nvPicPr>
                      <p:cNvPr id="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775" y="5106029"/>
                        <a:ext cx="1707963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 txBox="1">
            <a:spLocks/>
          </p:cNvSpPr>
          <p:nvPr/>
        </p:nvSpPr>
        <p:spPr>
          <a:xfrm>
            <a:off x="798555" y="18155"/>
            <a:ext cx="7772400" cy="700254"/>
          </a:xfrm>
          <a:prstGeom prst="rect">
            <a:avLst/>
          </a:prstGeom>
        </p:spPr>
        <p:txBody>
          <a:bodyPr bIns="91440" anchor="b" anchorCtr="0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Spin correlation and entanglement in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ttbar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system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FB13025-71D1-2837-A201-9DBF553F8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5876" y="3377756"/>
            <a:ext cx="4080261" cy="302965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156531" y="6222745"/>
            <a:ext cx="259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angle with the beam axis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37358" y="3581400"/>
            <a:ext cx="26999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Cambria"/>
                <a:sym typeface="Wingdings"/>
              </a:rPr>
              <a:t>at high </a:t>
            </a:r>
            <a:r>
              <a:rPr lang="en-US" dirty="0">
                <a:solidFill>
                  <a:srgbClr val="000000"/>
                </a:solidFill>
                <a:cs typeface="Cambria"/>
              </a:rPr>
              <a:t>	 triplet vector state </a:t>
            </a:r>
          </a:p>
          <a:p>
            <a:r>
              <a:rPr lang="en-US" dirty="0">
                <a:solidFill>
                  <a:srgbClr val="000000"/>
                </a:solidFill>
                <a:cs typeface="Cambria"/>
              </a:rPr>
              <a:t>(</a:t>
            </a:r>
            <a:r>
              <a:rPr lang="el-GR" dirty="0">
                <a:solidFill>
                  <a:srgbClr val="000000"/>
                </a:solidFill>
                <a:cs typeface="Cambria"/>
              </a:rPr>
              <a:t>Φ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+</a:t>
            </a:r>
            <a:r>
              <a:rPr lang="el-GR" dirty="0">
                <a:solidFill>
                  <a:srgbClr val="000000"/>
                </a:solidFill>
                <a:cs typeface="Cambria"/>
              </a:rPr>
              <a:t>-Φ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-</a:t>
            </a:r>
            <a:r>
              <a:rPr lang="el-GR" dirty="0">
                <a:solidFill>
                  <a:srgbClr val="000000"/>
                </a:solidFill>
                <a:cs typeface="Cambria"/>
              </a:rPr>
              <a:t>, Ψ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+</a:t>
            </a:r>
            <a:r>
              <a:rPr lang="el-GR" dirty="0">
                <a:solidFill>
                  <a:srgbClr val="000000"/>
                </a:solidFill>
                <a:cs typeface="Cambria"/>
              </a:rPr>
              <a:t>, Φ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+</a:t>
            </a:r>
            <a:r>
              <a:rPr lang="el-GR" dirty="0">
                <a:solidFill>
                  <a:srgbClr val="000000"/>
                </a:solidFill>
                <a:cs typeface="Cambria"/>
              </a:rPr>
              <a:t>+Φ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-</a:t>
            </a:r>
            <a:r>
              <a:rPr lang="el-GR" dirty="0">
                <a:solidFill>
                  <a:srgbClr val="000000"/>
                </a:solidFill>
                <a:cs typeface="Cambria"/>
              </a:rPr>
              <a:t>)</a:t>
            </a:r>
            <a:endParaRPr lang="en-US" dirty="0">
              <a:solidFill>
                <a:srgbClr val="000000"/>
              </a:solidFill>
              <a:cs typeface="Cambria"/>
            </a:endParaRPr>
          </a:p>
          <a:p>
            <a:r>
              <a:rPr lang="en-US" dirty="0">
                <a:solidFill>
                  <a:srgbClr val="000000"/>
                </a:solidFill>
                <a:cs typeface="Cambria"/>
              </a:rPr>
              <a:t>Peres-</a:t>
            </a:r>
            <a:r>
              <a:rPr lang="en-US" dirty="0" err="1">
                <a:solidFill>
                  <a:srgbClr val="000000"/>
                </a:solidFill>
                <a:cs typeface="Cambria"/>
              </a:rPr>
              <a:t>Horodecki</a:t>
            </a:r>
            <a:r>
              <a:rPr lang="en-US" dirty="0">
                <a:solidFill>
                  <a:srgbClr val="000000"/>
                </a:solidFill>
                <a:cs typeface="Cambria"/>
              </a:rPr>
              <a:t> criterion</a:t>
            </a:r>
          </a:p>
          <a:p>
            <a:r>
              <a:rPr lang="en-US" dirty="0">
                <a:cs typeface="Cambria"/>
                <a:sym typeface="Wingdings"/>
              </a:rPr>
              <a:t> </a:t>
            </a:r>
            <a:endParaRPr lang="en-US" dirty="0">
              <a:solidFill>
                <a:srgbClr val="000000"/>
              </a:solidFill>
              <a:cs typeface="Cambria"/>
            </a:endParaRPr>
          </a:p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0232" y="3581400"/>
            <a:ext cx="2468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ambria"/>
                <a:sym typeface="Wingdings"/>
              </a:rPr>
              <a:t>at low </a:t>
            </a:r>
            <a:r>
              <a:rPr lang="en-US" dirty="0">
                <a:solidFill>
                  <a:srgbClr val="000000"/>
                </a:solidFill>
                <a:cs typeface="Cambria"/>
              </a:rPr>
              <a:t>	singlet </a:t>
            </a:r>
            <a:r>
              <a:rPr lang="en-US" dirty="0" err="1">
                <a:solidFill>
                  <a:srgbClr val="000000"/>
                </a:solidFill>
                <a:cs typeface="Cambria"/>
              </a:rPr>
              <a:t>pseudoscalar</a:t>
            </a:r>
            <a:r>
              <a:rPr lang="en-US" dirty="0">
                <a:solidFill>
                  <a:srgbClr val="000000"/>
                </a:solidFill>
                <a:cs typeface="Cambria"/>
              </a:rPr>
              <a:t> state </a:t>
            </a:r>
            <a:r>
              <a:rPr lang="el-GR" dirty="0">
                <a:solidFill>
                  <a:srgbClr val="000000"/>
                </a:solidFill>
                <a:cs typeface="Cambria"/>
              </a:rPr>
              <a:t>Ψ</a:t>
            </a:r>
            <a:r>
              <a:rPr lang="el-GR" baseline="30000" dirty="0">
                <a:solidFill>
                  <a:srgbClr val="000000"/>
                </a:solidFill>
                <a:cs typeface="Cambria"/>
              </a:rPr>
              <a:t>-</a:t>
            </a:r>
            <a:endParaRPr lang="en-US" baseline="30000" dirty="0">
              <a:solidFill>
                <a:srgbClr val="000000"/>
              </a:solidFill>
              <a:cs typeface="Cambria"/>
            </a:endParaRPr>
          </a:p>
          <a:p>
            <a:r>
              <a:rPr lang="en-US" dirty="0">
                <a:solidFill>
                  <a:srgbClr val="000000"/>
                </a:solidFill>
                <a:cs typeface="Cambria"/>
              </a:rPr>
              <a:t>Peres-</a:t>
            </a:r>
            <a:r>
              <a:rPr lang="en-US" dirty="0" err="1">
                <a:solidFill>
                  <a:srgbClr val="000000"/>
                </a:solidFill>
                <a:cs typeface="Cambria"/>
              </a:rPr>
              <a:t>Horodecki</a:t>
            </a:r>
            <a:r>
              <a:rPr lang="en-US" dirty="0">
                <a:solidFill>
                  <a:srgbClr val="000000"/>
                </a:solidFill>
                <a:cs typeface="Cambria"/>
              </a:rPr>
              <a:t> criterion</a:t>
            </a:r>
          </a:p>
          <a:p>
            <a:endParaRPr lang="en-US" dirty="0"/>
          </a:p>
        </p:txBody>
      </p:sp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7011906" y="3581400"/>
          <a:ext cx="382643" cy="34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6700" imgH="241300" progId="Equation.3">
                  <p:embed/>
                </p:oleObj>
              </mc:Choice>
              <mc:Fallback>
                <p:oleObj name="Equation" r:id="rId6" imgW="266700" imgH="241300" progId="Equation.3">
                  <p:embed/>
                  <p:pic>
                    <p:nvPicPr>
                      <p:cNvPr id="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06" y="3581400"/>
                        <a:ext cx="382643" cy="341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461711"/>
              </p:ext>
            </p:extLst>
          </p:nvPr>
        </p:nvGraphicFramePr>
        <p:xfrm>
          <a:off x="759113" y="3581400"/>
          <a:ext cx="382643" cy="34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66700" imgH="241300" progId="Equation.3">
                  <p:embed/>
                </p:oleObj>
              </mc:Choice>
              <mc:Fallback>
                <p:oleObj name="Equation" r:id="rId8" imgW="266700" imgH="241300" progId="Equation.3">
                  <p:embed/>
                  <p:pic>
                    <p:nvPicPr>
                      <p:cNvPr id="3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113" y="3581400"/>
                        <a:ext cx="382643" cy="341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662947"/>
              </p:ext>
            </p:extLst>
          </p:nvPr>
        </p:nvGraphicFramePr>
        <p:xfrm>
          <a:off x="6406137" y="4699095"/>
          <a:ext cx="2300128" cy="874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727200" imgH="660400" progId="Equation.3">
                  <p:embed/>
                </p:oleObj>
              </mc:Choice>
              <mc:Fallback>
                <p:oleObj name="Equation" r:id="rId9" imgW="1727200" imgH="660400" progId="Equation.3">
                  <p:embed/>
                  <p:pic>
                    <p:nvPicPr>
                      <p:cNvPr id="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6137" y="4699095"/>
                        <a:ext cx="2300128" cy="874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12401"/>
              </p:ext>
            </p:extLst>
          </p:nvPr>
        </p:nvGraphicFramePr>
        <p:xfrm>
          <a:off x="2245497" y="1449600"/>
          <a:ext cx="1564503" cy="474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52500" imgH="292100" progId="Equation.3">
                  <p:embed/>
                </p:oleObj>
              </mc:Choice>
              <mc:Fallback>
                <p:oleObj name="Equation" r:id="rId11" imgW="952500" imgH="292100" progId="Equation.3">
                  <p:embed/>
                  <p:pic>
                    <p:nvPicPr>
                      <p:cNvPr id="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5497" y="1449600"/>
                        <a:ext cx="1564503" cy="4746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200172"/>
              </p:ext>
            </p:extLst>
          </p:nvPr>
        </p:nvGraphicFramePr>
        <p:xfrm>
          <a:off x="226205" y="2261891"/>
          <a:ext cx="2354995" cy="389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447800" imgH="241300" progId="Equation.3">
                  <p:embed/>
                </p:oleObj>
              </mc:Choice>
              <mc:Fallback>
                <p:oleObj name="Equation" r:id="rId13" imgW="1447800" imgH="241300" progId="Equation.3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05" y="2261891"/>
                        <a:ext cx="2354995" cy="3891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023168-7EA8-35B3-5F0E-A78E1051E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1DDCC-B2B3-E532-23DF-1ED60F475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670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MS-PAS-TOP-23-001_Figure_0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387" y="3733800"/>
            <a:ext cx="3118982" cy="2667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79350" y="6571785"/>
            <a:ext cx="1905000" cy="304800"/>
          </a:xfrm>
        </p:spPr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762000"/>
            <a:ext cx="7801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Advantages of dilepton channel: clean, have 2 charged leptons(max spin analyzing power)</a:t>
            </a:r>
          </a:p>
          <a:p>
            <a:r>
              <a:rPr lang="en-US" dirty="0"/>
              <a:t> To extract </a:t>
            </a:r>
            <a:r>
              <a:rPr lang="en-US" i="1" dirty="0"/>
              <a:t>D</a:t>
            </a:r>
            <a:r>
              <a:rPr lang="en-US" dirty="0"/>
              <a:t> we measure the distribution in the sensitive variable </a:t>
            </a:r>
            <a:r>
              <a:rPr lang="mr-IN" dirty="0"/>
              <a:t>–</a:t>
            </a:r>
            <a:r>
              <a:rPr lang="en-US" dirty="0"/>
              <a:t> cos </a:t>
            </a:r>
            <a:r>
              <a:rPr lang="en-US" dirty="0">
                <a:latin typeface="Symbol" charset="2"/>
                <a:cs typeface="Symbol" charset="2"/>
              </a:rPr>
              <a:t>c – </a:t>
            </a:r>
            <a:r>
              <a:rPr lang="en-US" dirty="0">
                <a:cs typeface="Symbol" charset="2"/>
              </a:rPr>
              <a:t>fit for the slope</a:t>
            </a:r>
            <a:r>
              <a:rPr lang="en-US" dirty="0"/>
              <a:t> </a:t>
            </a: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866391"/>
              </p:ext>
            </p:extLst>
          </p:nvPr>
        </p:nvGraphicFramePr>
        <p:xfrm>
          <a:off x="296407" y="4540966"/>
          <a:ext cx="2441575" cy="639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76400" imgH="444500" progId="Equation.3">
                  <p:embed/>
                </p:oleObj>
              </mc:Choice>
              <mc:Fallback>
                <p:oleObj name="Equation" r:id="rId3" imgW="1676400" imgH="444500" progId="Equation.3">
                  <p:embed/>
                  <p:pic>
                    <p:nvPicPr>
                      <p:cNvPr id="1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407" y="4540966"/>
                        <a:ext cx="2441575" cy="639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7772400" cy="700254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Dilepton channel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6609" y="1710961"/>
            <a:ext cx="2621373" cy="2700403"/>
            <a:chOff x="152400" y="1685330"/>
            <a:chExt cx="2621373" cy="2700403"/>
          </a:xfrm>
        </p:grpSpPr>
        <p:pic>
          <p:nvPicPr>
            <p:cNvPr id="3" name="Picture 2" descr="CMS-PAS-TOP-23-001_Figure_005-a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685330"/>
              <a:ext cx="2621373" cy="2590800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2338003" y="4157133"/>
              <a:ext cx="435770" cy="228600"/>
              <a:chOff x="3124200" y="4419600"/>
              <a:chExt cx="435770" cy="2286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124200" y="4419600"/>
                <a:ext cx="435770" cy="22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9" name="Object 2"/>
              <p:cNvGraphicFramePr>
                <a:graphicFrameLocks noChangeAspect="1"/>
              </p:cNvGraphicFramePr>
              <p:nvPr/>
            </p:nvGraphicFramePr>
            <p:xfrm>
              <a:off x="3124200" y="4446411"/>
              <a:ext cx="435770" cy="1930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368300" imgH="165100" progId="Equation.3">
                      <p:embed/>
                    </p:oleObj>
                  </mc:Choice>
                  <mc:Fallback>
                    <p:oleObj name="Equation" r:id="rId6" imgW="368300" imgH="165100" progId="Equation.3">
                      <p:embed/>
                      <p:pic>
                        <p:nvPicPr>
                          <p:cNvPr id="9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24200" y="4446411"/>
                            <a:ext cx="435770" cy="193001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0" name="TextBox 29"/>
          <p:cNvSpPr txBox="1"/>
          <p:nvPr/>
        </p:nvSpPr>
        <p:spPr>
          <a:xfrm>
            <a:off x="2941749" y="2228671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The </a:t>
            </a:r>
            <a:r>
              <a:rPr lang="en-US" b="1" u="sng" dirty="0" err="1">
                <a:solidFill>
                  <a:srgbClr val="FF0000"/>
                </a:solidFill>
              </a:rPr>
              <a:t>ttbar</a:t>
            </a:r>
            <a:r>
              <a:rPr lang="en-US" b="1" u="sng" dirty="0">
                <a:solidFill>
                  <a:srgbClr val="FF0000"/>
                </a:solidFill>
              </a:rPr>
              <a:t> entanglement is observed (expected) at the 5.0(4.7)𝜎 level for 345&lt;</a:t>
            </a:r>
            <a:r>
              <a:rPr lang="en-US" b="1" u="sng" dirty="0" err="1">
                <a:solidFill>
                  <a:srgbClr val="FF0000"/>
                </a:solidFill>
              </a:rPr>
              <a:t>Mtt</a:t>
            </a:r>
            <a:r>
              <a:rPr lang="en-US" b="1" u="sng" dirty="0">
                <a:solidFill>
                  <a:srgbClr val="FF0000"/>
                </a:solidFill>
              </a:rPr>
              <a:t>&lt;400 </a:t>
            </a:r>
            <a:r>
              <a:rPr lang="en-US" b="1" u="sng" dirty="0" err="1">
                <a:solidFill>
                  <a:srgbClr val="FF0000"/>
                </a:solidFill>
              </a:rPr>
              <a:t>GeV</a:t>
            </a:r>
            <a:r>
              <a:rPr lang="en-US" b="1" u="sng" dirty="0">
                <a:solidFill>
                  <a:srgbClr val="FF0000"/>
                </a:solidFill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="1" u="sng" dirty="0">
                <a:solidFill>
                  <a:srgbClr val="FF0000"/>
                </a:solidFill>
              </a:rPr>
              <a:t>&lt;0.9</a:t>
            </a:r>
          </a:p>
        </p:txBody>
      </p:sp>
      <p:pic>
        <p:nvPicPr>
          <p:cNvPr id="2" name="Picture 1" descr="fig_02b.png">
            <a:extLst>
              <a:ext uri="{FF2B5EF4-FFF2-40B4-BE49-F238E27FC236}">
                <a16:creationId xmlns:a16="http://schemas.microsoft.com/office/drawing/2014/main" id="{2EBF3826-96E1-EEB1-C5D8-465EF9AB03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69" y="1779130"/>
            <a:ext cx="3118981" cy="233953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EDAE7-D93F-4FF0-DC58-BBF573B68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Regina </a:t>
            </a:r>
            <a:r>
              <a:rPr lang="en-US" dirty="0" err="1"/>
              <a:t>Demina</a:t>
            </a:r>
            <a:r>
              <a:rPr lang="en-US" dirty="0"/>
              <a:t>, University of Rochester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C02029-7CA5-BA86-D001-8100BACB8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32524" y="6553200"/>
            <a:ext cx="413524" cy="304800"/>
          </a:xfrm>
        </p:spPr>
        <p:txBody>
          <a:bodyPr/>
          <a:lstStyle/>
          <a:p>
            <a:fld id="{06FC3189-B577-C046-A054-28D3AE948A4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85B192-F819-91DC-8790-E2DC0A52B290}"/>
              </a:ext>
            </a:extLst>
          </p:cNvPr>
          <p:cNvSpPr txBox="1"/>
          <p:nvPr/>
        </p:nvSpPr>
        <p:spPr>
          <a:xfrm>
            <a:off x="533400" y="5638800"/>
            <a:ext cx="228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9"/>
              </a:rPr>
              <a:t>ROPP 87 (2024) 117801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0C1B37-9A11-1434-3AE3-019BD73446B9}"/>
              </a:ext>
            </a:extLst>
          </p:cNvPr>
          <p:cNvSpPr txBox="1"/>
          <p:nvPr/>
        </p:nvSpPr>
        <p:spPr>
          <a:xfrm>
            <a:off x="6312776" y="4402576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u="none" strike="noStrike" dirty="0">
                <a:solidFill>
                  <a:srgbClr val="222222"/>
                </a:solidFill>
                <a:effectLst/>
                <a:latin typeface="-apple-system"/>
              </a:rPr>
              <a:t>Nature</a:t>
            </a:r>
            <a:r>
              <a:rPr lang="en-US" b="0" i="0" u="none" strike="noStrike" dirty="0">
                <a:solidFill>
                  <a:srgbClr val="222222"/>
                </a:solidFill>
                <a:effectLst/>
                <a:latin typeface="-apple-system"/>
              </a:rPr>
              <a:t> </a:t>
            </a:r>
            <a:r>
              <a:rPr lang="en-US" b="1" i="0" u="none" strike="noStrike" dirty="0">
                <a:solidFill>
                  <a:srgbClr val="222222"/>
                </a:solidFill>
                <a:effectLst/>
                <a:latin typeface="-apple-system"/>
              </a:rPr>
              <a:t>633</a:t>
            </a:r>
            <a:r>
              <a:rPr lang="en-US" b="0" i="0" u="none" strike="noStrike" dirty="0">
                <a:solidFill>
                  <a:srgbClr val="222222"/>
                </a:solidFill>
                <a:effectLst/>
                <a:latin typeface="-apple-system"/>
              </a:rPr>
              <a:t>, 542–547 (2024)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83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" y="914400"/>
            <a:ext cx="9067800" cy="1981200"/>
          </a:xfrm>
        </p:spPr>
        <p:txBody>
          <a:bodyPr>
            <a:normAutofit fontScale="77500" lnSpcReduction="20000"/>
          </a:bodyPr>
          <a:lstStyle/>
          <a:p>
            <a:r>
              <a:rPr lang="en-US" sz="2200" dirty="0">
                <a:cs typeface="Cambria"/>
                <a:sym typeface="Wingdings"/>
              </a:rPr>
              <a:t>We pursue both strategies </a:t>
            </a:r>
            <a:r>
              <a:rPr lang="mr-IN" sz="2200" dirty="0">
                <a:cs typeface="Cambria"/>
                <a:sym typeface="Wingdings"/>
              </a:rPr>
              <a:t>–</a:t>
            </a:r>
            <a:r>
              <a:rPr lang="en-US" sz="2200" dirty="0">
                <a:cs typeface="Cambria"/>
                <a:sym typeface="Wingdings"/>
              </a:rPr>
              <a:t> evaluation of the full correlation matrix </a:t>
            </a:r>
            <a:r>
              <a:rPr lang="en-US" sz="2200" i="1" dirty="0">
                <a:cs typeface="Cambria"/>
                <a:sym typeface="Wingdings"/>
              </a:rPr>
              <a:t>C</a:t>
            </a:r>
            <a:r>
              <a:rPr lang="en-US" sz="2200" dirty="0">
                <a:cs typeface="Cambria"/>
                <a:sym typeface="Wingdings"/>
              </a:rPr>
              <a:t> and polarization vectors </a:t>
            </a:r>
            <a:r>
              <a:rPr lang="en-US" sz="2200" i="1" dirty="0">
                <a:cs typeface="Cambria"/>
                <a:sym typeface="Wingdings"/>
              </a:rPr>
              <a:t>P</a:t>
            </a:r>
            <a:r>
              <a:rPr lang="en-US" sz="2200" dirty="0">
                <a:cs typeface="Cambria"/>
                <a:sym typeface="Wingdings"/>
              </a:rPr>
              <a:t> as well as </a:t>
            </a:r>
            <a:r>
              <a:rPr lang="en-US" sz="2200" i="1" dirty="0">
                <a:cs typeface="Cambria"/>
                <a:sym typeface="Wingdings"/>
              </a:rPr>
              <a:t>D</a:t>
            </a:r>
            <a:r>
              <a:rPr lang="en-US" sz="2200" dirty="0">
                <a:cs typeface="Cambria"/>
                <a:sym typeface="Wingdings"/>
              </a:rPr>
              <a:t> and </a:t>
            </a:r>
            <a:r>
              <a:rPr lang="en-US" sz="2200" i="1" dirty="0">
                <a:cs typeface="Cambria"/>
                <a:sym typeface="Wingdings"/>
              </a:rPr>
              <a:t>D~</a:t>
            </a:r>
            <a:r>
              <a:rPr lang="en-US" sz="2200" dirty="0">
                <a:cs typeface="Cambria"/>
                <a:sym typeface="Wingdings"/>
              </a:rPr>
              <a:t> measurements</a:t>
            </a:r>
          </a:p>
          <a:p>
            <a:r>
              <a:rPr lang="en-US" sz="2200" dirty="0">
                <a:cs typeface="Cambria"/>
                <a:sym typeface="Wingdings"/>
              </a:rPr>
              <a:t>The measurements are done inclusively and differentially in bins of </a:t>
            </a:r>
            <a:r>
              <a:rPr lang="en-US" sz="2200" i="1" dirty="0" err="1"/>
              <a:t>M</a:t>
            </a:r>
            <a:r>
              <a:rPr lang="en-US" sz="2200" i="1" baseline="-25000" dirty="0" err="1"/>
              <a:t>tt</a:t>
            </a:r>
            <a:r>
              <a:rPr lang="en-US" sz="2200" dirty="0"/>
              <a:t>, </a:t>
            </a:r>
            <a:r>
              <a:rPr lang="en-US" sz="2200" i="1" dirty="0" err="1"/>
              <a:t>cos</a:t>
            </a:r>
            <a:r>
              <a:rPr lang="en-US" sz="2200" i="1" dirty="0" err="1">
                <a:latin typeface="Symbol" charset="2"/>
                <a:cs typeface="Symbol" charset="2"/>
              </a:rPr>
              <a:t>q</a:t>
            </a:r>
            <a:r>
              <a:rPr lang="en-US" sz="2200" dirty="0"/>
              <a:t>  and top quark </a:t>
            </a:r>
            <a:r>
              <a:rPr lang="en-US" sz="2200" i="1" dirty="0" err="1"/>
              <a:t>p</a:t>
            </a:r>
            <a:r>
              <a:rPr lang="en-US" sz="2200" i="1" baseline="-25000" dirty="0" err="1"/>
              <a:t>T</a:t>
            </a:r>
            <a:r>
              <a:rPr lang="en-US" sz="2200" dirty="0"/>
              <a:t> </a:t>
            </a:r>
            <a:endParaRPr lang="en-US" sz="2200" dirty="0">
              <a:cs typeface="Cambria"/>
              <a:sym typeface="Wingdings"/>
            </a:endParaRPr>
          </a:p>
          <a:p>
            <a:r>
              <a:rPr lang="en-US" sz="2200" dirty="0">
                <a:cs typeface="Cambria"/>
                <a:sym typeface="Wingdings"/>
              </a:rPr>
              <a:t>Event reconstruction (jet-</a:t>
            </a:r>
            <a:r>
              <a:rPr lang="en-US" sz="2200" dirty="0" err="1">
                <a:cs typeface="Cambria"/>
                <a:sym typeface="Wingdings"/>
              </a:rPr>
              <a:t>parton</a:t>
            </a:r>
            <a:r>
              <a:rPr lang="en-US" sz="2200" dirty="0">
                <a:cs typeface="Cambria"/>
                <a:sym typeface="Wingdings"/>
              </a:rPr>
              <a:t> assignment) is performed using NN </a:t>
            </a:r>
          </a:p>
          <a:p>
            <a:r>
              <a:rPr lang="en-US" sz="2200" dirty="0" err="1">
                <a:cs typeface="Cambria"/>
                <a:sym typeface="Wingdings"/>
              </a:rPr>
              <a:t>Lepton+jets</a:t>
            </a:r>
            <a:r>
              <a:rPr lang="en-US" sz="2200" dirty="0">
                <a:cs typeface="Cambria"/>
                <a:sym typeface="Wingdings"/>
              </a:rPr>
              <a:t> have higher statistics and better </a:t>
            </a:r>
            <a:r>
              <a:rPr lang="en-US" sz="2200" dirty="0" err="1">
                <a:cs typeface="Cambria"/>
                <a:sym typeface="Wingdings"/>
              </a:rPr>
              <a:t>Mtt</a:t>
            </a:r>
            <a:r>
              <a:rPr lang="en-US" sz="2200" dirty="0">
                <a:cs typeface="Cambria"/>
                <a:sym typeface="Wingdings"/>
              </a:rPr>
              <a:t> resolution, but </a:t>
            </a:r>
          </a:p>
          <a:p>
            <a:r>
              <a:rPr lang="en-US" sz="2200" b="1" dirty="0">
                <a:solidFill>
                  <a:schemeClr val="accent1"/>
                </a:solidFill>
                <a:cs typeface="Cambria"/>
                <a:sym typeface="Wingdings"/>
              </a:rPr>
              <a:t>Major challenge – identify </a:t>
            </a:r>
            <a:r>
              <a:rPr lang="en-US" sz="2200" b="1" i="1" dirty="0">
                <a:solidFill>
                  <a:schemeClr val="accent1"/>
                </a:solidFill>
                <a:cs typeface="Cambria"/>
                <a:sym typeface="Wingdings"/>
              </a:rPr>
              <a:t>d</a:t>
            </a:r>
            <a:r>
              <a:rPr lang="en-US" sz="2200" b="1" dirty="0">
                <a:solidFill>
                  <a:schemeClr val="accent1"/>
                </a:solidFill>
                <a:cs typeface="Cambria"/>
                <a:sym typeface="Wingdings"/>
              </a:rPr>
              <a:t>-type jets from W boson decay </a:t>
            </a:r>
          </a:p>
          <a:p>
            <a:r>
              <a:rPr lang="en-US" sz="2200" dirty="0">
                <a:cs typeface="Cambria"/>
                <a:sym typeface="Wingdings"/>
              </a:rPr>
              <a:t>Divide events into categories based on lepton flavor, number of b-tags, and NN score </a:t>
            </a:r>
          </a:p>
          <a:p>
            <a:endParaRPr lang="en-US" sz="2200" dirty="0">
              <a:cs typeface="Cambria"/>
              <a:sym typeface="Wingdings"/>
            </a:endParaRPr>
          </a:p>
          <a:p>
            <a:pPr marL="0" indent="0">
              <a:buNone/>
            </a:pPr>
            <a:endParaRPr lang="en-US" sz="2595" dirty="0">
              <a:cs typeface="Cambria"/>
              <a:sym typeface="Wingdings"/>
            </a:endParaRPr>
          </a:p>
          <a:p>
            <a:endParaRPr lang="en-US" sz="2595" dirty="0">
              <a:cs typeface="Cambria"/>
              <a:sym typeface="Wingdings"/>
            </a:endParaRPr>
          </a:p>
          <a:p>
            <a:pPr lvl="1"/>
            <a:endParaRPr lang="en-US" sz="2395" dirty="0">
              <a:cs typeface="Cambria"/>
              <a:sym typeface="Wingdings"/>
            </a:endParaRPr>
          </a:p>
          <a:p>
            <a:pPr lvl="1"/>
            <a:endParaRPr lang="en-US" sz="2395" dirty="0">
              <a:cs typeface="Cambria"/>
              <a:sym typeface="Wingdings"/>
            </a:endParaRPr>
          </a:p>
          <a:p>
            <a:endParaRPr lang="en-US" sz="2595" dirty="0">
              <a:cs typeface="Cambria"/>
              <a:sym typeface="Wingdings"/>
            </a:endParaRPr>
          </a:p>
          <a:p>
            <a:endParaRPr lang="en-US" sz="2595" dirty="0">
              <a:cs typeface="Cambria"/>
              <a:sym typeface="Wingdings"/>
            </a:endParaRPr>
          </a:p>
          <a:p>
            <a:endParaRPr lang="en-US" sz="2595" dirty="0">
              <a:cs typeface="Cambria"/>
              <a:sym typeface="Wingdings"/>
            </a:endParaRPr>
          </a:p>
          <a:p>
            <a:pPr>
              <a:buNone/>
            </a:pPr>
            <a:endParaRPr lang="en-US" sz="1800" dirty="0">
              <a:latin typeface="Cambria"/>
              <a:cs typeface="Cambria"/>
              <a:sym typeface="Wingdings"/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20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 txBox="1">
            <a:spLocks/>
          </p:cNvSpPr>
          <p:nvPr/>
        </p:nvSpPr>
        <p:spPr>
          <a:xfrm>
            <a:off x="791212" y="11485"/>
            <a:ext cx="7772400" cy="700254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L+jets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channel</a:t>
            </a:r>
          </a:p>
        </p:txBody>
      </p:sp>
      <p:pic>
        <p:nvPicPr>
          <p:cNvPr id="21" name="Picture 20" descr="recoeff_tt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30324" y="2895661"/>
            <a:ext cx="2947864" cy="4127688"/>
          </a:xfrm>
          <a:prstGeom prst="rect">
            <a:avLst/>
          </a:prstGeom>
        </p:spPr>
      </p:pic>
      <p:pic>
        <p:nvPicPr>
          <p:cNvPr id="24" name="Picture 23" descr="conplot_nn_16a-16b-17-18_RES_mu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0772" y="2716426"/>
            <a:ext cx="2842051" cy="4267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32738" y="2782669"/>
            <a:ext cx="3835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ambria"/>
                <a:sym typeface="Wingdings"/>
              </a:rPr>
              <a:t>Fraction of </a:t>
            </a:r>
            <a:r>
              <a:rPr lang="en-US" i="1" dirty="0" err="1">
                <a:cs typeface="Cambria"/>
                <a:sym typeface="Wingdings"/>
              </a:rPr>
              <a:t>tt</a:t>
            </a:r>
            <a:r>
              <a:rPr lang="en-US" dirty="0">
                <a:cs typeface="Cambria"/>
                <a:sym typeface="Wingdings"/>
              </a:rPr>
              <a:t> events with correctly assigned jets to </a:t>
            </a:r>
            <a:r>
              <a:rPr lang="en-US" dirty="0" err="1">
                <a:cs typeface="Cambria"/>
                <a:sym typeface="Wingdings"/>
              </a:rPr>
              <a:t>partons</a:t>
            </a:r>
            <a:r>
              <a:rPr lang="en-US" dirty="0">
                <a:cs typeface="Cambria"/>
                <a:sym typeface="Wingdings"/>
              </a:rPr>
              <a:t> including </a:t>
            </a:r>
            <a:r>
              <a:rPr lang="en-US" i="1" dirty="0">
                <a:cs typeface="Cambria"/>
                <a:sym typeface="Wingdings"/>
              </a:rPr>
              <a:t>d</a:t>
            </a:r>
            <a:r>
              <a:rPr lang="en-US" dirty="0">
                <a:cs typeface="Cambria"/>
                <a:sym typeface="Wingdings"/>
              </a:rPr>
              <a:t>-type quark 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46BFCF-2318-5700-9A55-6F65D7981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Regina </a:t>
            </a:r>
            <a:r>
              <a:rPr lang="en-US" dirty="0" err="1"/>
              <a:t>Demina</a:t>
            </a:r>
            <a:r>
              <a:rPr lang="en-US" dirty="0"/>
              <a:t>, University of Rochester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7FEF0-C8F1-7BB8-F159-2B66EA093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3C798-AE5F-DF40-23A4-B12747BB71CC}"/>
              </a:ext>
            </a:extLst>
          </p:cNvPr>
          <p:cNvSpPr txBox="1"/>
          <p:nvPr/>
        </p:nvSpPr>
        <p:spPr>
          <a:xfrm>
            <a:off x="5280025" y="6382434"/>
            <a:ext cx="2265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4"/>
              </a:rPr>
              <a:t>PRD 110 (2024) 112016</a:t>
            </a:r>
            <a:endParaRPr lang="en-US" sz="2800" dirty="0">
              <a:cs typeface="Cambria"/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19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83981-B9E9-B7CA-6288-E69249AEA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12713"/>
            <a:ext cx="7772400" cy="56372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Performance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b="1" dirty="0">
                <a:solidFill>
                  <a:srgbClr val="C00000"/>
                </a:solidFill>
              </a:rPr>
              <a:t>new strategies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45481-0F0A-2B0F-79AE-52C97FF4B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2413B-0172-48C1-CC09-7891167B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A875C-6D8E-B48C-27BE-4FCE9949A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3B30BD-1748-C578-BBA1-13F1192AF8E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200" y="762000"/>
            <a:ext cx="5943600" cy="4572000"/>
          </a:xfrm>
        </p:spPr>
        <p:txBody>
          <a:bodyPr/>
          <a:lstStyle/>
          <a:p>
            <a:r>
              <a:rPr lang="en-US" sz="2000" dirty="0"/>
              <a:t>With energy increase the search concentrates on new (rare) signatures</a:t>
            </a:r>
          </a:p>
          <a:p>
            <a:pPr lvl="1"/>
            <a:r>
              <a:rPr lang="en-US" sz="1800" dirty="0"/>
              <a:t>E-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 channel for top quark discovery at the Tevatron</a:t>
            </a:r>
          </a:p>
          <a:p>
            <a:pPr lvl="1"/>
            <a:r>
              <a:rPr lang="en-US" sz="1800" dirty="0"/>
              <a:t>ZZ</a:t>
            </a:r>
            <a:r>
              <a:rPr lang="en-US" sz="1800" dirty="0">
                <a:sym typeface="Wingdings" pitchFamily="2" charset="2"/>
              </a:rPr>
              <a:t>4l for Higgs boson discovery at LHC</a:t>
            </a:r>
          </a:p>
          <a:p>
            <a:pPr lvl="1"/>
            <a:r>
              <a:rPr lang="en-US" sz="1800" dirty="0">
                <a:sym typeface="Wingdings" pitchFamily="2" charset="2"/>
              </a:rPr>
              <a:t>3-lepton golden channel for SUSY</a:t>
            </a:r>
          </a:p>
          <a:p>
            <a:r>
              <a:rPr lang="en-US" sz="2000" dirty="0">
                <a:sym typeface="Wingdings" pitchFamily="2" charset="2"/>
              </a:rPr>
              <a:t>With increase luminosity shift to kinematic characteristics</a:t>
            </a:r>
          </a:p>
          <a:p>
            <a:pPr lvl="1"/>
            <a:r>
              <a:rPr lang="en-US" sz="1800" dirty="0">
                <a:sym typeface="Wingdings" pitchFamily="2" charset="2"/>
              </a:rPr>
              <a:t>Bump-hunting</a:t>
            </a:r>
          </a:p>
          <a:p>
            <a:pPr lvl="1"/>
            <a:r>
              <a:rPr lang="en-US" sz="1800" dirty="0">
                <a:sym typeface="Wingdings" pitchFamily="2" charset="2"/>
              </a:rPr>
              <a:t>Tails of distributions</a:t>
            </a:r>
          </a:p>
          <a:p>
            <a:r>
              <a:rPr lang="en-US" sz="2000" dirty="0">
                <a:sym typeface="Wingdings" pitchFamily="2" charset="2"/>
              </a:rPr>
              <a:t>Further increase – angular correlations –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physics of spin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" name="Picture 7" descr="A diagram of a propeller&#10;&#10;Description automatically generated">
            <a:extLst>
              <a:ext uri="{FF2B5EF4-FFF2-40B4-BE49-F238E27FC236}">
                <a16:creationId xmlns:a16="http://schemas.microsoft.com/office/drawing/2014/main" id="{81767CD6-998D-2D1C-B15A-CA9FF52F8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267282"/>
            <a:ext cx="7772400" cy="2133436"/>
          </a:xfrm>
          <a:prstGeom prst="rect">
            <a:avLst/>
          </a:prstGeom>
        </p:spPr>
      </p:pic>
      <p:pic>
        <p:nvPicPr>
          <p:cNvPr id="10" name="Picture 9" descr="A graph showing luminosity&#10;&#10;Description automatically generated">
            <a:extLst>
              <a:ext uri="{FF2B5EF4-FFF2-40B4-BE49-F238E27FC236}">
                <a16:creationId xmlns:a16="http://schemas.microsoft.com/office/drawing/2014/main" id="{9DB9C4FB-48CE-4658-8A9D-F318831C3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298" y="585770"/>
            <a:ext cx="2312479" cy="1710922"/>
          </a:xfrm>
          <a:prstGeom prst="rect">
            <a:avLst/>
          </a:prstGeom>
        </p:spPr>
      </p:pic>
      <p:pic>
        <p:nvPicPr>
          <p:cNvPr id="12" name="Picture 11" descr="A graph of a running graph&#10;&#10;Description automatically generated with medium confidence">
            <a:extLst>
              <a:ext uri="{FF2B5EF4-FFF2-40B4-BE49-F238E27FC236}">
                <a16:creationId xmlns:a16="http://schemas.microsoft.com/office/drawing/2014/main" id="{706487AC-3AAF-113E-1AF3-F7C0A2508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2209800"/>
            <a:ext cx="3366676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972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9248" y="765974"/>
            <a:ext cx="8858552" cy="5766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We observe the distribution over top quark decay products: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Full measurement of the vectors </a:t>
            </a:r>
            <a:r>
              <a:rPr lang="en-US" sz="2000" i="1" dirty="0"/>
              <a:t>P</a:t>
            </a:r>
            <a:r>
              <a:rPr lang="en-US" sz="2000" dirty="0"/>
              <a:t> and matrix </a:t>
            </a:r>
            <a:r>
              <a:rPr lang="en-US" sz="2000" i="1" dirty="0"/>
              <a:t>C</a:t>
            </a:r>
            <a:r>
              <a:rPr lang="en-US" sz="2000" dirty="0"/>
              <a:t> is performed using templates defined based on the functions of angles of top and </a:t>
            </a:r>
            <a:r>
              <a:rPr lang="en-US" sz="2000" dirty="0" err="1"/>
              <a:t>antitop</a:t>
            </a:r>
            <a:r>
              <a:rPr lang="en-US" sz="2000" dirty="0"/>
              <a:t> decay products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total cross section is a linear combination of these templates with coefficients </a:t>
            </a:r>
            <a:r>
              <a:rPr lang="en-US" sz="2000" i="1" dirty="0" err="1">
                <a:cs typeface="Cambria"/>
                <a:sym typeface="Wingdings"/>
              </a:rPr>
              <a:t>Q</a:t>
            </a:r>
            <a:r>
              <a:rPr lang="en-US" sz="2000" i="1" baseline="-25000" dirty="0" err="1">
                <a:cs typeface="Cambria"/>
                <a:sym typeface="Wingdings"/>
              </a:rPr>
              <a:t>m</a:t>
            </a:r>
            <a:r>
              <a:rPr lang="en-US" sz="2000" baseline="-25000" dirty="0">
                <a:cs typeface="Cambria"/>
                <a:sym typeface="Wingdings"/>
              </a:rPr>
              <a:t> </a:t>
            </a:r>
            <a:r>
              <a:rPr lang="en-US" sz="2000" dirty="0"/>
              <a:t>components of </a:t>
            </a:r>
            <a:r>
              <a:rPr lang="en-US" sz="2000" i="1" dirty="0"/>
              <a:t>P</a:t>
            </a:r>
            <a:r>
              <a:rPr lang="en-US" sz="2000" dirty="0"/>
              <a:t> and </a:t>
            </a:r>
            <a:r>
              <a:rPr lang="en-US" sz="2000" i="1" dirty="0"/>
              <a:t>C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04" y="3226110"/>
            <a:ext cx="2830034" cy="3664893"/>
          </a:xfrm>
          <a:prstGeom prst="rect">
            <a:avLst/>
          </a:prstGeom>
        </p:spPr>
      </p:pic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1080101" y="2201881"/>
          <a:ext cx="4332287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527300" imgH="292100" progId="Equation.3">
                  <p:embed/>
                </p:oleObj>
              </mc:Choice>
              <mc:Fallback>
                <p:oleObj name="Equation" r:id="rId3" imgW="2527300" imgH="292100" progId="Equation.3">
                  <p:embed/>
                  <p:pic>
                    <p:nvPicPr>
                      <p:cNvPr id="1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101" y="2201881"/>
                        <a:ext cx="4332287" cy="496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336358"/>
              </p:ext>
            </p:extLst>
          </p:nvPr>
        </p:nvGraphicFramePr>
        <p:xfrm>
          <a:off x="3619500" y="2896604"/>
          <a:ext cx="1905000" cy="752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81100" imgH="469900" progId="Equation.3">
                  <p:embed/>
                </p:oleObj>
              </mc:Choice>
              <mc:Fallback>
                <p:oleObj name="Equation" r:id="rId5" imgW="1181100" imgH="469900" progId="Equation.3">
                  <p:embed/>
                  <p:pic>
                    <p:nvPicPr>
                      <p:cNvPr id="1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2896604"/>
                        <a:ext cx="1905000" cy="752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135597" y="3846906"/>
            <a:ext cx="27361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1400" i="1" baseline="-25000" dirty="0" err="1">
                <a:solidFill>
                  <a:srgbClr val="FF0000"/>
                </a:solidFill>
                <a:cs typeface="Cambria"/>
                <a:sym typeface="Wingdings"/>
              </a:rPr>
              <a:t>m</a:t>
            </a:r>
            <a:r>
              <a:rPr lang="en-US" sz="1400" baseline="-25000" dirty="0">
                <a:solidFill>
                  <a:srgbClr val="FF0000"/>
                </a:solidFill>
                <a:cs typeface="Cambria"/>
                <a:sym typeface="Wingdings"/>
              </a:rPr>
              <a:t>  </a:t>
            </a:r>
            <a:r>
              <a:rPr lang="en-US" sz="1400" dirty="0">
                <a:solidFill>
                  <a:srgbClr val="FF0000"/>
                </a:solidFill>
                <a:cs typeface="Symbol" charset="2"/>
                <a:sym typeface="Wingdings"/>
              </a:rPr>
              <a:t>Theoretically predicted distributions in angles of decay products</a:t>
            </a:r>
            <a:endParaRPr lang="en-US" sz="1400" dirty="0">
              <a:cs typeface="Cambria"/>
              <a:sym typeface="Wingdings"/>
            </a:endParaRPr>
          </a:p>
          <a:p>
            <a:r>
              <a:rPr lang="en-US" sz="1400" i="1" dirty="0">
                <a:solidFill>
                  <a:srgbClr val="0000FF"/>
                </a:solidFill>
                <a:cs typeface="Cambria"/>
                <a:sym typeface="Wingdings"/>
              </a:rPr>
              <a:t>T</a:t>
            </a:r>
            <a:r>
              <a:rPr lang="en-US" sz="1400" i="1" baseline="-25000" dirty="0">
                <a:solidFill>
                  <a:srgbClr val="0000FF"/>
                </a:solidFill>
                <a:cs typeface="Cambria"/>
                <a:sym typeface="Wingdings"/>
              </a:rPr>
              <a:t>m  </a:t>
            </a:r>
            <a:r>
              <a:rPr lang="en-US" sz="1400" dirty="0">
                <a:solidFill>
                  <a:srgbClr val="0000FF"/>
                </a:solidFill>
                <a:cs typeface="Cambria"/>
                <a:sym typeface="Wingdings"/>
              </a:rPr>
              <a:t>Reconstruction level distributions, which take into the account selection criteria, efficiency and resolution of the detector. </a:t>
            </a:r>
          </a:p>
          <a:p>
            <a:r>
              <a:rPr lang="en-US" sz="1400" dirty="0">
                <a:solidFill>
                  <a:srgbClr val="0000FF"/>
                </a:solidFill>
                <a:cs typeface="Cambria"/>
                <a:sym typeface="Wingdings"/>
              </a:rPr>
              <a:t>Data distribution is fit the sum of </a:t>
            </a:r>
            <a:r>
              <a:rPr lang="en-US" sz="1400" i="1" dirty="0">
                <a:solidFill>
                  <a:srgbClr val="0000FF"/>
                </a:solidFill>
                <a:cs typeface="Cambria"/>
                <a:sym typeface="Wingdings"/>
              </a:rPr>
              <a:t>T</a:t>
            </a:r>
            <a:r>
              <a:rPr lang="en-US" sz="1400" i="1" baseline="-25000" dirty="0">
                <a:solidFill>
                  <a:srgbClr val="0000FF"/>
                </a:solidFill>
                <a:cs typeface="Cambria"/>
                <a:sym typeface="Wingdings"/>
              </a:rPr>
              <a:t>m  </a:t>
            </a:r>
            <a:r>
              <a:rPr lang="en-US" sz="1400" dirty="0">
                <a:solidFill>
                  <a:srgbClr val="0000FF"/>
                </a:solidFill>
                <a:cs typeface="Cambria"/>
                <a:sym typeface="Wingdings"/>
              </a:rPr>
              <a:t>with free coefficients – P</a:t>
            </a:r>
            <a:r>
              <a:rPr lang="en-US" sz="1400" baseline="-25000" dirty="0">
                <a:solidFill>
                  <a:srgbClr val="0000FF"/>
                </a:solidFill>
                <a:cs typeface="Cambria"/>
                <a:sym typeface="Wingdings"/>
              </a:rPr>
              <a:t>i</a:t>
            </a:r>
            <a:r>
              <a:rPr lang="en-US" sz="1400" dirty="0">
                <a:solidFill>
                  <a:srgbClr val="0000FF"/>
                </a:solidFill>
                <a:cs typeface="Cambria"/>
                <a:sym typeface="Wingdings"/>
              </a:rPr>
              <a:t> and </a:t>
            </a:r>
            <a:r>
              <a:rPr lang="en-US" sz="1400" dirty="0" err="1">
                <a:solidFill>
                  <a:srgbClr val="0000FF"/>
                </a:solidFill>
                <a:cs typeface="Cambria"/>
                <a:sym typeface="Wingdings"/>
              </a:rPr>
              <a:t>C</a:t>
            </a:r>
            <a:r>
              <a:rPr lang="en-US" sz="1400" baseline="-25000" dirty="0" err="1">
                <a:solidFill>
                  <a:srgbClr val="0000FF"/>
                </a:solidFill>
                <a:cs typeface="Cambria"/>
                <a:sym typeface="Wingdings"/>
              </a:rPr>
              <a:t>ij</a:t>
            </a:r>
            <a:endParaRPr lang="en-US" sz="1400" dirty="0">
              <a:cs typeface="Cambria"/>
              <a:sym typeface="Wingdings"/>
            </a:endParaRPr>
          </a:p>
          <a:p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 txBox="1">
            <a:spLocks/>
          </p:cNvSpPr>
          <p:nvPr/>
        </p:nvSpPr>
        <p:spPr>
          <a:xfrm>
            <a:off x="752324" y="154858"/>
            <a:ext cx="7772400" cy="700254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Extraction of spin correlation </a:t>
            </a: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2CF5CE90-EEF1-17D9-6ACA-DBDEB0A17F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3200" y="1032326"/>
          <a:ext cx="4668694" cy="642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870200" imgH="406400" progId="Equation.3">
                  <p:embed/>
                </p:oleObj>
              </mc:Choice>
              <mc:Fallback>
                <p:oleObj name="Equation" r:id="rId7" imgW="2870200" imgH="406400" progId="Equation.3">
                  <p:embed/>
                  <p:pic>
                    <p:nvPicPr>
                      <p:cNvPr id="6" name="Object 2">
                        <a:extLst>
                          <a:ext uri="{FF2B5EF4-FFF2-40B4-BE49-F238E27FC236}">
                            <a16:creationId xmlns:a16="http://schemas.microsoft.com/office/drawing/2014/main" id="{2CF5CE90-EEF1-17D9-6ACA-DBDEB0A17F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032326"/>
                        <a:ext cx="4668694" cy="6422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81D0CE1-45B0-95FB-3959-B46334B04702}"/>
              </a:ext>
            </a:extLst>
          </p:cNvPr>
          <p:cNvSpPr txBox="1"/>
          <p:nvPr/>
        </p:nvSpPr>
        <p:spPr>
          <a:xfrm>
            <a:off x="3686458" y="6144621"/>
            <a:ext cx="2651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9"/>
              </a:rPr>
              <a:t>PRD 110 (2024) 112016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300FE4-9675-25A0-A1B1-D159D672C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DABBF-BF73-1C32-7890-84E6A611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3C9751-97F5-6944-C6ED-31D63B5EAE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7258" y="3328352"/>
            <a:ext cx="2890542" cy="2805753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E5F3DBE0-C9F2-BA2B-D01B-779A9A92A918}"/>
              </a:ext>
            </a:extLst>
          </p:cNvPr>
          <p:cNvSpPr/>
          <p:nvPr/>
        </p:nvSpPr>
        <p:spPr>
          <a:xfrm>
            <a:off x="5609100" y="5486400"/>
            <a:ext cx="605239" cy="5254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71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87395-49D7-19C6-310B-4688BD8D3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763" y="29610"/>
            <a:ext cx="7772400" cy="79216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Decomposition into eigenstates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4DE618-4812-F10C-7C77-CFD27BE0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2C8CF1-6E26-0582-0A32-9243032B8C8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4170" y="797558"/>
            <a:ext cx="9049830" cy="4572000"/>
          </a:xfrm>
        </p:spPr>
        <p:txBody>
          <a:bodyPr/>
          <a:lstStyle/>
          <a:p>
            <a:r>
              <a:rPr lang="en-US" sz="2400" dirty="0"/>
              <a:t>Based on the measured polarizations and full spin correlation matrix we can construct the probability density matrix and decompose it into its eigenstates, evaluate properties like </a:t>
            </a:r>
            <a:r>
              <a:rPr lang="en-US" sz="2400" b="1" dirty="0">
                <a:solidFill>
                  <a:srgbClr val="FF0000"/>
                </a:solidFill>
              </a:rPr>
              <a:t>purity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rgbClr val="FF0000"/>
                </a:solidFill>
              </a:rPr>
              <a:t>von Neumann entropy </a:t>
            </a:r>
            <a:r>
              <a:rPr lang="en-US" sz="1600" dirty="0"/>
              <a:t>Phys. Rev. D </a:t>
            </a:r>
            <a:r>
              <a:rPr lang="en-US" sz="1600" b="1" dirty="0"/>
              <a:t>113</a:t>
            </a:r>
            <a:r>
              <a:rPr lang="en-US" sz="1600" dirty="0"/>
              <a:t>, L051101 – DOI: https://</a:t>
            </a:r>
            <a:r>
              <a:rPr lang="en-US" sz="1600" dirty="0" err="1"/>
              <a:t>doi.org</a:t>
            </a:r>
            <a:r>
              <a:rPr lang="en-US" sz="1600" dirty="0"/>
              <a:t>/10.1103/</a:t>
            </a:r>
            <a:r>
              <a:rPr lang="en-US" sz="1600" dirty="0" err="1"/>
              <a:t>hkgw-dztk</a:t>
            </a:r>
            <a:r>
              <a:rPr lang="en-US" sz="1600" dirty="0"/>
              <a:t> 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 descr="A collage of graphs&#10;&#10;Description automatically generated">
            <a:extLst>
              <a:ext uri="{FF2B5EF4-FFF2-40B4-BE49-F238E27FC236}">
                <a16:creationId xmlns:a16="http://schemas.microsoft.com/office/drawing/2014/main" id="{279DCD23-36FB-3A7F-783A-7AEFDD6FA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89" y="2433127"/>
            <a:ext cx="4123790" cy="2900873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28AA816D-FDAC-748A-FA8A-CF1E755DE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33127"/>
            <a:ext cx="4953000" cy="32305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47D4B0-5250-2440-A9D9-8299ABF7E408}"/>
              </a:ext>
            </a:extLst>
          </p:cNvPr>
          <p:cNvSpPr txBox="1"/>
          <p:nvPr/>
        </p:nvSpPr>
        <p:spPr>
          <a:xfrm>
            <a:off x="1930047" y="6234056"/>
            <a:ext cx="537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high </a:t>
            </a:r>
            <a:r>
              <a:rPr lang="en-US" dirty="0" err="1"/>
              <a:t>Mtt</a:t>
            </a:r>
            <a:r>
              <a:rPr lang="en-US" dirty="0"/>
              <a:t> – mostly vector, highest purity and lowest entropy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61DDE8-DEEC-748B-98D9-02158B51E37B}"/>
              </a:ext>
            </a:extLst>
          </p:cNvPr>
          <p:cNvGrpSpPr/>
          <p:nvPr/>
        </p:nvGrpSpPr>
        <p:grpSpPr>
          <a:xfrm>
            <a:off x="2286000" y="5181600"/>
            <a:ext cx="3417474" cy="882586"/>
            <a:chOff x="2286000" y="5181600"/>
            <a:chExt cx="3417474" cy="88258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6121571-D894-7311-5EAF-13AA26095F68}"/>
                </a:ext>
              </a:extLst>
            </p:cNvPr>
            <p:cNvSpPr txBox="1"/>
            <p:nvPr/>
          </p:nvSpPr>
          <p:spPr>
            <a:xfrm>
              <a:off x="2286000" y="5694854"/>
              <a:ext cx="3417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At the threshold – mostly pseudoscalar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7E622EB-2EB1-CD74-9523-C05A3BE16729}"/>
                </a:ext>
              </a:extLst>
            </p:cNvPr>
            <p:cNvCxnSpPr/>
            <p:nvPr/>
          </p:nvCxnSpPr>
          <p:spPr>
            <a:xfrm flipH="1" flipV="1">
              <a:off x="3278771" y="5181600"/>
              <a:ext cx="150229" cy="51740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D2A4D4-445A-6F14-5F57-333696DE62C1}"/>
              </a:ext>
            </a:extLst>
          </p:cNvPr>
          <p:cNvCxnSpPr>
            <a:cxnSpLocks/>
          </p:cNvCxnSpPr>
          <p:nvPr/>
        </p:nvCxnSpPr>
        <p:spPr>
          <a:xfrm flipH="1" flipV="1">
            <a:off x="1905000" y="3581400"/>
            <a:ext cx="533400" cy="2652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348F63-F52D-40FB-F7A0-BD83D06C6D3C}"/>
              </a:ext>
            </a:extLst>
          </p:cNvPr>
          <p:cNvCxnSpPr>
            <a:cxnSpLocks/>
          </p:cNvCxnSpPr>
          <p:nvPr/>
        </p:nvCxnSpPr>
        <p:spPr>
          <a:xfrm flipH="1" flipV="1">
            <a:off x="6485705" y="5056232"/>
            <a:ext cx="219897" cy="12683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4C73CA-85A5-896A-BFE0-565D5290453B}"/>
              </a:ext>
            </a:extLst>
          </p:cNvPr>
          <p:cNvCxnSpPr>
            <a:cxnSpLocks/>
          </p:cNvCxnSpPr>
          <p:nvPr/>
        </p:nvCxnSpPr>
        <p:spPr>
          <a:xfrm flipV="1">
            <a:off x="5410200" y="2914132"/>
            <a:ext cx="1028689" cy="3319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D33EE-008D-2D3C-EDA6-368AE06E1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89F2F85-225E-D10E-D9AE-03C010CF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728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449" y="76200"/>
            <a:ext cx="7772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Quantum magic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511296" y="962606"/>
            <a:ext cx="4785105" cy="2262841"/>
            <a:chOff x="1920496" y="4343400"/>
            <a:chExt cx="4785105" cy="226284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1201" y="4488606"/>
              <a:ext cx="4724400" cy="200672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352800" y="4343400"/>
              <a:ext cx="17270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qq</a:t>
              </a:r>
              <a:r>
                <a:rPr lang="en-US" dirty="0"/>
                <a:t>                      </a:t>
              </a:r>
              <a:r>
                <a:rPr lang="en-US" dirty="0" err="1"/>
                <a:t>gg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14325" y="6236909"/>
              <a:ext cx="676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Cos </a:t>
              </a:r>
              <a:r>
                <a:rPr lang="en-US" dirty="0">
                  <a:latin typeface="Symbol" charset="2"/>
                  <a:cs typeface="Symbol" charset="2"/>
                </a:rPr>
                <a:t>q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0496" y="4366701"/>
              <a:ext cx="311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Symbol" charset="2"/>
                  <a:cs typeface="Symbol" charset="2"/>
                </a:rPr>
                <a:t>b</a:t>
              </a:r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B638ADC-F4A5-CCB9-2DBB-DAD460F01280}"/>
              </a:ext>
            </a:extLst>
          </p:cNvPr>
          <p:cNvSpPr txBox="1"/>
          <p:nvPr/>
        </p:nvSpPr>
        <p:spPr>
          <a:xfrm>
            <a:off x="6088306" y="762000"/>
            <a:ext cx="3087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Phys.Rev.D</a:t>
            </a:r>
            <a:r>
              <a:rPr lang="en-US" dirty="0"/>
              <a:t> 110 (2024) 11, 116016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D4FA3C-9503-8296-E071-D9A4981D1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054" y="3259741"/>
            <a:ext cx="2681816" cy="2011362"/>
          </a:xfrm>
          <a:prstGeom prst="rect">
            <a:avLst/>
          </a:prstGeom>
        </p:spPr>
      </p:pic>
      <p:pic>
        <p:nvPicPr>
          <p:cNvPr id="5" name="Picture 4" descr="A cartoon of a magician's hat&#10;&#10;Description automatically generated">
            <a:extLst>
              <a:ext uri="{FF2B5EF4-FFF2-40B4-BE49-F238E27FC236}">
                <a16:creationId xmlns:a16="http://schemas.microsoft.com/office/drawing/2014/main" id="{D44C8854-9B3A-FC7F-C7DC-2D2B45FD9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73" y="5105400"/>
            <a:ext cx="2393481" cy="1346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966E3F-D323-464B-C50A-4B6BD079B641}"/>
              </a:ext>
            </a:extLst>
          </p:cNvPr>
          <p:cNvSpPr txBox="1"/>
          <p:nvPr/>
        </p:nvSpPr>
        <p:spPr>
          <a:xfrm>
            <a:off x="2774321" y="6018866"/>
            <a:ext cx="4258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5"/>
              </a:rPr>
              <a:t>Magic</a:t>
            </a:r>
            <a:r>
              <a:rPr lang="en-US" sz="1800" dirty="0"/>
              <a:t> – story got picked up by Quanta Magazine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9428" y="708986"/>
            <a:ext cx="4425306" cy="462501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Knowing the full spin correlation matrix allows to evaluate many quantum information properties of the system </a:t>
            </a:r>
          </a:p>
          <a:p>
            <a:r>
              <a:rPr lang="en-US" sz="2000" dirty="0"/>
              <a:t>Quantum computers are expected to vastly outperform classical computers. </a:t>
            </a:r>
          </a:p>
          <a:p>
            <a:r>
              <a:rPr lang="en-US" sz="2000" dirty="0"/>
              <a:t>Naïvely, this is due to quantum </a:t>
            </a:r>
            <a:r>
              <a:rPr lang="en-US" sz="2000" i="1" dirty="0"/>
              <a:t>superposition </a:t>
            </a:r>
            <a:r>
              <a:rPr lang="en-US" sz="2000" dirty="0"/>
              <a:t>and </a:t>
            </a:r>
            <a:r>
              <a:rPr lang="en-US" sz="2000" i="1" dirty="0"/>
              <a:t>entanglement</a:t>
            </a:r>
            <a:r>
              <a:rPr lang="en-US" sz="2000" dirty="0"/>
              <a:t>. </a:t>
            </a:r>
          </a:p>
          <a:p>
            <a:r>
              <a:rPr lang="en-US" sz="2000" dirty="0"/>
              <a:t>However, this not quite true.</a:t>
            </a:r>
          </a:p>
          <a:p>
            <a:r>
              <a:rPr lang="en-US" sz="2000" dirty="0"/>
              <a:t>To see why, we need the concept of a </a:t>
            </a:r>
            <a:r>
              <a:rPr lang="en-US" sz="2000" i="1" dirty="0" err="1"/>
              <a:t>stabiliser</a:t>
            </a:r>
            <a:r>
              <a:rPr lang="en-US" sz="2000" i="1" dirty="0"/>
              <a:t> state</a:t>
            </a:r>
          </a:p>
          <a:p>
            <a:r>
              <a:rPr lang="en-US" sz="2000" i="1" dirty="0"/>
              <a:t>Gottesman-</a:t>
            </a:r>
            <a:r>
              <a:rPr lang="en-US" sz="2000" i="1" dirty="0" err="1"/>
              <a:t>Knill</a:t>
            </a:r>
            <a:r>
              <a:rPr lang="en-US" sz="2000" i="1" dirty="0"/>
              <a:t> theorem</a:t>
            </a:r>
            <a:r>
              <a:rPr lang="en-US" sz="2000" dirty="0"/>
              <a:t>: For every quantum computer containing </a:t>
            </a:r>
            <a:r>
              <a:rPr lang="en-US" sz="2000" dirty="0" err="1"/>
              <a:t>stabiliser</a:t>
            </a:r>
            <a:r>
              <a:rPr lang="en-US" sz="2000" dirty="0"/>
              <a:t> states only, there is a classical computer that is just as efficient!</a:t>
            </a:r>
          </a:p>
          <a:p>
            <a:r>
              <a:rPr lang="en-US" sz="2000" dirty="0"/>
              <a:t>Need </a:t>
            </a:r>
            <a:r>
              <a:rPr lang="en-US" sz="2000" b="1" dirty="0">
                <a:solidFill>
                  <a:srgbClr val="C00000"/>
                </a:solidFill>
              </a:rPr>
              <a:t>quantum magic </a:t>
            </a:r>
            <a:r>
              <a:rPr lang="en-US" sz="2000" dirty="0"/>
              <a:t>- </a:t>
            </a:r>
            <a:r>
              <a:rPr lang="en-US" sz="2000" i="1" dirty="0"/>
              <a:t>Stabilizer </a:t>
            </a:r>
            <a:r>
              <a:rPr lang="en-US" sz="2000" i="1" dirty="0" err="1"/>
              <a:t>Rényi</a:t>
            </a:r>
            <a:r>
              <a:rPr lang="en-US" sz="2000" i="1" dirty="0"/>
              <a:t> Entropies</a:t>
            </a:r>
          </a:p>
          <a:p>
            <a:pPr marL="0" indent="0">
              <a:buNone/>
            </a:pPr>
            <a:r>
              <a:rPr lang="en-US" sz="2000" i="1" dirty="0"/>
              <a:t> </a:t>
            </a:r>
            <a:r>
              <a:rPr lang="en-US" sz="2000" dirty="0"/>
              <a:t>                                      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0E5182-B978-01FA-50C3-5AD9150AF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1730E2A-AC86-349A-671F-C1AAD96ED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5566DE-5A31-8F2C-3F44-CB7EF88E2C2E}"/>
              </a:ext>
            </a:extLst>
          </p:cNvPr>
          <p:cNvSpPr txBox="1"/>
          <p:nvPr/>
        </p:nvSpPr>
        <p:spPr>
          <a:xfrm>
            <a:off x="7533012" y="462560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6"/>
              </a:rPr>
              <a:t>2602.15115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800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7705D9C-14DD-937B-CCB5-79FA6A1E1543}"/>
              </a:ext>
            </a:extLst>
          </p:cNvPr>
          <p:cNvGrpSpPr/>
          <p:nvPr/>
        </p:nvGrpSpPr>
        <p:grpSpPr>
          <a:xfrm>
            <a:off x="190500" y="2869563"/>
            <a:ext cx="8792308" cy="2050630"/>
            <a:chOff x="198087" y="1409048"/>
            <a:chExt cx="8792308" cy="205063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BC93EDC-CD4C-88D3-6E72-E3663E10606D}"/>
                </a:ext>
              </a:extLst>
            </p:cNvPr>
            <p:cNvGrpSpPr/>
            <p:nvPr/>
          </p:nvGrpSpPr>
          <p:grpSpPr>
            <a:xfrm>
              <a:off x="198087" y="1409048"/>
              <a:ext cx="8792308" cy="2050630"/>
              <a:chOff x="117979" y="2288468"/>
              <a:chExt cx="8792308" cy="205063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A379356-2AE7-5848-61C7-D869A96FB8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52871" y="2327736"/>
                <a:ext cx="2457416" cy="2011362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015E6F50-8EB8-5A53-3C43-212D0B843DD8}"/>
                  </a:ext>
                </a:extLst>
              </p:cNvPr>
              <p:cNvGrpSpPr/>
              <p:nvPr/>
            </p:nvGrpSpPr>
            <p:grpSpPr>
              <a:xfrm>
                <a:off x="4277433" y="2288468"/>
                <a:ext cx="2457416" cy="2011362"/>
                <a:chOff x="2183159" y="2291772"/>
                <a:chExt cx="2457416" cy="2011362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31A9DA12-8064-DD20-6078-825DB94D48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83159" y="2291772"/>
                  <a:ext cx="2457416" cy="2011362"/>
                </a:xfrm>
                <a:prstGeom prst="rect">
                  <a:avLst/>
                </a:prstGeom>
              </p:spPr>
            </p:pic>
            <p:sp>
              <p:nvSpPr>
                <p:cNvPr id="21" name="Donut 20">
                  <a:extLst>
                    <a:ext uri="{FF2B5EF4-FFF2-40B4-BE49-F238E27FC236}">
                      <a16:creationId xmlns:a16="http://schemas.microsoft.com/office/drawing/2014/main" id="{BD719E57-D3E9-52A4-D2C2-05D726F9A862}"/>
                    </a:ext>
                  </a:extLst>
                </p:cNvPr>
                <p:cNvSpPr/>
                <p:nvPr/>
              </p:nvSpPr>
              <p:spPr>
                <a:xfrm>
                  <a:off x="3995138" y="2523853"/>
                  <a:ext cx="247408" cy="681129"/>
                </a:xfrm>
                <a:prstGeom prst="donut">
                  <a:avLst>
                    <a:gd name="adj" fmla="val 3063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4C24E5F-F5A0-D2C8-B06E-5DF7C94A3A10}"/>
                  </a:ext>
                </a:extLst>
              </p:cNvPr>
              <p:cNvGrpSpPr/>
              <p:nvPr/>
            </p:nvGrpSpPr>
            <p:grpSpPr>
              <a:xfrm>
                <a:off x="2323119" y="2327736"/>
                <a:ext cx="2457416" cy="2011362"/>
                <a:chOff x="4343751" y="2291772"/>
                <a:chExt cx="2457416" cy="2011362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3A020937-5E87-3EC2-D404-A5A955030E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343751" y="2291772"/>
                  <a:ext cx="2457416" cy="2011362"/>
                </a:xfrm>
                <a:prstGeom prst="rect">
                  <a:avLst/>
                </a:prstGeom>
              </p:spPr>
            </p:pic>
            <p:sp>
              <p:nvSpPr>
                <p:cNvPr id="22" name="Donut 21">
                  <a:extLst>
                    <a:ext uri="{FF2B5EF4-FFF2-40B4-BE49-F238E27FC236}">
                      <a16:creationId xmlns:a16="http://schemas.microsoft.com/office/drawing/2014/main" id="{5BCAEBC9-9FF5-21ED-CC68-217B8FE25A3E}"/>
                    </a:ext>
                  </a:extLst>
                </p:cNvPr>
                <p:cNvSpPr/>
                <p:nvPr/>
              </p:nvSpPr>
              <p:spPr>
                <a:xfrm>
                  <a:off x="6147596" y="2291772"/>
                  <a:ext cx="247408" cy="681129"/>
                </a:xfrm>
                <a:prstGeom prst="donut">
                  <a:avLst>
                    <a:gd name="adj" fmla="val 3063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F28B07B-F35C-6D41-2631-2932F5AEFF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7979" y="2291772"/>
                <a:ext cx="2457416" cy="2011362"/>
              </a:xfrm>
              <a:prstGeom prst="rect">
                <a:avLst/>
              </a:prstGeom>
            </p:spPr>
          </p:pic>
        </p:grpSp>
        <p:sp>
          <p:nvSpPr>
            <p:cNvPr id="20" name="Donut 19">
              <a:extLst>
                <a:ext uri="{FF2B5EF4-FFF2-40B4-BE49-F238E27FC236}">
                  <a16:creationId xmlns:a16="http://schemas.microsoft.com/office/drawing/2014/main" id="{3B6CB735-2F65-CDAF-D7EE-05B029520B13}"/>
                </a:ext>
              </a:extLst>
            </p:cNvPr>
            <p:cNvSpPr/>
            <p:nvPr/>
          </p:nvSpPr>
          <p:spPr>
            <a:xfrm>
              <a:off x="1997064" y="1643463"/>
              <a:ext cx="247408" cy="681129"/>
            </a:xfrm>
            <a:prstGeom prst="donut">
              <a:avLst>
                <a:gd name="adj" fmla="val 306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Donut 22">
              <a:extLst>
                <a:ext uri="{FF2B5EF4-FFF2-40B4-BE49-F238E27FC236}">
                  <a16:creationId xmlns:a16="http://schemas.microsoft.com/office/drawing/2014/main" id="{A3CC19E6-0A56-E52B-1F52-33ECB052C9F9}"/>
                </a:ext>
              </a:extLst>
            </p:cNvPr>
            <p:cNvSpPr/>
            <p:nvPr/>
          </p:nvSpPr>
          <p:spPr>
            <a:xfrm>
              <a:off x="8330900" y="1788880"/>
              <a:ext cx="247408" cy="681129"/>
            </a:xfrm>
            <a:prstGeom prst="donut">
              <a:avLst>
                <a:gd name="adj" fmla="val 306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2C8CF1-6E26-0582-0A32-9243032B8C8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337" y="680934"/>
            <a:ext cx="9036634" cy="5574383"/>
          </a:xfrm>
        </p:spPr>
        <p:txBody>
          <a:bodyPr>
            <a:normAutofit/>
          </a:bodyPr>
          <a:lstStyle/>
          <a:p>
            <a:r>
              <a:rPr lang="en-US" sz="2000" dirty="0"/>
              <a:t>Discord – a measure of correlation beyond classical mutual information</a:t>
            </a:r>
          </a:p>
          <a:p>
            <a:r>
              <a:rPr lang="en-US" sz="2000" dirty="0"/>
              <a:t>Entanglement =non-separability</a:t>
            </a:r>
          </a:p>
          <a:p>
            <a:r>
              <a:rPr lang="en-US" sz="2000" dirty="0"/>
              <a:t>Steerability – ability to influence (or steer) the result of the measurement on the “Bob” (top antiquark) part of the system by observing “Alice” (top)</a:t>
            </a:r>
          </a:p>
          <a:p>
            <a:r>
              <a:rPr lang="en-US" sz="2000" dirty="0"/>
              <a:t>Bell inequality violation marker – if &gt; 1 BIV can be observed in this region of phase space</a:t>
            </a:r>
            <a:endParaRPr lang="en-US" sz="2400" dirty="0"/>
          </a:p>
          <a:p>
            <a:r>
              <a:rPr lang="en-US" sz="2400" dirty="0"/>
              <a:t>       Discord                     Entanglement         Steering               Bell inequality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387395-49D7-19C6-310B-4688BD8D3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1150"/>
            <a:ext cx="7772400" cy="7921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More QIS from ttbar </a:t>
            </a: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4DE618-4812-F10C-7C77-CFD27BE0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99EB73B-2BCB-F6A2-53A5-816C28EB9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7F9FB03-C974-D873-58F8-C581977E8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6" name="Picture 15" descr="A diagram of a diagram&#10;&#10;Description automatically generated">
            <a:extLst>
              <a:ext uri="{FF2B5EF4-FFF2-40B4-BE49-F238E27FC236}">
                <a16:creationId xmlns:a16="http://schemas.microsoft.com/office/drawing/2014/main" id="{E975090D-6100-8B74-AF1F-0DD4D310A0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277" y="5238171"/>
            <a:ext cx="2048550" cy="13607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2BE555-F7BA-6115-02F5-FF45C431499E}"/>
              </a:ext>
            </a:extLst>
          </p:cNvPr>
          <p:cNvSpPr txBox="1"/>
          <p:nvPr/>
        </p:nvSpPr>
        <p:spPr>
          <a:xfrm>
            <a:off x="2771813" y="5049148"/>
            <a:ext cx="231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Observed steering 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with &gt;3</a:t>
            </a:r>
            <a:r>
              <a:rPr lang="en-US" sz="1800" b="1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US" sz="1800" b="1" dirty="0">
                <a:solidFill>
                  <a:srgbClr val="FF0000"/>
                </a:solidFill>
              </a:rPr>
              <a:t> significance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3B001-E9ED-79D7-6FB1-BDE6D68D26D8}"/>
              </a:ext>
            </a:extLst>
          </p:cNvPr>
          <p:cNvSpPr txBox="1"/>
          <p:nvPr/>
        </p:nvSpPr>
        <p:spPr>
          <a:xfrm>
            <a:off x="7721225" y="849743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8"/>
              </a:rPr>
              <a:t>2602.15115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C20F9E-AAE7-45A3-C632-CE7C187ECE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5651" y="4959461"/>
            <a:ext cx="3037662" cy="189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318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05836"/>
            <a:ext cx="8305800" cy="6434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   </a:t>
            </a:r>
            <a:r>
              <a:rPr lang="en-US" b="1" dirty="0" err="1">
                <a:solidFill>
                  <a:srgbClr val="C00000"/>
                </a:solidFill>
              </a:rPr>
              <a:t>Toponium</a:t>
            </a:r>
            <a:r>
              <a:rPr lang="en-US" b="1" dirty="0">
                <a:solidFill>
                  <a:srgbClr val="C00000"/>
                </a:solidFill>
              </a:rPr>
              <a:t> predictions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749299"/>
            <a:ext cx="8991600" cy="279066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Top quark is very short-lived O(10</a:t>
            </a:r>
            <a:r>
              <a:rPr lang="en-US" baseline="30000" dirty="0"/>
              <a:t>-25</a:t>
            </a:r>
            <a:r>
              <a:rPr lang="en-US" dirty="0"/>
              <a:t>s)&lt; hadronization time O(10</a:t>
            </a:r>
            <a:r>
              <a:rPr lang="en-US" baseline="30000" dirty="0"/>
              <a:t>-24</a:t>
            </a:r>
            <a:r>
              <a:rPr lang="en-US" dirty="0"/>
              <a:t>s)</a:t>
            </a:r>
          </a:p>
          <a:p>
            <a:pPr lvl="0"/>
            <a:r>
              <a:rPr lang="en-US" dirty="0"/>
              <a:t>It is not expected to form bound states, but, in quantum mechanics what is not forbidden is allowed</a:t>
            </a:r>
          </a:p>
          <a:p>
            <a:pPr lvl="0"/>
            <a:r>
              <a:rPr lang="en-US" dirty="0"/>
              <a:t>A small contribution from the ttbar bound state (pseudoscalar color singlet) </a:t>
            </a:r>
          </a:p>
          <a:p>
            <a:pPr lvl="0"/>
            <a:r>
              <a:rPr lang="en-US" dirty="0"/>
              <a:t>[Z. Phys. C 48 (1990) 613] hypothesized before top quark discovery </a:t>
            </a:r>
          </a:p>
          <a:p>
            <a:pPr lvl="0"/>
            <a:r>
              <a:rPr lang="en-US" dirty="0"/>
              <a:t>Expected just below the production threshold K. Hagiwara et al. PLB 666 (2008) 71</a:t>
            </a:r>
          </a:p>
          <a:p>
            <a:pPr lvl="0"/>
            <a:r>
              <a:rPr lang="en-US" dirty="0"/>
              <a:t>More recent works: B. Fuks et al </a:t>
            </a:r>
            <a:r>
              <a:rPr lang="en-US" i="1" dirty="0" err="1"/>
              <a:t>Phys.Rev.D</a:t>
            </a:r>
            <a:r>
              <a:rPr lang="en-US" dirty="0"/>
              <a:t> 104 (2021) 3, 034023 – Green function reweighting, Wan-Li Ju et al. [2004.03088] use NR-QCD</a:t>
            </a:r>
          </a:p>
          <a:p>
            <a:r>
              <a:rPr lang="en-US" dirty="0"/>
              <a:t>Small and narrow color-singlet pseudoscalar resonance with a mass of 343 GeV and a width of 2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baseline="-25000" dirty="0"/>
              <a:t>t,</a:t>
            </a:r>
            <a:r>
              <a:rPr lang="en-US" dirty="0"/>
              <a:t>   </a:t>
            </a:r>
            <a:r>
              <a:rPr lang="en-US" dirty="0">
                <a:latin typeface="Symbol" charset="2"/>
                <a:cs typeface="Symbol" charset="2"/>
              </a:rPr>
              <a:t>s</a:t>
            </a:r>
            <a:r>
              <a:rPr lang="en-US" dirty="0"/>
              <a:t>=7 pb.</a:t>
            </a:r>
          </a:p>
          <a:p>
            <a:pPr lvl="0"/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187890" y="6552128"/>
            <a:ext cx="1905000" cy="304800"/>
          </a:xfrm>
        </p:spPr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8100" y="6561706"/>
            <a:ext cx="419100" cy="304800"/>
          </a:xfrm>
        </p:spPr>
        <p:txBody>
          <a:bodyPr/>
          <a:lstStyle/>
          <a:p>
            <a:fld id="{06FC3189-B577-C046-A054-28D3AE948A4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eta_nlo_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5190" y="2849690"/>
            <a:ext cx="3004734" cy="4402286"/>
          </a:xfrm>
          <a:prstGeom prst="rect">
            <a:avLst/>
          </a:prstGeom>
        </p:spPr>
      </p:pic>
      <p:sp>
        <p:nvSpPr>
          <p:cNvPr id="15" name="Content Placeholder 3"/>
          <p:cNvSpPr txBox="1">
            <a:spLocks/>
          </p:cNvSpPr>
          <p:nvPr/>
        </p:nvSpPr>
        <p:spPr>
          <a:xfrm>
            <a:off x="5181600" y="3485945"/>
            <a:ext cx="4495800" cy="1066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800" b="1" dirty="0" err="1"/>
              <a:t>ttbar</a:t>
            </a:r>
            <a:r>
              <a:rPr lang="en-US" sz="1800" b="1" dirty="0"/>
              <a:t> +</a:t>
            </a:r>
            <a:r>
              <a:rPr lang="en-US" sz="1800" b="1" dirty="0" err="1"/>
              <a:t>toponium</a:t>
            </a:r>
            <a:r>
              <a:rPr lang="en-US" sz="1800" b="1" dirty="0"/>
              <a:t> resonance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424907"/>
            <a:ext cx="3168791" cy="212829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2400" y="3677738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For 14 </a:t>
            </a:r>
            <a:r>
              <a:rPr lang="en-US" sz="1400" b="1" dirty="0" err="1"/>
              <a:t>TeV</a:t>
            </a:r>
            <a:r>
              <a:rPr lang="en-US" sz="1400" b="1" dirty="0"/>
              <a:t>: total effect 336–346 </a:t>
            </a:r>
            <a:r>
              <a:rPr lang="en-US" sz="1400" b="1" dirty="0" err="1"/>
              <a:t>GeV</a:t>
            </a:r>
            <a:r>
              <a:rPr lang="en-US" sz="1400" b="1" dirty="0"/>
              <a:t> is about 6.5 </a:t>
            </a:r>
            <a:r>
              <a:rPr lang="en-US" sz="1400" b="1" dirty="0" err="1"/>
              <a:t>pb</a:t>
            </a:r>
            <a:r>
              <a:rPr lang="en-US" sz="1400" b="1" dirty="0"/>
              <a:t> [K. Hagiwara et al. PLB 666 (2008) 71] with </a:t>
            </a:r>
            <a:r>
              <a:rPr lang="en-US" sz="1400" b="1" dirty="0" err="1"/>
              <a:t>gg</a:t>
            </a:r>
            <a:r>
              <a:rPr lang="en-US" sz="1400" b="1" dirty="0"/>
              <a:t> singlet Green-function about 4.2 </a:t>
            </a:r>
            <a:r>
              <a:rPr lang="en-US" sz="1400" b="1" dirty="0" err="1"/>
              <a:t>pb</a:t>
            </a:r>
            <a:r>
              <a:rPr lang="en-US" sz="1400" b="1" dirty="0"/>
              <a:t> (grey area)</a:t>
            </a:r>
            <a:endParaRPr lang="en-US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D489FE-E832-E3DD-5F9E-7EB4E60EF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</p:spTree>
    <p:extLst>
      <p:ext uri="{BB962C8B-B14F-4D97-AF65-F5344CB8AC3E}">
        <p14:creationId xmlns:p14="http://schemas.microsoft.com/office/powerpoint/2010/main" val="437076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7197A-42B5-6993-5823-EE4BD907C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9FB5FC-1A7B-8845-1CF3-1AA3C586A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163" y="3676650"/>
            <a:ext cx="3444238" cy="28765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6426-176D-E77B-4E42-C8E4097A0F0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" y="774922"/>
            <a:ext cx="4953000" cy="5467350"/>
          </a:xfrm>
        </p:spPr>
        <p:txBody>
          <a:bodyPr>
            <a:normAutofit/>
          </a:bodyPr>
          <a:lstStyle/>
          <a:p>
            <a:r>
              <a:rPr lang="en-US" sz="2400" dirty="0" err="1">
                <a:cs typeface="Cambria"/>
                <a:sym typeface="Wingdings"/>
              </a:rPr>
              <a:t>Toponium</a:t>
            </a:r>
            <a:r>
              <a:rPr lang="en-US" sz="2400" dirty="0">
                <a:cs typeface="Cambria"/>
                <a:sym typeface="Wingdings"/>
              </a:rPr>
              <a:t> (pseudo-scalar color singlet predicted by non-relativistic QCD) </a:t>
            </a:r>
          </a:p>
          <a:p>
            <a:pPr lvl="1"/>
            <a:r>
              <a:rPr lang="en-US" sz="2000" dirty="0">
                <a:cs typeface="Cambria"/>
                <a:sym typeface="Wingdings"/>
              </a:rPr>
              <a:t>M(</a:t>
            </a:r>
            <a:r>
              <a:rPr lang="en-US" sz="2000" dirty="0" err="1">
                <a:cs typeface="Cambria"/>
                <a:sym typeface="Wingdings"/>
              </a:rPr>
              <a:t>toponium</a:t>
            </a:r>
            <a:r>
              <a:rPr lang="en-US" sz="2000" dirty="0">
                <a:cs typeface="Cambria"/>
                <a:sym typeface="Wingdings"/>
              </a:rPr>
              <a:t>)-344 GeV, </a:t>
            </a:r>
            <a:r>
              <a:rPr lang="en-US" sz="2000" dirty="0">
                <a:latin typeface="Symbol" pitchFamily="2" charset="2"/>
                <a:cs typeface="Cambria"/>
                <a:sym typeface="Wingdings"/>
              </a:rPr>
              <a:t>s</a:t>
            </a:r>
            <a:r>
              <a:rPr lang="en-US" sz="2000" dirty="0">
                <a:cs typeface="Cambria"/>
                <a:sym typeface="Wingdings"/>
              </a:rPr>
              <a:t>=~6.5pb</a:t>
            </a:r>
          </a:p>
          <a:p>
            <a:pPr lvl="2"/>
            <a:r>
              <a:rPr lang="en-US" sz="1600" dirty="0">
                <a:cs typeface="Cambria"/>
                <a:sym typeface="Wingdings"/>
              </a:rPr>
              <a:t>Sumino, </a:t>
            </a:r>
            <a:r>
              <a:rPr lang="en-US" sz="1600" dirty="0" err="1">
                <a:cs typeface="Cambria"/>
                <a:sym typeface="Wingdings"/>
              </a:rPr>
              <a:t>Fujii</a:t>
            </a:r>
            <a:r>
              <a:rPr lang="en-US" sz="1600" dirty="0">
                <a:cs typeface="Cambria"/>
                <a:sym typeface="Wingdings"/>
              </a:rPr>
              <a:t>, Hagiwara, Murayama &amp; Ng (PRD`93) </a:t>
            </a:r>
          </a:p>
          <a:p>
            <a:pPr lvl="2"/>
            <a:r>
              <a:rPr lang="en-US" sz="1600" dirty="0" err="1">
                <a:cs typeface="Cambria"/>
                <a:sym typeface="Wingdings"/>
              </a:rPr>
              <a:t>Jezabek</a:t>
            </a:r>
            <a:r>
              <a:rPr lang="en-US" sz="1600" dirty="0">
                <a:cs typeface="Cambria"/>
                <a:sym typeface="Wingdings"/>
              </a:rPr>
              <a:t>, Kuhn &amp; Teubner (Z.Phys.C`92) </a:t>
            </a:r>
          </a:p>
          <a:p>
            <a:pPr lvl="2"/>
            <a:r>
              <a:rPr lang="en-US" sz="1600" dirty="0">
                <a:cs typeface="Cambria"/>
                <a:sym typeface="Wingdings"/>
              </a:rPr>
              <a:t>B. </a:t>
            </a:r>
            <a:r>
              <a:rPr lang="en-US" sz="1600" dirty="0" err="1">
                <a:cs typeface="Cambria"/>
                <a:sym typeface="Wingdings"/>
              </a:rPr>
              <a:t>Fuks</a:t>
            </a:r>
            <a:r>
              <a:rPr lang="en-US" sz="1600" dirty="0">
                <a:cs typeface="Cambria"/>
                <a:sym typeface="Wingdings"/>
              </a:rPr>
              <a:t> et al. (PRD 104 (2021) 034023)</a:t>
            </a:r>
          </a:p>
          <a:p>
            <a:pPr lvl="1"/>
            <a:r>
              <a:rPr lang="en-US" sz="2000" dirty="0" err="1">
                <a:cs typeface="Cambria"/>
                <a:sym typeface="Wingdings"/>
              </a:rPr>
              <a:t>Toponium</a:t>
            </a:r>
            <a:r>
              <a:rPr lang="en-US" sz="2000" dirty="0">
                <a:cs typeface="Cambria"/>
                <a:sym typeface="Wingdings"/>
              </a:rPr>
              <a:t> affects both the invariant mass distribution and entanglement at the threshold, but</a:t>
            </a:r>
            <a:endParaRPr lang="en-US" sz="2000" b="1" dirty="0">
              <a:solidFill>
                <a:srgbClr val="FF0000"/>
              </a:solidFill>
              <a:cs typeface="Cambria"/>
              <a:sym typeface="Wingdings"/>
            </a:endParaRPr>
          </a:p>
          <a:p>
            <a:pPr lvl="1"/>
            <a:r>
              <a:rPr lang="en-US" sz="2000" b="1" dirty="0">
                <a:solidFill>
                  <a:srgbClr val="FF0000"/>
                </a:solidFill>
                <a:cs typeface="Cambria"/>
                <a:sym typeface="Wingdings"/>
              </a:rPr>
              <a:t>Full spin correlations provide better sensitivity, than one compound property </a:t>
            </a:r>
            <a:r>
              <a:rPr lang="mr-IN" sz="2000" b="1" dirty="0">
                <a:solidFill>
                  <a:srgbClr val="FF0000"/>
                </a:solidFill>
                <a:cs typeface="Cambria"/>
                <a:sym typeface="Wingdings"/>
              </a:rPr>
              <a:t>–</a:t>
            </a:r>
            <a:r>
              <a:rPr lang="en-US" sz="2000" b="1" dirty="0">
                <a:solidFill>
                  <a:srgbClr val="FF0000"/>
                </a:solidFill>
                <a:cs typeface="Cambria"/>
                <a:sym typeface="Wingdings"/>
              </a:rPr>
              <a:t> entanglement</a:t>
            </a:r>
          </a:p>
          <a:p>
            <a:pPr>
              <a:buNone/>
            </a:pPr>
            <a:endParaRPr lang="en-US" sz="1800" dirty="0">
              <a:latin typeface="Cambria"/>
              <a:cs typeface="Cambria"/>
              <a:sym typeface="Wingdings"/>
            </a:endParaRPr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24570B9E-7D69-DB4E-A8F9-0EAEB7AA5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72900-4CDE-DB42-6384-F3A947B2A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C76EE-F3DC-454C-16FF-02CDF0553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228" y="869774"/>
            <a:ext cx="3263171" cy="26445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2DFDB7F-61D1-4677-3806-68BE044C9119}"/>
              </a:ext>
            </a:extLst>
          </p:cNvPr>
          <p:cNvSpPr txBox="1"/>
          <p:nvPr/>
        </p:nvSpPr>
        <p:spPr>
          <a:xfrm>
            <a:off x="2762802" y="6047565"/>
            <a:ext cx="2889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j-lt"/>
              </a:rPr>
              <a:t>F. </a:t>
            </a:r>
            <a:r>
              <a:rPr lang="en-US" sz="1400" i="1" dirty="0">
                <a:effectLst/>
                <a:latin typeface="+mj-lt"/>
              </a:rPr>
              <a:t> </a:t>
            </a:r>
            <a:r>
              <a:rPr lang="en-US" sz="1400" i="1" dirty="0" err="1">
                <a:latin typeface="+mj-lt"/>
              </a:rPr>
              <a:t>Maltoni</a:t>
            </a:r>
            <a:r>
              <a:rPr lang="en-US" sz="1400" i="1" dirty="0">
                <a:effectLst/>
                <a:latin typeface="+mj-lt"/>
              </a:rPr>
              <a:t> et al. </a:t>
            </a:r>
            <a:r>
              <a:rPr lang="is-IS" sz="1400" i="1" dirty="0">
                <a:latin typeface="+mj-lt"/>
              </a:rPr>
              <a:t>JHEP03(2024)099</a:t>
            </a:r>
            <a:endParaRPr lang="en-US" sz="1400" i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DA83FA-3C97-C5BD-D016-B6B24D766F45}"/>
              </a:ext>
            </a:extLst>
          </p:cNvPr>
          <p:cNvSpPr txBox="1"/>
          <p:nvPr/>
        </p:nvSpPr>
        <p:spPr>
          <a:xfrm>
            <a:off x="7603123" y="756704"/>
            <a:ext cx="13122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baseline="-25000" dirty="0"/>
              <a:t>y </a:t>
            </a:r>
            <a:r>
              <a:rPr lang="mr-IN" sz="1600" dirty="0"/>
              <a:t>–</a:t>
            </a:r>
            <a:r>
              <a:rPr lang="en-US" sz="1600" dirty="0"/>
              <a:t> coefficient in </a:t>
            </a:r>
            <a:r>
              <a:rPr lang="en-US" sz="1600" dirty="0" err="1"/>
              <a:t>Lagrangian</a:t>
            </a:r>
            <a:r>
              <a:rPr lang="en-US" sz="1600" dirty="0"/>
              <a:t> </a:t>
            </a:r>
            <a:r>
              <a:rPr lang="en-US" sz="1600" baseline="-25000" dirty="0"/>
              <a:t> </a:t>
            </a:r>
            <a:endParaRPr lang="en-US" sz="1600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426F3EA7-2005-B555-0BF8-29D226C1E1D2}"/>
              </a:ext>
            </a:extLst>
          </p:cNvPr>
          <p:cNvSpPr txBox="1">
            <a:spLocks/>
          </p:cNvSpPr>
          <p:nvPr/>
        </p:nvSpPr>
        <p:spPr>
          <a:xfrm>
            <a:off x="791212" y="11485"/>
            <a:ext cx="7772400" cy="700254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Toponium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and entanglement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8D46E3-A5C4-762E-EA20-26C4D2F32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61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MS-PAS-TOP-23-001_Figure_0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185" y="1010757"/>
            <a:ext cx="2736015" cy="233953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19348" y="6555733"/>
            <a:ext cx="1905000" cy="304800"/>
          </a:xfrm>
        </p:spPr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86EAE962-9C6A-9FAB-73A6-36F93EB8D4BC}"/>
              </a:ext>
            </a:extLst>
          </p:cNvPr>
          <p:cNvSpPr txBox="1">
            <a:spLocks/>
          </p:cNvSpPr>
          <p:nvPr/>
        </p:nvSpPr>
        <p:spPr>
          <a:xfrm>
            <a:off x="838200" y="-1"/>
            <a:ext cx="7772400" cy="926339"/>
          </a:xfrm>
          <a:prstGeom prst="rect">
            <a:avLst/>
          </a:prstGeom>
        </p:spPr>
        <p:txBody>
          <a:bodyPr bIns="9144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Nature’s hints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6200" y="2176605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w/out </a:t>
            </a:r>
            <a:r>
              <a:rPr lang="en-US" b="1" dirty="0" err="1"/>
              <a:t>Toponium</a:t>
            </a:r>
            <a:endParaRPr lang="en-US" b="1" dirty="0"/>
          </a:p>
          <a:p>
            <a:endParaRPr lang="en-US" b="1" dirty="0"/>
          </a:p>
          <a:p>
            <a:r>
              <a:rPr lang="en-US" dirty="0"/>
              <a:t>w/ </a:t>
            </a:r>
            <a:r>
              <a:rPr lang="en-US" b="1" dirty="0" err="1"/>
              <a:t>Toponium</a:t>
            </a:r>
            <a:r>
              <a:rPr lang="en-US" b="1" dirty="0"/>
              <a:t>                        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33713" y="3509047"/>
            <a:ext cx="8446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~1.5𝜎 tension with the expectation if </a:t>
            </a:r>
            <a:r>
              <a:rPr lang="en-US" dirty="0" err="1"/>
              <a:t>toponium</a:t>
            </a:r>
            <a:r>
              <a:rPr lang="en-US" dirty="0"/>
              <a:t> is not included – one of many hints (differential cross section, weakened limits in A/</a:t>
            </a:r>
            <a:r>
              <a:rPr lang="en-US" dirty="0" err="1"/>
              <a:t>H</a:t>
            </a:r>
            <a:r>
              <a:rPr lang="en-US" dirty="0" err="1">
                <a:sym typeface="Wingdings" pitchFamily="2" charset="2"/>
              </a:rPr>
              <a:t>tt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 descr="fig_02b.png">
            <a:extLst>
              <a:ext uri="{FF2B5EF4-FFF2-40B4-BE49-F238E27FC236}">
                <a16:creationId xmlns:a16="http://schemas.microsoft.com/office/drawing/2014/main" id="{2EBF3826-96E1-EEB1-C5D8-465EF9AB0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350" y="1085098"/>
            <a:ext cx="3118981" cy="2339530"/>
          </a:xfrm>
          <a:prstGeom prst="rect">
            <a:avLst/>
          </a:prstGeom>
        </p:spPr>
      </p:pic>
      <p:sp>
        <p:nvSpPr>
          <p:cNvPr id="3" name="Donut 2">
            <a:extLst>
              <a:ext uri="{FF2B5EF4-FFF2-40B4-BE49-F238E27FC236}">
                <a16:creationId xmlns:a16="http://schemas.microsoft.com/office/drawing/2014/main" id="{B9530E19-35B2-4B26-C2DD-B63DAB3EB187}"/>
              </a:ext>
            </a:extLst>
          </p:cNvPr>
          <p:cNvSpPr/>
          <p:nvPr/>
        </p:nvSpPr>
        <p:spPr>
          <a:xfrm>
            <a:off x="5670002" y="2280163"/>
            <a:ext cx="762000" cy="819802"/>
          </a:xfrm>
          <a:prstGeom prst="donut">
            <a:avLst>
              <a:gd name="adj" fmla="val 30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57A1BEF-E9D2-FCED-1E37-8815893EC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91000"/>
            <a:ext cx="2439263" cy="246167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F9A2E6C-8887-A5D2-B3E3-54D2521D3062}"/>
              </a:ext>
            </a:extLst>
          </p:cNvPr>
          <p:cNvGrpSpPr/>
          <p:nvPr/>
        </p:nvGrpSpPr>
        <p:grpSpPr>
          <a:xfrm>
            <a:off x="5282915" y="4119884"/>
            <a:ext cx="2801272" cy="2717800"/>
            <a:chOff x="6222967" y="3657600"/>
            <a:chExt cx="2801272" cy="2717800"/>
          </a:xfrm>
        </p:grpSpPr>
        <p:pic>
          <p:nvPicPr>
            <p:cNvPr id="8" name="Picture 7" descr="fig_024a.png">
              <a:extLst>
                <a:ext uri="{FF2B5EF4-FFF2-40B4-BE49-F238E27FC236}">
                  <a16:creationId xmlns:a16="http://schemas.microsoft.com/office/drawing/2014/main" id="{9F747BD5-9F4E-5248-4E6E-8868CAD63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2967" y="3657600"/>
              <a:ext cx="2801272" cy="2717800"/>
            </a:xfrm>
            <a:prstGeom prst="rect">
              <a:avLst/>
            </a:prstGeom>
          </p:spPr>
        </p:pic>
        <p:sp>
          <p:nvSpPr>
            <p:cNvPr id="9" name="Donut 8">
              <a:extLst>
                <a:ext uri="{FF2B5EF4-FFF2-40B4-BE49-F238E27FC236}">
                  <a16:creationId xmlns:a16="http://schemas.microsoft.com/office/drawing/2014/main" id="{3DFAB8E6-FFC9-9819-6F5F-9175F5BF597C}"/>
                </a:ext>
              </a:extLst>
            </p:cNvPr>
            <p:cNvSpPr/>
            <p:nvPr/>
          </p:nvSpPr>
          <p:spPr bwMode="auto">
            <a:xfrm>
              <a:off x="6400800" y="5579534"/>
              <a:ext cx="722157" cy="761999"/>
            </a:xfrm>
            <a:prstGeom prst="donut">
              <a:avLst>
                <a:gd name="adj" fmla="val 4671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70A348E-176E-3D6E-616A-86E84B4CC36A}"/>
              </a:ext>
            </a:extLst>
          </p:cNvPr>
          <p:cNvSpPr txBox="1"/>
          <p:nvPr/>
        </p:nvSpPr>
        <p:spPr>
          <a:xfrm>
            <a:off x="5659154" y="3859010"/>
            <a:ext cx="2048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i="1" dirty="0">
                <a:hlinkClick r:id="rId6"/>
              </a:rPr>
              <a:t>Eur. Phys. J. C 79 (2019) 1028 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BCDEB9-6755-40D0-B1C6-F22BD50A1593}"/>
              </a:ext>
            </a:extLst>
          </p:cNvPr>
          <p:cNvSpPr txBox="1"/>
          <p:nvPr/>
        </p:nvSpPr>
        <p:spPr>
          <a:xfrm>
            <a:off x="2725572" y="5840570"/>
            <a:ext cx="172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CMS-PAS-HIG-22-013 </a:t>
            </a:r>
          </a:p>
          <a:p>
            <a:r>
              <a:rPr lang="en-US" sz="1400" b="1" dirty="0"/>
              <a:t>Submitted to ROPP</a:t>
            </a:r>
            <a:endParaRPr lang="en-US" sz="1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D8FDE4-D8E1-241D-1BBB-416A8476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3211E5-3A4E-FEDD-BBE2-B9865BB2A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52" y="6532884"/>
            <a:ext cx="454548" cy="304800"/>
          </a:xfrm>
        </p:spPr>
        <p:txBody>
          <a:bodyPr/>
          <a:lstStyle/>
          <a:p>
            <a:fld id="{06FC3189-B577-C046-A054-28D3AE948A4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06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7546-480C-D476-A42D-E9F0A61F5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390" y="0"/>
            <a:ext cx="7772400" cy="94611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Dilepton channel - CMS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9F33F9-2436-899D-9E10-290840347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91D468-1E52-89B7-C4E1-8ACF8E3EF83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9906" y="962837"/>
            <a:ext cx="8964187" cy="1752600"/>
          </a:xfrm>
        </p:spPr>
        <p:txBody>
          <a:bodyPr>
            <a:normAutofit/>
          </a:bodyPr>
          <a:lstStyle/>
          <a:p>
            <a:r>
              <a:rPr lang="en-US" sz="2000" dirty="0"/>
              <a:t>Dilepton channel: </a:t>
            </a:r>
            <a:r>
              <a:rPr lang="en-US" sz="2000" i="1" dirty="0">
                <a:hlinkClick r:id="rId2"/>
              </a:rPr>
              <a:t>Rep. Prog. Phys, 88 (2025) 087801</a:t>
            </a:r>
            <a:r>
              <a:rPr lang="en-US" sz="2000" i="1" dirty="0"/>
              <a:t> </a:t>
            </a:r>
            <a:r>
              <a:rPr lang="en-US" sz="2000" dirty="0"/>
              <a:t>A significant excess is observed near the </a:t>
            </a:r>
            <a:r>
              <a:rPr lang="en-US" sz="2000" dirty="0" err="1">
                <a:effectLst/>
              </a:rPr>
              <a:t>t¯t</a:t>
            </a:r>
            <a:r>
              <a:rPr lang="en-US" sz="2000" dirty="0"/>
              <a:t> threshold compared to the non-resonant production (</a:t>
            </a:r>
            <a:r>
              <a:rPr lang="en-US" sz="2000" dirty="0" err="1"/>
              <a:t>pQCD</a:t>
            </a:r>
            <a:r>
              <a:rPr lang="en-US" sz="2000" dirty="0"/>
              <a:t>), consistent with the production of a </a:t>
            </a:r>
            <a:r>
              <a:rPr lang="en-US" sz="2000" b="1" dirty="0">
                <a:solidFill>
                  <a:srgbClr val="FF0000"/>
                </a:solidFill>
              </a:rPr>
              <a:t>color-singlet pseudoscalar quasi-bound </a:t>
            </a:r>
            <a:r>
              <a:rPr lang="en-US" sz="2000" b="1" dirty="0" err="1">
                <a:solidFill>
                  <a:srgbClr val="FF0000"/>
                </a:solidFill>
              </a:rPr>
              <a:t>toponium</a:t>
            </a:r>
            <a:r>
              <a:rPr lang="en-US" sz="2000" b="1" dirty="0">
                <a:solidFill>
                  <a:srgbClr val="FF0000"/>
                </a:solidFill>
              </a:rPr>
              <a:t> state</a:t>
            </a:r>
            <a:r>
              <a:rPr lang="en-US" sz="2000" dirty="0"/>
              <a:t>, predicted by NRQCD. </a:t>
            </a:r>
          </a:p>
          <a:p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=8.8 </a:t>
            </a:r>
            <a:r>
              <a:rPr lang="en-US" sz="2000" dirty="0">
                <a:effectLst/>
              </a:rPr>
              <a:t>+1.2−1.4</a:t>
            </a:r>
            <a:r>
              <a:rPr lang="en-US" sz="2000" dirty="0"/>
              <a:t> pb. </a:t>
            </a:r>
            <a:endParaRPr lang="en-US" sz="2000" b="1" dirty="0"/>
          </a:p>
        </p:txBody>
      </p:sp>
      <p:pic>
        <p:nvPicPr>
          <p:cNvPr id="8" name="Picture 7" descr="A black background with red crosses&#10;&#10;Description automatically generated">
            <a:extLst>
              <a:ext uri="{FF2B5EF4-FFF2-40B4-BE49-F238E27FC236}">
                <a16:creationId xmlns:a16="http://schemas.microsoft.com/office/drawing/2014/main" id="{C8DC7519-2135-4B64-8A70-A1C5B7272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3047886"/>
            <a:ext cx="3500059" cy="3505314"/>
          </a:xfrm>
          <a:prstGeom prst="rect">
            <a:avLst/>
          </a:prstGeom>
        </p:spPr>
      </p:pic>
      <p:pic>
        <p:nvPicPr>
          <p:cNvPr id="10" name="Picture 9" descr="A screenshot of a phone&#10;&#10;Description automatically generated">
            <a:extLst>
              <a:ext uri="{FF2B5EF4-FFF2-40B4-BE49-F238E27FC236}">
                <a16:creationId xmlns:a16="http://schemas.microsoft.com/office/drawing/2014/main" id="{91C23704-71E7-A611-88B3-E7BF2CAD2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41" y="2971800"/>
            <a:ext cx="2568159" cy="348289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67251-2EBC-BF16-A741-D86837F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5E3066-5C94-F621-960C-D25863F3A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77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DE5DF-9460-3906-E74D-2D838A910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1332"/>
            <a:ext cx="7772400" cy="100546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Dilepton channel – Atlas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F892BF-CD21-7B12-25F7-569AF868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E7F883-CB90-AFAB-236E-4FC55D0F7A4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1066800"/>
            <a:ext cx="89916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excess is consistent with the formation of </a:t>
            </a:r>
            <a:r>
              <a:rPr lang="en-US" dirty="0" err="1"/>
              <a:t>colour</a:t>
            </a:r>
            <a:r>
              <a:rPr lang="en-US" dirty="0"/>
              <a:t>-singlet and spin-singlet  quasi-bound states, as predicted by non-relativistic QCD, and corresponds to an observed cross-section of 9.3+1.4-1.3pb. </a:t>
            </a:r>
          </a:p>
          <a:p>
            <a:pPr marL="0" indent="0">
              <a:buNone/>
            </a:pPr>
            <a:r>
              <a:rPr lang="en-US" b="1" dirty="0">
                <a:hlinkClick r:id="rId2"/>
              </a:rPr>
              <a:t>arXiv:2601.11780</a:t>
            </a:r>
            <a:endParaRPr lang="en-US" dirty="0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CE34487-CCE8-B859-DA52-A9C7A82B5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048000"/>
            <a:ext cx="5337717" cy="340513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644B8-6A85-53B3-9810-70FF4200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0B6F1-923F-9DB1-AABC-09CB548A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19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D5149-EBAB-31D6-B543-C7AF20039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2C7D7-7760-0BBC-191E-7D034D7D6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181"/>
            <a:ext cx="7772400" cy="89300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CMS: </a:t>
            </a:r>
            <a:r>
              <a:rPr lang="en-US" b="1" dirty="0" err="1">
                <a:solidFill>
                  <a:srgbClr val="C00000"/>
                </a:solidFill>
              </a:rPr>
              <a:t>lepton+jets</a:t>
            </a:r>
            <a:r>
              <a:rPr lang="en-US" b="1" dirty="0">
                <a:solidFill>
                  <a:srgbClr val="C00000"/>
                </a:solidFill>
              </a:rPr>
              <a:t> channel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B6776-9497-60E7-CE09-DCEA3165F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pic>
        <p:nvPicPr>
          <p:cNvPr id="3073" name="Picture 1" descr="page7image40207792">
            <a:extLst>
              <a:ext uri="{FF2B5EF4-FFF2-40B4-BE49-F238E27FC236}">
                <a16:creationId xmlns:a16="http://schemas.microsoft.com/office/drawing/2014/main" id="{CCC3B7B1-4365-0D50-D9BD-DB21A589C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367" y="1895269"/>
            <a:ext cx="2728930" cy="276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age7image40209248">
            <a:extLst>
              <a:ext uri="{FF2B5EF4-FFF2-40B4-BE49-F238E27FC236}">
                <a16:creationId xmlns:a16="http://schemas.microsoft.com/office/drawing/2014/main" id="{2BE21B2D-9236-5481-E1BB-357A0EB1D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33" y="1895268"/>
            <a:ext cx="2743200" cy="276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11image40650368">
            <a:extLst>
              <a:ext uri="{FF2B5EF4-FFF2-40B4-BE49-F238E27FC236}">
                <a16:creationId xmlns:a16="http://schemas.microsoft.com/office/drawing/2014/main" id="{78B084C8-BC6C-E0E9-C1FF-D4066D68E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9" y="4748777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" descr="page11image40876464">
            <a:extLst>
              <a:ext uri="{FF2B5EF4-FFF2-40B4-BE49-F238E27FC236}">
                <a16:creationId xmlns:a16="http://schemas.microsoft.com/office/drawing/2014/main" id="{42A753CB-E174-3E98-6AF4-5C7DB0CF3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37" y="4748776"/>
            <a:ext cx="2844799" cy="21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page11image40634192">
            <a:extLst>
              <a:ext uri="{FF2B5EF4-FFF2-40B4-BE49-F238E27FC236}">
                <a16:creationId xmlns:a16="http://schemas.microsoft.com/office/drawing/2014/main" id="{6FCF4E20-1FEF-4EEC-7B45-15ADA4088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766" y="2072484"/>
            <a:ext cx="2743201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page11image40632736">
            <a:extLst>
              <a:ext uri="{FF2B5EF4-FFF2-40B4-BE49-F238E27FC236}">
                <a16:creationId xmlns:a16="http://schemas.microsoft.com/office/drawing/2014/main" id="{3273A1BF-A340-26B5-D0CE-B4948F143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736" y="4510884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A17D5E-4225-9C8D-837F-9DAC7F0E0B0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-1" y="1031682"/>
            <a:ext cx="9051073" cy="1254318"/>
          </a:xfrm>
        </p:spPr>
        <p:txBody>
          <a:bodyPr>
            <a:normAutofit/>
          </a:bodyPr>
          <a:lstStyle/>
          <a:p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the ttbar invariant mass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Symbol" pitchFamily="2" charset="2"/>
              </a:rPr>
              <a:t>b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*, the velocity of the top relative to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antitop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Several systematic uncertainties (mt, JES, JER) are minimized, if not cancelled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5E1971-D23F-0E5B-7105-D103AAB4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5E6F07-A25D-2578-5158-9680A69ED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36545B-F409-EBD5-726B-F1D172B6A086}"/>
              </a:ext>
            </a:extLst>
          </p:cNvPr>
          <p:cNvSpPr txBox="1"/>
          <p:nvPr/>
        </p:nvSpPr>
        <p:spPr>
          <a:xfrm>
            <a:off x="6322272" y="6435487"/>
            <a:ext cx="206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CMS-PAS-Top-25-002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8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FE03-3726-702C-EB58-06158AFBF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6020"/>
            <a:ext cx="7772400" cy="88838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1B39DC-35C9-6FD5-8A02-B2EE89111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82AD06-5210-6684-29EE-C6721131C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0E75D-E5B3-6DB4-1720-D36FAB178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0775F-7D03-D63F-8E3D-63AB756A85C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0500" y="897672"/>
            <a:ext cx="8801100" cy="550312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CP and polarization of Higgs boson</a:t>
            </a:r>
          </a:p>
          <a:p>
            <a:pPr lvl="1"/>
            <a:r>
              <a:rPr lang="en-US" dirty="0"/>
              <a:t>Atlas: VBF production, </a:t>
            </a:r>
            <a:r>
              <a:rPr lang="en-US" sz="2400" dirty="0">
                <a:effectLst/>
              </a:rPr>
              <a:t>H</a:t>
            </a:r>
            <a:r>
              <a:rPr lang="en-US" sz="2400" dirty="0">
                <a:sym typeface="Wingdings" pitchFamily="2" charset="2"/>
              </a:rPr>
              <a:t></a:t>
            </a:r>
            <a:r>
              <a:rPr lang="en-US" sz="2400" dirty="0">
                <a:effectLst/>
                <a:latin typeface="CambriaMath"/>
              </a:rPr>
              <a:t>𝛾𝛾 </a:t>
            </a:r>
            <a:r>
              <a:rPr lang="en-US" sz="2400" dirty="0">
                <a:effectLst/>
              </a:rPr>
              <a:t>decay</a:t>
            </a:r>
          </a:p>
          <a:p>
            <a:pPr lvl="1"/>
            <a:r>
              <a:rPr lang="en-US" dirty="0"/>
              <a:t>CMS: </a:t>
            </a:r>
            <a:r>
              <a:rPr lang="en-US" dirty="0" err="1"/>
              <a:t>H</a:t>
            </a:r>
            <a:r>
              <a:rPr lang="en-US" dirty="0" err="1">
                <a:sym typeface="Wingdings" pitchFamily="2" charset="2"/>
              </a:rPr>
              <a:t>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tt</a:t>
            </a:r>
            <a:endParaRPr lang="en-US" dirty="0">
              <a:latin typeface="Symbol" pitchFamily="2" charset="2"/>
              <a:sym typeface="Wingdings" pitchFamily="2" charset="2"/>
            </a:endParaRPr>
          </a:p>
          <a:p>
            <a:pPr lvl="1"/>
            <a:r>
              <a:rPr lang="en-US" dirty="0"/>
              <a:t>CMS: H</a:t>
            </a:r>
            <a:r>
              <a:rPr lang="en-US" dirty="0">
                <a:sym typeface="Wingdings" pitchFamily="2" charset="2"/>
              </a:rPr>
              <a:t>Z</a:t>
            </a:r>
            <a:r>
              <a:rPr lang="en-US" baseline="30000" dirty="0">
                <a:sym typeface="Wingdings" pitchFamily="2" charset="2"/>
              </a:rPr>
              <a:t>*</a:t>
            </a:r>
            <a:r>
              <a:rPr lang="en-US" dirty="0">
                <a:sym typeface="Wingdings" pitchFamily="2" charset="2"/>
              </a:rPr>
              <a:t>Z4l</a:t>
            </a:r>
          </a:p>
          <a:p>
            <a:r>
              <a:rPr lang="en-US" dirty="0">
                <a:sym typeface="Wingdings" pitchFamily="2" charset="2"/>
              </a:rPr>
              <a:t>Entanglement in Higgs decay</a:t>
            </a:r>
          </a:p>
          <a:p>
            <a:pPr lvl="1"/>
            <a:r>
              <a:rPr lang="en-US" dirty="0">
                <a:sym typeface="Wingdings" pitchFamily="2" charset="2"/>
              </a:rPr>
              <a:t>CMS and Atlas</a:t>
            </a:r>
            <a:r>
              <a:rPr lang="en-US" dirty="0"/>
              <a:t>: H</a:t>
            </a:r>
            <a:r>
              <a:rPr lang="en-US" dirty="0">
                <a:sym typeface="Wingdings" pitchFamily="2" charset="2"/>
              </a:rPr>
              <a:t>Z</a:t>
            </a:r>
            <a:r>
              <a:rPr lang="en-US" baseline="30000" dirty="0">
                <a:sym typeface="Wingdings" pitchFamily="2" charset="2"/>
              </a:rPr>
              <a:t>*</a:t>
            </a:r>
            <a:r>
              <a:rPr lang="en-US" dirty="0">
                <a:sym typeface="Wingdings" pitchFamily="2" charset="2"/>
              </a:rPr>
              <a:t>Z4l</a:t>
            </a:r>
          </a:p>
          <a:p>
            <a:r>
              <a:rPr lang="en-US" dirty="0">
                <a:sym typeface="Wingdings" pitchFamily="2" charset="2"/>
              </a:rPr>
              <a:t>Entanglement and quantum observables in top-</a:t>
            </a:r>
            <a:r>
              <a:rPr lang="en-US" dirty="0" err="1">
                <a:sym typeface="Wingdings" pitchFamily="2" charset="2"/>
              </a:rPr>
              <a:t>antitop</a:t>
            </a:r>
            <a:r>
              <a:rPr lang="en-US" dirty="0">
                <a:sym typeface="Wingdings" pitchFamily="2" charset="2"/>
              </a:rPr>
              <a:t> system</a:t>
            </a:r>
          </a:p>
          <a:p>
            <a:pPr lvl="1"/>
            <a:r>
              <a:rPr lang="en-US" dirty="0">
                <a:sym typeface="Wingdings" pitchFamily="2" charset="2"/>
              </a:rPr>
              <a:t>Atlas and CMS – dilepton channel</a:t>
            </a:r>
          </a:p>
          <a:p>
            <a:pPr lvl="1"/>
            <a:r>
              <a:rPr lang="en-US" dirty="0">
                <a:sym typeface="Wingdings" pitchFamily="2" charset="2"/>
              </a:rPr>
              <a:t>CMS – </a:t>
            </a:r>
            <a:r>
              <a:rPr lang="en-US" dirty="0" err="1">
                <a:sym typeface="Wingdings" pitchFamily="2" charset="2"/>
              </a:rPr>
              <a:t>lepton+jets</a:t>
            </a:r>
            <a:r>
              <a:rPr lang="en-US" dirty="0">
                <a:sym typeface="Wingdings" pitchFamily="2" charset="2"/>
              </a:rPr>
              <a:t> channel</a:t>
            </a:r>
          </a:p>
          <a:p>
            <a:r>
              <a:rPr lang="en-US" dirty="0">
                <a:sym typeface="Wingdings" pitchFamily="2" charset="2"/>
              </a:rPr>
              <a:t>“</a:t>
            </a:r>
            <a:r>
              <a:rPr lang="en-US" dirty="0" err="1">
                <a:sym typeface="Wingdings" pitchFamily="2" charset="2"/>
              </a:rPr>
              <a:t>Toponium</a:t>
            </a:r>
            <a:r>
              <a:rPr lang="en-US" dirty="0">
                <a:sym typeface="Wingdings" pitchFamily="2" charset="2"/>
              </a:rPr>
              <a:t>” – quasi-bound state production</a:t>
            </a:r>
          </a:p>
          <a:p>
            <a:pPr lvl="1"/>
            <a:r>
              <a:rPr lang="en-US" dirty="0">
                <a:sym typeface="Wingdings" pitchFamily="2" charset="2"/>
              </a:rPr>
              <a:t>Atlas and CMS – dilepton channel</a:t>
            </a:r>
          </a:p>
          <a:p>
            <a:pPr lvl="1"/>
            <a:r>
              <a:rPr lang="en-US" dirty="0">
                <a:sym typeface="Wingdings" pitchFamily="2" charset="2"/>
              </a:rPr>
              <a:t>CMS – </a:t>
            </a:r>
            <a:r>
              <a:rPr lang="en-US" dirty="0" err="1">
                <a:sym typeface="Wingdings" pitchFamily="2" charset="2"/>
              </a:rPr>
              <a:t>lepton+jets</a:t>
            </a:r>
            <a:r>
              <a:rPr lang="en-US" dirty="0">
                <a:sym typeface="Wingdings" pitchFamily="2" charset="2"/>
              </a:rPr>
              <a:t> channel</a:t>
            </a:r>
          </a:p>
          <a:p>
            <a:r>
              <a:rPr lang="en-US" dirty="0">
                <a:sym typeface="Wingdings" pitchFamily="2" charset="2"/>
              </a:rPr>
              <a:t>Conclusions</a:t>
            </a:r>
          </a:p>
          <a:p>
            <a:endParaRPr lang="en-US" dirty="0"/>
          </a:p>
          <a:p>
            <a:pPr lvl="1"/>
            <a:endParaRPr lang="en-US" sz="2400" dirty="0">
              <a:effectLst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6317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99C8B-5189-172C-56D9-05A00048B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181"/>
            <a:ext cx="7772400" cy="7294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Pseudo scalar excess in </a:t>
            </a:r>
            <a:r>
              <a:rPr lang="en-US" b="1" dirty="0" err="1">
                <a:solidFill>
                  <a:srgbClr val="C00000"/>
                </a:solidFill>
              </a:rPr>
              <a:t>lepton+jets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CB403-0B53-AE93-8D4E-2975282A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FAEB4A-259A-449C-0BBC-F27C08CC439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-1" y="1031682"/>
            <a:ext cx="9051073" cy="1254318"/>
          </a:xfrm>
        </p:spPr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 and post-fit “rolled out” distributions in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Symbol" pitchFamily="2" charset="2"/>
              </a:rPr>
              <a:t>b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*,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chel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chan</a:t>
            </a:r>
            <a:endParaRPr lang="en-US" dirty="0"/>
          </a:p>
        </p:txBody>
      </p:sp>
      <p:pic>
        <p:nvPicPr>
          <p:cNvPr id="9" name="Picture 8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AF5A04E-2ADB-892F-54A7-0272D571F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4800600" cy="2296646"/>
          </a:xfrm>
          <a:prstGeom prst="rect">
            <a:avLst/>
          </a:prstGeom>
        </p:spPr>
      </p:pic>
      <p:pic>
        <p:nvPicPr>
          <p:cNvPr id="11" name="Picture 10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BF2FE23E-650D-A5E9-3FD9-D38E3E15D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44" y="4145931"/>
            <a:ext cx="4800601" cy="229664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9A98932-CCA1-F6D0-ED91-772DEDBDFCCE}"/>
              </a:ext>
            </a:extLst>
          </p:cNvPr>
          <p:cNvGrpSpPr/>
          <p:nvPr/>
        </p:nvGrpSpPr>
        <p:grpSpPr>
          <a:xfrm>
            <a:off x="5139919" y="2009859"/>
            <a:ext cx="3911153" cy="1053970"/>
            <a:chOff x="1873082" y="5699001"/>
            <a:chExt cx="3911153" cy="105397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A9D54-A055-D334-874E-EC793E361573}"/>
                </a:ext>
              </a:extLst>
            </p:cNvPr>
            <p:cNvSpPr txBox="1"/>
            <p:nvPr/>
          </p:nvSpPr>
          <p:spPr>
            <a:xfrm>
              <a:off x="2216962" y="5699001"/>
              <a:ext cx="35672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For the baseline use theoretical top pair production </a:t>
              </a:r>
              <a:r>
                <a:rPr lang="en-US" dirty="0">
                  <a:latin typeface="Symbol" pitchFamily="2" charset="2"/>
                </a:rPr>
                <a:t>s</a:t>
              </a:r>
              <a:r>
                <a:rPr lang="en-US" dirty="0"/>
                <a:t> </a:t>
              </a:r>
              <a:r>
                <a:rPr lang="en-US" baseline="-25000" dirty="0"/>
                <a:t>NNLO </a:t>
              </a:r>
              <a:r>
                <a:rPr lang="en-US" dirty="0"/>
                <a:t>=832+40-46 pb</a:t>
              </a:r>
            </a:p>
            <a:p>
              <a:r>
                <a:rPr lang="en-US" dirty="0"/>
                <a:t>Measured in </a:t>
              </a:r>
              <a:r>
                <a:rPr lang="en-US" dirty="0" err="1"/>
                <a:t>l+jets</a:t>
              </a:r>
              <a:r>
                <a:rPr lang="en-US" dirty="0"/>
                <a:t> </a:t>
              </a:r>
              <a:r>
                <a:rPr lang="en-US" dirty="0">
                  <a:latin typeface="Symbol" pitchFamily="2" charset="2"/>
                </a:rPr>
                <a:t>s</a:t>
              </a:r>
              <a:r>
                <a:rPr lang="en-US" dirty="0"/>
                <a:t> </a:t>
              </a:r>
              <a:r>
                <a:rPr lang="en-US" baseline="-25000" dirty="0"/>
                <a:t>CMS </a:t>
              </a:r>
              <a:r>
                <a:rPr lang="en-US" dirty="0"/>
                <a:t>= 791+-25 pb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22843B0-921C-0B4C-E330-7F594D92F9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3082" y="6660942"/>
              <a:ext cx="343880" cy="920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3CA344E-DD23-7149-84CA-29F7E0E1C1F3}"/>
              </a:ext>
            </a:extLst>
          </p:cNvPr>
          <p:cNvSpPr txBox="1"/>
          <p:nvPr/>
        </p:nvSpPr>
        <p:spPr>
          <a:xfrm>
            <a:off x="5576727" y="4031076"/>
            <a:ext cx="35672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Excess of events over the continuum </a:t>
            </a:r>
            <a:r>
              <a:rPr lang="en-US" dirty="0" err="1"/>
              <a:t>tt</a:t>
            </a:r>
            <a:r>
              <a:rPr lang="en-US" dirty="0"/>
              <a:t> production is observed with low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 (~2 first large bins)</a:t>
            </a:r>
          </a:p>
          <a:p>
            <a:r>
              <a:rPr lang="en-US" dirty="0">
                <a:latin typeface="Symbol" pitchFamily="2" charset="2"/>
              </a:rPr>
              <a:t>s </a:t>
            </a:r>
            <a:r>
              <a:rPr lang="en-US" baseline="-25000" dirty="0" err="1"/>
              <a:t>obs</a:t>
            </a:r>
            <a:r>
              <a:rPr lang="en-US" dirty="0">
                <a:latin typeface="Symbol" pitchFamily="2" charset="2"/>
              </a:rPr>
              <a:t>(</a:t>
            </a:r>
            <a:r>
              <a:rPr lang="en-US" dirty="0" err="1">
                <a:latin typeface="Symbol" pitchFamily="2" charset="2"/>
              </a:rPr>
              <a:t>h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=5.14+0.85-87 pb</a:t>
            </a:r>
          </a:p>
          <a:p>
            <a:r>
              <a:rPr lang="en-US" dirty="0"/>
              <a:t>Consistent with predicted </a:t>
            </a:r>
          </a:p>
          <a:p>
            <a:pPr marL="285750" indent="-285750">
              <a:buFont typeface="Symbol" pitchFamily="2" charset="2"/>
              <a:buChar char="s"/>
            </a:pPr>
            <a:r>
              <a:rPr lang="en-US" baseline="-25000" dirty="0"/>
              <a:t>exp</a:t>
            </a:r>
            <a:r>
              <a:rPr lang="en-US" dirty="0">
                <a:latin typeface="Symbol" pitchFamily="2" charset="2"/>
              </a:rPr>
              <a:t>(</a:t>
            </a:r>
            <a:r>
              <a:rPr lang="en-US" dirty="0" err="1">
                <a:latin typeface="Symbol" pitchFamily="2" charset="2"/>
              </a:rPr>
              <a:t>h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=6.43 pb </a:t>
            </a:r>
            <a:r>
              <a:rPr lang="en-US" dirty="0">
                <a:solidFill>
                  <a:srgbClr val="0B204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r>
              <a:rPr lang="en-US" sz="1600" dirty="0">
                <a:solidFill>
                  <a:srgbClr val="0B2040"/>
                </a:solidFill>
                <a:effectLst/>
                <a:latin typeface="Calibri" panose="020F0502020204030204" pitchFamily="34" charset="0"/>
              </a:rPr>
              <a:t>[</a:t>
            </a:r>
            <a:r>
              <a:rPr lang="en-US" sz="1600" dirty="0">
                <a:solidFill>
                  <a:srgbClr val="386573"/>
                </a:solidFill>
                <a:effectLst/>
                <a:latin typeface="Calibri" panose="020F0502020204030204" pitchFamily="34" charset="0"/>
              </a:rPr>
              <a:t>2102.11281</a:t>
            </a:r>
            <a:r>
              <a:rPr lang="en-US" sz="1600" dirty="0">
                <a:solidFill>
                  <a:srgbClr val="0B204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600" dirty="0">
                <a:solidFill>
                  <a:srgbClr val="386573"/>
                </a:solidFill>
                <a:effectLst/>
                <a:latin typeface="Calibri" panose="020F0502020204030204" pitchFamily="34" charset="0"/>
              </a:rPr>
              <a:t>2401.08751</a:t>
            </a:r>
            <a:r>
              <a:rPr lang="en-US" sz="1600" dirty="0">
                <a:solidFill>
                  <a:srgbClr val="0B2040"/>
                </a:solidFill>
                <a:effectLst/>
                <a:latin typeface="Calibri" panose="020F0502020204030204" pitchFamily="34" charset="0"/>
              </a:rPr>
              <a:t>] </a:t>
            </a: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Significance 6.07 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7C145FB-9596-DECC-88A5-3C3527835B21}"/>
              </a:ext>
            </a:extLst>
          </p:cNvPr>
          <p:cNvCxnSpPr>
            <a:cxnSpLocks/>
          </p:cNvCxnSpPr>
          <p:nvPr/>
        </p:nvCxnSpPr>
        <p:spPr>
          <a:xfrm flipH="1">
            <a:off x="1981200" y="5211785"/>
            <a:ext cx="3595527" cy="2239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C5D2F-4C4A-FED5-01B0-783FB849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4590C3-100E-7603-DDD0-CD3B6335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696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99C8B-5189-172C-56D9-05A00048B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181"/>
            <a:ext cx="7772400" cy="7294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Pseudoscalar excess in </a:t>
            </a:r>
            <a:r>
              <a:rPr lang="en-US" b="1" dirty="0" err="1">
                <a:solidFill>
                  <a:srgbClr val="C00000"/>
                </a:solidFill>
              </a:rPr>
              <a:t>lepton+jets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CB403-0B53-AE93-8D4E-2975282A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FAEB4A-259A-449C-0BBC-F27C08CC439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-1" y="1031682"/>
            <a:ext cx="9051073" cy="125431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istributions in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Symbol" pitchFamily="2" charset="2"/>
              </a:rPr>
              <a:t>b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*,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chel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integrated over other variables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Not used to the fit, just an illustration</a:t>
            </a:r>
          </a:p>
          <a:p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Agreement with the pseudoscalar nature of excess</a:t>
            </a:r>
            <a:endParaRPr lang="en-US" sz="22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B3A215-04F1-0872-3E0E-040A11BCAD2D}"/>
              </a:ext>
            </a:extLst>
          </p:cNvPr>
          <p:cNvGrpSpPr/>
          <p:nvPr/>
        </p:nvGrpSpPr>
        <p:grpSpPr>
          <a:xfrm>
            <a:off x="228600" y="2611497"/>
            <a:ext cx="8686800" cy="3214821"/>
            <a:chOff x="152400" y="2344503"/>
            <a:chExt cx="9773403" cy="3461118"/>
          </a:xfrm>
        </p:grpSpPr>
        <p:pic>
          <p:nvPicPr>
            <p:cNvPr id="5" name="Picture 4" descr="A graph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2E51A835-889A-29FD-8C44-5737F844E4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400" y="2344504"/>
              <a:ext cx="3239162" cy="3370813"/>
            </a:xfrm>
            <a:prstGeom prst="rect">
              <a:avLst/>
            </a:prstGeom>
          </p:spPr>
        </p:pic>
        <p:pic>
          <p:nvPicPr>
            <p:cNvPr id="8" name="Picture 7" descr="A graph of events and a number of events&#10;&#10;Description automatically generated with medium confidence">
              <a:extLst>
                <a:ext uri="{FF2B5EF4-FFF2-40B4-BE49-F238E27FC236}">
                  <a16:creationId xmlns:a16="http://schemas.microsoft.com/office/drawing/2014/main" id="{FE966D5A-1CBA-E55D-5D5D-D67FFD3D2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0700" y="2344503"/>
              <a:ext cx="3295077" cy="3429001"/>
            </a:xfrm>
            <a:prstGeom prst="rect">
              <a:avLst/>
            </a:prstGeom>
          </p:spPr>
        </p:pic>
        <p:pic>
          <p:nvPicPr>
            <p:cNvPr id="15" name="Picture 14" descr="A graph of events and statistics&#10;&#10;Description automatically generated with medium confidence">
              <a:extLst>
                <a:ext uri="{FF2B5EF4-FFF2-40B4-BE49-F238E27FC236}">
                  <a16:creationId xmlns:a16="http://schemas.microsoft.com/office/drawing/2014/main" id="{75B3BACD-091D-FD7D-91E6-99B2B4299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9863" y="2344503"/>
              <a:ext cx="3325940" cy="346111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AF183D0-A64E-7E56-C2B0-535C56E0686A}"/>
              </a:ext>
            </a:extLst>
          </p:cNvPr>
          <p:cNvSpPr txBox="1"/>
          <p:nvPr/>
        </p:nvSpPr>
        <p:spPr>
          <a:xfrm>
            <a:off x="228600" y="5826318"/>
            <a:ext cx="8822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Excess of events at low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                      Angular distributions consistent with pseudoscalar  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E2CE6-FC17-3EE7-018D-0E8D3C710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DD25A-B296-60F1-1957-38D5BB6C6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748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Have we discovered </a:t>
            </a:r>
            <a:r>
              <a:rPr lang="en-US" b="1" dirty="0" err="1">
                <a:solidFill>
                  <a:srgbClr val="C00000"/>
                </a:solidFill>
              </a:rPr>
              <a:t>toponium</a:t>
            </a:r>
            <a:r>
              <a:rPr lang="en-US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-33868" y="1295400"/>
            <a:ext cx="9025468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/>
              <a:t>Toponium</a:t>
            </a:r>
            <a:r>
              <a:rPr lang="en-US" sz="2800" dirty="0"/>
              <a:t> </a:t>
            </a:r>
            <a:r>
              <a:rPr lang="mr-IN" sz="2800" dirty="0"/>
              <a:t>–</a:t>
            </a:r>
            <a:r>
              <a:rPr lang="en-US" sz="2800" dirty="0"/>
              <a:t> a pseudoscalar  ttbar bound state, </a:t>
            </a:r>
            <a:r>
              <a:rPr lang="en-US" sz="2800" dirty="0" err="1"/>
              <a:t>a.k.a</a:t>
            </a:r>
            <a:r>
              <a:rPr lang="en-US" sz="2800" dirty="0"/>
              <a:t> </a:t>
            </a:r>
            <a:r>
              <a:rPr lang="en-US" sz="2800" dirty="0" err="1">
                <a:latin typeface="Symbol" charset="2"/>
                <a:cs typeface="Symbol" charset="2"/>
              </a:rPr>
              <a:t>h</a:t>
            </a:r>
            <a:r>
              <a:rPr lang="en-US" sz="2800" baseline="-25000" dirty="0" err="1"/>
              <a:t>t</a:t>
            </a:r>
            <a:r>
              <a:rPr lang="en-US" sz="2800" dirty="0"/>
              <a:t> is predicted by non-relativistic QCD with a mass of </a:t>
            </a:r>
            <a:r>
              <a:rPr lang="en-US" sz="2800" dirty="0">
                <a:solidFill>
                  <a:srgbClr val="FF0000"/>
                </a:solidFill>
              </a:rPr>
              <a:t>343 GeV </a:t>
            </a:r>
            <a:r>
              <a:rPr lang="mr-IN" sz="2800" dirty="0"/>
              <a:t>–</a:t>
            </a:r>
            <a:r>
              <a:rPr lang="en-US" sz="2800" dirty="0"/>
              <a:t> It would be nice to discover </a:t>
            </a:r>
            <a:r>
              <a:rPr lang="en-US" sz="2800" dirty="0" err="1">
                <a:latin typeface="Symbol" charset="2"/>
                <a:cs typeface="Symbol" charset="2"/>
              </a:rPr>
              <a:t>h</a:t>
            </a:r>
            <a:r>
              <a:rPr lang="en-US" sz="2800" baseline="-25000" dirty="0" err="1"/>
              <a:t>t</a:t>
            </a:r>
            <a:endParaRPr lang="en-US" sz="2800" dirty="0"/>
          </a:p>
          <a:p>
            <a:pPr lvl="0"/>
            <a:r>
              <a:rPr lang="en-US" sz="2800" dirty="0"/>
              <a:t>In 2002, a team of Russian and American scientists created the first ever atom of </a:t>
            </a:r>
            <a:r>
              <a:rPr lang="en-US" sz="2800" dirty="0" err="1"/>
              <a:t>oganesson</a:t>
            </a:r>
            <a:r>
              <a:rPr lang="en-US" sz="2800" dirty="0"/>
              <a:t> (Og), which is the heaviest chemical element ever recorded to date. This nucleus, which consists of 118 protons and 161 neutrons, has a mass number of </a:t>
            </a:r>
            <a:r>
              <a:rPr lang="en-US" sz="2800" dirty="0">
                <a:solidFill>
                  <a:srgbClr val="FF0000"/>
                </a:solidFill>
              </a:rPr>
              <a:t>279</a:t>
            </a:r>
            <a:endParaRPr lang="en-US" sz="2800" dirty="0"/>
          </a:p>
          <a:p>
            <a:pPr lvl="0"/>
            <a:r>
              <a:rPr lang="en-US" sz="2800" dirty="0"/>
              <a:t>If confirmed </a:t>
            </a:r>
            <a:r>
              <a:rPr lang="en-US" sz="2800" dirty="0" err="1"/>
              <a:t>toponium</a:t>
            </a:r>
            <a:r>
              <a:rPr lang="en-US" sz="2800" dirty="0"/>
              <a:t> would be the heaviest particle ever observed</a:t>
            </a:r>
          </a:p>
          <a:p>
            <a:pPr lvl="0"/>
            <a:r>
              <a:rPr lang="en-US" sz="2800" dirty="0"/>
              <a:t>The existing evidence is tantalizing</a:t>
            </a:r>
          </a:p>
          <a:p>
            <a:r>
              <a:rPr lang="en-US" sz="2800" dirty="0"/>
              <a:t>Entanglement and spin correlations played an important role in this observation</a:t>
            </a:r>
          </a:p>
          <a:p>
            <a:pPr lvl="0"/>
            <a:r>
              <a:rPr lang="en-US" sz="2800" dirty="0"/>
              <a:t>More studies are needed to confirm the nature of the excess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086600" y="6553200"/>
            <a:ext cx="1905000" cy="304800"/>
          </a:xfrm>
        </p:spPr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8322" y="6553200"/>
            <a:ext cx="408878" cy="304800"/>
          </a:xfrm>
        </p:spPr>
        <p:txBody>
          <a:bodyPr/>
          <a:lstStyle/>
          <a:p>
            <a:fld id="{06FC3189-B577-C046-A054-28D3AE948A4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003B92-E8ED-F746-833D-39B10EC3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</p:spTree>
    <p:extLst>
      <p:ext uri="{BB962C8B-B14F-4D97-AF65-F5344CB8AC3E}">
        <p14:creationId xmlns:p14="http://schemas.microsoft.com/office/powerpoint/2010/main" val="3640672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FEEAE-77ED-9E2C-440F-7CEFB9179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9144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1979B-7F3C-0359-6A2C-E6A3E862065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0" y="914400"/>
            <a:ext cx="8991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Excellent performance of LHC accelerator complex and Atlas and CMS detectors produced high quality, high statistics data, and enabled exploration of subtle new signatures and phenomena</a:t>
            </a:r>
          </a:p>
          <a:p>
            <a:r>
              <a:rPr lang="en-US" sz="3200" dirty="0"/>
              <a:t>Probe CP structure of Higgs boson</a:t>
            </a:r>
          </a:p>
          <a:p>
            <a:r>
              <a:rPr lang="en-US" sz="3200" dirty="0"/>
              <a:t>Establish quantum entanglement in the system of Z bosons and top-</a:t>
            </a:r>
            <a:r>
              <a:rPr lang="en-US" sz="3200" dirty="0" err="1"/>
              <a:t>antitop</a:t>
            </a:r>
            <a:r>
              <a:rPr lang="en-US" sz="3200" dirty="0"/>
              <a:t> quark pairs</a:t>
            </a:r>
          </a:p>
          <a:p>
            <a:r>
              <a:rPr lang="en-US" sz="3200" dirty="0"/>
              <a:t>Quantum tomography opens new possibilities to study new effects (e.g. </a:t>
            </a:r>
            <a:r>
              <a:rPr lang="en-US" sz="3200" dirty="0" err="1"/>
              <a:t>toponium</a:t>
            </a:r>
            <a:r>
              <a:rPr lang="en-US" sz="3200" dirty="0"/>
              <a:t>) and explore the foundations of quantum mechanics in systems of unstable relativistic particles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D0824-5E53-8DE5-9D6A-ED2A3ECCB9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4700" y="6560634"/>
            <a:ext cx="1905000" cy="304800"/>
          </a:xfrm>
        </p:spPr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3082D1-664F-1EDF-62D4-031D4446C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94D4B-C902-5848-7D3D-B4CE1D07B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34" y="6553200"/>
            <a:ext cx="449766" cy="304800"/>
          </a:xfrm>
        </p:spPr>
        <p:txBody>
          <a:bodyPr/>
          <a:lstStyle/>
          <a:p>
            <a:fld id="{06FC3189-B577-C046-A054-28D3AE948A4F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748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39599-C695-65E2-6006-420CD5F5B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6FE2E-9162-69E9-5EAA-319E83ED9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81150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CP structure of Higgs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AC1966-9496-37A9-B9AD-BD609E26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5919BE-C865-026B-CD7D-A1DAA2DD488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386" y="877646"/>
            <a:ext cx="8915400" cy="1295400"/>
          </a:xfrm>
        </p:spPr>
        <p:txBody>
          <a:bodyPr/>
          <a:lstStyle/>
          <a:p>
            <a:r>
              <a:rPr lang="en-US" dirty="0"/>
              <a:t>CMS: H</a:t>
            </a:r>
            <a:r>
              <a:rPr lang="en-US" dirty="0">
                <a:sym typeface="Wingdings" pitchFamily="2" charset="2"/>
              </a:rPr>
              <a:t>Z</a:t>
            </a:r>
            <a:r>
              <a:rPr lang="en-US" baseline="30000" dirty="0">
                <a:sym typeface="Wingdings" pitchFamily="2" charset="2"/>
              </a:rPr>
              <a:t>*</a:t>
            </a:r>
            <a:r>
              <a:rPr lang="en-US" dirty="0">
                <a:sym typeface="Wingdings" pitchFamily="2" charset="2"/>
              </a:rPr>
              <a:t>Z4l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69DC5F-91CF-A288-F031-93CF33EC4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5193"/>
            <a:ext cx="2496787" cy="21670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027F09-18B7-95AF-29F3-9D8158AC3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953020"/>
            <a:ext cx="5353957" cy="1981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37B934-01BA-9D46-907E-DA0243F12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713" y="3591930"/>
            <a:ext cx="3367150" cy="2885070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2969FF8-FB76-340C-5A4C-235B43D8A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F13213B-C997-86E1-3239-F38D4CF4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2F74E3-E677-FF36-4823-9B2BCA02B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33" y="1390377"/>
            <a:ext cx="2297689" cy="15317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093092-C169-D660-8E8A-36BF17D63465}"/>
              </a:ext>
            </a:extLst>
          </p:cNvPr>
          <p:cNvSpPr txBox="1"/>
          <p:nvPr/>
        </p:nvSpPr>
        <p:spPr>
          <a:xfrm>
            <a:off x="6248400" y="6477000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CMS-PAS-HIG-25-011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94E48-00FC-6EF6-D165-96856E424015}"/>
              </a:ext>
            </a:extLst>
          </p:cNvPr>
          <p:cNvSpPr txBox="1"/>
          <p:nvPr/>
        </p:nvSpPr>
        <p:spPr>
          <a:xfrm>
            <a:off x="3505200" y="2772497"/>
            <a:ext cx="4739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Purely longitudinal polarization </a:t>
            </a:r>
            <a:r>
              <a:rPr lang="en-US" dirty="0" err="1"/>
              <a:t>f</a:t>
            </a:r>
            <a:r>
              <a:rPr lang="en-US" baseline="-25000" dirty="0" err="1"/>
              <a:t>L</a:t>
            </a:r>
            <a:r>
              <a:rPr lang="en-US" dirty="0"/>
              <a:t>=1 (dashed blue) </a:t>
            </a:r>
          </a:p>
          <a:p>
            <a:r>
              <a:rPr lang="en-US" dirty="0"/>
              <a:t>Purely transverse polarization </a:t>
            </a:r>
            <a:r>
              <a:rPr lang="en-US" dirty="0" err="1"/>
              <a:t>f</a:t>
            </a:r>
            <a:r>
              <a:rPr lang="en-US" baseline="-25000" dirty="0" err="1"/>
              <a:t>L</a:t>
            </a:r>
            <a:r>
              <a:rPr lang="en-US" dirty="0"/>
              <a:t>=0 (dot-dashed green)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586E64-87CD-32F7-5A5F-3DE7F93673A2}"/>
              </a:ext>
            </a:extLst>
          </p:cNvPr>
          <p:cNvSpPr txBox="1"/>
          <p:nvPr/>
        </p:nvSpPr>
        <p:spPr>
          <a:xfrm>
            <a:off x="5334000" y="5922040"/>
            <a:ext cx="215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weight =sign of </a:t>
            </a:r>
            <a:r>
              <a:rPr lang="en-US" sz="1400" dirty="0">
                <a:effectLst/>
              </a:rPr>
              <a:t>(cos</a:t>
            </a:r>
            <a:r>
              <a:rPr lang="el-GR" sz="1400" dirty="0">
                <a:effectLst/>
              </a:rPr>
              <a:t>θ</a:t>
            </a:r>
            <a:r>
              <a:rPr lang="el-GR" sz="1400" baseline="-25000" dirty="0">
                <a:effectLst/>
              </a:rPr>
              <a:t>1</a:t>
            </a:r>
            <a:r>
              <a:rPr lang="el-GR" sz="1400" dirty="0">
                <a:effectLst/>
              </a:rPr>
              <a:t>⋅</a:t>
            </a:r>
            <a:r>
              <a:rPr lang="en-US" sz="1400" dirty="0">
                <a:effectLst/>
              </a:rPr>
              <a:t>cos</a:t>
            </a:r>
            <a:r>
              <a:rPr lang="el-GR" sz="1400" dirty="0">
                <a:effectLst/>
              </a:rPr>
              <a:t>θ</a:t>
            </a:r>
            <a:r>
              <a:rPr lang="el-GR" sz="1400" baseline="-25000" dirty="0">
                <a:effectLst/>
              </a:rPr>
              <a:t>2</a:t>
            </a:r>
            <a:r>
              <a:rPr lang="el-GR" sz="1400" dirty="0">
                <a:effectLst/>
              </a:rPr>
              <a:t>)</a:t>
            </a:r>
            <a:endParaRPr lang="en-US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8C52CF-DBB1-5F41-77C2-EEB70C897958}"/>
              </a:ext>
            </a:extLst>
          </p:cNvPr>
          <p:cNvGrpSpPr/>
          <p:nvPr/>
        </p:nvGrpSpPr>
        <p:grpSpPr>
          <a:xfrm>
            <a:off x="5220395" y="3742211"/>
            <a:ext cx="3753392" cy="1747674"/>
            <a:chOff x="-152400" y="1525346"/>
            <a:chExt cx="4546599" cy="185268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3C81801-EB1B-0CDC-4CDC-80809C8AC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52400" y="1525346"/>
              <a:ext cx="4546599" cy="185268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25D12D-CADF-9C17-978D-9EC798770C8E}"/>
                </a:ext>
              </a:extLst>
            </p:cNvPr>
            <p:cNvSpPr txBox="1"/>
            <p:nvPr/>
          </p:nvSpPr>
          <p:spPr>
            <a:xfrm>
              <a:off x="2473077" y="2058904"/>
              <a:ext cx="1070302" cy="358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D</a:t>
              </a:r>
              <a:r>
                <a:rPr lang="en-US" sz="1600" baseline="-25000" dirty="0" err="1"/>
                <a:t>bkg</a:t>
              </a:r>
              <a:r>
                <a:rPr lang="en-US" sz="1600" dirty="0"/>
                <a:t>&gt;0.6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36766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F5A8-EFFB-6B94-0F2E-A63A0076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575117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CP structure of Higgs and entanglement of Z bosons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22341-8B87-05E7-699F-B9ADE504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94F6657-93A0-764F-8B28-BF2DDAFA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E59E0FD-0FA1-067B-6C4E-7D9473F7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B14D2-D647-6208-B236-747E6288D937}"/>
              </a:ext>
            </a:extLst>
          </p:cNvPr>
          <p:cNvSpPr txBox="1"/>
          <p:nvPr/>
        </p:nvSpPr>
        <p:spPr>
          <a:xfrm>
            <a:off x="6248400" y="6477000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CMS-PAS-HIG-25-011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DAF3E1-D0A1-4852-0044-BCB57F9B3DF2}"/>
              </a:ext>
            </a:extLst>
          </p:cNvPr>
          <p:cNvGrpSpPr/>
          <p:nvPr/>
        </p:nvGrpSpPr>
        <p:grpSpPr>
          <a:xfrm>
            <a:off x="42876" y="886198"/>
            <a:ext cx="3975199" cy="4573481"/>
            <a:chOff x="4886374" y="1879914"/>
            <a:chExt cx="3975199" cy="45734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8F1444-617D-8976-6692-0534F2CE9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6199" y="2249246"/>
              <a:ext cx="3378201" cy="42041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5E4AAB-9A1E-77D4-6D87-B0E57084AC20}"/>
                </a:ext>
              </a:extLst>
            </p:cNvPr>
            <p:cNvSpPr txBox="1"/>
            <p:nvPr/>
          </p:nvSpPr>
          <p:spPr>
            <a:xfrm>
              <a:off x="5760342" y="1879914"/>
              <a:ext cx="2545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Dashed blue line - </a:t>
              </a:r>
              <a:r>
                <a:rPr lang="en-US" dirty="0">
                  <a:effectLst/>
                </a:rPr>
                <a:t>f</a:t>
              </a:r>
              <a:r>
                <a:rPr lang="el-GR" baseline="-25000" dirty="0">
                  <a:effectLst/>
                </a:rPr>
                <a:t>Λ1</a:t>
              </a:r>
              <a:r>
                <a:rPr lang="el-GR" dirty="0">
                  <a:effectLst/>
                </a:rPr>
                <a:t>=</a:t>
              </a:r>
              <a:r>
                <a:rPr lang="el-GR" dirty="0"/>
                <a:t> 0.5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5D1B9B-129A-8203-ECC4-07C74A78A15A}"/>
                </a:ext>
              </a:extLst>
            </p:cNvPr>
            <p:cNvSpPr txBox="1"/>
            <p:nvPr/>
          </p:nvSpPr>
          <p:spPr>
            <a:xfrm>
              <a:off x="4886374" y="2713391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CC7E6A-3366-DC37-757B-D5962DA2B24B}"/>
                </a:ext>
              </a:extLst>
            </p:cNvPr>
            <p:cNvSpPr txBox="1"/>
            <p:nvPr/>
          </p:nvSpPr>
          <p:spPr>
            <a:xfrm>
              <a:off x="8207227" y="2707224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 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FEA845-D02B-D58E-DAAD-FCCC1B48E9BE}"/>
                </a:ext>
              </a:extLst>
            </p:cNvPr>
            <p:cNvSpPr txBox="1"/>
            <p:nvPr/>
          </p:nvSpPr>
          <p:spPr>
            <a:xfrm>
              <a:off x="4912824" y="4070804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25CD4E-7D9D-F7CE-8BAA-FA4E1A180014}"/>
                </a:ext>
              </a:extLst>
            </p:cNvPr>
            <p:cNvSpPr txBox="1"/>
            <p:nvPr/>
          </p:nvSpPr>
          <p:spPr>
            <a:xfrm>
              <a:off x="8207227" y="4066991"/>
              <a:ext cx="654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n-US" baseline="30000" dirty="0">
                  <a:effectLst/>
                </a:rPr>
                <a:t>Z</a:t>
              </a:r>
              <a:r>
                <a:rPr lang="el-GR" baseline="30000" dirty="0">
                  <a:effectLst/>
                </a:rPr>
                <a:t>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AC5FFB-704B-2DD5-AA57-551678A00B4C}"/>
                </a:ext>
              </a:extLst>
            </p:cNvPr>
            <p:cNvSpPr txBox="1"/>
            <p:nvPr/>
          </p:nvSpPr>
          <p:spPr>
            <a:xfrm>
              <a:off x="4920839" y="5451464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CP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59A3F0-9C03-533C-6997-99D651D25397}"/>
                </a:ext>
              </a:extLst>
            </p:cNvPr>
            <p:cNvSpPr txBox="1"/>
            <p:nvPr/>
          </p:nvSpPr>
          <p:spPr>
            <a:xfrm>
              <a:off x="8114612" y="545129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D</a:t>
              </a:r>
              <a:r>
                <a:rPr lang="el-GR" baseline="30000" dirty="0" err="1">
                  <a:effectLst/>
                </a:rPr>
                <a:t>γγ</a:t>
              </a:r>
              <a:r>
                <a:rPr lang="en-US" baseline="-25000" dirty="0">
                  <a:effectLst/>
                </a:rPr>
                <a:t>int</a:t>
              </a:r>
              <a:endParaRPr lang="en-US" dirty="0"/>
            </a:p>
          </p:txBody>
        </p:sp>
      </p:grpSp>
      <p:pic>
        <p:nvPicPr>
          <p:cNvPr id="22" name="Picture 21" descr="A comparison of a graph&#10;&#10;Description automatically generated">
            <a:extLst>
              <a:ext uri="{FF2B5EF4-FFF2-40B4-BE49-F238E27FC236}">
                <a16:creationId xmlns:a16="http://schemas.microsoft.com/office/drawing/2014/main" id="{76675700-2737-E3BC-F2FC-A05BCEDF9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52" y="1010626"/>
            <a:ext cx="4288856" cy="214442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535C5A-5B18-3554-A6FD-98E329228E92}"/>
              </a:ext>
            </a:extLst>
          </p:cNvPr>
          <p:cNvSpPr txBox="1"/>
          <p:nvPr/>
        </p:nvSpPr>
        <p:spPr>
          <a:xfrm>
            <a:off x="232023" y="5459679"/>
            <a:ext cx="80817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800" dirty="0"/>
              <a:t>The fully longitudinal (</a:t>
            </a:r>
            <a:r>
              <a:rPr lang="en-US" sz="1800" dirty="0" err="1"/>
              <a:t>f</a:t>
            </a:r>
            <a:r>
              <a:rPr lang="en-US" sz="1800" baseline="-25000" dirty="0" err="1"/>
              <a:t>L</a:t>
            </a:r>
            <a:r>
              <a:rPr lang="en-US" sz="1800" dirty="0"/>
              <a:t>) and fully transverse (</a:t>
            </a:r>
            <a:r>
              <a:rPr lang="en-US" sz="1800" dirty="0" err="1"/>
              <a:t>f</a:t>
            </a:r>
            <a:r>
              <a:rPr lang="en-US" sz="1800" baseline="-25000" dirty="0" err="1"/>
              <a:t>T</a:t>
            </a:r>
            <a:r>
              <a:rPr lang="en-US" sz="1800" dirty="0"/>
              <a:t>) Z boson polarizations are excluded at &gt;6</a:t>
            </a:r>
            <a:r>
              <a:rPr lang="el-GR" sz="1800" dirty="0">
                <a:effectLst/>
              </a:rPr>
              <a:t>σ</a:t>
            </a:r>
            <a:r>
              <a:rPr lang="el-GR" sz="1800" dirty="0"/>
              <a:t>. 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en-US" sz="1800" b="1" dirty="0">
                <a:solidFill>
                  <a:srgbClr val="FF0000"/>
                </a:solidFill>
              </a:rPr>
              <a:t>entangled state of qutrits </a:t>
            </a:r>
            <a:r>
              <a:rPr lang="en-US" sz="1800" dirty="0"/>
              <a:t>(assuming Quantum Mechanics and CP conservation)</a:t>
            </a:r>
          </a:p>
          <a:p>
            <a:pPr marL="0" indent="0">
              <a:buNone/>
            </a:pPr>
            <a:r>
              <a:rPr lang="en-US" sz="1800" dirty="0"/>
              <a:t>conditions exist for measuring violation of the </a:t>
            </a:r>
            <a:r>
              <a:rPr lang="en-US" sz="1800" b="1" dirty="0">
                <a:solidFill>
                  <a:srgbClr val="FF0000"/>
                </a:solidFill>
              </a:rPr>
              <a:t>Bell-type inequality in the </a:t>
            </a:r>
            <a:r>
              <a:rPr lang="en-US" sz="1800" b="1" dirty="0">
                <a:solidFill>
                  <a:srgbClr val="FF0000"/>
                </a:solidFill>
                <a:effectLst/>
              </a:rPr>
              <a:t>H→ZZ</a:t>
            </a:r>
            <a:r>
              <a:rPr lang="en-US" sz="1800" b="1" dirty="0">
                <a:solidFill>
                  <a:srgbClr val="FF0000"/>
                </a:solidFill>
              </a:rPr>
              <a:t> decays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(assuming large coherence of the transverse and longitudinal amplitudes) </a:t>
            </a:r>
          </a:p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E94A93E-13F7-B7BE-C080-BEC5DE797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005" y="3250784"/>
            <a:ext cx="2238987" cy="219722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B49F2FF-5FDB-4EFC-34B3-FF040FB79DD8}"/>
              </a:ext>
            </a:extLst>
          </p:cNvPr>
          <p:cNvSpPr txBox="1"/>
          <p:nvPr/>
        </p:nvSpPr>
        <p:spPr>
          <a:xfrm>
            <a:off x="6934200" y="3357604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Bonus: The model with no permutation of leptons is excluded – muons are identical particles!</a:t>
            </a:r>
          </a:p>
        </p:txBody>
      </p:sp>
    </p:spTree>
    <p:extLst>
      <p:ext uri="{BB962C8B-B14F-4D97-AF65-F5344CB8AC3E}">
        <p14:creationId xmlns:p14="http://schemas.microsoft.com/office/powerpoint/2010/main" val="87768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5AC1A-5A31-EE4F-840E-780E9C943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53A7C-0EEF-E45E-A8CF-DF4DAB1D7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90800"/>
            <a:ext cx="8839200" cy="1117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Higgs boson properties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4A9D2E-9097-0A02-22E2-7A41AB348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pic>
        <p:nvPicPr>
          <p:cNvPr id="1026" name="Picture 2" descr="page20image36203456">
            <a:extLst>
              <a:ext uri="{FF2B5EF4-FFF2-40B4-BE49-F238E27FC236}">
                <a16:creationId xmlns:a16="http://schemas.microsoft.com/office/drawing/2014/main" id="{438A68E2-4E31-BCA2-622F-A257EF0FD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20image52890048">
            <a:extLst>
              <a:ext uri="{FF2B5EF4-FFF2-40B4-BE49-F238E27FC236}">
                <a16:creationId xmlns:a16="http://schemas.microsoft.com/office/drawing/2014/main" id="{70B19612-EA0A-4D08-B158-FEC18A3DD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20image52889632">
            <a:extLst>
              <a:ext uri="{FF2B5EF4-FFF2-40B4-BE49-F238E27FC236}">
                <a16:creationId xmlns:a16="http://schemas.microsoft.com/office/drawing/2014/main" id="{62BEE6ED-7BA7-4523-8171-2FCCE17B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20image52890880">
            <a:extLst>
              <a:ext uri="{FF2B5EF4-FFF2-40B4-BE49-F238E27FC236}">
                <a16:creationId xmlns:a16="http://schemas.microsoft.com/office/drawing/2014/main" id="{8D066930-F13A-9025-E4AC-0C7A33966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20image52892128">
            <a:extLst>
              <a:ext uri="{FF2B5EF4-FFF2-40B4-BE49-F238E27FC236}">
                <a16:creationId xmlns:a16="http://schemas.microsoft.com/office/drawing/2014/main" id="{5970FE6C-14C2-5CF7-88D4-23DA24C84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20image52891296">
            <a:extLst>
              <a:ext uri="{FF2B5EF4-FFF2-40B4-BE49-F238E27FC236}">
                <a16:creationId xmlns:a16="http://schemas.microsoft.com/office/drawing/2014/main" id="{1F1875DE-29E8-718F-317D-8417BC72F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20image52889008">
            <a:extLst>
              <a:ext uri="{FF2B5EF4-FFF2-40B4-BE49-F238E27FC236}">
                <a16:creationId xmlns:a16="http://schemas.microsoft.com/office/drawing/2014/main" id="{6308D31A-19DD-AC11-53AD-69B823E00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20image52890672">
            <a:extLst>
              <a:ext uri="{FF2B5EF4-FFF2-40B4-BE49-F238E27FC236}">
                <a16:creationId xmlns:a16="http://schemas.microsoft.com/office/drawing/2014/main" id="{B3B04C59-4EDE-75DE-ADAA-13DFB66B2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20image52889424">
            <a:extLst>
              <a:ext uri="{FF2B5EF4-FFF2-40B4-BE49-F238E27FC236}">
                <a16:creationId xmlns:a16="http://schemas.microsoft.com/office/drawing/2014/main" id="{19785BDE-52D6-D0CE-6437-0613A3798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page20image52889840">
            <a:extLst>
              <a:ext uri="{FF2B5EF4-FFF2-40B4-BE49-F238E27FC236}">
                <a16:creationId xmlns:a16="http://schemas.microsoft.com/office/drawing/2014/main" id="{177225A7-36FD-8D40-BC23-CDAE257E0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age20image52889216">
            <a:extLst>
              <a:ext uri="{FF2B5EF4-FFF2-40B4-BE49-F238E27FC236}">
                <a16:creationId xmlns:a16="http://schemas.microsoft.com/office/drawing/2014/main" id="{1FF9B46F-3834-0F03-8ECF-65AF30A9D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ge20image52888384">
            <a:extLst>
              <a:ext uri="{FF2B5EF4-FFF2-40B4-BE49-F238E27FC236}">
                <a16:creationId xmlns:a16="http://schemas.microsoft.com/office/drawing/2014/main" id="{BE4ADE47-1554-BA23-C403-BDC19CEA4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age20image52893376">
            <a:extLst>
              <a:ext uri="{FF2B5EF4-FFF2-40B4-BE49-F238E27FC236}">
                <a16:creationId xmlns:a16="http://schemas.microsoft.com/office/drawing/2014/main" id="{66B60F3D-DA0B-0ADF-976F-27AFD8E54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age20image36194608">
            <a:extLst>
              <a:ext uri="{FF2B5EF4-FFF2-40B4-BE49-F238E27FC236}">
                <a16:creationId xmlns:a16="http://schemas.microsoft.com/office/drawing/2014/main" id="{C4328DED-79EB-3D9B-26C0-3394EC46C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page20image52893584">
            <a:extLst>
              <a:ext uri="{FF2B5EF4-FFF2-40B4-BE49-F238E27FC236}">
                <a16:creationId xmlns:a16="http://schemas.microsoft.com/office/drawing/2014/main" id="{2A1C30F4-E19A-441E-7730-C3FF0D17A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age20image52893792">
            <a:extLst>
              <a:ext uri="{FF2B5EF4-FFF2-40B4-BE49-F238E27FC236}">
                <a16:creationId xmlns:a16="http://schemas.microsoft.com/office/drawing/2014/main" id="{B0B7146A-D71F-A089-4E4B-6383BAB8F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page20image52894000">
            <a:extLst>
              <a:ext uri="{FF2B5EF4-FFF2-40B4-BE49-F238E27FC236}">
                <a16:creationId xmlns:a16="http://schemas.microsoft.com/office/drawing/2014/main" id="{2F5319FD-9F89-B3D3-2B2D-8D9CDF4E2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age20image52894208">
            <a:extLst>
              <a:ext uri="{FF2B5EF4-FFF2-40B4-BE49-F238E27FC236}">
                <a16:creationId xmlns:a16="http://schemas.microsoft.com/office/drawing/2014/main" id="{167124F3-2388-DD52-0795-A2AB1EEFF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age20image52894416">
            <a:extLst>
              <a:ext uri="{FF2B5EF4-FFF2-40B4-BE49-F238E27FC236}">
                <a16:creationId xmlns:a16="http://schemas.microsoft.com/office/drawing/2014/main" id="{A2FDD1DF-5A96-BCE2-6637-935E4876B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page20image52894624">
            <a:extLst>
              <a:ext uri="{FF2B5EF4-FFF2-40B4-BE49-F238E27FC236}">
                <a16:creationId xmlns:a16="http://schemas.microsoft.com/office/drawing/2014/main" id="{F6D2ECDE-ADD2-D09F-426E-C68F09E37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page20image52894832">
            <a:extLst>
              <a:ext uri="{FF2B5EF4-FFF2-40B4-BE49-F238E27FC236}">
                <a16:creationId xmlns:a16="http://schemas.microsoft.com/office/drawing/2014/main" id="{EC29552A-C703-B840-30C2-E5EAEC672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page20image52895040">
            <a:extLst>
              <a:ext uri="{FF2B5EF4-FFF2-40B4-BE49-F238E27FC236}">
                <a16:creationId xmlns:a16="http://schemas.microsoft.com/office/drawing/2014/main" id="{D37DA428-4D79-C03B-2AAE-B7E8736F2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page20image52895248">
            <a:extLst>
              <a:ext uri="{FF2B5EF4-FFF2-40B4-BE49-F238E27FC236}">
                <a16:creationId xmlns:a16="http://schemas.microsoft.com/office/drawing/2014/main" id="{6EA6ED43-C04A-1177-BC26-04DA5F899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page20image52895456">
            <a:extLst>
              <a:ext uri="{FF2B5EF4-FFF2-40B4-BE49-F238E27FC236}">
                <a16:creationId xmlns:a16="http://schemas.microsoft.com/office/drawing/2014/main" id="{99785904-04A6-90BE-BEF1-0F276465A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page20image52895664">
            <a:extLst>
              <a:ext uri="{FF2B5EF4-FFF2-40B4-BE49-F238E27FC236}">
                <a16:creationId xmlns:a16="http://schemas.microsoft.com/office/drawing/2014/main" id="{A943F199-1CD3-3F39-D831-A70749D35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page20image52895872">
            <a:extLst>
              <a:ext uri="{FF2B5EF4-FFF2-40B4-BE49-F238E27FC236}">
                <a16:creationId xmlns:a16="http://schemas.microsoft.com/office/drawing/2014/main" id="{D2D98E11-6F4A-3976-FCD2-01B493B89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page20image52896080">
            <a:extLst>
              <a:ext uri="{FF2B5EF4-FFF2-40B4-BE49-F238E27FC236}">
                <a16:creationId xmlns:a16="http://schemas.microsoft.com/office/drawing/2014/main" id="{CD2B0B82-3BED-BBB4-4FDC-CEDA82C41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page20image52896288">
            <a:extLst>
              <a:ext uri="{FF2B5EF4-FFF2-40B4-BE49-F238E27FC236}">
                <a16:creationId xmlns:a16="http://schemas.microsoft.com/office/drawing/2014/main" id="{F05C0267-1ABC-1894-2CD5-BC28048E6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page20image52896496">
            <a:extLst>
              <a:ext uri="{FF2B5EF4-FFF2-40B4-BE49-F238E27FC236}">
                <a16:creationId xmlns:a16="http://schemas.microsoft.com/office/drawing/2014/main" id="{590BE7A5-2BAA-6F8C-A3FE-13C460681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page20image52896704">
            <a:extLst>
              <a:ext uri="{FF2B5EF4-FFF2-40B4-BE49-F238E27FC236}">
                <a16:creationId xmlns:a16="http://schemas.microsoft.com/office/drawing/2014/main" id="{888F20F1-F351-1298-934B-9D1604DE8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page20image52897120">
            <a:extLst>
              <a:ext uri="{FF2B5EF4-FFF2-40B4-BE49-F238E27FC236}">
                <a16:creationId xmlns:a16="http://schemas.microsoft.com/office/drawing/2014/main" id="{B6BE5E9D-54C1-0CAA-D4BC-2DD0FBC4A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page20image52897328">
            <a:extLst>
              <a:ext uri="{FF2B5EF4-FFF2-40B4-BE49-F238E27FC236}">
                <a16:creationId xmlns:a16="http://schemas.microsoft.com/office/drawing/2014/main" id="{C9BA1F60-61BB-A810-B3CA-2C4E4A6DC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page20image52897536">
            <a:extLst>
              <a:ext uri="{FF2B5EF4-FFF2-40B4-BE49-F238E27FC236}">
                <a16:creationId xmlns:a16="http://schemas.microsoft.com/office/drawing/2014/main" id="{60DB6869-58DE-07C1-5A75-78B62BDB6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page20image52897744">
            <a:extLst>
              <a:ext uri="{FF2B5EF4-FFF2-40B4-BE49-F238E27FC236}">
                <a16:creationId xmlns:a16="http://schemas.microsoft.com/office/drawing/2014/main" id="{94B7424E-F0BB-F233-CA3A-F0A34BE69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page20image52897952">
            <a:extLst>
              <a:ext uri="{FF2B5EF4-FFF2-40B4-BE49-F238E27FC236}">
                <a16:creationId xmlns:a16="http://schemas.microsoft.com/office/drawing/2014/main" id="{1FF00A0B-F689-E907-6056-8FAAA3C33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page20image52898160">
            <a:extLst>
              <a:ext uri="{FF2B5EF4-FFF2-40B4-BE49-F238E27FC236}">
                <a16:creationId xmlns:a16="http://schemas.microsoft.com/office/drawing/2014/main" id="{D679FE92-3C2B-392E-D4B6-2B9B5A210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page20image52898368">
            <a:extLst>
              <a:ext uri="{FF2B5EF4-FFF2-40B4-BE49-F238E27FC236}">
                <a16:creationId xmlns:a16="http://schemas.microsoft.com/office/drawing/2014/main" id="{FFC8BFE9-8FA6-3F19-5DA0-83E7F31AF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page20image52898576">
            <a:extLst>
              <a:ext uri="{FF2B5EF4-FFF2-40B4-BE49-F238E27FC236}">
                <a16:creationId xmlns:a16="http://schemas.microsoft.com/office/drawing/2014/main" id="{A4A425BA-2EE8-9C10-35F3-E1D45BA15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page20image52898784">
            <a:extLst>
              <a:ext uri="{FF2B5EF4-FFF2-40B4-BE49-F238E27FC236}">
                <a16:creationId xmlns:a16="http://schemas.microsoft.com/office/drawing/2014/main" id="{9259216E-A527-BFAE-A439-1D3917886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page20image52898992">
            <a:extLst>
              <a:ext uri="{FF2B5EF4-FFF2-40B4-BE49-F238E27FC236}">
                <a16:creationId xmlns:a16="http://schemas.microsoft.com/office/drawing/2014/main" id="{D7BDA193-771B-00F0-8085-D8CDF7C7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page20image52899200">
            <a:extLst>
              <a:ext uri="{FF2B5EF4-FFF2-40B4-BE49-F238E27FC236}">
                <a16:creationId xmlns:a16="http://schemas.microsoft.com/office/drawing/2014/main" id="{1A4DA438-C53B-BCD4-B056-01CB357FC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page20image52899408">
            <a:extLst>
              <a:ext uri="{FF2B5EF4-FFF2-40B4-BE49-F238E27FC236}">
                <a16:creationId xmlns:a16="http://schemas.microsoft.com/office/drawing/2014/main" id="{F5D6C854-8525-FC74-ECCF-9A5AFEAA0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page20image52899616">
            <a:extLst>
              <a:ext uri="{FF2B5EF4-FFF2-40B4-BE49-F238E27FC236}">
                <a16:creationId xmlns:a16="http://schemas.microsoft.com/office/drawing/2014/main" id="{B8D26A91-EB42-949E-CD52-CADF882EC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page20image52899824">
            <a:extLst>
              <a:ext uri="{FF2B5EF4-FFF2-40B4-BE49-F238E27FC236}">
                <a16:creationId xmlns:a16="http://schemas.microsoft.com/office/drawing/2014/main" id="{8DD235AA-B489-F2B5-E123-52382789D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page20image52900032">
            <a:extLst>
              <a:ext uri="{FF2B5EF4-FFF2-40B4-BE49-F238E27FC236}">
                <a16:creationId xmlns:a16="http://schemas.microsoft.com/office/drawing/2014/main" id="{8530AF7E-04A0-4DE2-F1C4-99708D03D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page20image52900240">
            <a:extLst>
              <a:ext uri="{FF2B5EF4-FFF2-40B4-BE49-F238E27FC236}">
                <a16:creationId xmlns:a16="http://schemas.microsoft.com/office/drawing/2014/main" id="{1FC0D6ED-2BEE-E8CE-4A71-6ACA8AD57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page20image52900448">
            <a:extLst>
              <a:ext uri="{FF2B5EF4-FFF2-40B4-BE49-F238E27FC236}">
                <a16:creationId xmlns:a16="http://schemas.microsoft.com/office/drawing/2014/main" id="{5377F9E6-BA73-74B5-3247-30D6BF6FD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page20image52900656">
            <a:extLst>
              <a:ext uri="{FF2B5EF4-FFF2-40B4-BE49-F238E27FC236}">
                <a16:creationId xmlns:a16="http://schemas.microsoft.com/office/drawing/2014/main" id="{C09F551D-07E4-6AC3-7FE6-F6238D7B4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page20image52900864">
            <a:extLst>
              <a:ext uri="{FF2B5EF4-FFF2-40B4-BE49-F238E27FC236}">
                <a16:creationId xmlns:a16="http://schemas.microsoft.com/office/drawing/2014/main" id="{62A78290-3414-5821-7EC5-315320035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7" name="Picture 53" descr="page20image52901072">
            <a:extLst>
              <a:ext uri="{FF2B5EF4-FFF2-40B4-BE49-F238E27FC236}">
                <a16:creationId xmlns:a16="http://schemas.microsoft.com/office/drawing/2014/main" id="{CE1C3FD3-650A-9BDC-A303-60049D4B4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page20image52901280">
            <a:extLst>
              <a:ext uri="{FF2B5EF4-FFF2-40B4-BE49-F238E27FC236}">
                <a16:creationId xmlns:a16="http://schemas.microsoft.com/office/drawing/2014/main" id="{021EB859-D71D-18A6-9D7E-525CB81F6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9" name="Picture 55" descr="page20image52901488">
            <a:extLst>
              <a:ext uri="{FF2B5EF4-FFF2-40B4-BE49-F238E27FC236}">
                <a16:creationId xmlns:a16="http://schemas.microsoft.com/office/drawing/2014/main" id="{72B0FB19-985C-EB70-4BF0-45952D6C7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page20image52901696">
            <a:extLst>
              <a:ext uri="{FF2B5EF4-FFF2-40B4-BE49-F238E27FC236}">
                <a16:creationId xmlns:a16="http://schemas.microsoft.com/office/drawing/2014/main" id="{0542AB50-54A4-9FAE-C48B-A0FBF448B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page20image52901904">
            <a:extLst>
              <a:ext uri="{FF2B5EF4-FFF2-40B4-BE49-F238E27FC236}">
                <a16:creationId xmlns:a16="http://schemas.microsoft.com/office/drawing/2014/main" id="{85EB5D44-4EF3-D3F4-3DDC-BA48185B4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page20image52902112">
            <a:extLst>
              <a:ext uri="{FF2B5EF4-FFF2-40B4-BE49-F238E27FC236}">
                <a16:creationId xmlns:a16="http://schemas.microsoft.com/office/drawing/2014/main" id="{A36C133D-9E29-D12F-28A3-9513FD413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59" descr="page20image52902320">
            <a:extLst>
              <a:ext uri="{FF2B5EF4-FFF2-40B4-BE49-F238E27FC236}">
                <a16:creationId xmlns:a16="http://schemas.microsoft.com/office/drawing/2014/main" id="{0065ABED-526A-BCC4-C617-C0CC923DE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page20image52902528">
            <a:extLst>
              <a:ext uri="{FF2B5EF4-FFF2-40B4-BE49-F238E27FC236}">
                <a16:creationId xmlns:a16="http://schemas.microsoft.com/office/drawing/2014/main" id="{26AC0410-860A-95F1-8150-343E7CC86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" name="Picture 61" descr="page20image52902736">
            <a:extLst>
              <a:ext uri="{FF2B5EF4-FFF2-40B4-BE49-F238E27FC236}">
                <a16:creationId xmlns:a16="http://schemas.microsoft.com/office/drawing/2014/main" id="{0162DFA3-443A-4B8F-AA6B-BA495E59B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page20image52902944">
            <a:extLst>
              <a:ext uri="{FF2B5EF4-FFF2-40B4-BE49-F238E27FC236}">
                <a16:creationId xmlns:a16="http://schemas.microsoft.com/office/drawing/2014/main" id="{64165859-4169-2E3A-1F41-15BF668F8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 descr="page20image52903152">
            <a:extLst>
              <a:ext uri="{FF2B5EF4-FFF2-40B4-BE49-F238E27FC236}">
                <a16:creationId xmlns:a16="http://schemas.microsoft.com/office/drawing/2014/main" id="{8A912ED4-5DAA-7D68-8729-EA7A91C4C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page20image52903360">
            <a:extLst>
              <a:ext uri="{FF2B5EF4-FFF2-40B4-BE49-F238E27FC236}">
                <a16:creationId xmlns:a16="http://schemas.microsoft.com/office/drawing/2014/main" id="{AD2308AC-821D-FB4B-0CB2-B584306F7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65" descr="page20image52903568">
            <a:extLst>
              <a:ext uri="{FF2B5EF4-FFF2-40B4-BE49-F238E27FC236}">
                <a16:creationId xmlns:a16="http://schemas.microsoft.com/office/drawing/2014/main" id="{0D3CE8C4-84C7-0B19-7532-2E6612F37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0" name="Picture 66" descr="page20image52988768">
            <a:extLst>
              <a:ext uri="{FF2B5EF4-FFF2-40B4-BE49-F238E27FC236}">
                <a16:creationId xmlns:a16="http://schemas.microsoft.com/office/drawing/2014/main" id="{F279CE19-AF61-1A1A-C8C3-94EE7B49F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1" name="Picture 67" descr="page20image52988976">
            <a:extLst>
              <a:ext uri="{FF2B5EF4-FFF2-40B4-BE49-F238E27FC236}">
                <a16:creationId xmlns:a16="http://schemas.microsoft.com/office/drawing/2014/main" id="{16CBC0DA-84C3-30FC-AB93-81A0B17A5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page20image52990016">
            <a:extLst>
              <a:ext uri="{FF2B5EF4-FFF2-40B4-BE49-F238E27FC236}">
                <a16:creationId xmlns:a16="http://schemas.microsoft.com/office/drawing/2014/main" id="{2141A3D4-22DD-25E6-EECE-D3BFB76C9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3" name="Picture 69" descr="page20image52988560">
            <a:extLst>
              <a:ext uri="{FF2B5EF4-FFF2-40B4-BE49-F238E27FC236}">
                <a16:creationId xmlns:a16="http://schemas.microsoft.com/office/drawing/2014/main" id="{6EFFB94B-D7AB-2196-AA8E-CFEA17BB6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page20image52989184">
            <a:extLst>
              <a:ext uri="{FF2B5EF4-FFF2-40B4-BE49-F238E27FC236}">
                <a16:creationId xmlns:a16="http://schemas.microsoft.com/office/drawing/2014/main" id="{E90738B8-0049-B3F2-DA8A-812208AC1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" name="Picture 71" descr="page20image52989808">
            <a:extLst>
              <a:ext uri="{FF2B5EF4-FFF2-40B4-BE49-F238E27FC236}">
                <a16:creationId xmlns:a16="http://schemas.microsoft.com/office/drawing/2014/main" id="{50C5C418-6481-E184-91EC-8E592C606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page20image52989600">
            <a:extLst>
              <a:ext uri="{FF2B5EF4-FFF2-40B4-BE49-F238E27FC236}">
                <a16:creationId xmlns:a16="http://schemas.microsoft.com/office/drawing/2014/main" id="{26C6D42C-0A93-45B2-5F23-B2FC0A045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7" name="Picture 73" descr="page20image52989392">
            <a:extLst>
              <a:ext uri="{FF2B5EF4-FFF2-40B4-BE49-F238E27FC236}">
                <a16:creationId xmlns:a16="http://schemas.microsoft.com/office/drawing/2014/main" id="{12C154E8-15E6-CE88-8533-EAAC1C09A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 descr="page20image53253824">
            <a:extLst>
              <a:ext uri="{FF2B5EF4-FFF2-40B4-BE49-F238E27FC236}">
                <a16:creationId xmlns:a16="http://schemas.microsoft.com/office/drawing/2014/main" id="{6E49AB5B-EC49-9033-1CB5-182DDA37C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9" name="Picture 75" descr="page20image53261728">
            <a:extLst>
              <a:ext uri="{FF2B5EF4-FFF2-40B4-BE49-F238E27FC236}">
                <a16:creationId xmlns:a16="http://schemas.microsoft.com/office/drawing/2014/main" id="{142CC12E-4ED9-F8A4-9FB2-DDD7468C0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page20image53262768">
            <a:extLst>
              <a:ext uri="{FF2B5EF4-FFF2-40B4-BE49-F238E27FC236}">
                <a16:creationId xmlns:a16="http://schemas.microsoft.com/office/drawing/2014/main" id="{D9043C19-0DDA-7B4C-9852-248C594F9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77" descr="page20image53261936">
            <a:extLst>
              <a:ext uri="{FF2B5EF4-FFF2-40B4-BE49-F238E27FC236}">
                <a16:creationId xmlns:a16="http://schemas.microsoft.com/office/drawing/2014/main" id="{BFDA7492-2969-B8BD-FB61-6159223D2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page20image53252992">
            <a:extLst>
              <a:ext uri="{FF2B5EF4-FFF2-40B4-BE49-F238E27FC236}">
                <a16:creationId xmlns:a16="http://schemas.microsoft.com/office/drawing/2014/main" id="{FCB22234-F3E2-1D4B-4BAE-988F60F3F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3" name="Picture 79" descr="page20image53262352">
            <a:extLst>
              <a:ext uri="{FF2B5EF4-FFF2-40B4-BE49-F238E27FC236}">
                <a16:creationId xmlns:a16="http://schemas.microsoft.com/office/drawing/2014/main" id="{22218E3E-D480-33CB-55AB-5D6183B24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 descr="page20image53255280">
            <a:extLst>
              <a:ext uri="{FF2B5EF4-FFF2-40B4-BE49-F238E27FC236}">
                <a16:creationId xmlns:a16="http://schemas.microsoft.com/office/drawing/2014/main" id="{8AAE87AD-D7E5-3B36-E3EB-8B4751F25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5" name="Picture 81" descr="page20image53257360">
            <a:extLst>
              <a:ext uri="{FF2B5EF4-FFF2-40B4-BE49-F238E27FC236}">
                <a16:creationId xmlns:a16="http://schemas.microsoft.com/office/drawing/2014/main" id="{520D0CBD-3543-5E95-6DF8-D18327BCD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" name="Picture 82" descr="page20image53255488">
            <a:extLst>
              <a:ext uri="{FF2B5EF4-FFF2-40B4-BE49-F238E27FC236}">
                <a16:creationId xmlns:a16="http://schemas.microsoft.com/office/drawing/2014/main" id="{F4C33E77-B09C-D12D-4F4E-A09105F36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7" name="Picture 83" descr="page20image53255072">
            <a:extLst>
              <a:ext uri="{FF2B5EF4-FFF2-40B4-BE49-F238E27FC236}">
                <a16:creationId xmlns:a16="http://schemas.microsoft.com/office/drawing/2014/main" id="{89344F9B-1639-5DA9-7884-4D3A20D28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8" name="Picture 84" descr="page20image53262144">
            <a:extLst>
              <a:ext uri="{FF2B5EF4-FFF2-40B4-BE49-F238E27FC236}">
                <a16:creationId xmlns:a16="http://schemas.microsoft.com/office/drawing/2014/main" id="{0CCAFB99-E68E-624E-3AFA-122CA61AB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9" name="Picture 85" descr="page20image53256112">
            <a:extLst>
              <a:ext uri="{FF2B5EF4-FFF2-40B4-BE49-F238E27FC236}">
                <a16:creationId xmlns:a16="http://schemas.microsoft.com/office/drawing/2014/main" id="{31B7EE13-8414-7B03-A6E1-AA3F50903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0" name="Picture 86" descr="page20image53262976">
            <a:extLst>
              <a:ext uri="{FF2B5EF4-FFF2-40B4-BE49-F238E27FC236}">
                <a16:creationId xmlns:a16="http://schemas.microsoft.com/office/drawing/2014/main" id="{0A5411E0-BA0A-441F-9563-92C379DAA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1" name="Picture 87" descr="page20image53262560">
            <a:extLst>
              <a:ext uri="{FF2B5EF4-FFF2-40B4-BE49-F238E27FC236}">
                <a16:creationId xmlns:a16="http://schemas.microsoft.com/office/drawing/2014/main" id="{13BF9DFF-C92F-4BD9-6646-DBC15B6BA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2" name="Picture 88" descr="page20image52903936">
            <a:extLst>
              <a:ext uri="{FF2B5EF4-FFF2-40B4-BE49-F238E27FC236}">
                <a16:creationId xmlns:a16="http://schemas.microsoft.com/office/drawing/2014/main" id="{9FCF45F7-C0F5-6831-F41E-A9BFC81B3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3" name="Picture 89" descr="page20image52904144">
            <a:extLst>
              <a:ext uri="{FF2B5EF4-FFF2-40B4-BE49-F238E27FC236}">
                <a16:creationId xmlns:a16="http://schemas.microsoft.com/office/drawing/2014/main" id="{755B4A44-6017-15AD-426D-F25262E2B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90" descr="page20image52904352">
            <a:extLst>
              <a:ext uri="{FF2B5EF4-FFF2-40B4-BE49-F238E27FC236}">
                <a16:creationId xmlns:a16="http://schemas.microsoft.com/office/drawing/2014/main" id="{91D54D64-D0CA-3D2C-71B2-A6A33C03F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5" name="Picture 91" descr="page20image52904560">
            <a:extLst>
              <a:ext uri="{FF2B5EF4-FFF2-40B4-BE49-F238E27FC236}">
                <a16:creationId xmlns:a16="http://schemas.microsoft.com/office/drawing/2014/main" id="{4A7AD569-942B-AD60-CE9F-6971F0D47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" name="Picture 92" descr="page20image52904768">
            <a:extLst>
              <a:ext uri="{FF2B5EF4-FFF2-40B4-BE49-F238E27FC236}">
                <a16:creationId xmlns:a16="http://schemas.microsoft.com/office/drawing/2014/main" id="{AFBCA73E-94A8-E6AF-DF75-38BD6C53C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7" name="Picture 93" descr="page20image52904976">
            <a:extLst>
              <a:ext uri="{FF2B5EF4-FFF2-40B4-BE49-F238E27FC236}">
                <a16:creationId xmlns:a16="http://schemas.microsoft.com/office/drawing/2014/main" id="{41A051E9-C997-4D0B-238C-E54ED0C55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8" name="Picture 94" descr="page20image52905184">
            <a:extLst>
              <a:ext uri="{FF2B5EF4-FFF2-40B4-BE49-F238E27FC236}">
                <a16:creationId xmlns:a16="http://schemas.microsoft.com/office/drawing/2014/main" id="{1AB1113E-6614-F1E1-1FFB-D2BCD7C3E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9" name="Picture 95" descr="page20image52905392">
            <a:extLst>
              <a:ext uri="{FF2B5EF4-FFF2-40B4-BE49-F238E27FC236}">
                <a16:creationId xmlns:a16="http://schemas.microsoft.com/office/drawing/2014/main" id="{EA63FF21-5BE7-6E89-DBE6-05A77D1C6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96" descr="page20image52905600">
            <a:extLst>
              <a:ext uri="{FF2B5EF4-FFF2-40B4-BE49-F238E27FC236}">
                <a16:creationId xmlns:a16="http://schemas.microsoft.com/office/drawing/2014/main" id="{48712D22-8271-0363-FC24-2622BA4EA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1" name="Picture 97" descr="page20image52905808">
            <a:extLst>
              <a:ext uri="{FF2B5EF4-FFF2-40B4-BE49-F238E27FC236}">
                <a16:creationId xmlns:a16="http://schemas.microsoft.com/office/drawing/2014/main" id="{22B2AA49-045F-C01C-5A29-C7A7648B2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98" descr="page20image52906016">
            <a:extLst>
              <a:ext uri="{FF2B5EF4-FFF2-40B4-BE49-F238E27FC236}">
                <a16:creationId xmlns:a16="http://schemas.microsoft.com/office/drawing/2014/main" id="{961CDE77-2CCB-1CC0-238C-D80E62391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" name="Picture 99" descr="page20image52906224">
            <a:extLst>
              <a:ext uri="{FF2B5EF4-FFF2-40B4-BE49-F238E27FC236}">
                <a16:creationId xmlns:a16="http://schemas.microsoft.com/office/drawing/2014/main" id="{A7915BE7-7068-268A-5D6B-760EAE849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" name="Picture 100" descr="page20image52906432">
            <a:extLst>
              <a:ext uri="{FF2B5EF4-FFF2-40B4-BE49-F238E27FC236}">
                <a16:creationId xmlns:a16="http://schemas.microsoft.com/office/drawing/2014/main" id="{C1BCD97E-A4AC-21F9-ED93-921DEBAE3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5" name="Picture 101" descr="page20image52906640">
            <a:extLst>
              <a:ext uri="{FF2B5EF4-FFF2-40B4-BE49-F238E27FC236}">
                <a16:creationId xmlns:a16="http://schemas.microsoft.com/office/drawing/2014/main" id="{0849974D-FFA4-E591-5A2B-CBF86AABF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" name="Picture 102" descr="page20image52906848">
            <a:extLst>
              <a:ext uri="{FF2B5EF4-FFF2-40B4-BE49-F238E27FC236}">
                <a16:creationId xmlns:a16="http://schemas.microsoft.com/office/drawing/2014/main" id="{11BC58A1-68A3-DF13-4967-E26EF2FE7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" name="Picture 103" descr="page20image52907056">
            <a:extLst>
              <a:ext uri="{FF2B5EF4-FFF2-40B4-BE49-F238E27FC236}">
                <a16:creationId xmlns:a16="http://schemas.microsoft.com/office/drawing/2014/main" id="{0CFF89DE-6D9E-9813-FFDF-75BA48D4B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" name="Picture 104" descr="page20image52907264">
            <a:extLst>
              <a:ext uri="{FF2B5EF4-FFF2-40B4-BE49-F238E27FC236}">
                <a16:creationId xmlns:a16="http://schemas.microsoft.com/office/drawing/2014/main" id="{A0A4EEBC-FFB4-859E-DE7C-844ABE846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" name="Picture 105" descr="page20image52907472">
            <a:extLst>
              <a:ext uri="{FF2B5EF4-FFF2-40B4-BE49-F238E27FC236}">
                <a16:creationId xmlns:a16="http://schemas.microsoft.com/office/drawing/2014/main" id="{B85C3578-F26C-90ED-F541-0762D1213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0" name="Picture 106" descr="page20image52907680">
            <a:extLst>
              <a:ext uri="{FF2B5EF4-FFF2-40B4-BE49-F238E27FC236}">
                <a16:creationId xmlns:a16="http://schemas.microsoft.com/office/drawing/2014/main" id="{C6845811-D63A-1087-A3C8-10917EBE1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" name="Picture 107" descr="page20image52907888">
            <a:extLst>
              <a:ext uri="{FF2B5EF4-FFF2-40B4-BE49-F238E27FC236}">
                <a16:creationId xmlns:a16="http://schemas.microsoft.com/office/drawing/2014/main" id="{71C2D1AE-6AFD-B8F9-40DD-89AB52358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" name="Picture 108" descr="page20image52908096">
            <a:extLst>
              <a:ext uri="{FF2B5EF4-FFF2-40B4-BE49-F238E27FC236}">
                <a16:creationId xmlns:a16="http://schemas.microsoft.com/office/drawing/2014/main" id="{0106F3A2-739F-3238-930A-2AC3E9D03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3" name="Picture 109" descr="page20image52908304">
            <a:extLst>
              <a:ext uri="{FF2B5EF4-FFF2-40B4-BE49-F238E27FC236}">
                <a16:creationId xmlns:a16="http://schemas.microsoft.com/office/drawing/2014/main" id="{6A14B3E1-D7FA-D891-6861-FB405B60C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4" name="Picture 110" descr="page20image52908512">
            <a:extLst>
              <a:ext uri="{FF2B5EF4-FFF2-40B4-BE49-F238E27FC236}">
                <a16:creationId xmlns:a16="http://schemas.microsoft.com/office/drawing/2014/main" id="{56FE2050-70C9-392A-2628-B0B84506E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5" name="Picture 111" descr="page20image52908720">
            <a:extLst>
              <a:ext uri="{FF2B5EF4-FFF2-40B4-BE49-F238E27FC236}">
                <a16:creationId xmlns:a16="http://schemas.microsoft.com/office/drawing/2014/main" id="{E72ECB0D-7915-DC98-B0C1-2D979BD49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6" name="Picture 112" descr="page20image52908928">
            <a:extLst>
              <a:ext uri="{FF2B5EF4-FFF2-40B4-BE49-F238E27FC236}">
                <a16:creationId xmlns:a16="http://schemas.microsoft.com/office/drawing/2014/main" id="{DAD19680-F901-C8E3-59DC-A5FC10741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620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" name="Picture 113" descr="page20image52909136">
            <a:extLst>
              <a:ext uri="{FF2B5EF4-FFF2-40B4-BE49-F238E27FC236}">
                <a16:creationId xmlns:a16="http://schemas.microsoft.com/office/drawing/2014/main" id="{A4BFE547-47B6-5B7B-7FBB-0C1D767DE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8" name="Picture 114" descr="page20image52909344">
            <a:extLst>
              <a:ext uri="{FF2B5EF4-FFF2-40B4-BE49-F238E27FC236}">
                <a16:creationId xmlns:a16="http://schemas.microsoft.com/office/drawing/2014/main" id="{788278BD-0260-FEEB-FB90-1B94BDD83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9" name="Picture 115" descr="page20image52909552">
            <a:extLst>
              <a:ext uri="{FF2B5EF4-FFF2-40B4-BE49-F238E27FC236}">
                <a16:creationId xmlns:a16="http://schemas.microsoft.com/office/drawing/2014/main" id="{8337B778-F84E-322C-68E9-05C79FE8B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0" name="Picture 116" descr="page20image52909760">
            <a:extLst>
              <a:ext uri="{FF2B5EF4-FFF2-40B4-BE49-F238E27FC236}">
                <a16:creationId xmlns:a16="http://schemas.microsoft.com/office/drawing/2014/main" id="{D790C41C-56D4-DF4F-9C20-4385978D1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1" name="Picture 117" descr="page20image52909968">
            <a:extLst>
              <a:ext uri="{FF2B5EF4-FFF2-40B4-BE49-F238E27FC236}">
                <a16:creationId xmlns:a16="http://schemas.microsoft.com/office/drawing/2014/main" id="{695EB6F4-3A85-2D31-DFF1-F324E1D08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2" name="Picture 118" descr="page20image52910176">
            <a:extLst>
              <a:ext uri="{FF2B5EF4-FFF2-40B4-BE49-F238E27FC236}">
                <a16:creationId xmlns:a16="http://schemas.microsoft.com/office/drawing/2014/main" id="{4AE4EE91-9B92-68B3-57FA-D24554C08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3" name="Picture 119" descr="page20image52910384">
            <a:extLst>
              <a:ext uri="{FF2B5EF4-FFF2-40B4-BE49-F238E27FC236}">
                <a16:creationId xmlns:a16="http://schemas.microsoft.com/office/drawing/2014/main" id="{F4B44806-106E-8A45-3211-883F38FAD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4" name="Picture 120" descr="page20image52910592">
            <a:extLst>
              <a:ext uri="{FF2B5EF4-FFF2-40B4-BE49-F238E27FC236}">
                <a16:creationId xmlns:a16="http://schemas.microsoft.com/office/drawing/2014/main" id="{C6C8D295-3651-B3A5-F220-B66DA2D9A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5" name="Picture 121" descr="page20image52910800">
            <a:extLst>
              <a:ext uri="{FF2B5EF4-FFF2-40B4-BE49-F238E27FC236}">
                <a16:creationId xmlns:a16="http://schemas.microsoft.com/office/drawing/2014/main" id="{38A4EC8C-80B6-2EC6-B821-112A1AFA3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" name="Picture 122" descr="page20image52911008">
            <a:extLst>
              <a:ext uri="{FF2B5EF4-FFF2-40B4-BE49-F238E27FC236}">
                <a16:creationId xmlns:a16="http://schemas.microsoft.com/office/drawing/2014/main" id="{11C014CE-9673-0841-4885-4A1365653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7" name="Picture 123" descr="page20image52911216">
            <a:extLst>
              <a:ext uri="{FF2B5EF4-FFF2-40B4-BE49-F238E27FC236}">
                <a16:creationId xmlns:a16="http://schemas.microsoft.com/office/drawing/2014/main" id="{C752991F-CFB7-DE28-D4F1-B1CF03116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8" name="Picture 124" descr="page20image52911424">
            <a:extLst>
              <a:ext uri="{FF2B5EF4-FFF2-40B4-BE49-F238E27FC236}">
                <a16:creationId xmlns:a16="http://schemas.microsoft.com/office/drawing/2014/main" id="{42F10F74-FF71-95EF-91A6-8A94E26C8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9" name="Picture 125" descr="page20image52911632">
            <a:extLst>
              <a:ext uri="{FF2B5EF4-FFF2-40B4-BE49-F238E27FC236}">
                <a16:creationId xmlns:a16="http://schemas.microsoft.com/office/drawing/2014/main" id="{484AF6B1-83DB-18B9-8C1E-DDDFBC20B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0" name="Picture 126" descr="page20image52911840">
            <a:extLst>
              <a:ext uri="{FF2B5EF4-FFF2-40B4-BE49-F238E27FC236}">
                <a16:creationId xmlns:a16="http://schemas.microsoft.com/office/drawing/2014/main" id="{AC1C3739-2436-E3C2-1022-B1A816884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1" name="Picture 127" descr="page20image52912048">
            <a:extLst>
              <a:ext uri="{FF2B5EF4-FFF2-40B4-BE49-F238E27FC236}">
                <a16:creationId xmlns:a16="http://schemas.microsoft.com/office/drawing/2014/main" id="{BE159B08-01BF-F837-F5EA-9D88F03E9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2" name="Picture 128" descr="page20image52912256">
            <a:extLst>
              <a:ext uri="{FF2B5EF4-FFF2-40B4-BE49-F238E27FC236}">
                <a16:creationId xmlns:a16="http://schemas.microsoft.com/office/drawing/2014/main" id="{D21210EC-AACD-7366-F2B9-B9A2AFC2E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3" name="Picture 129" descr="page20image52912464">
            <a:extLst>
              <a:ext uri="{FF2B5EF4-FFF2-40B4-BE49-F238E27FC236}">
                <a16:creationId xmlns:a16="http://schemas.microsoft.com/office/drawing/2014/main" id="{6B8D11DE-D25A-833B-A5FD-BFB2FAEAD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4" name="Picture 130" descr="page20image52912672">
            <a:extLst>
              <a:ext uri="{FF2B5EF4-FFF2-40B4-BE49-F238E27FC236}">
                <a16:creationId xmlns:a16="http://schemas.microsoft.com/office/drawing/2014/main" id="{759C77E8-5A9A-26C4-874E-A2BC78B69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5" name="Picture 131" descr="page20image52912880">
            <a:extLst>
              <a:ext uri="{FF2B5EF4-FFF2-40B4-BE49-F238E27FC236}">
                <a16:creationId xmlns:a16="http://schemas.microsoft.com/office/drawing/2014/main" id="{D3229F31-AB8C-BE8D-D43A-8670EC665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6" name="Picture 132" descr="page20image52913088">
            <a:extLst>
              <a:ext uri="{FF2B5EF4-FFF2-40B4-BE49-F238E27FC236}">
                <a16:creationId xmlns:a16="http://schemas.microsoft.com/office/drawing/2014/main" id="{A7F481AC-AD10-5FB8-0400-DB7115B23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" name="Picture 133" descr="page20image52913296">
            <a:extLst>
              <a:ext uri="{FF2B5EF4-FFF2-40B4-BE49-F238E27FC236}">
                <a16:creationId xmlns:a16="http://schemas.microsoft.com/office/drawing/2014/main" id="{16D0CEAE-24F8-3A7A-6438-DC207CAD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8" name="Picture 134" descr="page20image52913504">
            <a:extLst>
              <a:ext uri="{FF2B5EF4-FFF2-40B4-BE49-F238E27FC236}">
                <a16:creationId xmlns:a16="http://schemas.microsoft.com/office/drawing/2014/main" id="{2DA27C1E-8760-7F08-3A04-44C95154D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9" name="Picture 135" descr="page20image52913712">
            <a:extLst>
              <a:ext uri="{FF2B5EF4-FFF2-40B4-BE49-F238E27FC236}">
                <a16:creationId xmlns:a16="http://schemas.microsoft.com/office/drawing/2014/main" id="{ADAA1CA1-472A-5F05-7430-176872A67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0" name="Picture 136" descr="page20image52913920">
            <a:extLst>
              <a:ext uri="{FF2B5EF4-FFF2-40B4-BE49-F238E27FC236}">
                <a16:creationId xmlns:a16="http://schemas.microsoft.com/office/drawing/2014/main" id="{52ED50BD-EC83-A4CD-1E43-A531E31B5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62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1" name="Picture 137" descr="page20image52914128">
            <a:extLst>
              <a:ext uri="{FF2B5EF4-FFF2-40B4-BE49-F238E27FC236}">
                <a16:creationId xmlns:a16="http://schemas.microsoft.com/office/drawing/2014/main" id="{EC4A4F58-296E-09AB-06D4-A4DB809DC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2" name="Picture 138" descr="page20image52914336">
            <a:extLst>
              <a:ext uri="{FF2B5EF4-FFF2-40B4-BE49-F238E27FC236}">
                <a16:creationId xmlns:a16="http://schemas.microsoft.com/office/drawing/2014/main" id="{418F189D-0466-9D7F-925C-840627E6E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3" name="Picture 139" descr="page20image52914544">
            <a:extLst>
              <a:ext uri="{FF2B5EF4-FFF2-40B4-BE49-F238E27FC236}">
                <a16:creationId xmlns:a16="http://schemas.microsoft.com/office/drawing/2014/main" id="{0846B9B7-F329-5227-6825-3B7C098F8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4" name="Picture 140" descr="page20image52914752">
            <a:extLst>
              <a:ext uri="{FF2B5EF4-FFF2-40B4-BE49-F238E27FC236}">
                <a16:creationId xmlns:a16="http://schemas.microsoft.com/office/drawing/2014/main" id="{FC71D0ED-A641-245B-DAD9-5759C62B6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page20image52914960">
            <a:extLst>
              <a:ext uri="{FF2B5EF4-FFF2-40B4-BE49-F238E27FC236}">
                <a16:creationId xmlns:a16="http://schemas.microsoft.com/office/drawing/2014/main" id="{5F87DF62-CE25-39B5-EF99-E92BECE21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page20image52915168">
            <a:extLst>
              <a:ext uri="{FF2B5EF4-FFF2-40B4-BE49-F238E27FC236}">
                <a16:creationId xmlns:a16="http://schemas.microsoft.com/office/drawing/2014/main" id="{E4AFD107-9AFC-7913-34FD-7864D3089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page20image52915376">
            <a:extLst>
              <a:ext uri="{FF2B5EF4-FFF2-40B4-BE49-F238E27FC236}">
                <a16:creationId xmlns:a16="http://schemas.microsoft.com/office/drawing/2014/main" id="{1E837E05-EE8C-8285-AC3E-8E03F08AE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page20image52915584">
            <a:extLst>
              <a:ext uri="{FF2B5EF4-FFF2-40B4-BE49-F238E27FC236}">
                <a16:creationId xmlns:a16="http://schemas.microsoft.com/office/drawing/2014/main" id="{022EADD5-38CA-60F0-DA74-B00788430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page20image52915792">
            <a:extLst>
              <a:ext uri="{FF2B5EF4-FFF2-40B4-BE49-F238E27FC236}">
                <a16:creationId xmlns:a16="http://schemas.microsoft.com/office/drawing/2014/main" id="{C5B13F6D-1222-B682-BA16-78EA32DB8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page20image52916000">
            <a:extLst>
              <a:ext uri="{FF2B5EF4-FFF2-40B4-BE49-F238E27FC236}">
                <a16:creationId xmlns:a16="http://schemas.microsoft.com/office/drawing/2014/main" id="{0A7D375C-F897-E987-FE9D-811803D9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page20image52916208">
            <a:extLst>
              <a:ext uri="{FF2B5EF4-FFF2-40B4-BE49-F238E27FC236}">
                <a16:creationId xmlns:a16="http://schemas.microsoft.com/office/drawing/2014/main" id="{1ABBED8C-6E7E-38E5-B979-6749D7C56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page20image52916416">
            <a:extLst>
              <a:ext uri="{FF2B5EF4-FFF2-40B4-BE49-F238E27FC236}">
                <a16:creationId xmlns:a16="http://schemas.microsoft.com/office/drawing/2014/main" id="{005385AF-AB17-A5DC-E3C3-B59316B1B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page20image52916624">
            <a:extLst>
              <a:ext uri="{FF2B5EF4-FFF2-40B4-BE49-F238E27FC236}">
                <a16:creationId xmlns:a16="http://schemas.microsoft.com/office/drawing/2014/main" id="{3E8DB8F4-B6DB-153E-F818-D5FA925B9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page20image52916832">
            <a:extLst>
              <a:ext uri="{FF2B5EF4-FFF2-40B4-BE49-F238E27FC236}">
                <a16:creationId xmlns:a16="http://schemas.microsoft.com/office/drawing/2014/main" id="{CB79000E-C85B-98E5-D5A8-78227F234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page20image52917040">
            <a:extLst>
              <a:ext uri="{FF2B5EF4-FFF2-40B4-BE49-F238E27FC236}">
                <a16:creationId xmlns:a16="http://schemas.microsoft.com/office/drawing/2014/main" id="{3F9B4B3F-6A70-1337-4948-7EA7B4471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89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4ADC0-1FEE-F32A-2A42-2F5CAC22F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B818D-12D8-107D-401B-C4DA37E5D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80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566CB-C246-3418-8AAD-56655A40D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42F55-1FB8-F5EE-CD0E-2278A9243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793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CP and polarization of Higgs boson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45825D-8404-1D48-5EDC-00BADD3B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3BCFF85-25C0-E1CB-DDE9-B3203D6C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EE27189-9027-CC15-2F90-04EB4A177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2B6364-ED88-3BF9-4F09-03B231E984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59" b="4633"/>
          <a:stretch/>
        </p:blipFill>
        <p:spPr>
          <a:xfrm>
            <a:off x="35034" y="1828800"/>
            <a:ext cx="9073931" cy="4495800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89070CA-D017-5582-7417-B3C1204574E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6151" y="844401"/>
            <a:ext cx="8915400" cy="1447800"/>
          </a:xfrm>
        </p:spPr>
        <p:txBody>
          <a:bodyPr/>
          <a:lstStyle/>
          <a:p>
            <a:r>
              <a:rPr lang="en-US" sz="1800" dirty="0">
                <a:effectLst/>
                <a:latin typeface="Helvetica" pitchFamily="2" charset="0"/>
              </a:rPr>
              <a:t>Current experimental sensitivity still allows for possible CP-violating contributions</a:t>
            </a:r>
          </a:p>
          <a:p>
            <a:r>
              <a:rPr lang="en-US" sz="1800" dirty="0">
                <a:effectLst/>
                <a:latin typeface="Helvetica" pitchFamily="2" charset="0"/>
              </a:rPr>
              <a:t>VBF Higgs production with H</a:t>
            </a:r>
            <a:r>
              <a:rPr lang="en-US" sz="1800" dirty="0">
                <a:latin typeface="Wingdings" pitchFamily="2" charset="2"/>
                <a:sym typeface="Wingdings" pitchFamily="2" charset="2"/>
              </a:rPr>
              <a:t></a:t>
            </a:r>
            <a:r>
              <a:rPr lang="en-US" sz="1800" dirty="0">
                <a:effectLst/>
                <a:latin typeface="CambriaMath"/>
              </a:rPr>
              <a:t>𝛾𝛾 </a:t>
            </a:r>
            <a:r>
              <a:rPr lang="en-US" sz="1800" dirty="0">
                <a:effectLst/>
                <a:latin typeface="Helvetica" pitchFamily="2" charset="0"/>
              </a:rPr>
              <a:t>decay, using 164 </a:t>
            </a:r>
            <a:r>
              <a:rPr lang="en-US" sz="1800" dirty="0">
                <a:latin typeface="CambriaMath"/>
              </a:rPr>
              <a:t>f</a:t>
            </a:r>
            <a:r>
              <a:rPr lang="en-US" sz="1800" dirty="0">
                <a:effectLst/>
                <a:latin typeface="CambriaMath"/>
              </a:rPr>
              <a:t>b</a:t>
            </a:r>
            <a:r>
              <a:rPr lang="en-US" sz="1800" baseline="30000" dirty="0">
                <a:effectLst/>
                <a:latin typeface="CambriaMath"/>
              </a:rPr>
              <a:t>-1</a:t>
            </a:r>
            <a:r>
              <a:rPr lang="en-US" sz="1800" dirty="0">
                <a:effectLst/>
                <a:latin typeface="CambriaMath"/>
              </a:rPr>
              <a:t> </a:t>
            </a:r>
            <a:r>
              <a:rPr lang="en-US" sz="1800" dirty="0">
                <a:effectLst/>
                <a:latin typeface="Helvetica" pitchFamily="2" charset="0"/>
              </a:rPr>
              <a:t>of Run3 data 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Helvetica" pitchFamily="2" charset="0"/>
              </a:rPr>
              <a:t>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006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566CB-C246-3418-8AAD-56655A40D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15DBC40-382E-6CFB-0816-D04A938B2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2520" y="3843612"/>
            <a:ext cx="2082945" cy="28596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D0AA53-5FBB-99A8-B426-205FD5EC2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34457" y="961687"/>
            <a:ext cx="1992532" cy="29420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942F55-1FB8-F5EE-CD0E-2278A9243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793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CP and polarization of Higgs boson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45825D-8404-1D48-5EDC-00BADD3B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6A9BCD-DC29-C66A-1B8A-A2D8CB18B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038" y="1680647"/>
            <a:ext cx="1466845" cy="8492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F5FD6D-B316-30C4-FFA7-97C08528D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291537" y="3747796"/>
            <a:ext cx="2082944" cy="3083627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3BCFF85-25C0-E1CB-DDE9-B3203D6C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EE27189-9027-CC15-2F90-04EB4A177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3E98C0-DEA2-4C57-74B3-638F24A9CFAB}"/>
              </a:ext>
            </a:extLst>
          </p:cNvPr>
          <p:cNvSpPr txBox="1"/>
          <p:nvPr/>
        </p:nvSpPr>
        <p:spPr>
          <a:xfrm>
            <a:off x="5916962" y="3490747"/>
            <a:ext cx="2957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CP: </a:t>
            </a:r>
            <a:r>
              <a:rPr lang="en-US" dirty="0"/>
              <a:t>SMEFT Warsaw basis</a:t>
            </a:r>
          </a:p>
          <a:p>
            <a:r>
              <a:rPr lang="en-US" dirty="0"/>
              <a:t>OO=2Re(M</a:t>
            </a:r>
            <a:r>
              <a:rPr lang="en-US" baseline="30000" dirty="0"/>
              <a:t>*</a:t>
            </a:r>
            <a:r>
              <a:rPr lang="en-US" baseline="-25000" dirty="0"/>
              <a:t>SM </a:t>
            </a:r>
            <a:r>
              <a:rPr lang="en-US" dirty="0"/>
              <a:t>M</a:t>
            </a:r>
            <a:r>
              <a:rPr lang="en-US" baseline="-25000" dirty="0"/>
              <a:t>BSM</a:t>
            </a:r>
            <a:r>
              <a:rPr lang="en-US" dirty="0"/>
              <a:t>)/| M</a:t>
            </a:r>
            <a:r>
              <a:rPr lang="en-US" baseline="-25000" dirty="0"/>
              <a:t>SM</a:t>
            </a:r>
            <a:r>
              <a:rPr lang="en-US" dirty="0"/>
              <a:t>|</a:t>
            </a:r>
            <a:r>
              <a:rPr lang="en-US" baseline="30000" dirty="0"/>
              <a:t>2</a:t>
            </a:r>
            <a:r>
              <a:rPr lang="en-US" baseline="-25000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3485FC-300D-22D1-7E45-D4F0B09885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53656" y="1508185"/>
            <a:ext cx="2491072" cy="27803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7C9B72-626E-1240-BBC5-D6E9333A21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066549" y="3855335"/>
            <a:ext cx="2324578" cy="25945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75E116F-4868-3051-57AB-0526FF44E3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7249" y="2808527"/>
            <a:ext cx="1466845" cy="84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4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32E7C-72E3-3EE8-424B-219136A6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793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CP and polarization of Higgs boson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F485D5-D3CD-27BF-989D-29DEE2B65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D3A5D-CEBA-EC63-F999-810FFFDF3D9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6151" y="844401"/>
            <a:ext cx="8915400" cy="1447800"/>
          </a:xfrm>
        </p:spPr>
        <p:txBody>
          <a:bodyPr/>
          <a:lstStyle/>
          <a:p>
            <a:r>
              <a:rPr lang="en-US" sz="1800" dirty="0">
                <a:effectLst/>
                <a:latin typeface="Helvetica" pitchFamily="2" charset="0"/>
              </a:rPr>
              <a:t>Sensitive to polarization – </a:t>
            </a:r>
            <a:r>
              <a:rPr lang="en-US" sz="1800" dirty="0" err="1">
                <a:latin typeface="Symbol" pitchFamily="2" charset="2"/>
              </a:rPr>
              <a:t>D</a:t>
            </a:r>
            <a:r>
              <a:rPr lang="en-US" sz="1800" dirty="0" err="1">
                <a:effectLst/>
                <a:latin typeface="Symbol" pitchFamily="2" charset="2"/>
              </a:rPr>
              <a:t>f</a:t>
            </a:r>
            <a:r>
              <a:rPr lang="en-US" sz="1800" dirty="0">
                <a:effectLst/>
                <a:latin typeface="Symbol" pitchFamily="2" charset="2"/>
              </a:rPr>
              <a:t> </a:t>
            </a:r>
            <a:r>
              <a:rPr lang="en-US" sz="1800" dirty="0">
                <a:effectLst/>
                <a:latin typeface="Helvetica" pitchFamily="2" charset="0"/>
              </a:rPr>
              <a:t>between VBF jets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Helvetica" pitchFamily="2" charset="0"/>
              </a:rPr>
              <a:t> </a:t>
            </a:r>
            <a:endParaRPr lang="en-US" dirty="0">
              <a:effectLst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684D84-F018-8F9F-09C4-518952E75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4609" y="554025"/>
            <a:ext cx="2401198" cy="3545519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5DC9289-F85C-2F77-9092-1299F6099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BB8AB60-2052-EB0B-8CCB-EAEA42D50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CB32BA-7CCB-A3C8-31D0-2E96CE4CD7A3}"/>
              </a:ext>
            </a:extLst>
          </p:cNvPr>
          <p:cNvGrpSpPr/>
          <p:nvPr/>
        </p:nvGrpSpPr>
        <p:grpSpPr>
          <a:xfrm>
            <a:off x="3605498" y="1371600"/>
            <a:ext cx="5133341" cy="2643324"/>
            <a:chOff x="3463633" y="3955569"/>
            <a:chExt cx="5133341" cy="26433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200EB4B-4F12-ABF4-1A9A-6AA874B27C3A}"/>
                </a:ext>
              </a:extLst>
            </p:cNvPr>
            <p:cNvSpPr txBox="1"/>
            <p:nvPr/>
          </p:nvSpPr>
          <p:spPr>
            <a:xfrm>
              <a:off x="3514582" y="4478789"/>
              <a:ext cx="2400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Symbol" pitchFamily="2" charset="2"/>
                </a:rPr>
                <a:t>a</a:t>
              </a:r>
              <a:r>
                <a:rPr lang="en-US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=g(HV</a:t>
              </a:r>
              <a:r>
                <a: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)/g(HVV)</a:t>
              </a:r>
              <a:endParaRPr lang="en-US" baseline="-25000" dirty="0">
                <a:latin typeface="Symbol" pitchFamily="2" charset="2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CF4A9BB-E941-F0E3-0B86-75757F74D588}"/>
                </a:ext>
              </a:extLst>
            </p:cNvPr>
            <p:cNvSpPr txBox="1"/>
            <p:nvPr/>
          </p:nvSpPr>
          <p:spPr>
            <a:xfrm>
              <a:off x="3541031" y="4948242"/>
              <a:ext cx="2347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Symbol" pitchFamily="2" charset="2"/>
                </a:rPr>
                <a:t>a</a:t>
              </a:r>
              <a:r>
                <a:rPr lang="en-US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=g(HV</a:t>
              </a:r>
              <a:r>
                <a: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)/g(HVV)</a:t>
              </a:r>
              <a:endParaRPr lang="en-US" baseline="-25000" dirty="0">
                <a:latin typeface="Symbol" pitchFamily="2" charset="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462041-973E-02E8-A2FB-610ADD8D6678}"/>
                </a:ext>
              </a:extLst>
            </p:cNvPr>
            <p:cNvSpPr txBox="1"/>
            <p:nvPr/>
          </p:nvSpPr>
          <p:spPr>
            <a:xfrm>
              <a:off x="3487883" y="5398564"/>
              <a:ext cx="510909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effectLst/>
                  <a:latin typeface="Helvetica" pitchFamily="2" charset="0"/>
                </a:rPr>
                <a:t>In the SM: </a:t>
              </a:r>
              <a:r>
                <a:rPr lang="en-US" dirty="0" err="1">
                  <a:latin typeface="Symbol" pitchFamily="2" charset="2"/>
                </a:rPr>
                <a:t>a</a:t>
              </a:r>
              <a:r>
                <a:rPr lang="en-US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800" dirty="0">
                  <a:effectLst/>
                  <a:latin typeface="CambriaMath"/>
                </a:rPr>
                <a:t> = </a:t>
              </a:r>
              <a:r>
                <a:rPr lang="en-US" dirty="0" err="1">
                  <a:latin typeface="Symbol" pitchFamily="2" charset="2"/>
                </a:rPr>
                <a:t>a</a:t>
              </a:r>
              <a:r>
                <a:rPr lang="en-US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800" dirty="0">
                  <a:effectLst/>
                  <a:latin typeface="CambriaMath"/>
                </a:rPr>
                <a:t> =1 </a:t>
              </a:r>
              <a:r>
                <a:rPr lang="en-US" sz="1800" dirty="0">
                  <a:effectLst/>
                  <a:latin typeface="Helvetica" pitchFamily="2" charset="0"/>
                </a:rPr>
                <a:t>, </a:t>
              </a:r>
            </a:p>
            <a:p>
              <a:r>
                <a:rPr lang="en-US" sz="1800" dirty="0">
                  <a:effectLst/>
                  <a:latin typeface="Helvetica" pitchFamily="2" charset="0"/>
                </a:rPr>
                <a:t>anomalous couplings predicted by BSM models,</a:t>
              </a:r>
            </a:p>
            <a:p>
              <a:r>
                <a:rPr lang="en-US" sz="1800" dirty="0">
                  <a:effectLst/>
                  <a:latin typeface="Helvetica" pitchFamily="2" charset="0"/>
                </a:rPr>
                <a:t> e.g., </a:t>
              </a:r>
              <a:r>
                <a:rPr lang="en-US" sz="1800" dirty="0">
                  <a:solidFill>
                    <a:srgbClr val="0230FF"/>
                  </a:solidFill>
                  <a:effectLst/>
                  <a:latin typeface="Helvetica" pitchFamily="2" charset="0"/>
                </a:rPr>
                <a:t>composite Higgs </a:t>
              </a:r>
              <a:endParaRPr lang="en-US" dirty="0">
                <a:effectLst/>
              </a:endParaRPr>
            </a:p>
            <a:p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CFE949-7811-BD8B-3BD9-F7E3B681F651}"/>
                </a:ext>
              </a:extLst>
            </p:cNvPr>
            <p:cNvSpPr txBox="1"/>
            <p:nvPr/>
          </p:nvSpPr>
          <p:spPr>
            <a:xfrm>
              <a:off x="3463633" y="3955569"/>
              <a:ext cx="21280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Polarization: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6811DEE-7478-7C80-BC73-793DD7BFA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2958" y="3376375"/>
            <a:ext cx="2969784" cy="33147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9BFCD3B-12C3-A2FF-CBE7-D1D3385A3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550646" y="3060730"/>
            <a:ext cx="3011633" cy="445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43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F5A8-EFFB-6B94-0F2E-A63A0076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811502"/>
          </a:xfrm>
        </p:spPr>
        <p:txBody>
          <a:bodyPr>
            <a:noAutofit/>
          </a:bodyPr>
          <a:lstStyle/>
          <a:p>
            <a:r>
              <a:rPr lang="en-US" sz="3400" b="1" dirty="0">
                <a:solidFill>
                  <a:srgbClr val="C00000"/>
                </a:solidFill>
              </a:rPr>
              <a:t>CP structure of Higgs-</a:t>
            </a:r>
            <a:r>
              <a:rPr lang="en-US" sz="3400" b="1" dirty="0">
                <a:solidFill>
                  <a:srgbClr val="C00000"/>
                </a:solidFill>
                <a:latin typeface="Symbol" pitchFamily="2" charset="2"/>
              </a:rPr>
              <a:t>t </a:t>
            </a:r>
            <a:r>
              <a:rPr lang="en-US" sz="3400" b="1" dirty="0">
                <a:solidFill>
                  <a:srgbClr val="C00000"/>
                </a:solidFill>
              </a:rPr>
              <a:t>Yukawa coupling</a:t>
            </a:r>
            <a:endParaRPr lang="en-US" sz="3400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22341-8B87-05E7-699F-B9ADE504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05/12/26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3F07-EC5E-3D9B-E22D-2FF5AE35E5B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385" y="877646"/>
            <a:ext cx="9073961" cy="1136176"/>
          </a:xfrm>
        </p:spPr>
        <p:txBody>
          <a:bodyPr>
            <a:normAutofit/>
          </a:bodyPr>
          <a:lstStyle/>
          <a:p>
            <a:r>
              <a:rPr lang="en-US" dirty="0"/>
              <a:t>Use</a:t>
            </a:r>
            <a:r>
              <a:rPr lang="en-US" dirty="0">
                <a:latin typeface="Symbol" pitchFamily="2" charset="2"/>
              </a:rPr>
              <a:t> t</a:t>
            </a:r>
            <a:r>
              <a:rPr lang="en-US" dirty="0">
                <a:latin typeface="Symbol" pitchFamily="2" charset="2"/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e</a:t>
            </a:r>
            <a:r>
              <a:rPr lang="en-US" dirty="0">
                <a:latin typeface="Symbol" pitchFamily="2" charset="2"/>
                <a:sym typeface="Wingdings" pitchFamily="2" charset="2"/>
              </a:rPr>
              <a:t>, m, </a:t>
            </a:r>
            <a:r>
              <a:rPr lang="en-US" dirty="0">
                <a:sym typeface="Wingdings" pitchFamily="2" charset="2"/>
              </a:rPr>
              <a:t>or</a:t>
            </a:r>
            <a:r>
              <a:rPr lang="en-US" dirty="0">
                <a:latin typeface="Symbol" pitchFamily="2" charset="2"/>
                <a:sym typeface="Wingdings" pitchFamily="2" charset="2"/>
              </a:rPr>
              <a:t> p, r, </a:t>
            </a:r>
            <a:r>
              <a:rPr lang="en-US" dirty="0">
                <a:sym typeface="Wingdings" pitchFamily="2" charset="2"/>
              </a:rPr>
              <a:t>a</a:t>
            </a:r>
            <a:r>
              <a:rPr lang="en-US" baseline="30000" dirty="0">
                <a:sym typeface="Wingdings" pitchFamily="2" charset="2"/>
              </a:rPr>
              <a:t>1pr</a:t>
            </a:r>
            <a:r>
              <a:rPr lang="en-US" dirty="0">
                <a:sym typeface="Wingdings" pitchFamily="2" charset="2"/>
              </a:rPr>
              <a:t>, a</a:t>
            </a:r>
            <a:r>
              <a:rPr lang="en-US" baseline="30000" dirty="0">
                <a:sym typeface="Wingdings" pitchFamily="2" charset="2"/>
              </a:rPr>
              <a:t>3pr</a:t>
            </a:r>
            <a:r>
              <a:rPr lang="en-US" dirty="0">
                <a:latin typeface="Symbol" pitchFamily="2" charset="2"/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decays, with P – the charged decay product momentum, R – their  Impact parameter vector from PV</a:t>
            </a:r>
            <a:endParaRPr lang="en-US" dirty="0">
              <a:latin typeface="Symbol" pitchFamily="2" charset="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9F1EE9-C2CE-8E00-4785-85674815C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22659"/>
            <a:ext cx="4390952" cy="4584386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519BB35-2F10-46B3-DE93-418FC9740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A3A6F64-3735-DDEC-36AE-C57B9031B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41C8FE-D0B9-6695-B4A1-104102CF895B}"/>
              </a:ext>
            </a:extLst>
          </p:cNvPr>
          <p:cNvSpPr txBox="1"/>
          <p:nvPr/>
        </p:nvSpPr>
        <p:spPr>
          <a:xfrm>
            <a:off x="6412306" y="6320392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CMS-PAS-HIG-25-012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6B9E63-4E69-CA7B-B0C3-8627195690B5}"/>
              </a:ext>
            </a:extLst>
          </p:cNvPr>
          <p:cNvGrpSpPr/>
          <p:nvPr/>
        </p:nvGrpSpPr>
        <p:grpSpPr>
          <a:xfrm>
            <a:off x="328461" y="3064990"/>
            <a:ext cx="3973463" cy="1903368"/>
            <a:chOff x="5576" y="2967335"/>
            <a:chExt cx="3973463" cy="190336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5698C96-EBAD-993F-40DC-79938A627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" y="3167075"/>
              <a:ext cx="3973463" cy="170362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70344A5-162A-E73E-0C4D-FD268F71D30E}"/>
                </a:ext>
              </a:extLst>
            </p:cNvPr>
            <p:cNvSpPr txBox="1"/>
            <p:nvPr/>
          </p:nvSpPr>
          <p:spPr>
            <a:xfrm>
              <a:off x="762000" y="2967335"/>
              <a:ext cx="26433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Reconstruction of </a:t>
              </a:r>
              <a:r>
                <a:rPr lang="en-US" sz="2400" dirty="0" err="1">
                  <a:latin typeface="Symbol" pitchFamily="2" charset="2"/>
                </a:rPr>
                <a:t>f</a:t>
              </a:r>
              <a:r>
                <a:rPr lang="en-US" sz="2400" baseline="-25000" dirty="0" err="1"/>
                <a:t>CP</a:t>
              </a:r>
              <a:endParaRPr lang="en-US" sz="2400" baseline="-250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74EFE42-5022-7594-EF19-A43FAC4C5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4" y="1928814"/>
            <a:ext cx="4535325" cy="97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9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10FCF2A-ABB9-E343-912E-9A7921193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1656" y="2221194"/>
            <a:ext cx="3985459" cy="378355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22341-8B87-05E7-699F-B9ADE504C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3F07-EC5E-3D9B-E22D-2FF5AE35E5B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386" y="877646"/>
            <a:ext cx="8915400" cy="129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 </a:t>
            </a:r>
            <a:r>
              <a:rPr lang="en-US" dirty="0" err="1"/>
              <a:t>H</a:t>
            </a:r>
            <a:r>
              <a:rPr lang="en-US" dirty="0" err="1">
                <a:sym typeface="Wingdings" pitchFamily="2" charset="2"/>
              </a:rPr>
              <a:t>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tt</a:t>
            </a:r>
            <a:r>
              <a:rPr lang="en-US" dirty="0"/>
              <a:t> channel to constrain the effective </a:t>
            </a:r>
            <a:r>
              <a:rPr lang="en-US" dirty="0">
                <a:effectLst/>
              </a:rPr>
              <a:t>CP</a:t>
            </a:r>
            <a:r>
              <a:rPr lang="en-US" dirty="0"/>
              <a:t> mixing angle </a:t>
            </a:r>
            <a:r>
              <a:rPr lang="el-GR" dirty="0">
                <a:effectLst/>
              </a:rPr>
              <a:t>α</a:t>
            </a:r>
            <a:r>
              <a:rPr lang="en-US" baseline="30000" dirty="0">
                <a:effectLst/>
              </a:rPr>
              <a:t>H</a:t>
            </a:r>
            <a:r>
              <a:rPr lang="el-GR" baseline="30000" dirty="0" err="1">
                <a:effectLst/>
              </a:rPr>
              <a:t>ττ</a:t>
            </a:r>
            <a:r>
              <a:rPr lang="el-GR" dirty="0"/>
              <a:t>, </a:t>
            </a:r>
            <a:r>
              <a:rPr lang="en-US" dirty="0"/>
              <a:t>of the admixture of scalar and pseudoscalar couplings</a:t>
            </a:r>
          </a:p>
          <a:p>
            <a:r>
              <a:rPr lang="el-GR" dirty="0">
                <a:effectLst/>
              </a:rPr>
              <a:t>α</a:t>
            </a:r>
            <a:r>
              <a:rPr lang="en-US" baseline="30000" dirty="0">
                <a:effectLst/>
              </a:rPr>
              <a:t>H</a:t>
            </a:r>
            <a:r>
              <a:rPr lang="el-GR" baseline="30000" dirty="0" err="1">
                <a:effectLst/>
              </a:rPr>
              <a:t>ττ</a:t>
            </a:r>
            <a:r>
              <a:rPr lang="el-GR" baseline="30000" dirty="0"/>
              <a:t> </a:t>
            </a:r>
            <a:r>
              <a:rPr lang="en-US" baseline="30000" dirty="0"/>
              <a:t> </a:t>
            </a:r>
            <a:r>
              <a:rPr lang="en-US" dirty="0"/>
              <a:t>=7 </a:t>
            </a:r>
            <a:r>
              <a:rPr lang="en-US" dirty="0">
                <a:effectLst/>
              </a:rPr>
              <a:t>±</a:t>
            </a:r>
            <a:r>
              <a:rPr lang="en-US" dirty="0"/>
              <a:t> 16</a:t>
            </a:r>
            <a:r>
              <a:rPr lang="en-US" baseline="30000" dirty="0">
                <a:effectLst/>
              </a:rPr>
              <a:t>∘</a:t>
            </a:r>
            <a:r>
              <a:rPr lang="en-US" dirty="0"/>
              <a:t> , SM expected value of 0 </a:t>
            </a:r>
            <a:r>
              <a:rPr lang="en-US" dirty="0">
                <a:effectLst/>
              </a:rPr>
              <a:t>±</a:t>
            </a:r>
            <a:r>
              <a:rPr lang="en-US" dirty="0"/>
              <a:t> 14</a:t>
            </a:r>
            <a:r>
              <a:rPr lang="en-US" baseline="30000" dirty="0">
                <a:effectLst/>
              </a:rPr>
              <a:t>∘</a:t>
            </a:r>
            <a:r>
              <a:rPr lang="en-US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9C9061-7FF7-696A-F228-C87BC871C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904" y="4071264"/>
            <a:ext cx="3011175" cy="2446580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FF503FC-7F04-A3B1-7A48-9F7B9759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Regina Demina, University of Rochester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A10BFAD-88D1-7E09-21C0-C27296A74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61C6-2FDE-A44C-8EA1-312B92FBCBF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E54FEC-D294-D087-E864-F3AEF83F0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729" y="2278368"/>
            <a:ext cx="3198069" cy="259843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2A9C3A7-95DB-CC14-3B9C-C6DE056A8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2898"/>
            <a:ext cx="7772400" cy="811502"/>
          </a:xfrm>
        </p:spPr>
        <p:txBody>
          <a:bodyPr>
            <a:noAutofit/>
          </a:bodyPr>
          <a:lstStyle/>
          <a:p>
            <a:r>
              <a:rPr lang="en-US" sz="3400" b="1" dirty="0">
                <a:solidFill>
                  <a:srgbClr val="C00000"/>
                </a:solidFill>
              </a:rPr>
              <a:t>CP structure of Higgs-</a:t>
            </a:r>
            <a:r>
              <a:rPr lang="en-US" sz="3400" b="1" dirty="0">
                <a:solidFill>
                  <a:srgbClr val="C00000"/>
                </a:solidFill>
                <a:latin typeface="Symbol" pitchFamily="2" charset="2"/>
              </a:rPr>
              <a:t>t </a:t>
            </a:r>
            <a:r>
              <a:rPr lang="en-US" sz="3400" b="1" dirty="0">
                <a:solidFill>
                  <a:srgbClr val="C00000"/>
                </a:solidFill>
              </a:rPr>
              <a:t>Yukawa coupling</a:t>
            </a:r>
            <a:endParaRPr lang="en-US" sz="34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718FB9-63F8-634C-A1CF-7028D3B5316E}"/>
              </a:ext>
            </a:extLst>
          </p:cNvPr>
          <p:cNvSpPr txBox="1"/>
          <p:nvPr/>
        </p:nvSpPr>
        <p:spPr>
          <a:xfrm>
            <a:off x="7030125" y="6302814"/>
            <a:ext cx="89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CP-even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2D86DB-F57A-B197-D033-D76E25AF6C0A}"/>
              </a:ext>
            </a:extLst>
          </p:cNvPr>
          <p:cNvSpPr txBox="1"/>
          <p:nvPr/>
        </p:nvSpPr>
        <p:spPr>
          <a:xfrm>
            <a:off x="5555764" y="499551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CP-odd</a:t>
            </a:r>
          </a:p>
        </p:txBody>
      </p:sp>
    </p:spTree>
    <p:extLst>
      <p:ext uri="{BB962C8B-B14F-4D97-AF65-F5344CB8AC3E}">
        <p14:creationId xmlns:p14="http://schemas.microsoft.com/office/powerpoint/2010/main" val="4278955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105152</TotalTime>
  <Words>2907</Words>
  <Application>Microsoft Macintosh PowerPoint</Application>
  <PresentationFormat>On-screen Show (4:3)</PresentationFormat>
  <Paragraphs>406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0" baseType="lpstr">
      <vt:lpstr>-apple-system</vt:lpstr>
      <vt:lpstr>Aptos</vt:lpstr>
      <vt:lpstr>Arial</vt:lpstr>
      <vt:lpstr>Calibri</vt:lpstr>
      <vt:lpstr>Cambria</vt:lpstr>
      <vt:lpstr>CambriaMath</vt:lpstr>
      <vt:lpstr>Franklin Gothic Book</vt:lpstr>
      <vt:lpstr>Helvetica</vt:lpstr>
      <vt:lpstr>Perpetua</vt:lpstr>
      <vt:lpstr>Symbol</vt:lpstr>
      <vt:lpstr>Times New Roman</vt:lpstr>
      <vt:lpstr>Wingdings</vt:lpstr>
      <vt:lpstr>Wingdings 2</vt:lpstr>
      <vt:lpstr>Equity</vt:lpstr>
      <vt:lpstr>Equation</vt:lpstr>
      <vt:lpstr>Highlights from LHC</vt:lpstr>
      <vt:lpstr>Performance new strategies</vt:lpstr>
      <vt:lpstr>Outline</vt:lpstr>
      <vt:lpstr>Higgs boson properties</vt:lpstr>
      <vt:lpstr>CP and polarization of Higgs boson </vt:lpstr>
      <vt:lpstr>CP and polarization of Higgs boson </vt:lpstr>
      <vt:lpstr>CP and polarization of Higgs boson </vt:lpstr>
      <vt:lpstr>CP structure of Higgs-t Yukawa coupling</vt:lpstr>
      <vt:lpstr>CP structure of Higgs-t Yukawa coupling</vt:lpstr>
      <vt:lpstr>Spin correlations in H→ZZ→4l (Atlas) </vt:lpstr>
      <vt:lpstr>Entanglement in H→ZZ→4l (Atlas) </vt:lpstr>
      <vt:lpstr>CP structure of Higgs</vt:lpstr>
      <vt:lpstr>CP structure of Higgs and entanglement of Z bosons</vt:lpstr>
      <vt:lpstr>EFT analysis of HVV couplings</vt:lpstr>
      <vt:lpstr>Top quark-antiquark pair at LHC</vt:lpstr>
      <vt:lpstr>   Spin correlation in top-antitop system</vt:lpstr>
      <vt:lpstr>PowerPoint Presentation</vt:lpstr>
      <vt:lpstr>PowerPoint Presentation</vt:lpstr>
      <vt:lpstr>PowerPoint Presentation</vt:lpstr>
      <vt:lpstr>PowerPoint Presentation</vt:lpstr>
      <vt:lpstr>Decomposition into eigenstates</vt:lpstr>
      <vt:lpstr>Quantum magic</vt:lpstr>
      <vt:lpstr>More QIS from ttbar </vt:lpstr>
      <vt:lpstr>    Toponium predictions </vt:lpstr>
      <vt:lpstr>PowerPoint Presentation</vt:lpstr>
      <vt:lpstr>PowerPoint Presentation</vt:lpstr>
      <vt:lpstr>Dilepton channel - CMS</vt:lpstr>
      <vt:lpstr>Dilepton channel – Atlas </vt:lpstr>
      <vt:lpstr>CMS: lepton+jets channel</vt:lpstr>
      <vt:lpstr>Pseudo scalar excess in lepton+jets</vt:lpstr>
      <vt:lpstr>Pseudoscalar excess in lepton+jets</vt:lpstr>
      <vt:lpstr>Have we discovered toponium?</vt:lpstr>
      <vt:lpstr>Conclusion</vt:lpstr>
      <vt:lpstr>CP structure of Higgs</vt:lpstr>
      <vt:lpstr>CP structure of Higgs and entanglement of Z bosons</vt:lpstr>
    </vt:vector>
  </TitlesOfParts>
  <Company>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Asymmetry in top-antitop production in proton-antiproton collisions</dc:title>
  <dc:creator>Regina Demina</dc:creator>
  <cp:lastModifiedBy>Demina, Regina</cp:lastModifiedBy>
  <cp:revision>818</cp:revision>
  <cp:lastPrinted>2024-08-27T15:35:25Z</cp:lastPrinted>
  <dcterms:created xsi:type="dcterms:W3CDTF">2011-09-12T19:27:22Z</dcterms:created>
  <dcterms:modified xsi:type="dcterms:W3CDTF">2026-05-12T00:16:17Z</dcterms:modified>
</cp:coreProperties>
</file>