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jpg" ContentType="image/jp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4.jpg" ContentType="image/jpeg"/>
  <Override PartName="/ppt/media/image5.jpg" ContentType="image/jpeg"/>
  <Override PartName="/ppt/media/image8.jpg" ContentType="image/jpe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17.jp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4" r:id="rId9"/>
    <p:sldId id="271" r:id="rId10"/>
    <p:sldId id="275" r:id="rId11"/>
    <p:sldId id="272" r:id="rId12"/>
    <p:sldId id="277" r:id="rId13"/>
    <p:sldId id="263" r:id="rId14"/>
    <p:sldId id="265" r:id="rId15"/>
    <p:sldId id="262" r:id="rId16"/>
    <p:sldId id="274" r:id="rId17"/>
    <p:sldId id="266" r:id="rId18"/>
    <p:sldId id="267" r:id="rId19"/>
    <p:sldId id="268" r:id="rId20"/>
    <p:sldId id="270" r:id="rId21"/>
    <p:sldId id="276" r:id="rId22"/>
    <p:sldId id="269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48EE"/>
    <a:srgbClr val="F3078E"/>
    <a:srgbClr val="F747D1"/>
    <a:srgbClr val="A907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05" d="100"/>
          <a:sy n="105" d="100"/>
        </p:scale>
        <p:origin x="60" y="2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angovan, Yuvaraj" userId="2631755c-4ad5-48a1-b962-69c202a93871" providerId="ADAL" clId="{AFBAD2D5-DAAA-4571-A019-F074FA1899B4}"/>
    <pc:docChg chg="undo redo custSel addSld modSld">
      <pc:chgData name="Elangovan, Yuvaraj" userId="2631755c-4ad5-48a1-b962-69c202a93871" providerId="ADAL" clId="{AFBAD2D5-DAAA-4571-A019-F074FA1899B4}" dt="2026-05-11T17:33:39.641" v="396" actId="1076"/>
      <pc:docMkLst>
        <pc:docMk/>
      </pc:docMkLst>
      <pc:sldChg chg="modSp mod">
        <pc:chgData name="Elangovan, Yuvaraj" userId="2631755c-4ad5-48a1-b962-69c202a93871" providerId="ADAL" clId="{AFBAD2D5-DAAA-4571-A019-F074FA1899B4}" dt="2026-05-11T17:26:39.313" v="234" actId="1076"/>
        <pc:sldMkLst>
          <pc:docMk/>
          <pc:sldMk cId="0" sldId="262"/>
        </pc:sldMkLst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10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12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14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16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20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21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9.313" v="234" actId="1076"/>
          <ac:spMkLst>
            <pc:docMk/>
            <pc:sldMk cId="0" sldId="262"/>
            <ac:spMk id="26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27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28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29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0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1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2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3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4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5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6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7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8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39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0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1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2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3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4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5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6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7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8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49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26:30.922" v="232" actId="1076"/>
          <ac:spMkLst>
            <pc:docMk/>
            <pc:sldMk cId="0" sldId="262"/>
            <ac:spMk id="50" creationId="{00000000-0000-0000-0000-000000000000}"/>
          </ac:spMkLst>
        </pc:spChg>
        <pc:picChg chg="mod">
          <ac:chgData name="Elangovan, Yuvaraj" userId="2631755c-4ad5-48a1-b962-69c202a93871" providerId="ADAL" clId="{AFBAD2D5-DAAA-4571-A019-F074FA1899B4}" dt="2026-05-11T17:26:35.281" v="233" actId="1076"/>
          <ac:picMkLst>
            <pc:docMk/>
            <pc:sldMk cId="0" sldId="262"/>
            <ac:picMk id="25" creationId="{00000000-0000-0000-0000-000000000000}"/>
          </ac:picMkLst>
        </pc:picChg>
      </pc:sldChg>
      <pc:sldChg chg="addSp modSp mod">
        <pc:chgData name="Elangovan, Yuvaraj" userId="2631755c-4ad5-48a1-b962-69c202a93871" providerId="ADAL" clId="{AFBAD2D5-DAAA-4571-A019-F074FA1899B4}" dt="2026-05-11T17:33:39.641" v="396" actId="1076"/>
        <pc:sldMkLst>
          <pc:docMk/>
          <pc:sldMk cId="0" sldId="268"/>
        </pc:sldMkLst>
        <pc:spChg chg="mod">
          <ac:chgData name="Elangovan, Yuvaraj" userId="2631755c-4ad5-48a1-b962-69c202a93871" providerId="ADAL" clId="{AFBAD2D5-DAAA-4571-A019-F074FA1899B4}" dt="2026-05-11T17:32:01.867" v="384" actId="14100"/>
          <ac:spMkLst>
            <pc:docMk/>
            <pc:sldMk cId="0" sldId="268"/>
            <ac:spMk id="25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32:05.531" v="385" actId="14100"/>
          <ac:spMkLst>
            <pc:docMk/>
            <pc:sldMk cId="0" sldId="268"/>
            <ac:spMk id="29" creationId="{00000000-0000-0000-0000-000000000000}"/>
          </ac:spMkLst>
        </pc:spChg>
        <pc:spChg chg="mod">
          <ac:chgData name="Elangovan, Yuvaraj" userId="2631755c-4ad5-48a1-b962-69c202a93871" providerId="ADAL" clId="{AFBAD2D5-DAAA-4571-A019-F074FA1899B4}" dt="2026-05-11T17:32:26.995" v="393" actId="5793"/>
          <ac:spMkLst>
            <pc:docMk/>
            <pc:sldMk cId="0" sldId="268"/>
            <ac:spMk id="32" creationId="{00000000-0000-0000-0000-000000000000}"/>
          </ac:spMkLst>
        </pc:spChg>
        <pc:graphicFrameChg chg="add mod modGraphic">
          <ac:chgData name="Elangovan, Yuvaraj" userId="2631755c-4ad5-48a1-b962-69c202a93871" providerId="ADAL" clId="{AFBAD2D5-DAAA-4571-A019-F074FA1899B4}" dt="2026-05-11T17:33:39.641" v="396" actId="1076"/>
          <ac:graphicFrameMkLst>
            <pc:docMk/>
            <pc:sldMk cId="0" sldId="268"/>
            <ac:graphicFrameMk id="37" creationId="{279164A5-7E40-C22B-C911-93E949CB789E}"/>
          </ac:graphicFrameMkLst>
        </pc:graphicFrameChg>
        <pc:picChg chg="add mod modCrop">
          <ac:chgData name="Elangovan, Yuvaraj" userId="2631755c-4ad5-48a1-b962-69c202a93871" providerId="ADAL" clId="{AFBAD2D5-DAAA-4571-A019-F074FA1899B4}" dt="2026-05-11T17:32:13.861" v="391" actId="1076"/>
          <ac:picMkLst>
            <pc:docMk/>
            <pc:sldMk cId="0" sldId="268"/>
            <ac:picMk id="28" creationId="{A5E8FB05-3023-4201-8E78-22A329B52F3E}"/>
          </ac:picMkLst>
        </pc:picChg>
        <pc:picChg chg="mod">
          <ac:chgData name="Elangovan, Yuvaraj" userId="2631755c-4ad5-48a1-b962-69c202a93871" providerId="ADAL" clId="{AFBAD2D5-DAAA-4571-A019-F074FA1899B4}" dt="2026-05-11T17:31:40.754" v="381" actId="1076"/>
          <ac:picMkLst>
            <pc:docMk/>
            <pc:sldMk cId="0" sldId="268"/>
            <ac:picMk id="34" creationId="{9BCC8C5A-5CA7-E402-E59C-D58F38D42BE7}"/>
          </ac:picMkLst>
        </pc:picChg>
        <pc:picChg chg="mod modCrop">
          <ac:chgData name="Elangovan, Yuvaraj" userId="2631755c-4ad5-48a1-b962-69c202a93871" providerId="ADAL" clId="{AFBAD2D5-DAAA-4571-A019-F074FA1899B4}" dt="2026-05-11T17:32:12.500" v="390" actId="1076"/>
          <ac:picMkLst>
            <pc:docMk/>
            <pc:sldMk cId="0" sldId="268"/>
            <ac:picMk id="35" creationId="{A24F73D7-058F-814B-12C3-BE74C134E659}"/>
          </ac:picMkLst>
        </pc:picChg>
        <pc:picChg chg="mod">
          <ac:chgData name="Elangovan, Yuvaraj" userId="2631755c-4ad5-48a1-b962-69c202a93871" providerId="ADAL" clId="{AFBAD2D5-DAAA-4571-A019-F074FA1899B4}" dt="2026-05-11T17:32:10.404" v="389" actId="1076"/>
          <ac:picMkLst>
            <pc:docMk/>
            <pc:sldMk cId="0" sldId="268"/>
            <ac:picMk id="36" creationId="{C59E033B-6B71-7E92-FE33-17E18158F9BD}"/>
          </ac:picMkLst>
        </pc:picChg>
      </pc:sldChg>
      <pc:sldChg chg="delSp modSp mod">
        <pc:chgData name="Elangovan, Yuvaraj" userId="2631755c-4ad5-48a1-b962-69c202a93871" providerId="ADAL" clId="{AFBAD2D5-DAAA-4571-A019-F074FA1899B4}" dt="2026-05-11T05:10:17.772" v="1" actId="1076"/>
        <pc:sldMkLst>
          <pc:docMk/>
          <pc:sldMk cId="3853889091" sldId="270"/>
        </pc:sldMkLst>
        <pc:picChg chg="del">
          <ac:chgData name="Elangovan, Yuvaraj" userId="2631755c-4ad5-48a1-b962-69c202a93871" providerId="ADAL" clId="{AFBAD2D5-DAAA-4571-A019-F074FA1899B4}" dt="2026-05-11T05:10:14.703" v="0" actId="478"/>
          <ac:picMkLst>
            <pc:docMk/>
            <pc:sldMk cId="3853889091" sldId="270"/>
            <ac:picMk id="15" creationId="{BB7EF95A-5041-AAC9-10B0-AA5194FAAA74}"/>
          </ac:picMkLst>
        </pc:picChg>
        <pc:picChg chg="mod">
          <ac:chgData name="Elangovan, Yuvaraj" userId="2631755c-4ad5-48a1-b962-69c202a93871" providerId="ADAL" clId="{AFBAD2D5-DAAA-4571-A019-F074FA1899B4}" dt="2026-05-11T05:10:17.772" v="1" actId="1076"/>
          <ac:picMkLst>
            <pc:docMk/>
            <pc:sldMk cId="3853889091" sldId="270"/>
            <ac:picMk id="20" creationId="{9F8A2E08-6138-B2C2-08C9-719DDDA8B6B1}"/>
          </ac:picMkLst>
        </pc:picChg>
      </pc:sldChg>
      <pc:sldChg chg="modSp mod">
        <pc:chgData name="Elangovan, Yuvaraj" userId="2631755c-4ad5-48a1-b962-69c202a93871" providerId="ADAL" clId="{AFBAD2D5-DAAA-4571-A019-F074FA1899B4}" dt="2026-05-11T17:22:42.092" v="221" actId="20577"/>
        <pc:sldMkLst>
          <pc:docMk/>
          <pc:sldMk cId="3093694461" sldId="276"/>
        </pc:sldMkLst>
        <pc:spChg chg="mod">
          <ac:chgData name="Elangovan, Yuvaraj" userId="2631755c-4ad5-48a1-b962-69c202a93871" providerId="ADAL" clId="{AFBAD2D5-DAAA-4571-A019-F074FA1899B4}" dt="2026-05-11T17:22:42.092" v="221" actId="20577"/>
          <ac:spMkLst>
            <pc:docMk/>
            <pc:sldMk cId="3093694461" sldId="276"/>
            <ac:spMk id="7" creationId="{1558DB50-9A7D-2274-970D-18E923A3A08D}"/>
          </ac:spMkLst>
        </pc:spChg>
      </pc:sldChg>
      <pc:sldChg chg="addSp modSp new mod modAnim">
        <pc:chgData name="Elangovan, Yuvaraj" userId="2631755c-4ad5-48a1-b962-69c202a93871" providerId="ADAL" clId="{AFBAD2D5-DAAA-4571-A019-F074FA1899B4}" dt="2026-05-11T16:20:27.952" v="204"/>
        <pc:sldMkLst>
          <pc:docMk/>
          <pc:sldMk cId="3486822442" sldId="277"/>
        </pc:sldMkLst>
        <pc:spChg chg="add mod">
          <ac:chgData name="Elangovan, Yuvaraj" userId="2631755c-4ad5-48a1-b962-69c202a93871" providerId="ADAL" clId="{AFBAD2D5-DAAA-4571-A019-F074FA1899B4}" dt="2026-05-11T16:20:27.952" v="204"/>
          <ac:spMkLst>
            <pc:docMk/>
            <pc:sldMk cId="3486822442" sldId="277"/>
            <ac:spMk id="4" creationId="{2386DD97-504A-9D8F-5BD7-4C26D3AC014B}"/>
          </ac:spMkLst>
        </pc:spChg>
        <pc:spChg chg="add mod">
          <ac:chgData name="Elangovan, Yuvaraj" userId="2631755c-4ad5-48a1-b962-69c202a93871" providerId="ADAL" clId="{AFBAD2D5-DAAA-4571-A019-F074FA1899B4}" dt="2026-05-11T15:59:34.729" v="188"/>
          <ac:spMkLst>
            <pc:docMk/>
            <pc:sldMk cId="3486822442" sldId="277"/>
            <ac:spMk id="5" creationId="{D9D4FE3B-DC82-5EFC-7434-269C9ACA90D2}"/>
          </ac:spMkLst>
        </pc:spChg>
        <pc:spChg chg="add mod">
          <ac:chgData name="Elangovan, Yuvaraj" userId="2631755c-4ad5-48a1-b962-69c202a93871" providerId="ADAL" clId="{AFBAD2D5-DAAA-4571-A019-F074FA1899B4}" dt="2026-05-11T15:59:34.729" v="188"/>
          <ac:spMkLst>
            <pc:docMk/>
            <pc:sldMk cId="3486822442" sldId="277"/>
            <ac:spMk id="6" creationId="{78349F22-7D16-AE6C-3608-709093FEC194}"/>
          </ac:spMkLst>
        </pc:spChg>
        <pc:spChg chg="add mod">
          <ac:chgData name="Elangovan, Yuvaraj" userId="2631755c-4ad5-48a1-b962-69c202a93871" providerId="ADAL" clId="{AFBAD2D5-DAAA-4571-A019-F074FA1899B4}" dt="2026-05-11T15:59:34.729" v="188"/>
          <ac:spMkLst>
            <pc:docMk/>
            <pc:sldMk cId="3486822442" sldId="277"/>
            <ac:spMk id="7" creationId="{251C5F76-32C8-FF67-44F7-62C666D2168A}"/>
          </ac:spMkLst>
        </pc:spChg>
        <pc:picChg chg="add mod">
          <ac:chgData name="Elangovan, Yuvaraj" userId="2631755c-4ad5-48a1-b962-69c202a93871" providerId="ADAL" clId="{AFBAD2D5-DAAA-4571-A019-F074FA1899B4}" dt="2026-05-11T16:17:56.447" v="203" actId="1076"/>
          <ac:picMkLst>
            <pc:docMk/>
            <pc:sldMk cId="3486822442" sldId="277"/>
            <ac:picMk id="3" creationId="{9FFAEF8F-3FC2-2A3D-7DE2-CE5EA3C7E1C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05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MASTER">
    <p:bg>
      <p:bgPr>
        <a:solidFill>
          <a:srgbClr val="0A0E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MASTER">
    <p:bg>
      <p:bgPr>
        <a:solidFill>
          <a:srgbClr val="0A0E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868680"/>
            <a:ext cx="12188952" cy="36576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905256"/>
            <a:ext cx="12188952" cy="27432"/>
          </a:xfrm>
          <a:prstGeom prst="rect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0" y="6537960"/>
            <a:ext cx="12188952" cy="36576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5" name="Text 3"/>
          <p:cNvSpPr/>
          <p:nvPr/>
        </p:nvSpPr>
        <p:spPr>
          <a:xfrm>
            <a:off x="365760" y="6565392"/>
            <a:ext cx="73152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Mini-CoRTEx  ·  University of Pittsburgh</a:t>
            </a:r>
            <a:endParaRPr lang="en-US" sz="11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f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-2286000" y="-2286000"/>
            <a:ext cx="5486400" cy="5486400"/>
          </a:xfrm>
          <a:prstGeom prst="ellipse">
            <a:avLst/>
          </a:prstGeom>
          <a:solidFill>
            <a:srgbClr val="00E5FF">
              <a:alpha val="10000"/>
            </a:srgbClr>
          </a:solidFill>
          <a:ln/>
        </p:spPr>
      </p:sp>
      <p:sp>
        <p:nvSpPr>
          <p:cNvPr id="23" name="Shape 21"/>
          <p:cNvSpPr/>
          <p:nvPr/>
        </p:nvSpPr>
        <p:spPr>
          <a:xfrm>
            <a:off x="8988552" y="3657600"/>
            <a:ext cx="5486400" cy="5486400"/>
          </a:xfrm>
          <a:prstGeom prst="ellipse">
            <a:avLst/>
          </a:prstGeom>
          <a:solidFill>
            <a:srgbClr val="FF3D9A">
              <a:alpha val="8000"/>
            </a:srgbClr>
          </a:solidFill>
          <a:ln/>
        </p:spPr>
      </p:sp>
      <p:sp>
        <p:nvSpPr>
          <p:cNvPr id="24" name="Shape 22"/>
          <p:cNvSpPr/>
          <p:nvPr/>
        </p:nvSpPr>
        <p:spPr>
          <a:xfrm>
            <a:off x="10268712" y="548640"/>
            <a:ext cx="1463040" cy="1463040"/>
          </a:xfrm>
          <a:prstGeom prst="ellipse">
            <a:avLst/>
          </a:prstGeom>
          <a:ln w="25400">
            <a:solidFill>
              <a:srgbClr val="00E5FF">
                <a:alpha val="50000"/>
              </a:srgbClr>
            </a:solidFill>
            <a:prstDash val="solid"/>
          </a:ln>
        </p:spPr>
      </p:sp>
      <p:sp>
        <p:nvSpPr>
          <p:cNvPr id="25" name="Shape 23"/>
          <p:cNvSpPr/>
          <p:nvPr/>
        </p:nvSpPr>
        <p:spPr>
          <a:xfrm>
            <a:off x="10451592" y="731520"/>
            <a:ext cx="1097280" cy="1097280"/>
          </a:xfrm>
          <a:prstGeom prst="ellipse">
            <a:avLst/>
          </a:prstGeom>
          <a:ln w="19050">
            <a:solidFill>
              <a:srgbClr val="00E5FF">
                <a:alpha val="35000"/>
              </a:srgbClr>
            </a:solidFill>
            <a:prstDash val="solid"/>
          </a:ln>
        </p:spPr>
      </p:sp>
      <p:sp>
        <p:nvSpPr>
          <p:cNvPr id="26" name="Shape 24"/>
          <p:cNvSpPr/>
          <p:nvPr/>
        </p:nvSpPr>
        <p:spPr>
          <a:xfrm>
            <a:off x="10634472" y="914400"/>
            <a:ext cx="731520" cy="731520"/>
          </a:xfrm>
          <a:prstGeom prst="ellipse">
            <a:avLst/>
          </a:prstGeom>
          <a:ln w="15240">
            <a:solidFill>
              <a:srgbClr val="FF3D9A">
                <a:alpha val="30000"/>
              </a:srgbClr>
            </a:solidFill>
            <a:prstDash val="solid"/>
          </a:ln>
        </p:spPr>
      </p:sp>
      <p:sp>
        <p:nvSpPr>
          <p:cNvPr id="27" name="Shape 25"/>
          <p:cNvSpPr/>
          <p:nvPr/>
        </p:nvSpPr>
        <p:spPr>
          <a:xfrm>
            <a:off x="10817352" y="1097280"/>
            <a:ext cx="365760" cy="365760"/>
          </a:xfrm>
          <a:prstGeom prst="ellipse">
            <a:avLst/>
          </a:prstGeom>
          <a:ln w="12700">
            <a:solidFill>
              <a:srgbClr val="FFB627">
                <a:alpha val="50000"/>
              </a:srgbClr>
            </a:solidFill>
            <a:prstDash val="solid"/>
          </a:ln>
        </p:spPr>
      </p:sp>
      <p:sp>
        <p:nvSpPr>
          <p:cNvPr id="28" name="Shape 26"/>
          <p:cNvSpPr/>
          <p:nvPr/>
        </p:nvSpPr>
        <p:spPr>
          <a:xfrm>
            <a:off x="10963656" y="1243584"/>
            <a:ext cx="73152" cy="73152"/>
          </a:xfrm>
          <a:prstGeom prst="ellipse">
            <a:avLst/>
          </a:prstGeom>
          <a:solidFill>
            <a:srgbClr val="FFB627"/>
          </a:solidFill>
          <a:ln/>
        </p:spPr>
      </p:sp>
      <p:sp>
        <p:nvSpPr>
          <p:cNvPr id="29" name="Text 27"/>
          <p:cNvSpPr/>
          <p:nvPr/>
        </p:nvSpPr>
        <p:spPr>
          <a:xfrm>
            <a:off x="457200" y="457200"/>
            <a:ext cx="1127455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kern="0" spc="500" dirty="0">
                <a:solidFill>
                  <a:srgbClr val="00E5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⚛  COSMIC RAY PHYSICS  ·  PARTICLE DETECTORS  ·  PUBLIC OUTREACH</a:t>
            </a:r>
            <a:endParaRPr lang="en-US" sz="1400" dirty="0"/>
          </a:p>
        </p:txBody>
      </p:sp>
      <p:sp>
        <p:nvSpPr>
          <p:cNvPr id="30" name="Text 28"/>
          <p:cNvSpPr/>
          <p:nvPr/>
        </p:nvSpPr>
        <p:spPr>
          <a:xfrm>
            <a:off x="457200" y="1554480"/>
            <a:ext cx="11274552" cy="1280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800" b="1" kern="0" spc="200" dirty="0">
                <a:solidFill>
                  <a:srgbClr val="FFC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Seeing The Invisible</a:t>
            </a:r>
          </a:p>
          <a:p>
            <a:pPr marL="0" indent="0" algn="ctr">
              <a:buNone/>
            </a:pPr>
            <a:r>
              <a:rPr lang="en-US" sz="4800" b="1" kern="0" spc="200" dirty="0">
                <a:solidFill>
                  <a:srgbClr val="FFC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Mini-</a:t>
            </a:r>
            <a:r>
              <a:rPr lang="en-US" sz="4800" b="1" kern="0" spc="200" dirty="0" err="1">
                <a:solidFill>
                  <a:srgbClr val="FFC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CoRTEx</a:t>
            </a:r>
            <a:endParaRPr lang="en-US" sz="4800" dirty="0">
              <a:solidFill>
                <a:srgbClr val="FFC000"/>
              </a:solidFill>
            </a:endParaRPr>
          </a:p>
        </p:txBody>
      </p:sp>
      <p:sp>
        <p:nvSpPr>
          <p:cNvPr id="31" name="Text 29"/>
          <p:cNvSpPr/>
          <p:nvPr/>
        </p:nvSpPr>
        <p:spPr>
          <a:xfrm>
            <a:off x="457200" y="2926080"/>
            <a:ext cx="1127455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endParaRPr lang="en-US" sz="2800" b="0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algn="ctr"/>
            <a:r>
              <a:rPr lang="en-US" sz="2800" b="0" i="0" dirty="0">
                <a:solidFill>
                  <a:srgbClr val="92D050"/>
                </a:solidFill>
                <a:effectLst/>
                <a:latin typeface="Georgia" panose="02040502050405020303" pitchFamily="18" charset="0"/>
              </a:rPr>
              <a:t>Real-Time 3D Visualization of Cosmic-Ray Muons</a:t>
            </a:r>
          </a:p>
          <a:p>
            <a:pPr marL="0" indent="0" algn="ctr">
              <a:buNone/>
            </a:pPr>
            <a:endParaRPr lang="en-US" sz="2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2" name="Text 30"/>
          <p:cNvSpPr/>
          <p:nvPr/>
        </p:nvSpPr>
        <p:spPr>
          <a:xfrm>
            <a:off x="457200" y="3657600"/>
            <a:ext cx="11274552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Building &amp; operating a portable muon detector — from sky to signal</a:t>
            </a:r>
            <a:endParaRPr lang="en-US" sz="1800" dirty="0"/>
          </a:p>
        </p:txBody>
      </p:sp>
      <p:sp>
        <p:nvSpPr>
          <p:cNvPr id="33" name="Text 31"/>
          <p:cNvSpPr/>
          <p:nvPr/>
        </p:nvSpPr>
        <p:spPr>
          <a:xfrm>
            <a:off x="457200" y="4572000"/>
            <a:ext cx="1127455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500" b="1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Yuvaraj Elangovan  ·  Kyle Mo  ·  Sean Maloney  ·  Brent Clelland  ·  Tae Min Hong  ·  Pranava Teja Surukuchi</a:t>
            </a:r>
            <a:endParaRPr lang="en-US" sz="1500" dirty="0"/>
          </a:p>
        </p:txBody>
      </p:sp>
      <p:sp>
        <p:nvSpPr>
          <p:cNvPr id="34" name="Text 32"/>
          <p:cNvSpPr/>
          <p:nvPr/>
        </p:nvSpPr>
        <p:spPr>
          <a:xfrm>
            <a:off x="457200" y="4983480"/>
            <a:ext cx="11274552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Department of Physics and Astronomy  ·  University of Pittsburgh</a:t>
            </a:r>
            <a:endParaRPr lang="en-US" sz="1400" dirty="0"/>
          </a:p>
        </p:txBody>
      </p:sp>
      <p:pic>
        <p:nvPicPr>
          <p:cNvPr id="35" name="Image 0" descr="/home/claude/slides_media/imag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577840"/>
            <a:ext cx="822960" cy="1005840"/>
          </a:xfrm>
          <a:prstGeom prst="rect">
            <a:avLst/>
          </a:prstGeom>
        </p:spPr>
      </p:pic>
      <p:sp>
        <p:nvSpPr>
          <p:cNvPr id="36" name="Text 33"/>
          <p:cNvSpPr/>
          <p:nvPr/>
        </p:nvSpPr>
        <p:spPr>
          <a:xfrm>
            <a:off x="7568119" y="6172200"/>
            <a:ext cx="4163633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 Phenomenology 2026 Symposium / Pittsburgh / 05/11/26 ]</a:t>
            </a:r>
            <a:endParaRPr lang="en-US" sz="13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580D2628-3412-AF9F-C1CC-D9692F3C0E30}"/>
              </a:ext>
            </a:extLst>
          </p:cNvPr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E7B56B83-F6FB-AEDD-B7D3-8488C3562E17}"/>
              </a:ext>
            </a:extLst>
          </p:cNvPr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486E93D0-0537-BD2F-B101-03C7B16F6DC3}"/>
              </a:ext>
            </a:extLst>
          </p:cNvPr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>
            <a:extLst>
              <a:ext uri="{FF2B5EF4-FFF2-40B4-BE49-F238E27FC236}">
                <a16:creationId xmlns:a16="http://schemas.microsoft.com/office/drawing/2014/main" id="{47F4C5AF-6226-5587-7E16-E8783BA855E2}"/>
              </a:ext>
            </a:extLst>
          </p:cNvPr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20">
            <a:extLst>
              <a:ext uri="{FF2B5EF4-FFF2-40B4-BE49-F238E27FC236}">
                <a16:creationId xmlns:a16="http://schemas.microsoft.com/office/drawing/2014/main" id="{685334A6-23BD-EED6-B737-329F72D4B160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7" name="Text 21">
            <a:extLst>
              <a:ext uri="{FF2B5EF4-FFF2-40B4-BE49-F238E27FC236}">
                <a16:creationId xmlns:a16="http://schemas.microsoft.com/office/drawing/2014/main" id="{DDC3A8E7-6312-7DD5-3038-E269B6D4164B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03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62CB05-0608-527C-2939-D1F3DF72B995}"/>
              </a:ext>
            </a:extLst>
          </p:cNvPr>
          <p:cNvSpPr txBox="1"/>
          <p:nvPr/>
        </p:nvSpPr>
        <p:spPr>
          <a:xfrm>
            <a:off x="1051559" y="201168"/>
            <a:ext cx="7528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DETECTOR EFFICIENCY</a:t>
            </a:r>
            <a:endParaRPr lang="en-US" sz="2800" dirty="0"/>
          </a:p>
        </p:txBody>
      </p:sp>
      <p:pic>
        <p:nvPicPr>
          <p:cNvPr id="9" name="Picture 8" descr="A stack of black and white objects with wires&#10;&#10;AI-generated content may be incorrect.">
            <a:extLst>
              <a:ext uri="{FF2B5EF4-FFF2-40B4-BE49-F238E27FC236}">
                <a16:creationId xmlns:a16="http://schemas.microsoft.com/office/drawing/2014/main" id="{55A03888-BA89-0ECF-E79D-D06DF06D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65" y="1975020"/>
            <a:ext cx="4808559" cy="3620562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9ECCC74A-9003-1B08-4857-4C19667B3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18657"/>
            <a:ext cx="467677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319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6" name="Shape 32"/>
          <p:cNvSpPr/>
          <p:nvPr/>
        </p:nvSpPr>
        <p:spPr>
          <a:xfrm>
            <a:off x="116732" y="1060315"/>
            <a:ext cx="11958536" cy="5223753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7" name="Shape 33"/>
          <p:cNvSpPr/>
          <p:nvPr/>
        </p:nvSpPr>
        <p:spPr>
          <a:xfrm>
            <a:off x="116732" y="1040131"/>
            <a:ext cx="11958536" cy="64770"/>
          </a:xfrm>
          <a:prstGeom prst="rect">
            <a:avLst/>
          </a:prstGeom>
          <a:solidFill>
            <a:srgbClr val="9FE870"/>
          </a:solidFill>
          <a:ln/>
        </p:spPr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208423-3FA2-575C-E1FE-E8F069BDB506}"/>
              </a:ext>
            </a:extLst>
          </p:cNvPr>
          <p:cNvSpPr txBox="1"/>
          <p:nvPr/>
        </p:nvSpPr>
        <p:spPr>
          <a:xfrm>
            <a:off x="1051559" y="201168"/>
            <a:ext cx="7528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DETECTOR ASSEMBLY</a:t>
            </a:r>
            <a:endParaRPr lang="en-US" sz="2800" dirty="0"/>
          </a:p>
        </p:txBody>
      </p:sp>
      <p:sp>
        <p:nvSpPr>
          <p:cNvPr id="3" name="Shape 0">
            <a:extLst>
              <a:ext uri="{FF2B5EF4-FFF2-40B4-BE49-F238E27FC236}">
                <a16:creationId xmlns:a16="http://schemas.microsoft.com/office/drawing/2014/main" id="{9C75FFE7-4018-B109-C378-4856EA86D8C5}"/>
              </a:ext>
            </a:extLst>
          </p:cNvPr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0">
            <a:extLst>
              <a:ext uri="{FF2B5EF4-FFF2-40B4-BE49-F238E27FC236}">
                <a16:creationId xmlns:a16="http://schemas.microsoft.com/office/drawing/2014/main" id="{B1214917-DCB2-DC1B-7850-1156A1852DE9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5" name="Text 21">
            <a:extLst>
              <a:ext uri="{FF2B5EF4-FFF2-40B4-BE49-F238E27FC236}">
                <a16:creationId xmlns:a16="http://schemas.microsoft.com/office/drawing/2014/main" id="{94F7FD40-6131-9303-CA0D-E2B548D3E79E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04</a:t>
            </a: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D17135-1D78-CB88-1A89-1FD0DFD2B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59" b="34165"/>
          <a:stretch>
            <a:fillRect/>
          </a:stretch>
        </p:blipFill>
        <p:spPr>
          <a:xfrm>
            <a:off x="411480" y="1273332"/>
            <a:ext cx="3810000" cy="2228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A970EF-A03D-AFAE-C17B-DF606BB668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7" b="16812"/>
          <a:stretch>
            <a:fillRect/>
          </a:stretch>
        </p:blipFill>
        <p:spPr>
          <a:xfrm>
            <a:off x="4485198" y="1219200"/>
            <a:ext cx="3810000" cy="33909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0377BF-D094-AABC-636E-C5B486845A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8" t="1049" r="3661" b="6666"/>
          <a:stretch>
            <a:fillRect/>
          </a:stretch>
        </p:blipFill>
        <p:spPr>
          <a:xfrm>
            <a:off x="8513196" y="1219199"/>
            <a:ext cx="3505984" cy="3390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C8029D-B6CE-653F-ACFF-52647434F87D}"/>
              </a:ext>
            </a:extLst>
          </p:cNvPr>
          <p:cNvSpPr txBox="1"/>
          <p:nvPr/>
        </p:nvSpPr>
        <p:spPr>
          <a:xfrm>
            <a:off x="914400" y="3725853"/>
            <a:ext cx="2196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3S Printed Enclosures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238249-2E7B-7BA6-0029-F4D9DB97C722}"/>
              </a:ext>
            </a:extLst>
          </p:cNvPr>
          <p:cNvSpPr txBox="1"/>
          <p:nvPr/>
        </p:nvSpPr>
        <p:spPr>
          <a:xfrm>
            <a:off x="4760841" y="4724400"/>
            <a:ext cx="3308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Enclosure Stack 3 Layer Assembly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1469CC-67DD-98A6-4B16-3B01491338BD}"/>
              </a:ext>
            </a:extLst>
          </p:cNvPr>
          <p:cNvSpPr txBox="1"/>
          <p:nvPr/>
        </p:nvSpPr>
        <p:spPr>
          <a:xfrm>
            <a:off x="8760467" y="4802862"/>
            <a:ext cx="2734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Enclosure with Detectors &amp;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Front-End Electronics</a:t>
            </a:r>
          </a:p>
        </p:txBody>
      </p:sp>
    </p:spTree>
    <p:extLst>
      <p:ext uri="{BB962C8B-B14F-4D97-AF65-F5344CB8AC3E}">
        <p14:creationId xmlns:p14="http://schemas.microsoft.com/office/powerpoint/2010/main" val="854829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9FFAEF8F-3FC2-2A3D-7DE2-CE5EA3C7E1C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1603" y="1115838"/>
            <a:ext cx="10818838" cy="53946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86DD97-504A-9D8F-5BD7-4C26D3AC014B}"/>
              </a:ext>
            </a:extLst>
          </p:cNvPr>
          <p:cNvSpPr txBox="1"/>
          <p:nvPr/>
        </p:nvSpPr>
        <p:spPr>
          <a:xfrm>
            <a:off x="1051559" y="201168"/>
            <a:ext cx="7528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TRIGGER, DAQ &amp; SOFTWARE</a:t>
            </a:r>
            <a:endParaRPr lang="en-US" sz="2800" dirty="0"/>
          </a:p>
        </p:txBody>
      </p:sp>
      <p:sp>
        <p:nvSpPr>
          <p:cNvPr id="5" name="Shape 0">
            <a:extLst>
              <a:ext uri="{FF2B5EF4-FFF2-40B4-BE49-F238E27FC236}">
                <a16:creationId xmlns:a16="http://schemas.microsoft.com/office/drawing/2014/main" id="{D9D4FE3B-DC82-5EFC-7434-269C9ACA90D2}"/>
              </a:ext>
            </a:extLst>
          </p:cNvPr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20">
            <a:extLst>
              <a:ext uri="{FF2B5EF4-FFF2-40B4-BE49-F238E27FC236}">
                <a16:creationId xmlns:a16="http://schemas.microsoft.com/office/drawing/2014/main" id="{78349F22-7D16-AE6C-3608-709093FEC194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7" name="Text 21">
            <a:extLst>
              <a:ext uri="{FF2B5EF4-FFF2-40B4-BE49-F238E27FC236}">
                <a16:creationId xmlns:a16="http://schemas.microsoft.com/office/drawing/2014/main" id="{251C5F76-32C8-FF67-44F7-62C666D2168A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682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1243197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2802249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4352157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371573" y="6178959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480533" y="6087519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968877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1156329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583653" y="4533039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9FE870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04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TRIGGER, DAQ &amp; SOFTWARE</a:t>
            </a:r>
            <a:endParaRPr lang="en-US" sz="2800" dirty="0"/>
          </a:p>
        </p:txBody>
      </p:sp>
      <p:sp>
        <p:nvSpPr>
          <p:cNvPr id="27" name="Shape 25"/>
          <p:cNvSpPr/>
          <p:nvPr/>
        </p:nvSpPr>
        <p:spPr>
          <a:xfrm>
            <a:off x="5635301" y="1081179"/>
            <a:ext cx="5907204" cy="50292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8" name="Shape 26"/>
          <p:cNvSpPr/>
          <p:nvPr/>
        </p:nvSpPr>
        <p:spPr>
          <a:xfrm>
            <a:off x="5671877" y="1081179"/>
            <a:ext cx="5870628" cy="45720"/>
          </a:xfrm>
          <a:prstGeom prst="rect">
            <a:avLst/>
          </a:prstGeom>
          <a:solidFill>
            <a:srgbClr val="9FE870"/>
          </a:solidFill>
          <a:ln/>
        </p:spPr>
      </p:sp>
      <p:sp>
        <p:nvSpPr>
          <p:cNvPr id="29" name="Text 27"/>
          <p:cNvSpPr/>
          <p:nvPr/>
        </p:nvSpPr>
        <p:spPr>
          <a:xfrm>
            <a:off x="7697223" y="1165341"/>
            <a:ext cx="228623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kern="0" spc="300" dirty="0">
                <a:solidFill>
                  <a:srgbClr val="9FE8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FPGA DAQ LOGIC</a:t>
            </a:r>
            <a:endParaRPr lang="en-US" sz="1300" dirty="0"/>
          </a:p>
        </p:txBody>
      </p:sp>
      <p:sp>
        <p:nvSpPr>
          <p:cNvPr id="5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13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FE8A0718-B9D3-248C-A9B3-C2ED3EEF8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984" y="1775642"/>
            <a:ext cx="5179643" cy="3884733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BF28042F-8212-19EA-0D56-3F5A6142B027}"/>
              </a:ext>
            </a:extLst>
          </p:cNvPr>
          <p:cNvSpPr txBox="1"/>
          <p:nvPr/>
        </p:nvSpPr>
        <p:spPr>
          <a:xfrm>
            <a:off x="1783374" y="2295479"/>
            <a:ext cx="103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highlight>
                  <a:srgbClr val="00FFFF"/>
                </a:highlight>
              </a:rPr>
              <a:t>FPGA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0B7A1A1-4B6D-C8C4-ED20-52A46AC8E73A}"/>
              </a:ext>
            </a:extLst>
          </p:cNvPr>
          <p:cNvSpPr txBox="1"/>
          <p:nvPr/>
        </p:nvSpPr>
        <p:spPr>
          <a:xfrm>
            <a:off x="3260295" y="2330243"/>
            <a:ext cx="1820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highlight>
                  <a:srgbClr val="00FFFF"/>
                </a:highlight>
              </a:rPr>
              <a:t>Raspberry Pi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A3F4B8-EE7D-DA00-76AE-96878CBDAF54}"/>
              </a:ext>
            </a:extLst>
          </p:cNvPr>
          <p:cNvSpPr txBox="1"/>
          <p:nvPr/>
        </p:nvSpPr>
        <p:spPr>
          <a:xfrm>
            <a:off x="2645752" y="4540385"/>
            <a:ext cx="103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highlight>
                  <a:srgbClr val="00FFFF"/>
                </a:highlight>
              </a:rPr>
              <a:t>HV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660DA7-9118-6280-4783-A15C79BBFEC2}"/>
              </a:ext>
            </a:extLst>
          </p:cNvPr>
          <p:cNvSpPr txBox="1"/>
          <p:nvPr/>
        </p:nvSpPr>
        <p:spPr>
          <a:xfrm>
            <a:off x="3635017" y="4498939"/>
            <a:ext cx="1034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highlight>
                  <a:srgbClr val="00FFFF"/>
                </a:highlight>
              </a:rPr>
              <a:t>USB-UART</a:t>
            </a:r>
            <a:endParaRPr lang="en-US" b="1" dirty="0">
              <a:highlight>
                <a:srgbClr val="00FFFF"/>
              </a:highlight>
            </a:endParaRPr>
          </a:p>
        </p:txBody>
      </p:sp>
      <p:pic>
        <p:nvPicPr>
          <p:cNvPr id="62" name="Picture 61" descr="A diagram of a system&#10;&#10;AI-generated content may be incorrect.">
            <a:extLst>
              <a:ext uri="{FF2B5EF4-FFF2-40B4-BE49-F238E27FC236}">
                <a16:creationId xmlns:a16="http://schemas.microsoft.com/office/drawing/2014/main" id="{CFDDC187-ED1D-181F-7C36-467143BDB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5988" y="1652678"/>
            <a:ext cx="4434379" cy="2278467"/>
          </a:xfrm>
          <a:prstGeom prst="rect">
            <a:avLst/>
          </a:prstGeom>
        </p:spPr>
      </p:pic>
      <p:sp>
        <p:nvSpPr>
          <p:cNvPr id="26" name="Text 24"/>
          <p:cNvSpPr/>
          <p:nvPr/>
        </p:nvSpPr>
        <p:spPr>
          <a:xfrm>
            <a:off x="5824728" y="4111108"/>
            <a:ext cx="5669280" cy="222004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9FE8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100 ns + 1000 ns monoshots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shape each channel pulse into a clean digital window.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9FE8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Trigger logic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requires a coincidence across any two layers </a:t>
            </a:r>
          </a:p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9FE8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Counters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accumulate per-channel rates in real time.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9FE8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Event latch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snapshots the X/Y bit pattern at each trigger.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9FE87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UART readout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streams events to a Raspberry Pi for fitting &amp; display.</a:t>
            </a:r>
            <a:endParaRPr lang="en-US" sz="15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05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RESULTS  —  RATE &amp; STABILITY</a:t>
            </a:r>
            <a:endParaRPr lang="en-US" sz="2800" dirty="0"/>
          </a:p>
        </p:txBody>
      </p:sp>
      <p:sp>
        <p:nvSpPr>
          <p:cNvPr id="25" name="Text 23"/>
          <p:cNvSpPr/>
          <p:nvPr/>
        </p:nvSpPr>
        <p:spPr>
          <a:xfrm>
            <a:off x="548640" y="1051560"/>
            <a:ext cx="54864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200" dirty="0">
                <a:solidFill>
                  <a:srgbClr val="00E5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Per-channel trigger-rate heat map</a:t>
            </a:r>
            <a:endParaRPr lang="en-US" sz="1400" dirty="0"/>
          </a:p>
        </p:txBody>
      </p:sp>
      <p:pic>
        <p:nvPicPr>
          <p:cNvPr id="26" name="Image 0" descr="/home/claude/slides_media/image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1417320"/>
            <a:ext cx="5486400" cy="2011680"/>
          </a:xfrm>
          <a:prstGeom prst="rect">
            <a:avLst/>
          </a:prstGeom>
        </p:spPr>
      </p:pic>
      <p:sp>
        <p:nvSpPr>
          <p:cNvPr id="27" name="Text 24"/>
          <p:cNvSpPr/>
          <p:nvPr/>
        </p:nvSpPr>
        <p:spPr>
          <a:xfrm>
            <a:off x="548640" y="3657600"/>
            <a:ext cx="11091672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200" dirty="0">
                <a:solidFill>
                  <a:srgbClr val="00E5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Trigger rate over 145 hours</a:t>
            </a:r>
            <a:endParaRPr lang="en-US" sz="1400" dirty="0"/>
          </a:p>
        </p:txBody>
      </p:sp>
      <p:pic>
        <p:nvPicPr>
          <p:cNvPr id="28" name="Image 1" descr="/home/claude/slides_media/image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" y="3995928"/>
            <a:ext cx="11091672" cy="2514600"/>
          </a:xfrm>
          <a:prstGeom prst="rect">
            <a:avLst/>
          </a:prstGeom>
        </p:spPr>
      </p:pic>
      <p:sp>
        <p:nvSpPr>
          <p:cNvPr id="29" name="Shape 25"/>
          <p:cNvSpPr/>
          <p:nvPr/>
        </p:nvSpPr>
        <p:spPr>
          <a:xfrm>
            <a:off x="6263640" y="1005840"/>
            <a:ext cx="5559552" cy="260604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0" name="Shape 26"/>
          <p:cNvSpPr/>
          <p:nvPr/>
        </p:nvSpPr>
        <p:spPr>
          <a:xfrm>
            <a:off x="6263640" y="1005840"/>
            <a:ext cx="5559552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31" name="Text 27"/>
          <p:cNvSpPr/>
          <p:nvPr/>
        </p:nvSpPr>
        <p:spPr>
          <a:xfrm>
            <a:off x="6263640" y="1143000"/>
            <a:ext cx="5559552" cy="2423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5600" b="1" dirty="0">
                <a:solidFill>
                  <a:srgbClr val="FFB6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~ 2</a:t>
            </a:r>
            <a:endParaRPr lang="en-US" sz="5600" dirty="0"/>
          </a:p>
          <a:p>
            <a:pPr marL="0" indent="0" algn="ctr">
              <a:buNone/>
            </a:pPr>
            <a:r>
              <a:rPr lang="en-US" sz="1400" dirty="0">
                <a:solidFill>
                  <a:srgbClr val="E8EC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Hz total trigger rate</a:t>
            </a:r>
            <a:endParaRPr lang="en-US" sz="5600" dirty="0"/>
          </a:p>
          <a:p>
            <a:pPr marL="0" indent="0" algn="ctr">
              <a:buNone/>
            </a:pPr>
            <a:r>
              <a:rPr lang="en-US" sz="6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</a:t>
            </a:r>
            <a:endParaRPr lang="en-US" sz="5600" dirty="0"/>
          </a:p>
          <a:p>
            <a:pPr marL="0" indent="0" algn="ctr">
              <a:buNone/>
            </a:pPr>
            <a:r>
              <a:rPr lang="en-US" sz="1200" i="1" dirty="0">
                <a:solidFill>
                  <a:srgbClr val="8A95C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Stable over a 6-day run</a:t>
            </a:r>
            <a:endParaRPr lang="en-US" sz="5600" dirty="0"/>
          </a:p>
        </p:txBody>
      </p:sp>
      <p:sp>
        <p:nvSpPr>
          <p:cNvPr id="32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4724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3809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4724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3809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8310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82648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05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LED CUBE FABRICATION</a:t>
            </a:r>
            <a:endParaRPr lang="en-US" sz="2800" dirty="0"/>
          </a:p>
        </p:txBody>
      </p:sp>
      <p:pic>
        <p:nvPicPr>
          <p:cNvPr id="25" name="Image 0" descr="/home/claude/slides_media/image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" y="987552"/>
            <a:ext cx="11091672" cy="3602526"/>
          </a:xfrm>
          <a:prstGeom prst="rect">
            <a:avLst/>
          </a:prstGeom>
        </p:spPr>
      </p:pic>
      <p:sp>
        <p:nvSpPr>
          <p:cNvPr id="26" name="Text 23"/>
          <p:cNvSpPr/>
          <p:nvPr/>
        </p:nvSpPr>
        <p:spPr>
          <a:xfrm>
            <a:off x="502920" y="4529300"/>
            <a:ext cx="1109167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i="1" kern="0" spc="200" dirty="0">
                <a:solidFill>
                  <a:srgbClr val="00E5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From individual LEDs to a glowing 8×8×8 cube</a:t>
            </a:r>
            <a:endParaRPr lang="en-US" sz="1400" dirty="0"/>
          </a:p>
        </p:txBody>
      </p:sp>
      <p:sp>
        <p:nvSpPr>
          <p:cNvPr id="27" name="Shape 24"/>
          <p:cNvSpPr/>
          <p:nvPr/>
        </p:nvSpPr>
        <p:spPr>
          <a:xfrm>
            <a:off x="548640" y="4895060"/>
            <a:ext cx="2704338" cy="155448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8" name="Shape 25"/>
          <p:cNvSpPr/>
          <p:nvPr/>
        </p:nvSpPr>
        <p:spPr>
          <a:xfrm>
            <a:off x="548640" y="4895060"/>
            <a:ext cx="2704338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29" name="Shape 26"/>
          <p:cNvSpPr/>
          <p:nvPr/>
        </p:nvSpPr>
        <p:spPr>
          <a:xfrm>
            <a:off x="685800" y="5059652"/>
            <a:ext cx="411480" cy="41148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30" name="Text 27"/>
          <p:cNvSpPr/>
          <p:nvPr/>
        </p:nvSpPr>
        <p:spPr>
          <a:xfrm>
            <a:off x="685800" y="5059652"/>
            <a:ext cx="4114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</a:t>
            </a:r>
            <a:endParaRPr lang="en-US" sz="1600" dirty="0"/>
          </a:p>
        </p:txBody>
      </p:sp>
      <p:sp>
        <p:nvSpPr>
          <p:cNvPr id="31" name="Text 28"/>
          <p:cNvSpPr/>
          <p:nvPr/>
        </p:nvSpPr>
        <p:spPr>
          <a:xfrm>
            <a:off x="1188720" y="5077940"/>
            <a:ext cx="19728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Wire frame</a:t>
            </a:r>
            <a:endParaRPr lang="en-US" sz="1300" dirty="0"/>
          </a:p>
        </p:txBody>
      </p:sp>
      <p:sp>
        <p:nvSpPr>
          <p:cNvPr id="32" name="Text 29"/>
          <p:cNvSpPr/>
          <p:nvPr/>
        </p:nvSpPr>
        <p:spPr>
          <a:xfrm>
            <a:off x="685800" y="5580860"/>
            <a:ext cx="2430018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LEDs soldered into rigid 8×8 grids on a paper template.</a:t>
            </a:r>
            <a:endParaRPr lang="en-US" sz="1100" dirty="0"/>
          </a:p>
        </p:txBody>
      </p:sp>
      <p:sp>
        <p:nvSpPr>
          <p:cNvPr id="33" name="Shape 30"/>
          <p:cNvSpPr/>
          <p:nvPr/>
        </p:nvSpPr>
        <p:spPr>
          <a:xfrm>
            <a:off x="3344418" y="4895060"/>
            <a:ext cx="2704338" cy="155448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4" name="Shape 31"/>
          <p:cNvSpPr/>
          <p:nvPr/>
        </p:nvSpPr>
        <p:spPr>
          <a:xfrm>
            <a:off x="3344418" y="4895060"/>
            <a:ext cx="2704338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35" name="Shape 32"/>
          <p:cNvSpPr/>
          <p:nvPr/>
        </p:nvSpPr>
        <p:spPr>
          <a:xfrm>
            <a:off x="3481578" y="5059652"/>
            <a:ext cx="411480" cy="411480"/>
          </a:xfrm>
          <a:prstGeom prst="ellipse">
            <a:avLst/>
          </a:prstGeom>
          <a:solidFill>
            <a:srgbClr val="FFB627"/>
          </a:solidFill>
          <a:ln/>
        </p:spPr>
      </p:sp>
      <p:sp>
        <p:nvSpPr>
          <p:cNvPr id="36" name="Text 33"/>
          <p:cNvSpPr/>
          <p:nvPr/>
        </p:nvSpPr>
        <p:spPr>
          <a:xfrm>
            <a:off x="3481578" y="5059652"/>
            <a:ext cx="4114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</a:t>
            </a:r>
            <a:endParaRPr lang="en-US" sz="1600" dirty="0"/>
          </a:p>
        </p:txBody>
      </p:sp>
      <p:sp>
        <p:nvSpPr>
          <p:cNvPr id="37" name="Text 34"/>
          <p:cNvSpPr/>
          <p:nvPr/>
        </p:nvSpPr>
        <p:spPr>
          <a:xfrm>
            <a:off x="3984498" y="5077940"/>
            <a:ext cx="19728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Hand-built</a:t>
            </a:r>
            <a:endParaRPr lang="en-US" sz="1300" dirty="0"/>
          </a:p>
        </p:txBody>
      </p:sp>
      <p:sp>
        <p:nvSpPr>
          <p:cNvPr id="38" name="Text 35"/>
          <p:cNvSpPr/>
          <p:nvPr/>
        </p:nvSpPr>
        <p:spPr>
          <a:xfrm>
            <a:off x="3481578" y="5580860"/>
            <a:ext cx="2430018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Each joint placed and tested manually by the student team.</a:t>
            </a:r>
            <a:endParaRPr lang="en-US" sz="1100" dirty="0"/>
          </a:p>
        </p:txBody>
      </p:sp>
      <p:sp>
        <p:nvSpPr>
          <p:cNvPr id="39" name="Shape 36"/>
          <p:cNvSpPr/>
          <p:nvPr/>
        </p:nvSpPr>
        <p:spPr>
          <a:xfrm>
            <a:off x="6140196" y="4895060"/>
            <a:ext cx="2704338" cy="155448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40" name="Shape 37"/>
          <p:cNvSpPr/>
          <p:nvPr/>
        </p:nvSpPr>
        <p:spPr>
          <a:xfrm>
            <a:off x="6140196" y="4895060"/>
            <a:ext cx="2704338" cy="45720"/>
          </a:xfrm>
          <a:prstGeom prst="rect">
            <a:avLst/>
          </a:prstGeom>
          <a:solidFill>
            <a:srgbClr val="FF3D9A"/>
          </a:solidFill>
          <a:ln/>
        </p:spPr>
      </p:sp>
      <p:sp>
        <p:nvSpPr>
          <p:cNvPr id="41" name="Shape 38"/>
          <p:cNvSpPr/>
          <p:nvPr/>
        </p:nvSpPr>
        <p:spPr>
          <a:xfrm>
            <a:off x="6277356" y="5059652"/>
            <a:ext cx="411480" cy="41148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42" name="Text 39"/>
          <p:cNvSpPr/>
          <p:nvPr/>
        </p:nvSpPr>
        <p:spPr>
          <a:xfrm>
            <a:off x="6277356" y="5059652"/>
            <a:ext cx="4114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3</a:t>
            </a:r>
            <a:endParaRPr lang="en-US" sz="1600" dirty="0"/>
          </a:p>
        </p:txBody>
      </p:sp>
      <p:sp>
        <p:nvSpPr>
          <p:cNvPr id="43" name="Text 40"/>
          <p:cNvSpPr/>
          <p:nvPr/>
        </p:nvSpPr>
        <p:spPr>
          <a:xfrm>
            <a:off x="6780276" y="5077940"/>
            <a:ext cx="19728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Stacked</a:t>
            </a:r>
            <a:endParaRPr lang="en-US" sz="1300" dirty="0"/>
          </a:p>
        </p:txBody>
      </p:sp>
      <p:sp>
        <p:nvSpPr>
          <p:cNvPr id="44" name="Text 41"/>
          <p:cNvSpPr/>
          <p:nvPr/>
        </p:nvSpPr>
        <p:spPr>
          <a:xfrm>
            <a:off x="6277356" y="5580860"/>
            <a:ext cx="2430018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8 layers assembled, aligned, and electrically combined.</a:t>
            </a:r>
            <a:endParaRPr lang="en-US" sz="1100" dirty="0"/>
          </a:p>
        </p:txBody>
      </p:sp>
      <p:sp>
        <p:nvSpPr>
          <p:cNvPr id="45" name="Shape 42"/>
          <p:cNvSpPr/>
          <p:nvPr/>
        </p:nvSpPr>
        <p:spPr>
          <a:xfrm>
            <a:off x="8935974" y="4895060"/>
            <a:ext cx="2704338" cy="155448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46" name="Shape 43"/>
          <p:cNvSpPr/>
          <p:nvPr/>
        </p:nvSpPr>
        <p:spPr>
          <a:xfrm>
            <a:off x="8935974" y="4895060"/>
            <a:ext cx="2704338" cy="45720"/>
          </a:xfrm>
          <a:prstGeom prst="rect">
            <a:avLst/>
          </a:prstGeom>
          <a:solidFill>
            <a:srgbClr val="9FE870"/>
          </a:solidFill>
          <a:ln/>
        </p:spPr>
      </p:sp>
      <p:sp>
        <p:nvSpPr>
          <p:cNvPr id="47" name="Shape 44"/>
          <p:cNvSpPr/>
          <p:nvPr/>
        </p:nvSpPr>
        <p:spPr>
          <a:xfrm>
            <a:off x="9073134" y="5059652"/>
            <a:ext cx="411480" cy="411480"/>
          </a:xfrm>
          <a:prstGeom prst="ellipse">
            <a:avLst/>
          </a:prstGeom>
          <a:solidFill>
            <a:srgbClr val="9FE870"/>
          </a:solidFill>
          <a:ln/>
        </p:spPr>
      </p:sp>
      <p:sp>
        <p:nvSpPr>
          <p:cNvPr id="48" name="Text 45"/>
          <p:cNvSpPr/>
          <p:nvPr/>
        </p:nvSpPr>
        <p:spPr>
          <a:xfrm>
            <a:off x="9073134" y="5059652"/>
            <a:ext cx="4114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4</a:t>
            </a:r>
            <a:endParaRPr lang="en-US" sz="1600" dirty="0"/>
          </a:p>
        </p:txBody>
      </p:sp>
      <p:sp>
        <p:nvSpPr>
          <p:cNvPr id="49" name="Text 46"/>
          <p:cNvSpPr/>
          <p:nvPr/>
        </p:nvSpPr>
        <p:spPr>
          <a:xfrm>
            <a:off x="9576054" y="5077940"/>
            <a:ext cx="19728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Powered up</a:t>
            </a:r>
            <a:endParaRPr lang="en-US" sz="1300" dirty="0"/>
          </a:p>
        </p:txBody>
      </p:sp>
      <p:sp>
        <p:nvSpPr>
          <p:cNvPr id="50" name="Text 47"/>
          <p:cNvSpPr/>
          <p:nvPr/>
        </p:nvSpPr>
        <p:spPr>
          <a:xfrm>
            <a:off x="9073134" y="5580860"/>
            <a:ext cx="2430018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Microcontroller drives 512 LEDs to render 3D muon tracks.</a:t>
            </a:r>
            <a:endParaRPr lang="en-US" sz="1100" dirty="0"/>
          </a:p>
        </p:txBody>
      </p:sp>
      <p:sp>
        <p:nvSpPr>
          <p:cNvPr id="51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4118EE-C355-4B50-0A35-CA71F14BE4FC}"/>
              </a:ext>
            </a:extLst>
          </p:cNvPr>
          <p:cNvSpPr txBox="1"/>
          <p:nvPr/>
        </p:nvSpPr>
        <p:spPr>
          <a:xfrm>
            <a:off x="162962" y="1098353"/>
            <a:ext cx="5640309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bg1"/>
                </a:solidFill>
              </a:rPr>
              <a:t>We developed a python-based simulation script which can simulate muons with defined rectangular detector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bg1"/>
                </a:solidFill>
              </a:rPr>
              <a:t>Uses: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bg1"/>
                </a:solidFill>
              </a:rPr>
              <a:t>Allows us to simulate a muon track in a higher resolution detector, so we can extrapolate the 3 x 3 x 3 data to our 8 x 8 x 8 LED Cube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bg1"/>
                </a:solidFill>
              </a:rPr>
              <a:t>Creates synthetic data to test post-data scripts (i.e. running the LED cube)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bg1"/>
                </a:solidFill>
              </a:rPr>
              <a:t>Also provides comparison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bg1"/>
                </a:solidFill>
              </a:rPr>
              <a:t>We currently track fit using Singular Value Decomposition (SVD)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8FFF65-6816-D4DB-D0D3-0CC3AB6F3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639" y="1098353"/>
            <a:ext cx="5478845" cy="2348076"/>
          </a:xfrm>
          <a:prstGeom prst="rect">
            <a:avLst/>
          </a:prstGeom>
        </p:spPr>
      </p:pic>
      <p:sp>
        <p:nvSpPr>
          <p:cNvPr id="4" name="Shape 0">
            <a:extLst>
              <a:ext uri="{FF2B5EF4-FFF2-40B4-BE49-F238E27FC236}">
                <a16:creationId xmlns:a16="http://schemas.microsoft.com/office/drawing/2014/main" id="{817F8F52-F83B-B09C-5703-4D81EAD644D6}"/>
              </a:ext>
            </a:extLst>
          </p:cNvPr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1">
            <a:extLst>
              <a:ext uri="{FF2B5EF4-FFF2-40B4-BE49-F238E27FC236}">
                <a16:creationId xmlns:a16="http://schemas.microsoft.com/office/drawing/2014/main" id="{AFA41EDF-2565-1088-6DC8-332278A697EB}"/>
              </a:ext>
            </a:extLst>
          </p:cNvPr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2">
            <a:extLst>
              <a:ext uri="{FF2B5EF4-FFF2-40B4-BE49-F238E27FC236}">
                <a16:creationId xmlns:a16="http://schemas.microsoft.com/office/drawing/2014/main" id="{7C7F57EB-87D6-935C-1CC2-4C328EA90264}"/>
              </a:ext>
            </a:extLst>
          </p:cNvPr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3">
            <a:extLst>
              <a:ext uri="{FF2B5EF4-FFF2-40B4-BE49-F238E27FC236}">
                <a16:creationId xmlns:a16="http://schemas.microsoft.com/office/drawing/2014/main" id="{0B8DC54D-E476-48A5-39AE-A11522AF5C07}"/>
              </a:ext>
            </a:extLst>
          </p:cNvPr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4">
            <a:extLst>
              <a:ext uri="{FF2B5EF4-FFF2-40B4-BE49-F238E27FC236}">
                <a16:creationId xmlns:a16="http://schemas.microsoft.com/office/drawing/2014/main" id="{D7FD5B59-B7A8-F699-4771-3637043BE844}"/>
              </a:ext>
            </a:extLst>
          </p:cNvPr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5">
            <a:extLst>
              <a:ext uri="{FF2B5EF4-FFF2-40B4-BE49-F238E27FC236}">
                <a16:creationId xmlns:a16="http://schemas.microsoft.com/office/drawing/2014/main" id="{3B0CE465-EEFC-A0A2-B9B3-21004021B565}"/>
              </a:ext>
            </a:extLst>
          </p:cNvPr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6">
            <a:extLst>
              <a:ext uri="{FF2B5EF4-FFF2-40B4-BE49-F238E27FC236}">
                <a16:creationId xmlns:a16="http://schemas.microsoft.com/office/drawing/2014/main" id="{54F568A9-43FE-EDD1-17CD-C260771BFB5C}"/>
              </a:ext>
            </a:extLst>
          </p:cNvPr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7">
            <a:extLst>
              <a:ext uri="{FF2B5EF4-FFF2-40B4-BE49-F238E27FC236}">
                <a16:creationId xmlns:a16="http://schemas.microsoft.com/office/drawing/2014/main" id="{36149CB9-F078-BF54-BC52-C9265B77B19A}"/>
              </a:ext>
            </a:extLst>
          </p:cNvPr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20">
            <a:extLst>
              <a:ext uri="{FF2B5EF4-FFF2-40B4-BE49-F238E27FC236}">
                <a16:creationId xmlns:a16="http://schemas.microsoft.com/office/drawing/2014/main" id="{D4F71DF6-C221-D657-3EFF-4AACF3FD0F37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9FE870"/>
          </a:solidFill>
          <a:ln/>
        </p:spPr>
      </p:sp>
      <p:sp>
        <p:nvSpPr>
          <p:cNvPr id="13" name="Text 21">
            <a:extLst>
              <a:ext uri="{FF2B5EF4-FFF2-40B4-BE49-F238E27FC236}">
                <a16:creationId xmlns:a16="http://schemas.microsoft.com/office/drawing/2014/main" id="{749A2614-56F0-80BC-0444-7E46112A7084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05</a:t>
            </a:r>
            <a:endParaRPr lang="en-US" sz="2000" dirty="0"/>
          </a:p>
        </p:txBody>
      </p:sp>
      <p:sp>
        <p:nvSpPr>
          <p:cNvPr id="14" name="Text 22">
            <a:extLst>
              <a:ext uri="{FF2B5EF4-FFF2-40B4-BE49-F238E27FC236}">
                <a16:creationId xmlns:a16="http://schemas.microsoft.com/office/drawing/2014/main" id="{9F98F20E-AA3A-D70B-B0FD-424594351130}"/>
              </a:ext>
            </a:extLst>
          </p:cNvPr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  <a:latin typeface="Georgia" panose="02040502050405020303" pitchFamily="18" charset="0"/>
              </a:rPr>
              <a:t>TRACK FITTING &amp; LED CUBE DISPLAY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09FBB27-C010-78B9-722B-3C45C822B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6"/>
          <a:stretch/>
        </p:blipFill>
        <p:spPr>
          <a:xfrm>
            <a:off x="6463235" y="3542921"/>
            <a:ext cx="2196133" cy="27052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7B972B-1794-C00C-A340-DF7AAD675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62" y="3446429"/>
            <a:ext cx="2054236" cy="308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26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05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LIVE RATE-MONITOR DISPLAY</a:t>
            </a:r>
            <a:endParaRPr lang="en-US" sz="2800" dirty="0"/>
          </a:p>
        </p:txBody>
      </p:sp>
      <p:pic>
        <p:nvPicPr>
          <p:cNvPr id="25" name="Image 0" descr="/home/claude/slides_media/image13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8640" y="1097280"/>
            <a:ext cx="5029200" cy="5212080"/>
          </a:xfrm>
          <a:prstGeom prst="rect">
            <a:avLst/>
          </a:prstGeom>
        </p:spPr>
      </p:pic>
      <p:sp>
        <p:nvSpPr>
          <p:cNvPr id="26" name="Text 23"/>
          <p:cNvSpPr/>
          <p:nvPr/>
        </p:nvSpPr>
        <p:spPr>
          <a:xfrm>
            <a:off x="5852160" y="1097280"/>
            <a:ext cx="597103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FFB6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What you see on the screen</a:t>
            </a:r>
            <a:endParaRPr lang="en-US" sz="2000" dirty="0"/>
          </a:p>
        </p:txBody>
      </p:sp>
      <p:sp>
        <p:nvSpPr>
          <p:cNvPr id="27" name="Text 24"/>
          <p:cNvSpPr/>
          <p:nvPr/>
        </p:nvSpPr>
        <p:spPr>
          <a:xfrm>
            <a:off x="5907024" y="2377440"/>
            <a:ext cx="6053328" cy="19339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Per-channel rate bars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— 18 scintillators, live counts updated every 10 seconds.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Hit map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— 3 stacked layers (z = 0, 1, 2) with X×Y overlap.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Trigger rate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(Hz), event count, timestamp.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●"/>
            </a:pPr>
            <a:r>
              <a:rPr lang="en-US" sz="1500" b="1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Environmental readout</a:t>
            </a:r>
            <a:r>
              <a:rPr lang="en-US" sz="15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(temperature, pressure) for systematic checks.</a:t>
            </a:r>
            <a:endParaRPr lang="en-US" sz="1500" dirty="0"/>
          </a:p>
        </p:txBody>
      </p:sp>
      <p:sp>
        <p:nvSpPr>
          <p:cNvPr id="28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B627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06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KEY ADVANTAGES</a:t>
            </a:r>
            <a:endParaRPr lang="en-US" sz="2800" dirty="0"/>
          </a:p>
        </p:txBody>
      </p:sp>
      <p:sp>
        <p:nvSpPr>
          <p:cNvPr id="25" name="Text 23"/>
          <p:cNvSpPr/>
          <p:nvPr/>
        </p:nvSpPr>
        <p:spPr>
          <a:xfrm>
            <a:off x="548640" y="1005840"/>
            <a:ext cx="1109167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i="1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Once assembled, Mini-CoRTEx is a fully functional cosmic-ray muon display.</a:t>
            </a:r>
            <a:endParaRPr lang="en-US" sz="1600" dirty="0"/>
          </a:p>
        </p:txBody>
      </p:sp>
      <p:sp>
        <p:nvSpPr>
          <p:cNvPr id="26" name="Shape 24"/>
          <p:cNvSpPr/>
          <p:nvPr/>
        </p:nvSpPr>
        <p:spPr>
          <a:xfrm>
            <a:off x="548640" y="1554480"/>
            <a:ext cx="3453384" cy="22860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7" name="Shape 25"/>
          <p:cNvSpPr/>
          <p:nvPr/>
        </p:nvSpPr>
        <p:spPr>
          <a:xfrm>
            <a:off x="548640" y="1554480"/>
            <a:ext cx="3453384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28" name="Text 26"/>
          <p:cNvSpPr/>
          <p:nvPr/>
        </p:nvSpPr>
        <p:spPr>
          <a:xfrm>
            <a:off x="685800" y="1737360"/>
            <a:ext cx="73152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00E5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⚡</a:t>
            </a:r>
            <a:endParaRPr lang="en-US" sz="4400" dirty="0"/>
          </a:p>
        </p:txBody>
      </p:sp>
      <p:sp>
        <p:nvSpPr>
          <p:cNvPr id="29" name="Text 27"/>
          <p:cNvSpPr/>
          <p:nvPr/>
        </p:nvSpPr>
        <p:spPr>
          <a:xfrm>
            <a:off x="1508760" y="1783080"/>
            <a:ext cx="240182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EASY SETUP</a:t>
            </a:r>
            <a:endParaRPr lang="en-US" sz="1600" dirty="0"/>
          </a:p>
        </p:txBody>
      </p:sp>
      <p:sp>
        <p:nvSpPr>
          <p:cNvPr id="30" name="Text 28"/>
          <p:cNvSpPr/>
          <p:nvPr/>
        </p:nvSpPr>
        <p:spPr>
          <a:xfrm>
            <a:off x="685800" y="2651760"/>
            <a:ext cx="3179064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Just plug it in — no calibration ritual.</a:t>
            </a:r>
            <a:endParaRPr lang="en-US" sz="1300" dirty="0"/>
          </a:p>
        </p:txBody>
      </p:sp>
      <p:sp>
        <p:nvSpPr>
          <p:cNvPr id="31" name="Shape 29"/>
          <p:cNvSpPr/>
          <p:nvPr/>
        </p:nvSpPr>
        <p:spPr>
          <a:xfrm>
            <a:off x="4367784" y="1554480"/>
            <a:ext cx="3453384" cy="22860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2" name="Shape 30"/>
          <p:cNvSpPr/>
          <p:nvPr/>
        </p:nvSpPr>
        <p:spPr>
          <a:xfrm>
            <a:off x="4367784" y="1554480"/>
            <a:ext cx="3453384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33" name="Text 31"/>
          <p:cNvSpPr/>
          <p:nvPr/>
        </p:nvSpPr>
        <p:spPr>
          <a:xfrm>
            <a:off x="4504944" y="1737360"/>
            <a:ext cx="73152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FFB6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□</a:t>
            </a:r>
            <a:endParaRPr lang="en-US" sz="4400" dirty="0"/>
          </a:p>
        </p:txBody>
      </p:sp>
      <p:sp>
        <p:nvSpPr>
          <p:cNvPr id="34" name="Text 32"/>
          <p:cNvSpPr/>
          <p:nvPr/>
        </p:nvSpPr>
        <p:spPr>
          <a:xfrm>
            <a:off x="5327904" y="1783080"/>
            <a:ext cx="240182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PORTABLE</a:t>
            </a:r>
            <a:endParaRPr lang="en-US" sz="1600" dirty="0"/>
          </a:p>
        </p:txBody>
      </p:sp>
      <p:sp>
        <p:nvSpPr>
          <p:cNvPr id="35" name="Text 33"/>
          <p:cNvSpPr/>
          <p:nvPr/>
        </p:nvSpPr>
        <p:spPr>
          <a:xfrm>
            <a:off x="4504944" y="2651760"/>
            <a:ext cx="3179064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Tabletop size; fits in a backpack.</a:t>
            </a:r>
            <a:endParaRPr lang="en-US" sz="1300" dirty="0"/>
          </a:p>
        </p:txBody>
      </p:sp>
      <p:sp>
        <p:nvSpPr>
          <p:cNvPr id="36" name="Shape 34"/>
          <p:cNvSpPr/>
          <p:nvPr/>
        </p:nvSpPr>
        <p:spPr>
          <a:xfrm>
            <a:off x="8186928" y="1554480"/>
            <a:ext cx="3453384" cy="22860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7" name="Shape 35"/>
          <p:cNvSpPr/>
          <p:nvPr/>
        </p:nvSpPr>
        <p:spPr>
          <a:xfrm>
            <a:off x="8186928" y="1554480"/>
            <a:ext cx="3453384" cy="45720"/>
          </a:xfrm>
          <a:prstGeom prst="rect">
            <a:avLst/>
          </a:prstGeom>
          <a:solidFill>
            <a:srgbClr val="FF3D9A"/>
          </a:solidFill>
          <a:ln/>
        </p:spPr>
      </p:sp>
      <p:sp>
        <p:nvSpPr>
          <p:cNvPr id="38" name="Text 36"/>
          <p:cNvSpPr/>
          <p:nvPr/>
        </p:nvSpPr>
        <p:spPr>
          <a:xfrm>
            <a:off x="8324088" y="1737360"/>
            <a:ext cx="73152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FF3D9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↻</a:t>
            </a:r>
            <a:endParaRPr lang="en-US" sz="4400" dirty="0"/>
          </a:p>
        </p:txBody>
      </p:sp>
      <p:sp>
        <p:nvSpPr>
          <p:cNvPr id="39" name="Text 37"/>
          <p:cNvSpPr/>
          <p:nvPr/>
        </p:nvSpPr>
        <p:spPr>
          <a:xfrm>
            <a:off x="9147048" y="1783080"/>
            <a:ext cx="240182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SWAPPABLE</a:t>
            </a:r>
            <a:endParaRPr lang="en-US" sz="1600" dirty="0"/>
          </a:p>
        </p:txBody>
      </p:sp>
      <p:sp>
        <p:nvSpPr>
          <p:cNvPr id="40" name="Text 38"/>
          <p:cNvSpPr/>
          <p:nvPr/>
        </p:nvSpPr>
        <p:spPr>
          <a:xfrm>
            <a:off x="8324088" y="2651760"/>
            <a:ext cx="3179064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Easily swap out scintillator modules.</a:t>
            </a:r>
            <a:endParaRPr lang="en-US" sz="1300" dirty="0"/>
          </a:p>
        </p:txBody>
      </p:sp>
      <p:sp>
        <p:nvSpPr>
          <p:cNvPr id="41" name="Shape 39"/>
          <p:cNvSpPr/>
          <p:nvPr/>
        </p:nvSpPr>
        <p:spPr>
          <a:xfrm>
            <a:off x="548640" y="4114800"/>
            <a:ext cx="3453384" cy="22860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42" name="Shape 40"/>
          <p:cNvSpPr/>
          <p:nvPr/>
        </p:nvSpPr>
        <p:spPr>
          <a:xfrm>
            <a:off x="548640" y="4114800"/>
            <a:ext cx="3453384" cy="45720"/>
          </a:xfrm>
          <a:prstGeom prst="rect">
            <a:avLst/>
          </a:prstGeom>
          <a:solidFill>
            <a:srgbClr val="9FE870"/>
          </a:solidFill>
          <a:ln/>
        </p:spPr>
      </p:sp>
      <p:sp>
        <p:nvSpPr>
          <p:cNvPr id="43" name="Text 41"/>
          <p:cNvSpPr/>
          <p:nvPr/>
        </p:nvSpPr>
        <p:spPr>
          <a:xfrm>
            <a:off x="685800" y="4297680"/>
            <a:ext cx="73152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9FE87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✕</a:t>
            </a:r>
            <a:endParaRPr lang="en-US" sz="4400" dirty="0"/>
          </a:p>
        </p:txBody>
      </p:sp>
      <p:sp>
        <p:nvSpPr>
          <p:cNvPr id="44" name="Text 42"/>
          <p:cNvSpPr/>
          <p:nvPr/>
        </p:nvSpPr>
        <p:spPr>
          <a:xfrm>
            <a:off x="1508760" y="4343400"/>
            <a:ext cx="240182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GASES, NO LIQUIDS</a:t>
            </a:r>
            <a:endParaRPr lang="en-US" sz="1600" dirty="0"/>
          </a:p>
        </p:txBody>
      </p:sp>
      <p:sp>
        <p:nvSpPr>
          <p:cNvPr id="45" name="Text 43"/>
          <p:cNvSpPr/>
          <p:nvPr/>
        </p:nvSpPr>
        <p:spPr>
          <a:xfrm>
            <a:off x="685800" y="5212080"/>
            <a:ext cx="3179064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Little maintenance; tolerant to temperature &amp; pressure.</a:t>
            </a:r>
            <a:endParaRPr lang="en-US" sz="1300" dirty="0"/>
          </a:p>
        </p:txBody>
      </p:sp>
      <p:sp>
        <p:nvSpPr>
          <p:cNvPr id="46" name="Shape 44"/>
          <p:cNvSpPr/>
          <p:nvPr/>
        </p:nvSpPr>
        <p:spPr>
          <a:xfrm>
            <a:off x="4367784" y="4114800"/>
            <a:ext cx="3453384" cy="22860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47" name="Shape 45"/>
          <p:cNvSpPr/>
          <p:nvPr/>
        </p:nvSpPr>
        <p:spPr>
          <a:xfrm>
            <a:off x="4367784" y="4114800"/>
            <a:ext cx="3453384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48" name="Text 46"/>
          <p:cNvSpPr/>
          <p:nvPr/>
        </p:nvSpPr>
        <p:spPr>
          <a:xfrm>
            <a:off x="4504944" y="4297680"/>
            <a:ext cx="73152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00E5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◉</a:t>
            </a:r>
            <a:endParaRPr lang="en-US" sz="4400" dirty="0"/>
          </a:p>
        </p:txBody>
      </p:sp>
      <p:sp>
        <p:nvSpPr>
          <p:cNvPr id="49" name="Text 47"/>
          <p:cNvSpPr/>
          <p:nvPr/>
        </p:nvSpPr>
        <p:spPr>
          <a:xfrm>
            <a:off x="5327904" y="4343400"/>
            <a:ext cx="240182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RECORDS DATA</a:t>
            </a:r>
            <a:endParaRPr lang="en-US" sz="1600" dirty="0"/>
          </a:p>
        </p:txBody>
      </p:sp>
      <p:sp>
        <p:nvSpPr>
          <p:cNvPr id="50" name="Text 48"/>
          <p:cNvSpPr/>
          <p:nvPr/>
        </p:nvSpPr>
        <p:spPr>
          <a:xfrm>
            <a:off x="4504944" y="5212080"/>
            <a:ext cx="3179064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All events logged for later analysis.</a:t>
            </a:r>
            <a:endParaRPr lang="en-US" sz="1300" dirty="0"/>
          </a:p>
        </p:txBody>
      </p:sp>
      <p:sp>
        <p:nvSpPr>
          <p:cNvPr id="51" name="Shape 49"/>
          <p:cNvSpPr/>
          <p:nvPr/>
        </p:nvSpPr>
        <p:spPr>
          <a:xfrm>
            <a:off x="8186928" y="4114800"/>
            <a:ext cx="3453384" cy="22860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52" name="Shape 50"/>
          <p:cNvSpPr/>
          <p:nvPr/>
        </p:nvSpPr>
        <p:spPr>
          <a:xfrm>
            <a:off x="8186928" y="4114800"/>
            <a:ext cx="3453384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53" name="Text 51"/>
          <p:cNvSpPr/>
          <p:nvPr/>
        </p:nvSpPr>
        <p:spPr>
          <a:xfrm>
            <a:off x="8324088" y="4297680"/>
            <a:ext cx="73152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FFB6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⊙</a:t>
            </a:r>
            <a:endParaRPr lang="en-US" sz="4400" dirty="0"/>
          </a:p>
        </p:txBody>
      </p:sp>
      <p:sp>
        <p:nvSpPr>
          <p:cNvPr id="54" name="Text 52"/>
          <p:cNvSpPr/>
          <p:nvPr/>
        </p:nvSpPr>
        <p:spPr>
          <a:xfrm>
            <a:off x="9147048" y="4343400"/>
            <a:ext cx="240182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POWER-BANK READY</a:t>
            </a:r>
            <a:endParaRPr lang="en-US" sz="1600" dirty="0"/>
          </a:p>
        </p:txBody>
      </p:sp>
      <p:sp>
        <p:nvSpPr>
          <p:cNvPr id="55" name="Text 53"/>
          <p:cNvSpPr/>
          <p:nvPr/>
        </p:nvSpPr>
        <p:spPr>
          <a:xfrm>
            <a:off x="8324088" y="5212080"/>
            <a:ext cx="3179064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Demo it anywhere.</a:t>
            </a:r>
            <a:endParaRPr lang="en-US" sz="1300" dirty="0"/>
          </a:p>
        </p:txBody>
      </p:sp>
      <p:sp>
        <p:nvSpPr>
          <p:cNvPr id="56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07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  <a:latin typeface="Georgia" panose="02040502050405020303" pitchFamily="18" charset="0"/>
              </a:rPr>
              <a:t>NEXT: PITT-</a:t>
            </a:r>
            <a:r>
              <a:rPr lang="en-US" sz="2800" b="1" dirty="0" err="1">
                <a:solidFill>
                  <a:schemeClr val="bg1"/>
                </a:solidFill>
                <a:latin typeface="Georgia" panose="02040502050405020303" pitchFamily="18" charset="0"/>
              </a:rPr>
              <a:t>CoRTEx</a:t>
            </a:r>
            <a:endParaRPr lang="en-US" sz="28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25" name="Shape 23"/>
          <p:cNvSpPr/>
          <p:nvPr/>
        </p:nvSpPr>
        <p:spPr>
          <a:xfrm>
            <a:off x="548640" y="1097280"/>
            <a:ext cx="5454396" cy="5367528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6" name="Shape 24"/>
          <p:cNvSpPr/>
          <p:nvPr/>
        </p:nvSpPr>
        <p:spPr>
          <a:xfrm>
            <a:off x="548640" y="1097280"/>
            <a:ext cx="5454396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29" name="Shape 27"/>
          <p:cNvSpPr/>
          <p:nvPr/>
        </p:nvSpPr>
        <p:spPr>
          <a:xfrm>
            <a:off x="6185916" y="1097280"/>
            <a:ext cx="5571744" cy="5367528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0" name="Shape 28"/>
          <p:cNvSpPr/>
          <p:nvPr/>
        </p:nvSpPr>
        <p:spPr>
          <a:xfrm>
            <a:off x="6185916" y="1097280"/>
            <a:ext cx="5454396" cy="45720"/>
          </a:xfrm>
          <a:prstGeom prst="rect">
            <a:avLst/>
          </a:prstGeom>
          <a:solidFill>
            <a:srgbClr val="FF3D9A"/>
          </a:solidFill>
          <a:ln/>
        </p:spPr>
      </p:sp>
      <p:sp>
        <p:nvSpPr>
          <p:cNvPr id="31" name="Text 29"/>
          <p:cNvSpPr/>
          <p:nvPr/>
        </p:nvSpPr>
        <p:spPr>
          <a:xfrm>
            <a:off x="6414516" y="1280160"/>
            <a:ext cx="4997196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300" dirty="0">
                <a:solidFill>
                  <a:srgbClr val="FF3D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WHAT'S NEXT</a:t>
            </a:r>
            <a:endParaRPr lang="en-US" sz="1400" dirty="0"/>
          </a:p>
        </p:txBody>
      </p:sp>
      <p:sp>
        <p:nvSpPr>
          <p:cNvPr id="32" name="Text 30"/>
          <p:cNvSpPr/>
          <p:nvPr/>
        </p:nvSpPr>
        <p:spPr>
          <a:xfrm>
            <a:off x="6414516" y="1737360"/>
            <a:ext cx="4997196" cy="42062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Mini-</a:t>
            </a:r>
            <a:r>
              <a:rPr lang="en-US" sz="1400" dirty="0" err="1">
                <a:solidFill>
                  <a:schemeClr val="bg1"/>
                </a:solidFill>
              </a:rPr>
              <a:t>CoRTEx</a:t>
            </a:r>
            <a:r>
              <a:rPr lang="en-US" sz="1400" dirty="0">
                <a:solidFill>
                  <a:schemeClr val="bg1"/>
                </a:solidFill>
              </a:rPr>
              <a:t> is just a prototype for a larger detector (</a:t>
            </a:r>
            <a:r>
              <a:rPr lang="en-US" sz="1400" dirty="0" err="1">
                <a:solidFill>
                  <a:schemeClr val="bg1"/>
                </a:solidFill>
              </a:rPr>
              <a:t>CoRTEx</a:t>
            </a:r>
            <a:r>
              <a:rPr lang="en-US" sz="14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CoRTEx</a:t>
            </a:r>
            <a:r>
              <a:rPr lang="en-US" sz="1400" dirty="0">
                <a:solidFill>
                  <a:schemeClr val="bg1"/>
                </a:solidFill>
              </a:rPr>
              <a:t> will have: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Bars about twice the length (32 cm vs 15 cm)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LEDs on the sides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Charge and timing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We are currently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Detector Fabrication and Testing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CITIROC ASIC based DAQ Development</a:t>
            </a:r>
          </a:p>
          <a:p>
            <a:pPr lvl="1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19</a:t>
            </a:fld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BCC8C5A-5CA7-E402-E59C-D58F38D42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92" y="1271149"/>
            <a:ext cx="5257784" cy="335843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4F73D7-058F-814B-12C3-BE74C134E6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" t="17172" r="851" b="4259"/>
          <a:stretch/>
        </p:blipFill>
        <p:spPr>
          <a:xfrm rot="16200000">
            <a:off x="7579193" y="4448847"/>
            <a:ext cx="2355561" cy="148271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59E033B-6B71-7E92-FE33-17E18158F9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636" y="4094865"/>
            <a:ext cx="1643010" cy="2190681"/>
          </a:xfrm>
          <a:prstGeom prst="rect">
            <a:avLst/>
          </a:prstGeom>
        </p:spPr>
      </p:pic>
      <p:pic>
        <p:nvPicPr>
          <p:cNvPr id="28" name="Picture 27" descr="A green electronic board with many small chips&#10;&#10;AI-generated content may be incorrect.">
            <a:extLst>
              <a:ext uri="{FF2B5EF4-FFF2-40B4-BE49-F238E27FC236}">
                <a16:creationId xmlns:a16="http://schemas.microsoft.com/office/drawing/2014/main" id="{A5E8FB05-3023-4201-8E78-22A329B52F3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207" b="2933"/>
          <a:stretch/>
        </p:blipFill>
        <p:spPr>
          <a:xfrm rot="5400000">
            <a:off x="9492416" y="4188896"/>
            <a:ext cx="2312636" cy="1983156"/>
          </a:xfrm>
          <a:prstGeom prst="rect">
            <a:avLst/>
          </a:prstGeom>
        </p:spPr>
      </p:pic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279164A5-7E40-C22B-C911-93E949CB78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879294"/>
              </p:ext>
            </p:extLst>
          </p:nvPr>
        </p:nvGraphicFramePr>
        <p:xfrm>
          <a:off x="1213800" y="4657664"/>
          <a:ext cx="3091940" cy="17790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7122">
                  <a:extLst>
                    <a:ext uri="{9D8B030D-6E8A-4147-A177-3AD203B41FA5}">
                      <a16:colId xmlns:a16="http://schemas.microsoft.com/office/drawing/2014/main" val="3741444234"/>
                    </a:ext>
                  </a:extLst>
                </a:gridCol>
                <a:gridCol w="1834818">
                  <a:extLst>
                    <a:ext uri="{9D8B030D-6E8A-4147-A177-3AD203B41FA5}">
                      <a16:colId xmlns:a16="http://schemas.microsoft.com/office/drawing/2014/main" val="2361639369"/>
                    </a:ext>
                  </a:extLst>
                </a:gridCol>
              </a:tblGrid>
              <a:tr h="255059">
                <a:tc>
                  <a:txBody>
                    <a:bodyPr/>
                    <a:lstStyle/>
                    <a:p>
                      <a:pPr algn="l"/>
                      <a:r>
                        <a:rPr lang="en-IN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Detector unit size</a:t>
                      </a:r>
                      <a:endParaRPr lang="en-US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cm x 4 cm x 1 cm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25842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/>
                      <a:r>
                        <a:rPr lang="en-IN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Detector type </a:t>
                      </a:r>
                      <a:endParaRPr lang="en-US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Extruded Plastic Scintillator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2983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IN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 &amp; Channels </a:t>
                      </a:r>
                      <a:endParaRPr lang="en-US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x 16 = 128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123340"/>
                  </a:ext>
                </a:extLst>
              </a:tr>
              <a:tr h="187913">
                <a:tc>
                  <a:txBody>
                    <a:bodyPr/>
                    <a:lstStyle/>
                    <a:p>
                      <a:pPr algn="l"/>
                      <a:r>
                        <a:rPr lang="en-IN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Orientation</a:t>
                      </a:r>
                      <a:endParaRPr lang="en-US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Orthogonal and Stacked</a:t>
                      </a:r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956883"/>
                  </a:ext>
                </a:extLst>
              </a:tr>
              <a:tr h="186479">
                <a:tc>
                  <a:txBody>
                    <a:bodyPr/>
                    <a:lstStyle/>
                    <a:p>
                      <a:pPr algn="l"/>
                      <a:r>
                        <a:rPr lang="en-IN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Trigger</a:t>
                      </a:r>
                      <a:endParaRPr lang="en-US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Programmable Trigger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436635"/>
                  </a:ext>
                </a:extLst>
              </a:tr>
              <a:tr h="187913">
                <a:tc>
                  <a:txBody>
                    <a:bodyPr/>
                    <a:lstStyle/>
                    <a:p>
                      <a:pPr algn="l"/>
                      <a:r>
                        <a:rPr lang="en-IN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Track Fitting </a:t>
                      </a:r>
                      <a:endParaRPr lang="en-US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be</a:t>
                      </a:r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96722"/>
                  </a:ext>
                </a:extLst>
              </a:tr>
              <a:tr h="187913">
                <a:tc>
                  <a:txBody>
                    <a:bodyPr/>
                    <a:lstStyle/>
                    <a:p>
                      <a:pPr algn="l"/>
                      <a:r>
                        <a:rPr lang="en-IN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Visualization</a:t>
                      </a:r>
                      <a:endParaRPr lang="en-US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LED Panel and LED Cube </a:t>
                      </a:r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75048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00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OUTLINE</a:t>
            </a:r>
            <a:endParaRPr lang="en-US" sz="2800" dirty="0"/>
          </a:p>
        </p:txBody>
      </p:sp>
      <p:sp>
        <p:nvSpPr>
          <p:cNvPr id="25" name="Shape 23"/>
          <p:cNvSpPr/>
          <p:nvPr/>
        </p:nvSpPr>
        <p:spPr>
          <a:xfrm>
            <a:off x="457200" y="1463040"/>
            <a:ext cx="457200" cy="45720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26" name="Text 24"/>
          <p:cNvSpPr/>
          <p:nvPr/>
        </p:nvSpPr>
        <p:spPr>
          <a:xfrm>
            <a:off x="457200" y="1463040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01</a:t>
            </a:r>
            <a:endParaRPr lang="en-US" sz="1600" dirty="0"/>
          </a:p>
        </p:txBody>
      </p:sp>
      <p:sp>
        <p:nvSpPr>
          <p:cNvPr id="27" name="Text 25"/>
          <p:cNvSpPr/>
          <p:nvPr/>
        </p:nvSpPr>
        <p:spPr>
          <a:xfrm>
            <a:off x="1051560" y="1371600"/>
            <a:ext cx="481431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Motivation</a:t>
            </a:r>
            <a:endParaRPr lang="en-US" sz="1800" dirty="0"/>
          </a:p>
        </p:txBody>
      </p:sp>
      <p:sp>
        <p:nvSpPr>
          <p:cNvPr id="28" name="Text 26"/>
          <p:cNvSpPr/>
          <p:nvPr/>
        </p:nvSpPr>
        <p:spPr>
          <a:xfrm>
            <a:off x="1051560" y="1691640"/>
            <a:ext cx="4814316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Why we built Mini-CoRTEx</a:t>
            </a:r>
            <a:endParaRPr lang="en-US" sz="1300" dirty="0"/>
          </a:p>
        </p:txBody>
      </p:sp>
      <p:sp>
        <p:nvSpPr>
          <p:cNvPr id="29" name="Shape 27"/>
          <p:cNvSpPr/>
          <p:nvPr/>
        </p:nvSpPr>
        <p:spPr>
          <a:xfrm>
            <a:off x="6277356" y="1463040"/>
            <a:ext cx="457200" cy="457200"/>
          </a:xfrm>
          <a:prstGeom prst="ellipse">
            <a:avLst/>
          </a:prstGeom>
          <a:solidFill>
            <a:srgbClr val="FFB627"/>
          </a:solidFill>
          <a:ln/>
        </p:spPr>
      </p:sp>
      <p:sp>
        <p:nvSpPr>
          <p:cNvPr id="30" name="Text 28"/>
          <p:cNvSpPr/>
          <p:nvPr/>
        </p:nvSpPr>
        <p:spPr>
          <a:xfrm>
            <a:off x="6277356" y="1463040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02</a:t>
            </a:r>
            <a:endParaRPr lang="en-US" sz="1600" dirty="0"/>
          </a:p>
        </p:txBody>
      </p:sp>
      <p:sp>
        <p:nvSpPr>
          <p:cNvPr id="31" name="Text 29"/>
          <p:cNvSpPr/>
          <p:nvPr/>
        </p:nvSpPr>
        <p:spPr>
          <a:xfrm>
            <a:off x="6871716" y="1371600"/>
            <a:ext cx="481431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Detector Overview</a:t>
            </a:r>
            <a:endParaRPr lang="en-US" sz="1800" dirty="0"/>
          </a:p>
        </p:txBody>
      </p:sp>
      <p:sp>
        <p:nvSpPr>
          <p:cNvPr id="32" name="Text 30"/>
          <p:cNvSpPr/>
          <p:nvPr/>
        </p:nvSpPr>
        <p:spPr>
          <a:xfrm>
            <a:off x="6871716" y="1691640"/>
            <a:ext cx="4814316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Architecture and principal subsystems</a:t>
            </a:r>
            <a:endParaRPr lang="en-US" sz="1300" dirty="0"/>
          </a:p>
        </p:txBody>
      </p:sp>
      <p:sp>
        <p:nvSpPr>
          <p:cNvPr id="33" name="Shape 31"/>
          <p:cNvSpPr/>
          <p:nvPr/>
        </p:nvSpPr>
        <p:spPr>
          <a:xfrm>
            <a:off x="457200" y="2240280"/>
            <a:ext cx="457200" cy="45720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34" name="Text 32"/>
          <p:cNvSpPr/>
          <p:nvPr/>
        </p:nvSpPr>
        <p:spPr>
          <a:xfrm>
            <a:off x="457200" y="2240280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03</a:t>
            </a:r>
            <a:endParaRPr lang="en-US" sz="1600" dirty="0"/>
          </a:p>
        </p:txBody>
      </p:sp>
      <p:sp>
        <p:nvSpPr>
          <p:cNvPr id="35" name="Text 33"/>
          <p:cNvSpPr/>
          <p:nvPr/>
        </p:nvSpPr>
        <p:spPr>
          <a:xfrm>
            <a:off x="1051560" y="2148840"/>
            <a:ext cx="49520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Detector Fabrication, Testing, Interface &amp; Assembly</a:t>
            </a:r>
            <a:endParaRPr lang="en-US" sz="1800" dirty="0"/>
          </a:p>
        </p:txBody>
      </p:sp>
      <p:sp>
        <p:nvSpPr>
          <p:cNvPr id="36" name="Text 34"/>
          <p:cNvSpPr/>
          <p:nvPr/>
        </p:nvSpPr>
        <p:spPr>
          <a:xfrm>
            <a:off x="1051560" y="2468880"/>
            <a:ext cx="4814316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Scintillator, SiPM, frontend, assembly</a:t>
            </a:r>
            <a:endParaRPr lang="en-US" sz="1300" dirty="0"/>
          </a:p>
        </p:txBody>
      </p:sp>
      <p:sp>
        <p:nvSpPr>
          <p:cNvPr id="37" name="Shape 35"/>
          <p:cNvSpPr/>
          <p:nvPr/>
        </p:nvSpPr>
        <p:spPr>
          <a:xfrm>
            <a:off x="6277356" y="2240280"/>
            <a:ext cx="457200" cy="457200"/>
          </a:xfrm>
          <a:prstGeom prst="ellipse">
            <a:avLst/>
          </a:prstGeom>
          <a:solidFill>
            <a:srgbClr val="9FE870"/>
          </a:solidFill>
          <a:ln/>
        </p:spPr>
      </p:sp>
      <p:sp>
        <p:nvSpPr>
          <p:cNvPr id="38" name="Text 36"/>
          <p:cNvSpPr/>
          <p:nvPr/>
        </p:nvSpPr>
        <p:spPr>
          <a:xfrm>
            <a:off x="6277356" y="2240280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04</a:t>
            </a:r>
            <a:endParaRPr lang="en-US" sz="1600" dirty="0"/>
          </a:p>
        </p:txBody>
      </p:sp>
      <p:sp>
        <p:nvSpPr>
          <p:cNvPr id="39" name="Text 37"/>
          <p:cNvSpPr/>
          <p:nvPr/>
        </p:nvSpPr>
        <p:spPr>
          <a:xfrm>
            <a:off x="6871716" y="2148840"/>
            <a:ext cx="481431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Trigger &amp; DAQ</a:t>
            </a:r>
            <a:endParaRPr lang="en-US" sz="1800" dirty="0"/>
          </a:p>
        </p:txBody>
      </p:sp>
      <p:sp>
        <p:nvSpPr>
          <p:cNvPr id="40" name="Text 38"/>
          <p:cNvSpPr/>
          <p:nvPr/>
        </p:nvSpPr>
        <p:spPr>
          <a:xfrm>
            <a:off x="6871716" y="2468880"/>
            <a:ext cx="4814316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FPGA backend, coincidence logic, software stack</a:t>
            </a:r>
            <a:endParaRPr lang="en-US" sz="1300" dirty="0"/>
          </a:p>
        </p:txBody>
      </p:sp>
      <p:sp>
        <p:nvSpPr>
          <p:cNvPr id="41" name="Shape 39"/>
          <p:cNvSpPr/>
          <p:nvPr/>
        </p:nvSpPr>
        <p:spPr>
          <a:xfrm>
            <a:off x="457200" y="3017520"/>
            <a:ext cx="457200" cy="45720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42" name="Text 40"/>
          <p:cNvSpPr/>
          <p:nvPr/>
        </p:nvSpPr>
        <p:spPr>
          <a:xfrm>
            <a:off x="457200" y="3017520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05</a:t>
            </a:r>
            <a:endParaRPr lang="en-US" sz="1600" dirty="0"/>
          </a:p>
        </p:txBody>
      </p:sp>
      <p:sp>
        <p:nvSpPr>
          <p:cNvPr id="43" name="Text 41"/>
          <p:cNvSpPr/>
          <p:nvPr/>
        </p:nvSpPr>
        <p:spPr>
          <a:xfrm>
            <a:off x="1051560" y="2926080"/>
            <a:ext cx="481431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Results</a:t>
            </a:r>
            <a:endParaRPr lang="en-US" sz="1800" dirty="0"/>
          </a:p>
        </p:txBody>
      </p:sp>
      <p:sp>
        <p:nvSpPr>
          <p:cNvPr id="44" name="Text 42"/>
          <p:cNvSpPr/>
          <p:nvPr/>
        </p:nvSpPr>
        <p:spPr>
          <a:xfrm>
            <a:off x="1051560" y="3246120"/>
            <a:ext cx="4814316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Calibration, rates, stability</a:t>
            </a:r>
            <a:endParaRPr lang="en-US" sz="1300" dirty="0"/>
          </a:p>
        </p:txBody>
      </p:sp>
      <p:sp>
        <p:nvSpPr>
          <p:cNvPr id="45" name="Shape 43"/>
          <p:cNvSpPr/>
          <p:nvPr/>
        </p:nvSpPr>
        <p:spPr>
          <a:xfrm>
            <a:off x="6277356" y="3017520"/>
            <a:ext cx="457200" cy="457200"/>
          </a:xfrm>
          <a:prstGeom prst="ellipse">
            <a:avLst/>
          </a:prstGeom>
          <a:solidFill>
            <a:srgbClr val="FFB627"/>
          </a:solidFill>
          <a:ln/>
        </p:spPr>
      </p:sp>
      <p:sp>
        <p:nvSpPr>
          <p:cNvPr id="46" name="Text 44"/>
          <p:cNvSpPr/>
          <p:nvPr/>
        </p:nvSpPr>
        <p:spPr>
          <a:xfrm>
            <a:off x="6277356" y="3017520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06</a:t>
            </a:r>
            <a:endParaRPr lang="en-US" sz="1600" dirty="0"/>
          </a:p>
        </p:txBody>
      </p:sp>
      <p:sp>
        <p:nvSpPr>
          <p:cNvPr id="47" name="Text 45"/>
          <p:cNvSpPr/>
          <p:nvPr/>
        </p:nvSpPr>
        <p:spPr>
          <a:xfrm>
            <a:off x="6871716" y="2926080"/>
            <a:ext cx="481431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Advantages</a:t>
            </a:r>
            <a:endParaRPr lang="en-US" sz="1800" dirty="0"/>
          </a:p>
        </p:txBody>
      </p:sp>
      <p:sp>
        <p:nvSpPr>
          <p:cNvPr id="48" name="Text 46"/>
          <p:cNvSpPr/>
          <p:nvPr/>
        </p:nvSpPr>
        <p:spPr>
          <a:xfrm>
            <a:off x="6871716" y="3246120"/>
            <a:ext cx="4814316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ready for outreach</a:t>
            </a:r>
            <a:endParaRPr lang="en-US" sz="1300" dirty="0"/>
          </a:p>
        </p:txBody>
      </p:sp>
      <p:sp>
        <p:nvSpPr>
          <p:cNvPr id="49" name="Shape 47"/>
          <p:cNvSpPr/>
          <p:nvPr/>
        </p:nvSpPr>
        <p:spPr>
          <a:xfrm>
            <a:off x="457200" y="3794760"/>
            <a:ext cx="457200" cy="45720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50" name="Text 48"/>
          <p:cNvSpPr/>
          <p:nvPr/>
        </p:nvSpPr>
        <p:spPr>
          <a:xfrm>
            <a:off x="457200" y="3794760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07</a:t>
            </a:r>
            <a:endParaRPr lang="en-US" sz="1600" dirty="0"/>
          </a:p>
        </p:txBody>
      </p:sp>
      <p:sp>
        <p:nvSpPr>
          <p:cNvPr id="51" name="Text 49"/>
          <p:cNvSpPr/>
          <p:nvPr/>
        </p:nvSpPr>
        <p:spPr>
          <a:xfrm>
            <a:off x="1051560" y="3703320"/>
            <a:ext cx="481431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Next</a:t>
            </a:r>
            <a:endParaRPr lang="en-US" sz="1800" dirty="0"/>
          </a:p>
        </p:txBody>
      </p:sp>
      <p:sp>
        <p:nvSpPr>
          <p:cNvPr id="52" name="Text 50"/>
          <p:cNvSpPr/>
          <p:nvPr/>
        </p:nvSpPr>
        <p:spPr>
          <a:xfrm>
            <a:off x="1051560" y="4023360"/>
            <a:ext cx="4814316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Future work</a:t>
            </a:r>
            <a:endParaRPr lang="en-US" sz="1300" dirty="0"/>
          </a:p>
        </p:txBody>
      </p:sp>
      <p:sp>
        <p:nvSpPr>
          <p:cNvPr id="53" name="Slide Number Placeholder 0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2</a:t>
            </a:fld>
            <a:endParaRPr lang="en-US"/>
          </a:p>
        </p:txBody>
      </p:sp>
      <p:sp>
        <p:nvSpPr>
          <p:cNvPr id="54" name="Shape 18">
            <a:extLst>
              <a:ext uri="{FF2B5EF4-FFF2-40B4-BE49-F238E27FC236}">
                <a16:creationId xmlns:a16="http://schemas.microsoft.com/office/drawing/2014/main" id="{57EE53B9-31C0-875E-824D-F9A6E07B91A3}"/>
              </a:ext>
            </a:extLst>
          </p:cNvPr>
          <p:cNvSpPr/>
          <p:nvPr/>
        </p:nvSpPr>
        <p:spPr>
          <a:xfrm>
            <a:off x="6216396" y="4549140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5" name="Shape 47">
            <a:extLst>
              <a:ext uri="{FF2B5EF4-FFF2-40B4-BE49-F238E27FC236}">
                <a16:creationId xmlns:a16="http://schemas.microsoft.com/office/drawing/2014/main" id="{889597ED-0F0A-E8C3-3568-E6C6DEB164B7}"/>
              </a:ext>
            </a:extLst>
          </p:cNvPr>
          <p:cNvSpPr/>
          <p:nvPr/>
        </p:nvSpPr>
        <p:spPr>
          <a:xfrm>
            <a:off x="6326124" y="3790188"/>
            <a:ext cx="457200" cy="457200"/>
          </a:xfrm>
          <a:prstGeom prst="ellipse">
            <a:avLst/>
          </a:prstGeom>
          <a:solidFill>
            <a:srgbClr val="92D050"/>
          </a:solidFill>
          <a:ln/>
        </p:spPr>
      </p:sp>
      <p:sp>
        <p:nvSpPr>
          <p:cNvPr id="56" name="Text 48">
            <a:extLst>
              <a:ext uri="{FF2B5EF4-FFF2-40B4-BE49-F238E27FC236}">
                <a16:creationId xmlns:a16="http://schemas.microsoft.com/office/drawing/2014/main" id="{5979008F-ACF6-7F3A-6940-65DC56C7A801}"/>
              </a:ext>
            </a:extLst>
          </p:cNvPr>
          <p:cNvSpPr/>
          <p:nvPr/>
        </p:nvSpPr>
        <p:spPr>
          <a:xfrm>
            <a:off x="6326124" y="3759593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08</a:t>
            </a:r>
            <a:endParaRPr lang="en-US" sz="1600" dirty="0"/>
          </a:p>
        </p:txBody>
      </p:sp>
      <p:sp>
        <p:nvSpPr>
          <p:cNvPr id="57" name="Text 49">
            <a:extLst>
              <a:ext uri="{FF2B5EF4-FFF2-40B4-BE49-F238E27FC236}">
                <a16:creationId xmlns:a16="http://schemas.microsoft.com/office/drawing/2014/main" id="{AAA84C06-E6D5-3313-D21C-34D247A67287}"/>
              </a:ext>
            </a:extLst>
          </p:cNvPr>
          <p:cNvSpPr/>
          <p:nvPr/>
        </p:nvSpPr>
        <p:spPr>
          <a:xfrm>
            <a:off x="6920484" y="3698748"/>
            <a:ext cx="481431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Acknowledgment</a:t>
            </a:r>
            <a:endParaRPr lang="en-US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FD2E734-CBFC-1B40-68DE-D68D4C689A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310" y="1120671"/>
            <a:ext cx="3556000" cy="2667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FB492E0-BC9A-49F6-2C0B-8C0410538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6" r="12038"/>
          <a:stretch/>
        </p:blipFill>
        <p:spPr>
          <a:xfrm>
            <a:off x="5239890" y="3184236"/>
            <a:ext cx="2814239" cy="3296366"/>
          </a:xfrm>
          <a:prstGeom prst="rect">
            <a:avLst/>
          </a:prstGeom>
        </p:spPr>
      </p:pic>
      <p:sp>
        <p:nvSpPr>
          <p:cNvPr id="19" name="AutoShape 2" descr="Image">
            <a:extLst>
              <a:ext uri="{FF2B5EF4-FFF2-40B4-BE49-F238E27FC236}">
                <a16:creationId xmlns:a16="http://schemas.microsoft.com/office/drawing/2014/main" id="{2B359EE0-6DE4-11DD-CA1C-D5897A349F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F8A2E08-6138-B2C2-08C9-719DDDA8B6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2" t="10549" r="2272" b="4011"/>
          <a:stretch/>
        </p:blipFill>
        <p:spPr>
          <a:xfrm>
            <a:off x="8054129" y="3399895"/>
            <a:ext cx="2814239" cy="31479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6E95EC-D0C0-1BCB-5AC0-97B4D6DBCE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52" y="4391107"/>
            <a:ext cx="1573391" cy="21567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5A0B6AC-BA1F-056A-D9B2-BCEB01384B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728" y="1272542"/>
            <a:ext cx="2693948" cy="2020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7EDBC07-D85A-6C46-BD0E-05436723A4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418" y="3787671"/>
            <a:ext cx="3556000" cy="2667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9ABA6AA-5E76-DE3A-807C-7A9E0C34B9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58" y="1255459"/>
            <a:ext cx="3825803" cy="2824892"/>
          </a:xfrm>
          <a:prstGeom prst="rect">
            <a:avLst/>
          </a:prstGeom>
        </p:spPr>
      </p:pic>
      <p:sp>
        <p:nvSpPr>
          <p:cNvPr id="28" name="Shape 0">
            <a:extLst>
              <a:ext uri="{FF2B5EF4-FFF2-40B4-BE49-F238E27FC236}">
                <a16:creationId xmlns:a16="http://schemas.microsoft.com/office/drawing/2014/main" id="{F651DBFD-C240-A113-CA79-0FA54B4A1305}"/>
              </a:ext>
            </a:extLst>
          </p:cNvPr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9" name="Shape 1">
            <a:extLst>
              <a:ext uri="{FF2B5EF4-FFF2-40B4-BE49-F238E27FC236}">
                <a16:creationId xmlns:a16="http://schemas.microsoft.com/office/drawing/2014/main" id="{50ABE112-FE12-15E6-354B-5A77EEA51A32}"/>
              </a:ext>
            </a:extLst>
          </p:cNvPr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0" name="Shape 2">
            <a:extLst>
              <a:ext uri="{FF2B5EF4-FFF2-40B4-BE49-F238E27FC236}">
                <a16:creationId xmlns:a16="http://schemas.microsoft.com/office/drawing/2014/main" id="{162875A6-14EA-1880-B331-4DDFEC42B736}"/>
              </a:ext>
            </a:extLst>
          </p:cNvPr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1" name="Shape 20">
            <a:extLst>
              <a:ext uri="{FF2B5EF4-FFF2-40B4-BE49-F238E27FC236}">
                <a16:creationId xmlns:a16="http://schemas.microsoft.com/office/drawing/2014/main" id="{D3EE383B-048A-2FD9-A505-D0471FA38A47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32" name="Text 21">
            <a:extLst>
              <a:ext uri="{FF2B5EF4-FFF2-40B4-BE49-F238E27FC236}">
                <a16:creationId xmlns:a16="http://schemas.microsoft.com/office/drawing/2014/main" id="{26FE3A8E-43BF-8F88-174B-152CF731DF96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08</a:t>
            </a:r>
            <a:endParaRPr lang="en-US" sz="2000" dirty="0"/>
          </a:p>
        </p:txBody>
      </p:sp>
      <p:sp>
        <p:nvSpPr>
          <p:cNvPr id="33" name="Text 22">
            <a:extLst>
              <a:ext uri="{FF2B5EF4-FFF2-40B4-BE49-F238E27FC236}">
                <a16:creationId xmlns:a16="http://schemas.microsoft.com/office/drawing/2014/main" id="{2474212B-9EC3-260D-4960-378E9D7C2148}"/>
              </a:ext>
            </a:extLst>
          </p:cNvPr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28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4" name="Text 22">
            <a:extLst>
              <a:ext uri="{FF2B5EF4-FFF2-40B4-BE49-F238E27FC236}">
                <a16:creationId xmlns:a16="http://schemas.microsoft.com/office/drawing/2014/main" id="{EA024A9D-1429-20D3-CDB8-8551BA1F3B6B}"/>
              </a:ext>
            </a:extLst>
          </p:cNvPr>
          <p:cNvSpPr/>
          <p:nvPr/>
        </p:nvSpPr>
        <p:spPr>
          <a:xfrm>
            <a:off x="1144524" y="216593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  <a:latin typeface="Georgia" panose="02040502050405020303" pitchFamily="18" charset="0"/>
              </a:rPr>
              <a:t>ACKNOWLEDGEMENT</a:t>
            </a:r>
          </a:p>
        </p:txBody>
      </p:sp>
    </p:spTree>
    <p:extLst>
      <p:ext uri="{BB962C8B-B14F-4D97-AF65-F5344CB8AC3E}">
        <p14:creationId xmlns:p14="http://schemas.microsoft.com/office/powerpoint/2010/main" val="3853889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22">
            <a:extLst>
              <a:ext uri="{FF2B5EF4-FFF2-40B4-BE49-F238E27FC236}">
                <a16:creationId xmlns:a16="http://schemas.microsoft.com/office/drawing/2014/main" id="{9A3A0A9E-3E42-2CB6-1F6D-176A7096EB3D}"/>
              </a:ext>
            </a:extLst>
          </p:cNvPr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  <a:latin typeface="Georgia" panose="02040502050405020303" pitchFamily="18" charset="0"/>
              </a:rPr>
              <a:t>ACKNOWLEDGEMENT</a:t>
            </a:r>
          </a:p>
        </p:txBody>
      </p:sp>
      <p:sp>
        <p:nvSpPr>
          <p:cNvPr id="3" name="Shape 0">
            <a:extLst>
              <a:ext uri="{FF2B5EF4-FFF2-40B4-BE49-F238E27FC236}">
                <a16:creationId xmlns:a16="http://schemas.microsoft.com/office/drawing/2014/main" id="{34316735-C7B0-D8BF-3DC9-AFA8C4BBAACD}"/>
              </a:ext>
            </a:extLst>
          </p:cNvPr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0">
            <a:extLst>
              <a:ext uri="{FF2B5EF4-FFF2-40B4-BE49-F238E27FC236}">
                <a16:creationId xmlns:a16="http://schemas.microsoft.com/office/drawing/2014/main" id="{03FC9678-7879-A053-BC23-FE1162620061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5" name="Text 21">
            <a:extLst>
              <a:ext uri="{FF2B5EF4-FFF2-40B4-BE49-F238E27FC236}">
                <a16:creationId xmlns:a16="http://schemas.microsoft.com/office/drawing/2014/main" id="{A7F25AF5-46A7-CB73-1C6B-76ABD5F07329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08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58DB50-9A7D-2274-970D-18E923A3A08D}"/>
              </a:ext>
            </a:extLst>
          </p:cNvPr>
          <p:cNvSpPr txBox="1"/>
          <p:nvPr/>
        </p:nvSpPr>
        <p:spPr>
          <a:xfrm>
            <a:off x="662940" y="1939637"/>
            <a:ext cx="97649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>
                <a:solidFill>
                  <a:srgbClr val="FFC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Supported by</a:t>
            </a:r>
          </a:p>
          <a:p>
            <a:endParaRPr lang="en-US" sz="1800" b="1" i="1" dirty="0">
              <a:solidFill>
                <a:srgbClr val="FFC000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FFC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Kenneth P. Dietrich School of Arts &amp; Sciences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FFC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Department of Physics &amp; Astronomy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FFC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NASA Pennsylvania Space Grant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FFC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2025 Emil </a:t>
            </a:r>
            <a:r>
              <a:rPr lang="en-US" sz="2000" b="1" i="1" dirty="0" err="1">
                <a:solidFill>
                  <a:srgbClr val="FFC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Sanielevici</a:t>
            </a:r>
            <a:r>
              <a:rPr lang="en-US" sz="2000" b="1" i="1" dirty="0">
                <a:solidFill>
                  <a:srgbClr val="FFC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Scholarship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FFC000"/>
                </a:solidFill>
              </a:rPr>
              <a:t>Department of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FFC000"/>
                </a:solidFill>
              </a:rPr>
              <a:t>National Science Foundation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i="1" dirty="0">
              <a:solidFill>
                <a:srgbClr val="FFC000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92D050"/>
                </a:solidFill>
              </a:rPr>
              <a:t>Electronics Shop(SRSS) </a:t>
            </a:r>
            <a:r>
              <a:rPr lang="en-US" dirty="0">
                <a:solidFill>
                  <a:schemeClr val="bg1"/>
                </a:solidFill>
              </a:rPr>
              <a:t>: PCB Board Design, Fabrication, Testing and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92D050"/>
                </a:solidFill>
              </a:rPr>
              <a:t>Machine Shop(SRSS) </a:t>
            </a:r>
            <a:r>
              <a:rPr lang="en-US" dirty="0">
                <a:solidFill>
                  <a:schemeClr val="bg1"/>
                </a:solidFill>
              </a:rPr>
              <a:t>: Blackbox, 3D Printed Parts and Enclosers and Scintillator Machining</a:t>
            </a:r>
          </a:p>
        </p:txBody>
      </p:sp>
    </p:spTree>
    <p:extLst>
      <p:ext uri="{BB962C8B-B14F-4D97-AF65-F5344CB8AC3E}">
        <p14:creationId xmlns:p14="http://schemas.microsoft.com/office/powerpoint/2010/main" val="3093694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9445752" y="-1371600"/>
            <a:ext cx="4572000" cy="4572000"/>
          </a:xfrm>
          <a:prstGeom prst="ellipse">
            <a:avLst/>
          </a:prstGeom>
          <a:solidFill>
            <a:srgbClr val="FFB627">
              <a:alpha val="10000"/>
            </a:srgbClr>
          </a:solidFill>
          <a:ln/>
        </p:spPr>
      </p:sp>
      <p:sp>
        <p:nvSpPr>
          <p:cNvPr id="23" name="Shape 21"/>
          <p:cNvSpPr/>
          <p:nvPr/>
        </p:nvSpPr>
        <p:spPr>
          <a:xfrm>
            <a:off x="-1371600" y="4114800"/>
            <a:ext cx="4572000" cy="4572000"/>
          </a:xfrm>
          <a:prstGeom prst="ellipse">
            <a:avLst/>
          </a:prstGeom>
          <a:solidFill>
            <a:srgbClr val="00E5FF">
              <a:alpha val="10000"/>
            </a:srgbClr>
          </a:solidFill>
          <a:ln/>
        </p:spPr>
      </p:sp>
      <p:sp>
        <p:nvSpPr>
          <p:cNvPr id="24" name="Shape 22"/>
          <p:cNvSpPr/>
          <p:nvPr/>
        </p:nvSpPr>
        <p:spPr>
          <a:xfrm>
            <a:off x="4951476" y="1600200"/>
            <a:ext cx="2286000" cy="2286000"/>
          </a:xfrm>
          <a:prstGeom prst="ellipse">
            <a:avLst/>
          </a:prstGeom>
          <a:ln w="25400">
            <a:solidFill>
              <a:srgbClr val="00E5FF">
                <a:alpha val="40000"/>
              </a:srgbClr>
            </a:solidFill>
            <a:prstDash val="solid"/>
          </a:ln>
        </p:spPr>
      </p:sp>
      <p:sp>
        <p:nvSpPr>
          <p:cNvPr id="25" name="Shape 23"/>
          <p:cNvSpPr/>
          <p:nvPr/>
        </p:nvSpPr>
        <p:spPr>
          <a:xfrm>
            <a:off x="5180076" y="1828800"/>
            <a:ext cx="1828800" cy="1828800"/>
          </a:xfrm>
          <a:prstGeom prst="ellipse">
            <a:avLst/>
          </a:prstGeom>
          <a:ln w="19050">
            <a:solidFill>
              <a:srgbClr val="FF3D9A">
                <a:alpha val="30000"/>
              </a:srgbClr>
            </a:solidFill>
            <a:prstDash val="solid"/>
          </a:ln>
        </p:spPr>
      </p:sp>
      <p:sp>
        <p:nvSpPr>
          <p:cNvPr id="26" name="Shape 24"/>
          <p:cNvSpPr/>
          <p:nvPr/>
        </p:nvSpPr>
        <p:spPr>
          <a:xfrm>
            <a:off x="5408676" y="2057400"/>
            <a:ext cx="1371600" cy="1371600"/>
          </a:xfrm>
          <a:prstGeom prst="ellipse">
            <a:avLst/>
          </a:prstGeom>
          <a:ln w="19050">
            <a:solidFill>
              <a:srgbClr val="FFB627">
                <a:alpha val="40000"/>
              </a:srgbClr>
            </a:solidFill>
            <a:prstDash val="solid"/>
          </a:ln>
        </p:spPr>
      </p:sp>
      <p:sp>
        <p:nvSpPr>
          <p:cNvPr id="27" name="Shape 25"/>
          <p:cNvSpPr/>
          <p:nvPr/>
        </p:nvSpPr>
        <p:spPr>
          <a:xfrm>
            <a:off x="5637276" y="2286000"/>
            <a:ext cx="914400" cy="914400"/>
          </a:xfrm>
          <a:prstGeom prst="ellipse">
            <a:avLst/>
          </a:prstGeom>
          <a:ln w="15240">
            <a:solidFill>
              <a:srgbClr val="9FE870">
                <a:alpha val="45000"/>
              </a:srgbClr>
            </a:solidFill>
            <a:prstDash val="solid"/>
          </a:ln>
        </p:spPr>
      </p:sp>
      <p:sp>
        <p:nvSpPr>
          <p:cNvPr id="28" name="Shape 26"/>
          <p:cNvSpPr/>
          <p:nvPr/>
        </p:nvSpPr>
        <p:spPr>
          <a:xfrm>
            <a:off x="5865876" y="2514600"/>
            <a:ext cx="457200" cy="457200"/>
          </a:xfrm>
          <a:prstGeom prst="ellipse">
            <a:avLst/>
          </a:prstGeom>
          <a:ln w="12700">
            <a:solidFill>
              <a:srgbClr val="00E5FF">
                <a:alpha val="60000"/>
              </a:srgbClr>
            </a:solidFill>
            <a:prstDash val="solid"/>
          </a:ln>
        </p:spPr>
      </p:sp>
      <p:sp>
        <p:nvSpPr>
          <p:cNvPr id="29" name="Text 27"/>
          <p:cNvSpPr/>
          <p:nvPr/>
        </p:nvSpPr>
        <p:spPr>
          <a:xfrm>
            <a:off x="457200" y="4297680"/>
            <a:ext cx="11274552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7200" b="1" kern="0" spc="6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THANK YOU</a:t>
            </a:r>
            <a:endParaRPr lang="en-US" sz="7200" dirty="0"/>
          </a:p>
        </p:txBody>
      </p:sp>
      <p:sp>
        <p:nvSpPr>
          <p:cNvPr id="30" name="Text 28"/>
          <p:cNvSpPr/>
          <p:nvPr/>
        </p:nvSpPr>
        <p:spPr>
          <a:xfrm>
            <a:off x="457200" y="5394960"/>
            <a:ext cx="11274552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400" i="1" dirty="0">
                <a:solidFill>
                  <a:srgbClr val="00E5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Questions?</a:t>
            </a:r>
            <a:endParaRPr lang="en-US" sz="2400" dirty="0"/>
          </a:p>
        </p:txBody>
      </p:sp>
      <p:sp>
        <p:nvSpPr>
          <p:cNvPr id="31" name="Text 29"/>
          <p:cNvSpPr/>
          <p:nvPr/>
        </p:nvSpPr>
        <p:spPr>
          <a:xfrm>
            <a:off x="457200" y="6035040"/>
            <a:ext cx="1127455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✉  yue8@pitt.edu   ·   University of Pittsburgh</a:t>
            </a:r>
            <a:endParaRPr lang="en-US" sz="1300" dirty="0"/>
          </a:p>
        </p:txBody>
      </p:sp>
      <p:sp>
        <p:nvSpPr>
          <p:cNvPr id="32" name="Text 30"/>
          <p:cNvSpPr/>
          <p:nvPr/>
        </p:nvSpPr>
        <p:spPr>
          <a:xfrm>
            <a:off x="457200" y="6400800"/>
            <a:ext cx="11274552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5A66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Acknowledgments: SRSS Electronics Shop &amp; Machine Shop  ·  Dietrich School of Arts and Science</a:t>
            </a:r>
            <a:endParaRPr lang="en-US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01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MOTIVATION  —  WHY WE BUILT MINI-</a:t>
            </a:r>
            <a:r>
              <a:rPr lang="en-US" sz="2800" b="1" kern="0" spc="100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CORTEx</a:t>
            </a: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?</a:t>
            </a:r>
            <a:endParaRPr lang="en-US" sz="2800" dirty="0"/>
          </a:p>
        </p:txBody>
      </p:sp>
      <p:sp>
        <p:nvSpPr>
          <p:cNvPr id="25" name="Text 23"/>
          <p:cNvSpPr/>
          <p:nvPr/>
        </p:nvSpPr>
        <p:spPr>
          <a:xfrm>
            <a:off x="548640" y="1280160"/>
            <a:ext cx="5852160" cy="3657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Mini-</a:t>
            </a:r>
            <a:r>
              <a:rPr lang="en-US" sz="1600" b="1" dirty="0" err="1">
                <a:solidFill>
                  <a:schemeClr val="bg1"/>
                </a:solidFill>
                <a:latin typeface="Georgia" panose="02040502050405020303" pitchFamily="18" charset="0"/>
              </a:rPr>
              <a:t>CoRTEx</a:t>
            </a:r>
            <a:r>
              <a:rPr 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 (Mini </a:t>
            </a:r>
            <a:r>
              <a:rPr lang="en-US" sz="1600" b="1" dirty="0">
                <a:solidFill>
                  <a:schemeClr val="accent2"/>
                </a:solidFill>
                <a:latin typeface="Georgia" panose="02040502050405020303" pitchFamily="18" charset="0"/>
              </a:rPr>
              <a:t>Co</a:t>
            </a:r>
            <a:r>
              <a:rPr 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smic </a:t>
            </a:r>
            <a:r>
              <a:rPr lang="en-US" sz="1600" b="1" dirty="0">
                <a:solidFill>
                  <a:srgbClr val="FF0000"/>
                </a:solidFill>
                <a:latin typeface="Georgia" panose="02040502050405020303" pitchFamily="18" charset="0"/>
              </a:rPr>
              <a:t>R</a:t>
            </a:r>
            <a:r>
              <a:rPr 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ay </a:t>
            </a:r>
            <a:r>
              <a:rPr lang="en-US" sz="1600" b="1" dirty="0">
                <a:solidFill>
                  <a:srgbClr val="00B0F0"/>
                </a:solidFill>
                <a:latin typeface="Georgia" panose="02040502050405020303" pitchFamily="18" charset="0"/>
              </a:rPr>
              <a:t>T</a:t>
            </a:r>
            <a:r>
              <a:rPr 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racking </a:t>
            </a:r>
            <a:r>
              <a:rPr lang="en-US" sz="1600" b="1" dirty="0">
                <a:solidFill>
                  <a:schemeClr val="accent6"/>
                </a:solidFill>
                <a:latin typeface="Georgia" panose="02040502050405020303" pitchFamily="18" charset="0"/>
              </a:rPr>
              <a:t>E</a:t>
            </a:r>
            <a:r>
              <a:rPr 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xperiment)</a:t>
            </a:r>
          </a:p>
          <a:p>
            <a:endParaRPr lang="en-US" sz="1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Turn cosmic-ray muons passing through us every second into something you can watch happen, in real time, on a glowing 3D LED cube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A portable, tabletop detector built for classrooms, exhibitions, and public outreach not a control room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18 scintillator tiles arranged in a 3 × 3 × 3 orthogonal geometry reconstructs the </a:t>
            </a:r>
            <a:r>
              <a:rPr lang="en-US" sz="1600" i="1" dirty="0">
                <a:solidFill>
                  <a:schemeClr val="bg1"/>
                </a:solidFill>
                <a:latin typeface="Georgia" panose="02040502050405020303" pitchFamily="18" charset="0"/>
              </a:rPr>
              <a:t>direction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 of each muon, not just whether one passed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Same hardware that drives the LED display also delivers quantitative measurements of muon flux across different sites</a:t>
            </a:r>
          </a:p>
        </p:txBody>
      </p:sp>
      <p:sp>
        <p:nvSpPr>
          <p:cNvPr id="26" name="Shape 24"/>
          <p:cNvSpPr/>
          <p:nvPr/>
        </p:nvSpPr>
        <p:spPr>
          <a:xfrm>
            <a:off x="6400800" y="1280160"/>
            <a:ext cx="2606040" cy="146304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7" name="Shape 25"/>
          <p:cNvSpPr/>
          <p:nvPr/>
        </p:nvSpPr>
        <p:spPr>
          <a:xfrm>
            <a:off x="6400800" y="1280160"/>
            <a:ext cx="2606040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28" name="Text 26"/>
          <p:cNvSpPr/>
          <p:nvPr/>
        </p:nvSpPr>
        <p:spPr>
          <a:xfrm>
            <a:off x="6492240" y="1417320"/>
            <a:ext cx="2423160" cy="11887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endParaRPr lang="en-US" sz="11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en-US" b="1" dirty="0">
                <a:solidFill>
                  <a:srgbClr val="00B0F0"/>
                </a:solidFill>
                <a:latin typeface="Georgia" panose="02040502050405020303" pitchFamily="18" charset="0"/>
              </a:rPr>
              <a:t>Make the invisible visible</a:t>
            </a:r>
            <a:endParaRPr lang="en-US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sp>
        <p:nvSpPr>
          <p:cNvPr id="29" name="Shape 27"/>
          <p:cNvSpPr/>
          <p:nvPr/>
        </p:nvSpPr>
        <p:spPr>
          <a:xfrm>
            <a:off x="9144000" y="1280160"/>
            <a:ext cx="2606040" cy="146304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0" name="Shape 28"/>
          <p:cNvSpPr/>
          <p:nvPr/>
        </p:nvSpPr>
        <p:spPr>
          <a:xfrm>
            <a:off x="9144000" y="1280160"/>
            <a:ext cx="2606040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31" name="Text 29"/>
          <p:cNvSpPr/>
          <p:nvPr/>
        </p:nvSpPr>
        <p:spPr>
          <a:xfrm>
            <a:off x="9235440" y="1417320"/>
            <a:ext cx="2423160" cy="11887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b="1" dirty="0">
                <a:solidFill>
                  <a:srgbClr val="FFC000"/>
                </a:solidFill>
                <a:latin typeface="Georgia" panose="02040502050405020303" pitchFamily="18" charset="0"/>
              </a:rPr>
              <a:t>Bring particle physics out of the lab</a:t>
            </a:r>
            <a:endParaRPr lang="en-US" dirty="0">
              <a:solidFill>
                <a:srgbClr val="FFC000"/>
              </a:solidFill>
              <a:latin typeface="Georgia" panose="02040502050405020303" pitchFamily="18" charset="0"/>
            </a:endParaRPr>
          </a:p>
        </p:txBody>
      </p:sp>
      <p:sp>
        <p:nvSpPr>
          <p:cNvPr id="32" name="Shape 30"/>
          <p:cNvSpPr/>
          <p:nvPr/>
        </p:nvSpPr>
        <p:spPr>
          <a:xfrm>
            <a:off x="6400800" y="2926080"/>
            <a:ext cx="2606040" cy="146304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en-US" sz="1800" b="1" dirty="0">
                <a:solidFill>
                  <a:srgbClr val="F3078E"/>
                </a:solidFill>
                <a:latin typeface="Georgia" panose="02040502050405020303" pitchFamily="18" charset="0"/>
              </a:rPr>
              <a:t>Track muons in three dimensions</a:t>
            </a:r>
            <a:endParaRPr lang="en-US" sz="1800" dirty="0">
              <a:solidFill>
                <a:srgbClr val="F3078E"/>
              </a:solidFill>
              <a:latin typeface="Georgia" panose="02040502050405020303" pitchFamily="18" charset="0"/>
            </a:endParaRPr>
          </a:p>
        </p:txBody>
      </p:sp>
      <p:sp>
        <p:nvSpPr>
          <p:cNvPr id="33" name="Shape 31"/>
          <p:cNvSpPr/>
          <p:nvPr/>
        </p:nvSpPr>
        <p:spPr>
          <a:xfrm>
            <a:off x="6400800" y="2926080"/>
            <a:ext cx="2606040" cy="45720"/>
          </a:xfrm>
          <a:prstGeom prst="rect">
            <a:avLst/>
          </a:prstGeom>
          <a:solidFill>
            <a:srgbClr val="FF3D9A"/>
          </a:solidFill>
          <a:ln/>
        </p:spPr>
      </p:sp>
      <p:sp>
        <p:nvSpPr>
          <p:cNvPr id="34" name="Text 32"/>
          <p:cNvSpPr/>
          <p:nvPr/>
        </p:nvSpPr>
        <p:spPr>
          <a:xfrm>
            <a:off x="6492240" y="3063240"/>
            <a:ext cx="2423160" cy="11887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35" name="Shape 33"/>
          <p:cNvSpPr/>
          <p:nvPr/>
        </p:nvSpPr>
        <p:spPr>
          <a:xfrm>
            <a:off x="9144000" y="2926080"/>
            <a:ext cx="2606040" cy="146304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  <p:txBody>
          <a:bodyPr/>
          <a:lstStyle/>
          <a:p>
            <a:endParaRPr lang="en-US" sz="1800" b="1" dirty="0">
              <a:solidFill>
                <a:srgbClr val="FFC000"/>
              </a:solidFill>
              <a:latin typeface="Georgia" panose="02040502050405020303" pitchFamily="18" charset="0"/>
            </a:endParaRPr>
          </a:p>
          <a:p>
            <a:pPr algn="ctr"/>
            <a:r>
              <a:rPr lang="en-US" sz="1800" b="1" dirty="0">
                <a:solidFill>
                  <a:srgbClr val="92D050"/>
                </a:solidFill>
                <a:latin typeface="Georgia" panose="02040502050405020303" pitchFamily="18" charset="0"/>
              </a:rPr>
              <a:t>Do real science alongside the demo</a:t>
            </a:r>
            <a:endParaRPr lang="en-US" sz="1800" dirty="0">
              <a:solidFill>
                <a:srgbClr val="92D050"/>
              </a:solidFill>
              <a:latin typeface="Georgia" panose="02040502050405020303" pitchFamily="18" charset="0"/>
            </a:endParaRPr>
          </a:p>
        </p:txBody>
      </p:sp>
      <p:sp>
        <p:nvSpPr>
          <p:cNvPr id="36" name="Shape 34"/>
          <p:cNvSpPr/>
          <p:nvPr/>
        </p:nvSpPr>
        <p:spPr>
          <a:xfrm>
            <a:off x="9144000" y="2926080"/>
            <a:ext cx="2606040" cy="45720"/>
          </a:xfrm>
          <a:prstGeom prst="rect">
            <a:avLst/>
          </a:prstGeom>
          <a:solidFill>
            <a:srgbClr val="9FE870"/>
          </a:solidFill>
          <a:ln/>
        </p:spPr>
      </p:sp>
      <p:sp>
        <p:nvSpPr>
          <p:cNvPr id="37" name="Text 35"/>
          <p:cNvSpPr/>
          <p:nvPr/>
        </p:nvSpPr>
        <p:spPr>
          <a:xfrm>
            <a:off x="9235440" y="3063240"/>
            <a:ext cx="2423160" cy="11887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38" name="Shape 36"/>
          <p:cNvSpPr/>
          <p:nvPr/>
        </p:nvSpPr>
        <p:spPr>
          <a:xfrm>
            <a:off x="548640" y="5120640"/>
            <a:ext cx="11091672" cy="100584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9" name="Shape 37"/>
          <p:cNvSpPr/>
          <p:nvPr/>
        </p:nvSpPr>
        <p:spPr>
          <a:xfrm>
            <a:off x="548640" y="5120640"/>
            <a:ext cx="11091672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40" name="Text 38"/>
          <p:cNvSpPr/>
          <p:nvPr/>
        </p:nvSpPr>
        <p:spPr>
          <a:xfrm>
            <a:off x="777240" y="5257800"/>
            <a:ext cx="10634472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Why build our own?  </a:t>
            </a:r>
            <a:r>
              <a:rPr lang="en-US" sz="14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Existing setups are expensive, fragile, lab-bound, and rely on gases or high voltages. Mini-CoRTEx is portable, robust, plug-and-play designed for outreach and education while still doing real science.</a:t>
            </a:r>
            <a:endParaRPr lang="en-US" sz="1600" dirty="0"/>
          </a:p>
        </p:txBody>
      </p:sp>
      <p:sp>
        <p:nvSpPr>
          <p:cNvPr id="41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B627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02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DETECTOR OVERVIEW</a:t>
            </a:r>
            <a:endParaRPr lang="en-US" sz="2800" dirty="0"/>
          </a:p>
        </p:txBody>
      </p:sp>
      <p:pic>
        <p:nvPicPr>
          <p:cNvPr id="25" name="Image 0" descr="/home/claude/slides_media/image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" y="1207008"/>
            <a:ext cx="11274552" cy="5212080"/>
          </a:xfrm>
          <a:prstGeom prst="rect">
            <a:avLst/>
          </a:prstGeom>
        </p:spPr>
      </p:pic>
      <p:sp>
        <p:nvSpPr>
          <p:cNvPr id="26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B627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02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ARCHITECTURE — SIGNAL CHAIN</a:t>
            </a:r>
            <a:endParaRPr lang="en-US" sz="2800" dirty="0"/>
          </a:p>
        </p:txBody>
      </p:sp>
      <p:sp>
        <p:nvSpPr>
          <p:cNvPr id="25" name="Shape 23"/>
          <p:cNvSpPr/>
          <p:nvPr/>
        </p:nvSpPr>
        <p:spPr>
          <a:xfrm>
            <a:off x="608076" y="1371600"/>
            <a:ext cx="1691640" cy="13716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6" name="Shape 24"/>
          <p:cNvSpPr/>
          <p:nvPr/>
        </p:nvSpPr>
        <p:spPr>
          <a:xfrm>
            <a:off x="608076" y="1371600"/>
            <a:ext cx="1691640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27" name="Text 25"/>
          <p:cNvSpPr/>
          <p:nvPr/>
        </p:nvSpPr>
        <p:spPr>
          <a:xfrm>
            <a:off x="653796" y="160020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MUON</a:t>
            </a:r>
            <a:endParaRPr lang="en-US" sz="1400" dirty="0"/>
          </a:p>
        </p:txBody>
      </p:sp>
      <p:sp>
        <p:nvSpPr>
          <p:cNvPr id="28" name="Text 26"/>
          <p:cNvSpPr/>
          <p:nvPr/>
        </p:nvSpPr>
        <p:spPr>
          <a:xfrm>
            <a:off x="653796" y="210312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Cosmic ray</a:t>
            </a:r>
            <a:endParaRPr lang="en-US" sz="1100" dirty="0"/>
          </a:p>
        </p:txBody>
      </p:sp>
      <p:sp>
        <p:nvSpPr>
          <p:cNvPr id="30" name="Shape 28"/>
          <p:cNvSpPr/>
          <p:nvPr/>
        </p:nvSpPr>
        <p:spPr>
          <a:xfrm>
            <a:off x="2299716" y="2057400"/>
            <a:ext cx="146304" cy="0"/>
          </a:xfrm>
          <a:prstGeom prst="line">
            <a:avLst/>
          </a:prstGeom>
          <a:noFill/>
          <a:ln w="25400">
            <a:solidFill>
              <a:srgbClr val="FFB627"/>
            </a:solidFill>
            <a:prstDash val="solid"/>
            <a:tailEnd type="triangle"/>
          </a:ln>
        </p:spPr>
      </p:sp>
      <p:sp>
        <p:nvSpPr>
          <p:cNvPr id="31" name="Shape 29"/>
          <p:cNvSpPr/>
          <p:nvPr/>
        </p:nvSpPr>
        <p:spPr>
          <a:xfrm>
            <a:off x="2464308" y="1371600"/>
            <a:ext cx="1691640" cy="13716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2" name="Shape 30"/>
          <p:cNvSpPr/>
          <p:nvPr/>
        </p:nvSpPr>
        <p:spPr>
          <a:xfrm>
            <a:off x="2464308" y="1371600"/>
            <a:ext cx="1691640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33" name="Text 31"/>
          <p:cNvSpPr/>
          <p:nvPr/>
        </p:nvSpPr>
        <p:spPr>
          <a:xfrm>
            <a:off x="2510028" y="160020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SCINTILLATOR</a:t>
            </a:r>
            <a:endParaRPr lang="en-US" sz="1400" dirty="0"/>
          </a:p>
        </p:txBody>
      </p:sp>
      <p:sp>
        <p:nvSpPr>
          <p:cNvPr id="34" name="Text 32"/>
          <p:cNvSpPr/>
          <p:nvPr/>
        </p:nvSpPr>
        <p:spPr>
          <a:xfrm>
            <a:off x="2510028" y="210312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Plastic + WLS fiber</a:t>
            </a:r>
            <a:endParaRPr lang="en-US" sz="1100" dirty="0"/>
          </a:p>
        </p:txBody>
      </p:sp>
      <p:sp>
        <p:nvSpPr>
          <p:cNvPr id="36" name="Shape 34"/>
          <p:cNvSpPr/>
          <p:nvPr/>
        </p:nvSpPr>
        <p:spPr>
          <a:xfrm>
            <a:off x="4155948" y="2057400"/>
            <a:ext cx="146304" cy="0"/>
          </a:xfrm>
          <a:prstGeom prst="line">
            <a:avLst/>
          </a:prstGeom>
          <a:noFill/>
          <a:ln w="25400">
            <a:solidFill>
              <a:srgbClr val="FF3D9A"/>
            </a:solidFill>
            <a:prstDash val="solid"/>
            <a:tailEnd type="triangle"/>
          </a:ln>
        </p:spPr>
      </p:sp>
      <p:sp>
        <p:nvSpPr>
          <p:cNvPr id="37" name="Shape 35"/>
          <p:cNvSpPr/>
          <p:nvPr/>
        </p:nvSpPr>
        <p:spPr>
          <a:xfrm>
            <a:off x="4320540" y="1371600"/>
            <a:ext cx="1691640" cy="13716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8" name="Shape 36"/>
          <p:cNvSpPr/>
          <p:nvPr/>
        </p:nvSpPr>
        <p:spPr>
          <a:xfrm>
            <a:off x="4320540" y="1371600"/>
            <a:ext cx="1691640" cy="45720"/>
          </a:xfrm>
          <a:prstGeom prst="rect">
            <a:avLst/>
          </a:prstGeom>
          <a:solidFill>
            <a:srgbClr val="FF3D9A"/>
          </a:solidFill>
          <a:ln/>
        </p:spPr>
      </p:sp>
      <p:sp>
        <p:nvSpPr>
          <p:cNvPr id="39" name="Text 37"/>
          <p:cNvSpPr/>
          <p:nvPr/>
        </p:nvSpPr>
        <p:spPr>
          <a:xfrm>
            <a:off x="4366260" y="160020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SiPM</a:t>
            </a:r>
            <a:endParaRPr lang="en-US" sz="1400" dirty="0"/>
          </a:p>
        </p:txBody>
      </p:sp>
      <p:sp>
        <p:nvSpPr>
          <p:cNvPr id="40" name="Text 38"/>
          <p:cNvSpPr/>
          <p:nvPr/>
        </p:nvSpPr>
        <p:spPr>
          <a:xfrm>
            <a:off x="4366260" y="210312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Photon → charge</a:t>
            </a:r>
            <a:endParaRPr lang="en-US" sz="1100" dirty="0"/>
          </a:p>
        </p:txBody>
      </p:sp>
      <p:sp>
        <p:nvSpPr>
          <p:cNvPr id="42" name="Shape 40"/>
          <p:cNvSpPr/>
          <p:nvPr/>
        </p:nvSpPr>
        <p:spPr>
          <a:xfrm>
            <a:off x="6012180" y="2057400"/>
            <a:ext cx="146304" cy="0"/>
          </a:xfrm>
          <a:prstGeom prst="line">
            <a:avLst/>
          </a:prstGeom>
          <a:noFill/>
          <a:ln w="25400">
            <a:solidFill>
              <a:srgbClr val="9FE870"/>
            </a:solidFill>
            <a:prstDash val="solid"/>
            <a:tailEnd type="triangle"/>
          </a:ln>
        </p:spPr>
      </p:sp>
      <p:sp>
        <p:nvSpPr>
          <p:cNvPr id="43" name="Shape 41"/>
          <p:cNvSpPr/>
          <p:nvPr/>
        </p:nvSpPr>
        <p:spPr>
          <a:xfrm>
            <a:off x="6176772" y="1371600"/>
            <a:ext cx="1691640" cy="13716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44" name="Shape 42"/>
          <p:cNvSpPr/>
          <p:nvPr/>
        </p:nvSpPr>
        <p:spPr>
          <a:xfrm>
            <a:off x="6176772" y="1371600"/>
            <a:ext cx="1691640" cy="45720"/>
          </a:xfrm>
          <a:prstGeom prst="rect">
            <a:avLst/>
          </a:prstGeom>
          <a:solidFill>
            <a:srgbClr val="9FE870"/>
          </a:solidFill>
          <a:ln/>
        </p:spPr>
      </p:sp>
      <p:sp>
        <p:nvSpPr>
          <p:cNvPr id="45" name="Text 43"/>
          <p:cNvSpPr/>
          <p:nvPr/>
        </p:nvSpPr>
        <p:spPr>
          <a:xfrm>
            <a:off x="6222492" y="160020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FRONTEND</a:t>
            </a:r>
            <a:endParaRPr lang="en-US" sz="1400" dirty="0"/>
          </a:p>
        </p:txBody>
      </p:sp>
      <p:sp>
        <p:nvSpPr>
          <p:cNvPr id="46" name="Text 44"/>
          <p:cNvSpPr/>
          <p:nvPr/>
        </p:nvSpPr>
        <p:spPr>
          <a:xfrm>
            <a:off x="6222492" y="210312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Amp + discriminator</a:t>
            </a:r>
            <a:endParaRPr lang="en-US" sz="1100" dirty="0"/>
          </a:p>
        </p:txBody>
      </p:sp>
      <p:sp>
        <p:nvSpPr>
          <p:cNvPr id="48" name="Shape 46"/>
          <p:cNvSpPr/>
          <p:nvPr/>
        </p:nvSpPr>
        <p:spPr>
          <a:xfrm>
            <a:off x="7868412" y="2057400"/>
            <a:ext cx="146304" cy="0"/>
          </a:xfrm>
          <a:prstGeom prst="line">
            <a:avLst/>
          </a:prstGeom>
          <a:noFill/>
          <a:ln w="25400">
            <a:solidFill>
              <a:srgbClr val="00E5FF"/>
            </a:solidFill>
            <a:prstDash val="solid"/>
            <a:tailEnd type="triangle"/>
          </a:ln>
        </p:spPr>
      </p:sp>
      <p:sp>
        <p:nvSpPr>
          <p:cNvPr id="49" name="Shape 47"/>
          <p:cNvSpPr/>
          <p:nvPr/>
        </p:nvSpPr>
        <p:spPr>
          <a:xfrm>
            <a:off x="8033004" y="1371600"/>
            <a:ext cx="1691640" cy="13716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50" name="Shape 48"/>
          <p:cNvSpPr/>
          <p:nvPr/>
        </p:nvSpPr>
        <p:spPr>
          <a:xfrm>
            <a:off x="8033004" y="1371600"/>
            <a:ext cx="1691640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51" name="Text 49"/>
          <p:cNvSpPr/>
          <p:nvPr/>
        </p:nvSpPr>
        <p:spPr>
          <a:xfrm>
            <a:off x="8078724" y="160020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FPGA</a:t>
            </a:r>
            <a:endParaRPr lang="en-US" sz="1400" dirty="0"/>
          </a:p>
        </p:txBody>
      </p:sp>
      <p:sp>
        <p:nvSpPr>
          <p:cNvPr id="52" name="Text 50"/>
          <p:cNvSpPr/>
          <p:nvPr/>
        </p:nvSpPr>
        <p:spPr>
          <a:xfrm>
            <a:off x="8078724" y="210312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Trigger &amp; counting</a:t>
            </a:r>
            <a:endParaRPr lang="en-US" sz="1100" dirty="0"/>
          </a:p>
        </p:txBody>
      </p:sp>
      <p:sp>
        <p:nvSpPr>
          <p:cNvPr id="54" name="Shape 52"/>
          <p:cNvSpPr/>
          <p:nvPr/>
        </p:nvSpPr>
        <p:spPr>
          <a:xfrm>
            <a:off x="9724644" y="2057400"/>
            <a:ext cx="146304" cy="0"/>
          </a:xfrm>
          <a:prstGeom prst="line">
            <a:avLst/>
          </a:prstGeom>
          <a:noFill/>
          <a:ln w="25400">
            <a:solidFill>
              <a:srgbClr val="FFB627"/>
            </a:solidFill>
            <a:prstDash val="solid"/>
            <a:tailEnd type="triangle"/>
          </a:ln>
        </p:spPr>
      </p:sp>
      <p:sp>
        <p:nvSpPr>
          <p:cNvPr id="55" name="Shape 53"/>
          <p:cNvSpPr/>
          <p:nvPr/>
        </p:nvSpPr>
        <p:spPr>
          <a:xfrm>
            <a:off x="9889236" y="1371600"/>
            <a:ext cx="1691640" cy="13716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56" name="Shape 54"/>
          <p:cNvSpPr/>
          <p:nvPr/>
        </p:nvSpPr>
        <p:spPr>
          <a:xfrm>
            <a:off x="9889236" y="1371600"/>
            <a:ext cx="1691640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57" name="Text 55"/>
          <p:cNvSpPr/>
          <p:nvPr/>
        </p:nvSpPr>
        <p:spPr>
          <a:xfrm>
            <a:off x="9934956" y="160020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RASPBERRY PI</a:t>
            </a:r>
            <a:endParaRPr lang="en-US" sz="1400" dirty="0"/>
          </a:p>
        </p:txBody>
      </p:sp>
      <p:sp>
        <p:nvSpPr>
          <p:cNvPr id="58" name="Text 56"/>
          <p:cNvSpPr/>
          <p:nvPr/>
        </p:nvSpPr>
        <p:spPr>
          <a:xfrm>
            <a:off x="9934956" y="2103120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Track Fitting + LED cube + Display</a:t>
            </a:r>
            <a:endParaRPr lang="en-US" sz="1100" dirty="0"/>
          </a:p>
        </p:txBody>
      </p:sp>
      <p:sp>
        <p:nvSpPr>
          <p:cNvPr id="59" name="Text 57"/>
          <p:cNvSpPr/>
          <p:nvPr/>
        </p:nvSpPr>
        <p:spPr>
          <a:xfrm>
            <a:off x="548640" y="3017520"/>
            <a:ext cx="1109167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300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COMPONENTS</a:t>
            </a:r>
            <a:endParaRPr lang="en-US" sz="1400" dirty="0"/>
          </a:p>
        </p:txBody>
      </p:sp>
      <p:graphicFrame>
        <p:nvGraphicFramePr>
          <p:cNvPr id="60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54641"/>
              </p:ext>
            </p:extLst>
          </p:nvPr>
        </p:nvGraphicFramePr>
        <p:xfrm>
          <a:off x="548640" y="3429000"/>
          <a:ext cx="11091672" cy="2633472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4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b="1" dirty="0">
                          <a:solidFill>
                            <a:srgbClr val="0A0E27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Component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62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b="1" dirty="0">
                          <a:solidFill>
                            <a:srgbClr val="0A0E27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Specification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62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Detector type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Plastic scintillator (15 cm × 5 cm × 1 cm)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Photo-detector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1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Hamamatsu SiPM S13360-2050VE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1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Front-end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Amplifier, discriminator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Coincidence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1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Any 2 layers(Pixel)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1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DAQ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DE0-Nano FPGA module (Cyclone IV)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Power supply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1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DC 5V 2A  and  54 V custom HV bias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1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Software / host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dirty="0">
                          <a:solidFill>
                            <a:srgbClr val="E8EC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Python on Raspberry Pi 4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A3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6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1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406140" y="5728716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210312" y="4178808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03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DETECTOR FABRICATION</a:t>
            </a:r>
            <a:endParaRPr lang="en-US" sz="2800" dirty="0"/>
          </a:p>
        </p:txBody>
      </p:sp>
      <p:sp>
        <p:nvSpPr>
          <p:cNvPr id="25" name="Text 23"/>
          <p:cNvSpPr/>
          <p:nvPr/>
        </p:nvSpPr>
        <p:spPr>
          <a:xfrm>
            <a:off x="548640" y="6129398"/>
            <a:ext cx="1109167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i="1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All detectors are fabricated, assembled and tested by student groups.</a:t>
            </a:r>
            <a:endParaRPr lang="en-US" sz="1600" dirty="0"/>
          </a:p>
        </p:txBody>
      </p:sp>
      <p:sp>
        <p:nvSpPr>
          <p:cNvPr id="26" name="Shape 24"/>
          <p:cNvSpPr/>
          <p:nvPr/>
        </p:nvSpPr>
        <p:spPr>
          <a:xfrm>
            <a:off x="411480" y="1143000"/>
            <a:ext cx="7662672" cy="457200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7" name="Shape 25"/>
          <p:cNvSpPr/>
          <p:nvPr/>
        </p:nvSpPr>
        <p:spPr>
          <a:xfrm>
            <a:off x="411480" y="1179576"/>
            <a:ext cx="3575304" cy="45720"/>
          </a:xfrm>
          <a:prstGeom prst="rect">
            <a:avLst/>
          </a:prstGeom>
          <a:solidFill>
            <a:srgbClr val="FFB627"/>
          </a:solidFill>
          <a:ln/>
        </p:spPr>
      </p:sp>
      <p:pic>
        <p:nvPicPr>
          <p:cNvPr id="28" name="Image 0" descr="/home/claude/slides_media/image9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8347" y="1560706"/>
            <a:ext cx="7380083" cy="2213480"/>
          </a:xfrm>
          <a:prstGeom prst="rect">
            <a:avLst/>
          </a:prstGeom>
        </p:spPr>
      </p:pic>
      <p:sp>
        <p:nvSpPr>
          <p:cNvPr id="29" name="Text 26"/>
          <p:cNvSpPr/>
          <p:nvPr/>
        </p:nvSpPr>
        <p:spPr>
          <a:xfrm>
            <a:off x="548640" y="3831336"/>
            <a:ext cx="3300984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b="1" kern="0" spc="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PLASTIC SCINTILLATOR + WLS FIBER</a:t>
            </a:r>
            <a:endParaRPr lang="en-US" sz="1300" dirty="0"/>
          </a:p>
        </p:txBody>
      </p:sp>
      <p:sp>
        <p:nvSpPr>
          <p:cNvPr id="30" name="Text 27"/>
          <p:cNvSpPr/>
          <p:nvPr/>
        </p:nvSpPr>
        <p:spPr>
          <a:xfrm>
            <a:off x="817705" y="3945636"/>
            <a:ext cx="7060725" cy="17693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E8ECFF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When a muon enters the plastic scintillator, it excites the electrons to a higher energy state. When these electrons deexcite, they emit a photon (the blue light we see)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E8ECFF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Plastic scintillators with embedded wavelength-shifting (WLS) optical fibers. Charged muons produce blue light captured by the fiber.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E8ECFF"/>
              </a:solidFill>
              <a:latin typeface="Calibri" pitchFamily="34" charset="0"/>
              <a:cs typeface="Calibri" pitchFamily="34" charset="-12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  <a:cs typeface="Calibri" pitchFamily="34" charset="-120"/>
              </a:rPr>
              <a:t>Scintillators and Fibers are Polished using low cost Grit sheets with 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Amazon Ember"/>
              </a:rPr>
              <a:t>Micro finishing Fine Sanding Paper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Amazon Ember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Amazon Ember"/>
              </a:rPr>
              <a:t>All Adapter modules are 3D Printed Locally</a:t>
            </a:r>
            <a:endParaRPr lang="en-US" sz="1200" b="0" i="0" dirty="0">
              <a:solidFill>
                <a:schemeClr val="bg1"/>
              </a:solidFill>
              <a:effectLst/>
              <a:latin typeface="Amazon Ember"/>
            </a:endParaRPr>
          </a:p>
          <a:p>
            <a:endParaRPr lang="en-US" sz="1200" b="0" i="0" dirty="0">
              <a:solidFill>
                <a:schemeClr val="bg1"/>
              </a:solidFill>
              <a:effectLst/>
              <a:latin typeface="Amazon Ember"/>
            </a:endParaRPr>
          </a:p>
          <a:p>
            <a:endParaRPr lang="en-US" sz="1200" b="0" i="0" dirty="0">
              <a:solidFill>
                <a:schemeClr val="bg1"/>
              </a:solidFill>
              <a:effectLst/>
              <a:latin typeface="Amazon Ember"/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1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6</a:t>
            </a:fld>
            <a:endParaRPr lang="en-US"/>
          </a:p>
        </p:txBody>
      </p:sp>
      <p:pic>
        <p:nvPicPr>
          <p:cNvPr id="44" name="Picture 43" descr="A person wearing black gloves holding a plastic bag&#10;&#10;AI-generated content may be incorrect.">
            <a:extLst>
              <a:ext uri="{FF2B5EF4-FFF2-40B4-BE49-F238E27FC236}">
                <a16:creationId xmlns:a16="http://schemas.microsoft.com/office/drawing/2014/main" id="{11F7F748-4773-ACA5-38BE-A1EE0C7D9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7557" y="1094362"/>
            <a:ext cx="3102755" cy="2416656"/>
          </a:xfrm>
          <a:prstGeom prst="rect">
            <a:avLst/>
          </a:prstGeom>
        </p:spPr>
      </p:pic>
      <p:pic>
        <p:nvPicPr>
          <p:cNvPr id="46" name="Picture 45" descr="A close-up of a person writing on a green paper&#10;&#10;AI-generated content may be incorrect.">
            <a:extLst>
              <a:ext uri="{FF2B5EF4-FFF2-40B4-BE49-F238E27FC236}">
                <a16:creationId xmlns:a16="http://schemas.microsoft.com/office/drawing/2014/main" id="{D1105F53-5515-06FA-A7AD-5B8432923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7557" y="3740174"/>
            <a:ext cx="3081528" cy="24300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C85622-5A3B-3AB8-B595-E4C9733997B4}"/>
              </a:ext>
            </a:extLst>
          </p:cNvPr>
          <p:cNvSpPr/>
          <p:nvPr/>
        </p:nvSpPr>
        <p:spPr>
          <a:xfrm>
            <a:off x="508022" y="2574758"/>
            <a:ext cx="8769640" cy="3753852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SiPMCharacterization">
            <a:hlinkClick r:id="" action="ppaction://media"/>
            <a:extLst>
              <a:ext uri="{FF2B5EF4-FFF2-40B4-BE49-F238E27FC236}">
                <a16:creationId xmlns:a16="http://schemas.microsoft.com/office/drawing/2014/main" id="{AFC38C76-CBC0-222E-59C7-28DEC332980B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04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4" name="Picture 4" descr="A close-up of a device&#10;&#10;Description automatically generated">
            <a:extLst>
              <a:ext uri="{FF2B5EF4-FFF2-40B4-BE49-F238E27FC236}">
                <a16:creationId xmlns:a16="http://schemas.microsoft.com/office/drawing/2014/main" id="{DC1455AF-69D6-F137-A7A6-B5B300B37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693" y="224028"/>
            <a:ext cx="3568621" cy="130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collage of different objects&#10;&#10;AI-generated content may be incorrect.">
            <a:extLst>
              <a:ext uri="{FF2B5EF4-FFF2-40B4-BE49-F238E27FC236}">
                <a16:creationId xmlns:a16="http://schemas.microsoft.com/office/drawing/2014/main" id="{6CF45BAB-01F5-B8BF-4241-85125A2B39E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657" t="7968" r="82442" b="77461"/>
          <a:stretch/>
        </p:blipFill>
        <p:spPr>
          <a:xfrm>
            <a:off x="508022" y="224028"/>
            <a:ext cx="1021404" cy="7168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7A8134-2F31-CCE9-975F-B07C20BC4CF8}"/>
              </a:ext>
            </a:extLst>
          </p:cNvPr>
          <p:cNvSpPr txBox="1"/>
          <p:nvPr/>
        </p:nvSpPr>
        <p:spPr>
          <a:xfrm>
            <a:off x="689146" y="98022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SiPM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9F4796-34B5-AEDF-5C04-F6F8C08DBA8E}"/>
              </a:ext>
            </a:extLst>
          </p:cNvPr>
          <p:cNvSpPr txBox="1"/>
          <p:nvPr/>
        </p:nvSpPr>
        <p:spPr>
          <a:xfrm>
            <a:off x="8546693" y="1610287"/>
            <a:ext cx="365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SiPM</a:t>
            </a:r>
            <a:r>
              <a:rPr lang="en-US" dirty="0">
                <a:solidFill>
                  <a:schemeClr val="bg1"/>
                </a:solidFill>
              </a:rPr>
              <a:t> LED Characterization Test Setup</a:t>
            </a:r>
          </a:p>
        </p:txBody>
      </p:sp>
    </p:spTree>
    <p:extLst>
      <p:ext uri="{BB962C8B-B14F-4D97-AF65-F5344CB8AC3E}">
        <p14:creationId xmlns:p14="http://schemas.microsoft.com/office/powerpoint/2010/main" val="423316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29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/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/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/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4"/>
          <p:cNvSpPr/>
          <p:nvPr/>
        </p:nvSpPr>
        <p:spPr>
          <a:xfrm>
            <a:off x="7109460" y="4343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7" name="Shape 5"/>
          <p:cNvSpPr/>
          <p:nvPr/>
        </p:nvSpPr>
        <p:spPr>
          <a:xfrm>
            <a:off x="8659368" y="7040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8" name="Shape 6"/>
          <p:cNvSpPr/>
          <p:nvPr/>
        </p:nvSpPr>
        <p:spPr>
          <a:xfrm>
            <a:off x="10218420" y="3429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9" name="Shape 7"/>
          <p:cNvSpPr/>
          <p:nvPr/>
        </p:nvSpPr>
        <p:spPr>
          <a:xfrm>
            <a:off x="11686032" y="896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0" name="Shape 8"/>
          <p:cNvSpPr/>
          <p:nvPr/>
        </p:nvSpPr>
        <p:spPr>
          <a:xfrm>
            <a:off x="43434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1" name="Shape 9"/>
          <p:cNvSpPr/>
          <p:nvPr/>
        </p:nvSpPr>
        <p:spPr>
          <a:xfrm>
            <a:off x="199339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2" name="Shape 10"/>
          <p:cNvSpPr/>
          <p:nvPr/>
        </p:nvSpPr>
        <p:spPr>
          <a:xfrm>
            <a:off x="354330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3" name="Shape 11"/>
          <p:cNvSpPr/>
          <p:nvPr/>
        </p:nvSpPr>
        <p:spPr>
          <a:xfrm>
            <a:off x="509320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4" name="Shape 12"/>
          <p:cNvSpPr/>
          <p:nvPr/>
        </p:nvSpPr>
        <p:spPr>
          <a:xfrm>
            <a:off x="6652260" y="619506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5" name="Shape 13"/>
          <p:cNvSpPr/>
          <p:nvPr/>
        </p:nvSpPr>
        <p:spPr>
          <a:xfrm>
            <a:off x="8211312" y="63825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6" name="Shape 14"/>
          <p:cNvSpPr/>
          <p:nvPr/>
        </p:nvSpPr>
        <p:spPr>
          <a:xfrm>
            <a:off x="9761220" y="610362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7" name="Shape 15"/>
          <p:cNvSpPr/>
          <p:nvPr/>
        </p:nvSpPr>
        <p:spPr>
          <a:xfrm>
            <a:off x="11311128" y="646480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8" name="Shape 16"/>
          <p:cNvSpPr/>
          <p:nvPr/>
        </p:nvSpPr>
        <p:spPr>
          <a:xfrm>
            <a:off x="160020" y="31775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19" name="Shape 17"/>
          <p:cNvSpPr/>
          <p:nvPr/>
        </p:nvSpPr>
        <p:spPr>
          <a:xfrm>
            <a:off x="11960352" y="31821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0" name="Shape 18"/>
          <p:cNvSpPr/>
          <p:nvPr/>
        </p:nvSpPr>
        <p:spPr>
          <a:xfrm>
            <a:off x="347472" y="455371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1" name="Shape 19"/>
          <p:cNvSpPr/>
          <p:nvPr/>
        </p:nvSpPr>
        <p:spPr>
          <a:xfrm>
            <a:off x="11864340" y="454914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22" name="Shape 20"/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00E5FF"/>
          </a:solidFill>
          <a:ln/>
        </p:spPr>
      </p:sp>
      <p:sp>
        <p:nvSpPr>
          <p:cNvPr id="23" name="Text 21"/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03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1051560" y="201168"/>
            <a:ext cx="9902952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SiPM CHARACTERIZATION</a:t>
            </a:r>
            <a:endParaRPr lang="en-US" sz="2800" dirty="0"/>
          </a:p>
        </p:txBody>
      </p:sp>
      <p:pic>
        <p:nvPicPr>
          <p:cNvPr id="25" name="Image 0" descr="/home/claude/slides_media/image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1097280"/>
            <a:ext cx="11091672" cy="3840480"/>
          </a:xfrm>
          <a:prstGeom prst="rect">
            <a:avLst/>
          </a:prstGeom>
        </p:spPr>
      </p:pic>
      <p:sp>
        <p:nvSpPr>
          <p:cNvPr id="26" name="Text 23"/>
          <p:cNvSpPr/>
          <p:nvPr/>
        </p:nvSpPr>
        <p:spPr>
          <a:xfrm>
            <a:off x="548640" y="4983480"/>
            <a:ext cx="1109167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i="1" dirty="0">
                <a:solidFill>
                  <a:srgbClr val="8A95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Single-photon spectrum (left) and gain linearity vs. bias voltage (right)</a:t>
            </a:r>
            <a:endParaRPr lang="en-US" sz="1300" dirty="0"/>
          </a:p>
        </p:txBody>
      </p:sp>
      <p:sp>
        <p:nvSpPr>
          <p:cNvPr id="27" name="Shape 24"/>
          <p:cNvSpPr/>
          <p:nvPr/>
        </p:nvSpPr>
        <p:spPr>
          <a:xfrm>
            <a:off x="548640" y="5440680"/>
            <a:ext cx="5408676" cy="86868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28" name="Shape 25"/>
          <p:cNvSpPr/>
          <p:nvPr/>
        </p:nvSpPr>
        <p:spPr>
          <a:xfrm>
            <a:off x="548640" y="5440680"/>
            <a:ext cx="5408676" cy="45720"/>
          </a:xfrm>
          <a:prstGeom prst="rect">
            <a:avLst/>
          </a:prstGeom>
          <a:solidFill>
            <a:srgbClr val="00E5FF"/>
          </a:solidFill>
          <a:ln/>
        </p:spPr>
      </p:sp>
      <p:sp>
        <p:nvSpPr>
          <p:cNvPr id="29" name="Text 26"/>
          <p:cNvSpPr/>
          <p:nvPr/>
        </p:nvSpPr>
        <p:spPr>
          <a:xfrm>
            <a:off x="731520" y="5532120"/>
            <a:ext cx="5134356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b="1" dirty="0">
                <a:solidFill>
                  <a:srgbClr val="00E5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Clean photon-counting peaks</a:t>
            </a:r>
            <a:endParaRPr lang="en-US" sz="1300" dirty="0"/>
          </a:p>
          <a:p>
            <a:pPr marL="0" indent="0">
              <a:buNone/>
            </a:pPr>
            <a:r>
              <a:rPr lang="en-US" sz="12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Resolvable 1‑p.e. spacing confirms low noise &amp; correct gain.</a:t>
            </a:r>
            <a:endParaRPr lang="en-US" sz="1300" dirty="0"/>
          </a:p>
        </p:txBody>
      </p:sp>
      <p:sp>
        <p:nvSpPr>
          <p:cNvPr id="30" name="Shape 27"/>
          <p:cNvSpPr/>
          <p:nvPr/>
        </p:nvSpPr>
        <p:spPr>
          <a:xfrm>
            <a:off x="6231636" y="5440680"/>
            <a:ext cx="5408676" cy="868680"/>
          </a:xfrm>
          <a:prstGeom prst="rect">
            <a:avLst/>
          </a:prstGeom>
          <a:solidFill>
            <a:srgbClr val="1A2150"/>
          </a:solidFill>
          <a:ln w="9525">
            <a:solidFill>
              <a:srgbClr val="2A3470"/>
            </a:solidFill>
            <a:prstDash val="solid"/>
          </a:ln>
        </p:spPr>
      </p:sp>
      <p:sp>
        <p:nvSpPr>
          <p:cNvPr id="31" name="Shape 28"/>
          <p:cNvSpPr/>
          <p:nvPr/>
        </p:nvSpPr>
        <p:spPr>
          <a:xfrm>
            <a:off x="6231636" y="5440680"/>
            <a:ext cx="5408676" cy="45720"/>
          </a:xfrm>
          <a:prstGeom prst="rect">
            <a:avLst/>
          </a:prstGeom>
          <a:solidFill>
            <a:srgbClr val="FFB627"/>
          </a:solidFill>
          <a:ln/>
        </p:spPr>
      </p:sp>
      <p:sp>
        <p:nvSpPr>
          <p:cNvPr id="32" name="Text 29"/>
          <p:cNvSpPr/>
          <p:nvPr/>
        </p:nvSpPr>
        <p:spPr>
          <a:xfrm>
            <a:off x="6414516" y="5532120"/>
            <a:ext cx="5134356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b="1" dirty="0">
                <a:solidFill>
                  <a:srgbClr val="FFB62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Linear gain vs. bias</a:t>
            </a:r>
            <a:endParaRPr lang="en-US" sz="1300" dirty="0"/>
          </a:p>
          <a:p>
            <a:pPr marL="0" indent="0">
              <a:buNone/>
            </a:pPr>
            <a:r>
              <a:rPr lang="en-US" sz="12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Linear above breakdown — nominal operating point ~54 V.</a:t>
            </a:r>
            <a:endParaRPr lang="en-US" sz="1300" dirty="0"/>
          </a:p>
        </p:txBody>
      </p:sp>
      <p:sp>
        <p:nvSpPr>
          <p:cNvPr id="33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57432" y="6492240"/>
            <a:ext cx="548640" cy="27432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1100">
                <a:solidFill>
                  <a:srgbClr val="8A95C7"/>
                </a:solidFill>
                <a:latin typeface="Calibri"/>
                <a:ea typeface="Calibri"/>
                <a:cs typeface="Calibri"/>
              </a:defRPr>
            </a:lvl1pPr>
          </a:lstStyle>
          <a:p>
            <a:pPr algn="r"/>
            <a:fld id="{F7021451-1387-4CA6-816F-3879F97B5CBC}" type="slidenum">
              <a:rPr lang="en-US" b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9BE723FB-35A1-EAFE-D53C-39ED09E83D60}"/>
              </a:ext>
            </a:extLst>
          </p:cNvPr>
          <p:cNvSpPr/>
          <p:nvPr/>
        </p:nvSpPr>
        <p:spPr>
          <a:xfrm>
            <a:off x="713232" y="34747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64D8E378-7F23-C390-BF0D-858959614BAD}"/>
              </a:ext>
            </a:extLst>
          </p:cNvPr>
          <p:cNvSpPr/>
          <p:nvPr/>
        </p:nvSpPr>
        <p:spPr>
          <a:xfrm>
            <a:off x="2263140" y="800100"/>
            <a:ext cx="45720" cy="45720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E99B5C24-4DB5-1EDA-6874-58CCDA181774}"/>
              </a:ext>
            </a:extLst>
          </p:cNvPr>
          <p:cNvSpPr/>
          <p:nvPr/>
        </p:nvSpPr>
        <p:spPr>
          <a:xfrm>
            <a:off x="3813048" y="246888"/>
            <a:ext cx="54864" cy="54864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5" name="Shape 3">
            <a:extLst>
              <a:ext uri="{FF2B5EF4-FFF2-40B4-BE49-F238E27FC236}">
                <a16:creationId xmlns:a16="http://schemas.microsoft.com/office/drawing/2014/main" id="{E81FF53C-4B71-8A70-516A-013AA16C687D}"/>
              </a:ext>
            </a:extLst>
          </p:cNvPr>
          <p:cNvSpPr/>
          <p:nvPr/>
        </p:nvSpPr>
        <p:spPr>
          <a:xfrm>
            <a:off x="5468112" y="987552"/>
            <a:ext cx="36576" cy="36576"/>
          </a:xfrm>
          <a:prstGeom prst="ellipse">
            <a:avLst/>
          </a:prstGeom>
          <a:solidFill>
            <a:srgbClr val="00E5FF">
              <a:alpha val="40000"/>
            </a:srgbClr>
          </a:solidFill>
          <a:ln/>
        </p:spPr>
      </p:sp>
      <p:sp>
        <p:nvSpPr>
          <p:cNvPr id="6" name="Shape 20">
            <a:extLst>
              <a:ext uri="{FF2B5EF4-FFF2-40B4-BE49-F238E27FC236}">
                <a16:creationId xmlns:a16="http://schemas.microsoft.com/office/drawing/2014/main" id="{C732218D-81D0-E41C-E400-7976FF5673DE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ellipse">
            <a:avLst/>
          </a:prstGeom>
          <a:solidFill>
            <a:srgbClr val="FF3D9A"/>
          </a:solidFill>
          <a:ln/>
        </p:spPr>
      </p:sp>
      <p:sp>
        <p:nvSpPr>
          <p:cNvPr id="7" name="Text 21">
            <a:extLst>
              <a:ext uri="{FF2B5EF4-FFF2-40B4-BE49-F238E27FC236}">
                <a16:creationId xmlns:a16="http://schemas.microsoft.com/office/drawing/2014/main" id="{5BC52747-8733-9163-2B76-38FBD7F5FC16}"/>
              </a:ext>
            </a:extLst>
          </p:cNvPr>
          <p:cNvSpPr/>
          <p:nvPr/>
        </p:nvSpPr>
        <p:spPr>
          <a:xfrm>
            <a:off x="411480" y="201168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0A0E2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03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C4EE60-EE94-C395-A5C8-F9759139271A}"/>
              </a:ext>
            </a:extLst>
          </p:cNvPr>
          <p:cNvSpPr txBox="1"/>
          <p:nvPr/>
        </p:nvSpPr>
        <p:spPr>
          <a:xfrm>
            <a:off x="1051559" y="201168"/>
            <a:ext cx="7528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b="1" kern="0" spc="1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DETECTOR INTERFACE</a:t>
            </a:r>
            <a:endParaRPr lang="en-US" sz="2800" dirty="0"/>
          </a:p>
        </p:txBody>
      </p:sp>
      <p:pic>
        <p:nvPicPr>
          <p:cNvPr id="12" name="Picture 11" descr="A collage of different objects&#10;&#10;AI-generated content may be incorrect.">
            <a:extLst>
              <a:ext uri="{FF2B5EF4-FFF2-40B4-BE49-F238E27FC236}">
                <a16:creationId xmlns:a16="http://schemas.microsoft.com/office/drawing/2014/main" id="{B4EDA20F-37AA-1117-43E2-89FE23131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949" y="1138265"/>
            <a:ext cx="8582891" cy="49196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4BC2CF-E064-CA2B-5932-56124693DFF9}"/>
              </a:ext>
            </a:extLst>
          </p:cNvPr>
          <p:cNvSpPr txBox="1"/>
          <p:nvPr/>
        </p:nvSpPr>
        <p:spPr>
          <a:xfrm>
            <a:off x="1813860" y="2564196"/>
            <a:ext cx="2342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SiPM</a:t>
            </a:r>
            <a:r>
              <a:rPr lang="en-US" sz="1600" b="1" dirty="0">
                <a:solidFill>
                  <a:srgbClr val="FF0000"/>
                </a:solidFill>
              </a:rPr>
              <a:t> Carrier PCB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D2AEB9-8390-ADF0-699E-D5047F5933AB}"/>
              </a:ext>
            </a:extLst>
          </p:cNvPr>
          <p:cNvSpPr txBox="1"/>
          <p:nvPr/>
        </p:nvSpPr>
        <p:spPr>
          <a:xfrm>
            <a:off x="4485164" y="2548807"/>
            <a:ext cx="2386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SiPM</a:t>
            </a:r>
            <a:r>
              <a:rPr lang="en-US" b="1" dirty="0">
                <a:solidFill>
                  <a:srgbClr val="FF0000"/>
                </a:solidFill>
              </a:rPr>
              <a:t> Detector Adapter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FAB07-F548-D3C7-59D2-B03ADA0DFF31}"/>
              </a:ext>
            </a:extLst>
          </p:cNvPr>
          <p:cNvSpPr txBox="1"/>
          <p:nvPr/>
        </p:nvSpPr>
        <p:spPr>
          <a:xfrm>
            <a:off x="7788136" y="2548807"/>
            <a:ext cx="141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Readout 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8043AB-9A3D-1F96-3C47-BA4953BADE3F}"/>
              </a:ext>
            </a:extLst>
          </p:cNvPr>
          <p:cNvSpPr txBox="1"/>
          <p:nvPr/>
        </p:nvSpPr>
        <p:spPr>
          <a:xfrm>
            <a:off x="1719349" y="4174793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Place Carrier PCB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7F8472-4F2F-20AD-0CF0-31A4837A90C9}"/>
              </a:ext>
            </a:extLst>
          </p:cNvPr>
          <p:cNvSpPr txBox="1"/>
          <p:nvPr/>
        </p:nvSpPr>
        <p:spPr>
          <a:xfrm>
            <a:off x="4397842" y="4235259"/>
            <a:ext cx="197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Place Readout PCB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1027E8-092B-AEDF-EC0A-99B73A8B977E}"/>
              </a:ext>
            </a:extLst>
          </p:cNvPr>
          <p:cNvSpPr txBox="1"/>
          <p:nvPr/>
        </p:nvSpPr>
        <p:spPr>
          <a:xfrm>
            <a:off x="7414809" y="4118687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Place WLS Fiber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39B5D3-1BD2-EEE5-68A5-2CCBEEF52C4E}"/>
              </a:ext>
            </a:extLst>
          </p:cNvPr>
          <p:cNvSpPr txBox="1"/>
          <p:nvPr/>
        </p:nvSpPr>
        <p:spPr>
          <a:xfrm>
            <a:off x="4351065" y="5751933"/>
            <a:ext cx="2524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Reflector and Black Tape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C619D3-0791-2B77-4987-DA296653913E}"/>
              </a:ext>
            </a:extLst>
          </p:cNvPr>
          <p:cNvSpPr txBox="1"/>
          <p:nvPr/>
        </p:nvSpPr>
        <p:spPr>
          <a:xfrm>
            <a:off x="1719349" y="5739451"/>
            <a:ext cx="257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Tightly Coupled Interface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14DE65-77B7-8D08-0A06-4A441A91CF42}"/>
              </a:ext>
            </a:extLst>
          </p:cNvPr>
          <p:cNvSpPr txBox="1"/>
          <p:nvPr/>
        </p:nvSpPr>
        <p:spPr>
          <a:xfrm>
            <a:off x="7414809" y="5739223"/>
            <a:ext cx="2244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Fully Packed Detector</a:t>
            </a:r>
          </a:p>
        </p:txBody>
      </p:sp>
      <p:sp>
        <p:nvSpPr>
          <p:cNvPr id="22" name="Text 31">
            <a:extLst>
              <a:ext uri="{FF2B5EF4-FFF2-40B4-BE49-F238E27FC236}">
                <a16:creationId xmlns:a16="http://schemas.microsoft.com/office/drawing/2014/main" id="{774BAA92-489D-8490-FE12-33FF77669BDE}"/>
              </a:ext>
            </a:extLst>
          </p:cNvPr>
          <p:cNvSpPr/>
          <p:nvPr/>
        </p:nvSpPr>
        <p:spPr>
          <a:xfrm>
            <a:off x="1988337" y="6176738"/>
            <a:ext cx="8441531" cy="36933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200" dirty="0">
                <a:solidFill>
                  <a:srgbClr val="E8EC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Custom mechanical coupling and PCBs are made to tightly couple the SiPM photodetector to the fiber end with low optical loss.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9150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1239</Words>
  <Application>Microsoft Office PowerPoint</Application>
  <PresentationFormat>Widescreen</PresentationFormat>
  <Paragraphs>273</Paragraphs>
  <Slides>22</Slides>
  <Notes>14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Amazon Ember</vt:lpstr>
      <vt:lpstr>Arial</vt:lpstr>
      <vt:lpstr>Calibri</vt:lpstr>
      <vt:lpstr>Georgia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Pittsburgh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Mini-CoRTEx Presentation</dc:title>
  <dc:subject>PptxGenJS Presentation</dc:subject>
  <dc:creator>Mini-CoRTEx Team</dc:creator>
  <cp:lastModifiedBy>Elangovan, Yuvaraj</cp:lastModifiedBy>
  <cp:revision>99</cp:revision>
  <dcterms:created xsi:type="dcterms:W3CDTF">2026-05-11T00:51:58Z</dcterms:created>
  <dcterms:modified xsi:type="dcterms:W3CDTF">2026-05-11T17:33:42Z</dcterms:modified>
</cp:coreProperties>
</file>