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1"/>
  </p:notesMasterIdLst>
  <p:sldIdLst>
    <p:sldId id="256" r:id="rId2"/>
    <p:sldId id="350" r:id="rId3"/>
    <p:sldId id="276" r:id="rId4"/>
    <p:sldId id="318" r:id="rId5"/>
    <p:sldId id="382" r:id="rId6"/>
    <p:sldId id="383" r:id="rId7"/>
    <p:sldId id="384" r:id="rId8"/>
    <p:sldId id="397" r:id="rId9"/>
    <p:sldId id="398" r:id="rId10"/>
    <p:sldId id="399" r:id="rId11"/>
    <p:sldId id="400" r:id="rId12"/>
    <p:sldId id="395" r:id="rId13"/>
    <p:sldId id="392" r:id="rId14"/>
    <p:sldId id="385" r:id="rId15"/>
    <p:sldId id="386" r:id="rId16"/>
    <p:sldId id="387" r:id="rId17"/>
    <p:sldId id="407" r:id="rId18"/>
    <p:sldId id="328" r:id="rId19"/>
    <p:sldId id="388" r:id="rId20"/>
    <p:sldId id="338" r:id="rId21"/>
    <p:sldId id="366" r:id="rId22"/>
    <p:sldId id="367" r:id="rId23"/>
    <p:sldId id="368" r:id="rId24"/>
    <p:sldId id="390" r:id="rId25"/>
    <p:sldId id="391" r:id="rId26"/>
    <p:sldId id="393" r:id="rId27"/>
    <p:sldId id="404" r:id="rId28"/>
    <p:sldId id="405" r:id="rId29"/>
    <p:sldId id="406" r:id="rId3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21D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636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324" y="96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67679E5-7E06-4217-AC97-A710B93B14C0}" type="datetimeFigureOut">
              <a:rPr lang="en-US" smtClean="0"/>
              <a:t>5/9/2026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5460AA6-E4CB-47F4-A80F-F3D90265CA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33809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5460AA6-E4CB-47F4-A80F-F3D90265CA3C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896744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203AA20-057F-58E8-C31A-57D8626DC21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739FC1C-5776-6552-37FF-906032BD0A1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6BBDB5B-A61A-5F80-BB25-9381E8E78DB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F637F70-95B7-44B2-4AE1-AC4C9B45E80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5460AA6-E4CB-47F4-A80F-F3D90265CA3C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891968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B7F9C6D-976F-B2AA-046A-2FDD0663259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C31FAC18-142B-ECA2-B2D5-D828D199CC8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F8BBEBE2-165A-BB99-C818-F742826BDF6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1BCBA8C-8A70-0166-9582-903A76E4F3B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5460AA6-E4CB-47F4-A80F-F3D90265CA3C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48896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F5F700-0AD0-174A-782F-2E7504C5738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7B3D151-9E1A-B5BC-3E01-F3AA41782B0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A2D5F0B-0E03-5E5E-F1D9-F4BF984B78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77DCC1-5B84-48C7-A07F-FFA2AD022CBA}" type="datetimeFigureOut">
              <a:rPr lang="en-US" smtClean="0"/>
              <a:t>5/9/2026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B944A0E-F88F-3A07-A798-7C44A61E07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D2AA28B-9A1F-E695-5FB6-D2C729B78B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01E65A-4169-4126-B739-63B617D547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6687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BAD2A9-58BB-4552-3705-E8EC39F7FF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5029AAB-08E7-CF7C-C705-066AF9F5945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A72A5E-C846-9D94-0C74-0E21788C96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77DCC1-5B84-48C7-A07F-FFA2AD022CBA}" type="datetimeFigureOut">
              <a:rPr lang="en-US" smtClean="0"/>
              <a:t>5/9/2026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F2D5FC9-7CAD-3660-C684-08A3A72F71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18CA3C4-8F66-E494-2ED8-1DD43D1CB0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01E65A-4169-4126-B739-63B617D547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02404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F99C41C-53CF-056B-D9E2-AFA69DB9CD1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8F70816-235B-9048-8BA7-5320CDB4FBC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7FF3668-A529-EB09-E947-3BCBF3E8D3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77DCC1-5B84-48C7-A07F-FFA2AD022CBA}" type="datetimeFigureOut">
              <a:rPr lang="en-US" smtClean="0"/>
              <a:t>5/9/2026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840EC09-A624-DAC9-6019-18E44E1E81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BBC5066-D7C1-FAE8-8F95-5CB2613947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01E65A-4169-4126-B739-63B617D547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33474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EEB3AE-9103-8BDD-80E2-8BFA5E4BCE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3EFA951-4018-A1A1-B5CC-83CF16C7685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C305B5-9B44-E735-5A18-CB30AF3B6B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77DCC1-5B84-48C7-A07F-FFA2AD022CBA}" type="datetimeFigureOut">
              <a:rPr lang="en-US" smtClean="0"/>
              <a:t>5/9/2026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A996C1-A49A-01DB-FD02-01A27A9AF7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6D37A90-520A-2AB3-D702-3C47CE3A7F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01E65A-4169-4126-B739-63B617D547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66087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3A0E11-903A-4A4D-5C1E-A94CABE1D8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ACAF266-88D2-9A54-9435-CA55AADCFBD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46DA1B-6047-5ED6-CEA0-7A7D257E66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77DCC1-5B84-48C7-A07F-FFA2AD022CBA}" type="datetimeFigureOut">
              <a:rPr lang="en-US" smtClean="0"/>
              <a:t>5/9/2026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48A19F0-3354-52DC-87B0-3B2E619965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7D336F-7AD2-5409-C7F6-A432CC206C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01E65A-4169-4126-B739-63B617D547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4014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129BF8-650E-E3C7-6E8E-696D7ACAC7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3CF36E4-B30F-D762-2559-9AD8D79AA8B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D10AD2B-F85B-C7E8-6259-C0872D5026A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42F1067-BC8A-C1BC-FC65-2A7301D0C9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77DCC1-5B84-48C7-A07F-FFA2AD022CBA}" type="datetimeFigureOut">
              <a:rPr lang="en-US" smtClean="0"/>
              <a:t>5/9/2026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35FEE50-820A-E156-3886-C610F06935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CB87614-0B85-E58F-FE7D-C88D8E3873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01E65A-4169-4126-B739-63B617D547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95386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6E4E4C-5D6E-3C94-BD03-48230C9C0C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B6858D8-B15F-3F9A-BB37-4F2A8A058D8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4BA2CC-5874-9A5D-7E26-F060A2D3A33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4396B14-221F-5293-8BD3-9505261227B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977949A-B8CB-F248-302F-3423687F4A0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438FEB6-F2DD-9620-A8A9-DBB5BC559C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77DCC1-5B84-48C7-A07F-FFA2AD022CBA}" type="datetimeFigureOut">
              <a:rPr lang="en-US" smtClean="0"/>
              <a:t>5/9/2026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B7D42AE-3F53-0126-A12F-BE4459AC7C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39F30B2-14EC-F88F-120A-F09BCC03C9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01E65A-4169-4126-B739-63B617D547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37453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ABAF65-0C86-9D38-D1AA-A3B406346F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5B30BEE-A33C-DA96-BFEA-F45133ECA8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77DCC1-5B84-48C7-A07F-FFA2AD022CBA}" type="datetimeFigureOut">
              <a:rPr lang="en-US" smtClean="0"/>
              <a:t>5/9/2026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99EE959-9FDF-F3C5-B8A7-60BB15B693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0A299A3-8798-D54A-8DBC-EAB946DEC6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01E65A-4169-4126-B739-63B617D547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20455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6B5C7D3-58DA-3E6D-F3BE-F12E40C631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77DCC1-5B84-48C7-A07F-FFA2AD022CBA}" type="datetimeFigureOut">
              <a:rPr lang="en-US" smtClean="0"/>
              <a:t>5/9/2026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E4B2576-6D16-B576-A2AB-2CDDD1FF51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AB307A9-7B06-6A80-57CF-654F32261F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01E65A-4169-4126-B739-63B617D547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07875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18D679-CD3B-A5B8-1052-F7FD737060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13F9E5A-58DF-B901-F9D1-155730F3D32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9B3A7AF-8E82-2034-5EDB-BDC7EDA5BE1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3A2087A-3696-3BEC-254C-246B86D889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77DCC1-5B84-48C7-A07F-FFA2AD022CBA}" type="datetimeFigureOut">
              <a:rPr lang="en-US" smtClean="0"/>
              <a:t>5/9/2026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BDC7F42-48B2-C3F6-7DB0-7EB53B3C28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ED49981-A62C-7842-C9BE-1529BB7C15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01E65A-4169-4126-B739-63B617D547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52166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53213D-54B0-AC76-8C72-F9ADEE40B0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B6AEF21-26D7-4727-1546-A867F3DB6B8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D280C14-0E07-B14A-E163-0727762622B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635E1B2-91EA-570A-9493-5DA69C2CBC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77DCC1-5B84-48C7-A07F-FFA2AD022CBA}" type="datetimeFigureOut">
              <a:rPr lang="en-US" smtClean="0"/>
              <a:t>5/9/2026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B198154-EDF8-807C-D668-745FB84B4F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7C9CCBE-0CF3-4DDA-2639-596C616BEB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01E65A-4169-4126-B739-63B617D547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25628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78248F4-5CE6-6835-A8EB-0F44255954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2D52822-6773-7386-C174-62CCDE40E4C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E13A704-38E2-58D4-BB62-28942A07E75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77DCC1-5B84-48C7-A07F-FFA2AD022CBA}" type="datetimeFigureOut">
              <a:rPr lang="en-US" smtClean="0"/>
              <a:t>5/9/2026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ED2DFB1-3DF8-DAB5-A650-A81E963BD37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8911262-B9C3-B4B1-3E9F-818DB2EE674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1E65A-4169-4126-B739-63B617D547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60038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0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0.png"/><Relationship Id="rId7" Type="http://schemas.openxmlformats.org/officeDocument/2006/relationships/image" Target="../media/image22.png"/><Relationship Id="rId2" Type="http://schemas.openxmlformats.org/officeDocument/2006/relationships/image" Target="../media/image170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3" Type="http://schemas.openxmlformats.org/officeDocument/2006/relationships/image" Target="../media/image24.png"/><Relationship Id="rId7" Type="http://schemas.openxmlformats.org/officeDocument/2006/relationships/image" Target="../media/image28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3" Type="http://schemas.openxmlformats.org/officeDocument/2006/relationships/image" Target="../media/image24.png"/><Relationship Id="rId7" Type="http://schemas.openxmlformats.org/officeDocument/2006/relationships/image" Target="../media/image32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1.png"/><Relationship Id="rId11" Type="http://schemas.openxmlformats.org/officeDocument/2006/relationships/image" Target="../media/image35.png"/><Relationship Id="rId5" Type="http://schemas.openxmlformats.org/officeDocument/2006/relationships/image" Target="../media/image30.png"/><Relationship Id="rId10" Type="http://schemas.openxmlformats.org/officeDocument/2006/relationships/image" Target="../media/image34.png"/><Relationship Id="rId4" Type="http://schemas.openxmlformats.org/officeDocument/2006/relationships/image" Target="../media/image25.png"/><Relationship Id="rId9" Type="http://schemas.openxmlformats.org/officeDocument/2006/relationships/image" Target="../media/image33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8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9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0.png"/><Relationship Id="rId2" Type="http://schemas.openxmlformats.org/officeDocument/2006/relationships/image" Target="../media/image150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0.png"/><Relationship Id="rId2" Type="http://schemas.openxmlformats.org/officeDocument/2006/relationships/image" Target="../media/image150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3.png"/><Relationship Id="rId4" Type="http://schemas.openxmlformats.org/officeDocument/2006/relationships/image" Target="../media/image42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D7758184-681D-9C73-F943-A79FAEA51685}"/>
              </a:ext>
            </a:extLst>
          </p:cNvPr>
          <p:cNvSpPr txBox="1"/>
          <p:nvPr/>
        </p:nvSpPr>
        <p:spPr>
          <a:xfrm>
            <a:off x="760476" y="1026581"/>
            <a:ext cx="10671048" cy="41549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8800" dirty="0">
                <a:solidFill>
                  <a:schemeClr val="accent4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The Geometric</a:t>
            </a:r>
          </a:p>
          <a:p>
            <a:pPr algn="ctr"/>
            <a:r>
              <a:rPr lang="en-US" sz="8800" dirty="0">
                <a:solidFill>
                  <a:schemeClr val="accent2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Scattering Algebra</a:t>
            </a:r>
          </a:p>
          <a:p>
            <a:pPr algn="ctr"/>
            <a:r>
              <a:rPr lang="en-US" sz="8800" dirty="0">
                <a:solidFill>
                  <a:schemeClr val="accent4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of Physical Space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58ED9E4D-4AA5-970E-D719-DA280EFEFE2E}"/>
              </a:ext>
            </a:extLst>
          </p:cNvPr>
          <p:cNvSpPr/>
          <p:nvPr/>
        </p:nvSpPr>
        <p:spPr>
          <a:xfrm>
            <a:off x="10080702" y="747801"/>
            <a:ext cx="390293" cy="557561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34E7829-4631-F26B-B156-11B1CBE586FC}"/>
              </a:ext>
            </a:extLst>
          </p:cNvPr>
          <p:cNvSpPr txBox="1"/>
          <p:nvPr/>
        </p:nvSpPr>
        <p:spPr>
          <a:xfrm>
            <a:off x="533497" y="5460345"/>
            <a:ext cx="1112500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3600" dirty="0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Moab Croft—Illinois State University—Dr. Christensen</a:t>
            </a:r>
          </a:p>
        </p:txBody>
      </p:sp>
    </p:spTree>
    <p:extLst>
      <p:ext uri="{BB962C8B-B14F-4D97-AF65-F5344CB8AC3E}">
        <p14:creationId xmlns:p14="http://schemas.microsoft.com/office/powerpoint/2010/main" val="370824768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38F0E97B-B22E-6368-6835-95AD74F886D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A group of colored lines&#10;&#10;AI-generated content may be incorrect.">
            <a:extLst>
              <a:ext uri="{FF2B5EF4-FFF2-40B4-BE49-F238E27FC236}">
                <a16:creationId xmlns:a16="http://schemas.microsoft.com/office/drawing/2014/main" id="{9CF8CD86-67E7-DA53-2C2E-1E549CB5065B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338"/>
            <a:ext cx="12192000" cy="6851324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A9A39D3-2DA2-A195-B376-D1D998C26E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72875" y="6392926"/>
            <a:ext cx="521590" cy="365125"/>
          </a:xfrm>
        </p:spPr>
        <p:txBody>
          <a:bodyPr/>
          <a:lstStyle/>
          <a:p>
            <a:fld id="{7601E65A-4169-4126-B739-63B617D547BF}" type="slidenum">
              <a:rPr lang="en-US" sz="1800" b="1" smtClean="0">
                <a:solidFill>
                  <a:schemeClr val="bg2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10</a:t>
            </a:fld>
            <a:endParaRPr lang="en-US" sz="1800" b="1" dirty="0">
              <a:solidFill>
                <a:schemeClr val="bg2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26A95C8-23F3-7C99-E4ED-B22580A1FF9C}"/>
              </a:ext>
            </a:extLst>
          </p:cNvPr>
          <p:cNvSpPr txBox="1"/>
          <p:nvPr/>
        </p:nvSpPr>
        <p:spPr>
          <a:xfrm>
            <a:off x="3140011" y="110384"/>
            <a:ext cx="5911977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3200" dirty="0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Gauge Invariance Example</a:t>
            </a:r>
            <a:endParaRPr lang="en-US" sz="3200" dirty="0">
              <a:solidFill>
                <a:schemeClr val="bg1"/>
              </a:solidFill>
            </a:endParaRPr>
          </a:p>
        </p:txBody>
      </p:sp>
      <p:sp>
        <p:nvSpPr>
          <p:cNvPr id="4" name="Circle: Hollow 3">
            <a:extLst>
              <a:ext uri="{FF2B5EF4-FFF2-40B4-BE49-F238E27FC236}">
                <a16:creationId xmlns:a16="http://schemas.microsoft.com/office/drawing/2014/main" id="{8D877A77-5897-922A-72AD-37E036C40221}"/>
              </a:ext>
            </a:extLst>
          </p:cNvPr>
          <p:cNvSpPr/>
          <p:nvPr/>
        </p:nvSpPr>
        <p:spPr>
          <a:xfrm>
            <a:off x="82296" y="69554"/>
            <a:ext cx="333218" cy="333218"/>
          </a:xfrm>
          <a:prstGeom prst="donut">
            <a:avLst>
              <a:gd name="adj" fmla="val 9619"/>
            </a:avLst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Circle: Hollow 4">
            <a:extLst>
              <a:ext uri="{FF2B5EF4-FFF2-40B4-BE49-F238E27FC236}">
                <a16:creationId xmlns:a16="http://schemas.microsoft.com/office/drawing/2014/main" id="{86D27CA0-B6A2-3A4E-6A3D-DC3A80E56839}"/>
              </a:ext>
            </a:extLst>
          </p:cNvPr>
          <p:cNvSpPr/>
          <p:nvPr/>
        </p:nvSpPr>
        <p:spPr>
          <a:xfrm>
            <a:off x="82296" y="487720"/>
            <a:ext cx="333218" cy="333218"/>
          </a:xfrm>
          <a:prstGeom prst="donut">
            <a:avLst>
              <a:gd name="adj" fmla="val 9619"/>
            </a:avLst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0EF71FF2-4737-1D10-CC1F-371045E34121}"/>
              </a:ext>
            </a:extLst>
          </p:cNvPr>
          <p:cNvSpPr/>
          <p:nvPr/>
        </p:nvSpPr>
        <p:spPr>
          <a:xfrm>
            <a:off x="118603" y="105861"/>
            <a:ext cx="260604" cy="260604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735C8313-72A6-658F-F8AF-4AA62F0EF3DE}"/>
              </a:ext>
            </a:extLst>
          </p:cNvPr>
          <p:cNvSpPr/>
          <p:nvPr/>
        </p:nvSpPr>
        <p:spPr>
          <a:xfrm>
            <a:off x="118603" y="524027"/>
            <a:ext cx="260604" cy="260604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Circle: Hollow 7">
            <a:extLst>
              <a:ext uri="{FF2B5EF4-FFF2-40B4-BE49-F238E27FC236}">
                <a16:creationId xmlns:a16="http://schemas.microsoft.com/office/drawing/2014/main" id="{5C736A12-912E-6318-6191-1DF644D68338}"/>
              </a:ext>
            </a:extLst>
          </p:cNvPr>
          <p:cNvSpPr/>
          <p:nvPr/>
        </p:nvSpPr>
        <p:spPr>
          <a:xfrm>
            <a:off x="85792" y="908038"/>
            <a:ext cx="333218" cy="333218"/>
          </a:xfrm>
          <a:prstGeom prst="donut">
            <a:avLst>
              <a:gd name="adj" fmla="val 9619"/>
            </a:avLst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B869E6DE-B342-CB39-BC5F-2F1B14918D59}"/>
              </a:ext>
            </a:extLst>
          </p:cNvPr>
          <p:cNvSpPr/>
          <p:nvPr/>
        </p:nvSpPr>
        <p:spPr>
          <a:xfrm>
            <a:off x="122099" y="944345"/>
            <a:ext cx="260604" cy="260604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Lightning Bolt 14">
            <a:extLst>
              <a:ext uri="{FF2B5EF4-FFF2-40B4-BE49-F238E27FC236}">
                <a16:creationId xmlns:a16="http://schemas.microsoft.com/office/drawing/2014/main" id="{92ACFD53-FEF0-AA94-E4C8-679D162F2F17}"/>
              </a:ext>
            </a:extLst>
          </p:cNvPr>
          <p:cNvSpPr/>
          <p:nvPr/>
        </p:nvSpPr>
        <p:spPr>
          <a:xfrm>
            <a:off x="2696547" y="2785747"/>
            <a:ext cx="1194318" cy="410547"/>
          </a:xfrm>
          <a:prstGeom prst="lightningBolt">
            <a:avLst/>
          </a:prstGeom>
          <a:solidFill>
            <a:schemeClr val="tx1"/>
          </a:solidFill>
          <a:ln w="28575">
            <a:solidFill>
              <a:schemeClr val="accent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Circle: Hollow 15">
            <a:extLst>
              <a:ext uri="{FF2B5EF4-FFF2-40B4-BE49-F238E27FC236}">
                <a16:creationId xmlns:a16="http://schemas.microsoft.com/office/drawing/2014/main" id="{B9ED2305-62EC-D593-A4A8-8C0528A0A958}"/>
              </a:ext>
            </a:extLst>
          </p:cNvPr>
          <p:cNvSpPr/>
          <p:nvPr/>
        </p:nvSpPr>
        <p:spPr>
          <a:xfrm>
            <a:off x="86248" y="1326204"/>
            <a:ext cx="333218" cy="333218"/>
          </a:xfrm>
          <a:prstGeom prst="donut">
            <a:avLst>
              <a:gd name="adj" fmla="val 9619"/>
            </a:avLst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7DEE0D6D-CD76-0717-DEAD-C382684BE22A}"/>
              </a:ext>
            </a:extLst>
          </p:cNvPr>
          <p:cNvSpPr/>
          <p:nvPr/>
        </p:nvSpPr>
        <p:spPr>
          <a:xfrm>
            <a:off x="122555" y="1362511"/>
            <a:ext cx="260604" cy="260604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Circle: Hollow 17">
            <a:extLst>
              <a:ext uri="{FF2B5EF4-FFF2-40B4-BE49-F238E27FC236}">
                <a16:creationId xmlns:a16="http://schemas.microsoft.com/office/drawing/2014/main" id="{C68879BD-44F1-4BD2-BBFD-C3D4C83E76B0}"/>
              </a:ext>
            </a:extLst>
          </p:cNvPr>
          <p:cNvSpPr/>
          <p:nvPr/>
        </p:nvSpPr>
        <p:spPr>
          <a:xfrm>
            <a:off x="86248" y="1744370"/>
            <a:ext cx="333218" cy="333218"/>
          </a:xfrm>
          <a:prstGeom prst="donut">
            <a:avLst>
              <a:gd name="adj" fmla="val 9619"/>
            </a:avLst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DB7FF77F-15FE-7F9F-A901-BD1DF36E0743}"/>
              </a:ext>
            </a:extLst>
          </p:cNvPr>
          <p:cNvSpPr/>
          <p:nvPr/>
        </p:nvSpPr>
        <p:spPr>
          <a:xfrm>
            <a:off x="122555" y="1780677"/>
            <a:ext cx="260604" cy="260604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Circle: Hollow 19">
            <a:extLst>
              <a:ext uri="{FF2B5EF4-FFF2-40B4-BE49-F238E27FC236}">
                <a16:creationId xmlns:a16="http://schemas.microsoft.com/office/drawing/2014/main" id="{C5F17D92-B777-C4A2-F84A-2A103D25BB58}"/>
              </a:ext>
            </a:extLst>
          </p:cNvPr>
          <p:cNvSpPr/>
          <p:nvPr/>
        </p:nvSpPr>
        <p:spPr>
          <a:xfrm>
            <a:off x="82296" y="2152751"/>
            <a:ext cx="333218" cy="333218"/>
          </a:xfrm>
          <a:prstGeom prst="donut">
            <a:avLst>
              <a:gd name="adj" fmla="val 9619"/>
            </a:avLst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A4D87062-A18A-C835-EEF3-A58A2A8E186F}"/>
              </a:ext>
            </a:extLst>
          </p:cNvPr>
          <p:cNvSpPr/>
          <p:nvPr/>
        </p:nvSpPr>
        <p:spPr>
          <a:xfrm>
            <a:off x="118603" y="2189058"/>
            <a:ext cx="260604" cy="260604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Lightning Bolt 25">
            <a:extLst>
              <a:ext uri="{FF2B5EF4-FFF2-40B4-BE49-F238E27FC236}">
                <a16:creationId xmlns:a16="http://schemas.microsoft.com/office/drawing/2014/main" id="{C40F0340-E15E-55E8-66CE-BCAA6FFA4B47}"/>
              </a:ext>
            </a:extLst>
          </p:cNvPr>
          <p:cNvSpPr/>
          <p:nvPr/>
        </p:nvSpPr>
        <p:spPr>
          <a:xfrm rot="21041638" flipV="1">
            <a:off x="2836507" y="4521068"/>
            <a:ext cx="1194318" cy="410547"/>
          </a:xfrm>
          <a:prstGeom prst="lightningBolt">
            <a:avLst/>
          </a:prstGeom>
          <a:solidFill>
            <a:schemeClr val="tx1"/>
          </a:solidFill>
          <a:ln w="28575">
            <a:solidFill>
              <a:srgbClr val="00B0F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7" name="Lightning Bolt 26">
            <a:extLst>
              <a:ext uri="{FF2B5EF4-FFF2-40B4-BE49-F238E27FC236}">
                <a16:creationId xmlns:a16="http://schemas.microsoft.com/office/drawing/2014/main" id="{9D1486B5-DF43-D78A-1C91-C8ADD3565A34}"/>
              </a:ext>
            </a:extLst>
          </p:cNvPr>
          <p:cNvSpPr/>
          <p:nvPr/>
        </p:nvSpPr>
        <p:spPr>
          <a:xfrm rot="19774722">
            <a:off x="2507928" y="3929821"/>
            <a:ext cx="1194318" cy="497714"/>
          </a:xfrm>
          <a:prstGeom prst="lightningBolt">
            <a:avLst/>
          </a:prstGeom>
          <a:solidFill>
            <a:schemeClr val="tx1"/>
          </a:solidFill>
          <a:ln w="28575"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Circle: Hollow 9">
            <a:extLst>
              <a:ext uri="{FF2B5EF4-FFF2-40B4-BE49-F238E27FC236}">
                <a16:creationId xmlns:a16="http://schemas.microsoft.com/office/drawing/2014/main" id="{8FE46AE4-CC14-BEAB-75AF-4B284A911E03}"/>
              </a:ext>
            </a:extLst>
          </p:cNvPr>
          <p:cNvSpPr/>
          <p:nvPr/>
        </p:nvSpPr>
        <p:spPr>
          <a:xfrm>
            <a:off x="86248" y="2566146"/>
            <a:ext cx="333218" cy="333218"/>
          </a:xfrm>
          <a:prstGeom prst="donut">
            <a:avLst>
              <a:gd name="adj" fmla="val 9619"/>
            </a:avLst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7B0DF00B-97F2-CB0C-FC3E-33C06C1E349A}"/>
              </a:ext>
            </a:extLst>
          </p:cNvPr>
          <p:cNvSpPr/>
          <p:nvPr/>
        </p:nvSpPr>
        <p:spPr>
          <a:xfrm>
            <a:off x="122555" y="2602453"/>
            <a:ext cx="260604" cy="260604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Circle: Hollow 11">
            <a:extLst>
              <a:ext uri="{FF2B5EF4-FFF2-40B4-BE49-F238E27FC236}">
                <a16:creationId xmlns:a16="http://schemas.microsoft.com/office/drawing/2014/main" id="{097E3EE2-9D79-2AFA-F3E6-6C85050EDEF8}"/>
              </a:ext>
            </a:extLst>
          </p:cNvPr>
          <p:cNvSpPr/>
          <p:nvPr/>
        </p:nvSpPr>
        <p:spPr>
          <a:xfrm>
            <a:off x="86248" y="2984312"/>
            <a:ext cx="333218" cy="333218"/>
          </a:xfrm>
          <a:prstGeom prst="donut">
            <a:avLst>
              <a:gd name="adj" fmla="val 9619"/>
            </a:avLst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17A3A00E-E683-CA01-171C-3CD7B469DBCF}"/>
              </a:ext>
            </a:extLst>
          </p:cNvPr>
          <p:cNvSpPr/>
          <p:nvPr/>
        </p:nvSpPr>
        <p:spPr>
          <a:xfrm>
            <a:off x="122555" y="3020619"/>
            <a:ext cx="260604" cy="260604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Circle: Hollow 21">
            <a:extLst>
              <a:ext uri="{FF2B5EF4-FFF2-40B4-BE49-F238E27FC236}">
                <a16:creationId xmlns:a16="http://schemas.microsoft.com/office/drawing/2014/main" id="{53130681-A295-9095-5C82-5120DFA14FB9}"/>
              </a:ext>
            </a:extLst>
          </p:cNvPr>
          <p:cNvSpPr/>
          <p:nvPr/>
        </p:nvSpPr>
        <p:spPr>
          <a:xfrm>
            <a:off x="82296" y="3392693"/>
            <a:ext cx="333218" cy="333218"/>
          </a:xfrm>
          <a:prstGeom prst="donut">
            <a:avLst>
              <a:gd name="adj" fmla="val 9619"/>
            </a:avLst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82B87680-1FAB-6456-A488-6D45391C8941}"/>
              </a:ext>
            </a:extLst>
          </p:cNvPr>
          <p:cNvSpPr/>
          <p:nvPr/>
        </p:nvSpPr>
        <p:spPr>
          <a:xfrm>
            <a:off x="118603" y="3429000"/>
            <a:ext cx="260604" cy="260604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109CC7FC-9BFD-C739-B2AC-6597C242E0A9}"/>
              </a:ext>
            </a:extLst>
          </p:cNvPr>
          <p:cNvSpPr/>
          <p:nvPr/>
        </p:nvSpPr>
        <p:spPr>
          <a:xfrm>
            <a:off x="4418270" y="3154568"/>
            <a:ext cx="238125" cy="238125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1270B81B-D1B4-3286-00DA-BE340C07A323}"/>
              </a:ext>
            </a:extLst>
          </p:cNvPr>
          <p:cNvSpPr/>
          <p:nvPr/>
        </p:nvSpPr>
        <p:spPr>
          <a:xfrm>
            <a:off x="5395911" y="4906416"/>
            <a:ext cx="238125" cy="238125"/>
          </a:xfrm>
          <a:prstGeom prst="ellipse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92DF1618-2078-C22F-0D1D-59BF03378769}"/>
              </a:ext>
            </a:extLst>
          </p:cNvPr>
          <p:cNvSpPr/>
          <p:nvPr/>
        </p:nvSpPr>
        <p:spPr>
          <a:xfrm>
            <a:off x="4432491" y="3812742"/>
            <a:ext cx="238125" cy="238125"/>
          </a:xfrm>
          <a:prstGeom prst="ellipse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77965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3" grpId="0" animBg="1"/>
      <p:bldP spid="23" grpId="0" animBg="1"/>
      <p:bldP spid="24" grpId="0" animBg="1"/>
      <p:bldP spid="25" grpId="0" animBg="1"/>
      <p:bldP spid="28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356A7F82-939B-F266-153F-2FE9E9E2501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9C648B4-8231-9855-0700-8A2B837EA2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82401" y="6392926"/>
            <a:ext cx="512064" cy="365125"/>
          </a:xfrm>
        </p:spPr>
        <p:txBody>
          <a:bodyPr/>
          <a:lstStyle/>
          <a:p>
            <a:fld id="{7601E65A-4169-4126-B739-63B617D547BF}" type="slidenum">
              <a:rPr lang="en-US" sz="1800" b="1" smtClean="0">
                <a:solidFill>
                  <a:schemeClr val="bg2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11</a:t>
            </a:fld>
            <a:endParaRPr lang="en-US" sz="1800" b="1" dirty="0">
              <a:solidFill>
                <a:schemeClr val="bg2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478278B7-3D5F-00F4-27C8-F35E9D8DEF43}"/>
              </a:ext>
            </a:extLst>
          </p:cNvPr>
          <p:cNvSpPr txBox="1"/>
          <p:nvPr/>
        </p:nvSpPr>
        <p:spPr>
          <a:xfrm>
            <a:off x="3140011" y="110384"/>
            <a:ext cx="5911977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3200" dirty="0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Gauge Invariance Example</a:t>
            </a:r>
            <a:endParaRPr lang="en-US" sz="3200" dirty="0">
              <a:solidFill>
                <a:schemeClr val="bg1"/>
              </a:solidFill>
            </a:endParaRPr>
          </a:p>
        </p:txBody>
      </p:sp>
      <p:sp>
        <p:nvSpPr>
          <p:cNvPr id="4" name="Circle: Hollow 3">
            <a:extLst>
              <a:ext uri="{FF2B5EF4-FFF2-40B4-BE49-F238E27FC236}">
                <a16:creationId xmlns:a16="http://schemas.microsoft.com/office/drawing/2014/main" id="{90837EB4-12CC-53B4-F734-4C9332F543A3}"/>
              </a:ext>
            </a:extLst>
          </p:cNvPr>
          <p:cNvSpPr/>
          <p:nvPr/>
        </p:nvSpPr>
        <p:spPr>
          <a:xfrm>
            <a:off x="82296" y="69554"/>
            <a:ext cx="333218" cy="333218"/>
          </a:xfrm>
          <a:prstGeom prst="donut">
            <a:avLst>
              <a:gd name="adj" fmla="val 9619"/>
            </a:avLst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Circle: Hollow 4">
            <a:extLst>
              <a:ext uri="{FF2B5EF4-FFF2-40B4-BE49-F238E27FC236}">
                <a16:creationId xmlns:a16="http://schemas.microsoft.com/office/drawing/2014/main" id="{6CD00317-6D3F-F5FF-005E-31D6EA5CD1CC}"/>
              </a:ext>
            </a:extLst>
          </p:cNvPr>
          <p:cNvSpPr/>
          <p:nvPr/>
        </p:nvSpPr>
        <p:spPr>
          <a:xfrm>
            <a:off x="82296" y="487720"/>
            <a:ext cx="333218" cy="333218"/>
          </a:xfrm>
          <a:prstGeom prst="donut">
            <a:avLst>
              <a:gd name="adj" fmla="val 9619"/>
            </a:avLst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4EFF2AA4-07A4-83F6-2DE3-7AC3404AE40A}"/>
              </a:ext>
            </a:extLst>
          </p:cNvPr>
          <p:cNvSpPr/>
          <p:nvPr/>
        </p:nvSpPr>
        <p:spPr>
          <a:xfrm>
            <a:off x="118603" y="105861"/>
            <a:ext cx="260604" cy="260604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6E59A232-8BB4-0C4C-B11B-20B81F08ED2A}"/>
              </a:ext>
            </a:extLst>
          </p:cNvPr>
          <p:cNvSpPr/>
          <p:nvPr/>
        </p:nvSpPr>
        <p:spPr>
          <a:xfrm>
            <a:off x="118603" y="524027"/>
            <a:ext cx="260604" cy="260604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Circle: Hollow 7">
            <a:extLst>
              <a:ext uri="{FF2B5EF4-FFF2-40B4-BE49-F238E27FC236}">
                <a16:creationId xmlns:a16="http://schemas.microsoft.com/office/drawing/2014/main" id="{969CEFAA-38C9-8E58-7D32-C4A6669A38AF}"/>
              </a:ext>
            </a:extLst>
          </p:cNvPr>
          <p:cNvSpPr/>
          <p:nvPr/>
        </p:nvSpPr>
        <p:spPr>
          <a:xfrm>
            <a:off x="85792" y="908038"/>
            <a:ext cx="333218" cy="333218"/>
          </a:xfrm>
          <a:prstGeom prst="donut">
            <a:avLst>
              <a:gd name="adj" fmla="val 9619"/>
            </a:avLst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16E4DB5D-90F0-D1BD-0D45-11479BACCEA4}"/>
              </a:ext>
            </a:extLst>
          </p:cNvPr>
          <p:cNvSpPr/>
          <p:nvPr/>
        </p:nvSpPr>
        <p:spPr>
          <a:xfrm>
            <a:off x="122099" y="944345"/>
            <a:ext cx="260604" cy="260604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Lightning Bolt 14">
            <a:extLst>
              <a:ext uri="{FF2B5EF4-FFF2-40B4-BE49-F238E27FC236}">
                <a16:creationId xmlns:a16="http://schemas.microsoft.com/office/drawing/2014/main" id="{DA7EEB60-88F9-23A0-CAC9-B1B583EC137E}"/>
              </a:ext>
            </a:extLst>
          </p:cNvPr>
          <p:cNvSpPr/>
          <p:nvPr/>
        </p:nvSpPr>
        <p:spPr>
          <a:xfrm>
            <a:off x="2696547" y="2785747"/>
            <a:ext cx="1194318" cy="410547"/>
          </a:xfrm>
          <a:prstGeom prst="lightningBolt">
            <a:avLst/>
          </a:prstGeom>
          <a:solidFill>
            <a:schemeClr val="tx1"/>
          </a:solidFill>
          <a:ln w="28575">
            <a:solidFill>
              <a:schemeClr val="accent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Circle: Hollow 15">
            <a:extLst>
              <a:ext uri="{FF2B5EF4-FFF2-40B4-BE49-F238E27FC236}">
                <a16:creationId xmlns:a16="http://schemas.microsoft.com/office/drawing/2014/main" id="{DFB9CCBC-2343-2F42-DE75-2872DD9B3B82}"/>
              </a:ext>
            </a:extLst>
          </p:cNvPr>
          <p:cNvSpPr/>
          <p:nvPr/>
        </p:nvSpPr>
        <p:spPr>
          <a:xfrm>
            <a:off x="86248" y="1326204"/>
            <a:ext cx="333218" cy="333218"/>
          </a:xfrm>
          <a:prstGeom prst="donut">
            <a:avLst>
              <a:gd name="adj" fmla="val 9619"/>
            </a:avLst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549BAF44-3592-C3DB-0E41-16FDF58C8F58}"/>
              </a:ext>
            </a:extLst>
          </p:cNvPr>
          <p:cNvSpPr/>
          <p:nvPr/>
        </p:nvSpPr>
        <p:spPr>
          <a:xfrm>
            <a:off x="122555" y="1362511"/>
            <a:ext cx="260604" cy="260604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Circle: Hollow 17">
            <a:extLst>
              <a:ext uri="{FF2B5EF4-FFF2-40B4-BE49-F238E27FC236}">
                <a16:creationId xmlns:a16="http://schemas.microsoft.com/office/drawing/2014/main" id="{4C2DD096-FC93-CAE8-6A27-B2C2BD407B49}"/>
              </a:ext>
            </a:extLst>
          </p:cNvPr>
          <p:cNvSpPr/>
          <p:nvPr/>
        </p:nvSpPr>
        <p:spPr>
          <a:xfrm>
            <a:off x="86248" y="1744370"/>
            <a:ext cx="333218" cy="333218"/>
          </a:xfrm>
          <a:prstGeom prst="donut">
            <a:avLst>
              <a:gd name="adj" fmla="val 9619"/>
            </a:avLst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73DFBB44-F894-1A1F-97EC-0C1C439942E6}"/>
              </a:ext>
            </a:extLst>
          </p:cNvPr>
          <p:cNvSpPr/>
          <p:nvPr/>
        </p:nvSpPr>
        <p:spPr>
          <a:xfrm>
            <a:off x="122555" y="1780677"/>
            <a:ext cx="260604" cy="260604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Circle: Hollow 19">
            <a:extLst>
              <a:ext uri="{FF2B5EF4-FFF2-40B4-BE49-F238E27FC236}">
                <a16:creationId xmlns:a16="http://schemas.microsoft.com/office/drawing/2014/main" id="{C14064AC-E2F8-93C4-CB02-D7C7F1AD4A60}"/>
              </a:ext>
            </a:extLst>
          </p:cNvPr>
          <p:cNvSpPr/>
          <p:nvPr/>
        </p:nvSpPr>
        <p:spPr>
          <a:xfrm>
            <a:off x="82296" y="2152751"/>
            <a:ext cx="333218" cy="333218"/>
          </a:xfrm>
          <a:prstGeom prst="donut">
            <a:avLst>
              <a:gd name="adj" fmla="val 9619"/>
            </a:avLst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649279D9-1732-CA43-636E-C2187291191C}"/>
              </a:ext>
            </a:extLst>
          </p:cNvPr>
          <p:cNvSpPr/>
          <p:nvPr/>
        </p:nvSpPr>
        <p:spPr>
          <a:xfrm>
            <a:off x="118603" y="2189058"/>
            <a:ext cx="260604" cy="260604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Lightning Bolt 25">
            <a:extLst>
              <a:ext uri="{FF2B5EF4-FFF2-40B4-BE49-F238E27FC236}">
                <a16:creationId xmlns:a16="http://schemas.microsoft.com/office/drawing/2014/main" id="{F37A99BD-D93B-3424-3EEA-069519788E30}"/>
              </a:ext>
            </a:extLst>
          </p:cNvPr>
          <p:cNvSpPr/>
          <p:nvPr/>
        </p:nvSpPr>
        <p:spPr>
          <a:xfrm rot="21041638" flipV="1">
            <a:off x="2836507" y="4521068"/>
            <a:ext cx="1194318" cy="410547"/>
          </a:xfrm>
          <a:prstGeom prst="lightningBolt">
            <a:avLst/>
          </a:prstGeom>
          <a:solidFill>
            <a:schemeClr val="tx1"/>
          </a:solidFill>
          <a:ln w="28575">
            <a:solidFill>
              <a:srgbClr val="00B0F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7" name="Lightning Bolt 26">
            <a:extLst>
              <a:ext uri="{FF2B5EF4-FFF2-40B4-BE49-F238E27FC236}">
                <a16:creationId xmlns:a16="http://schemas.microsoft.com/office/drawing/2014/main" id="{E21AD7A7-6BF8-A78B-71CF-0F02BAFA541F}"/>
              </a:ext>
            </a:extLst>
          </p:cNvPr>
          <p:cNvSpPr/>
          <p:nvPr/>
        </p:nvSpPr>
        <p:spPr>
          <a:xfrm rot="19774722">
            <a:off x="2507928" y="3929821"/>
            <a:ext cx="1194318" cy="497714"/>
          </a:xfrm>
          <a:prstGeom prst="lightningBolt">
            <a:avLst/>
          </a:prstGeom>
          <a:solidFill>
            <a:schemeClr val="tx1"/>
          </a:solidFill>
          <a:ln w="28575"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Circle: Hollow 9">
            <a:extLst>
              <a:ext uri="{FF2B5EF4-FFF2-40B4-BE49-F238E27FC236}">
                <a16:creationId xmlns:a16="http://schemas.microsoft.com/office/drawing/2014/main" id="{7A1189E3-51F3-B050-F701-86060BDC4799}"/>
              </a:ext>
            </a:extLst>
          </p:cNvPr>
          <p:cNvSpPr/>
          <p:nvPr/>
        </p:nvSpPr>
        <p:spPr>
          <a:xfrm>
            <a:off x="86248" y="2566146"/>
            <a:ext cx="333218" cy="333218"/>
          </a:xfrm>
          <a:prstGeom prst="donut">
            <a:avLst>
              <a:gd name="adj" fmla="val 9619"/>
            </a:avLst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9ACDAEFC-EC23-8503-D4C0-89403553FF3D}"/>
              </a:ext>
            </a:extLst>
          </p:cNvPr>
          <p:cNvSpPr/>
          <p:nvPr/>
        </p:nvSpPr>
        <p:spPr>
          <a:xfrm>
            <a:off x="122555" y="2602453"/>
            <a:ext cx="260604" cy="260604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Circle: Hollow 11">
            <a:extLst>
              <a:ext uri="{FF2B5EF4-FFF2-40B4-BE49-F238E27FC236}">
                <a16:creationId xmlns:a16="http://schemas.microsoft.com/office/drawing/2014/main" id="{B5790CD1-CC8D-B1A8-8F0B-CFED5C54C697}"/>
              </a:ext>
            </a:extLst>
          </p:cNvPr>
          <p:cNvSpPr/>
          <p:nvPr/>
        </p:nvSpPr>
        <p:spPr>
          <a:xfrm>
            <a:off x="86248" y="2984312"/>
            <a:ext cx="333218" cy="333218"/>
          </a:xfrm>
          <a:prstGeom prst="donut">
            <a:avLst>
              <a:gd name="adj" fmla="val 9619"/>
            </a:avLst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692EAD64-DED7-B45F-5F2D-72E2133CCE6B}"/>
              </a:ext>
            </a:extLst>
          </p:cNvPr>
          <p:cNvSpPr/>
          <p:nvPr/>
        </p:nvSpPr>
        <p:spPr>
          <a:xfrm>
            <a:off x="122555" y="3020619"/>
            <a:ext cx="260604" cy="260604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Circle: Hollow 21">
            <a:extLst>
              <a:ext uri="{FF2B5EF4-FFF2-40B4-BE49-F238E27FC236}">
                <a16:creationId xmlns:a16="http://schemas.microsoft.com/office/drawing/2014/main" id="{3A257A55-CD1A-F3AE-241C-367CC855C654}"/>
              </a:ext>
            </a:extLst>
          </p:cNvPr>
          <p:cNvSpPr/>
          <p:nvPr/>
        </p:nvSpPr>
        <p:spPr>
          <a:xfrm>
            <a:off x="82296" y="3392693"/>
            <a:ext cx="333218" cy="333218"/>
          </a:xfrm>
          <a:prstGeom prst="donut">
            <a:avLst>
              <a:gd name="adj" fmla="val 9619"/>
            </a:avLst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67CE2C3F-3054-EC2E-4708-743B28BB6253}"/>
              </a:ext>
            </a:extLst>
          </p:cNvPr>
          <p:cNvSpPr/>
          <p:nvPr/>
        </p:nvSpPr>
        <p:spPr>
          <a:xfrm>
            <a:off x="118603" y="3429000"/>
            <a:ext cx="260604" cy="260604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FC438E22-4DE3-F7EF-09EF-F98F3420CECD}"/>
              </a:ext>
            </a:extLst>
          </p:cNvPr>
          <p:cNvSpPr/>
          <p:nvPr/>
        </p:nvSpPr>
        <p:spPr>
          <a:xfrm>
            <a:off x="4418270" y="3154568"/>
            <a:ext cx="238125" cy="238125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7E138A52-1ABE-CCE2-8CFD-EDD008738DA1}"/>
              </a:ext>
            </a:extLst>
          </p:cNvPr>
          <p:cNvSpPr/>
          <p:nvPr/>
        </p:nvSpPr>
        <p:spPr>
          <a:xfrm>
            <a:off x="5395911" y="4906416"/>
            <a:ext cx="238125" cy="238125"/>
          </a:xfrm>
          <a:prstGeom prst="ellipse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A603C7DD-80FB-C790-811C-28EAE94EF102}"/>
              </a:ext>
            </a:extLst>
          </p:cNvPr>
          <p:cNvSpPr/>
          <p:nvPr/>
        </p:nvSpPr>
        <p:spPr>
          <a:xfrm>
            <a:off x="4418270" y="3828575"/>
            <a:ext cx="238125" cy="238125"/>
          </a:xfrm>
          <a:prstGeom prst="ellipse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E3D6E9F9-A392-0121-637F-96EEE083F2C8}"/>
              </a:ext>
            </a:extLst>
          </p:cNvPr>
          <p:cNvSpPr/>
          <p:nvPr/>
        </p:nvSpPr>
        <p:spPr>
          <a:xfrm>
            <a:off x="5976936" y="3570540"/>
            <a:ext cx="119064" cy="119064"/>
          </a:xfrm>
          <a:prstGeom prst="ellipse">
            <a:avLst/>
          </a:prstGeom>
          <a:solidFill>
            <a:schemeClr val="bg2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Circle: Hollow 29">
            <a:extLst>
              <a:ext uri="{FF2B5EF4-FFF2-40B4-BE49-F238E27FC236}">
                <a16:creationId xmlns:a16="http://schemas.microsoft.com/office/drawing/2014/main" id="{DF4FC0DE-7E50-788E-D1CB-5A0FA8016F65}"/>
              </a:ext>
            </a:extLst>
          </p:cNvPr>
          <p:cNvSpPr/>
          <p:nvPr/>
        </p:nvSpPr>
        <p:spPr>
          <a:xfrm>
            <a:off x="82296" y="3781475"/>
            <a:ext cx="333218" cy="333218"/>
          </a:xfrm>
          <a:prstGeom prst="donut">
            <a:avLst>
              <a:gd name="adj" fmla="val 9619"/>
            </a:avLst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9F06AB95-8C6D-28BD-45F2-36113E41162F}"/>
              </a:ext>
            </a:extLst>
          </p:cNvPr>
          <p:cNvSpPr/>
          <p:nvPr/>
        </p:nvSpPr>
        <p:spPr>
          <a:xfrm>
            <a:off x="118603" y="3817782"/>
            <a:ext cx="260604" cy="260604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Arc 35">
            <a:extLst>
              <a:ext uri="{FF2B5EF4-FFF2-40B4-BE49-F238E27FC236}">
                <a16:creationId xmlns:a16="http://schemas.microsoft.com/office/drawing/2014/main" id="{36F6FE48-DC61-1E41-D25F-25CABC2DFE1F}"/>
              </a:ext>
            </a:extLst>
          </p:cNvPr>
          <p:cNvSpPr/>
          <p:nvPr/>
        </p:nvSpPr>
        <p:spPr>
          <a:xfrm rot="13546018">
            <a:off x="3998800" y="2807287"/>
            <a:ext cx="1702171" cy="1617672"/>
          </a:xfrm>
          <a:prstGeom prst="arc">
            <a:avLst>
              <a:gd name="adj1" fmla="val 17298123"/>
              <a:gd name="adj2" fmla="val 20604308"/>
            </a:avLst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4CF227D7-1F77-968E-35FA-694A41210162}"/>
              </a:ext>
            </a:extLst>
          </p:cNvPr>
          <p:cNvSpPr txBox="1"/>
          <p:nvPr/>
        </p:nvSpPr>
        <p:spPr>
          <a:xfrm>
            <a:off x="4418269" y="2219278"/>
            <a:ext cx="3056677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3200" dirty="0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Direct rotation</a:t>
            </a:r>
            <a:endParaRPr lang="en-US" sz="3200" dirty="0">
              <a:solidFill>
                <a:schemeClr val="bg1"/>
              </a:solidFill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9BDD3D41-B633-79E5-D9EE-09B406B54B49}"/>
              </a:ext>
            </a:extLst>
          </p:cNvPr>
          <p:cNvSpPr txBox="1"/>
          <p:nvPr/>
        </p:nvSpPr>
        <p:spPr>
          <a:xfrm>
            <a:off x="2770868" y="5728682"/>
            <a:ext cx="3056677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3200" dirty="0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Unphysical DOF</a:t>
            </a:r>
            <a:endParaRPr lang="en-US" sz="3200" dirty="0">
              <a:solidFill>
                <a:schemeClr val="bg1"/>
              </a:solidFill>
            </a:endParaRPr>
          </a:p>
        </p:txBody>
      </p: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E9E65953-49C9-1401-8FA0-68A6BC59C95E}"/>
              </a:ext>
            </a:extLst>
          </p:cNvPr>
          <p:cNvCxnSpPr>
            <a:stCxn id="38" idx="0"/>
          </p:cNvCxnSpPr>
          <p:nvPr/>
        </p:nvCxnSpPr>
        <p:spPr>
          <a:xfrm flipV="1">
            <a:off x="4299207" y="5144541"/>
            <a:ext cx="991250" cy="584141"/>
          </a:xfrm>
          <a:prstGeom prst="straightConnector1">
            <a:avLst/>
          </a:prstGeom>
          <a:ln w="28575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C671AF6A-E89A-BE98-5BBA-3648A3463623}"/>
              </a:ext>
            </a:extLst>
          </p:cNvPr>
          <p:cNvCxnSpPr>
            <a:cxnSpLocks/>
            <a:stCxn id="38" idx="0"/>
          </p:cNvCxnSpPr>
          <p:nvPr/>
        </p:nvCxnSpPr>
        <p:spPr>
          <a:xfrm flipH="1" flipV="1">
            <a:off x="3582955" y="5012968"/>
            <a:ext cx="716252" cy="715714"/>
          </a:xfrm>
          <a:prstGeom prst="straightConnector1">
            <a:avLst/>
          </a:prstGeom>
          <a:ln w="28575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1B73FA19-68C1-30FB-228D-C4B3729A8279}"/>
              </a:ext>
            </a:extLst>
          </p:cNvPr>
          <p:cNvCxnSpPr>
            <a:cxnSpLocks/>
            <a:stCxn id="37" idx="1"/>
          </p:cNvCxnSpPr>
          <p:nvPr/>
        </p:nvCxnSpPr>
        <p:spPr>
          <a:xfrm flipH="1">
            <a:off x="4180114" y="2511666"/>
            <a:ext cx="238155" cy="593450"/>
          </a:xfrm>
          <a:prstGeom prst="straightConnector1">
            <a:avLst/>
          </a:prstGeom>
          <a:ln w="28575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4658462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750"/>
                            </p:stCondLst>
                            <p:childTnLst>
                              <p:par>
                                <p:cTn id="1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2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  <p:bldP spid="36" grpId="0" animBg="1"/>
      <p:bldP spid="37" grpId="0"/>
      <p:bldP spid="3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ADC40171-987F-0953-BC14-2A92D6BCD39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16">
            <a:extLst>
              <a:ext uri="{FF2B5EF4-FFF2-40B4-BE49-F238E27FC236}">
                <a16:creationId xmlns:a16="http://schemas.microsoft.com/office/drawing/2014/main" id="{42B9E9BF-9F63-F91E-03EB-3BF5E299D1A9}"/>
              </a:ext>
            </a:extLst>
          </p:cNvPr>
          <p:cNvSpPr txBox="1"/>
          <p:nvPr/>
        </p:nvSpPr>
        <p:spPr>
          <a:xfrm>
            <a:off x="2594991" y="3136612"/>
            <a:ext cx="7002018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3200" dirty="0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LORENTZ SPINORS</a:t>
            </a:r>
            <a:endParaRPr lang="en-US" sz="3200" dirty="0">
              <a:solidFill>
                <a:schemeClr val="bg1"/>
              </a:solidFill>
            </a:endParaRPr>
          </a:p>
        </p:txBody>
      </p:sp>
      <p:sp>
        <p:nvSpPr>
          <p:cNvPr id="2" name="Slide Number Placeholder 2">
            <a:extLst>
              <a:ext uri="{FF2B5EF4-FFF2-40B4-BE49-F238E27FC236}">
                <a16:creationId xmlns:a16="http://schemas.microsoft.com/office/drawing/2014/main" id="{4E011E81-66C7-EE3F-0E31-B92917A7A7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21440" y="6392926"/>
            <a:ext cx="573024" cy="365125"/>
          </a:xfrm>
        </p:spPr>
        <p:txBody>
          <a:bodyPr/>
          <a:lstStyle/>
          <a:p>
            <a:fld id="{7601E65A-4169-4126-B739-63B617D547BF}" type="slidenum">
              <a:rPr lang="en-US" sz="1800" b="1" smtClean="0">
                <a:solidFill>
                  <a:schemeClr val="bg2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12</a:t>
            </a:fld>
            <a:endParaRPr lang="en-US" sz="1800" b="1" dirty="0">
              <a:solidFill>
                <a:schemeClr val="bg2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8189642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B610AAE1-45B0-40A1-059B-409E6747FD0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2">
            <a:extLst>
              <a:ext uri="{FF2B5EF4-FFF2-40B4-BE49-F238E27FC236}">
                <a16:creationId xmlns:a16="http://schemas.microsoft.com/office/drawing/2014/main" id="{7ABE330D-D7FD-6B93-D5E0-CA3787CECB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21440" y="6392926"/>
            <a:ext cx="573024" cy="365125"/>
          </a:xfrm>
        </p:spPr>
        <p:txBody>
          <a:bodyPr/>
          <a:lstStyle/>
          <a:p>
            <a:fld id="{7601E65A-4169-4126-B739-63B617D547BF}" type="slidenum">
              <a:rPr lang="en-US" sz="1800" b="1" smtClean="0">
                <a:solidFill>
                  <a:schemeClr val="bg2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13</a:t>
            </a:fld>
            <a:endParaRPr lang="en-US" sz="1800" b="1" dirty="0">
              <a:solidFill>
                <a:schemeClr val="bg2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A0BBE61C-9DB4-2DE0-E77C-5713FF2EDBFD}"/>
                  </a:ext>
                </a:extLst>
              </p:cNvPr>
              <p:cNvSpPr txBox="1"/>
              <p:nvPr/>
            </p:nvSpPr>
            <p:spPr>
              <a:xfrm>
                <a:off x="0" y="2421320"/>
                <a:ext cx="12192000" cy="201536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sz="32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d>
                            <m:dPr>
                              <m:begChr m:val="|"/>
                              <m:endChr m:val="⟩"/>
                              <m:ctrlPr>
                                <a:rPr lang="en-US" sz="3200" b="1" i="1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3200" b="1" i="1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𝒋</m:t>
                              </m:r>
                            </m:e>
                          </m:d>
                        </m:e>
                        <m:sub>
                          <m:r>
                            <a:rPr lang="en-US" sz="32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𝛼</m:t>
                          </m:r>
                        </m:sub>
                        <m:sup>
                          <m:r>
                            <a:rPr lang="en-US" sz="32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   </m:t>
                          </m:r>
                          <m:r>
                            <m:rPr>
                              <m:sty m:val="p"/>
                            </m:rPr>
                            <a:rPr lang="en-US" sz="3200" b="0" i="0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J</m:t>
                          </m:r>
                        </m:sup>
                      </m:sSubSup>
                      <m:r>
                        <a:rPr lang="en-US" sz="3200" b="0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begChr m:val="["/>
                          <m:endChr m:val="]"/>
                          <m:ctrlPr>
                            <a:rPr lang="en-US" sz="32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2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sz="3200" b="0" i="1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ad>
                                  <m:radPr>
                                    <m:degHide m:val="on"/>
                                    <m:ctrlPr>
                                      <a:rPr lang="en-US" sz="3200" b="0" i="1" smtClean="0">
                                        <a:solidFill>
                                          <a:srgbClr val="00B05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radPr>
                                  <m:deg/>
                                  <m:e>
                                    <m:r>
                                      <a:rPr lang="en-US" sz="3200" b="0" i="1" smtClean="0">
                                        <a:solidFill>
                                          <a:srgbClr val="00B05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𝐸</m:t>
                                    </m:r>
                                    <m:r>
                                      <a:rPr lang="en-US" sz="3200" b="0" i="1" smtClean="0">
                                        <a:solidFill>
                                          <a:srgbClr val="00B05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+|</m:t>
                                    </m:r>
                                    <m:acc>
                                      <m:accPr>
                                        <m:chr m:val="⃑"/>
                                        <m:ctrlPr>
                                          <a:rPr lang="en-US" sz="3200" b="0" i="1" smtClean="0">
                                            <a:solidFill>
                                              <a:srgbClr val="00B05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accPr>
                                      <m:e>
                                        <m:r>
                                          <a:rPr lang="en-US" sz="3200" i="1">
                                            <a:solidFill>
                                              <a:srgbClr val="00B05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𝑝</m:t>
                                        </m:r>
                                      </m:e>
                                    </m:acc>
                                    <m:r>
                                      <a:rPr lang="en-US" sz="3200" b="0" i="1" smtClean="0">
                                        <a:solidFill>
                                          <a:srgbClr val="00B05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|</m:t>
                                    </m:r>
                                  </m:e>
                                </m:rad>
                                <m:func>
                                  <m:funcPr>
                                    <m:ctrlPr>
                                      <a:rPr lang="en-US" sz="3200" b="0" i="1" smtClean="0">
                                        <a:solidFill>
                                          <a:schemeClr val="accent4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funcPr>
                                  <m:fName>
                                    <m:r>
                                      <m:rPr>
                                        <m:sty m:val="p"/>
                                      </m:rPr>
                                      <a:rPr lang="en-US" sz="3200" b="0" i="0" smtClean="0">
                                        <a:solidFill>
                                          <a:schemeClr val="accent4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cos</m:t>
                                    </m:r>
                                  </m:fName>
                                  <m:e>
                                    <m:f>
                                      <m:fPr>
                                        <m:ctrlPr>
                                          <a:rPr lang="en-US" sz="3200" b="0" i="1" smtClean="0">
                                            <a:solidFill>
                                              <a:schemeClr val="accent4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fPr>
                                      <m:num>
                                        <m:r>
                                          <a:rPr lang="en-US" sz="3200" b="0" i="1" smtClean="0">
                                            <a:solidFill>
                                              <a:schemeClr val="accent4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𝜃</m:t>
                                        </m:r>
                                      </m:num>
                                      <m:den>
                                        <m:r>
                                          <a:rPr lang="en-US" sz="3200" b="0" i="1" smtClean="0">
                                            <a:solidFill>
                                              <a:schemeClr val="accent4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den>
                                    </m:f>
                                  </m:e>
                                </m:func>
                              </m:e>
                              <m:e>
                                <m:r>
                                  <a:rPr lang="en-US" sz="3200" b="0" i="1" smtClean="0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rad>
                                  <m:radPr>
                                    <m:degHide m:val="on"/>
                                    <m:ctrlPr>
                                      <a:rPr lang="en-US" sz="3200" i="1">
                                        <a:solidFill>
                                          <a:srgbClr val="00B05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radPr>
                                  <m:deg/>
                                  <m:e>
                                    <m:r>
                                      <a:rPr lang="en-US" sz="3200" i="1">
                                        <a:solidFill>
                                          <a:srgbClr val="00B05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𝐸</m:t>
                                    </m:r>
                                    <m:r>
                                      <a:rPr lang="en-US" sz="3200" b="0" i="1" smtClean="0">
                                        <a:solidFill>
                                          <a:srgbClr val="00B05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  <m:r>
                                      <a:rPr lang="en-US" sz="3200" i="1">
                                        <a:solidFill>
                                          <a:srgbClr val="00B05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|</m:t>
                                    </m:r>
                                    <m:acc>
                                      <m:accPr>
                                        <m:chr m:val="⃑"/>
                                        <m:ctrlPr>
                                          <a:rPr lang="en-US" sz="3200" i="1">
                                            <a:solidFill>
                                              <a:srgbClr val="00B05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accPr>
                                      <m:e>
                                        <m:r>
                                          <a:rPr lang="en-US" sz="3200" i="1">
                                            <a:solidFill>
                                              <a:srgbClr val="00B05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𝑝</m:t>
                                        </m:r>
                                      </m:e>
                                    </m:acc>
                                    <m:r>
                                      <a:rPr lang="en-US" sz="3200" i="1">
                                        <a:solidFill>
                                          <a:srgbClr val="00B05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|</m:t>
                                    </m:r>
                                  </m:e>
                                </m:rad>
                                <m:func>
                                  <m:funcPr>
                                    <m:ctrlPr>
                                      <a:rPr lang="en-US" sz="3200" b="0" i="1" smtClean="0">
                                        <a:solidFill>
                                          <a:srgbClr val="00B0F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funcPr>
                                  <m:fName>
                                    <m:r>
                                      <m:rPr>
                                        <m:sty m:val="p"/>
                                      </m:rPr>
                                      <a:rPr lang="en-US" sz="3200" b="0" i="0" smtClean="0">
                                        <a:solidFill>
                                          <a:srgbClr val="00B0F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sin</m:t>
                                    </m:r>
                                  </m:fName>
                                  <m:e>
                                    <m:f>
                                      <m:fPr>
                                        <m:ctrlPr>
                                          <a:rPr lang="en-US" sz="3200" b="0" i="1" smtClean="0">
                                            <a:solidFill>
                                              <a:srgbClr val="00B0F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fPr>
                                      <m:num>
                                        <m:r>
                                          <a:rPr lang="en-US" sz="3200" b="0" i="1" smtClean="0">
                                            <a:solidFill>
                                              <a:srgbClr val="00B0F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𝜃</m:t>
                                        </m:r>
                                      </m:num>
                                      <m:den>
                                        <m:r>
                                          <a:rPr lang="en-US" sz="3200" b="0" i="1" smtClean="0">
                                            <a:solidFill>
                                              <a:srgbClr val="00B0F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den>
                                    </m:f>
                                  </m:e>
                                </m:func>
                                <m:sSup>
                                  <m:sSupPr>
                                    <m:ctrlPr>
                                      <a:rPr lang="en-US" sz="3200" b="0" i="1" smtClean="0">
                                        <a:solidFill>
                                          <a:srgbClr val="00B0F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3200" b="0" i="1" smtClean="0">
                                        <a:solidFill>
                                          <a:srgbClr val="00B0F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𝑒</m:t>
                                    </m:r>
                                  </m:e>
                                  <m:sup>
                                    <m:r>
                                      <a:rPr lang="en-US" sz="3200" b="0" i="1" smtClean="0">
                                        <a:solidFill>
                                          <a:srgbClr val="00B0F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  <m:r>
                                      <a:rPr lang="en-US" sz="3200" b="0" i="1" smtClean="0">
                                        <a:solidFill>
                                          <a:srgbClr val="00B0F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𝑖</m:t>
                                    </m:r>
                                    <m:r>
                                      <a:rPr lang="en-US" sz="3200" b="0" i="1" smtClean="0">
                                        <a:solidFill>
                                          <a:srgbClr val="00B0F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𝜔</m:t>
                                    </m:r>
                                  </m:sup>
                                </m:sSup>
                              </m:e>
                            </m:mr>
                            <m:mr>
                              <m:e>
                                <m:rad>
                                  <m:radPr>
                                    <m:degHide m:val="on"/>
                                    <m:ctrlPr>
                                      <a:rPr lang="en-US" sz="3200" i="1">
                                        <a:solidFill>
                                          <a:srgbClr val="00B05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radPr>
                                  <m:deg/>
                                  <m:e>
                                    <m:r>
                                      <a:rPr lang="en-US" sz="3200" i="1">
                                        <a:solidFill>
                                          <a:srgbClr val="00B05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𝐸</m:t>
                                    </m:r>
                                    <m:r>
                                      <a:rPr lang="en-US" sz="3200" i="1">
                                        <a:solidFill>
                                          <a:srgbClr val="00B05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+|</m:t>
                                    </m:r>
                                    <m:acc>
                                      <m:accPr>
                                        <m:chr m:val="⃑"/>
                                        <m:ctrlPr>
                                          <a:rPr lang="en-US" sz="3200" i="1">
                                            <a:solidFill>
                                              <a:srgbClr val="00B05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accPr>
                                      <m:e>
                                        <m:r>
                                          <a:rPr lang="en-US" sz="3200" i="1">
                                            <a:solidFill>
                                              <a:srgbClr val="00B05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𝑝</m:t>
                                        </m:r>
                                      </m:e>
                                    </m:acc>
                                    <m:r>
                                      <a:rPr lang="en-US" sz="3200" i="1">
                                        <a:solidFill>
                                          <a:srgbClr val="00B05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|</m:t>
                                    </m:r>
                                  </m:e>
                                </m:rad>
                                <m:func>
                                  <m:funcPr>
                                    <m:ctrlPr>
                                      <a:rPr lang="en-US" sz="3200" b="0" i="1" smtClean="0">
                                        <a:solidFill>
                                          <a:srgbClr val="00B0F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funcPr>
                                  <m:fName>
                                    <m:r>
                                      <m:rPr>
                                        <m:sty m:val="p"/>
                                      </m:rPr>
                                      <a:rPr lang="en-US" sz="3200" b="0" i="0" smtClean="0">
                                        <a:solidFill>
                                          <a:srgbClr val="00B0F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sin</m:t>
                                    </m:r>
                                  </m:fName>
                                  <m:e>
                                    <m:f>
                                      <m:fPr>
                                        <m:ctrlPr>
                                          <a:rPr lang="en-US" sz="3200" b="0" i="1" smtClean="0">
                                            <a:solidFill>
                                              <a:srgbClr val="00B0F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fPr>
                                      <m:num>
                                        <m:r>
                                          <a:rPr lang="en-US" sz="3200" b="0" i="1" smtClean="0">
                                            <a:solidFill>
                                              <a:srgbClr val="00B0F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𝜃</m:t>
                                        </m:r>
                                      </m:num>
                                      <m:den>
                                        <m:r>
                                          <a:rPr lang="en-US" sz="3200" b="0" i="1" smtClean="0">
                                            <a:solidFill>
                                              <a:srgbClr val="00B0F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den>
                                    </m:f>
                                  </m:e>
                                </m:func>
                                <m:sSup>
                                  <m:sSupPr>
                                    <m:ctrlPr>
                                      <a:rPr lang="en-US" sz="3200" b="0" i="1" smtClean="0">
                                        <a:solidFill>
                                          <a:srgbClr val="00B0F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3200" b="0" i="1" smtClean="0">
                                        <a:solidFill>
                                          <a:srgbClr val="00B0F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𝑒</m:t>
                                    </m:r>
                                  </m:e>
                                  <m:sup>
                                    <m:r>
                                      <a:rPr lang="en-US" sz="3200" b="0" i="1" smtClean="0">
                                        <a:solidFill>
                                          <a:srgbClr val="00B0F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𝑖</m:t>
                                    </m:r>
                                    <m:r>
                                      <a:rPr lang="en-US" sz="3200" b="0" i="1" smtClean="0">
                                        <a:solidFill>
                                          <a:srgbClr val="00B0F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𝜔</m:t>
                                    </m:r>
                                  </m:sup>
                                </m:sSup>
                              </m:e>
                              <m:e>
                                <m:rad>
                                  <m:radPr>
                                    <m:degHide m:val="on"/>
                                    <m:ctrlPr>
                                      <a:rPr lang="en-US" sz="3200" i="1">
                                        <a:solidFill>
                                          <a:srgbClr val="00B05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radPr>
                                  <m:deg/>
                                  <m:e>
                                    <m:r>
                                      <a:rPr lang="en-US" sz="3200" i="1">
                                        <a:solidFill>
                                          <a:srgbClr val="00B05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𝐸</m:t>
                                    </m:r>
                                    <m:r>
                                      <a:rPr lang="en-US" sz="3200" b="0" i="1" smtClean="0">
                                        <a:solidFill>
                                          <a:srgbClr val="00B05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  <m:r>
                                      <a:rPr lang="en-US" sz="3200" i="1">
                                        <a:solidFill>
                                          <a:srgbClr val="00B05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|</m:t>
                                    </m:r>
                                    <m:acc>
                                      <m:accPr>
                                        <m:chr m:val="⃑"/>
                                        <m:ctrlPr>
                                          <a:rPr lang="en-US" sz="3200" i="1">
                                            <a:solidFill>
                                              <a:srgbClr val="00B05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accPr>
                                      <m:e>
                                        <m:r>
                                          <a:rPr lang="en-US" sz="3200" i="1">
                                            <a:solidFill>
                                              <a:srgbClr val="00B05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𝑝</m:t>
                                        </m:r>
                                      </m:e>
                                    </m:acc>
                                    <m:r>
                                      <a:rPr lang="en-US" sz="3200" i="1">
                                        <a:solidFill>
                                          <a:srgbClr val="00B05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|</m:t>
                                    </m:r>
                                  </m:e>
                                </m:rad>
                                <m:func>
                                  <m:funcPr>
                                    <m:ctrlPr>
                                      <a:rPr lang="en-US" sz="3200" b="0" i="1" smtClean="0">
                                        <a:solidFill>
                                          <a:schemeClr val="accent4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funcPr>
                                  <m:fName>
                                    <m:r>
                                      <m:rPr>
                                        <m:sty m:val="p"/>
                                      </m:rPr>
                                      <a:rPr lang="en-US" sz="3200" b="0" i="0" smtClean="0">
                                        <a:solidFill>
                                          <a:schemeClr val="accent4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cos</m:t>
                                    </m:r>
                                  </m:fName>
                                  <m:e>
                                    <m:f>
                                      <m:fPr>
                                        <m:ctrlPr>
                                          <a:rPr lang="en-US" sz="3200" b="0" i="1" smtClean="0">
                                            <a:solidFill>
                                              <a:schemeClr val="accent4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fPr>
                                      <m:num>
                                        <m:r>
                                          <a:rPr lang="en-US" sz="3200" b="0" i="1" smtClean="0">
                                            <a:solidFill>
                                              <a:schemeClr val="accent4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𝜃</m:t>
                                        </m:r>
                                      </m:num>
                                      <m:den>
                                        <m:r>
                                          <a:rPr lang="en-US" sz="3200" b="0" i="1" smtClean="0">
                                            <a:solidFill>
                                              <a:schemeClr val="accent4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den>
                                    </m:f>
                                  </m:e>
                                </m:func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en-US" sz="3600" dirty="0">
                  <a:solidFill>
                    <a:srgbClr val="00B050"/>
                  </a:solidFill>
                </a:endParaRPr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A0BBE61C-9DB4-2DE0-E77C-5713FF2EDBF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2421320"/>
                <a:ext cx="12192000" cy="2015360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85688355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C30AC2AF-EB46-444E-4800-BF7AA702953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2">
            <a:extLst>
              <a:ext uri="{FF2B5EF4-FFF2-40B4-BE49-F238E27FC236}">
                <a16:creationId xmlns:a16="http://schemas.microsoft.com/office/drawing/2014/main" id="{D90A3EDC-6F36-FB6F-A178-670EAE7BF6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39144" y="6392926"/>
            <a:ext cx="655320" cy="365125"/>
          </a:xfrm>
        </p:spPr>
        <p:txBody>
          <a:bodyPr/>
          <a:lstStyle/>
          <a:p>
            <a:fld id="{7601E65A-4169-4126-B739-63B617D547BF}" type="slidenum">
              <a:rPr lang="en-US" sz="1800" b="1" smtClean="0">
                <a:solidFill>
                  <a:schemeClr val="bg2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14</a:t>
            </a:fld>
            <a:endParaRPr lang="en-US" sz="1800" b="1">
              <a:solidFill>
                <a:schemeClr val="bg2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C8F0A01-B877-5310-1829-0250BF0FA39E}"/>
              </a:ext>
            </a:extLst>
          </p:cNvPr>
          <p:cNvSpPr txBox="1"/>
          <p:nvPr/>
        </p:nvSpPr>
        <p:spPr>
          <a:xfrm>
            <a:off x="2709544" y="39739"/>
            <a:ext cx="677291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3200" dirty="0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Matrix Representation of the APS</a:t>
            </a:r>
            <a:endParaRPr lang="en-US" sz="3200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60AB88F7-DAAB-A34B-B909-E0E49A4B7FE5}"/>
                  </a:ext>
                </a:extLst>
              </p:cNvPr>
              <p:cNvSpPr txBox="1"/>
              <p:nvPr/>
            </p:nvSpPr>
            <p:spPr>
              <a:xfrm>
                <a:off x="1679447" y="785429"/>
                <a:ext cx="8833104" cy="1026435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sz="400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</m:ctrlPr>
                      </m:accPr>
                      <m:e>
                        <m:r>
                          <a:rPr lang="en-US" sz="400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  <m:t>𝑥</m:t>
                        </m:r>
                      </m:e>
                    </m:acc>
                    <m:r>
                      <a:rPr lang="en-US" sz="4000" b="0" i="1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≡</m:t>
                    </m:r>
                    <m:d>
                      <m:dPr>
                        <m:begChr m:val="["/>
                        <m:endChr m:val="]"/>
                        <m:ctrlPr>
                          <a:rPr lang="en-US" sz="4000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2"/>
                                  <m:mcJc m:val="center"/>
                                </m:mcPr>
                              </m:mc>
                            </m:mcs>
                            <m:ctrlPr>
                              <a:rPr lang="en-US" sz="4000" b="0" i="1" smtClean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r>
                                <m:rPr>
                                  <m:brk m:alnAt="7"/>
                                </m:rPr>
                                <a:rPr lang="en-US" sz="4000" b="0" i="1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  <m:e>
                              <m:r>
                                <a:rPr lang="en-US" sz="4000" b="0" i="1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e>
                          </m:mr>
                          <m:mr>
                            <m:e>
                              <m:r>
                                <a:rPr lang="en-US" sz="4000" b="0" i="1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e>
                            <m:e>
                              <m:r>
                                <a:rPr lang="en-US" sz="4000" b="0" i="1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</m:mr>
                        </m:m>
                      </m:e>
                    </m:d>
                  </m:oMath>
                </a14:m>
                <a:r>
                  <a:rPr lang="en-US" sz="4000" b="0" dirty="0">
                    <a:solidFill>
                      <a:schemeClr val="bg1"/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  <a:t>,  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sz="4000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</m:ctrlPr>
                      </m:accPr>
                      <m:e>
                        <m:r>
                          <a:rPr lang="en-US" sz="4000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</m:acc>
                    <m:r>
                      <a:rPr lang="en-US" sz="4000" i="1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≡</m:t>
                    </m:r>
                    <m:d>
                      <m:dPr>
                        <m:begChr m:val="["/>
                        <m:endChr m:val="]"/>
                        <m:ctrlPr>
                          <a:rPr lang="en-US" sz="4000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2"/>
                                  <m:mcJc m:val="center"/>
                                </m:mcPr>
                              </m:mc>
                            </m:mcs>
                            <m:ctrlPr>
                              <a:rPr lang="en-US" sz="4000" i="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r>
                                <m:rPr>
                                  <m:brk m:alnAt="7"/>
                                </m:rPr>
                                <a:rPr lang="en-US" sz="4000" i="1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  <m:e>
                              <m:r>
                                <a:rPr lang="en-US" sz="4000" b="0" i="1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US" sz="4000" b="0" i="1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e>
                          </m:mr>
                          <m:mr>
                            <m:e>
                              <m:r>
                                <a:rPr lang="en-US" sz="4000" b="0" i="1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e>
                            <m:e>
                              <m:r>
                                <a:rPr lang="en-US" sz="4000" i="1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</m:mr>
                        </m:m>
                      </m:e>
                    </m:d>
                  </m:oMath>
                </a14:m>
                <a:r>
                  <a:rPr lang="en-US" sz="4000" b="0" dirty="0">
                    <a:solidFill>
                      <a:schemeClr val="bg1"/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  <a:t>,  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sz="4000" i="1" dirty="0">
                            <a:solidFill>
                              <a:srgbClr val="00B0F0"/>
                            </a:solidFill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</m:ctrlPr>
                      </m:accPr>
                      <m:e>
                        <m:r>
                          <a:rPr lang="en-US" sz="4000" i="1">
                            <a:solidFill>
                              <a:srgbClr val="00B0F0"/>
                            </a:solidFill>
                            <a:latin typeface="Cambria Math" panose="02040503050406030204" pitchFamily="18" charset="0"/>
                          </a:rPr>
                          <m:t>𝑧</m:t>
                        </m:r>
                      </m:e>
                    </m:acc>
                    <m:r>
                      <a:rPr lang="en-US" sz="4000" i="1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≡</m:t>
                    </m:r>
                    <m:d>
                      <m:dPr>
                        <m:begChr m:val="["/>
                        <m:endChr m:val="]"/>
                        <m:ctrlPr>
                          <a:rPr lang="en-US" sz="4000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2"/>
                                  <m:mcJc m:val="center"/>
                                </m:mcPr>
                              </m:mc>
                            </m:mcs>
                            <m:ctrlPr>
                              <a:rPr lang="en-US" sz="4000" i="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r>
                                <a:rPr lang="en-US" sz="4000" b="0" i="1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e>
                            <m:e>
                              <m:r>
                                <a:rPr lang="en-US" sz="4000" b="0" i="1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</m:mr>
                          <m:mr>
                            <m:e>
                              <m:r>
                                <a:rPr lang="en-US" sz="4000" b="0" i="1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  <m:e>
                              <m:r>
                                <a:rPr lang="en-US" sz="4000" b="0" i="1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−1</m:t>
                              </m:r>
                            </m:e>
                          </m:mr>
                        </m:m>
                      </m:e>
                    </m:d>
                  </m:oMath>
                </a14:m>
                <a:endParaRPr lang="en-US" sz="4000" b="0" dirty="0">
                  <a:solidFill>
                    <a:schemeClr val="bg1"/>
                  </a:solidFill>
                  <a:latin typeface="Cambria" panose="02040503050406030204" pitchFamily="18" charset="0"/>
                  <a:ea typeface="Cambria" panose="02040503050406030204" pitchFamily="18" charset="0"/>
                </a:endParaRPr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60AB88F7-DAAB-A34B-B909-E0E49A4B7FE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79447" y="785429"/>
                <a:ext cx="8833104" cy="1026435"/>
              </a:xfrm>
              <a:prstGeom prst="rect">
                <a:avLst/>
              </a:prstGeom>
              <a:blipFill>
                <a:blip r:embed="rId3"/>
                <a:stretch>
                  <a:fillRect b="-8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Frame 4">
            <a:extLst>
              <a:ext uri="{FF2B5EF4-FFF2-40B4-BE49-F238E27FC236}">
                <a16:creationId xmlns:a16="http://schemas.microsoft.com/office/drawing/2014/main" id="{BB857A32-DD8C-FBCE-017B-BD95BE852F52}"/>
              </a:ext>
            </a:extLst>
          </p:cNvPr>
          <p:cNvSpPr/>
          <p:nvPr/>
        </p:nvSpPr>
        <p:spPr>
          <a:xfrm>
            <a:off x="1583259" y="785429"/>
            <a:ext cx="8833104" cy="1171387"/>
          </a:xfrm>
          <a:prstGeom prst="frame">
            <a:avLst>
              <a:gd name="adj1" fmla="val 2973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31209EE8-6EE4-5D5E-5346-5E3D455C6391}"/>
                  </a:ext>
                </a:extLst>
              </p:cNvPr>
              <p:cNvSpPr txBox="1"/>
              <p:nvPr/>
            </p:nvSpPr>
            <p:spPr>
              <a:xfrm>
                <a:off x="2395726" y="2417690"/>
                <a:ext cx="7400545" cy="874150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:r>
                  <a:rPr lang="en-US" sz="4000" b="0" dirty="0">
                    <a:solidFill>
                      <a:schemeClr val="bg1"/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  <a:t>Spacetime momentum: </a:t>
                </a:r>
                <a14:m>
                  <m:oMath xmlns:m="http://schemas.openxmlformats.org/officeDocument/2006/math">
                    <m:r>
                      <a:rPr lang="en-US" sz="4000" b="0" i="1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𝑝</m:t>
                    </m:r>
                    <m:r>
                      <a:rPr lang="en-US" sz="4000" b="0" i="1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4000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4000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𝐸</m:t>
                        </m:r>
                      </m:num>
                      <m:den>
                        <m:r>
                          <a:rPr lang="en-US" sz="4000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𝑐</m:t>
                        </m:r>
                      </m:den>
                    </m:f>
                    <m:r>
                      <a:rPr lang="en-US" sz="4000" b="0" i="1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+</m:t>
                    </m:r>
                    <m:acc>
                      <m:accPr>
                        <m:chr m:val="⃑"/>
                        <m:ctrlPr>
                          <a:rPr lang="en-US" sz="4000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4000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</m:acc>
                  </m:oMath>
                </a14:m>
                <a:endParaRPr lang="en-US" sz="4000" b="0" dirty="0">
                  <a:solidFill>
                    <a:schemeClr val="bg1"/>
                  </a:solidFill>
                  <a:latin typeface="Cambria" panose="02040503050406030204" pitchFamily="18" charset="0"/>
                  <a:ea typeface="Cambria" panose="02040503050406030204" pitchFamily="18" charset="0"/>
                </a:endParaRPr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31209EE8-6EE4-5D5E-5346-5E3D455C639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95726" y="2417690"/>
                <a:ext cx="7400545" cy="874150"/>
              </a:xfrm>
              <a:prstGeom prst="rect">
                <a:avLst/>
              </a:prstGeom>
              <a:blipFill>
                <a:blip r:embed="rId4"/>
                <a:stretch>
                  <a:fillRect l="-2883" t="-4895" b="-1818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Circle: Hollow 6">
            <a:extLst>
              <a:ext uri="{FF2B5EF4-FFF2-40B4-BE49-F238E27FC236}">
                <a16:creationId xmlns:a16="http://schemas.microsoft.com/office/drawing/2014/main" id="{671E89FA-F89B-09C4-65A9-3E44AD307FF2}"/>
              </a:ext>
            </a:extLst>
          </p:cNvPr>
          <p:cNvSpPr/>
          <p:nvPr/>
        </p:nvSpPr>
        <p:spPr>
          <a:xfrm>
            <a:off x="82296" y="69554"/>
            <a:ext cx="333218" cy="333218"/>
          </a:xfrm>
          <a:prstGeom prst="donut">
            <a:avLst>
              <a:gd name="adj" fmla="val 9619"/>
            </a:avLst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9AD3FBE5-F5EE-240B-9394-7BDCD454719A}"/>
              </a:ext>
            </a:extLst>
          </p:cNvPr>
          <p:cNvSpPr/>
          <p:nvPr/>
        </p:nvSpPr>
        <p:spPr>
          <a:xfrm>
            <a:off x="118603" y="105861"/>
            <a:ext cx="260604" cy="260604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Circle: Hollow 8">
            <a:extLst>
              <a:ext uri="{FF2B5EF4-FFF2-40B4-BE49-F238E27FC236}">
                <a16:creationId xmlns:a16="http://schemas.microsoft.com/office/drawing/2014/main" id="{5FB16B1D-57E7-B018-08F2-B8297D4F03C8}"/>
              </a:ext>
            </a:extLst>
          </p:cNvPr>
          <p:cNvSpPr/>
          <p:nvPr/>
        </p:nvSpPr>
        <p:spPr>
          <a:xfrm>
            <a:off x="82296" y="476447"/>
            <a:ext cx="333218" cy="333218"/>
          </a:xfrm>
          <a:prstGeom prst="donut">
            <a:avLst>
              <a:gd name="adj" fmla="val 9619"/>
            </a:avLst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CB2DE634-BFA6-F58D-E684-0C02D62CAAAF}"/>
              </a:ext>
            </a:extLst>
          </p:cNvPr>
          <p:cNvSpPr/>
          <p:nvPr/>
        </p:nvSpPr>
        <p:spPr>
          <a:xfrm>
            <a:off x="118603" y="512754"/>
            <a:ext cx="260604" cy="260604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E6CA7824-11EA-AF89-772A-2DB7E38A6F37}"/>
                  </a:ext>
                </a:extLst>
              </p:cNvPr>
              <p:cNvSpPr txBox="1"/>
              <p:nvPr/>
            </p:nvSpPr>
            <p:spPr>
              <a:xfrm>
                <a:off x="7891272" y="3283275"/>
                <a:ext cx="2393850" cy="72295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b="0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m:rPr>
                          <m:sty m:val="p"/>
                        </m:rPr>
                        <a:rPr lang="en-US" sz="4000" b="0" i="0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Λ</m:t>
                      </m:r>
                      <m:r>
                        <a:rPr lang="en-US" sz="4000" b="0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𝑚𝑐</m:t>
                      </m:r>
                      <m:sSup>
                        <m:sSupPr>
                          <m:ctrlPr>
                            <a:rPr lang="en-US" sz="40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sz="400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Λ</m:t>
                          </m:r>
                        </m:e>
                        <m:sup>
                          <m:r>
                            <a:rPr lang="en-US" sz="40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†</m:t>
                          </m:r>
                        </m:sup>
                      </m:sSup>
                    </m:oMath>
                  </m:oMathPara>
                </a14:m>
                <a:endParaRPr lang="en-US" sz="4000" i="1" dirty="0"/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E6CA7824-11EA-AF89-772A-2DB7E38A6F3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91272" y="3283275"/>
                <a:ext cx="2393850" cy="722955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Circle: Hollow 11">
            <a:extLst>
              <a:ext uri="{FF2B5EF4-FFF2-40B4-BE49-F238E27FC236}">
                <a16:creationId xmlns:a16="http://schemas.microsoft.com/office/drawing/2014/main" id="{9D3FF778-23D9-622B-0048-DC2FA596A985}"/>
              </a:ext>
            </a:extLst>
          </p:cNvPr>
          <p:cNvSpPr/>
          <p:nvPr/>
        </p:nvSpPr>
        <p:spPr>
          <a:xfrm>
            <a:off x="82296" y="883340"/>
            <a:ext cx="333218" cy="333218"/>
          </a:xfrm>
          <a:prstGeom prst="donut">
            <a:avLst>
              <a:gd name="adj" fmla="val 9619"/>
            </a:avLst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26BCF3DE-E36D-D8C8-D7D2-A8994362807E}"/>
              </a:ext>
            </a:extLst>
          </p:cNvPr>
          <p:cNvSpPr/>
          <p:nvPr/>
        </p:nvSpPr>
        <p:spPr>
          <a:xfrm>
            <a:off x="118603" y="919647"/>
            <a:ext cx="260604" cy="260604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Circle: Hollow 13">
            <a:extLst>
              <a:ext uri="{FF2B5EF4-FFF2-40B4-BE49-F238E27FC236}">
                <a16:creationId xmlns:a16="http://schemas.microsoft.com/office/drawing/2014/main" id="{95B61B78-9B7F-7410-6111-8E1DC7019529}"/>
              </a:ext>
            </a:extLst>
          </p:cNvPr>
          <p:cNvSpPr/>
          <p:nvPr/>
        </p:nvSpPr>
        <p:spPr>
          <a:xfrm>
            <a:off x="82296" y="1290233"/>
            <a:ext cx="333218" cy="333218"/>
          </a:xfrm>
          <a:prstGeom prst="donut">
            <a:avLst>
              <a:gd name="adj" fmla="val 9619"/>
            </a:avLst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DF05EAB0-B9CA-C881-EAC0-674059DEB64C}"/>
              </a:ext>
            </a:extLst>
          </p:cNvPr>
          <p:cNvSpPr/>
          <p:nvPr/>
        </p:nvSpPr>
        <p:spPr>
          <a:xfrm>
            <a:off x="118603" y="1326540"/>
            <a:ext cx="260604" cy="260604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BCEC4393-D5ED-1FE6-6008-81F567B6E6F1}"/>
                  </a:ext>
                </a:extLst>
              </p:cNvPr>
              <p:cNvSpPr txBox="1"/>
              <p:nvPr/>
            </p:nvSpPr>
            <p:spPr>
              <a:xfrm>
                <a:off x="7996046" y="4006230"/>
                <a:ext cx="3905441" cy="723788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b="0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en-US" sz="40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000" i="1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𝑚𝑐</m:t>
                          </m:r>
                        </m:e>
                      </m:rad>
                      <m:r>
                        <m:rPr>
                          <m:sty m:val="p"/>
                        </m:rPr>
                        <a:rPr lang="en-US" sz="4000" b="0" i="0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Λ</m:t>
                      </m:r>
                      <m:sSup>
                        <m:sSupPr>
                          <m:ctrlPr>
                            <a:rPr lang="en-US" sz="40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sz="4000" b="0" i="1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ad>
                                <m:radPr>
                                  <m:degHide m:val="on"/>
                                  <m:ctrlPr>
                                    <a:rPr lang="en-US" sz="4000" b="0" i="1" smtClean="0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radPr>
                                <m:deg/>
                                <m:e>
                                  <m:r>
                                    <a:rPr lang="en-US" sz="4000" i="1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</a:rPr>
                                    <m:t>𝑚𝑐</m:t>
                                  </m:r>
                                </m:e>
                              </m:rad>
                              <m:r>
                                <m:rPr>
                                  <m:sty m:val="p"/>
                                </m:rPr>
                                <a:rPr lang="en-US" sz="4000" b="0" i="0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Λ</m:t>
                              </m:r>
                            </m:e>
                          </m:d>
                        </m:e>
                        <m:sup>
                          <m:r>
                            <a:rPr lang="en-US" sz="40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†</m:t>
                          </m:r>
                        </m:sup>
                      </m:sSup>
                    </m:oMath>
                  </m:oMathPara>
                </a14:m>
                <a:endParaRPr lang="en-US" sz="4000" i="1" dirty="0"/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BCEC4393-D5ED-1FE6-6008-81F567B6E6F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96046" y="4006230"/>
                <a:ext cx="3905441" cy="723788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85FB0072-657C-E704-1A78-0BCEE65F1863}"/>
                  </a:ext>
                </a:extLst>
              </p:cNvPr>
              <p:cNvSpPr txBox="1"/>
              <p:nvPr/>
            </p:nvSpPr>
            <p:spPr>
              <a:xfrm>
                <a:off x="7996046" y="4730040"/>
                <a:ext cx="1343341" cy="723788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b="0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4000" b="0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𝜆</m:t>
                      </m:r>
                      <m:sSup>
                        <m:sSupPr>
                          <m:ctrlPr>
                            <a:rPr lang="en-US" sz="40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4000" i="1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𝜆</m:t>
                          </m:r>
                        </m:e>
                        <m:sup>
                          <m:r>
                            <a:rPr lang="en-US" sz="40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†</m:t>
                          </m:r>
                        </m:sup>
                      </m:sSup>
                    </m:oMath>
                  </m:oMathPara>
                </a14:m>
                <a:endParaRPr lang="en-US" sz="4000" i="1" dirty="0"/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85FB0072-657C-E704-1A78-0BCEE65F186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96046" y="4730040"/>
                <a:ext cx="1343341" cy="723788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9" name="Circle: Hollow 18">
            <a:extLst>
              <a:ext uri="{FF2B5EF4-FFF2-40B4-BE49-F238E27FC236}">
                <a16:creationId xmlns:a16="http://schemas.microsoft.com/office/drawing/2014/main" id="{A49D6D31-7AD1-623B-29E2-32EFFEEFB259}"/>
              </a:ext>
            </a:extLst>
          </p:cNvPr>
          <p:cNvSpPr/>
          <p:nvPr/>
        </p:nvSpPr>
        <p:spPr>
          <a:xfrm>
            <a:off x="82296" y="1697126"/>
            <a:ext cx="333218" cy="333218"/>
          </a:xfrm>
          <a:prstGeom prst="donut">
            <a:avLst>
              <a:gd name="adj" fmla="val 9619"/>
            </a:avLst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6DD2EEDC-AC49-AFEE-4863-688B39C0FE19}"/>
              </a:ext>
            </a:extLst>
          </p:cNvPr>
          <p:cNvSpPr/>
          <p:nvPr/>
        </p:nvSpPr>
        <p:spPr>
          <a:xfrm>
            <a:off x="118603" y="1733433"/>
            <a:ext cx="260604" cy="260604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77F1D96C-BC0D-77EB-BA3A-60C5D6A2758B}"/>
                  </a:ext>
                </a:extLst>
              </p:cNvPr>
              <p:cNvSpPr txBox="1"/>
              <p:nvPr/>
            </p:nvSpPr>
            <p:spPr>
              <a:xfrm>
                <a:off x="379207" y="4368124"/>
                <a:ext cx="7462042" cy="177490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𝜆</m:t>
                      </m:r>
                      <m:r>
                        <a:rPr lang="en-US" sz="2800" i="1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≡</m:t>
                      </m:r>
                      <m:d>
                        <m:dPr>
                          <m:begChr m:val="["/>
                          <m:endChr m:val="]"/>
                          <m:ctrlPr>
                            <a:rPr lang="en-US" sz="280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2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sz="2800" i="1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ad>
                                  <m:radPr>
                                    <m:degHide m:val="on"/>
                                    <m:ctrlPr>
                                      <a:rPr lang="en-US" sz="2800" i="1">
                                        <a:solidFill>
                                          <a:srgbClr val="00B05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radPr>
                                  <m:deg/>
                                  <m:e>
                                    <m:r>
                                      <a:rPr lang="en-US" sz="2800" i="1">
                                        <a:solidFill>
                                          <a:srgbClr val="00B05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𝐸</m:t>
                                    </m:r>
                                    <m:r>
                                      <a:rPr lang="en-US" sz="2800" i="1">
                                        <a:solidFill>
                                          <a:srgbClr val="00B05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+|</m:t>
                                    </m:r>
                                    <m:acc>
                                      <m:accPr>
                                        <m:chr m:val="⃑"/>
                                        <m:ctrlPr>
                                          <a:rPr lang="en-US" sz="2800" i="1">
                                            <a:solidFill>
                                              <a:srgbClr val="00B05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accPr>
                                      <m:e>
                                        <m:r>
                                          <a:rPr lang="en-US" sz="2800" i="1">
                                            <a:solidFill>
                                              <a:srgbClr val="00B05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𝑝</m:t>
                                        </m:r>
                                      </m:e>
                                    </m:acc>
                                    <m:r>
                                      <a:rPr lang="en-US" sz="2800" i="1">
                                        <a:solidFill>
                                          <a:srgbClr val="00B05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|</m:t>
                                    </m:r>
                                  </m:e>
                                </m:rad>
                                <m:func>
                                  <m:funcPr>
                                    <m:ctrlPr>
                                      <a:rPr lang="en-US" sz="2800" i="1">
                                        <a:solidFill>
                                          <a:schemeClr val="accent4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funcPr>
                                  <m:fName>
                                    <m:r>
                                      <m:rPr>
                                        <m:sty m:val="p"/>
                                      </m:rPr>
                                      <a:rPr lang="en-US" sz="2800">
                                        <a:solidFill>
                                          <a:schemeClr val="accent4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cos</m:t>
                                    </m:r>
                                  </m:fName>
                                  <m:e>
                                    <m:f>
                                      <m:fPr>
                                        <m:ctrlPr>
                                          <a:rPr lang="en-US" sz="2800" i="1">
                                            <a:solidFill>
                                              <a:schemeClr val="accent4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fPr>
                                      <m:num>
                                        <m:r>
                                          <a:rPr lang="en-US" sz="2800" i="1">
                                            <a:solidFill>
                                              <a:schemeClr val="accent4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𝜃</m:t>
                                        </m:r>
                                      </m:num>
                                      <m:den>
                                        <m:r>
                                          <a:rPr lang="en-US" sz="2800" i="1">
                                            <a:solidFill>
                                              <a:schemeClr val="accent4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den>
                                    </m:f>
                                  </m:e>
                                </m:func>
                              </m:e>
                              <m:e>
                                <m:r>
                                  <a:rPr lang="en-US" sz="2800" i="1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rad>
                                  <m:radPr>
                                    <m:degHide m:val="on"/>
                                    <m:ctrlPr>
                                      <a:rPr lang="en-US" sz="2800" i="1">
                                        <a:solidFill>
                                          <a:srgbClr val="00B05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radPr>
                                  <m:deg/>
                                  <m:e>
                                    <m:r>
                                      <a:rPr lang="en-US" sz="2800" i="1">
                                        <a:solidFill>
                                          <a:srgbClr val="00B05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𝐸</m:t>
                                    </m:r>
                                    <m:r>
                                      <a:rPr lang="en-US" sz="2800" i="1">
                                        <a:solidFill>
                                          <a:srgbClr val="00B05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−|</m:t>
                                    </m:r>
                                    <m:acc>
                                      <m:accPr>
                                        <m:chr m:val="⃑"/>
                                        <m:ctrlPr>
                                          <a:rPr lang="en-US" sz="2800" i="1">
                                            <a:solidFill>
                                              <a:srgbClr val="00B05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accPr>
                                      <m:e>
                                        <m:r>
                                          <a:rPr lang="en-US" sz="2800" i="1">
                                            <a:solidFill>
                                              <a:srgbClr val="00B05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𝑝</m:t>
                                        </m:r>
                                      </m:e>
                                    </m:acc>
                                    <m:r>
                                      <a:rPr lang="en-US" sz="2800" i="1">
                                        <a:solidFill>
                                          <a:srgbClr val="00B05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|</m:t>
                                    </m:r>
                                  </m:e>
                                </m:rad>
                                <m:func>
                                  <m:funcPr>
                                    <m:ctrlPr>
                                      <a:rPr lang="en-US" sz="2800" i="1">
                                        <a:solidFill>
                                          <a:srgbClr val="00B0F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funcPr>
                                  <m:fName>
                                    <m:r>
                                      <m:rPr>
                                        <m:sty m:val="p"/>
                                      </m:rPr>
                                      <a:rPr lang="en-US" sz="2800">
                                        <a:solidFill>
                                          <a:srgbClr val="00B0F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sin</m:t>
                                    </m:r>
                                  </m:fName>
                                  <m:e>
                                    <m:f>
                                      <m:fPr>
                                        <m:ctrlPr>
                                          <a:rPr lang="en-US" sz="2800" i="1">
                                            <a:solidFill>
                                              <a:srgbClr val="00B0F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fPr>
                                      <m:num>
                                        <m:r>
                                          <a:rPr lang="en-US" sz="2800" i="1">
                                            <a:solidFill>
                                              <a:srgbClr val="00B0F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𝜃</m:t>
                                        </m:r>
                                      </m:num>
                                      <m:den>
                                        <m:r>
                                          <a:rPr lang="en-US" sz="2800" i="1">
                                            <a:solidFill>
                                              <a:srgbClr val="00B0F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den>
                                    </m:f>
                                  </m:e>
                                </m:func>
                                <m:sSup>
                                  <m:sSupPr>
                                    <m:ctrlPr>
                                      <a:rPr lang="en-US" sz="2800" i="1">
                                        <a:solidFill>
                                          <a:srgbClr val="00B0F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2800" i="1">
                                        <a:solidFill>
                                          <a:srgbClr val="00B0F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𝑒</m:t>
                                    </m:r>
                                  </m:e>
                                  <m:sup>
                                    <m:r>
                                      <a:rPr lang="en-US" sz="2800" i="1">
                                        <a:solidFill>
                                          <a:srgbClr val="00B0F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  <m:r>
                                      <a:rPr lang="en-US" sz="2800" i="1">
                                        <a:solidFill>
                                          <a:srgbClr val="00B0F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𝑖</m:t>
                                    </m:r>
                                    <m:r>
                                      <a:rPr lang="en-US" sz="2800" i="1">
                                        <a:solidFill>
                                          <a:srgbClr val="00B0F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𝜔</m:t>
                                    </m:r>
                                  </m:sup>
                                </m:sSup>
                              </m:e>
                            </m:mr>
                            <m:mr>
                              <m:e>
                                <m:rad>
                                  <m:radPr>
                                    <m:degHide m:val="on"/>
                                    <m:ctrlPr>
                                      <a:rPr lang="en-US" sz="2800" i="1">
                                        <a:solidFill>
                                          <a:srgbClr val="00B05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radPr>
                                  <m:deg/>
                                  <m:e>
                                    <m:r>
                                      <a:rPr lang="en-US" sz="2800" i="1">
                                        <a:solidFill>
                                          <a:srgbClr val="00B05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𝐸</m:t>
                                    </m:r>
                                    <m:r>
                                      <a:rPr lang="en-US" sz="2800" i="1">
                                        <a:solidFill>
                                          <a:srgbClr val="00B05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+|</m:t>
                                    </m:r>
                                    <m:acc>
                                      <m:accPr>
                                        <m:chr m:val="⃑"/>
                                        <m:ctrlPr>
                                          <a:rPr lang="en-US" sz="2800" i="1">
                                            <a:solidFill>
                                              <a:srgbClr val="00B05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accPr>
                                      <m:e>
                                        <m:r>
                                          <a:rPr lang="en-US" sz="2800" i="1">
                                            <a:solidFill>
                                              <a:srgbClr val="00B05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𝑝</m:t>
                                        </m:r>
                                      </m:e>
                                    </m:acc>
                                    <m:r>
                                      <a:rPr lang="en-US" sz="2800" i="1">
                                        <a:solidFill>
                                          <a:srgbClr val="00B05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|</m:t>
                                    </m:r>
                                  </m:e>
                                </m:rad>
                                <m:func>
                                  <m:funcPr>
                                    <m:ctrlPr>
                                      <a:rPr lang="en-US" sz="2800" i="1">
                                        <a:solidFill>
                                          <a:srgbClr val="00B0F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funcPr>
                                  <m:fName>
                                    <m:r>
                                      <m:rPr>
                                        <m:sty m:val="p"/>
                                      </m:rPr>
                                      <a:rPr lang="en-US" sz="2800">
                                        <a:solidFill>
                                          <a:srgbClr val="00B0F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sin</m:t>
                                    </m:r>
                                  </m:fName>
                                  <m:e>
                                    <m:f>
                                      <m:fPr>
                                        <m:ctrlPr>
                                          <a:rPr lang="en-US" sz="2800" i="1">
                                            <a:solidFill>
                                              <a:srgbClr val="00B0F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fPr>
                                      <m:num>
                                        <m:r>
                                          <a:rPr lang="en-US" sz="2800" i="1">
                                            <a:solidFill>
                                              <a:srgbClr val="00B0F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𝜃</m:t>
                                        </m:r>
                                      </m:num>
                                      <m:den>
                                        <m:r>
                                          <a:rPr lang="en-US" sz="2800" i="1">
                                            <a:solidFill>
                                              <a:srgbClr val="00B0F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den>
                                    </m:f>
                                  </m:e>
                                </m:func>
                                <m:sSup>
                                  <m:sSupPr>
                                    <m:ctrlPr>
                                      <a:rPr lang="en-US" sz="2800" i="1">
                                        <a:solidFill>
                                          <a:srgbClr val="00B0F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2800" i="1">
                                        <a:solidFill>
                                          <a:srgbClr val="00B0F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𝑒</m:t>
                                    </m:r>
                                  </m:e>
                                  <m:sup>
                                    <m:r>
                                      <a:rPr lang="en-US" sz="2800" i="1">
                                        <a:solidFill>
                                          <a:srgbClr val="00B0F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𝑖</m:t>
                                    </m:r>
                                    <m:r>
                                      <a:rPr lang="en-US" sz="2800" i="1">
                                        <a:solidFill>
                                          <a:srgbClr val="00B0F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𝜔</m:t>
                                    </m:r>
                                  </m:sup>
                                </m:sSup>
                              </m:e>
                              <m:e>
                                <m:rad>
                                  <m:radPr>
                                    <m:degHide m:val="on"/>
                                    <m:ctrlPr>
                                      <a:rPr lang="en-US" sz="2800" i="1">
                                        <a:solidFill>
                                          <a:srgbClr val="00B05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radPr>
                                  <m:deg/>
                                  <m:e>
                                    <m:r>
                                      <a:rPr lang="en-US" sz="2800" i="1">
                                        <a:solidFill>
                                          <a:srgbClr val="00B05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𝐸</m:t>
                                    </m:r>
                                    <m:r>
                                      <a:rPr lang="en-US" sz="2800" i="1">
                                        <a:solidFill>
                                          <a:srgbClr val="00B05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−|</m:t>
                                    </m:r>
                                    <m:acc>
                                      <m:accPr>
                                        <m:chr m:val="⃑"/>
                                        <m:ctrlPr>
                                          <a:rPr lang="en-US" sz="2800" i="1">
                                            <a:solidFill>
                                              <a:srgbClr val="00B05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accPr>
                                      <m:e>
                                        <m:r>
                                          <a:rPr lang="en-US" sz="2800" i="1">
                                            <a:solidFill>
                                              <a:srgbClr val="00B05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𝑝</m:t>
                                        </m:r>
                                      </m:e>
                                    </m:acc>
                                    <m:r>
                                      <a:rPr lang="en-US" sz="2800" i="1">
                                        <a:solidFill>
                                          <a:srgbClr val="00B05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|</m:t>
                                    </m:r>
                                  </m:e>
                                </m:rad>
                                <m:func>
                                  <m:funcPr>
                                    <m:ctrlPr>
                                      <a:rPr lang="en-US" sz="2800" i="1">
                                        <a:solidFill>
                                          <a:schemeClr val="accent4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funcPr>
                                  <m:fName>
                                    <m:r>
                                      <m:rPr>
                                        <m:sty m:val="p"/>
                                      </m:rPr>
                                      <a:rPr lang="en-US" sz="2800">
                                        <a:solidFill>
                                          <a:schemeClr val="accent4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cos</m:t>
                                    </m:r>
                                  </m:fName>
                                  <m:e>
                                    <m:f>
                                      <m:fPr>
                                        <m:ctrlPr>
                                          <a:rPr lang="en-US" sz="2800" i="1">
                                            <a:solidFill>
                                              <a:schemeClr val="accent4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fPr>
                                      <m:num>
                                        <m:r>
                                          <a:rPr lang="en-US" sz="2800" i="1">
                                            <a:solidFill>
                                              <a:schemeClr val="accent4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𝜃</m:t>
                                        </m:r>
                                      </m:num>
                                      <m:den>
                                        <m:r>
                                          <a:rPr lang="en-US" sz="2800" i="1">
                                            <a:solidFill>
                                              <a:schemeClr val="accent4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den>
                                    </m:f>
                                  </m:e>
                                </m:func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en-US" sz="3600" dirty="0"/>
              </a:p>
            </p:txBody>
          </p:sp>
        </mc:Choice>
        <mc:Fallback xmlns="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77F1D96C-BC0D-77EB-BA3A-60C5D6A2758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9207" y="4368124"/>
                <a:ext cx="7462042" cy="1774909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" name="Frame 21">
            <a:extLst>
              <a:ext uri="{FF2B5EF4-FFF2-40B4-BE49-F238E27FC236}">
                <a16:creationId xmlns:a16="http://schemas.microsoft.com/office/drawing/2014/main" id="{AE89D437-3145-1807-9313-5C680D0654B7}"/>
              </a:ext>
            </a:extLst>
          </p:cNvPr>
          <p:cNvSpPr/>
          <p:nvPr/>
        </p:nvSpPr>
        <p:spPr>
          <a:xfrm>
            <a:off x="379207" y="4377736"/>
            <a:ext cx="7462042" cy="1840184"/>
          </a:xfrm>
          <a:prstGeom prst="frame">
            <a:avLst>
              <a:gd name="adj1" fmla="val 2973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49046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50"/>
                            </p:stCondLst>
                            <p:childTnLst>
                              <p:par>
                                <p:cTn id="4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  <p:bldP spid="8" grpId="0" animBg="1"/>
      <p:bldP spid="10" grpId="0" animBg="1"/>
      <p:bldP spid="11" grpId="0"/>
      <p:bldP spid="13" grpId="0" animBg="1"/>
      <p:bldP spid="15" grpId="0" animBg="1"/>
      <p:bldP spid="16" grpId="0"/>
      <p:bldP spid="18" grpId="0"/>
      <p:bldP spid="20" grpId="0" animBg="1"/>
      <p:bldP spid="21" grpId="0"/>
      <p:bldP spid="22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D502F863-2070-72CA-1E89-E8A74996A72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lide Number Placeholder 2">
            <a:extLst>
              <a:ext uri="{FF2B5EF4-FFF2-40B4-BE49-F238E27FC236}">
                <a16:creationId xmlns:a16="http://schemas.microsoft.com/office/drawing/2014/main" id="{3774205B-BBE0-A75F-CBB9-209930B029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39144" y="6392926"/>
            <a:ext cx="655320" cy="365125"/>
          </a:xfrm>
        </p:spPr>
        <p:txBody>
          <a:bodyPr/>
          <a:lstStyle/>
          <a:p>
            <a:fld id="{7601E65A-4169-4126-B739-63B617D547BF}" type="slidenum">
              <a:rPr lang="en-US" sz="1800" b="1" smtClean="0">
                <a:solidFill>
                  <a:schemeClr val="bg2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15</a:t>
            </a:fld>
            <a:endParaRPr lang="en-US" sz="1800" b="1">
              <a:solidFill>
                <a:schemeClr val="bg2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C3C8EB4A-07D6-5479-3626-76D4CCDCB065}"/>
                  </a:ext>
                </a:extLst>
              </p:cNvPr>
              <p:cNvSpPr txBox="1"/>
              <p:nvPr/>
            </p:nvSpPr>
            <p:spPr>
              <a:xfrm>
                <a:off x="379207" y="4368124"/>
                <a:ext cx="7462042" cy="177490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𝜆</m:t>
                      </m:r>
                      <m:r>
                        <a:rPr lang="en-US" sz="2800" i="1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≡</m:t>
                      </m:r>
                      <m:d>
                        <m:dPr>
                          <m:begChr m:val="["/>
                          <m:endChr m:val="]"/>
                          <m:ctrlPr>
                            <a:rPr lang="en-US" sz="280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2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sz="2800" i="1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ad>
                                  <m:radPr>
                                    <m:degHide m:val="on"/>
                                    <m:ctrlPr>
                                      <a:rPr lang="en-US" sz="2800" i="1">
                                        <a:solidFill>
                                          <a:srgbClr val="00B05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radPr>
                                  <m:deg/>
                                  <m:e>
                                    <m:r>
                                      <a:rPr lang="en-US" sz="2800" i="1">
                                        <a:solidFill>
                                          <a:srgbClr val="00B05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𝐸</m:t>
                                    </m:r>
                                    <m:r>
                                      <a:rPr lang="en-US" sz="2800" i="1">
                                        <a:solidFill>
                                          <a:srgbClr val="00B05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+|</m:t>
                                    </m:r>
                                    <m:acc>
                                      <m:accPr>
                                        <m:chr m:val="⃑"/>
                                        <m:ctrlPr>
                                          <a:rPr lang="en-US" sz="2800" i="1">
                                            <a:solidFill>
                                              <a:srgbClr val="00B05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accPr>
                                      <m:e>
                                        <m:r>
                                          <a:rPr lang="en-US" sz="2800" i="1">
                                            <a:solidFill>
                                              <a:srgbClr val="00B05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𝑝</m:t>
                                        </m:r>
                                      </m:e>
                                    </m:acc>
                                    <m:r>
                                      <a:rPr lang="en-US" sz="2800" i="1">
                                        <a:solidFill>
                                          <a:srgbClr val="00B05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|</m:t>
                                    </m:r>
                                  </m:e>
                                </m:rad>
                                <m:func>
                                  <m:funcPr>
                                    <m:ctrlPr>
                                      <a:rPr lang="en-US" sz="2800" i="1">
                                        <a:solidFill>
                                          <a:schemeClr val="accent4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funcPr>
                                  <m:fName>
                                    <m:r>
                                      <m:rPr>
                                        <m:sty m:val="p"/>
                                      </m:rPr>
                                      <a:rPr lang="en-US" sz="2800">
                                        <a:solidFill>
                                          <a:schemeClr val="accent4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cos</m:t>
                                    </m:r>
                                  </m:fName>
                                  <m:e>
                                    <m:f>
                                      <m:fPr>
                                        <m:ctrlPr>
                                          <a:rPr lang="en-US" sz="2800" i="1">
                                            <a:solidFill>
                                              <a:schemeClr val="accent4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fPr>
                                      <m:num>
                                        <m:r>
                                          <a:rPr lang="en-US" sz="2800" i="1">
                                            <a:solidFill>
                                              <a:schemeClr val="accent4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𝜃</m:t>
                                        </m:r>
                                      </m:num>
                                      <m:den>
                                        <m:r>
                                          <a:rPr lang="en-US" sz="2800" i="1">
                                            <a:solidFill>
                                              <a:schemeClr val="accent4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den>
                                    </m:f>
                                  </m:e>
                                </m:func>
                              </m:e>
                              <m:e>
                                <m:r>
                                  <a:rPr lang="en-US" sz="2800" i="1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rad>
                                  <m:radPr>
                                    <m:degHide m:val="on"/>
                                    <m:ctrlPr>
                                      <a:rPr lang="en-US" sz="2800" i="1">
                                        <a:solidFill>
                                          <a:srgbClr val="00B05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radPr>
                                  <m:deg/>
                                  <m:e>
                                    <m:r>
                                      <a:rPr lang="en-US" sz="2800" i="1">
                                        <a:solidFill>
                                          <a:srgbClr val="00B05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𝐸</m:t>
                                    </m:r>
                                    <m:r>
                                      <a:rPr lang="en-US" sz="2800" i="1">
                                        <a:solidFill>
                                          <a:srgbClr val="00B05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−|</m:t>
                                    </m:r>
                                    <m:acc>
                                      <m:accPr>
                                        <m:chr m:val="⃑"/>
                                        <m:ctrlPr>
                                          <a:rPr lang="en-US" sz="2800" i="1">
                                            <a:solidFill>
                                              <a:srgbClr val="00B05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accPr>
                                      <m:e>
                                        <m:r>
                                          <a:rPr lang="en-US" sz="2800" i="1">
                                            <a:solidFill>
                                              <a:srgbClr val="00B05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𝑝</m:t>
                                        </m:r>
                                      </m:e>
                                    </m:acc>
                                    <m:r>
                                      <a:rPr lang="en-US" sz="2800" i="1">
                                        <a:solidFill>
                                          <a:srgbClr val="00B05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|</m:t>
                                    </m:r>
                                  </m:e>
                                </m:rad>
                                <m:func>
                                  <m:funcPr>
                                    <m:ctrlPr>
                                      <a:rPr lang="en-US" sz="2800" i="1">
                                        <a:solidFill>
                                          <a:srgbClr val="00B0F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funcPr>
                                  <m:fName>
                                    <m:r>
                                      <m:rPr>
                                        <m:sty m:val="p"/>
                                      </m:rPr>
                                      <a:rPr lang="en-US" sz="2800">
                                        <a:solidFill>
                                          <a:srgbClr val="00B0F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sin</m:t>
                                    </m:r>
                                  </m:fName>
                                  <m:e>
                                    <m:f>
                                      <m:fPr>
                                        <m:ctrlPr>
                                          <a:rPr lang="en-US" sz="2800" i="1">
                                            <a:solidFill>
                                              <a:srgbClr val="00B0F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fPr>
                                      <m:num>
                                        <m:r>
                                          <a:rPr lang="en-US" sz="2800" i="1">
                                            <a:solidFill>
                                              <a:srgbClr val="00B0F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𝜃</m:t>
                                        </m:r>
                                      </m:num>
                                      <m:den>
                                        <m:r>
                                          <a:rPr lang="en-US" sz="2800" i="1">
                                            <a:solidFill>
                                              <a:srgbClr val="00B0F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den>
                                    </m:f>
                                  </m:e>
                                </m:func>
                                <m:sSup>
                                  <m:sSupPr>
                                    <m:ctrlPr>
                                      <a:rPr lang="en-US" sz="2800" i="1">
                                        <a:solidFill>
                                          <a:srgbClr val="00B0F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2800" i="1">
                                        <a:solidFill>
                                          <a:srgbClr val="00B0F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𝑒</m:t>
                                    </m:r>
                                  </m:e>
                                  <m:sup>
                                    <m:r>
                                      <a:rPr lang="en-US" sz="2800" i="1">
                                        <a:solidFill>
                                          <a:srgbClr val="00B0F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  <m:r>
                                      <a:rPr lang="en-US" sz="2800" i="1">
                                        <a:solidFill>
                                          <a:srgbClr val="00B0F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𝑖</m:t>
                                    </m:r>
                                    <m:r>
                                      <a:rPr lang="en-US" sz="2800" i="1">
                                        <a:solidFill>
                                          <a:srgbClr val="00B0F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𝜔</m:t>
                                    </m:r>
                                  </m:sup>
                                </m:sSup>
                              </m:e>
                            </m:mr>
                            <m:mr>
                              <m:e>
                                <m:rad>
                                  <m:radPr>
                                    <m:degHide m:val="on"/>
                                    <m:ctrlPr>
                                      <a:rPr lang="en-US" sz="2800" i="1">
                                        <a:solidFill>
                                          <a:srgbClr val="00B05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radPr>
                                  <m:deg/>
                                  <m:e>
                                    <m:r>
                                      <a:rPr lang="en-US" sz="2800" i="1">
                                        <a:solidFill>
                                          <a:srgbClr val="00B05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𝐸</m:t>
                                    </m:r>
                                    <m:r>
                                      <a:rPr lang="en-US" sz="2800" i="1">
                                        <a:solidFill>
                                          <a:srgbClr val="00B05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+|</m:t>
                                    </m:r>
                                    <m:acc>
                                      <m:accPr>
                                        <m:chr m:val="⃑"/>
                                        <m:ctrlPr>
                                          <a:rPr lang="en-US" sz="2800" i="1">
                                            <a:solidFill>
                                              <a:srgbClr val="00B05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accPr>
                                      <m:e>
                                        <m:r>
                                          <a:rPr lang="en-US" sz="2800" i="1">
                                            <a:solidFill>
                                              <a:srgbClr val="00B05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𝑝</m:t>
                                        </m:r>
                                      </m:e>
                                    </m:acc>
                                    <m:r>
                                      <a:rPr lang="en-US" sz="2800" i="1">
                                        <a:solidFill>
                                          <a:srgbClr val="00B05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|</m:t>
                                    </m:r>
                                  </m:e>
                                </m:rad>
                                <m:func>
                                  <m:funcPr>
                                    <m:ctrlPr>
                                      <a:rPr lang="en-US" sz="2800" i="1">
                                        <a:solidFill>
                                          <a:srgbClr val="00B0F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funcPr>
                                  <m:fName>
                                    <m:r>
                                      <m:rPr>
                                        <m:sty m:val="p"/>
                                      </m:rPr>
                                      <a:rPr lang="en-US" sz="2800">
                                        <a:solidFill>
                                          <a:srgbClr val="00B0F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sin</m:t>
                                    </m:r>
                                  </m:fName>
                                  <m:e>
                                    <m:f>
                                      <m:fPr>
                                        <m:ctrlPr>
                                          <a:rPr lang="en-US" sz="2800" i="1">
                                            <a:solidFill>
                                              <a:srgbClr val="00B0F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fPr>
                                      <m:num>
                                        <m:r>
                                          <a:rPr lang="en-US" sz="2800" i="1">
                                            <a:solidFill>
                                              <a:srgbClr val="00B0F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𝜃</m:t>
                                        </m:r>
                                      </m:num>
                                      <m:den>
                                        <m:r>
                                          <a:rPr lang="en-US" sz="2800" i="1">
                                            <a:solidFill>
                                              <a:srgbClr val="00B0F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den>
                                    </m:f>
                                  </m:e>
                                </m:func>
                                <m:sSup>
                                  <m:sSupPr>
                                    <m:ctrlPr>
                                      <a:rPr lang="en-US" sz="2800" i="1">
                                        <a:solidFill>
                                          <a:srgbClr val="00B0F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2800" i="1">
                                        <a:solidFill>
                                          <a:srgbClr val="00B0F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𝑒</m:t>
                                    </m:r>
                                  </m:e>
                                  <m:sup>
                                    <m:r>
                                      <a:rPr lang="en-US" sz="2800" i="1">
                                        <a:solidFill>
                                          <a:srgbClr val="00B0F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𝑖</m:t>
                                    </m:r>
                                    <m:r>
                                      <a:rPr lang="en-US" sz="2800" i="1">
                                        <a:solidFill>
                                          <a:srgbClr val="00B0F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𝜔</m:t>
                                    </m:r>
                                  </m:sup>
                                </m:sSup>
                              </m:e>
                              <m:e>
                                <m:rad>
                                  <m:radPr>
                                    <m:degHide m:val="on"/>
                                    <m:ctrlPr>
                                      <a:rPr lang="en-US" sz="2800" i="1">
                                        <a:solidFill>
                                          <a:srgbClr val="00B05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radPr>
                                  <m:deg/>
                                  <m:e>
                                    <m:r>
                                      <a:rPr lang="en-US" sz="2800" i="1">
                                        <a:solidFill>
                                          <a:srgbClr val="00B05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𝐸</m:t>
                                    </m:r>
                                    <m:r>
                                      <a:rPr lang="en-US" sz="2800" i="1">
                                        <a:solidFill>
                                          <a:srgbClr val="00B05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−|</m:t>
                                    </m:r>
                                    <m:acc>
                                      <m:accPr>
                                        <m:chr m:val="⃑"/>
                                        <m:ctrlPr>
                                          <a:rPr lang="en-US" sz="2800" i="1">
                                            <a:solidFill>
                                              <a:srgbClr val="00B05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accPr>
                                      <m:e>
                                        <m:r>
                                          <a:rPr lang="en-US" sz="2800" i="1">
                                            <a:solidFill>
                                              <a:srgbClr val="00B05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𝑝</m:t>
                                        </m:r>
                                      </m:e>
                                    </m:acc>
                                    <m:r>
                                      <a:rPr lang="en-US" sz="2800" i="1">
                                        <a:solidFill>
                                          <a:srgbClr val="00B05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|</m:t>
                                    </m:r>
                                  </m:e>
                                </m:rad>
                                <m:func>
                                  <m:funcPr>
                                    <m:ctrlPr>
                                      <a:rPr lang="en-US" sz="2800" i="1">
                                        <a:solidFill>
                                          <a:schemeClr val="accent4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funcPr>
                                  <m:fName>
                                    <m:r>
                                      <m:rPr>
                                        <m:sty m:val="p"/>
                                      </m:rPr>
                                      <a:rPr lang="en-US" sz="2800">
                                        <a:solidFill>
                                          <a:schemeClr val="accent4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cos</m:t>
                                    </m:r>
                                  </m:fName>
                                  <m:e>
                                    <m:f>
                                      <m:fPr>
                                        <m:ctrlPr>
                                          <a:rPr lang="en-US" sz="2800" i="1">
                                            <a:solidFill>
                                              <a:schemeClr val="accent4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fPr>
                                      <m:num>
                                        <m:r>
                                          <a:rPr lang="en-US" sz="2800" i="1">
                                            <a:solidFill>
                                              <a:schemeClr val="accent4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𝜃</m:t>
                                        </m:r>
                                      </m:num>
                                      <m:den>
                                        <m:r>
                                          <a:rPr lang="en-US" sz="2800" i="1">
                                            <a:solidFill>
                                              <a:schemeClr val="accent4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den>
                                    </m:f>
                                  </m:e>
                                </m:func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en-US" sz="3600" dirty="0"/>
              </a:p>
            </p:txBody>
          </p:sp>
        </mc:Choice>
        <mc:Fallback xmlns="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C3C8EB4A-07D6-5479-3626-76D4CCDCB06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9207" y="4368124"/>
                <a:ext cx="7462042" cy="1774909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4" name="Frame 23">
            <a:extLst>
              <a:ext uri="{FF2B5EF4-FFF2-40B4-BE49-F238E27FC236}">
                <a16:creationId xmlns:a16="http://schemas.microsoft.com/office/drawing/2014/main" id="{2A70A829-DC39-50D7-4788-8DED16E06AE0}"/>
              </a:ext>
            </a:extLst>
          </p:cNvPr>
          <p:cNvSpPr/>
          <p:nvPr/>
        </p:nvSpPr>
        <p:spPr>
          <a:xfrm>
            <a:off x="379207" y="4377736"/>
            <a:ext cx="7462042" cy="1840184"/>
          </a:xfrm>
          <a:prstGeom prst="frame">
            <a:avLst>
              <a:gd name="adj1" fmla="val 2973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30D708B4-13F6-760A-1A3C-377B85D2B65C}"/>
                  </a:ext>
                </a:extLst>
              </p:cNvPr>
              <p:cNvSpPr txBox="1"/>
              <p:nvPr/>
            </p:nvSpPr>
            <p:spPr>
              <a:xfrm>
                <a:off x="923543" y="1085695"/>
                <a:ext cx="12192000" cy="201536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sz="32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d>
                            <m:dPr>
                              <m:begChr m:val="|"/>
                              <m:endChr m:val="⟩"/>
                              <m:ctrlPr>
                                <a:rPr lang="en-US" sz="3200" b="1" i="1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3200" b="1" i="1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𝒋</m:t>
                              </m:r>
                            </m:e>
                          </m:d>
                        </m:e>
                        <m:sub>
                          <m:r>
                            <a:rPr lang="en-US" sz="32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𝛼</m:t>
                          </m:r>
                        </m:sub>
                        <m:sup>
                          <m:r>
                            <a:rPr lang="en-US" sz="32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   </m:t>
                          </m:r>
                          <m:r>
                            <m:rPr>
                              <m:sty m:val="p"/>
                            </m:rPr>
                            <a:rPr lang="en-US" sz="3200" b="0" i="0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J</m:t>
                          </m:r>
                        </m:sup>
                      </m:sSubSup>
                      <m:r>
                        <a:rPr lang="en-US" sz="3200" b="0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begChr m:val="["/>
                          <m:endChr m:val="]"/>
                          <m:ctrlPr>
                            <a:rPr lang="en-US" sz="32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2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sz="3200" b="0" i="1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ad>
                                  <m:radPr>
                                    <m:degHide m:val="on"/>
                                    <m:ctrlPr>
                                      <a:rPr lang="en-US" sz="3200" b="0" i="1" smtClean="0">
                                        <a:solidFill>
                                          <a:srgbClr val="00B05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radPr>
                                  <m:deg/>
                                  <m:e>
                                    <m:r>
                                      <a:rPr lang="en-US" sz="3200" b="0" i="1" smtClean="0">
                                        <a:solidFill>
                                          <a:srgbClr val="00B05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𝐸</m:t>
                                    </m:r>
                                    <m:r>
                                      <a:rPr lang="en-US" sz="3200" b="0" i="1" smtClean="0">
                                        <a:solidFill>
                                          <a:srgbClr val="00B05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+|</m:t>
                                    </m:r>
                                    <m:acc>
                                      <m:accPr>
                                        <m:chr m:val="⃑"/>
                                        <m:ctrlPr>
                                          <a:rPr lang="en-US" sz="3200" b="0" i="1" smtClean="0">
                                            <a:solidFill>
                                              <a:srgbClr val="00B05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accPr>
                                      <m:e>
                                        <m:r>
                                          <a:rPr lang="en-US" sz="3200" i="1">
                                            <a:solidFill>
                                              <a:srgbClr val="00B05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𝑝</m:t>
                                        </m:r>
                                      </m:e>
                                    </m:acc>
                                    <m:r>
                                      <a:rPr lang="en-US" sz="3200" b="0" i="1" smtClean="0">
                                        <a:solidFill>
                                          <a:srgbClr val="00B05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|</m:t>
                                    </m:r>
                                  </m:e>
                                </m:rad>
                                <m:func>
                                  <m:funcPr>
                                    <m:ctrlPr>
                                      <a:rPr lang="en-US" sz="3200" b="0" i="1" smtClean="0">
                                        <a:solidFill>
                                          <a:schemeClr val="accent4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funcPr>
                                  <m:fName>
                                    <m:r>
                                      <m:rPr>
                                        <m:sty m:val="p"/>
                                      </m:rPr>
                                      <a:rPr lang="en-US" sz="3200" b="0" i="0" smtClean="0">
                                        <a:solidFill>
                                          <a:schemeClr val="accent4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cos</m:t>
                                    </m:r>
                                  </m:fName>
                                  <m:e>
                                    <m:f>
                                      <m:fPr>
                                        <m:ctrlPr>
                                          <a:rPr lang="en-US" sz="3200" b="0" i="1" smtClean="0">
                                            <a:solidFill>
                                              <a:schemeClr val="accent4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fPr>
                                      <m:num>
                                        <m:r>
                                          <a:rPr lang="en-US" sz="3200" b="0" i="1" smtClean="0">
                                            <a:solidFill>
                                              <a:schemeClr val="accent4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𝜃</m:t>
                                        </m:r>
                                      </m:num>
                                      <m:den>
                                        <m:r>
                                          <a:rPr lang="en-US" sz="3200" b="0" i="1" smtClean="0">
                                            <a:solidFill>
                                              <a:schemeClr val="accent4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den>
                                    </m:f>
                                  </m:e>
                                </m:func>
                              </m:e>
                              <m:e>
                                <m:r>
                                  <a:rPr lang="en-US" sz="3200" b="0" i="1" smtClean="0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rad>
                                  <m:radPr>
                                    <m:degHide m:val="on"/>
                                    <m:ctrlPr>
                                      <a:rPr lang="en-US" sz="3200" i="1">
                                        <a:solidFill>
                                          <a:srgbClr val="00B05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radPr>
                                  <m:deg/>
                                  <m:e>
                                    <m:r>
                                      <a:rPr lang="en-US" sz="3200" i="1">
                                        <a:solidFill>
                                          <a:srgbClr val="00B05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𝐸</m:t>
                                    </m:r>
                                    <m:r>
                                      <a:rPr lang="en-US" sz="3200" b="0" i="1" smtClean="0">
                                        <a:solidFill>
                                          <a:srgbClr val="00B05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  <m:r>
                                      <a:rPr lang="en-US" sz="3200" i="1">
                                        <a:solidFill>
                                          <a:srgbClr val="00B05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|</m:t>
                                    </m:r>
                                    <m:acc>
                                      <m:accPr>
                                        <m:chr m:val="⃑"/>
                                        <m:ctrlPr>
                                          <a:rPr lang="en-US" sz="3200" i="1">
                                            <a:solidFill>
                                              <a:srgbClr val="00B05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accPr>
                                      <m:e>
                                        <m:r>
                                          <a:rPr lang="en-US" sz="3200" i="1">
                                            <a:solidFill>
                                              <a:srgbClr val="00B05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𝑝</m:t>
                                        </m:r>
                                      </m:e>
                                    </m:acc>
                                    <m:r>
                                      <a:rPr lang="en-US" sz="3200" i="1">
                                        <a:solidFill>
                                          <a:srgbClr val="00B05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|</m:t>
                                    </m:r>
                                  </m:e>
                                </m:rad>
                                <m:func>
                                  <m:funcPr>
                                    <m:ctrlPr>
                                      <a:rPr lang="en-US" sz="3200" b="0" i="1" smtClean="0">
                                        <a:solidFill>
                                          <a:srgbClr val="00B0F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funcPr>
                                  <m:fName>
                                    <m:r>
                                      <m:rPr>
                                        <m:sty m:val="p"/>
                                      </m:rPr>
                                      <a:rPr lang="en-US" sz="3200" b="0" i="0" smtClean="0">
                                        <a:solidFill>
                                          <a:srgbClr val="00B0F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sin</m:t>
                                    </m:r>
                                  </m:fName>
                                  <m:e>
                                    <m:f>
                                      <m:fPr>
                                        <m:ctrlPr>
                                          <a:rPr lang="en-US" sz="3200" b="0" i="1" smtClean="0">
                                            <a:solidFill>
                                              <a:srgbClr val="00B0F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fPr>
                                      <m:num>
                                        <m:r>
                                          <a:rPr lang="en-US" sz="3200" b="0" i="1" smtClean="0">
                                            <a:solidFill>
                                              <a:srgbClr val="00B0F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𝜃</m:t>
                                        </m:r>
                                      </m:num>
                                      <m:den>
                                        <m:r>
                                          <a:rPr lang="en-US" sz="3200" b="0" i="1" smtClean="0">
                                            <a:solidFill>
                                              <a:srgbClr val="00B0F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den>
                                    </m:f>
                                  </m:e>
                                </m:func>
                                <m:sSup>
                                  <m:sSupPr>
                                    <m:ctrlPr>
                                      <a:rPr lang="en-US" sz="3200" b="0" i="1" smtClean="0">
                                        <a:solidFill>
                                          <a:srgbClr val="00B0F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3200" b="0" i="1" smtClean="0">
                                        <a:solidFill>
                                          <a:srgbClr val="00B0F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𝑒</m:t>
                                    </m:r>
                                  </m:e>
                                  <m:sup>
                                    <m:r>
                                      <a:rPr lang="en-US" sz="3200" b="0" i="1" smtClean="0">
                                        <a:solidFill>
                                          <a:srgbClr val="00B0F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  <m:r>
                                      <a:rPr lang="en-US" sz="3200" b="0" i="1" smtClean="0">
                                        <a:solidFill>
                                          <a:srgbClr val="00B0F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𝑖</m:t>
                                    </m:r>
                                    <m:r>
                                      <a:rPr lang="en-US" sz="3200" b="0" i="1" smtClean="0">
                                        <a:solidFill>
                                          <a:srgbClr val="00B0F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𝜔</m:t>
                                    </m:r>
                                  </m:sup>
                                </m:sSup>
                              </m:e>
                            </m:mr>
                            <m:mr>
                              <m:e>
                                <m:rad>
                                  <m:radPr>
                                    <m:degHide m:val="on"/>
                                    <m:ctrlPr>
                                      <a:rPr lang="en-US" sz="3200" i="1">
                                        <a:solidFill>
                                          <a:srgbClr val="00B05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radPr>
                                  <m:deg/>
                                  <m:e>
                                    <m:r>
                                      <a:rPr lang="en-US" sz="3200" i="1">
                                        <a:solidFill>
                                          <a:srgbClr val="00B05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𝐸</m:t>
                                    </m:r>
                                    <m:r>
                                      <a:rPr lang="en-US" sz="3200" i="1">
                                        <a:solidFill>
                                          <a:srgbClr val="00B05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+|</m:t>
                                    </m:r>
                                    <m:acc>
                                      <m:accPr>
                                        <m:chr m:val="⃑"/>
                                        <m:ctrlPr>
                                          <a:rPr lang="en-US" sz="3200" i="1">
                                            <a:solidFill>
                                              <a:srgbClr val="00B05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accPr>
                                      <m:e>
                                        <m:r>
                                          <a:rPr lang="en-US" sz="3200" i="1">
                                            <a:solidFill>
                                              <a:srgbClr val="00B05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𝑝</m:t>
                                        </m:r>
                                      </m:e>
                                    </m:acc>
                                    <m:r>
                                      <a:rPr lang="en-US" sz="3200" i="1">
                                        <a:solidFill>
                                          <a:srgbClr val="00B05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|</m:t>
                                    </m:r>
                                  </m:e>
                                </m:rad>
                                <m:func>
                                  <m:funcPr>
                                    <m:ctrlPr>
                                      <a:rPr lang="en-US" sz="3200" b="0" i="1" smtClean="0">
                                        <a:solidFill>
                                          <a:srgbClr val="00B0F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funcPr>
                                  <m:fName>
                                    <m:r>
                                      <m:rPr>
                                        <m:sty m:val="p"/>
                                      </m:rPr>
                                      <a:rPr lang="en-US" sz="3200" b="0" i="0" smtClean="0">
                                        <a:solidFill>
                                          <a:srgbClr val="00B0F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sin</m:t>
                                    </m:r>
                                  </m:fName>
                                  <m:e>
                                    <m:f>
                                      <m:fPr>
                                        <m:ctrlPr>
                                          <a:rPr lang="en-US" sz="3200" b="0" i="1" smtClean="0">
                                            <a:solidFill>
                                              <a:srgbClr val="00B0F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fPr>
                                      <m:num>
                                        <m:r>
                                          <a:rPr lang="en-US" sz="3200" b="0" i="1" smtClean="0">
                                            <a:solidFill>
                                              <a:srgbClr val="00B0F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𝜃</m:t>
                                        </m:r>
                                      </m:num>
                                      <m:den>
                                        <m:r>
                                          <a:rPr lang="en-US" sz="3200" b="0" i="1" smtClean="0">
                                            <a:solidFill>
                                              <a:srgbClr val="00B0F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den>
                                    </m:f>
                                  </m:e>
                                </m:func>
                                <m:sSup>
                                  <m:sSupPr>
                                    <m:ctrlPr>
                                      <a:rPr lang="en-US" sz="3200" b="0" i="1" smtClean="0">
                                        <a:solidFill>
                                          <a:srgbClr val="00B0F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3200" b="0" i="1" smtClean="0">
                                        <a:solidFill>
                                          <a:srgbClr val="00B0F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𝑒</m:t>
                                    </m:r>
                                  </m:e>
                                  <m:sup>
                                    <m:r>
                                      <a:rPr lang="en-US" sz="3200" b="0" i="1" smtClean="0">
                                        <a:solidFill>
                                          <a:srgbClr val="00B0F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𝑖</m:t>
                                    </m:r>
                                    <m:r>
                                      <a:rPr lang="en-US" sz="3200" b="0" i="1" smtClean="0">
                                        <a:solidFill>
                                          <a:srgbClr val="00B0F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𝜔</m:t>
                                    </m:r>
                                  </m:sup>
                                </m:sSup>
                              </m:e>
                              <m:e>
                                <m:rad>
                                  <m:radPr>
                                    <m:degHide m:val="on"/>
                                    <m:ctrlPr>
                                      <a:rPr lang="en-US" sz="3200" i="1">
                                        <a:solidFill>
                                          <a:srgbClr val="00B05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radPr>
                                  <m:deg/>
                                  <m:e>
                                    <m:r>
                                      <a:rPr lang="en-US" sz="3200" i="1">
                                        <a:solidFill>
                                          <a:srgbClr val="00B05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𝐸</m:t>
                                    </m:r>
                                    <m:r>
                                      <a:rPr lang="en-US" sz="3200" b="0" i="1" smtClean="0">
                                        <a:solidFill>
                                          <a:srgbClr val="00B05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  <m:r>
                                      <a:rPr lang="en-US" sz="3200" i="1">
                                        <a:solidFill>
                                          <a:srgbClr val="00B05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|</m:t>
                                    </m:r>
                                    <m:acc>
                                      <m:accPr>
                                        <m:chr m:val="⃑"/>
                                        <m:ctrlPr>
                                          <a:rPr lang="en-US" sz="3200" i="1">
                                            <a:solidFill>
                                              <a:srgbClr val="00B05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accPr>
                                      <m:e>
                                        <m:r>
                                          <a:rPr lang="en-US" sz="3200" i="1">
                                            <a:solidFill>
                                              <a:srgbClr val="00B05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𝑝</m:t>
                                        </m:r>
                                      </m:e>
                                    </m:acc>
                                    <m:r>
                                      <a:rPr lang="en-US" sz="3200" i="1">
                                        <a:solidFill>
                                          <a:srgbClr val="00B05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|</m:t>
                                    </m:r>
                                  </m:e>
                                </m:rad>
                                <m:func>
                                  <m:funcPr>
                                    <m:ctrlPr>
                                      <a:rPr lang="en-US" sz="3200" b="0" i="1" smtClean="0">
                                        <a:solidFill>
                                          <a:schemeClr val="accent4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funcPr>
                                  <m:fName>
                                    <m:r>
                                      <m:rPr>
                                        <m:sty m:val="p"/>
                                      </m:rPr>
                                      <a:rPr lang="en-US" sz="3200" b="0" i="0" smtClean="0">
                                        <a:solidFill>
                                          <a:schemeClr val="accent4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cos</m:t>
                                    </m:r>
                                  </m:fName>
                                  <m:e>
                                    <m:f>
                                      <m:fPr>
                                        <m:ctrlPr>
                                          <a:rPr lang="en-US" sz="3200" b="0" i="1" smtClean="0">
                                            <a:solidFill>
                                              <a:schemeClr val="accent4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fPr>
                                      <m:num>
                                        <m:r>
                                          <a:rPr lang="en-US" sz="3200" b="0" i="1" smtClean="0">
                                            <a:solidFill>
                                              <a:schemeClr val="accent4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𝜃</m:t>
                                        </m:r>
                                      </m:num>
                                      <m:den>
                                        <m:r>
                                          <a:rPr lang="en-US" sz="3200" b="0" i="1" smtClean="0">
                                            <a:solidFill>
                                              <a:schemeClr val="accent4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den>
                                    </m:f>
                                  </m:e>
                                </m:func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en-US" sz="3600" dirty="0">
                  <a:solidFill>
                    <a:srgbClr val="00B050"/>
                  </a:solidFill>
                </a:endParaRPr>
              </a:p>
            </p:txBody>
          </p:sp>
        </mc:Choice>
        <mc:Fallback xmlns="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30D708B4-13F6-760A-1A3C-377B85D2B65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23543" y="1085695"/>
                <a:ext cx="12192000" cy="2015360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6" name="Frame 25">
            <a:extLst>
              <a:ext uri="{FF2B5EF4-FFF2-40B4-BE49-F238E27FC236}">
                <a16:creationId xmlns:a16="http://schemas.microsoft.com/office/drawing/2014/main" id="{B0F1DB12-8E0A-2C6A-0EED-252B0880B49E}"/>
              </a:ext>
            </a:extLst>
          </p:cNvPr>
          <p:cNvSpPr/>
          <p:nvPr/>
        </p:nvSpPr>
        <p:spPr>
          <a:xfrm>
            <a:off x="2515854" y="1085694"/>
            <a:ext cx="8923289" cy="2114705"/>
          </a:xfrm>
          <a:prstGeom prst="frame">
            <a:avLst>
              <a:gd name="adj1" fmla="val 2973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31837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629D9DD0-9609-7C54-E97C-86137565EA1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2">
            <a:extLst>
              <a:ext uri="{FF2B5EF4-FFF2-40B4-BE49-F238E27FC236}">
                <a16:creationId xmlns:a16="http://schemas.microsoft.com/office/drawing/2014/main" id="{D4A30EF9-85B6-8BBA-90B2-6A4B7E42F7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39144" y="6392926"/>
            <a:ext cx="655320" cy="365125"/>
          </a:xfrm>
        </p:spPr>
        <p:txBody>
          <a:bodyPr/>
          <a:lstStyle/>
          <a:p>
            <a:fld id="{7601E65A-4169-4126-B739-63B617D547BF}" type="slidenum">
              <a:rPr lang="en-US" sz="1800" b="1" smtClean="0">
                <a:solidFill>
                  <a:schemeClr val="bg2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16</a:t>
            </a:fld>
            <a:endParaRPr lang="en-US" sz="1800" b="1">
              <a:solidFill>
                <a:schemeClr val="bg2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9BE3144F-1655-DD4E-79F0-61E7DDCE290B}"/>
                  </a:ext>
                </a:extLst>
              </p:cNvPr>
              <p:cNvSpPr txBox="1"/>
              <p:nvPr/>
            </p:nvSpPr>
            <p:spPr>
              <a:xfrm>
                <a:off x="3429000" y="1167991"/>
                <a:ext cx="5132830" cy="342831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457200" indent="-457200" algn="ctr">
                  <a:buFont typeface="Arial" panose="020B0604020202020204" pitchFamily="34" charset="0"/>
                  <a:buChar char="•"/>
                </a:pPr>
                <a:r>
                  <a:rPr lang="en-US" sz="4000" b="0" dirty="0">
                    <a:solidFill>
                      <a:schemeClr val="bg1"/>
                    </a:solidFill>
                  </a:rPr>
                  <a:t> </a:t>
                </a:r>
                <a:r>
                  <a:rPr lang="en-US" sz="4000" b="0" dirty="0">
                    <a:solidFill>
                      <a:srgbClr val="00B050"/>
                    </a:solidFill>
                  </a:rPr>
                  <a:t>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4000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d>
                          <m:dPr>
                            <m:begChr m:val="|"/>
                            <m:endChr m:val="⟩"/>
                            <m:ctrlPr>
                              <a:rPr lang="en-US" sz="4000" b="1" i="1" smtClean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4000" b="1" i="1" smtClean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</a:rPr>
                              <m:t>𝒋</m:t>
                            </m:r>
                          </m:e>
                        </m:d>
                      </m:e>
                      <m:sub>
                        <m:r>
                          <a:rPr lang="en-US" sz="4000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𝛼</m:t>
                        </m:r>
                      </m:sub>
                      <m:sup>
                        <m:r>
                          <a:rPr lang="en-US" sz="4000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   </m:t>
                        </m:r>
                        <m:r>
                          <m:rPr>
                            <m:sty m:val="p"/>
                          </m:rPr>
                          <a:rPr lang="en-US" sz="4000" b="0" i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J</m:t>
                        </m:r>
                      </m:sup>
                    </m:sSubSup>
                    <m:r>
                      <a:rPr lang="en-US" sz="4000" b="0" i="1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4000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↔</m:t>
                    </m:r>
                    <m:r>
                      <a:rPr lang="en-US" sz="4000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4000" b="0" i="1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𝜆</m:t>
                    </m:r>
                    <m:r>
                      <a:rPr lang="en-US" sz="4000" b="0" i="1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sz="4000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n-US" sz="4000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𝑚𝑐</m:t>
                        </m:r>
                      </m:e>
                    </m:rad>
                    <m:r>
                      <m:rPr>
                        <m:sty m:val="p"/>
                      </m:rPr>
                      <a:rPr lang="en-US" sz="4000" b="0" i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Λ</m:t>
                    </m:r>
                  </m:oMath>
                </a14:m>
                <a:r>
                  <a:rPr lang="en-US" sz="4000" dirty="0">
                    <a:solidFill>
                      <a:schemeClr val="bg1"/>
                    </a:solidFill>
                  </a:rPr>
                  <a:t> </a:t>
                </a:r>
              </a:p>
              <a:p>
                <a:pPr marL="457200" indent="-457200" algn="ctr">
                  <a:buFont typeface="Arial" panose="020B0604020202020204" pitchFamily="34" charset="0"/>
                  <a:buChar char="•"/>
                </a:pPr>
                <a:r>
                  <a:rPr lang="en-US" sz="4000" dirty="0">
                    <a:solidFill>
                      <a:schemeClr val="bg1"/>
                    </a:solidFill>
                  </a:rPr>
                  <a:t> 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4000" b="0" i="1" dirty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sz="4000" b="0" i="1" dirty="0" smtClean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4000" i="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</a:rPr>
                              <m:t>[</m:t>
                            </m:r>
                            <m:r>
                              <a:rPr lang="en-US" sz="4000" b="1" i="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</a:rPr>
                              <m:t>𝒋</m:t>
                            </m:r>
                            <m:sSub>
                              <m:sSubPr>
                                <m:ctrlPr>
                                  <a:rPr lang="en-US" sz="4000" i="1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d>
                                  <m:dPr>
                                    <m:begChr m:val=""/>
                                    <m:endChr m:val="|"/>
                                    <m:ctrlPr>
                                      <a:rPr lang="en-US" sz="4000" b="1" i="1">
                                        <a:solidFill>
                                          <a:srgbClr val="00B05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4000" b="1" i="1">
                                        <a:solidFill>
                                          <a:srgbClr val="00B05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​</m:t>
                                    </m:r>
                                  </m:e>
                                </m:d>
                              </m:e>
                              <m:sub>
                                <m:acc>
                                  <m:accPr>
                                    <m:chr m:val="̇"/>
                                    <m:ctrlPr>
                                      <a:rPr lang="en-US" sz="4000" i="1">
                                        <a:solidFill>
                                          <a:srgbClr val="00B05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en-US" sz="4000" i="1">
                                        <a:solidFill>
                                          <a:srgbClr val="00B05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𝛽</m:t>
                                    </m:r>
                                  </m:e>
                                </m:acc>
                                <m:r>
                                  <m:rPr>
                                    <m:sty m:val="p"/>
                                  </m:rPr>
                                  <a:rPr lang="en-US" sz="4000" dirty="0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18" charset="0"/>
                                  </a:rPr>
                                  <m:t>J</m:t>
                                </m:r>
                              </m:sub>
                            </m:sSub>
                          </m:e>
                        </m:d>
                      </m:e>
                      <m:sup>
                        <m:r>
                          <a:rPr lang="en-US" sz="4000" b="0" i="1" dirty="0" smtClean="0">
                            <a:solidFill>
                              <a:srgbClr val="FF21DF"/>
                            </a:solidFill>
                            <a:latin typeface="Cambria Math" panose="02040503050406030204" pitchFamily="18" charset="0"/>
                          </a:rPr>
                          <m:t>𝑇</m:t>
                        </m:r>
                      </m:sup>
                    </m:sSup>
                    <m:r>
                      <a:rPr lang="en-US" sz="4000" b="0" i="1" dirty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4000" b="0" i="1" dirty="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↔</m:t>
                    </m:r>
                    <m:r>
                      <a:rPr lang="en-US" sz="4000" b="0" i="1" dirty="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 </m:t>
                    </m:r>
                    <m:sSup>
                      <m:sSupPr>
                        <m:ctrlPr>
                          <a:rPr lang="en-US" sz="4000" b="0" i="1" dirty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4000" b="0" i="1" dirty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𝜆</m:t>
                        </m:r>
                      </m:e>
                      <m:sup>
                        <m:r>
                          <a:rPr lang="en-US" sz="4000" b="0" i="1" dirty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†</m:t>
                        </m:r>
                      </m:sup>
                    </m:sSup>
                  </m:oMath>
                </a14:m>
                <a:endParaRPr lang="en-US" sz="4000" dirty="0">
                  <a:solidFill>
                    <a:srgbClr val="00B050"/>
                  </a:solidFill>
                </a:endParaRPr>
              </a:p>
              <a:p>
                <a:pPr marL="457200" indent="-457200" algn="ctr">
                  <a:buFont typeface="Arial" panose="020B0604020202020204" pitchFamily="34" charset="0"/>
                  <a:buChar char="•"/>
                </a:pPr>
                <a:r>
                  <a:rPr lang="en-US" sz="4000" dirty="0">
                    <a:solidFill>
                      <a:schemeClr val="bg1"/>
                    </a:solidFill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4000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sz="4000" b="0" i="1" smtClean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4000" b="1" i="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</a:rPr>
                              <m:t>⟨</m:t>
                            </m:r>
                            <m:r>
                              <a:rPr lang="en-US" sz="4000" b="1" i="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</a:rPr>
                              <m:t>𝒋</m:t>
                            </m:r>
                            <m:sSup>
                              <m:sSupPr>
                                <m:ctrlPr>
                                  <a:rPr lang="en-US" sz="4000" b="1" i="1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d>
                                  <m:dPr>
                                    <m:begChr m:val=""/>
                                    <m:endChr m:val="|"/>
                                    <m:ctrlPr>
                                      <a:rPr lang="en-US" sz="4000" b="1" i="1">
                                        <a:solidFill>
                                          <a:srgbClr val="00B05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4000" b="1" i="1">
                                        <a:solidFill>
                                          <a:srgbClr val="00B05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​</m:t>
                                    </m:r>
                                  </m:e>
                                </m:d>
                              </m:e>
                              <m:sup>
                                <m:r>
                                  <a:rPr lang="en-US" sz="4000" i="1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18" charset="0"/>
                                  </a:rPr>
                                  <m:t>𝛼</m:t>
                                </m:r>
                                <m:r>
                                  <m:rPr>
                                    <m:sty m:val="p"/>
                                  </m:rPr>
                                  <a:rPr lang="en-US" sz="4000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18" charset="0"/>
                                  </a:rPr>
                                  <m:t>J</m:t>
                                </m:r>
                              </m:sup>
                            </m:sSup>
                          </m:e>
                        </m:d>
                      </m:e>
                      <m:sup>
                        <m:r>
                          <a:rPr lang="en-US" sz="4000" i="1" dirty="0">
                            <a:solidFill>
                              <a:srgbClr val="FF21DF"/>
                            </a:solidFill>
                            <a:latin typeface="Cambria Math" panose="02040503050406030204" pitchFamily="18" charset="0"/>
                          </a:rPr>
                          <m:t>𝑇</m:t>
                        </m:r>
                      </m:sup>
                    </m:sSup>
                    <m:r>
                      <a:rPr lang="en-US" sz="4000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↔</m:t>
                    </m:r>
                    <m:r>
                      <a:rPr lang="en-US" sz="4000" b="0" i="1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 </m:t>
                    </m:r>
                    <m:acc>
                      <m:accPr>
                        <m:chr m:val="̂"/>
                        <m:ctrlPr>
                          <a:rPr lang="en-US" sz="4000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4000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</m:acc>
                    <m:acc>
                      <m:accPr>
                        <m:chr m:val="̃"/>
                        <m:ctrlPr>
                          <a:rPr lang="en-US" sz="4000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4000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𝜆</m:t>
                        </m:r>
                      </m:e>
                    </m:acc>
                  </m:oMath>
                </a14:m>
                <a:endParaRPr lang="en-US" sz="4000" dirty="0">
                  <a:solidFill>
                    <a:srgbClr val="00B050"/>
                  </a:solidFill>
                </a:endParaRPr>
              </a:p>
              <a:p>
                <a:pPr marL="457200" indent="-457200" algn="ctr">
                  <a:buFont typeface="Arial" panose="020B0604020202020204" pitchFamily="34" charset="0"/>
                  <a:buChar char="•"/>
                </a:pPr>
                <a:r>
                  <a:rPr lang="en-US" sz="4000" dirty="0">
                    <a:solidFill>
                      <a:schemeClr val="bg1"/>
                    </a:solidFill>
                  </a:rPr>
                  <a:t>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4000" b="1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d>
                          <m:dPr>
                            <m:begChr m:val="|"/>
                            <m:endChr m:val="]"/>
                            <m:ctrlPr>
                              <a:rPr lang="en-US" sz="4000" b="1" i="1" smtClean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4000" b="1" i="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</a:rPr>
                              <m:t>𝒋</m:t>
                            </m:r>
                          </m:e>
                        </m:d>
                      </m:e>
                      <m:sub>
                        <m:r>
                          <a:rPr lang="en-US" sz="4000" b="0" i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   </m:t>
                        </m:r>
                        <m:r>
                          <m:rPr>
                            <m:sty m:val="p"/>
                          </m:rPr>
                          <a:rPr lang="en-US" sz="4000" b="0" i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J</m:t>
                        </m:r>
                      </m:sub>
                      <m:sup>
                        <m:acc>
                          <m:accPr>
                            <m:chr m:val="̇"/>
                            <m:ctrlPr>
                              <a:rPr lang="en-US" sz="4000" b="1" i="1" dirty="0" smtClean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4000" b="0" i="1" dirty="0" smtClean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</a:rPr>
                              <m:t>𝛽</m:t>
                            </m:r>
                          </m:e>
                        </m:acc>
                      </m:sup>
                    </m:sSubSup>
                    <m:r>
                      <a:rPr lang="en-US" sz="4000" b="0" i="1" dirty="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4000" i="1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↔</m:t>
                    </m:r>
                    <m:r>
                      <a:rPr lang="en-US" sz="4000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 </m:t>
                    </m:r>
                    <m:sSup>
                      <m:sSupPr>
                        <m:ctrlPr>
                          <a:rPr lang="en-US" sz="4000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4000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𝜆</m:t>
                        </m:r>
                      </m:e>
                      <m:sup>
                        <m:r>
                          <a:rPr lang="en-US" sz="4000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  <m:sSup>
                      <m:sSupPr>
                        <m:ctrlPr>
                          <a:rPr lang="en-US" sz="4000" b="0" i="1" dirty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acc>
                          <m:accPr>
                            <m:chr m:val="̂"/>
                            <m:ctrlPr>
                              <a:rPr lang="en-US" sz="4000" b="0" i="1" smtClean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4000" b="0" i="1" smtClean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</a:rPr>
                              <m:t>𝐵</m:t>
                            </m:r>
                          </m:e>
                        </m:acc>
                      </m:e>
                      <m:sup>
                        <m:r>
                          <a:rPr lang="en-US" sz="4000" b="0" i="1" dirty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†</m:t>
                        </m:r>
                      </m:sup>
                    </m:sSup>
                  </m:oMath>
                </a14:m>
                <a:endParaRPr lang="en-US" sz="4000" dirty="0">
                  <a:solidFill>
                    <a:srgbClr val="00B050"/>
                  </a:solidFill>
                </a:endParaRPr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9BE3144F-1655-DD4E-79F0-61E7DDCE290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29000" y="1167991"/>
                <a:ext cx="5132830" cy="3428311"/>
              </a:xfrm>
              <a:prstGeom prst="rect">
                <a:avLst/>
              </a:prstGeom>
              <a:blipFill>
                <a:blip r:embed="rId3"/>
                <a:stretch>
                  <a:fillRect l="-2854" b="-266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Box 3">
            <a:extLst>
              <a:ext uri="{FF2B5EF4-FFF2-40B4-BE49-F238E27FC236}">
                <a16:creationId xmlns:a16="http://schemas.microsoft.com/office/drawing/2014/main" id="{2BBF8DC0-6132-1AF5-B76E-DABA6B1D699C}"/>
              </a:ext>
            </a:extLst>
          </p:cNvPr>
          <p:cNvSpPr txBox="1"/>
          <p:nvPr/>
        </p:nvSpPr>
        <p:spPr>
          <a:xfrm>
            <a:off x="2709544" y="39739"/>
            <a:ext cx="677291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3200" dirty="0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Table of Concurrence</a:t>
            </a:r>
            <a:endParaRPr lang="en-US" sz="3200" dirty="0">
              <a:solidFill>
                <a:schemeClr val="bg1"/>
              </a:solidFill>
            </a:endParaRPr>
          </a:p>
        </p:txBody>
      </p:sp>
      <p:sp>
        <p:nvSpPr>
          <p:cNvPr id="5" name="Frame 4">
            <a:extLst>
              <a:ext uri="{FF2B5EF4-FFF2-40B4-BE49-F238E27FC236}">
                <a16:creationId xmlns:a16="http://schemas.microsoft.com/office/drawing/2014/main" id="{440ECB15-B982-146F-2EEC-9DE7335CA13F}"/>
              </a:ext>
            </a:extLst>
          </p:cNvPr>
          <p:cNvSpPr/>
          <p:nvPr/>
        </p:nvSpPr>
        <p:spPr>
          <a:xfrm>
            <a:off x="3310127" y="1051560"/>
            <a:ext cx="5422393" cy="3712464"/>
          </a:xfrm>
          <a:prstGeom prst="frame">
            <a:avLst>
              <a:gd name="adj1" fmla="val 2973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6" name="Circle: Hollow 5">
            <a:extLst>
              <a:ext uri="{FF2B5EF4-FFF2-40B4-BE49-F238E27FC236}">
                <a16:creationId xmlns:a16="http://schemas.microsoft.com/office/drawing/2014/main" id="{347BB49F-1723-F8B5-D3DD-4CAC40990CF5}"/>
              </a:ext>
            </a:extLst>
          </p:cNvPr>
          <p:cNvSpPr/>
          <p:nvPr/>
        </p:nvSpPr>
        <p:spPr>
          <a:xfrm>
            <a:off x="82296" y="69554"/>
            <a:ext cx="333218" cy="333218"/>
          </a:xfrm>
          <a:prstGeom prst="donut">
            <a:avLst>
              <a:gd name="adj" fmla="val 9619"/>
            </a:avLst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C37F3AC7-D5DA-E310-1C59-22574E9F382B}"/>
              </a:ext>
            </a:extLst>
          </p:cNvPr>
          <p:cNvSpPr/>
          <p:nvPr/>
        </p:nvSpPr>
        <p:spPr>
          <a:xfrm>
            <a:off x="118603" y="105861"/>
            <a:ext cx="260604" cy="260604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E8EC8893-664F-4BAA-8306-A1D64EDA711B}"/>
                  </a:ext>
                </a:extLst>
              </p:cNvPr>
              <p:cNvSpPr txBox="1"/>
              <p:nvPr/>
            </p:nvSpPr>
            <p:spPr>
              <a:xfrm>
                <a:off x="2993134" y="5191070"/>
                <a:ext cx="6205730" cy="632161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:r>
                  <a:rPr lang="en-US" sz="4000" b="0" dirty="0">
                    <a:solidFill>
                      <a:schemeClr val="bg1"/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  <a:t>For </a:t>
                </a:r>
                <a:r>
                  <a:rPr lang="en-US" sz="4000" b="0" i="1" dirty="0">
                    <a:solidFill>
                      <a:schemeClr val="bg1"/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  <a:t>appropriate</a:t>
                </a:r>
                <a:r>
                  <a:rPr lang="en-US" sz="4000" b="0" dirty="0">
                    <a:solidFill>
                      <a:schemeClr val="bg1"/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  <a:t> bivector 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sz="4000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4000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</m:acc>
                  </m:oMath>
                </a14:m>
                <a:r>
                  <a:rPr lang="en-US" sz="4000" b="0" dirty="0">
                    <a:solidFill>
                      <a:schemeClr val="bg1"/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  <a:t> </a:t>
                </a:r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E8EC8893-664F-4BAA-8306-A1D64EDA711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93134" y="5191070"/>
                <a:ext cx="6205730" cy="632161"/>
              </a:xfrm>
              <a:prstGeom prst="rect">
                <a:avLst/>
              </a:prstGeom>
              <a:blipFill>
                <a:blip r:embed="rId4"/>
                <a:stretch>
                  <a:fillRect l="-1081" t="-22330" b="-4854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B789CC56-7C80-4E0B-0132-859747EC2073}"/>
                  </a:ext>
                </a:extLst>
              </p:cNvPr>
              <p:cNvSpPr txBox="1"/>
              <p:nvPr/>
            </p:nvSpPr>
            <p:spPr>
              <a:xfrm>
                <a:off x="2990086" y="5829327"/>
                <a:ext cx="6205730" cy="505844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:r>
                  <a:rPr lang="en-US" sz="3200" b="0" dirty="0">
                    <a:solidFill>
                      <a:schemeClr val="bg1"/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  <a:t>(usually 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sz="3200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3200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</m:acc>
                    <m:r>
                      <a:rPr lang="en-US" sz="3200" b="0" i="1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=</m:t>
                    </m:r>
                    <m:acc>
                      <m:accPr>
                        <m:chr m:val="̂"/>
                        <m:ctrlPr>
                          <a:rPr lang="en-US" sz="320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</m:ctrlPr>
                      </m:accPr>
                      <m:e>
                        <m:r>
                          <a:rPr lang="en-US" sz="320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  <m:t>𝑥</m:t>
                        </m:r>
                      </m:e>
                    </m:acc>
                    <m:acc>
                      <m:accPr>
                        <m:chr m:val="̂"/>
                        <m:ctrlPr>
                          <a:rPr lang="en-US" sz="3200" i="1" dirty="0">
                            <a:solidFill>
                              <a:srgbClr val="00B0F0"/>
                            </a:solidFill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</m:ctrlPr>
                      </m:accPr>
                      <m:e>
                        <m:r>
                          <a:rPr lang="en-US" sz="3200" i="1">
                            <a:solidFill>
                              <a:srgbClr val="00B0F0"/>
                            </a:solidFill>
                            <a:latin typeface="Cambria Math" panose="02040503050406030204" pitchFamily="18" charset="0"/>
                          </a:rPr>
                          <m:t>𝑧</m:t>
                        </m:r>
                      </m:e>
                    </m:acc>
                  </m:oMath>
                </a14:m>
                <a:r>
                  <a:rPr lang="en-US" sz="3200" b="0" dirty="0">
                    <a:solidFill>
                      <a:schemeClr val="bg1"/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  <a:t>) </a:t>
                </a:r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B789CC56-7C80-4E0B-0132-859747EC207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90086" y="5829327"/>
                <a:ext cx="6205730" cy="505844"/>
              </a:xfrm>
              <a:prstGeom prst="rect">
                <a:avLst/>
              </a:prstGeom>
              <a:blipFill>
                <a:blip r:embed="rId5"/>
                <a:stretch>
                  <a:fillRect t="-21687" b="-4819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0883166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8" grpId="0"/>
      <p:bldP spid="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620667AC-5306-22F0-7BB3-52EB88E8F86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2">
            <a:extLst>
              <a:ext uri="{FF2B5EF4-FFF2-40B4-BE49-F238E27FC236}">
                <a16:creationId xmlns:a16="http://schemas.microsoft.com/office/drawing/2014/main" id="{A0EEC79E-5478-C8D9-21EF-742A1B2CF2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40312" y="6392926"/>
            <a:ext cx="454152" cy="365125"/>
          </a:xfrm>
        </p:spPr>
        <p:txBody>
          <a:bodyPr/>
          <a:lstStyle/>
          <a:p>
            <a:fld id="{7601E65A-4169-4126-B739-63B617D547BF}" type="slidenum">
              <a:rPr lang="en-US" sz="1800" b="1" smtClean="0">
                <a:solidFill>
                  <a:schemeClr val="bg2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17</a:t>
            </a:fld>
            <a:endParaRPr lang="en-US" sz="1800" b="1" dirty="0">
              <a:solidFill>
                <a:schemeClr val="bg2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E96A900-E194-C641-08BB-C60EAE1AE316}"/>
              </a:ext>
            </a:extLst>
          </p:cNvPr>
          <p:cNvSpPr txBox="1"/>
          <p:nvPr/>
        </p:nvSpPr>
        <p:spPr>
          <a:xfrm>
            <a:off x="3140011" y="110384"/>
            <a:ext cx="5911977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3200" dirty="0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Lorentz Products</a:t>
            </a:r>
            <a:endParaRPr lang="en-US" sz="3200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164F6096-BA20-C4A3-20B1-CAC2DD18D688}"/>
                  </a:ext>
                </a:extLst>
              </p:cNvPr>
              <p:cNvSpPr txBox="1"/>
              <p:nvPr/>
            </p:nvSpPr>
            <p:spPr>
              <a:xfrm>
                <a:off x="-1097279" y="1904127"/>
                <a:ext cx="12192000" cy="66486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3600" dirty="0">
                    <a:solidFill>
                      <a:schemeClr val="bg1"/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  <a:t>Left-Chiral Product: 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3200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3200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⟨</m:t>
                        </m:r>
                        <m:r>
                          <a:rPr lang="en-US" sz="3200" b="1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𝒋</m:t>
                        </m:r>
                        <m:sSup>
                          <m:sSupPr>
                            <m:ctrlPr>
                              <a:rPr lang="en-US" sz="3200" b="1" i="1" smtClean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d>
                              <m:dPr>
                                <m:begChr m:val=""/>
                                <m:endChr m:val="|"/>
                                <m:ctrlPr>
                                  <a:rPr lang="en-US" sz="3200" b="1" i="1" smtClean="0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sz="3200" b="1" i="1" smtClean="0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18" charset="0"/>
                                  </a:rPr>
                                  <m:t>​</m:t>
                                </m:r>
                              </m:e>
                            </m:d>
                          </m:e>
                          <m:sup>
                            <m:r>
                              <a:rPr lang="en-US" sz="3200" b="0" i="1" smtClean="0">
                                <a:solidFill>
                                  <a:srgbClr val="FFFF00"/>
                                </a:solidFill>
                                <a:latin typeface="Cambria Math" panose="02040503050406030204" pitchFamily="18" charset="0"/>
                              </a:rPr>
                              <m:t>𝛼</m:t>
                            </m:r>
                            <m:r>
                              <m:rPr>
                                <m:sty m:val="p"/>
                              </m:rPr>
                              <a:rPr lang="en-US" sz="3200" b="0" i="0" smtClean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</a:rPr>
                              <m:t>J</m:t>
                            </m:r>
                          </m:sup>
                        </m:sSup>
                        <m:d>
                          <m:dPr>
                            <m:begChr m:val="|"/>
                            <m:endChr m:val="⟩"/>
                            <m:ctrlPr>
                              <a:rPr lang="en-US" sz="3200" b="1" i="1" smtClean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3200" b="1" i="1" smtClean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</a:rPr>
                              <m:t>𝒌</m:t>
                            </m:r>
                          </m:e>
                        </m:d>
                      </m:e>
                      <m:sub>
                        <m:r>
                          <a:rPr lang="en-US" sz="3200" b="0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  <m:t>𝛼</m:t>
                        </m:r>
                      </m:sub>
                      <m:sup>
                        <m:r>
                          <a:rPr lang="en-US" sz="3200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   </m:t>
                        </m:r>
                        <m:r>
                          <m:rPr>
                            <m:sty m:val="p"/>
                          </m:rPr>
                          <a:rPr lang="en-US" sz="3200" b="0" i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K</m:t>
                        </m:r>
                      </m:sup>
                    </m:sSubSup>
                    <m:r>
                      <a:rPr lang="en-US" sz="3200" b="1" i="1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US" sz="3200" b="1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begChr m:val="⟨"/>
                            <m:endChr m:val="⟩"/>
                            <m:ctrlPr>
                              <a:rPr lang="en-US" sz="3200" b="1" i="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3200" b="1" i="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</a:rPr>
                              <m:t>𝒋𝒌</m:t>
                            </m:r>
                          </m:e>
                        </m:d>
                      </m:e>
                      <m:sup>
                        <m:r>
                          <m:rPr>
                            <m:sty m:val="p"/>
                          </m:rPr>
                          <a:rPr lang="en-US" sz="3200" b="0" i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JK</m:t>
                        </m:r>
                      </m:sup>
                    </m:sSup>
                  </m:oMath>
                </a14:m>
                <a:endParaRPr lang="en-US" sz="3600" b="1" dirty="0">
                  <a:solidFill>
                    <a:srgbClr val="00B050"/>
                  </a:solidFill>
                </a:endParaRPr>
              </a:p>
            </p:txBody>
          </p:sp>
        </mc:Choice>
        <mc:Fallback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164F6096-BA20-C4A3-20B1-CAC2DD18D68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1097279" y="1904127"/>
                <a:ext cx="12192000" cy="664862"/>
              </a:xfrm>
              <a:prstGeom prst="rect">
                <a:avLst/>
              </a:prstGeom>
              <a:blipFill>
                <a:blip r:embed="rId2"/>
                <a:stretch>
                  <a:fillRect t="-13761" b="-3119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FA890CB3-F5AF-D75B-455D-BD7A34EBB2AA}"/>
                  </a:ext>
                </a:extLst>
              </p:cNvPr>
              <p:cNvSpPr txBox="1"/>
              <p:nvPr/>
            </p:nvSpPr>
            <p:spPr>
              <a:xfrm>
                <a:off x="-1257300" y="3704805"/>
                <a:ext cx="12512039" cy="90832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3600" dirty="0">
                    <a:solidFill>
                      <a:schemeClr val="bg1"/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  <a:t>Right-Chiral Product: 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3600" b="1" i="1" dirty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3600" b="1" i="1" dirty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[</m:t>
                        </m:r>
                        <m:r>
                          <a:rPr lang="en-US" sz="3600" b="1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𝒋</m:t>
                        </m:r>
                        <m:sSubSup>
                          <m:sSubSupPr>
                            <m:ctrlPr>
                              <a:rPr lang="en-US" sz="3600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d>
                              <m:dPr>
                                <m:begChr m:val=""/>
                                <m:endChr m:val="|"/>
                                <m:ctrlPr>
                                  <a:rPr lang="en-US" sz="3600" b="1" i="1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sz="3600" b="1" i="1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18" charset="0"/>
                                  </a:rPr>
                                  <m:t>​</m:t>
                                </m:r>
                              </m:e>
                            </m:d>
                          </m:e>
                          <m:sub>
                            <m:acc>
                              <m:accPr>
                                <m:chr m:val="̇"/>
                                <m:ctrlPr>
                                  <a:rPr lang="en-US" sz="3600" i="1" smtClean="0">
                                    <a:solidFill>
                                      <a:srgbClr val="FFFF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sz="3600" i="1">
                                    <a:solidFill>
                                      <a:srgbClr val="FFFF00"/>
                                    </a:solidFill>
                                    <a:latin typeface="Cambria Math" panose="02040503050406030204" pitchFamily="18" charset="0"/>
                                  </a:rPr>
                                  <m:t>𝛽</m:t>
                                </m:r>
                              </m:e>
                            </m:acc>
                          </m:sub>
                          <m:sup>
                            <m:r>
                              <a:rPr lang="en-US" sz="360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</a:rPr>
                              <m:t>   </m:t>
                            </m:r>
                            <m:r>
                              <m:rPr>
                                <m:sty m:val="p"/>
                              </m:rPr>
                              <a:rPr lang="en-US" sz="360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</a:rPr>
                              <m:t>J</m:t>
                            </m:r>
                          </m:sup>
                        </m:sSubSup>
                        <m:r>
                          <a:rPr lang="en-US" sz="3600" b="0" i="1" dirty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|</m:t>
                        </m:r>
                        <m:r>
                          <a:rPr lang="en-US" sz="3600" b="1" i="1" dirty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𝒌</m:t>
                        </m:r>
                        <m:r>
                          <a:rPr lang="en-US" sz="3600" b="0" i="1" dirty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]</m:t>
                        </m:r>
                      </m:e>
                      <m:sup>
                        <m:acc>
                          <m:accPr>
                            <m:chr m:val="̇"/>
                            <m:ctrlPr>
                              <a:rPr lang="en-US" sz="3600" i="1" dirty="0" smtClean="0">
                                <a:solidFill>
                                  <a:srgbClr val="FFFF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3600" b="0" i="1" dirty="0" smtClean="0">
                                <a:solidFill>
                                  <a:srgbClr val="FFFF00"/>
                                </a:solidFill>
                                <a:latin typeface="Cambria Math" panose="02040503050406030204" pitchFamily="18" charset="0"/>
                              </a:rPr>
                              <m:t>𝛽</m:t>
                            </m:r>
                          </m:e>
                        </m:acc>
                        <m:r>
                          <m:rPr>
                            <m:sty m:val="p"/>
                          </m:rPr>
                          <a:rPr lang="en-US" sz="3600" b="0" i="0" dirty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K</m:t>
                        </m:r>
                      </m:sup>
                    </m:sSup>
                    <m:r>
                      <a:rPr lang="en-US" sz="3600" b="1" i="0" dirty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US" sz="3600" b="1" i="1" dirty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begChr m:val="["/>
                            <m:endChr m:val="]"/>
                            <m:ctrlPr>
                              <a:rPr lang="en-US" sz="3600" b="1" i="1" dirty="0" smtClean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3600" b="1" i="1" dirty="0" smtClean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</a:rPr>
                              <m:t>𝒋𝒌</m:t>
                            </m:r>
                          </m:e>
                        </m:d>
                      </m:e>
                      <m:sup>
                        <m:r>
                          <m:rPr>
                            <m:sty m:val="p"/>
                          </m:rPr>
                          <a:rPr lang="en-US" sz="3600" b="0" i="0" dirty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JK</m:t>
                        </m:r>
                      </m:sup>
                    </m:sSup>
                  </m:oMath>
                </a14:m>
                <a:endParaRPr lang="en-US" sz="3600" b="1" dirty="0">
                  <a:solidFill>
                    <a:srgbClr val="00B050"/>
                  </a:solidFill>
                </a:endParaRPr>
              </a:p>
            </p:txBody>
          </p:sp>
        </mc:Choice>
        <mc:Fallback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FA890CB3-F5AF-D75B-455D-BD7A34EBB2A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1257300" y="3704805"/>
                <a:ext cx="12512039" cy="908326"/>
              </a:xfrm>
              <a:prstGeom prst="rect">
                <a:avLst/>
              </a:prstGeom>
              <a:blipFill>
                <a:blip r:embed="rId3"/>
                <a:stretch>
                  <a:fillRect b="-671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26A7B88D-854E-E114-019E-F59A6DEE85D5}"/>
                  </a:ext>
                </a:extLst>
              </p:cNvPr>
              <p:cNvSpPr txBox="1"/>
              <p:nvPr/>
            </p:nvSpPr>
            <p:spPr>
              <a:xfrm>
                <a:off x="8686800" y="1902043"/>
                <a:ext cx="1791080" cy="72635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6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↔</m:t>
                      </m:r>
                      <m:r>
                        <a:rPr lang="en-US" sz="36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acc>
                        <m:accPr>
                          <m:chr m:val="̂"/>
                          <m:ctrlPr>
                            <a:rPr lang="en-US" sz="3600" i="1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3600" i="1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</m:acc>
                      <m:sSub>
                        <m:sSubPr>
                          <m:ctrlPr>
                            <a:rPr lang="en-US" sz="36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̃"/>
                              <m:ctrlPr>
                                <a:rPr lang="en-US" sz="3600" b="0" i="1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3600" i="1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𝜆</m:t>
                              </m:r>
                            </m:e>
                          </m:acc>
                        </m:e>
                        <m:sub>
                          <m:r>
                            <a:rPr lang="en-US" sz="36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𝑗</m:t>
                          </m:r>
                        </m:sub>
                      </m:sSub>
                      <m:sSub>
                        <m:sSubPr>
                          <m:ctrlPr>
                            <a:rPr lang="en-US" sz="36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6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𝜆</m:t>
                          </m:r>
                        </m:e>
                        <m:sub>
                          <m:r>
                            <a:rPr lang="en-US" sz="36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𝑘</m:t>
                          </m:r>
                        </m:sub>
                      </m:sSub>
                    </m:oMath>
                  </m:oMathPara>
                </a14:m>
                <a:endParaRPr lang="en-US" sz="3600" dirty="0"/>
              </a:p>
            </p:txBody>
          </p:sp>
        </mc:Choice>
        <mc:Fallback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26A7B88D-854E-E114-019E-F59A6DEE85D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86800" y="1902043"/>
                <a:ext cx="1791080" cy="726353"/>
              </a:xfrm>
              <a:prstGeom prst="rect">
                <a:avLst/>
              </a:prstGeom>
              <a:blipFill>
                <a:blip r:embed="rId4"/>
                <a:stretch>
                  <a:fillRect r="-44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8E9EC168-3503-5DAF-CFCD-B285F07CDC31}"/>
                  </a:ext>
                </a:extLst>
              </p:cNvPr>
              <p:cNvSpPr txBox="1"/>
              <p:nvPr/>
            </p:nvSpPr>
            <p:spPr>
              <a:xfrm>
                <a:off x="9150945" y="3751773"/>
                <a:ext cx="1791080" cy="81439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6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↔</m:t>
                      </m:r>
                      <m:r>
                        <a:rPr lang="en-US" sz="36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sSup>
                        <m:sSupPr>
                          <m:ctrlPr>
                            <a:rPr lang="en-US" sz="36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acc>
                            <m:accPr>
                              <m:chr m:val="̂"/>
                              <m:ctrlPr>
                                <a:rPr lang="en-US" sz="3600" i="1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3600" i="1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e>
                          </m:acc>
                        </m:e>
                        <m:sup>
                          <m:r>
                            <a:rPr lang="en-US" sz="36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†</m:t>
                          </m:r>
                        </m:sup>
                      </m:sSup>
                      <m:sSubSup>
                        <m:sSubSupPr>
                          <m:ctrlPr>
                            <a:rPr lang="en-US" sz="36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36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𝜆</m:t>
                          </m:r>
                        </m:e>
                        <m:sub>
                          <m:r>
                            <a:rPr lang="en-US" sz="36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𝑗</m:t>
                          </m:r>
                        </m:sub>
                        <m:sup>
                          <m:r>
                            <a:rPr lang="en-US" sz="36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†</m:t>
                          </m:r>
                        </m:sup>
                      </m:sSubSup>
                      <m:sSubSup>
                        <m:sSubSupPr>
                          <m:ctrlPr>
                            <a:rPr lang="en-US" sz="36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36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𝜆</m:t>
                          </m:r>
                        </m:e>
                        <m:sub>
                          <m:r>
                            <a:rPr lang="en-US" sz="36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𝑘</m:t>
                          </m:r>
                        </m:sub>
                        <m:sup>
                          <m:r>
                            <a:rPr lang="en-US" sz="36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bSup>
                    </m:oMath>
                  </m:oMathPara>
                </a14:m>
                <a:endParaRPr lang="en-US" sz="3600" dirty="0"/>
              </a:p>
            </p:txBody>
          </p:sp>
        </mc:Choice>
        <mc:Fallback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8E9EC168-3503-5DAF-CFCD-B285F07CDC3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150945" y="3751773"/>
                <a:ext cx="1791080" cy="814390"/>
              </a:xfrm>
              <a:prstGeom prst="rect">
                <a:avLst/>
              </a:prstGeom>
              <a:blipFill>
                <a:blip r:embed="rId5"/>
                <a:stretch>
                  <a:fillRect r="-2074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TextBox 12">
            <a:extLst>
              <a:ext uri="{FF2B5EF4-FFF2-40B4-BE49-F238E27FC236}">
                <a16:creationId xmlns:a16="http://schemas.microsoft.com/office/drawing/2014/main" id="{70D953FB-4A71-4836-58A3-9D9693E65B4B}"/>
              </a:ext>
            </a:extLst>
          </p:cNvPr>
          <p:cNvSpPr txBox="1"/>
          <p:nvPr/>
        </p:nvSpPr>
        <p:spPr>
          <a:xfrm>
            <a:off x="3140011" y="5484803"/>
            <a:ext cx="5911977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4000" dirty="0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Still not fully equivalent!</a:t>
            </a:r>
            <a:endParaRPr lang="en-US" sz="4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075682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fade/>
      </p:transition>
    </mc:Choice>
    <mc:Fallback>
      <p:transition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E0F5C422-F5BD-3DC2-49F8-8AC8B1EA3E17}"/>
              </a:ext>
            </a:extLst>
          </p:cNvPr>
          <p:cNvSpPr txBox="1"/>
          <p:nvPr/>
        </p:nvSpPr>
        <p:spPr>
          <a:xfrm>
            <a:off x="2246374" y="3136612"/>
            <a:ext cx="7699251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3200" dirty="0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LIGHTRAY STRUCTURE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4D0261E-C0A9-BC69-3251-A46AEB09E9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40312" y="6392926"/>
            <a:ext cx="454152" cy="365125"/>
          </a:xfrm>
        </p:spPr>
        <p:txBody>
          <a:bodyPr/>
          <a:lstStyle/>
          <a:p>
            <a:fld id="{7601E65A-4169-4126-B739-63B617D547BF}" type="slidenum">
              <a:rPr lang="en-US" sz="1800" b="1" smtClean="0">
                <a:solidFill>
                  <a:schemeClr val="bg2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18</a:t>
            </a:fld>
            <a:endParaRPr lang="en-US" sz="1800" b="1" dirty="0">
              <a:solidFill>
                <a:schemeClr val="bg2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3328596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9C526F70-5082-0488-052B-1D106E5BADB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0878D32-F37D-231A-70E8-C144FC57FA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40312" y="6392926"/>
            <a:ext cx="454152" cy="365125"/>
          </a:xfrm>
        </p:spPr>
        <p:txBody>
          <a:bodyPr/>
          <a:lstStyle/>
          <a:p>
            <a:fld id="{7601E65A-4169-4126-B739-63B617D547BF}" type="slidenum">
              <a:rPr lang="en-US" sz="1800" b="1" smtClean="0">
                <a:solidFill>
                  <a:schemeClr val="bg2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19</a:t>
            </a:fld>
            <a:endParaRPr lang="en-US" sz="1800" b="1" dirty="0">
              <a:solidFill>
                <a:schemeClr val="bg2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04306E1-E462-A2E9-C94F-A81E1C1DA7B7}"/>
              </a:ext>
            </a:extLst>
          </p:cNvPr>
          <p:cNvSpPr txBox="1"/>
          <p:nvPr/>
        </p:nvSpPr>
        <p:spPr>
          <a:xfrm>
            <a:off x="3140011" y="110384"/>
            <a:ext cx="5911977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3200" dirty="0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Ray Spinor Structure</a:t>
            </a:r>
            <a:endParaRPr lang="en-US" sz="3200" dirty="0">
              <a:solidFill>
                <a:schemeClr val="bg1"/>
              </a:solidFill>
            </a:endParaRPr>
          </a:p>
        </p:txBody>
      </p:sp>
      <p:sp>
        <p:nvSpPr>
          <p:cNvPr id="5" name="Circle: Hollow 4">
            <a:extLst>
              <a:ext uri="{FF2B5EF4-FFF2-40B4-BE49-F238E27FC236}">
                <a16:creationId xmlns:a16="http://schemas.microsoft.com/office/drawing/2014/main" id="{193A7A84-26AD-F82F-F4E7-164DE115C83D}"/>
              </a:ext>
            </a:extLst>
          </p:cNvPr>
          <p:cNvSpPr/>
          <p:nvPr/>
        </p:nvSpPr>
        <p:spPr>
          <a:xfrm>
            <a:off x="82296" y="69554"/>
            <a:ext cx="333218" cy="333218"/>
          </a:xfrm>
          <a:prstGeom prst="donut">
            <a:avLst>
              <a:gd name="adj" fmla="val 9619"/>
            </a:avLst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2A952FA6-FE37-EC3F-2BC6-321CB5B6374F}"/>
              </a:ext>
            </a:extLst>
          </p:cNvPr>
          <p:cNvSpPr/>
          <p:nvPr/>
        </p:nvSpPr>
        <p:spPr>
          <a:xfrm>
            <a:off x="118603" y="105861"/>
            <a:ext cx="260604" cy="260604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72761BF-DED4-9702-0D50-42A4C6FC2365}"/>
              </a:ext>
            </a:extLst>
          </p:cNvPr>
          <p:cNvSpPr txBox="1"/>
          <p:nvPr/>
        </p:nvSpPr>
        <p:spPr>
          <a:xfrm>
            <a:off x="5053583" y="1116894"/>
            <a:ext cx="208483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3600" dirty="0" err="1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Lightrays</a:t>
            </a:r>
            <a:r>
              <a:rPr lang="en-US" sz="3600" dirty="0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6B420499-828B-4B34-9905-8BD98836EDD8}"/>
                  </a:ext>
                </a:extLst>
              </p:cNvPr>
              <p:cNvSpPr txBox="1"/>
              <p:nvPr/>
            </p:nvSpPr>
            <p:spPr>
              <a:xfrm>
                <a:off x="4385118" y="2039203"/>
                <a:ext cx="3421762" cy="112947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6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sSub>
                        <m:sSubPr>
                          <m:ctrlPr>
                            <a:rPr lang="en-US" sz="36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60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ℓ</m:t>
                          </m:r>
                        </m:e>
                        <m:sub>
                          <m:r>
                            <a:rPr lang="en-US" sz="3600" b="0" i="1" smtClean="0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</a:rPr>
                            <m:t>±</m:t>
                          </m:r>
                        </m:sub>
                      </m:sSub>
                      <m:r>
                        <a:rPr lang="en-US" sz="3600" b="0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36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3600" b="0" i="0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sz="3600" b="0" i="0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d>
                        <m:dPr>
                          <m:ctrlPr>
                            <a:rPr lang="en-US" sz="36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36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  <m:r>
                            <a:rPr lang="en-US" sz="3600" b="0" i="1" smtClean="0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</a:rPr>
                            <m:t>±</m:t>
                          </m:r>
                          <m:acc>
                            <m:accPr>
                              <m:chr m:val="̂"/>
                              <m:ctrlPr>
                                <a:rPr lang="en-US" sz="3600" b="0" i="1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3600" b="0" i="1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e>
                          </m:acc>
                        </m:e>
                      </m:d>
                    </m:oMath>
                  </m:oMathPara>
                </a14:m>
                <a:endParaRPr lang="en-US" sz="3600" dirty="0"/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6B420499-828B-4B34-9905-8BD98836EDD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85118" y="2039203"/>
                <a:ext cx="3421762" cy="1129476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Circle: Hollow 8">
            <a:extLst>
              <a:ext uri="{FF2B5EF4-FFF2-40B4-BE49-F238E27FC236}">
                <a16:creationId xmlns:a16="http://schemas.microsoft.com/office/drawing/2014/main" id="{7AC0A4C9-9CFB-1840-F7E8-BFB538CABB34}"/>
              </a:ext>
            </a:extLst>
          </p:cNvPr>
          <p:cNvSpPr/>
          <p:nvPr/>
        </p:nvSpPr>
        <p:spPr>
          <a:xfrm>
            <a:off x="82296" y="470853"/>
            <a:ext cx="333218" cy="333218"/>
          </a:xfrm>
          <a:prstGeom prst="donut">
            <a:avLst>
              <a:gd name="adj" fmla="val 9619"/>
            </a:avLst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E2A33950-AB10-F0BB-33F3-CE3B69CD2AC3}"/>
              </a:ext>
            </a:extLst>
          </p:cNvPr>
          <p:cNvSpPr/>
          <p:nvPr/>
        </p:nvSpPr>
        <p:spPr>
          <a:xfrm>
            <a:off x="118603" y="507160"/>
            <a:ext cx="260604" cy="260604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Circle: Hollow 10">
            <a:extLst>
              <a:ext uri="{FF2B5EF4-FFF2-40B4-BE49-F238E27FC236}">
                <a16:creationId xmlns:a16="http://schemas.microsoft.com/office/drawing/2014/main" id="{4EA7360B-AAB6-1713-6578-AF2BB13E8740}"/>
              </a:ext>
            </a:extLst>
          </p:cNvPr>
          <p:cNvSpPr/>
          <p:nvPr/>
        </p:nvSpPr>
        <p:spPr>
          <a:xfrm>
            <a:off x="82296" y="872152"/>
            <a:ext cx="333218" cy="333218"/>
          </a:xfrm>
          <a:prstGeom prst="donut">
            <a:avLst>
              <a:gd name="adj" fmla="val 9619"/>
            </a:avLst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7B1BB93B-AA0E-EF3D-F7C3-C59554A7BD28}"/>
              </a:ext>
            </a:extLst>
          </p:cNvPr>
          <p:cNvSpPr/>
          <p:nvPr/>
        </p:nvSpPr>
        <p:spPr>
          <a:xfrm>
            <a:off x="118603" y="908459"/>
            <a:ext cx="260604" cy="260604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Circle: Hollow 12">
            <a:extLst>
              <a:ext uri="{FF2B5EF4-FFF2-40B4-BE49-F238E27FC236}">
                <a16:creationId xmlns:a16="http://schemas.microsoft.com/office/drawing/2014/main" id="{C803A89F-77D8-7B35-AA13-450E82D68222}"/>
              </a:ext>
            </a:extLst>
          </p:cNvPr>
          <p:cNvSpPr/>
          <p:nvPr/>
        </p:nvSpPr>
        <p:spPr>
          <a:xfrm>
            <a:off x="82296" y="1273451"/>
            <a:ext cx="333218" cy="333218"/>
          </a:xfrm>
          <a:prstGeom prst="donut">
            <a:avLst>
              <a:gd name="adj" fmla="val 9619"/>
            </a:avLst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7C3EF45F-FAF2-96D6-5C35-3E6B487CD75C}"/>
              </a:ext>
            </a:extLst>
          </p:cNvPr>
          <p:cNvSpPr/>
          <p:nvPr/>
        </p:nvSpPr>
        <p:spPr>
          <a:xfrm>
            <a:off x="118603" y="1309758"/>
            <a:ext cx="260604" cy="260604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Frame 14">
            <a:extLst>
              <a:ext uri="{FF2B5EF4-FFF2-40B4-BE49-F238E27FC236}">
                <a16:creationId xmlns:a16="http://schemas.microsoft.com/office/drawing/2014/main" id="{D2A9C447-0B3C-EB82-D546-4D5F04F6A6D0}"/>
              </a:ext>
            </a:extLst>
          </p:cNvPr>
          <p:cNvSpPr/>
          <p:nvPr/>
        </p:nvSpPr>
        <p:spPr>
          <a:xfrm>
            <a:off x="4306824" y="1920240"/>
            <a:ext cx="3500056" cy="1380744"/>
          </a:xfrm>
          <a:prstGeom prst="frame">
            <a:avLst>
              <a:gd name="adj1" fmla="val 2973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F56B7E8A-9BC5-4EDA-9848-79D3DD37B506}"/>
                  </a:ext>
                </a:extLst>
              </p:cNvPr>
              <p:cNvSpPr txBox="1"/>
              <p:nvPr/>
            </p:nvSpPr>
            <p:spPr>
              <a:xfrm>
                <a:off x="909290" y="3557017"/>
                <a:ext cx="10731022" cy="64633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3600" dirty="0">
                    <a:solidFill>
                      <a:schemeClr val="bg1"/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  <a:t>Partition time (complementary): </a:t>
                </a:r>
                <a14:m>
                  <m:oMath xmlns:m="http://schemas.openxmlformats.org/officeDocument/2006/math">
                    <m:r>
                      <a:rPr lang="en-US" sz="3600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 </m:t>
                    </m:r>
                    <m:sSub>
                      <m:sSubPr>
                        <m:ctrlPr>
                          <a:rPr lang="en-US" sz="3600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360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ℓ</m:t>
                        </m:r>
                      </m:e>
                      <m:sub>
                        <m:r>
                          <a:rPr lang="en-US" sz="3600" b="0" i="1" smtClean="0">
                            <a:solidFill>
                              <a:schemeClr val="accent4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</m:sub>
                    </m:sSub>
                    <m:r>
                      <a:rPr lang="en-US" sz="3600" b="0" i="1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sz="3600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3600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ℓ</m:t>
                        </m:r>
                      </m:e>
                      <m:sub>
                        <m:r>
                          <a:rPr lang="en-US" sz="3600" b="0" i="1" smtClean="0">
                            <a:solidFill>
                              <a:schemeClr val="accent4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</m:sub>
                    </m:sSub>
                    <m:r>
                      <a:rPr lang="en-US" sz="3600" b="0" i="1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=1</m:t>
                    </m:r>
                  </m:oMath>
                </a14:m>
                <a:endParaRPr lang="en-US" sz="3600" dirty="0"/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F56B7E8A-9BC5-4EDA-9848-79D3DD37B50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09290" y="3557017"/>
                <a:ext cx="10731022" cy="646331"/>
              </a:xfrm>
              <a:prstGeom prst="rect">
                <a:avLst/>
              </a:prstGeom>
              <a:blipFill>
                <a:blip r:embed="rId3"/>
                <a:stretch>
                  <a:fillRect t="-16981" b="-3207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FB3D2D56-93A3-65D2-CB26-89265E7256FD}"/>
                  </a:ext>
                </a:extLst>
              </p:cNvPr>
              <p:cNvSpPr txBox="1"/>
              <p:nvPr/>
            </p:nvSpPr>
            <p:spPr>
              <a:xfrm>
                <a:off x="909290" y="4844231"/>
                <a:ext cx="10731022" cy="64633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3600" dirty="0">
                    <a:solidFill>
                      <a:schemeClr val="bg1"/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  <a:t>Forward-oriented ray spinor: </a:t>
                </a:r>
                <a14:m>
                  <m:oMath xmlns:m="http://schemas.openxmlformats.org/officeDocument/2006/math">
                    <m:r>
                      <a:rPr lang="en-US" sz="3600" b="0" i="1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𝑔</m:t>
                    </m:r>
                    <m:sSub>
                      <m:sSubPr>
                        <m:ctrlPr>
                          <a:rPr lang="en-US" sz="3600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3600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ℓ</m:t>
                        </m:r>
                      </m:e>
                      <m:sub>
                        <m:r>
                          <a:rPr lang="en-US" sz="3600" i="1">
                            <a:solidFill>
                              <a:schemeClr val="accent4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</m:sub>
                    </m:sSub>
                    <m:r>
                      <a:rPr lang="en-US" sz="3600" b="0" i="1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sz="3600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3600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𝛼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3600" b="0" i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F</m:t>
                        </m:r>
                      </m:sub>
                    </m:sSub>
                  </m:oMath>
                </a14:m>
                <a:endParaRPr lang="en-US" sz="3600" dirty="0"/>
              </a:p>
            </p:txBody>
          </p:sp>
        </mc:Choice>
        <mc:Fallback xmlns="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FB3D2D56-93A3-65D2-CB26-89265E7256F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09290" y="4844231"/>
                <a:ext cx="10731022" cy="646331"/>
              </a:xfrm>
              <a:prstGeom prst="rect">
                <a:avLst/>
              </a:prstGeom>
              <a:blipFill>
                <a:blip r:embed="rId4"/>
                <a:stretch>
                  <a:fillRect t="-16981" b="-3301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F5474965-DFAD-05FD-EAAC-B682CF9B7F29}"/>
                  </a:ext>
                </a:extLst>
              </p:cNvPr>
              <p:cNvSpPr txBox="1"/>
              <p:nvPr/>
            </p:nvSpPr>
            <p:spPr>
              <a:xfrm>
                <a:off x="5102352" y="4232387"/>
                <a:ext cx="1987294" cy="64633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600" b="0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𝑔</m:t>
                      </m:r>
                      <m:r>
                        <a:rPr lang="en-US" sz="36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∈</m:t>
                      </m:r>
                      <m:sSub>
                        <m:sSubPr>
                          <m:ctrlPr>
                            <a:rPr lang="en-US" sz="3600" i="1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nor/>
                            </m:rPr>
                            <a:rPr lang="en-US" sz="3600">
                              <a:solidFill>
                                <a:srgbClr val="00B050"/>
                              </a:solidFill>
                            </a:rPr>
                            <m:t>𝔾</m:t>
                          </m:r>
                        </m:e>
                        <m:sub>
                          <m:r>
                            <a:rPr lang="en-US" sz="3600" i="1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</m:oMath>
                  </m:oMathPara>
                </a14:m>
                <a:endParaRPr lang="en-US" sz="3600" dirty="0"/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F5474965-DFAD-05FD-EAAC-B682CF9B7F2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02352" y="4232387"/>
                <a:ext cx="1987294" cy="646331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D46DB491-75C3-782D-D0FD-820CF0DA7FEC}"/>
                  </a:ext>
                </a:extLst>
              </p:cNvPr>
              <p:cNvSpPr txBox="1"/>
              <p:nvPr/>
            </p:nvSpPr>
            <p:spPr>
              <a:xfrm>
                <a:off x="909290" y="5485114"/>
                <a:ext cx="10731022" cy="64633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3600" dirty="0">
                    <a:solidFill>
                      <a:schemeClr val="bg1"/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  <a:t>Backward-oriented ray spinor: </a:t>
                </a:r>
                <a14:m>
                  <m:oMath xmlns:m="http://schemas.openxmlformats.org/officeDocument/2006/math">
                    <m:r>
                      <a:rPr lang="en-US" sz="3600" b="0" i="1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𝑔</m:t>
                    </m:r>
                    <m:sSub>
                      <m:sSubPr>
                        <m:ctrlPr>
                          <a:rPr lang="en-US" sz="3600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3600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ℓ</m:t>
                        </m:r>
                      </m:e>
                      <m:sub>
                        <m:r>
                          <a:rPr lang="en-US" sz="3600" b="0" i="1" smtClean="0">
                            <a:solidFill>
                              <a:schemeClr val="accent4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</m:sub>
                    </m:sSub>
                    <m:r>
                      <a:rPr lang="en-US" sz="3600" b="0" i="1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sz="3600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3600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3600" b="0" i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B</m:t>
                        </m:r>
                      </m:sub>
                    </m:sSub>
                  </m:oMath>
                </a14:m>
                <a:endParaRPr lang="en-US" sz="3600" dirty="0"/>
              </a:p>
            </p:txBody>
          </p:sp>
        </mc:Choice>
        <mc:Fallback xmlns="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D46DB491-75C3-782D-D0FD-820CF0DA7FE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09290" y="5485114"/>
                <a:ext cx="10731022" cy="646331"/>
              </a:xfrm>
              <a:prstGeom prst="rect">
                <a:avLst/>
              </a:prstGeom>
              <a:blipFill>
                <a:blip r:embed="rId6"/>
                <a:stretch>
                  <a:fillRect t="-16981" b="-3301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" name="Circle: Hollow 19">
            <a:extLst>
              <a:ext uri="{FF2B5EF4-FFF2-40B4-BE49-F238E27FC236}">
                <a16:creationId xmlns:a16="http://schemas.microsoft.com/office/drawing/2014/main" id="{3917D6C8-02B2-425D-25B1-12142ED366C3}"/>
              </a:ext>
            </a:extLst>
          </p:cNvPr>
          <p:cNvSpPr/>
          <p:nvPr/>
        </p:nvSpPr>
        <p:spPr>
          <a:xfrm>
            <a:off x="82296" y="1674750"/>
            <a:ext cx="333218" cy="333218"/>
          </a:xfrm>
          <a:prstGeom prst="donut">
            <a:avLst>
              <a:gd name="adj" fmla="val 9619"/>
            </a:avLst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84DF630D-6EA0-07FE-3B91-6FC4924420EF}"/>
              </a:ext>
            </a:extLst>
          </p:cNvPr>
          <p:cNvSpPr/>
          <p:nvPr/>
        </p:nvSpPr>
        <p:spPr>
          <a:xfrm>
            <a:off x="118603" y="1711057"/>
            <a:ext cx="260604" cy="260604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361FF9AE-23A6-0085-24AD-248B71CBF422}"/>
                  </a:ext>
                </a:extLst>
              </p:cNvPr>
              <p:cNvSpPr txBox="1"/>
              <p:nvPr/>
            </p:nvSpPr>
            <p:spPr>
              <a:xfrm>
                <a:off x="4583183" y="6069760"/>
                <a:ext cx="3025632" cy="64633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600" b="0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𝑔</m:t>
                      </m:r>
                      <m:r>
                        <a:rPr lang="en-US" sz="3600" b="0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36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6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𝛼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3600" b="0" i="0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F</m:t>
                          </m:r>
                        </m:sub>
                      </m:sSub>
                      <m:r>
                        <a:rPr lang="en-US" sz="3600" b="0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36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6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𝛽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3600" b="0" i="0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B</m:t>
                          </m:r>
                        </m:sub>
                      </m:sSub>
                    </m:oMath>
                  </m:oMathPara>
                </a14:m>
                <a:endParaRPr lang="en-US" sz="3600" dirty="0"/>
              </a:p>
            </p:txBody>
          </p:sp>
        </mc:Choice>
        <mc:Fallback xmlns="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361FF9AE-23A6-0085-24AD-248B71CBF42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3183" y="6069760"/>
                <a:ext cx="3025632" cy="646331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8557805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50"/>
                            </p:stCondLst>
                            <p:childTnLst>
                              <p:par>
                                <p:cTn id="14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6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/>
      <p:bldP spid="8" grpId="0"/>
      <p:bldP spid="10" grpId="0" animBg="1"/>
      <p:bldP spid="12" grpId="0" animBg="1"/>
      <p:bldP spid="14" grpId="0" animBg="1"/>
      <p:bldP spid="15" grpId="0" animBg="1"/>
      <p:bldP spid="16" grpId="0"/>
      <p:bldP spid="17" grpId="0"/>
      <p:bldP spid="18" grpId="0"/>
      <p:bldP spid="19" grpId="0"/>
      <p:bldP spid="21" grpId="0" animBg="1"/>
      <p:bldP spid="2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96F43D54-1306-00C5-FADE-4AEE399A8C4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34165AFD-4A8F-BB9A-83D3-B23A6C54A450}"/>
              </a:ext>
            </a:extLst>
          </p:cNvPr>
          <p:cNvSpPr txBox="1"/>
          <p:nvPr/>
        </p:nvSpPr>
        <p:spPr>
          <a:xfrm>
            <a:off x="1872590" y="69554"/>
            <a:ext cx="844682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3200" dirty="0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The Many Applications of Geometric Algebra</a:t>
            </a:r>
            <a:endParaRPr lang="en-US" sz="3200" dirty="0">
              <a:solidFill>
                <a:schemeClr val="bg1"/>
              </a:solidFill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B813C70-8DAC-8999-A2D4-8F017593B4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21440" y="6392926"/>
            <a:ext cx="573024" cy="365125"/>
          </a:xfrm>
        </p:spPr>
        <p:txBody>
          <a:bodyPr/>
          <a:lstStyle/>
          <a:p>
            <a:fld id="{7601E65A-4169-4126-B739-63B617D547BF}" type="slidenum">
              <a:rPr lang="en-US" sz="1800" b="1" smtClean="0">
                <a:solidFill>
                  <a:schemeClr val="bg2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2</a:t>
            </a:fld>
            <a:endParaRPr lang="en-US" sz="1800" b="1" dirty="0">
              <a:solidFill>
                <a:schemeClr val="bg2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8E19647-C958-77E8-384A-5A7660EE5D31}"/>
              </a:ext>
            </a:extLst>
          </p:cNvPr>
          <p:cNvSpPr txBox="1"/>
          <p:nvPr/>
        </p:nvSpPr>
        <p:spPr>
          <a:xfrm>
            <a:off x="1174598" y="1895306"/>
            <a:ext cx="2812186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4000" dirty="0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Physics</a:t>
            </a:r>
            <a:endParaRPr lang="en-US" sz="4000" dirty="0">
              <a:solidFill>
                <a:schemeClr val="bg1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454C98A-7E6B-1EA9-0447-FEAD2A573AA0}"/>
              </a:ext>
            </a:extLst>
          </p:cNvPr>
          <p:cNvSpPr txBox="1"/>
          <p:nvPr/>
        </p:nvSpPr>
        <p:spPr>
          <a:xfrm>
            <a:off x="4689907" y="1649084"/>
            <a:ext cx="2812186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4000" dirty="0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Computer Graphics</a:t>
            </a:r>
            <a:endParaRPr lang="en-US" sz="4000" dirty="0">
              <a:solidFill>
                <a:schemeClr val="bg1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8D60059-3266-716D-1E7D-28BE28ED2781}"/>
              </a:ext>
            </a:extLst>
          </p:cNvPr>
          <p:cNvSpPr txBox="1"/>
          <p:nvPr/>
        </p:nvSpPr>
        <p:spPr>
          <a:xfrm>
            <a:off x="8205216" y="1649084"/>
            <a:ext cx="2812186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4000" dirty="0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Machine Learning</a:t>
            </a:r>
            <a:endParaRPr lang="en-US" sz="4000" dirty="0">
              <a:solidFill>
                <a:schemeClr val="bg1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ACEFDE9-E2BC-062C-883F-A1FC43E61BF1}"/>
              </a:ext>
            </a:extLst>
          </p:cNvPr>
          <p:cNvSpPr txBox="1"/>
          <p:nvPr/>
        </p:nvSpPr>
        <p:spPr>
          <a:xfrm>
            <a:off x="549440" y="6173276"/>
            <a:ext cx="1109312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3200" dirty="0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Publications from </a:t>
            </a:r>
            <a:r>
              <a:rPr lang="en-US" sz="3200" i="1" dirty="0">
                <a:solidFill>
                  <a:schemeClr val="bg1">
                    <a:lumMod val="7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Adv. in Geo. Alg. in Comp. Sci. and Eng. 2024</a:t>
            </a:r>
            <a:endParaRPr lang="en-US" sz="3200" i="1" dirty="0">
              <a:solidFill>
                <a:schemeClr val="bg1">
                  <a:lumMod val="75000"/>
                </a:schemeClr>
              </a:solidFill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5E3A4B0-63E9-E9D3-C192-E4F255C366F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9335" y="3423986"/>
            <a:ext cx="4802433" cy="59470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E4711C62-C146-0F37-C862-679685F8219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11003" y="4448065"/>
            <a:ext cx="5569993" cy="782847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7B2E5D3F-CD21-2AA2-8B55-BAB9866DD74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14117" y="3144734"/>
            <a:ext cx="5080347" cy="10886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080768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2">
            <a:extLst>
              <a:ext uri="{FF2B5EF4-FFF2-40B4-BE49-F238E27FC236}">
                <a16:creationId xmlns:a16="http://schemas.microsoft.com/office/drawing/2014/main" id="{647E0308-BD82-EC5B-5359-C96311D6C1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40312" y="6392926"/>
            <a:ext cx="454152" cy="365125"/>
          </a:xfrm>
        </p:spPr>
        <p:txBody>
          <a:bodyPr/>
          <a:lstStyle/>
          <a:p>
            <a:fld id="{7601E65A-4169-4126-B739-63B617D547BF}" type="slidenum">
              <a:rPr lang="en-US" sz="1800" b="1" smtClean="0">
                <a:solidFill>
                  <a:schemeClr val="bg2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20</a:t>
            </a:fld>
            <a:endParaRPr lang="en-US" sz="1800" b="1" dirty="0">
              <a:solidFill>
                <a:schemeClr val="bg2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A300642-F8BF-1897-B5B0-D3CB5BC323FF}"/>
              </a:ext>
            </a:extLst>
          </p:cNvPr>
          <p:cNvSpPr txBox="1"/>
          <p:nvPr/>
        </p:nvSpPr>
        <p:spPr>
          <a:xfrm>
            <a:off x="3140011" y="110384"/>
            <a:ext cx="5911977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3200" dirty="0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Ray Spinor Structure</a:t>
            </a:r>
            <a:endParaRPr lang="en-US" sz="3200" dirty="0">
              <a:solidFill>
                <a:schemeClr val="bg1"/>
              </a:solidFill>
            </a:endParaRPr>
          </a:p>
        </p:txBody>
      </p:sp>
      <p:sp>
        <p:nvSpPr>
          <p:cNvPr id="9" name="Circle: Hollow 8">
            <a:extLst>
              <a:ext uri="{FF2B5EF4-FFF2-40B4-BE49-F238E27FC236}">
                <a16:creationId xmlns:a16="http://schemas.microsoft.com/office/drawing/2014/main" id="{A962293C-AC1A-7A6A-C962-098018FA07D5}"/>
              </a:ext>
            </a:extLst>
          </p:cNvPr>
          <p:cNvSpPr/>
          <p:nvPr/>
        </p:nvSpPr>
        <p:spPr>
          <a:xfrm>
            <a:off x="82296" y="69554"/>
            <a:ext cx="333218" cy="333218"/>
          </a:xfrm>
          <a:prstGeom prst="donut">
            <a:avLst>
              <a:gd name="adj" fmla="val 9619"/>
            </a:avLst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37930515-ED0C-2EAA-ABB2-20F1D9EF52EC}"/>
              </a:ext>
            </a:extLst>
          </p:cNvPr>
          <p:cNvSpPr/>
          <p:nvPr/>
        </p:nvSpPr>
        <p:spPr>
          <a:xfrm>
            <a:off x="118603" y="105861"/>
            <a:ext cx="260604" cy="260604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2B5225DF-BC3D-8E0A-A4F6-64EF8EB3A664}"/>
                  </a:ext>
                </a:extLst>
              </p:cNvPr>
              <p:cNvSpPr txBox="1"/>
              <p:nvPr/>
            </p:nvSpPr>
            <p:spPr>
              <a:xfrm>
                <a:off x="909290" y="987403"/>
                <a:ext cx="3421762" cy="112947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6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sSub>
                        <m:sSubPr>
                          <m:ctrlPr>
                            <a:rPr lang="en-US" sz="36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60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ℓ</m:t>
                          </m:r>
                        </m:e>
                        <m:sub>
                          <m:r>
                            <a:rPr lang="en-US" sz="3600" b="0" i="1" smtClean="0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</a:rPr>
                            <m:t>±</m:t>
                          </m:r>
                        </m:sub>
                      </m:sSub>
                      <m:r>
                        <a:rPr lang="en-US" sz="3600" b="0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36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3600" b="0" i="0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sz="3600" b="0" i="0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d>
                        <m:dPr>
                          <m:ctrlPr>
                            <a:rPr lang="en-US" sz="36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36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  <m:r>
                            <a:rPr lang="en-US" sz="3600" b="0" i="1" smtClean="0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</a:rPr>
                            <m:t>±</m:t>
                          </m:r>
                          <m:acc>
                            <m:accPr>
                              <m:chr m:val="̂"/>
                              <m:ctrlPr>
                                <a:rPr lang="en-US" sz="3600" b="0" i="1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3600" b="0" i="1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e>
                          </m:acc>
                        </m:e>
                      </m:d>
                    </m:oMath>
                  </m:oMathPara>
                </a14:m>
                <a:endParaRPr lang="en-US" sz="3600" dirty="0"/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2B5225DF-BC3D-8E0A-A4F6-64EF8EB3A66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09290" y="987403"/>
                <a:ext cx="3421762" cy="1129476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Circle: Hollow 11">
            <a:extLst>
              <a:ext uri="{FF2B5EF4-FFF2-40B4-BE49-F238E27FC236}">
                <a16:creationId xmlns:a16="http://schemas.microsoft.com/office/drawing/2014/main" id="{67EB1AB9-F1D7-16CF-049F-9DA0EE3FDC98}"/>
              </a:ext>
            </a:extLst>
          </p:cNvPr>
          <p:cNvSpPr/>
          <p:nvPr/>
        </p:nvSpPr>
        <p:spPr>
          <a:xfrm>
            <a:off x="82296" y="470853"/>
            <a:ext cx="333218" cy="333218"/>
          </a:xfrm>
          <a:prstGeom prst="donut">
            <a:avLst>
              <a:gd name="adj" fmla="val 9619"/>
            </a:avLst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Circle: Hollow 12">
            <a:extLst>
              <a:ext uri="{FF2B5EF4-FFF2-40B4-BE49-F238E27FC236}">
                <a16:creationId xmlns:a16="http://schemas.microsoft.com/office/drawing/2014/main" id="{4B5AF107-D6E5-3ECA-2DFE-078598AA04B8}"/>
              </a:ext>
            </a:extLst>
          </p:cNvPr>
          <p:cNvSpPr/>
          <p:nvPr/>
        </p:nvSpPr>
        <p:spPr>
          <a:xfrm>
            <a:off x="82296" y="872152"/>
            <a:ext cx="333218" cy="333218"/>
          </a:xfrm>
          <a:prstGeom prst="donut">
            <a:avLst>
              <a:gd name="adj" fmla="val 9619"/>
            </a:avLst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Circle: Hollow 13">
            <a:extLst>
              <a:ext uri="{FF2B5EF4-FFF2-40B4-BE49-F238E27FC236}">
                <a16:creationId xmlns:a16="http://schemas.microsoft.com/office/drawing/2014/main" id="{7EF4ED31-2E19-FDE1-2C73-ED26334CBE8E}"/>
              </a:ext>
            </a:extLst>
          </p:cNvPr>
          <p:cNvSpPr/>
          <p:nvPr/>
        </p:nvSpPr>
        <p:spPr>
          <a:xfrm>
            <a:off x="82296" y="1273451"/>
            <a:ext cx="333218" cy="333218"/>
          </a:xfrm>
          <a:prstGeom prst="donut">
            <a:avLst>
              <a:gd name="adj" fmla="val 9619"/>
            </a:avLst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Frame 14">
            <a:extLst>
              <a:ext uri="{FF2B5EF4-FFF2-40B4-BE49-F238E27FC236}">
                <a16:creationId xmlns:a16="http://schemas.microsoft.com/office/drawing/2014/main" id="{C234A46B-8CA7-3396-9809-58BA3EF1305D}"/>
              </a:ext>
            </a:extLst>
          </p:cNvPr>
          <p:cNvSpPr/>
          <p:nvPr/>
        </p:nvSpPr>
        <p:spPr>
          <a:xfrm>
            <a:off x="830996" y="868440"/>
            <a:ext cx="3500056" cy="1380744"/>
          </a:xfrm>
          <a:prstGeom prst="frame">
            <a:avLst>
              <a:gd name="adj1" fmla="val 2973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AD710BC7-A9C0-57F5-6EE0-48CA83AD81B0}"/>
                  </a:ext>
                </a:extLst>
              </p:cNvPr>
              <p:cNvSpPr txBox="1"/>
              <p:nvPr/>
            </p:nvSpPr>
            <p:spPr>
              <a:xfrm>
                <a:off x="1328312" y="2400109"/>
                <a:ext cx="2583718" cy="64633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36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60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ℓ</m:t>
                          </m:r>
                        </m:e>
                        <m:sub>
                          <m:r>
                            <a:rPr lang="en-US" sz="3600" b="0" i="1" smtClean="0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</m:sub>
                      </m:sSub>
                      <m:r>
                        <a:rPr lang="en-US" sz="3600" b="0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3600" i="1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600" i="1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ℓ</m:t>
                          </m:r>
                        </m:e>
                        <m:sub>
                          <m:r>
                            <a:rPr lang="en-US" sz="3600" b="0" i="1" smtClean="0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</m:sub>
                      </m:sSub>
                      <m:r>
                        <a:rPr lang="en-US" sz="3600" b="0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=1</m:t>
                      </m:r>
                    </m:oMath>
                  </m:oMathPara>
                </a14:m>
                <a:endParaRPr lang="en-US" sz="3600" dirty="0"/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AD710BC7-A9C0-57F5-6EE0-48CA83AD81B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28312" y="2400109"/>
                <a:ext cx="2583718" cy="646331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Circle: Hollow 16">
            <a:extLst>
              <a:ext uri="{FF2B5EF4-FFF2-40B4-BE49-F238E27FC236}">
                <a16:creationId xmlns:a16="http://schemas.microsoft.com/office/drawing/2014/main" id="{549E1AD2-0BC9-64AB-F46F-CE421A5526B7}"/>
              </a:ext>
            </a:extLst>
          </p:cNvPr>
          <p:cNvSpPr/>
          <p:nvPr/>
        </p:nvSpPr>
        <p:spPr>
          <a:xfrm>
            <a:off x="82296" y="1674750"/>
            <a:ext cx="333218" cy="333218"/>
          </a:xfrm>
          <a:prstGeom prst="donut">
            <a:avLst>
              <a:gd name="adj" fmla="val 9619"/>
            </a:avLst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CD923D5F-832F-45B9-9D8E-7D3D66BE70B7}"/>
                  </a:ext>
                </a:extLst>
              </p:cNvPr>
              <p:cNvSpPr txBox="1"/>
              <p:nvPr/>
            </p:nvSpPr>
            <p:spPr>
              <a:xfrm>
                <a:off x="1107355" y="3006505"/>
                <a:ext cx="3025632" cy="64633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600" b="0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𝑔</m:t>
                      </m:r>
                      <m:r>
                        <a:rPr lang="en-US" sz="3600" b="0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36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6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𝛼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3600" b="0" i="0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F</m:t>
                          </m:r>
                        </m:sub>
                      </m:sSub>
                      <m:r>
                        <a:rPr lang="en-US" sz="3600" b="0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36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6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𝛽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3600" b="0" i="0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B</m:t>
                          </m:r>
                        </m:sub>
                      </m:sSub>
                    </m:oMath>
                  </m:oMathPara>
                </a14:m>
                <a:endParaRPr lang="en-US" sz="3600" dirty="0"/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CD923D5F-832F-45B9-9D8E-7D3D66BE70B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07355" y="3006505"/>
                <a:ext cx="3025632" cy="646331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660F5FA0-40EE-E1D8-5111-FB5661028D7F}"/>
              </a:ext>
            </a:extLst>
          </p:cNvPr>
          <p:cNvCxnSpPr>
            <a:cxnSpLocks/>
          </p:cNvCxnSpPr>
          <p:nvPr/>
        </p:nvCxnSpPr>
        <p:spPr>
          <a:xfrm flipV="1">
            <a:off x="7260336" y="1273451"/>
            <a:ext cx="3291840" cy="4551277"/>
          </a:xfrm>
          <a:prstGeom prst="line">
            <a:avLst/>
          </a:prstGeom>
          <a:ln w="571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Oval 19">
            <a:extLst>
              <a:ext uri="{FF2B5EF4-FFF2-40B4-BE49-F238E27FC236}">
                <a16:creationId xmlns:a16="http://schemas.microsoft.com/office/drawing/2014/main" id="{6F2C69DF-7DBD-D275-DF1B-EFA428C47058}"/>
              </a:ext>
            </a:extLst>
          </p:cNvPr>
          <p:cNvSpPr/>
          <p:nvPr/>
        </p:nvSpPr>
        <p:spPr>
          <a:xfrm>
            <a:off x="7260336" y="1033272"/>
            <a:ext cx="3252161" cy="493776"/>
          </a:xfrm>
          <a:prstGeom prst="ellipse">
            <a:avLst/>
          </a:prstGeom>
          <a:noFill/>
          <a:ln w="571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AFBCB338-C6AB-7AD3-5F03-9E7993E60F61}"/>
              </a:ext>
            </a:extLst>
          </p:cNvPr>
          <p:cNvCxnSpPr>
            <a:cxnSpLocks/>
            <a:endCxn id="20" idx="2"/>
          </p:cNvCxnSpPr>
          <p:nvPr/>
        </p:nvCxnSpPr>
        <p:spPr>
          <a:xfrm flipH="1" flipV="1">
            <a:off x="7260336" y="1280160"/>
            <a:ext cx="3291840" cy="4551277"/>
          </a:xfrm>
          <a:prstGeom prst="line">
            <a:avLst/>
          </a:prstGeom>
          <a:ln w="571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Oval 21">
            <a:extLst>
              <a:ext uri="{FF2B5EF4-FFF2-40B4-BE49-F238E27FC236}">
                <a16:creationId xmlns:a16="http://schemas.microsoft.com/office/drawing/2014/main" id="{44EA16AC-9B15-72C7-8C37-C816656F02C3}"/>
              </a:ext>
            </a:extLst>
          </p:cNvPr>
          <p:cNvSpPr/>
          <p:nvPr/>
        </p:nvSpPr>
        <p:spPr>
          <a:xfrm>
            <a:off x="7280175" y="5571131"/>
            <a:ext cx="3252161" cy="493776"/>
          </a:xfrm>
          <a:prstGeom prst="ellipse">
            <a:avLst/>
          </a:prstGeom>
          <a:noFill/>
          <a:ln w="38100">
            <a:solidFill>
              <a:schemeClr val="bg1"/>
            </a:solidFill>
            <a:prstDash val="lg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Freeform: Shape 22">
            <a:extLst>
              <a:ext uri="{FF2B5EF4-FFF2-40B4-BE49-F238E27FC236}">
                <a16:creationId xmlns:a16="http://schemas.microsoft.com/office/drawing/2014/main" id="{46501EB6-AC5A-7B3C-9C04-781AAF4196C3}"/>
              </a:ext>
            </a:extLst>
          </p:cNvPr>
          <p:cNvSpPr/>
          <p:nvPr/>
        </p:nvSpPr>
        <p:spPr>
          <a:xfrm>
            <a:off x="7270750" y="5816600"/>
            <a:ext cx="3276600" cy="260553"/>
          </a:xfrm>
          <a:custGeom>
            <a:avLst/>
            <a:gdLst>
              <a:gd name="connsiteX0" fmla="*/ 0 w 3276600"/>
              <a:gd name="connsiteY0" fmla="*/ 0 h 260553"/>
              <a:gd name="connsiteX1" fmla="*/ 514350 w 3276600"/>
              <a:gd name="connsiteY1" fmla="*/ 184150 h 260553"/>
              <a:gd name="connsiteX2" fmla="*/ 1155700 w 3276600"/>
              <a:gd name="connsiteY2" fmla="*/ 234950 h 260553"/>
              <a:gd name="connsiteX3" fmla="*/ 1771650 w 3276600"/>
              <a:gd name="connsiteY3" fmla="*/ 260350 h 260553"/>
              <a:gd name="connsiteX4" fmla="*/ 2413000 w 3276600"/>
              <a:gd name="connsiteY4" fmla="*/ 222250 h 260553"/>
              <a:gd name="connsiteX5" fmla="*/ 3016250 w 3276600"/>
              <a:gd name="connsiteY5" fmla="*/ 133350 h 260553"/>
              <a:gd name="connsiteX6" fmla="*/ 3276600 w 3276600"/>
              <a:gd name="connsiteY6" fmla="*/ 12700 h 2605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276600" h="260553">
                <a:moveTo>
                  <a:pt x="0" y="0"/>
                </a:moveTo>
                <a:cubicBezTo>
                  <a:pt x="160866" y="72496"/>
                  <a:pt x="321733" y="144992"/>
                  <a:pt x="514350" y="184150"/>
                </a:cubicBezTo>
                <a:cubicBezTo>
                  <a:pt x="706967" y="223308"/>
                  <a:pt x="946150" y="222250"/>
                  <a:pt x="1155700" y="234950"/>
                </a:cubicBezTo>
                <a:cubicBezTo>
                  <a:pt x="1365250" y="247650"/>
                  <a:pt x="1562100" y="262467"/>
                  <a:pt x="1771650" y="260350"/>
                </a:cubicBezTo>
                <a:cubicBezTo>
                  <a:pt x="1981200" y="258233"/>
                  <a:pt x="2205567" y="243417"/>
                  <a:pt x="2413000" y="222250"/>
                </a:cubicBezTo>
                <a:cubicBezTo>
                  <a:pt x="2620433" y="201083"/>
                  <a:pt x="2872317" y="168275"/>
                  <a:pt x="3016250" y="133350"/>
                </a:cubicBezTo>
                <a:cubicBezTo>
                  <a:pt x="3160183" y="98425"/>
                  <a:pt x="3236383" y="34925"/>
                  <a:pt x="3276600" y="12700"/>
                </a:cubicBezTo>
              </a:path>
            </a:pathLst>
          </a:custGeom>
          <a:noFill/>
          <a:ln w="571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C8B5FAD8-9A4B-5789-50EA-3612A3A6BCCB}"/>
                  </a:ext>
                </a:extLst>
              </p:cNvPr>
              <p:cNvSpPr txBox="1"/>
              <p:nvPr/>
            </p:nvSpPr>
            <p:spPr>
              <a:xfrm>
                <a:off x="9840032" y="2241082"/>
                <a:ext cx="672465" cy="70788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40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400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ℓ</m:t>
                          </m:r>
                        </m:e>
                        <m:sub>
                          <m:r>
                            <a:rPr lang="en-US" sz="4000" b="0" i="1" smtClean="0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</m:sub>
                      </m:sSub>
                    </m:oMath>
                  </m:oMathPara>
                </a14:m>
                <a:endParaRPr lang="en-US" sz="4000" dirty="0"/>
              </a:p>
            </p:txBody>
          </p:sp>
        </mc:Choice>
        <mc:Fallback xmlns="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C8B5FAD8-9A4B-5789-50EA-3612A3A6BCC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840032" y="2241082"/>
                <a:ext cx="672465" cy="707886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23D9D0C2-C0DB-718A-C69A-0744F1AE6311}"/>
                  </a:ext>
                </a:extLst>
              </p:cNvPr>
              <p:cNvSpPr txBox="1"/>
              <p:nvPr/>
            </p:nvSpPr>
            <p:spPr>
              <a:xfrm>
                <a:off x="7343125" y="2241082"/>
                <a:ext cx="672465" cy="70788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40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400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ℓ</m:t>
                          </m:r>
                        </m:e>
                        <m:sub>
                          <m:r>
                            <a:rPr lang="en-US" sz="4000" b="0" i="1" smtClean="0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</m:sub>
                      </m:sSub>
                    </m:oMath>
                  </m:oMathPara>
                </a14:m>
                <a:endParaRPr lang="en-US" sz="4000" dirty="0"/>
              </a:p>
            </p:txBody>
          </p:sp>
        </mc:Choice>
        <mc:Fallback xmlns="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23D9D0C2-C0DB-718A-C69A-0744F1AE631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43125" y="2241082"/>
                <a:ext cx="672465" cy="707886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6" name="Right Triangle 25">
            <a:extLst>
              <a:ext uri="{FF2B5EF4-FFF2-40B4-BE49-F238E27FC236}">
                <a16:creationId xmlns:a16="http://schemas.microsoft.com/office/drawing/2014/main" id="{75EC6541-5882-D9D5-D07E-8C2303278E43}"/>
              </a:ext>
            </a:extLst>
          </p:cNvPr>
          <p:cNvSpPr/>
          <p:nvPr/>
        </p:nvSpPr>
        <p:spPr>
          <a:xfrm rot="10445051">
            <a:off x="7966075" y="4484686"/>
            <a:ext cx="300039" cy="300039"/>
          </a:xfrm>
          <a:prstGeom prst="rtTriangl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ight Triangle 26">
            <a:extLst>
              <a:ext uri="{FF2B5EF4-FFF2-40B4-BE49-F238E27FC236}">
                <a16:creationId xmlns:a16="http://schemas.microsoft.com/office/drawing/2014/main" id="{686FB6E0-71DC-AA9B-AACE-3E8A717653F0}"/>
              </a:ext>
            </a:extLst>
          </p:cNvPr>
          <p:cNvSpPr/>
          <p:nvPr/>
        </p:nvSpPr>
        <p:spPr>
          <a:xfrm rot="10445051">
            <a:off x="9464220" y="2408572"/>
            <a:ext cx="300039" cy="300039"/>
          </a:xfrm>
          <a:prstGeom prst="rtTriangl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ight Triangle 27">
            <a:extLst>
              <a:ext uri="{FF2B5EF4-FFF2-40B4-BE49-F238E27FC236}">
                <a16:creationId xmlns:a16="http://schemas.microsoft.com/office/drawing/2014/main" id="{D5E7CF3A-630C-78AB-075C-26F001265720}"/>
              </a:ext>
            </a:extLst>
          </p:cNvPr>
          <p:cNvSpPr/>
          <p:nvPr/>
        </p:nvSpPr>
        <p:spPr>
          <a:xfrm rot="5873006">
            <a:off x="9539885" y="4489181"/>
            <a:ext cx="300039" cy="300039"/>
          </a:xfrm>
          <a:prstGeom prst="rtTriangl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ight Triangle 28">
            <a:extLst>
              <a:ext uri="{FF2B5EF4-FFF2-40B4-BE49-F238E27FC236}">
                <a16:creationId xmlns:a16="http://schemas.microsoft.com/office/drawing/2014/main" id="{18F8A172-777D-6DD2-586C-82A0C39D83E6}"/>
              </a:ext>
            </a:extLst>
          </p:cNvPr>
          <p:cNvSpPr/>
          <p:nvPr/>
        </p:nvSpPr>
        <p:spPr>
          <a:xfrm rot="5873006">
            <a:off x="8034748" y="2398002"/>
            <a:ext cx="300039" cy="300039"/>
          </a:xfrm>
          <a:prstGeom prst="rtTriangl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406775B2-E882-94FC-8E98-C9BD0ED86220}"/>
              </a:ext>
            </a:extLst>
          </p:cNvPr>
          <p:cNvCxnSpPr>
            <a:cxnSpLocks/>
            <a:endCxn id="20" idx="4"/>
          </p:cNvCxnSpPr>
          <p:nvPr/>
        </p:nvCxnSpPr>
        <p:spPr>
          <a:xfrm flipV="1">
            <a:off x="8886417" y="1527048"/>
            <a:ext cx="0" cy="4549858"/>
          </a:xfrm>
          <a:prstGeom prst="line">
            <a:avLst/>
          </a:prstGeom>
          <a:ln w="38100">
            <a:solidFill>
              <a:schemeClr val="bg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E91751B7-907E-ABA4-631A-77DB9CEEC91E}"/>
              </a:ext>
            </a:extLst>
          </p:cNvPr>
          <p:cNvCxnSpPr>
            <a:cxnSpLocks/>
          </p:cNvCxnSpPr>
          <p:nvPr/>
        </p:nvCxnSpPr>
        <p:spPr>
          <a:xfrm flipV="1">
            <a:off x="8886417" y="6076906"/>
            <a:ext cx="0" cy="571544"/>
          </a:xfrm>
          <a:prstGeom prst="line">
            <a:avLst/>
          </a:prstGeom>
          <a:ln w="38100">
            <a:solidFill>
              <a:schemeClr val="bg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0D55C86E-714B-3F01-60B5-6E76D776F14D}"/>
              </a:ext>
            </a:extLst>
          </p:cNvPr>
          <p:cNvCxnSpPr>
            <a:cxnSpLocks/>
          </p:cNvCxnSpPr>
          <p:nvPr/>
        </p:nvCxnSpPr>
        <p:spPr>
          <a:xfrm flipV="1">
            <a:off x="8886417" y="507160"/>
            <a:ext cx="0" cy="1063202"/>
          </a:xfrm>
          <a:prstGeom prst="line">
            <a:avLst/>
          </a:prstGeom>
          <a:ln w="38100">
            <a:solidFill>
              <a:schemeClr val="bg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Right Triangle 32">
            <a:extLst>
              <a:ext uri="{FF2B5EF4-FFF2-40B4-BE49-F238E27FC236}">
                <a16:creationId xmlns:a16="http://schemas.microsoft.com/office/drawing/2014/main" id="{D4E3492F-F9D0-C9D5-B1D6-B5649FDC5CA9}"/>
              </a:ext>
            </a:extLst>
          </p:cNvPr>
          <p:cNvSpPr/>
          <p:nvPr/>
        </p:nvSpPr>
        <p:spPr>
          <a:xfrm rot="8060906">
            <a:off x="8736396" y="6355103"/>
            <a:ext cx="300039" cy="300039"/>
          </a:xfrm>
          <a:prstGeom prst="rtTriangl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ight Triangle 33">
            <a:extLst>
              <a:ext uri="{FF2B5EF4-FFF2-40B4-BE49-F238E27FC236}">
                <a16:creationId xmlns:a16="http://schemas.microsoft.com/office/drawing/2014/main" id="{F35423F8-3709-D4F9-62CC-2038A58EE193}"/>
              </a:ext>
            </a:extLst>
          </p:cNvPr>
          <p:cNvSpPr/>
          <p:nvPr/>
        </p:nvSpPr>
        <p:spPr>
          <a:xfrm rot="8060906">
            <a:off x="8736394" y="719606"/>
            <a:ext cx="300039" cy="300039"/>
          </a:xfrm>
          <a:prstGeom prst="rtTriangl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2445E65F-3AB0-733D-035A-21E4A072E618}"/>
                  </a:ext>
                </a:extLst>
              </p:cNvPr>
              <p:cNvSpPr txBox="1"/>
              <p:nvPr/>
            </p:nvSpPr>
            <p:spPr>
              <a:xfrm>
                <a:off x="9019512" y="249768"/>
                <a:ext cx="489252" cy="70788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b="0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1</m:t>
                      </m:r>
                    </m:oMath>
                  </m:oMathPara>
                </a14:m>
                <a:endParaRPr lang="en-US" sz="4000" dirty="0"/>
              </a:p>
            </p:txBody>
          </p:sp>
        </mc:Choice>
        <mc:Fallback xmlns=""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2445E65F-3AB0-733D-035A-21E4A072E61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019512" y="249768"/>
                <a:ext cx="489252" cy="707886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A75A0706-FBC7-A140-23D7-B5C44CA98F7E}"/>
                  </a:ext>
                </a:extLst>
              </p:cNvPr>
              <p:cNvSpPr txBox="1"/>
              <p:nvPr/>
            </p:nvSpPr>
            <p:spPr>
              <a:xfrm>
                <a:off x="1544711" y="3555798"/>
                <a:ext cx="4476045" cy="125566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600" b="0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3600" b="0" i="1" smtClean="0">
                              <a:solidFill>
                                <a:srgbClr val="00B0F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600" b="0" i="1" smtClean="0">
                              <a:solidFill>
                                <a:srgbClr val="00B0F0"/>
                              </a:solidFill>
                              <a:latin typeface="Cambria Math" panose="02040503050406030204" pitchFamily="18" charset="0"/>
                            </a:rPr>
                            <m:t>𝑔</m:t>
                          </m:r>
                        </m:e>
                        <m:sub>
                          <m:r>
                            <a:rPr lang="en-US" sz="3600" b="0" i="1" smtClean="0">
                              <a:solidFill>
                                <a:srgbClr val="00B0F0"/>
                              </a:solidFill>
                              <a:latin typeface="Cambria Math" panose="02040503050406030204" pitchFamily="18" charset="0"/>
                            </a:rPr>
                            <m:t>++</m:t>
                          </m:r>
                        </m:sub>
                      </m:sSub>
                      <m:sSub>
                        <m:sSubPr>
                          <m:ctrlPr>
                            <a:rPr lang="en-US" sz="36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6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ℓ</m:t>
                          </m:r>
                        </m:e>
                        <m:sub>
                          <m:r>
                            <a:rPr lang="en-US" sz="3600" b="0" i="1" smtClean="0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</m:sub>
                      </m:sSub>
                      <m:r>
                        <a:rPr lang="en-US" sz="3600" b="0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3600" b="0" i="1" smtClean="0">
                              <a:solidFill>
                                <a:srgbClr val="00B0F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600" b="0" i="1" smtClean="0">
                              <a:solidFill>
                                <a:srgbClr val="00B0F0"/>
                              </a:solidFill>
                              <a:latin typeface="Cambria Math" panose="02040503050406030204" pitchFamily="18" charset="0"/>
                            </a:rPr>
                            <m:t>𝑔</m:t>
                          </m:r>
                        </m:e>
                        <m:sub>
                          <m:r>
                            <a:rPr lang="en-US" sz="3600" b="0" i="1" smtClean="0">
                              <a:solidFill>
                                <a:srgbClr val="00B0F0"/>
                              </a:solidFill>
                              <a:latin typeface="Cambria Math" panose="02040503050406030204" pitchFamily="18" charset="0"/>
                            </a:rPr>
                            <m:t>− +</m:t>
                          </m:r>
                        </m:sub>
                      </m:sSub>
                      <m:acc>
                        <m:accPr>
                          <m:chr m:val="̂"/>
                          <m:ctrlPr>
                            <a:rPr lang="en-US" sz="3600" b="0" i="1" smtClean="0">
                              <a:solidFill>
                                <a:srgbClr val="FF21DF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3600" b="0" i="1" smtClean="0">
                              <a:solidFill>
                                <a:srgbClr val="FF21DF"/>
                              </a:solidFill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</m:acc>
                      <m:sSub>
                        <m:sSubPr>
                          <m:ctrlPr>
                            <a:rPr lang="en-US" sz="36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6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ℓ</m:t>
                          </m:r>
                        </m:e>
                        <m:sub>
                          <m:r>
                            <a:rPr lang="en-US" sz="3600" b="0" i="1" smtClean="0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</m:sub>
                      </m:sSub>
                    </m:oMath>
                  </m:oMathPara>
                </a14:m>
                <a:endParaRPr lang="en-US" sz="3600" dirty="0"/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600" i="1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3600" i="1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600" i="1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</a:rPr>
                            <m:t>𝑔</m:t>
                          </m:r>
                        </m:e>
                        <m:sub>
                          <m:r>
                            <a:rPr lang="en-US" sz="3600" b="0" i="1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</a:rPr>
                            <m:t>−−</m:t>
                          </m:r>
                        </m:sub>
                      </m:sSub>
                      <m:sSub>
                        <m:sSubPr>
                          <m:ctrlPr>
                            <a:rPr lang="en-US" sz="3600" i="1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600" i="1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ℓ</m:t>
                          </m:r>
                        </m:e>
                        <m:sub>
                          <m:r>
                            <a:rPr lang="en-US" sz="3600" b="0" i="1" smtClean="0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</m:sub>
                      </m:sSub>
                      <m:r>
                        <a:rPr lang="en-US" sz="3600" i="1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3600" i="1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600" i="1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</a:rPr>
                            <m:t>𝑔</m:t>
                          </m:r>
                        </m:e>
                        <m:sub>
                          <m:r>
                            <a:rPr lang="en-US" sz="3600" b="0" i="1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</a:rPr>
                            <m:t>+ −</m:t>
                          </m:r>
                        </m:sub>
                      </m:sSub>
                      <m:sSup>
                        <m:sSupPr>
                          <m:ctrlPr>
                            <a:rPr lang="en-US" sz="3600" i="1">
                              <a:solidFill>
                                <a:srgbClr val="FF21D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acc>
                            <m:accPr>
                              <m:chr m:val="̂"/>
                              <m:ctrlPr>
                                <a:rPr lang="en-US" sz="3600" i="1">
                                  <a:solidFill>
                                    <a:srgbClr val="FF21DF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3600" i="1">
                                  <a:solidFill>
                                    <a:srgbClr val="FF21DF"/>
                                  </a:solidFill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e>
                          </m:acc>
                        </m:e>
                        <m:sup>
                          <m:r>
                            <a:rPr lang="en-US" sz="3600" i="1">
                              <a:solidFill>
                                <a:srgbClr val="FF21DF"/>
                              </a:solidFill>
                              <a:latin typeface="Cambria Math" panose="02040503050406030204" pitchFamily="18" charset="0"/>
                            </a:rPr>
                            <m:t>†</m:t>
                          </m:r>
                        </m:sup>
                      </m:sSup>
                      <m:sSub>
                        <m:sSubPr>
                          <m:ctrlPr>
                            <a:rPr lang="en-US" sz="3600" i="1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600" i="1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ℓ</m:t>
                          </m:r>
                        </m:e>
                        <m:sub>
                          <m:r>
                            <a:rPr lang="en-US" sz="3600" b="0" i="1" smtClean="0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</m:sub>
                      </m:sSub>
                    </m:oMath>
                  </m:oMathPara>
                </a14:m>
                <a:endParaRPr lang="en-US" sz="3600" dirty="0"/>
              </a:p>
            </p:txBody>
          </p:sp>
        </mc:Choice>
        <mc:Fallback xmlns=""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A75A0706-FBC7-A140-23D7-B5C44CA98F7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44711" y="3555798"/>
                <a:ext cx="4476045" cy="1255665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7" name="Circle: Hollow 36">
            <a:extLst>
              <a:ext uri="{FF2B5EF4-FFF2-40B4-BE49-F238E27FC236}">
                <a16:creationId xmlns:a16="http://schemas.microsoft.com/office/drawing/2014/main" id="{29BB1416-A3D0-128F-C876-F06F024EC313}"/>
              </a:ext>
            </a:extLst>
          </p:cNvPr>
          <p:cNvSpPr/>
          <p:nvPr/>
        </p:nvSpPr>
        <p:spPr>
          <a:xfrm>
            <a:off x="85907" y="2077452"/>
            <a:ext cx="333218" cy="333218"/>
          </a:xfrm>
          <a:prstGeom prst="donut">
            <a:avLst>
              <a:gd name="adj" fmla="val 9619"/>
            </a:avLst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425532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med">
        <p159:morph option="byObject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4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0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250"/>
                            </p:stCondLst>
                            <p:childTnLst>
                              <p:par>
                                <p:cTn id="30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2" dur="2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5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8" dur="2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500"/>
                            </p:stCondLst>
                            <p:childTnLst>
                              <p:par>
                                <p:cTn id="4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5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2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20" grpId="0" animBg="1"/>
      <p:bldP spid="22" grpId="0" animBg="1"/>
      <p:bldP spid="23" grpId="0" animBg="1"/>
      <p:bldP spid="24" grpId="0"/>
      <p:bldP spid="25" grpId="0"/>
      <p:bldP spid="26" grpId="0" animBg="1"/>
      <p:bldP spid="27" grpId="0" animBg="1"/>
      <p:bldP spid="28" grpId="0" animBg="1"/>
      <p:bldP spid="29" grpId="0" animBg="1"/>
      <p:bldP spid="33" grpId="0" animBg="1"/>
      <p:bldP spid="34" grpId="0" animBg="1"/>
      <p:bldP spid="35" grpId="0"/>
      <p:bldP spid="36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0775E0BE-7B30-6685-3D21-46AC8BDFB9F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lide Number Placeholder 2">
            <a:extLst>
              <a:ext uri="{FF2B5EF4-FFF2-40B4-BE49-F238E27FC236}">
                <a16:creationId xmlns:a16="http://schemas.microsoft.com/office/drawing/2014/main" id="{F5C21DC3-D2BE-536A-7DEB-6727F84993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40312" y="6392926"/>
            <a:ext cx="454152" cy="365125"/>
          </a:xfrm>
        </p:spPr>
        <p:txBody>
          <a:bodyPr/>
          <a:lstStyle/>
          <a:p>
            <a:fld id="{7601E65A-4169-4126-B739-63B617D547BF}" type="slidenum">
              <a:rPr lang="en-US" sz="1800" b="1" smtClean="0">
                <a:solidFill>
                  <a:schemeClr val="bg2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21</a:t>
            </a:fld>
            <a:endParaRPr lang="en-US" sz="1800" b="1" dirty="0">
              <a:solidFill>
                <a:schemeClr val="bg2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E141405B-D487-F463-73F7-A69DBF3DD453}"/>
              </a:ext>
            </a:extLst>
          </p:cNvPr>
          <p:cNvSpPr txBox="1"/>
          <p:nvPr/>
        </p:nvSpPr>
        <p:spPr>
          <a:xfrm>
            <a:off x="3140011" y="110384"/>
            <a:ext cx="5911977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3200" dirty="0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Ray Spinor Structure</a:t>
            </a:r>
            <a:endParaRPr lang="en-US" sz="3200" dirty="0">
              <a:solidFill>
                <a:schemeClr val="bg1"/>
              </a:solidFill>
            </a:endParaRPr>
          </a:p>
        </p:txBody>
      </p:sp>
      <p:sp>
        <p:nvSpPr>
          <p:cNvPr id="44" name="Circle: Hollow 43">
            <a:extLst>
              <a:ext uri="{FF2B5EF4-FFF2-40B4-BE49-F238E27FC236}">
                <a16:creationId xmlns:a16="http://schemas.microsoft.com/office/drawing/2014/main" id="{68801C18-C277-DC36-717D-94517D3F4C0E}"/>
              </a:ext>
            </a:extLst>
          </p:cNvPr>
          <p:cNvSpPr/>
          <p:nvPr/>
        </p:nvSpPr>
        <p:spPr>
          <a:xfrm>
            <a:off x="82296" y="69554"/>
            <a:ext cx="333218" cy="333218"/>
          </a:xfrm>
          <a:prstGeom prst="donut">
            <a:avLst>
              <a:gd name="adj" fmla="val 9619"/>
            </a:avLst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id="{7F2DB035-9737-0DD9-42AD-C84622880D1F}"/>
              </a:ext>
            </a:extLst>
          </p:cNvPr>
          <p:cNvSpPr/>
          <p:nvPr/>
        </p:nvSpPr>
        <p:spPr>
          <a:xfrm>
            <a:off x="118603" y="105861"/>
            <a:ext cx="260604" cy="260604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6" name="TextBox 45">
                <a:extLst>
                  <a:ext uri="{FF2B5EF4-FFF2-40B4-BE49-F238E27FC236}">
                    <a16:creationId xmlns:a16="http://schemas.microsoft.com/office/drawing/2014/main" id="{0B5DFD83-5AC5-D546-D00C-270F9402FAAE}"/>
                  </a:ext>
                </a:extLst>
              </p:cNvPr>
              <p:cNvSpPr txBox="1"/>
              <p:nvPr/>
            </p:nvSpPr>
            <p:spPr>
              <a:xfrm>
                <a:off x="909290" y="987403"/>
                <a:ext cx="3421762" cy="112947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6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sSub>
                        <m:sSubPr>
                          <m:ctrlPr>
                            <a:rPr lang="en-US" sz="36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60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ℓ</m:t>
                          </m:r>
                        </m:e>
                        <m:sub>
                          <m:r>
                            <a:rPr lang="en-US" sz="3600" b="0" i="1" smtClean="0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</a:rPr>
                            <m:t>±</m:t>
                          </m:r>
                        </m:sub>
                      </m:sSub>
                      <m:r>
                        <a:rPr lang="en-US" sz="3600" b="0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36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3600" b="0" i="0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sz="3600" b="0" i="0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d>
                        <m:dPr>
                          <m:ctrlPr>
                            <a:rPr lang="en-US" sz="36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36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  <m:r>
                            <a:rPr lang="en-US" sz="3600" b="0" i="1" smtClean="0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</a:rPr>
                            <m:t>±</m:t>
                          </m:r>
                          <m:acc>
                            <m:accPr>
                              <m:chr m:val="̂"/>
                              <m:ctrlPr>
                                <a:rPr lang="en-US" sz="3600" b="0" i="1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3600" b="0" i="1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e>
                          </m:acc>
                        </m:e>
                      </m:d>
                    </m:oMath>
                  </m:oMathPara>
                </a14:m>
                <a:endParaRPr lang="en-US" sz="3600" dirty="0"/>
              </a:p>
            </p:txBody>
          </p:sp>
        </mc:Choice>
        <mc:Fallback xmlns="">
          <p:sp>
            <p:nvSpPr>
              <p:cNvPr id="46" name="TextBox 45">
                <a:extLst>
                  <a:ext uri="{FF2B5EF4-FFF2-40B4-BE49-F238E27FC236}">
                    <a16:creationId xmlns:a16="http://schemas.microsoft.com/office/drawing/2014/main" id="{0B5DFD83-5AC5-D546-D00C-270F9402FAA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09290" y="987403"/>
                <a:ext cx="3421762" cy="1129476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7" name="Circle: Hollow 46">
            <a:extLst>
              <a:ext uri="{FF2B5EF4-FFF2-40B4-BE49-F238E27FC236}">
                <a16:creationId xmlns:a16="http://schemas.microsoft.com/office/drawing/2014/main" id="{F1713CFE-F20C-11FE-5AB9-C63B7464DD57}"/>
              </a:ext>
            </a:extLst>
          </p:cNvPr>
          <p:cNvSpPr/>
          <p:nvPr/>
        </p:nvSpPr>
        <p:spPr>
          <a:xfrm>
            <a:off x="82296" y="470853"/>
            <a:ext cx="333218" cy="333218"/>
          </a:xfrm>
          <a:prstGeom prst="donut">
            <a:avLst>
              <a:gd name="adj" fmla="val 9619"/>
            </a:avLst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0B23FA7D-660B-1C20-2818-DDCF1F0776F5}"/>
              </a:ext>
            </a:extLst>
          </p:cNvPr>
          <p:cNvSpPr/>
          <p:nvPr/>
        </p:nvSpPr>
        <p:spPr>
          <a:xfrm>
            <a:off x="118603" y="507160"/>
            <a:ext cx="260604" cy="260604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Circle: Hollow 48">
            <a:extLst>
              <a:ext uri="{FF2B5EF4-FFF2-40B4-BE49-F238E27FC236}">
                <a16:creationId xmlns:a16="http://schemas.microsoft.com/office/drawing/2014/main" id="{CEC842C7-5528-C740-40C7-090BE5C0889B}"/>
              </a:ext>
            </a:extLst>
          </p:cNvPr>
          <p:cNvSpPr/>
          <p:nvPr/>
        </p:nvSpPr>
        <p:spPr>
          <a:xfrm>
            <a:off x="82296" y="872152"/>
            <a:ext cx="333218" cy="333218"/>
          </a:xfrm>
          <a:prstGeom prst="donut">
            <a:avLst>
              <a:gd name="adj" fmla="val 9619"/>
            </a:avLst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id="{443C962E-45C8-7439-569E-6B2DD5D81B06}"/>
              </a:ext>
            </a:extLst>
          </p:cNvPr>
          <p:cNvSpPr/>
          <p:nvPr/>
        </p:nvSpPr>
        <p:spPr>
          <a:xfrm>
            <a:off x="118603" y="908459"/>
            <a:ext cx="260604" cy="260604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Circle: Hollow 50">
            <a:extLst>
              <a:ext uri="{FF2B5EF4-FFF2-40B4-BE49-F238E27FC236}">
                <a16:creationId xmlns:a16="http://schemas.microsoft.com/office/drawing/2014/main" id="{C2139E2F-6D50-10C0-535A-E6D6B49B58C2}"/>
              </a:ext>
            </a:extLst>
          </p:cNvPr>
          <p:cNvSpPr/>
          <p:nvPr/>
        </p:nvSpPr>
        <p:spPr>
          <a:xfrm>
            <a:off x="82296" y="1273451"/>
            <a:ext cx="333218" cy="333218"/>
          </a:xfrm>
          <a:prstGeom prst="donut">
            <a:avLst>
              <a:gd name="adj" fmla="val 9619"/>
            </a:avLst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2" name="Oval 51">
            <a:extLst>
              <a:ext uri="{FF2B5EF4-FFF2-40B4-BE49-F238E27FC236}">
                <a16:creationId xmlns:a16="http://schemas.microsoft.com/office/drawing/2014/main" id="{CBD0C345-8AC5-E8C6-7BB6-A09A8460C0BA}"/>
              </a:ext>
            </a:extLst>
          </p:cNvPr>
          <p:cNvSpPr/>
          <p:nvPr/>
        </p:nvSpPr>
        <p:spPr>
          <a:xfrm>
            <a:off x="118603" y="1309758"/>
            <a:ext cx="260604" cy="260604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Frame 52">
            <a:extLst>
              <a:ext uri="{FF2B5EF4-FFF2-40B4-BE49-F238E27FC236}">
                <a16:creationId xmlns:a16="http://schemas.microsoft.com/office/drawing/2014/main" id="{6624D388-E12D-0356-B1EE-7781A8457137}"/>
              </a:ext>
            </a:extLst>
          </p:cNvPr>
          <p:cNvSpPr/>
          <p:nvPr/>
        </p:nvSpPr>
        <p:spPr>
          <a:xfrm>
            <a:off x="830996" y="868440"/>
            <a:ext cx="3500056" cy="1380744"/>
          </a:xfrm>
          <a:prstGeom prst="frame">
            <a:avLst>
              <a:gd name="adj1" fmla="val 2973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4" name="TextBox 53">
                <a:extLst>
                  <a:ext uri="{FF2B5EF4-FFF2-40B4-BE49-F238E27FC236}">
                    <a16:creationId xmlns:a16="http://schemas.microsoft.com/office/drawing/2014/main" id="{30C23251-AE8C-3277-8098-68232E230090}"/>
                  </a:ext>
                </a:extLst>
              </p:cNvPr>
              <p:cNvSpPr txBox="1"/>
              <p:nvPr/>
            </p:nvSpPr>
            <p:spPr>
              <a:xfrm>
                <a:off x="1328312" y="2400109"/>
                <a:ext cx="2583718" cy="64633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36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60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ℓ</m:t>
                          </m:r>
                        </m:e>
                        <m:sub>
                          <m:r>
                            <a:rPr lang="en-US" sz="3600" b="0" i="1" smtClean="0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</m:sub>
                      </m:sSub>
                      <m:r>
                        <a:rPr lang="en-US" sz="3600" b="0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3600" i="1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600" i="1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ℓ</m:t>
                          </m:r>
                        </m:e>
                        <m:sub>
                          <m:r>
                            <a:rPr lang="en-US" sz="3600" b="0" i="1" smtClean="0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</m:sub>
                      </m:sSub>
                      <m:r>
                        <a:rPr lang="en-US" sz="3600" b="0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=1</m:t>
                      </m:r>
                    </m:oMath>
                  </m:oMathPara>
                </a14:m>
                <a:endParaRPr lang="en-US" sz="3600" dirty="0"/>
              </a:p>
            </p:txBody>
          </p:sp>
        </mc:Choice>
        <mc:Fallback xmlns="">
          <p:sp>
            <p:nvSpPr>
              <p:cNvPr id="54" name="TextBox 53">
                <a:extLst>
                  <a:ext uri="{FF2B5EF4-FFF2-40B4-BE49-F238E27FC236}">
                    <a16:creationId xmlns:a16="http://schemas.microsoft.com/office/drawing/2014/main" id="{30C23251-AE8C-3277-8098-68232E23009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28312" y="2400109"/>
                <a:ext cx="2583718" cy="646331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5" name="Circle: Hollow 54">
            <a:extLst>
              <a:ext uri="{FF2B5EF4-FFF2-40B4-BE49-F238E27FC236}">
                <a16:creationId xmlns:a16="http://schemas.microsoft.com/office/drawing/2014/main" id="{FD9D746A-67AB-786D-F7C0-059FB314938E}"/>
              </a:ext>
            </a:extLst>
          </p:cNvPr>
          <p:cNvSpPr/>
          <p:nvPr/>
        </p:nvSpPr>
        <p:spPr>
          <a:xfrm>
            <a:off x="82296" y="1674750"/>
            <a:ext cx="333218" cy="333218"/>
          </a:xfrm>
          <a:prstGeom prst="donut">
            <a:avLst>
              <a:gd name="adj" fmla="val 9619"/>
            </a:avLst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6" name="Oval 55">
            <a:extLst>
              <a:ext uri="{FF2B5EF4-FFF2-40B4-BE49-F238E27FC236}">
                <a16:creationId xmlns:a16="http://schemas.microsoft.com/office/drawing/2014/main" id="{CB9C3EFC-6957-B16D-9BDB-8CA33AD7F038}"/>
              </a:ext>
            </a:extLst>
          </p:cNvPr>
          <p:cNvSpPr/>
          <p:nvPr/>
        </p:nvSpPr>
        <p:spPr>
          <a:xfrm>
            <a:off x="118603" y="1711057"/>
            <a:ext cx="260604" cy="260604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7" name="TextBox 56">
                <a:extLst>
                  <a:ext uri="{FF2B5EF4-FFF2-40B4-BE49-F238E27FC236}">
                    <a16:creationId xmlns:a16="http://schemas.microsoft.com/office/drawing/2014/main" id="{787AB57B-5869-59E6-863D-28C963057256}"/>
                  </a:ext>
                </a:extLst>
              </p:cNvPr>
              <p:cNvSpPr txBox="1"/>
              <p:nvPr/>
            </p:nvSpPr>
            <p:spPr>
              <a:xfrm>
                <a:off x="1107355" y="3006505"/>
                <a:ext cx="3025632" cy="64633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600" b="0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𝑔</m:t>
                      </m:r>
                      <m:r>
                        <a:rPr lang="en-US" sz="3600" b="0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36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6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𝛼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3600" b="0" i="0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F</m:t>
                          </m:r>
                        </m:sub>
                      </m:sSub>
                      <m:r>
                        <a:rPr lang="en-US" sz="3600" b="0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36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6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𝛽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3600" b="0" i="0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B</m:t>
                          </m:r>
                        </m:sub>
                      </m:sSub>
                    </m:oMath>
                  </m:oMathPara>
                </a14:m>
                <a:endParaRPr lang="en-US" sz="3600" dirty="0"/>
              </a:p>
            </p:txBody>
          </p:sp>
        </mc:Choice>
        <mc:Fallback xmlns="">
          <p:sp>
            <p:nvSpPr>
              <p:cNvPr id="57" name="TextBox 56">
                <a:extLst>
                  <a:ext uri="{FF2B5EF4-FFF2-40B4-BE49-F238E27FC236}">
                    <a16:creationId xmlns:a16="http://schemas.microsoft.com/office/drawing/2014/main" id="{787AB57B-5869-59E6-863D-28C96305725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07355" y="3006505"/>
                <a:ext cx="3025632" cy="646331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8" name="Oval 57">
            <a:extLst>
              <a:ext uri="{FF2B5EF4-FFF2-40B4-BE49-F238E27FC236}">
                <a16:creationId xmlns:a16="http://schemas.microsoft.com/office/drawing/2014/main" id="{AF91997E-5524-E5D5-3FD6-195F22B9BF8B}"/>
              </a:ext>
            </a:extLst>
          </p:cNvPr>
          <p:cNvSpPr/>
          <p:nvPr/>
        </p:nvSpPr>
        <p:spPr>
          <a:xfrm>
            <a:off x="7654640" y="2241082"/>
            <a:ext cx="2546343" cy="2588977"/>
          </a:xfrm>
          <a:prstGeom prst="ellipse">
            <a:avLst/>
          </a:prstGeom>
          <a:noFill/>
          <a:ln w="571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9" name="TextBox 58">
                <a:extLst>
                  <a:ext uri="{FF2B5EF4-FFF2-40B4-BE49-F238E27FC236}">
                    <a16:creationId xmlns:a16="http://schemas.microsoft.com/office/drawing/2014/main" id="{DC270DE9-9C61-609A-2953-3DC77FD3CD25}"/>
                  </a:ext>
                </a:extLst>
              </p:cNvPr>
              <p:cNvSpPr txBox="1"/>
              <p:nvPr/>
            </p:nvSpPr>
            <p:spPr>
              <a:xfrm>
                <a:off x="10225310" y="3075057"/>
                <a:ext cx="672465" cy="70788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40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400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ℓ</m:t>
                          </m:r>
                        </m:e>
                        <m:sub>
                          <m:r>
                            <a:rPr lang="en-US" sz="4000" b="0" i="1" smtClean="0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</m:sub>
                      </m:sSub>
                    </m:oMath>
                  </m:oMathPara>
                </a14:m>
                <a:endParaRPr lang="en-US" sz="4000" dirty="0"/>
              </a:p>
            </p:txBody>
          </p:sp>
        </mc:Choice>
        <mc:Fallback xmlns="">
          <p:sp>
            <p:nvSpPr>
              <p:cNvPr id="59" name="TextBox 58">
                <a:extLst>
                  <a:ext uri="{FF2B5EF4-FFF2-40B4-BE49-F238E27FC236}">
                    <a16:creationId xmlns:a16="http://schemas.microsoft.com/office/drawing/2014/main" id="{DC270DE9-9C61-609A-2953-3DC77FD3CD2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225310" y="3075057"/>
                <a:ext cx="672465" cy="707886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0" name="TextBox 59">
                <a:extLst>
                  <a:ext uri="{FF2B5EF4-FFF2-40B4-BE49-F238E27FC236}">
                    <a16:creationId xmlns:a16="http://schemas.microsoft.com/office/drawing/2014/main" id="{D7DD1D84-A3C9-3022-389B-A823E8CC1309}"/>
                  </a:ext>
                </a:extLst>
              </p:cNvPr>
              <p:cNvSpPr txBox="1"/>
              <p:nvPr/>
            </p:nvSpPr>
            <p:spPr>
              <a:xfrm>
                <a:off x="6953499" y="3075057"/>
                <a:ext cx="672465" cy="70788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40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400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ℓ</m:t>
                          </m:r>
                        </m:e>
                        <m:sub>
                          <m:r>
                            <a:rPr lang="en-US" sz="4000" b="0" i="1" smtClean="0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</m:sub>
                      </m:sSub>
                    </m:oMath>
                  </m:oMathPara>
                </a14:m>
                <a:endParaRPr lang="en-US" sz="4000" dirty="0"/>
              </a:p>
            </p:txBody>
          </p:sp>
        </mc:Choice>
        <mc:Fallback xmlns="">
          <p:sp>
            <p:nvSpPr>
              <p:cNvPr id="60" name="TextBox 59">
                <a:extLst>
                  <a:ext uri="{FF2B5EF4-FFF2-40B4-BE49-F238E27FC236}">
                    <a16:creationId xmlns:a16="http://schemas.microsoft.com/office/drawing/2014/main" id="{D7DD1D84-A3C9-3022-389B-A823E8CC130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53499" y="3075057"/>
                <a:ext cx="672465" cy="707886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1" name="TextBox 60">
                <a:extLst>
                  <a:ext uri="{FF2B5EF4-FFF2-40B4-BE49-F238E27FC236}">
                    <a16:creationId xmlns:a16="http://schemas.microsoft.com/office/drawing/2014/main" id="{8B2583CF-35EF-6093-9B14-4636EE7A2020}"/>
                  </a:ext>
                </a:extLst>
              </p:cNvPr>
              <p:cNvSpPr txBox="1"/>
              <p:nvPr/>
            </p:nvSpPr>
            <p:spPr>
              <a:xfrm>
                <a:off x="8870071" y="3535570"/>
                <a:ext cx="489252" cy="70788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b="0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1</m:t>
                      </m:r>
                    </m:oMath>
                  </m:oMathPara>
                </a14:m>
                <a:endParaRPr lang="en-US" sz="4000" dirty="0"/>
              </a:p>
            </p:txBody>
          </p:sp>
        </mc:Choice>
        <mc:Fallback xmlns="">
          <p:sp>
            <p:nvSpPr>
              <p:cNvPr id="61" name="TextBox 60">
                <a:extLst>
                  <a:ext uri="{FF2B5EF4-FFF2-40B4-BE49-F238E27FC236}">
                    <a16:creationId xmlns:a16="http://schemas.microsoft.com/office/drawing/2014/main" id="{8B2583CF-35EF-6093-9B14-4636EE7A202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870071" y="3535570"/>
                <a:ext cx="489252" cy="707886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2" name="TextBox 61">
                <a:extLst>
                  <a:ext uri="{FF2B5EF4-FFF2-40B4-BE49-F238E27FC236}">
                    <a16:creationId xmlns:a16="http://schemas.microsoft.com/office/drawing/2014/main" id="{E13DAFFE-1362-A637-9CCD-28F3E609C211}"/>
                  </a:ext>
                </a:extLst>
              </p:cNvPr>
              <p:cNvSpPr txBox="1"/>
              <p:nvPr/>
            </p:nvSpPr>
            <p:spPr>
              <a:xfrm>
                <a:off x="1544711" y="3555798"/>
                <a:ext cx="4476045" cy="125566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600" b="0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3600" b="0" i="1" smtClean="0">
                              <a:solidFill>
                                <a:srgbClr val="00B0F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600" b="0" i="1" smtClean="0">
                              <a:solidFill>
                                <a:srgbClr val="00B0F0"/>
                              </a:solidFill>
                              <a:latin typeface="Cambria Math" panose="02040503050406030204" pitchFamily="18" charset="0"/>
                            </a:rPr>
                            <m:t>𝑔</m:t>
                          </m:r>
                        </m:e>
                        <m:sub>
                          <m:r>
                            <a:rPr lang="en-US" sz="3600" b="0" i="1" smtClean="0">
                              <a:solidFill>
                                <a:srgbClr val="00B0F0"/>
                              </a:solidFill>
                              <a:latin typeface="Cambria Math" panose="02040503050406030204" pitchFamily="18" charset="0"/>
                            </a:rPr>
                            <m:t>++</m:t>
                          </m:r>
                        </m:sub>
                      </m:sSub>
                      <m:sSub>
                        <m:sSubPr>
                          <m:ctrlPr>
                            <a:rPr lang="en-US" sz="36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6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ℓ</m:t>
                          </m:r>
                        </m:e>
                        <m:sub>
                          <m:r>
                            <a:rPr lang="en-US" sz="3600" b="0" i="1" smtClean="0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</m:sub>
                      </m:sSub>
                      <m:r>
                        <a:rPr lang="en-US" sz="3600" b="0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3600" b="0" i="1" smtClean="0">
                              <a:solidFill>
                                <a:srgbClr val="00B0F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600" b="0" i="1" smtClean="0">
                              <a:solidFill>
                                <a:srgbClr val="00B0F0"/>
                              </a:solidFill>
                              <a:latin typeface="Cambria Math" panose="02040503050406030204" pitchFamily="18" charset="0"/>
                            </a:rPr>
                            <m:t>𝑔</m:t>
                          </m:r>
                        </m:e>
                        <m:sub>
                          <m:r>
                            <a:rPr lang="en-US" sz="3600" b="0" i="1" smtClean="0">
                              <a:solidFill>
                                <a:srgbClr val="00B0F0"/>
                              </a:solidFill>
                              <a:latin typeface="Cambria Math" panose="02040503050406030204" pitchFamily="18" charset="0"/>
                            </a:rPr>
                            <m:t>− +</m:t>
                          </m:r>
                        </m:sub>
                      </m:sSub>
                      <m:acc>
                        <m:accPr>
                          <m:chr m:val="̂"/>
                          <m:ctrlPr>
                            <a:rPr lang="en-US" sz="3600" b="0" i="1" smtClean="0">
                              <a:solidFill>
                                <a:srgbClr val="FF21DF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3600" b="0" i="1" smtClean="0">
                              <a:solidFill>
                                <a:srgbClr val="FF21DF"/>
                              </a:solidFill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</m:acc>
                      <m:sSub>
                        <m:sSubPr>
                          <m:ctrlPr>
                            <a:rPr lang="en-US" sz="36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6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ℓ</m:t>
                          </m:r>
                        </m:e>
                        <m:sub>
                          <m:r>
                            <a:rPr lang="en-US" sz="3600" b="0" i="1" smtClean="0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</m:sub>
                      </m:sSub>
                    </m:oMath>
                  </m:oMathPara>
                </a14:m>
                <a:endParaRPr lang="en-US" sz="3600" dirty="0"/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600" i="1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3600" i="1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600" i="1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</a:rPr>
                            <m:t>𝑔</m:t>
                          </m:r>
                        </m:e>
                        <m:sub>
                          <m:r>
                            <a:rPr lang="en-US" sz="3600" b="0" i="1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</a:rPr>
                            <m:t>−−</m:t>
                          </m:r>
                        </m:sub>
                      </m:sSub>
                      <m:sSub>
                        <m:sSubPr>
                          <m:ctrlPr>
                            <a:rPr lang="en-US" sz="3600" i="1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600" i="1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ℓ</m:t>
                          </m:r>
                        </m:e>
                        <m:sub>
                          <m:r>
                            <a:rPr lang="en-US" sz="3600" b="0" i="1" smtClean="0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</m:sub>
                      </m:sSub>
                      <m:r>
                        <a:rPr lang="en-US" sz="3600" i="1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3600" i="1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600" i="1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</a:rPr>
                            <m:t>𝑔</m:t>
                          </m:r>
                        </m:e>
                        <m:sub>
                          <m:r>
                            <a:rPr lang="en-US" sz="3600" b="0" i="1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</a:rPr>
                            <m:t>+ −</m:t>
                          </m:r>
                        </m:sub>
                      </m:sSub>
                      <m:sSup>
                        <m:sSupPr>
                          <m:ctrlPr>
                            <a:rPr lang="en-US" sz="3600" b="0" i="1" smtClean="0">
                              <a:solidFill>
                                <a:srgbClr val="FF21D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acc>
                            <m:accPr>
                              <m:chr m:val="̂"/>
                              <m:ctrlPr>
                                <a:rPr lang="en-US" sz="3600" i="1" smtClean="0">
                                  <a:solidFill>
                                    <a:srgbClr val="FF21DF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3600" i="1">
                                  <a:solidFill>
                                    <a:srgbClr val="FF21DF"/>
                                  </a:solidFill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e>
                          </m:acc>
                        </m:e>
                        <m:sup>
                          <m:r>
                            <a:rPr lang="en-US" sz="3600" b="0" i="1" smtClean="0">
                              <a:solidFill>
                                <a:srgbClr val="FF21DF"/>
                              </a:solidFill>
                              <a:latin typeface="Cambria Math" panose="02040503050406030204" pitchFamily="18" charset="0"/>
                            </a:rPr>
                            <m:t>†</m:t>
                          </m:r>
                        </m:sup>
                      </m:sSup>
                      <m:sSub>
                        <m:sSubPr>
                          <m:ctrlPr>
                            <a:rPr lang="en-US" sz="3600" i="1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600" i="1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ℓ</m:t>
                          </m:r>
                        </m:e>
                        <m:sub>
                          <m:r>
                            <a:rPr lang="en-US" sz="3600" b="0" i="1" smtClean="0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</m:sub>
                      </m:sSub>
                    </m:oMath>
                  </m:oMathPara>
                </a14:m>
                <a:endParaRPr lang="en-US" sz="3600" dirty="0"/>
              </a:p>
            </p:txBody>
          </p:sp>
        </mc:Choice>
        <mc:Fallback xmlns="">
          <p:sp>
            <p:nvSpPr>
              <p:cNvPr id="62" name="TextBox 61">
                <a:extLst>
                  <a:ext uri="{FF2B5EF4-FFF2-40B4-BE49-F238E27FC236}">
                    <a16:creationId xmlns:a16="http://schemas.microsoft.com/office/drawing/2014/main" id="{E13DAFFE-1362-A637-9CCD-28F3E609C21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44711" y="3555798"/>
                <a:ext cx="4476045" cy="1255665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3" name="Oval 62">
            <a:extLst>
              <a:ext uri="{FF2B5EF4-FFF2-40B4-BE49-F238E27FC236}">
                <a16:creationId xmlns:a16="http://schemas.microsoft.com/office/drawing/2014/main" id="{27959AC9-CA08-720E-A54C-AA7531357564}"/>
              </a:ext>
            </a:extLst>
          </p:cNvPr>
          <p:cNvSpPr/>
          <p:nvPr/>
        </p:nvSpPr>
        <p:spPr>
          <a:xfrm>
            <a:off x="8845743" y="3453502"/>
            <a:ext cx="164136" cy="164136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Oval 63">
            <a:extLst>
              <a:ext uri="{FF2B5EF4-FFF2-40B4-BE49-F238E27FC236}">
                <a16:creationId xmlns:a16="http://schemas.microsoft.com/office/drawing/2014/main" id="{3AE26E5D-BB2E-1FFD-B3EA-CE831D3080A6}"/>
              </a:ext>
            </a:extLst>
          </p:cNvPr>
          <p:cNvSpPr/>
          <p:nvPr/>
        </p:nvSpPr>
        <p:spPr>
          <a:xfrm>
            <a:off x="10118914" y="3453502"/>
            <a:ext cx="164136" cy="164136"/>
          </a:xfrm>
          <a:prstGeom prst="ellipse">
            <a:avLst/>
          </a:pr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Oval 64">
            <a:extLst>
              <a:ext uri="{FF2B5EF4-FFF2-40B4-BE49-F238E27FC236}">
                <a16:creationId xmlns:a16="http://schemas.microsoft.com/office/drawing/2014/main" id="{DF0DEDA9-89A6-CE47-3ECA-1E82E61FC450}"/>
              </a:ext>
            </a:extLst>
          </p:cNvPr>
          <p:cNvSpPr/>
          <p:nvPr/>
        </p:nvSpPr>
        <p:spPr>
          <a:xfrm>
            <a:off x="7572572" y="3453502"/>
            <a:ext cx="164136" cy="164136"/>
          </a:xfrm>
          <a:prstGeom prst="ellipse">
            <a:avLst/>
          </a:pr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6" name="Straight Connector 65">
            <a:extLst>
              <a:ext uri="{FF2B5EF4-FFF2-40B4-BE49-F238E27FC236}">
                <a16:creationId xmlns:a16="http://schemas.microsoft.com/office/drawing/2014/main" id="{164A184E-2D85-08B7-8238-47FED8C7BBFD}"/>
              </a:ext>
            </a:extLst>
          </p:cNvPr>
          <p:cNvCxnSpPr/>
          <p:nvPr/>
        </p:nvCxnSpPr>
        <p:spPr>
          <a:xfrm>
            <a:off x="10200983" y="1365448"/>
            <a:ext cx="0" cy="4340244"/>
          </a:xfrm>
          <a:prstGeom prst="line">
            <a:avLst/>
          </a:prstGeom>
          <a:ln w="38100">
            <a:solidFill>
              <a:srgbClr val="FF21DF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Connector 66">
            <a:extLst>
              <a:ext uri="{FF2B5EF4-FFF2-40B4-BE49-F238E27FC236}">
                <a16:creationId xmlns:a16="http://schemas.microsoft.com/office/drawing/2014/main" id="{1F9391C4-E597-FBF0-3B78-A56B579E399A}"/>
              </a:ext>
            </a:extLst>
          </p:cNvPr>
          <p:cNvCxnSpPr/>
          <p:nvPr/>
        </p:nvCxnSpPr>
        <p:spPr>
          <a:xfrm>
            <a:off x="7654640" y="1385676"/>
            <a:ext cx="0" cy="4340244"/>
          </a:xfrm>
          <a:prstGeom prst="line">
            <a:avLst/>
          </a:prstGeom>
          <a:ln w="38100">
            <a:solidFill>
              <a:srgbClr val="FF21DF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68" name="TextBox 67">
                <a:extLst>
                  <a:ext uri="{FF2B5EF4-FFF2-40B4-BE49-F238E27FC236}">
                    <a16:creationId xmlns:a16="http://schemas.microsoft.com/office/drawing/2014/main" id="{22FC07D4-A96C-9107-427D-7F5A4CFD1586}"/>
                  </a:ext>
                </a:extLst>
              </p:cNvPr>
              <p:cNvSpPr txBox="1"/>
              <p:nvPr/>
            </p:nvSpPr>
            <p:spPr>
              <a:xfrm>
                <a:off x="10340000" y="1295017"/>
                <a:ext cx="672465" cy="72449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̂"/>
                          <m:ctrlPr>
                            <a:rPr lang="en-US" sz="4000" i="1">
                              <a:solidFill>
                                <a:srgbClr val="FF21DF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4000" i="1">
                              <a:solidFill>
                                <a:srgbClr val="FF21DF"/>
                              </a:solidFill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</m:acc>
                      <m:sSub>
                        <m:sSubPr>
                          <m:ctrlPr>
                            <a:rPr lang="en-US" sz="40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400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ℓ</m:t>
                          </m:r>
                        </m:e>
                        <m:sub>
                          <m:r>
                            <a:rPr lang="en-US" sz="4000" b="0" i="1" smtClean="0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</m:sub>
                      </m:sSub>
                    </m:oMath>
                  </m:oMathPara>
                </a14:m>
                <a:endParaRPr lang="en-US" sz="4000" dirty="0"/>
              </a:p>
            </p:txBody>
          </p:sp>
        </mc:Choice>
        <mc:Fallback xmlns="">
          <p:sp>
            <p:nvSpPr>
              <p:cNvPr id="68" name="TextBox 67">
                <a:extLst>
                  <a:ext uri="{FF2B5EF4-FFF2-40B4-BE49-F238E27FC236}">
                    <a16:creationId xmlns:a16="http://schemas.microsoft.com/office/drawing/2014/main" id="{22FC07D4-A96C-9107-427D-7F5A4CFD158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340000" y="1295017"/>
                <a:ext cx="672465" cy="724494"/>
              </a:xfrm>
              <a:prstGeom prst="rect">
                <a:avLst/>
              </a:prstGeom>
              <a:blipFill>
                <a:blip r:embed="rId9"/>
                <a:stretch>
                  <a:fillRect r="-3964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9" name="TextBox 68">
                <a:extLst>
                  <a:ext uri="{FF2B5EF4-FFF2-40B4-BE49-F238E27FC236}">
                    <a16:creationId xmlns:a16="http://schemas.microsoft.com/office/drawing/2014/main" id="{631A5983-44D9-71A7-3502-205C395A2162}"/>
                  </a:ext>
                </a:extLst>
              </p:cNvPr>
              <p:cNvSpPr txBox="1"/>
              <p:nvPr/>
            </p:nvSpPr>
            <p:spPr>
              <a:xfrm>
                <a:off x="6386623" y="1273451"/>
                <a:ext cx="672465" cy="72449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4000" i="1">
                              <a:solidFill>
                                <a:srgbClr val="FF21D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acc>
                            <m:accPr>
                              <m:chr m:val="̂"/>
                              <m:ctrlPr>
                                <a:rPr lang="en-US" sz="4000" i="1">
                                  <a:solidFill>
                                    <a:srgbClr val="FF21DF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4000" i="1">
                                  <a:solidFill>
                                    <a:srgbClr val="FF21DF"/>
                                  </a:solidFill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e>
                          </m:acc>
                        </m:e>
                        <m:sup>
                          <m:r>
                            <a:rPr lang="en-US" sz="4000" i="1">
                              <a:solidFill>
                                <a:srgbClr val="FF21DF"/>
                              </a:solidFill>
                              <a:latin typeface="Cambria Math" panose="02040503050406030204" pitchFamily="18" charset="0"/>
                            </a:rPr>
                            <m:t>†</m:t>
                          </m:r>
                        </m:sup>
                      </m:sSup>
                      <m:sSub>
                        <m:sSubPr>
                          <m:ctrlPr>
                            <a:rPr lang="en-US" sz="40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400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ℓ</m:t>
                          </m:r>
                        </m:e>
                        <m:sub>
                          <m:r>
                            <a:rPr lang="en-US" sz="4000" b="0" i="1" smtClean="0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</m:sub>
                      </m:sSub>
                    </m:oMath>
                  </m:oMathPara>
                </a14:m>
                <a:endParaRPr lang="en-US" sz="4000" dirty="0"/>
              </a:p>
            </p:txBody>
          </p:sp>
        </mc:Choice>
        <mc:Fallback xmlns="">
          <p:sp>
            <p:nvSpPr>
              <p:cNvPr id="69" name="TextBox 68">
                <a:extLst>
                  <a:ext uri="{FF2B5EF4-FFF2-40B4-BE49-F238E27FC236}">
                    <a16:creationId xmlns:a16="http://schemas.microsoft.com/office/drawing/2014/main" id="{631A5983-44D9-71A7-3502-205C395A216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86623" y="1273451"/>
                <a:ext cx="672465" cy="724494"/>
              </a:xfrm>
              <a:prstGeom prst="rect">
                <a:avLst/>
              </a:prstGeom>
              <a:blipFill>
                <a:blip r:embed="rId10"/>
                <a:stretch>
                  <a:fillRect r="-7636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0" name="TextBox 69">
                <a:extLst>
                  <a:ext uri="{FF2B5EF4-FFF2-40B4-BE49-F238E27FC236}">
                    <a16:creationId xmlns:a16="http://schemas.microsoft.com/office/drawing/2014/main" id="{CC8EE1B4-7B69-EEA2-A70C-2121DF4AE51A}"/>
                  </a:ext>
                </a:extLst>
              </p:cNvPr>
              <p:cNvSpPr txBox="1"/>
              <p:nvPr/>
            </p:nvSpPr>
            <p:spPr>
              <a:xfrm>
                <a:off x="97536" y="5578178"/>
                <a:ext cx="5990830" cy="1210268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3600" dirty="0">
                    <a:solidFill>
                      <a:schemeClr val="bg1"/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  <a:t>Recall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3600" b="1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begChr m:val="⟨"/>
                            <m:endChr m:val="⟩"/>
                            <m:ctrlPr>
                              <a:rPr lang="en-US" sz="3600" b="1" i="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3600" b="1" i="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</a:rPr>
                              <m:t>𝒋𝒌</m:t>
                            </m:r>
                          </m:e>
                        </m:d>
                      </m:e>
                      <m:sup>
                        <m:r>
                          <m:rPr>
                            <m:sty m:val="p"/>
                          </m:rPr>
                          <a:rPr lang="en-US" sz="3600" b="0" i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JK</m:t>
                        </m:r>
                      </m:sup>
                    </m:sSup>
                  </m:oMath>
                </a14:m>
                <a:r>
                  <a:rPr lang="en-US" sz="3600" dirty="0"/>
                  <a:t> </a:t>
                </a:r>
                <a:r>
                  <a:rPr lang="en-US" sz="3600" dirty="0">
                    <a:solidFill>
                      <a:schemeClr val="bg1"/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  <a:t>selects components using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3600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JK</m:t>
                    </m:r>
                  </m:oMath>
                </a14:m>
                <a:r>
                  <a:rPr lang="en-US" sz="3600" dirty="0">
                    <a:solidFill>
                      <a:schemeClr val="bg1"/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  <a:t> </a:t>
                </a:r>
                <a:endParaRPr lang="en-US" sz="3600" dirty="0"/>
              </a:p>
            </p:txBody>
          </p:sp>
        </mc:Choice>
        <mc:Fallback xmlns="">
          <p:sp>
            <p:nvSpPr>
              <p:cNvPr id="70" name="TextBox 69">
                <a:extLst>
                  <a:ext uri="{FF2B5EF4-FFF2-40B4-BE49-F238E27FC236}">
                    <a16:creationId xmlns:a16="http://schemas.microsoft.com/office/drawing/2014/main" id="{CC8EE1B4-7B69-EEA2-A70C-2121DF4AE51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7536" y="5578178"/>
                <a:ext cx="5990830" cy="1210268"/>
              </a:xfrm>
              <a:prstGeom prst="rect">
                <a:avLst/>
              </a:prstGeom>
              <a:blipFill>
                <a:blip r:embed="rId11"/>
                <a:stretch>
                  <a:fillRect l="-3052" t="-8040" b="-1658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1" name="Oval 70">
            <a:extLst>
              <a:ext uri="{FF2B5EF4-FFF2-40B4-BE49-F238E27FC236}">
                <a16:creationId xmlns:a16="http://schemas.microsoft.com/office/drawing/2014/main" id="{0A434E5D-7301-EDBF-1767-8AA0FBA75066}"/>
              </a:ext>
            </a:extLst>
          </p:cNvPr>
          <p:cNvSpPr/>
          <p:nvPr/>
        </p:nvSpPr>
        <p:spPr>
          <a:xfrm>
            <a:off x="10032741" y="3391077"/>
            <a:ext cx="329441" cy="329441"/>
          </a:xfrm>
          <a:prstGeom prst="ellipse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Oval 71">
            <a:extLst>
              <a:ext uri="{FF2B5EF4-FFF2-40B4-BE49-F238E27FC236}">
                <a16:creationId xmlns:a16="http://schemas.microsoft.com/office/drawing/2014/main" id="{7B89B14B-5E4E-B30F-6807-38CA88342567}"/>
              </a:ext>
            </a:extLst>
          </p:cNvPr>
          <p:cNvSpPr/>
          <p:nvPr/>
        </p:nvSpPr>
        <p:spPr>
          <a:xfrm>
            <a:off x="7466759" y="3391077"/>
            <a:ext cx="329441" cy="329441"/>
          </a:xfrm>
          <a:prstGeom prst="ellipse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Oval 72">
            <a:extLst>
              <a:ext uri="{FF2B5EF4-FFF2-40B4-BE49-F238E27FC236}">
                <a16:creationId xmlns:a16="http://schemas.microsoft.com/office/drawing/2014/main" id="{9ED21835-F2E2-363E-3753-62189B01F7C8}"/>
              </a:ext>
            </a:extLst>
          </p:cNvPr>
          <p:cNvSpPr/>
          <p:nvPr/>
        </p:nvSpPr>
        <p:spPr>
          <a:xfrm>
            <a:off x="8767402" y="3391077"/>
            <a:ext cx="329441" cy="329441"/>
          </a:xfrm>
          <a:prstGeom prst="ellipse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Circle: Hollow 73">
            <a:extLst>
              <a:ext uri="{FF2B5EF4-FFF2-40B4-BE49-F238E27FC236}">
                <a16:creationId xmlns:a16="http://schemas.microsoft.com/office/drawing/2014/main" id="{4072A39B-9249-E276-7CF7-15BAD0D09A1A}"/>
              </a:ext>
            </a:extLst>
          </p:cNvPr>
          <p:cNvSpPr/>
          <p:nvPr/>
        </p:nvSpPr>
        <p:spPr>
          <a:xfrm>
            <a:off x="81655" y="2074473"/>
            <a:ext cx="333218" cy="333218"/>
          </a:xfrm>
          <a:prstGeom prst="donut">
            <a:avLst>
              <a:gd name="adj" fmla="val 9619"/>
            </a:avLst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5" name="Oval 74">
            <a:extLst>
              <a:ext uri="{FF2B5EF4-FFF2-40B4-BE49-F238E27FC236}">
                <a16:creationId xmlns:a16="http://schemas.microsoft.com/office/drawing/2014/main" id="{D4DB4E7D-15D9-D0B9-F887-E67B1BC9D1CD}"/>
              </a:ext>
            </a:extLst>
          </p:cNvPr>
          <p:cNvSpPr/>
          <p:nvPr/>
        </p:nvSpPr>
        <p:spPr>
          <a:xfrm>
            <a:off x="117962" y="2110780"/>
            <a:ext cx="260604" cy="260604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6" name="Straight Arrow Connector 75">
            <a:extLst>
              <a:ext uri="{FF2B5EF4-FFF2-40B4-BE49-F238E27FC236}">
                <a16:creationId xmlns:a16="http://schemas.microsoft.com/office/drawing/2014/main" id="{6EAEDBDE-B435-E6F4-D8C1-EB5DADBBAA59}"/>
              </a:ext>
            </a:extLst>
          </p:cNvPr>
          <p:cNvCxnSpPr>
            <a:stCxn id="72" idx="6"/>
            <a:endCxn id="73" idx="2"/>
          </p:cNvCxnSpPr>
          <p:nvPr/>
        </p:nvCxnSpPr>
        <p:spPr>
          <a:xfrm>
            <a:off x="7796200" y="3555798"/>
            <a:ext cx="971202" cy="0"/>
          </a:xfrm>
          <a:prstGeom prst="straightConnector1">
            <a:avLst/>
          </a:prstGeom>
          <a:ln w="28575">
            <a:solidFill>
              <a:schemeClr val="bg1">
                <a:lumMod val="65000"/>
              </a:schemeClr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Straight Arrow Connector 76">
            <a:extLst>
              <a:ext uri="{FF2B5EF4-FFF2-40B4-BE49-F238E27FC236}">
                <a16:creationId xmlns:a16="http://schemas.microsoft.com/office/drawing/2014/main" id="{B2EB8251-EA9A-A9FD-2C11-B0B3D8F932FA}"/>
              </a:ext>
            </a:extLst>
          </p:cNvPr>
          <p:cNvCxnSpPr>
            <a:cxnSpLocks/>
            <a:stCxn id="71" idx="2"/>
            <a:endCxn id="73" idx="6"/>
          </p:cNvCxnSpPr>
          <p:nvPr/>
        </p:nvCxnSpPr>
        <p:spPr>
          <a:xfrm flipH="1">
            <a:off x="9096843" y="3555798"/>
            <a:ext cx="935898" cy="0"/>
          </a:xfrm>
          <a:prstGeom prst="straightConnector1">
            <a:avLst/>
          </a:prstGeom>
          <a:ln w="28575">
            <a:solidFill>
              <a:schemeClr val="bg1">
                <a:lumMod val="65000"/>
              </a:schemeClr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8920776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med">
        <p159:morph option="byObject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50"/>
                            </p:stCondLst>
                            <p:childTnLst>
                              <p:par>
                                <p:cTn id="12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75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25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3" dur="25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250"/>
                            </p:stCondLst>
                            <p:childTnLst>
                              <p:par>
                                <p:cTn id="5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 animBg="1"/>
      <p:bldP spid="50" grpId="0" animBg="1"/>
      <p:bldP spid="52" grpId="0" animBg="1"/>
      <p:bldP spid="56" grpId="0" animBg="1"/>
      <p:bldP spid="68" grpId="0"/>
      <p:bldP spid="69" grpId="0"/>
      <p:bldP spid="70" grpId="0"/>
      <p:bldP spid="71" grpId="0" animBg="1"/>
      <p:bldP spid="72" grpId="0" animBg="1"/>
      <p:bldP spid="73" grpId="0" animBg="1"/>
      <p:bldP spid="75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4B811317-E657-DD5E-D512-BD61401554A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2">
            <a:extLst>
              <a:ext uri="{FF2B5EF4-FFF2-40B4-BE49-F238E27FC236}">
                <a16:creationId xmlns:a16="http://schemas.microsoft.com/office/drawing/2014/main" id="{2F20E06A-CD7B-C435-C473-7A65D4D1DD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40312" y="6392926"/>
            <a:ext cx="454152" cy="365125"/>
          </a:xfrm>
        </p:spPr>
        <p:txBody>
          <a:bodyPr/>
          <a:lstStyle/>
          <a:p>
            <a:fld id="{7601E65A-4169-4126-B739-63B617D547BF}" type="slidenum">
              <a:rPr lang="en-US" sz="1800" b="1" smtClean="0">
                <a:solidFill>
                  <a:schemeClr val="bg2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22</a:t>
            </a:fld>
            <a:endParaRPr lang="en-US" sz="1800" b="1" dirty="0">
              <a:solidFill>
                <a:schemeClr val="bg2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3C9D113-8656-09C3-40DD-B5706AED022F}"/>
              </a:ext>
            </a:extLst>
          </p:cNvPr>
          <p:cNvSpPr txBox="1"/>
          <p:nvPr/>
        </p:nvSpPr>
        <p:spPr>
          <a:xfrm>
            <a:off x="3140011" y="110384"/>
            <a:ext cx="5911977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3200" dirty="0" err="1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Lightray</a:t>
            </a:r>
            <a:r>
              <a:rPr lang="en-US" sz="3200" dirty="0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Filter</a:t>
            </a:r>
            <a:endParaRPr lang="en-US" sz="3200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41D903FB-AF5A-D0CF-4983-ECDC797DCA86}"/>
                  </a:ext>
                </a:extLst>
              </p:cNvPr>
              <p:cNvSpPr txBox="1"/>
              <p:nvPr/>
            </p:nvSpPr>
            <p:spPr>
              <a:xfrm>
                <a:off x="-160021" y="3429000"/>
                <a:ext cx="12512039" cy="115775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6000" b="1" i="1" dirty="0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begChr m:val="["/>
                              <m:endChr m:val="]"/>
                              <m:ctrlPr>
                                <a:rPr lang="en-US" sz="6000" b="1" i="1" dirty="0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6000" b="0" i="1" dirty="0" smtClean="0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</a:rPr>
                                <m:t>𝑔</m:t>
                              </m:r>
                            </m:e>
                          </m:d>
                        </m:e>
                        <m:sup>
                          <m:r>
                            <m:rPr>
                              <m:sty m:val="p"/>
                            </m:rPr>
                            <a:rPr lang="en-US" sz="6000" b="0" i="0" dirty="0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JK</m:t>
                          </m:r>
                        </m:sup>
                      </m:sSup>
                      <m:r>
                        <a:rPr lang="en-US" sz="6000" b="1" i="1" dirty="0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6000" b="1" i="1" dirty="0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6000" b="1" i="1" dirty="0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ℓ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6000" b="0" i="0" dirty="0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J</m:t>
                          </m:r>
                        </m:sub>
                      </m:sSub>
                      <m:r>
                        <a:rPr lang="en-US" sz="6000" b="0" i="1" dirty="0" smtClean="0">
                          <a:solidFill>
                            <a:schemeClr val="accent1"/>
                          </a:solidFill>
                          <a:latin typeface="Cambria Math" panose="02040503050406030204" pitchFamily="18" charset="0"/>
                        </a:rPr>
                        <m:t>𝑔</m:t>
                      </m:r>
                      <m:sSub>
                        <m:sSubPr>
                          <m:ctrlPr>
                            <a:rPr lang="en-US" sz="6000" b="0" i="1" dirty="0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6000" b="0" i="1" dirty="0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ℓ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6000" b="0" i="0" dirty="0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K</m:t>
                          </m:r>
                        </m:sub>
                      </m:sSub>
                      <m:r>
                        <a:rPr lang="en-US" sz="6000" b="0" i="1" dirty="0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acc>
                        <m:accPr>
                          <m:chr m:val="̂"/>
                          <m:ctrlPr>
                            <a:rPr lang="en-US" sz="6000" b="0" i="1" dirty="0" smtClean="0">
                              <a:solidFill>
                                <a:srgbClr val="FF21DF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6000" b="0" i="1" dirty="0" smtClean="0">
                              <a:solidFill>
                                <a:srgbClr val="FF21DF"/>
                              </a:solidFill>
                              <a:latin typeface="Cambria Math" panose="02040503050406030204" pitchFamily="18" charset="0"/>
                            </a:rPr>
                            <m:t>𝑏</m:t>
                          </m:r>
                        </m:e>
                      </m:acc>
                      <m:sSub>
                        <m:sSubPr>
                          <m:ctrlPr>
                            <a:rPr lang="en-US" sz="6000" b="1" i="1" dirty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6000" b="1" i="1" dirty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ℓ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6000" dirty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J</m:t>
                          </m:r>
                        </m:sub>
                      </m:sSub>
                      <m:r>
                        <a:rPr lang="en-US" sz="6000" i="1" dirty="0">
                          <a:solidFill>
                            <a:schemeClr val="accent1"/>
                          </a:solidFill>
                          <a:latin typeface="Cambria Math" panose="02040503050406030204" pitchFamily="18" charset="0"/>
                        </a:rPr>
                        <m:t>𝑔</m:t>
                      </m:r>
                      <m:sSub>
                        <m:sSubPr>
                          <m:ctrlPr>
                            <a:rPr lang="en-US" sz="6000" i="1" dirty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6000" i="1" dirty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ℓ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6000" dirty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K</m:t>
                          </m:r>
                        </m:sub>
                      </m:sSub>
                      <m:acc>
                        <m:accPr>
                          <m:chr m:val="̂"/>
                          <m:ctrlPr>
                            <a:rPr lang="en-US" sz="6000" b="1" i="1" dirty="0" smtClean="0">
                              <a:solidFill>
                                <a:srgbClr val="FF21DF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6000" b="0" i="1" dirty="0" smtClean="0">
                              <a:solidFill>
                                <a:srgbClr val="FF21DF"/>
                              </a:solidFill>
                              <a:latin typeface="Cambria Math" panose="02040503050406030204" pitchFamily="18" charset="0"/>
                            </a:rPr>
                            <m:t>𝑏</m:t>
                          </m:r>
                        </m:e>
                      </m:acc>
                    </m:oMath>
                  </m:oMathPara>
                </a14:m>
                <a:endParaRPr lang="en-US" sz="5400" dirty="0">
                  <a:solidFill>
                    <a:srgbClr val="00B050"/>
                  </a:solidFill>
                </a:endParaRPr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41D903FB-AF5A-D0CF-4983-ECDC797DCA8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160021" y="3429000"/>
                <a:ext cx="12512039" cy="1157753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Circle: Hollow 5">
            <a:extLst>
              <a:ext uri="{FF2B5EF4-FFF2-40B4-BE49-F238E27FC236}">
                <a16:creationId xmlns:a16="http://schemas.microsoft.com/office/drawing/2014/main" id="{A045491F-DC8D-5912-3CA1-887D5F7156EA}"/>
              </a:ext>
            </a:extLst>
          </p:cNvPr>
          <p:cNvSpPr/>
          <p:nvPr/>
        </p:nvSpPr>
        <p:spPr>
          <a:xfrm>
            <a:off x="82296" y="69554"/>
            <a:ext cx="333218" cy="333218"/>
          </a:xfrm>
          <a:prstGeom prst="donut">
            <a:avLst>
              <a:gd name="adj" fmla="val 9619"/>
            </a:avLst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Circle: Hollow 8">
            <a:extLst>
              <a:ext uri="{FF2B5EF4-FFF2-40B4-BE49-F238E27FC236}">
                <a16:creationId xmlns:a16="http://schemas.microsoft.com/office/drawing/2014/main" id="{07C9E3F3-69CF-B1CD-AFA8-4CC6FA15BC64}"/>
              </a:ext>
            </a:extLst>
          </p:cNvPr>
          <p:cNvSpPr/>
          <p:nvPr/>
        </p:nvSpPr>
        <p:spPr>
          <a:xfrm>
            <a:off x="82296" y="470853"/>
            <a:ext cx="333218" cy="333218"/>
          </a:xfrm>
          <a:prstGeom prst="donut">
            <a:avLst>
              <a:gd name="adj" fmla="val 9619"/>
            </a:avLst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4134E1FF-2B78-44C3-83B7-00A706D513AB}"/>
                  </a:ext>
                </a:extLst>
              </p:cNvPr>
              <p:cNvSpPr txBox="1"/>
              <p:nvPr/>
            </p:nvSpPr>
            <p:spPr>
              <a:xfrm>
                <a:off x="2993134" y="1316001"/>
                <a:ext cx="6205730" cy="1306255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:r>
                  <a:rPr lang="en-US" sz="4000" b="0" dirty="0">
                    <a:solidFill>
                      <a:schemeClr val="bg1"/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  <a:t>For </a:t>
                </a:r>
                <a:r>
                  <a:rPr lang="en-US" sz="4000" b="0" i="1" dirty="0">
                    <a:solidFill>
                      <a:schemeClr val="bg1"/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  <a:t>appropriate</a:t>
                </a:r>
                <a:r>
                  <a:rPr lang="en-US" sz="4000" b="0" dirty="0">
                    <a:solidFill>
                      <a:schemeClr val="bg1"/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  <a:t> bivector 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sz="4000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4000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</m:acc>
                    <m:r>
                      <a:rPr lang="en-US" sz="4000" b="0" i="1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=</m:t>
                    </m:r>
                    <m:acc>
                      <m:accPr>
                        <m:chr m:val="̂"/>
                        <m:ctrlPr>
                          <a:rPr lang="en-US" sz="4000" b="0" i="1" smtClean="0">
                            <a:solidFill>
                              <a:srgbClr val="FF21DF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4000" b="0" i="1" smtClean="0">
                            <a:solidFill>
                              <a:srgbClr val="FF21DF"/>
                            </a:solidFill>
                            <a:latin typeface="Cambria Math" panose="02040503050406030204" pitchFamily="18" charset="0"/>
                          </a:rPr>
                          <m:t>𝑏</m:t>
                        </m:r>
                      </m:e>
                    </m:acc>
                    <m:acc>
                      <m:accPr>
                        <m:chr m:val="̂"/>
                        <m:ctrlPr>
                          <a:rPr lang="en-US" sz="4000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4000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</m:acc>
                    <m:r>
                      <a:rPr lang="en-US" sz="4000" i="1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=</m:t>
                    </m:r>
                    <m:acc>
                      <m:accPr>
                        <m:chr m:val="̂"/>
                        <m:ctrlPr>
                          <a:rPr lang="en-US" sz="4000" i="1">
                            <a:solidFill>
                              <a:srgbClr val="FF21DF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4000" i="1">
                            <a:solidFill>
                              <a:srgbClr val="FF21DF"/>
                            </a:solidFill>
                            <a:latin typeface="Cambria Math" panose="02040503050406030204" pitchFamily="18" charset="0"/>
                          </a:rPr>
                          <m:t>𝑏</m:t>
                        </m:r>
                      </m:e>
                    </m:acc>
                    <m:r>
                      <a:rPr lang="en-US" sz="4000" b="0" i="1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∧</m:t>
                    </m:r>
                    <m:acc>
                      <m:accPr>
                        <m:chr m:val="̂"/>
                        <m:ctrlPr>
                          <a:rPr lang="en-US" sz="4000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4000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</m:acc>
                  </m:oMath>
                </a14:m>
                <a:r>
                  <a:rPr lang="en-US" sz="4000" b="0" dirty="0">
                    <a:solidFill>
                      <a:schemeClr val="bg1"/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  <a:t> :</a:t>
                </a:r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4134E1FF-2B78-44C3-83B7-00A706D513A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93134" y="1316001"/>
                <a:ext cx="6205730" cy="1306255"/>
              </a:xfrm>
              <a:prstGeom prst="rect">
                <a:avLst/>
              </a:prstGeom>
              <a:blipFill>
                <a:blip r:embed="rId3"/>
                <a:stretch>
                  <a:fillRect t="-12150" b="-1915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Oval 10">
            <a:extLst>
              <a:ext uri="{FF2B5EF4-FFF2-40B4-BE49-F238E27FC236}">
                <a16:creationId xmlns:a16="http://schemas.microsoft.com/office/drawing/2014/main" id="{A19C32ED-90F5-B43B-0ACC-E6548EFF192D}"/>
              </a:ext>
            </a:extLst>
          </p:cNvPr>
          <p:cNvSpPr/>
          <p:nvPr/>
        </p:nvSpPr>
        <p:spPr>
          <a:xfrm>
            <a:off x="118603" y="105861"/>
            <a:ext cx="260604" cy="260604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1F08ED7E-3E9B-719F-3616-C692863FFA6B}"/>
              </a:ext>
            </a:extLst>
          </p:cNvPr>
          <p:cNvSpPr/>
          <p:nvPr/>
        </p:nvSpPr>
        <p:spPr>
          <a:xfrm>
            <a:off x="118603" y="507160"/>
            <a:ext cx="260604" cy="260604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194B21BD-0356-2BF6-097C-3EA2E4A5F3B9}"/>
                  </a:ext>
                </a:extLst>
              </p:cNvPr>
              <p:cNvSpPr txBox="1"/>
              <p:nvPr/>
            </p:nvSpPr>
            <p:spPr>
              <a:xfrm>
                <a:off x="4579999" y="4850555"/>
                <a:ext cx="3031998" cy="70788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4000" b="0" i="0" dirty="0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J</m:t>
                      </m:r>
                      <m:r>
                        <a:rPr lang="en-US" sz="4000" b="0" i="0" dirty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r>
                        <m:rPr>
                          <m:sty m:val="p"/>
                        </m:rPr>
                        <a:rPr lang="en-US" sz="4000" b="0" i="0" dirty="0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K</m:t>
                      </m:r>
                      <m:r>
                        <a:rPr lang="en-US" sz="4000" b="0" i="1" dirty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∈</m:t>
                      </m:r>
                      <m:d>
                        <m:dPr>
                          <m:begChr m:val="{"/>
                          <m:endChr m:val="}"/>
                          <m:ctrlPr>
                            <a:rPr lang="en-US" sz="4000" b="0" i="1" dirty="0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4000" b="0" i="1" dirty="0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+,−</m:t>
                          </m:r>
                        </m:e>
                      </m:d>
                    </m:oMath>
                  </m:oMathPara>
                </a14:m>
                <a:endParaRPr lang="en-US" sz="4000" dirty="0"/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194B21BD-0356-2BF6-097C-3EA2E4A5F3B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9999" y="4850555"/>
                <a:ext cx="3031998" cy="707886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Frame 13">
            <a:extLst>
              <a:ext uri="{FF2B5EF4-FFF2-40B4-BE49-F238E27FC236}">
                <a16:creationId xmlns:a16="http://schemas.microsoft.com/office/drawing/2014/main" id="{36D762A1-33BB-F1A3-28D3-608A0429D570}"/>
              </a:ext>
            </a:extLst>
          </p:cNvPr>
          <p:cNvSpPr/>
          <p:nvPr/>
        </p:nvSpPr>
        <p:spPr>
          <a:xfrm>
            <a:off x="1764445" y="3317503"/>
            <a:ext cx="8551129" cy="2349871"/>
          </a:xfrm>
          <a:prstGeom prst="frame">
            <a:avLst>
              <a:gd name="adj1" fmla="val 2973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72896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50"/>
                            </p:stCondLst>
                            <p:childTnLst>
                              <p:par>
                                <p:cTn id="22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4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0" grpId="0"/>
      <p:bldP spid="11" grpId="0" animBg="1"/>
      <p:bldP spid="12" grpId="0" animBg="1"/>
      <p:bldP spid="13" grpId="0"/>
      <p:bldP spid="14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7EB738BD-AF99-8C4D-1976-C962EEE478B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2">
            <a:extLst>
              <a:ext uri="{FF2B5EF4-FFF2-40B4-BE49-F238E27FC236}">
                <a16:creationId xmlns:a16="http://schemas.microsoft.com/office/drawing/2014/main" id="{5895ACAA-30FD-31C2-F794-0154193F9A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40312" y="6392926"/>
            <a:ext cx="454152" cy="365125"/>
          </a:xfrm>
        </p:spPr>
        <p:txBody>
          <a:bodyPr/>
          <a:lstStyle/>
          <a:p>
            <a:fld id="{7601E65A-4169-4126-B739-63B617D547BF}" type="slidenum">
              <a:rPr lang="en-US" sz="1800" b="1" smtClean="0">
                <a:solidFill>
                  <a:schemeClr val="bg2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23</a:t>
            </a:fld>
            <a:endParaRPr lang="en-US" sz="1800" b="1" dirty="0">
              <a:solidFill>
                <a:schemeClr val="bg2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6910AE2-40CB-DC9F-51A2-93CAE0D0C752}"/>
              </a:ext>
            </a:extLst>
          </p:cNvPr>
          <p:cNvSpPr txBox="1"/>
          <p:nvPr/>
        </p:nvSpPr>
        <p:spPr>
          <a:xfrm>
            <a:off x="3140011" y="110384"/>
            <a:ext cx="5911977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3200" dirty="0" err="1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Lightray</a:t>
            </a:r>
            <a:r>
              <a:rPr lang="en-US" sz="3200" dirty="0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Filter</a:t>
            </a:r>
            <a:endParaRPr lang="en-US" sz="3200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B43BD4B7-4E5A-7E2C-8547-37B97FC5870D}"/>
                  </a:ext>
                </a:extLst>
              </p:cNvPr>
              <p:cNvSpPr txBox="1"/>
              <p:nvPr/>
            </p:nvSpPr>
            <p:spPr>
              <a:xfrm>
                <a:off x="-160021" y="3429000"/>
                <a:ext cx="12512039" cy="115775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6000" b="1" i="1" dirty="0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begChr m:val="["/>
                              <m:endChr m:val="]"/>
                              <m:ctrlPr>
                                <a:rPr lang="en-US" sz="6000" b="1" i="1" dirty="0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6000" b="0" i="1" dirty="0" smtClean="0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</a:rPr>
                                <m:t>𝑔</m:t>
                              </m:r>
                            </m:e>
                          </m:d>
                        </m:e>
                        <m:sup>
                          <m:r>
                            <m:rPr>
                              <m:sty m:val="p"/>
                            </m:rPr>
                            <a:rPr lang="en-US" sz="6000" b="0" i="0" dirty="0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JK</m:t>
                          </m:r>
                        </m:sup>
                      </m:sSup>
                      <m:r>
                        <a:rPr lang="en-US" sz="6000" b="1" i="1" dirty="0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6000" b="1" i="1" dirty="0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6000" b="1" i="1" dirty="0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ℓ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6000" b="0" i="0" dirty="0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J</m:t>
                          </m:r>
                        </m:sub>
                      </m:sSub>
                      <m:r>
                        <a:rPr lang="en-US" sz="6000" b="0" i="1" dirty="0" smtClean="0">
                          <a:solidFill>
                            <a:schemeClr val="accent1"/>
                          </a:solidFill>
                          <a:latin typeface="Cambria Math" panose="02040503050406030204" pitchFamily="18" charset="0"/>
                        </a:rPr>
                        <m:t>𝑔</m:t>
                      </m:r>
                      <m:sSub>
                        <m:sSubPr>
                          <m:ctrlPr>
                            <a:rPr lang="en-US" sz="6000" b="0" i="1" dirty="0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6000" b="0" i="1" dirty="0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ℓ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6000" b="0" i="0" dirty="0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K</m:t>
                          </m:r>
                        </m:sub>
                      </m:sSub>
                      <m:r>
                        <a:rPr lang="en-US" sz="6000" b="0" i="1" dirty="0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acc>
                        <m:accPr>
                          <m:chr m:val="̂"/>
                          <m:ctrlPr>
                            <a:rPr lang="en-US" sz="6000" b="0" i="1" dirty="0" smtClean="0">
                              <a:solidFill>
                                <a:srgbClr val="FF21DF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6000" b="0" i="1" dirty="0" smtClean="0">
                              <a:solidFill>
                                <a:srgbClr val="FF21DF"/>
                              </a:solidFill>
                              <a:latin typeface="Cambria Math" panose="02040503050406030204" pitchFamily="18" charset="0"/>
                            </a:rPr>
                            <m:t>𝑏</m:t>
                          </m:r>
                        </m:e>
                      </m:acc>
                      <m:sSub>
                        <m:sSubPr>
                          <m:ctrlPr>
                            <a:rPr lang="en-US" sz="6000" b="1" i="1" dirty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6000" b="1" i="1" dirty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ℓ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6000" dirty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J</m:t>
                          </m:r>
                        </m:sub>
                      </m:sSub>
                      <m:r>
                        <a:rPr lang="en-US" sz="6000" i="1" dirty="0">
                          <a:solidFill>
                            <a:schemeClr val="accent1"/>
                          </a:solidFill>
                          <a:latin typeface="Cambria Math" panose="02040503050406030204" pitchFamily="18" charset="0"/>
                        </a:rPr>
                        <m:t>𝑔</m:t>
                      </m:r>
                      <m:sSub>
                        <m:sSubPr>
                          <m:ctrlPr>
                            <a:rPr lang="en-US" sz="6000" i="1" dirty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6000" i="1" dirty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ℓ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6000" dirty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K</m:t>
                          </m:r>
                        </m:sub>
                      </m:sSub>
                      <m:acc>
                        <m:accPr>
                          <m:chr m:val="̂"/>
                          <m:ctrlPr>
                            <a:rPr lang="en-US" sz="6000" b="1" i="1" dirty="0" smtClean="0">
                              <a:solidFill>
                                <a:srgbClr val="FF21DF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6000" b="0" i="1" dirty="0" smtClean="0">
                              <a:solidFill>
                                <a:srgbClr val="FF21DF"/>
                              </a:solidFill>
                              <a:latin typeface="Cambria Math" panose="02040503050406030204" pitchFamily="18" charset="0"/>
                            </a:rPr>
                            <m:t>𝑏</m:t>
                          </m:r>
                        </m:e>
                      </m:acc>
                    </m:oMath>
                  </m:oMathPara>
                </a14:m>
                <a:endParaRPr lang="en-US" sz="5400" dirty="0">
                  <a:solidFill>
                    <a:srgbClr val="00B050"/>
                  </a:solidFill>
                </a:endParaRPr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B43BD4B7-4E5A-7E2C-8547-37B97FC5870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160021" y="3429000"/>
                <a:ext cx="12512039" cy="1157753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B4A08F9F-2093-D753-B626-D75B320D47D6}"/>
                  </a:ext>
                </a:extLst>
              </p:cNvPr>
              <p:cNvSpPr txBox="1"/>
              <p:nvPr/>
            </p:nvSpPr>
            <p:spPr>
              <a:xfrm>
                <a:off x="4579999" y="4850555"/>
                <a:ext cx="3031998" cy="70788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4000" b="0" i="0" dirty="0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J</m:t>
                      </m:r>
                      <m:r>
                        <a:rPr lang="en-US" sz="4000" b="0" i="0" dirty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r>
                        <m:rPr>
                          <m:sty m:val="p"/>
                        </m:rPr>
                        <a:rPr lang="en-US" sz="4000" b="0" i="0" dirty="0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K</m:t>
                      </m:r>
                      <m:r>
                        <a:rPr lang="en-US" sz="4000" b="0" i="1" dirty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∈</m:t>
                      </m:r>
                      <m:d>
                        <m:dPr>
                          <m:begChr m:val="{"/>
                          <m:endChr m:val="}"/>
                          <m:ctrlPr>
                            <a:rPr lang="en-US" sz="4000" b="0" i="1" dirty="0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4000" b="0" i="1" dirty="0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+,−</m:t>
                          </m:r>
                        </m:e>
                      </m:d>
                    </m:oMath>
                  </m:oMathPara>
                </a14:m>
                <a:endParaRPr lang="en-US" sz="4000" dirty="0"/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B4A08F9F-2093-D753-B626-D75B320D47D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9999" y="4850555"/>
                <a:ext cx="3031998" cy="707886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Frame 12">
            <a:extLst>
              <a:ext uri="{FF2B5EF4-FFF2-40B4-BE49-F238E27FC236}">
                <a16:creationId xmlns:a16="http://schemas.microsoft.com/office/drawing/2014/main" id="{01AD9694-FF05-15CF-25AD-CD140462BADC}"/>
              </a:ext>
            </a:extLst>
          </p:cNvPr>
          <p:cNvSpPr/>
          <p:nvPr/>
        </p:nvSpPr>
        <p:spPr>
          <a:xfrm>
            <a:off x="1764445" y="3317503"/>
            <a:ext cx="8551129" cy="2349871"/>
          </a:xfrm>
          <a:prstGeom prst="frame">
            <a:avLst>
              <a:gd name="adj1" fmla="val 2973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8663BAC1-9C3E-906F-89F7-3669C8F1B077}"/>
              </a:ext>
            </a:extLst>
          </p:cNvPr>
          <p:cNvCxnSpPr>
            <a:cxnSpLocks/>
            <a:stCxn id="16" idx="2"/>
          </p:cNvCxnSpPr>
          <p:nvPr/>
        </p:nvCxnSpPr>
        <p:spPr>
          <a:xfrm flipH="1">
            <a:off x="2838450" y="2940388"/>
            <a:ext cx="3257548" cy="650537"/>
          </a:xfrm>
          <a:prstGeom prst="straightConnector1">
            <a:avLst/>
          </a:prstGeom>
          <a:ln w="762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D39D673D-3F17-392E-80CF-1E8D5ABB96E3}"/>
                  </a:ext>
                </a:extLst>
              </p:cNvPr>
              <p:cNvSpPr txBox="1"/>
              <p:nvPr/>
            </p:nvSpPr>
            <p:spPr>
              <a:xfrm>
                <a:off x="2609848" y="1616949"/>
                <a:ext cx="6972300" cy="132343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4000" i="1" dirty="0">
                    <a:solidFill>
                      <a:schemeClr val="bg1"/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  <a:t>Scattering Algebra</a:t>
                </a:r>
                <a:r>
                  <a:rPr lang="en-US" sz="4000" dirty="0">
                    <a:solidFill>
                      <a:schemeClr val="bg1"/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  <a:t> Bracket of </a:t>
                </a:r>
                <a14:m>
                  <m:oMath xmlns:m="http://schemas.openxmlformats.org/officeDocument/2006/math">
                    <m:r>
                      <a:rPr lang="en-US" sz="4000" i="1" dirty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𝑔</m:t>
                    </m:r>
                    <m:r>
                      <a:rPr lang="en-US" sz="4000" i="1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∈</m:t>
                    </m:r>
                    <m:sSub>
                      <m:sSubPr>
                        <m:ctrlPr>
                          <a:rPr lang="en-US" sz="4000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nor/>
                          </m:rPr>
                          <a:rPr lang="en-US" sz="4000">
                            <a:solidFill>
                              <a:srgbClr val="00B050"/>
                            </a:solidFill>
                          </a:rPr>
                          <m:t>𝔾</m:t>
                        </m:r>
                      </m:e>
                      <m:sub>
                        <m:r>
                          <a:rPr lang="en-US" sz="4000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</m:oMath>
                </a14:m>
                <a:endParaRPr lang="en-US" sz="40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D39D673D-3F17-392E-80CF-1E8D5ABB96E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09848" y="1616949"/>
                <a:ext cx="6972300" cy="1323439"/>
              </a:xfrm>
              <a:prstGeom prst="rect">
                <a:avLst/>
              </a:prstGeom>
              <a:blipFill>
                <a:blip r:embed="rId4"/>
                <a:stretch>
                  <a:fillRect t="-8295" r="-87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9123581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8A254907-101A-7116-EBA8-13CA41A511E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2">
            <a:extLst>
              <a:ext uri="{FF2B5EF4-FFF2-40B4-BE49-F238E27FC236}">
                <a16:creationId xmlns:a16="http://schemas.microsoft.com/office/drawing/2014/main" id="{A863B3B8-5427-42DA-8388-C7B40036BB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40312" y="6392926"/>
            <a:ext cx="454152" cy="365125"/>
          </a:xfrm>
        </p:spPr>
        <p:txBody>
          <a:bodyPr/>
          <a:lstStyle/>
          <a:p>
            <a:fld id="{7601E65A-4169-4126-B739-63B617D547BF}" type="slidenum">
              <a:rPr lang="en-US" sz="1800" b="1" smtClean="0">
                <a:solidFill>
                  <a:schemeClr val="bg2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24</a:t>
            </a:fld>
            <a:endParaRPr lang="en-US" sz="1800" b="1" dirty="0">
              <a:solidFill>
                <a:schemeClr val="bg2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782D429-9419-EC76-F704-5F6CDE505BF4}"/>
              </a:ext>
            </a:extLst>
          </p:cNvPr>
          <p:cNvSpPr txBox="1"/>
          <p:nvPr/>
        </p:nvSpPr>
        <p:spPr>
          <a:xfrm>
            <a:off x="3140011" y="110384"/>
            <a:ext cx="5911977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3200" dirty="0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Lorentz Products</a:t>
            </a:r>
            <a:endParaRPr lang="en-US" sz="3200" dirty="0">
              <a:solidFill>
                <a:schemeClr val="bg1"/>
              </a:solidFill>
            </a:endParaRPr>
          </a:p>
        </p:txBody>
      </p:sp>
      <p:sp>
        <p:nvSpPr>
          <p:cNvPr id="6" name="Circle: Hollow 5">
            <a:extLst>
              <a:ext uri="{FF2B5EF4-FFF2-40B4-BE49-F238E27FC236}">
                <a16:creationId xmlns:a16="http://schemas.microsoft.com/office/drawing/2014/main" id="{50670770-4BDC-5344-F4CD-960EFAD78490}"/>
              </a:ext>
            </a:extLst>
          </p:cNvPr>
          <p:cNvSpPr/>
          <p:nvPr/>
        </p:nvSpPr>
        <p:spPr>
          <a:xfrm>
            <a:off x="82296" y="69554"/>
            <a:ext cx="333218" cy="333218"/>
          </a:xfrm>
          <a:prstGeom prst="donut">
            <a:avLst>
              <a:gd name="adj" fmla="val 9619"/>
            </a:avLst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CB2D0E27-FD0E-7AB3-FA16-FA2A735C6D11}"/>
                  </a:ext>
                </a:extLst>
              </p:cNvPr>
              <p:cNvSpPr txBox="1"/>
              <p:nvPr/>
            </p:nvSpPr>
            <p:spPr>
              <a:xfrm>
                <a:off x="-1097279" y="1904127"/>
                <a:ext cx="12192000" cy="66486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3600" dirty="0">
                    <a:solidFill>
                      <a:schemeClr val="bg1"/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  <a:t>Left-Chiral Product: 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3200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3200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⟨</m:t>
                        </m:r>
                        <m:r>
                          <a:rPr lang="en-US" sz="3200" b="1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𝒋</m:t>
                        </m:r>
                        <m:sSup>
                          <m:sSupPr>
                            <m:ctrlPr>
                              <a:rPr lang="en-US" sz="3200" b="1" i="1" smtClean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d>
                              <m:dPr>
                                <m:begChr m:val=""/>
                                <m:endChr m:val="|"/>
                                <m:ctrlPr>
                                  <a:rPr lang="en-US" sz="3200" b="1" i="1" smtClean="0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sz="3200" b="1" i="1" smtClean="0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18" charset="0"/>
                                  </a:rPr>
                                  <m:t>​</m:t>
                                </m:r>
                              </m:e>
                            </m:d>
                          </m:e>
                          <m:sup>
                            <m:r>
                              <a:rPr lang="en-US" sz="3200" b="0" i="1" smtClean="0">
                                <a:solidFill>
                                  <a:srgbClr val="FFFF00"/>
                                </a:solidFill>
                                <a:latin typeface="Cambria Math" panose="02040503050406030204" pitchFamily="18" charset="0"/>
                              </a:rPr>
                              <m:t>𝛼</m:t>
                            </m:r>
                            <m:r>
                              <m:rPr>
                                <m:sty m:val="p"/>
                              </m:rPr>
                              <a:rPr lang="en-US" sz="3200" b="0" i="0" smtClean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</a:rPr>
                              <m:t>J</m:t>
                            </m:r>
                          </m:sup>
                        </m:sSup>
                        <m:d>
                          <m:dPr>
                            <m:begChr m:val="|"/>
                            <m:endChr m:val="⟩"/>
                            <m:ctrlPr>
                              <a:rPr lang="en-US" sz="3200" b="1" i="1" smtClean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3200" b="1" i="1" smtClean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</a:rPr>
                              <m:t>𝒌</m:t>
                            </m:r>
                          </m:e>
                        </m:d>
                      </m:e>
                      <m:sub>
                        <m:r>
                          <a:rPr lang="en-US" sz="3200" b="0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  <m:t>𝛼</m:t>
                        </m:r>
                      </m:sub>
                      <m:sup>
                        <m:r>
                          <a:rPr lang="en-US" sz="3200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   </m:t>
                        </m:r>
                        <m:r>
                          <m:rPr>
                            <m:sty m:val="p"/>
                          </m:rPr>
                          <a:rPr lang="en-US" sz="3200" b="0" i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K</m:t>
                        </m:r>
                      </m:sup>
                    </m:sSubSup>
                    <m:r>
                      <a:rPr lang="en-US" sz="3200" b="1" i="1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US" sz="3200" b="1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begChr m:val="⟨"/>
                            <m:endChr m:val="⟩"/>
                            <m:ctrlPr>
                              <a:rPr lang="en-US" sz="3200" b="1" i="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3200" b="1" i="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</a:rPr>
                              <m:t>𝒋𝒌</m:t>
                            </m:r>
                          </m:e>
                        </m:d>
                      </m:e>
                      <m:sup>
                        <m:r>
                          <m:rPr>
                            <m:sty m:val="p"/>
                          </m:rPr>
                          <a:rPr lang="en-US" sz="3200" b="0" i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JK</m:t>
                        </m:r>
                      </m:sup>
                    </m:sSup>
                  </m:oMath>
                </a14:m>
                <a:endParaRPr lang="en-US" sz="3600" b="1" dirty="0">
                  <a:solidFill>
                    <a:srgbClr val="00B050"/>
                  </a:solidFill>
                </a:endParaRPr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CB2D0E27-FD0E-7AB3-FA16-FA2A735C6D1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1097279" y="1904127"/>
                <a:ext cx="12192000" cy="664862"/>
              </a:xfrm>
              <a:prstGeom prst="rect">
                <a:avLst/>
              </a:prstGeom>
              <a:blipFill>
                <a:blip r:embed="rId2"/>
                <a:stretch>
                  <a:fillRect t="-13761" b="-3119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AB865F3A-68B7-CDA9-D41F-8409A96C21BF}"/>
                  </a:ext>
                </a:extLst>
              </p:cNvPr>
              <p:cNvSpPr txBox="1"/>
              <p:nvPr/>
            </p:nvSpPr>
            <p:spPr>
              <a:xfrm>
                <a:off x="-1257300" y="3704805"/>
                <a:ext cx="12512039" cy="90832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3600" dirty="0">
                    <a:solidFill>
                      <a:schemeClr val="bg1"/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  <a:t>Right-Chiral Product: 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3600" b="1" i="1" dirty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3600" b="1" i="1" dirty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[</m:t>
                        </m:r>
                        <m:r>
                          <a:rPr lang="en-US" sz="3600" b="1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𝒋</m:t>
                        </m:r>
                        <m:sSubSup>
                          <m:sSubSupPr>
                            <m:ctrlPr>
                              <a:rPr lang="en-US" sz="3600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d>
                              <m:dPr>
                                <m:begChr m:val=""/>
                                <m:endChr m:val="|"/>
                                <m:ctrlPr>
                                  <a:rPr lang="en-US" sz="3600" b="1" i="1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sz="3600" b="1" i="1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18" charset="0"/>
                                  </a:rPr>
                                  <m:t>​</m:t>
                                </m:r>
                              </m:e>
                            </m:d>
                          </m:e>
                          <m:sub>
                            <m:acc>
                              <m:accPr>
                                <m:chr m:val="̇"/>
                                <m:ctrlPr>
                                  <a:rPr lang="en-US" sz="3600" i="1" smtClean="0">
                                    <a:solidFill>
                                      <a:srgbClr val="FFFF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sz="3600" i="1">
                                    <a:solidFill>
                                      <a:srgbClr val="FFFF00"/>
                                    </a:solidFill>
                                    <a:latin typeface="Cambria Math" panose="02040503050406030204" pitchFamily="18" charset="0"/>
                                  </a:rPr>
                                  <m:t>𝛽</m:t>
                                </m:r>
                              </m:e>
                            </m:acc>
                          </m:sub>
                          <m:sup>
                            <m:r>
                              <a:rPr lang="en-US" sz="360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</a:rPr>
                              <m:t>   </m:t>
                            </m:r>
                            <m:r>
                              <m:rPr>
                                <m:sty m:val="p"/>
                              </m:rPr>
                              <a:rPr lang="en-US" sz="360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</a:rPr>
                              <m:t>J</m:t>
                            </m:r>
                          </m:sup>
                        </m:sSubSup>
                        <m:r>
                          <a:rPr lang="en-US" sz="3600" b="0" i="1" dirty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|</m:t>
                        </m:r>
                        <m:r>
                          <a:rPr lang="en-US" sz="3600" b="1" i="1" dirty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𝒌</m:t>
                        </m:r>
                        <m:r>
                          <a:rPr lang="en-US" sz="3600" b="0" i="1" dirty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]</m:t>
                        </m:r>
                      </m:e>
                      <m:sup>
                        <m:acc>
                          <m:accPr>
                            <m:chr m:val="̇"/>
                            <m:ctrlPr>
                              <a:rPr lang="en-US" sz="3600" i="1" dirty="0" smtClean="0">
                                <a:solidFill>
                                  <a:srgbClr val="FFFF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3600" b="0" i="1" dirty="0" smtClean="0">
                                <a:solidFill>
                                  <a:srgbClr val="FFFF00"/>
                                </a:solidFill>
                                <a:latin typeface="Cambria Math" panose="02040503050406030204" pitchFamily="18" charset="0"/>
                              </a:rPr>
                              <m:t>𝛽</m:t>
                            </m:r>
                          </m:e>
                        </m:acc>
                        <m:r>
                          <m:rPr>
                            <m:sty m:val="p"/>
                          </m:rPr>
                          <a:rPr lang="en-US" sz="3600" b="0" i="0" dirty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K</m:t>
                        </m:r>
                      </m:sup>
                    </m:sSup>
                    <m:r>
                      <a:rPr lang="en-US" sz="3600" b="1" i="0" dirty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US" sz="3600" b="1" i="1" dirty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begChr m:val="["/>
                            <m:endChr m:val="]"/>
                            <m:ctrlPr>
                              <a:rPr lang="en-US" sz="3600" b="1" i="1" dirty="0" smtClean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3600" b="1" i="1" dirty="0" smtClean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</a:rPr>
                              <m:t>𝒋𝒌</m:t>
                            </m:r>
                          </m:e>
                        </m:d>
                      </m:e>
                      <m:sup>
                        <m:r>
                          <m:rPr>
                            <m:sty m:val="p"/>
                          </m:rPr>
                          <a:rPr lang="en-US" sz="3600" b="0" i="0" dirty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JK</m:t>
                        </m:r>
                      </m:sup>
                    </m:sSup>
                  </m:oMath>
                </a14:m>
                <a:endParaRPr lang="en-US" sz="3600" b="1" dirty="0">
                  <a:solidFill>
                    <a:srgbClr val="00B050"/>
                  </a:solidFill>
                </a:endParaRPr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AB865F3A-68B7-CDA9-D41F-8409A96C21B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1257300" y="3704805"/>
                <a:ext cx="12512039" cy="908326"/>
              </a:xfrm>
              <a:prstGeom prst="rect">
                <a:avLst/>
              </a:prstGeom>
              <a:blipFill>
                <a:blip r:embed="rId3"/>
                <a:stretch>
                  <a:fillRect b="-671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DB128218-51B8-E4EF-126E-B0102EDA0C03}"/>
                  </a:ext>
                </a:extLst>
              </p:cNvPr>
              <p:cNvSpPr txBox="1"/>
              <p:nvPr/>
            </p:nvSpPr>
            <p:spPr>
              <a:xfrm>
                <a:off x="8686800" y="1902043"/>
                <a:ext cx="1791080" cy="72635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6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↔</m:t>
                      </m:r>
                      <m:r>
                        <a:rPr lang="en-US" sz="36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acc>
                        <m:accPr>
                          <m:chr m:val="̂"/>
                          <m:ctrlPr>
                            <a:rPr lang="en-US" sz="3600" i="1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3600" i="1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</m:acc>
                      <m:sSub>
                        <m:sSubPr>
                          <m:ctrlPr>
                            <a:rPr lang="en-US" sz="36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̃"/>
                              <m:ctrlPr>
                                <a:rPr lang="en-US" sz="3600" b="0" i="1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3600" i="1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𝜆</m:t>
                              </m:r>
                            </m:e>
                          </m:acc>
                        </m:e>
                        <m:sub>
                          <m:r>
                            <a:rPr lang="en-US" sz="36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𝑗</m:t>
                          </m:r>
                        </m:sub>
                      </m:sSub>
                      <m:sSub>
                        <m:sSubPr>
                          <m:ctrlPr>
                            <a:rPr lang="en-US" sz="36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6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𝜆</m:t>
                          </m:r>
                        </m:e>
                        <m:sub>
                          <m:r>
                            <a:rPr lang="en-US" sz="36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𝑘</m:t>
                          </m:r>
                        </m:sub>
                      </m:sSub>
                    </m:oMath>
                  </m:oMathPara>
                </a14:m>
                <a:endParaRPr lang="en-US" sz="3600" dirty="0"/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DB128218-51B8-E4EF-126E-B0102EDA0C0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86800" y="1902043"/>
                <a:ext cx="1791080" cy="726353"/>
              </a:xfrm>
              <a:prstGeom prst="rect">
                <a:avLst/>
              </a:prstGeom>
              <a:blipFill>
                <a:blip r:embed="rId4"/>
                <a:stretch>
                  <a:fillRect r="-44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91BD78B0-CB41-B296-9D80-789F3574EEF7}"/>
                  </a:ext>
                </a:extLst>
              </p:cNvPr>
              <p:cNvSpPr txBox="1"/>
              <p:nvPr/>
            </p:nvSpPr>
            <p:spPr>
              <a:xfrm>
                <a:off x="9150945" y="3751773"/>
                <a:ext cx="1791080" cy="81439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6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↔</m:t>
                      </m:r>
                      <m:r>
                        <a:rPr lang="en-US" sz="36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sSup>
                        <m:sSupPr>
                          <m:ctrlPr>
                            <a:rPr lang="en-US" sz="36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acc>
                            <m:accPr>
                              <m:chr m:val="̂"/>
                              <m:ctrlPr>
                                <a:rPr lang="en-US" sz="3600" i="1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3600" i="1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e>
                          </m:acc>
                        </m:e>
                        <m:sup>
                          <m:r>
                            <a:rPr lang="en-US" sz="36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†</m:t>
                          </m:r>
                        </m:sup>
                      </m:sSup>
                      <m:sSubSup>
                        <m:sSubSupPr>
                          <m:ctrlPr>
                            <a:rPr lang="en-US" sz="36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36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𝜆</m:t>
                          </m:r>
                        </m:e>
                        <m:sub>
                          <m:r>
                            <a:rPr lang="en-US" sz="36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𝑗</m:t>
                          </m:r>
                        </m:sub>
                        <m:sup>
                          <m:r>
                            <a:rPr lang="en-US" sz="36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†</m:t>
                          </m:r>
                        </m:sup>
                      </m:sSubSup>
                      <m:sSubSup>
                        <m:sSubSupPr>
                          <m:ctrlPr>
                            <a:rPr lang="en-US" sz="36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36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𝜆</m:t>
                          </m:r>
                        </m:e>
                        <m:sub>
                          <m:r>
                            <a:rPr lang="en-US" sz="36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𝑘</m:t>
                          </m:r>
                        </m:sub>
                        <m:sup>
                          <m:r>
                            <a:rPr lang="en-US" sz="36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bSup>
                    </m:oMath>
                  </m:oMathPara>
                </a14:m>
                <a:endParaRPr lang="en-US" sz="3600" dirty="0"/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91BD78B0-CB41-B296-9D80-789F3574EEF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150945" y="3751773"/>
                <a:ext cx="1791080" cy="814390"/>
              </a:xfrm>
              <a:prstGeom prst="rect">
                <a:avLst/>
              </a:prstGeom>
              <a:blipFill>
                <a:blip r:embed="rId5"/>
                <a:stretch>
                  <a:fillRect r="-2074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TextBox 12">
            <a:extLst>
              <a:ext uri="{FF2B5EF4-FFF2-40B4-BE49-F238E27FC236}">
                <a16:creationId xmlns:a16="http://schemas.microsoft.com/office/drawing/2014/main" id="{63D59EFE-72F0-AFD0-BD41-D3CB1908FB5B}"/>
              </a:ext>
            </a:extLst>
          </p:cNvPr>
          <p:cNvSpPr txBox="1"/>
          <p:nvPr/>
        </p:nvSpPr>
        <p:spPr>
          <a:xfrm>
            <a:off x="3140011" y="5484803"/>
            <a:ext cx="5911977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4000" dirty="0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Still not fully equivalent!</a:t>
            </a:r>
            <a:endParaRPr lang="en-US" sz="4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57732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A7242FB8-AD84-5EF7-FD5E-AA9892AE3C0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2">
            <a:extLst>
              <a:ext uri="{FF2B5EF4-FFF2-40B4-BE49-F238E27FC236}">
                <a16:creationId xmlns:a16="http://schemas.microsoft.com/office/drawing/2014/main" id="{1293604C-5DA7-68F8-71E1-C9C0C235F4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40312" y="6392926"/>
            <a:ext cx="454152" cy="365125"/>
          </a:xfrm>
        </p:spPr>
        <p:txBody>
          <a:bodyPr/>
          <a:lstStyle/>
          <a:p>
            <a:fld id="{7601E65A-4169-4126-B739-63B617D547BF}" type="slidenum">
              <a:rPr lang="en-US" sz="1800" b="1" smtClean="0">
                <a:solidFill>
                  <a:schemeClr val="bg2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25</a:t>
            </a:fld>
            <a:endParaRPr lang="en-US" sz="1800" b="1" dirty="0">
              <a:solidFill>
                <a:schemeClr val="bg2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9C9D6C8-6DD9-89DA-5798-95B3137E7680}"/>
              </a:ext>
            </a:extLst>
          </p:cNvPr>
          <p:cNvSpPr txBox="1"/>
          <p:nvPr/>
        </p:nvSpPr>
        <p:spPr>
          <a:xfrm>
            <a:off x="3140011" y="110384"/>
            <a:ext cx="5911977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3200" dirty="0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Lorentz Products</a:t>
            </a:r>
            <a:endParaRPr lang="en-US" sz="3200" dirty="0">
              <a:solidFill>
                <a:schemeClr val="bg1"/>
              </a:solidFill>
            </a:endParaRPr>
          </a:p>
        </p:txBody>
      </p:sp>
      <p:sp>
        <p:nvSpPr>
          <p:cNvPr id="11" name="Circle: Hollow 10">
            <a:extLst>
              <a:ext uri="{FF2B5EF4-FFF2-40B4-BE49-F238E27FC236}">
                <a16:creationId xmlns:a16="http://schemas.microsoft.com/office/drawing/2014/main" id="{CE7DC0BA-EE99-940B-D93B-A2C125E99E33}"/>
              </a:ext>
            </a:extLst>
          </p:cNvPr>
          <p:cNvSpPr/>
          <p:nvPr/>
        </p:nvSpPr>
        <p:spPr>
          <a:xfrm>
            <a:off x="82296" y="69554"/>
            <a:ext cx="333218" cy="333218"/>
          </a:xfrm>
          <a:prstGeom prst="donut">
            <a:avLst>
              <a:gd name="adj" fmla="val 9619"/>
            </a:avLst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BEB960DA-6C27-4B18-354C-EBBD1701EA99}"/>
              </a:ext>
            </a:extLst>
          </p:cNvPr>
          <p:cNvSpPr/>
          <p:nvPr/>
        </p:nvSpPr>
        <p:spPr>
          <a:xfrm>
            <a:off x="118603" y="105861"/>
            <a:ext cx="260604" cy="260604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B9FBBB8F-48CE-72AF-E743-EE25C9433460}"/>
                  </a:ext>
                </a:extLst>
              </p:cNvPr>
              <p:cNvSpPr txBox="1"/>
              <p:nvPr/>
            </p:nvSpPr>
            <p:spPr>
              <a:xfrm>
                <a:off x="-1097279" y="1904127"/>
                <a:ext cx="12192000" cy="66486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3600" dirty="0">
                    <a:solidFill>
                      <a:schemeClr val="bg1"/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  <a:t>Left-Chiral Product: 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3200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3200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⟨</m:t>
                        </m:r>
                        <m:r>
                          <a:rPr lang="en-US" sz="3200" b="1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𝒋</m:t>
                        </m:r>
                        <m:sSup>
                          <m:sSupPr>
                            <m:ctrlPr>
                              <a:rPr lang="en-US" sz="3200" b="1" i="1" smtClean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d>
                              <m:dPr>
                                <m:begChr m:val=""/>
                                <m:endChr m:val="|"/>
                                <m:ctrlPr>
                                  <a:rPr lang="en-US" sz="3200" b="1" i="1" smtClean="0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sz="3200" b="1" i="1" smtClean="0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18" charset="0"/>
                                  </a:rPr>
                                  <m:t>​</m:t>
                                </m:r>
                              </m:e>
                            </m:d>
                          </m:e>
                          <m:sup>
                            <m:r>
                              <a:rPr lang="en-US" sz="3200" b="0" i="1" smtClean="0">
                                <a:solidFill>
                                  <a:srgbClr val="FFFF00"/>
                                </a:solidFill>
                                <a:latin typeface="Cambria Math" panose="02040503050406030204" pitchFamily="18" charset="0"/>
                              </a:rPr>
                              <m:t>𝛼</m:t>
                            </m:r>
                            <m:r>
                              <m:rPr>
                                <m:sty m:val="p"/>
                              </m:rPr>
                              <a:rPr lang="en-US" sz="3200" b="0" i="0" smtClean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</a:rPr>
                              <m:t>J</m:t>
                            </m:r>
                          </m:sup>
                        </m:sSup>
                        <m:d>
                          <m:dPr>
                            <m:begChr m:val="|"/>
                            <m:endChr m:val="⟩"/>
                            <m:ctrlPr>
                              <a:rPr lang="en-US" sz="3200" b="1" i="1" smtClean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3200" b="1" i="1" smtClean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</a:rPr>
                              <m:t>𝒌</m:t>
                            </m:r>
                          </m:e>
                        </m:d>
                      </m:e>
                      <m:sub>
                        <m:r>
                          <a:rPr lang="en-US" sz="3200" b="0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  <m:t>𝛼</m:t>
                        </m:r>
                      </m:sub>
                      <m:sup>
                        <m:r>
                          <a:rPr lang="en-US" sz="3200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   </m:t>
                        </m:r>
                        <m:r>
                          <m:rPr>
                            <m:sty m:val="p"/>
                          </m:rPr>
                          <a:rPr lang="en-US" sz="3200" b="0" i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K</m:t>
                        </m:r>
                      </m:sup>
                    </m:sSubSup>
                    <m:r>
                      <a:rPr lang="en-US" sz="3200" b="1" i="1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US" sz="3200" b="1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begChr m:val="⟨"/>
                            <m:endChr m:val="⟩"/>
                            <m:ctrlPr>
                              <a:rPr lang="en-US" sz="3200" b="1" i="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3200" b="1" i="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</a:rPr>
                              <m:t>𝒋𝒌</m:t>
                            </m:r>
                          </m:e>
                        </m:d>
                      </m:e>
                      <m:sup>
                        <m:r>
                          <m:rPr>
                            <m:sty m:val="p"/>
                          </m:rPr>
                          <a:rPr lang="en-US" sz="3200" b="0" i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JK</m:t>
                        </m:r>
                      </m:sup>
                    </m:sSup>
                  </m:oMath>
                </a14:m>
                <a:endParaRPr lang="en-US" sz="3600" b="1" dirty="0">
                  <a:solidFill>
                    <a:srgbClr val="00B050"/>
                  </a:solidFill>
                </a:endParaRPr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B9FBBB8F-48CE-72AF-E743-EE25C943346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1097279" y="1904127"/>
                <a:ext cx="12192000" cy="664862"/>
              </a:xfrm>
              <a:prstGeom prst="rect">
                <a:avLst/>
              </a:prstGeom>
              <a:blipFill>
                <a:blip r:embed="rId2"/>
                <a:stretch>
                  <a:fillRect t="-13761" b="-3119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676FD771-7010-0A8A-ABFA-D75BE8108CF4}"/>
                  </a:ext>
                </a:extLst>
              </p:cNvPr>
              <p:cNvSpPr txBox="1"/>
              <p:nvPr/>
            </p:nvSpPr>
            <p:spPr>
              <a:xfrm>
                <a:off x="-1257300" y="3704805"/>
                <a:ext cx="12512039" cy="90832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3600" dirty="0">
                    <a:solidFill>
                      <a:schemeClr val="bg1"/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  <a:t>Right-Chiral Product: 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3600" b="1" i="1" dirty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3600" b="1" i="1" dirty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[</m:t>
                        </m:r>
                        <m:r>
                          <a:rPr lang="en-US" sz="3600" b="1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𝒋</m:t>
                        </m:r>
                        <m:sSubSup>
                          <m:sSubSupPr>
                            <m:ctrlPr>
                              <a:rPr lang="en-US" sz="3600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d>
                              <m:dPr>
                                <m:begChr m:val=""/>
                                <m:endChr m:val="|"/>
                                <m:ctrlPr>
                                  <a:rPr lang="en-US" sz="3600" b="1" i="1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sz="3600" b="1" i="1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18" charset="0"/>
                                  </a:rPr>
                                  <m:t>​</m:t>
                                </m:r>
                              </m:e>
                            </m:d>
                          </m:e>
                          <m:sub>
                            <m:acc>
                              <m:accPr>
                                <m:chr m:val="̇"/>
                                <m:ctrlPr>
                                  <a:rPr lang="en-US" sz="3600" i="1" smtClean="0">
                                    <a:solidFill>
                                      <a:srgbClr val="FFFF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sz="3600" i="1">
                                    <a:solidFill>
                                      <a:srgbClr val="FFFF00"/>
                                    </a:solidFill>
                                    <a:latin typeface="Cambria Math" panose="02040503050406030204" pitchFamily="18" charset="0"/>
                                  </a:rPr>
                                  <m:t>𝛽</m:t>
                                </m:r>
                              </m:e>
                            </m:acc>
                          </m:sub>
                          <m:sup>
                            <m:r>
                              <a:rPr lang="en-US" sz="360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</a:rPr>
                              <m:t>   </m:t>
                            </m:r>
                            <m:r>
                              <m:rPr>
                                <m:sty m:val="p"/>
                              </m:rPr>
                              <a:rPr lang="en-US" sz="360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</a:rPr>
                              <m:t>J</m:t>
                            </m:r>
                          </m:sup>
                        </m:sSubSup>
                        <m:r>
                          <a:rPr lang="en-US" sz="3600" b="0" i="1" dirty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|</m:t>
                        </m:r>
                        <m:r>
                          <a:rPr lang="en-US" sz="3600" b="1" i="1" dirty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𝒌</m:t>
                        </m:r>
                        <m:r>
                          <a:rPr lang="en-US" sz="3600" b="0" i="1" dirty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]</m:t>
                        </m:r>
                      </m:e>
                      <m:sup>
                        <m:acc>
                          <m:accPr>
                            <m:chr m:val="̇"/>
                            <m:ctrlPr>
                              <a:rPr lang="en-US" sz="3600" i="1" dirty="0" smtClean="0">
                                <a:solidFill>
                                  <a:srgbClr val="FFFF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3600" b="0" i="1" dirty="0" smtClean="0">
                                <a:solidFill>
                                  <a:srgbClr val="FFFF00"/>
                                </a:solidFill>
                                <a:latin typeface="Cambria Math" panose="02040503050406030204" pitchFamily="18" charset="0"/>
                              </a:rPr>
                              <m:t>𝛽</m:t>
                            </m:r>
                          </m:e>
                        </m:acc>
                        <m:r>
                          <m:rPr>
                            <m:sty m:val="p"/>
                          </m:rPr>
                          <a:rPr lang="en-US" sz="3600" b="0" i="0" dirty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K</m:t>
                        </m:r>
                      </m:sup>
                    </m:sSup>
                    <m:r>
                      <a:rPr lang="en-US" sz="3600" b="1" i="0" dirty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US" sz="3600" b="1" i="1" dirty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begChr m:val="["/>
                            <m:endChr m:val="]"/>
                            <m:ctrlPr>
                              <a:rPr lang="en-US" sz="3600" b="1" i="1" dirty="0" smtClean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3600" b="1" i="1" dirty="0" smtClean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</a:rPr>
                              <m:t>𝒋𝒌</m:t>
                            </m:r>
                          </m:e>
                        </m:d>
                      </m:e>
                      <m:sup>
                        <m:r>
                          <m:rPr>
                            <m:sty m:val="p"/>
                          </m:rPr>
                          <a:rPr lang="en-US" sz="3600" b="0" i="0" dirty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JK</m:t>
                        </m:r>
                      </m:sup>
                    </m:sSup>
                  </m:oMath>
                </a14:m>
                <a:endParaRPr lang="en-US" sz="3600" b="1" dirty="0">
                  <a:solidFill>
                    <a:srgbClr val="00B050"/>
                  </a:solidFill>
                </a:endParaRPr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676FD771-7010-0A8A-ABFA-D75BE8108CF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1257300" y="3704805"/>
                <a:ext cx="12512039" cy="908326"/>
              </a:xfrm>
              <a:prstGeom prst="rect">
                <a:avLst/>
              </a:prstGeom>
              <a:blipFill>
                <a:blip r:embed="rId3"/>
                <a:stretch>
                  <a:fillRect b="-671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CD3B6E47-BFBA-3EAA-23C2-2FE6DABDF32E}"/>
                  </a:ext>
                </a:extLst>
              </p:cNvPr>
              <p:cNvSpPr txBox="1"/>
              <p:nvPr/>
            </p:nvSpPr>
            <p:spPr>
              <a:xfrm>
                <a:off x="8762515" y="1745111"/>
                <a:ext cx="2567939" cy="85158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3600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US" sz="3600" dirty="0">
                    <a:solidFill>
                      <a:srgbClr val="00B050"/>
                    </a:solidFill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3600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begChr m:val="["/>
                            <m:endChr m:val="]"/>
                            <m:ctrlPr>
                              <a:rPr lang="en-US" sz="3600" b="0" i="1" smtClean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acc>
                              <m:accPr>
                                <m:chr m:val="̂"/>
                                <m:ctrlPr>
                                  <a:rPr lang="en-US" sz="3600" i="1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sz="3600" i="1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18" charset="0"/>
                                  </a:rPr>
                                  <m:t>𝐵</m:t>
                                </m:r>
                              </m:e>
                            </m:acc>
                            <m:sSub>
                              <m:sSubPr>
                                <m:ctrlPr>
                                  <a:rPr lang="en-US" sz="3600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acc>
                                  <m:accPr>
                                    <m:chr m:val="̃"/>
                                    <m:ctrlPr>
                                      <a:rPr lang="en-US" sz="3600" i="1">
                                        <a:solidFill>
                                          <a:srgbClr val="00B05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en-US" sz="3600" i="1">
                                        <a:solidFill>
                                          <a:srgbClr val="00B05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𝜆</m:t>
                                    </m:r>
                                  </m:e>
                                </m:acc>
                              </m:e>
                              <m:sub>
                                <m:r>
                                  <a:rPr lang="en-US" sz="3600" i="1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18" charset="0"/>
                                  </a:rPr>
                                  <m:t>𝑗</m:t>
                                </m:r>
                              </m:sub>
                            </m:sSub>
                            <m:sSub>
                              <m:sSubPr>
                                <m:ctrlPr>
                                  <a:rPr lang="en-US" sz="3600" i="1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3600" i="1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18" charset="0"/>
                                  </a:rPr>
                                  <m:t>𝜆</m:t>
                                </m:r>
                              </m:e>
                              <m:sub>
                                <m:r>
                                  <a:rPr lang="en-US" sz="3600" i="1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18" charset="0"/>
                                  </a:rPr>
                                  <m:t>𝑘</m:t>
                                </m:r>
                              </m:sub>
                            </m:sSub>
                          </m:e>
                        </m:d>
                      </m:e>
                      <m:sup>
                        <m:r>
                          <m:rPr>
                            <m:sty m:val="p"/>
                          </m:rPr>
                          <a:rPr lang="en-US" sz="3600" b="0" i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JK</m:t>
                        </m:r>
                      </m:sup>
                    </m:sSup>
                  </m:oMath>
                </a14:m>
                <a:endParaRPr lang="en-US" sz="3600" dirty="0"/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CD3B6E47-BFBA-3EAA-23C2-2FE6DABDF32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62515" y="1745111"/>
                <a:ext cx="2567939" cy="851580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87F34148-3601-0B56-45A9-18A5A32C172D}"/>
                  </a:ext>
                </a:extLst>
              </p:cNvPr>
              <p:cNvSpPr txBox="1"/>
              <p:nvPr/>
            </p:nvSpPr>
            <p:spPr>
              <a:xfrm>
                <a:off x="9150944" y="3602683"/>
                <a:ext cx="1791080" cy="93532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6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sz="36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begChr m:val="["/>
                              <m:endChr m:val="]"/>
                              <m:ctrlPr>
                                <a:rPr lang="en-US" sz="3600" b="0" i="1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n-US" sz="3600" i="1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acc>
                                    <m:accPr>
                                      <m:chr m:val="̂"/>
                                      <m:ctrlPr>
                                        <a:rPr lang="en-US" sz="3600" i="1">
                                          <a:solidFill>
                                            <a:srgbClr val="00B05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en-US" sz="3600" i="1">
                                          <a:solidFill>
                                            <a:srgbClr val="00B05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𝐵</m:t>
                                      </m:r>
                                    </m:e>
                                  </m:acc>
                                </m:e>
                                <m:sup>
                                  <m:r>
                                    <a:rPr lang="en-US" sz="3600" i="1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</a:rPr>
                                    <m:t>†</m:t>
                                  </m:r>
                                </m:sup>
                              </m:sSup>
                              <m:sSubSup>
                                <m:sSubSupPr>
                                  <m:ctrlPr>
                                    <a:rPr lang="en-US" sz="3600" i="1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sz="3600" i="1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</a:rPr>
                                    <m:t>𝜆</m:t>
                                  </m:r>
                                </m:e>
                                <m:sub>
                                  <m:r>
                                    <a:rPr lang="en-US" sz="3600" i="1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</a:rPr>
                                    <m:t>𝑗</m:t>
                                  </m:r>
                                </m:sub>
                                <m:sup>
                                  <m:r>
                                    <a:rPr lang="en-US" sz="3600" i="1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</a:rPr>
                                    <m:t>†</m:t>
                                  </m:r>
                                </m:sup>
                              </m:sSubSup>
                              <m:sSubSup>
                                <m:sSubSupPr>
                                  <m:ctrlPr>
                                    <a:rPr lang="en-US" sz="3600" i="1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sz="3600" i="1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</a:rPr>
                                    <m:t>𝜆</m:t>
                                  </m:r>
                                </m:e>
                                <m:sub>
                                  <m:r>
                                    <a:rPr lang="en-US" sz="3600" i="1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</m:sub>
                                <m:sup>
                                  <m:r>
                                    <a:rPr lang="en-US" sz="3600" i="1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</m:sup>
                              </m:sSubSup>
                            </m:e>
                          </m:d>
                        </m:e>
                        <m:sup>
                          <m:r>
                            <m:rPr>
                              <m:sty m:val="p"/>
                            </m:rPr>
                            <a:rPr lang="en-US" sz="3600" b="0" i="0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JK</m:t>
                          </m:r>
                        </m:sup>
                      </m:sSup>
                    </m:oMath>
                  </m:oMathPara>
                </a14:m>
                <a:endParaRPr lang="en-US" sz="3600" dirty="0"/>
              </a:p>
            </p:txBody>
          </p:sp>
        </mc:Choice>
        <mc:Fallback xmlns="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87F34148-3601-0B56-45A9-18A5A32C172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150944" y="3602683"/>
                <a:ext cx="1791080" cy="935321"/>
              </a:xfrm>
              <a:prstGeom prst="rect">
                <a:avLst/>
              </a:prstGeom>
              <a:blipFill>
                <a:blip r:embed="rId5"/>
                <a:stretch>
                  <a:fillRect r="-5102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TextBox 17">
            <a:extLst>
              <a:ext uri="{FF2B5EF4-FFF2-40B4-BE49-F238E27FC236}">
                <a16:creationId xmlns:a16="http://schemas.microsoft.com/office/drawing/2014/main" id="{F6BAF2E2-19EB-9F10-1492-3139BF4EFB09}"/>
              </a:ext>
            </a:extLst>
          </p:cNvPr>
          <p:cNvSpPr txBox="1"/>
          <p:nvPr/>
        </p:nvSpPr>
        <p:spPr>
          <a:xfrm>
            <a:off x="3140011" y="5484803"/>
            <a:ext cx="5911977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4000" dirty="0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Now fully equivalent!</a:t>
            </a:r>
            <a:endParaRPr lang="en-US" sz="4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31195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D7DCA43D-00D1-30F8-D335-71CFE0AAA71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B5DA9913-7748-1F67-AD70-4D833C808449}"/>
              </a:ext>
            </a:extLst>
          </p:cNvPr>
          <p:cNvSpPr txBox="1"/>
          <p:nvPr/>
        </p:nvSpPr>
        <p:spPr>
          <a:xfrm>
            <a:off x="760476" y="2705725"/>
            <a:ext cx="10671048" cy="14465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8800" dirty="0">
                <a:solidFill>
                  <a:schemeClr val="accent4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END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0F4CA82A-58FC-3BE3-AE13-E6F4F8158029}"/>
              </a:ext>
            </a:extLst>
          </p:cNvPr>
          <p:cNvSpPr/>
          <p:nvPr/>
        </p:nvSpPr>
        <p:spPr>
          <a:xfrm>
            <a:off x="10080702" y="747801"/>
            <a:ext cx="390293" cy="557561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722486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67A2160D-3254-0C66-53C3-95684961C7C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B11A9A27-5BD0-7657-8357-7DBF01C24605}"/>
              </a:ext>
            </a:extLst>
          </p:cNvPr>
          <p:cNvSpPr/>
          <p:nvPr/>
        </p:nvSpPr>
        <p:spPr>
          <a:xfrm>
            <a:off x="807218" y="165798"/>
            <a:ext cx="10577564" cy="652640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3DF2D8D-5D31-8E02-4491-2AEBA0A4272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6714" y="251943"/>
            <a:ext cx="10398572" cy="63541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40843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839F90F2-6E9E-90D1-3B5A-7B64A3A92B5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EEC2198C-3232-C4AA-7BDA-C3CE02F5A946}"/>
              </a:ext>
            </a:extLst>
          </p:cNvPr>
          <p:cNvSpPr/>
          <p:nvPr/>
        </p:nvSpPr>
        <p:spPr>
          <a:xfrm>
            <a:off x="1426866" y="165798"/>
            <a:ext cx="9338268" cy="652640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CAE7981-033E-A685-5D8A-E2BD03C67C4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75756" y="280548"/>
            <a:ext cx="9040487" cy="62969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228989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7C600E8B-F759-9E66-428D-1142ED5B9B5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0236FAA2-A749-DA99-9F6F-5BDD156E54E4}"/>
              </a:ext>
            </a:extLst>
          </p:cNvPr>
          <p:cNvSpPr/>
          <p:nvPr/>
        </p:nvSpPr>
        <p:spPr>
          <a:xfrm>
            <a:off x="351692" y="743578"/>
            <a:ext cx="11488616" cy="537084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BCAEA2D-89F1-5D19-56C0-F82E2A43DA6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1158" y="857088"/>
            <a:ext cx="11229683" cy="51438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62644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A6D35AD3-03CC-F4A7-2074-DC50E6DF1AD3}"/>
              </a:ext>
            </a:extLst>
          </p:cNvPr>
          <p:cNvSpPr txBox="1"/>
          <p:nvPr/>
        </p:nvSpPr>
        <p:spPr>
          <a:xfrm>
            <a:off x="4025348" y="2320491"/>
            <a:ext cx="4141304" cy="295568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571500" indent="-571500">
              <a:lnSpc>
                <a:spcPct val="150000"/>
              </a:lnSpc>
              <a:buFont typeface="+mj-lt"/>
              <a:buAutoNum type="romanUcPeriod"/>
            </a:pPr>
            <a:r>
              <a:rPr lang="en-US" sz="3200" dirty="0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Constructive SM?</a:t>
            </a:r>
          </a:p>
          <a:p>
            <a:pPr marL="571500" indent="-571500">
              <a:lnSpc>
                <a:spcPct val="150000"/>
              </a:lnSpc>
              <a:buFont typeface="+mj-lt"/>
              <a:buAutoNum type="romanUcPeriod"/>
            </a:pPr>
            <a:r>
              <a:rPr lang="en-US" sz="3200" dirty="0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Lorentz Spinors</a:t>
            </a:r>
          </a:p>
          <a:p>
            <a:pPr marL="571500" indent="-571500">
              <a:lnSpc>
                <a:spcPct val="150000"/>
              </a:lnSpc>
              <a:buFont typeface="+mj-lt"/>
              <a:buAutoNum type="romanUcPeriod"/>
            </a:pPr>
            <a:r>
              <a:rPr lang="en-US" sz="3200" dirty="0" err="1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Lightray</a:t>
            </a:r>
            <a:r>
              <a:rPr lang="en-US" sz="3200" dirty="0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Structure</a:t>
            </a:r>
          </a:p>
          <a:p>
            <a:pPr marL="571500" indent="-571500">
              <a:lnSpc>
                <a:spcPct val="150000"/>
              </a:lnSpc>
              <a:buFont typeface="+mj-lt"/>
              <a:buAutoNum type="romanUcPeriod"/>
            </a:pPr>
            <a:r>
              <a:rPr lang="en-US" sz="3200" dirty="0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Ongoing Work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FDAC5AF-D0DD-3F43-0E7A-E8C5D661FA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21440" y="6392926"/>
            <a:ext cx="573024" cy="365125"/>
          </a:xfrm>
        </p:spPr>
        <p:txBody>
          <a:bodyPr/>
          <a:lstStyle/>
          <a:p>
            <a:fld id="{7601E65A-4169-4126-B739-63B617D547BF}" type="slidenum">
              <a:rPr lang="en-US" sz="1800" b="1" smtClean="0">
                <a:solidFill>
                  <a:schemeClr val="bg2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3</a:t>
            </a:fld>
            <a:endParaRPr lang="en-US" sz="1800" b="1" dirty="0">
              <a:solidFill>
                <a:schemeClr val="bg2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047441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16">
            <a:extLst>
              <a:ext uri="{FF2B5EF4-FFF2-40B4-BE49-F238E27FC236}">
                <a16:creationId xmlns:a16="http://schemas.microsoft.com/office/drawing/2014/main" id="{AF57D5E0-D0CB-46FE-BB11-332AFA7E9380}"/>
              </a:ext>
            </a:extLst>
          </p:cNvPr>
          <p:cNvSpPr txBox="1"/>
          <p:nvPr/>
        </p:nvSpPr>
        <p:spPr>
          <a:xfrm>
            <a:off x="2594991" y="3136612"/>
            <a:ext cx="7002018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3200" dirty="0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CONSTRUCTIVE STANDARD MODEL</a:t>
            </a:r>
            <a:endParaRPr lang="en-US" sz="3200" dirty="0">
              <a:solidFill>
                <a:schemeClr val="bg1"/>
              </a:solidFill>
            </a:endParaRPr>
          </a:p>
        </p:txBody>
      </p:sp>
      <p:sp>
        <p:nvSpPr>
          <p:cNvPr id="2" name="Slide Number Placeholder 2">
            <a:extLst>
              <a:ext uri="{FF2B5EF4-FFF2-40B4-BE49-F238E27FC236}">
                <a16:creationId xmlns:a16="http://schemas.microsoft.com/office/drawing/2014/main" id="{84F04D86-2A05-E7FE-1E3B-60DC4085A7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21440" y="6392926"/>
            <a:ext cx="573024" cy="365125"/>
          </a:xfrm>
        </p:spPr>
        <p:txBody>
          <a:bodyPr/>
          <a:lstStyle/>
          <a:p>
            <a:fld id="{7601E65A-4169-4126-B739-63B617D547BF}" type="slidenum">
              <a:rPr lang="en-US" sz="1800" b="1" smtClean="0">
                <a:solidFill>
                  <a:schemeClr val="bg2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4</a:t>
            </a:fld>
            <a:endParaRPr lang="en-US" sz="1800" b="1" dirty="0">
              <a:solidFill>
                <a:schemeClr val="bg2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0419935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DBB08763-C52B-76DA-2407-817C322F81A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16">
            <a:extLst>
              <a:ext uri="{FF2B5EF4-FFF2-40B4-BE49-F238E27FC236}">
                <a16:creationId xmlns:a16="http://schemas.microsoft.com/office/drawing/2014/main" id="{ABC66CDD-87F0-40EB-7E38-F8253E104E03}"/>
              </a:ext>
            </a:extLst>
          </p:cNvPr>
          <p:cNvSpPr txBox="1"/>
          <p:nvPr/>
        </p:nvSpPr>
        <p:spPr>
          <a:xfrm>
            <a:off x="706374" y="603724"/>
            <a:ext cx="4848225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3200" dirty="0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Feynman Standard Model</a:t>
            </a:r>
          </a:p>
          <a:p>
            <a:pPr algn="ctr"/>
            <a:r>
              <a:rPr lang="en-US" sz="3200" dirty="0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(FSM)</a:t>
            </a:r>
            <a:endParaRPr lang="en-US" sz="3200" dirty="0">
              <a:solidFill>
                <a:schemeClr val="bg1"/>
              </a:solidFill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A8DA641-A9FB-65BA-9B10-AC88119578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814048" y="6392926"/>
            <a:ext cx="280416" cy="365125"/>
          </a:xfrm>
        </p:spPr>
        <p:txBody>
          <a:bodyPr/>
          <a:lstStyle/>
          <a:p>
            <a:fld id="{7601E65A-4169-4126-B739-63B617D547BF}" type="slidenum">
              <a:rPr lang="en-US" sz="1800" b="1" smtClean="0">
                <a:solidFill>
                  <a:schemeClr val="bg2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5</a:t>
            </a:fld>
            <a:endParaRPr lang="en-US" sz="1800" b="1" dirty="0">
              <a:solidFill>
                <a:schemeClr val="bg2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4873753-0CD5-8B2D-FFC1-885545D156D4}"/>
              </a:ext>
            </a:extLst>
          </p:cNvPr>
          <p:cNvSpPr txBox="1"/>
          <p:nvPr/>
        </p:nvSpPr>
        <p:spPr>
          <a:xfrm>
            <a:off x="5554599" y="603723"/>
            <a:ext cx="5911977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3200" dirty="0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Constructive Standard Model</a:t>
            </a:r>
          </a:p>
          <a:p>
            <a:pPr algn="ctr"/>
            <a:r>
              <a:rPr lang="en-US" sz="3200" dirty="0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(CSM)</a:t>
            </a:r>
            <a:endParaRPr lang="en-US" sz="3200" dirty="0">
              <a:solidFill>
                <a:schemeClr val="bg1"/>
              </a:solidFill>
            </a:endParaRPr>
          </a:p>
        </p:txBody>
      </p:sp>
      <p:sp>
        <p:nvSpPr>
          <p:cNvPr id="4" name="Circle: Hollow 3">
            <a:extLst>
              <a:ext uri="{FF2B5EF4-FFF2-40B4-BE49-F238E27FC236}">
                <a16:creationId xmlns:a16="http://schemas.microsoft.com/office/drawing/2014/main" id="{41555610-DBDC-E23B-0B98-240589FB689E}"/>
              </a:ext>
            </a:extLst>
          </p:cNvPr>
          <p:cNvSpPr/>
          <p:nvPr/>
        </p:nvSpPr>
        <p:spPr>
          <a:xfrm>
            <a:off x="82296" y="69554"/>
            <a:ext cx="333218" cy="333218"/>
          </a:xfrm>
          <a:prstGeom prst="donut">
            <a:avLst>
              <a:gd name="adj" fmla="val 9619"/>
            </a:avLst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Circle: Hollow 4">
            <a:extLst>
              <a:ext uri="{FF2B5EF4-FFF2-40B4-BE49-F238E27FC236}">
                <a16:creationId xmlns:a16="http://schemas.microsoft.com/office/drawing/2014/main" id="{8FF47972-9343-2B1D-E303-B667EB04F9A9}"/>
              </a:ext>
            </a:extLst>
          </p:cNvPr>
          <p:cNvSpPr/>
          <p:nvPr/>
        </p:nvSpPr>
        <p:spPr>
          <a:xfrm>
            <a:off x="82296" y="487720"/>
            <a:ext cx="333218" cy="333218"/>
          </a:xfrm>
          <a:prstGeom prst="donut">
            <a:avLst>
              <a:gd name="adj" fmla="val 9619"/>
            </a:avLst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FF509779-7F4D-4D6E-2797-4997559D1431}"/>
              </a:ext>
            </a:extLst>
          </p:cNvPr>
          <p:cNvSpPr/>
          <p:nvPr/>
        </p:nvSpPr>
        <p:spPr>
          <a:xfrm>
            <a:off x="118603" y="105861"/>
            <a:ext cx="260604" cy="260604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BE656EB5-60C0-A975-D6E7-ED83194B95EF}"/>
              </a:ext>
            </a:extLst>
          </p:cNvPr>
          <p:cNvSpPr/>
          <p:nvPr/>
        </p:nvSpPr>
        <p:spPr>
          <a:xfrm>
            <a:off x="118603" y="524027"/>
            <a:ext cx="260604" cy="260604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Circle: Hollow 7">
            <a:extLst>
              <a:ext uri="{FF2B5EF4-FFF2-40B4-BE49-F238E27FC236}">
                <a16:creationId xmlns:a16="http://schemas.microsoft.com/office/drawing/2014/main" id="{93150A37-A2C2-1997-A7D9-23472CBF024A}"/>
              </a:ext>
            </a:extLst>
          </p:cNvPr>
          <p:cNvSpPr/>
          <p:nvPr/>
        </p:nvSpPr>
        <p:spPr>
          <a:xfrm>
            <a:off x="85792" y="908038"/>
            <a:ext cx="333218" cy="333218"/>
          </a:xfrm>
          <a:prstGeom prst="donut">
            <a:avLst>
              <a:gd name="adj" fmla="val 9619"/>
            </a:avLst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FE95B501-A6F7-A749-A062-2E7F24C41330}"/>
              </a:ext>
            </a:extLst>
          </p:cNvPr>
          <p:cNvSpPr/>
          <p:nvPr/>
        </p:nvSpPr>
        <p:spPr>
          <a:xfrm>
            <a:off x="122099" y="944345"/>
            <a:ext cx="260604" cy="260604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6C0DC97-582A-BB04-8C10-5E47242715C8}"/>
              </a:ext>
            </a:extLst>
          </p:cNvPr>
          <p:cNvSpPr txBox="1"/>
          <p:nvPr/>
        </p:nvSpPr>
        <p:spPr>
          <a:xfrm>
            <a:off x="1127760" y="1853071"/>
            <a:ext cx="4968240" cy="44012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Observables come from </a:t>
            </a:r>
            <a:r>
              <a:rPr lang="en-US" sz="2800" i="1" dirty="0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Gauge Invariance</a:t>
            </a:r>
            <a:br>
              <a:rPr lang="en-US" sz="2800" i="1" dirty="0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</a:rPr>
            </a:br>
            <a:endParaRPr lang="en-US" sz="2800" i="1" dirty="0">
              <a:solidFill>
                <a:schemeClr val="bg1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Gauge Invariance introduces unphysical degrees of freedom (DOF)</a:t>
            </a:r>
            <a:br>
              <a:rPr lang="en-US" sz="2800" dirty="0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</a:rPr>
            </a:br>
            <a:endParaRPr lang="en-US" sz="2800" dirty="0">
              <a:solidFill>
                <a:schemeClr val="bg1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Unphysical DOF make for lengthy and difficult scattering calculations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D6995D7-3687-0D37-8E61-886543EBEF6F}"/>
              </a:ext>
            </a:extLst>
          </p:cNvPr>
          <p:cNvSpPr txBox="1"/>
          <p:nvPr/>
        </p:nvSpPr>
        <p:spPr>
          <a:xfrm>
            <a:off x="6096000" y="1853071"/>
            <a:ext cx="4968240" cy="44012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Observables are </a:t>
            </a:r>
            <a:r>
              <a:rPr lang="en-US" sz="2800" i="1" dirty="0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constructed</a:t>
            </a:r>
            <a:br>
              <a:rPr lang="en-US" sz="2800" i="1" dirty="0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</a:rPr>
            </a:br>
            <a:endParaRPr lang="en-US" sz="2800" i="1" dirty="0">
              <a:solidFill>
                <a:schemeClr val="bg1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Construction forgoes unphysical degrees of freedom (DOF)</a:t>
            </a:r>
            <a:br>
              <a:rPr lang="en-US" sz="2800" dirty="0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</a:rPr>
            </a:br>
            <a:endParaRPr lang="en-US" sz="2800" dirty="0">
              <a:solidFill>
                <a:schemeClr val="bg1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No unphysical DOF means simpler scattering calculations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0F5BF430-580D-DAEF-CF2E-979F2A29249A}"/>
              </a:ext>
            </a:extLst>
          </p:cNvPr>
          <p:cNvSpPr/>
          <p:nvPr/>
        </p:nvSpPr>
        <p:spPr>
          <a:xfrm>
            <a:off x="786384" y="3080278"/>
            <a:ext cx="9994392" cy="16002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12431CBE-2955-7BE7-EA33-43741E72AB85}"/>
              </a:ext>
            </a:extLst>
          </p:cNvPr>
          <p:cNvSpPr/>
          <p:nvPr/>
        </p:nvSpPr>
        <p:spPr>
          <a:xfrm>
            <a:off x="807720" y="4792726"/>
            <a:ext cx="9994392" cy="16002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009D4F9D-C0CD-03C4-FB4F-6EEB540299D7}"/>
              </a:ext>
            </a:extLst>
          </p:cNvPr>
          <p:cNvSpPr/>
          <p:nvPr/>
        </p:nvSpPr>
        <p:spPr>
          <a:xfrm>
            <a:off x="786384" y="1710676"/>
            <a:ext cx="9994392" cy="1257355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28972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22" presetClass="exit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8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22" presetClass="exit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15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22" presetClass="exit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22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9" grpId="0" animBg="1"/>
      <p:bldP spid="14" grpId="0" animBg="1"/>
      <p:bldP spid="15" grpId="0" animBg="1"/>
      <p:bldP spid="1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64C475B0-1B8F-3C49-02F6-AE584C66FA9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FC8AEAB-B0AB-F6E2-C7F8-303F421BB3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814048" y="6392926"/>
            <a:ext cx="280416" cy="365125"/>
          </a:xfrm>
        </p:spPr>
        <p:txBody>
          <a:bodyPr/>
          <a:lstStyle/>
          <a:p>
            <a:fld id="{7601E65A-4169-4126-B739-63B617D547BF}" type="slidenum">
              <a:rPr lang="en-US" sz="1800" b="1" smtClean="0">
                <a:solidFill>
                  <a:schemeClr val="bg2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6</a:t>
            </a:fld>
            <a:endParaRPr lang="en-US" sz="1800" b="1" dirty="0">
              <a:solidFill>
                <a:schemeClr val="bg2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70A6CDF-C296-2842-E01D-71801399BE9B}"/>
              </a:ext>
            </a:extLst>
          </p:cNvPr>
          <p:cNvSpPr txBox="1"/>
          <p:nvPr/>
        </p:nvSpPr>
        <p:spPr>
          <a:xfrm>
            <a:off x="3140011" y="110384"/>
            <a:ext cx="5911977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3200" dirty="0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Gauge Invariance Example</a:t>
            </a:r>
            <a:endParaRPr lang="en-US" sz="3200" dirty="0">
              <a:solidFill>
                <a:schemeClr val="bg1"/>
              </a:solidFill>
            </a:endParaRPr>
          </a:p>
        </p:txBody>
      </p:sp>
      <p:sp>
        <p:nvSpPr>
          <p:cNvPr id="4" name="Circle: Hollow 3">
            <a:extLst>
              <a:ext uri="{FF2B5EF4-FFF2-40B4-BE49-F238E27FC236}">
                <a16:creationId xmlns:a16="http://schemas.microsoft.com/office/drawing/2014/main" id="{7673A73A-857B-B44D-D614-6BFFA56BF72D}"/>
              </a:ext>
            </a:extLst>
          </p:cNvPr>
          <p:cNvSpPr/>
          <p:nvPr/>
        </p:nvSpPr>
        <p:spPr>
          <a:xfrm>
            <a:off x="82296" y="69554"/>
            <a:ext cx="333218" cy="333218"/>
          </a:xfrm>
          <a:prstGeom prst="donut">
            <a:avLst>
              <a:gd name="adj" fmla="val 9619"/>
            </a:avLst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Circle: Hollow 4">
            <a:extLst>
              <a:ext uri="{FF2B5EF4-FFF2-40B4-BE49-F238E27FC236}">
                <a16:creationId xmlns:a16="http://schemas.microsoft.com/office/drawing/2014/main" id="{E9D1F562-DE4C-E1BC-963F-C201DD8F3FB6}"/>
              </a:ext>
            </a:extLst>
          </p:cNvPr>
          <p:cNvSpPr/>
          <p:nvPr/>
        </p:nvSpPr>
        <p:spPr>
          <a:xfrm>
            <a:off x="82296" y="487720"/>
            <a:ext cx="333218" cy="333218"/>
          </a:xfrm>
          <a:prstGeom prst="donut">
            <a:avLst>
              <a:gd name="adj" fmla="val 9619"/>
            </a:avLst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1B5C411C-EA6D-6719-C5F8-F190DCABD512}"/>
              </a:ext>
            </a:extLst>
          </p:cNvPr>
          <p:cNvSpPr/>
          <p:nvPr/>
        </p:nvSpPr>
        <p:spPr>
          <a:xfrm>
            <a:off x="118603" y="105861"/>
            <a:ext cx="260604" cy="260604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Circle: Hollow 7">
            <a:extLst>
              <a:ext uri="{FF2B5EF4-FFF2-40B4-BE49-F238E27FC236}">
                <a16:creationId xmlns:a16="http://schemas.microsoft.com/office/drawing/2014/main" id="{8C28BDB0-98D3-A920-ECC7-9392F53BC9EB}"/>
              </a:ext>
            </a:extLst>
          </p:cNvPr>
          <p:cNvSpPr/>
          <p:nvPr/>
        </p:nvSpPr>
        <p:spPr>
          <a:xfrm>
            <a:off x="85792" y="908038"/>
            <a:ext cx="333218" cy="333218"/>
          </a:xfrm>
          <a:prstGeom prst="donut">
            <a:avLst>
              <a:gd name="adj" fmla="val 9619"/>
            </a:avLst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D10FCFF7-88B1-16A4-F5F8-CF00BB592536}"/>
              </a:ext>
            </a:extLst>
          </p:cNvPr>
          <p:cNvCxnSpPr>
            <a:cxnSpLocks/>
          </p:cNvCxnSpPr>
          <p:nvPr/>
        </p:nvCxnSpPr>
        <p:spPr>
          <a:xfrm flipV="1">
            <a:off x="-341377" y="1746522"/>
            <a:ext cx="12874752" cy="3739896"/>
          </a:xfrm>
          <a:prstGeom prst="line">
            <a:avLst/>
          </a:prstGeom>
          <a:ln w="38100">
            <a:solidFill>
              <a:srgbClr val="FF21D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B1D8F9E9-05CE-8A42-29AC-DD8402DE48F4}"/>
              </a:ext>
            </a:extLst>
          </p:cNvPr>
          <p:cNvCxnSpPr>
            <a:cxnSpLocks/>
          </p:cNvCxnSpPr>
          <p:nvPr/>
        </p:nvCxnSpPr>
        <p:spPr>
          <a:xfrm flipV="1">
            <a:off x="-341377" y="2944368"/>
            <a:ext cx="13036296" cy="1353330"/>
          </a:xfrm>
          <a:prstGeom prst="line">
            <a:avLst/>
          </a:prstGeom>
          <a:ln w="38100">
            <a:solidFill>
              <a:srgbClr val="FF21D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242561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50"/>
                            </p:stCondLst>
                            <p:childTnLst>
                              <p:par>
                                <p:cTn id="1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329A8FCE-31DD-56BE-4AC3-56AF82ED629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217CF55-0475-B80D-B857-0C120F8367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814048" y="6392926"/>
            <a:ext cx="280416" cy="365125"/>
          </a:xfrm>
        </p:spPr>
        <p:txBody>
          <a:bodyPr/>
          <a:lstStyle/>
          <a:p>
            <a:fld id="{7601E65A-4169-4126-B739-63B617D547BF}" type="slidenum">
              <a:rPr lang="en-US" sz="1800" b="1" smtClean="0">
                <a:solidFill>
                  <a:schemeClr val="bg2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7</a:t>
            </a:fld>
            <a:endParaRPr lang="en-US" sz="1800" b="1" dirty="0">
              <a:solidFill>
                <a:schemeClr val="bg2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4A4B81F1-6A71-A094-27AF-48490D58826E}"/>
              </a:ext>
            </a:extLst>
          </p:cNvPr>
          <p:cNvSpPr txBox="1"/>
          <p:nvPr/>
        </p:nvSpPr>
        <p:spPr>
          <a:xfrm>
            <a:off x="3140011" y="110384"/>
            <a:ext cx="5911977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3200" dirty="0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Gauge Invariance Example</a:t>
            </a:r>
            <a:endParaRPr lang="en-US" sz="3200" dirty="0">
              <a:solidFill>
                <a:schemeClr val="bg1"/>
              </a:solidFill>
            </a:endParaRPr>
          </a:p>
        </p:txBody>
      </p:sp>
      <p:sp>
        <p:nvSpPr>
          <p:cNvPr id="4" name="Circle: Hollow 3">
            <a:extLst>
              <a:ext uri="{FF2B5EF4-FFF2-40B4-BE49-F238E27FC236}">
                <a16:creationId xmlns:a16="http://schemas.microsoft.com/office/drawing/2014/main" id="{88BFC51D-86F1-140F-D7D2-24A8A86E217F}"/>
              </a:ext>
            </a:extLst>
          </p:cNvPr>
          <p:cNvSpPr/>
          <p:nvPr/>
        </p:nvSpPr>
        <p:spPr>
          <a:xfrm>
            <a:off x="82296" y="69554"/>
            <a:ext cx="333218" cy="333218"/>
          </a:xfrm>
          <a:prstGeom prst="donut">
            <a:avLst>
              <a:gd name="adj" fmla="val 9619"/>
            </a:avLst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Circle: Hollow 4">
            <a:extLst>
              <a:ext uri="{FF2B5EF4-FFF2-40B4-BE49-F238E27FC236}">
                <a16:creationId xmlns:a16="http://schemas.microsoft.com/office/drawing/2014/main" id="{20809750-1B80-8F26-5DE9-13384AD9AC97}"/>
              </a:ext>
            </a:extLst>
          </p:cNvPr>
          <p:cNvSpPr/>
          <p:nvPr/>
        </p:nvSpPr>
        <p:spPr>
          <a:xfrm>
            <a:off x="82296" y="487720"/>
            <a:ext cx="333218" cy="333218"/>
          </a:xfrm>
          <a:prstGeom prst="donut">
            <a:avLst>
              <a:gd name="adj" fmla="val 9619"/>
            </a:avLst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1290284F-E26D-907B-9C62-F0FA836581A2}"/>
              </a:ext>
            </a:extLst>
          </p:cNvPr>
          <p:cNvSpPr/>
          <p:nvPr/>
        </p:nvSpPr>
        <p:spPr>
          <a:xfrm>
            <a:off x="118603" y="105861"/>
            <a:ext cx="260604" cy="260604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1401CE44-77EE-F411-C31E-9DE0A258A418}"/>
              </a:ext>
            </a:extLst>
          </p:cNvPr>
          <p:cNvSpPr/>
          <p:nvPr/>
        </p:nvSpPr>
        <p:spPr>
          <a:xfrm>
            <a:off x="118603" y="524027"/>
            <a:ext cx="260604" cy="260604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Circle: Hollow 7">
            <a:extLst>
              <a:ext uri="{FF2B5EF4-FFF2-40B4-BE49-F238E27FC236}">
                <a16:creationId xmlns:a16="http://schemas.microsoft.com/office/drawing/2014/main" id="{585F445E-45B8-9855-65B2-B27BCC1A05AD}"/>
              </a:ext>
            </a:extLst>
          </p:cNvPr>
          <p:cNvSpPr/>
          <p:nvPr/>
        </p:nvSpPr>
        <p:spPr>
          <a:xfrm>
            <a:off x="85792" y="908038"/>
            <a:ext cx="333218" cy="333218"/>
          </a:xfrm>
          <a:prstGeom prst="donut">
            <a:avLst>
              <a:gd name="adj" fmla="val 9619"/>
            </a:avLst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82A9813F-8ECC-D989-CFAE-3A559955577F}"/>
              </a:ext>
            </a:extLst>
          </p:cNvPr>
          <p:cNvCxnSpPr>
            <a:cxnSpLocks/>
          </p:cNvCxnSpPr>
          <p:nvPr/>
        </p:nvCxnSpPr>
        <p:spPr>
          <a:xfrm flipV="1">
            <a:off x="-341377" y="1746522"/>
            <a:ext cx="12874752" cy="3739896"/>
          </a:xfrm>
          <a:prstGeom prst="line">
            <a:avLst/>
          </a:prstGeom>
          <a:ln w="38100">
            <a:solidFill>
              <a:srgbClr val="FF21D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9B718FE1-5144-9B93-BCE9-6E97651D1EB9}"/>
              </a:ext>
            </a:extLst>
          </p:cNvPr>
          <p:cNvCxnSpPr>
            <a:cxnSpLocks/>
          </p:cNvCxnSpPr>
          <p:nvPr/>
        </p:nvCxnSpPr>
        <p:spPr>
          <a:xfrm flipV="1">
            <a:off x="-341377" y="2944368"/>
            <a:ext cx="13036296" cy="1353330"/>
          </a:xfrm>
          <a:prstGeom prst="line">
            <a:avLst/>
          </a:prstGeom>
          <a:ln w="38100">
            <a:solidFill>
              <a:srgbClr val="FF21D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" name="Group 11">
            <a:extLst>
              <a:ext uri="{FF2B5EF4-FFF2-40B4-BE49-F238E27FC236}">
                <a16:creationId xmlns:a16="http://schemas.microsoft.com/office/drawing/2014/main" id="{570E1BB9-1A32-AB42-9441-1F1314DF5878}"/>
              </a:ext>
            </a:extLst>
          </p:cNvPr>
          <p:cNvGrpSpPr/>
          <p:nvPr/>
        </p:nvGrpSpPr>
        <p:grpSpPr>
          <a:xfrm>
            <a:off x="-341377" y="1746522"/>
            <a:ext cx="13036296" cy="3739896"/>
            <a:chOff x="-188977" y="1898922"/>
            <a:chExt cx="13036296" cy="3739896"/>
          </a:xfrm>
        </p:grpSpPr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9D58D4E6-4A99-8673-C02B-C1C1F74405B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-188977" y="1898922"/>
              <a:ext cx="12874752" cy="3739896"/>
            </a:xfrm>
            <a:prstGeom prst="line">
              <a:avLst/>
            </a:prstGeom>
            <a:ln w="381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9AA0DA35-9C0A-FF25-195B-C4F83923807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-188977" y="3096768"/>
              <a:ext cx="13036296" cy="1353330"/>
            </a:xfrm>
            <a:prstGeom prst="line">
              <a:avLst/>
            </a:prstGeom>
            <a:ln w="381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9479869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9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3CEA4138-0B85-04F4-95F6-ECD524D25A0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3318CDD-B21C-D19F-9437-6EAF15BB77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814048" y="6392926"/>
            <a:ext cx="280416" cy="365125"/>
          </a:xfrm>
        </p:spPr>
        <p:txBody>
          <a:bodyPr/>
          <a:lstStyle/>
          <a:p>
            <a:fld id="{7601E65A-4169-4126-B739-63B617D547BF}" type="slidenum">
              <a:rPr lang="en-US" sz="1800" b="1" smtClean="0">
                <a:solidFill>
                  <a:schemeClr val="bg2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8</a:t>
            </a:fld>
            <a:endParaRPr lang="en-US" sz="1800" b="1" dirty="0">
              <a:solidFill>
                <a:schemeClr val="bg2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5985079-103B-F2D5-74A3-2BC0E8198968}"/>
              </a:ext>
            </a:extLst>
          </p:cNvPr>
          <p:cNvSpPr txBox="1"/>
          <p:nvPr/>
        </p:nvSpPr>
        <p:spPr>
          <a:xfrm>
            <a:off x="3140011" y="110384"/>
            <a:ext cx="5911977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3200" dirty="0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Gauge Invariance Example</a:t>
            </a:r>
            <a:endParaRPr lang="en-US" sz="3200" dirty="0">
              <a:solidFill>
                <a:schemeClr val="bg1"/>
              </a:solidFill>
            </a:endParaRPr>
          </a:p>
        </p:txBody>
      </p:sp>
      <p:sp>
        <p:nvSpPr>
          <p:cNvPr id="4" name="Circle: Hollow 3">
            <a:extLst>
              <a:ext uri="{FF2B5EF4-FFF2-40B4-BE49-F238E27FC236}">
                <a16:creationId xmlns:a16="http://schemas.microsoft.com/office/drawing/2014/main" id="{2E51939C-7A86-022C-3495-8AD76DCA3684}"/>
              </a:ext>
            </a:extLst>
          </p:cNvPr>
          <p:cNvSpPr/>
          <p:nvPr/>
        </p:nvSpPr>
        <p:spPr>
          <a:xfrm>
            <a:off x="82296" y="69554"/>
            <a:ext cx="333218" cy="333218"/>
          </a:xfrm>
          <a:prstGeom prst="donut">
            <a:avLst>
              <a:gd name="adj" fmla="val 9619"/>
            </a:avLst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Circle: Hollow 4">
            <a:extLst>
              <a:ext uri="{FF2B5EF4-FFF2-40B4-BE49-F238E27FC236}">
                <a16:creationId xmlns:a16="http://schemas.microsoft.com/office/drawing/2014/main" id="{80A8F32B-4AA1-A7B1-F517-096776D9BC0B}"/>
              </a:ext>
            </a:extLst>
          </p:cNvPr>
          <p:cNvSpPr/>
          <p:nvPr/>
        </p:nvSpPr>
        <p:spPr>
          <a:xfrm>
            <a:off x="82296" y="487720"/>
            <a:ext cx="333218" cy="333218"/>
          </a:xfrm>
          <a:prstGeom prst="donut">
            <a:avLst>
              <a:gd name="adj" fmla="val 9619"/>
            </a:avLst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F3E211DB-D77F-9EBF-C34F-8E565BF7964A}"/>
              </a:ext>
            </a:extLst>
          </p:cNvPr>
          <p:cNvSpPr/>
          <p:nvPr/>
        </p:nvSpPr>
        <p:spPr>
          <a:xfrm>
            <a:off x="118603" y="105861"/>
            <a:ext cx="260604" cy="260604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153326D2-0D12-FC06-A59B-7B4DB2D5B639}"/>
              </a:ext>
            </a:extLst>
          </p:cNvPr>
          <p:cNvSpPr/>
          <p:nvPr/>
        </p:nvSpPr>
        <p:spPr>
          <a:xfrm>
            <a:off x="118603" y="524027"/>
            <a:ext cx="260604" cy="260604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Circle: Hollow 7">
            <a:extLst>
              <a:ext uri="{FF2B5EF4-FFF2-40B4-BE49-F238E27FC236}">
                <a16:creationId xmlns:a16="http://schemas.microsoft.com/office/drawing/2014/main" id="{7D34444D-AD19-86F2-3367-F74D162957C7}"/>
              </a:ext>
            </a:extLst>
          </p:cNvPr>
          <p:cNvSpPr/>
          <p:nvPr/>
        </p:nvSpPr>
        <p:spPr>
          <a:xfrm>
            <a:off x="85792" y="908038"/>
            <a:ext cx="333218" cy="333218"/>
          </a:xfrm>
          <a:prstGeom prst="donut">
            <a:avLst>
              <a:gd name="adj" fmla="val 9619"/>
            </a:avLst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0515A657-83C5-17D9-C20C-9CEC67E3BAEC}"/>
              </a:ext>
            </a:extLst>
          </p:cNvPr>
          <p:cNvSpPr/>
          <p:nvPr/>
        </p:nvSpPr>
        <p:spPr>
          <a:xfrm>
            <a:off x="122099" y="944345"/>
            <a:ext cx="260604" cy="260604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A1FEF95A-6D06-7A1A-013F-AC2215649CBE}"/>
              </a:ext>
            </a:extLst>
          </p:cNvPr>
          <p:cNvCxnSpPr>
            <a:cxnSpLocks/>
          </p:cNvCxnSpPr>
          <p:nvPr/>
        </p:nvCxnSpPr>
        <p:spPr>
          <a:xfrm flipV="1">
            <a:off x="-341377" y="1746522"/>
            <a:ext cx="12874752" cy="3739896"/>
          </a:xfrm>
          <a:prstGeom prst="line">
            <a:avLst/>
          </a:prstGeom>
          <a:ln w="38100">
            <a:solidFill>
              <a:srgbClr val="FF21D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9ED80D83-A536-7E47-D3FE-36EEEAEAB0F6}"/>
              </a:ext>
            </a:extLst>
          </p:cNvPr>
          <p:cNvCxnSpPr>
            <a:cxnSpLocks/>
          </p:cNvCxnSpPr>
          <p:nvPr/>
        </p:nvCxnSpPr>
        <p:spPr>
          <a:xfrm flipV="1">
            <a:off x="-341377" y="2944368"/>
            <a:ext cx="13036296" cy="1353330"/>
          </a:xfrm>
          <a:prstGeom prst="line">
            <a:avLst/>
          </a:prstGeom>
          <a:ln w="38100">
            <a:solidFill>
              <a:srgbClr val="FF21D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" name="Group 11">
            <a:extLst>
              <a:ext uri="{FF2B5EF4-FFF2-40B4-BE49-F238E27FC236}">
                <a16:creationId xmlns:a16="http://schemas.microsoft.com/office/drawing/2014/main" id="{3EC1C809-2D7B-3ADA-7DA7-34846F8A159E}"/>
              </a:ext>
            </a:extLst>
          </p:cNvPr>
          <p:cNvGrpSpPr/>
          <p:nvPr/>
        </p:nvGrpSpPr>
        <p:grpSpPr>
          <a:xfrm>
            <a:off x="-341377" y="1746522"/>
            <a:ext cx="13036296" cy="3739896"/>
            <a:chOff x="-188977" y="1898922"/>
            <a:chExt cx="13036296" cy="3739896"/>
          </a:xfrm>
        </p:grpSpPr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46004C3F-8152-BAF9-B722-F68CDC895EB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-188977" y="1898922"/>
              <a:ext cx="12874752" cy="3739896"/>
            </a:xfrm>
            <a:prstGeom prst="line">
              <a:avLst/>
            </a:prstGeom>
            <a:ln w="381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FA6C720A-5882-3693-7C83-FB0AF270609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-188977" y="3096768"/>
              <a:ext cx="13036296" cy="1353330"/>
            </a:xfrm>
            <a:prstGeom prst="line">
              <a:avLst/>
            </a:prstGeom>
            <a:ln w="381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816207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00"/>
    </mc:Choice>
    <mc:Fallback xmlns="">
      <p:transition spd="slow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8" presetClass="emp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1260000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E2732768-68A2-3D32-3755-EAB7C19AA99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A group of colored lines&#10;&#10;AI-generated content may be incorrect.">
            <a:extLst>
              <a:ext uri="{FF2B5EF4-FFF2-40B4-BE49-F238E27FC236}">
                <a16:creationId xmlns:a16="http://schemas.microsoft.com/office/drawing/2014/main" id="{51F3F409-1724-3B71-9247-CFDD24240C35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338"/>
            <a:ext cx="12192000" cy="6851324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87614E2-F07D-2529-EEBA-63A191011A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814048" y="6392926"/>
            <a:ext cx="280416" cy="365125"/>
          </a:xfrm>
        </p:spPr>
        <p:txBody>
          <a:bodyPr/>
          <a:lstStyle/>
          <a:p>
            <a:fld id="{7601E65A-4169-4126-B739-63B617D547BF}" type="slidenum">
              <a:rPr lang="en-US" sz="1800" b="1" smtClean="0">
                <a:solidFill>
                  <a:schemeClr val="bg2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9</a:t>
            </a:fld>
            <a:endParaRPr lang="en-US" sz="1800" b="1" dirty="0">
              <a:solidFill>
                <a:schemeClr val="bg2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D057ECC-8D73-982E-80B2-4D4B5E4C8C96}"/>
              </a:ext>
            </a:extLst>
          </p:cNvPr>
          <p:cNvSpPr txBox="1"/>
          <p:nvPr/>
        </p:nvSpPr>
        <p:spPr>
          <a:xfrm>
            <a:off x="3140011" y="110384"/>
            <a:ext cx="5911977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3200" dirty="0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Gauge Invariance Example</a:t>
            </a:r>
            <a:endParaRPr lang="en-US" sz="3200" dirty="0">
              <a:solidFill>
                <a:schemeClr val="bg1"/>
              </a:solidFill>
            </a:endParaRPr>
          </a:p>
        </p:txBody>
      </p:sp>
      <p:sp>
        <p:nvSpPr>
          <p:cNvPr id="4" name="Circle: Hollow 3">
            <a:extLst>
              <a:ext uri="{FF2B5EF4-FFF2-40B4-BE49-F238E27FC236}">
                <a16:creationId xmlns:a16="http://schemas.microsoft.com/office/drawing/2014/main" id="{80477139-59EA-123D-DD5C-1E51C8B7F446}"/>
              </a:ext>
            </a:extLst>
          </p:cNvPr>
          <p:cNvSpPr/>
          <p:nvPr/>
        </p:nvSpPr>
        <p:spPr>
          <a:xfrm>
            <a:off x="82296" y="69554"/>
            <a:ext cx="333218" cy="333218"/>
          </a:xfrm>
          <a:prstGeom prst="donut">
            <a:avLst>
              <a:gd name="adj" fmla="val 9619"/>
            </a:avLst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Circle: Hollow 4">
            <a:extLst>
              <a:ext uri="{FF2B5EF4-FFF2-40B4-BE49-F238E27FC236}">
                <a16:creationId xmlns:a16="http://schemas.microsoft.com/office/drawing/2014/main" id="{92A27A2D-954B-E6CB-75CB-4282BC5C4068}"/>
              </a:ext>
            </a:extLst>
          </p:cNvPr>
          <p:cNvSpPr/>
          <p:nvPr/>
        </p:nvSpPr>
        <p:spPr>
          <a:xfrm>
            <a:off x="82296" y="487720"/>
            <a:ext cx="333218" cy="333218"/>
          </a:xfrm>
          <a:prstGeom prst="donut">
            <a:avLst>
              <a:gd name="adj" fmla="val 9619"/>
            </a:avLst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F43CD550-716E-D0EC-865F-2F417198EE85}"/>
              </a:ext>
            </a:extLst>
          </p:cNvPr>
          <p:cNvSpPr/>
          <p:nvPr/>
        </p:nvSpPr>
        <p:spPr>
          <a:xfrm>
            <a:off x="118603" y="105861"/>
            <a:ext cx="260604" cy="260604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FFB673E7-2932-6F49-61F6-849D75487B22}"/>
              </a:ext>
            </a:extLst>
          </p:cNvPr>
          <p:cNvSpPr/>
          <p:nvPr/>
        </p:nvSpPr>
        <p:spPr>
          <a:xfrm>
            <a:off x="118603" y="524027"/>
            <a:ext cx="260604" cy="260604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Circle: Hollow 7">
            <a:extLst>
              <a:ext uri="{FF2B5EF4-FFF2-40B4-BE49-F238E27FC236}">
                <a16:creationId xmlns:a16="http://schemas.microsoft.com/office/drawing/2014/main" id="{6EC60A2A-61BB-7AFE-507C-6108FC65EBA9}"/>
              </a:ext>
            </a:extLst>
          </p:cNvPr>
          <p:cNvSpPr/>
          <p:nvPr/>
        </p:nvSpPr>
        <p:spPr>
          <a:xfrm>
            <a:off x="85792" y="908038"/>
            <a:ext cx="333218" cy="333218"/>
          </a:xfrm>
          <a:prstGeom prst="donut">
            <a:avLst>
              <a:gd name="adj" fmla="val 9619"/>
            </a:avLst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128511CE-FCE0-9A09-AB54-AF1916BB96A3}"/>
              </a:ext>
            </a:extLst>
          </p:cNvPr>
          <p:cNvSpPr/>
          <p:nvPr/>
        </p:nvSpPr>
        <p:spPr>
          <a:xfrm>
            <a:off x="122099" y="944345"/>
            <a:ext cx="260604" cy="260604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Lightning Bolt 14">
            <a:extLst>
              <a:ext uri="{FF2B5EF4-FFF2-40B4-BE49-F238E27FC236}">
                <a16:creationId xmlns:a16="http://schemas.microsoft.com/office/drawing/2014/main" id="{7FF7C1AD-19FF-17A2-8807-5707EA40176E}"/>
              </a:ext>
            </a:extLst>
          </p:cNvPr>
          <p:cNvSpPr/>
          <p:nvPr/>
        </p:nvSpPr>
        <p:spPr>
          <a:xfrm>
            <a:off x="2696547" y="2785747"/>
            <a:ext cx="1194318" cy="410547"/>
          </a:xfrm>
          <a:prstGeom prst="lightningBolt">
            <a:avLst/>
          </a:prstGeom>
          <a:solidFill>
            <a:schemeClr val="tx1"/>
          </a:solidFill>
          <a:ln w="28575">
            <a:solidFill>
              <a:schemeClr val="accent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Circle: Hollow 15">
            <a:extLst>
              <a:ext uri="{FF2B5EF4-FFF2-40B4-BE49-F238E27FC236}">
                <a16:creationId xmlns:a16="http://schemas.microsoft.com/office/drawing/2014/main" id="{41B8118C-080F-429D-ED1C-3163ED68F024}"/>
              </a:ext>
            </a:extLst>
          </p:cNvPr>
          <p:cNvSpPr/>
          <p:nvPr/>
        </p:nvSpPr>
        <p:spPr>
          <a:xfrm>
            <a:off x="86248" y="1326204"/>
            <a:ext cx="333218" cy="333218"/>
          </a:xfrm>
          <a:prstGeom prst="donut">
            <a:avLst>
              <a:gd name="adj" fmla="val 9619"/>
            </a:avLst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6F0189DA-C2EC-80D5-EEF1-88FB6F42504D}"/>
              </a:ext>
            </a:extLst>
          </p:cNvPr>
          <p:cNvSpPr/>
          <p:nvPr/>
        </p:nvSpPr>
        <p:spPr>
          <a:xfrm>
            <a:off x="122555" y="1362511"/>
            <a:ext cx="260604" cy="260604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Circle: Hollow 17">
            <a:extLst>
              <a:ext uri="{FF2B5EF4-FFF2-40B4-BE49-F238E27FC236}">
                <a16:creationId xmlns:a16="http://schemas.microsoft.com/office/drawing/2014/main" id="{47ED56EB-51AE-1F64-6CBA-2786E0F2E6BF}"/>
              </a:ext>
            </a:extLst>
          </p:cNvPr>
          <p:cNvSpPr/>
          <p:nvPr/>
        </p:nvSpPr>
        <p:spPr>
          <a:xfrm>
            <a:off x="86248" y="1744370"/>
            <a:ext cx="333218" cy="333218"/>
          </a:xfrm>
          <a:prstGeom prst="donut">
            <a:avLst>
              <a:gd name="adj" fmla="val 9619"/>
            </a:avLst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CBABA782-9AC9-3F21-EFF8-788E0206D4EB}"/>
              </a:ext>
            </a:extLst>
          </p:cNvPr>
          <p:cNvSpPr/>
          <p:nvPr/>
        </p:nvSpPr>
        <p:spPr>
          <a:xfrm>
            <a:off x="122555" y="1780677"/>
            <a:ext cx="260604" cy="260604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Circle: Hollow 19">
            <a:extLst>
              <a:ext uri="{FF2B5EF4-FFF2-40B4-BE49-F238E27FC236}">
                <a16:creationId xmlns:a16="http://schemas.microsoft.com/office/drawing/2014/main" id="{7A667816-E5C5-4B2C-955F-8D18C35FC6A7}"/>
              </a:ext>
            </a:extLst>
          </p:cNvPr>
          <p:cNvSpPr/>
          <p:nvPr/>
        </p:nvSpPr>
        <p:spPr>
          <a:xfrm>
            <a:off x="82296" y="2152751"/>
            <a:ext cx="333218" cy="333218"/>
          </a:xfrm>
          <a:prstGeom prst="donut">
            <a:avLst>
              <a:gd name="adj" fmla="val 9619"/>
            </a:avLst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E27A34BE-59E0-7018-D811-348361F2BB70}"/>
              </a:ext>
            </a:extLst>
          </p:cNvPr>
          <p:cNvSpPr/>
          <p:nvPr/>
        </p:nvSpPr>
        <p:spPr>
          <a:xfrm>
            <a:off x="118603" y="2189058"/>
            <a:ext cx="260604" cy="260604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Lightning Bolt 25">
            <a:extLst>
              <a:ext uri="{FF2B5EF4-FFF2-40B4-BE49-F238E27FC236}">
                <a16:creationId xmlns:a16="http://schemas.microsoft.com/office/drawing/2014/main" id="{EDB6658D-DF3C-4CB5-A8E5-186A48C103ED}"/>
              </a:ext>
            </a:extLst>
          </p:cNvPr>
          <p:cNvSpPr/>
          <p:nvPr/>
        </p:nvSpPr>
        <p:spPr>
          <a:xfrm rot="21041638" flipV="1">
            <a:off x="2836507" y="4521068"/>
            <a:ext cx="1194318" cy="410547"/>
          </a:xfrm>
          <a:prstGeom prst="lightningBolt">
            <a:avLst/>
          </a:prstGeom>
          <a:solidFill>
            <a:schemeClr val="tx1"/>
          </a:solidFill>
          <a:ln w="28575">
            <a:solidFill>
              <a:srgbClr val="00B0F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27" name="Lightning Bolt 26">
            <a:extLst>
              <a:ext uri="{FF2B5EF4-FFF2-40B4-BE49-F238E27FC236}">
                <a16:creationId xmlns:a16="http://schemas.microsoft.com/office/drawing/2014/main" id="{26DE8CAA-2918-BEE0-7F77-B67BC23FB6C6}"/>
              </a:ext>
            </a:extLst>
          </p:cNvPr>
          <p:cNvSpPr/>
          <p:nvPr/>
        </p:nvSpPr>
        <p:spPr>
          <a:xfrm rot="19774722">
            <a:off x="2507928" y="3929821"/>
            <a:ext cx="1194318" cy="497714"/>
          </a:xfrm>
          <a:prstGeom prst="lightningBolt">
            <a:avLst/>
          </a:prstGeom>
          <a:solidFill>
            <a:schemeClr val="tx1"/>
          </a:solidFill>
          <a:ln w="28575"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9" name="Circle: Hollow 28">
            <a:extLst>
              <a:ext uri="{FF2B5EF4-FFF2-40B4-BE49-F238E27FC236}">
                <a16:creationId xmlns:a16="http://schemas.microsoft.com/office/drawing/2014/main" id="{CE7567B2-3FF1-584B-4FDC-32159124D31D}"/>
              </a:ext>
            </a:extLst>
          </p:cNvPr>
          <p:cNvSpPr/>
          <p:nvPr/>
        </p:nvSpPr>
        <p:spPr>
          <a:xfrm>
            <a:off x="86248" y="2558594"/>
            <a:ext cx="333218" cy="333218"/>
          </a:xfrm>
          <a:prstGeom prst="donut">
            <a:avLst>
              <a:gd name="adj" fmla="val 9619"/>
            </a:avLst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1" name="Circle: Hollow 30">
            <a:extLst>
              <a:ext uri="{FF2B5EF4-FFF2-40B4-BE49-F238E27FC236}">
                <a16:creationId xmlns:a16="http://schemas.microsoft.com/office/drawing/2014/main" id="{8D91C429-43BF-5503-5AE4-8F5CB4ACD0A9}"/>
              </a:ext>
            </a:extLst>
          </p:cNvPr>
          <p:cNvSpPr/>
          <p:nvPr/>
        </p:nvSpPr>
        <p:spPr>
          <a:xfrm>
            <a:off x="86248" y="2976760"/>
            <a:ext cx="333218" cy="333218"/>
          </a:xfrm>
          <a:prstGeom prst="donut">
            <a:avLst>
              <a:gd name="adj" fmla="val 9619"/>
            </a:avLst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3" name="Circle: Hollow 32">
            <a:extLst>
              <a:ext uri="{FF2B5EF4-FFF2-40B4-BE49-F238E27FC236}">
                <a16:creationId xmlns:a16="http://schemas.microsoft.com/office/drawing/2014/main" id="{80FDB199-2DB5-55FA-A77B-6681C8ED7FEB}"/>
              </a:ext>
            </a:extLst>
          </p:cNvPr>
          <p:cNvSpPr/>
          <p:nvPr/>
        </p:nvSpPr>
        <p:spPr>
          <a:xfrm>
            <a:off x="82296" y="3385141"/>
            <a:ext cx="333218" cy="333218"/>
          </a:xfrm>
          <a:prstGeom prst="donut">
            <a:avLst>
              <a:gd name="adj" fmla="val 9619"/>
            </a:avLst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39091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7" grpId="0" animBg="1"/>
      <p:bldP spid="19" grpId="0" animBg="1"/>
      <p:bldP spid="21" grpId="0" animBg="1"/>
      <p:bldP spid="26" grpId="0" animBg="1"/>
      <p:bldP spid="27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Nilpotents ^0 Real Numbers (1)</Template>
  <TotalTime>1621</TotalTime>
  <Words>507</Words>
  <Application>Microsoft Office PowerPoint</Application>
  <PresentationFormat>Widescreen</PresentationFormat>
  <Paragraphs>134</Paragraphs>
  <Slides>29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6" baseType="lpstr">
      <vt:lpstr>Aptos</vt:lpstr>
      <vt:lpstr>Arial</vt:lpstr>
      <vt:lpstr>Calibri</vt:lpstr>
      <vt:lpstr>Calibri Light</vt:lpstr>
      <vt:lpstr>Cambria</vt:lpstr>
      <vt:lpstr>Cambria Math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Moab Croft</dc:creator>
  <cp:lastModifiedBy>Gmike03@iCloud.com</cp:lastModifiedBy>
  <cp:revision>316</cp:revision>
  <dcterms:created xsi:type="dcterms:W3CDTF">2023-10-08T15:50:59Z</dcterms:created>
  <dcterms:modified xsi:type="dcterms:W3CDTF">2026-05-09T19:01:32Z</dcterms:modified>
</cp:coreProperties>
</file>