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40"/>
  </p:notesMasterIdLst>
  <p:sldIdLst>
    <p:sldId id="256" r:id="rId2"/>
    <p:sldId id="647" r:id="rId3"/>
    <p:sldId id="644" r:id="rId4"/>
    <p:sldId id="655" r:id="rId5"/>
    <p:sldId id="648" r:id="rId6"/>
    <p:sldId id="649" r:id="rId7"/>
    <p:sldId id="629" r:id="rId8"/>
    <p:sldId id="630" r:id="rId9"/>
    <p:sldId id="580" r:id="rId10"/>
    <p:sldId id="505" r:id="rId11"/>
    <p:sldId id="645" r:id="rId12"/>
    <p:sldId id="506" r:id="rId13"/>
    <p:sldId id="631" r:id="rId14"/>
    <p:sldId id="643" r:id="rId15"/>
    <p:sldId id="561" r:id="rId16"/>
    <p:sldId id="582" r:id="rId17"/>
    <p:sldId id="633" r:id="rId18"/>
    <p:sldId id="632" r:id="rId19"/>
    <p:sldId id="639" r:id="rId20"/>
    <p:sldId id="640" r:id="rId21"/>
    <p:sldId id="654" r:id="rId22"/>
    <p:sldId id="646" r:id="rId23"/>
    <p:sldId id="650" r:id="rId24"/>
    <p:sldId id="651" r:id="rId25"/>
    <p:sldId id="653" r:id="rId26"/>
    <p:sldId id="528" r:id="rId27"/>
    <p:sldId id="652" r:id="rId28"/>
    <p:sldId id="638" r:id="rId29"/>
    <p:sldId id="610" r:id="rId30"/>
    <p:sldId id="520" r:id="rId31"/>
    <p:sldId id="583" r:id="rId32"/>
    <p:sldId id="612" r:id="rId33"/>
    <p:sldId id="634" r:id="rId34"/>
    <p:sldId id="635" r:id="rId35"/>
    <p:sldId id="636" r:id="rId36"/>
    <p:sldId id="637" r:id="rId37"/>
    <p:sldId id="625" r:id="rId38"/>
    <p:sldId id="642" r:id="rId39"/>
  </p:sldIdLst>
  <p:sldSz cx="9144000" cy="6858000" type="screen4x3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4CF"/>
    <a:srgbClr val="FDE2CC"/>
    <a:srgbClr val="969696"/>
    <a:srgbClr val="009900"/>
    <a:srgbClr val="009955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8" autoAdjust="0"/>
    <p:restoredTop sz="94656" autoAdjust="0"/>
  </p:normalViewPr>
  <p:slideViewPr>
    <p:cSldViewPr>
      <p:cViewPr varScale="1">
        <p:scale>
          <a:sx n="79" d="100"/>
          <a:sy n="79" d="100"/>
        </p:scale>
        <p:origin x="396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69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48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E7BDB-8085-40BF-BB3A-43BCDC17DBC5}" type="datetimeFigureOut">
              <a:rPr lang="en-US" smtClean="0"/>
              <a:pPr/>
              <a:t>6/28/2026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E5F41-D193-45FC-8274-01B633CB0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5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Left to right: geophysics / mixed/ thermodynamics /quantum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E5F41-D193-45FC-8274-01B633CB0A8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1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E5F41-D193-45FC-8274-01B633CB0A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8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E5F41-D193-45FC-8274-01B633CB0A8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2F9EA-1C1C-42F5-9C01-0B656418D98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6/28/2026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2AAF0B-72EB-4263-8D53-03E0644751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044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Palatino Linotype" pitchFamily="18" charset="0"/>
              </a:defRPr>
            </a:lvl1pPr>
            <a:lvl2pPr>
              <a:defRPr sz="2000">
                <a:latin typeface="Palatino Linotype" pitchFamily="18" charset="0"/>
              </a:defRPr>
            </a:lvl2pPr>
            <a:lvl3pPr>
              <a:defRPr sz="1800">
                <a:latin typeface="Palatino Linotype" pitchFamily="18" charset="0"/>
              </a:defRPr>
            </a:lvl3pPr>
            <a:lvl4pPr>
              <a:defRPr sz="1600">
                <a:latin typeface="Palatino Linotype" pitchFamily="18" charset="0"/>
              </a:defRPr>
            </a:lvl4pPr>
            <a:lvl5pPr>
              <a:defRPr sz="1400">
                <a:latin typeface="Palatino Linotype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6/28/2026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1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60000">
              <a:srgbClr val="FBF0B7"/>
            </a:gs>
            <a:gs pos="90000">
              <a:srgbClr val="F9E891">
                <a:alpha val="72549"/>
              </a:srgbClr>
            </a:gs>
            <a:gs pos="100000">
              <a:srgbClr val="F5D53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2F9EA-1C1C-42F5-9C01-0B656418D98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6/28/2026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2AAF0B-72EB-4263-8D53-03E0644751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718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1-3eClv_TY?feature=oembed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4.xml"/><Relationship Id="rId7" Type="http://schemas.openxmlformats.org/officeDocument/2006/relationships/image" Target="../media/image27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6.svg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00200"/>
            <a:ext cx="8686800" cy="1470025"/>
          </a:xfrm>
        </p:spPr>
        <p:txBody>
          <a:bodyPr>
            <a:normAutofit/>
          </a:bodyPr>
          <a:lstStyle/>
          <a:p>
            <a:r>
              <a:rPr lang="en-US" dirty="0"/>
              <a:t>Amplitudes for Gravitational Waves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200400"/>
            <a:ext cx="8915400" cy="3505200"/>
          </a:xfrm>
        </p:spPr>
        <p:txBody>
          <a:bodyPr>
            <a:normAutofit/>
          </a:bodyPr>
          <a:lstStyle/>
          <a:p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David A. Kosower</a:t>
            </a:r>
            <a:b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kumimoji="1"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Institut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de Physique </a:t>
            </a:r>
            <a:r>
              <a:rPr kumimoji="1" lang="fr-F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Th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é</a:t>
            </a:r>
            <a:r>
              <a:rPr kumimoji="1" lang="fr-FR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orique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, CEA–</a:t>
            </a:r>
            <a:r>
              <a:rPr kumimoji="1"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Saclay</a:t>
            </a:r>
            <a:endParaRPr kumimoji="1"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alatino Linotype" pitchFamily="18" charset="0"/>
            </a:endParaRPr>
          </a:p>
          <a:p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alatino Linotype" pitchFamily="18" charset="0"/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Amplitudes 2026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Queen Mary University of London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June 29–July 3, 2026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DFB4F7-E2A3-BF59-3CB7-FBA289C85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730" y="5437778"/>
            <a:ext cx="1411011" cy="14110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6B1E60-CA89-564F-D8FD-1CA8F5469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5623560"/>
            <a:ext cx="1349312" cy="11007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8041E-EB5E-43A4-B195-3DDBAA9A9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CEF71-139B-4C51-A6C4-2E7F3E1F3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486400"/>
          </a:xfrm>
        </p:spPr>
        <p:txBody>
          <a:bodyPr>
            <a:normAutofit/>
          </a:bodyPr>
          <a:lstStyle/>
          <a:p>
            <a:r>
              <a:rPr lang="en-US" dirty="0"/>
              <a:t>Determine presence and distribution of heavy compact objects</a:t>
            </a:r>
          </a:p>
          <a:p>
            <a:pPr lvl="1"/>
            <a:r>
              <a:rPr lang="en-US" dirty="0"/>
              <a:t>Already discovered unexpected class of black hole binaries</a:t>
            </a:r>
          </a:p>
          <a:p>
            <a:pPr lvl="1"/>
            <a:r>
              <a:rPr lang="en-US" dirty="0"/>
              <a:t>More surprises?</a:t>
            </a:r>
          </a:p>
          <a:p>
            <a:r>
              <a:rPr lang="en-US" dirty="0"/>
              <a:t>Neutron stars</a:t>
            </a:r>
          </a:p>
          <a:p>
            <a:pPr lvl="1"/>
            <a:r>
              <a:rPr lang="en-US" dirty="0"/>
              <a:t>Determine equation of state</a:t>
            </a:r>
          </a:p>
          <a:p>
            <a:pPr lvl="1"/>
            <a:r>
              <a:rPr lang="en-US" dirty="0"/>
              <a:t>Contribution to </a:t>
            </a:r>
            <a:r>
              <a:rPr lang="en-US" dirty="0" err="1"/>
              <a:t>transferric</a:t>
            </a:r>
            <a:r>
              <a:rPr lang="en-US" dirty="0"/>
              <a:t> element production</a:t>
            </a:r>
          </a:p>
          <a:p>
            <a:pPr lvl="1"/>
            <a:r>
              <a:rPr lang="en-US" dirty="0"/>
              <a:t>Insights into Gamma-Ray Bursters</a:t>
            </a:r>
          </a:p>
          <a:p>
            <a:r>
              <a:rPr lang="en-US" dirty="0"/>
              <a:t>Measure Hubble constant</a:t>
            </a:r>
          </a:p>
          <a:p>
            <a:pPr lvl="1"/>
            <a:r>
              <a:rPr lang="en-US" dirty="0"/>
              <a:t>Bright candles as individual events</a:t>
            </a:r>
          </a:p>
          <a:p>
            <a:pPr lvl="1"/>
            <a:r>
              <a:rPr lang="en-US" dirty="0"/>
              <a:t>Dark candles statistically</a:t>
            </a:r>
          </a:p>
          <a:p>
            <a:r>
              <a:rPr lang="en-US" dirty="0"/>
              <a:t>Limits on exotic compact objects</a:t>
            </a:r>
          </a:p>
          <a:p>
            <a:r>
              <a:rPr lang="en-US" dirty="0"/>
              <a:t>Precision strong-field tests of Einstein gravity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3CC170-E53E-421C-8D6E-5119EB454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372" y="2099734"/>
            <a:ext cx="3276600" cy="121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46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BB89C-687C-244D-15E6-C56DCAA9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E0ED2-FAB4-7253-77C0-C3A55C1A9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/>
              <a:t>Insight into galactic evolution through mergers of supermassive black holes</a:t>
            </a:r>
          </a:p>
          <a:p>
            <a:endParaRPr lang="en-US" dirty="0"/>
          </a:p>
          <a:p>
            <a:r>
              <a:rPr lang="en-US" dirty="0"/>
              <a:t>Insight into quantum gravity?</a:t>
            </a:r>
          </a:p>
          <a:p>
            <a:pPr lvl="1"/>
            <a:r>
              <a:rPr lang="en-US" dirty="0"/>
              <a:t>with exotic black hole models</a:t>
            </a:r>
          </a:p>
          <a:p>
            <a:pPr lvl="1"/>
            <a:r>
              <a:rPr lang="en-US" dirty="0"/>
              <a:t>with cosmological gravitational waves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8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7E5E8-1D84-45FF-923D-24644F09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Theorists’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1D009-0E4F-4A66-9F03-6536DF3E2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/>
              <a:t>One aspect of detection &amp; analysis</a:t>
            </a:r>
          </a:p>
          <a:p>
            <a:r>
              <a:rPr lang="en-US" dirty="0"/>
              <a:t>High noise level: 400 times larger than signal! </a:t>
            </a:r>
            <a:r>
              <a:rPr lang="en-US" sz="2000" dirty="0">
                <a:solidFill>
                  <a:srgbClr val="C00000"/>
                </a:solidFill>
              </a:rPr>
              <a:t>Rehman [1711.07421]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dirty="0"/>
              <a:t>To extract the signal, we need theoretical templates</a:t>
            </a:r>
          </a:p>
          <a:p>
            <a:r>
              <a:rPr lang="en-US" dirty="0"/>
              <a:t>That’s where theorists come into the picture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E68C42-83C1-408A-B9B9-8151BC72D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854830"/>
            <a:ext cx="8130176" cy="179337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D2204B6-640C-4A90-88AF-096E8278108C}"/>
              </a:ext>
            </a:extLst>
          </p:cNvPr>
          <p:cNvSpPr/>
          <p:nvPr/>
        </p:nvSpPr>
        <p:spPr>
          <a:xfrm>
            <a:off x="929310" y="2846970"/>
            <a:ext cx="365760" cy="228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E0E1D59-55CF-4A43-9349-0F7A83E19283}"/>
              </a:ext>
            </a:extLst>
          </p:cNvPr>
          <p:cNvSpPr/>
          <p:nvPr/>
        </p:nvSpPr>
        <p:spPr>
          <a:xfrm>
            <a:off x="6380920" y="2851565"/>
            <a:ext cx="365760" cy="228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1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393A5-3C9D-AD37-ED1A-002B264AB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638F3-16D9-793F-C552-82A70985F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Waveform Templates</a:t>
            </a:r>
          </a:p>
          <a:p>
            <a:endParaRPr lang="en-US" dirty="0"/>
          </a:p>
          <a:p>
            <a:r>
              <a:rPr lang="en-US" dirty="0"/>
              <a:t>Detection</a:t>
            </a:r>
          </a:p>
          <a:p>
            <a:pPr lvl="1"/>
            <a:r>
              <a:rPr lang="en-US" dirty="0"/>
              <a:t>Extended mass/spin range for standard events</a:t>
            </a:r>
          </a:p>
          <a:p>
            <a:pPr lvl="1"/>
            <a:r>
              <a:rPr lang="en-US" dirty="0"/>
              <a:t>Fainter events</a:t>
            </a:r>
          </a:p>
          <a:p>
            <a:pPr lvl="1"/>
            <a:r>
              <a:rPr lang="en-US" dirty="0"/>
              <a:t>New classes of events (IMRIs, EMRIs)</a:t>
            </a:r>
          </a:p>
          <a:p>
            <a:pPr lvl="1"/>
            <a:r>
              <a:rPr lang="en-US" dirty="0"/>
              <a:t>Exotic events (capture, early phase, supernovae, …)</a:t>
            </a:r>
          </a:p>
          <a:p>
            <a:pPr lvl="1"/>
            <a:endParaRPr lang="en-US" dirty="0"/>
          </a:p>
          <a:p>
            <a:r>
              <a:rPr lang="en-US" dirty="0"/>
              <a:t>Measurement</a:t>
            </a:r>
          </a:p>
          <a:p>
            <a:pPr lvl="1"/>
            <a:r>
              <a:rPr lang="en-US" dirty="0"/>
              <a:t>Parameter extraction</a:t>
            </a:r>
          </a:p>
          <a:p>
            <a:pPr lvl="1"/>
            <a:r>
              <a:rPr lang="en-US" dirty="0"/>
              <a:t>Avoid biases in population-level estimates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67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6A874-8783-711B-2D24-59C28AF8E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D8EC-D111-BD41-000B-71F8E5662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768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1900" dirty="0">
                <a:solidFill>
                  <a:srgbClr val="C00000"/>
                </a:solidFill>
              </a:rPr>
              <a:t>Snowmass White Paper: Buonanno, Khalil, O’Connell, </a:t>
            </a:r>
            <a:r>
              <a:rPr lang="en-US" sz="1900" dirty="0" err="1">
                <a:solidFill>
                  <a:srgbClr val="C00000"/>
                </a:solidFill>
              </a:rPr>
              <a:t>Roiban</a:t>
            </a:r>
            <a:r>
              <a:rPr lang="en-US" sz="1900" dirty="0">
                <a:solidFill>
                  <a:srgbClr val="C00000"/>
                </a:solidFill>
              </a:rPr>
              <a:t>, Solon, Zeng (2022)</a:t>
            </a:r>
            <a:endParaRPr lang="en-US" sz="1900" dirty="0"/>
          </a:p>
          <a:p>
            <a:pPr marL="0" indent="0" algn="ctr">
              <a:buNone/>
            </a:pPr>
            <a:r>
              <a:rPr lang="en-US" i="1" dirty="0"/>
              <a:t>I've been rich and I've been poor.  Believe me, honey, rich is better!</a:t>
            </a:r>
          </a:p>
          <a:p>
            <a:pPr marL="0" indent="0" algn="r">
              <a:buNone/>
            </a:pPr>
            <a:r>
              <a:rPr lang="en-US" sz="2000" dirty="0"/>
              <a:t>—Sophie Tucker</a:t>
            </a:r>
          </a:p>
          <a:p>
            <a:pPr marL="0" indent="0" algn="ctr">
              <a:buNone/>
            </a:pPr>
            <a:r>
              <a:rPr lang="en-US" sz="2600" dirty="0"/>
              <a:t>More is better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EB9F76-0870-11A2-DEA3-A0385774C6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45578" y="1447800"/>
            <a:ext cx="5345822" cy="298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1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5BF4-0490-43B9-9C11-B6C160FD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Setup in Mergers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7E124-28B6-4874-B79A-5BD9B4BC4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5105400"/>
          </a:xfrm>
        </p:spPr>
        <p:txBody>
          <a:bodyPr>
            <a:normAutofit/>
          </a:bodyPr>
          <a:lstStyle/>
          <a:p>
            <a:r>
              <a:rPr lang="en-US" dirty="0"/>
              <a:t>Two slowly </a:t>
            </a:r>
            <a:r>
              <a:rPr lang="en-US" dirty="0" err="1"/>
              <a:t>inspiralling</a:t>
            </a:r>
            <a:br>
              <a:rPr lang="en-US" dirty="0"/>
            </a:br>
            <a:r>
              <a:rPr lang="en-US" dirty="0"/>
              <a:t>compact objects</a:t>
            </a:r>
          </a:p>
          <a:p>
            <a:pPr lvl="1"/>
            <a:r>
              <a:rPr lang="en-US" dirty="0"/>
              <a:t>Ringdown</a:t>
            </a:r>
          </a:p>
          <a:p>
            <a:pPr lvl="1"/>
            <a:r>
              <a:rPr lang="en-US" dirty="0"/>
              <a:t>Merger</a:t>
            </a:r>
          </a:p>
          <a:p>
            <a:r>
              <a:rPr lang="en-US" dirty="0" err="1"/>
              <a:t>Inspiral</a:t>
            </a:r>
            <a:endParaRPr lang="en-US" dirty="0"/>
          </a:p>
          <a:p>
            <a:pPr lvl="1"/>
            <a:r>
              <a:rPr lang="en-US" dirty="0"/>
              <a:t>Weak-field perturbation theory</a:t>
            </a:r>
          </a:p>
          <a:p>
            <a:endParaRPr lang="en-US" dirty="0"/>
          </a:p>
          <a:p>
            <a:r>
              <a:rPr lang="en-US" dirty="0"/>
              <a:t>Relativistic perturbative expansion in the scattering domain</a:t>
            </a:r>
          </a:p>
          <a:p>
            <a:endParaRPr lang="en-US" dirty="0"/>
          </a:p>
          <a:p>
            <a:r>
              <a:rPr lang="en-US" dirty="0"/>
              <a:t>“Post-</a:t>
            </a:r>
            <a:r>
              <a:rPr lang="en-US" dirty="0" err="1"/>
              <a:t>Minkowskian</a:t>
            </a:r>
            <a:r>
              <a:rPr lang="en-US" dirty="0"/>
              <a:t> Expansion”</a:t>
            </a:r>
          </a:p>
          <a:p>
            <a:endParaRPr lang="en-US" dirty="0"/>
          </a:p>
          <a:p>
            <a:r>
              <a:rPr lang="en-US" dirty="0"/>
              <a:t>Relativistic Perturbation Theory (RPT)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AF505-F31A-4F98-AD05-87EF138FE6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82048" y="1285349"/>
            <a:ext cx="3580952" cy="20142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F40B68-0FBA-482F-8B92-92ABC15F724F}"/>
              </a:ext>
            </a:extLst>
          </p:cNvPr>
          <p:cNvSpPr txBox="1"/>
          <p:nvPr/>
        </p:nvSpPr>
        <p:spPr>
          <a:xfrm>
            <a:off x="7086600" y="3352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Antelis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ED652D-5850-5BDE-B163-B26746F405B2}"/>
              </a:ext>
            </a:extLst>
          </p:cNvPr>
          <p:cNvCxnSpPr/>
          <p:nvPr/>
        </p:nvCxnSpPr>
        <p:spPr>
          <a:xfrm>
            <a:off x="838200" y="5181600"/>
            <a:ext cx="4297680" cy="6096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060B6A-2E76-CC2B-7894-561514B202C6}"/>
              </a:ext>
            </a:extLst>
          </p:cNvPr>
          <p:cNvCxnSpPr/>
          <p:nvPr/>
        </p:nvCxnSpPr>
        <p:spPr>
          <a:xfrm flipV="1">
            <a:off x="838200" y="5181600"/>
            <a:ext cx="4297680" cy="6126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34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627C9-9D01-466C-3ECF-BDBA9E87B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CA73E-A49F-7F8A-F4D9-C7FEC86D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/>
          <a:lstStyle/>
          <a:p>
            <a:r>
              <a:rPr lang="en-US" dirty="0"/>
              <a:t>Key tool for merger phase</a:t>
            </a:r>
          </a:p>
          <a:p>
            <a:endParaRPr lang="en-US" dirty="0"/>
          </a:p>
          <a:p>
            <a:r>
              <a:rPr lang="en-US" dirty="0"/>
              <a:t>Tool for cross-checking other calculations</a:t>
            </a:r>
          </a:p>
          <a:p>
            <a:endParaRPr lang="en-US" dirty="0"/>
          </a:p>
          <a:p>
            <a:r>
              <a:rPr lang="en-US" dirty="0"/>
              <a:t>Computationally expensive</a:t>
            </a:r>
          </a:p>
          <a:p>
            <a:pPr lvl="1"/>
            <a:r>
              <a:rPr lang="en-US" dirty="0"/>
              <a:t>Not realistic for 100Ks of templates needed</a:t>
            </a:r>
          </a:p>
          <a:p>
            <a:pPr lvl="1"/>
            <a:endParaRPr lang="en-US" dirty="0"/>
          </a:p>
          <a:p>
            <a:r>
              <a:rPr lang="en-US" dirty="0"/>
              <a:t>Accumulates errors over long </a:t>
            </a:r>
            <a:r>
              <a:rPr lang="en-US" dirty="0" err="1"/>
              <a:t>inspirals</a:t>
            </a:r>
            <a:endParaRPr lang="en-US" dirty="0"/>
          </a:p>
          <a:p>
            <a:r>
              <a:rPr lang="en-US" dirty="0"/>
              <a:t>Hard to do large mass ratios</a:t>
            </a:r>
          </a:p>
          <a:p>
            <a:endParaRPr lang="en-US" dirty="0"/>
          </a:p>
          <a:p>
            <a:r>
              <a:rPr lang="en-US" dirty="0"/>
              <a:t>Can’t be the only tool</a:t>
            </a:r>
          </a:p>
        </p:txBody>
      </p:sp>
    </p:spTree>
    <p:extLst>
      <p:ext uri="{BB962C8B-B14F-4D97-AF65-F5344CB8AC3E}">
        <p14:creationId xmlns:p14="http://schemas.microsoft.com/office/powerpoint/2010/main" val="2244747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2F33E-5AAD-5AC4-D46F-EDDDA0E5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Scattering Amplitudes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C070D-8AE9-6A1E-5652-AADD8F6BB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Gravitation = General Relativity </a:t>
            </a:r>
            <a:r>
              <a:rPr lang="en-US" dirty="0">
                <a:sym typeface="Symbol" panose="05050102010706020507" pitchFamily="18" charset="2"/>
              </a:rPr>
              <a:t> geometry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Inspiration from Feynman</a:t>
            </a:r>
          </a:p>
          <a:p>
            <a:endParaRPr lang="en-US" dirty="0"/>
          </a:p>
          <a:p>
            <a:r>
              <a:rPr lang="en-US" dirty="0"/>
              <a:t>Gravitation = spin-2 field theory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3B6130-5D86-1267-0732-99876A525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8779" y="1524000"/>
            <a:ext cx="1538021" cy="201960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0F4D21C-DB09-AF7B-7B3A-F7B9810A718D}"/>
              </a:ext>
            </a:extLst>
          </p:cNvPr>
          <p:cNvCxnSpPr/>
          <p:nvPr/>
        </p:nvCxnSpPr>
        <p:spPr>
          <a:xfrm>
            <a:off x="1143000" y="1524000"/>
            <a:ext cx="5181600" cy="6096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79FFA3-111D-2BE5-69DD-5EB8AA80AD74}"/>
              </a:ext>
            </a:extLst>
          </p:cNvPr>
          <p:cNvCxnSpPr>
            <a:cxnSpLocks/>
          </p:cNvCxnSpPr>
          <p:nvPr/>
        </p:nvCxnSpPr>
        <p:spPr>
          <a:xfrm flipV="1">
            <a:off x="1143000" y="1520952"/>
            <a:ext cx="5105400" cy="6126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F7D9443-C5A5-42D4-919F-9F8D05833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50" y="3657600"/>
            <a:ext cx="1466850" cy="20735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211A30-2CE8-0525-7717-DFE24D95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31" y="4333966"/>
            <a:ext cx="5699969" cy="3142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CE066E-1FA3-740E-50B9-57D814CB2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325" y="5867400"/>
            <a:ext cx="7206675" cy="78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4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950C1-DBB8-3BC2-2EE2-A06A1F1CD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Pipelines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4A12D-F056-AB9D-5168-10282C9BA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marL="0" indent="0" algn="r">
              <a:buNone/>
            </a:pPr>
            <a:r>
              <a:rPr lang="en-US" sz="2000" dirty="0" err="1">
                <a:solidFill>
                  <a:srgbClr val="C00000"/>
                </a:solidFill>
              </a:rPr>
              <a:t>Vallisneri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Three dominant pipelines</a:t>
            </a:r>
          </a:p>
          <a:p>
            <a:pPr lvl="1"/>
            <a:r>
              <a:rPr lang="en-US" dirty="0"/>
              <a:t>Phenomenological: post-Newtonian (PN) based, Numerical Relativity (NR) calibrated; fast, mass ratios up to 1:10</a:t>
            </a:r>
          </a:p>
          <a:p>
            <a:pPr lvl="1"/>
            <a:r>
              <a:rPr lang="en-US" dirty="0"/>
              <a:t>Effective One-Body (EOB): </a:t>
            </a:r>
            <a:r>
              <a:rPr lang="en-US" dirty="0" err="1"/>
              <a:t>resummed</a:t>
            </a:r>
            <a:r>
              <a:rPr lang="en-US" dirty="0"/>
              <a:t> PN, NR calibrated, self-force (SF) matched; slow</a:t>
            </a:r>
          </a:p>
          <a:p>
            <a:pPr lvl="1"/>
            <a:r>
              <a:rPr lang="en-US" dirty="0"/>
              <a:t>Surrogate: interpolated NR; slowest, limited mass ratios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EOB only one (so far) to use relativistic perturbative (RPT) information</a:t>
            </a:r>
          </a:p>
        </p:txBody>
      </p:sp>
    </p:spTree>
    <p:extLst>
      <p:ext uri="{BB962C8B-B14F-4D97-AF65-F5344CB8AC3E}">
        <p14:creationId xmlns:p14="http://schemas.microsoft.com/office/powerpoint/2010/main" val="2364923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BC8BF-9684-E384-B764-9A5DAD80F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EFT Matching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BB51E7-B2DB-D603-865C-AEB688861B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54864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Cheung, Rothstein, Solon</a:t>
                </a:r>
              </a:p>
              <a:p>
                <a:r>
                  <a:rPr lang="en-US" dirty="0"/>
                  <a:t>Start with generic Hamiltonian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Build amplitudes in this EFT</a:t>
                </a:r>
              </a:p>
              <a:p>
                <a:endParaRPr lang="en-US" dirty="0"/>
              </a:p>
              <a:p>
                <a:r>
                  <a:rPr lang="en-US" dirty="0"/>
                  <a:t>Match to classical limit of four-point amplitudes computed in perturbative gravity</a:t>
                </a:r>
              </a:p>
              <a:p>
                <a:endParaRPr lang="en-US" dirty="0"/>
              </a:p>
              <a:p>
                <a:r>
                  <a:rPr lang="en-US" dirty="0"/>
                  <a:t>Or match using world-line field theory computation</a:t>
                </a:r>
              </a:p>
              <a:p>
                <a:endParaRPr lang="en-US" dirty="0"/>
              </a:p>
              <a:p>
                <a:r>
                  <a:rPr lang="en-US" dirty="0"/>
                  <a:t>Gives conservative dynamics (scattering angle)</a:t>
                </a:r>
              </a:p>
              <a:p>
                <a:r>
                  <a:rPr lang="en-US" dirty="0"/>
                  <a:t>Feed back to bound-state predictions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BB51E7-B2DB-D603-865C-AEB688861B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5486400"/>
              </a:xfrm>
              <a:blipFill>
                <a:blip r:embed="rId2"/>
                <a:stretch>
                  <a:fillRect l="-963" t="-556" r="-741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040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8B1FE-7043-561A-EFFB-821B9B8BA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B66B1F-B900-E5C1-95AD-18A8822D61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are a very old field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B66B1F-B900-E5C1-95AD-18A8822D61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15F62F8-6228-220F-AC3F-AD77590B4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240" y="2053585"/>
            <a:ext cx="4998349" cy="23660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E8B126-B3BD-C076-1BBC-DCDA11D333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20240" y="5084784"/>
            <a:ext cx="5029200" cy="112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5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70EA9-B8B1-221A-6702-393ACCDF2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r>
              <a:rPr lang="en-US" dirty="0"/>
              <a:t>Progress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AD9D70-627A-D7BB-F750-0D0C6C30B7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66800"/>
                <a:ext cx="8686800" cy="5791200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: classical GR result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Westphal (1985)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First amplitudes contribution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Bern, Cheung,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Roiban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Shen, Solon, Zeng (2019)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Kälin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Liu, Porto (2021) 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Herrmann, Parra-Martinez, Zeng (2021)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Industrialization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Bern, Parra-Martinez,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Roiban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Ruf, Shen, Solon, Zeng (2021)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Dlapa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Kälin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Liu, Porto (2021)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Jakobsen,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Mogull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Plefka, Sauer, Xu (2023)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Cutting edge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Driesse, Jakobsen, Klemm,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Mogull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Nega, Plefka, Sauer,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Usovitsch</a:t>
                </a:r>
                <a:r>
                  <a:rPr lang="en-US" sz="2000" dirty="0">
                    <a:solidFill>
                      <a:srgbClr val="C00000"/>
                    </a:solidFill>
                  </a:rPr>
                  <a:t> (2024–6)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[”conservative”]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Bern, Herrmann,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Roiban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Ruf, Smirnov, Smith, Zeng (2025) [partial]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Dlapa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Kälin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Liu, Porto (2025–6) [nonlocal-in-time conservative]</a:t>
                </a: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Boundary to Bound Mapping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Cho,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Kälin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&amp; Porto (2019––2021)</a:t>
                </a: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Also work on spin, which I won’t discuss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AD9D70-627A-D7BB-F750-0D0C6C30B7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66800"/>
                <a:ext cx="8686800" cy="5791200"/>
              </a:xfrm>
              <a:blipFill>
                <a:blip r:embed="rId2"/>
                <a:stretch>
                  <a:fillRect l="-982" t="-947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7876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4E3F-1C86-5257-1F83-01090FF38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5DD18-ABDA-12C6-DAB0-2D51C6044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Organize in self-force orders</a:t>
            </a:r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Bern, Herrmann, </a:t>
            </a:r>
            <a:r>
              <a:rPr lang="en-US" sz="2000" dirty="0" err="1">
                <a:solidFill>
                  <a:srgbClr val="C00000"/>
                </a:solidFill>
              </a:rPr>
              <a:t>Roiban</a:t>
            </a:r>
            <a:r>
              <a:rPr lang="en-US" sz="2000" dirty="0">
                <a:solidFill>
                  <a:srgbClr val="C00000"/>
                </a:solidFill>
              </a:rPr>
              <a:t>, Ruf, Smirnov, Smith, &amp; Zeng (2025)</a:t>
            </a:r>
          </a:p>
          <a:p>
            <a:r>
              <a:rPr lang="en-US" dirty="0" err="1"/>
              <a:t>Calabi</a:t>
            </a:r>
            <a:r>
              <a:rPr lang="en-US" dirty="0"/>
              <a:t>-Yau integrals make an appearance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Driesse, Jakobsen, </a:t>
            </a:r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Klemm, &amp; </a:t>
            </a:r>
            <a:r>
              <a:rPr lang="en-US" sz="2000" dirty="0" err="1">
                <a:solidFill>
                  <a:srgbClr val="C00000"/>
                </a:solidFill>
              </a:rPr>
              <a:t>Mogull</a:t>
            </a:r>
            <a:r>
              <a:rPr lang="en-US" sz="2000" dirty="0">
                <a:solidFill>
                  <a:srgbClr val="C00000"/>
                </a:solidFill>
              </a:rPr>
              <a:t> (2024)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2B2361-827A-CE9C-BE2C-BDD8A026A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67" y="2042888"/>
            <a:ext cx="6671133" cy="9155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A8E36A-6646-5212-ED6F-5B39FF30C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209" y="3752038"/>
            <a:ext cx="2943460" cy="284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23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63C06-3988-ACEE-F7CD-F74AC488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60AD5E-9478-A242-B6E9-969CFE52EC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Integrand Generation (</a:t>
                </a:r>
                <a:r>
                  <a:rPr lang="en-US" sz="2000" dirty="0"/>
                  <a:t>+classical limit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Integration-by-Parts (</a:t>
                </a:r>
                <a:r>
                  <a:rPr lang="en-US" sz="2000" dirty="0"/>
                  <a:t>+tensor</a:t>
                </a:r>
                <a:r>
                  <a:rPr lang="en-US" dirty="0"/>
                  <a:t>) Reduction</a:t>
                </a:r>
              </a:p>
              <a:p>
                <a:pPr lvl="1"/>
                <a:r>
                  <a:rPr lang="en-US" dirty="0"/>
                  <a:t>Key difficulty</a:t>
                </a:r>
              </a:p>
              <a:p>
                <a:endParaRPr lang="en-US" dirty="0"/>
              </a:p>
              <a:p>
                <a:r>
                  <a:rPr lang="en-US" dirty="0"/>
                  <a:t>Integration (differential equations, boundary conditions)</a:t>
                </a:r>
              </a:p>
              <a:p>
                <a:pPr lvl="1"/>
                <a:r>
                  <a:rPr lang="en-US" dirty="0"/>
                  <a:t>Novel geometries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Observables (scattering angles)</a:t>
                </a:r>
              </a:p>
              <a:p>
                <a:pPr marL="0" indent="0">
                  <a:buNone/>
                </a:pPr>
                <a:r>
                  <a:rPr lang="en-US" dirty="0">
                    <a:sym typeface="Symbol" panose="05050102010706020507" pitchFamily="18" charset="2"/>
                  </a:rPr>
                  <a:t> </a:t>
                </a:r>
                <a:r>
                  <a:rPr lang="en-US" dirty="0">
                    <a:solidFill>
                      <a:srgbClr val="C00000"/>
                    </a:solidFill>
                    <a:sym typeface="Symbol" panose="05050102010706020507" pitchFamily="18" charset="2"/>
                  </a:rPr>
                  <a:t>talks by Jakobsen, Bern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60AD5E-9478-A242-B6E9-969CFE52EC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11" t="-1078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3674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845EB-687D-7770-EAFA-D0648A04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in IBPs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6E860-03EC-9CD6-F99C-76A7EA81B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83162"/>
          </a:xfrm>
        </p:spPr>
        <p:txBody>
          <a:bodyPr>
            <a:normAutofit/>
          </a:bodyPr>
          <a:lstStyle/>
          <a:p>
            <a:r>
              <a:rPr lang="en-US" dirty="0"/>
              <a:t>Many different ideas explored: improvements to existing codes and new directions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Wu, Boehm, Ma, Xu, &amp; Zhang; Hu, Feng, Shen, &amp; Zhang; Liao; Wang &amp; Yang; von Hippel &amp; Wilhelm; Liu &amp; </a:t>
            </a:r>
            <a:r>
              <a:rPr lang="en-US" sz="1800" dirty="0" err="1">
                <a:solidFill>
                  <a:srgbClr val="C00000"/>
                </a:solidFill>
              </a:rPr>
              <a:t>Mitov</a:t>
            </a:r>
            <a:r>
              <a:rPr lang="en-US" sz="1800" dirty="0">
                <a:solidFill>
                  <a:srgbClr val="C00000"/>
                </a:solidFill>
              </a:rPr>
              <a:t>; Wu, Böhm, Ma, </a:t>
            </a:r>
            <a:r>
              <a:rPr lang="en-US" sz="1800" dirty="0" err="1">
                <a:solidFill>
                  <a:srgbClr val="C00000"/>
                </a:solidFill>
              </a:rPr>
              <a:t>Usovitsch</a:t>
            </a:r>
            <a:r>
              <a:rPr lang="en-US" sz="1800" dirty="0">
                <a:solidFill>
                  <a:srgbClr val="C00000"/>
                </a:solidFill>
              </a:rPr>
              <a:t>, Xu, &amp; Zhang; Bree, Gasparotto, Matijašić, </a:t>
            </a:r>
            <a:r>
              <a:rPr lang="en-US" sz="1800" dirty="0" err="1">
                <a:solidFill>
                  <a:srgbClr val="C00000"/>
                </a:solidFill>
              </a:rPr>
              <a:t>Mazloumi</a:t>
            </a:r>
            <a:r>
              <a:rPr lang="en-US" sz="1800" dirty="0">
                <a:solidFill>
                  <a:srgbClr val="C00000"/>
                </a:solidFill>
              </a:rPr>
              <a:t>, </a:t>
            </a:r>
            <a:r>
              <a:rPr lang="en-US" sz="1800" dirty="0" err="1">
                <a:solidFill>
                  <a:srgbClr val="C00000"/>
                </a:solidFill>
              </a:rPr>
              <a:t>Melnichenkod</a:t>
            </a:r>
            <a:r>
              <a:rPr lang="en-US" sz="1800" dirty="0">
                <a:solidFill>
                  <a:srgbClr val="C00000"/>
                </a:solidFill>
              </a:rPr>
              <a:t>, </a:t>
            </a:r>
            <a:r>
              <a:rPr lang="en-US" sz="1800" dirty="0" err="1">
                <a:solidFill>
                  <a:srgbClr val="C00000"/>
                </a:solidFill>
              </a:rPr>
              <a:t>Pögel</a:t>
            </a:r>
            <a:r>
              <a:rPr lang="en-US" sz="1800" dirty="0">
                <a:solidFill>
                  <a:srgbClr val="C00000"/>
                </a:solidFill>
              </a:rPr>
              <a:t>, Teschke, Wang, Weinzierl, Wu, &amp; Xu; Wu &amp; Xu; Song; Smirnov &amp; Zeng; Belitsky, </a:t>
            </a:r>
            <a:r>
              <a:rPr lang="en-US" sz="1800" dirty="0" err="1">
                <a:solidFill>
                  <a:srgbClr val="C00000"/>
                </a:solidFill>
              </a:rPr>
              <a:t>Kokosinskaya</a:t>
            </a:r>
            <a:r>
              <a:rPr lang="en-US" sz="1800" dirty="0">
                <a:solidFill>
                  <a:srgbClr val="C00000"/>
                </a:solidFill>
              </a:rPr>
              <a:t>, Smirnov, </a:t>
            </a:r>
            <a:r>
              <a:rPr lang="en-US" sz="1800" dirty="0" err="1">
                <a:solidFill>
                  <a:srgbClr val="C00000"/>
                </a:solidFill>
              </a:rPr>
              <a:t>Voevodin</a:t>
            </a:r>
            <a:r>
              <a:rPr lang="en-US" sz="1800" dirty="0">
                <a:solidFill>
                  <a:srgbClr val="C00000"/>
                </a:solidFill>
              </a:rPr>
              <a:t>, &amp; Zeng; Song, Yang, Cao, Luo, &amp; Zhu; Zeng; Ma, Qin, Tan, &amp; Yan; Smith &amp; Zeng; Chen; Feng, Li, Liu, Ma, &amp; Zhang; Coro, Novichkov, Page, &amp; Song; de la Cruz &amp; DAK; Huang, Ma, Wang, &amp; Yang; von Gersdorff &amp; Lessa; Britto, Grimm, &amp; </a:t>
            </a:r>
            <a:r>
              <a:rPr lang="en-US" sz="1800" dirty="0" err="1">
                <a:solidFill>
                  <a:srgbClr val="C00000"/>
                </a:solidFill>
              </a:rPr>
              <a:t>Hoefnagels</a:t>
            </a:r>
            <a:r>
              <a:rPr lang="en-US" sz="1800" dirty="0">
                <a:solidFill>
                  <a:srgbClr val="C00000"/>
                </a:solidFill>
              </a:rPr>
              <a:t>; Berman, Charton, Luna, Wilhelm, &amp; Zeng</a:t>
            </a:r>
            <a:endParaRPr lang="en-US" sz="1800" dirty="0"/>
          </a:p>
          <a:p>
            <a:r>
              <a:rPr lang="en-US" b="1" dirty="0"/>
              <a:t>Same</a:t>
            </a:r>
            <a:r>
              <a:rPr lang="en-US" dirty="0"/>
              <a:t> problem and </a:t>
            </a:r>
            <a:r>
              <a:rPr lang="en-US" b="1" dirty="0"/>
              <a:t>same</a:t>
            </a:r>
            <a:r>
              <a:rPr lang="en-US" dirty="0"/>
              <a:t> codes for QCD/EW and gravitational waves</a:t>
            </a:r>
          </a:p>
          <a:p>
            <a:r>
              <a:rPr lang="en-US" dirty="0"/>
              <a:t>Most intense and sensible use of machine learning and AI</a:t>
            </a:r>
          </a:p>
        </p:txBody>
      </p:sp>
    </p:spTree>
    <p:extLst>
      <p:ext uri="{BB962C8B-B14F-4D97-AF65-F5344CB8AC3E}">
        <p14:creationId xmlns:p14="http://schemas.microsoft.com/office/powerpoint/2010/main" val="267629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2F7F4-F110-67C2-BC6C-E5C44F4E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I Won’t Be Discussing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77B50-B4BD-9847-B883-5A9F670B3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943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All have seen important progress in the last few years</a:t>
            </a:r>
          </a:p>
          <a:p>
            <a:r>
              <a:rPr lang="en-US" dirty="0"/>
              <a:t>Post-Newtonian calculations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C00000"/>
                </a:solidFill>
              </a:rPr>
              <a:t>Narikawa</a:t>
            </a:r>
            <a:r>
              <a:rPr lang="en-US" sz="1800" dirty="0">
                <a:solidFill>
                  <a:srgbClr val="C00000"/>
                </a:solidFill>
              </a:rPr>
              <a:t>; Mandal, Mastrolia, Silva, Patil, &amp; Steinhoff; </a:t>
            </a:r>
            <a:r>
              <a:rPr lang="en-US" sz="1800" dirty="0" err="1">
                <a:solidFill>
                  <a:srgbClr val="C00000"/>
                </a:solidFill>
              </a:rPr>
              <a:t>Georgoudis</a:t>
            </a:r>
            <a:r>
              <a:rPr lang="en-US" sz="1800" dirty="0">
                <a:solidFill>
                  <a:srgbClr val="C00000"/>
                </a:solidFill>
              </a:rPr>
              <a:t>, </a:t>
            </a:r>
            <a:r>
              <a:rPr lang="en-US" sz="1800" dirty="0" err="1">
                <a:solidFill>
                  <a:srgbClr val="C00000"/>
                </a:solidFill>
              </a:rPr>
              <a:t>Heissenberg</a:t>
            </a:r>
            <a:r>
              <a:rPr lang="en-US" sz="1800" dirty="0">
                <a:solidFill>
                  <a:srgbClr val="C00000"/>
                </a:solidFill>
              </a:rPr>
              <a:t>, &amp; Russo; Siddhant, Grant, &amp; Nichols; </a:t>
            </a:r>
            <a:r>
              <a:rPr lang="en-US" sz="1800" dirty="0" err="1">
                <a:solidFill>
                  <a:srgbClr val="C00000"/>
                </a:solidFill>
              </a:rPr>
              <a:t>Skoupý</a:t>
            </a:r>
            <a:r>
              <a:rPr lang="en-US" sz="1800" dirty="0">
                <a:solidFill>
                  <a:srgbClr val="C00000"/>
                </a:solidFill>
              </a:rPr>
              <a:t> &amp; </a:t>
            </a:r>
            <a:r>
              <a:rPr lang="en-US" sz="1800" dirty="0" err="1">
                <a:solidFill>
                  <a:srgbClr val="C00000"/>
                </a:solidFill>
              </a:rPr>
              <a:t>Witzany</a:t>
            </a:r>
            <a:r>
              <a:rPr lang="en-US" sz="1800" dirty="0">
                <a:solidFill>
                  <a:srgbClr val="C00000"/>
                </a:solidFill>
              </a:rPr>
              <a:t>; Bini, Damour, &amp; </a:t>
            </a:r>
            <a:r>
              <a:rPr lang="en-US" sz="1800" dirty="0" err="1">
                <a:solidFill>
                  <a:srgbClr val="C00000"/>
                </a:solidFill>
              </a:rPr>
              <a:t>Geralico</a:t>
            </a:r>
            <a:r>
              <a:rPr lang="en-US" sz="1800" dirty="0">
                <a:solidFill>
                  <a:srgbClr val="C00000"/>
                </a:solidFill>
              </a:rPr>
              <a:t>; Placidi, </a:t>
            </a:r>
            <a:r>
              <a:rPr lang="en-US" sz="1800" dirty="0" err="1">
                <a:solidFill>
                  <a:srgbClr val="C00000"/>
                </a:solidFill>
              </a:rPr>
              <a:t>Rettegno</a:t>
            </a:r>
            <a:r>
              <a:rPr lang="en-US" sz="1800" dirty="0">
                <a:solidFill>
                  <a:srgbClr val="C00000"/>
                </a:solidFill>
              </a:rPr>
              <a:t>, &amp; Nagar; Blanchet, Faye, &amp; </a:t>
            </a:r>
            <a:r>
              <a:rPr lang="en-US" sz="1800" dirty="0" err="1">
                <a:solidFill>
                  <a:srgbClr val="C00000"/>
                </a:solidFill>
              </a:rPr>
              <a:t>Trestini</a:t>
            </a:r>
            <a:r>
              <a:rPr lang="en-US" sz="1800" dirty="0">
                <a:solidFill>
                  <a:srgbClr val="C00000"/>
                </a:solidFill>
              </a:rPr>
              <a:t>; </a:t>
            </a:r>
            <a:r>
              <a:rPr lang="fi-FI" sz="1800" dirty="0">
                <a:solidFill>
                  <a:srgbClr val="C00000"/>
                </a:solidFill>
              </a:rPr>
              <a:t>Bautista, Khalil, Sergola, Kavanagh, &amp; Vines; Cunningham, Kavanagh, Pound, Trestini, Warburton, &amp; Neef; Witzany, Skoupý, Stein, Tanay; Sridhar, Bhattacharyya, Paul, &amp; Mishra; Gamboa, Khalil, &amp; Buonanno; Dones, Henry, Bernard; Islam &amp; Venumadhav; Morras, Pratten, &amp;  Schmidt; Fumagalli, Loutrel, Gerosa, &amp; Boschini; Trestini; </a:t>
            </a:r>
            <a:r>
              <a:rPr lang="it-IT" sz="1800" dirty="0">
                <a:solidFill>
                  <a:srgbClr val="C00000"/>
                </a:solidFill>
              </a:rPr>
              <a:t>Brunello, Mandal, Mastrolia, Patil, Pegorin</a:t>
            </a:r>
            <a:endParaRPr lang="fi-FI" sz="1800" dirty="0">
              <a:solidFill>
                <a:srgbClr val="C00000"/>
              </a:solidFill>
            </a:endParaRPr>
          </a:p>
          <a:p>
            <a:r>
              <a:rPr lang="fi-FI" dirty="0"/>
              <a:t>Self-Force calculations &amp; formalism</a:t>
            </a:r>
          </a:p>
          <a:p>
            <a:pPr marL="0" indent="0">
              <a:buNone/>
            </a:pPr>
            <a:r>
              <a:rPr lang="fi-FI" sz="1800" dirty="0">
                <a:solidFill>
                  <a:srgbClr val="C00000"/>
                </a:solidFill>
              </a:rPr>
              <a:t>Honet, Pound, Compère; Honet, Mathews, Compère, Pound, Wardell; Brunello, Mandal, Mastrolia, Patil, Pegorin,  Ronca, Smith, Steinhoff, &amp; Torres Bobadilla; Castillo, Evans, Kavanagh, Neef, Wardell; Liu &amp; Cao; Bini, Geralico, &amp; Rufrano Aliberti; De Falco &amp; Gallo; Yoo, Boyle, &amp; Deppe; Placidi, Sebastiani, &amp; Grignani; Henry &amp; Heffernan; Aykroyd &amp; Bourgoin; Henry; Blanchet, Faye, Seraille, &amp; Trestini; Laxman, Fujita, &amp; Mishra; Colin, Tanay, &amp; Bernard; Bini &amp; Di Russo; Porto &amp; Riva; Morras, Pratten, Schmidt, &amp; Buonanno; Brunello, Mandal, Mastrolia, Patil, &amp; Pegorin; Sun, Bonga, Stein, &amp; Da Re; Cheung, Parra-Martinez, Rothstein, Shah, &amp; Wilson-Gerow</a:t>
            </a:r>
          </a:p>
          <a:p>
            <a:endParaRPr lang="fi-FI" dirty="0"/>
          </a:p>
          <a:p>
            <a:pPr marL="0" indent="0">
              <a:buNone/>
            </a:pP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28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61B30-6EE8-1A9E-071B-B411267AD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I Won’t Be Discussing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DF9F9-4D25-51EC-242F-1C00D9F6A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Eikonal, Resummation, Tidal, &amp; Other</a:t>
            </a:r>
          </a:p>
          <a:p>
            <a:pPr marL="0" indent="0">
              <a:buNone/>
            </a:pPr>
            <a:r>
              <a:rPr lang="fi-FI" sz="1800" dirty="0">
                <a:solidFill>
                  <a:srgbClr val="C00000"/>
                </a:solidFill>
              </a:rPr>
              <a:t>Heissenberg &amp; Russo; Fernandes &amp; Lin; Georgoudis, Heissenberg, &amp; Russo; Cipriani, Di Russo, Fucito, Francisco Morales, Poghosyan, &amp; Poghossian; Ivanov, Li, Parra-Martinez, &amp; Zhou; Parra-Martinez &amp; Podo; Schulze, Bernuzzi, Rettegno, Fontbuté, Placidi, &amp; Damour; Caron-Huot, Correia, Isabella, &amp; Solon</a:t>
            </a:r>
          </a:p>
          <a:p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90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7542A-074F-45C2-A22F-4B020B367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A1D68-28FB-469A-AF19-96A927775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en-US" dirty="0"/>
              <a:t>Scatter two massive objects, treated as point particles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66D1F6D-FE7B-5C76-6D74-5B930B92A481}"/>
              </a:ext>
            </a:extLst>
          </p:cNvPr>
          <p:cNvGrpSpPr/>
          <p:nvPr/>
        </p:nvGrpSpPr>
        <p:grpSpPr>
          <a:xfrm>
            <a:off x="1295400" y="2438400"/>
            <a:ext cx="4522600" cy="1539240"/>
            <a:chOff x="1295400" y="2438400"/>
            <a:chExt cx="4522600" cy="153924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161F170-2EFE-4ADD-8FF6-F6BFEB6713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29000" y="2884073"/>
              <a:ext cx="685800" cy="6477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99000">
                  <a:srgbClr val="FF0000"/>
                </a:gs>
                <a:gs pos="9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8679EC0-842E-4A37-9B61-B193698CDC09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>
              <a:off x="1905000" y="2579273"/>
              <a:ext cx="1624433" cy="399653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8F828EE-EBBF-4AAA-ACA8-7253C62BBF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1952" y="3438405"/>
              <a:ext cx="1627632" cy="40233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EA1C1B3-B5A2-40B5-8D26-8DA7D6938E2A}"/>
                </a:ext>
              </a:extLst>
            </p:cNvPr>
            <p:cNvCxnSpPr>
              <a:cxnSpLocks/>
              <a:stCxn id="4" idx="7"/>
            </p:cNvCxnSpPr>
            <p:nvPr/>
          </p:nvCxnSpPr>
          <p:spPr>
            <a:xfrm flipV="1">
              <a:off x="4014367" y="2503073"/>
              <a:ext cx="1776833" cy="475853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FC66BD3-6626-4B38-B46E-06EF05BC501C}"/>
                </a:ext>
              </a:extLst>
            </p:cNvPr>
            <p:cNvCxnSpPr>
              <a:cxnSpLocks/>
            </p:cNvCxnSpPr>
            <p:nvPr/>
          </p:nvCxnSpPr>
          <p:spPr>
            <a:xfrm>
              <a:off x="4041167" y="3416031"/>
              <a:ext cx="1776833" cy="475488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793C66B-85A2-AD8C-D9A2-4C1C88F012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96608" y="2438400"/>
              <a:ext cx="274320" cy="2743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1FB551-5B95-9D85-8A7F-4783B1C324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95400" y="3703320"/>
              <a:ext cx="274320" cy="27432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DBF4DB5-529C-EEDA-7D35-F81C14BE1826}"/>
              </a:ext>
            </a:extLst>
          </p:cNvPr>
          <p:cNvSpPr txBox="1"/>
          <p:nvPr/>
        </p:nvSpPr>
        <p:spPr>
          <a:xfrm flipH="1">
            <a:off x="6065536" y="2477869"/>
            <a:ext cx="3118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impact parameter </a:t>
            </a:r>
            <a:r>
              <a:rPr lang="en-US" i="1" dirty="0">
                <a:latin typeface="Palatino Linotype" panose="02040502050505030304" pitchFamily="18" charset="0"/>
              </a:rPr>
              <a:t>b</a:t>
            </a:r>
          </a:p>
          <a:p>
            <a:r>
              <a:rPr lang="en-US" dirty="0">
                <a:latin typeface="Palatino Linotype" panose="02040502050505030304" pitchFamily="18" charset="0"/>
              </a:rPr>
              <a:t>distinguishable particles</a:t>
            </a:r>
          </a:p>
        </p:txBody>
      </p:sp>
    </p:spTree>
    <p:extLst>
      <p:ext uri="{BB962C8B-B14F-4D97-AF65-F5344CB8AC3E}">
        <p14:creationId xmlns:p14="http://schemas.microsoft.com/office/powerpoint/2010/main" val="39672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32C5-2394-A3E6-D155-F1AC1B1BA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Numerical Relativity Meets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DFE60-3ED2-77BA-5867-C84C6848A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4525963"/>
          </a:xfrm>
        </p:spPr>
        <p:txBody>
          <a:bodyPr>
            <a:normAutofit/>
          </a:bodyPr>
          <a:lstStyle/>
          <a:p>
            <a:r>
              <a:rPr lang="en-US" dirty="0"/>
              <a:t>Numerical relativists have taken up serious interest in scattering &amp; in comparing to perturbative calculations</a:t>
            </a:r>
          </a:p>
          <a:p>
            <a:pPr lvl="1"/>
            <a:r>
              <a:rPr lang="en-US" dirty="0" err="1">
                <a:solidFill>
                  <a:srgbClr val="C00000"/>
                </a:solidFill>
              </a:rPr>
              <a:t>Rettegno</a:t>
            </a:r>
            <a:r>
              <a:rPr lang="en-US" dirty="0">
                <a:solidFill>
                  <a:srgbClr val="C00000"/>
                </a:solidFill>
              </a:rPr>
              <a:t>, Pratten, Thomas, Schmidt, &amp; Damour (2023)</a:t>
            </a:r>
            <a:r>
              <a:rPr lang="en-US" dirty="0"/>
              <a:t>, using Einstein Toolkit</a:t>
            </a:r>
          </a:p>
          <a:p>
            <a:pPr lvl="1"/>
            <a:r>
              <a:rPr lang="en-US" dirty="0" err="1">
                <a:solidFill>
                  <a:srgbClr val="C00000"/>
                </a:solidFill>
              </a:rPr>
              <a:t>Kankani</a:t>
            </a:r>
            <a:r>
              <a:rPr lang="en-US" dirty="0">
                <a:solidFill>
                  <a:srgbClr val="C00000"/>
                </a:solidFill>
              </a:rPr>
              <a:t> &amp; McWilliams (2024)</a:t>
            </a:r>
            <a:r>
              <a:rPr lang="en-US" dirty="0"/>
              <a:t>, B2B doesn’t work nonperturbatively</a:t>
            </a:r>
          </a:p>
          <a:p>
            <a:pPr lvl="1"/>
            <a:r>
              <a:rPr lang="en-US" sz="2100" dirty="0">
                <a:solidFill>
                  <a:srgbClr val="C00000"/>
                </a:solidFill>
              </a:rPr>
              <a:t>Swain, Pratten, &amp; Schmidt (2024)</a:t>
            </a:r>
            <a:r>
              <a:rPr lang="en-US" sz="2100" dirty="0"/>
              <a:t>, using Einstein Toolkit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Long, Pfeiffer, Buonanno,  Jakobsen, </a:t>
            </a:r>
            <a:r>
              <a:rPr lang="en-US" dirty="0" err="1">
                <a:solidFill>
                  <a:srgbClr val="C00000"/>
                </a:solidFill>
              </a:rPr>
              <a:t>Mogull</a:t>
            </a:r>
            <a:r>
              <a:rPr lang="en-US" dirty="0">
                <a:solidFill>
                  <a:srgbClr val="C00000"/>
                </a:solidFill>
              </a:rPr>
              <a:t>, Ramos-Buades, </a:t>
            </a:r>
            <a:r>
              <a:rPr lang="en-US" dirty="0" err="1">
                <a:solidFill>
                  <a:srgbClr val="C00000"/>
                </a:solidFill>
              </a:rPr>
              <a:t>Rüter</a:t>
            </a:r>
            <a:r>
              <a:rPr lang="en-US" dirty="0">
                <a:solidFill>
                  <a:srgbClr val="C00000"/>
                </a:solidFill>
              </a:rPr>
              <a:t>, Kidder, &amp; Scheel (2025)</a:t>
            </a:r>
            <a:r>
              <a:rPr lang="en-US" dirty="0"/>
              <a:t>, using </a:t>
            </a:r>
            <a:r>
              <a:rPr lang="en-US" cap="small" dirty="0" err="1"/>
              <a:t>SpEC</a:t>
            </a:r>
            <a:endParaRPr lang="en-US" cap="small" dirty="0"/>
          </a:p>
          <a:p>
            <a:pPr lvl="1"/>
            <a:r>
              <a:rPr lang="en-US" dirty="0">
                <a:solidFill>
                  <a:srgbClr val="C00000"/>
                </a:solidFill>
              </a:rPr>
              <a:t>Long, Pfeiffer, Kidder, &amp; Scheel (2025)</a:t>
            </a:r>
            <a:r>
              <a:rPr lang="en-US" dirty="0"/>
              <a:t>, using </a:t>
            </a:r>
            <a:r>
              <a:rPr lang="en-US" cap="small" dirty="0" err="1"/>
              <a:t>SpEC</a:t>
            </a:r>
            <a:endParaRPr lang="en-US" cap="small" dirty="0"/>
          </a:p>
          <a:p>
            <a:endParaRPr lang="en-US" dirty="0"/>
          </a:p>
          <a:p>
            <a:r>
              <a:rPr lang="en-US" dirty="0"/>
              <a:t>In some ways observables are cleaner in scattering than in bound state</a:t>
            </a:r>
          </a:p>
        </p:txBody>
      </p:sp>
    </p:spTree>
    <p:extLst>
      <p:ext uri="{BB962C8B-B14F-4D97-AF65-F5344CB8AC3E}">
        <p14:creationId xmlns:p14="http://schemas.microsoft.com/office/powerpoint/2010/main" val="26999705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EF79E-B037-104C-2095-364A0C0FA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the Bound Domain?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E2FD5-F6B0-9439-378E-971249750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Towards waveform mapping</a:t>
            </a:r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Gonzo and </a:t>
            </a:r>
            <a:r>
              <a:rPr lang="en-US" sz="2000" dirty="0" err="1">
                <a:solidFill>
                  <a:srgbClr val="C00000"/>
                </a:solidFill>
              </a:rPr>
              <a:t>Mogull</a:t>
            </a:r>
            <a:endParaRPr lang="en-US" sz="2000" dirty="0">
              <a:solidFill>
                <a:srgbClr val="C00000"/>
              </a:solidFill>
            </a:endParaRPr>
          </a:p>
          <a:p>
            <a:endParaRPr lang="en-US" dirty="0"/>
          </a:p>
          <a:p>
            <a:r>
              <a:rPr lang="en-US" dirty="0"/>
              <a:t>More to come in the next 6–12 months…</a:t>
            </a:r>
          </a:p>
          <a:p>
            <a:endParaRPr lang="en-US" dirty="0"/>
          </a:p>
          <a:p>
            <a:r>
              <a:rPr lang="en-US" dirty="0"/>
              <a:t>Some steps in D. O’Connell’s talk later today</a:t>
            </a:r>
          </a:p>
        </p:txBody>
      </p:sp>
    </p:spTree>
    <p:extLst>
      <p:ext uri="{BB962C8B-B14F-4D97-AF65-F5344CB8AC3E}">
        <p14:creationId xmlns:p14="http://schemas.microsoft.com/office/powerpoint/2010/main" val="1846242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49534-C692-4DCF-B132-90986D40B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KMOC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70218-27D3-46B3-BB4F-5D482C84C1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19200"/>
                <a:ext cx="8915400" cy="54102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DAK, Maybee, O’Connell;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Cristofoli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Gonzo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DAK, O’Connell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/>
                  <a:t>Start with physical observables in quantum theory</a:t>
                </a:r>
              </a:p>
              <a:p>
                <a:endParaRPr lang="en-US" dirty="0"/>
              </a:p>
              <a:p>
                <a:r>
                  <a:rPr lang="en-US" dirty="0"/>
                  <a:t>Initial state of two localized massive particles</a:t>
                </a:r>
              </a:p>
              <a:p>
                <a:endParaRPr lang="en-US" dirty="0"/>
              </a:p>
              <a:p>
                <a:r>
                  <a:rPr lang="en-US" dirty="0"/>
                  <a:t>Observables will have the form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Final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Initial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𝕆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All-orders master formula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     =        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(1)</m:t>
                          </m:r>
                        </m:sub>
                        <m:sup/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          +              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(2)</m:t>
                          </m:r>
                        </m:sub>
                        <m:sup/>
                      </m:sSub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                           loop                            cut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70218-27D3-46B3-BB4F-5D482C84C1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19200"/>
                <a:ext cx="8915400" cy="5410200"/>
              </a:xfrm>
              <a:blipFill>
                <a:blip r:embed="rId2"/>
                <a:stretch>
                  <a:fillRect l="-889" t="-563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7036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F3350-C8BF-6FA5-C31B-55FA021EF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but also a very young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2876-1A16-9E01-E414-7443F5042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4" name="Online Media 3" title="Simulation of Merger of Two Black Holes and Gravitational Radiation">
            <a:hlinkClick r:id="" action="ppaction://media"/>
            <a:extLst>
              <a:ext uri="{FF2B5EF4-FFF2-40B4-BE49-F238E27FC236}">
                <a16:creationId xmlns:a16="http://schemas.microsoft.com/office/drawing/2014/main" id="{FAB98DA1-08B5-4DB5-04C2-AD42D983478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76400" y="1721001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2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D31D-3CFD-43A5-AAB3-0D5EC4305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DAF61-E644-4AAC-808B-B5B1FF9EF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Local radiation observable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Waveform is leading large-distance behavior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03481F1-6F02-412C-978A-9413E19C5F93}"/>
              </a:ext>
            </a:extLst>
          </p:cNvPr>
          <p:cNvSpPr/>
          <p:nvPr/>
        </p:nvSpPr>
        <p:spPr>
          <a:xfrm>
            <a:off x="2133600" y="2286000"/>
            <a:ext cx="1066800" cy="685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E817A6-E1C0-4F3F-9A4F-77815353EBC0}"/>
              </a:ext>
            </a:extLst>
          </p:cNvPr>
          <p:cNvCxnSpPr/>
          <p:nvPr/>
        </p:nvCxnSpPr>
        <p:spPr>
          <a:xfrm flipV="1">
            <a:off x="3505200" y="1905000"/>
            <a:ext cx="2743200" cy="533400"/>
          </a:xfrm>
          <a:prstGeom prst="line">
            <a:avLst/>
          </a:prstGeom>
          <a:ln w="28575">
            <a:solidFill>
              <a:srgbClr val="FF0000"/>
            </a:solidFill>
            <a:headEnd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Eyes">
            <a:extLst>
              <a:ext uri="{FF2B5EF4-FFF2-40B4-BE49-F238E27FC236}">
                <a16:creationId xmlns:a16="http://schemas.microsoft.com/office/drawing/2014/main" id="{CDEE281A-829F-4ED0-AC91-DDCE50C88D2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29400" y="1295400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6DC700-3A79-459C-85CF-D7BACE9A1F23}"/>
              </a:ext>
            </a:extLst>
          </p:cNvPr>
          <p:cNvSpPr txBox="1"/>
          <p:nvPr/>
        </p:nvSpPr>
        <p:spPr>
          <a:xfrm>
            <a:off x="1676400" y="3124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Scattering region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56567E-FBCE-4C45-908B-D543610CDF52}"/>
                  </a:ext>
                </a:extLst>
              </p:cNvPr>
              <p:cNvSpPr txBox="1"/>
              <p:nvPr/>
            </p:nvSpPr>
            <p:spPr>
              <a:xfrm>
                <a:off x="4419600" y="2362200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alatino Linotype" panose="02040502050505030304" pitchFamily="18" charset="0"/>
                  </a:rPr>
                  <a:t>Radiation propagates in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acc>
                  </m:oMath>
                </a14:m>
                <a:r>
                  <a:rPr lang="en-US" dirty="0">
                    <a:latin typeface="Palatino Linotype" panose="02040502050505030304" pitchFamily="18" charset="0"/>
                  </a:rPr>
                  <a:t> direction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56567E-FBCE-4C45-908B-D543610CDF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2362200"/>
                <a:ext cx="2438400" cy="646331"/>
              </a:xfrm>
              <a:prstGeom prst="rect">
                <a:avLst/>
              </a:prstGeom>
              <a:blipFill>
                <a:blip r:embed="rId7"/>
                <a:stretch>
                  <a:fillRect l="-2000" t="-5660" r="-100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2563681-79DD-4310-B2EC-3D3FB7B6CA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669245" y="3112980"/>
            <a:ext cx="569905" cy="3245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F633ED-AF32-4FC6-AC56-CEEFA9440F0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81200" y="4267200"/>
            <a:ext cx="6453333" cy="70285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B0CBF50-7AFC-4CC2-AD1E-849DBC8BA69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2676905" y="5678895"/>
            <a:ext cx="3038095" cy="72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3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52196-9A78-43FD-846D-09663EAA1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2EE175-32AB-4869-95BE-25EA8B379E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0" y="1600200"/>
                <a:ext cx="9067800" cy="4800600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/>
                  <a:t>Formally, the Riemann tensor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  <m:r>
                                <a:rPr lang="en-US" sz="2300" i="1">
                                  <a:latin typeface="Cambria Math" panose="02040503050406030204" pitchFamily="18" charset="0"/>
                                </a:rPr>
                                <m:t>𝜆𝜎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300" b="0" i="0" smtClean="0"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ℝ</m:t>
                                  </m:r>
                                </m:e>
                                <m:sub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𝜇𝜈𝜆𝜎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300" b="0" i="0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  <m:t>ℝ</m:t>
                                  </m:r>
                                </m:e>
                                <m:sub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𝜇𝜈</m:t>
                                  </m:r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</a:rPr>
                                    <m:t>𝜆𝜎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+⟨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latin typeface="Cambria Math" panose="02040503050406030204" pitchFamily="18" charset="0"/>
                                </a:rPr>
                                <m:t>ℝ</m:t>
                              </m:r>
                            </m:e>
                            <m:sub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  <m:r>
                                <a:rPr lang="en-US" sz="2300" i="1">
                                  <a:latin typeface="Cambria Math" panose="02040503050406030204" pitchFamily="18" charset="0"/>
                                </a:rPr>
                                <m:t>𝜆𝜎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sz="2300" dirty="0"/>
              </a:p>
              <a:p>
                <a:pPr marL="0" indent="0">
                  <a:buNone/>
                </a:pPr>
                <a:endParaRPr lang="en-US" sz="2300" dirty="0"/>
              </a:p>
              <a:p>
                <a:r>
                  <a:rPr lang="en-US" dirty="0"/>
                  <a:t>At lowest order only the first term contributes [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]</a:t>
                </a:r>
              </a:p>
              <a:p>
                <a:endParaRPr lang="en-US" dirty="0"/>
              </a:p>
              <a:p>
                <a:r>
                  <a:rPr lang="en-US" dirty="0"/>
                  <a:t>The second term enters at next-to-leading order [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]</a:t>
                </a:r>
              </a:p>
              <a:p>
                <a:pPr marL="0" indent="0">
                  <a:buNone/>
                </a:pPr>
                <a:endParaRPr lang="en-US" sz="23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2EE175-32AB-4869-95BE-25EA8B379E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1600200"/>
                <a:ext cx="9067800" cy="4800600"/>
              </a:xfrm>
              <a:blipFill>
                <a:blip r:embed="rId2"/>
                <a:stretch>
                  <a:fillRect l="-941" t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60034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93CE-5499-D5EB-B6BE-51A1BAED4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2E461-7AD2-5906-BF91-C3A47ED0CF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0" y="1219200"/>
                <a:ext cx="8991600" cy="55626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LO: classical GR + reproduction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Kovacs &amp; Thorne (1978)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Jakobsen,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Mogull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Plefka, &amp; Steinhoff (2021)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it-IT" sz="2000" dirty="0" err="1">
                    <a:solidFill>
                      <a:srgbClr val="C00000"/>
                    </a:solidFill>
                  </a:rPr>
                  <a:t>Mougiakakos</a:t>
                </a:r>
                <a:r>
                  <a:rPr lang="it-IT" sz="2000" dirty="0">
                    <a:solidFill>
                      <a:srgbClr val="C00000"/>
                    </a:solidFill>
                  </a:rPr>
                  <a:t>, Riva, &amp; Vernizzi (2021)</a:t>
                </a:r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spcBef>
                    <a:spcPts val="0"/>
                  </a:spcBef>
                </a:pPr>
                <a:endParaRPr lang="en-US" dirty="0"/>
              </a:p>
              <a:p>
                <a:r>
                  <a:rPr lang="en-US" dirty="0"/>
                  <a:t>NLO &amp; related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Brandhuber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Brown, Chen, De Angelis, Gowdy, &amp; Travaglini (2023)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Herderschee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Roiban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&amp; Teng (2023)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Georgoudis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Heissenberg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&amp; Vazquez-Holm (2023)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Caron-Huot, Giroux, Hannesdottir, &amp; Mizera (2023)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de-DE" sz="2000" dirty="0">
                    <a:solidFill>
                      <a:srgbClr val="C00000"/>
                    </a:solidFill>
                  </a:rPr>
                  <a:t>Bohnenblust, Ita, Kraus, &amp; Schlenk (2023)</a:t>
                </a:r>
                <a:endParaRPr lang="en-US" sz="2000" dirty="0">
                  <a:solidFill>
                    <a:srgbClr val="C00000"/>
                  </a:solidFill>
                </a:endParaRP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Elkhidir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O'Connell,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Sergola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&amp; Vazquez-Holm (2023)</a:t>
                </a:r>
              </a:p>
              <a:p>
                <a:pPr marL="0" indent="0" algn="r"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Brunello, De Angelis, &amp; DAK (2025)</a:t>
                </a: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Power spectrum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Additional information away from circular orbits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2E461-7AD2-5906-BF91-C3A47ED0CF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1219200"/>
                <a:ext cx="8991600" cy="5562600"/>
              </a:xfrm>
              <a:blipFill>
                <a:blip r:embed="rId2"/>
                <a:stretch>
                  <a:fillRect l="-949" t="-876" r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60694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AD86-BFC5-6AA0-F696-E361020C6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the Pudding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995DC-0E46-6442-7127-0469AEF98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/>
              <a:t>Incorporating input from RPT gets binding energy predictions closer to the “gold standard” (NR)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Buonanno, Khalil, O’Connell, </a:t>
            </a:r>
            <a:r>
              <a:rPr lang="en-US" sz="2000" dirty="0" err="1">
                <a:solidFill>
                  <a:srgbClr val="C00000"/>
                </a:solidFill>
              </a:rPr>
              <a:t>Roiban</a:t>
            </a:r>
            <a:r>
              <a:rPr lang="en-US" sz="2000" dirty="0">
                <a:solidFill>
                  <a:srgbClr val="C00000"/>
                </a:solidFill>
              </a:rPr>
              <a:t>, Solon, Zeng (2022)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BB943D-07ED-C784-5D2D-FD0D972DC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590800"/>
            <a:ext cx="3721615" cy="287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86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19121-866A-2380-EB86-4979EC255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the Pudding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C429E-FC36-9EE9-702C-8A12FB4E3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Gets EOB </a:t>
            </a:r>
            <a:r>
              <a:rPr lang="en-US" dirty="0" err="1"/>
              <a:t>resummation</a:t>
            </a:r>
            <a:r>
              <a:rPr lang="en-US" dirty="0"/>
              <a:t> closer to the “gold standard” in scattering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Damour, </a:t>
            </a:r>
            <a:r>
              <a:rPr lang="en-US" sz="2000" dirty="0" err="1">
                <a:solidFill>
                  <a:srgbClr val="C00000"/>
                </a:solidFill>
              </a:rPr>
              <a:t>Rettegno</a:t>
            </a:r>
            <a:r>
              <a:rPr lang="en-US" sz="2000" dirty="0">
                <a:solidFill>
                  <a:srgbClr val="C00000"/>
                </a:solidFill>
              </a:rPr>
              <a:t> (2022)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97DAA7-4C8A-4858-B551-D28E34323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209800"/>
            <a:ext cx="3502158" cy="270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40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43195-9C2C-AB7F-1FC5-6831FC592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the Pudding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C546D-597B-B5BA-88CB-4EC0F7687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/>
              <a:t>Scattering angle residuals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Long, Pfeiffer, Kidder, &amp; Scheel (2025)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863CA-8802-CE01-D337-7325CB158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761" y="2055454"/>
            <a:ext cx="4811239" cy="340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137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BF8-B814-E5CC-8D8C-144C62C78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the Pudding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9C762-E6C1-D7B6-C030-2BA8ED5E7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/>
              <a:t>Emitted energy in scattering with (non-EOB) </a:t>
            </a:r>
            <a:r>
              <a:rPr lang="en-US" dirty="0" err="1"/>
              <a:t>resummation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sz="2000" dirty="0">
                <a:solidFill>
                  <a:srgbClr val="C00000"/>
                </a:solidFill>
              </a:rPr>
              <a:t>Barack, Gonzo, Leather, Long, &amp; Warburton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DA0883-F6D5-5B19-9F09-2EDD4E7F0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43" y="2209800"/>
            <a:ext cx="4276657" cy="3023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9D49BF-5542-8B89-B47A-7A1C86913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543" y="2212848"/>
            <a:ext cx="4276657" cy="302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700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8CE47-34EA-A976-7444-DE8EF09B8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Spectra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91BFF8-7C95-A5BC-6FDD-924BADA4B1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906963"/>
              </a:xfrm>
            </p:spPr>
            <p:txBody>
              <a:bodyPr/>
              <a:lstStyle/>
              <a:p>
                <a:r>
                  <a:rPr lang="en-US" dirty="0"/>
                  <a:t>LO vs NLO power spectra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𝒲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dirty="0"/>
              </a:p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w/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G. Brunello </a:t>
                </a:r>
                <a:r>
                  <a:rPr lang="en-US" sz="2000" dirty="0">
                    <a:solidFill>
                      <a:srgbClr val="C00000"/>
                    </a:solidFill>
                  </a:rPr>
                  <a:t>and S. De Angelis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91BFF8-7C95-A5BC-6FDD-924BADA4B1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906963"/>
              </a:xfrm>
              <a:blipFill>
                <a:blip r:embed="rId2"/>
                <a:stretch>
                  <a:fillRect l="-963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C4BA825-0439-FB32-AADD-478011B0D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09" y="2249415"/>
            <a:ext cx="8431791" cy="460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098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9BD42-AFAC-48A3-40B6-39F01688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E231CA-AEEA-9F71-882C-9BF5ACC3C1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83162"/>
              </a:xfrm>
            </p:spPr>
            <p:txBody>
              <a:bodyPr/>
              <a:lstStyle/>
              <a:p>
                <a:r>
                  <a:rPr lang="en-US" dirty="0"/>
                  <a:t>Relativistic perturbation theory for gravitational waves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Challenges</a:t>
                </a:r>
              </a:p>
              <a:p>
                <a:r>
                  <a:rPr lang="en-US" dirty="0"/>
                  <a:t>Higher orders for scattering angle/matching</a:t>
                </a:r>
              </a:p>
              <a:p>
                <a:pPr lvl="1"/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in spin</a:t>
                </a:r>
              </a:p>
              <a:p>
                <a:r>
                  <a:rPr lang="en-US" dirty="0"/>
                  <a:t>Higher orders for waveforms</a:t>
                </a:r>
              </a:p>
              <a:p>
                <a:pPr lvl="1"/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 spin</a:t>
                </a:r>
              </a:p>
              <a:p>
                <a:r>
                  <a:rPr lang="en-US" dirty="0"/>
                  <a:t>Interpolating waveforms to bound states</a:t>
                </a:r>
              </a:p>
              <a:p>
                <a:r>
                  <a:rPr lang="en-US" dirty="0"/>
                  <a:t>New ideas for </a:t>
                </a:r>
                <a:r>
                  <a:rPr lang="en-US" dirty="0" err="1"/>
                  <a:t>resummation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E231CA-AEEA-9F71-882C-9BF5ACC3C1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83162"/>
              </a:xfrm>
              <a:blipFill>
                <a:blip r:embed="rId2"/>
                <a:stretch>
                  <a:fillRect l="-1111" t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487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D4948-88BD-E575-863D-867BC6CE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684C8-9247-C6FC-D50A-1756866DE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But also a very young field observationally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B9275D-F936-3E6C-7B4C-CCBD5E1E9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957219"/>
            <a:ext cx="2449104" cy="12984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429EAB-01D4-3D5A-580B-C42B2FC18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570" y="3957218"/>
            <a:ext cx="2300630" cy="13005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380317-0DC3-3592-DF1E-4F401219E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880" y="3926356"/>
            <a:ext cx="1888652" cy="12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4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7364E-1C95-6A9B-8474-FCEDD378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509CB-E4CA-324E-080A-4FE7E28B4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Have you seen these traces before?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8247FC-44BF-8D44-3AEC-F8E8F47DE4EF}"/>
              </a:ext>
            </a:extLst>
          </p:cNvPr>
          <p:cNvGrpSpPr/>
          <p:nvPr/>
        </p:nvGrpSpPr>
        <p:grpSpPr>
          <a:xfrm>
            <a:off x="838200" y="1600200"/>
            <a:ext cx="7800457" cy="3950732"/>
            <a:chOff x="838200" y="1600200"/>
            <a:chExt cx="7800457" cy="39507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AFA07DE-9ECB-3D47-6D87-201097918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1600200"/>
              <a:ext cx="7648057" cy="385694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C3DEEC-D853-0410-E7FE-55EEEC5B0F15}"/>
                </a:ext>
              </a:extLst>
            </p:cNvPr>
            <p:cNvSpPr txBox="1"/>
            <p:nvPr/>
          </p:nvSpPr>
          <p:spPr>
            <a:xfrm>
              <a:off x="6705600" y="5181600"/>
              <a:ext cx="1933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Palatino Linotype" panose="02040502050505030304" pitchFamily="18" charset="0"/>
                </a:rPr>
                <a:t>LVK/G. Losurdo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73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895B3-01EB-2AA7-DD22-3869E9448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54694-8F15-8CC8-E5EF-A54529BC4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                                                            </a:t>
            </a:r>
            <a:r>
              <a:rPr lang="en-US" sz="2000" dirty="0"/>
              <a:t>courtesy LVK/G. Losurdo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3BF56C-D507-1920-C402-0E62BAB56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57570"/>
            <a:ext cx="7986386" cy="450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70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C8DF7-A265-22F8-6883-AFCD51BC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Waves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0F518-FACA-6C4E-F081-2844F7540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dirty="0"/>
              <a:t>LIGO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E53655-69F7-8F42-F324-79D2C0E7E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828800"/>
            <a:ext cx="569595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80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8C411-6A96-21ED-179B-CFE4D7BB5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F5648-3629-BA6A-7681-718E67DD3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Terrestrial GWOs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77564-9014-3269-746E-28740F87A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Path to higher precision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B9BC5F-A482-F6F2-E6BB-49ED1752851E}"/>
              </a:ext>
            </a:extLst>
          </p:cNvPr>
          <p:cNvGrpSpPr>
            <a:grpSpLocks noChangeAspect="1"/>
          </p:cNvGrpSpPr>
          <p:nvPr/>
        </p:nvGrpSpPr>
        <p:grpSpPr>
          <a:xfrm>
            <a:off x="1524000" y="1448282"/>
            <a:ext cx="7131206" cy="3961435"/>
            <a:chOff x="5269984" y="4267199"/>
            <a:chExt cx="4457004" cy="24758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7BE3470-9B03-BC98-E22C-E5C54888C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9984" y="4267199"/>
              <a:ext cx="3822200" cy="243144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B429E5A-AEF5-A563-AB0F-13FD451DDBA2}"/>
                </a:ext>
              </a:extLst>
            </p:cNvPr>
            <p:cNvSpPr txBox="1"/>
            <p:nvPr/>
          </p:nvSpPr>
          <p:spPr>
            <a:xfrm>
              <a:off x="8367588" y="6435319"/>
              <a:ext cx="1359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Barsotti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4185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31787-40E4-2F0A-AAC1-FB61B1ECE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A5FCD-2A91-6ED3-55B1-210881279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r>
              <a:rPr lang="en-US" sz="2000" dirty="0"/>
              <a:t>From LISA L3 Mission proposal </a:t>
            </a:r>
            <a:r>
              <a:rPr lang="en-US" dirty="0"/>
              <a:t>(</a:t>
            </a:r>
            <a:r>
              <a:rPr lang="en-US" sz="1800" dirty="0"/>
              <a:t>via Robson–Cornish–Liu [1803.01944]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27DC98-0842-3673-61F2-51214102A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43000"/>
            <a:ext cx="6035052" cy="466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619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article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True"/>
  <p:tag name="DEFAULTWORKAROUNDTRANSPARENCYBUG" val="False"/>
  <p:tag name="DEFAULTRESOLUTION" val="1200"/>
  <p:tag name="DEFAULTMAGNIFICATION" val="2"/>
  <p:tag name="DEFAULTFONTSIZE" val="10"/>
  <p:tag name="DEFAULTWIDTH" val="348"/>
  <p:tag name="DEFAULTHEIGHT" val="2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9.73"/>
  <p:tag name="ORIGINALWIDTH" val="280.465"/>
  <p:tag name="OUTPUTDPI" val="1200"/>
  <p:tag name="LATEXADDIN" val="\documentclass{article}&#10;\usepackage{amsmath}&#10;\pagestyle{empty}&#10;\begin{document}&#10;&#10;\def\DB{I_{\textrm{DB}}}&#10;\def\eps{\epsilon}&#10;\def\Poly{\textsl{Poly}}&#10;\def\Denom{\textsl{Denom}}&#10;&#10;\begin{equation*}&#10;{\widetilde J}_{\vec\mu}(k)&#10;\end{equation*}&#10;&#10;&#10;\end{document}"/>
  <p:tag name="IGUANATEXSIZE" val="20"/>
  <p:tag name="IGUANATEXCURSOR" val="223"/>
  <p:tag name="TRANSPARENCY" val="True"/>
  <p:tag name="FILENAME" val=""/>
  <p:tag name="INPUTTYPE" val="0"/>
  <p:tag name="LATEXENGINEID" val="0"/>
  <p:tag name="TEMPFOLDER" val="c:\temp\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76.7154"/>
  <p:tag name="ORIGINALWIDTH" val="2540.682"/>
  <p:tag name="OUTPUTDPI" val="1200"/>
  <p:tag name="LATEXADDIN" val="\documentclass{article}&#10;\usepackage{amsmath}&#10;\pagestyle{empty}&#10;\begin{document}&#10;&#10;\def\DB{I_{\textrm{DB}}}&#10;\def\eps{\epsilon}&#10;\def\Poly{\textsl{Poly}}&#10;\def\Denom{\textsl{Denom}}&#10;&#10;\begin{equation*}&#10;R(x) = i \int d\Phi(k)\,\bigl[&#10;{\widetilde J}_{\vec\mu}(k) e^{-i k\cdot x}&#10;-{\widetilde J}_{\vec\mu}(-k) e^{+i k\cdot x}&#10;\bigr]&#10;\end{equation*}&#10;&#10;&#10;\end{document}"/>
  <p:tag name="IGUANATEXSIZE" val="20"/>
  <p:tag name="IGUANATEXCURSOR" val="316"/>
  <p:tag name="TRANSPARENCY" val="True"/>
  <p:tag name="FILENAME" val=""/>
  <p:tag name="INPUTTYPE" val="0"/>
  <p:tag name="LATEXENGINEID" val="0"/>
  <p:tag name="TEMPFOLDER" val="c:\temp\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84.2145"/>
  <p:tag name="ORIGINALWIDTH" val="1196.1"/>
  <p:tag name="OUTPUTDPI" val="1200"/>
  <p:tag name="LATEXADDIN" val="\documentclass{article}&#10;\usepackage{amsmath}&#10;\usepackage{bm}&#10;\pagestyle{empty}&#10;\begin{document}&#10;&#10;\def\DB{I_{\textrm{DB}}}&#10;\def\eps{\epsilon}&#10;\def\Poly{\textsl{Poly}}&#10;\def\Denom{\textsl{Denom}}&#10;&#10;\begin{equation*}&#10;R(x) = \frac{1}{|\bm{x}|} W(t,\bm{\hat n};x_0)&#10;\end{equation*}&#10;&#10;&#10;\end{document}"/>
  <p:tag name="IGUANATEXSIZE" val="20"/>
  <p:tag name="IGUANATEXCURSOR" val="60"/>
  <p:tag name="TRANSPARENCY" val="True"/>
  <p:tag name="FILENAME" val=""/>
  <p:tag name="INPUTTYPE" val="0"/>
  <p:tag name="LATEXENGINEID" val="0"/>
  <p:tag name="TEMPFOLDER" val="c:\temp\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C5D927DCEE342B088A1A2E3DB69E3" ma:contentTypeVersion="11" ma:contentTypeDescription="Create a new document." ma:contentTypeScope="" ma:versionID="fca09614e9215ee5a7b79adceffe1930">
  <xsd:schema xmlns:xsd="http://www.w3.org/2001/XMLSchema" xmlns:xs="http://www.w3.org/2001/XMLSchema" xmlns:p="http://schemas.microsoft.com/office/2006/metadata/properties" xmlns:ns2="e29fc1d0-a440-4a8a-aa15-2ee1ffb23d66" xmlns:ns3="1b98040a-942f-4434-a14c-a161f5a5f7fc" targetNamespace="http://schemas.microsoft.com/office/2006/metadata/properties" ma:root="true" ma:fieldsID="66df8d2cbf307964001b5ae73a6f8357" ns2:_="" ns3:_="">
    <xsd:import namespace="e29fc1d0-a440-4a8a-aa15-2ee1ffb23d66"/>
    <xsd:import namespace="1b98040a-942f-4434-a14c-a161f5a5f7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9fc1d0-a440-4a8a-aa15-2ee1ffb23d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c18f9b8-5ae4-4f0b-a238-a922c51e2d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8040a-942f-4434-a14c-a161f5a5f7f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bb69e34-f666-4424-87eb-71dc5fa1965d}" ma:internalName="TaxCatchAll" ma:showField="CatchAllData" ma:web="1b98040a-942f-4434-a14c-a161f5a5f7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9fc1d0-a440-4a8a-aa15-2ee1ffb23d66">
      <Terms xmlns="http://schemas.microsoft.com/office/infopath/2007/PartnerControls"/>
    </lcf76f155ced4ddcb4097134ff3c332f>
    <TaxCatchAll xmlns="1b98040a-942f-4434-a14c-a161f5a5f7fc" xsi:nil="true"/>
  </documentManagement>
</p:properties>
</file>

<file path=customXml/itemProps1.xml><?xml version="1.0" encoding="utf-8"?>
<ds:datastoreItem xmlns:ds="http://schemas.openxmlformats.org/officeDocument/2006/customXml" ds:itemID="{8A3E5E25-819D-4723-9250-124B872B0543}"/>
</file>

<file path=customXml/itemProps2.xml><?xml version="1.0" encoding="utf-8"?>
<ds:datastoreItem xmlns:ds="http://schemas.openxmlformats.org/officeDocument/2006/customXml" ds:itemID="{9BBE4211-2490-4621-A9D0-282094EAFA21}"/>
</file>

<file path=customXml/itemProps3.xml><?xml version="1.0" encoding="utf-8"?>
<ds:datastoreItem xmlns:ds="http://schemas.openxmlformats.org/officeDocument/2006/customXml" ds:itemID="{5C21440C-7AE9-48AD-8FA6-2A952404114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1975</Words>
  <Application>Microsoft Office PowerPoint</Application>
  <PresentationFormat>On-screen Show (4:3)</PresentationFormat>
  <Paragraphs>378</Paragraphs>
  <Slides>38</Slides>
  <Notes>3</Notes>
  <HiddenSlides>2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 Math</vt:lpstr>
      <vt:lpstr>Garamond</vt:lpstr>
      <vt:lpstr>Palatino Linotype</vt:lpstr>
      <vt:lpstr>Symbol</vt:lpstr>
      <vt:lpstr>Times New Roman</vt:lpstr>
      <vt:lpstr>2_Office Theme</vt:lpstr>
      <vt:lpstr>Amplitudes for Gravitational Waves</vt:lpstr>
      <vt:lpstr>Gravitational Waves</vt:lpstr>
      <vt:lpstr>but also a very young one</vt:lpstr>
      <vt:lpstr>PowerPoint Presentation</vt:lpstr>
      <vt:lpstr>PowerPoint Presentation</vt:lpstr>
      <vt:lpstr>Continuous Improvement</vt:lpstr>
      <vt:lpstr>Gravitational Waves</vt:lpstr>
      <vt:lpstr>Future Terrestrial GWOs</vt:lpstr>
      <vt:lpstr>LISA</vt:lpstr>
      <vt:lpstr>Science Goals</vt:lpstr>
      <vt:lpstr>Science Goals</vt:lpstr>
      <vt:lpstr>Theorists’ Role</vt:lpstr>
      <vt:lpstr>Theorists</vt:lpstr>
      <vt:lpstr>What Do We Need?</vt:lpstr>
      <vt:lpstr>Basic Setup in Mergers</vt:lpstr>
      <vt:lpstr>Numerical Relativity</vt:lpstr>
      <vt:lpstr>Scattering Amplitudes Approach</vt:lpstr>
      <vt:lpstr>Analysis Pipelines</vt:lpstr>
      <vt:lpstr>EFT Matching</vt:lpstr>
      <vt:lpstr>Progress</vt:lpstr>
      <vt:lpstr>PowerPoint Presentation</vt:lpstr>
      <vt:lpstr>Workflow</vt:lpstr>
      <vt:lpstr>Progress in IBPs</vt:lpstr>
      <vt:lpstr>Topics I Won’t Be Discussing</vt:lpstr>
      <vt:lpstr>Topics I Won’t Be Discussing</vt:lpstr>
      <vt:lpstr>Set-up</vt:lpstr>
      <vt:lpstr>Numerical Relativity Meets Scattering</vt:lpstr>
      <vt:lpstr>What About the Bound Domain?</vt:lpstr>
      <vt:lpstr>KMOC Approach</vt:lpstr>
      <vt:lpstr>Local Observables</vt:lpstr>
      <vt:lpstr>Waveform</vt:lpstr>
      <vt:lpstr>Waveform</vt:lpstr>
      <vt:lpstr>Proof of the Pudding</vt:lpstr>
      <vt:lpstr>Proof of the Pudding</vt:lpstr>
      <vt:lpstr>Proof of the Pudding</vt:lpstr>
      <vt:lpstr>Proof of the Pudding</vt:lpstr>
      <vt:lpstr>Power Spectra</vt:lpstr>
      <vt:lpstr>Summary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A. Kosower</dc:creator>
  <cp:lastModifiedBy>David A. Kosower</cp:lastModifiedBy>
  <cp:revision>857</cp:revision>
  <dcterms:created xsi:type="dcterms:W3CDTF">2011-08-09T19:59:47Z</dcterms:created>
  <dcterms:modified xsi:type="dcterms:W3CDTF">2026-06-28T19:02:25Z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0x010100A6CC5D927DCEE342B088A1A2E3DB69E3</vt:lpwstr>
  </property>
</Properties>
</file>