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
  </p:notesMasterIdLst>
  <p:sldIdLst>
    <p:sldId id="256" r:id="rId2"/>
    <p:sldId id="277" r:id="rId3"/>
    <p:sldId id="273" r:id="rId4"/>
    <p:sldId id="278" r:id="rId5"/>
    <p:sldId id="274" r:id="rId6"/>
  </p:sldIdLst>
  <p:sldSz cx="12192000" cy="6858000"/>
  <p:notesSz cx="6858000" cy="9144000"/>
  <p:defaultTextStyle>
    <a:defPPr>
      <a:defRPr lang="en-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693"/>
    <p:restoredTop sz="92169"/>
  </p:normalViewPr>
  <p:slideViewPr>
    <p:cSldViewPr snapToGrid="0">
      <p:cViewPr varScale="1">
        <p:scale>
          <a:sx n="121" d="100"/>
          <a:sy n="121" d="100"/>
        </p:scale>
        <p:origin x="544"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46BCCB-1136-1E4D-A80E-D44FB7C4CE70}" type="datetimeFigureOut">
              <a:rPr lang="en-GB" smtClean="0"/>
              <a:t>19/02/2026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486E4A-B94F-AA4B-8728-1EED7B1522BF}" type="slidenum">
              <a:rPr lang="en-GB" smtClean="0"/>
              <a:t>‹#›</a:t>
            </a:fld>
            <a:endParaRPr lang="en-GB"/>
          </a:p>
        </p:txBody>
      </p:sp>
    </p:spTree>
    <p:extLst>
      <p:ext uri="{BB962C8B-B14F-4D97-AF65-F5344CB8AC3E}">
        <p14:creationId xmlns:p14="http://schemas.microsoft.com/office/powerpoint/2010/main" val="33638195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E" dirty="0"/>
          </a:p>
        </p:txBody>
      </p:sp>
      <p:sp>
        <p:nvSpPr>
          <p:cNvPr id="4" name="Slide Number Placeholder 3"/>
          <p:cNvSpPr>
            <a:spLocks noGrp="1"/>
          </p:cNvSpPr>
          <p:nvPr>
            <p:ph type="sldNum" sz="quarter" idx="5"/>
          </p:nvPr>
        </p:nvSpPr>
        <p:spPr/>
        <p:txBody>
          <a:bodyPr/>
          <a:lstStyle/>
          <a:p>
            <a:fld id="{10486E4A-B94F-AA4B-8728-1EED7B1522BF}" type="slidenum">
              <a:rPr lang="en-GB" smtClean="0"/>
              <a:t>1</a:t>
            </a:fld>
            <a:endParaRPr lang="en-GB"/>
          </a:p>
        </p:txBody>
      </p:sp>
    </p:spTree>
    <p:extLst>
      <p:ext uri="{BB962C8B-B14F-4D97-AF65-F5344CB8AC3E}">
        <p14:creationId xmlns:p14="http://schemas.microsoft.com/office/powerpoint/2010/main" val="39361377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E" dirty="0"/>
          </a:p>
        </p:txBody>
      </p:sp>
      <p:sp>
        <p:nvSpPr>
          <p:cNvPr id="4" name="Slide Number Placeholder 3"/>
          <p:cNvSpPr>
            <a:spLocks noGrp="1"/>
          </p:cNvSpPr>
          <p:nvPr>
            <p:ph type="sldNum" sz="quarter" idx="5"/>
          </p:nvPr>
        </p:nvSpPr>
        <p:spPr/>
        <p:txBody>
          <a:bodyPr/>
          <a:lstStyle/>
          <a:p>
            <a:fld id="{10486E4A-B94F-AA4B-8728-1EED7B1522BF}" type="slidenum">
              <a:rPr lang="en-GB" smtClean="0"/>
              <a:t>3</a:t>
            </a:fld>
            <a:endParaRPr lang="en-GB"/>
          </a:p>
        </p:txBody>
      </p:sp>
    </p:spTree>
    <p:extLst>
      <p:ext uri="{BB962C8B-B14F-4D97-AF65-F5344CB8AC3E}">
        <p14:creationId xmlns:p14="http://schemas.microsoft.com/office/powerpoint/2010/main" val="10485402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D8B6CD-F243-4515-A6C6-B24E7A1FCE7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CE126034-92AC-7452-4ECF-A861009AC98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2F63BA50-96B5-F6A7-8A09-C42226BB3551}"/>
              </a:ext>
            </a:extLst>
          </p:cNvPr>
          <p:cNvSpPr>
            <a:spLocks noGrp="1"/>
          </p:cNvSpPr>
          <p:nvPr>
            <p:ph type="dt" sz="half" idx="10"/>
          </p:nvPr>
        </p:nvSpPr>
        <p:spPr/>
        <p:txBody>
          <a:bodyPr/>
          <a:lstStyle/>
          <a:p>
            <a:fld id="{B7C29188-2D74-D145-A2F7-A55A9F9BB2BF}" type="datetimeFigureOut">
              <a:rPr lang="en-GB" smtClean="0"/>
              <a:t>19/02/2026</a:t>
            </a:fld>
            <a:endParaRPr lang="en-GB"/>
          </a:p>
        </p:txBody>
      </p:sp>
      <p:sp>
        <p:nvSpPr>
          <p:cNvPr id="5" name="Footer Placeholder 4">
            <a:extLst>
              <a:ext uri="{FF2B5EF4-FFF2-40B4-BE49-F238E27FC236}">
                <a16:creationId xmlns:a16="http://schemas.microsoft.com/office/drawing/2014/main" id="{9E236E31-0F7D-9E34-7825-86292025F62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17F626F-BEF1-6A29-D2F0-0779CBA80E38}"/>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9800988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ABBD7B-664D-D88A-577C-CDD43FE5545F}"/>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BE8484BB-2E4E-152A-2234-B792AEB75F19}"/>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BD56554-DC6E-A0F3-A320-1A55788831CF}"/>
              </a:ext>
            </a:extLst>
          </p:cNvPr>
          <p:cNvSpPr>
            <a:spLocks noGrp="1"/>
          </p:cNvSpPr>
          <p:nvPr>
            <p:ph type="dt" sz="half" idx="10"/>
          </p:nvPr>
        </p:nvSpPr>
        <p:spPr/>
        <p:txBody>
          <a:bodyPr/>
          <a:lstStyle/>
          <a:p>
            <a:fld id="{B7C29188-2D74-D145-A2F7-A55A9F9BB2BF}" type="datetimeFigureOut">
              <a:rPr lang="en-GB" smtClean="0"/>
              <a:t>19/02/2026</a:t>
            </a:fld>
            <a:endParaRPr lang="en-GB"/>
          </a:p>
        </p:txBody>
      </p:sp>
      <p:sp>
        <p:nvSpPr>
          <p:cNvPr id="5" name="Footer Placeholder 4">
            <a:extLst>
              <a:ext uri="{FF2B5EF4-FFF2-40B4-BE49-F238E27FC236}">
                <a16:creationId xmlns:a16="http://schemas.microsoft.com/office/drawing/2014/main" id="{903761CF-FF61-33B4-302C-CD9809574A2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05F9F94-48DF-BC28-41A7-AD307D2105D2}"/>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339254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A095C35-D79D-C1D8-3D62-DD4AA85D9D4A}"/>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1C6BE002-9544-605D-1DCF-B9122154ABF1}"/>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37B95E07-7E07-90AB-66CA-94D1A3C318D2}"/>
              </a:ext>
            </a:extLst>
          </p:cNvPr>
          <p:cNvSpPr>
            <a:spLocks noGrp="1"/>
          </p:cNvSpPr>
          <p:nvPr>
            <p:ph type="dt" sz="half" idx="10"/>
          </p:nvPr>
        </p:nvSpPr>
        <p:spPr/>
        <p:txBody>
          <a:bodyPr/>
          <a:lstStyle/>
          <a:p>
            <a:fld id="{B7C29188-2D74-D145-A2F7-A55A9F9BB2BF}" type="datetimeFigureOut">
              <a:rPr lang="en-GB" smtClean="0"/>
              <a:t>19/02/2026</a:t>
            </a:fld>
            <a:endParaRPr lang="en-GB"/>
          </a:p>
        </p:txBody>
      </p:sp>
      <p:sp>
        <p:nvSpPr>
          <p:cNvPr id="5" name="Footer Placeholder 4">
            <a:extLst>
              <a:ext uri="{FF2B5EF4-FFF2-40B4-BE49-F238E27FC236}">
                <a16:creationId xmlns:a16="http://schemas.microsoft.com/office/drawing/2014/main" id="{D02F1487-9872-5F76-8F37-131438AD06F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0C79A97-85DF-AD5F-176A-22EEE84E113A}"/>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25963172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9A9630-DA80-8A71-2A37-B856162337D1}"/>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D8DEEF7C-81E2-12B6-CC88-97488C832636}"/>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1F3D4016-316D-D18F-2AED-5FFB28955974}"/>
              </a:ext>
            </a:extLst>
          </p:cNvPr>
          <p:cNvSpPr>
            <a:spLocks noGrp="1"/>
          </p:cNvSpPr>
          <p:nvPr>
            <p:ph type="dt" sz="half" idx="10"/>
          </p:nvPr>
        </p:nvSpPr>
        <p:spPr/>
        <p:txBody>
          <a:bodyPr/>
          <a:lstStyle/>
          <a:p>
            <a:fld id="{B7C29188-2D74-D145-A2F7-A55A9F9BB2BF}" type="datetimeFigureOut">
              <a:rPr lang="en-GB" smtClean="0"/>
              <a:t>19/02/2026</a:t>
            </a:fld>
            <a:endParaRPr lang="en-GB"/>
          </a:p>
        </p:txBody>
      </p:sp>
      <p:sp>
        <p:nvSpPr>
          <p:cNvPr id="5" name="Footer Placeholder 4">
            <a:extLst>
              <a:ext uri="{FF2B5EF4-FFF2-40B4-BE49-F238E27FC236}">
                <a16:creationId xmlns:a16="http://schemas.microsoft.com/office/drawing/2014/main" id="{914F9B61-A21D-8118-73C6-1C85E42BFFC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BD6A705-1884-676B-36A4-1FC1879FF970}"/>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28663013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1C8FD4-2689-A93B-F846-D215E4C77AC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FF49B096-3FAE-2AEF-F727-C83B66368E3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37842BB9-AFA4-77C8-EC66-37C3653A3B41}"/>
              </a:ext>
            </a:extLst>
          </p:cNvPr>
          <p:cNvSpPr>
            <a:spLocks noGrp="1"/>
          </p:cNvSpPr>
          <p:nvPr>
            <p:ph type="dt" sz="half" idx="10"/>
          </p:nvPr>
        </p:nvSpPr>
        <p:spPr/>
        <p:txBody>
          <a:bodyPr/>
          <a:lstStyle/>
          <a:p>
            <a:fld id="{B7C29188-2D74-D145-A2F7-A55A9F9BB2BF}" type="datetimeFigureOut">
              <a:rPr lang="en-GB" smtClean="0"/>
              <a:t>19/02/2026</a:t>
            </a:fld>
            <a:endParaRPr lang="en-GB"/>
          </a:p>
        </p:txBody>
      </p:sp>
      <p:sp>
        <p:nvSpPr>
          <p:cNvPr id="5" name="Footer Placeholder 4">
            <a:extLst>
              <a:ext uri="{FF2B5EF4-FFF2-40B4-BE49-F238E27FC236}">
                <a16:creationId xmlns:a16="http://schemas.microsoft.com/office/drawing/2014/main" id="{91060664-4E91-A0CF-F505-A9B106D23FA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119DD40-709B-03D6-A72A-079BE2406504}"/>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10107278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5960F9-6A61-F374-CF3C-D2B2C65BE2B0}"/>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18B58D18-10FB-9675-A409-23C708361246}"/>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A21FEB9E-B3CF-86B5-CB0F-E8FFDC4588B7}"/>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F11B6296-60DE-D302-72A2-847FC25F811D}"/>
              </a:ext>
            </a:extLst>
          </p:cNvPr>
          <p:cNvSpPr>
            <a:spLocks noGrp="1"/>
          </p:cNvSpPr>
          <p:nvPr>
            <p:ph type="dt" sz="half" idx="10"/>
          </p:nvPr>
        </p:nvSpPr>
        <p:spPr/>
        <p:txBody>
          <a:bodyPr/>
          <a:lstStyle/>
          <a:p>
            <a:fld id="{B7C29188-2D74-D145-A2F7-A55A9F9BB2BF}" type="datetimeFigureOut">
              <a:rPr lang="en-GB" smtClean="0"/>
              <a:t>19/02/2026</a:t>
            </a:fld>
            <a:endParaRPr lang="en-GB"/>
          </a:p>
        </p:txBody>
      </p:sp>
      <p:sp>
        <p:nvSpPr>
          <p:cNvPr id="6" name="Footer Placeholder 5">
            <a:extLst>
              <a:ext uri="{FF2B5EF4-FFF2-40B4-BE49-F238E27FC236}">
                <a16:creationId xmlns:a16="http://schemas.microsoft.com/office/drawing/2014/main" id="{32367E86-45DD-FCEE-A314-7504BC4561E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A03FE6A-BEA8-0C54-6EB8-948D5699EECD}"/>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11625530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81DA-A556-41D7-27C1-6BF60B4E1539}"/>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67962AFB-1118-2416-3810-D11F21872A8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51DCEF4-DC9C-D1B7-C065-DB51ED36F36D}"/>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A8936240-33B1-B71F-C92D-486B514F385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2E856C55-EDFC-0548-1BBF-2093DFF263E7}"/>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C75FFF3D-FEAF-62D3-C7E9-C50A599C5867}"/>
              </a:ext>
            </a:extLst>
          </p:cNvPr>
          <p:cNvSpPr>
            <a:spLocks noGrp="1"/>
          </p:cNvSpPr>
          <p:nvPr>
            <p:ph type="dt" sz="half" idx="10"/>
          </p:nvPr>
        </p:nvSpPr>
        <p:spPr/>
        <p:txBody>
          <a:bodyPr/>
          <a:lstStyle/>
          <a:p>
            <a:fld id="{B7C29188-2D74-D145-A2F7-A55A9F9BB2BF}" type="datetimeFigureOut">
              <a:rPr lang="en-GB" smtClean="0"/>
              <a:t>19/02/2026</a:t>
            </a:fld>
            <a:endParaRPr lang="en-GB"/>
          </a:p>
        </p:txBody>
      </p:sp>
      <p:sp>
        <p:nvSpPr>
          <p:cNvPr id="8" name="Footer Placeholder 7">
            <a:extLst>
              <a:ext uri="{FF2B5EF4-FFF2-40B4-BE49-F238E27FC236}">
                <a16:creationId xmlns:a16="http://schemas.microsoft.com/office/drawing/2014/main" id="{7813EA7C-4101-D36E-BB4D-1CA9F5239AA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5389730-DADC-A512-8AD6-FC0F96C98769}"/>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33024227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BBE3D7-24DB-013A-7132-069B53178F57}"/>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77F61299-9979-B387-80A3-69977DD332F7}"/>
              </a:ext>
            </a:extLst>
          </p:cNvPr>
          <p:cNvSpPr>
            <a:spLocks noGrp="1"/>
          </p:cNvSpPr>
          <p:nvPr>
            <p:ph type="dt" sz="half" idx="10"/>
          </p:nvPr>
        </p:nvSpPr>
        <p:spPr/>
        <p:txBody>
          <a:bodyPr/>
          <a:lstStyle/>
          <a:p>
            <a:fld id="{B7C29188-2D74-D145-A2F7-A55A9F9BB2BF}" type="datetimeFigureOut">
              <a:rPr lang="en-GB" smtClean="0"/>
              <a:t>19/02/2026</a:t>
            </a:fld>
            <a:endParaRPr lang="en-GB"/>
          </a:p>
        </p:txBody>
      </p:sp>
      <p:sp>
        <p:nvSpPr>
          <p:cNvPr id="4" name="Footer Placeholder 3">
            <a:extLst>
              <a:ext uri="{FF2B5EF4-FFF2-40B4-BE49-F238E27FC236}">
                <a16:creationId xmlns:a16="http://schemas.microsoft.com/office/drawing/2014/main" id="{A7CB17A8-D853-9E2B-C828-D5C236D0731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86CBA29-3D04-412F-7D86-36016F88A227}"/>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39586436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B5098DA-2219-D4EE-8B0B-AD3090575590}"/>
              </a:ext>
            </a:extLst>
          </p:cNvPr>
          <p:cNvSpPr>
            <a:spLocks noGrp="1"/>
          </p:cNvSpPr>
          <p:nvPr>
            <p:ph type="dt" sz="half" idx="10"/>
          </p:nvPr>
        </p:nvSpPr>
        <p:spPr/>
        <p:txBody>
          <a:bodyPr/>
          <a:lstStyle/>
          <a:p>
            <a:fld id="{B7C29188-2D74-D145-A2F7-A55A9F9BB2BF}" type="datetimeFigureOut">
              <a:rPr lang="en-GB" smtClean="0"/>
              <a:t>19/02/2026</a:t>
            </a:fld>
            <a:endParaRPr lang="en-GB"/>
          </a:p>
        </p:txBody>
      </p:sp>
      <p:sp>
        <p:nvSpPr>
          <p:cNvPr id="3" name="Footer Placeholder 2">
            <a:extLst>
              <a:ext uri="{FF2B5EF4-FFF2-40B4-BE49-F238E27FC236}">
                <a16:creationId xmlns:a16="http://schemas.microsoft.com/office/drawing/2014/main" id="{AFF823EE-C644-A31B-7ED9-FE6672C3071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669A213-3593-A21C-7772-8D25C13F4CC2}"/>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35306745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D38896-540F-45EF-F113-3B6279417E6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2E3B3015-626A-C86F-5EDE-7398353C15F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C8720D82-702B-80A0-7B8A-017D19682A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21968E6-C51B-5D07-9348-4F0BC79EB9F6}"/>
              </a:ext>
            </a:extLst>
          </p:cNvPr>
          <p:cNvSpPr>
            <a:spLocks noGrp="1"/>
          </p:cNvSpPr>
          <p:nvPr>
            <p:ph type="dt" sz="half" idx="10"/>
          </p:nvPr>
        </p:nvSpPr>
        <p:spPr/>
        <p:txBody>
          <a:bodyPr/>
          <a:lstStyle/>
          <a:p>
            <a:fld id="{B7C29188-2D74-D145-A2F7-A55A9F9BB2BF}" type="datetimeFigureOut">
              <a:rPr lang="en-GB" smtClean="0"/>
              <a:t>19/02/2026</a:t>
            </a:fld>
            <a:endParaRPr lang="en-GB"/>
          </a:p>
        </p:txBody>
      </p:sp>
      <p:sp>
        <p:nvSpPr>
          <p:cNvPr id="6" name="Footer Placeholder 5">
            <a:extLst>
              <a:ext uri="{FF2B5EF4-FFF2-40B4-BE49-F238E27FC236}">
                <a16:creationId xmlns:a16="http://schemas.microsoft.com/office/drawing/2014/main" id="{4833231F-9956-A8EC-5F66-64BBC320679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F5C14AD-732A-4AE8-747B-B497657D8EDC}"/>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15337886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5311F3-567E-5619-A984-BB0B05F71A6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B034AEC1-0AC5-471D-E80A-0292A318B4F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3A45D51A-FA98-67B9-DF4F-DD6CAABBAFF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9D57DD5-FE86-8D5C-838C-253DD554E3B1}"/>
              </a:ext>
            </a:extLst>
          </p:cNvPr>
          <p:cNvSpPr>
            <a:spLocks noGrp="1"/>
          </p:cNvSpPr>
          <p:nvPr>
            <p:ph type="dt" sz="half" idx="10"/>
          </p:nvPr>
        </p:nvSpPr>
        <p:spPr/>
        <p:txBody>
          <a:bodyPr/>
          <a:lstStyle/>
          <a:p>
            <a:fld id="{B7C29188-2D74-D145-A2F7-A55A9F9BB2BF}" type="datetimeFigureOut">
              <a:rPr lang="en-GB" smtClean="0"/>
              <a:t>19/02/2026</a:t>
            </a:fld>
            <a:endParaRPr lang="en-GB"/>
          </a:p>
        </p:txBody>
      </p:sp>
      <p:sp>
        <p:nvSpPr>
          <p:cNvPr id="6" name="Footer Placeholder 5">
            <a:extLst>
              <a:ext uri="{FF2B5EF4-FFF2-40B4-BE49-F238E27FC236}">
                <a16:creationId xmlns:a16="http://schemas.microsoft.com/office/drawing/2014/main" id="{B64D65CA-578B-E141-1C51-E26A5C8AFD8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6673AD0-5962-CBE0-97A0-26991992A3D7}"/>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24609041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BC66B32-59BB-2D34-C834-C220C3EFF2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9206F900-8056-D7F4-4A1C-38CAD6672E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3BA5567C-99DB-FAA1-C7B6-5FE23A95595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C29188-2D74-D145-A2F7-A55A9F9BB2BF}" type="datetimeFigureOut">
              <a:rPr lang="en-GB" smtClean="0"/>
              <a:t>19/02/2026</a:t>
            </a:fld>
            <a:endParaRPr lang="en-GB"/>
          </a:p>
        </p:txBody>
      </p:sp>
      <p:sp>
        <p:nvSpPr>
          <p:cNvPr id="5" name="Footer Placeholder 4">
            <a:extLst>
              <a:ext uri="{FF2B5EF4-FFF2-40B4-BE49-F238E27FC236}">
                <a16:creationId xmlns:a16="http://schemas.microsoft.com/office/drawing/2014/main" id="{3F4AFE00-8013-0176-8E5F-3FFAE2F6CE6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9872032-133B-D4EA-8CB1-747DC1F90F1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435930-DC08-E24B-84A6-BA9218AF88B4}" type="slidenum">
              <a:rPr lang="en-GB" smtClean="0"/>
              <a:t>‹#›</a:t>
            </a:fld>
            <a:endParaRPr lang="en-GB"/>
          </a:p>
        </p:txBody>
      </p:sp>
      <p:pic>
        <p:nvPicPr>
          <p:cNvPr id="8" name="Picture 7" descr="A blue and white logo&#10;&#10;AI-generated content may be incorrect.">
            <a:extLst>
              <a:ext uri="{FF2B5EF4-FFF2-40B4-BE49-F238E27FC236}">
                <a16:creationId xmlns:a16="http://schemas.microsoft.com/office/drawing/2014/main" id="{1BE71684-9406-C029-16FB-E903129CB346}"/>
              </a:ext>
            </a:extLst>
          </p:cNvPr>
          <p:cNvPicPr>
            <a:picLocks noChangeAspect="1"/>
          </p:cNvPicPr>
          <p:nvPr userDrawn="1"/>
        </p:nvPicPr>
        <p:blipFill>
          <a:blip r:embed="rId13"/>
          <a:stretch>
            <a:fillRect/>
          </a:stretch>
        </p:blipFill>
        <p:spPr>
          <a:xfrm>
            <a:off x="0" y="6118225"/>
            <a:ext cx="4978400" cy="749300"/>
          </a:xfrm>
          <a:prstGeom prst="rect">
            <a:avLst/>
          </a:prstGeom>
        </p:spPr>
      </p:pic>
    </p:spTree>
    <p:extLst>
      <p:ext uri="{BB962C8B-B14F-4D97-AF65-F5344CB8AC3E}">
        <p14:creationId xmlns:p14="http://schemas.microsoft.com/office/powerpoint/2010/main" val="6420635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https://drive.google.com/drive/folders/1tDPumNZzwor_GxcEhJuu9ugYULM-zV5p?usp=sharing" TargetMode="External"/><Relationship Id="rId13" Type="http://schemas.openxmlformats.org/officeDocument/2006/relationships/hyperlink" Target="http://www.ifast-cbi.particle-accelerators.eu/" TargetMode="External"/><Relationship Id="rId3" Type="http://schemas.openxmlformats.org/officeDocument/2006/relationships/hyperlink" Target="https://drive.google.com/file/d/1ku3-2nsuGwSQlFyrQgU-5onDTIRr2OTz/view?usp=sharing" TargetMode="External"/><Relationship Id="rId7" Type="http://schemas.openxmlformats.org/officeDocument/2006/relationships/hyperlink" Target="https://docs.google.com/spreadsheets/d/15hiWyYm8eRQWwbGV86BFRqwrykJ_PWrL/edit?usp=drive_link&amp;ouid=105971731437120037857&amp;rtpof=true&amp;sd=true" TargetMode="External"/><Relationship Id="rId12" Type="http://schemas.openxmlformats.org/officeDocument/2006/relationships/hyperlink" Target="https://ifast-project.eu/" TargetMode="Externa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hyperlink" Target="https://aissai.cnrs.fr/en/" TargetMode="External"/><Relationship Id="rId11" Type="http://schemas.openxmlformats.org/officeDocument/2006/relationships/hyperlink" Target="https://aghribi1-presentation-20230911-artifact.docs.cern.ch/pres_artifact_20240305_tiara.html#/title-slide" TargetMode="External"/><Relationship Id="rId5" Type="http://schemas.openxmlformats.org/officeDocument/2006/relationships/hyperlink" Target="https://drive.google.com/file/d/1wMZap3DnVwsmgV9zKQ33NUmEvoMKiOFK/view?usp=sharing" TargetMode="External"/><Relationship Id="rId10" Type="http://schemas.openxmlformats.org/officeDocument/2006/relationships/hyperlink" Target="https://artifact-network.org/" TargetMode="External"/><Relationship Id="rId4" Type="http://schemas.openxmlformats.org/officeDocument/2006/relationships/hyperlink" Target="https://iupap-wg14.web.cern.ch/node/27" TargetMode="External"/><Relationship Id="rId9" Type="http://schemas.openxmlformats.org/officeDocument/2006/relationships/hyperlink" Target="https://drive.google.com/file/d/1EEO3kQb8f32untxhrz2vHAdUetqf0y26/view?usp=sharing"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s://www.ipac26.org/registration/" TargetMode="External"/><Relationship Id="rId3" Type="http://schemas.openxmlformats.org/officeDocument/2006/relationships/hyperlink" Target="https://iupap-wg14.web.cern.ch/node/27" TargetMode="External"/><Relationship Id="rId7"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iupap-wg14.web.cern.ch/" TargetMode="External"/><Relationship Id="rId5" Type="http://schemas.openxmlformats.org/officeDocument/2006/relationships/hyperlink" Target="https://www.linkedin.com/company/111529219/admin/dashboard/" TargetMode="External"/><Relationship Id="rId10" Type="http://schemas.openxmlformats.org/officeDocument/2006/relationships/hyperlink" Target="https://drive.google.com/file/d/1HHWTl1BhV6rAFTJDq51mCH6zkALlnvlf/view" TargetMode="External"/><Relationship Id="rId4" Type="http://schemas.openxmlformats.org/officeDocument/2006/relationships/hyperlink" Target="https://indico.jacow.org/event/95/" TargetMode="External"/><Relationship Id="rId9" Type="http://schemas.openxmlformats.org/officeDocument/2006/relationships/hyperlink" Target="https://drive.google.com/file/d/1slfl_R5tHLVQ1m5qYCpmtNs5upyXuYof/view?usp=drive_link"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drive.google.com/file/d/1EEO3kQb8f32untxhrz2vHAdUetqf0y26/view?usp=sharing" TargetMode="External"/><Relationship Id="rId2" Type="http://schemas.openxmlformats.org/officeDocument/2006/relationships/hyperlink" Target="mailto:christine.darve@ess.eu" TargetMode="Externa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hyperlink" Target="https://www.ukaea.org/service/fair-mast/" TargetMode="External"/><Relationship Id="rId2" Type="http://schemas.openxmlformats.org/officeDocument/2006/relationships/hyperlink" Target="https://arxiv.org/pdf/2506.19583" TargetMode="External"/><Relationship Id="rId1" Type="http://schemas.openxmlformats.org/officeDocument/2006/relationships/slideLayout" Target="../slideLayouts/slideLayout2.xml"/><Relationship Id="rId4" Type="http://schemas.openxmlformats.org/officeDocument/2006/relationships/hyperlink" Target="https://assets.cambridge.org/97805217/33175/copyright/9780521733175_copyright_info.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4E62CD-E2CA-6EDB-9655-1E09E77FB8CA}"/>
              </a:ext>
            </a:extLst>
          </p:cNvPr>
          <p:cNvSpPr>
            <a:spLocks noGrp="1"/>
          </p:cNvSpPr>
          <p:nvPr>
            <p:ph type="ctrTitle"/>
          </p:nvPr>
        </p:nvSpPr>
        <p:spPr>
          <a:xfrm>
            <a:off x="1435100" y="512763"/>
            <a:ext cx="9144000" cy="2387600"/>
          </a:xfrm>
        </p:spPr>
        <p:txBody>
          <a:bodyPr/>
          <a:lstStyle/>
          <a:p>
            <a:r>
              <a:rPr lang="en-GB" b="1" dirty="0"/>
              <a:t>IPAC2026 Preparation</a:t>
            </a:r>
          </a:p>
        </p:txBody>
      </p:sp>
      <p:sp>
        <p:nvSpPr>
          <p:cNvPr id="5" name="Subtitle 4">
            <a:extLst>
              <a:ext uri="{FF2B5EF4-FFF2-40B4-BE49-F238E27FC236}">
                <a16:creationId xmlns:a16="http://schemas.microsoft.com/office/drawing/2014/main" id="{F8D59CFB-A5C1-C744-29FB-1645F96B4154}"/>
              </a:ext>
            </a:extLst>
          </p:cNvPr>
          <p:cNvSpPr>
            <a:spLocks noGrp="1"/>
          </p:cNvSpPr>
          <p:nvPr>
            <p:ph type="subTitle" idx="1"/>
          </p:nvPr>
        </p:nvSpPr>
        <p:spPr/>
        <p:txBody>
          <a:bodyPr/>
          <a:lstStyle/>
          <a:p>
            <a:r>
              <a:rPr lang="en-GB" dirty="0"/>
              <a:t>IUPAP WG14 Meeting#23 </a:t>
            </a:r>
          </a:p>
          <a:p>
            <a:r>
              <a:rPr lang="en-GB" dirty="0"/>
              <a:t>17 February 2026</a:t>
            </a:r>
          </a:p>
          <a:p>
            <a:endParaRPr lang="en-SE" dirty="0"/>
          </a:p>
        </p:txBody>
      </p:sp>
    </p:spTree>
    <p:extLst>
      <p:ext uri="{BB962C8B-B14F-4D97-AF65-F5344CB8AC3E}">
        <p14:creationId xmlns:p14="http://schemas.microsoft.com/office/powerpoint/2010/main" val="9862010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screenshot of a website&#10;&#10;AI-generated content may be incorrect.">
            <a:extLst>
              <a:ext uri="{FF2B5EF4-FFF2-40B4-BE49-F238E27FC236}">
                <a16:creationId xmlns:a16="http://schemas.microsoft.com/office/drawing/2014/main" id="{2C13A957-8039-3B70-4A4B-C2C623F85B1F}"/>
              </a:ext>
            </a:extLst>
          </p:cNvPr>
          <p:cNvPicPr>
            <a:picLocks noChangeAspect="1"/>
          </p:cNvPicPr>
          <p:nvPr/>
        </p:nvPicPr>
        <p:blipFill>
          <a:blip r:embed="rId2"/>
          <a:stretch>
            <a:fillRect/>
          </a:stretch>
        </p:blipFill>
        <p:spPr>
          <a:xfrm>
            <a:off x="7514897" y="1761798"/>
            <a:ext cx="4529958" cy="5096202"/>
          </a:xfrm>
          <a:prstGeom prst="rect">
            <a:avLst/>
          </a:prstGeom>
        </p:spPr>
      </p:pic>
      <p:sp>
        <p:nvSpPr>
          <p:cNvPr id="2" name="Title 1">
            <a:extLst>
              <a:ext uri="{FF2B5EF4-FFF2-40B4-BE49-F238E27FC236}">
                <a16:creationId xmlns:a16="http://schemas.microsoft.com/office/drawing/2014/main" id="{C7C28913-11EC-3B17-ADD6-7CFA72EE7F9E}"/>
              </a:ext>
            </a:extLst>
          </p:cNvPr>
          <p:cNvSpPr>
            <a:spLocks noGrp="1"/>
          </p:cNvSpPr>
          <p:nvPr>
            <p:ph type="title"/>
          </p:nvPr>
        </p:nvSpPr>
        <p:spPr>
          <a:xfrm>
            <a:off x="3760076" y="-86819"/>
            <a:ext cx="10515600" cy="1325563"/>
          </a:xfrm>
        </p:spPr>
        <p:txBody>
          <a:bodyPr/>
          <a:lstStyle/>
          <a:p>
            <a:r>
              <a:rPr lang="en-SE" b="1" dirty="0"/>
              <a:t>Intro &amp; Interfaces</a:t>
            </a:r>
          </a:p>
        </p:txBody>
      </p:sp>
      <p:sp>
        <p:nvSpPr>
          <p:cNvPr id="3" name="Content Placeholder 2">
            <a:extLst>
              <a:ext uri="{FF2B5EF4-FFF2-40B4-BE49-F238E27FC236}">
                <a16:creationId xmlns:a16="http://schemas.microsoft.com/office/drawing/2014/main" id="{96CED0D1-74DA-9D6B-77E0-D6BD8147298C}"/>
              </a:ext>
            </a:extLst>
          </p:cNvPr>
          <p:cNvSpPr>
            <a:spLocks noGrp="1"/>
          </p:cNvSpPr>
          <p:nvPr>
            <p:ph idx="1"/>
          </p:nvPr>
        </p:nvSpPr>
        <p:spPr>
          <a:xfrm>
            <a:off x="260131" y="1489294"/>
            <a:ext cx="10515600" cy="4351338"/>
          </a:xfrm>
        </p:spPr>
        <p:txBody>
          <a:bodyPr>
            <a:normAutofit fontScale="92500" lnSpcReduction="20000"/>
          </a:bodyPr>
          <a:lstStyle/>
          <a:p>
            <a:pPr marL="457200" indent="-457200">
              <a:buFont typeface="+mj-lt"/>
              <a:buAutoNum type="arabicPeriod"/>
            </a:pPr>
            <a:r>
              <a:rPr lang="en-GB" sz="2400" b="1" dirty="0"/>
              <a:t>IUPAP/WG14 Exec. meeting scheduled Wed. 20/05 from 16-18h</a:t>
            </a:r>
          </a:p>
          <a:p>
            <a:endParaRPr lang="en-GB" sz="2400" dirty="0">
              <a:hlinkClick r:id="rId3"/>
            </a:endParaRPr>
          </a:p>
          <a:p>
            <a:pPr marL="457200" indent="-457200">
              <a:buFont typeface="+mj-lt"/>
              <a:buAutoNum type="arabicPeriod" startAt="2"/>
            </a:pPr>
            <a:r>
              <a:rPr lang="en-GB" sz="2400" b="1" dirty="0"/>
              <a:t>Hackathonino</a:t>
            </a:r>
            <a:r>
              <a:rPr lang="en-GB" sz="2400" dirty="0"/>
              <a:t> preparation: </a:t>
            </a:r>
            <a:r>
              <a:rPr lang="en-GB" sz="2400" dirty="0">
                <a:hlinkClick r:id="rId4"/>
              </a:rPr>
              <a:t>webpage</a:t>
            </a:r>
            <a:r>
              <a:rPr lang="en-GB" sz="2400" dirty="0"/>
              <a:t> </a:t>
            </a:r>
            <a:r>
              <a:rPr lang="en-GB" sz="2400" dirty="0">
                <a:sym typeface="Wingdings" pitchFamily="2" charset="2"/>
              </a:rPr>
              <a:t></a:t>
            </a:r>
            <a:r>
              <a:rPr lang="en-GB" sz="2400" dirty="0"/>
              <a:t> </a:t>
            </a:r>
            <a:endParaRPr lang="en-GB" sz="2400" dirty="0">
              <a:hlinkClick r:id="rId3"/>
            </a:endParaRPr>
          </a:p>
          <a:p>
            <a:pPr>
              <a:lnSpc>
                <a:spcPct val="170000"/>
              </a:lnSpc>
              <a:spcBef>
                <a:spcPts val="0"/>
              </a:spcBef>
            </a:pPr>
            <a:r>
              <a:rPr lang="en-GB" sz="2400" dirty="0">
                <a:hlinkClick r:id="rId5"/>
              </a:rPr>
              <a:t>Presentation of Hackathonino – DRAFT – 17 Feb. 2026</a:t>
            </a:r>
            <a:endParaRPr lang="en-GB" sz="2400" dirty="0">
              <a:hlinkClick r:id="rId6"/>
            </a:endParaRPr>
          </a:p>
          <a:p>
            <a:pPr eaLnBrk="0" fontAlgn="base" hangingPunct="0">
              <a:lnSpc>
                <a:spcPct val="170000"/>
              </a:lnSpc>
              <a:spcBef>
                <a:spcPts val="0"/>
              </a:spcBef>
            </a:pPr>
            <a:r>
              <a:rPr lang="en-SE" altLang="en-SE" sz="2400" dirty="0">
                <a:solidFill>
                  <a:srgbClr val="000000"/>
                </a:solidFill>
              </a:rPr>
              <a:t>Preliminary </a:t>
            </a:r>
            <a:r>
              <a:rPr lang="en-SE" altLang="en-SE" sz="2400" b="1" u="sng" dirty="0">
                <a:solidFill>
                  <a:srgbClr val="000000"/>
                </a:solidFill>
                <a:hlinkClick r:id="rId7"/>
              </a:rPr>
              <a:t>Working Breakdown Structure (WBS)</a:t>
            </a:r>
            <a:endParaRPr lang="en-GB" sz="2400" dirty="0">
              <a:hlinkClick r:id="rId6"/>
            </a:endParaRPr>
          </a:p>
          <a:p>
            <a:pPr>
              <a:lnSpc>
                <a:spcPct val="170000"/>
              </a:lnSpc>
              <a:spcBef>
                <a:spcPts val="0"/>
              </a:spcBef>
            </a:pPr>
            <a:r>
              <a:rPr lang="en-SE" altLang="en-SE" sz="2400" dirty="0">
                <a:solidFill>
                  <a:srgbClr val="000000"/>
                </a:solidFill>
              </a:rPr>
              <a:t>Google Drive available </a:t>
            </a:r>
            <a:r>
              <a:rPr lang="en-SE" altLang="en-SE" sz="2400" u="sng" dirty="0">
                <a:solidFill>
                  <a:srgbClr val="000068"/>
                </a:solidFill>
                <a:hlinkClick r:id="rId8" tooltip="https://drive.google.com/drive/folders/1tDPumNZzwor_GxcEhJuu9ugYULM-zV5p?usp=sharing"/>
              </a:rPr>
              <a:t>Here</a:t>
            </a:r>
            <a:r>
              <a:rPr lang="en-SE" altLang="en-SE" sz="2400" dirty="0">
                <a:solidFill>
                  <a:srgbClr val="000000"/>
                </a:solidFill>
              </a:rPr>
              <a:t> </a:t>
            </a:r>
            <a:endParaRPr lang="en-SE" sz="2400" dirty="0"/>
          </a:p>
          <a:p>
            <a:endParaRPr lang="en-GB" dirty="0">
              <a:hlinkClick r:id="rId6"/>
            </a:endParaRPr>
          </a:p>
          <a:p>
            <a:pPr marL="0" indent="0">
              <a:buNone/>
            </a:pPr>
            <a:r>
              <a:rPr lang="en-GB" sz="2100" b="1" u="sng" dirty="0"/>
              <a:t>References:</a:t>
            </a:r>
            <a:endParaRPr lang="en-GB" sz="2100" b="1" u="sng" dirty="0">
              <a:hlinkClick r:id="rId6"/>
            </a:endParaRPr>
          </a:p>
          <a:p>
            <a:pPr lvl="1"/>
            <a:r>
              <a:rPr lang="en-GB" sz="1600" dirty="0">
                <a:hlinkClick r:id="rId6"/>
              </a:rPr>
              <a:t>AISSAI</a:t>
            </a:r>
            <a:r>
              <a:rPr lang="en-GB" sz="1600" dirty="0"/>
              <a:t> / CNRS</a:t>
            </a:r>
          </a:p>
          <a:p>
            <a:pPr lvl="2"/>
            <a:r>
              <a:rPr lang="en-GB" sz="1600" dirty="0">
                <a:hlinkClick r:id="rId9"/>
              </a:rPr>
              <a:t>Email: Call for challenges &amp; case studies, AISSAI Hackathon on AI for Accelerators</a:t>
            </a:r>
            <a:endParaRPr lang="en-GB" sz="1600" dirty="0"/>
          </a:p>
          <a:p>
            <a:pPr lvl="1"/>
            <a:r>
              <a:rPr lang="en-GB" sz="1600" dirty="0">
                <a:hlinkClick r:id="rId10"/>
              </a:rPr>
              <a:t>AI for Accelerator Technologies</a:t>
            </a:r>
            <a:r>
              <a:rPr lang="en-GB" sz="1600" dirty="0"/>
              <a:t>- &amp;  </a:t>
            </a:r>
            <a:r>
              <a:rPr lang="en-GB" sz="1600" dirty="0">
                <a:hlinkClick r:id="rId11"/>
              </a:rPr>
              <a:t>ARTIFACT</a:t>
            </a:r>
            <a:r>
              <a:rPr lang="en-GB" sz="1600" dirty="0"/>
              <a:t> </a:t>
            </a:r>
          </a:p>
          <a:p>
            <a:pPr lvl="1"/>
            <a:r>
              <a:rPr lang="en-GB" sz="1600" dirty="0">
                <a:hlinkClick r:id="rId12"/>
              </a:rPr>
              <a:t>I.FAST</a:t>
            </a:r>
            <a:r>
              <a:rPr lang="en-GB" sz="1600" dirty="0"/>
              <a:t>- and </a:t>
            </a:r>
            <a:r>
              <a:rPr lang="en-GB" sz="1600" dirty="0">
                <a:hlinkClick r:id="rId13"/>
              </a:rPr>
              <a:t>Challenged-based-Innovation</a:t>
            </a:r>
            <a:r>
              <a:rPr lang="en-GB" sz="1600" dirty="0"/>
              <a:t> (CBI) </a:t>
            </a:r>
          </a:p>
          <a:p>
            <a:endParaRPr lang="en-SE" dirty="0"/>
          </a:p>
        </p:txBody>
      </p:sp>
      <p:sp>
        <p:nvSpPr>
          <p:cNvPr id="5" name="Rectangle 2">
            <a:extLst>
              <a:ext uri="{FF2B5EF4-FFF2-40B4-BE49-F238E27FC236}">
                <a16:creationId xmlns:a16="http://schemas.microsoft.com/office/drawing/2014/main" id="{902F3C19-F072-EF81-4DBD-DBF51BF3274C}"/>
              </a:ext>
            </a:extLst>
          </p:cNvPr>
          <p:cNvSpPr>
            <a:spLocks noChangeArrowheads="1"/>
          </p:cNvSpPr>
          <p:nvPr/>
        </p:nvSpPr>
        <p:spPr bwMode="auto">
          <a:xfrm>
            <a:off x="0" y="143961"/>
            <a:ext cx="213520" cy="1692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0" rIns="9144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SE" altLang="en-SE" sz="1100" b="0" i="0" u="none" strike="noStrike" cap="none" normalizeH="0" baseline="0" dirty="0">
                <a:ln>
                  <a:noFill/>
                </a:ln>
                <a:solidFill>
                  <a:srgbClr val="000000"/>
                </a:solidFill>
                <a:effectLst/>
                <a:latin typeface="Aptos" panose="020B0004020202020204" pitchFamily="34" charset="0"/>
              </a:rPr>
              <a:t> </a:t>
            </a:r>
            <a:endParaRPr kumimoji="0" lang="en-SE" altLang="en-SE"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633528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07C8AA-866F-79D9-62F2-07FCA6C81CE2}"/>
              </a:ext>
            </a:extLst>
          </p:cNvPr>
          <p:cNvSpPr>
            <a:spLocks noGrp="1"/>
          </p:cNvSpPr>
          <p:nvPr>
            <p:ph type="title"/>
          </p:nvPr>
        </p:nvSpPr>
        <p:spPr>
          <a:xfrm>
            <a:off x="2057400" y="0"/>
            <a:ext cx="11353800" cy="1325563"/>
          </a:xfrm>
        </p:spPr>
        <p:txBody>
          <a:bodyPr/>
          <a:lstStyle/>
          <a:p>
            <a:r>
              <a:rPr lang="en-GB" b="1" dirty="0"/>
              <a:t>Admin </a:t>
            </a:r>
            <a:r>
              <a:rPr lang="en-GB" b="1" dirty="0">
                <a:hlinkClick r:id="rId3"/>
              </a:rPr>
              <a:t>IUPAP-WG14 Hackathonino</a:t>
            </a:r>
            <a:r>
              <a:rPr lang="en-GB" b="1" dirty="0"/>
              <a:t> </a:t>
            </a:r>
            <a:r>
              <a:rPr lang="en-GB" b="1" dirty="0" err="1"/>
              <a:t>Prepa</a:t>
            </a:r>
            <a:endParaRPr lang="en-SE" b="1" dirty="0"/>
          </a:p>
        </p:txBody>
      </p:sp>
      <p:sp>
        <p:nvSpPr>
          <p:cNvPr id="3" name="Content Placeholder 2">
            <a:extLst>
              <a:ext uri="{FF2B5EF4-FFF2-40B4-BE49-F238E27FC236}">
                <a16:creationId xmlns:a16="http://schemas.microsoft.com/office/drawing/2014/main" id="{BB1B88F5-F05B-5268-704D-6D86B099ED8A}"/>
              </a:ext>
            </a:extLst>
          </p:cNvPr>
          <p:cNvSpPr>
            <a:spLocks noGrp="1"/>
          </p:cNvSpPr>
          <p:nvPr>
            <p:ph idx="1"/>
          </p:nvPr>
        </p:nvSpPr>
        <p:spPr>
          <a:xfrm>
            <a:off x="239110" y="1226535"/>
            <a:ext cx="11648090" cy="4351338"/>
          </a:xfrm>
        </p:spPr>
        <p:txBody>
          <a:bodyPr>
            <a:normAutofit/>
          </a:bodyPr>
          <a:lstStyle/>
          <a:p>
            <a:pPr>
              <a:lnSpc>
                <a:spcPct val="100000"/>
              </a:lnSpc>
              <a:spcBef>
                <a:spcPts val="0"/>
              </a:spcBef>
            </a:pPr>
            <a:r>
              <a:rPr lang="en-GB" sz="2000" dirty="0"/>
              <a:t>Incl. announcement on page </a:t>
            </a:r>
            <a:r>
              <a:rPr lang="en-GB" sz="2000" dirty="0">
                <a:hlinkClick r:id="rId4"/>
              </a:rPr>
              <a:t>IPAC’26</a:t>
            </a:r>
            <a:r>
              <a:rPr lang="en-GB" sz="2000" dirty="0"/>
              <a:t>, </a:t>
            </a:r>
            <a:r>
              <a:rPr lang="en-GB" sz="2000" dirty="0">
                <a:hlinkClick r:id="rId5"/>
              </a:rPr>
              <a:t>IUPAP/WG14 LinkedIn</a:t>
            </a:r>
            <a:r>
              <a:rPr lang="en-GB" sz="2000" dirty="0"/>
              <a:t>, </a:t>
            </a:r>
            <a:r>
              <a:rPr lang="en-GB" sz="2000" dirty="0">
                <a:hlinkClick r:id="rId6"/>
              </a:rPr>
              <a:t>IUPAP WG14 </a:t>
            </a:r>
            <a:r>
              <a:rPr lang="en-GB" sz="2000" dirty="0">
                <a:sym typeface="Wingdings" pitchFamily="2" charset="2"/>
              </a:rPr>
              <a:t> CD to P</a:t>
            </a:r>
            <a:r>
              <a:rPr lang="en-GB" sz="2000" dirty="0"/>
              <a:t>rovide text/images/link</a:t>
            </a:r>
            <a:r>
              <a:rPr lang="en-GB" sz="2000" b="1" dirty="0">
                <a:hlinkClick r:id="rId4"/>
              </a:rPr>
              <a:t> </a:t>
            </a:r>
            <a:endParaRPr lang="en-GB" sz="2000" dirty="0"/>
          </a:p>
          <a:p>
            <a:pPr>
              <a:lnSpc>
                <a:spcPct val="100000"/>
              </a:lnSpc>
              <a:spcBef>
                <a:spcPts val="0"/>
              </a:spcBef>
            </a:pPr>
            <a:r>
              <a:rPr lang="en-GB" sz="2000" dirty="0"/>
              <a:t>Add a link to a registration formula </a:t>
            </a:r>
            <a:r>
              <a:rPr lang="en-GB" sz="2000" dirty="0">
                <a:hlinkClick r:id="rId4"/>
              </a:rPr>
              <a:t>IPAC’26</a:t>
            </a:r>
            <a:r>
              <a:rPr lang="en-GB" sz="2000" dirty="0"/>
              <a:t> </a:t>
            </a:r>
            <a:r>
              <a:rPr lang="en-GB" sz="2000" dirty="0">
                <a:sym typeface="Wingdings" pitchFamily="2" charset="2"/>
              </a:rPr>
              <a:t> </a:t>
            </a:r>
            <a:r>
              <a:rPr lang="en-SE" altLang="en-SE" sz="2000" dirty="0">
                <a:solidFill>
                  <a:srgbClr val="000000"/>
                </a:solidFill>
                <a:latin typeface="Calibri" panose="020F0502020204030204" pitchFamily="34" charset="0"/>
              </a:rPr>
              <a:t>Hanna Frånberg</a:t>
            </a:r>
            <a:r>
              <a:rPr lang="en-SE" altLang="en-SE" sz="3200" dirty="0">
                <a:solidFill>
                  <a:srgbClr val="000000"/>
                </a:solidFill>
                <a:latin typeface="Arial" panose="020B0604020202020204" pitchFamily="34" charset="0"/>
              </a:rPr>
              <a:t> </a:t>
            </a:r>
            <a:r>
              <a:rPr lang="en-SE" altLang="en-SE" sz="2000" dirty="0">
                <a:solidFill>
                  <a:srgbClr val="000000"/>
                </a:solidFill>
                <a:latin typeface="Calibri" panose="020F0502020204030204" pitchFamily="34" charset="0"/>
              </a:rPr>
              <a:t>(IPAC Organizer)</a:t>
            </a:r>
            <a:endParaRPr lang="en-GB" sz="2000" dirty="0">
              <a:solidFill>
                <a:srgbClr val="000000"/>
              </a:solidFill>
              <a:latin typeface="Calibri" panose="020F0502020204030204" pitchFamily="34" charset="0"/>
            </a:endParaRPr>
          </a:p>
          <a:p>
            <a:pPr>
              <a:lnSpc>
                <a:spcPct val="100000"/>
              </a:lnSpc>
              <a:spcBef>
                <a:spcPts val="0"/>
              </a:spcBef>
            </a:pPr>
            <a:r>
              <a:rPr lang="en-GB" sz="2000" b="1" dirty="0"/>
              <a:t>IPAC’26</a:t>
            </a:r>
            <a:r>
              <a:rPr lang="en-GB" sz="2000" dirty="0"/>
              <a:t> to provide mails of registered a)Exhibitors and b)Students by end of March (early bird) so that we can send the information </a:t>
            </a:r>
            <a:endParaRPr lang="en-SE" dirty="0"/>
          </a:p>
        </p:txBody>
      </p:sp>
      <p:pic>
        <p:nvPicPr>
          <p:cNvPr id="5" name="Picture 4" descr="A beach with many umbrellas&#10;&#10;AI-generated content may be incorrect.">
            <a:extLst>
              <a:ext uri="{FF2B5EF4-FFF2-40B4-BE49-F238E27FC236}">
                <a16:creationId xmlns:a16="http://schemas.microsoft.com/office/drawing/2014/main" id="{6CA07539-8E46-FD54-6ADC-5E7F7600F3FB}"/>
              </a:ext>
            </a:extLst>
          </p:cNvPr>
          <p:cNvPicPr>
            <a:picLocks noChangeAspect="1"/>
          </p:cNvPicPr>
          <p:nvPr/>
        </p:nvPicPr>
        <p:blipFill>
          <a:blip r:embed="rId7"/>
          <a:stretch>
            <a:fillRect/>
          </a:stretch>
        </p:blipFill>
        <p:spPr>
          <a:xfrm>
            <a:off x="4971393" y="4018607"/>
            <a:ext cx="7220607" cy="2839393"/>
          </a:xfrm>
          <a:prstGeom prst="rect">
            <a:avLst/>
          </a:prstGeom>
        </p:spPr>
      </p:pic>
      <p:sp>
        <p:nvSpPr>
          <p:cNvPr id="6" name="Rectangle 1">
            <a:extLst>
              <a:ext uri="{FF2B5EF4-FFF2-40B4-BE49-F238E27FC236}">
                <a16:creationId xmlns:a16="http://schemas.microsoft.com/office/drawing/2014/main" id="{1C727E67-61DE-C1C7-73F8-5CFEFE0B31D3}"/>
              </a:ext>
            </a:extLst>
          </p:cNvPr>
          <p:cNvSpPr>
            <a:spLocks noChangeArrowheads="1"/>
          </p:cNvSpPr>
          <p:nvPr/>
        </p:nvSpPr>
        <p:spPr bwMode="auto">
          <a:xfrm>
            <a:off x="924911" y="4935369"/>
            <a:ext cx="184731"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0" rIns="9144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SE" altLang="en-SE" sz="1800" b="0" i="0" u="none" strike="noStrike" cap="none" normalizeH="0" baseline="0" dirty="0">
              <a:ln>
                <a:noFill/>
              </a:ln>
              <a:solidFill>
                <a:schemeClr val="tx1"/>
              </a:solidFill>
              <a:effectLst/>
              <a:latin typeface="Arial" panose="020B0604020202020204" pitchFamily="34" charset="0"/>
            </a:endParaRPr>
          </a:p>
        </p:txBody>
      </p:sp>
      <p:sp>
        <p:nvSpPr>
          <p:cNvPr id="7" name="TextBox 6">
            <a:extLst>
              <a:ext uri="{FF2B5EF4-FFF2-40B4-BE49-F238E27FC236}">
                <a16:creationId xmlns:a16="http://schemas.microsoft.com/office/drawing/2014/main" id="{0452F2D3-B814-8D1C-8876-C0C84C07C698}"/>
              </a:ext>
            </a:extLst>
          </p:cNvPr>
          <p:cNvSpPr txBox="1"/>
          <p:nvPr/>
        </p:nvSpPr>
        <p:spPr>
          <a:xfrm>
            <a:off x="252249" y="3782227"/>
            <a:ext cx="4939861" cy="2403863"/>
          </a:xfrm>
          <a:prstGeom prst="rect">
            <a:avLst/>
          </a:prstGeom>
          <a:noFill/>
        </p:spPr>
        <p:txBody>
          <a:bodyPr wrap="square">
            <a:spAutoFit/>
          </a:bodyPr>
          <a:lstStyle/>
          <a:p>
            <a:pPr>
              <a:buFont typeface="Wingdings" pitchFamily="2" charset="2"/>
              <a:buChar char="Ø"/>
            </a:pPr>
            <a:r>
              <a:rPr lang="en-GB" sz="1800" dirty="0">
                <a:highlight>
                  <a:srgbClr val="FFFF00"/>
                </a:highlight>
              </a:rPr>
              <a:t> Support one student registration ? 475 Euro (</a:t>
            </a:r>
            <a:r>
              <a:rPr lang="en-GB" sz="1800" dirty="0">
                <a:highlight>
                  <a:srgbClr val="FFFF00"/>
                </a:highlight>
                <a:hlinkClick r:id="rId8"/>
              </a:rPr>
              <a:t>Early bird by March 15</a:t>
            </a:r>
            <a:r>
              <a:rPr lang="en-GB" sz="1800" dirty="0">
                <a:highlight>
                  <a:srgbClr val="FFFF00"/>
                </a:highlight>
              </a:rPr>
              <a:t>) – WG14 member to vote</a:t>
            </a:r>
          </a:p>
          <a:p>
            <a:pPr>
              <a:buFont typeface="Wingdings" pitchFamily="2" charset="2"/>
              <a:buChar char="Ø"/>
            </a:pPr>
            <a:endParaRPr lang="en-GB" sz="1800" dirty="0">
              <a:highlight>
                <a:srgbClr val="FFFF00"/>
              </a:highlight>
            </a:endParaRPr>
          </a:p>
          <a:p>
            <a:pPr>
              <a:buFont typeface="Wingdings" pitchFamily="2" charset="2"/>
              <a:buChar char="Ø"/>
            </a:pPr>
            <a:r>
              <a:rPr lang="en-GB" dirty="0">
                <a:highlight>
                  <a:srgbClr val="FFFF00"/>
                </a:highlight>
              </a:rPr>
              <a:t> More financial Support to find: </a:t>
            </a:r>
          </a:p>
          <a:p>
            <a:r>
              <a:rPr lang="en-GB" dirty="0">
                <a:highlight>
                  <a:srgbClr val="FFFF00"/>
                </a:highlight>
              </a:rPr>
              <a:t>RI – German Physical Society ? </a:t>
            </a:r>
          </a:p>
          <a:p>
            <a:r>
              <a:rPr lang="en-GB" dirty="0">
                <a:hlinkClick r:id="rId9"/>
              </a:rPr>
              <a:t>Via Accelerators Engagement Ambassadors Initiative - Expression of Interest</a:t>
            </a:r>
            <a:endParaRPr lang="en-GB" sz="1800" dirty="0">
              <a:highlight>
                <a:srgbClr val="FFFF00"/>
              </a:highlight>
            </a:endParaRPr>
          </a:p>
          <a:p>
            <a:pPr>
              <a:lnSpc>
                <a:spcPct val="150000"/>
              </a:lnSpc>
              <a:buFont typeface="Wingdings" pitchFamily="2" charset="2"/>
              <a:buChar char="Ø"/>
            </a:pPr>
            <a:endParaRPr lang="en-GB" sz="1800" dirty="0">
              <a:highlight>
                <a:srgbClr val="FFFF00"/>
              </a:highlight>
            </a:endParaRPr>
          </a:p>
        </p:txBody>
      </p:sp>
      <p:sp>
        <p:nvSpPr>
          <p:cNvPr id="9" name="TextBox 8">
            <a:extLst>
              <a:ext uri="{FF2B5EF4-FFF2-40B4-BE49-F238E27FC236}">
                <a16:creationId xmlns:a16="http://schemas.microsoft.com/office/drawing/2014/main" id="{B98EDC20-4F91-C595-CEB1-4BA7B5CDFC1E}"/>
              </a:ext>
            </a:extLst>
          </p:cNvPr>
          <p:cNvSpPr txBox="1"/>
          <p:nvPr/>
        </p:nvSpPr>
        <p:spPr>
          <a:xfrm>
            <a:off x="252247" y="2754959"/>
            <a:ext cx="10794124" cy="880369"/>
          </a:xfrm>
          <a:prstGeom prst="rect">
            <a:avLst/>
          </a:prstGeom>
          <a:noFill/>
        </p:spPr>
        <p:txBody>
          <a:bodyPr wrap="square">
            <a:spAutoFit/>
          </a:bodyPr>
          <a:lstStyle/>
          <a:p>
            <a:pPr>
              <a:lnSpc>
                <a:spcPct val="150000"/>
              </a:lnSpc>
            </a:pPr>
            <a:r>
              <a:rPr lang="en-GB" b="1" u="sng" dirty="0"/>
              <a:t>Current status: </a:t>
            </a:r>
            <a:endParaRPr lang="en-GB" sz="1800" b="1" u="sng" dirty="0"/>
          </a:p>
          <a:p>
            <a:pPr>
              <a:lnSpc>
                <a:spcPct val="150000"/>
              </a:lnSpc>
              <a:buFont typeface="Wingdings" pitchFamily="2" charset="2"/>
              <a:buChar char="Ø"/>
            </a:pPr>
            <a:r>
              <a:rPr lang="en-GB" sz="1800" dirty="0"/>
              <a:t> ScandiNova can </a:t>
            </a:r>
            <a:r>
              <a:rPr lang="en-GB" sz="1800"/>
              <a:t>finance Lunch-boxes (</a:t>
            </a:r>
            <a:r>
              <a:rPr lang="en-GB" sz="1800" dirty="0"/>
              <a:t>30-50 participants - </a:t>
            </a:r>
            <a:r>
              <a:rPr lang="en-GB" sz="1800" dirty="0">
                <a:hlinkClick r:id="rId10"/>
              </a:rPr>
              <a:t>IPAC meal info)</a:t>
            </a:r>
            <a:endParaRPr lang="en-GB" sz="1800" dirty="0"/>
          </a:p>
        </p:txBody>
      </p:sp>
    </p:spTree>
    <p:extLst>
      <p:ext uri="{BB962C8B-B14F-4D97-AF65-F5344CB8AC3E}">
        <p14:creationId xmlns:p14="http://schemas.microsoft.com/office/powerpoint/2010/main" val="13637806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A821AB-9CA4-B828-7F91-D6389E0C9F8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2136F70-CCCF-81AD-F3E9-5B7CA237D4CD}"/>
              </a:ext>
            </a:extLst>
          </p:cNvPr>
          <p:cNvSpPr>
            <a:spLocks noGrp="1"/>
          </p:cNvSpPr>
          <p:nvPr>
            <p:ph type="title"/>
          </p:nvPr>
        </p:nvSpPr>
        <p:spPr/>
        <p:txBody>
          <a:bodyPr/>
          <a:lstStyle/>
          <a:p>
            <a:r>
              <a:rPr lang="en-GB" b="1" dirty="0"/>
              <a:t>Call for case studies</a:t>
            </a:r>
            <a:endParaRPr lang="en-SE" b="1" dirty="0"/>
          </a:p>
        </p:txBody>
      </p:sp>
      <p:sp>
        <p:nvSpPr>
          <p:cNvPr id="3" name="Content Placeholder 2">
            <a:extLst>
              <a:ext uri="{FF2B5EF4-FFF2-40B4-BE49-F238E27FC236}">
                <a16:creationId xmlns:a16="http://schemas.microsoft.com/office/drawing/2014/main" id="{D06ADC03-EF59-1710-DF29-1A000DFC5E08}"/>
              </a:ext>
            </a:extLst>
          </p:cNvPr>
          <p:cNvSpPr>
            <a:spLocks noGrp="1"/>
          </p:cNvSpPr>
          <p:nvPr>
            <p:ph idx="1"/>
          </p:nvPr>
        </p:nvSpPr>
        <p:spPr>
          <a:xfrm>
            <a:off x="869732" y="1867666"/>
            <a:ext cx="10515600" cy="4351338"/>
          </a:xfrm>
        </p:spPr>
        <p:txBody>
          <a:bodyPr>
            <a:normAutofit lnSpcReduction="10000"/>
          </a:bodyPr>
          <a:lstStyle/>
          <a:p>
            <a:pPr marL="0" indent="0">
              <a:buNone/>
            </a:pPr>
            <a:r>
              <a:rPr lang="en-SE" b="1" dirty="0"/>
              <a:t>Synergies ESS &amp; SNS </a:t>
            </a:r>
          </a:p>
          <a:p>
            <a:pPr>
              <a:buFontTx/>
              <a:buChar char="-"/>
            </a:pPr>
            <a:r>
              <a:rPr lang="en-SE" altLang="en-SE" sz="2000" dirty="0">
                <a:solidFill>
                  <a:srgbClr val="000000"/>
                </a:solidFill>
              </a:rPr>
              <a:t>LogBook  ML tools</a:t>
            </a:r>
            <a:r>
              <a:rPr lang="en-SE" sz="2000" b="1" dirty="0"/>
              <a:t> </a:t>
            </a:r>
            <a:r>
              <a:rPr lang="en-SE" sz="2000" dirty="0"/>
              <a:t>(Fulvia?)</a:t>
            </a:r>
            <a:endParaRPr lang="en-SE" sz="1400" dirty="0"/>
          </a:p>
          <a:p>
            <a:pPr>
              <a:buFontTx/>
              <a:buChar char="-"/>
            </a:pPr>
            <a:r>
              <a:rPr lang="en-SE" altLang="en-SE" sz="2000" dirty="0">
                <a:solidFill>
                  <a:srgbClr val="000000"/>
                </a:solidFill>
              </a:rPr>
              <a:t>Test stands for Accelerator components (e.g. Kevin Jones’s sketch) </a:t>
            </a:r>
          </a:p>
          <a:p>
            <a:pPr eaLnBrk="0" fontAlgn="base" hangingPunct="0">
              <a:lnSpc>
                <a:spcPct val="100000"/>
              </a:lnSpc>
              <a:spcBef>
                <a:spcPct val="0"/>
              </a:spcBef>
              <a:spcAft>
                <a:spcPct val="0"/>
              </a:spcAft>
            </a:pPr>
            <a:endParaRPr lang="en-SE" altLang="en-SE" sz="2000" dirty="0">
              <a:solidFill>
                <a:srgbClr val="000000"/>
              </a:solidFill>
            </a:endParaRPr>
          </a:p>
          <a:p>
            <a:pPr marL="0" indent="0" eaLnBrk="0" fontAlgn="base" hangingPunct="0">
              <a:lnSpc>
                <a:spcPct val="100000"/>
              </a:lnSpc>
              <a:spcBef>
                <a:spcPct val="0"/>
              </a:spcBef>
              <a:spcAft>
                <a:spcPct val="0"/>
              </a:spcAft>
              <a:buNone/>
            </a:pPr>
            <a:r>
              <a:rPr lang="en-SE" altLang="en-SE" b="1" dirty="0">
                <a:solidFill>
                  <a:srgbClr val="000000"/>
                </a:solidFill>
              </a:rPr>
              <a:t>Use ReqFlow (CosyLab)</a:t>
            </a:r>
          </a:p>
          <a:p>
            <a:pPr eaLnBrk="0" fontAlgn="base" hangingPunct="0">
              <a:lnSpc>
                <a:spcPct val="100000"/>
              </a:lnSpc>
              <a:spcBef>
                <a:spcPct val="0"/>
              </a:spcBef>
              <a:spcAft>
                <a:spcPct val="0"/>
              </a:spcAft>
              <a:buFontTx/>
              <a:buChar char="-"/>
            </a:pPr>
            <a:r>
              <a:rPr lang="en-SE" altLang="en-SE" sz="2000" dirty="0">
                <a:solidFill>
                  <a:srgbClr val="000000"/>
                </a:solidFill>
              </a:rPr>
              <a:t>Build from scratch or improve any accelerator systems</a:t>
            </a:r>
          </a:p>
          <a:p>
            <a:pPr eaLnBrk="0" fontAlgn="base" hangingPunct="0">
              <a:lnSpc>
                <a:spcPct val="100000"/>
              </a:lnSpc>
              <a:spcBef>
                <a:spcPct val="0"/>
              </a:spcBef>
              <a:spcAft>
                <a:spcPct val="0"/>
              </a:spcAft>
              <a:buFontTx/>
              <a:buChar char="-"/>
            </a:pPr>
            <a:r>
              <a:rPr lang="en-SE" altLang="en-SE" sz="2000" dirty="0">
                <a:solidFill>
                  <a:srgbClr val="000000"/>
                </a:solidFill>
              </a:rPr>
              <a:t>FCC, CANS, Test stand, beam test stand, etc..</a:t>
            </a:r>
          </a:p>
          <a:p>
            <a:pPr eaLnBrk="0" fontAlgn="base" hangingPunct="0">
              <a:lnSpc>
                <a:spcPct val="100000"/>
              </a:lnSpc>
              <a:spcBef>
                <a:spcPct val="0"/>
              </a:spcBef>
              <a:spcAft>
                <a:spcPct val="0"/>
              </a:spcAft>
              <a:buFontTx/>
              <a:buChar char="-"/>
            </a:pPr>
            <a:endParaRPr lang="en-SE" altLang="en-SE" sz="2000" dirty="0">
              <a:solidFill>
                <a:srgbClr val="000000"/>
              </a:solidFill>
            </a:endParaRPr>
          </a:p>
          <a:p>
            <a:pPr marL="0" indent="0" eaLnBrk="0" fontAlgn="base" hangingPunct="0">
              <a:lnSpc>
                <a:spcPct val="100000"/>
              </a:lnSpc>
              <a:spcBef>
                <a:spcPct val="0"/>
              </a:spcBef>
              <a:spcAft>
                <a:spcPct val="0"/>
              </a:spcAft>
              <a:buNone/>
            </a:pPr>
            <a:r>
              <a:rPr lang="en-SE" altLang="en-SE" b="1" dirty="0">
                <a:solidFill>
                  <a:schemeClr val="accent2"/>
                </a:solidFill>
                <a:sym typeface="Wingdings" pitchFamily="2" charset="2"/>
              </a:rPr>
              <a:t> </a:t>
            </a:r>
            <a:r>
              <a:rPr lang="en-SE" altLang="en-SE" b="1" dirty="0">
                <a:solidFill>
                  <a:schemeClr val="accent2"/>
                </a:solidFill>
              </a:rPr>
              <a:t>Please send your suggestions of challenge descriptions</a:t>
            </a:r>
          </a:p>
          <a:p>
            <a:pPr marL="0" indent="0" eaLnBrk="0" fontAlgn="base" hangingPunct="0">
              <a:lnSpc>
                <a:spcPct val="100000"/>
              </a:lnSpc>
              <a:spcBef>
                <a:spcPct val="0"/>
              </a:spcBef>
              <a:spcAft>
                <a:spcPct val="0"/>
              </a:spcAft>
              <a:buNone/>
            </a:pPr>
            <a:r>
              <a:rPr lang="en-SE" altLang="en-SE" sz="2000" dirty="0">
                <a:solidFill>
                  <a:srgbClr val="000000"/>
                </a:solidFill>
              </a:rPr>
              <a:t>- Send one-page with clear requirement to </a:t>
            </a:r>
            <a:r>
              <a:rPr lang="en-SE" altLang="en-SE" sz="2000" dirty="0">
                <a:solidFill>
                  <a:srgbClr val="000000"/>
                </a:solidFill>
                <a:hlinkClick r:id="rId2"/>
              </a:rPr>
              <a:t>christine.darve@ess.eu</a:t>
            </a:r>
            <a:r>
              <a:rPr lang="en-SE" altLang="en-SE" sz="2000" dirty="0">
                <a:solidFill>
                  <a:srgbClr val="000000"/>
                </a:solidFill>
              </a:rPr>
              <a:t> </a:t>
            </a:r>
          </a:p>
          <a:p>
            <a:pPr marL="0" indent="0" eaLnBrk="0" fontAlgn="base" hangingPunct="0">
              <a:lnSpc>
                <a:spcPct val="100000"/>
              </a:lnSpc>
              <a:spcBef>
                <a:spcPct val="0"/>
              </a:spcBef>
              <a:spcAft>
                <a:spcPct val="0"/>
              </a:spcAft>
              <a:buNone/>
            </a:pPr>
            <a:endParaRPr lang="en-SE" altLang="en-SE" b="1" dirty="0">
              <a:solidFill>
                <a:srgbClr val="000000"/>
              </a:solidFill>
            </a:endParaRPr>
          </a:p>
          <a:p>
            <a:pPr marL="0" indent="0" eaLnBrk="0" fontAlgn="base" hangingPunct="0">
              <a:lnSpc>
                <a:spcPct val="100000"/>
              </a:lnSpc>
              <a:spcBef>
                <a:spcPct val="0"/>
              </a:spcBef>
              <a:spcAft>
                <a:spcPct val="0"/>
              </a:spcAft>
              <a:buNone/>
            </a:pPr>
            <a:r>
              <a:rPr lang="en-GB" sz="2000" dirty="0"/>
              <a:t>Example: </a:t>
            </a:r>
            <a:r>
              <a:rPr lang="en-GB" sz="2000" dirty="0">
                <a:hlinkClick r:id="rId3"/>
              </a:rPr>
              <a:t>Email-Call for challenges and case studies – AISSAI Hackathon on AI for Accelerators</a:t>
            </a:r>
            <a:endParaRPr lang="en-GB" sz="2000" dirty="0"/>
          </a:p>
          <a:p>
            <a:pPr marL="0" indent="0" eaLnBrk="0" fontAlgn="base" hangingPunct="0">
              <a:lnSpc>
                <a:spcPct val="100000"/>
              </a:lnSpc>
              <a:spcBef>
                <a:spcPct val="0"/>
              </a:spcBef>
              <a:spcAft>
                <a:spcPct val="0"/>
              </a:spcAft>
              <a:buNone/>
            </a:pPr>
            <a:endParaRPr lang="en-SE" altLang="en-SE" sz="2000" dirty="0">
              <a:solidFill>
                <a:srgbClr val="000000"/>
              </a:solidFill>
            </a:endParaRPr>
          </a:p>
        </p:txBody>
      </p:sp>
      <p:pic>
        <p:nvPicPr>
          <p:cNvPr id="6" name="Picture 5" descr="A white board with red marker on it&#10;&#10;AI-generated content may be incorrect.">
            <a:extLst>
              <a:ext uri="{FF2B5EF4-FFF2-40B4-BE49-F238E27FC236}">
                <a16:creationId xmlns:a16="http://schemas.microsoft.com/office/drawing/2014/main" id="{9FB59C39-A0DC-11EF-0D1A-468A907FBC03}"/>
              </a:ext>
            </a:extLst>
          </p:cNvPr>
          <p:cNvPicPr>
            <a:picLocks noChangeAspect="1"/>
          </p:cNvPicPr>
          <p:nvPr/>
        </p:nvPicPr>
        <p:blipFill>
          <a:blip r:embed="rId4"/>
          <a:srcRect t="31826" b="12427"/>
          <a:stretch>
            <a:fillRect/>
          </a:stretch>
        </p:blipFill>
        <p:spPr>
          <a:xfrm>
            <a:off x="5806849" y="0"/>
            <a:ext cx="6385151" cy="2669628"/>
          </a:xfrm>
          <a:prstGeom prst="rect">
            <a:avLst/>
          </a:prstGeom>
        </p:spPr>
      </p:pic>
    </p:spTree>
    <p:extLst>
      <p:ext uri="{BB962C8B-B14F-4D97-AF65-F5344CB8AC3E}">
        <p14:creationId xmlns:p14="http://schemas.microsoft.com/office/powerpoint/2010/main" val="8247588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F7FE04-243F-56D1-E75C-AA6817E3D588}"/>
              </a:ext>
            </a:extLst>
          </p:cNvPr>
          <p:cNvSpPr>
            <a:spLocks noGrp="1"/>
          </p:cNvSpPr>
          <p:nvPr>
            <p:ph type="title"/>
          </p:nvPr>
        </p:nvSpPr>
        <p:spPr/>
        <p:txBody>
          <a:bodyPr/>
          <a:lstStyle/>
          <a:p>
            <a:r>
              <a:rPr lang="en-GB" b="1" dirty="0"/>
              <a:t>Call for case studies</a:t>
            </a:r>
            <a:endParaRPr lang="en-SE" b="1" dirty="0"/>
          </a:p>
        </p:txBody>
      </p:sp>
      <p:sp>
        <p:nvSpPr>
          <p:cNvPr id="3" name="Content Placeholder 2">
            <a:extLst>
              <a:ext uri="{FF2B5EF4-FFF2-40B4-BE49-F238E27FC236}">
                <a16:creationId xmlns:a16="http://schemas.microsoft.com/office/drawing/2014/main" id="{3072E9A2-BC9B-834E-59FB-F1135A1C7D2D}"/>
              </a:ext>
            </a:extLst>
          </p:cNvPr>
          <p:cNvSpPr>
            <a:spLocks noGrp="1"/>
          </p:cNvSpPr>
          <p:nvPr>
            <p:ph idx="1"/>
          </p:nvPr>
        </p:nvSpPr>
        <p:spPr>
          <a:xfrm>
            <a:off x="869732" y="1867666"/>
            <a:ext cx="10515600" cy="4351338"/>
          </a:xfrm>
        </p:spPr>
        <p:txBody>
          <a:bodyPr>
            <a:normAutofit fontScale="70000" lnSpcReduction="20000"/>
          </a:bodyPr>
          <a:lstStyle/>
          <a:p>
            <a:pPr marL="0" indent="0">
              <a:buNone/>
            </a:pPr>
            <a:r>
              <a:rPr lang="en-SE" dirty="0"/>
              <a:t>Thibault’s examples:”</a:t>
            </a:r>
          </a:p>
          <a:p>
            <a:r>
              <a:rPr lang="en-GB" i="1" dirty="0"/>
              <a:t>Something that’s really “trendy” at the moment is </a:t>
            </a:r>
            <a:r>
              <a:rPr lang="en-GB" b="1" i="1" dirty="0"/>
              <a:t>Stellarator optimization</a:t>
            </a:r>
            <a:r>
              <a:rPr lang="en-GB" i="1" dirty="0"/>
              <a:t>. To give you an idea, I found this recent article, which provides a pretty good overview of the different approaches if you scroll through it: </a:t>
            </a:r>
            <a:r>
              <a:rPr lang="en-GB" i="1" dirty="0">
                <a:hlinkClick r:id="rId2"/>
              </a:rPr>
              <a:t>https://arxiv.org/pdf/2506.19583</a:t>
            </a:r>
            <a:r>
              <a:rPr lang="en-GB" i="1" dirty="0"/>
              <a:t>. In Europe, </a:t>
            </a:r>
            <a:r>
              <a:rPr lang="en-GB" b="1" i="1" dirty="0"/>
              <a:t>Proxima Fusion</a:t>
            </a:r>
            <a:r>
              <a:rPr lang="en-GB" i="1" dirty="0"/>
              <a:t> (two of whose alumni are from PSFC) is quite active and interesting in this area.</a:t>
            </a:r>
          </a:p>
          <a:p>
            <a:r>
              <a:rPr lang="en-GB" b="1" i="1" dirty="0"/>
              <a:t>ITER</a:t>
            </a:r>
            <a:r>
              <a:rPr lang="en-GB" i="1" dirty="0"/>
              <a:t> and </a:t>
            </a:r>
            <a:r>
              <a:rPr lang="en-GB" b="1" i="1" dirty="0"/>
              <a:t>UKAEA</a:t>
            </a:r>
            <a:r>
              <a:rPr lang="en-GB" i="1" dirty="0"/>
              <a:t> are developing large fusion shot databases (UKAEA: </a:t>
            </a:r>
            <a:r>
              <a:rPr lang="en-GB" i="1" dirty="0">
                <a:hlinkClick r:id="rId3"/>
              </a:rPr>
              <a:t>https://www.ukaea.org/service/fair-mast/</a:t>
            </a:r>
            <a:r>
              <a:rPr lang="en-GB" i="1" dirty="0"/>
              <a:t>), which could serve as a basis for machine learning in fusion. At PSFC, Cristina </a:t>
            </a:r>
            <a:r>
              <a:rPr lang="en-GB" i="1" dirty="0" err="1"/>
              <a:t>Réa</a:t>
            </a:r>
            <a:r>
              <a:rPr lang="en-GB" i="1" dirty="0"/>
              <a:t> is the lead on these topics. One could also explore </a:t>
            </a:r>
            <a:r>
              <a:rPr lang="en-GB" b="1" i="1" dirty="0"/>
              <a:t>synthetic disruption models</a:t>
            </a:r>
            <a:r>
              <a:rPr lang="en-GB" i="1" dirty="0"/>
              <a:t>.</a:t>
            </a:r>
          </a:p>
          <a:p>
            <a:r>
              <a:rPr lang="en-GB" i="1" dirty="0"/>
              <a:t>A more “low-level” topic is the </a:t>
            </a:r>
            <a:r>
              <a:rPr lang="en-GB" b="1" i="1" dirty="0"/>
              <a:t>confinement of alpha particles in tokamaks</a:t>
            </a:r>
            <a:r>
              <a:rPr lang="en-GB" i="1" dirty="0"/>
              <a:t>, which is becoming relevant again in the context of stellarators. More generally, one could work on “bathtub models” to study fusion, energy yields, the need to confine alpha particles, tritium breeding issues, etc.</a:t>
            </a:r>
          </a:p>
          <a:p>
            <a:pPr marL="0" indent="0">
              <a:buNone/>
            </a:pPr>
            <a:r>
              <a:rPr lang="en-GB" i="1" dirty="0"/>
              <a:t>I could prepare a mini-project on these topics based on my Fusion course. The idea would be to revisit and deepen some parts of this reference: </a:t>
            </a:r>
            <a:r>
              <a:rPr lang="en-GB" i="1" dirty="0">
                <a:hlinkClick r:id="rId4"/>
              </a:rPr>
              <a:t>https://assets.cambridge.org/97805217/33175/copyright/9780521733175_copyright_info.pdf</a:t>
            </a:r>
            <a:r>
              <a:rPr lang="en-GB" i="1" dirty="0"/>
              <a:t>.”</a:t>
            </a:r>
          </a:p>
          <a:p>
            <a:endParaRPr lang="en-SE" dirty="0"/>
          </a:p>
        </p:txBody>
      </p:sp>
    </p:spTree>
    <p:extLst>
      <p:ext uri="{BB962C8B-B14F-4D97-AF65-F5344CB8AC3E}">
        <p14:creationId xmlns:p14="http://schemas.microsoft.com/office/powerpoint/2010/main" val="14114731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6940</TotalTime>
  <Words>549</Words>
  <Application>Microsoft Macintosh PowerPoint</Application>
  <PresentationFormat>Widescreen</PresentationFormat>
  <Paragraphs>49</Paragraphs>
  <Slides>5</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Aptos</vt:lpstr>
      <vt:lpstr>Arial</vt:lpstr>
      <vt:lpstr>Calibri</vt:lpstr>
      <vt:lpstr>Calibri Light</vt:lpstr>
      <vt:lpstr>Wingdings</vt:lpstr>
      <vt:lpstr>Office Theme</vt:lpstr>
      <vt:lpstr>IPAC2026 Preparation</vt:lpstr>
      <vt:lpstr>Intro &amp; Interfaces</vt:lpstr>
      <vt:lpstr>Admin IUPAP-WG14 Hackathonino Prepa</vt:lpstr>
      <vt:lpstr>Call for case studies</vt:lpstr>
      <vt:lpstr>Call for case studies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IUPAP WG14</dc:title>
  <dc:creator>Christine Darve</dc:creator>
  <cp:lastModifiedBy>Christine Darve</cp:lastModifiedBy>
  <cp:revision>107</cp:revision>
  <cp:lastPrinted>2025-01-21T09:23:33Z</cp:lastPrinted>
  <dcterms:created xsi:type="dcterms:W3CDTF">2024-05-29T06:57:04Z</dcterms:created>
  <dcterms:modified xsi:type="dcterms:W3CDTF">2026-02-19T14:56:10Z</dcterms:modified>
</cp:coreProperties>
</file>