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64" r:id="rId3"/>
    <p:sldId id="266" r:id="rId4"/>
    <p:sldId id="271" r:id="rId5"/>
    <p:sldId id="272" r:id="rId6"/>
    <p:sldId id="267" r:id="rId7"/>
    <p:sldId id="258" r:id="rId8"/>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6"/>
    <p:restoredTop sz="92169"/>
  </p:normalViewPr>
  <p:slideViewPr>
    <p:cSldViewPr snapToGrid="0">
      <p:cViewPr varScale="1">
        <p:scale>
          <a:sx n="121" d="100"/>
          <a:sy n="121" d="100"/>
        </p:scale>
        <p:origin x="49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6BCCB-1136-1E4D-A80E-D44FB7C4CE70}" type="datetimeFigureOut">
              <a:rPr lang="en-GB" smtClean="0"/>
              <a:t>17/02/2026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486E4A-B94F-AA4B-8728-1EED7B1522BF}" type="slidenum">
              <a:rPr lang="en-GB" smtClean="0"/>
              <a:t>‹#›</a:t>
            </a:fld>
            <a:endParaRPr lang="en-GB"/>
          </a:p>
        </p:txBody>
      </p:sp>
    </p:spTree>
    <p:extLst>
      <p:ext uri="{BB962C8B-B14F-4D97-AF65-F5344CB8AC3E}">
        <p14:creationId xmlns:p14="http://schemas.microsoft.com/office/powerpoint/2010/main" val="336381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10486E4A-B94F-AA4B-8728-1EED7B1522BF}" type="slidenum">
              <a:rPr lang="en-GB" smtClean="0"/>
              <a:t>1</a:t>
            </a:fld>
            <a:endParaRPr lang="en-GB"/>
          </a:p>
        </p:txBody>
      </p:sp>
    </p:spTree>
    <p:extLst>
      <p:ext uri="{BB962C8B-B14F-4D97-AF65-F5344CB8AC3E}">
        <p14:creationId xmlns:p14="http://schemas.microsoft.com/office/powerpoint/2010/main" val="3936137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10486E4A-B94F-AA4B-8728-1EED7B1522BF}" type="slidenum">
              <a:rPr lang="en-GB" smtClean="0"/>
              <a:t>6</a:t>
            </a:fld>
            <a:endParaRPr lang="en-GB"/>
          </a:p>
        </p:txBody>
      </p:sp>
    </p:spTree>
    <p:extLst>
      <p:ext uri="{BB962C8B-B14F-4D97-AF65-F5344CB8AC3E}">
        <p14:creationId xmlns:p14="http://schemas.microsoft.com/office/powerpoint/2010/main" val="2627344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8B6CD-F243-4515-A6C6-B24E7A1FCE7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E126034-92AC-7452-4ECF-A861009AC9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F63BA50-96B5-F6A7-8A09-C42226BB3551}"/>
              </a:ext>
            </a:extLst>
          </p:cNvPr>
          <p:cNvSpPr>
            <a:spLocks noGrp="1"/>
          </p:cNvSpPr>
          <p:nvPr>
            <p:ph type="dt" sz="half" idx="10"/>
          </p:nvPr>
        </p:nvSpPr>
        <p:spPr/>
        <p:txBody>
          <a:bodyPr/>
          <a:lstStyle/>
          <a:p>
            <a:fld id="{B7C29188-2D74-D145-A2F7-A55A9F9BB2BF}" type="datetimeFigureOut">
              <a:rPr lang="en-GB" smtClean="0"/>
              <a:t>17/02/2026</a:t>
            </a:fld>
            <a:endParaRPr lang="en-GB"/>
          </a:p>
        </p:txBody>
      </p:sp>
      <p:sp>
        <p:nvSpPr>
          <p:cNvPr id="5" name="Footer Placeholder 4">
            <a:extLst>
              <a:ext uri="{FF2B5EF4-FFF2-40B4-BE49-F238E27FC236}">
                <a16:creationId xmlns:a16="http://schemas.microsoft.com/office/drawing/2014/main" id="{9E236E31-0F7D-9E34-7825-86292025F6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7F626F-BEF1-6A29-D2F0-0779CBA80E38}"/>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980098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BBD7B-664D-D88A-577C-CDD43FE5545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BE8484BB-2E4E-152A-2234-B792AEB75F1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D56554-DC6E-A0F3-A320-1A55788831CF}"/>
              </a:ext>
            </a:extLst>
          </p:cNvPr>
          <p:cNvSpPr>
            <a:spLocks noGrp="1"/>
          </p:cNvSpPr>
          <p:nvPr>
            <p:ph type="dt" sz="half" idx="10"/>
          </p:nvPr>
        </p:nvSpPr>
        <p:spPr/>
        <p:txBody>
          <a:bodyPr/>
          <a:lstStyle/>
          <a:p>
            <a:fld id="{B7C29188-2D74-D145-A2F7-A55A9F9BB2BF}" type="datetimeFigureOut">
              <a:rPr lang="en-GB" smtClean="0"/>
              <a:t>17/02/2026</a:t>
            </a:fld>
            <a:endParaRPr lang="en-GB"/>
          </a:p>
        </p:txBody>
      </p:sp>
      <p:sp>
        <p:nvSpPr>
          <p:cNvPr id="5" name="Footer Placeholder 4">
            <a:extLst>
              <a:ext uri="{FF2B5EF4-FFF2-40B4-BE49-F238E27FC236}">
                <a16:creationId xmlns:a16="http://schemas.microsoft.com/office/drawing/2014/main" id="{903761CF-FF61-33B4-302C-CD9809574A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5F9F94-48DF-BC28-41A7-AD307D2105D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9254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095C35-D79D-C1D8-3D62-DD4AA85D9D4A}"/>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C6BE002-9544-605D-1DCF-B9122154ABF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7B95E07-7E07-90AB-66CA-94D1A3C318D2}"/>
              </a:ext>
            </a:extLst>
          </p:cNvPr>
          <p:cNvSpPr>
            <a:spLocks noGrp="1"/>
          </p:cNvSpPr>
          <p:nvPr>
            <p:ph type="dt" sz="half" idx="10"/>
          </p:nvPr>
        </p:nvSpPr>
        <p:spPr/>
        <p:txBody>
          <a:bodyPr/>
          <a:lstStyle/>
          <a:p>
            <a:fld id="{B7C29188-2D74-D145-A2F7-A55A9F9BB2BF}" type="datetimeFigureOut">
              <a:rPr lang="en-GB" smtClean="0"/>
              <a:t>17/02/2026</a:t>
            </a:fld>
            <a:endParaRPr lang="en-GB"/>
          </a:p>
        </p:txBody>
      </p:sp>
      <p:sp>
        <p:nvSpPr>
          <p:cNvPr id="5" name="Footer Placeholder 4">
            <a:extLst>
              <a:ext uri="{FF2B5EF4-FFF2-40B4-BE49-F238E27FC236}">
                <a16:creationId xmlns:a16="http://schemas.microsoft.com/office/drawing/2014/main" id="{D02F1487-9872-5F76-8F37-131438AD06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C79A97-85DF-AD5F-176A-22EEE84E113A}"/>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596317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A9630-DA80-8A71-2A37-B856162337D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8DEEF7C-81E2-12B6-CC88-97488C83263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F3D4016-316D-D18F-2AED-5FFB28955974}"/>
              </a:ext>
            </a:extLst>
          </p:cNvPr>
          <p:cNvSpPr>
            <a:spLocks noGrp="1"/>
          </p:cNvSpPr>
          <p:nvPr>
            <p:ph type="dt" sz="half" idx="10"/>
          </p:nvPr>
        </p:nvSpPr>
        <p:spPr/>
        <p:txBody>
          <a:bodyPr/>
          <a:lstStyle/>
          <a:p>
            <a:fld id="{B7C29188-2D74-D145-A2F7-A55A9F9BB2BF}" type="datetimeFigureOut">
              <a:rPr lang="en-GB" smtClean="0"/>
              <a:t>17/02/2026</a:t>
            </a:fld>
            <a:endParaRPr lang="en-GB"/>
          </a:p>
        </p:txBody>
      </p:sp>
      <p:sp>
        <p:nvSpPr>
          <p:cNvPr id="5" name="Footer Placeholder 4">
            <a:extLst>
              <a:ext uri="{FF2B5EF4-FFF2-40B4-BE49-F238E27FC236}">
                <a16:creationId xmlns:a16="http://schemas.microsoft.com/office/drawing/2014/main" id="{914F9B61-A21D-8118-73C6-1C85E42BFF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D6A705-1884-676B-36A4-1FC1879FF970}"/>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866301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C8FD4-2689-A93B-F846-D215E4C77AC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F49B096-3FAE-2AEF-F727-C83B66368E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7842BB9-AFA4-77C8-EC66-37C3653A3B41}"/>
              </a:ext>
            </a:extLst>
          </p:cNvPr>
          <p:cNvSpPr>
            <a:spLocks noGrp="1"/>
          </p:cNvSpPr>
          <p:nvPr>
            <p:ph type="dt" sz="half" idx="10"/>
          </p:nvPr>
        </p:nvSpPr>
        <p:spPr/>
        <p:txBody>
          <a:bodyPr/>
          <a:lstStyle/>
          <a:p>
            <a:fld id="{B7C29188-2D74-D145-A2F7-A55A9F9BB2BF}" type="datetimeFigureOut">
              <a:rPr lang="en-GB" smtClean="0"/>
              <a:t>17/02/2026</a:t>
            </a:fld>
            <a:endParaRPr lang="en-GB"/>
          </a:p>
        </p:txBody>
      </p:sp>
      <p:sp>
        <p:nvSpPr>
          <p:cNvPr id="5" name="Footer Placeholder 4">
            <a:extLst>
              <a:ext uri="{FF2B5EF4-FFF2-40B4-BE49-F238E27FC236}">
                <a16:creationId xmlns:a16="http://schemas.microsoft.com/office/drawing/2014/main" id="{91060664-4E91-A0CF-F505-A9B106D23F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19DD40-709B-03D6-A72A-079BE2406504}"/>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010727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960F9-6A61-F374-CF3C-D2B2C65BE2B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8B58D18-10FB-9675-A409-23C70836124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A21FEB9E-B3CF-86B5-CB0F-E8FFDC4588B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11B6296-60DE-D302-72A2-847FC25F811D}"/>
              </a:ext>
            </a:extLst>
          </p:cNvPr>
          <p:cNvSpPr>
            <a:spLocks noGrp="1"/>
          </p:cNvSpPr>
          <p:nvPr>
            <p:ph type="dt" sz="half" idx="10"/>
          </p:nvPr>
        </p:nvSpPr>
        <p:spPr/>
        <p:txBody>
          <a:bodyPr/>
          <a:lstStyle/>
          <a:p>
            <a:fld id="{B7C29188-2D74-D145-A2F7-A55A9F9BB2BF}" type="datetimeFigureOut">
              <a:rPr lang="en-GB" smtClean="0"/>
              <a:t>17/02/2026</a:t>
            </a:fld>
            <a:endParaRPr lang="en-GB"/>
          </a:p>
        </p:txBody>
      </p:sp>
      <p:sp>
        <p:nvSpPr>
          <p:cNvPr id="6" name="Footer Placeholder 5">
            <a:extLst>
              <a:ext uri="{FF2B5EF4-FFF2-40B4-BE49-F238E27FC236}">
                <a16:creationId xmlns:a16="http://schemas.microsoft.com/office/drawing/2014/main" id="{32367E86-45DD-FCEE-A314-7504BC4561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03FE6A-BEA8-0C54-6EB8-948D5699EECD}"/>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162553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81DA-A556-41D7-27C1-6BF60B4E1539}"/>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7962AFB-1118-2416-3810-D11F21872A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51DCEF4-DC9C-D1B7-C065-DB51ED36F36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8936240-33B1-B71F-C92D-486B514F38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E856C55-EDFC-0548-1BBF-2093DFF263E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C75FFF3D-FEAF-62D3-C7E9-C50A599C5867}"/>
              </a:ext>
            </a:extLst>
          </p:cNvPr>
          <p:cNvSpPr>
            <a:spLocks noGrp="1"/>
          </p:cNvSpPr>
          <p:nvPr>
            <p:ph type="dt" sz="half" idx="10"/>
          </p:nvPr>
        </p:nvSpPr>
        <p:spPr/>
        <p:txBody>
          <a:bodyPr/>
          <a:lstStyle/>
          <a:p>
            <a:fld id="{B7C29188-2D74-D145-A2F7-A55A9F9BB2BF}" type="datetimeFigureOut">
              <a:rPr lang="en-GB" smtClean="0"/>
              <a:t>17/02/2026</a:t>
            </a:fld>
            <a:endParaRPr lang="en-GB"/>
          </a:p>
        </p:txBody>
      </p:sp>
      <p:sp>
        <p:nvSpPr>
          <p:cNvPr id="8" name="Footer Placeholder 7">
            <a:extLst>
              <a:ext uri="{FF2B5EF4-FFF2-40B4-BE49-F238E27FC236}">
                <a16:creationId xmlns:a16="http://schemas.microsoft.com/office/drawing/2014/main" id="{7813EA7C-4101-D36E-BB4D-1CA9F5239AA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5389730-DADC-A512-8AD6-FC0F96C98769}"/>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02422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BE3D7-24DB-013A-7132-069B53178F57}"/>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77F61299-9979-B387-80A3-69977DD332F7}"/>
              </a:ext>
            </a:extLst>
          </p:cNvPr>
          <p:cNvSpPr>
            <a:spLocks noGrp="1"/>
          </p:cNvSpPr>
          <p:nvPr>
            <p:ph type="dt" sz="half" idx="10"/>
          </p:nvPr>
        </p:nvSpPr>
        <p:spPr/>
        <p:txBody>
          <a:bodyPr/>
          <a:lstStyle/>
          <a:p>
            <a:fld id="{B7C29188-2D74-D145-A2F7-A55A9F9BB2BF}" type="datetimeFigureOut">
              <a:rPr lang="en-GB" smtClean="0"/>
              <a:t>17/02/2026</a:t>
            </a:fld>
            <a:endParaRPr lang="en-GB"/>
          </a:p>
        </p:txBody>
      </p:sp>
      <p:sp>
        <p:nvSpPr>
          <p:cNvPr id="4" name="Footer Placeholder 3">
            <a:extLst>
              <a:ext uri="{FF2B5EF4-FFF2-40B4-BE49-F238E27FC236}">
                <a16:creationId xmlns:a16="http://schemas.microsoft.com/office/drawing/2014/main" id="{A7CB17A8-D853-9E2B-C828-D5C236D0731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86CBA29-3D04-412F-7D86-36016F88A22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958643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5098DA-2219-D4EE-8B0B-AD3090575590}"/>
              </a:ext>
            </a:extLst>
          </p:cNvPr>
          <p:cNvSpPr>
            <a:spLocks noGrp="1"/>
          </p:cNvSpPr>
          <p:nvPr>
            <p:ph type="dt" sz="half" idx="10"/>
          </p:nvPr>
        </p:nvSpPr>
        <p:spPr/>
        <p:txBody>
          <a:bodyPr/>
          <a:lstStyle/>
          <a:p>
            <a:fld id="{B7C29188-2D74-D145-A2F7-A55A9F9BB2BF}" type="datetimeFigureOut">
              <a:rPr lang="en-GB" smtClean="0"/>
              <a:t>17/02/2026</a:t>
            </a:fld>
            <a:endParaRPr lang="en-GB"/>
          </a:p>
        </p:txBody>
      </p:sp>
      <p:sp>
        <p:nvSpPr>
          <p:cNvPr id="3" name="Footer Placeholder 2">
            <a:extLst>
              <a:ext uri="{FF2B5EF4-FFF2-40B4-BE49-F238E27FC236}">
                <a16:creationId xmlns:a16="http://schemas.microsoft.com/office/drawing/2014/main" id="{AFF823EE-C644-A31B-7ED9-FE6672C3071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669A213-3593-A21C-7772-8D25C13F4CC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530674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38896-540F-45EF-F113-3B6279417E6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E3B3015-626A-C86F-5EDE-7398353C15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C8720D82-702B-80A0-7B8A-017D19682A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21968E6-C51B-5D07-9348-4F0BC79EB9F6}"/>
              </a:ext>
            </a:extLst>
          </p:cNvPr>
          <p:cNvSpPr>
            <a:spLocks noGrp="1"/>
          </p:cNvSpPr>
          <p:nvPr>
            <p:ph type="dt" sz="half" idx="10"/>
          </p:nvPr>
        </p:nvSpPr>
        <p:spPr/>
        <p:txBody>
          <a:bodyPr/>
          <a:lstStyle/>
          <a:p>
            <a:fld id="{B7C29188-2D74-D145-A2F7-A55A9F9BB2BF}" type="datetimeFigureOut">
              <a:rPr lang="en-GB" smtClean="0"/>
              <a:t>17/02/2026</a:t>
            </a:fld>
            <a:endParaRPr lang="en-GB"/>
          </a:p>
        </p:txBody>
      </p:sp>
      <p:sp>
        <p:nvSpPr>
          <p:cNvPr id="6" name="Footer Placeholder 5">
            <a:extLst>
              <a:ext uri="{FF2B5EF4-FFF2-40B4-BE49-F238E27FC236}">
                <a16:creationId xmlns:a16="http://schemas.microsoft.com/office/drawing/2014/main" id="{4833231F-9956-A8EC-5F66-64BBC32067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5C14AD-732A-4AE8-747B-B497657D8EDC}"/>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533788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311F3-567E-5619-A984-BB0B05F71A6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034AEC1-0AC5-471D-E80A-0292A318B4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A45D51A-FA98-67B9-DF4F-DD6CAABBAF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9D57DD5-FE86-8D5C-838C-253DD554E3B1}"/>
              </a:ext>
            </a:extLst>
          </p:cNvPr>
          <p:cNvSpPr>
            <a:spLocks noGrp="1"/>
          </p:cNvSpPr>
          <p:nvPr>
            <p:ph type="dt" sz="half" idx="10"/>
          </p:nvPr>
        </p:nvSpPr>
        <p:spPr/>
        <p:txBody>
          <a:bodyPr/>
          <a:lstStyle/>
          <a:p>
            <a:fld id="{B7C29188-2D74-D145-A2F7-A55A9F9BB2BF}" type="datetimeFigureOut">
              <a:rPr lang="en-GB" smtClean="0"/>
              <a:t>17/02/2026</a:t>
            </a:fld>
            <a:endParaRPr lang="en-GB"/>
          </a:p>
        </p:txBody>
      </p:sp>
      <p:sp>
        <p:nvSpPr>
          <p:cNvPr id="6" name="Footer Placeholder 5">
            <a:extLst>
              <a:ext uri="{FF2B5EF4-FFF2-40B4-BE49-F238E27FC236}">
                <a16:creationId xmlns:a16="http://schemas.microsoft.com/office/drawing/2014/main" id="{B64D65CA-578B-E141-1C51-E26A5C8AFD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673AD0-5962-CBE0-97A0-26991992A3D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460904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C66B32-59BB-2D34-C834-C220C3EFF2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9206F900-8056-D7F4-4A1C-38CAD6672E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BA5567C-99DB-FAA1-C7B6-5FE23A9559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C29188-2D74-D145-A2F7-A55A9F9BB2BF}" type="datetimeFigureOut">
              <a:rPr lang="en-GB" smtClean="0"/>
              <a:t>17/02/2026</a:t>
            </a:fld>
            <a:endParaRPr lang="en-GB"/>
          </a:p>
        </p:txBody>
      </p:sp>
      <p:sp>
        <p:nvSpPr>
          <p:cNvPr id="5" name="Footer Placeholder 4">
            <a:extLst>
              <a:ext uri="{FF2B5EF4-FFF2-40B4-BE49-F238E27FC236}">
                <a16:creationId xmlns:a16="http://schemas.microsoft.com/office/drawing/2014/main" id="{3F4AFE00-8013-0176-8E5F-3FFAE2F6CE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9872032-133B-D4EA-8CB1-747DC1F90F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435930-DC08-E24B-84A6-BA9218AF88B4}" type="slidenum">
              <a:rPr lang="en-GB" smtClean="0"/>
              <a:t>‹#›</a:t>
            </a:fld>
            <a:endParaRPr lang="en-GB"/>
          </a:p>
        </p:txBody>
      </p:sp>
      <p:pic>
        <p:nvPicPr>
          <p:cNvPr id="8" name="Picture 7" descr="A blue and white logo&#10;&#10;AI-generated content may be incorrect.">
            <a:extLst>
              <a:ext uri="{FF2B5EF4-FFF2-40B4-BE49-F238E27FC236}">
                <a16:creationId xmlns:a16="http://schemas.microsoft.com/office/drawing/2014/main" id="{1BE71684-9406-C029-16FB-E903129CB346}"/>
              </a:ext>
            </a:extLst>
          </p:cNvPr>
          <p:cNvPicPr>
            <a:picLocks noChangeAspect="1"/>
          </p:cNvPicPr>
          <p:nvPr userDrawn="1"/>
        </p:nvPicPr>
        <p:blipFill>
          <a:blip r:embed="rId13"/>
          <a:stretch>
            <a:fillRect/>
          </a:stretch>
        </p:blipFill>
        <p:spPr>
          <a:xfrm>
            <a:off x="0" y="6118225"/>
            <a:ext cx="4978400" cy="749300"/>
          </a:xfrm>
          <a:prstGeom prst="rect">
            <a:avLst/>
          </a:prstGeom>
        </p:spPr>
      </p:pic>
    </p:spTree>
    <p:extLst>
      <p:ext uri="{BB962C8B-B14F-4D97-AF65-F5344CB8AC3E}">
        <p14:creationId xmlns:p14="http://schemas.microsoft.com/office/powerpoint/2010/main" val="642063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file:///event/1640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file:///event/16401"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indico.global/event/16401/"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indico.global/event/16400"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ernbox.cern.ch/files/spaces/eos/user/c/cdarve/iupap-wg14/Materials/DocumentToReview/IUPAP_WG-14_Guideline_accelerator_developers_teletherapy_2025-12-21_TBC.docx" TargetMode="External"/><Relationship Id="rId2" Type="http://schemas.openxmlformats.org/officeDocument/2006/relationships/hyperlink" Target="https://indico.global/event/15869/"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global/event/14969/contributions/129144/attachments/62737/121022/WG14_M21_IUPAP%20Rejuvenation%20Proposal%202025_08_29_cd.pdf" TargetMode="External"/><Relationship Id="rId2" Type="http://schemas.openxmlformats.org/officeDocument/2006/relationships/hyperlink" Target="https://indico.global/event/15869/"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linkedin.com/company/111529219/admin/dashboard/" TargetMode="External"/><Relationship Id="rId2" Type="http://schemas.openxmlformats.org/officeDocument/2006/relationships/hyperlink" Target="https://indico.global/event/15869/"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hyperlink" Target="http://archive2.iupap.org/young-scientist-prize/award-announcement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nucleus.iaea.org/sites/accelerators/AccConf2026/SitePages/Home.aspx"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cernbox.cern.ch/s/fzIlZ8y2Immi9vD" TargetMode="External"/><Relationship Id="rId2" Type="http://schemas.openxmlformats.org/officeDocument/2006/relationships/hyperlink" Target="https://iupap-wg14.web.cern.ch/" TargetMode="External"/><Relationship Id="rId1" Type="http://schemas.openxmlformats.org/officeDocument/2006/relationships/slideLayout" Target="../slideLayouts/slideLayout2.xml"/><Relationship Id="rId4" Type="http://schemas.openxmlformats.org/officeDocument/2006/relationships/hyperlink" Target="https://drive.google.com/drive/folders/1gWm8WDKYApnhECyCRrLoi9Akq9KfveF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E62CD-E2CA-6EDB-9655-1E09E77FB8CA}"/>
              </a:ext>
            </a:extLst>
          </p:cNvPr>
          <p:cNvSpPr>
            <a:spLocks noGrp="1"/>
          </p:cNvSpPr>
          <p:nvPr>
            <p:ph type="ctrTitle"/>
          </p:nvPr>
        </p:nvSpPr>
        <p:spPr>
          <a:xfrm>
            <a:off x="1435100" y="512763"/>
            <a:ext cx="9144000" cy="2387600"/>
          </a:xfrm>
        </p:spPr>
        <p:txBody>
          <a:bodyPr/>
          <a:lstStyle/>
          <a:p>
            <a:r>
              <a:rPr lang="en-GB" dirty="0"/>
              <a:t>IUPAP WG14 – Meeting #23</a:t>
            </a:r>
          </a:p>
        </p:txBody>
      </p:sp>
      <p:sp>
        <p:nvSpPr>
          <p:cNvPr id="3" name="Subtitle 2">
            <a:extLst>
              <a:ext uri="{FF2B5EF4-FFF2-40B4-BE49-F238E27FC236}">
                <a16:creationId xmlns:a16="http://schemas.microsoft.com/office/drawing/2014/main" id="{D4341778-5725-1ADB-F2AF-5DD81225873C}"/>
              </a:ext>
            </a:extLst>
          </p:cNvPr>
          <p:cNvSpPr>
            <a:spLocks noGrp="1"/>
          </p:cNvSpPr>
          <p:nvPr>
            <p:ph type="subTitle" idx="1"/>
          </p:nvPr>
        </p:nvSpPr>
        <p:spPr>
          <a:xfrm>
            <a:off x="588579" y="3129757"/>
            <a:ext cx="10983311" cy="1655762"/>
          </a:xfrm>
        </p:spPr>
        <p:txBody>
          <a:bodyPr>
            <a:normAutofit fontScale="25000" lnSpcReduction="20000"/>
          </a:bodyPr>
          <a:lstStyle/>
          <a:p>
            <a:r>
              <a:rPr lang="en-GB" sz="8000" dirty="0"/>
              <a:t>Approval of earlier Minutes </a:t>
            </a:r>
          </a:p>
          <a:p>
            <a:r>
              <a:rPr lang="en-US" sz="9600" dirty="0"/>
              <a:t>Christine Darve</a:t>
            </a:r>
            <a:endParaRPr lang="en-GB" sz="9600" dirty="0"/>
          </a:p>
          <a:p>
            <a:endParaRPr lang="en-GB" sz="3200" dirty="0"/>
          </a:p>
          <a:p>
            <a:r>
              <a:rPr lang="en-GB" sz="9600" dirty="0"/>
              <a:t>February 2026</a:t>
            </a:r>
          </a:p>
          <a:p>
            <a:endParaRPr lang="en-GB" sz="9600" dirty="0"/>
          </a:p>
          <a:p>
            <a:pPr lvl="0"/>
            <a:r>
              <a:rPr lang="en-SE" sz="9600" dirty="0">
                <a:latin typeface="Helvetica" pitchFamily="2" charset="0"/>
              </a:rPr>
              <a:t>Tuesday Feb. 17 at 10 am CET – Prepa: </a:t>
            </a:r>
            <a:r>
              <a:rPr lang="en-SE" sz="9600" dirty="0">
                <a:latin typeface="Helvetica" pitchFamily="2" charset="0"/>
                <a:hlinkClick r:id="rId3">
                  <a:extLst>
                    <a:ext uri="{A12FA001-AC4F-418D-AE19-62706E023703}">
                      <ahyp:hlinkClr xmlns:ahyp="http://schemas.microsoft.com/office/drawing/2018/hyperlinkcolor" val="tx"/>
                    </a:ext>
                  </a:extLst>
                </a:hlinkClick>
              </a:rPr>
              <a:t>https://indico.global/event/16400/ </a:t>
            </a:r>
            <a:endParaRPr lang="en-SE" sz="9600" dirty="0">
              <a:latin typeface="Helvetica" pitchFamily="2" charset="0"/>
            </a:endParaRPr>
          </a:p>
          <a:p>
            <a:pPr lvl="0"/>
            <a:endParaRPr lang="en-SE" sz="9600" dirty="0">
              <a:latin typeface="Helvetica" pitchFamily="2" charset="0"/>
            </a:endParaRPr>
          </a:p>
          <a:p>
            <a:pPr lvl="0"/>
            <a:r>
              <a:rPr lang="en-SE" sz="9600" dirty="0">
                <a:latin typeface="Helvetica" pitchFamily="2" charset="0"/>
              </a:rPr>
              <a:t>Tuesday Feb. 17  at 5 pm CET : </a:t>
            </a:r>
            <a:r>
              <a:rPr lang="en-SE" sz="9600" dirty="0">
                <a:latin typeface="Helvetica" pitchFamily="2" charset="0"/>
                <a:hlinkClick r:id="rId4">
                  <a:extLst>
                    <a:ext uri="{A12FA001-AC4F-418D-AE19-62706E023703}">
                      <ahyp:hlinkClr xmlns:ahyp="http://schemas.microsoft.com/office/drawing/2018/hyperlinkcolor" val="tx"/>
                    </a:ext>
                  </a:extLst>
                </a:hlinkClick>
              </a:rPr>
              <a:t>https://indico.global/event/16401/</a:t>
            </a:r>
            <a:endParaRPr lang="en-GB" sz="9600" dirty="0">
              <a:latin typeface="Helvetica" pitchFamily="2" charset="0"/>
            </a:endParaRPr>
          </a:p>
          <a:p>
            <a:endParaRPr lang="en-GB" dirty="0"/>
          </a:p>
        </p:txBody>
      </p:sp>
    </p:spTree>
    <p:extLst>
      <p:ext uri="{BB962C8B-B14F-4D97-AF65-F5344CB8AC3E}">
        <p14:creationId xmlns:p14="http://schemas.microsoft.com/office/powerpoint/2010/main" val="986201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computer&#10;&#10;AI-generated content may be incorrect.">
            <a:extLst>
              <a:ext uri="{FF2B5EF4-FFF2-40B4-BE49-F238E27FC236}">
                <a16:creationId xmlns:a16="http://schemas.microsoft.com/office/drawing/2014/main" id="{AFD8C11E-92DA-E3DD-E4EC-5553CEDF334E}"/>
              </a:ext>
            </a:extLst>
          </p:cNvPr>
          <p:cNvPicPr>
            <a:picLocks noChangeAspect="1"/>
          </p:cNvPicPr>
          <p:nvPr/>
        </p:nvPicPr>
        <p:blipFill>
          <a:blip r:embed="rId2"/>
          <a:stretch>
            <a:fillRect/>
          </a:stretch>
        </p:blipFill>
        <p:spPr>
          <a:xfrm>
            <a:off x="0" y="1219200"/>
            <a:ext cx="6299200" cy="4927600"/>
          </a:xfrm>
          <a:prstGeom prst="rect">
            <a:avLst/>
          </a:prstGeom>
        </p:spPr>
      </p:pic>
      <p:sp>
        <p:nvSpPr>
          <p:cNvPr id="2" name="Title 1">
            <a:extLst>
              <a:ext uri="{FF2B5EF4-FFF2-40B4-BE49-F238E27FC236}">
                <a16:creationId xmlns:a16="http://schemas.microsoft.com/office/drawing/2014/main" id="{724E7A75-C857-F15D-095A-C408531F7FE7}"/>
              </a:ext>
            </a:extLst>
          </p:cNvPr>
          <p:cNvSpPr>
            <a:spLocks noGrp="1"/>
          </p:cNvSpPr>
          <p:nvPr>
            <p:ph type="title"/>
          </p:nvPr>
        </p:nvSpPr>
        <p:spPr>
          <a:xfrm>
            <a:off x="5763340" y="17326"/>
            <a:ext cx="7376672" cy="1325563"/>
          </a:xfrm>
        </p:spPr>
        <p:txBody>
          <a:bodyPr>
            <a:normAutofit/>
          </a:bodyPr>
          <a:lstStyle/>
          <a:p>
            <a:r>
              <a:rPr lang="en-GB" sz="3200" dirty="0">
                <a:solidFill>
                  <a:srgbClr val="3B3B3B"/>
                </a:solidFill>
                <a:latin typeface="Helvetica Neue" panose="02000503000000020004" pitchFamily="2" charset="0"/>
                <a:hlinkClick r:id="rId3"/>
              </a:rPr>
              <a:t>https://indico.global/event/16401/</a:t>
            </a:r>
            <a:r>
              <a:rPr lang="en-GB" sz="3200" dirty="0">
                <a:solidFill>
                  <a:srgbClr val="3B3B3B"/>
                </a:solidFill>
                <a:latin typeface="Helvetica Neue" panose="02000503000000020004" pitchFamily="2" charset="0"/>
              </a:rPr>
              <a:t> </a:t>
            </a:r>
            <a:endParaRPr lang="en-GB" sz="3200" dirty="0">
              <a:solidFill>
                <a:srgbClr val="094FD1"/>
              </a:solidFill>
              <a:effectLst/>
              <a:latin typeface="Helvetica Neue" panose="02000503000000020004" pitchFamily="2" charset="0"/>
            </a:endParaRPr>
          </a:p>
        </p:txBody>
      </p:sp>
      <p:sp>
        <p:nvSpPr>
          <p:cNvPr id="3" name="Title 1">
            <a:extLst>
              <a:ext uri="{FF2B5EF4-FFF2-40B4-BE49-F238E27FC236}">
                <a16:creationId xmlns:a16="http://schemas.microsoft.com/office/drawing/2014/main" id="{B4829F5E-095B-B4A5-0B79-CFF25062E9C8}"/>
              </a:ext>
            </a:extLst>
          </p:cNvPr>
          <p:cNvSpPr txBox="1">
            <a:spLocks/>
          </p:cNvSpPr>
          <p:nvPr/>
        </p:nvSpPr>
        <p:spPr>
          <a:xfrm>
            <a:off x="42293" y="134537"/>
            <a:ext cx="6202869" cy="1325563"/>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Helvetica" pitchFamily="2" charset="0"/>
                <a:hlinkClick r:id="rId4"/>
              </a:rPr>
              <a:t>https://indico.global/event/16400</a:t>
            </a:r>
            <a:endParaRPr lang="en-GB" sz="3200" dirty="0">
              <a:latin typeface="Helvetica" pitchFamily="2" charset="0"/>
            </a:endParaRPr>
          </a:p>
          <a:p>
            <a:r>
              <a:rPr lang="en-GB" sz="3200" dirty="0">
                <a:latin typeface="Helvetica" pitchFamily="2" charset="0"/>
              </a:rPr>
              <a:t> </a:t>
            </a:r>
            <a:r>
              <a:rPr lang="en-GB" sz="3200" dirty="0" err="1">
                <a:latin typeface="Helvetica" pitchFamily="2" charset="0"/>
              </a:rPr>
              <a:t>Prepa</a:t>
            </a:r>
            <a:r>
              <a:rPr lang="en-GB" sz="3200" dirty="0">
                <a:latin typeface="Helvetica" pitchFamily="2" charset="0"/>
              </a:rPr>
              <a:t> </a:t>
            </a:r>
            <a:br>
              <a:rPr lang="en-GB" sz="3200" dirty="0">
                <a:latin typeface="Helvetica" pitchFamily="2" charset="0"/>
              </a:rPr>
            </a:br>
            <a:endParaRPr lang="en-GB" dirty="0"/>
          </a:p>
        </p:txBody>
      </p:sp>
      <p:sp>
        <p:nvSpPr>
          <p:cNvPr id="8" name="Rectangle 7">
            <a:extLst>
              <a:ext uri="{FF2B5EF4-FFF2-40B4-BE49-F238E27FC236}">
                <a16:creationId xmlns:a16="http://schemas.microsoft.com/office/drawing/2014/main" id="{26199E48-E8F7-CBE8-575E-14FB873A6B8B}"/>
              </a:ext>
            </a:extLst>
          </p:cNvPr>
          <p:cNvSpPr/>
          <p:nvPr/>
        </p:nvSpPr>
        <p:spPr>
          <a:xfrm>
            <a:off x="0" y="4039914"/>
            <a:ext cx="3468414" cy="704193"/>
          </a:xfrm>
          <a:prstGeom prst="rect">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pic>
        <p:nvPicPr>
          <p:cNvPr id="15" name="Picture 14" descr="A screenshot of a computer&#10;&#10;AI-generated content may be incorrect.">
            <a:extLst>
              <a:ext uri="{FF2B5EF4-FFF2-40B4-BE49-F238E27FC236}">
                <a16:creationId xmlns:a16="http://schemas.microsoft.com/office/drawing/2014/main" id="{B4936ECC-CABC-EC79-BF57-21B57F9C4F0E}"/>
              </a:ext>
            </a:extLst>
          </p:cNvPr>
          <p:cNvPicPr>
            <a:picLocks noChangeAspect="1"/>
          </p:cNvPicPr>
          <p:nvPr/>
        </p:nvPicPr>
        <p:blipFill>
          <a:blip r:embed="rId5"/>
          <a:stretch>
            <a:fillRect/>
          </a:stretch>
        </p:blipFill>
        <p:spPr>
          <a:xfrm>
            <a:off x="5867400" y="1701800"/>
            <a:ext cx="6324600" cy="5156200"/>
          </a:xfrm>
          <a:prstGeom prst="rect">
            <a:avLst/>
          </a:prstGeom>
        </p:spPr>
      </p:pic>
      <p:sp>
        <p:nvSpPr>
          <p:cNvPr id="9" name="Rectangle 8">
            <a:extLst>
              <a:ext uri="{FF2B5EF4-FFF2-40B4-BE49-F238E27FC236}">
                <a16:creationId xmlns:a16="http://schemas.microsoft.com/office/drawing/2014/main" id="{9360A51D-23B6-20B3-AB33-99B07D032164}"/>
              </a:ext>
            </a:extLst>
          </p:cNvPr>
          <p:cNvSpPr/>
          <p:nvPr/>
        </p:nvSpPr>
        <p:spPr>
          <a:xfrm>
            <a:off x="5829300" y="5422900"/>
            <a:ext cx="3468414" cy="901700"/>
          </a:xfrm>
          <a:prstGeom prst="rect">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Tree>
    <p:extLst>
      <p:ext uri="{BB962C8B-B14F-4D97-AF65-F5344CB8AC3E}">
        <p14:creationId xmlns:p14="http://schemas.microsoft.com/office/powerpoint/2010/main" val="2655137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F1A0D-39BF-9600-7BBE-D905D79C0783}"/>
              </a:ext>
            </a:extLst>
          </p:cNvPr>
          <p:cNvSpPr>
            <a:spLocks noGrp="1"/>
          </p:cNvSpPr>
          <p:nvPr>
            <p:ph type="title"/>
          </p:nvPr>
        </p:nvSpPr>
        <p:spPr/>
        <p:txBody>
          <a:bodyPr>
            <a:normAutofit fontScale="90000"/>
          </a:bodyPr>
          <a:lstStyle/>
          <a:p>
            <a:r>
              <a:rPr lang="en-US" sz="3200" b="1" dirty="0">
                <a:solidFill>
                  <a:srgbClr val="0070C0"/>
                </a:solidFill>
              </a:rPr>
              <a:t>Pending actions – from Meeting #22 (December 2025): </a:t>
            </a:r>
            <a:r>
              <a:rPr lang="en-US" sz="3200" b="1" dirty="0">
                <a:solidFill>
                  <a:srgbClr val="0070C0"/>
                </a:solidFill>
                <a:hlinkClick r:id="rId2"/>
              </a:rPr>
              <a:t>https://indico.global/event/15869/</a:t>
            </a:r>
            <a:r>
              <a:rPr lang="en-US" sz="3200" b="1" dirty="0">
                <a:solidFill>
                  <a:srgbClr val="0070C0"/>
                </a:solidFill>
              </a:rPr>
              <a:t> </a:t>
            </a:r>
            <a:br>
              <a:rPr lang="en-US" sz="3200" b="1" dirty="0">
                <a:solidFill>
                  <a:srgbClr val="0070C0"/>
                </a:solidFill>
              </a:rPr>
            </a:br>
            <a:endParaRPr lang="en-US" sz="3200" dirty="0"/>
          </a:p>
        </p:txBody>
      </p:sp>
      <p:sp>
        <p:nvSpPr>
          <p:cNvPr id="3" name="Content Placeholder 2">
            <a:extLst>
              <a:ext uri="{FF2B5EF4-FFF2-40B4-BE49-F238E27FC236}">
                <a16:creationId xmlns:a16="http://schemas.microsoft.com/office/drawing/2014/main" id="{4297FC56-357C-D159-027E-A711CFB9955B}"/>
              </a:ext>
            </a:extLst>
          </p:cNvPr>
          <p:cNvSpPr>
            <a:spLocks noGrp="1"/>
          </p:cNvSpPr>
          <p:nvPr>
            <p:ph idx="1"/>
          </p:nvPr>
        </p:nvSpPr>
        <p:spPr>
          <a:xfrm>
            <a:off x="838200" y="1564201"/>
            <a:ext cx="10909300" cy="3729598"/>
          </a:xfrm>
        </p:spPr>
        <p:txBody>
          <a:bodyPr>
            <a:noAutofit/>
          </a:bodyPr>
          <a:lstStyle/>
          <a:p>
            <a:pPr marL="0" indent="0">
              <a:spcAft>
                <a:spcPts val="600"/>
              </a:spcAft>
              <a:buNone/>
            </a:pPr>
            <a:r>
              <a:rPr lang="en-US" sz="2000" b="1" i="1" dirty="0">
                <a:solidFill>
                  <a:schemeClr val="accent6"/>
                </a:solidFill>
                <a:effectLst/>
                <a:latin typeface="Times New Roman" panose="02020603050405020304" pitchFamily="18" charset="0"/>
                <a:ea typeface="Times New Roman" panose="02020603050405020304" pitchFamily="18" charset="0"/>
              </a:rPr>
              <a:t>Action Item 1</a:t>
            </a:r>
            <a:r>
              <a:rPr lang="en-US" sz="2000" b="1" i="1" dirty="0">
                <a:solidFill>
                  <a:schemeClr val="accent6"/>
                </a:solidFill>
                <a:effectLst/>
                <a:latin typeface="Times New Roman" panose="02020603050405020304" pitchFamily="18" charset="0"/>
                <a:ea typeface="Times New Roman" panose="02020603050405020304" pitchFamily="18" charset="0"/>
                <a:sym typeface="Wingdings" pitchFamily="2" charset="2"/>
              </a:rPr>
              <a:t></a:t>
            </a:r>
            <a:r>
              <a:rPr lang="en-US" sz="2000" i="1" dirty="0">
                <a:solidFill>
                  <a:schemeClr val="accent6"/>
                </a:solidFill>
                <a:effectLst/>
                <a:latin typeface="Times New Roman" panose="02020603050405020304" pitchFamily="18" charset="0"/>
                <a:ea typeface="Times New Roman" panose="02020603050405020304" pitchFamily="18" charset="0"/>
              </a:rPr>
              <a:t>  </a:t>
            </a:r>
            <a:r>
              <a:rPr lang="en-US" sz="2000" i="1" dirty="0" err="1">
                <a:solidFill>
                  <a:schemeClr val="accent6"/>
                </a:solidFill>
                <a:effectLst/>
                <a:latin typeface="Times New Roman" panose="02020603050405020304" pitchFamily="18" charset="0"/>
                <a:ea typeface="Times New Roman" panose="02020603050405020304" pitchFamily="18" charset="0"/>
              </a:rPr>
              <a:t>CERNBox</a:t>
            </a:r>
            <a:r>
              <a:rPr lang="en-US" sz="2000" i="1" dirty="0">
                <a:solidFill>
                  <a:schemeClr val="accent6"/>
                </a:solidFill>
                <a:effectLst/>
                <a:latin typeface="Times New Roman" panose="02020603050405020304" pitchFamily="18" charset="0"/>
                <a:ea typeface="Times New Roman" panose="02020603050405020304" pitchFamily="18" charset="0"/>
              </a:rPr>
              <a:t>:</a:t>
            </a:r>
            <a:r>
              <a:rPr lang="en-US" sz="2000" i="1" dirty="0">
                <a:solidFill>
                  <a:schemeClr val="accent6"/>
                </a:solidFill>
                <a:latin typeface="Times New Roman" panose="02020603050405020304" pitchFamily="18" charset="0"/>
                <a:ea typeface="Times New Roman" panose="02020603050405020304" pitchFamily="18" charset="0"/>
              </a:rPr>
              <a:t> </a:t>
            </a:r>
            <a:r>
              <a:rPr lang="en-US" sz="2000" i="1" dirty="0">
                <a:solidFill>
                  <a:schemeClr val="accent6"/>
                </a:solidFill>
                <a:latin typeface="Times New Roman" panose="02020603050405020304" pitchFamily="18" charset="0"/>
                <a:ea typeface="Times New Roman" panose="02020603050405020304" pitchFamily="18" charset="0"/>
                <a:hlinkClick r:id="rId3"/>
              </a:rPr>
              <a:t>GUIDELINE FOR ACCELERATOR DEVELOPERS TO SUPPORT RADIATION THERAPY:  REPORT FROM IUPAP WG-14  </a:t>
            </a:r>
            <a:r>
              <a:rPr lang="en-US" sz="2000" i="1" dirty="0">
                <a:solidFill>
                  <a:schemeClr val="accent6"/>
                </a:solidFill>
                <a:latin typeface="Times New Roman" panose="02020603050405020304" pitchFamily="18" charset="0"/>
                <a:ea typeface="Times New Roman" panose="02020603050405020304" pitchFamily="18" charset="0"/>
              </a:rPr>
              <a:t>and Google </a:t>
            </a:r>
          </a:p>
          <a:p>
            <a:pPr marL="1371600" lvl="3" indent="0">
              <a:buNone/>
            </a:pPr>
            <a:r>
              <a:rPr lang="en-US" sz="2400" i="1" u="sng" dirty="0">
                <a:latin typeface="Times New Roman" panose="02020603050405020304" pitchFamily="18" charset="0"/>
                <a:cs typeface="Times New Roman" panose="02020603050405020304" pitchFamily="18" charset="0"/>
              </a:rPr>
              <a:t>“Tasks for report preparation:</a:t>
            </a:r>
            <a:endParaRPr lang="en-SE" sz="2400" i="1" dirty="0">
              <a:latin typeface="Times New Roman" panose="02020603050405020304" pitchFamily="18" charset="0"/>
              <a:cs typeface="Times New Roman" panose="02020603050405020304" pitchFamily="18" charset="0"/>
            </a:endParaRPr>
          </a:p>
          <a:p>
            <a:pPr marL="1371600" lvl="3" indent="0">
              <a:buNone/>
            </a:pPr>
            <a:r>
              <a:rPr lang="en-US" sz="2400" i="1" dirty="0">
                <a:latin typeface="Times New Roman" panose="02020603050405020304" pitchFamily="18" charset="0"/>
                <a:cs typeface="Times New Roman" panose="02020603050405020304" pitchFamily="18" charset="0"/>
              </a:rPr>
              <a:t>1.	Ask for volunteers / assign people to write or complete various sections.  Authors should initially copy their section, append and edit, and send back the edited section for inclusion into the master document.</a:t>
            </a:r>
            <a:endParaRPr lang="en-SE" sz="2400" i="1" dirty="0">
              <a:latin typeface="Times New Roman" panose="02020603050405020304" pitchFamily="18" charset="0"/>
              <a:cs typeface="Times New Roman" panose="02020603050405020304" pitchFamily="18" charset="0"/>
            </a:endParaRPr>
          </a:p>
          <a:p>
            <a:pPr marL="1371600" lvl="3" indent="0">
              <a:buNone/>
            </a:pPr>
            <a:r>
              <a:rPr lang="en-US" sz="2400" i="1" dirty="0">
                <a:latin typeface="Times New Roman" panose="02020603050405020304" pitchFamily="18" charset="0"/>
                <a:cs typeface="Times New Roman" panose="02020603050405020304" pitchFamily="18" charset="0"/>
              </a:rPr>
              <a:t>2.	Decide where is the best place to submit the report for distribution to reach the appropriate audience (e.g. publish a journal paper?, load to a website?)”</a:t>
            </a:r>
            <a:endParaRPr lang="en-SE" sz="2400" i="1" dirty="0">
              <a:latin typeface="Times New Roman" panose="02020603050405020304" pitchFamily="18" charset="0"/>
              <a:cs typeface="Times New Roman" panose="02020603050405020304" pitchFamily="18" charset="0"/>
            </a:endParaRPr>
          </a:p>
          <a:p>
            <a:pPr marL="971550" lvl="1" indent="-285750">
              <a:spcAft>
                <a:spcPts val="300"/>
              </a:spcAft>
              <a:tabLst>
                <a:tab pos="4721860" algn="l"/>
              </a:tabLst>
            </a:pPr>
            <a:endParaRPr lang="en-US" sz="1800" b="1" i="1" dirty="0">
              <a:solidFill>
                <a:schemeClr val="accent6"/>
              </a:solidFill>
              <a:latin typeface="Times New Roman" panose="02020603050405020304" pitchFamily="18" charset="0"/>
            </a:endParaRPr>
          </a:p>
        </p:txBody>
      </p:sp>
    </p:spTree>
    <p:extLst>
      <p:ext uri="{BB962C8B-B14F-4D97-AF65-F5344CB8AC3E}">
        <p14:creationId xmlns:p14="http://schemas.microsoft.com/office/powerpoint/2010/main" val="2897669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3770AB-98ED-C5E0-4747-C792985072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700841-0269-A21B-F54E-F7C5EB3D374A}"/>
              </a:ext>
            </a:extLst>
          </p:cNvPr>
          <p:cNvSpPr>
            <a:spLocks noGrp="1"/>
          </p:cNvSpPr>
          <p:nvPr>
            <p:ph type="title"/>
          </p:nvPr>
        </p:nvSpPr>
        <p:spPr/>
        <p:txBody>
          <a:bodyPr>
            <a:normAutofit/>
          </a:bodyPr>
          <a:lstStyle/>
          <a:p>
            <a:r>
              <a:rPr lang="en-US" sz="3200" b="1" dirty="0">
                <a:solidFill>
                  <a:srgbClr val="0070C0"/>
                </a:solidFill>
              </a:rPr>
              <a:t>Pending actions – from Meeting #22 (December 2025): </a:t>
            </a:r>
            <a:r>
              <a:rPr lang="en-US" sz="3200" b="1" dirty="0">
                <a:solidFill>
                  <a:srgbClr val="0070C0"/>
                </a:solidFill>
                <a:hlinkClick r:id="rId2"/>
              </a:rPr>
              <a:t>https://indico.global/event/15869/</a:t>
            </a:r>
            <a:endParaRPr lang="en-US" sz="3200" dirty="0"/>
          </a:p>
        </p:txBody>
      </p:sp>
      <p:sp>
        <p:nvSpPr>
          <p:cNvPr id="3" name="Content Placeholder 2">
            <a:extLst>
              <a:ext uri="{FF2B5EF4-FFF2-40B4-BE49-F238E27FC236}">
                <a16:creationId xmlns:a16="http://schemas.microsoft.com/office/drawing/2014/main" id="{BE55505D-8A9D-1C60-F72A-0CF945838F07}"/>
              </a:ext>
            </a:extLst>
          </p:cNvPr>
          <p:cNvSpPr>
            <a:spLocks noGrp="1"/>
          </p:cNvSpPr>
          <p:nvPr>
            <p:ph idx="1"/>
          </p:nvPr>
        </p:nvSpPr>
        <p:spPr>
          <a:xfrm>
            <a:off x="838200" y="1564201"/>
            <a:ext cx="10909300" cy="3729598"/>
          </a:xfrm>
        </p:spPr>
        <p:txBody>
          <a:bodyPr>
            <a:noAutofit/>
          </a:bodyPr>
          <a:lstStyle/>
          <a:p>
            <a:pPr lvl="0"/>
            <a:r>
              <a:rPr lang="en-SE" sz="1800" b="1" dirty="0">
                <a:latin typeface="Times New Roman" panose="02020603050405020304" pitchFamily="18" charset="0"/>
                <a:cs typeface="Times New Roman" panose="02020603050405020304" pitchFamily="18" charset="0"/>
              </a:rPr>
              <a:t>Action Item 3 – </a:t>
            </a:r>
            <a:r>
              <a:rPr lang="en-SE" sz="1800" dirty="0">
                <a:latin typeface="Times New Roman" panose="02020603050405020304" pitchFamily="18" charset="0"/>
                <a:cs typeface="Times New Roman" panose="02020603050405020304" pitchFamily="18" charset="0"/>
              </a:rPr>
              <a:t>Ongoing </a:t>
            </a:r>
            <a:r>
              <a:rPr lang="en-SE" sz="1800" b="1" dirty="0">
                <a:latin typeface="Times New Roman" panose="02020603050405020304" pitchFamily="18" charset="0"/>
                <a:cs typeface="Times New Roman" panose="02020603050405020304" pitchFamily="18" charset="0"/>
              </a:rPr>
              <a:t>: </a:t>
            </a:r>
            <a:r>
              <a:rPr lang="en-SE" sz="1800" dirty="0">
                <a:latin typeface="Times New Roman" panose="02020603050405020304" pitchFamily="18" charset="0"/>
                <a:cs typeface="Times New Roman" panose="02020603050405020304" pitchFamily="18" charset="0"/>
              </a:rPr>
              <a:t>The </a:t>
            </a:r>
            <a:r>
              <a:rPr lang="en-SE" sz="1800" u="sng" dirty="0">
                <a:latin typeface="Times New Roman" panose="02020603050405020304" pitchFamily="18" charset="0"/>
                <a:cs typeface="Times New Roman" panose="02020603050405020304" pitchFamily="18" charset="0"/>
                <a:hlinkClick r:id="rId3"/>
              </a:rPr>
              <a:t>IUPAP Rejuvenation. Proposal from 2025 discussions</a:t>
            </a:r>
            <a:r>
              <a:rPr lang="en-SE" sz="1800" dirty="0">
                <a:latin typeface="Times New Roman" panose="02020603050405020304" pitchFamily="18" charset="0"/>
                <a:cs typeface="Times New Roman" panose="02020603050405020304" pitchFamily="18" charset="0"/>
              </a:rPr>
              <a:t> Proposed text to summarize WG14 Scope and Mandate:</a:t>
            </a:r>
          </a:p>
          <a:p>
            <a:pPr lvl="1"/>
            <a:r>
              <a:rPr lang="en-GB" sz="1800" b="1" i="1" dirty="0">
                <a:latin typeface="Times New Roman" panose="02020603050405020304" pitchFamily="18" charset="0"/>
                <a:cs typeface="Times New Roman" panose="02020603050405020304" pitchFamily="18" charset="0"/>
              </a:rPr>
              <a:t>Knowledge exchange:</a:t>
            </a:r>
            <a:r>
              <a:rPr lang="en-GB" sz="1800" i="1" dirty="0">
                <a:latin typeface="Times New Roman" panose="02020603050405020304" pitchFamily="18" charset="0"/>
                <a:cs typeface="Times New Roman" panose="02020603050405020304" pitchFamily="18" charset="0"/>
              </a:rPr>
              <a:t> Foster collaboration among scientists and accelerator lab directors worldwide to advance particle accelerator innovation.</a:t>
            </a:r>
            <a:endParaRPr lang="en-SE" sz="1800" dirty="0">
              <a:latin typeface="Times New Roman" panose="02020603050405020304" pitchFamily="18" charset="0"/>
              <a:cs typeface="Times New Roman" panose="02020603050405020304" pitchFamily="18" charset="0"/>
            </a:endParaRPr>
          </a:p>
          <a:p>
            <a:pPr lvl="1"/>
            <a:r>
              <a:rPr lang="en-GB" sz="1800" b="1" i="1" dirty="0">
                <a:latin typeface="Times New Roman" panose="02020603050405020304" pitchFamily="18" charset="0"/>
                <a:cs typeface="Times New Roman" panose="02020603050405020304" pitchFamily="18" charset="0"/>
              </a:rPr>
              <a:t>Talent development:</a:t>
            </a:r>
            <a:r>
              <a:rPr lang="en-GB" sz="1800" i="1" dirty="0">
                <a:latin typeface="Times New Roman" panose="02020603050405020304" pitchFamily="18" charset="0"/>
                <a:cs typeface="Times New Roman" panose="02020603050405020304" pitchFamily="18" charset="0"/>
              </a:rPr>
              <a:t> Verify feasibility to train early-career scientists through lab-university collaborations, providing access to leading experts, equipment, and techniques.</a:t>
            </a:r>
            <a:endParaRPr lang="en-SE" sz="1800" dirty="0">
              <a:latin typeface="Times New Roman" panose="02020603050405020304" pitchFamily="18" charset="0"/>
              <a:cs typeface="Times New Roman" panose="02020603050405020304" pitchFamily="18" charset="0"/>
            </a:endParaRPr>
          </a:p>
          <a:p>
            <a:pPr lvl="1"/>
            <a:r>
              <a:rPr lang="en-GB" sz="1800" b="1" i="1" dirty="0">
                <a:latin typeface="Times New Roman" panose="02020603050405020304" pitchFamily="18" charset="0"/>
                <a:cs typeface="Times New Roman" panose="02020603050405020304" pitchFamily="18" charset="0"/>
              </a:rPr>
              <a:t>Promote applications:</a:t>
            </a:r>
            <a:r>
              <a:rPr lang="en-GB" sz="1800" i="1" dirty="0">
                <a:latin typeface="Times New Roman" panose="02020603050405020304" pitchFamily="18" charset="0"/>
                <a:cs typeface="Times New Roman" panose="02020603050405020304" pitchFamily="18" charset="0"/>
              </a:rPr>
              <a:t> Support accelerator use in industrial, medical, energy, and environmental sectors.</a:t>
            </a:r>
            <a:endParaRPr lang="en-SE" sz="1800" dirty="0">
              <a:latin typeface="Times New Roman" panose="02020603050405020304" pitchFamily="18" charset="0"/>
              <a:cs typeface="Times New Roman" panose="02020603050405020304" pitchFamily="18" charset="0"/>
            </a:endParaRPr>
          </a:p>
          <a:p>
            <a:pPr lvl="1"/>
            <a:r>
              <a:rPr lang="en-GB" sz="1800" b="1" i="1" dirty="0">
                <a:latin typeface="Times New Roman" panose="02020603050405020304" pitchFamily="18" charset="0"/>
                <a:cs typeface="Times New Roman" panose="02020603050405020304" pitchFamily="18" charset="0"/>
              </a:rPr>
              <a:t>Resources &amp; communication:</a:t>
            </a:r>
            <a:r>
              <a:rPr lang="en-GB" sz="1800" i="1" dirty="0">
                <a:latin typeface="Times New Roman" panose="02020603050405020304" pitchFamily="18" charset="0"/>
                <a:cs typeface="Times New Roman" panose="02020603050405020304" pitchFamily="18" charset="0"/>
              </a:rPr>
              <a:t> Develop networks (e.g., Ambassadors), webpages, and conference presence to share scientific advancements and societal impacts.</a:t>
            </a:r>
            <a:endParaRPr lang="en-SE" sz="1800" dirty="0">
              <a:latin typeface="Times New Roman" panose="02020603050405020304" pitchFamily="18" charset="0"/>
              <a:cs typeface="Times New Roman" panose="02020603050405020304" pitchFamily="18" charset="0"/>
            </a:endParaRPr>
          </a:p>
          <a:p>
            <a:pPr lvl="1"/>
            <a:r>
              <a:rPr lang="en-GB" sz="1800" b="1" i="1" dirty="0">
                <a:latin typeface="Times New Roman" panose="02020603050405020304" pitchFamily="18" charset="0"/>
                <a:cs typeface="Times New Roman" panose="02020603050405020304" pitchFamily="18" charset="0"/>
              </a:rPr>
              <a:t>Sustainability alignment:</a:t>
            </a:r>
            <a:r>
              <a:rPr lang="en-GB" sz="1800" i="1" dirty="0">
                <a:latin typeface="Times New Roman" panose="02020603050405020304" pitchFamily="18" charset="0"/>
                <a:cs typeface="Times New Roman" panose="02020603050405020304" pitchFamily="18" charset="0"/>
              </a:rPr>
              <a:t> Map and review accelerator applications supporting SDGs, including life sciences, healthcare, research, and technology.</a:t>
            </a:r>
            <a:endParaRPr lang="en-SE" sz="1800" dirty="0">
              <a:latin typeface="Times New Roman" panose="02020603050405020304" pitchFamily="18" charset="0"/>
              <a:cs typeface="Times New Roman" panose="02020603050405020304" pitchFamily="18" charset="0"/>
            </a:endParaRPr>
          </a:p>
          <a:p>
            <a:pPr lvl="1"/>
            <a:r>
              <a:rPr lang="en-GB" sz="1800" b="1" i="1" dirty="0">
                <a:latin typeface="Times New Roman" panose="02020603050405020304" pitchFamily="18" charset="0"/>
                <a:cs typeface="Times New Roman" panose="02020603050405020304" pitchFamily="18" charset="0"/>
              </a:rPr>
              <a:t>Community cohesion:</a:t>
            </a:r>
            <a:r>
              <a:rPr lang="en-GB" sz="1800" i="1" dirty="0">
                <a:latin typeface="Times New Roman" panose="02020603050405020304" pitchFamily="18" charset="0"/>
                <a:cs typeface="Times New Roman" panose="02020603050405020304" pitchFamily="18" charset="0"/>
              </a:rPr>
              <a:t> Organize conferences, workshops, and forums to unify the global accelerator community.</a:t>
            </a:r>
            <a:endParaRPr lang="en-SE" sz="1800" dirty="0">
              <a:latin typeface="Times New Roman" panose="02020603050405020304" pitchFamily="18" charset="0"/>
              <a:cs typeface="Times New Roman" panose="02020603050405020304" pitchFamily="18" charset="0"/>
            </a:endParaRPr>
          </a:p>
          <a:p>
            <a:pPr lvl="1"/>
            <a:r>
              <a:rPr lang="en-GB" sz="1800" b="1" i="1" dirty="0">
                <a:latin typeface="Times New Roman" panose="02020603050405020304" pitchFamily="18" charset="0"/>
                <a:cs typeface="Times New Roman" panose="02020603050405020304" pitchFamily="18" charset="0"/>
              </a:rPr>
              <a:t>Accelerate progress:</a:t>
            </a:r>
            <a:r>
              <a:rPr lang="en-GB" sz="1800" i="1" dirty="0">
                <a:latin typeface="Times New Roman" panose="02020603050405020304" pitchFamily="18" charset="0"/>
                <a:cs typeface="Times New Roman" panose="02020603050405020304" pitchFamily="18" charset="0"/>
              </a:rPr>
              <a:t> Facilitate information sharing, joint procurement, and exchange of equipment, ideas, and personnel among labs globally.”</a:t>
            </a:r>
            <a:endParaRPr lang="en-SE"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3242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53B8CD-3649-E301-A712-F5F5F26158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E263DE-BE91-E968-F1FE-82CF589A8816}"/>
              </a:ext>
            </a:extLst>
          </p:cNvPr>
          <p:cNvSpPr>
            <a:spLocks noGrp="1"/>
          </p:cNvSpPr>
          <p:nvPr>
            <p:ph type="title"/>
          </p:nvPr>
        </p:nvSpPr>
        <p:spPr/>
        <p:txBody>
          <a:bodyPr>
            <a:normAutofit/>
          </a:bodyPr>
          <a:lstStyle/>
          <a:p>
            <a:r>
              <a:rPr lang="en-US" sz="3200" b="1" dirty="0">
                <a:solidFill>
                  <a:srgbClr val="0070C0"/>
                </a:solidFill>
              </a:rPr>
              <a:t>Pending actions – from Meeting #22 (December 2025): </a:t>
            </a:r>
            <a:r>
              <a:rPr lang="en-US" sz="3200" b="1" dirty="0">
                <a:solidFill>
                  <a:srgbClr val="0070C0"/>
                </a:solidFill>
                <a:hlinkClick r:id="rId2"/>
              </a:rPr>
              <a:t>https://indico.global/event/15869/</a:t>
            </a:r>
            <a:endParaRPr lang="en-US" sz="3200" dirty="0"/>
          </a:p>
        </p:txBody>
      </p:sp>
      <p:sp>
        <p:nvSpPr>
          <p:cNvPr id="3" name="Content Placeholder 2">
            <a:extLst>
              <a:ext uri="{FF2B5EF4-FFF2-40B4-BE49-F238E27FC236}">
                <a16:creationId xmlns:a16="http://schemas.microsoft.com/office/drawing/2014/main" id="{47065725-A9AD-D401-736F-9B492956424D}"/>
              </a:ext>
            </a:extLst>
          </p:cNvPr>
          <p:cNvSpPr>
            <a:spLocks noGrp="1"/>
          </p:cNvSpPr>
          <p:nvPr>
            <p:ph idx="1"/>
          </p:nvPr>
        </p:nvSpPr>
        <p:spPr>
          <a:xfrm>
            <a:off x="218090" y="1595732"/>
            <a:ext cx="11721662" cy="3729598"/>
          </a:xfrm>
        </p:spPr>
        <p:txBody>
          <a:bodyPr>
            <a:noAutofit/>
          </a:bodyPr>
          <a:lstStyle/>
          <a:p>
            <a:pPr marL="0" indent="0">
              <a:spcAft>
                <a:spcPts val="600"/>
              </a:spcAft>
              <a:buNone/>
            </a:pPr>
            <a:r>
              <a:rPr lang="en-SE" sz="2400" b="1" dirty="0">
                <a:solidFill>
                  <a:schemeClr val="accent6"/>
                </a:solidFill>
                <a:latin typeface="Times New Roman" panose="02020603050405020304" pitchFamily="18" charset="0"/>
                <a:cs typeface="Times New Roman" panose="02020603050405020304" pitchFamily="18" charset="0"/>
              </a:rPr>
              <a:t>Action Item 4 – Completed</a:t>
            </a:r>
            <a:br>
              <a:rPr lang="en-SE" sz="2400" dirty="0">
                <a:solidFill>
                  <a:schemeClr val="accent6"/>
                </a:solidFill>
                <a:latin typeface="Times New Roman" panose="02020603050405020304" pitchFamily="18" charset="0"/>
                <a:cs typeface="Times New Roman" panose="02020603050405020304" pitchFamily="18" charset="0"/>
              </a:rPr>
            </a:br>
            <a:r>
              <a:rPr lang="en-SE" sz="2400" dirty="0">
                <a:solidFill>
                  <a:schemeClr val="accent6"/>
                </a:solidFill>
                <a:latin typeface="Times New Roman" panose="02020603050405020304" pitchFamily="18" charset="0"/>
                <a:cs typeface="Times New Roman" panose="02020603050405020304" pitchFamily="18" charset="0"/>
              </a:rPr>
              <a:t>Mitko will create a LinkedIn Ambassador Page to support dissemination of professional news and community engagement.</a:t>
            </a:r>
          </a:p>
          <a:p>
            <a:pPr marL="0" indent="0">
              <a:spcAft>
                <a:spcPts val="600"/>
              </a:spcAft>
              <a:buNone/>
            </a:pPr>
            <a:r>
              <a:rPr lang="en-GB" sz="2000" dirty="0">
                <a:solidFill>
                  <a:schemeClr val="accent6"/>
                </a:solidFill>
                <a:latin typeface="Times New Roman" panose="02020603050405020304" pitchFamily="18" charset="0"/>
                <a:cs typeface="Times New Roman" panose="02020603050405020304" pitchFamily="18" charset="0"/>
                <a:hlinkClick r:id="rId3"/>
              </a:rPr>
              <a:t>IUPAP Accelerator Science Communication</a:t>
            </a:r>
            <a:endParaRPr lang="en-SE" sz="2000" dirty="0">
              <a:solidFill>
                <a:schemeClr val="accent6"/>
              </a:solidFill>
              <a:latin typeface="Times New Roman" panose="02020603050405020304" pitchFamily="18" charset="0"/>
              <a:cs typeface="Times New Roman" panose="02020603050405020304" pitchFamily="18" charset="0"/>
            </a:endParaRPr>
          </a:p>
          <a:p>
            <a:pPr marL="457200" indent="-457200">
              <a:spcAft>
                <a:spcPts val="600"/>
              </a:spcAft>
              <a:buFont typeface="+mj-lt"/>
              <a:buAutoNum type="arabicPeriod"/>
            </a:pPr>
            <a:r>
              <a:rPr lang="en-SE" sz="2000" dirty="0">
                <a:effectLst/>
                <a:latin typeface="Times New Roman" panose="02020603050405020304" pitchFamily="18" charset="0"/>
                <a:ea typeface="MS Mincho" panose="02020609040205080304" pitchFamily="49" charset="-128"/>
                <a:cs typeface="Times New Roman" panose="02020603050405020304" pitchFamily="18" charset="0"/>
              </a:rPr>
              <a:t>LIVE since January 28, 2026!</a:t>
            </a:r>
          </a:p>
          <a:p>
            <a:pPr marL="457200" indent="-457200">
              <a:spcAft>
                <a:spcPts val="600"/>
              </a:spcAft>
              <a:buFont typeface="+mj-lt"/>
              <a:buAutoNum type="arabicPeriod"/>
            </a:pPr>
            <a:r>
              <a:rPr lang="en-SE" sz="2000" dirty="0">
                <a:effectLst/>
                <a:latin typeface="Times New Roman" panose="02020603050405020304" pitchFamily="18" charset="0"/>
                <a:ea typeface="MS Mincho" panose="02020609040205080304" pitchFamily="49" charset="-128"/>
                <a:cs typeface="Times New Roman" panose="02020603050405020304" pitchFamily="18" charset="0"/>
              </a:rPr>
              <a:t>More than 121 followers (Feb 15) and  growing community</a:t>
            </a:r>
          </a:p>
          <a:p>
            <a:pPr marL="457200" indent="-457200">
              <a:spcAft>
                <a:spcPts val="600"/>
              </a:spcAft>
              <a:buFont typeface="+mj-lt"/>
              <a:buAutoNum type="arabicPeriod"/>
            </a:pPr>
            <a:r>
              <a:rPr lang="en-SE" sz="2000" dirty="0">
                <a:latin typeface="Times New Roman" panose="02020603050405020304" pitchFamily="18" charset="0"/>
                <a:ea typeface="MS Mincho" panose="02020609040205080304" pitchFamily="49" charset="-128"/>
                <a:cs typeface="Times New Roman" panose="02020603050405020304" pitchFamily="18" charset="0"/>
              </a:rPr>
              <a:t>Presentation of Accelerator Ambassadors</a:t>
            </a:r>
          </a:p>
          <a:p>
            <a:pPr marL="457200" indent="-457200">
              <a:spcAft>
                <a:spcPts val="600"/>
              </a:spcAft>
              <a:buFont typeface="+mj-lt"/>
              <a:buAutoNum type="arabicPeriod"/>
            </a:pPr>
            <a:r>
              <a:rPr lang="en-SE" sz="2000" dirty="0">
                <a:latin typeface="Times New Roman" panose="02020603050405020304" pitchFamily="18" charset="0"/>
                <a:ea typeface="MS Mincho" panose="02020609040205080304" pitchFamily="49" charset="-128"/>
                <a:cs typeface="Times New Roman" panose="02020603050405020304" pitchFamily="18" charset="0"/>
              </a:rPr>
              <a:t>A p</a:t>
            </a:r>
            <a:r>
              <a:rPr lang="en-SE" sz="2000" dirty="0">
                <a:effectLst/>
                <a:latin typeface="Times New Roman" panose="02020603050405020304" pitchFamily="18" charset="0"/>
                <a:ea typeface="MS Mincho" panose="02020609040205080304" pitchFamily="49" charset="-128"/>
                <a:cs typeface="Times New Roman" panose="02020603050405020304" pitchFamily="18" charset="0"/>
              </a:rPr>
              <a:t>ortail for all of us !</a:t>
            </a:r>
          </a:p>
        </p:txBody>
      </p:sp>
      <p:sp>
        <p:nvSpPr>
          <p:cNvPr id="5" name="TextBox 4">
            <a:extLst>
              <a:ext uri="{FF2B5EF4-FFF2-40B4-BE49-F238E27FC236}">
                <a16:creationId xmlns:a16="http://schemas.microsoft.com/office/drawing/2014/main" id="{E9F8E83C-AA9B-2874-7FC8-E87754A5C79D}"/>
              </a:ext>
            </a:extLst>
          </p:cNvPr>
          <p:cNvSpPr txBox="1"/>
          <p:nvPr/>
        </p:nvSpPr>
        <p:spPr>
          <a:xfrm>
            <a:off x="6716111" y="5380672"/>
            <a:ext cx="6096000" cy="1477328"/>
          </a:xfrm>
          <a:prstGeom prst="rect">
            <a:avLst/>
          </a:prstGeom>
          <a:noFill/>
        </p:spPr>
        <p:txBody>
          <a:bodyPr wrap="square">
            <a:spAutoFit/>
          </a:bodyPr>
          <a:lstStyle/>
          <a:p>
            <a:pPr marL="342900" lvl="0" indent="-342900">
              <a:buFont typeface="Wingdings 3" pitchFamily="2" charset="2"/>
              <a:buChar char="u"/>
              <a:tabLst>
                <a:tab pos="457200" algn="l"/>
              </a:tabLst>
            </a:pPr>
            <a:r>
              <a:rPr lang="en-SE" sz="1800" dirty="0">
                <a:effectLst/>
                <a:ea typeface="MS Gothic" panose="020B0609070205080204" pitchFamily="49" charset="-128"/>
              </a:rPr>
              <a:t>Jade Fischer &amp; Olivia Masella (Canada)</a:t>
            </a:r>
            <a:endParaRPr lang="en-SE" sz="2000" dirty="0">
              <a:effectLst/>
              <a:ea typeface="Times New Roman" panose="02020603050405020304" pitchFamily="18" charset="0"/>
            </a:endParaRPr>
          </a:p>
          <a:p>
            <a:pPr marL="342900" lvl="0" indent="-342900">
              <a:buFont typeface="Wingdings 3" pitchFamily="2" charset="2"/>
              <a:buChar char="u"/>
              <a:tabLst>
                <a:tab pos="457200" algn="l"/>
              </a:tabLst>
            </a:pPr>
            <a:r>
              <a:rPr lang="en-AU" sz="1800" dirty="0">
                <a:effectLst/>
                <a:ea typeface="MS Gothic" panose="020B0609070205080204" pitchFamily="49" charset="-128"/>
              </a:rPr>
              <a:t>Dr Maria Paula Rey-Barrera (Colombia / Switzerland)</a:t>
            </a:r>
            <a:endParaRPr lang="en-SE" sz="2000" dirty="0">
              <a:effectLst/>
              <a:ea typeface="Times New Roman" panose="02020603050405020304" pitchFamily="18" charset="0"/>
            </a:endParaRPr>
          </a:p>
          <a:p>
            <a:pPr marL="342900" lvl="0" indent="-342900">
              <a:buFont typeface="Wingdings 3" pitchFamily="2" charset="2"/>
              <a:buChar char="u"/>
              <a:tabLst>
                <a:tab pos="457200" algn="l"/>
              </a:tabLst>
            </a:pPr>
            <a:r>
              <a:rPr lang="en-AU" sz="1800" dirty="0">
                <a:effectLst/>
                <a:ea typeface="MS Gothic" panose="020B0609070205080204" pitchFamily="49" charset="-128"/>
              </a:rPr>
              <a:t>Dr Hannah Wakeling (United Kingdom)</a:t>
            </a:r>
            <a:endParaRPr lang="en-SE" sz="2000" dirty="0">
              <a:effectLst/>
              <a:ea typeface="Times New Roman" panose="02020603050405020304" pitchFamily="18" charset="0"/>
            </a:endParaRPr>
          </a:p>
          <a:p>
            <a:pPr marL="342900" lvl="0" indent="-342900">
              <a:buFont typeface="Wingdings 3" pitchFamily="2" charset="2"/>
              <a:buChar char="u"/>
              <a:tabLst>
                <a:tab pos="457200" algn="l"/>
              </a:tabLst>
            </a:pPr>
            <a:r>
              <a:rPr lang="en-AU" sz="1800" dirty="0">
                <a:effectLst/>
                <a:ea typeface="MS Gothic" panose="020B0609070205080204" pitchFamily="49" charset="-128"/>
              </a:rPr>
              <a:t>Annabella Zamora (Switzerland)</a:t>
            </a:r>
            <a:endParaRPr lang="en-SE" sz="2000" dirty="0">
              <a:effectLst/>
              <a:ea typeface="Times New Roman" panose="02020603050405020304" pitchFamily="18" charset="0"/>
            </a:endParaRPr>
          </a:p>
          <a:p>
            <a:pPr marL="342900" lvl="0" indent="-342900">
              <a:buFont typeface="Wingdings 3" pitchFamily="2" charset="2"/>
              <a:buChar char="u"/>
              <a:tabLst>
                <a:tab pos="457200" algn="l"/>
              </a:tabLst>
            </a:pPr>
            <a:r>
              <a:rPr lang="en-AU" sz="1800" dirty="0">
                <a:effectLst/>
                <a:ea typeface="MS Gothic" panose="020B0609070205080204" pitchFamily="49" charset="-128"/>
              </a:rPr>
              <a:t>Dr Sanae Samsam (Morocco / Italy)</a:t>
            </a:r>
            <a:endParaRPr lang="en-SE" sz="2000" dirty="0">
              <a:effectLst/>
              <a:ea typeface="Times New Roman" panose="02020603050405020304" pitchFamily="18" charset="0"/>
            </a:endParaRPr>
          </a:p>
        </p:txBody>
      </p:sp>
      <p:pic>
        <p:nvPicPr>
          <p:cNvPr id="7" name="Picture 6" descr="A collage of women with text&#10;&#10;AI-generated content may be incorrect.">
            <a:extLst>
              <a:ext uri="{FF2B5EF4-FFF2-40B4-BE49-F238E27FC236}">
                <a16:creationId xmlns:a16="http://schemas.microsoft.com/office/drawing/2014/main" id="{6C4B092A-17F4-7DBE-84A7-5930E51519A6}"/>
              </a:ext>
            </a:extLst>
          </p:cNvPr>
          <p:cNvPicPr>
            <a:picLocks noChangeAspect="1"/>
          </p:cNvPicPr>
          <p:nvPr/>
        </p:nvPicPr>
        <p:blipFill>
          <a:blip r:embed="rId4"/>
          <a:stretch>
            <a:fillRect/>
          </a:stretch>
        </p:blipFill>
        <p:spPr>
          <a:xfrm>
            <a:off x="7441324" y="2271329"/>
            <a:ext cx="4662652" cy="3084886"/>
          </a:xfrm>
          <a:prstGeom prst="rect">
            <a:avLst/>
          </a:prstGeom>
        </p:spPr>
      </p:pic>
    </p:spTree>
    <p:extLst>
      <p:ext uri="{BB962C8B-B14F-4D97-AF65-F5344CB8AC3E}">
        <p14:creationId xmlns:p14="http://schemas.microsoft.com/office/powerpoint/2010/main" val="2783929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98F1F-987D-9E5D-32B8-DDA5B1F4F2AE}"/>
              </a:ext>
            </a:extLst>
          </p:cNvPr>
          <p:cNvSpPr>
            <a:spLocks noGrp="1"/>
          </p:cNvSpPr>
          <p:nvPr>
            <p:ph type="title"/>
          </p:nvPr>
        </p:nvSpPr>
        <p:spPr>
          <a:xfrm>
            <a:off x="557048" y="365125"/>
            <a:ext cx="10796752" cy="1325563"/>
          </a:xfrm>
        </p:spPr>
        <p:txBody>
          <a:bodyPr>
            <a:normAutofit/>
          </a:bodyPr>
          <a:lstStyle/>
          <a:p>
            <a:r>
              <a:rPr lang="en-SE" sz="3600" dirty="0"/>
              <a:t>Open questions to complete ToR w.r.t. IUPAP restructure ?</a:t>
            </a:r>
          </a:p>
        </p:txBody>
      </p:sp>
      <p:sp>
        <p:nvSpPr>
          <p:cNvPr id="3" name="Content Placeholder 2">
            <a:extLst>
              <a:ext uri="{FF2B5EF4-FFF2-40B4-BE49-F238E27FC236}">
                <a16:creationId xmlns:a16="http://schemas.microsoft.com/office/drawing/2014/main" id="{CA5A065E-7EBD-60B4-131B-7C5486D4E69F}"/>
              </a:ext>
            </a:extLst>
          </p:cNvPr>
          <p:cNvSpPr>
            <a:spLocks noGrp="1"/>
          </p:cNvSpPr>
          <p:nvPr>
            <p:ph idx="1"/>
          </p:nvPr>
        </p:nvSpPr>
        <p:spPr>
          <a:xfrm>
            <a:off x="723900" y="1558925"/>
            <a:ext cx="10932072" cy="4351338"/>
          </a:xfrm>
        </p:spPr>
        <p:txBody>
          <a:bodyPr>
            <a:normAutofit/>
          </a:bodyPr>
          <a:lstStyle/>
          <a:p>
            <a:pPr marL="0" marR="0" indent="0">
              <a:buNone/>
            </a:pPr>
            <a:r>
              <a:rPr lang="en-GB" sz="2000" dirty="0">
                <a:sym typeface="Wingdings" pitchFamily="2" charset="2"/>
              </a:rPr>
              <a:t> Add Associated member: C13 interface </a:t>
            </a:r>
            <a:r>
              <a:rPr lang="en-SE" sz="2000" dirty="0">
                <a:ea typeface="Aptos" panose="020B0004020202020204" pitchFamily="34" charset="0"/>
                <a:cs typeface="Times New Roman" panose="02020603050405020304" pitchFamily="18" charset="0"/>
              </a:rPr>
              <a:t>by</a:t>
            </a:r>
            <a:r>
              <a:rPr lang="en-GB" sz="2000" dirty="0">
                <a:sym typeface="Wingdings" pitchFamily="2" charset="2"/>
              </a:rPr>
              <a:t> Joe Niemela </a:t>
            </a:r>
            <a:r>
              <a:rPr lang="en-SE" sz="2000" dirty="0">
                <a:ea typeface="Aptos" panose="020B0004020202020204" pitchFamily="34" charset="0"/>
                <a:cs typeface="Times New Roman" panose="02020603050405020304" pitchFamily="18" charset="0"/>
              </a:rPr>
              <a:t>or Thierry d’Almeida (Benin) ?</a:t>
            </a:r>
            <a:endParaRPr lang="en-GB" sz="2000" dirty="0">
              <a:sym typeface="Wingdings" pitchFamily="2" charset="2"/>
            </a:endParaRPr>
          </a:p>
          <a:p>
            <a:pPr marL="0" indent="0">
              <a:buNone/>
            </a:pPr>
            <a:r>
              <a:rPr lang="en-GB" sz="2000" dirty="0">
                <a:sym typeface="Wingdings" pitchFamily="2" charset="2"/>
              </a:rPr>
              <a:t>(to replace </a:t>
            </a:r>
            <a:r>
              <a:rPr lang="en-GB" sz="2000" dirty="0" err="1">
                <a:sym typeface="Wingdings" pitchFamily="2" charset="2"/>
              </a:rPr>
              <a:t>Sekazi</a:t>
            </a:r>
            <a:r>
              <a:rPr lang="en-GB" sz="2000" dirty="0">
                <a:sym typeface="Wingdings" pitchFamily="2" charset="2"/>
              </a:rPr>
              <a:t> </a:t>
            </a:r>
            <a:r>
              <a:rPr lang="en-SE" sz="2000" dirty="0">
                <a:ea typeface="Aptos" panose="020B0004020202020204" pitchFamily="34" charset="0"/>
                <a:cs typeface="Times New Roman" panose="02020603050405020304" pitchFamily="18" charset="0"/>
              </a:rPr>
              <a:t>Mtingwa/LAAAMP)  </a:t>
            </a:r>
          </a:p>
          <a:p>
            <a:pPr marL="0" indent="0">
              <a:buNone/>
            </a:pPr>
            <a:endParaRPr lang="en-SE" sz="700" dirty="0">
              <a:ea typeface="Aptos" panose="020B0004020202020204" pitchFamily="34" charset="0"/>
              <a:cs typeface="Times New Roman" panose="02020603050405020304" pitchFamily="18" charset="0"/>
            </a:endParaRPr>
          </a:p>
          <a:p>
            <a:pPr>
              <a:buFont typeface="Wingdings" pitchFamily="2" charset="2"/>
              <a:buChar char="à"/>
            </a:pPr>
            <a:r>
              <a:rPr lang="en-GB" sz="2000" dirty="0"/>
              <a:t> where feasible, WG14 aims to organize or support the awarding of medals (</a:t>
            </a:r>
            <a:r>
              <a:rPr lang="en-GB" sz="2000" dirty="0">
                <a:hlinkClick r:id="rId3" tooltip="Award Announcements"/>
              </a:rPr>
              <a:t>award</a:t>
            </a:r>
            <a:r>
              <a:rPr lang="en-GB" sz="2000" dirty="0"/>
              <a:t> ) or other recognitions of excellence in the field of accelerator science. These initiatives may be developed in collaboration with other IUPAP Working Groups and Commissions to ensure broad engagement and alignment with the Union’s values.</a:t>
            </a:r>
          </a:p>
          <a:p>
            <a:pPr lvl="1">
              <a:buFont typeface="Wingdings" pitchFamily="2" charset="2"/>
              <a:buChar char="à"/>
            </a:pPr>
            <a:r>
              <a:rPr lang="en-GB" sz="2000" dirty="0"/>
              <a:t>Current proposal :  IAEA </a:t>
            </a:r>
            <a:r>
              <a:rPr lang="en-GB" sz="2000" dirty="0" err="1"/>
              <a:t>AccConf</a:t>
            </a:r>
            <a:r>
              <a:rPr lang="en-GB" sz="2000" dirty="0"/>
              <a:t>. and IUPAP stand – </a:t>
            </a:r>
            <a:r>
              <a:rPr lang="en-GB" sz="2000" dirty="0">
                <a:hlinkClick r:id="rId4"/>
              </a:rPr>
              <a:t>https://nucleus.iaea.org/sites/accelerators/AccConf2026/SitePages/Home.aspx</a:t>
            </a:r>
            <a:r>
              <a:rPr lang="en-GB" sz="2000" dirty="0"/>
              <a:t> </a:t>
            </a:r>
          </a:p>
          <a:p>
            <a:pPr marL="457200" lvl="1" indent="0">
              <a:buNone/>
            </a:pPr>
            <a:r>
              <a:rPr lang="en-GB" sz="2000" dirty="0"/>
              <a:t> </a:t>
            </a:r>
          </a:p>
          <a:p>
            <a:pPr marL="0" indent="0">
              <a:buNone/>
            </a:pPr>
            <a:endParaRPr lang="en-GB" sz="2000" dirty="0"/>
          </a:p>
          <a:p>
            <a:pPr marL="0" indent="0">
              <a:buNone/>
            </a:pPr>
            <a:endParaRPr lang="en-GB" sz="2000" dirty="0"/>
          </a:p>
        </p:txBody>
      </p:sp>
      <p:pic>
        <p:nvPicPr>
          <p:cNvPr id="5" name="Picture 4" descr="A blue background with white text and red text&#10;&#10;AI-generated content may be incorrect.">
            <a:extLst>
              <a:ext uri="{FF2B5EF4-FFF2-40B4-BE49-F238E27FC236}">
                <a16:creationId xmlns:a16="http://schemas.microsoft.com/office/drawing/2014/main" id="{42537A33-80A9-9D58-321D-AF1156AC5487}"/>
              </a:ext>
            </a:extLst>
          </p:cNvPr>
          <p:cNvPicPr>
            <a:picLocks noChangeAspect="1"/>
          </p:cNvPicPr>
          <p:nvPr/>
        </p:nvPicPr>
        <p:blipFill>
          <a:blip r:embed="rId5"/>
          <a:stretch>
            <a:fillRect/>
          </a:stretch>
        </p:blipFill>
        <p:spPr>
          <a:xfrm>
            <a:off x="6146800" y="4576032"/>
            <a:ext cx="6045200" cy="2110517"/>
          </a:xfrm>
          <a:prstGeom prst="rect">
            <a:avLst/>
          </a:prstGeom>
        </p:spPr>
      </p:pic>
      <p:sp>
        <p:nvSpPr>
          <p:cNvPr id="6" name="TextBox 5">
            <a:extLst>
              <a:ext uri="{FF2B5EF4-FFF2-40B4-BE49-F238E27FC236}">
                <a16:creationId xmlns:a16="http://schemas.microsoft.com/office/drawing/2014/main" id="{2B0D8C0A-6F93-ACCE-FA1C-C7C7C0888A55}"/>
              </a:ext>
            </a:extLst>
          </p:cNvPr>
          <p:cNvSpPr txBox="1"/>
          <p:nvPr/>
        </p:nvSpPr>
        <p:spPr>
          <a:xfrm>
            <a:off x="536028" y="5069592"/>
            <a:ext cx="6096000" cy="381771"/>
          </a:xfrm>
          <a:prstGeom prst="rect">
            <a:avLst/>
          </a:prstGeom>
          <a:noFill/>
        </p:spPr>
        <p:txBody>
          <a:bodyPr wrap="square">
            <a:spAutoFit/>
          </a:bodyPr>
          <a:lstStyle/>
          <a:p>
            <a:pPr>
              <a:lnSpc>
                <a:spcPct val="110000"/>
              </a:lnSpc>
              <a:buFont typeface="Wingdings" pitchFamily="2" charset="2"/>
              <a:buChar char="Ø"/>
            </a:pPr>
            <a:r>
              <a:rPr lang="en-GB" sz="1800" dirty="0">
                <a:highlight>
                  <a:srgbClr val="FFFF00"/>
                </a:highlight>
              </a:rPr>
              <a:t> Support one award: 500 Euro – WG14 member to vote</a:t>
            </a:r>
          </a:p>
        </p:txBody>
      </p:sp>
    </p:spTree>
    <p:extLst>
      <p:ext uri="{BB962C8B-B14F-4D97-AF65-F5344CB8AC3E}">
        <p14:creationId xmlns:p14="http://schemas.microsoft.com/office/powerpoint/2010/main" val="3991735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636D2-E3E9-9DB9-3F8F-880490B2CC0A}"/>
              </a:ext>
            </a:extLst>
          </p:cNvPr>
          <p:cNvSpPr>
            <a:spLocks noGrp="1"/>
          </p:cNvSpPr>
          <p:nvPr>
            <p:ph type="title"/>
          </p:nvPr>
        </p:nvSpPr>
        <p:spPr/>
        <p:txBody>
          <a:bodyPr/>
          <a:lstStyle/>
          <a:p>
            <a:r>
              <a:rPr lang="en-GB" b="1" dirty="0">
                <a:solidFill>
                  <a:srgbClr val="0070C0"/>
                </a:solidFill>
              </a:rPr>
              <a:t>Storing data </a:t>
            </a:r>
          </a:p>
        </p:txBody>
      </p:sp>
      <p:sp>
        <p:nvSpPr>
          <p:cNvPr id="3" name="Content Placeholder 2">
            <a:extLst>
              <a:ext uri="{FF2B5EF4-FFF2-40B4-BE49-F238E27FC236}">
                <a16:creationId xmlns:a16="http://schemas.microsoft.com/office/drawing/2014/main" id="{CBEB07F3-9020-53FB-9391-59F96A2B0594}"/>
              </a:ext>
            </a:extLst>
          </p:cNvPr>
          <p:cNvSpPr>
            <a:spLocks noGrp="1"/>
          </p:cNvSpPr>
          <p:nvPr>
            <p:ph idx="1"/>
          </p:nvPr>
        </p:nvSpPr>
        <p:spPr>
          <a:xfrm>
            <a:off x="838200" y="1825625"/>
            <a:ext cx="11353800" cy="4351338"/>
          </a:xfrm>
        </p:spPr>
        <p:txBody>
          <a:bodyPr/>
          <a:lstStyle/>
          <a:p>
            <a:pPr marL="0" indent="0">
              <a:buNone/>
            </a:pPr>
            <a:r>
              <a:rPr lang="en-GB" dirty="0">
                <a:cs typeface="Arial" panose="020B0604020202020204" pitchFamily="34" charset="0"/>
              </a:rPr>
              <a:t>WG14 - webpage</a:t>
            </a:r>
          </a:p>
          <a:p>
            <a:pPr lvl="1"/>
            <a:r>
              <a:rPr lang="en-US" dirty="0">
                <a:cs typeface="Arial" panose="020B0604020202020204" pitchFamily="34" charset="0"/>
                <a:hlinkClick r:id="rId2">
                  <a:extLst>
                    <a:ext uri="{A12FA001-AC4F-418D-AE19-62706E023703}">
                      <ahyp:hlinkClr xmlns:ahyp="http://schemas.microsoft.com/office/drawing/2018/hyperlinkcolor" val="tx"/>
                    </a:ext>
                  </a:extLst>
                </a:hlinkClick>
              </a:rPr>
              <a:t>International Union of Pure and Applied Physics (IUPAP) WG14 - Accelerator Science</a:t>
            </a:r>
            <a:endParaRPr lang="en-US" dirty="0">
              <a:cs typeface="Arial" panose="020B0604020202020204" pitchFamily="34" charset="0"/>
            </a:endParaRPr>
          </a:p>
          <a:p>
            <a:pPr lvl="1"/>
            <a:endParaRPr lang="en-GB" dirty="0"/>
          </a:p>
          <a:p>
            <a:pPr lvl="1"/>
            <a:endParaRPr lang="en-US" sz="2000" dirty="0">
              <a:effectLst/>
              <a:ea typeface="Calibri" panose="020F0502020204030204" pitchFamily="34" charset="0"/>
              <a:cs typeface="Arial" panose="020B0604020202020204" pitchFamily="34" charset="0"/>
            </a:endParaRPr>
          </a:p>
          <a:p>
            <a:pPr lvl="1"/>
            <a:endParaRPr lang="en-US" sz="2000" dirty="0">
              <a:ea typeface="Calibri" panose="020F0502020204030204" pitchFamily="34" charset="0"/>
              <a:cs typeface="Arial" panose="020B0604020202020204" pitchFamily="34" charset="0"/>
            </a:endParaRPr>
          </a:p>
          <a:p>
            <a:pPr marL="0" indent="0">
              <a:buNone/>
            </a:pPr>
            <a:r>
              <a:rPr lang="en-US" sz="2400" dirty="0">
                <a:effectLst/>
                <a:ea typeface="Calibri" panose="020F0502020204030204" pitchFamily="34" charset="0"/>
                <a:cs typeface="Arial" panose="020B0604020202020204" pitchFamily="34" charset="0"/>
              </a:rPr>
              <a:t>WG14 Documents storage:</a:t>
            </a:r>
          </a:p>
          <a:p>
            <a:r>
              <a:rPr lang="en-US" sz="1800" dirty="0">
                <a:solidFill>
                  <a:srgbClr val="0563C1"/>
                </a:solidFill>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CERNBox : </a:t>
            </a:r>
            <a:r>
              <a:rPr lang="en-US" sz="1800" dirty="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Access : https://cernbox.cern.ch/s/fzIlZ8y2Immi9vD</a:t>
            </a:r>
            <a:endParaRPr lang="en-US" sz="1800" dirty="0">
              <a:ea typeface="Calibri" panose="020F0502020204030204" pitchFamily="34" charset="0"/>
              <a:cs typeface="Arial" panose="020B0604020202020204" pitchFamily="34" charset="0"/>
            </a:endParaRPr>
          </a:p>
          <a:p>
            <a:r>
              <a:rPr lang="en-US" sz="1800" dirty="0">
                <a:ea typeface="Calibri" panose="020F0502020204030204" pitchFamily="34" charset="0"/>
                <a:cs typeface="Arial" panose="020B0604020202020204" pitchFamily="34" charset="0"/>
              </a:rPr>
              <a:t>Google drive: </a:t>
            </a:r>
            <a:r>
              <a:rPr lang="en-US" sz="1800" dirty="0">
                <a:ea typeface="Calibri" panose="020F0502020204030204" pitchFamily="34" charset="0"/>
                <a:cs typeface="Arial" panose="020B0604020202020204" pitchFamily="34" charset="0"/>
                <a:hlinkClick r:id="rId4"/>
              </a:rPr>
              <a:t>https://drive.google.com/drive/folders/1gWm8WDKYApnhECyCRrLoi9Akq9KfveFa</a:t>
            </a:r>
            <a:r>
              <a:rPr lang="en-US" sz="1800" dirty="0">
                <a:ea typeface="Calibri" panose="020F0502020204030204" pitchFamily="34" charset="0"/>
                <a:cs typeface="Arial" panose="020B0604020202020204" pitchFamily="34" charset="0"/>
              </a:rPr>
              <a:t> </a:t>
            </a:r>
          </a:p>
          <a:p>
            <a:endParaRPr lang="en-GB" dirty="0"/>
          </a:p>
        </p:txBody>
      </p:sp>
    </p:spTree>
    <p:extLst>
      <p:ext uri="{BB962C8B-B14F-4D97-AF65-F5344CB8AC3E}">
        <p14:creationId xmlns:p14="http://schemas.microsoft.com/office/powerpoint/2010/main" val="35775411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6716</TotalTime>
  <Words>696</Words>
  <Application>Microsoft Macintosh PowerPoint</Application>
  <PresentationFormat>Widescreen</PresentationFormat>
  <Paragraphs>57</Paragraphs>
  <Slides>7</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vt:i4>
      </vt:variant>
    </vt:vector>
  </HeadingPairs>
  <TitlesOfParts>
    <vt:vector size="18" baseType="lpstr">
      <vt:lpstr>MS Gothic</vt:lpstr>
      <vt:lpstr>Aptos</vt:lpstr>
      <vt:lpstr>Arial</vt:lpstr>
      <vt:lpstr>Calibri</vt:lpstr>
      <vt:lpstr>Calibri Light</vt:lpstr>
      <vt:lpstr>Helvetica</vt:lpstr>
      <vt:lpstr>Helvetica Neue</vt:lpstr>
      <vt:lpstr>Times New Roman</vt:lpstr>
      <vt:lpstr>Wingdings</vt:lpstr>
      <vt:lpstr>Wingdings 3</vt:lpstr>
      <vt:lpstr>Office Theme</vt:lpstr>
      <vt:lpstr>IUPAP WG14 – Meeting #23</vt:lpstr>
      <vt:lpstr>https://indico.global/event/16401/ </vt:lpstr>
      <vt:lpstr>Pending actions – from Meeting #22 (December 2025): https://indico.global/event/15869/  </vt:lpstr>
      <vt:lpstr>Pending actions – from Meeting #22 (December 2025): https://indico.global/event/15869/</vt:lpstr>
      <vt:lpstr>Pending actions – from Meeting #22 (December 2025): https://indico.global/event/15869/</vt:lpstr>
      <vt:lpstr>Open questions to complete ToR w.r.t. IUPAP restructure ?</vt:lpstr>
      <vt:lpstr>Storing data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IUPAP WG14</dc:title>
  <dc:creator>Christine Darve</dc:creator>
  <cp:lastModifiedBy>Christine Darve</cp:lastModifiedBy>
  <cp:revision>98</cp:revision>
  <cp:lastPrinted>2025-01-21T09:23:33Z</cp:lastPrinted>
  <dcterms:created xsi:type="dcterms:W3CDTF">2024-05-29T06:57:04Z</dcterms:created>
  <dcterms:modified xsi:type="dcterms:W3CDTF">2026-02-17T08:42:33Z</dcterms:modified>
</cp:coreProperties>
</file>