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1"/>
  </p:notesMasterIdLst>
  <p:sldIdLst>
    <p:sldId id="309" r:id="rId5"/>
    <p:sldId id="256" r:id="rId6"/>
    <p:sldId id="299" r:id="rId7"/>
    <p:sldId id="300" r:id="rId8"/>
    <p:sldId id="303" r:id="rId9"/>
    <p:sldId id="305" r:id="rId10"/>
    <p:sldId id="306" r:id="rId11"/>
    <p:sldId id="304" r:id="rId12"/>
    <p:sldId id="307" r:id="rId13"/>
    <p:sldId id="311" r:id="rId14"/>
    <p:sldId id="312" r:id="rId15"/>
    <p:sldId id="313" r:id="rId16"/>
    <p:sldId id="308" r:id="rId17"/>
    <p:sldId id="315" r:id="rId18"/>
    <p:sldId id="316" r:id="rId19"/>
    <p:sldId id="278" r:id="rId20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749" autoAdjust="0"/>
    <p:restoredTop sz="97505"/>
  </p:normalViewPr>
  <p:slideViewPr>
    <p:cSldViewPr>
      <p:cViewPr varScale="1">
        <p:scale>
          <a:sx n="93" d="100"/>
          <a:sy n="93" d="100"/>
        </p:scale>
        <p:origin x="86" y="125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2/2/2026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2/2/2026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2/2/2026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2/2/2026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2/2/2026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2/2/2026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2/2/2026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2/2/2026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2/2/2026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2/2/2026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647728" y="757891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9C586C67-E5AB-2148-8000-3D5AD34047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biLevel thresh="2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0132" y="216024"/>
            <a:ext cx="2996952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56230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2/2/2026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2/2/2026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2/2/2026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2/2/2026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2/2/2026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2/2/2026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pPr>
                <a:defRPr/>
              </a:pPr>
              <a:t>2/2/2026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9F5DECC8-1817-1C40-A787-5BBEA9EC14F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1">
            <a:biLevel thresh="25000"/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544" y="6258472"/>
            <a:ext cx="681255" cy="681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7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4" r:id="rId15"/>
    <p:sldLayoutId id="2147483666" r:id="rId16"/>
    <p:sldLayoutId id="2147483668" r:id="rId17"/>
    <p:sldLayoutId id="2147483669" r:id="rId18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8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4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E583E23-E8D7-45A5-8798-9A1C2A9AC1FC}"/>
              </a:ext>
            </a:extLst>
          </p:cNvPr>
          <p:cNvSpPr/>
          <p:nvPr/>
        </p:nvSpPr>
        <p:spPr>
          <a:xfrm>
            <a:off x="0" y="5970984"/>
            <a:ext cx="12192000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AD1B9ED-88BD-E49A-6581-880E6C499B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58426"/>
            <a:ext cx="12192000" cy="4141147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76C8D24C-8242-3B45-0DEE-8706ECA6F986}"/>
              </a:ext>
            </a:extLst>
          </p:cNvPr>
          <p:cNvGrpSpPr/>
          <p:nvPr/>
        </p:nvGrpSpPr>
        <p:grpSpPr>
          <a:xfrm>
            <a:off x="4295800" y="2265784"/>
            <a:ext cx="7466527" cy="4176464"/>
            <a:chOff x="4295800" y="2265784"/>
            <a:chExt cx="7466527" cy="4176464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57FFD132-DFFD-D56A-627F-C273D4D3398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295800" y="2265784"/>
              <a:ext cx="7466527" cy="4176464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C87E246-F185-3E5D-921E-748393759BF1}"/>
                </a:ext>
              </a:extLst>
            </p:cNvPr>
            <p:cNvSpPr/>
            <p:nvPr/>
          </p:nvSpPr>
          <p:spPr>
            <a:xfrm>
              <a:off x="4439816" y="5661248"/>
              <a:ext cx="3096344" cy="432048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846713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0EEC4D-882B-3791-6CC1-BEB58F3C84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45FA3E-E1C3-83E5-7CBA-5C419F423B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10</a:t>
            </a:fld>
            <a:endParaRPr lang="en-US"/>
          </a:p>
        </p:txBody>
      </p:sp>
      <p:sp>
        <p:nvSpPr>
          <p:cNvPr id="34" name="Title 2">
            <a:extLst>
              <a:ext uri="{FF2B5EF4-FFF2-40B4-BE49-F238E27FC236}">
                <a16:creationId xmlns:a16="http://schemas.microsoft.com/office/drawing/2014/main" id="{168C634A-631D-D044-001E-6EF10A4E5A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7560220" cy="1065742"/>
          </a:xfrm>
        </p:spPr>
        <p:txBody>
          <a:bodyPr/>
          <a:lstStyle/>
          <a:p>
            <a:r>
              <a:rPr lang="en-US" spc="150" dirty="0">
                <a:latin typeface="Arial" panose="020B0604020202020204" pitchFamily="34" charset="0"/>
                <a:cs typeface="Arial" panose="020B0604020202020204" pitchFamily="34" charset="0"/>
              </a:rPr>
              <a:t>Updated Functional Specifications and CONS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FB9C0FF4-19FB-C138-DE0D-9D9B81B28FFA}"/>
              </a:ext>
            </a:extLst>
          </p:cNvPr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6480101" cy="4278614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b="0" dirty="0"/>
              <a:t>User requirements and new insights into device operation after 15 years motivate update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rgbClr val="FF0000"/>
                </a:solidFill>
              </a:rPr>
              <a:t>New functional specs. submitted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dirty="0"/>
              <a:t>Information from equipment owners required</a:t>
            </a:r>
            <a:r>
              <a:rPr lang="en-US" sz="2400" b="0" dirty="0"/>
              <a:t>: estimation of rack space and power consumption on-platform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b="0" dirty="0"/>
              <a:t>Basis for ACC-CONS request submitted this round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sz="2400" b="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A7BDA30-AE4B-A9A3-A1E6-5A5DACDDB8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36160" y="-1"/>
            <a:ext cx="4292752" cy="628593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29E96E4-C015-709E-05FB-0CB39E30D4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3552" y="620688"/>
            <a:ext cx="7917799" cy="509812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77F2591-CA00-9063-A0F0-5F7972969409}"/>
              </a:ext>
            </a:extLst>
          </p:cNvPr>
          <p:cNvSpPr txBox="1"/>
          <p:nvPr/>
        </p:nvSpPr>
        <p:spPr bwMode="auto">
          <a:xfrm>
            <a:off x="3719736" y="5349483"/>
            <a:ext cx="1736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*Transmission*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20637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EE09ED-3B80-6BA6-B770-9EC71D51B2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A06D5F-9B77-E091-520C-B9DBA45653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11</a:t>
            </a:fld>
            <a:endParaRPr lang="en-US"/>
          </a:p>
        </p:txBody>
      </p:sp>
      <p:sp>
        <p:nvSpPr>
          <p:cNvPr id="34" name="Title 2">
            <a:extLst>
              <a:ext uri="{FF2B5EF4-FFF2-40B4-BE49-F238E27FC236}">
                <a16:creationId xmlns:a16="http://schemas.microsoft.com/office/drawing/2014/main" id="{26F80CFB-4C34-FA93-9A59-BB6E9713E3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7560220" cy="1065742"/>
          </a:xfrm>
        </p:spPr>
        <p:txBody>
          <a:bodyPr/>
          <a:lstStyle/>
          <a:p>
            <a:r>
              <a:rPr lang="en-US" spc="150" dirty="0">
                <a:latin typeface="Arial" panose="020B0604020202020204" pitchFamily="34" charset="0"/>
                <a:cs typeface="Arial" panose="020B0604020202020204" pitchFamily="34" charset="0"/>
              </a:rPr>
              <a:t>Updated Functional Specifications and CONS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742F0A2-5358-E21E-0B34-E3BDF3801C5A}"/>
              </a:ext>
            </a:extLst>
          </p:cNvPr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6480101" cy="4278614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b="0" dirty="0"/>
              <a:t>User requirements and new insights into device operation after 15 years motivate update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rgbClr val="FF0000"/>
                </a:solidFill>
              </a:rPr>
              <a:t>New functional specs. submitted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dirty="0"/>
              <a:t>Information from equipment owners required</a:t>
            </a:r>
            <a:r>
              <a:rPr lang="en-US" sz="2400" b="0" dirty="0"/>
              <a:t>: estimation of rack space and power consumption on-platform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b="0" dirty="0"/>
              <a:t>Basis for ACC-CONS request submitted this round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sz="2400" b="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09240A7-17EB-BA31-8974-ED17BFB32E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36160" y="-1"/>
            <a:ext cx="4292752" cy="628593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E99D824-AB5B-3EDF-8E83-51E1946AE65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063552" y="639252"/>
            <a:ext cx="7917799" cy="506099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561238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F46FB9-99A0-A093-EE03-38B9444D80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DBAF69-3EE9-4838-DB7A-55721FDD7C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12</a:t>
            </a:fld>
            <a:endParaRPr lang="en-US"/>
          </a:p>
        </p:txBody>
      </p:sp>
      <p:sp>
        <p:nvSpPr>
          <p:cNvPr id="34" name="Title 2">
            <a:extLst>
              <a:ext uri="{FF2B5EF4-FFF2-40B4-BE49-F238E27FC236}">
                <a16:creationId xmlns:a16="http://schemas.microsoft.com/office/drawing/2014/main" id="{2286685A-8D97-640A-9FC4-83F316748E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8640339" cy="1065742"/>
          </a:xfrm>
        </p:spPr>
        <p:txBody>
          <a:bodyPr/>
          <a:lstStyle/>
          <a:p>
            <a:r>
              <a:rPr lang="en-US" spc="150" dirty="0">
                <a:latin typeface="Arial" panose="020B0604020202020204" pitchFamily="34" charset="0"/>
                <a:cs typeface="Arial" panose="020B0604020202020204" pitchFamily="34" charset="0"/>
              </a:rPr>
              <a:t>User Feedback between LS2 – LS3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47C7413-7B3D-9904-FA9F-FE29F2EC145D}"/>
              </a:ext>
            </a:extLst>
          </p:cNvPr>
          <p:cNvSpPr txBox="1"/>
          <p:nvPr/>
        </p:nvSpPr>
        <p:spPr bwMode="auto">
          <a:xfrm>
            <a:off x="193080" y="835707"/>
            <a:ext cx="11805840" cy="55456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20000"/>
              </a:lnSpc>
              <a:spcAft>
                <a:spcPts val="600"/>
              </a:spcAft>
              <a:buFont typeface="Verdana" panose="020B0604030504040204" pitchFamily="34" charset="0"/>
              <a:buChar char="-"/>
            </a:pPr>
            <a:r>
              <a:rPr lang="en-US" sz="1600" dirty="0">
                <a:solidFill>
                  <a:schemeClr val="tx2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Since 2014, efficiency has consistently improved from 30% to up to 80%, but </a:t>
            </a:r>
            <a:r>
              <a:rPr lang="en-US" sz="1600" b="1" dirty="0">
                <a:solidFill>
                  <a:schemeClr val="accent3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temporal widths </a:t>
            </a:r>
            <a:r>
              <a:rPr lang="en-US" sz="1600" dirty="0">
                <a:solidFill>
                  <a:schemeClr val="tx2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also increased from a reported 500ns to more than 2us</a:t>
            </a:r>
            <a:endParaRPr lang="en-GB" sz="1600" dirty="0">
              <a:solidFill>
                <a:schemeClr val="tx2"/>
              </a:solidFill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20000"/>
              </a:lnSpc>
              <a:spcAft>
                <a:spcPts val="600"/>
              </a:spcAft>
              <a:buFont typeface="Verdana" panose="020B0604030504040204" pitchFamily="34" charset="0"/>
              <a:buChar char="-"/>
            </a:pPr>
            <a:r>
              <a:rPr lang="en-US" sz="1600" dirty="0">
                <a:solidFill>
                  <a:schemeClr val="tx2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From a </a:t>
            </a:r>
            <a:r>
              <a:rPr lang="en-US" sz="1600" b="1" dirty="0">
                <a:solidFill>
                  <a:schemeClr val="accent3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molecular spectroscopy </a:t>
            </a:r>
            <a:r>
              <a:rPr lang="en-US" sz="1600" dirty="0">
                <a:solidFill>
                  <a:schemeClr val="tx2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experiment it was deduced, that only 50% of the ion beam was cooled to room temperature </a:t>
            </a:r>
            <a:endParaRPr lang="en-GB" sz="1600" dirty="0">
              <a:solidFill>
                <a:schemeClr val="tx2"/>
              </a:solidFill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20000"/>
              </a:lnSpc>
              <a:spcAft>
                <a:spcPts val="600"/>
              </a:spcAft>
              <a:buFont typeface="Verdana" panose="020B0604030504040204" pitchFamily="34" charset="0"/>
              <a:buChar char="-"/>
            </a:pPr>
            <a:r>
              <a:rPr lang="en-US" sz="1600" dirty="0">
                <a:solidFill>
                  <a:schemeClr val="tx2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way how the </a:t>
            </a:r>
            <a:r>
              <a:rPr lang="en-US" sz="1600" b="1" dirty="0">
                <a:solidFill>
                  <a:schemeClr val="accent3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readout of the HT platform </a:t>
            </a:r>
            <a:r>
              <a:rPr lang="en-US" sz="1600" dirty="0">
                <a:solidFill>
                  <a:schemeClr val="tx2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potential using EP-UIS hardware is done may need to be revised as for some experiments significantly more noise was observed than through others</a:t>
            </a:r>
            <a:endParaRPr lang="en-GB" sz="1600" dirty="0">
              <a:solidFill>
                <a:schemeClr val="tx2"/>
              </a:solidFill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20000"/>
              </a:lnSpc>
              <a:spcAft>
                <a:spcPts val="600"/>
              </a:spcAft>
              <a:buFont typeface="Verdana" panose="020B0604030504040204" pitchFamily="34" charset="0"/>
              <a:buChar char="-"/>
            </a:pPr>
            <a:r>
              <a:rPr lang="en-US" sz="1600" dirty="0">
                <a:solidFill>
                  <a:schemeClr val="tx2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600" b="1" dirty="0">
                <a:solidFill>
                  <a:schemeClr val="accent3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temporal width of the bunches </a:t>
            </a:r>
            <a:r>
              <a:rPr lang="en-US" sz="1600" dirty="0">
                <a:solidFill>
                  <a:schemeClr val="tx2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 too long for certain users to efficiently recapture the bunches in their experiments</a:t>
            </a:r>
            <a:endParaRPr lang="en-GB" sz="1600" dirty="0">
              <a:solidFill>
                <a:schemeClr val="tx2"/>
              </a:solidFill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20000"/>
              </a:lnSpc>
              <a:spcAft>
                <a:spcPts val="600"/>
              </a:spcAft>
              <a:buFont typeface="Verdana" panose="020B0604030504040204" pitchFamily="34" charset="0"/>
              <a:buChar char="-"/>
            </a:pPr>
            <a:r>
              <a:rPr lang="en-US" sz="1600" dirty="0">
                <a:solidFill>
                  <a:schemeClr val="tx2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It was observed that, when switching between </a:t>
            </a:r>
            <a:r>
              <a:rPr lang="en-US" sz="1600" b="1" dirty="0">
                <a:solidFill>
                  <a:schemeClr val="accent3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LIST and PI-LIST modes</a:t>
            </a:r>
            <a:r>
              <a:rPr lang="en-US" sz="1600" dirty="0">
                <a:solidFill>
                  <a:schemeClr val="tx2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frequent retuning of the downstream beamlines after ISCOOL were necessary, even though the emittance of the delivered bunches from the device should be independent from the ion source mode</a:t>
            </a:r>
            <a:endParaRPr lang="en-GB" sz="1600" dirty="0">
              <a:solidFill>
                <a:schemeClr val="tx2"/>
              </a:solidFill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20000"/>
              </a:lnSpc>
              <a:spcAft>
                <a:spcPts val="600"/>
              </a:spcAft>
              <a:buFont typeface="Verdana" panose="020B0604030504040204" pitchFamily="34" charset="0"/>
              <a:buChar char="-"/>
            </a:pPr>
            <a:r>
              <a:rPr lang="en-US" sz="1600" dirty="0">
                <a:solidFill>
                  <a:schemeClr val="tx2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observed </a:t>
            </a:r>
            <a:r>
              <a:rPr lang="en-US" sz="1600" b="1" dirty="0">
                <a:solidFill>
                  <a:schemeClr val="accent3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performance for low atomic masses, especially on Li and Be was poor</a:t>
            </a:r>
            <a:r>
              <a:rPr lang="en-US" sz="1600" dirty="0">
                <a:solidFill>
                  <a:schemeClr val="tx2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attributed to </a:t>
            </a:r>
            <a:r>
              <a:rPr lang="en-US" sz="1600" b="1" dirty="0">
                <a:solidFill>
                  <a:schemeClr val="accent3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inefficient trapping</a:t>
            </a:r>
            <a:r>
              <a:rPr lang="en-US" sz="1600" dirty="0">
                <a:solidFill>
                  <a:schemeClr val="tx2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as well as </a:t>
            </a:r>
            <a:r>
              <a:rPr lang="en-US" sz="1600" b="1" dirty="0">
                <a:solidFill>
                  <a:schemeClr val="accent3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charge exchange </a:t>
            </a:r>
            <a:r>
              <a:rPr lang="en-US" sz="1600" dirty="0">
                <a:solidFill>
                  <a:schemeClr val="tx2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molecular formation due to buffer gas impurities</a:t>
            </a:r>
            <a:endParaRPr lang="en-GB" sz="1600" dirty="0">
              <a:solidFill>
                <a:schemeClr val="tx2"/>
              </a:solidFill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20000"/>
              </a:lnSpc>
              <a:spcAft>
                <a:spcPts val="600"/>
              </a:spcAft>
              <a:buFont typeface="Verdana" panose="020B0604030504040204" pitchFamily="34" charset="0"/>
              <a:buChar char="-"/>
            </a:pPr>
            <a:r>
              <a:rPr lang="en-US" sz="1600" dirty="0">
                <a:solidFill>
                  <a:schemeClr val="tx2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During high-sensitivity measurements, i.e. with extremely low rates and single-ion detection, it was observed that </a:t>
            </a:r>
            <a:r>
              <a:rPr lang="en-US" sz="1600" b="1" dirty="0">
                <a:solidFill>
                  <a:schemeClr val="accent3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ISCOOL serves as a constant source of ions </a:t>
            </a:r>
            <a:r>
              <a:rPr lang="en-US" sz="1600" dirty="0">
                <a:solidFill>
                  <a:schemeClr val="tx2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(in a low particles per second rate) with a memory of previously transmitted beam. The mechanism behind this is not understood but likely poses no issue to user experiments. </a:t>
            </a:r>
            <a:endParaRPr lang="en-GB" sz="1600" dirty="0">
              <a:solidFill>
                <a:schemeClr val="tx2"/>
              </a:solidFill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98030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8707EB-E32E-C2C9-65F0-C33E6DD692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261C30-96B6-2256-7CD9-D3FA526DBE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13</a:t>
            </a:fld>
            <a:endParaRPr lang="en-US"/>
          </a:p>
        </p:txBody>
      </p:sp>
      <p:sp>
        <p:nvSpPr>
          <p:cNvPr id="34" name="Title 2">
            <a:extLst>
              <a:ext uri="{FF2B5EF4-FFF2-40B4-BE49-F238E27FC236}">
                <a16:creationId xmlns:a16="http://schemas.microsoft.com/office/drawing/2014/main" id="{0E642512-0526-45F8-C636-E5055F3EEB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spc="150" dirty="0">
                <a:latin typeface="Arial" panose="020B0604020202020204" pitchFamily="34" charset="0"/>
                <a:cs typeface="Arial" panose="020B0604020202020204" pitchFamily="34" charset="0"/>
              </a:rPr>
              <a:t>Consolidation request for LS3</a:t>
            </a:r>
            <a:endParaRPr lang="en-US" dirty="0">
              <a:solidFill>
                <a:schemeClr val="accent3"/>
              </a:solidFill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D1C95696-1A8F-796B-1345-4BBEF735AE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7891594"/>
              </p:ext>
            </p:extLst>
          </p:nvPr>
        </p:nvGraphicFramePr>
        <p:xfrm>
          <a:off x="1703511" y="906464"/>
          <a:ext cx="8784978" cy="5368050"/>
        </p:xfrm>
        <a:graphic>
          <a:graphicData uri="http://schemas.openxmlformats.org/drawingml/2006/table">
            <a:tbl>
              <a:tblPr/>
              <a:tblGrid>
                <a:gridCol w="2179734">
                  <a:extLst>
                    <a:ext uri="{9D8B030D-6E8A-4147-A177-3AD203B41FA5}">
                      <a16:colId xmlns:a16="http://schemas.microsoft.com/office/drawing/2014/main" val="1481472644"/>
                    </a:ext>
                  </a:extLst>
                </a:gridCol>
                <a:gridCol w="2031117">
                  <a:extLst>
                    <a:ext uri="{9D8B030D-6E8A-4147-A177-3AD203B41FA5}">
                      <a16:colId xmlns:a16="http://schemas.microsoft.com/office/drawing/2014/main" val="4051852669"/>
                    </a:ext>
                  </a:extLst>
                </a:gridCol>
                <a:gridCol w="445855">
                  <a:extLst>
                    <a:ext uri="{9D8B030D-6E8A-4147-A177-3AD203B41FA5}">
                      <a16:colId xmlns:a16="http://schemas.microsoft.com/office/drawing/2014/main" val="695755823"/>
                    </a:ext>
                  </a:extLst>
                </a:gridCol>
                <a:gridCol w="1075713">
                  <a:extLst>
                    <a:ext uri="{9D8B030D-6E8A-4147-A177-3AD203B41FA5}">
                      <a16:colId xmlns:a16="http://schemas.microsoft.com/office/drawing/2014/main" val="3370908081"/>
                    </a:ext>
                  </a:extLst>
                </a:gridCol>
                <a:gridCol w="66052">
                  <a:extLst>
                    <a:ext uri="{9D8B030D-6E8A-4147-A177-3AD203B41FA5}">
                      <a16:colId xmlns:a16="http://schemas.microsoft.com/office/drawing/2014/main" val="1470583194"/>
                    </a:ext>
                  </a:extLst>
                </a:gridCol>
                <a:gridCol w="184003">
                  <a:extLst>
                    <a:ext uri="{9D8B030D-6E8A-4147-A177-3AD203B41FA5}">
                      <a16:colId xmlns:a16="http://schemas.microsoft.com/office/drawing/2014/main" val="3351286039"/>
                    </a:ext>
                  </a:extLst>
                </a:gridCol>
                <a:gridCol w="184003">
                  <a:extLst>
                    <a:ext uri="{9D8B030D-6E8A-4147-A177-3AD203B41FA5}">
                      <a16:colId xmlns:a16="http://schemas.microsoft.com/office/drawing/2014/main" val="205376866"/>
                    </a:ext>
                  </a:extLst>
                </a:gridCol>
                <a:gridCol w="184003">
                  <a:extLst>
                    <a:ext uri="{9D8B030D-6E8A-4147-A177-3AD203B41FA5}">
                      <a16:colId xmlns:a16="http://schemas.microsoft.com/office/drawing/2014/main" val="2444074044"/>
                    </a:ext>
                  </a:extLst>
                </a:gridCol>
                <a:gridCol w="184003">
                  <a:extLst>
                    <a:ext uri="{9D8B030D-6E8A-4147-A177-3AD203B41FA5}">
                      <a16:colId xmlns:a16="http://schemas.microsoft.com/office/drawing/2014/main" val="3344743746"/>
                    </a:ext>
                  </a:extLst>
                </a:gridCol>
                <a:gridCol w="184003">
                  <a:extLst>
                    <a:ext uri="{9D8B030D-6E8A-4147-A177-3AD203B41FA5}">
                      <a16:colId xmlns:a16="http://schemas.microsoft.com/office/drawing/2014/main" val="3383091770"/>
                    </a:ext>
                  </a:extLst>
                </a:gridCol>
                <a:gridCol w="198156">
                  <a:extLst>
                    <a:ext uri="{9D8B030D-6E8A-4147-A177-3AD203B41FA5}">
                      <a16:colId xmlns:a16="http://schemas.microsoft.com/office/drawing/2014/main" val="514329480"/>
                    </a:ext>
                  </a:extLst>
                </a:gridCol>
                <a:gridCol w="184003">
                  <a:extLst>
                    <a:ext uri="{9D8B030D-6E8A-4147-A177-3AD203B41FA5}">
                      <a16:colId xmlns:a16="http://schemas.microsoft.com/office/drawing/2014/main" val="57083961"/>
                    </a:ext>
                  </a:extLst>
                </a:gridCol>
                <a:gridCol w="198156">
                  <a:extLst>
                    <a:ext uri="{9D8B030D-6E8A-4147-A177-3AD203B41FA5}">
                      <a16:colId xmlns:a16="http://schemas.microsoft.com/office/drawing/2014/main" val="2317367354"/>
                    </a:ext>
                  </a:extLst>
                </a:gridCol>
                <a:gridCol w="198156">
                  <a:extLst>
                    <a:ext uri="{9D8B030D-6E8A-4147-A177-3AD203B41FA5}">
                      <a16:colId xmlns:a16="http://schemas.microsoft.com/office/drawing/2014/main" val="3315496778"/>
                    </a:ext>
                  </a:extLst>
                </a:gridCol>
                <a:gridCol w="184003">
                  <a:extLst>
                    <a:ext uri="{9D8B030D-6E8A-4147-A177-3AD203B41FA5}">
                      <a16:colId xmlns:a16="http://schemas.microsoft.com/office/drawing/2014/main" val="3103758956"/>
                    </a:ext>
                  </a:extLst>
                </a:gridCol>
                <a:gridCol w="184003">
                  <a:extLst>
                    <a:ext uri="{9D8B030D-6E8A-4147-A177-3AD203B41FA5}">
                      <a16:colId xmlns:a16="http://schemas.microsoft.com/office/drawing/2014/main" val="1283385445"/>
                    </a:ext>
                  </a:extLst>
                </a:gridCol>
                <a:gridCol w="184003">
                  <a:extLst>
                    <a:ext uri="{9D8B030D-6E8A-4147-A177-3AD203B41FA5}">
                      <a16:colId xmlns:a16="http://schemas.microsoft.com/office/drawing/2014/main" val="550773281"/>
                    </a:ext>
                  </a:extLst>
                </a:gridCol>
                <a:gridCol w="184003">
                  <a:extLst>
                    <a:ext uri="{9D8B030D-6E8A-4147-A177-3AD203B41FA5}">
                      <a16:colId xmlns:a16="http://schemas.microsoft.com/office/drawing/2014/main" val="2450820906"/>
                    </a:ext>
                  </a:extLst>
                </a:gridCol>
                <a:gridCol w="184003">
                  <a:extLst>
                    <a:ext uri="{9D8B030D-6E8A-4147-A177-3AD203B41FA5}">
                      <a16:colId xmlns:a16="http://schemas.microsoft.com/office/drawing/2014/main" val="3716610420"/>
                    </a:ext>
                  </a:extLst>
                </a:gridCol>
                <a:gridCol w="184003">
                  <a:extLst>
                    <a:ext uri="{9D8B030D-6E8A-4147-A177-3AD203B41FA5}">
                      <a16:colId xmlns:a16="http://schemas.microsoft.com/office/drawing/2014/main" val="3877534770"/>
                    </a:ext>
                  </a:extLst>
                </a:gridCol>
                <a:gridCol w="184003">
                  <a:extLst>
                    <a:ext uri="{9D8B030D-6E8A-4147-A177-3AD203B41FA5}">
                      <a16:colId xmlns:a16="http://schemas.microsoft.com/office/drawing/2014/main" val="3196688660"/>
                    </a:ext>
                  </a:extLst>
                </a:gridCol>
              </a:tblGrid>
              <a:tr h="29529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Model (Suggestion) // Comments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Quantity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Estimated Price (kCHF)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2025</a:t>
                      </a:r>
                    </a:p>
                  </a:txBody>
                  <a:tcPr marL="86478" marR="86478" marT="43239" marB="43239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2026</a:t>
                      </a:r>
                    </a:p>
                  </a:txBody>
                  <a:tcPr marL="86478" marR="86478" marT="43239" marB="43239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2027</a:t>
                      </a:r>
                    </a:p>
                  </a:txBody>
                  <a:tcPr marL="86478" marR="86478" marT="43239" marB="43239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2028</a:t>
                      </a:r>
                    </a:p>
                  </a:txBody>
                  <a:tcPr marL="86478" marR="86478" marT="43239" marB="43239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3392069"/>
                  </a:ext>
                </a:extLst>
              </a:tr>
              <a:tr h="15116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Q1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Q2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Q3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Q4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Q1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Q2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Q3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Q4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Q1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Q2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Q3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Q4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Q1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Q2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Q3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Q4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5956824"/>
                  </a:ext>
                </a:extLst>
              </a:tr>
              <a:tr h="228008"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HV CAGE RELOCATION AND PRIMARY INFRASTRUCTURE</a:t>
                      </a:r>
                    </a:p>
                  </a:txBody>
                  <a:tcPr marL="86478" marR="86478" marT="43239" marB="43239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98376450"/>
                  </a:ext>
                </a:extLst>
              </a:tr>
              <a:tr h="15116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Cabling work off-platform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EN-EL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10967571"/>
                  </a:ext>
                </a:extLst>
              </a:tr>
              <a:tr h="15116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Cabling work on-platform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EN-EL, SY-STI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31885531"/>
                  </a:ext>
                </a:extLst>
              </a:tr>
              <a:tr h="15116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HV Cage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SY-STI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5351359"/>
                  </a:ext>
                </a:extLst>
              </a:tr>
              <a:tr h="15116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Racks and insulators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SY-STI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53937198"/>
                  </a:ext>
                </a:extLst>
              </a:tr>
              <a:tr h="15116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Misc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2A4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2A4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2A4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0768254"/>
                  </a:ext>
                </a:extLst>
              </a:tr>
              <a:tr h="15116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3102036"/>
                  </a:ext>
                </a:extLst>
              </a:tr>
              <a:tr h="228008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per year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86478" marR="86478" marT="43239" marB="43239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86478" marR="86478" marT="43239" marB="43239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6478" marR="86478" marT="43239" marB="43239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3544487"/>
                  </a:ext>
                </a:extLst>
              </a:tr>
              <a:tr h="228008"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RF DRIVER SYSYEM</a:t>
                      </a:r>
                    </a:p>
                  </a:txBody>
                  <a:tcPr marL="86478" marR="86478" marT="43239" marB="43239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85669117"/>
                  </a:ext>
                </a:extLst>
              </a:tr>
              <a:tr h="15116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400W RF Amplifiers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online + offline (spares), commercial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06605094"/>
                  </a:ext>
                </a:extLst>
              </a:tr>
              <a:tr h="15116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Transducer box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online + offline (spares), in-house (SY-RF)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660275"/>
                  </a:ext>
                </a:extLst>
              </a:tr>
              <a:tr h="15116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RF generators and digital scop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offline (spare)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2015411"/>
                  </a:ext>
                </a:extLst>
              </a:tr>
              <a:tr h="15116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Misc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46978521"/>
                  </a:ext>
                </a:extLst>
              </a:tr>
              <a:tr h="15116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135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4727769"/>
                  </a:ext>
                </a:extLst>
              </a:tr>
              <a:tr h="228008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per year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86478" marR="86478" marT="43239" marB="43239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121</a:t>
                      </a:r>
                    </a:p>
                  </a:txBody>
                  <a:tcPr marL="86478" marR="86478" marT="43239" marB="43239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6478" marR="86478" marT="43239" marB="43239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5305704"/>
                  </a:ext>
                </a:extLst>
              </a:tr>
              <a:tr h="228008"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POWERLINE CONVERTERS AND FAST SWITCHES</a:t>
                      </a:r>
                    </a:p>
                  </a:txBody>
                  <a:tcPr marL="86478" marR="86478" marT="43239" marB="43239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51338628"/>
                  </a:ext>
                </a:extLst>
              </a:tr>
              <a:tr h="15116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Transformer and interfaces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online + offline (spare)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2.5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3.5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6376833"/>
                  </a:ext>
                </a:extLst>
              </a:tr>
              <a:tr h="15116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Switches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online + offline (spare)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8380888"/>
                  </a:ext>
                </a:extLst>
              </a:tr>
              <a:tr h="15116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ISEG -20kV module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ISEG EHS-42-200n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3353744"/>
                  </a:ext>
                </a:extLst>
              </a:tr>
              <a:tr h="15116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Fast voltage amplifiers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EDA-01892, online + offline (spare) 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6793680"/>
                  </a:ext>
                </a:extLst>
              </a:tr>
              <a:tr h="15116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Fast voltage amplifiers, crate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online + offline (spare) 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1208129"/>
                  </a:ext>
                </a:extLst>
              </a:tr>
              <a:tr h="15116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DSS Ressources, 4 weeks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2.5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7.5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3130754"/>
                  </a:ext>
                </a:extLst>
              </a:tr>
              <a:tr h="15116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Misc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75472393"/>
                  </a:ext>
                </a:extLst>
              </a:tr>
              <a:tr h="15116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67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66757023"/>
                  </a:ext>
                </a:extLst>
              </a:tr>
              <a:tr h="228008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per year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86478" marR="86478" marT="43239" marB="43239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</a:t>
                      </a:r>
                    </a:p>
                  </a:txBody>
                  <a:tcPr marL="86478" marR="86478" marT="43239" marB="43239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86478" marR="86478" marT="43239" marB="43239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6180041"/>
                  </a:ext>
                </a:extLst>
              </a:tr>
              <a:tr h="15116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4798089"/>
                  </a:ext>
                </a:extLst>
              </a:tr>
              <a:tr h="15116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per Q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70604579"/>
                  </a:ext>
                </a:extLst>
              </a:tr>
              <a:tr h="228008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per year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</a:t>
                      </a:r>
                    </a:p>
                  </a:txBody>
                  <a:tcPr marL="86478" marR="86478" marT="43239" marB="43239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181</a:t>
                      </a:r>
                    </a:p>
                  </a:txBody>
                  <a:tcPr marL="86478" marR="86478" marT="43239" marB="43239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86478" marR="86478" marT="43239" marB="43239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987722"/>
                  </a:ext>
                </a:extLst>
              </a:tr>
              <a:tr h="15116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FULL TOTAL</a:t>
                      </a:r>
                    </a:p>
                  </a:txBody>
                  <a:tcPr marL="7031" marR="7031" marT="703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237 kCHF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1484641"/>
                  </a:ext>
                </a:extLst>
              </a:tr>
            </a:tbl>
          </a:graphicData>
        </a:graphic>
      </p:graphicFrame>
      <p:sp>
        <p:nvSpPr>
          <p:cNvPr id="8" name="Left Brace 7">
            <a:extLst>
              <a:ext uri="{FF2B5EF4-FFF2-40B4-BE49-F238E27FC236}">
                <a16:creationId xmlns:a16="http://schemas.microsoft.com/office/drawing/2014/main" id="{39442A19-C479-FA8F-BAD8-0B4AF67083EE}"/>
              </a:ext>
            </a:extLst>
          </p:cNvPr>
          <p:cNvSpPr/>
          <p:nvPr/>
        </p:nvSpPr>
        <p:spPr>
          <a:xfrm>
            <a:off x="1271464" y="1556792"/>
            <a:ext cx="288031" cy="936104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7BB269D-580E-83C1-4948-7334EE8B6030}"/>
              </a:ext>
            </a:extLst>
          </p:cNvPr>
          <p:cNvSpPr txBox="1"/>
          <p:nvPr/>
        </p:nvSpPr>
        <p:spPr bwMode="auto">
          <a:xfrm>
            <a:off x="191344" y="1840178"/>
            <a:ext cx="122413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35 </a:t>
            </a:r>
            <a:r>
              <a:rPr lang="en-US" b="1" dirty="0" err="1">
                <a:solidFill>
                  <a:srgbClr val="FF0000"/>
                </a:solidFill>
              </a:rPr>
              <a:t>kCHF</a:t>
            </a:r>
            <a:endParaRPr lang="en-US" b="1" dirty="0">
              <a:solidFill>
                <a:srgbClr val="FF0000"/>
              </a:solidFill>
            </a:endParaRPr>
          </a:p>
          <a:p>
            <a:endParaRPr lang="en-US" b="1" dirty="0">
              <a:solidFill>
                <a:srgbClr val="FF0000"/>
              </a:solidFill>
            </a:endParaRPr>
          </a:p>
          <a:p>
            <a:r>
              <a:rPr lang="en-US" sz="1100" b="1" dirty="0">
                <a:solidFill>
                  <a:schemeClr val="bg2">
                    <a:lumMod val="10000"/>
                  </a:schemeClr>
                </a:solidFill>
              </a:rPr>
              <a:t>If funded would relief some stress on the RILIS budget</a:t>
            </a:r>
          </a:p>
        </p:txBody>
      </p:sp>
    </p:spTree>
    <p:extLst>
      <p:ext uri="{BB962C8B-B14F-4D97-AF65-F5344CB8AC3E}">
        <p14:creationId xmlns:p14="http://schemas.microsoft.com/office/powerpoint/2010/main" val="4526500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DF48AA8-E6B5-2FBF-100B-472876EDBE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improvements funded through IIP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005254-D8C2-DF16-EEB5-7273F86DD9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14</a:t>
            </a:fld>
            <a:endParaRPr lang="en-US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478881C9-D4CD-18E5-9CAD-6B325DF1F0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885230"/>
              </p:ext>
            </p:extLst>
          </p:nvPr>
        </p:nvGraphicFramePr>
        <p:xfrm>
          <a:off x="551384" y="980728"/>
          <a:ext cx="10585176" cy="4441242"/>
        </p:xfrm>
        <a:graphic>
          <a:graphicData uri="http://schemas.openxmlformats.org/drawingml/2006/table">
            <a:tbl>
              <a:tblPr/>
              <a:tblGrid>
                <a:gridCol w="9217024">
                  <a:extLst>
                    <a:ext uri="{9D8B030D-6E8A-4147-A177-3AD203B41FA5}">
                      <a16:colId xmlns:a16="http://schemas.microsoft.com/office/drawing/2014/main" val="92537816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912512568"/>
                    </a:ext>
                  </a:extLst>
                </a:gridCol>
              </a:tblGrid>
              <a:tr h="250398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20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IIP GRANTED BUDGET</a:t>
                      </a:r>
                    </a:p>
                  </a:txBody>
                  <a:tcPr marL="8906" marR="8906" marT="890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 </a:t>
                      </a:r>
                      <a:r>
                        <a:rPr lang="en-GB" sz="2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kCHF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06" marR="8906" marT="8906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1561022"/>
                  </a:ext>
                </a:extLst>
              </a:tr>
              <a:tr h="28640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RF system improvements</a:t>
                      </a:r>
                    </a:p>
                  </a:txBody>
                  <a:tcPr marL="8906" marR="8906" marT="89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8906" marR="8906" marT="89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0341835"/>
                  </a:ext>
                </a:extLst>
              </a:tr>
              <a:tr h="28640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Alignment of extraction orifices</a:t>
                      </a:r>
                    </a:p>
                  </a:txBody>
                  <a:tcPr marL="8906" marR="8906" marT="89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8906" marR="8906" marT="89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8193770"/>
                  </a:ext>
                </a:extLst>
              </a:tr>
              <a:tr h="561325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Investigate if vacuum can be merged with normal hall recuperation line</a:t>
                      </a:r>
                    </a:p>
                  </a:txBody>
                  <a:tcPr marL="8906" marR="8906" marT="89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906" marR="8906" marT="89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7698453"/>
                  </a:ext>
                </a:extLst>
              </a:tr>
              <a:tr h="561325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Move gas system outside the cage (i.e. proper gas system)</a:t>
                      </a:r>
                    </a:p>
                  </a:txBody>
                  <a:tcPr marL="8906" marR="8906" marT="89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8906" marR="8906" marT="89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6937671"/>
                  </a:ext>
                </a:extLst>
              </a:tr>
              <a:tr h="561325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Refurbish gas injection system (hysteresis)</a:t>
                      </a:r>
                    </a:p>
                  </a:txBody>
                  <a:tcPr marL="8906" marR="8906" marT="89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8906" marR="8906" marT="89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3529576"/>
                  </a:ext>
                </a:extLst>
              </a:tr>
              <a:tr h="28640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Investigate electrode crosstalk</a:t>
                      </a:r>
                    </a:p>
                  </a:txBody>
                  <a:tcPr marL="8906" marR="8906" marT="89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8906" marR="8906" marT="89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0585307"/>
                  </a:ext>
                </a:extLst>
              </a:tr>
              <a:tr h="28640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MagneToF after RFQ-cb</a:t>
                      </a:r>
                    </a:p>
                  </a:txBody>
                  <a:tcPr marL="8906" marR="8906" marT="89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8906" marR="8906" marT="89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1958987"/>
                  </a:ext>
                </a:extLst>
              </a:tr>
              <a:tr h="561325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Perform beam bunching studies on low-mass beams (Li)</a:t>
                      </a:r>
                    </a:p>
                  </a:txBody>
                  <a:tcPr marL="8906" marR="8906" marT="89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906" marR="8906" marT="89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1376286"/>
                  </a:ext>
                </a:extLst>
              </a:tr>
              <a:tr h="308022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OL2 RFQ R&amp;D</a:t>
                      </a:r>
                    </a:p>
                  </a:txBody>
                  <a:tcPr marL="8906" marR="8906" marT="89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8906" marR="8906" marT="89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7224408"/>
                  </a:ext>
                </a:extLst>
              </a:tr>
              <a:tr h="28640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COST ESTIMATE</a:t>
                      </a:r>
                    </a:p>
                  </a:txBody>
                  <a:tcPr marL="8906" marR="8906" marT="890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8906" marR="8906" marT="8906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7784428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719EAB21-647D-BB73-9A32-681293D494BF}"/>
              </a:ext>
            </a:extLst>
          </p:cNvPr>
          <p:cNvSpPr txBox="1"/>
          <p:nvPr/>
        </p:nvSpPr>
        <p:spPr bwMode="auto">
          <a:xfrm>
            <a:off x="9244939" y="5646439"/>
            <a:ext cx="216024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rgbClr val="FF0000"/>
                </a:solidFill>
              </a:rPr>
              <a:t>Other ideas? </a:t>
            </a:r>
          </a:p>
        </p:txBody>
      </p:sp>
    </p:spTree>
    <p:extLst>
      <p:ext uri="{BB962C8B-B14F-4D97-AF65-F5344CB8AC3E}">
        <p14:creationId xmlns:p14="http://schemas.microsoft.com/office/powerpoint/2010/main" val="41452303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8056BA-FB2D-0385-5D31-B539D1520D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15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4E4A733-8AB4-5BB7-A4A4-C04F546D9F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9856" y="-111920"/>
            <a:ext cx="7056784" cy="6748202"/>
          </a:xfrm>
          <a:prstGeom prst="rect">
            <a:avLst/>
          </a:prstGeom>
        </p:spPr>
      </p:pic>
      <p:sp>
        <p:nvSpPr>
          <p:cNvPr id="14" name="Title 2">
            <a:extLst>
              <a:ext uri="{FF2B5EF4-FFF2-40B4-BE49-F238E27FC236}">
                <a16:creationId xmlns:a16="http://schemas.microsoft.com/office/drawing/2014/main" id="{4E174D82-11F1-ED24-FEF0-DB27CD144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4463876" cy="1065742"/>
          </a:xfrm>
        </p:spPr>
        <p:txBody>
          <a:bodyPr/>
          <a:lstStyle/>
          <a:p>
            <a:r>
              <a:rPr lang="en-US" dirty="0"/>
              <a:t>Central ISOLDE Timing</a:t>
            </a:r>
            <a:endParaRPr lang="en-GB" dirty="0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E02B9748-7B55-8FE5-D568-95030D9903AE}"/>
              </a:ext>
            </a:extLst>
          </p:cNvPr>
          <p:cNvSpPr>
            <a:spLocks noGrp="1"/>
          </p:cNvSpPr>
          <p:nvPr>
            <p:ph sz="half" idx="1"/>
          </p:nvPr>
        </p:nvSpPr>
        <p:spPr bwMode="auto">
          <a:xfrm>
            <a:off x="407988" y="1598658"/>
            <a:ext cx="4463876" cy="4278614"/>
          </a:xfrm>
        </p:spPr>
        <p:txBody>
          <a:bodyPr/>
          <a:lstStyle/>
          <a:p>
            <a:pPr>
              <a:defRPr/>
            </a:pPr>
            <a:r>
              <a:rPr lang="en-US" sz="2400" b="0" dirty="0"/>
              <a:t>New and existing projects will benefit from the (proposed) implementation of a centralized timing server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b="0" dirty="0"/>
              <a:t>Central beamline switching: potential for more (CRIS) beamtime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b="0" dirty="0"/>
              <a:t>Easier control and better diagnostics over ISCOOL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b="0" dirty="0"/>
              <a:t>Online beam composition checks with ISOLDE MR-</a:t>
            </a:r>
            <a:r>
              <a:rPr lang="en-US" sz="2000" b="0" dirty="0" err="1"/>
              <a:t>ToF</a:t>
            </a:r>
            <a:r>
              <a:rPr lang="en-US" sz="2000" b="0" dirty="0"/>
              <a:t> MS</a:t>
            </a:r>
          </a:p>
        </p:txBody>
      </p:sp>
    </p:spTree>
    <p:extLst>
      <p:ext uri="{BB962C8B-B14F-4D97-AF65-F5344CB8AC3E}">
        <p14:creationId xmlns:p14="http://schemas.microsoft.com/office/powerpoint/2010/main" val="11403835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407987" y="3429001"/>
            <a:ext cx="11376025" cy="648072"/>
          </a:xfrm>
        </p:spPr>
        <p:txBody>
          <a:bodyPr/>
          <a:lstStyle/>
          <a:p>
            <a:pPr>
              <a:defRPr/>
            </a:pPr>
            <a:r>
              <a:rPr lang="en-US" dirty="0"/>
              <a:t>ISCOOL in LS3 and other low-energy beamline upgrades</a:t>
            </a:r>
            <a:endParaRPr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 algn="l">
              <a:defRPr/>
            </a:pPr>
            <a:r>
              <a:rPr lang="de-DE" sz="1800" dirty="0"/>
              <a:t>Lukas Nies (SY-STI-LP)</a:t>
            </a:r>
            <a:endParaRPr dirty="0"/>
          </a:p>
          <a:p>
            <a:pPr algn="l">
              <a:defRPr/>
            </a:pPr>
            <a:r>
              <a:rPr lang="en-US" sz="1800" dirty="0"/>
              <a:t>03 / 02 / 2026</a:t>
            </a:r>
            <a:endParaRPr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601047-33B4-3AC4-758A-26A3C9A5F8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  <p:sp>
        <p:nvSpPr>
          <p:cNvPr id="34" name="Title 2">
            <a:extLst>
              <a:ext uri="{FF2B5EF4-FFF2-40B4-BE49-F238E27FC236}">
                <a16:creationId xmlns:a16="http://schemas.microsoft.com/office/drawing/2014/main" id="{E7CF168F-AC1A-EC72-C907-933E36CF90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spc="150" dirty="0">
                <a:latin typeface="Arial" panose="020B0604020202020204" pitchFamily="34" charset="0"/>
                <a:cs typeface="Arial" panose="020B0604020202020204" pitchFamily="34" charset="0"/>
              </a:rPr>
              <a:t>ISCOOL: The ISOLDE Ion Beam Cooler-Buncher</a:t>
            </a:r>
            <a:br>
              <a:rPr lang="en-US" spc="15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spc="15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primary hardware: remains unchanged</a:t>
            </a:r>
            <a:endParaRPr lang="en-US" dirty="0">
              <a:solidFill>
                <a:schemeClr val="accent3"/>
              </a:solidFill>
            </a:endParaRP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07D9701C-1A96-3DC2-7134-E83DEB5422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7985" y="1675009"/>
            <a:ext cx="5427918" cy="393437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B6F3772-59AB-E82F-665D-E12CDCDF57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0974" y="820476"/>
            <a:ext cx="4311026" cy="1825973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C658155B-3DE1-0787-1E51-502EDBB8FD01}"/>
              </a:ext>
            </a:extLst>
          </p:cNvPr>
          <p:cNvSpPr txBox="1"/>
          <p:nvPr/>
        </p:nvSpPr>
        <p:spPr bwMode="auto">
          <a:xfrm>
            <a:off x="2639616" y="6465348"/>
            <a:ext cx="59046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Ivan </a:t>
            </a:r>
            <a:r>
              <a:rPr lang="en-US" sz="1400" dirty="0" err="1">
                <a:solidFill>
                  <a:schemeClr val="bg1"/>
                </a:solidFill>
              </a:rPr>
              <a:t>Podadera</a:t>
            </a:r>
            <a:r>
              <a:rPr lang="en-US" sz="1400" dirty="0">
                <a:solidFill>
                  <a:schemeClr val="bg1"/>
                </a:solidFill>
              </a:rPr>
              <a:t> – Thesis (2007) – EDMS 1072182  </a:t>
            </a:r>
            <a:endParaRPr lang="en-GB" sz="1400" dirty="0">
              <a:solidFill>
                <a:schemeClr val="bg1"/>
              </a:solidFill>
            </a:endParaRPr>
          </a:p>
        </p:txBody>
      </p:sp>
      <p:pic>
        <p:nvPicPr>
          <p:cNvPr id="2" name="Picture 1" descr="Diagram, schematic&#10;&#10;Description automatically generated">
            <a:extLst>
              <a:ext uri="{FF2B5EF4-FFF2-40B4-BE49-F238E27FC236}">
                <a16:creationId xmlns:a16="http://schemas.microsoft.com/office/drawing/2014/main" id="{2A1228BE-9ED0-F173-89AB-9C70929635E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318" t="43710" r="46822" b="-1807"/>
          <a:stretch>
            <a:fillRect/>
          </a:stretch>
        </p:blipFill>
        <p:spPr>
          <a:xfrm>
            <a:off x="8002003" y="2903149"/>
            <a:ext cx="3240361" cy="3305499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D0F82B1-EF92-D60F-F70B-258F9541CC66}"/>
              </a:ext>
            </a:extLst>
          </p:cNvPr>
          <p:cNvSpPr/>
          <p:nvPr/>
        </p:nvSpPr>
        <p:spPr>
          <a:xfrm>
            <a:off x="9471942" y="3140968"/>
            <a:ext cx="504056" cy="72008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AFF96A4-0BA2-BDF8-8AB3-FCAA51B02C2C}"/>
              </a:ext>
            </a:extLst>
          </p:cNvPr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2469998" cy="4278614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b="0" dirty="0">
                <a:solidFill>
                  <a:schemeClr val="bg2">
                    <a:lumMod val="10000"/>
                  </a:schemeClr>
                </a:solidFill>
              </a:rPr>
              <a:t>Receives ion beams from HRS frontend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b="0" dirty="0">
                <a:solidFill>
                  <a:schemeClr val="bg2">
                    <a:lumMod val="10000"/>
                  </a:schemeClr>
                </a:solidFill>
              </a:rPr>
              <a:t>Accumulation, cooling and bunching through He buffer-gas collisions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b="0" dirty="0">
                <a:solidFill>
                  <a:schemeClr val="bg2">
                    <a:lumMod val="10000"/>
                  </a:schemeClr>
                </a:solidFill>
              </a:rPr>
              <a:t>Either DC or bunched beam mode</a:t>
            </a:r>
          </a:p>
        </p:txBody>
      </p:sp>
    </p:spTree>
    <p:extLst>
      <p:ext uri="{BB962C8B-B14F-4D97-AF65-F5344CB8AC3E}">
        <p14:creationId xmlns:p14="http://schemas.microsoft.com/office/powerpoint/2010/main" val="36181011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9D1B6F-6FB2-4396-7134-79471001EF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686848-664E-8A05-53E3-E5662FACAF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  <p:sp>
        <p:nvSpPr>
          <p:cNvPr id="34" name="Title 2">
            <a:extLst>
              <a:ext uri="{FF2B5EF4-FFF2-40B4-BE49-F238E27FC236}">
                <a16:creationId xmlns:a16="http://schemas.microsoft.com/office/drawing/2014/main" id="{8DA8A8EE-732B-B5BD-7F38-376B298C74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spc="150" dirty="0">
                <a:latin typeface="Arial" panose="020B0604020202020204" pitchFamily="34" charset="0"/>
                <a:cs typeface="Arial" panose="020B0604020202020204" pitchFamily="34" charset="0"/>
              </a:rPr>
              <a:t>ISCOOL: The ISOLDE Ion Beam Cooler-Buncher</a:t>
            </a:r>
            <a:br>
              <a:rPr lang="en-US" spc="15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spc="15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secondary hardware: to be relocated</a:t>
            </a:r>
            <a:endParaRPr lang="en-US" dirty="0">
              <a:solidFill>
                <a:schemeClr val="accent3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5730359-DCE5-AE0C-9F65-677EA25E69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5999" y="1418382"/>
            <a:ext cx="5489509" cy="4386881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203FEC8-B61C-1CEA-4836-A30E4B14A478}"/>
              </a:ext>
            </a:extLst>
          </p:cNvPr>
          <p:cNvCxnSpPr>
            <a:cxnSpLocks/>
          </p:cNvCxnSpPr>
          <p:nvPr/>
        </p:nvCxnSpPr>
        <p:spPr>
          <a:xfrm>
            <a:off x="8328248" y="2852936"/>
            <a:ext cx="720080" cy="28803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6E1BE93-1CB6-C47F-E861-9652DE1B9A03}"/>
              </a:ext>
            </a:extLst>
          </p:cNvPr>
          <p:cNvCxnSpPr>
            <a:cxnSpLocks/>
          </p:cNvCxnSpPr>
          <p:nvPr/>
        </p:nvCxnSpPr>
        <p:spPr>
          <a:xfrm flipH="1">
            <a:off x="8598904" y="3140968"/>
            <a:ext cx="449424" cy="107497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FB88AB8-F852-0A59-A33E-3716FAD5BAB1}"/>
              </a:ext>
            </a:extLst>
          </p:cNvPr>
          <p:cNvCxnSpPr>
            <a:cxnSpLocks/>
          </p:cNvCxnSpPr>
          <p:nvPr/>
        </p:nvCxnSpPr>
        <p:spPr>
          <a:xfrm>
            <a:off x="7464152" y="3744031"/>
            <a:ext cx="1134752" cy="471911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136C10D-C98C-250F-C76B-56082789B2DF}"/>
              </a:ext>
            </a:extLst>
          </p:cNvPr>
          <p:cNvCxnSpPr>
            <a:cxnSpLocks/>
          </p:cNvCxnSpPr>
          <p:nvPr/>
        </p:nvCxnSpPr>
        <p:spPr>
          <a:xfrm flipH="1">
            <a:off x="8031528" y="2852936"/>
            <a:ext cx="296720" cy="75888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8C4BE12-EACE-1FA8-7FD1-6B350ED42ADD}"/>
              </a:ext>
            </a:extLst>
          </p:cNvPr>
          <p:cNvCxnSpPr>
            <a:cxnSpLocks/>
          </p:cNvCxnSpPr>
          <p:nvPr/>
        </p:nvCxnSpPr>
        <p:spPr>
          <a:xfrm flipH="1">
            <a:off x="7458710" y="3429000"/>
            <a:ext cx="123394" cy="32683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CD57D97-790B-2346-EFE6-6BE50F3CB0E6}"/>
              </a:ext>
            </a:extLst>
          </p:cNvPr>
          <p:cNvCxnSpPr>
            <a:cxnSpLocks/>
          </p:cNvCxnSpPr>
          <p:nvPr/>
        </p:nvCxnSpPr>
        <p:spPr>
          <a:xfrm>
            <a:off x="7582104" y="3423097"/>
            <a:ext cx="449424" cy="18872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06D83772-EF42-D6EE-8553-E9C45182A8D4}"/>
              </a:ext>
            </a:extLst>
          </p:cNvPr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417356" cy="4278614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b="0" dirty="0">
                <a:solidFill>
                  <a:schemeClr val="bg2">
                    <a:lumMod val="10000"/>
                  </a:schemeClr>
                </a:solidFill>
              </a:rPr>
              <a:t>Green HT cage including the two racks + access rack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b="0" dirty="0" err="1">
                <a:solidFill>
                  <a:schemeClr val="bg2">
                    <a:lumMod val="10000"/>
                  </a:schemeClr>
                </a:solidFill>
              </a:rPr>
              <a:t>Decabling</a:t>
            </a:r>
            <a:r>
              <a:rPr lang="en-US" sz="2400" b="0" dirty="0">
                <a:solidFill>
                  <a:schemeClr val="bg2">
                    <a:lumMod val="10000"/>
                  </a:schemeClr>
                </a:solidFill>
              </a:rPr>
              <a:t> of all machine side cables (between HT cage and primary hardware)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b="0" dirty="0" err="1">
                <a:solidFill>
                  <a:schemeClr val="bg2">
                    <a:lumMod val="10000"/>
                  </a:schemeClr>
                </a:solidFill>
              </a:rPr>
              <a:t>Recabling</a:t>
            </a:r>
            <a:r>
              <a:rPr lang="en-US" sz="2400" b="0" dirty="0">
                <a:solidFill>
                  <a:schemeClr val="bg2">
                    <a:lumMod val="10000"/>
                  </a:schemeClr>
                </a:solidFill>
              </a:rPr>
              <a:t>/Extension of cables from EN/EL and EPC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ACC-CONS request for consolidation of some of the PLCs and RF drivers (more later)</a:t>
            </a:r>
          </a:p>
        </p:txBody>
      </p:sp>
    </p:spTree>
    <p:extLst>
      <p:ext uri="{BB962C8B-B14F-4D97-AF65-F5344CB8AC3E}">
        <p14:creationId xmlns:p14="http://schemas.microsoft.com/office/powerpoint/2010/main" val="16372310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9C6CE4-9963-4B32-B9DA-692C542EFA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962FEC-D1CC-E04E-F1A7-C9D86341BE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/>
          </a:p>
        </p:txBody>
      </p:sp>
      <p:sp>
        <p:nvSpPr>
          <p:cNvPr id="34" name="Title 2">
            <a:extLst>
              <a:ext uri="{FF2B5EF4-FFF2-40B4-BE49-F238E27FC236}">
                <a16:creationId xmlns:a16="http://schemas.microsoft.com/office/drawing/2014/main" id="{538DCA7D-3C03-E049-0CFA-6E06516828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6552108" cy="1065742"/>
          </a:xfrm>
        </p:spPr>
        <p:txBody>
          <a:bodyPr/>
          <a:lstStyle/>
          <a:p>
            <a:r>
              <a:rPr lang="en-US" spc="150" dirty="0">
                <a:latin typeface="Arial" panose="020B0604020202020204" pitchFamily="34" charset="0"/>
                <a:cs typeface="Arial" panose="020B0604020202020204" pitchFamily="34" charset="0"/>
              </a:rPr>
              <a:t>Secondary hardware relocation</a:t>
            </a:r>
            <a:endParaRPr lang="en-US" dirty="0">
              <a:solidFill>
                <a:schemeClr val="accent3"/>
              </a:solidFill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07491525-FEE9-2A95-F71D-78D7D3E353E0}"/>
              </a:ext>
            </a:extLst>
          </p:cNvPr>
          <p:cNvGrpSpPr/>
          <p:nvPr/>
        </p:nvGrpSpPr>
        <p:grpSpPr>
          <a:xfrm>
            <a:off x="5303912" y="0"/>
            <a:ext cx="7776865" cy="6341955"/>
            <a:chOff x="5109004" y="1340768"/>
            <a:chExt cx="5441039" cy="4437112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7C3E7870-7A57-3551-9E33-91B0FB1E5783}"/>
                </a:ext>
              </a:extLst>
            </p:cNvPr>
            <p:cNvGrpSpPr/>
            <p:nvPr/>
          </p:nvGrpSpPr>
          <p:grpSpPr>
            <a:xfrm>
              <a:off x="5109004" y="1340768"/>
              <a:ext cx="5441039" cy="4437112"/>
              <a:chOff x="5109004" y="1340768"/>
              <a:chExt cx="5441039" cy="4437112"/>
            </a:xfrm>
          </p:grpSpPr>
          <p:pic>
            <p:nvPicPr>
              <p:cNvPr id="3" name="Picture 2">
                <a:extLst>
                  <a:ext uri="{FF2B5EF4-FFF2-40B4-BE49-F238E27FC236}">
                    <a16:creationId xmlns:a16="http://schemas.microsoft.com/office/drawing/2014/main" id="{26558DAC-297A-F5FD-23F5-FA250E4698F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rcRect l="12857" r="14052"/>
              <a:stretch>
                <a:fillRect/>
              </a:stretch>
            </p:blipFill>
            <p:spPr>
              <a:xfrm>
                <a:off x="5109004" y="1340768"/>
                <a:ext cx="5441039" cy="4437112"/>
              </a:xfrm>
              <a:prstGeom prst="rect">
                <a:avLst/>
              </a:prstGeom>
            </p:spPr>
          </p:pic>
          <p:cxnSp>
            <p:nvCxnSpPr>
              <p:cNvPr id="5" name="Straight Connector 4">
                <a:extLst>
                  <a:ext uri="{FF2B5EF4-FFF2-40B4-BE49-F238E27FC236}">
                    <a16:creationId xmlns:a16="http://schemas.microsoft.com/office/drawing/2014/main" id="{B8D8BFEC-C6FA-7972-EE8D-F60A03B0D3E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5951984" y="2119164"/>
                <a:ext cx="72008" cy="648072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8C5FEB60-469A-C9FD-C49C-0AF023F823B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6025912" y="2750945"/>
                <a:ext cx="574144" cy="376331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E06BBAF0-103A-877D-310A-C21A40F5CE3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583680" y="2251081"/>
                <a:ext cx="1312522" cy="870768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FD604BD3-B41E-2E76-AF15-1B877F767CE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09992" y="1687116"/>
                <a:ext cx="0" cy="599793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E71C9ADC-9A91-D29C-60CF-DEE5162645D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2144" y="1422424"/>
                <a:ext cx="504058" cy="264692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8F64F62E-87B4-3BCD-51AE-FA6D92BB8EA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937956" y="1422424"/>
                <a:ext cx="1454188" cy="688759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730D1EED-DA8A-543B-CA85-43A9F3BE528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456040" y="1720216"/>
                <a:ext cx="1466684" cy="722984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5D1470D8-EC1A-7D1D-CA2B-5F3C0321CD6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53432" y="2124512"/>
                <a:ext cx="588408" cy="351788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B80EB366-4E4F-20FE-5F0A-59247F1A54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81508" y="2421179"/>
                <a:ext cx="75650" cy="700670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6FF57E7E-5FEF-3C2F-6A7D-021ABF2A4B44}"/>
                </a:ext>
              </a:extLst>
            </p:cNvPr>
            <p:cNvSpPr txBox="1"/>
            <p:nvPr/>
          </p:nvSpPr>
          <p:spPr bwMode="auto">
            <a:xfrm>
              <a:off x="8079007" y="1502449"/>
              <a:ext cx="1221451" cy="369332"/>
            </a:xfrm>
            <a:prstGeom prst="rect">
              <a:avLst/>
            </a:prstGeom>
            <a:solidFill>
              <a:srgbClr val="FFFFFF">
                <a:alpha val="38824"/>
              </a:srgb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FF0000"/>
                  </a:solidFill>
                  <a:effectLst>
                    <a:glow rad="127000">
                      <a:schemeClr val="bg1"/>
                    </a:glow>
                  </a:effectLst>
                </a:rPr>
                <a:t>HV Cage</a:t>
              </a:r>
              <a:endParaRPr lang="en-GB" dirty="0">
                <a:solidFill>
                  <a:srgbClr val="FF0000"/>
                </a:solidFill>
                <a:effectLst>
                  <a:glow rad="127000">
                    <a:schemeClr val="bg1"/>
                  </a:glow>
                </a:effectLst>
              </a:endParaRPr>
            </a:p>
          </p:txBody>
        </p:sp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4D5901D3-8212-C238-729D-17612AE1B25F}"/>
                </a:ext>
              </a:extLst>
            </p:cNvPr>
            <p:cNvCxnSpPr/>
            <p:nvPr/>
          </p:nvCxnSpPr>
          <p:spPr>
            <a:xfrm flipH="1">
              <a:off x="7708914" y="1795686"/>
              <a:ext cx="880823" cy="286022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  <a:effectLst>
              <a:glow rad="38100">
                <a:schemeClr val="bg1"/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Content Placeholder 2">
            <a:extLst>
              <a:ext uri="{FF2B5EF4-FFF2-40B4-BE49-F238E27FC236}">
                <a16:creationId xmlns:a16="http://schemas.microsoft.com/office/drawing/2014/main" id="{2A5290D4-1471-4E6E-77B6-7E51A276D7FB}"/>
              </a:ext>
            </a:extLst>
          </p:cNvPr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4514629" cy="386887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b="0" dirty="0"/>
              <a:t>HV Rack will move on top of RILIS cabin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b="0" dirty="0"/>
              <a:t>EPC and EP racks (HT power supply, interlock and access, user hardware) will be located also on top of cabin</a:t>
            </a:r>
            <a:endParaRPr lang="en-US" sz="2400" dirty="0">
              <a:solidFill>
                <a:schemeClr val="accent3"/>
              </a:solidFill>
            </a:endParaRPr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4FB16292-425E-5F5A-DAA1-5A4638A278D9}"/>
              </a:ext>
            </a:extLst>
          </p:cNvPr>
          <p:cNvCxnSpPr/>
          <p:nvPr/>
        </p:nvCxnSpPr>
        <p:spPr>
          <a:xfrm flipH="1">
            <a:off x="10241146" y="2167345"/>
            <a:ext cx="1258958" cy="40881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C04B9A31-B4D5-B4C0-18A0-979C75552C90}"/>
              </a:ext>
            </a:extLst>
          </p:cNvPr>
          <p:cNvSpPr txBox="1"/>
          <p:nvPr/>
        </p:nvSpPr>
        <p:spPr bwMode="auto">
          <a:xfrm>
            <a:off x="10707961" y="1731968"/>
            <a:ext cx="2075690" cy="369332"/>
          </a:xfrm>
          <a:prstGeom prst="rect">
            <a:avLst/>
          </a:prstGeom>
          <a:solidFill>
            <a:srgbClr val="FFFFFF">
              <a:alpha val="38824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  <a:effectLst>
                  <a:glow rad="127000">
                    <a:schemeClr val="bg1"/>
                  </a:glow>
                </a:effectLst>
              </a:rPr>
              <a:t>New RILIS cabin</a:t>
            </a:r>
            <a:endParaRPr lang="en-GB" dirty="0">
              <a:solidFill>
                <a:srgbClr val="FF0000"/>
              </a:solidFill>
              <a:effectLst>
                <a:glow rad="127000">
                  <a:schemeClr val="bg1"/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623633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B44C7F-5A99-0B4C-F00C-724D6AB468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35B947-625E-B92C-540E-18EA068006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/>
          </a:p>
        </p:txBody>
      </p:sp>
      <p:sp>
        <p:nvSpPr>
          <p:cNvPr id="34" name="Title 2">
            <a:extLst>
              <a:ext uri="{FF2B5EF4-FFF2-40B4-BE49-F238E27FC236}">
                <a16:creationId xmlns:a16="http://schemas.microsoft.com/office/drawing/2014/main" id="{552AE391-074C-6499-5A51-8957DF1432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6624116" cy="1065742"/>
          </a:xfrm>
        </p:spPr>
        <p:txBody>
          <a:bodyPr/>
          <a:lstStyle/>
          <a:p>
            <a:r>
              <a:rPr lang="en-US" spc="150" dirty="0">
                <a:latin typeface="Arial" panose="020B0604020202020204" pitchFamily="34" charset="0"/>
                <a:cs typeface="Arial" panose="020B0604020202020204" pitchFamily="34" charset="0"/>
              </a:rPr>
              <a:t>Secondary hardware relocation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52" name="Content Placeholder 2">
            <a:extLst>
              <a:ext uri="{FF2B5EF4-FFF2-40B4-BE49-F238E27FC236}">
                <a16:creationId xmlns:a16="http://schemas.microsoft.com/office/drawing/2014/main" id="{D3307999-1AC7-13FB-7A51-813BED3E878C}"/>
              </a:ext>
            </a:extLst>
          </p:cNvPr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4514629" cy="386887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b="0" dirty="0"/>
              <a:t>HV Rack will move on top of RILIS cabin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b="0" dirty="0"/>
              <a:t>EPC and EP racks (HT power supply, interlock and access, user hardware) will be located also on top of cabin</a:t>
            </a:r>
            <a:endParaRPr lang="en-US" sz="2400" dirty="0">
              <a:solidFill>
                <a:schemeClr val="accent3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b="0" dirty="0"/>
              <a:t>Extra distance to be compensated by new “HT tube” design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A561592-6F86-AE51-3E56-3F36CAAF16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2105" y="0"/>
            <a:ext cx="5159896" cy="636914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BB98FD2-68F2-E013-5726-C0D277148A54}"/>
              </a:ext>
            </a:extLst>
          </p:cNvPr>
          <p:cNvSpPr txBox="1"/>
          <p:nvPr/>
        </p:nvSpPr>
        <p:spPr bwMode="auto">
          <a:xfrm>
            <a:off x="6816080" y="224910"/>
            <a:ext cx="1745817" cy="527885"/>
          </a:xfrm>
          <a:prstGeom prst="rect">
            <a:avLst/>
          </a:prstGeom>
          <a:solidFill>
            <a:srgbClr val="FFFFFF">
              <a:alpha val="38824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  <a:effectLst>
                  <a:glow rad="127000">
                    <a:schemeClr val="bg1"/>
                  </a:glow>
                </a:effectLst>
              </a:rPr>
              <a:t>HV Cage</a:t>
            </a:r>
            <a:endParaRPr lang="en-GB" dirty="0">
              <a:solidFill>
                <a:srgbClr val="FF0000"/>
              </a:solidFill>
              <a:effectLst>
                <a:glow rad="127000">
                  <a:schemeClr val="bg1"/>
                </a:glow>
              </a:effectLst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31C257B-6A9C-5FC4-9879-243D2C5419D0}"/>
              </a:ext>
            </a:extLst>
          </p:cNvPr>
          <p:cNvCxnSpPr>
            <a:cxnSpLocks/>
          </p:cNvCxnSpPr>
          <p:nvPr/>
        </p:nvCxnSpPr>
        <p:spPr>
          <a:xfrm>
            <a:off x="8468071" y="685888"/>
            <a:ext cx="619702" cy="30622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5293C181-5D89-A4FF-9635-C301EC33BB7D}"/>
              </a:ext>
            </a:extLst>
          </p:cNvPr>
          <p:cNvSpPr txBox="1"/>
          <p:nvPr/>
        </p:nvSpPr>
        <p:spPr bwMode="auto">
          <a:xfrm>
            <a:off x="6940738" y="2295637"/>
            <a:ext cx="1558165" cy="923330"/>
          </a:xfrm>
          <a:prstGeom prst="rect">
            <a:avLst/>
          </a:prstGeom>
          <a:solidFill>
            <a:srgbClr val="FFFFFF">
              <a:alpha val="38824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  <a:effectLst>
                  <a:glow rad="127000">
                    <a:schemeClr val="bg1"/>
                  </a:glow>
                </a:effectLst>
              </a:rPr>
              <a:t>HT tube through RILIS cabin</a:t>
            </a:r>
            <a:endParaRPr lang="en-GB" dirty="0">
              <a:solidFill>
                <a:srgbClr val="FF0000"/>
              </a:solidFill>
              <a:effectLst>
                <a:glow rad="127000">
                  <a:schemeClr val="bg1"/>
                </a:glow>
              </a:effectLst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1295F281-870A-6C35-2F81-736EBD739C2B}"/>
              </a:ext>
            </a:extLst>
          </p:cNvPr>
          <p:cNvCxnSpPr>
            <a:cxnSpLocks/>
          </p:cNvCxnSpPr>
          <p:nvPr/>
        </p:nvCxnSpPr>
        <p:spPr>
          <a:xfrm>
            <a:off x="8561897" y="2751477"/>
            <a:ext cx="619702" cy="30622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B6B80C94-750E-4E00-0291-99A99E24C754}"/>
              </a:ext>
            </a:extLst>
          </p:cNvPr>
          <p:cNvSpPr txBox="1"/>
          <p:nvPr/>
        </p:nvSpPr>
        <p:spPr bwMode="auto">
          <a:xfrm>
            <a:off x="6803385" y="4077270"/>
            <a:ext cx="1558165" cy="646331"/>
          </a:xfrm>
          <a:prstGeom prst="rect">
            <a:avLst/>
          </a:prstGeom>
          <a:solidFill>
            <a:srgbClr val="FFFFFF">
              <a:alpha val="38824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  <a:effectLst>
                  <a:glow rad="127000">
                    <a:schemeClr val="bg1"/>
                  </a:glow>
                </a:effectLst>
              </a:rPr>
              <a:t>Primary hardware</a:t>
            </a:r>
            <a:endParaRPr lang="en-GB" dirty="0">
              <a:solidFill>
                <a:srgbClr val="FF0000"/>
              </a:solidFill>
              <a:effectLst>
                <a:glow rad="127000">
                  <a:schemeClr val="bg1"/>
                </a:glow>
              </a:effectLst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67A6C86D-7941-F980-D8B2-AF9BA467FB63}"/>
              </a:ext>
            </a:extLst>
          </p:cNvPr>
          <p:cNvCxnSpPr>
            <a:cxnSpLocks/>
          </p:cNvCxnSpPr>
          <p:nvPr/>
        </p:nvCxnSpPr>
        <p:spPr>
          <a:xfrm>
            <a:off x="8424544" y="4533110"/>
            <a:ext cx="619702" cy="30622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99893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EB8924-BCC1-67FF-E6AF-7175A63AC7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D3331EE-E434-6BB3-671A-B22EF91203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69386" y="0"/>
            <a:ext cx="4922614" cy="6351206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204710-88AA-721D-AE80-A0B36A53D2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7</a:t>
            </a:fld>
            <a:endParaRPr lang="en-US"/>
          </a:p>
        </p:txBody>
      </p:sp>
      <p:sp>
        <p:nvSpPr>
          <p:cNvPr id="34" name="Title 2">
            <a:extLst>
              <a:ext uri="{FF2B5EF4-FFF2-40B4-BE49-F238E27FC236}">
                <a16:creationId xmlns:a16="http://schemas.microsoft.com/office/drawing/2014/main" id="{B2B285EC-089F-34E7-5907-3845571823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6624116" cy="1065742"/>
          </a:xfrm>
        </p:spPr>
        <p:txBody>
          <a:bodyPr/>
          <a:lstStyle/>
          <a:p>
            <a:r>
              <a:rPr lang="en-US" spc="150" dirty="0">
                <a:latin typeface="Arial" panose="020B0604020202020204" pitchFamily="34" charset="0"/>
                <a:cs typeface="Arial" panose="020B0604020202020204" pitchFamily="34" charset="0"/>
              </a:rPr>
              <a:t>Secondary hardware relocation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52" name="Content Placeholder 2">
            <a:extLst>
              <a:ext uri="{FF2B5EF4-FFF2-40B4-BE49-F238E27FC236}">
                <a16:creationId xmlns:a16="http://schemas.microsoft.com/office/drawing/2014/main" id="{E0375C8F-3D11-3FAE-8F48-A98D77D253C4}"/>
              </a:ext>
            </a:extLst>
          </p:cNvPr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4514629" cy="386887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b="0" dirty="0"/>
              <a:t>HV Rack will move on top of RILIS cabin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b="0" dirty="0"/>
              <a:t>EPC and EP racks (HT power supply, interlock and access, user hardware) will be located also on top of cabin</a:t>
            </a:r>
            <a:endParaRPr lang="en-US" sz="2400" dirty="0">
              <a:solidFill>
                <a:schemeClr val="accent3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b="0" dirty="0"/>
              <a:t>Extra distance to be compensated by new “HT tube” design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3A34D1F-7AAC-4945-8261-43E902F1510B}"/>
              </a:ext>
            </a:extLst>
          </p:cNvPr>
          <p:cNvSpPr txBox="1"/>
          <p:nvPr/>
        </p:nvSpPr>
        <p:spPr bwMode="auto">
          <a:xfrm>
            <a:off x="7350960" y="228687"/>
            <a:ext cx="1745817" cy="527885"/>
          </a:xfrm>
          <a:prstGeom prst="rect">
            <a:avLst/>
          </a:prstGeom>
          <a:solidFill>
            <a:srgbClr val="FFFFFF">
              <a:alpha val="38824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  <a:effectLst>
                  <a:glow rad="127000">
                    <a:schemeClr val="bg1"/>
                  </a:glow>
                </a:effectLst>
              </a:rPr>
              <a:t>HV Cage</a:t>
            </a:r>
            <a:endParaRPr lang="en-GB" dirty="0">
              <a:solidFill>
                <a:srgbClr val="FF0000"/>
              </a:solidFill>
              <a:effectLst>
                <a:glow rad="127000">
                  <a:schemeClr val="bg1"/>
                </a:glow>
              </a:effectLst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7DD2BC4-F82C-A8C0-C186-6D18DCE98B28}"/>
              </a:ext>
            </a:extLst>
          </p:cNvPr>
          <p:cNvCxnSpPr>
            <a:cxnSpLocks/>
          </p:cNvCxnSpPr>
          <p:nvPr/>
        </p:nvCxnSpPr>
        <p:spPr>
          <a:xfrm>
            <a:off x="8468071" y="685888"/>
            <a:ext cx="619702" cy="30622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1773E41E-96D0-ED38-571B-05CA840C868F}"/>
              </a:ext>
            </a:extLst>
          </p:cNvPr>
          <p:cNvSpPr txBox="1"/>
          <p:nvPr/>
        </p:nvSpPr>
        <p:spPr bwMode="auto">
          <a:xfrm>
            <a:off x="7776151" y="2047344"/>
            <a:ext cx="1558165" cy="923330"/>
          </a:xfrm>
          <a:prstGeom prst="rect">
            <a:avLst/>
          </a:prstGeom>
          <a:solidFill>
            <a:srgbClr val="FFFFFF">
              <a:alpha val="38824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  <a:effectLst>
                  <a:glow rad="127000">
                    <a:schemeClr val="bg1"/>
                  </a:glow>
                </a:effectLst>
              </a:rPr>
              <a:t>HT tube through RILIS cabin</a:t>
            </a:r>
            <a:endParaRPr lang="en-GB" dirty="0">
              <a:solidFill>
                <a:srgbClr val="FF0000"/>
              </a:solidFill>
              <a:effectLst>
                <a:glow rad="127000">
                  <a:schemeClr val="bg1"/>
                </a:glow>
              </a:effectLst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C2371CE-53AB-013C-1BDC-C8EB601EED2F}"/>
              </a:ext>
            </a:extLst>
          </p:cNvPr>
          <p:cNvCxnSpPr>
            <a:cxnSpLocks/>
          </p:cNvCxnSpPr>
          <p:nvPr/>
        </p:nvCxnSpPr>
        <p:spPr>
          <a:xfrm>
            <a:off x="9480376" y="2416917"/>
            <a:ext cx="619702" cy="30622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68DB7B1C-C798-FB7D-FE2F-C130818EE03F}"/>
              </a:ext>
            </a:extLst>
          </p:cNvPr>
          <p:cNvSpPr txBox="1"/>
          <p:nvPr/>
        </p:nvSpPr>
        <p:spPr bwMode="auto">
          <a:xfrm>
            <a:off x="10660475" y="3886779"/>
            <a:ext cx="1558165" cy="646331"/>
          </a:xfrm>
          <a:prstGeom prst="rect">
            <a:avLst/>
          </a:prstGeom>
          <a:solidFill>
            <a:srgbClr val="FFFFFF">
              <a:alpha val="38824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  <a:effectLst>
                  <a:glow rad="127000">
                    <a:schemeClr val="bg1"/>
                  </a:glow>
                </a:effectLst>
              </a:rPr>
              <a:t>Primary hardware</a:t>
            </a:r>
            <a:endParaRPr lang="en-GB" dirty="0">
              <a:solidFill>
                <a:srgbClr val="FF0000"/>
              </a:solidFill>
              <a:effectLst>
                <a:glow rad="127000">
                  <a:schemeClr val="bg1"/>
                </a:glow>
              </a:effectLst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3B68677-DE96-6F59-3FF0-4AC699FC7CAA}"/>
              </a:ext>
            </a:extLst>
          </p:cNvPr>
          <p:cNvCxnSpPr>
            <a:cxnSpLocks/>
          </p:cNvCxnSpPr>
          <p:nvPr/>
        </p:nvCxnSpPr>
        <p:spPr>
          <a:xfrm flipH="1">
            <a:off x="10406406" y="4372735"/>
            <a:ext cx="508138" cy="37754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29877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96083E-9D71-2665-1DB8-73C9F0AF0D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DFA7ED7E-A3B7-1730-DF64-88672F0E4E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3992" y="4353702"/>
            <a:ext cx="6079768" cy="181024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292C348-5522-ED06-BCA6-06C36CC561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1595" y="394553"/>
            <a:ext cx="6710405" cy="4161854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4C8318-C9D0-44E0-2F85-C48425C17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8</a:t>
            </a:fld>
            <a:endParaRPr lang="en-US"/>
          </a:p>
        </p:txBody>
      </p:sp>
      <p:sp>
        <p:nvSpPr>
          <p:cNvPr id="34" name="Title 2">
            <a:extLst>
              <a:ext uri="{FF2B5EF4-FFF2-40B4-BE49-F238E27FC236}">
                <a16:creationId xmlns:a16="http://schemas.microsoft.com/office/drawing/2014/main" id="{F7DE9E3E-A424-4682-F1D9-557CA64B73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6480100" cy="1065742"/>
          </a:xfrm>
        </p:spPr>
        <p:txBody>
          <a:bodyPr/>
          <a:lstStyle/>
          <a:p>
            <a:r>
              <a:rPr lang="en-US" spc="150" dirty="0">
                <a:latin typeface="Arial" panose="020B0604020202020204" pitchFamily="34" charset="0"/>
                <a:cs typeface="Arial" panose="020B0604020202020204" pitchFamily="34" charset="0"/>
              </a:rPr>
              <a:t>High-voltage cage and tube design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34170C4B-B165-F919-F0BD-6189F0729457}"/>
              </a:ext>
            </a:extLst>
          </p:cNvPr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4823917" cy="4161854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b="0" dirty="0"/>
              <a:t>Maximize cage volume and rack space with the given roof constraints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b="0" dirty="0"/>
              <a:t>Use lightweight extruded </a:t>
            </a:r>
            <a:r>
              <a:rPr lang="en-US" sz="2400" b="0" dirty="0" err="1"/>
              <a:t>aluminium</a:t>
            </a:r>
            <a:r>
              <a:rPr lang="en-US" sz="2400" b="0" dirty="0"/>
              <a:t> profiles, reuse PUMA-RC6 design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b="0" dirty="0"/>
              <a:t>Reusing Boris tube design from IBDRS project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b="0" dirty="0"/>
              <a:t>Expanding racks space: more space for services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sz="2400" b="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E76AA86-B76A-551B-0E1D-76018424B9AF}"/>
              </a:ext>
            </a:extLst>
          </p:cNvPr>
          <p:cNvSpPr txBox="1"/>
          <p:nvPr/>
        </p:nvSpPr>
        <p:spPr bwMode="auto">
          <a:xfrm>
            <a:off x="10074754" y="3510109"/>
            <a:ext cx="1558165" cy="923330"/>
          </a:xfrm>
          <a:prstGeom prst="rect">
            <a:avLst/>
          </a:prstGeom>
          <a:solidFill>
            <a:srgbClr val="FFFFFF">
              <a:alpha val="38824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  <a:effectLst>
                  <a:glow rad="127000">
                    <a:schemeClr val="bg1"/>
                  </a:glow>
                </a:effectLst>
              </a:rPr>
              <a:t>Boris tube through RILIS cabin</a:t>
            </a:r>
            <a:endParaRPr lang="en-GB" dirty="0">
              <a:solidFill>
                <a:srgbClr val="FF0000"/>
              </a:solidFill>
              <a:effectLst>
                <a:glow rad="127000">
                  <a:schemeClr val="bg1"/>
                </a:glow>
              </a:effectLst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B42DE31A-E1E1-E503-C867-6789B3663A54}"/>
              </a:ext>
            </a:extLst>
          </p:cNvPr>
          <p:cNvCxnSpPr>
            <a:cxnSpLocks/>
          </p:cNvCxnSpPr>
          <p:nvPr/>
        </p:nvCxnSpPr>
        <p:spPr>
          <a:xfrm flipV="1">
            <a:off x="6294231" y="2712948"/>
            <a:ext cx="622061" cy="68383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65B8F790-9043-90B6-9F66-EEA8497DD147}"/>
              </a:ext>
            </a:extLst>
          </p:cNvPr>
          <p:cNvSpPr txBox="1"/>
          <p:nvPr/>
        </p:nvSpPr>
        <p:spPr bwMode="auto">
          <a:xfrm>
            <a:off x="5358127" y="3445802"/>
            <a:ext cx="1558165" cy="369332"/>
          </a:xfrm>
          <a:prstGeom prst="rect">
            <a:avLst/>
          </a:prstGeom>
          <a:solidFill>
            <a:srgbClr val="FFFFFF">
              <a:alpha val="38824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  <a:effectLst>
                  <a:glow rad="127000">
                    <a:schemeClr val="bg1"/>
                  </a:glow>
                </a:effectLst>
              </a:rPr>
              <a:t>Transformer</a:t>
            </a:r>
            <a:endParaRPr lang="en-GB" dirty="0">
              <a:solidFill>
                <a:srgbClr val="FF0000"/>
              </a:solidFill>
              <a:effectLst>
                <a:glow rad="127000">
                  <a:schemeClr val="bg1"/>
                </a:glow>
              </a:effectLst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EE369E-B37C-43A7-D9FF-1E8C5A906222}"/>
              </a:ext>
            </a:extLst>
          </p:cNvPr>
          <p:cNvSpPr txBox="1"/>
          <p:nvPr/>
        </p:nvSpPr>
        <p:spPr bwMode="auto">
          <a:xfrm>
            <a:off x="7101551" y="3522705"/>
            <a:ext cx="1558165" cy="369332"/>
          </a:xfrm>
          <a:prstGeom prst="rect">
            <a:avLst/>
          </a:prstGeom>
          <a:solidFill>
            <a:srgbClr val="FFFFFF">
              <a:alpha val="38824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  <a:effectLst>
                  <a:glow rad="127000">
                    <a:schemeClr val="bg1"/>
                  </a:glow>
                </a:effectLst>
              </a:rPr>
              <a:t>Insulators</a:t>
            </a:r>
            <a:endParaRPr lang="en-GB" dirty="0">
              <a:solidFill>
                <a:srgbClr val="FF0000"/>
              </a:solidFill>
              <a:effectLst>
                <a:glow rad="127000">
                  <a:schemeClr val="bg1"/>
                </a:glow>
              </a:effectLst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4F572E6-2D56-E31C-9C96-56B224E715EC}"/>
              </a:ext>
            </a:extLst>
          </p:cNvPr>
          <p:cNvCxnSpPr>
            <a:cxnSpLocks/>
          </p:cNvCxnSpPr>
          <p:nvPr/>
        </p:nvCxnSpPr>
        <p:spPr>
          <a:xfrm flipV="1">
            <a:off x="7728928" y="2546396"/>
            <a:ext cx="72008" cy="104784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C5CF116-C0EC-1D78-A645-2D7B07AFD5EE}"/>
              </a:ext>
            </a:extLst>
          </p:cNvPr>
          <p:cNvCxnSpPr>
            <a:cxnSpLocks/>
          </p:cNvCxnSpPr>
          <p:nvPr/>
        </p:nvCxnSpPr>
        <p:spPr>
          <a:xfrm flipH="1">
            <a:off x="9519341" y="3892037"/>
            <a:ext cx="714782" cy="7973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61056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7E46D2-ECB3-2B05-3EF3-7676E8C8FD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DFBAC0-191A-2426-76C7-85795C22F6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9</a:t>
            </a:fld>
            <a:endParaRPr lang="en-US"/>
          </a:p>
        </p:txBody>
      </p:sp>
      <p:sp>
        <p:nvSpPr>
          <p:cNvPr id="34" name="Title 2">
            <a:extLst>
              <a:ext uri="{FF2B5EF4-FFF2-40B4-BE49-F238E27FC236}">
                <a16:creationId xmlns:a16="http://schemas.microsoft.com/office/drawing/2014/main" id="{DF2D3972-4274-5D79-F162-0AE54C4796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7560220" cy="1065742"/>
          </a:xfrm>
        </p:spPr>
        <p:txBody>
          <a:bodyPr/>
          <a:lstStyle/>
          <a:p>
            <a:r>
              <a:rPr lang="en-US" spc="150" dirty="0">
                <a:latin typeface="Arial" panose="020B0604020202020204" pitchFamily="34" charset="0"/>
                <a:cs typeface="Arial" panose="020B0604020202020204" pitchFamily="34" charset="0"/>
              </a:rPr>
              <a:t>Updated Functional Specifications and CONS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8065B9F-3412-0F12-BD15-B1AB98381D48}"/>
              </a:ext>
            </a:extLst>
          </p:cNvPr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6480101" cy="4278614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b="0" dirty="0"/>
              <a:t>User requirements and new insights into device operation after 15 years motivate update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rgbClr val="FF0000"/>
                </a:solidFill>
              </a:rPr>
              <a:t>New functional specs. submitted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dirty="0"/>
              <a:t>Information from equipment owners required</a:t>
            </a:r>
            <a:r>
              <a:rPr lang="en-US" sz="2400" b="0" dirty="0"/>
              <a:t>: estimation of rack space and power consumption on-platform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b="0" dirty="0"/>
              <a:t>Basis for ACC-CONS request submitted this round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sz="2400" b="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36A727D-6234-ABD1-38F1-41DF12AFDE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36160" y="-1"/>
            <a:ext cx="4292752" cy="6285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92726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1642D3C01287B4394D2EB50E725BA72" ma:contentTypeVersion="0" ma:contentTypeDescription="Create a new document." ma:contentTypeScope="" ma:versionID="46bad4e6e135bb73b871e343f509b013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20A14D0-225C-42CC-B73E-58FC2FEE0F45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A15AE4A8-7242-48AB-BE2C-E1126E7F778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F5D0817-F952-43E6-9AD0-1B83CCCA731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SY PowerPoint template</Template>
  <TotalTime>740</TotalTime>
  <Words>1424</Words>
  <Application>Microsoft Office PowerPoint</Application>
  <DocSecurity>0</DocSecurity>
  <PresentationFormat>Widescreen</PresentationFormat>
  <Paragraphs>557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Verdana</vt:lpstr>
      <vt:lpstr>Office Theme</vt:lpstr>
      <vt:lpstr>PowerPoint Presentation</vt:lpstr>
      <vt:lpstr>ISCOOL in LS3 and other low-energy beamline upgrades</vt:lpstr>
      <vt:lpstr>ISCOOL: The ISOLDE Ion Beam Cooler-Buncher primary hardware: remains unchanged</vt:lpstr>
      <vt:lpstr>ISCOOL: The ISOLDE Ion Beam Cooler-Buncher secondary hardware: to be relocated</vt:lpstr>
      <vt:lpstr>Secondary hardware relocation</vt:lpstr>
      <vt:lpstr>Secondary hardware relocation</vt:lpstr>
      <vt:lpstr>Secondary hardware relocation</vt:lpstr>
      <vt:lpstr>High-voltage cage and tube design</vt:lpstr>
      <vt:lpstr>Updated Functional Specifications and CONS</vt:lpstr>
      <vt:lpstr>Updated Functional Specifications and CONS</vt:lpstr>
      <vt:lpstr>Updated Functional Specifications and CONS</vt:lpstr>
      <vt:lpstr>User Feedback between LS2 – LS3</vt:lpstr>
      <vt:lpstr>Consolidation request for LS3</vt:lpstr>
      <vt:lpstr>Proposed improvements funded through IIP</vt:lpstr>
      <vt:lpstr>Central ISOLDE Timing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Marco Calviani</dc:creator>
  <cp:keywords/>
  <dc:description/>
  <cp:lastModifiedBy>Lukas Nies</cp:lastModifiedBy>
  <cp:revision>62</cp:revision>
  <dcterms:created xsi:type="dcterms:W3CDTF">2021-11-08T12:53:02Z</dcterms:created>
  <dcterms:modified xsi:type="dcterms:W3CDTF">2026-02-02T09:57:07Z</dcterms:modified>
  <cp:category/>
  <dc:identifier/>
  <cp:contentStatus/>
  <dc:language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0x010100A1642D3C01287B4394D2EB50E725BA72</vt:lpwstr>
  </property>
</Properties>
</file>