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82" r:id="rId2"/>
    <p:sldId id="280" r:id="rId3"/>
    <p:sldId id="279" r:id="rId4"/>
    <p:sldId id="281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81FF"/>
    <a:srgbClr val="00FF00"/>
    <a:srgbClr val="3C0FBA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10" autoAdjust="0"/>
    <p:restoredTop sz="97505"/>
  </p:normalViewPr>
  <p:slideViewPr>
    <p:cSldViewPr>
      <p:cViewPr varScale="1">
        <p:scale>
          <a:sx n="100" d="100"/>
          <a:sy n="100" d="100"/>
        </p:scale>
        <p:origin x="160" y="6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534F114-E973-F445-95C3-8FC964B196BF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B8A1043-4B34-864D-94EA-B78921AD3575}" type="datetime1">
              <a:rPr lang="en-US" smtClean="0"/>
              <a:t>2/3/26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0DA2D690-FBCA-F342-BCE4-3E02A7E46161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4F0159F0-1414-B64D-92B5-2025D15712AD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B99C113-2167-3140-AFEC-9EA9C0AA8C0D}" type="datetime1">
              <a:rPr lang="en-US" smtClean="0"/>
              <a:t>2/3/26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3C9CE17B-8088-0A44-B95A-25CEF313F6A7}" type="datetime1">
              <a:rPr lang="en-US" smtClean="0"/>
              <a:t>2/3/26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409A363C-9D76-404A-86DD-29A6832F61F0}" type="datetime1">
              <a:rPr lang="en-US" smtClean="0"/>
              <a:t>2/3/26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9EDD3D4-6E60-D44C-A868-35E6E72385C8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3A9A3C-F38C-8943-940A-935B9B6FD3DA}" type="datetime1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B04D430F-36A1-494C-9539-38B58C4547DE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accent2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170E4CF-DB2B-4747-8DCA-68160B0B922D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0191139-9426-F04A-83DC-F576DACFBD0D}" type="datetime1">
              <a:rPr lang="en-US" smtClean="0"/>
              <a:t>2/3/26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BE611C-48F7-054E-854B-ECDC32DD4961}" type="datetime1">
              <a:rPr lang="en-US" smtClean="0"/>
              <a:t>2/3/26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3969532-C20C-8B43-97E2-A35261D39FD3}" type="datetime1">
              <a:rPr lang="en-US" smtClean="0"/>
              <a:t>2/3/26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404349-3C6D-6049-9CE1-6CDD20D38791}" type="datetime1">
              <a:rPr lang="en-US" smtClean="0"/>
              <a:t>2/3/26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D634E53-85FE-F74A-B9FB-312F646C22F1}" type="datetime1">
              <a:rPr lang="en-US" smtClean="0"/>
              <a:t>2/3/26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M. Au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05995-6A17-9F83-43D9-0037F98E3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Production of atomic and molecular negative 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38CC6-79D8-F28E-9C60-0EE55DBC73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20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24B21C-7F29-1609-3E51-67964C968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04409"/>
            <a:ext cx="4823915" cy="1844376"/>
          </a:xfrm>
        </p:spPr>
        <p:txBody>
          <a:bodyPr/>
          <a:lstStyle/>
          <a:p>
            <a:r>
              <a:rPr lang="en-US" dirty="0"/>
              <a:t>Ion source development</a:t>
            </a:r>
          </a:p>
          <a:p>
            <a:pPr lvl="1"/>
            <a:r>
              <a:rPr lang="en-US" dirty="0"/>
              <a:t>Negative surface ion sources</a:t>
            </a:r>
          </a:p>
          <a:p>
            <a:pPr lvl="1"/>
            <a:r>
              <a:rPr lang="en-US" dirty="0"/>
              <a:t>Kinetic ejection negative ion source</a:t>
            </a:r>
          </a:p>
          <a:p>
            <a:pPr lvl="1"/>
            <a:r>
              <a:rPr lang="en-US" dirty="0"/>
              <a:t>Negative ions from FEBIAD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C62F30-CA63-5019-A256-82FB18900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and study of radioactive negative 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5F542-8D02-823F-7E05-01265872F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4D430F-36A1-494C-9539-38B58C4547DE}" type="datetime1">
              <a:rPr lang="en-US" smtClean="0"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7038F-5881-843C-2017-562BF0C3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2982C-1D6E-4897-A886-B870ED92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A table of periodic table of elements&#10;&#10;Description automatically generated">
            <a:extLst>
              <a:ext uri="{FF2B5EF4-FFF2-40B4-BE49-F238E27FC236}">
                <a16:creationId xmlns:a16="http://schemas.microsoft.com/office/drawing/2014/main" id="{D5312A48-6985-61FE-A2B5-F011D4718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781" y="2855717"/>
            <a:ext cx="3534607" cy="21771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B26114-2AAD-C065-0D0A-1D149EAD9426}"/>
              </a:ext>
            </a:extLst>
          </p:cNvPr>
          <p:cNvSpPr txBox="1"/>
          <p:nvPr/>
        </p:nvSpPr>
        <p:spPr bwMode="auto">
          <a:xfrm>
            <a:off x="60350" y="5001754"/>
            <a:ext cx="50017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Wenander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(2003)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XXXVIIIth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RENCONTRE DE MORIOND Les Arcs</a:t>
            </a:r>
          </a:p>
        </p:txBody>
      </p:sp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A29905BB-D5CB-2CBF-0224-EE051A4F0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17"/>
          <a:stretch/>
        </p:blipFill>
        <p:spPr>
          <a:xfrm>
            <a:off x="8034291" y="948078"/>
            <a:ext cx="2797192" cy="2996196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5AF663-34AC-9A57-8AC6-CC04789339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35" t="8230" r="7467" b="-1307"/>
          <a:stretch/>
        </p:blipFill>
        <p:spPr>
          <a:xfrm>
            <a:off x="4891286" y="1207812"/>
            <a:ext cx="2863418" cy="240907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DF2F5D-4814-8C75-20B2-9AC006EA03E8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6871042" y="2446176"/>
            <a:ext cx="1163249" cy="12994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Diagram of a machine with text and words&#10;&#10;Description automatically generated">
            <a:extLst>
              <a:ext uri="{FF2B5EF4-FFF2-40B4-BE49-F238E27FC236}">
                <a16:creationId xmlns:a16="http://schemas.microsoft.com/office/drawing/2014/main" id="{FA6E0004-9DA9-3924-420C-695FD111E9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2674" y="4131231"/>
            <a:ext cx="3000426" cy="1856514"/>
          </a:xfrm>
          <a:prstGeom prst="rect">
            <a:avLst/>
          </a:prstGeom>
        </p:spPr>
      </p:pic>
      <p:pic>
        <p:nvPicPr>
          <p:cNvPr id="14" name="Picture 13" descr="Diagram of a cathode and an extractor&#10;&#10;Description automatically generated">
            <a:extLst>
              <a:ext uri="{FF2B5EF4-FFF2-40B4-BE49-F238E27FC236}">
                <a16:creationId xmlns:a16="http://schemas.microsoft.com/office/drawing/2014/main" id="{AA50F47F-23E8-9E9D-B530-9DB4913146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0524" y="4131231"/>
            <a:ext cx="2214180" cy="19393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48BE2B-8C6E-A2E6-697A-3F3280C87476}"/>
              </a:ext>
            </a:extLst>
          </p:cNvPr>
          <p:cNvSpPr txBox="1"/>
          <p:nvPr/>
        </p:nvSpPr>
        <p:spPr bwMode="auto">
          <a:xfrm>
            <a:off x="48091" y="5524610"/>
            <a:ext cx="54494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[1] ﻿B. </a:t>
            </a:r>
            <a:r>
              <a:rPr lang="en-US" sz="1200" i="1" dirty="0" err="1">
                <a:solidFill>
                  <a:schemeClr val="tx2"/>
                </a:solidFill>
              </a:rPr>
              <a:t>Vosicki</a:t>
            </a:r>
            <a:r>
              <a:rPr lang="en-US" sz="1200" i="1" dirty="0">
                <a:solidFill>
                  <a:schemeClr val="tx2"/>
                </a:solidFill>
              </a:rPr>
              <a:t> et al. NIM Phys. Res. 186.1 (1981), p. 307</a:t>
            </a:r>
          </a:p>
          <a:p>
            <a:r>
              <a:rPr lang="en-US" sz="1200" i="1" dirty="0">
                <a:solidFill>
                  <a:schemeClr val="tx2"/>
                </a:solidFill>
              </a:rPr>
              <a:t>[2] D. </a:t>
            </a:r>
            <a:r>
              <a:rPr lang="en-US" sz="1200" i="1" dirty="0" err="1">
                <a:solidFill>
                  <a:schemeClr val="tx2"/>
                </a:solidFill>
              </a:rPr>
              <a:t>Leimbach</a:t>
            </a:r>
            <a:r>
              <a:rPr lang="en-US" sz="1200" i="1" dirty="0">
                <a:solidFill>
                  <a:schemeClr val="tx2"/>
                </a:solidFill>
              </a:rPr>
              <a:t>, PhD thesis, JGU Mainz (2021)</a:t>
            </a:r>
          </a:p>
          <a:p>
            <a:r>
              <a:rPr lang="en-US" sz="1200" i="1" dirty="0">
                <a:solidFill>
                  <a:schemeClr val="tx2"/>
                </a:solidFill>
              </a:rPr>
              <a:t>[3] ﻿G.D Alton et al. NIMB 170.3 (2000), p. 515</a:t>
            </a:r>
          </a:p>
          <a:p>
            <a:r>
              <a:rPr lang="en-US" sz="1200" i="1" dirty="0">
                <a:solidFill>
                  <a:schemeClr val="tx2"/>
                </a:solidFill>
              </a:rPr>
              <a:t>[4] ﻿R. Middleton. NIM Phys Res. 214.2 (1983), pp. 139– 150. 90580-X.</a:t>
            </a:r>
          </a:p>
        </p:txBody>
      </p:sp>
    </p:spTree>
    <p:extLst>
      <p:ext uri="{BB962C8B-B14F-4D97-AF65-F5344CB8AC3E}">
        <p14:creationId xmlns:p14="http://schemas.microsoft.com/office/powerpoint/2010/main" val="3096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4">
            <a:extLst>
              <a:ext uri="{FF2B5EF4-FFF2-40B4-BE49-F238E27FC236}">
                <a16:creationId xmlns:a16="http://schemas.microsoft.com/office/drawing/2014/main" id="{DB2B0E28-325A-66A5-BD19-7D1C1E10C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025" y="2079823"/>
            <a:ext cx="3174653" cy="3074505"/>
          </a:xfrm>
          <a:prstGeom prst="rect">
            <a:avLst/>
          </a:prstGeom>
        </p:spPr>
      </p:pic>
      <p:pic>
        <p:nvPicPr>
          <p:cNvPr id="154" name="Picture 153" descr="A group of black objects in a room&#10;&#10;AI-generated content may be incorrect.">
            <a:extLst>
              <a:ext uri="{FF2B5EF4-FFF2-40B4-BE49-F238E27FC236}">
                <a16:creationId xmlns:a16="http://schemas.microsoft.com/office/drawing/2014/main" id="{8CA20022-F620-2C7C-6E9F-386D5C380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46546">
            <a:off x="228506" y="4668411"/>
            <a:ext cx="1461949" cy="109646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6072654" cy="2934098"/>
          </a:xfrm>
        </p:spPr>
        <p:txBody>
          <a:bodyPr/>
          <a:lstStyle/>
          <a:p>
            <a:r>
              <a:rPr lang="en-US" dirty="0"/>
              <a:t>CERN project “RBS-MOL” complete</a:t>
            </a:r>
          </a:p>
          <a:p>
            <a:pPr lvl="1"/>
            <a:r>
              <a:rPr lang="en-US" dirty="0"/>
              <a:t>Wien filter + </a:t>
            </a:r>
            <a:r>
              <a:rPr lang="en-US" dirty="0" err="1"/>
              <a:t>ToF</a:t>
            </a:r>
            <a:r>
              <a:rPr lang="en-US" dirty="0"/>
              <a:t> ID after RFQ</a:t>
            </a:r>
          </a:p>
          <a:p>
            <a:pPr lvl="1"/>
            <a:r>
              <a:rPr lang="en-US" dirty="0"/>
              <a:t>Commissioning </a:t>
            </a:r>
            <a:r>
              <a:rPr lang="en-US" sz="1800" dirty="0"/>
              <a:t>Ba</a:t>
            </a:r>
            <a:r>
              <a:rPr lang="en-US" sz="1800" baseline="30000" dirty="0"/>
              <a:t>+</a:t>
            </a:r>
            <a:r>
              <a:rPr lang="en-US" sz="1800" dirty="0"/>
              <a:t>+CH</a:t>
            </a:r>
            <a:r>
              <a:rPr lang="en-US" sz="1800" baseline="-25000" dirty="0"/>
              <a:t>3</a:t>
            </a:r>
            <a:r>
              <a:rPr lang="en-US" sz="1800" dirty="0"/>
              <a:t>OH, Ba</a:t>
            </a:r>
            <a:r>
              <a:rPr lang="en-US" sz="1800" baseline="30000" dirty="0"/>
              <a:t>+</a:t>
            </a:r>
            <a:r>
              <a:rPr lang="en-US" sz="1800" dirty="0"/>
              <a:t>+ H</a:t>
            </a:r>
            <a:r>
              <a:rPr lang="en-US" sz="1800" baseline="-25000" dirty="0"/>
              <a:t>2</a:t>
            </a:r>
            <a:r>
              <a:rPr lang="en-US" sz="1800" dirty="0"/>
              <a:t>O 🥳</a:t>
            </a:r>
          </a:p>
          <a:p>
            <a:pPr indent="-324000"/>
            <a:r>
              <a:rPr lang="en-US" dirty="0"/>
              <a:t>Laser interaction in RFQ</a:t>
            </a:r>
          </a:p>
          <a:p>
            <a:pPr lvl="1"/>
            <a:r>
              <a:rPr lang="en-US" dirty="0"/>
              <a:t>New laser path</a:t>
            </a:r>
          </a:p>
          <a:p>
            <a:pPr lvl="1"/>
            <a:r>
              <a:rPr lang="en-US" dirty="0"/>
              <a:t>Deflectors</a:t>
            </a:r>
          </a:p>
          <a:p>
            <a:pPr lvl="1"/>
            <a:r>
              <a:rPr lang="en-US" dirty="0"/>
              <a:t>Commissioning </a:t>
            </a:r>
          </a:p>
          <a:p>
            <a:pPr lvl="2"/>
            <a:r>
              <a:rPr lang="en-US" sz="1800" dirty="0"/>
              <a:t>Ba</a:t>
            </a:r>
            <a:r>
              <a:rPr lang="en-US" sz="1800" baseline="30000" dirty="0"/>
              <a:t>+</a:t>
            </a:r>
            <a:r>
              <a:rPr lang="en-US" sz="1800" dirty="0"/>
              <a:t> -&gt; Ba</a:t>
            </a:r>
            <a:r>
              <a:rPr lang="en-US" sz="1800" baseline="30000" dirty="0"/>
              <a:t>2+ </a:t>
            </a:r>
            <a:r>
              <a:rPr lang="en-US" sz="1800" dirty="0"/>
              <a:t>⚠️</a:t>
            </a:r>
          </a:p>
          <a:p>
            <a:pPr marL="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1480"/>
          </a:xfrm>
        </p:spPr>
        <p:txBody>
          <a:bodyPr/>
          <a:lstStyle/>
          <a:p>
            <a:r>
              <a:rPr lang="en-US" dirty="0"/>
              <a:t>Offline 2 current status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FFCA007-2D30-FE38-D724-588FB759FD8E}"/>
              </a:ext>
            </a:extLst>
          </p:cNvPr>
          <p:cNvGrpSpPr/>
          <p:nvPr/>
        </p:nvGrpSpPr>
        <p:grpSpPr>
          <a:xfrm>
            <a:off x="6519624" y="22121"/>
            <a:ext cx="4557390" cy="1997950"/>
            <a:chOff x="1955914" y="3101604"/>
            <a:chExt cx="6313239" cy="27677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0789177-CAA1-B6EF-FDEE-DEE6E9092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947" r="5962" b="5819"/>
            <a:stretch>
              <a:fillRect/>
            </a:stretch>
          </p:blipFill>
          <p:spPr>
            <a:xfrm>
              <a:off x="6134631" y="3206048"/>
              <a:ext cx="2134522" cy="260989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3A1CCD-8BE2-9488-3484-9AB0B0F17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55914" y="3101604"/>
              <a:ext cx="1955805" cy="2767710"/>
            </a:xfrm>
            <a:prstGeom prst="rect">
              <a:avLst/>
            </a:prstGeom>
          </p:spPr>
        </p:pic>
        <p:pic>
          <p:nvPicPr>
            <p:cNvPr id="10" name="Picture 9" descr="A machine with pipes and gauges&#10;&#10;AI-generated content may be incorrect.">
              <a:extLst>
                <a:ext uri="{FF2B5EF4-FFF2-40B4-BE49-F238E27FC236}">
                  <a16:creationId xmlns:a16="http://schemas.microsoft.com/office/drawing/2014/main" id="{C83CC195-6AE1-457E-7B57-B900787C0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68616" y="3229732"/>
              <a:ext cx="1936066" cy="2581421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F5A9482-93A2-335C-F386-1574957109E3}"/>
                </a:ext>
              </a:extLst>
            </p:cNvPr>
            <p:cNvCxnSpPr>
              <a:cxnSpLocks/>
            </p:cNvCxnSpPr>
            <p:nvPr/>
          </p:nvCxnSpPr>
          <p:spPr>
            <a:xfrm>
              <a:off x="5399062" y="4416817"/>
              <a:ext cx="1440160" cy="0"/>
            </a:xfrm>
            <a:prstGeom prst="straightConnector1">
              <a:avLst/>
            </a:prstGeom>
            <a:ln w="76200">
              <a:solidFill>
                <a:srgbClr val="FF4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68C3987-A07C-1487-0D66-BE6BF4FA15BA}"/>
                </a:ext>
              </a:extLst>
            </p:cNvPr>
            <p:cNvCxnSpPr>
              <a:cxnSpLocks/>
            </p:cNvCxnSpPr>
            <p:nvPr/>
          </p:nvCxnSpPr>
          <p:spPr>
            <a:xfrm>
              <a:off x="3061941" y="4421760"/>
              <a:ext cx="1440160" cy="0"/>
            </a:xfrm>
            <a:prstGeom prst="straightConnector1">
              <a:avLst/>
            </a:prstGeom>
            <a:ln w="76200">
              <a:solidFill>
                <a:srgbClr val="FF4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F5F973-0169-9AC0-720D-5EE608DBC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444AA7-E60A-824B-9CD2-CF8FFCFE332A}" type="datetime1">
              <a:rPr lang="en-US" smtClean="0"/>
              <a:t>2/3/26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7DAD0F-AA1E-C39C-2878-D385EE71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Au</a:t>
            </a:r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BE45820-241D-F9FF-A964-7633A0B807D7}"/>
              </a:ext>
            </a:extLst>
          </p:cNvPr>
          <p:cNvSpPr/>
          <p:nvPr/>
        </p:nvSpPr>
        <p:spPr bwMode="auto">
          <a:xfrm flipH="1">
            <a:off x="2927648" y="3752174"/>
            <a:ext cx="2746326" cy="1916765"/>
          </a:xfrm>
          <a:prstGeom prst="blockArc">
            <a:avLst>
              <a:gd name="adj1" fmla="val 21069400"/>
              <a:gd name="adj2" fmla="val 3606367"/>
              <a:gd name="adj3" fmla="val 32347"/>
            </a:avLst>
          </a:prstGeom>
          <a:solidFill>
            <a:srgbClr val="4472C4">
              <a:lumMod val="75000"/>
            </a:srgbClr>
          </a:solidFill>
          <a:ln w="9525" cap="flat" cmpd="sng" algn="ctr">
            <a:solidFill>
              <a:srgbClr val="4C4C4C">
                <a:shade val="60000"/>
                <a:satMod val="300000"/>
              </a:srgbClr>
            </a:solidFill>
            <a:prstDash val="solid"/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18600000" lon="0" rev="0"/>
            </a:camera>
            <a:lightRig rig="balanced" dir="t"/>
          </a:scene3d>
          <a:sp3d extrusionH="628650" contourW="6350" prstMaterial="matte">
            <a:extrusionClr>
              <a:srgbClr val="4472C4">
                <a:lumMod val="50000"/>
              </a:srgbClr>
            </a:extrusionClr>
            <a:contourClr>
              <a:srgbClr val="4472C4">
                <a:lumMod val="5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6E20A0-A2FD-D1CE-6B93-3A948D051BBD}"/>
              </a:ext>
            </a:extLst>
          </p:cNvPr>
          <p:cNvSpPr/>
          <p:nvPr/>
        </p:nvSpPr>
        <p:spPr>
          <a:xfrm>
            <a:off x="11414688" y="4845069"/>
            <a:ext cx="296894" cy="270136"/>
          </a:xfrm>
          <a:prstGeom prst="rect">
            <a:avLst/>
          </a:prstGeom>
          <a:solidFill>
            <a:srgbClr val="A5A5A5"/>
          </a:solidFill>
          <a:ln w="12700" cap="flat" cmpd="sng" algn="ctr">
            <a:solidFill>
              <a:srgbClr val="A5A5A5">
                <a:lumMod val="60000"/>
                <a:lumOff val="40000"/>
              </a:srgbClr>
            </a:solidFill>
            <a:prstDash val="solid"/>
            <a:miter lim="800000"/>
          </a:ln>
          <a:effectLst/>
          <a:scene3d>
            <a:camera prst="isometricOffAxis1Left">
              <a:rot lat="2400000" lon="4800000" rev="0"/>
            </a:camera>
            <a:lightRig rig="flood" dir="t"/>
          </a:scene3d>
          <a:sp3d extrusionH="501650">
            <a:extrusionClr>
              <a:sysClr val="windowText" lastClr="000000">
                <a:lumMod val="50000"/>
                <a:lumOff val="50000"/>
              </a:sysClr>
            </a:extrusion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43E890-A9F9-B0BC-DDB0-5DA7466E0122}"/>
              </a:ext>
            </a:extLst>
          </p:cNvPr>
          <p:cNvSpPr txBox="1"/>
          <p:nvPr/>
        </p:nvSpPr>
        <p:spPr>
          <a:xfrm>
            <a:off x="11001511" y="5186767"/>
            <a:ext cx="984722" cy="282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CH" sz="1400" kern="1200" dirty="0">
                <a:solidFill>
                  <a:prstClr val="black"/>
                </a:solidFill>
                <a:latin typeface="Calibri" panose="020F0502020204030204"/>
              </a:rPr>
              <a:t>MagneToF 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6B5983D-50AD-3A0F-C546-C2EBE5E9A684}"/>
              </a:ext>
            </a:extLst>
          </p:cNvPr>
          <p:cNvSpPr/>
          <p:nvPr/>
        </p:nvSpPr>
        <p:spPr>
          <a:xfrm>
            <a:off x="3117185" y="4264960"/>
            <a:ext cx="255669" cy="244159"/>
          </a:xfrm>
          <a:prstGeom prst="ellipse">
            <a:avLst/>
          </a:prstGeom>
          <a:solidFill>
            <a:srgbClr val="A5A5A5"/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  <a:scene3d>
            <a:camera prst="orthographicFront">
              <a:rot lat="4800000" lon="0" rev="0"/>
            </a:camera>
            <a:lightRig rig="threePt" dir="t"/>
          </a:scene3d>
          <a:sp3d extrusionH="1016000"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0851362-4405-D6F3-8176-9E0C15FD33EB}"/>
              </a:ext>
            </a:extLst>
          </p:cNvPr>
          <p:cNvSpPr/>
          <p:nvPr/>
        </p:nvSpPr>
        <p:spPr>
          <a:xfrm>
            <a:off x="3248806" y="3458839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9FB05-0BD4-3EC2-3365-2C67204C3036}"/>
              </a:ext>
            </a:extLst>
          </p:cNvPr>
          <p:cNvSpPr txBox="1"/>
          <p:nvPr/>
        </p:nvSpPr>
        <p:spPr>
          <a:xfrm>
            <a:off x="3521629" y="3286779"/>
            <a:ext cx="1052302" cy="282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CH" sz="1400" kern="1200" dirty="0">
                <a:solidFill>
                  <a:prstClr val="black"/>
                </a:solidFill>
                <a:latin typeface="Calibri" panose="020F0502020204030204"/>
              </a:rPr>
              <a:t>on source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6A99FC-B628-1488-0C3B-FA6CDC7A3417}"/>
              </a:ext>
            </a:extLst>
          </p:cNvPr>
          <p:cNvSpPr/>
          <p:nvPr/>
        </p:nvSpPr>
        <p:spPr>
          <a:xfrm>
            <a:off x="3009211" y="3286009"/>
            <a:ext cx="513436" cy="1086756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D00AE2-0E97-F139-4A57-94D18DDCBA3F}"/>
              </a:ext>
            </a:extLst>
          </p:cNvPr>
          <p:cNvGrpSpPr/>
          <p:nvPr/>
        </p:nvGrpSpPr>
        <p:grpSpPr>
          <a:xfrm flipH="1">
            <a:off x="3100737" y="4433405"/>
            <a:ext cx="340368" cy="189290"/>
            <a:chOff x="9744652" y="1754887"/>
            <a:chExt cx="471188" cy="288000"/>
          </a:xfrm>
        </p:grpSpPr>
        <p:sp>
          <p:nvSpPr>
            <p:cNvPr id="24" name="Rectangle: Top Corners Snipped 201">
              <a:extLst>
                <a:ext uri="{FF2B5EF4-FFF2-40B4-BE49-F238E27FC236}">
                  <a16:creationId xmlns:a16="http://schemas.microsoft.com/office/drawing/2014/main" id="{36D4C9F1-F35F-BCB3-1C84-54E5A43DEEC3}"/>
                </a:ext>
              </a:extLst>
            </p:cNvPr>
            <p:cNvSpPr/>
            <p:nvPr/>
          </p:nvSpPr>
          <p:spPr>
            <a:xfrm rot="3600000">
              <a:off x="10053840" y="1880887"/>
              <a:ext cx="288000" cy="36000"/>
            </a:xfrm>
            <a:prstGeom prst="snip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rtl="0">
                <a:defRPr/>
              </a:pPr>
              <a:endParaRPr lang="en-GB" sz="140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ectangle: Top Corners Snipped 202">
              <a:extLst>
                <a:ext uri="{FF2B5EF4-FFF2-40B4-BE49-F238E27FC236}">
                  <a16:creationId xmlns:a16="http://schemas.microsoft.com/office/drawing/2014/main" id="{B51B05A6-DBD3-875C-00E8-19D1129B9A60}"/>
                </a:ext>
              </a:extLst>
            </p:cNvPr>
            <p:cNvSpPr/>
            <p:nvPr/>
          </p:nvSpPr>
          <p:spPr>
            <a:xfrm rot="18000000">
              <a:off x="9618652" y="1880887"/>
              <a:ext cx="288000" cy="36000"/>
            </a:xfrm>
            <a:prstGeom prst="snip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rtl="0">
                <a:defRPr/>
              </a:pPr>
              <a:endParaRPr lang="en-GB" sz="1400" kern="12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1D0D4F-4581-06A4-2F6B-70DFD7689A1A}"/>
              </a:ext>
            </a:extLst>
          </p:cNvPr>
          <p:cNvGrpSpPr/>
          <p:nvPr/>
        </p:nvGrpSpPr>
        <p:grpSpPr>
          <a:xfrm flipH="1">
            <a:off x="3495092" y="3809105"/>
            <a:ext cx="261848" cy="423727"/>
            <a:chOff x="1751026" y="6044606"/>
            <a:chExt cx="400298" cy="64469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9F539D9-A787-F656-F1C9-D0D4293D39CE}"/>
                </a:ext>
              </a:extLst>
            </p:cNvPr>
            <p:cNvGrpSpPr/>
            <p:nvPr/>
          </p:nvGrpSpPr>
          <p:grpSpPr>
            <a:xfrm flipH="1">
              <a:off x="1751026" y="6051505"/>
              <a:ext cx="295827" cy="637791"/>
              <a:chOff x="8067322" y="1183229"/>
              <a:chExt cx="365920" cy="837109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751952C-C158-B703-0E88-AE0C9B92AD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53242" y="1684971"/>
                <a:ext cx="0" cy="202925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7BA280B-338F-7DAD-45EF-69E1ADA13C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156" y="1674397"/>
                <a:ext cx="18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6AD9A4B-0D6B-D4B3-A367-E923A5BB70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67322" y="1555040"/>
                <a:ext cx="36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A9AD94D-56AA-0BE2-518E-EF2CE5D9DA75}"/>
                  </a:ext>
                </a:extLst>
              </p:cNvPr>
              <p:cNvSpPr/>
              <p:nvPr/>
            </p:nvSpPr>
            <p:spPr>
              <a:xfrm>
                <a:off x="8073242" y="1887896"/>
                <a:ext cx="360000" cy="132442"/>
              </a:xfrm>
              <a:prstGeom prst="rect">
                <a:avLst/>
              </a:prstGeom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rtl="0">
                  <a:defRPr/>
                </a:pPr>
                <a:endParaRPr lang="en-CH" sz="14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AF9FB03-9A0D-F530-F55E-85DFCE5DDD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73242" y="1887896"/>
                <a:ext cx="36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F6A36DF-0BE4-1189-8F59-2EDF440F5F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53242" y="1183229"/>
                <a:ext cx="0" cy="36589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D166ACE-A258-3C76-BD69-A51E0CCD67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89774" y="6044606"/>
              <a:ext cx="26155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E94BA8D-5DBD-F237-FEF4-16D80B2BFC96}"/>
              </a:ext>
            </a:extLst>
          </p:cNvPr>
          <p:cNvSpPr txBox="1"/>
          <p:nvPr/>
        </p:nvSpPr>
        <p:spPr>
          <a:xfrm>
            <a:off x="3644180" y="4376251"/>
            <a:ext cx="1165179" cy="28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CA" sz="1400" kern="1200" dirty="0">
                <a:solidFill>
                  <a:prstClr val="black"/>
                </a:solidFill>
                <a:latin typeface="Calibri" panose="020F0502020204030204"/>
              </a:rPr>
              <a:t>Extraction</a:t>
            </a:r>
            <a:endParaRPr lang="en-CH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2AF0E9-B71C-8E68-96F0-2C3455E9AAAE}"/>
              </a:ext>
            </a:extLst>
          </p:cNvPr>
          <p:cNvSpPr txBox="1"/>
          <p:nvPr/>
        </p:nvSpPr>
        <p:spPr>
          <a:xfrm>
            <a:off x="3605434" y="3570758"/>
            <a:ext cx="624707" cy="282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CA" sz="1400" kern="1200" dirty="0">
                <a:solidFill>
                  <a:prstClr val="black"/>
                </a:solidFill>
                <a:latin typeface="Calibri" panose="020F0502020204030204"/>
              </a:rPr>
              <a:t>+30 kV</a:t>
            </a:r>
            <a:endParaRPr lang="en-CH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3E01057-9ACE-3947-589B-25292F094596}"/>
              </a:ext>
            </a:extLst>
          </p:cNvPr>
          <p:cNvSpPr/>
          <p:nvPr/>
        </p:nvSpPr>
        <p:spPr>
          <a:xfrm>
            <a:off x="3151566" y="3581387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9785F7A-077C-0431-08C1-2F0EDB696B1B}"/>
              </a:ext>
            </a:extLst>
          </p:cNvPr>
          <p:cNvSpPr/>
          <p:nvPr/>
        </p:nvSpPr>
        <p:spPr>
          <a:xfrm>
            <a:off x="3170248" y="4156083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3BCDCAE-5879-2FC2-1E2E-893F470BB792}"/>
              </a:ext>
            </a:extLst>
          </p:cNvPr>
          <p:cNvSpPr/>
          <p:nvPr/>
        </p:nvSpPr>
        <p:spPr>
          <a:xfrm>
            <a:off x="3245019" y="4865828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1D00D0E-8C02-35FA-17B5-9A4C03CFFD24}"/>
              </a:ext>
            </a:extLst>
          </p:cNvPr>
          <p:cNvSpPr/>
          <p:nvPr/>
        </p:nvSpPr>
        <p:spPr>
          <a:xfrm>
            <a:off x="7488368" y="5370112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D8B10CD-FE67-50E7-4850-9AF02FB4C590}"/>
              </a:ext>
            </a:extLst>
          </p:cNvPr>
          <p:cNvSpPr txBox="1"/>
          <p:nvPr/>
        </p:nvSpPr>
        <p:spPr>
          <a:xfrm>
            <a:off x="3855061" y="4759739"/>
            <a:ext cx="1580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CA" sz="1400" kern="1200" dirty="0">
                <a:solidFill>
                  <a:prstClr val="black"/>
                </a:solidFill>
                <a:latin typeface="Calibri" panose="020F0502020204030204"/>
              </a:rPr>
              <a:t>Mass separator</a:t>
            </a:r>
            <a:endParaRPr lang="en-CH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788778F-5ADE-E386-8806-35558C2ADE2A}"/>
              </a:ext>
            </a:extLst>
          </p:cNvPr>
          <p:cNvSpPr/>
          <p:nvPr/>
        </p:nvSpPr>
        <p:spPr>
          <a:xfrm>
            <a:off x="5378298" y="5355180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7BBDAE-078B-3812-EBE8-398130DA210B}"/>
              </a:ext>
            </a:extLst>
          </p:cNvPr>
          <p:cNvSpPr/>
          <p:nvPr/>
        </p:nvSpPr>
        <p:spPr>
          <a:xfrm>
            <a:off x="7399274" y="5327023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BD094C-3E08-7D6E-9F48-4CAE5EED4B9A}"/>
              </a:ext>
            </a:extLst>
          </p:cNvPr>
          <p:cNvSpPr txBox="1"/>
          <p:nvPr/>
        </p:nvSpPr>
        <p:spPr>
          <a:xfrm flipH="1">
            <a:off x="5895725" y="4653135"/>
            <a:ext cx="1513799" cy="310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1600" kern="1200" dirty="0">
                <a:solidFill>
                  <a:prstClr val="black"/>
                </a:solidFill>
                <a:latin typeface="Calibri" panose="020F0502020204030204"/>
              </a:rPr>
              <a:t>RFQ-</a:t>
            </a:r>
            <a:r>
              <a:rPr lang="en-US" sz="1600" kern="1200" dirty="0" err="1">
                <a:solidFill>
                  <a:prstClr val="black"/>
                </a:solidFill>
                <a:latin typeface="Calibri" panose="020F0502020204030204"/>
              </a:rPr>
              <a:t>cb</a:t>
            </a:r>
            <a:endParaRPr lang="en-GB" sz="16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C228614-A647-184E-8189-4B96BEFE551D}"/>
              </a:ext>
            </a:extLst>
          </p:cNvPr>
          <p:cNvSpPr txBox="1"/>
          <p:nvPr/>
        </p:nvSpPr>
        <p:spPr>
          <a:xfrm flipH="1">
            <a:off x="7420888" y="6089650"/>
            <a:ext cx="1647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+30 kV -RFQ offset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339CFF2-CCD1-C217-041C-AD58EDC7AD38}"/>
              </a:ext>
            </a:extLst>
          </p:cNvPr>
          <p:cNvSpPr/>
          <p:nvPr/>
        </p:nvSpPr>
        <p:spPr>
          <a:xfrm>
            <a:off x="7420889" y="5430985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2FB34BA-B322-A60F-552D-F2A4FE42E845}"/>
              </a:ext>
            </a:extLst>
          </p:cNvPr>
          <p:cNvGrpSpPr/>
          <p:nvPr/>
        </p:nvGrpSpPr>
        <p:grpSpPr>
          <a:xfrm>
            <a:off x="8006499" y="5293858"/>
            <a:ext cx="228622" cy="252272"/>
            <a:chOff x="8413603" y="5316286"/>
            <a:chExt cx="228622" cy="25227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B3F0F98-3D67-A781-222E-8FD609499541}"/>
                </a:ext>
              </a:extLst>
            </p:cNvPr>
            <p:cNvSpPr/>
            <p:nvPr/>
          </p:nvSpPr>
          <p:spPr>
            <a:xfrm>
              <a:off x="8413603" y="5361247"/>
              <a:ext cx="114363" cy="103349"/>
            </a:xfrm>
            <a:prstGeom prst="ellipse">
              <a:avLst/>
            </a:prstGeom>
            <a:gradFill flip="none" rotWithShape="1">
              <a:gsLst>
                <a:gs pos="0">
                  <a:srgbClr val="F7CDEC"/>
                </a:gs>
                <a:gs pos="23000">
                  <a:srgbClr val="FBACE2"/>
                </a:gs>
                <a:gs pos="55970">
                  <a:srgbClr val="FF40FF"/>
                </a:gs>
                <a:gs pos="100000">
                  <a:srgbClr val="950082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>
              <a:glow rad="423911">
                <a:srgbClr val="FF40FF">
                  <a:alpha val="6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B0D1849-CD0C-CBF8-A5C0-A525B50C35CB}"/>
                </a:ext>
              </a:extLst>
            </p:cNvPr>
            <p:cNvSpPr/>
            <p:nvPr/>
          </p:nvSpPr>
          <p:spPr>
            <a:xfrm>
              <a:off x="8527862" y="5465209"/>
              <a:ext cx="114363" cy="103349"/>
            </a:xfrm>
            <a:prstGeom prst="ellipse">
              <a:avLst/>
            </a:prstGeom>
            <a:gradFill flip="none" rotWithShape="1">
              <a:gsLst>
                <a:gs pos="0">
                  <a:srgbClr val="F7CDEC"/>
                </a:gs>
                <a:gs pos="23000">
                  <a:srgbClr val="FBACE2"/>
                </a:gs>
                <a:gs pos="55970">
                  <a:srgbClr val="FF40FF"/>
                </a:gs>
                <a:gs pos="100000">
                  <a:srgbClr val="950082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>
              <a:glow rad="423911">
                <a:srgbClr val="FF40FF">
                  <a:alpha val="6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0BD2C5A-E1A5-F377-A58A-8BC3A963B3B9}"/>
                </a:ext>
              </a:extLst>
            </p:cNvPr>
            <p:cNvSpPr/>
            <p:nvPr/>
          </p:nvSpPr>
          <p:spPr>
            <a:xfrm>
              <a:off x="8512419" y="5316286"/>
              <a:ext cx="114363" cy="103349"/>
            </a:xfrm>
            <a:prstGeom prst="ellipse">
              <a:avLst/>
            </a:prstGeom>
            <a:gradFill flip="none" rotWithShape="1">
              <a:gsLst>
                <a:gs pos="0">
                  <a:srgbClr val="F7CDEC"/>
                </a:gs>
                <a:gs pos="23000">
                  <a:srgbClr val="FBACE2"/>
                </a:gs>
                <a:gs pos="55970">
                  <a:srgbClr val="FF40FF"/>
                </a:gs>
                <a:gs pos="100000">
                  <a:srgbClr val="950082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>
              <a:glow rad="423911">
                <a:srgbClr val="FF40FF">
                  <a:alpha val="6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09847A36-ACDA-96A8-3970-95C740CD7C1C}"/>
              </a:ext>
            </a:extLst>
          </p:cNvPr>
          <p:cNvSpPr/>
          <p:nvPr/>
        </p:nvSpPr>
        <p:spPr>
          <a:xfrm>
            <a:off x="4181712" y="5374381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D06B817-9F82-6BFA-25F7-189F1281AF2F}"/>
              </a:ext>
            </a:extLst>
          </p:cNvPr>
          <p:cNvSpPr/>
          <p:nvPr/>
        </p:nvSpPr>
        <p:spPr>
          <a:xfrm>
            <a:off x="4852456" y="5354045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4FB91C0-473B-DA2E-2A48-C2961CD0E0B8}"/>
              </a:ext>
            </a:extLst>
          </p:cNvPr>
          <p:cNvGrpSpPr/>
          <p:nvPr/>
        </p:nvGrpSpPr>
        <p:grpSpPr>
          <a:xfrm flipH="1">
            <a:off x="7734870" y="5741577"/>
            <a:ext cx="305346" cy="423727"/>
            <a:chOff x="1751026" y="6044606"/>
            <a:chExt cx="400298" cy="64469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9E6B2DD-4EEF-8106-65E4-206974623710}"/>
                </a:ext>
              </a:extLst>
            </p:cNvPr>
            <p:cNvGrpSpPr/>
            <p:nvPr/>
          </p:nvGrpSpPr>
          <p:grpSpPr>
            <a:xfrm flipH="1">
              <a:off x="1751026" y="6051505"/>
              <a:ext cx="295827" cy="637791"/>
              <a:chOff x="8067322" y="1183229"/>
              <a:chExt cx="365920" cy="837109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605D246D-C8E3-A379-0910-2F2F816C7B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53242" y="1684971"/>
                <a:ext cx="0" cy="202925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D94BF95F-8F27-A624-2B0B-99D361848C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69156" y="1674397"/>
                <a:ext cx="18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C81DD88A-1C31-3E5F-8A33-524B600D5C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67322" y="1555040"/>
                <a:ext cx="36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A2900796-7F1B-E550-2E70-D588FC63A619}"/>
                  </a:ext>
                </a:extLst>
              </p:cNvPr>
              <p:cNvSpPr/>
              <p:nvPr/>
            </p:nvSpPr>
            <p:spPr>
              <a:xfrm>
                <a:off x="8073242" y="1887896"/>
                <a:ext cx="360000" cy="132442"/>
              </a:xfrm>
              <a:prstGeom prst="rect">
                <a:avLst/>
              </a:prstGeom>
              <a:pattFill prst="wd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rtl="0">
                  <a:defRPr/>
                </a:pPr>
                <a:endParaRPr lang="en-CH" sz="14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67CF9FD2-F8E6-F12A-5A77-8B79BFE20A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73242" y="1887896"/>
                <a:ext cx="36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1647F22B-2DC7-D319-77F6-A7BA3CB740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53242" y="1183229"/>
                <a:ext cx="0" cy="36589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810E5E5-1057-4B05-B291-D057E8C6E0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89774" y="6044606"/>
              <a:ext cx="26155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A6D3DE5-FBAA-BB7C-749A-2D84852C4655}"/>
              </a:ext>
            </a:extLst>
          </p:cNvPr>
          <p:cNvGrpSpPr/>
          <p:nvPr/>
        </p:nvGrpSpPr>
        <p:grpSpPr>
          <a:xfrm>
            <a:off x="5519936" y="4693503"/>
            <a:ext cx="2179940" cy="1251731"/>
            <a:chOff x="5088573" y="4136318"/>
            <a:chExt cx="3370854" cy="212728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9FE32D5-00D5-68A1-5F5C-5EDCD08E5E05}"/>
                </a:ext>
              </a:extLst>
            </p:cNvPr>
            <p:cNvGrpSpPr/>
            <p:nvPr/>
          </p:nvGrpSpPr>
          <p:grpSpPr>
            <a:xfrm>
              <a:off x="5088573" y="4136318"/>
              <a:ext cx="3370854" cy="2127280"/>
              <a:chOff x="5808389" y="3628885"/>
              <a:chExt cx="2516701" cy="1588241"/>
            </a:xfrm>
          </p:grpSpPr>
          <p:sp>
            <p:nvSpPr>
              <p:cNvPr id="78" name="Rectangle: Top Corners Snipped 216">
                <a:extLst>
                  <a:ext uri="{FF2B5EF4-FFF2-40B4-BE49-F238E27FC236}">
                    <a16:creationId xmlns:a16="http://schemas.microsoft.com/office/drawing/2014/main" id="{08424BB9-FC83-4F5F-E14D-1F8A7655A344}"/>
                  </a:ext>
                </a:extLst>
              </p:cNvPr>
              <p:cNvSpPr/>
              <p:nvPr/>
            </p:nvSpPr>
            <p:spPr>
              <a:xfrm rot="10800000" flipH="1">
                <a:off x="5846462" y="3938946"/>
                <a:ext cx="2426933" cy="86714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rtl="0">
                  <a:defRPr/>
                </a:pPr>
                <a:endParaRPr lang="en-GB" sz="14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Rectangle: Top Corners Snipped 217">
                <a:extLst>
                  <a:ext uri="{FF2B5EF4-FFF2-40B4-BE49-F238E27FC236}">
                    <a16:creationId xmlns:a16="http://schemas.microsoft.com/office/drawing/2014/main" id="{D77F0F4E-3557-C2DE-FA88-D3D89588CC38}"/>
                  </a:ext>
                </a:extLst>
              </p:cNvPr>
              <p:cNvSpPr/>
              <p:nvPr/>
            </p:nvSpPr>
            <p:spPr>
              <a:xfrm flipH="1">
                <a:off x="5846462" y="5058135"/>
                <a:ext cx="2426933" cy="86714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rtl="0">
                  <a:defRPr/>
                </a:pPr>
                <a:endParaRPr lang="en-GB" sz="14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86A8673-84E1-DC5B-36D1-E3420752BF1B}"/>
                  </a:ext>
                </a:extLst>
              </p:cNvPr>
              <p:cNvSpPr/>
              <p:nvPr/>
            </p:nvSpPr>
            <p:spPr>
              <a:xfrm flipH="1">
                <a:off x="5808389" y="3628885"/>
                <a:ext cx="2516701" cy="1588241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algn="ctr" rtl="0">
                  <a:defRPr/>
                </a:pPr>
                <a:endParaRPr lang="en-GB" sz="14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F5E79704-6ED4-7B39-EDD1-C89A22F18F86}"/>
                  </a:ext>
                </a:extLst>
              </p:cNvPr>
              <p:cNvGrpSpPr/>
              <p:nvPr/>
            </p:nvGrpSpPr>
            <p:grpSpPr>
              <a:xfrm>
                <a:off x="5943098" y="4208051"/>
                <a:ext cx="2183909" cy="224237"/>
                <a:chOff x="5430432" y="5509521"/>
                <a:chExt cx="2266662" cy="232734"/>
              </a:xfrm>
            </p:grpSpPr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1A54C35E-29DD-9F7F-CF9D-5D660D808A39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62753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65A6691A-069B-11DF-3C25-CE0A657C2A8A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71962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970F4866-EFBC-1646-4236-BBA0383BC35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53545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46F39806-D4E7-2D3E-E53C-E68F76B93811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44336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A2E85720-F199-0C73-4086-6A8B6F4A0864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35128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8520F4C1-9B23-5357-050D-0F647209E07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08796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3C3FD6DF-B334-F800-1D6B-33F9F0BB9BD3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18004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E71CBA58-3CED-1F5B-BF71-2EE60D6C5C38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99587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3D423916-FF69-FCAD-2054-7F504D9CB69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90379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36EDAEC5-AF29-9D1E-D19C-EED557750A8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81170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AAA2FFF0-2CFA-1FE8-6ECD-762B6A359FF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25919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 dirty="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301A5AFD-4E6D-B2BC-BEF1-FA8DCF07B0B5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16711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F727EF33-6B4B-B7C4-9223-7A8DBD371CB7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07502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F7D3D00C-3C08-8B0E-5BC4-D26B347B931C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98294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96D49FF4-900B-1A34-758B-A3684DB2CE0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89085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D2EBB65E-DE61-F747-C7C8-1551F117C229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79877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C28C59BF-C08D-F0C9-3AAB-671A85E247FF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70668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DBCA3B28-DCE8-8A50-F38D-A17796F9777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61460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2A27039F-CB11-2076-D146-C2975F20929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52251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2CA019B2-9CD4-08D2-F196-07B0649E3C6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43043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5E90BCF3-B92F-705A-32A2-0500E39112C5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45630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C0AE486D-E010-2F34-9032-5D23285F39F5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54838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BA31416E-0A9E-DABD-A285-3B720DC7EE7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36421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1C56EEE3-9143-3327-3C4C-7E16ACF378B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27213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A13FFE5F-1C6D-01CA-6FC5-7695F5A2282C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640463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52C9ABE4-C989-897A-3946-B569124EB7D9}"/>
                  </a:ext>
                </a:extLst>
              </p:cNvPr>
              <p:cNvGrpSpPr/>
              <p:nvPr/>
            </p:nvGrpSpPr>
            <p:grpSpPr>
              <a:xfrm>
                <a:off x="5943098" y="4656493"/>
                <a:ext cx="2183909" cy="224237"/>
                <a:chOff x="5430432" y="5509521"/>
                <a:chExt cx="2266662" cy="232734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253A4E3-276B-A8FD-8C27-3DCDB712264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62753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0E722BDA-4022-25C1-7B1F-D163C60BB842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71962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FFADD470-2F8B-2A0F-E580-CD4AF1C187B1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53545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59F510FD-E6F0-C787-C7A3-FD6C5753CFD1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44336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D634C5CF-A9B9-048E-8114-47CF56203BDF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35128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2C381B33-557C-EA18-8F5D-C692102E29B2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08796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A9168C24-7009-0B7C-AECA-6D8BEFB8D7BF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18004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C48040F7-6C52-E7F3-F8AB-879A84B4F27F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99587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2AA48850-960F-3C28-5506-A5C7A63B3E24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90379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57E5C84E-B37E-FCF6-EF20-76EC86502B18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81170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75929E0E-2504-49FC-1471-CAABF4D9F795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25919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77C2EC06-405B-A7C3-27CE-299C2211A54A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16711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A6E3085B-6F56-7AA8-79A1-D41854A4F60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07502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B3C78BA5-5289-240A-7C66-18238A46818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98294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08D06DFB-C537-E9A0-84F7-5C5D4197306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89085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E23D5D4A-EBE8-09DC-D1D3-B6C53B0549B9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79877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29C2A66B-C209-16CC-75CC-DBA4A03BD6E8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70668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020AF9DD-764E-C978-CBEE-733A45604D0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61460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3F6C22EA-8781-CFEB-98D4-82A221EDED1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52251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B29199B3-F2F3-F69B-EAD6-B2C0A12B97E9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43043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87A5D741-32FC-2E99-0178-060160C3DA3C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45630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0D11E452-CE29-761F-0514-CA18CC4C0160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54838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11156EA8-644C-245C-3CF3-8194D8CF3A66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364217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3951A84A-BDBC-EF06-0E02-7308BB212967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272132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DEBE86D1-F673-343C-EAAC-F3E73BFC558F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640463" y="5509521"/>
                  <a:ext cx="56631" cy="232734"/>
                </a:xfrm>
                <a:prstGeom prst="rect">
                  <a:avLst/>
                </a:prstGeom>
                <a:gradFill>
                  <a:gsLst>
                    <a:gs pos="0">
                      <a:srgbClr val="4C4C4C">
                        <a:tint val="73000"/>
                        <a:satMod val="150000"/>
                      </a:srgbClr>
                    </a:gs>
                    <a:gs pos="25000">
                      <a:srgbClr val="4C4C4C">
                        <a:tint val="96000"/>
                        <a:shade val="80000"/>
                        <a:satMod val="105000"/>
                      </a:srgbClr>
                    </a:gs>
                    <a:gs pos="38000">
                      <a:srgbClr val="4C4C4C">
                        <a:tint val="96000"/>
                        <a:shade val="59000"/>
                        <a:satMod val="120000"/>
                      </a:srgbClr>
                    </a:gs>
                    <a:gs pos="55000">
                      <a:srgbClr val="4C4C4C">
                        <a:shade val="57000"/>
                        <a:satMod val="120000"/>
                      </a:srgbClr>
                    </a:gs>
                    <a:gs pos="80000">
                      <a:srgbClr val="4C4C4C">
                        <a:shade val="56000"/>
                        <a:satMod val="145000"/>
                      </a:srgbClr>
                    </a:gs>
                    <a:gs pos="88000">
                      <a:srgbClr val="4C4C4C">
                        <a:shade val="63000"/>
                        <a:satMod val="160000"/>
                      </a:srgbClr>
                    </a:gs>
                    <a:gs pos="100000">
                      <a:srgbClr val="4C4C4C">
                        <a:tint val="99555"/>
                        <a:satMod val="155000"/>
                      </a:srgbClr>
                    </a:gs>
                  </a:gsLst>
                  <a:lin ang="5400000" scaled="1"/>
                </a:gradFill>
                <a:ln w="9525" cap="flat" cmpd="sng" algn="ctr">
                  <a:solidFill>
                    <a:srgbClr val="4C4C4C">
                      <a:shade val="60000"/>
                      <a:satMod val="300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rtl="0">
                    <a:defRPr/>
                  </a:pPr>
                  <a:endParaRPr lang="en-GB" sz="1400">
                    <a:solidFill>
                      <a:srgbClr val="FFFFFF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F1E1AA9E-6E33-BC4F-EF97-56498238077E}"/>
                </a:ext>
              </a:extLst>
            </p:cNvPr>
            <p:cNvSpPr/>
            <p:nvPr/>
          </p:nvSpPr>
          <p:spPr bwMode="auto">
            <a:xfrm rot="10800000" flipH="1">
              <a:off x="8258627" y="4833888"/>
              <a:ext cx="107732" cy="442742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03E5CEA-BB42-4FD7-079E-799EF2A399F8}"/>
                </a:ext>
              </a:extLst>
            </p:cNvPr>
            <p:cNvSpPr/>
            <p:nvPr/>
          </p:nvSpPr>
          <p:spPr bwMode="auto">
            <a:xfrm rot="10800000" flipH="1">
              <a:off x="8258627" y="5434529"/>
              <a:ext cx="107732" cy="442742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134" name="Oval 133">
            <a:extLst>
              <a:ext uri="{FF2B5EF4-FFF2-40B4-BE49-F238E27FC236}">
                <a16:creationId xmlns:a16="http://schemas.microsoft.com/office/drawing/2014/main" id="{27A210B3-7B3B-30FF-FA79-9AC6475AEE9A}"/>
              </a:ext>
            </a:extLst>
          </p:cNvPr>
          <p:cNvSpPr/>
          <p:nvPr/>
        </p:nvSpPr>
        <p:spPr>
          <a:xfrm>
            <a:off x="3617283" y="5224267"/>
            <a:ext cx="114363" cy="103349"/>
          </a:xfrm>
          <a:prstGeom prst="ellipse">
            <a:avLst/>
          </a:prstGeom>
          <a:gradFill flip="none" rotWithShape="1">
            <a:gsLst>
              <a:gs pos="0">
                <a:srgbClr val="F7CDEC"/>
              </a:gs>
              <a:gs pos="23000">
                <a:srgbClr val="FBACE2"/>
              </a:gs>
              <a:gs pos="55970">
                <a:srgbClr val="FF40FF"/>
              </a:gs>
              <a:gs pos="100000">
                <a:srgbClr val="950082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7030A0"/>
            </a:solidFill>
            <a:prstDash val="solid"/>
            <a:miter lim="800000"/>
          </a:ln>
          <a:effectLst>
            <a:glow rad="423911">
              <a:srgbClr val="FF40FF">
                <a:alpha val="6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Bent-Up Arrow 139">
            <a:extLst>
              <a:ext uri="{FF2B5EF4-FFF2-40B4-BE49-F238E27FC236}">
                <a16:creationId xmlns:a16="http://schemas.microsoft.com/office/drawing/2014/main" id="{AF0C49A4-1C83-5304-FF71-C0532A6D35E0}"/>
              </a:ext>
            </a:extLst>
          </p:cNvPr>
          <p:cNvSpPr/>
          <p:nvPr/>
        </p:nvSpPr>
        <p:spPr>
          <a:xfrm rot="5400000" flipH="1">
            <a:off x="3180928" y="3499801"/>
            <a:ext cx="788442" cy="4237374"/>
          </a:xfrm>
          <a:prstGeom prst="bentUpArrow">
            <a:avLst>
              <a:gd name="adj1" fmla="val 12554"/>
              <a:gd name="adj2" fmla="val 17896"/>
              <a:gd name="adj3" fmla="val 25000"/>
            </a:avLst>
          </a:prstGeom>
          <a:solidFill>
            <a:srgbClr val="7A81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C81A9B4-0112-6565-D5FA-3B38E522124F}"/>
              </a:ext>
            </a:extLst>
          </p:cNvPr>
          <p:cNvSpPr txBox="1"/>
          <p:nvPr/>
        </p:nvSpPr>
        <p:spPr bwMode="auto">
          <a:xfrm>
            <a:off x="1103192" y="4436162"/>
            <a:ext cx="1897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New laser beam path + reference</a:t>
            </a:r>
          </a:p>
        </p:txBody>
      </p:sp>
      <p:sp>
        <p:nvSpPr>
          <p:cNvPr id="144" name="Bent-Up Arrow 143">
            <a:extLst>
              <a:ext uri="{FF2B5EF4-FFF2-40B4-BE49-F238E27FC236}">
                <a16:creationId xmlns:a16="http://schemas.microsoft.com/office/drawing/2014/main" id="{8459608B-64C0-1FC6-B80C-ECA1B6262953}"/>
              </a:ext>
            </a:extLst>
          </p:cNvPr>
          <p:cNvSpPr/>
          <p:nvPr/>
        </p:nvSpPr>
        <p:spPr>
          <a:xfrm rot="5400000" flipH="1">
            <a:off x="3376198" y="3655850"/>
            <a:ext cx="788442" cy="4237374"/>
          </a:xfrm>
          <a:prstGeom prst="bentUpArrow">
            <a:avLst>
              <a:gd name="adj1" fmla="val 12554"/>
              <a:gd name="adj2" fmla="val 17896"/>
              <a:gd name="adj3" fmla="val 25000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Bent-Up Arrow 144">
            <a:extLst>
              <a:ext uri="{FF2B5EF4-FFF2-40B4-BE49-F238E27FC236}">
                <a16:creationId xmlns:a16="http://schemas.microsoft.com/office/drawing/2014/main" id="{BABEC66F-A646-D6CE-C25A-B23E9AF43689}"/>
              </a:ext>
            </a:extLst>
          </p:cNvPr>
          <p:cNvSpPr/>
          <p:nvPr/>
        </p:nvSpPr>
        <p:spPr>
          <a:xfrm rot="5400000" flipH="1">
            <a:off x="3295060" y="3576742"/>
            <a:ext cx="788442" cy="4237374"/>
          </a:xfrm>
          <a:prstGeom prst="bentUpArrow">
            <a:avLst>
              <a:gd name="adj1" fmla="val 12554"/>
              <a:gd name="adj2" fmla="val 17896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2E8115A9-8A81-B592-D915-8A5BA424AD94}"/>
              </a:ext>
            </a:extLst>
          </p:cNvPr>
          <p:cNvGrpSpPr/>
          <p:nvPr/>
        </p:nvGrpSpPr>
        <p:grpSpPr>
          <a:xfrm>
            <a:off x="9286891" y="5301230"/>
            <a:ext cx="513856" cy="241111"/>
            <a:chOff x="9576058" y="5307862"/>
            <a:chExt cx="335698" cy="157516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2DCC81F0-BFB4-9CF3-0D85-9FCFB4E38826}"/>
                </a:ext>
              </a:extLst>
            </p:cNvPr>
            <p:cNvSpPr/>
            <p:nvPr/>
          </p:nvSpPr>
          <p:spPr bwMode="auto">
            <a:xfrm rot="16200000" flipH="1">
              <a:off x="9720276" y="5163644"/>
              <a:ext cx="47261" cy="335698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428D941-3834-30E1-8237-70259B772647}"/>
                </a:ext>
              </a:extLst>
            </p:cNvPr>
            <p:cNvSpPr/>
            <p:nvPr/>
          </p:nvSpPr>
          <p:spPr bwMode="auto">
            <a:xfrm rot="16200000" flipH="1">
              <a:off x="9720276" y="5273899"/>
              <a:ext cx="47261" cy="335698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164" name="Rectangle 163">
            <a:extLst>
              <a:ext uri="{FF2B5EF4-FFF2-40B4-BE49-F238E27FC236}">
                <a16:creationId xmlns:a16="http://schemas.microsoft.com/office/drawing/2014/main" id="{A6EA317F-423A-60A5-D2DF-0E7D8DE2F2E9}"/>
              </a:ext>
            </a:extLst>
          </p:cNvPr>
          <p:cNvSpPr/>
          <p:nvPr/>
        </p:nvSpPr>
        <p:spPr bwMode="auto">
          <a:xfrm rot="16200000" flipH="1">
            <a:off x="10429928" y="5094037"/>
            <a:ext cx="47261" cy="335698"/>
          </a:xfrm>
          <a:prstGeom prst="rect">
            <a:avLst/>
          </a:prstGeom>
          <a:gradFill>
            <a:gsLst>
              <a:gs pos="0">
                <a:srgbClr val="4C4C4C">
                  <a:tint val="73000"/>
                  <a:satMod val="150000"/>
                </a:srgbClr>
              </a:gs>
              <a:gs pos="25000">
                <a:srgbClr val="4C4C4C">
                  <a:tint val="96000"/>
                  <a:shade val="80000"/>
                  <a:satMod val="105000"/>
                </a:srgbClr>
              </a:gs>
              <a:gs pos="38000">
                <a:srgbClr val="4C4C4C">
                  <a:tint val="96000"/>
                  <a:shade val="59000"/>
                  <a:satMod val="120000"/>
                </a:srgbClr>
              </a:gs>
              <a:gs pos="55000">
                <a:srgbClr val="4C4C4C">
                  <a:shade val="57000"/>
                  <a:satMod val="120000"/>
                </a:srgbClr>
              </a:gs>
              <a:gs pos="80000">
                <a:srgbClr val="4C4C4C">
                  <a:shade val="56000"/>
                  <a:satMod val="145000"/>
                </a:srgbClr>
              </a:gs>
              <a:gs pos="88000">
                <a:srgbClr val="4C4C4C">
                  <a:shade val="63000"/>
                  <a:satMod val="160000"/>
                </a:srgbClr>
              </a:gs>
              <a:gs pos="100000">
                <a:srgbClr val="4C4C4C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C4C4C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rtl="0">
              <a:defRPr/>
            </a:pPr>
            <a:endParaRPr lang="en-GB" sz="1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90A664A2-7ABD-5E01-3C45-302704CB705F}"/>
              </a:ext>
            </a:extLst>
          </p:cNvPr>
          <p:cNvSpPr/>
          <p:nvPr/>
        </p:nvSpPr>
        <p:spPr bwMode="auto">
          <a:xfrm rot="16200000" flipH="1">
            <a:off x="10429927" y="5342855"/>
            <a:ext cx="47261" cy="335698"/>
          </a:xfrm>
          <a:prstGeom prst="rect">
            <a:avLst/>
          </a:prstGeom>
          <a:gradFill>
            <a:gsLst>
              <a:gs pos="0">
                <a:srgbClr val="4C4C4C">
                  <a:tint val="73000"/>
                  <a:satMod val="150000"/>
                </a:srgbClr>
              </a:gs>
              <a:gs pos="25000">
                <a:srgbClr val="4C4C4C">
                  <a:tint val="96000"/>
                  <a:shade val="80000"/>
                  <a:satMod val="105000"/>
                </a:srgbClr>
              </a:gs>
              <a:gs pos="38000">
                <a:srgbClr val="4C4C4C">
                  <a:tint val="96000"/>
                  <a:shade val="59000"/>
                  <a:satMod val="120000"/>
                </a:srgbClr>
              </a:gs>
              <a:gs pos="55000">
                <a:srgbClr val="4C4C4C">
                  <a:shade val="57000"/>
                  <a:satMod val="120000"/>
                </a:srgbClr>
              </a:gs>
              <a:gs pos="80000">
                <a:srgbClr val="4C4C4C">
                  <a:shade val="56000"/>
                  <a:satMod val="145000"/>
                </a:srgbClr>
              </a:gs>
              <a:gs pos="88000">
                <a:srgbClr val="4C4C4C">
                  <a:shade val="63000"/>
                  <a:satMod val="160000"/>
                </a:srgbClr>
              </a:gs>
              <a:gs pos="100000">
                <a:srgbClr val="4C4C4C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C4C4C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rtl="0">
              <a:defRPr/>
            </a:pPr>
            <a:endParaRPr lang="en-GB" sz="1400">
              <a:solidFill>
                <a:srgbClr val="FFFFFF"/>
              </a:solidFill>
              <a:latin typeface="Calibri" panose="020F0502020204030204"/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13CBC93-3A7E-4693-C562-4FE4A3A9F9C9}"/>
              </a:ext>
            </a:extLst>
          </p:cNvPr>
          <p:cNvGrpSpPr/>
          <p:nvPr/>
        </p:nvGrpSpPr>
        <p:grpSpPr>
          <a:xfrm>
            <a:off x="8472581" y="5265686"/>
            <a:ext cx="518234" cy="288031"/>
            <a:chOff x="8616280" y="5229201"/>
            <a:chExt cx="687367" cy="288031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077DDE75-44D0-1297-8B88-C1D0EA229469}"/>
                </a:ext>
              </a:extLst>
            </p:cNvPr>
            <p:cNvSpPr/>
            <p:nvPr/>
          </p:nvSpPr>
          <p:spPr bwMode="auto">
            <a:xfrm rot="16200000" flipH="1">
              <a:off x="8681013" y="5164468"/>
              <a:ext cx="47262" cy="176727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1A7781FB-D83B-944F-4362-62FFE71A8EEA}"/>
                </a:ext>
              </a:extLst>
            </p:cNvPr>
            <p:cNvSpPr/>
            <p:nvPr/>
          </p:nvSpPr>
          <p:spPr bwMode="auto">
            <a:xfrm rot="16200000" flipH="1">
              <a:off x="8936333" y="5164468"/>
              <a:ext cx="47262" cy="176727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F6117592-0B12-7DDD-C90A-B1BD5F054C87}"/>
                </a:ext>
              </a:extLst>
            </p:cNvPr>
            <p:cNvSpPr/>
            <p:nvPr/>
          </p:nvSpPr>
          <p:spPr bwMode="auto">
            <a:xfrm rot="16200000" flipH="1">
              <a:off x="9191653" y="5164468"/>
              <a:ext cx="47262" cy="176727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1C737481-1D9B-EC8F-177F-A9F68819ACDF}"/>
                </a:ext>
              </a:extLst>
            </p:cNvPr>
            <p:cNvSpPr/>
            <p:nvPr/>
          </p:nvSpPr>
          <p:spPr bwMode="auto">
            <a:xfrm rot="16200000" flipH="1">
              <a:off x="8681013" y="5405237"/>
              <a:ext cx="47262" cy="176727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5EF19C1A-C2DE-3A41-BD6A-C29BBC4AE31F}"/>
                </a:ext>
              </a:extLst>
            </p:cNvPr>
            <p:cNvSpPr/>
            <p:nvPr/>
          </p:nvSpPr>
          <p:spPr bwMode="auto">
            <a:xfrm rot="16200000" flipH="1">
              <a:off x="8936333" y="5405237"/>
              <a:ext cx="47262" cy="176727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70AF3BB7-356C-CBD8-FA57-D6DE8BD4D0DC}"/>
                </a:ext>
              </a:extLst>
            </p:cNvPr>
            <p:cNvSpPr/>
            <p:nvPr/>
          </p:nvSpPr>
          <p:spPr bwMode="auto">
            <a:xfrm rot="16200000" flipH="1">
              <a:off x="9191653" y="5405237"/>
              <a:ext cx="47262" cy="176727"/>
            </a:xfrm>
            <a:prstGeom prst="rect">
              <a:avLst/>
            </a:prstGeom>
            <a:gradFill>
              <a:gsLst>
                <a:gs pos="0">
                  <a:srgbClr val="4C4C4C">
                    <a:tint val="73000"/>
                    <a:satMod val="150000"/>
                  </a:srgbClr>
                </a:gs>
                <a:gs pos="25000">
                  <a:srgbClr val="4C4C4C">
                    <a:tint val="96000"/>
                    <a:shade val="80000"/>
                    <a:satMod val="105000"/>
                  </a:srgbClr>
                </a:gs>
                <a:gs pos="38000">
                  <a:srgbClr val="4C4C4C">
                    <a:tint val="96000"/>
                    <a:shade val="59000"/>
                    <a:satMod val="120000"/>
                  </a:srgbClr>
                </a:gs>
                <a:gs pos="55000">
                  <a:srgbClr val="4C4C4C">
                    <a:shade val="57000"/>
                    <a:satMod val="120000"/>
                  </a:srgbClr>
                </a:gs>
                <a:gs pos="80000">
                  <a:srgbClr val="4C4C4C">
                    <a:shade val="56000"/>
                    <a:satMod val="145000"/>
                  </a:srgbClr>
                </a:gs>
                <a:gs pos="88000">
                  <a:srgbClr val="4C4C4C">
                    <a:shade val="63000"/>
                    <a:satMod val="160000"/>
                  </a:srgbClr>
                </a:gs>
                <a:gs pos="100000">
                  <a:srgbClr val="4C4C4C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C4C4C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rtl="0">
                <a:defRPr/>
              </a:pPr>
              <a:endParaRPr lang="en-GB" sz="1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4CB7836B-0B5D-A605-3F83-E8A0FC991203}"/>
              </a:ext>
            </a:extLst>
          </p:cNvPr>
          <p:cNvSpPr txBox="1"/>
          <p:nvPr/>
        </p:nvSpPr>
        <p:spPr>
          <a:xfrm flipH="1">
            <a:off x="8247269" y="5665392"/>
            <a:ext cx="1039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400" kern="1200" dirty="0" err="1">
                <a:solidFill>
                  <a:prstClr val="black"/>
                </a:solidFill>
                <a:latin typeface="Calibri" panose="020F0502020204030204"/>
              </a:rPr>
              <a:t>Einzel</a:t>
            </a: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 lens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D602AA93-99A1-DA9B-28F9-31591D269D94}"/>
              </a:ext>
            </a:extLst>
          </p:cNvPr>
          <p:cNvSpPr txBox="1"/>
          <p:nvPr/>
        </p:nvSpPr>
        <p:spPr>
          <a:xfrm flipH="1">
            <a:off x="9120336" y="5692174"/>
            <a:ext cx="1039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Wien filter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09E4CDBE-56B7-2DFA-4957-418DD835C960}"/>
              </a:ext>
            </a:extLst>
          </p:cNvPr>
          <p:cNvSpPr txBox="1"/>
          <p:nvPr/>
        </p:nvSpPr>
        <p:spPr>
          <a:xfrm flipH="1">
            <a:off x="10017129" y="5691570"/>
            <a:ext cx="1039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Deflectors</a:t>
            </a:r>
            <a:endParaRPr lang="en-GB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02CDEB9D-5AD8-22B6-F460-252FEE36AC3D}"/>
              </a:ext>
            </a:extLst>
          </p:cNvPr>
          <p:cNvGrpSpPr/>
          <p:nvPr/>
        </p:nvGrpSpPr>
        <p:grpSpPr>
          <a:xfrm>
            <a:off x="9736553" y="2100536"/>
            <a:ext cx="1952927" cy="2143293"/>
            <a:chOff x="10067946" y="382691"/>
            <a:chExt cx="1096471" cy="1203352"/>
          </a:xfrm>
        </p:grpSpPr>
        <p:pic>
          <p:nvPicPr>
            <p:cNvPr id="177" name="Picture 176">
              <a:extLst>
                <a:ext uri="{FF2B5EF4-FFF2-40B4-BE49-F238E27FC236}">
                  <a16:creationId xmlns:a16="http://schemas.microsoft.com/office/drawing/2014/main" id="{99AC218A-6B0B-B23B-5A8C-24FE45ABD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27749" t="2799" r="27188"/>
            <a:stretch>
              <a:fillRect/>
            </a:stretch>
          </p:blipFill>
          <p:spPr>
            <a:xfrm>
              <a:off x="10071486" y="382691"/>
              <a:ext cx="1092931" cy="649127"/>
            </a:xfrm>
            <a:prstGeom prst="rect">
              <a:avLst/>
            </a:prstGeom>
          </p:spPr>
        </p:pic>
        <p:pic>
          <p:nvPicPr>
            <p:cNvPr id="179" name="Picture 178">
              <a:extLst>
                <a:ext uri="{FF2B5EF4-FFF2-40B4-BE49-F238E27FC236}">
                  <a16:creationId xmlns:a16="http://schemas.microsoft.com/office/drawing/2014/main" id="{859BA731-4FEC-E3DD-7EBD-2FCCDDCD4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6073" t="1880" r="28904"/>
            <a:stretch>
              <a:fillRect/>
            </a:stretch>
          </p:blipFill>
          <p:spPr>
            <a:xfrm>
              <a:off x="10067946" y="918220"/>
              <a:ext cx="1096471" cy="6678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D5DF7-D73D-4049-61D9-F1A1B6E04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E09F4F-4EDE-733D-3C01-D54CE34DC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34867"/>
            <a:ext cx="6336083" cy="4932015"/>
          </a:xfrm>
        </p:spPr>
        <p:txBody>
          <a:bodyPr/>
          <a:lstStyle/>
          <a:p>
            <a:r>
              <a:rPr lang="en-US" dirty="0"/>
              <a:t>Plan: </a:t>
            </a:r>
            <a:br>
              <a:rPr lang="en-US" dirty="0"/>
            </a:br>
            <a:r>
              <a:rPr lang="en-US" dirty="0"/>
              <a:t>Production and study of negative molecular beams </a:t>
            </a:r>
          </a:p>
          <a:p>
            <a:pPr lvl="1"/>
            <a:r>
              <a:rPr lang="en-US" dirty="0"/>
              <a:t>Negative ion sources</a:t>
            </a:r>
          </a:p>
          <a:p>
            <a:pPr lvl="1"/>
            <a:r>
              <a:rPr lang="en-US" dirty="0"/>
              <a:t>In-flight </a:t>
            </a:r>
            <a:r>
              <a:rPr lang="en-US" dirty="0" err="1"/>
              <a:t>photodetachment</a:t>
            </a:r>
            <a:r>
              <a:rPr lang="en-US" dirty="0"/>
              <a:t> + depletion or NPD at offline 2</a:t>
            </a:r>
          </a:p>
          <a:p>
            <a:pPr lvl="1"/>
            <a:r>
              <a:rPr lang="en-US" dirty="0"/>
              <a:t>Charge exchange reactions with reactants and trapped ions in RFQ</a:t>
            </a:r>
          </a:p>
          <a:p>
            <a:pPr lvl="1"/>
            <a:r>
              <a:rPr lang="en-US" dirty="0"/>
              <a:t>During LS3: offline tests</a:t>
            </a:r>
          </a:p>
          <a:p>
            <a:r>
              <a:rPr lang="en-US" dirty="0"/>
              <a:t>To discuss: </a:t>
            </a:r>
            <a:br>
              <a:rPr lang="en-US" dirty="0"/>
            </a:br>
            <a:r>
              <a:rPr lang="en-US" dirty="0"/>
              <a:t>Alkali vapor charge exchange cells</a:t>
            </a:r>
          </a:p>
          <a:p>
            <a:pPr lvl="1"/>
            <a:r>
              <a:rPr lang="en-US" dirty="0"/>
              <a:t>Comparison with existing </a:t>
            </a:r>
            <a:r>
              <a:rPr lang="en-US" dirty="0" err="1"/>
              <a:t>RaF</a:t>
            </a:r>
            <a:r>
              <a:rPr lang="en-US" dirty="0"/>
              <a:t> state distribution data</a:t>
            </a:r>
          </a:p>
          <a:p>
            <a:pPr lvl="1"/>
            <a:r>
              <a:rPr lang="en-US" dirty="0"/>
              <a:t>Opportunities for collaboration with CRIS?</a:t>
            </a:r>
          </a:p>
          <a:p>
            <a:pPr lvl="1"/>
            <a:r>
              <a:rPr lang="en-US" dirty="0"/>
              <a:t>Plans after LS3? 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720899-DA40-110E-7C35-820CB15FA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PANIONS PhD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39239-E049-B8E1-E94A-D003F995A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fld id="{B04D430F-36A1-494C-9539-38B58C4547DE}" type="datetime1">
              <a:rPr lang="en-US" smtClean="0"/>
              <a:pPr/>
              <a:t>2/3/26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12E4F-A5DE-EDBC-2B35-EABC9663B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r>
              <a:rPr lang="en-US"/>
              <a:t>M. Au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C254-8AB6-3F68-3B20-5A6BA537C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C8E15F-AF9E-35D3-F845-BFA75B93E7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854851"/>
              </p:ext>
            </p:extLst>
          </p:nvPr>
        </p:nvGraphicFramePr>
        <p:xfrm>
          <a:off x="6672364" y="853733"/>
          <a:ext cx="3684612" cy="1828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42306">
                  <a:extLst>
                    <a:ext uri="{9D8B030D-6E8A-4147-A177-3AD203B41FA5}">
                      <a16:colId xmlns:a16="http://schemas.microsoft.com/office/drawing/2014/main" val="1593403243"/>
                    </a:ext>
                  </a:extLst>
                </a:gridCol>
                <a:gridCol w="1842306">
                  <a:extLst>
                    <a:ext uri="{9D8B030D-6E8A-4147-A177-3AD203B41FA5}">
                      <a16:colId xmlns:a16="http://schemas.microsoft.com/office/drawing/2014/main" val="3383927432"/>
                    </a:ext>
                  </a:extLst>
                </a:gridCol>
              </a:tblGrid>
              <a:tr h="281611">
                <a:tc>
                  <a:txBody>
                    <a:bodyPr/>
                    <a:lstStyle/>
                    <a:p>
                      <a:r>
                        <a:rPr lang="de-DE" sz="1400" dirty="0"/>
                        <a:t>Source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Work function [eV]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806194"/>
                  </a:ext>
                </a:extLst>
              </a:tr>
              <a:tr h="298911">
                <a:tc>
                  <a:txBody>
                    <a:bodyPr/>
                    <a:lstStyle/>
                    <a:p>
                      <a:r>
                        <a:rPr lang="de-DE" sz="1400" dirty="0"/>
                        <a:t>Molybdenum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4.15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452954"/>
                  </a:ext>
                </a:extLst>
              </a:tr>
              <a:tr h="298911">
                <a:tc>
                  <a:txBody>
                    <a:bodyPr/>
                    <a:lstStyle/>
                    <a:p>
                      <a:r>
                        <a:rPr lang="de-DE" sz="1400" dirty="0"/>
                        <a:t>Tantalum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4.12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535873"/>
                  </a:ext>
                </a:extLst>
              </a:tr>
              <a:tr h="298911">
                <a:tc>
                  <a:txBody>
                    <a:bodyPr/>
                    <a:lstStyle/>
                    <a:p>
                      <a:r>
                        <a:rPr lang="de-DE" sz="1400" b="0" dirty="0"/>
                        <a:t>LaB</a:t>
                      </a:r>
                      <a:r>
                        <a:rPr lang="de-DE" sz="1400" b="0" baseline="-25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2.5-2.7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746924"/>
                  </a:ext>
                </a:extLst>
              </a:tr>
              <a:tr h="298911">
                <a:tc>
                  <a:txBody>
                    <a:bodyPr/>
                    <a:lstStyle/>
                    <a:p>
                      <a:r>
                        <a:rPr lang="de-DE" sz="1400" dirty="0"/>
                        <a:t>GdB</a:t>
                      </a:r>
                      <a:r>
                        <a:rPr lang="de-DE" sz="1400" baseline="-25000" dirty="0"/>
                        <a:t>6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1.5-2.7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224471"/>
                  </a:ext>
                </a:extLst>
              </a:tr>
              <a:tr h="298911">
                <a:tc>
                  <a:txBody>
                    <a:bodyPr/>
                    <a:lstStyle/>
                    <a:p>
                      <a:r>
                        <a:rPr lang="de-DE" sz="1400" dirty="0"/>
                        <a:t>SrVO</a:t>
                      </a:r>
                      <a:r>
                        <a:rPr lang="de-DE" sz="1400" baseline="-25000" dirty="0"/>
                        <a:t>3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1.79 (predicted)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346123"/>
                  </a:ext>
                </a:extLst>
              </a:tr>
            </a:tbl>
          </a:graphicData>
        </a:graphic>
      </p:graphicFrame>
      <p:pic>
        <p:nvPicPr>
          <p:cNvPr id="13" name="Picture 12" descr="A graph of a wave&#10;&#10;AI-generated content may be incorrect.">
            <a:extLst>
              <a:ext uri="{FF2B5EF4-FFF2-40B4-BE49-F238E27FC236}">
                <a16:creationId xmlns:a16="http://schemas.microsoft.com/office/drawing/2014/main" id="{8DB13D1F-6BD0-6D53-15BC-FFAD075ED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938" y="4077072"/>
            <a:ext cx="4281464" cy="22309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CD6E00-ABC0-4F9B-EF22-44F54BCDFDA3}"/>
              </a:ext>
            </a:extLst>
          </p:cNvPr>
          <p:cNvSpPr txBox="1"/>
          <p:nvPr/>
        </p:nvSpPr>
        <p:spPr bwMode="auto">
          <a:xfrm>
            <a:off x="9084709" y="4267156"/>
            <a:ext cx="3141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Carlos M. Fajardo Zambrano</a:t>
            </a:r>
          </a:p>
          <a:p>
            <a:r>
              <a:rPr lang="en-US" dirty="0"/>
              <a:t>CERN-THESIS-2023-239  </a:t>
            </a:r>
          </a:p>
        </p:txBody>
      </p:sp>
    </p:spTree>
    <p:extLst>
      <p:ext uri="{BB962C8B-B14F-4D97-AF65-F5344CB8AC3E}">
        <p14:creationId xmlns:p14="http://schemas.microsoft.com/office/powerpoint/2010/main" val="1968089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637</TotalTime>
  <Words>297</Words>
  <Application>Microsoft Macintosh PowerPoint</Application>
  <DocSecurity>0</DocSecurity>
  <PresentationFormat>Widescreen</PresentationFormat>
  <Paragraphs>64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 Production of atomic and molecular negative ions</vt:lpstr>
      <vt:lpstr>Production and study of radioactive negative ions </vt:lpstr>
      <vt:lpstr>Offline 2 current status</vt:lpstr>
      <vt:lpstr>PANIONS PhD project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Mia Au</cp:lastModifiedBy>
  <cp:revision>87</cp:revision>
  <dcterms:created xsi:type="dcterms:W3CDTF">2021-11-08T12:53:02Z</dcterms:created>
  <dcterms:modified xsi:type="dcterms:W3CDTF">2026-02-03T10:24:12Z</dcterms:modified>
  <cp:category/>
  <dc:identifier/>
  <cp:contentStatus/>
  <dc:language/>
  <cp:version/>
</cp:coreProperties>
</file>