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4" r:id="rId2"/>
  </p:sldMasterIdLst>
  <p:notesMasterIdLst>
    <p:notesMasterId r:id="rId12"/>
  </p:notesMasterIdLst>
  <p:handoutMasterIdLst>
    <p:handoutMasterId r:id="rId13"/>
  </p:handoutMasterIdLst>
  <p:sldIdLst>
    <p:sldId id="406" r:id="rId3"/>
    <p:sldId id="407" r:id="rId4"/>
    <p:sldId id="333" r:id="rId5"/>
    <p:sldId id="332" r:id="rId6"/>
    <p:sldId id="331" r:id="rId7"/>
    <p:sldId id="336" r:id="rId8"/>
    <p:sldId id="457" r:id="rId9"/>
    <p:sldId id="456" r:id="rId10"/>
    <p:sldId id="33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A"/>
    <a:srgbClr val="000000"/>
    <a:srgbClr val="0000FF"/>
    <a:srgbClr val="7030A0"/>
    <a:srgbClr val="2F4D5D"/>
    <a:srgbClr val="FF0000"/>
    <a:srgbClr val="32BF72"/>
    <a:srgbClr val="009D9D"/>
    <a:srgbClr val="9D9D9D"/>
    <a:srgbClr val="B3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83381-46E4-4722-B679-17E5111E3D26}" v="298" dt="2023-06-28T14:59:3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6" autoAdjust="0"/>
    <p:restoredTop sz="93856" autoAdjust="0"/>
  </p:normalViewPr>
  <p:slideViewPr>
    <p:cSldViewPr snapToGrid="0" snapToObjects="1">
      <p:cViewPr varScale="1">
        <p:scale>
          <a:sx n="89" d="100"/>
          <a:sy n="89" d="100"/>
        </p:scale>
        <p:origin x="76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3-2-2026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3-2-2026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6CBB4-39CC-1F74-BA36-54AEF8857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74974A-F7D1-E6BB-48EC-B29DADA208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C8EB4D-5B61-E648-D9A8-217BADE0F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8A4B9-36A8-1CF7-0687-E1E6266D07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959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B8B10-4F4D-510C-5F1E-7049726BD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D2EDF6-BC7A-F05A-1DAC-D3E3FF6EF6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C0A2482-C955-95C8-830A-7A83FA5202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8DCF48-37A0-7824-5D47-2788C01494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838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0BA28-1D9C-4BB1-E43B-C39473E7B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AB8D885-AA01-A561-1D39-1EB5AA9B81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D4DEF8A-7F70-D7E8-DEE3-5126C5DF2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193B38-F777-0598-4A41-2D5FB4B0E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64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CEC08-DBC9-5060-F356-324931CEB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606C495-5313-8A4F-EE5C-B9BFF7F0D2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55FEA8D-5EEE-C64F-B318-F1EB90CE8D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EF3F931-5F37-49A8-C055-02395B92F9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66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FE8C60-E876-7EF1-53B2-E7100909E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72E6FB9-7BBE-3EFC-DF50-BEA7911441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0177C97-1601-4371-DDDD-8F5B7D37F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B70D09E-C6BF-BC28-ECC2-B5CB20435F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734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9666D-B773-F6E1-2519-DC2484079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8BB378-2CF5-580C-B7AB-0AF535F03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70C15A-1EFB-92F2-3F35-173448DE6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B6656-A625-2C83-900D-CDDC000AC8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763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9297FC-7693-979E-36D4-F809ACCD0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7A2EE8C-09D0-4FC4-2013-8D47B94C90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1F3C03-27C4-0B2D-98BC-DAB7BCB1D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C327AE-7F27-0503-AE71-7AE24D3051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13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04F5-1DDB-433A-9F56-F69ABF3D82C1}" type="datetime1">
              <a:rPr lang="nl-BE" smtClean="0"/>
              <a:t>3/02/2026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EA0AE-89F5-40F4-A8AC-2CFB7172A437}" type="datetime1">
              <a:rPr lang="nl-BE" smtClean="0"/>
              <a:t>3/02/2026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91C0-052E-4374-9F7B-8DF3098847EC}" type="datetime1">
              <a:rPr lang="nl-BE" smtClean="0"/>
              <a:t>3/02/2026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B7CBA-08E0-4FB9-BBC7-B0F9EE30FC23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1F9E-F395-4802-BA0E-A579FF58717F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9AD4-BDDB-4121-9EEE-D890BB11E687}" type="datetime1">
              <a:rPr lang="nl-BE" smtClean="0"/>
              <a:t>3/02/2026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08CC-4EBF-4C64-BA9E-B07B99C9DB99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9C90-ED50-42CD-B56C-68BF842A2B6A}" type="datetime1">
              <a:rPr lang="nl-BE" smtClean="0"/>
              <a:t>3/02/2026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E82AE-B9EE-446E-B46E-329ABC891749}" type="datetime1">
              <a:rPr lang="nl-BE" smtClean="0"/>
              <a:t>3/02/2026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DF18-BDCB-4338-9FA2-782F60A2E51C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Faculty, department, unit ...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389F4DD-E9F0-454C-8CE7-299000EBA983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F18BCE0-9917-41C7-AA76-58ADB721FDEC}" type="datetime1">
              <a:rPr lang="nl-BE" smtClean="0"/>
              <a:t>3/02/2026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Faculty, department, unit ...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857649" y="1046373"/>
            <a:ext cx="10476702" cy="4024798"/>
          </a:xfrm>
        </p:spPr>
        <p:txBody>
          <a:bodyPr/>
          <a:lstStyle/>
          <a:p>
            <a:pPr algn="ctr"/>
            <a:r>
              <a:rPr lang="en-US" dirty="0"/>
              <a:t>Potential LS3 offline campaign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Proposal by </a:t>
            </a:r>
            <a:br>
              <a:rPr lang="en-US" sz="2400" dirty="0"/>
            </a:br>
            <a:r>
              <a:rPr lang="en-US" sz="2400" dirty="0"/>
              <a:t>CRIS local team</a:t>
            </a:r>
            <a:endParaRPr lang="en-BE" sz="2400" dirty="0"/>
          </a:p>
        </p:txBody>
      </p:sp>
      <p:pic>
        <p:nvPicPr>
          <p:cNvPr id="4" name="Content Placeholder 9" descr="A picture containing text&#10;&#10;Description automatically generated">
            <a:extLst>
              <a:ext uri="{FF2B5EF4-FFF2-40B4-BE49-F238E27FC236}">
                <a16:creationId xmlns:a16="http://schemas.microsoft.com/office/drawing/2014/main" id="{7820D94A-49A9-E667-10E9-85CB3C92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000" y="6042605"/>
            <a:ext cx="3199001" cy="8153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49FE29-30F9-0E36-5333-47DE1C7E4B43}"/>
              </a:ext>
            </a:extLst>
          </p:cNvPr>
          <p:cNvSpPr txBox="1"/>
          <p:nvPr/>
        </p:nvSpPr>
        <p:spPr>
          <a:xfrm>
            <a:off x="315906" y="5071171"/>
            <a:ext cx="31470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Carlos M. Fajardo-Zambrano</a:t>
            </a:r>
          </a:p>
          <a:p>
            <a:r>
              <a:rPr lang="en-US" dirty="0"/>
              <a:t>Osama Ahmad</a:t>
            </a:r>
            <a:endParaRPr lang="en-US" sz="1800" dirty="0"/>
          </a:p>
          <a:p>
            <a:r>
              <a:rPr lang="en-US" dirty="0"/>
              <a:t>Jessica Warbinek</a:t>
            </a:r>
            <a:endParaRPr lang="en-US" sz="1800" dirty="0"/>
          </a:p>
          <a:p>
            <a:endParaRPr lang="de-DE" dirty="0"/>
          </a:p>
          <a:p>
            <a:endParaRPr lang="nl-NL" dirty="0"/>
          </a:p>
          <a:p>
            <a:endParaRPr lang="nl-NL" sz="1800" dirty="0"/>
          </a:p>
        </p:txBody>
      </p:sp>
      <p:sp>
        <p:nvSpPr>
          <p:cNvPr id="2" name="Ondertitel 8">
            <a:extLst>
              <a:ext uri="{FF2B5EF4-FFF2-40B4-BE49-F238E27FC236}">
                <a16:creationId xmlns:a16="http://schemas.microsoft.com/office/drawing/2014/main" id="{B94930D8-9901-CC4C-54BF-0BED6AEC8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543" y="6157533"/>
            <a:ext cx="11616003" cy="585538"/>
          </a:xfrm>
        </p:spPr>
        <p:txBody>
          <a:bodyPr>
            <a:normAutofit/>
          </a:bodyPr>
          <a:lstStyle/>
          <a:p>
            <a:r>
              <a:rPr lang="en-BE" sz="2000" dirty="0"/>
              <a:t>CRIS collaboration meeting, </a:t>
            </a:r>
            <a:r>
              <a:rPr lang="en-US" sz="2000" dirty="0"/>
              <a:t>February</a:t>
            </a:r>
            <a:r>
              <a:rPr lang="en-BE" sz="2000" dirty="0"/>
              <a:t> 202</a:t>
            </a:r>
            <a:r>
              <a:rPr lang="en-US" sz="2000" dirty="0"/>
              <a:t>6.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2394147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248AD-8E62-E9D1-A1F7-08CA73EB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8E0A4-1A21-A8FC-02EE-44C796D7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EC3088-DF74-35DB-FAAD-B30685B9D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Motivation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E119186D-CDA9-D1B9-29E8-A7D0332331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0004" y="1077264"/>
                <a:ext cx="11145996" cy="48055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4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20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/>
                  <a:buChar char="•"/>
                  <a:defRPr sz="1800" kern="1200" baseline="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dirty="0"/>
                  <a:t>Measurements at CRIS rely on the use of lasers to excite the electron from a lower state to an upper state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n-US" dirty="0"/>
                  <a:t>limited by transition strength / selection rules</a:t>
                </a:r>
              </a:p>
              <a:p>
                <a:pPr>
                  <a:defRPr/>
                </a:pPr>
                <a:endParaRPr lang="en-US" dirty="0"/>
              </a:p>
              <a:p>
                <a:pPr>
                  <a:defRPr/>
                </a:pPr>
                <a:r>
                  <a:rPr lang="en-US" dirty="0"/>
                  <a:t>Stimulated de-excitation have already been implemented before [1,2].</a:t>
                </a:r>
              </a:p>
              <a:p>
                <a:pPr marL="0" indent="0">
                  <a:buNone/>
                  <a:defRPr/>
                </a:pPr>
                <a:endParaRPr lang="en-US" dirty="0"/>
              </a:p>
              <a:p>
                <a:pPr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Allow the access to electronic state that couldn't be reach before </a:t>
                </a:r>
                <a:r>
                  <a:rPr lang="en-US" dirty="0">
                    <a:solidFill>
                      <a:srgbClr val="253366"/>
                    </a:solidFill>
                    <a:sym typeface="Wingdings" panose="05000000000000000000" pitchFamily="2" charset="2"/>
                  </a:rPr>
                  <a:t>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 relevant for nuclear structure (state sensitivity) and beyond the standard model studies</a:t>
                </a:r>
                <a:endParaRPr lang="en-US" dirty="0"/>
              </a:p>
              <a:p>
                <a:pPr>
                  <a:defRPr/>
                </a:pP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  <a:p>
                <a:pPr>
                  <a:defRPr/>
                </a:pPr>
                <a:r>
                  <a:rPr kumimoji="0" lang="en-US" b="0" i="0" u="none" strike="noStrike" kern="1200" cap="none" spc="0" normalizeH="0" baseline="30000" noProof="0" dirty="0">
                    <a:ln>
                      <a:noFill/>
                    </a:ln>
                    <a:effectLst/>
                    <a:uLnTx/>
                    <a:uFillTx/>
                  </a:rPr>
                  <a:t>133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Cs as a good test case for a potential experiment in Fr </a:t>
                </a:r>
                <a14:m>
                  <m:oMath xmlns:m="http://schemas.openxmlformats.org/officeDocument/2006/math">
                    <m:r>
                      <a:rPr kumimoji="0" lang="en-US" b="0" i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7</m:t>
                    </m:r>
                    <m:sSub>
                      <m:sSubPr>
                        <m:ctrlP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r>
                      <a:rPr kumimoji="0" lang="en-US" b="0" i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kumimoji="0" lang="en-US" b="0" i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6</m:t>
                    </m:r>
                    <m:r>
                      <a:rPr kumimoji="0" lang="en-US" b="0" i="1" u="none" strike="noStrike" kern="1200" cap="none" spc="0" normalizeH="0" baseline="3000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3/2,5/2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(see Pierre’s talk on Fr!).</a:t>
                </a:r>
              </a:p>
            </p:txBody>
          </p:sp>
        </mc:Choice>
        <mc:Fallback>
          <p:sp>
            <p:nvSpPr>
              <p:cNvPr id="9" name="Marcador de contenido 1">
                <a:extLst>
                  <a:ext uri="{FF2B5EF4-FFF2-40B4-BE49-F238E27FC236}">
                    <a16:creationId xmlns:a16="http://schemas.microsoft.com/office/drawing/2014/main" id="{E119186D-CDA9-D1B9-29E8-A7D033233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04" y="1077264"/>
                <a:ext cx="11145996" cy="4805589"/>
              </a:xfrm>
              <a:prstGeom prst="rect">
                <a:avLst/>
              </a:prstGeom>
              <a:blipFill>
                <a:blip r:embed="rId3"/>
                <a:stretch>
                  <a:fillRect l="-711" t="-888" r="-13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5">
            <a:extLst>
              <a:ext uri="{FF2B5EF4-FFF2-40B4-BE49-F238E27FC236}">
                <a16:creationId xmlns:a16="http://schemas.microsoft.com/office/drawing/2014/main" id="{FF5905FB-2B4E-CBF8-1330-782D41789881}"/>
              </a:ext>
            </a:extLst>
          </p:cNvPr>
          <p:cNvSpPr txBox="1"/>
          <p:nvPr/>
        </p:nvSpPr>
        <p:spPr>
          <a:xfrm>
            <a:off x="900000" y="6229416"/>
            <a:ext cx="90798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Day, J. O., Brekke, E., &amp; Walker, T. G. (2008). Dynamics of low-density ultracold Rydberg gases. Physical Review A—Atomic, Molecular, and Optical Physics, 77(5), 052712.</a:t>
            </a:r>
          </a:p>
          <a:p>
            <a:pPr lvl="0" defTabSz="457200"/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Comparat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&amp; </a:t>
            </a:r>
            <a:r>
              <a:rPr lang="en-US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Malbrunot</a:t>
            </a:r>
            <a:r>
              <a:rPr lang="en-US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(2019). Laser-stimulated deexcitation of Rydberg antihydrogen atoms. Physical Review A, 99(1), 013418.</a:t>
            </a:r>
          </a:p>
        </p:txBody>
      </p:sp>
    </p:spTree>
    <p:extLst>
      <p:ext uri="{BB962C8B-B14F-4D97-AF65-F5344CB8AC3E}">
        <p14:creationId xmlns:p14="http://schemas.microsoft.com/office/powerpoint/2010/main" val="342186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DBF70-AA52-9412-A62E-F94AD3354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B64D1CA-6902-EF3F-79AD-C1018A4BD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7FB37C5-2443-8E63-495E-1227BAC5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3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1B786073-8792-5C62-C0B6-ED73AE06A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First possible scheme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9FDC6BC-CE60-1AFB-77A1-B5FF832735BB}"/>
              </a:ext>
            </a:extLst>
          </p:cNvPr>
          <p:cNvCxnSpPr>
            <a:cxnSpLocks/>
          </p:cNvCxnSpPr>
          <p:nvPr/>
        </p:nvCxnSpPr>
        <p:spPr>
          <a:xfrm>
            <a:off x="6694769" y="567664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CBA2D49-5F84-48BC-ACCE-60F85B979A01}"/>
              </a:ext>
            </a:extLst>
          </p:cNvPr>
          <p:cNvCxnSpPr>
            <a:cxnSpLocks/>
          </p:cNvCxnSpPr>
          <p:nvPr/>
        </p:nvCxnSpPr>
        <p:spPr>
          <a:xfrm>
            <a:off x="9298431" y="3777556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0F868D0-9438-6341-99D2-527F78F9CC49}"/>
              </a:ext>
            </a:extLst>
          </p:cNvPr>
          <p:cNvSpPr txBox="1">
            <a:spLocks/>
          </p:cNvSpPr>
          <p:nvPr/>
        </p:nvSpPr>
        <p:spPr>
          <a:xfrm>
            <a:off x="5600177" y="551942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DF3D530-4E3D-62B1-B42C-75941DF716FA}"/>
              </a:ext>
            </a:extLst>
          </p:cNvPr>
          <p:cNvCxnSpPr>
            <a:cxnSpLocks/>
          </p:cNvCxnSpPr>
          <p:nvPr/>
        </p:nvCxnSpPr>
        <p:spPr>
          <a:xfrm>
            <a:off x="7418312" y="2752658"/>
            <a:ext cx="2193109" cy="10230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031FBB-5017-7564-69CC-A8A7A5BDBA96}"/>
              </a:ext>
            </a:extLst>
          </p:cNvPr>
          <p:cNvCxnSpPr>
            <a:cxnSpLocks/>
          </p:cNvCxnSpPr>
          <p:nvPr/>
        </p:nvCxnSpPr>
        <p:spPr>
          <a:xfrm flipV="1">
            <a:off x="7325045" y="2733338"/>
            <a:ext cx="0" cy="29433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EB1269-9306-FAD0-7088-889DA9A9D9B9}"/>
              </a:ext>
            </a:extLst>
          </p:cNvPr>
          <p:cNvCxnSpPr>
            <a:cxnSpLocks/>
          </p:cNvCxnSpPr>
          <p:nvPr/>
        </p:nvCxnSpPr>
        <p:spPr>
          <a:xfrm flipH="1" flipV="1">
            <a:off x="7655492" y="1262229"/>
            <a:ext cx="6220" cy="1471109"/>
          </a:xfrm>
          <a:prstGeom prst="straightConnector1">
            <a:avLst/>
          </a:prstGeom>
          <a:ln w="38100">
            <a:solidFill>
              <a:srgbClr val="0000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F94DAAB-21FB-5BE3-B4BC-32673DFB4F88}"/>
              </a:ext>
            </a:extLst>
          </p:cNvPr>
          <p:cNvCxnSpPr>
            <a:cxnSpLocks/>
          </p:cNvCxnSpPr>
          <p:nvPr/>
        </p:nvCxnSpPr>
        <p:spPr>
          <a:xfrm>
            <a:off x="6666339" y="2733338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11570D-36EB-AE23-51A8-43D870F1145C}"/>
              </a:ext>
            </a:extLst>
          </p:cNvPr>
          <p:cNvCxnSpPr>
            <a:cxnSpLocks/>
          </p:cNvCxnSpPr>
          <p:nvPr/>
        </p:nvCxnSpPr>
        <p:spPr>
          <a:xfrm>
            <a:off x="6686817" y="1494948"/>
            <a:ext cx="4205772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A1251D7-57A6-5D06-F875-0FBA96960370}"/>
              </a:ext>
            </a:extLst>
          </p:cNvPr>
          <p:cNvSpPr txBox="1">
            <a:spLocks/>
          </p:cNvSpPr>
          <p:nvPr/>
        </p:nvSpPr>
        <p:spPr>
          <a:xfrm>
            <a:off x="5850279" y="1363444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F94B2144-1294-86FA-FF8B-9E872E847390}"/>
              </a:ext>
            </a:extLst>
          </p:cNvPr>
          <p:cNvSpPr txBox="1">
            <a:spLocks/>
          </p:cNvSpPr>
          <p:nvPr/>
        </p:nvSpPr>
        <p:spPr>
          <a:xfrm>
            <a:off x="6104177" y="4036914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361.2497 nm</a:t>
            </a:r>
            <a:endParaRPr lang="en-US" sz="1600" baseline="-250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FD4672E8-4F5B-3CF2-F199-C03EF6118F76}"/>
              </a:ext>
            </a:extLst>
          </p:cNvPr>
          <p:cNvSpPr txBox="1">
            <a:spLocks/>
          </p:cNvSpPr>
          <p:nvPr/>
        </p:nvSpPr>
        <p:spPr>
          <a:xfrm>
            <a:off x="6686817" y="1951268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</a:t>
            </a:r>
            <a:endParaRPr lang="en-US" sz="1600" baseline="-2500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77752B0-FC13-4EF1-6610-B590C7D6C930}"/>
              </a:ext>
            </a:extLst>
          </p:cNvPr>
          <p:cNvSpPr txBox="1">
            <a:spLocks/>
          </p:cNvSpPr>
          <p:nvPr/>
        </p:nvSpPr>
        <p:spPr>
          <a:xfrm>
            <a:off x="5727495" y="1272873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b)</a:t>
            </a:r>
            <a:endParaRPr lang="en-US" baseline="-25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A149CE7-301D-B41E-75E3-530D70C2ED74}"/>
              </a:ext>
            </a:extLst>
          </p:cNvPr>
          <p:cNvSpPr txBox="1">
            <a:spLocks/>
          </p:cNvSpPr>
          <p:nvPr/>
        </p:nvSpPr>
        <p:spPr>
          <a:xfrm rot="16200000">
            <a:off x="6912291" y="4036915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0AA181D-338F-D916-241F-7591075026C3}"/>
              </a:ext>
            </a:extLst>
          </p:cNvPr>
          <p:cNvCxnSpPr>
            <a:cxnSpLocks/>
          </p:cNvCxnSpPr>
          <p:nvPr/>
        </p:nvCxnSpPr>
        <p:spPr>
          <a:xfrm>
            <a:off x="1675400" y="5703884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8AC3AE-E98D-D011-A502-0168FE4A2851}"/>
              </a:ext>
            </a:extLst>
          </p:cNvPr>
          <p:cNvCxnSpPr>
            <a:cxnSpLocks/>
          </p:cNvCxnSpPr>
          <p:nvPr/>
        </p:nvCxnSpPr>
        <p:spPr>
          <a:xfrm>
            <a:off x="1532429" y="3966407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240E4101-D901-59BE-94E5-AB7BE2A6D0A8}"/>
              </a:ext>
            </a:extLst>
          </p:cNvPr>
          <p:cNvSpPr txBox="1">
            <a:spLocks/>
          </p:cNvSpPr>
          <p:nvPr/>
        </p:nvSpPr>
        <p:spPr>
          <a:xfrm>
            <a:off x="655941" y="5557892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3C5F33-B328-18ED-493C-19C892CE52DE}"/>
              </a:ext>
            </a:extLst>
          </p:cNvPr>
          <p:cNvCxnSpPr>
            <a:cxnSpLocks/>
          </p:cNvCxnSpPr>
          <p:nvPr/>
        </p:nvCxnSpPr>
        <p:spPr>
          <a:xfrm flipV="1">
            <a:off x="2305676" y="3963728"/>
            <a:ext cx="0" cy="174015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EE8BAC0-D465-CAC4-7B3F-DD95B97D1BFF}"/>
              </a:ext>
            </a:extLst>
          </p:cNvPr>
          <p:cNvCxnSpPr>
            <a:cxnSpLocks/>
          </p:cNvCxnSpPr>
          <p:nvPr/>
        </p:nvCxnSpPr>
        <p:spPr>
          <a:xfrm flipV="1">
            <a:off x="2642343" y="1826871"/>
            <a:ext cx="0" cy="2139536"/>
          </a:xfrm>
          <a:prstGeom prst="straightConnector1">
            <a:avLst/>
          </a:prstGeom>
          <a:ln w="38100">
            <a:solidFill>
              <a:srgbClr val="0000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6C0AE9C-3E16-71D0-B3D4-587996D0D48A}"/>
              </a:ext>
            </a:extLst>
          </p:cNvPr>
          <p:cNvCxnSpPr>
            <a:cxnSpLocks/>
          </p:cNvCxnSpPr>
          <p:nvPr/>
        </p:nvCxnSpPr>
        <p:spPr>
          <a:xfrm>
            <a:off x="1667448" y="2059590"/>
            <a:ext cx="1402081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138BC684-439D-87BA-16A2-BFBD3770DB69}"/>
              </a:ext>
            </a:extLst>
          </p:cNvPr>
          <p:cNvSpPr txBox="1">
            <a:spLocks/>
          </p:cNvSpPr>
          <p:nvPr/>
        </p:nvSpPr>
        <p:spPr>
          <a:xfrm>
            <a:off x="830910" y="1928086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530D4E59-4E4E-69CC-0043-620D7623B00F}"/>
              </a:ext>
            </a:extLst>
          </p:cNvPr>
          <p:cNvSpPr txBox="1">
            <a:spLocks/>
          </p:cNvSpPr>
          <p:nvPr/>
        </p:nvSpPr>
        <p:spPr>
          <a:xfrm>
            <a:off x="939567" y="4363209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361.2497 nm</a:t>
            </a:r>
            <a:endParaRPr lang="en-US" sz="1600" baseline="-25000" dirty="0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6D4E0D9D-CFCC-4B39-2388-3FE8CCD1DE8B}"/>
              </a:ext>
            </a:extLst>
          </p:cNvPr>
          <p:cNvSpPr txBox="1">
            <a:spLocks/>
          </p:cNvSpPr>
          <p:nvPr/>
        </p:nvSpPr>
        <p:spPr>
          <a:xfrm>
            <a:off x="1716965" y="2828005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 nm</a:t>
            </a:r>
            <a:endParaRPr lang="en-US" sz="1600" baseline="-25000" dirty="0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BC5DF701-9EEF-3B4B-93A1-D2D17FC7CEAF}"/>
              </a:ext>
            </a:extLst>
          </p:cNvPr>
          <p:cNvSpPr txBox="1">
            <a:spLocks/>
          </p:cNvSpPr>
          <p:nvPr/>
        </p:nvSpPr>
        <p:spPr>
          <a:xfrm>
            <a:off x="601191" y="3820634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9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7A5CC09E-DF2A-6A1A-6057-E5B5B852FB6F}"/>
              </a:ext>
            </a:extLst>
          </p:cNvPr>
          <p:cNvSpPr txBox="1">
            <a:spLocks/>
          </p:cNvSpPr>
          <p:nvPr/>
        </p:nvSpPr>
        <p:spPr>
          <a:xfrm>
            <a:off x="708126" y="1837515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a)</a:t>
            </a:r>
            <a:endParaRPr lang="en-US" baseline="-25000" dirty="0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388E5100-5749-3DFA-84C3-69F4F53AF48B}"/>
              </a:ext>
            </a:extLst>
          </p:cNvPr>
          <p:cNvSpPr txBox="1">
            <a:spLocks/>
          </p:cNvSpPr>
          <p:nvPr/>
        </p:nvSpPr>
        <p:spPr>
          <a:xfrm>
            <a:off x="3134007" y="1896443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31408.4677 cm-1</a:t>
            </a:r>
            <a:endParaRPr lang="en-US" sz="1600" baseline="-25000" dirty="0"/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E0DE3EC-0F1F-099F-F9EF-BDD914A13226}"/>
              </a:ext>
            </a:extLst>
          </p:cNvPr>
          <p:cNvSpPr txBox="1">
            <a:spLocks/>
          </p:cNvSpPr>
          <p:nvPr/>
        </p:nvSpPr>
        <p:spPr>
          <a:xfrm>
            <a:off x="3061847" y="3793715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27681.6782 cm-1</a:t>
            </a:r>
            <a:endParaRPr lang="en-US" sz="1600" baseline="-25000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AEEFF0D6-7C47-DF93-A060-7B199B358B6D}"/>
              </a:ext>
            </a:extLst>
          </p:cNvPr>
          <p:cNvSpPr txBox="1">
            <a:spLocks/>
          </p:cNvSpPr>
          <p:nvPr/>
        </p:nvSpPr>
        <p:spPr>
          <a:xfrm>
            <a:off x="9101670" y="3831946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A0ECE8E1-A21E-6D90-07E0-005666A984FC}"/>
              </a:ext>
            </a:extLst>
          </p:cNvPr>
          <p:cNvSpPr txBox="1">
            <a:spLocks/>
          </p:cNvSpPr>
          <p:nvPr/>
        </p:nvSpPr>
        <p:spPr>
          <a:xfrm>
            <a:off x="5691180" y="2601968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2P_3/2</a:t>
            </a:r>
            <a:endParaRPr lang="en-US" sz="1600" baseline="-25000" dirty="0"/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4316F1E8-F368-5B7A-7539-6F8E5F7A85F7}"/>
              </a:ext>
            </a:extLst>
          </p:cNvPr>
          <p:cNvSpPr txBox="1">
            <a:spLocks/>
          </p:cNvSpPr>
          <p:nvPr/>
        </p:nvSpPr>
        <p:spPr>
          <a:xfrm>
            <a:off x="8193976" y="366234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E86ABCCB-248E-0E53-5162-634036BD3CE3}"/>
              </a:ext>
            </a:extLst>
          </p:cNvPr>
          <p:cNvSpPr txBox="1">
            <a:spLocks/>
          </p:cNvSpPr>
          <p:nvPr/>
        </p:nvSpPr>
        <p:spPr>
          <a:xfrm>
            <a:off x="8156721" y="2896639"/>
            <a:ext cx="3465645" cy="37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758.5860 nm (OPO ~ 100GHz)</a:t>
            </a:r>
            <a:endParaRPr lang="en-US" sz="1600" baseline="-250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182447A-0A96-0546-B580-FF2859C8B846}"/>
              </a:ext>
            </a:extLst>
          </p:cNvPr>
          <p:cNvSpPr txBox="1">
            <a:spLocks/>
          </p:cNvSpPr>
          <p:nvPr/>
        </p:nvSpPr>
        <p:spPr>
          <a:xfrm>
            <a:off x="813587" y="4713938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A = 1.4e5</a:t>
            </a:r>
            <a:endParaRPr lang="en-US" sz="1600" baseline="-25000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0CA40CEF-F0EA-E28D-3B0B-85C4F98530C2}"/>
              </a:ext>
            </a:extLst>
          </p:cNvPr>
          <p:cNvSpPr txBox="1">
            <a:spLocks/>
          </p:cNvSpPr>
          <p:nvPr/>
        </p:nvSpPr>
        <p:spPr>
          <a:xfrm>
            <a:off x="2855594" y="5507909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Ground state</a:t>
            </a:r>
            <a:endParaRPr lang="en-US" sz="1600" baseline="-25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D8B030-60DE-9C2C-5888-85FA8AE30B61}"/>
              </a:ext>
            </a:extLst>
          </p:cNvPr>
          <p:cNvSpPr txBox="1"/>
          <p:nvPr/>
        </p:nvSpPr>
        <p:spPr>
          <a:xfrm>
            <a:off x="6749705" y="838687"/>
            <a:ext cx="389150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/>
              <a:t>The “Lambda scheme”</a:t>
            </a:r>
            <a:endParaRPr lang="fr-FR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04D420D-26A3-0E7D-CE56-AB2A81CB85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394"/>
          <a:stretch>
            <a:fillRect/>
          </a:stretch>
        </p:blipFill>
        <p:spPr>
          <a:xfrm>
            <a:off x="8672190" y="4281901"/>
            <a:ext cx="2557317" cy="1763408"/>
          </a:xfrm>
          <a:prstGeom prst="rect">
            <a:avLst/>
          </a:prstGeom>
        </p:spPr>
      </p:pic>
      <p:sp>
        <p:nvSpPr>
          <p:cNvPr id="38" name="CuadroTexto 5">
            <a:extLst>
              <a:ext uri="{FF2B5EF4-FFF2-40B4-BE49-F238E27FC236}">
                <a16:creationId xmlns:a16="http://schemas.microsoft.com/office/drawing/2014/main" id="{68F0443F-92F1-93CB-6992-32B831435B61}"/>
              </a:ext>
            </a:extLst>
          </p:cNvPr>
          <p:cNvSpPr txBox="1"/>
          <p:nvPr/>
        </p:nvSpPr>
        <p:spPr>
          <a:xfrm>
            <a:off x="791469" y="6354487"/>
            <a:ext cx="61120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Figure courtesy of Pierre Lassegues for Francium</a:t>
            </a:r>
            <a:endParaRPr lang="fr-FR" sz="1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CuadroTexto 5">
            <a:extLst>
              <a:ext uri="{FF2B5EF4-FFF2-40B4-BE49-F238E27FC236}">
                <a16:creationId xmlns:a16="http://schemas.microsoft.com/office/drawing/2014/main" id="{3C7F4C42-5810-4353-DAF1-BBC52D1437C8}"/>
              </a:ext>
            </a:extLst>
          </p:cNvPr>
          <p:cNvSpPr txBox="1"/>
          <p:nvPr/>
        </p:nvSpPr>
        <p:spPr>
          <a:xfrm>
            <a:off x="9729879" y="5538038"/>
            <a:ext cx="441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457200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2F1A9A4-9BE3-C902-3735-64312CFF6D0D}"/>
              </a:ext>
            </a:extLst>
          </p:cNvPr>
          <p:cNvSpPr txBox="1"/>
          <p:nvPr/>
        </p:nvSpPr>
        <p:spPr>
          <a:xfrm>
            <a:off x="771887" y="1416292"/>
            <a:ext cx="389150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/>
              <a:t>First signal scheme</a:t>
            </a:r>
            <a:endParaRPr lang="fr-FR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C8AAE153-CB71-66D2-B9BE-5BFC8D1C423E}"/>
              </a:ext>
            </a:extLst>
          </p:cNvPr>
          <p:cNvSpPr txBox="1">
            <a:spLocks/>
          </p:cNvSpPr>
          <p:nvPr/>
        </p:nvSpPr>
        <p:spPr>
          <a:xfrm>
            <a:off x="1634726" y="5800801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23E109D7-3FC2-2597-CFDF-4E1A63C9F40E}"/>
              </a:ext>
            </a:extLst>
          </p:cNvPr>
          <p:cNvSpPr txBox="1">
            <a:spLocks/>
          </p:cNvSpPr>
          <p:nvPr/>
        </p:nvSpPr>
        <p:spPr>
          <a:xfrm>
            <a:off x="6627903" y="577826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849025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2FE9C-0FA9-231F-279B-FDA1D90BA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34BB13B-5B08-A00B-A6D6-D70E15D3E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56599D-7CB0-5326-9D26-D9067120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4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B6CFB74-42B9-96E6-1519-CF563C158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5 </a:t>
            </a:r>
            <a:r>
              <a:rPr lang="en-US" sz="3600" baseline="30000" dirty="0"/>
              <a:t>2</a:t>
            </a:r>
            <a:r>
              <a:rPr lang="en-US" sz="3600" dirty="0"/>
              <a:t>D state spectroscopy using first step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1199F-392F-7E9F-96C1-337A52B7875C}"/>
              </a:ext>
            </a:extLst>
          </p:cNvPr>
          <p:cNvCxnSpPr>
            <a:cxnSpLocks/>
          </p:cNvCxnSpPr>
          <p:nvPr/>
        </p:nvCxnSpPr>
        <p:spPr>
          <a:xfrm>
            <a:off x="4264315" y="5912330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03E295-5965-35DA-16B3-CCC277DC0DFC}"/>
              </a:ext>
            </a:extLst>
          </p:cNvPr>
          <p:cNvCxnSpPr>
            <a:cxnSpLocks/>
          </p:cNvCxnSpPr>
          <p:nvPr/>
        </p:nvCxnSpPr>
        <p:spPr>
          <a:xfrm>
            <a:off x="6867977" y="4013237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DDAFB28-BF45-BE7B-511D-6EDB69FD6A26}"/>
              </a:ext>
            </a:extLst>
          </p:cNvPr>
          <p:cNvSpPr txBox="1">
            <a:spLocks/>
          </p:cNvSpPr>
          <p:nvPr/>
        </p:nvSpPr>
        <p:spPr>
          <a:xfrm>
            <a:off x="3169723" y="575511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7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2CC780-5D5C-AD30-52FB-78AEA9B239A2}"/>
              </a:ext>
            </a:extLst>
          </p:cNvPr>
          <p:cNvCxnSpPr>
            <a:cxnSpLocks/>
          </p:cNvCxnSpPr>
          <p:nvPr/>
        </p:nvCxnSpPr>
        <p:spPr>
          <a:xfrm>
            <a:off x="4987858" y="2988339"/>
            <a:ext cx="2193109" cy="10230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87F857-5A75-E672-276D-31E57E080F07}"/>
              </a:ext>
            </a:extLst>
          </p:cNvPr>
          <p:cNvCxnSpPr>
            <a:cxnSpLocks/>
          </p:cNvCxnSpPr>
          <p:nvPr/>
        </p:nvCxnSpPr>
        <p:spPr>
          <a:xfrm flipV="1">
            <a:off x="4894591" y="2969019"/>
            <a:ext cx="0" cy="29433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E90EE09-C836-5DD0-8643-ED381434E49A}"/>
              </a:ext>
            </a:extLst>
          </p:cNvPr>
          <p:cNvCxnSpPr>
            <a:cxnSpLocks/>
          </p:cNvCxnSpPr>
          <p:nvPr/>
        </p:nvCxnSpPr>
        <p:spPr>
          <a:xfrm flipH="1" flipV="1">
            <a:off x="7569017" y="1274310"/>
            <a:ext cx="38877" cy="27371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CD6BC0-84C7-1CCE-C68C-5E87BFBA3567}"/>
              </a:ext>
            </a:extLst>
          </p:cNvPr>
          <p:cNvCxnSpPr>
            <a:cxnSpLocks/>
          </p:cNvCxnSpPr>
          <p:nvPr/>
        </p:nvCxnSpPr>
        <p:spPr>
          <a:xfrm>
            <a:off x="4235885" y="2969019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066FE1-9901-7353-D1F2-9B16B42CEAA8}"/>
              </a:ext>
            </a:extLst>
          </p:cNvPr>
          <p:cNvCxnSpPr>
            <a:cxnSpLocks/>
          </p:cNvCxnSpPr>
          <p:nvPr/>
        </p:nvCxnSpPr>
        <p:spPr>
          <a:xfrm>
            <a:off x="4256363" y="1730629"/>
            <a:ext cx="4205772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CE0A8F1-0E52-8AC7-8CE4-E0EE60E26C32}"/>
              </a:ext>
            </a:extLst>
          </p:cNvPr>
          <p:cNvSpPr txBox="1">
            <a:spLocks/>
          </p:cNvSpPr>
          <p:nvPr/>
        </p:nvSpPr>
        <p:spPr>
          <a:xfrm>
            <a:off x="3419825" y="1599125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0FCACADB-E2BF-AD1D-B3E8-E091CB957534}"/>
              </a:ext>
            </a:extLst>
          </p:cNvPr>
          <p:cNvSpPr txBox="1">
            <a:spLocks/>
          </p:cNvSpPr>
          <p:nvPr/>
        </p:nvSpPr>
        <p:spPr>
          <a:xfrm>
            <a:off x="3673723" y="427259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361.2497 nm</a:t>
            </a:r>
            <a:endParaRPr lang="en-US" sz="1600" baseline="-250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BE3115A2-30BC-0414-9EF3-8DC1F9957AF8}"/>
              </a:ext>
            </a:extLst>
          </p:cNvPr>
          <p:cNvSpPr txBox="1">
            <a:spLocks/>
          </p:cNvSpPr>
          <p:nvPr/>
        </p:nvSpPr>
        <p:spPr>
          <a:xfrm>
            <a:off x="7569017" y="2701376"/>
            <a:ext cx="1464156" cy="449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532 nm/OPO</a:t>
            </a:r>
            <a:endParaRPr lang="en-US" sz="1600" baseline="-2500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063CB994-5F9B-5022-6EA8-F03DB4D2919D}"/>
              </a:ext>
            </a:extLst>
          </p:cNvPr>
          <p:cNvSpPr txBox="1">
            <a:spLocks/>
          </p:cNvSpPr>
          <p:nvPr/>
        </p:nvSpPr>
        <p:spPr>
          <a:xfrm>
            <a:off x="3297041" y="1508554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c)</a:t>
            </a:r>
            <a:endParaRPr lang="en-US" baseline="-25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528E05F-127E-878D-CB3C-22B2CBBFD0AE}"/>
              </a:ext>
            </a:extLst>
          </p:cNvPr>
          <p:cNvSpPr txBox="1">
            <a:spLocks/>
          </p:cNvSpPr>
          <p:nvPr/>
        </p:nvSpPr>
        <p:spPr>
          <a:xfrm rot="16200000">
            <a:off x="4481837" y="4272596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4DC50551-3404-7F4C-1236-1F69BB272502}"/>
              </a:ext>
            </a:extLst>
          </p:cNvPr>
          <p:cNvSpPr txBox="1">
            <a:spLocks/>
          </p:cNvSpPr>
          <p:nvPr/>
        </p:nvSpPr>
        <p:spPr>
          <a:xfrm>
            <a:off x="6830053" y="4118641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9A7F38CC-8CB2-1553-3478-3DD7450A1C6F}"/>
              </a:ext>
            </a:extLst>
          </p:cNvPr>
          <p:cNvSpPr txBox="1">
            <a:spLocks/>
          </p:cNvSpPr>
          <p:nvPr/>
        </p:nvSpPr>
        <p:spPr>
          <a:xfrm>
            <a:off x="3260726" y="283764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9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7E057716-4CE8-8133-BF08-3318BBD377C9}"/>
              </a:ext>
            </a:extLst>
          </p:cNvPr>
          <p:cNvSpPr txBox="1">
            <a:spLocks/>
          </p:cNvSpPr>
          <p:nvPr/>
        </p:nvSpPr>
        <p:spPr>
          <a:xfrm>
            <a:off x="5763522" y="389803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AD9CC152-5BBE-C5B4-E9F4-739AAFEAE29B}"/>
              </a:ext>
            </a:extLst>
          </p:cNvPr>
          <p:cNvSpPr txBox="1">
            <a:spLocks/>
          </p:cNvSpPr>
          <p:nvPr/>
        </p:nvSpPr>
        <p:spPr>
          <a:xfrm>
            <a:off x="5854181" y="3182289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758.5860 nm</a:t>
            </a:r>
            <a:endParaRPr lang="en-US" sz="1600" baseline="-25000" dirty="0"/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00896741-7185-9080-B220-9EA7387CC67B}"/>
              </a:ext>
            </a:extLst>
          </p:cNvPr>
          <p:cNvSpPr txBox="1">
            <a:spLocks/>
          </p:cNvSpPr>
          <p:nvPr/>
        </p:nvSpPr>
        <p:spPr>
          <a:xfrm>
            <a:off x="5693851" y="2921794"/>
            <a:ext cx="148832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Grating</a:t>
            </a:r>
            <a:endParaRPr lang="en-US" sz="1600" baseline="-250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36DFBC-B410-7DDD-BE93-6DCF76F36BA9}"/>
              </a:ext>
            </a:extLst>
          </p:cNvPr>
          <p:cNvSpPr txBox="1">
            <a:spLocks/>
          </p:cNvSpPr>
          <p:nvPr/>
        </p:nvSpPr>
        <p:spPr>
          <a:xfrm>
            <a:off x="5469932" y="5716355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Ground state</a:t>
            </a:r>
            <a:endParaRPr lang="en-US" sz="1600" baseline="-2500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DE8D7036-57E1-917A-375F-0EBEF84CE3E1}"/>
              </a:ext>
            </a:extLst>
          </p:cNvPr>
          <p:cNvSpPr txBox="1">
            <a:spLocks/>
          </p:cNvSpPr>
          <p:nvPr/>
        </p:nvSpPr>
        <p:spPr>
          <a:xfrm>
            <a:off x="4235885" y="595108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478328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7574F-0221-6AF7-680F-14CC5A5E5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E7A30EF-1FA9-464D-82F1-714D9F1A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F6AC900-C2C4-E0F6-A690-561E7E3F3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5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68541DF-E747-B37E-A348-7266C3B7C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Second possible scheme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724E46-A2AF-435B-B493-E96CB0A4DE64}"/>
              </a:ext>
            </a:extLst>
          </p:cNvPr>
          <p:cNvCxnSpPr>
            <a:cxnSpLocks/>
          </p:cNvCxnSpPr>
          <p:nvPr/>
        </p:nvCxnSpPr>
        <p:spPr>
          <a:xfrm>
            <a:off x="6694769" y="567664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4511984-1430-2D36-A36D-FA7AC15FFE66}"/>
              </a:ext>
            </a:extLst>
          </p:cNvPr>
          <p:cNvCxnSpPr>
            <a:cxnSpLocks/>
          </p:cNvCxnSpPr>
          <p:nvPr/>
        </p:nvCxnSpPr>
        <p:spPr>
          <a:xfrm>
            <a:off x="9298431" y="3777556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CBE1F1B-4DAD-5517-0627-7F182D1F1986}"/>
              </a:ext>
            </a:extLst>
          </p:cNvPr>
          <p:cNvSpPr txBox="1">
            <a:spLocks/>
          </p:cNvSpPr>
          <p:nvPr/>
        </p:nvSpPr>
        <p:spPr>
          <a:xfrm>
            <a:off x="5600177" y="551942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620619-76BF-0338-2425-19EAEF0C9A80}"/>
              </a:ext>
            </a:extLst>
          </p:cNvPr>
          <p:cNvCxnSpPr>
            <a:cxnSpLocks/>
          </p:cNvCxnSpPr>
          <p:nvPr/>
        </p:nvCxnSpPr>
        <p:spPr>
          <a:xfrm>
            <a:off x="7418312" y="2752658"/>
            <a:ext cx="2193109" cy="10230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004683-82A4-14A0-66C4-1343295128E4}"/>
              </a:ext>
            </a:extLst>
          </p:cNvPr>
          <p:cNvCxnSpPr>
            <a:cxnSpLocks/>
          </p:cNvCxnSpPr>
          <p:nvPr/>
        </p:nvCxnSpPr>
        <p:spPr>
          <a:xfrm flipV="1">
            <a:off x="7325045" y="2733338"/>
            <a:ext cx="0" cy="29433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4AE1B2-F2BF-7F3E-208B-4EA331C722C8}"/>
              </a:ext>
            </a:extLst>
          </p:cNvPr>
          <p:cNvCxnSpPr>
            <a:cxnSpLocks/>
          </p:cNvCxnSpPr>
          <p:nvPr/>
        </p:nvCxnSpPr>
        <p:spPr>
          <a:xfrm flipH="1" flipV="1">
            <a:off x="7655492" y="1262229"/>
            <a:ext cx="6220" cy="1471109"/>
          </a:xfrm>
          <a:prstGeom prst="straightConnector1">
            <a:avLst/>
          </a:prstGeom>
          <a:ln w="38100">
            <a:solidFill>
              <a:srgbClr val="0000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729BD2-99F8-BEC0-9E7D-5410219BE1A5}"/>
              </a:ext>
            </a:extLst>
          </p:cNvPr>
          <p:cNvCxnSpPr>
            <a:cxnSpLocks/>
          </p:cNvCxnSpPr>
          <p:nvPr/>
        </p:nvCxnSpPr>
        <p:spPr>
          <a:xfrm>
            <a:off x="6666339" y="2733338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0D34CD-0BA9-254E-1894-3EC29C40C356}"/>
              </a:ext>
            </a:extLst>
          </p:cNvPr>
          <p:cNvCxnSpPr>
            <a:cxnSpLocks/>
          </p:cNvCxnSpPr>
          <p:nvPr/>
        </p:nvCxnSpPr>
        <p:spPr>
          <a:xfrm>
            <a:off x="6686817" y="1494948"/>
            <a:ext cx="4205772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77AACD0-00F8-6DE6-B38C-A5EA80B3F23F}"/>
              </a:ext>
            </a:extLst>
          </p:cNvPr>
          <p:cNvSpPr txBox="1">
            <a:spLocks/>
          </p:cNvSpPr>
          <p:nvPr/>
        </p:nvSpPr>
        <p:spPr>
          <a:xfrm>
            <a:off x="5850279" y="1363444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F3BA9F4D-EE8A-D5B0-8849-830528C3D4FF}"/>
              </a:ext>
            </a:extLst>
          </p:cNvPr>
          <p:cNvSpPr txBox="1">
            <a:spLocks/>
          </p:cNvSpPr>
          <p:nvPr/>
        </p:nvSpPr>
        <p:spPr>
          <a:xfrm>
            <a:off x="6104177" y="4036914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387.7245 nm</a:t>
            </a:r>
            <a:endParaRPr lang="en-US" sz="1600" baseline="-250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2CFD6BDD-EBCC-BF54-6A55-CD5A817C0D49}"/>
              </a:ext>
            </a:extLst>
          </p:cNvPr>
          <p:cNvSpPr txBox="1">
            <a:spLocks/>
          </p:cNvSpPr>
          <p:nvPr/>
        </p:nvSpPr>
        <p:spPr>
          <a:xfrm>
            <a:off x="6686817" y="1951268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</a:t>
            </a:r>
            <a:endParaRPr lang="en-US" sz="1600" baseline="-2500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262E3F0-222F-879C-8677-2D6B41C7E8B8}"/>
              </a:ext>
            </a:extLst>
          </p:cNvPr>
          <p:cNvSpPr txBox="1">
            <a:spLocks/>
          </p:cNvSpPr>
          <p:nvPr/>
        </p:nvSpPr>
        <p:spPr>
          <a:xfrm>
            <a:off x="5727495" y="1272873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b)</a:t>
            </a:r>
            <a:endParaRPr lang="en-US" baseline="-25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92C45875-612E-DE42-2FA9-1AE17E4BA60D}"/>
              </a:ext>
            </a:extLst>
          </p:cNvPr>
          <p:cNvSpPr txBox="1">
            <a:spLocks/>
          </p:cNvSpPr>
          <p:nvPr/>
        </p:nvSpPr>
        <p:spPr>
          <a:xfrm rot="16200000">
            <a:off x="6912291" y="4036915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9F1472-7D25-D176-2732-25C530C76F65}"/>
              </a:ext>
            </a:extLst>
          </p:cNvPr>
          <p:cNvCxnSpPr>
            <a:cxnSpLocks/>
          </p:cNvCxnSpPr>
          <p:nvPr/>
        </p:nvCxnSpPr>
        <p:spPr>
          <a:xfrm>
            <a:off x="1675400" y="5703884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776C2F-C477-DC73-A69D-7616FFEF97CA}"/>
              </a:ext>
            </a:extLst>
          </p:cNvPr>
          <p:cNvCxnSpPr>
            <a:cxnSpLocks/>
          </p:cNvCxnSpPr>
          <p:nvPr/>
        </p:nvCxnSpPr>
        <p:spPr>
          <a:xfrm>
            <a:off x="1532429" y="4094743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F9414720-25EC-BF1E-3A94-C3EA5CCD0917}"/>
              </a:ext>
            </a:extLst>
          </p:cNvPr>
          <p:cNvSpPr txBox="1">
            <a:spLocks/>
          </p:cNvSpPr>
          <p:nvPr/>
        </p:nvSpPr>
        <p:spPr>
          <a:xfrm>
            <a:off x="655941" y="5557892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75DC4B-0540-AAB1-07D7-284E5410C58E}"/>
              </a:ext>
            </a:extLst>
          </p:cNvPr>
          <p:cNvCxnSpPr>
            <a:cxnSpLocks/>
          </p:cNvCxnSpPr>
          <p:nvPr/>
        </p:nvCxnSpPr>
        <p:spPr>
          <a:xfrm flipV="1">
            <a:off x="2305676" y="4094743"/>
            <a:ext cx="0" cy="160914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20A166-7909-EC7C-4F00-2E8E0CE78AB9}"/>
              </a:ext>
            </a:extLst>
          </p:cNvPr>
          <p:cNvCxnSpPr>
            <a:cxnSpLocks/>
          </p:cNvCxnSpPr>
          <p:nvPr/>
        </p:nvCxnSpPr>
        <p:spPr>
          <a:xfrm flipV="1">
            <a:off x="2642343" y="1955207"/>
            <a:ext cx="0" cy="2139536"/>
          </a:xfrm>
          <a:prstGeom prst="straightConnector1">
            <a:avLst/>
          </a:prstGeom>
          <a:ln w="38100">
            <a:solidFill>
              <a:srgbClr val="0000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D33E73-DD17-EB93-347E-B042FF36833F}"/>
              </a:ext>
            </a:extLst>
          </p:cNvPr>
          <p:cNvCxnSpPr>
            <a:cxnSpLocks/>
          </p:cNvCxnSpPr>
          <p:nvPr/>
        </p:nvCxnSpPr>
        <p:spPr>
          <a:xfrm>
            <a:off x="1667448" y="2187926"/>
            <a:ext cx="1402081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67EEEA92-9F08-3901-B349-AC17A67C359D}"/>
              </a:ext>
            </a:extLst>
          </p:cNvPr>
          <p:cNvSpPr txBox="1">
            <a:spLocks/>
          </p:cNvSpPr>
          <p:nvPr/>
        </p:nvSpPr>
        <p:spPr>
          <a:xfrm>
            <a:off x="830910" y="2056422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41DDDE74-2747-BFAD-990D-D761E9E11327}"/>
              </a:ext>
            </a:extLst>
          </p:cNvPr>
          <p:cNvSpPr txBox="1">
            <a:spLocks/>
          </p:cNvSpPr>
          <p:nvPr/>
        </p:nvSpPr>
        <p:spPr>
          <a:xfrm>
            <a:off x="939567" y="4363209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387.7245 nm</a:t>
            </a:r>
            <a:endParaRPr lang="en-US" sz="1600" baseline="-25000" dirty="0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B0F18CCC-4068-EE16-4AC8-8068CE45D643}"/>
              </a:ext>
            </a:extLst>
          </p:cNvPr>
          <p:cNvSpPr txBox="1">
            <a:spLocks/>
          </p:cNvSpPr>
          <p:nvPr/>
        </p:nvSpPr>
        <p:spPr>
          <a:xfrm>
            <a:off x="1716965" y="2956341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 nm</a:t>
            </a:r>
            <a:endParaRPr lang="en-US" sz="1600" baseline="-25000" dirty="0"/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D95579D2-EFC6-8C14-FA07-192EDF92F0FD}"/>
              </a:ext>
            </a:extLst>
          </p:cNvPr>
          <p:cNvSpPr txBox="1">
            <a:spLocks/>
          </p:cNvSpPr>
          <p:nvPr/>
        </p:nvSpPr>
        <p:spPr>
          <a:xfrm>
            <a:off x="311564" y="3903708"/>
            <a:ext cx="1220865" cy="369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8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05E21652-D048-9EAF-DA0A-B30055C2FF79}"/>
              </a:ext>
            </a:extLst>
          </p:cNvPr>
          <p:cNvSpPr txBox="1">
            <a:spLocks/>
          </p:cNvSpPr>
          <p:nvPr/>
        </p:nvSpPr>
        <p:spPr>
          <a:xfrm>
            <a:off x="708126" y="1965851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a)</a:t>
            </a:r>
            <a:endParaRPr lang="en-US" baseline="-25000" dirty="0"/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6F1C84D2-6545-CFBC-CF4A-491778D0A858}"/>
              </a:ext>
            </a:extLst>
          </p:cNvPr>
          <p:cNvSpPr txBox="1">
            <a:spLocks/>
          </p:cNvSpPr>
          <p:nvPr/>
        </p:nvSpPr>
        <p:spPr>
          <a:xfrm>
            <a:off x="3134007" y="2024779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31408.4677 cm-1</a:t>
            </a:r>
            <a:endParaRPr lang="en-US" sz="1600" baseline="-25000" dirty="0"/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84FC3FDE-8520-70EC-85B1-86AFC6B27342}"/>
              </a:ext>
            </a:extLst>
          </p:cNvPr>
          <p:cNvSpPr txBox="1">
            <a:spLocks/>
          </p:cNvSpPr>
          <p:nvPr/>
        </p:nvSpPr>
        <p:spPr>
          <a:xfrm>
            <a:off x="2881017" y="3918333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25791.508 cm-1</a:t>
            </a:r>
            <a:endParaRPr lang="en-US" sz="1600" baseline="-25000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13E23F1D-E193-B987-5FFE-491BAB2601A6}"/>
              </a:ext>
            </a:extLst>
          </p:cNvPr>
          <p:cNvSpPr txBox="1">
            <a:spLocks/>
          </p:cNvSpPr>
          <p:nvPr/>
        </p:nvSpPr>
        <p:spPr>
          <a:xfrm>
            <a:off x="9260507" y="3882960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A039865F-713D-1C7A-E426-433177AA17E7}"/>
              </a:ext>
            </a:extLst>
          </p:cNvPr>
          <p:cNvSpPr txBox="1">
            <a:spLocks/>
          </p:cNvSpPr>
          <p:nvPr/>
        </p:nvSpPr>
        <p:spPr>
          <a:xfrm>
            <a:off x="5372910" y="2601968"/>
            <a:ext cx="1290760" cy="366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8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806C5B54-BF96-535D-C0E1-6FC947049676}"/>
              </a:ext>
            </a:extLst>
          </p:cNvPr>
          <p:cNvSpPr txBox="1">
            <a:spLocks/>
          </p:cNvSpPr>
          <p:nvPr/>
        </p:nvSpPr>
        <p:spPr>
          <a:xfrm>
            <a:off x="8193976" y="366234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3A146A42-E810-7760-43B5-A30E059C17DA}"/>
              </a:ext>
            </a:extLst>
          </p:cNvPr>
          <p:cNvSpPr txBox="1">
            <a:spLocks/>
          </p:cNvSpPr>
          <p:nvPr/>
        </p:nvSpPr>
        <p:spPr>
          <a:xfrm>
            <a:off x="8256376" y="3009558"/>
            <a:ext cx="3486190" cy="372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885.563 nm (OPO ~ 100GHz)</a:t>
            </a:r>
            <a:endParaRPr lang="en-US" sz="1600" baseline="-25000" dirty="0"/>
          </a:p>
        </p:txBody>
      </p: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57595F09-7B68-F12D-5F20-67592F3F0CC6}"/>
              </a:ext>
            </a:extLst>
          </p:cNvPr>
          <p:cNvSpPr txBox="1">
            <a:spLocks/>
          </p:cNvSpPr>
          <p:nvPr/>
        </p:nvSpPr>
        <p:spPr>
          <a:xfrm>
            <a:off x="813587" y="4713938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A = 3.9e5</a:t>
            </a:r>
            <a:endParaRPr lang="en-US" sz="1600" baseline="-250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8631F93-D69F-5083-A4F2-11AF27027348}"/>
              </a:ext>
            </a:extLst>
          </p:cNvPr>
          <p:cNvSpPr txBox="1">
            <a:spLocks/>
          </p:cNvSpPr>
          <p:nvPr/>
        </p:nvSpPr>
        <p:spPr>
          <a:xfrm>
            <a:off x="2824928" y="5495328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Ground state</a:t>
            </a:r>
            <a:endParaRPr lang="en-US" sz="1600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8AC628-7B67-2468-B08B-A1DBF1B1A5D9}"/>
              </a:ext>
            </a:extLst>
          </p:cNvPr>
          <p:cNvSpPr txBox="1"/>
          <p:nvPr/>
        </p:nvSpPr>
        <p:spPr>
          <a:xfrm>
            <a:off x="771887" y="1416292"/>
            <a:ext cx="389150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/>
              <a:t>First signal scheme</a:t>
            </a:r>
            <a:endParaRPr lang="fr-FR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5CAE8A-8361-AE09-73CC-C9307BEED3DA}"/>
              </a:ext>
            </a:extLst>
          </p:cNvPr>
          <p:cNvSpPr txBox="1"/>
          <p:nvPr/>
        </p:nvSpPr>
        <p:spPr>
          <a:xfrm>
            <a:off x="6749705" y="838687"/>
            <a:ext cx="389150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0" i="0" u="none" strike="noStrike" baseline="0" dirty="0"/>
              <a:t>The “Lambda scheme”</a:t>
            </a:r>
            <a:endParaRPr lang="fr-FR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CB446A2-AC3E-C862-C729-9BD2D39F7CD5}"/>
              </a:ext>
            </a:extLst>
          </p:cNvPr>
          <p:cNvSpPr txBox="1">
            <a:spLocks/>
          </p:cNvSpPr>
          <p:nvPr/>
        </p:nvSpPr>
        <p:spPr>
          <a:xfrm>
            <a:off x="1639154" y="578627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EB03096C-7385-008B-869D-28FA1AC94901}"/>
              </a:ext>
            </a:extLst>
          </p:cNvPr>
          <p:cNvSpPr txBox="1">
            <a:spLocks/>
          </p:cNvSpPr>
          <p:nvPr/>
        </p:nvSpPr>
        <p:spPr>
          <a:xfrm>
            <a:off x="6686817" y="5742198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91861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86F43-2192-1F41-AE15-2B9AFA2C1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1AF53DB-726E-5A74-DD5B-3565E02C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CA0F835-9BCD-FEAE-8A1F-594550723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6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DA6B833D-CE32-C893-4182-21FDA319F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9704D1-7931-2F43-AC5A-375F849F41FC}"/>
              </a:ext>
            </a:extLst>
          </p:cNvPr>
          <p:cNvSpPr txBox="1"/>
          <p:nvPr/>
        </p:nvSpPr>
        <p:spPr>
          <a:xfrm>
            <a:off x="474252" y="1275347"/>
            <a:ext cx="11118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Two possible first steps 361 or 387 nm (similar strength)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Second step can end in either 5 </a:t>
            </a:r>
            <a:r>
              <a:rPr lang="en-US" sz="2400" baseline="30000" dirty="0"/>
              <a:t>2</a:t>
            </a:r>
            <a:r>
              <a:rPr lang="en-US" sz="2400" dirty="0"/>
              <a:t>D</a:t>
            </a:r>
            <a:r>
              <a:rPr lang="en-US" sz="2400" baseline="-25000" dirty="0"/>
              <a:t>3/2</a:t>
            </a:r>
            <a:r>
              <a:rPr lang="en-US" sz="2400" dirty="0"/>
              <a:t> or 5 </a:t>
            </a:r>
            <a:r>
              <a:rPr lang="en-US" sz="2400" baseline="30000" dirty="0"/>
              <a:t>2</a:t>
            </a:r>
            <a:r>
              <a:rPr lang="en-US" sz="2400" dirty="0"/>
              <a:t>D</a:t>
            </a:r>
            <a:r>
              <a:rPr lang="en-US" sz="2400" baseline="-25000" dirty="0"/>
              <a:t>5/2</a:t>
            </a:r>
            <a:r>
              <a:rPr lang="en-US" sz="2400" dirty="0"/>
              <a:t> (all shown are 5 </a:t>
            </a:r>
            <a:r>
              <a:rPr lang="en-US" sz="2400" baseline="30000" dirty="0"/>
              <a:t>2</a:t>
            </a:r>
            <a:r>
              <a:rPr lang="en-US" sz="2400" dirty="0"/>
              <a:t>D</a:t>
            </a:r>
            <a:r>
              <a:rPr lang="en-US" sz="2400" baseline="-25000" dirty="0"/>
              <a:t>3/2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Last step is either 1064 nm or 532nm/OPO</a:t>
            </a:r>
            <a:endParaRPr lang="en-BE" sz="2400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704A77A-795D-CE6D-8D6B-88B06EA6CEC5}"/>
              </a:ext>
            </a:extLst>
          </p:cNvPr>
          <p:cNvCxnSpPr>
            <a:cxnSpLocks/>
          </p:cNvCxnSpPr>
          <p:nvPr/>
        </p:nvCxnSpPr>
        <p:spPr>
          <a:xfrm>
            <a:off x="1079216" y="594288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CDB904-75A1-906F-E5CA-C00A2933180D}"/>
              </a:ext>
            </a:extLst>
          </p:cNvPr>
          <p:cNvCxnSpPr>
            <a:cxnSpLocks/>
          </p:cNvCxnSpPr>
          <p:nvPr/>
        </p:nvCxnSpPr>
        <p:spPr>
          <a:xfrm>
            <a:off x="3616394" y="5279038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0486246-940E-4B1F-A97C-9100825E1D8C}"/>
              </a:ext>
            </a:extLst>
          </p:cNvPr>
          <p:cNvSpPr txBox="1">
            <a:spLocks/>
          </p:cNvSpPr>
          <p:nvPr/>
        </p:nvSpPr>
        <p:spPr>
          <a:xfrm>
            <a:off x="43466" y="579219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A92908-C49B-BAC1-C9BB-5FF7B3589368}"/>
              </a:ext>
            </a:extLst>
          </p:cNvPr>
          <p:cNvCxnSpPr>
            <a:cxnSpLocks/>
          </p:cNvCxnSpPr>
          <p:nvPr/>
        </p:nvCxnSpPr>
        <p:spPr>
          <a:xfrm>
            <a:off x="1896695" y="4254140"/>
            <a:ext cx="2193109" cy="10230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DC9B11-94EA-0673-78F3-1F9269485AAF}"/>
              </a:ext>
            </a:extLst>
          </p:cNvPr>
          <p:cNvCxnSpPr>
            <a:cxnSpLocks/>
          </p:cNvCxnSpPr>
          <p:nvPr/>
        </p:nvCxnSpPr>
        <p:spPr>
          <a:xfrm flipH="1" flipV="1">
            <a:off x="1803428" y="4234820"/>
            <a:ext cx="14159" cy="170806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65C6CC9-B468-6459-127B-CF21487C402A}"/>
              </a:ext>
            </a:extLst>
          </p:cNvPr>
          <p:cNvCxnSpPr>
            <a:cxnSpLocks/>
          </p:cNvCxnSpPr>
          <p:nvPr/>
        </p:nvCxnSpPr>
        <p:spPr>
          <a:xfrm flipH="1" flipV="1">
            <a:off x="2133875" y="2763711"/>
            <a:ext cx="6220" cy="1471109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824236-05A1-D660-3B24-D2DE5349DA47}"/>
              </a:ext>
            </a:extLst>
          </p:cNvPr>
          <p:cNvCxnSpPr>
            <a:cxnSpLocks/>
          </p:cNvCxnSpPr>
          <p:nvPr/>
        </p:nvCxnSpPr>
        <p:spPr>
          <a:xfrm>
            <a:off x="1144722" y="4234820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9326BC1-1037-17A8-9185-F5000237C601}"/>
              </a:ext>
            </a:extLst>
          </p:cNvPr>
          <p:cNvCxnSpPr>
            <a:cxnSpLocks/>
          </p:cNvCxnSpPr>
          <p:nvPr/>
        </p:nvCxnSpPr>
        <p:spPr>
          <a:xfrm>
            <a:off x="1165200" y="2996430"/>
            <a:ext cx="3559200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F83AB37-4423-6C1E-B93D-3015F588B150}"/>
              </a:ext>
            </a:extLst>
          </p:cNvPr>
          <p:cNvSpPr txBox="1">
            <a:spLocks/>
          </p:cNvSpPr>
          <p:nvPr/>
        </p:nvSpPr>
        <p:spPr>
          <a:xfrm>
            <a:off x="328662" y="2864926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829AF43-33F2-69B0-F56B-E89FF1C54AED}"/>
              </a:ext>
            </a:extLst>
          </p:cNvPr>
          <p:cNvSpPr txBox="1">
            <a:spLocks/>
          </p:cNvSpPr>
          <p:nvPr/>
        </p:nvSpPr>
        <p:spPr>
          <a:xfrm>
            <a:off x="618097" y="4919686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361.2497 nm</a:t>
            </a:r>
            <a:endParaRPr lang="en-US" sz="1600" baseline="-250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913B2437-CA37-CAF1-4331-943106CEECC9}"/>
              </a:ext>
            </a:extLst>
          </p:cNvPr>
          <p:cNvSpPr txBox="1">
            <a:spLocks/>
          </p:cNvSpPr>
          <p:nvPr/>
        </p:nvSpPr>
        <p:spPr>
          <a:xfrm>
            <a:off x="1165200" y="3452750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</a:t>
            </a:r>
            <a:endParaRPr lang="en-US" sz="1600" baseline="-250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A80A3BC-2C90-BD5C-1F37-FD33C4A551B3}"/>
              </a:ext>
            </a:extLst>
          </p:cNvPr>
          <p:cNvSpPr txBox="1">
            <a:spLocks/>
          </p:cNvSpPr>
          <p:nvPr/>
        </p:nvSpPr>
        <p:spPr>
          <a:xfrm rot="16200000">
            <a:off x="1288369" y="5013141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AF70D9BE-2742-DA50-A31D-792C4B60225F}"/>
              </a:ext>
            </a:extLst>
          </p:cNvPr>
          <p:cNvSpPr txBox="1">
            <a:spLocks/>
          </p:cNvSpPr>
          <p:nvPr/>
        </p:nvSpPr>
        <p:spPr>
          <a:xfrm>
            <a:off x="3578470" y="5384442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9CD24C47-314E-5914-C412-2817C236B4DE}"/>
              </a:ext>
            </a:extLst>
          </p:cNvPr>
          <p:cNvSpPr txBox="1">
            <a:spLocks/>
          </p:cNvSpPr>
          <p:nvPr/>
        </p:nvSpPr>
        <p:spPr>
          <a:xfrm>
            <a:off x="169563" y="410345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9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3CCD85D7-95CF-4AE4-FFDC-05D557D2B400}"/>
              </a:ext>
            </a:extLst>
          </p:cNvPr>
          <p:cNvSpPr txBox="1">
            <a:spLocks/>
          </p:cNvSpPr>
          <p:nvPr/>
        </p:nvSpPr>
        <p:spPr>
          <a:xfrm>
            <a:off x="2672359" y="5163831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B026F568-82D0-F081-56AA-8A0C488BDAA1}"/>
              </a:ext>
            </a:extLst>
          </p:cNvPr>
          <p:cNvSpPr txBox="1">
            <a:spLocks/>
          </p:cNvSpPr>
          <p:nvPr/>
        </p:nvSpPr>
        <p:spPr>
          <a:xfrm>
            <a:off x="2803048" y="4384287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758.5860 nm</a:t>
            </a:r>
            <a:endParaRPr lang="en-US" sz="1600" baseline="-25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D99E1CC-12F7-72D5-001C-214DCA0A88D7}"/>
              </a:ext>
            </a:extLst>
          </p:cNvPr>
          <p:cNvCxnSpPr>
            <a:cxnSpLocks/>
          </p:cNvCxnSpPr>
          <p:nvPr/>
        </p:nvCxnSpPr>
        <p:spPr>
          <a:xfrm>
            <a:off x="6601073" y="594288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1FDEB0C-1554-C8DB-90D2-BD40DC40DEFE}"/>
              </a:ext>
            </a:extLst>
          </p:cNvPr>
          <p:cNvCxnSpPr>
            <a:cxnSpLocks/>
          </p:cNvCxnSpPr>
          <p:nvPr/>
        </p:nvCxnSpPr>
        <p:spPr>
          <a:xfrm>
            <a:off x="9141596" y="5267739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A51F79DA-946E-420F-DD87-A083E92C50CC}"/>
              </a:ext>
            </a:extLst>
          </p:cNvPr>
          <p:cNvSpPr txBox="1">
            <a:spLocks/>
          </p:cNvSpPr>
          <p:nvPr/>
        </p:nvSpPr>
        <p:spPr>
          <a:xfrm>
            <a:off x="5664723" y="5775066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00E0BFC-E893-0476-B477-7C058835816B}"/>
              </a:ext>
            </a:extLst>
          </p:cNvPr>
          <p:cNvCxnSpPr>
            <a:cxnSpLocks/>
          </p:cNvCxnSpPr>
          <p:nvPr/>
        </p:nvCxnSpPr>
        <p:spPr>
          <a:xfrm>
            <a:off x="7397834" y="4242841"/>
            <a:ext cx="2193109" cy="10230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48A6825-84DA-B6BC-D0B5-BD91D2E7F4A0}"/>
              </a:ext>
            </a:extLst>
          </p:cNvPr>
          <p:cNvCxnSpPr>
            <a:cxnSpLocks/>
          </p:cNvCxnSpPr>
          <p:nvPr/>
        </p:nvCxnSpPr>
        <p:spPr>
          <a:xfrm flipH="1" flipV="1">
            <a:off x="7304567" y="4223521"/>
            <a:ext cx="42334" cy="171936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A4284E-2266-2476-8EAB-EABA839220D5}"/>
              </a:ext>
            </a:extLst>
          </p:cNvPr>
          <p:cNvCxnSpPr>
            <a:cxnSpLocks/>
          </p:cNvCxnSpPr>
          <p:nvPr/>
        </p:nvCxnSpPr>
        <p:spPr>
          <a:xfrm flipH="1" flipV="1">
            <a:off x="7635014" y="2752412"/>
            <a:ext cx="6220" cy="1471109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FC6786C-45FC-A5C0-0BC6-E6D7D290501C}"/>
              </a:ext>
            </a:extLst>
          </p:cNvPr>
          <p:cNvCxnSpPr>
            <a:cxnSpLocks/>
          </p:cNvCxnSpPr>
          <p:nvPr/>
        </p:nvCxnSpPr>
        <p:spPr>
          <a:xfrm>
            <a:off x="6645861" y="4223521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A1A301-5ECB-4AF5-1E92-8B27C73C1E39}"/>
              </a:ext>
            </a:extLst>
          </p:cNvPr>
          <p:cNvCxnSpPr>
            <a:cxnSpLocks/>
          </p:cNvCxnSpPr>
          <p:nvPr/>
        </p:nvCxnSpPr>
        <p:spPr>
          <a:xfrm>
            <a:off x="6666339" y="2985131"/>
            <a:ext cx="3877338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F4D9144-11A7-7E7A-40BD-4BFCCF52BD94}"/>
              </a:ext>
            </a:extLst>
          </p:cNvPr>
          <p:cNvSpPr txBox="1">
            <a:spLocks/>
          </p:cNvSpPr>
          <p:nvPr/>
        </p:nvSpPr>
        <p:spPr>
          <a:xfrm>
            <a:off x="5829801" y="2853627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7C58E4E7-C9CE-E92A-551E-438C4B0E8DB3}"/>
              </a:ext>
            </a:extLst>
          </p:cNvPr>
          <p:cNvSpPr txBox="1">
            <a:spLocks/>
          </p:cNvSpPr>
          <p:nvPr/>
        </p:nvSpPr>
        <p:spPr>
          <a:xfrm>
            <a:off x="6064013" y="5021754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387.7245 nm</a:t>
            </a:r>
            <a:endParaRPr lang="en-US" sz="1600" baseline="-25000" dirty="0"/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3137F66D-5854-1AC4-60D1-D342E2002500}"/>
              </a:ext>
            </a:extLst>
          </p:cNvPr>
          <p:cNvSpPr txBox="1">
            <a:spLocks/>
          </p:cNvSpPr>
          <p:nvPr/>
        </p:nvSpPr>
        <p:spPr>
          <a:xfrm>
            <a:off x="6666339" y="3441451"/>
            <a:ext cx="96867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1064</a:t>
            </a:r>
            <a:endParaRPr lang="en-US" sz="1600" baseline="-25000" dirty="0"/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9549D24D-9E8E-148E-FDC5-8E9AFFB00860}"/>
              </a:ext>
            </a:extLst>
          </p:cNvPr>
          <p:cNvSpPr txBox="1">
            <a:spLocks/>
          </p:cNvSpPr>
          <p:nvPr/>
        </p:nvSpPr>
        <p:spPr>
          <a:xfrm rot="16200000">
            <a:off x="6782316" y="5013141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4D5039E6-3395-0812-278E-CC70471B0EF8}"/>
              </a:ext>
            </a:extLst>
          </p:cNvPr>
          <p:cNvSpPr txBox="1">
            <a:spLocks/>
          </p:cNvSpPr>
          <p:nvPr/>
        </p:nvSpPr>
        <p:spPr>
          <a:xfrm>
            <a:off x="9103672" y="5373143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45D9446E-3FDD-23C3-CC83-7F714F29DDDD}"/>
              </a:ext>
            </a:extLst>
          </p:cNvPr>
          <p:cNvSpPr txBox="1">
            <a:spLocks/>
          </p:cNvSpPr>
          <p:nvPr/>
        </p:nvSpPr>
        <p:spPr>
          <a:xfrm>
            <a:off x="8173498" y="5152532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594FE664-A00B-8EFA-305E-69D715F23B50}"/>
              </a:ext>
            </a:extLst>
          </p:cNvPr>
          <p:cNvSpPr txBox="1">
            <a:spLocks/>
          </p:cNvSpPr>
          <p:nvPr/>
        </p:nvSpPr>
        <p:spPr>
          <a:xfrm>
            <a:off x="8463341" y="4546997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885.563 nm</a:t>
            </a:r>
            <a:endParaRPr lang="en-US" sz="1600" baseline="-25000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6F886665-CD46-FF48-9A6A-71EB36EFD81B}"/>
              </a:ext>
            </a:extLst>
          </p:cNvPr>
          <p:cNvSpPr txBox="1">
            <a:spLocks/>
          </p:cNvSpPr>
          <p:nvPr/>
        </p:nvSpPr>
        <p:spPr>
          <a:xfrm>
            <a:off x="5622775" y="410345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8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D272C66-64A8-7AB9-C51F-C97CFB500A37}"/>
              </a:ext>
            </a:extLst>
          </p:cNvPr>
          <p:cNvCxnSpPr>
            <a:cxnSpLocks/>
          </p:cNvCxnSpPr>
          <p:nvPr/>
        </p:nvCxnSpPr>
        <p:spPr>
          <a:xfrm flipH="1" flipV="1">
            <a:off x="4577355" y="2528812"/>
            <a:ext cx="38877" cy="2737120"/>
          </a:xfrm>
          <a:prstGeom prst="straightConnector1">
            <a:avLst/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7B7691-5FBB-C58A-2D3E-A94A52CB1032}"/>
              </a:ext>
            </a:extLst>
          </p:cNvPr>
          <p:cNvCxnSpPr>
            <a:cxnSpLocks/>
          </p:cNvCxnSpPr>
          <p:nvPr/>
        </p:nvCxnSpPr>
        <p:spPr>
          <a:xfrm flipH="1" flipV="1">
            <a:off x="10295305" y="2516188"/>
            <a:ext cx="38877" cy="2737120"/>
          </a:xfrm>
          <a:prstGeom prst="straightConnector1">
            <a:avLst/>
          </a:prstGeom>
          <a:ln w="381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53A27501-37D8-1E68-FBA0-2A0555868EFE}"/>
              </a:ext>
            </a:extLst>
          </p:cNvPr>
          <p:cNvSpPr txBox="1">
            <a:spLocks/>
          </p:cNvSpPr>
          <p:nvPr/>
        </p:nvSpPr>
        <p:spPr>
          <a:xfrm>
            <a:off x="6689552" y="596973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F2BCE4A3-6945-135B-1BE3-48B51951EEEB}"/>
              </a:ext>
            </a:extLst>
          </p:cNvPr>
          <p:cNvSpPr txBox="1">
            <a:spLocks/>
          </p:cNvSpPr>
          <p:nvPr/>
        </p:nvSpPr>
        <p:spPr>
          <a:xfrm>
            <a:off x="1165200" y="5967662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baseline="30000" dirty="0"/>
              <a:t>133</a:t>
            </a:r>
            <a:r>
              <a:rPr lang="en-US" sz="1600" dirty="0"/>
              <a:t>Cs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18904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48C59-6B07-16CE-C79C-176CACD97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C3B609-F297-177C-5BE4-713A6EC54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214B2A-DED9-D3E5-BBD0-EC334807A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00" y="0"/>
            <a:ext cx="11041200" cy="1152000"/>
          </a:xfrm>
        </p:spPr>
        <p:txBody>
          <a:bodyPr>
            <a:normAutofit/>
          </a:bodyPr>
          <a:lstStyle/>
          <a:p>
            <a:r>
              <a:rPr lang="en-US" dirty="0"/>
              <a:t>Considerations</a:t>
            </a:r>
            <a:endParaRPr lang="en-BE" dirty="0"/>
          </a:p>
        </p:txBody>
      </p:sp>
      <p:sp>
        <p:nvSpPr>
          <p:cNvPr id="9" name="Marcador de contenido 1">
            <a:extLst>
              <a:ext uri="{FF2B5EF4-FFF2-40B4-BE49-F238E27FC236}">
                <a16:creationId xmlns:a16="http://schemas.microsoft.com/office/drawing/2014/main" id="{EBD64214-D2BE-5472-CA45-D8993F4D68FC}"/>
              </a:ext>
            </a:extLst>
          </p:cNvPr>
          <p:cNvSpPr txBox="1">
            <a:spLocks/>
          </p:cNvSpPr>
          <p:nvPr/>
        </p:nvSpPr>
        <p:spPr>
          <a:xfrm>
            <a:off x="470004" y="1077264"/>
            <a:ext cx="11041200" cy="4805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Schemes have been chose based on available lasers and their power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Laser paths are ready-</a:t>
            </a:r>
            <a:r>
              <a:rPr lang="en-US" dirty="0" err="1"/>
              <a:t>ish</a:t>
            </a:r>
            <a:r>
              <a:rPr lang="en-US" dirty="0"/>
              <a:t> and laser (if lasing) are close in wavelength.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We will need help from experience users to take shifts (7am-3pm, 3pm-11pm)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We could also do a comparison of FIU vs three-step scheme, and background estimation based on source abundances 1 part Cs, 4 parts Rb and 20 parts K.</a:t>
            </a:r>
          </a:p>
        </p:txBody>
      </p:sp>
    </p:spTree>
    <p:extLst>
      <p:ext uri="{BB962C8B-B14F-4D97-AF65-F5344CB8AC3E}">
        <p14:creationId xmlns:p14="http://schemas.microsoft.com/office/powerpoint/2010/main" val="1139574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1FA26-D1D8-7931-6F6D-BA86E31F2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E407A-4453-A81A-6F44-48E94CC48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F0A19-7593-B2CA-C366-BEA46642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E52EE-49A6-C390-F893-A3CE088C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30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260FF-564B-0F41-BBAD-33668E0C5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CC9931-328B-1337-2A73-0590672D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Institute for Nuclear and Radiation Physics, Nuclear Moments Group</a:t>
            </a:r>
            <a:endParaRPr lang="nl-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407D4D-2F7D-F205-E605-315326F0E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131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z="1100" smtClean="0"/>
              <a:t>9</a:t>
            </a:fld>
            <a:endParaRPr lang="nl-NL" dirty="0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71C53660-97B5-8528-E7DA-8F68A002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 state using second step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6659474-5067-DD87-22CC-049D0B7EAFEA}"/>
              </a:ext>
            </a:extLst>
          </p:cNvPr>
          <p:cNvCxnSpPr>
            <a:cxnSpLocks/>
          </p:cNvCxnSpPr>
          <p:nvPr/>
        </p:nvCxnSpPr>
        <p:spPr>
          <a:xfrm>
            <a:off x="4264315" y="5912330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D2BF0B-4EEE-62D4-F484-DBDD7E48B98B}"/>
              </a:ext>
            </a:extLst>
          </p:cNvPr>
          <p:cNvCxnSpPr>
            <a:cxnSpLocks/>
          </p:cNvCxnSpPr>
          <p:nvPr/>
        </p:nvCxnSpPr>
        <p:spPr>
          <a:xfrm>
            <a:off x="6867977" y="4013237"/>
            <a:ext cx="14020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0D33CC0-CCF2-D7BE-1B2B-445B630392B2}"/>
              </a:ext>
            </a:extLst>
          </p:cNvPr>
          <p:cNvSpPr txBox="1">
            <a:spLocks/>
          </p:cNvSpPr>
          <p:nvPr/>
        </p:nvSpPr>
        <p:spPr>
          <a:xfrm>
            <a:off x="3169723" y="575511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6 </a:t>
            </a:r>
            <a:r>
              <a:rPr lang="en-US" sz="1600" baseline="30000" dirty="0"/>
              <a:t>2</a:t>
            </a:r>
            <a:r>
              <a:rPr lang="en-US" sz="1600" dirty="0"/>
              <a:t>S</a:t>
            </a:r>
            <a:r>
              <a:rPr lang="en-US" sz="1600" baseline="-25000" dirty="0"/>
              <a:t>1/2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E05903-9F9B-C5FB-8045-236C84C0E4DC}"/>
              </a:ext>
            </a:extLst>
          </p:cNvPr>
          <p:cNvCxnSpPr>
            <a:cxnSpLocks/>
          </p:cNvCxnSpPr>
          <p:nvPr/>
        </p:nvCxnSpPr>
        <p:spPr>
          <a:xfrm>
            <a:off x="4987858" y="2988339"/>
            <a:ext cx="2193109" cy="10230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C10901-7583-D396-8865-B61A8EEA6E7E}"/>
              </a:ext>
            </a:extLst>
          </p:cNvPr>
          <p:cNvCxnSpPr>
            <a:cxnSpLocks/>
          </p:cNvCxnSpPr>
          <p:nvPr/>
        </p:nvCxnSpPr>
        <p:spPr>
          <a:xfrm flipV="1">
            <a:off x="4894591" y="2969019"/>
            <a:ext cx="0" cy="294331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8B9BEC-75E8-9A49-446F-044C16DBF083}"/>
              </a:ext>
            </a:extLst>
          </p:cNvPr>
          <p:cNvCxnSpPr>
            <a:cxnSpLocks/>
          </p:cNvCxnSpPr>
          <p:nvPr/>
        </p:nvCxnSpPr>
        <p:spPr>
          <a:xfrm flipH="1" flipV="1">
            <a:off x="7569017" y="1274310"/>
            <a:ext cx="38877" cy="27371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3B2DBD-1FE7-3DEB-68E8-132775A4E9DC}"/>
              </a:ext>
            </a:extLst>
          </p:cNvPr>
          <p:cNvCxnSpPr>
            <a:cxnSpLocks/>
          </p:cNvCxnSpPr>
          <p:nvPr/>
        </p:nvCxnSpPr>
        <p:spPr>
          <a:xfrm>
            <a:off x="4235885" y="2969019"/>
            <a:ext cx="1402081" cy="0"/>
          </a:xfrm>
          <a:prstGeom prst="line">
            <a:avLst/>
          </a:prstGeom>
          <a:ln w="571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067148-DFEB-BD31-F227-FB9B93DA02B9}"/>
              </a:ext>
            </a:extLst>
          </p:cNvPr>
          <p:cNvCxnSpPr>
            <a:cxnSpLocks/>
          </p:cNvCxnSpPr>
          <p:nvPr/>
        </p:nvCxnSpPr>
        <p:spPr>
          <a:xfrm>
            <a:off x="4256363" y="1730629"/>
            <a:ext cx="4205772" cy="0"/>
          </a:xfrm>
          <a:prstGeom prst="line">
            <a:avLst/>
          </a:prstGeom>
          <a:ln w="571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C84043E5-95B7-8638-6B33-BC7264DBBE9E}"/>
              </a:ext>
            </a:extLst>
          </p:cNvPr>
          <p:cNvSpPr txBox="1">
            <a:spLocks/>
          </p:cNvSpPr>
          <p:nvPr/>
        </p:nvSpPr>
        <p:spPr>
          <a:xfrm>
            <a:off x="3419825" y="1599125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IP</a:t>
            </a:r>
            <a:endParaRPr lang="en-US" sz="1600" baseline="-25000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B59756E5-81A3-56F1-5AC4-9BF258DEFA4F}"/>
              </a:ext>
            </a:extLst>
          </p:cNvPr>
          <p:cNvSpPr txBox="1">
            <a:spLocks/>
          </p:cNvSpPr>
          <p:nvPr/>
        </p:nvSpPr>
        <p:spPr>
          <a:xfrm>
            <a:off x="3673723" y="4272595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387.7245 nm</a:t>
            </a:r>
            <a:endParaRPr lang="en-US" sz="1600" baseline="-25000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1934DA42-59C3-E547-7BD2-45889A444A99}"/>
              </a:ext>
            </a:extLst>
          </p:cNvPr>
          <p:cNvSpPr txBox="1">
            <a:spLocks/>
          </p:cNvSpPr>
          <p:nvPr/>
        </p:nvSpPr>
        <p:spPr>
          <a:xfrm>
            <a:off x="7569017" y="2701376"/>
            <a:ext cx="1464156" cy="449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532 nm/OPO</a:t>
            </a:r>
            <a:endParaRPr lang="en-US" sz="1600" baseline="-2500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113D929-350B-D630-376F-DFD5616E9A7D}"/>
              </a:ext>
            </a:extLst>
          </p:cNvPr>
          <p:cNvSpPr txBox="1">
            <a:spLocks/>
          </p:cNvSpPr>
          <p:nvPr/>
        </p:nvSpPr>
        <p:spPr>
          <a:xfrm>
            <a:off x="3297041" y="1508554"/>
            <a:ext cx="518990" cy="461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dirty="0"/>
              <a:t>c)</a:t>
            </a:r>
            <a:endParaRPr lang="en-US" baseline="-25000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9B28DC92-A641-631D-BAFB-DCCB864387BC}"/>
              </a:ext>
            </a:extLst>
          </p:cNvPr>
          <p:cNvSpPr txBox="1">
            <a:spLocks/>
          </p:cNvSpPr>
          <p:nvPr/>
        </p:nvSpPr>
        <p:spPr>
          <a:xfrm>
            <a:off x="5594123" y="2862153"/>
            <a:ext cx="1488325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Grating</a:t>
            </a:r>
            <a:endParaRPr lang="en-US" sz="1600" baseline="-25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EFD30A44-C075-B5CF-F48B-E4CF67C54569}"/>
              </a:ext>
            </a:extLst>
          </p:cNvPr>
          <p:cNvSpPr txBox="1">
            <a:spLocks/>
          </p:cNvSpPr>
          <p:nvPr/>
        </p:nvSpPr>
        <p:spPr>
          <a:xfrm rot="16200000">
            <a:off x="4481837" y="4272596"/>
            <a:ext cx="1583512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Double Z-cavity</a:t>
            </a:r>
            <a:endParaRPr lang="en-US" sz="1600" baseline="-25000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6FF05465-7761-FA7E-C17D-2D374C360D70}"/>
              </a:ext>
            </a:extLst>
          </p:cNvPr>
          <p:cNvSpPr txBox="1">
            <a:spLocks/>
          </p:cNvSpPr>
          <p:nvPr/>
        </p:nvSpPr>
        <p:spPr>
          <a:xfrm>
            <a:off x="6830053" y="4118641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14499.2568 cm-1</a:t>
            </a:r>
            <a:endParaRPr lang="en-US" sz="1600" baseline="-250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7DB6B64E-AF5A-B220-EB9C-31BFFD26D2E6}"/>
              </a:ext>
            </a:extLst>
          </p:cNvPr>
          <p:cNvSpPr txBox="1">
            <a:spLocks/>
          </p:cNvSpPr>
          <p:nvPr/>
        </p:nvSpPr>
        <p:spPr>
          <a:xfrm>
            <a:off x="3260726" y="2837649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8 </a:t>
            </a:r>
            <a:r>
              <a:rPr lang="en-US" sz="1600" baseline="30000" dirty="0"/>
              <a:t>2</a:t>
            </a:r>
            <a:r>
              <a:rPr lang="en-US" sz="1600" dirty="0"/>
              <a:t>P</a:t>
            </a:r>
            <a:r>
              <a:rPr lang="en-US" sz="1600" baseline="-25000" dirty="0"/>
              <a:t>3/2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486D9ACC-E67D-F676-D925-159FED895D50}"/>
              </a:ext>
            </a:extLst>
          </p:cNvPr>
          <p:cNvSpPr txBox="1">
            <a:spLocks/>
          </p:cNvSpPr>
          <p:nvPr/>
        </p:nvSpPr>
        <p:spPr>
          <a:xfrm>
            <a:off x="5763522" y="3898030"/>
            <a:ext cx="114952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5 </a:t>
            </a:r>
            <a:r>
              <a:rPr lang="en-US" sz="1600" baseline="30000" dirty="0"/>
              <a:t>2</a:t>
            </a:r>
            <a:r>
              <a:rPr lang="en-US" sz="1600" dirty="0"/>
              <a:t>D</a:t>
            </a:r>
            <a:r>
              <a:rPr lang="en-US" sz="1600" baseline="-25000" dirty="0"/>
              <a:t>3/2</a:t>
            </a:r>
          </a:p>
        </p:txBody>
      </p: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294DC713-379A-A25A-AD45-79D9B333A0CD}"/>
              </a:ext>
            </a:extLst>
          </p:cNvPr>
          <p:cNvSpPr txBox="1">
            <a:spLocks/>
          </p:cNvSpPr>
          <p:nvPr/>
        </p:nvSpPr>
        <p:spPr>
          <a:xfrm>
            <a:off x="5763522" y="3129953"/>
            <a:ext cx="1220868" cy="3013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600" dirty="0"/>
              <a:t>885.563 nm</a:t>
            </a:r>
            <a:endParaRPr lang="en-US" sz="1600" baseline="-250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799D350-2EE3-04A9-69C0-546E34E7DF3F}"/>
              </a:ext>
            </a:extLst>
          </p:cNvPr>
          <p:cNvSpPr txBox="1">
            <a:spLocks/>
          </p:cNvSpPr>
          <p:nvPr/>
        </p:nvSpPr>
        <p:spPr>
          <a:xfrm>
            <a:off x="5413843" y="5716355"/>
            <a:ext cx="1790919" cy="39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Arial"/>
              <a:buNone/>
            </a:pPr>
            <a:r>
              <a:rPr lang="en-US" sz="1600" dirty="0"/>
              <a:t>Ground state</a:t>
            </a:r>
            <a:endParaRPr lang="en-US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667618267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227</TotalTime>
  <Words>608</Words>
  <Application>Microsoft Office PowerPoint</Application>
  <PresentationFormat>Widescreen</PresentationFormat>
  <Paragraphs>149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Wingdings</vt:lpstr>
      <vt:lpstr>KU Leuven</vt:lpstr>
      <vt:lpstr>KU Leuven Sedes</vt:lpstr>
      <vt:lpstr>Potential LS3 offline campaign  Proposal by  CRIS local team</vt:lpstr>
      <vt:lpstr>Motivation</vt:lpstr>
      <vt:lpstr>First possible scheme</vt:lpstr>
      <vt:lpstr>5 2D state spectroscopy using first step</vt:lpstr>
      <vt:lpstr>Second possible scheme</vt:lpstr>
      <vt:lpstr>Summary</vt:lpstr>
      <vt:lpstr>Considerations</vt:lpstr>
      <vt:lpstr>Thanks for your attention</vt:lpstr>
      <vt:lpstr>D state using second step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Carlos Mario Fajardo Zambrano</cp:lastModifiedBy>
  <cp:revision>15</cp:revision>
  <dcterms:created xsi:type="dcterms:W3CDTF">2017-09-13T11:47:32Z</dcterms:created>
  <dcterms:modified xsi:type="dcterms:W3CDTF">2026-02-03T09:55:08Z</dcterms:modified>
</cp:coreProperties>
</file>