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4" r:id="rId2"/>
    <p:sldId id="337" r:id="rId3"/>
    <p:sldId id="364" r:id="rId4"/>
    <p:sldId id="368" r:id="rId5"/>
    <p:sldId id="369" r:id="rId6"/>
    <p:sldId id="361" r:id="rId7"/>
    <p:sldId id="339" r:id="rId8"/>
    <p:sldId id="370" r:id="rId9"/>
    <p:sldId id="371" r:id="rId10"/>
    <p:sldId id="379" r:id="rId11"/>
    <p:sldId id="378" r:id="rId12"/>
    <p:sldId id="380" r:id="rId13"/>
    <p:sldId id="382" r:id="rId14"/>
    <p:sldId id="377" r:id="rId15"/>
    <p:sldId id="384" r:id="rId16"/>
    <p:sldId id="383" r:id="rId17"/>
    <p:sldId id="385" r:id="rId18"/>
    <p:sldId id="381" r:id="rId19"/>
    <p:sldId id="393" r:id="rId20"/>
    <p:sldId id="386" r:id="rId21"/>
    <p:sldId id="394" r:id="rId22"/>
    <p:sldId id="395" r:id="rId23"/>
    <p:sldId id="373" r:id="rId24"/>
    <p:sldId id="408" r:id="rId25"/>
    <p:sldId id="399" r:id="rId26"/>
    <p:sldId id="401" r:id="rId27"/>
    <p:sldId id="405" r:id="rId28"/>
    <p:sldId id="392" r:id="rId29"/>
    <p:sldId id="271" r:id="rId30"/>
    <p:sldId id="340" r:id="rId31"/>
    <p:sldId id="407" r:id="rId32"/>
    <p:sldId id="365" r:id="rId33"/>
    <p:sldId id="367" r:id="rId34"/>
    <p:sldId id="406" r:id="rId3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B"/>
    <a:srgbClr val="DA153B"/>
    <a:srgbClr val="C83737"/>
    <a:srgbClr val="37ACC9"/>
    <a:srgbClr val="E20000"/>
    <a:srgbClr val="D81E01"/>
    <a:srgbClr val="C46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92A71-0F3C-A34B-A0FA-DF979BAF7BD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B001E4-A318-8242-B019-16DF6F003DFF}">
      <dgm:prSet custT="1"/>
      <dgm:spPr/>
      <dgm:t>
        <a:bodyPr/>
        <a:lstStyle/>
        <a:p>
          <a:r>
            <a:rPr lang="en-US" sz="900"/>
            <a:t>Set value of OPO idler </a:t>
          </a:r>
        </a:p>
      </dgm:t>
    </dgm:pt>
    <dgm:pt modelId="{FB756D87-2E88-8043-B40D-7244CEA1C1BF}" type="parTrans" cxnId="{32B9B966-CAD0-0448-97EA-773A1911CABD}">
      <dgm:prSet/>
      <dgm:spPr/>
      <dgm:t>
        <a:bodyPr/>
        <a:lstStyle/>
        <a:p>
          <a:endParaRPr lang="en-US"/>
        </a:p>
      </dgm:t>
    </dgm:pt>
    <dgm:pt modelId="{79B03674-696E-1141-B419-E190A610FBAB}" type="sibTrans" cxnId="{32B9B966-CAD0-0448-97EA-773A1911CABD}">
      <dgm:prSet/>
      <dgm:spPr/>
      <dgm:t>
        <a:bodyPr/>
        <a:lstStyle/>
        <a:p>
          <a:endParaRPr lang="en-US"/>
        </a:p>
      </dgm:t>
    </dgm:pt>
    <dgm:pt modelId="{0F8DDCED-64CA-1348-95B4-DAE54B74CA3E}">
      <dgm:prSet custT="1"/>
      <dgm:spPr/>
      <dgm:t>
        <a:bodyPr/>
        <a:lstStyle/>
        <a:p>
          <a:r>
            <a:rPr lang="en-US" sz="800"/>
            <a:t>Read Signal output with spectrometer</a:t>
          </a:r>
        </a:p>
      </dgm:t>
    </dgm:pt>
    <dgm:pt modelId="{D07599C8-0D2B-9C43-8A69-7027A4421E70}" type="parTrans" cxnId="{273C82AF-EBA2-C64D-B931-DA19D30B994D}">
      <dgm:prSet/>
      <dgm:spPr/>
      <dgm:t>
        <a:bodyPr/>
        <a:lstStyle/>
        <a:p>
          <a:endParaRPr lang="en-US"/>
        </a:p>
      </dgm:t>
    </dgm:pt>
    <dgm:pt modelId="{E40F2B91-4869-AC44-9D9A-A39897C51A94}" type="sibTrans" cxnId="{273C82AF-EBA2-C64D-B931-DA19D30B994D}">
      <dgm:prSet/>
      <dgm:spPr/>
      <dgm:t>
        <a:bodyPr/>
        <a:lstStyle/>
        <a:p>
          <a:endParaRPr lang="en-US"/>
        </a:p>
      </dgm:t>
    </dgm:pt>
    <dgm:pt modelId="{1768CDEE-0663-EF4A-BC95-6656B1E1627F}">
      <dgm:prSet/>
      <dgm:spPr/>
      <dgm:t>
        <a:bodyPr/>
        <a:lstStyle/>
        <a:p>
          <a:r>
            <a:rPr lang="en-US"/>
            <a:t>Read Grating / Dyes with spectrometer</a:t>
          </a:r>
        </a:p>
      </dgm:t>
    </dgm:pt>
    <dgm:pt modelId="{E97E6B3A-5DF2-244A-8933-78DDD057C7CA}" type="parTrans" cxnId="{C3381086-316C-E843-BFC9-112908F06EE6}">
      <dgm:prSet/>
      <dgm:spPr/>
      <dgm:t>
        <a:bodyPr/>
        <a:lstStyle/>
        <a:p>
          <a:endParaRPr lang="en-US"/>
        </a:p>
      </dgm:t>
    </dgm:pt>
    <dgm:pt modelId="{69C08338-C2BF-FF41-B2D0-E25DEB9BB8E3}" type="sibTrans" cxnId="{C3381086-316C-E843-BFC9-112908F06EE6}">
      <dgm:prSet/>
      <dgm:spPr/>
      <dgm:t>
        <a:bodyPr/>
        <a:lstStyle/>
        <a:p>
          <a:endParaRPr lang="en-US"/>
        </a:p>
      </dgm:t>
    </dgm:pt>
    <dgm:pt modelId="{781B6733-649E-1840-B309-A1DD4D7DCA60}">
      <dgm:prSet/>
      <dgm:spPr/>
      <dgm:t>
        <a:bodyPr/>
        <a:lstStyle/>
        <a:p>
          <a:r>
            <a:rPr lang="en-US"/>
            <a:t>Read Grating / Dyes with wavemeters</a:t>
          </a:r>
        </a:p>
      </dgm:t>
    </dgm:pt>
    <dgm:pt modelId="{E8B29CE6-969F-8F40-81BF-1ECE4CF5377B}" type="parTrans" cxnId="{FE0B790C-A2BC-1949-A23B-00BCB32AED25}">
      <dgm:prSet/>
      <dgm:spPr/>
      <dgm:t>
        <a:bodyPr/>
        <a:lstStyle/>
        <a:p>
          <a:endParaRPr lang="en-US"/>
        </a:p>
      </dgm:t>
    </dgm:pt>
    <dgm:pt modelId="{AA9DC998-2D73-4F4A-886F-1819F160C798}" type="sibTrans" cxnId="{FE0B790C-A2BC-1949-A23B-00BCB32AED25}">
      <dgm:prSet/>
      <dgm:spPr/>
      <dgm:t>
        <a:bodyPr/>
        <a:lstStyle/>
        <a:p>
          <a:endParaRPr lang="en-US"/>
        </a:p>
      </dgm:t>
    </dgm:pt>
    <dgm:pt modelId="{EC643BEB-BF31-1844-B070-B4976D076282}" type="pres">
      <dgm:prSet presAssocID="{44192A71-0F3C-A34B-A0FA-DF979BAF7BD7}" presName="cycle" presStyleCnt="0">
        <dgm:presLayoutVars>
          <dgm:dir/>
          <dgm:resizeHandles val="exact"/>
        </dgm:presLayoutVars>
      </dgm:prSet>
      <dgm:spPr/>
    </dgm:pt>
    <dgm:pt modelId="{03E00B02-2B77-FD4D-A10B-50C513E9AC04}" type="pres">
      <dgm:prSet presAssocID="{63B001E4-A318-8242-B019-16DF6F003DFF}" presName="node" presStyleLbl="node1" presStyleIdx="0" presStyleCnt="4" custScaleX="125981" custScaleY="120971">
        <dgm:presLayoutVars>
          <dgm:bulletEnabled val="1"/>
        </dgm:presLayoutVars>
      </dgm:prSet>
      <dgm:spPr/>
    </dgm:pt>
    <dgm:pt modelId="{D7A43F53-BF21-B449-A809-5F3F55FE1E3E}" type="pres">
      <dgm:prSet presAssocID="{79B03674-696E-1141-B419-E190A610FBAB}" presName="sibTrans" presStyleLbl="sibTrans2D1" presStyleIdx="0" presStyleCnt="4"/>
      <dgm:spPr/>
    </dgm:pt>
    <dgm:pt modelId="{61045AB5-37FF-A14D-BFF4-DC783519E889}" type="pres">
      <dgm:prSet presAssocID="{79B03674-696E-1141-B419-E190A610FBAB}" presName="connectorText" presStyleLbl="sibTrans2D1" presStyleIdx="0" presStyleCnt="4"/>
      <dgm:spPr/>
    </dgm:pt>
    <dgm:pt modelId="{0EA687B0-7432-7245-B5B7-C34145481C82}" type="pres">
      <dgm:prSet presAssocID="{0F8DDCED-64CA-1348-95B4-DAE54B74CA3E}" presName="node" presStyleLbl="node1" presStyleIdx="1" presStyleCnt="4" custScaleX="127867" custScaleY="115782">
        <dgm:presLayoutVars>
          <dgm:bulletEnabled val="1"/>
        </dgm:presLayoutVars>
      </dgm:prSet>
      <dgm:spPr/>
    </dgm:pt>
    <dgm:pt modelId="{F22D1AD2-C28D-494D-BA42-F1B4470C0E6E}" type="pres">
      <dgm:prSet presAssocID="{E40F2B91-4869-AC44-9D9A-A39897C51A94}" presName="sibTrans" presStyleLbl="sibTrans2D1" presStyleIdx="1" presStyleCnt="4"/>
      <dgm:spPr/>
    </dgm:pt>
    <dgm:pt modelId="{536F047D-4A79-1348-96ED-29C93D09FA4E}" type="pres">
      <dgm:prSet presAssocID="{E40F2B91-4869-AC44-9D9A-A39897C51A94}" presName="connectorText" presStyleLbl="sibTrans2D1" presStyleIdx="1" presStyleCnt="4"/>
      <dgm:spPr/>
    </dgm:pt>
    <dgm:pt modelId="{5F141925-6CAE-7C4F-87DE-312E10E15C35}" type="pres">
      <dgm:prSet presAssocID="{1768CDEE-0663-EF4A-BC95-6656B1E1627F}" presName="node" presStyleLbl="node1" presStyleIdx="2" presStyleCnt="4" custScaleX="131690" custScaleY="116229">
        <dgm:presLayoutVars>
          <dgm:bulletEnabled val="1"/>
        </dgm:presLayoutVars>
      </dgm:prSet>
      <dgm:spPr/>
    </dgm:pt>
    <dgm:pt modelId="{5E5A9D36-7D9F-DC4C-A11D-70E54C2DAC9D}" type="pres">
      <dgm:prSet presAssocID="{69C08338-C2BF-FF41-B2D0-E25DEB9BB8E3}" presName="sibTrans" presStyleLbl="sibTrans2D1" presStyleIdx="2" presStyleCnt="4"/>
      <dgm:spPr/>
    </dgm:pt>
    <dgm:pt modelId="{A993B7C6-6604-814E-88FF-CE68E6EC521E}" type="pres">
      <dgm:prSet presAssocID="{69C08338-C2BF-FF41-B2D0-E25DEB9BB8E3}" presName="connectorText" presStyleLbl="sibTrans2D1" presStyleIdx="2" presStyleCnt="4"/>
      <dgm:spPr/>
    </dgm:pt>
    <dgm:pt modelId="{FE25C4C1-D3A9-3F4A-B125-9E33784E66AF}" type="pres">
      <dgm:prSet presAssocID="{781B6733-649E-1840-B309-A1DD4D7DCA60}" presName="node" presStyleLbl="node1" presStyleIdx="3" presStyleCnt="4" custScaleX="131243" custScaleY="116462">
        <dgm:presLayoutVars>
          <dgm:bulletEnabled val="1"/>
        </dgm:presLayoutVars>
      </dgm:prSet>
      <dgm:spPr/>
    </dgm:pt>
    <dgm:pt modelId="{320DD104-A30F-D74C-AD20-45D210B9BB08}" type="pres">
      <dgm:prSet presAssocID="{AA9DC998-2D73-4F4A-886F-1819F160C798}" presName="sibTrans" presStyleLbl="sibTrans2D1" presStyleIdx="3" presStyleCnt="4"/>
      <dgm:spPr/>
    </dgm:pt>
    <dgm:pt modelId="{E7A061B1-F2F5-C04F-9331-1DE8FA6DEF72}" type="pres">
      <dgm:prSet presAssocID="{AA9DC998-2D73-4F4A-886F-1819F160C798}" presName="connectorText" presStyleLbl="sibTrans2D1" presStyleIdx="3" presStyleCnt="4"/>
      <dgm:spPr/>
    </dgm:pt>
  </dgm:ptLst>
  <dgm:cxnLst>
    <dgm:cxn modelId="{FE0B790C-A2BC-1949-A23B-00BCB32AED25}" srcId="{44192A71-0F3C-A34B-A0FA-DF979BAF7BD7}" destId="{781B6733-649E-1840-B309-A1DD4D7DCA60}" srcOrd="3" destOrd="0" parTransId="{E8B29CE6-969F-8F40-81BF-1ECE4CF5377B}" sibTransId="{AA9DC998-2D73-4F4A-886F-1819F160C798}"/>
    <dgm:cxn modelId="{C52C420F-2127-4D45-BE1F-FE88AFD4AAE8}" type="presOf" srcId="{79B03674-696E-1141-B419-E190A610FBAB}" destId="{61045AB5-37FF-A14D-BFF4-DC783519E889}" srcOrd="1" destOrd="0" presId="urn:microsoft.com/office/officeart/2005/8/layout/cycle2"/>
    <dgm:cxn modelId="{8DA7121E-F5CD-AB41-ACF7-05868CB255C9}" type="presOf" srcId="{63B001E4-A318-8242-B019-16DF6F003DFF}" destId="{03E00B02-2B77-FD4D-A10B-50C513E9AC04}" srcOrd="0" destOrd="0" presId="urn:microsoft.com/office/officeart/2005/8/layout/cycle2"/>
    <dgm:cxn modelId="{9571B939-1406-A14E-AF53-060D2AE8BBC6}" type="presOf" srcId="{E40F2B91-4869-AC44-9D9A-A39897C51A94}" destId="{536F047D-4A79-1348-96ED-29C93D09FA4E}" srcOrd="1" destOrd="0" presId="urn:microsoft.com/office/officeart/2005/8/layout/cycle2"/>
    <dgm:cxn modelId="{4975A13E-C9BE-034F-B971-2DD57F6F7A30}" type="presOf" srcId="{E40F2B91-4869-AC44-9D9A-A39897C51A94}" destId="{F22D1AD2-C28D-494D-BA42-F1B4470C0E6E}" srcOrd="0" destOrd="0" presId="urn:microsoft.com/office/officeart/2005/8/layout/cycle2"/>
    <dgm:cxn modelId="{7E510958-D2A9-AE4F-B26A-7782A24273E2}" type="presOf" srcId="{AA9DC998-2D73-4F4A-886F-1819F160C798}" destId="{320DD104-A30F-D74C-AD20-45D210B9BB08}" srcOrd="0" destOrd="0" presId="urn:microsoft.com/office/officeart/2005/8/layout/cycle2"/>
    <dgm:cxn modelId="{A17E6262-7522-884E-8AE3-120436927EF6}" type="presOf" srcId="{69C08338-C2BF-FF41-B2D0-E25DEB9BB8E3}" destId="{A993B7C6-6604-814E-88FF-CE68E6EC521E}" srcOrd="1" destOrd="0" presId="urn:microsoft.com/office/officeart/2005/8/layout/cycle2"/>
    <dgm:cxn modelId="{32B9B966-CAD0-0448-97EA-773A1911CABD}" srcId="{44192A71-0F3C-A34B-A0FA-DF979BAF7BD7}" destId="{63B001E4-A318-8242-B019-16DF6F003DFF}" srcOrd="0" destOrd="0" parTransId="{FB756D87-2E88-8043-B40D-7244CEA1C1BF}" sibTransId="{79B03674-696E-1141-B419-E190A610FBAB}"/>
    <dgm:cxn modelId="{B22AB285-0E8B-8947-AA72-C4D18E546DFC}" type="presOf" srcId="{44192A71-0F3C-A34B-A0FA-DF979BAF7BD7}" destId="{EC643BEB-BF31-1844-B070-B4976D076282}" srcOrd="0" destOrd="0" presId="urn:microsoft.com/office/officeart/2005/8/layout/cycle2"/>
    <dgm:cxn modelId="{C3381086-316C-E843-BFC9-112908F06EE6}" srcId="{44192A71-0F3C-A34B-A0FA-DF979BAF7BD7}" destId="{1768CDEE-0663-EF4A-BC95-6656B1E1627F}" srcOrd="2" destOrd="0" parTransId="{E97E6B3A-5DF2-244A-8933-78DDD057C7CA}" sibTransId="{69C08338-C2BF-FF41-B2D0-E25DEB9BB8E3}"/>
    <dgm:cxn modelId="{31B86487-7DBE-014D-9C05-2DE590FEEB98}" type="presOf" srcId="{69C08338-C2BF-FF41-B2D0-E25DEB9BB8E3}" destId="{5E5A9D36-7D9F-DC4C-A11D-70E54C2DAC9D}" srcOrd="0" destOrd="0" presId="urn:microsoft.com/office/officeart/2005/8/layout/cycle2"/>
    <dgm:cxn modelId="{5D75619D-C56A-2C4B-A2DB-DF8A2664A054}" type="presOf" srcId="{0F8DDCED-64CA-1348-95B4-DAE54B74CA3E}" destId="{0EA687B0-7432-7245-B5B7-C34145481C82}" srcOrd="0" destOrd="0" presId="urn:microsoft.com/office/officeart/2005/8/layout/cycle2"/>
    <dgm:cxn modelId="{89E8DAA9-2787-724D-AE3B-2246E989280F}" type="presOf" srcId="{1768CDEE-0663-EF4A-BC95-6656B1E1627F}" destId="{5F141925-6CAE-7C4F-87DE-312E10E15C35}" srcOrd="0" destOrd="0" presId="urn:microsoft.com/office/officeart/2005/8/layout/cycle2"/>
    <dgm:cxn modelId="{273C82AF-EBA2-C64D-B931-DA19D30B994D}" srcId="{44192A71-0F3C-A34B-A0FA-DF979BAF7BD7}" destId="{0F8DDCED-64CA-1348-95B4-DAE54B74CA3E}" srcOrd="1" destOrd="0" parTransId="{D07599C8-0D2B-9C43-8A69-7027A4421E70}" sibTransId="{E40F2B91-4869-AC44-9D9A-A39897C51A94}"/>
    <dgm:cxn modelId="{F75C5AB4-F604-A242-B617-15E93750AB43}" type="presOf" srcId="{AA9DC998-2D73-4F4A-886F-1819F160C798}" destId="{E7A061B1-F2F5-C04F-9331-1DE8FA6DEF72}" srcOrd="1" destOrd="0" presId="urn:microsoft.com/office/officeart/2005/8/layout/cycle2"/>
    <dgm:cxn modelId="{4EB1AFC7-0315-E24F-AC34-8B86D855EC80}" type="presOf" srcId="{79B03674-696E-1141-B419-E190A610FBAB}" destId="{D7A43F53-BF21-B449-A809-5F3F55FE1E3E}" srcOrd="0" destOrd="0" presId="urn:microsoft.com/office/officeart/2005/8/layout/cycle2"/>
    <dgm:cxn modelId="{928E14FC-604E-7341-A6B8-50EA82515CBC}" type="presOf" srcId="{781B6733-649E-1840-B309-A1DD4D7DCA60}" destId="{FE25C4C1-D3A9-3F4A-B125-9E33784E66AF}" srcOrd="0" destOrd="0" presId="urn:microsoft.com/office/officeart/2005/8/layout/cycle2"/>
    <dgm:cxn modelId="{7DE400DD-746F-764A-9524-96385B08A82C}" type="presParOf" srcId="{EC643BEB-BF31-1844-B070-B4976D076282}" destId="{03E00B02-2B77-FD4D-A10B-50C513E9AC04}" srcOrd="0" destOrd="0" presId="urn:microsoft.com/office/officeart/2005/8/layout/cycle2"/>
    <dgm:cxn modelId="{A8C28726-BF45-7144-9027-EDD989D512E0}" type="presParOf" srcId="{EC643BEB-BF31-1844-B070-B4976D076282}" destId="{D7A43F53-BF21-B449-A809-5F3F55FE1E3E}" srcOrd="1" destOrd="0" presId="urn:microsoft.com/office/officeart/2005/8/layout/cycle2"/>
    <dgm:cxn modelId="{83DB93AC-3AD8-0A4C-ADD6-A264BD0CEAA2}" type="presParOf" srcId="{D7A43F53-BF21-B449-A809-5F3F55FE1E3E}" destId="{61045AB5-37FF-A14D-BFF4-DC783519E889}" srcOrd="0" destOrd="0" presId="urn:microsoft.com/office/officeart/2005/8/layout/cycle2"/>
    <dgm:cxn modelId="{F76A4848-B6AA-4641-80B2-BEF336B90486}" type="presParOf" srcId="{EC643BEB-BF31-1844-B070-B4976D076282}" destId="{0EA687B0-7432-7245-B5B7-C34145481C82}" srcOrd="2" destOrd="0" presId="urn:microsoft.com/office/officeart/2005/8/layout/cycle2"/>
    <dgm:cxn modelId="{5BF6B2FB-1071-5242-8DEE-785C3D0129AC}" type="presParOf" srcId="{EC643BEB-BF31-1844-B070-B4976D076282}" destId="{F22D1AD2-C28D-494D-BA42-F1B4470C0E6E}" srcOrd="3" destOrd="0" presId="urn:microsoft.com/office/officeart/2005/8/layout/cycle2"/>
    <dgm:cxn modelId="{972477EE-E9D2-D041-860D-137F3DF65FB7}" type="presParOf" srcId="{F22D1AD2-C28D-494D-BA42-F1B4470C0E6E}" destId="{536F047D-4A79-1348-96ED-29C93D09FA4E}" srcOrd="0" destOrd="0" presId="urn:microsoft.com/office/officeart/2005/8/layout/cycle2"/>
    <dgm:cxn modelId="{2C389E68-4CAF-1943-B794-84D995A3DFC6}" type="presParOf" srcId="{EC643BEB-BF31-1844-B070-B4976D076282}" destId="{5F141925-6CAE-7C4F-87DE-312E10E15C35}" srcOrd="4" destOrd="0" presId="urn:microsoft.com/office/officeart/2005/8/layout/cycle2"/>
    <dgm:cxn modelId="{52D37BB5-ACBC-784A-B3B2-C533719825B9}" type="presParOf" srcId="{EC643BEB-BF31-1844-B070-B4976D076282}" destId="{5E5A9D36-7D9F-DC4C-A11D-70E54C2DAC9D}" srcOrd="5" destOrd="0" presId="urn:microsoft.com/office/officeart/2005/8/layout/cycle2"/>
    <dgm:cxn modelId="{C251CAB4-BA90-6642-A576-C4CA7461A946}" type="presParOf" srcId="{5E5A9D36-7D9F-DC4C-A11D-70E54C2DAC9D}" destId="{A993B7C6-6604-814E-88FF-CE68E6EC521E}" srcOrd="0" destOrd="0" presId="urn:microsoft.com/office/officeart/2005/8/layout/cycle2"/>
    <dgm:cxn modelId="{7A78D4A5-A3C8-4743-A3D5-F6398A6A2531}" type="presParOf" srcId="{EC643BEB-BF31-1844-B070-B4976D076282}" destId="{FE25C4C1-D3A9-3F4A-B125-9E33784E66AF}" srcOrd="6" destOrd="0" presId="urn:microsoft.com/office/officeart/2005/8/layout/cycle2"/>
    <dgm:cxn modelId="{E2E494A5-F257-8C41-A778-CF3108F44683}" type="presParOf" srcId="{EC643BEB-BF31-1844-B070-B4976D076282}" destId="{320DD104-A30F-D74C-AD20-45D210B9BB08}" srcOrd="7" destOrd="0" presId="urn:microsoft.com/office/officeart/2005/8/layout/cycle2"/>
    <dgm:cxn modelId="{4030CB7C-1290-884F-AAB9-97AFFF913267}" type="presParOf" srcId="{320DD104-A30F-D74C-AD20-45D210B9BB08}" destId="{E7A061B1-F2F5-C04F-9331-1DE8FA6DEF7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00B02-2B77-FD4D-A10B-50C513E9AC04}">
      <dsp:nvSpPr>
        <dsp:cNvPr id="0" name=""/>
        <dsp:cNvSpPr/>
      </dsp:nvSpPr>
      <dsp:spPr>
        <a:xfrm>
          <a:off x="5181859" y="-67562"/>
          <a:ext cx="920459" cy="883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Set value of OPO idler </a:t>
          </a:r>
        </a:p>
      </dsp:txBody>
      <dsp:txXfrm>
        <a:off x="5316657" y="61875"/>
        <a:ext cx="650863" cy="624980"/>
      </dsp:txXfrm>
    </dsp:sp>
    <dsp:sp modelId="{D7A43F53-BF21-B449-A809-5F3F55FE1E3E}">
      <dsp:nvSpPr>
        <dsp:cNvPr id="0" name=""/>
        <dsp:cNvSpPr/>
      </dsp:nvSpPr>
      <dsp:spPr>
        <a:xfrm rot="2700000">
          <a:off x="5976799" y="639997"/>
          <a:ext cx="108432" cy="246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981563" y="677814"/>
        <a:ext cx="75902" cy="147952"/>
      </dsp:txXfrm>
    </dsp:sp>
    <dsp:sp modelId="{0EA687B0-7432-7245-B5B7-C34145481C82}">
      <dsp:nvSpPr>
        <dsp:cNvPr id="0" name=""/>
        <dsp:cNvSpPr/>
      </dsp:nvSpPr>
      <dsp:spPr>
        <a:xfrm>
          <a:off x="5951934" y="728358"/>
          <a:ext cx="934239" cy="8459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/>
            <a:t>Read Signal output with spectrometer</a:t>
          </a:r>
        </a:p>
      </dsp:txBody>
      <dsp:txXfrm>
        <a:off x="6088750" y="852243"/>
        <a:ext cx="660607" cy="598172"/>
      </dsp:txXfrm>
    </dsp:sp>
    <dsp:sp modelId="{F22D1AD2-C28D-494D-BA42-F1B4470C0E6E}">
      <dsp:nvSpPr>
        <dsp:cNvPr id="0" name=""/>
        <dsp:cNvSpPr/>
      </dsp:nvSpPr>
      <dsp:spPr>
        <a:xfrm rot="8100000">
          <a:off x="5980780" y="1411935"/>
          <a:ext cx="108745" cy="246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10800000">
        <a:off x="6008625" y="1449719"/>
        <a:ext cx="76122" cy="147952"/>
      </dsp:txXfrm>
    </dsp:sp>
    <dsp:sp modelId="{5F141925-6CAE-7C4F-87DE-312E10E15C35}">
      <dsp:nvSpPr>
        <dsp:cNvPr id="0" name=""/>
        <dsp:cNvSpPr/>
      </dsp:nvSpPr>
      <dsp:spPr>
        <a:xfrm>
          <a:off x="5161003" y="1503690"/>
          <a:ext cx="962171" cy="849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Read Grating / Dyes with spectrometer</a:t>
          </a:r>
        </a:p>
      </dsp:txBody>
      <dsp:txXfrm>
        <a:off x="5301910" y="1628054"/>
        <a:ext cx="680357" cy="600480"/>
      </dsp:txXfrm>
    </dsp:sp>
    <dsp:sp modelId="{5E5A9D36-7D9F-DC4C-A11D-70E54C2DAC9D}">
      <dsp:nvSpPr>
        <dsp:cNvPr id="0" name=""/>
        <dsp:cNvSpPr/>
      </dsp:nvSpPr>
      <dsp:spPr>
        <a:xfrm rot="13500000">
          <a:off x="5203039" y="1418564"/>
          <a:ext cx="105227" cy="246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10800000">
        <a:off x="5229984" y="1479043"/>
        <a:ext cx="73659" cy="147952"/>
      </dsp:txXfrm>
    </dsp:sp>
    <dsp:sp modelId="{FE25C4C1-D3A9-3F4A-B125-9E33784E66AF}">
      <dsp:nvSpPr>
        <dsp:cNvPr id="0" name=""/>
        <dsp:cNvSpPr/>
      </dsp:nvSpPr>
      <dsp:spPr>
        <a:xfrm>
          <a:off x="4385671" y="725874"/>
          <a:ext cx="958905" cy="8509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Read Grating / Dyes with wavemeters</a:t>
          </a:r>
        </a:p>
      </dsp:txBody>
      <dsp:txXfrm>
        <a:off x="4526099" y="850487"/>
        <a:ext cx="678049" cy="601684"/>
      </dsp:txXfrm>
    </dsp:sp>
    <dsp:sp modelId="{320DD104-A30F-D74C-AD20-45D210B9BB08}">
      <dsp:nvSpPr>
        <dsp:cNvPr id="0" name=""/>
        <dsp:cNvSpPr/>
      </dsp:nvSpPr>
      <dsp:spPr>
        <a:xfrm rot="18900000">
          <a:off x="5198781" y="641920"/>
          <a:ext cx="104914" cy="246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203390" y="702366"/>
        <a:ext cx="73440" cy="147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380849-8920-3263-CF82-2F578F13F8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C52F1-5CD9-3F58-2CD2-C0BD78A2E0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98859-42AF-9A47-9167-ADD70BF514B0}" type="datetimeFigureOut">
              <a:rPr lang="en-US" smtClean="0"/>
              <a:t>2/2/26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75A18A-8739-20A8-6215-0D254C2894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4D568-8397-0FFC-4C3F-24D222ECA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D4625-B3C8-6049-A495-9EE28F134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51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1AA65-5CB2-4331-9EB4-14D7E48F6A38}" type="datetimeFigureOut">
              <a:rPr lang="de-DE" smtClean="0"/>
              <a:t>02.02.26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5459F-A7E0-4AB0-B1E2-0E07BF6EF00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868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056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856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4A9321-93A3-2B16-D11A-49A33352F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96CE4E-30B7-A8F4-6B8A-8B61537F76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DE610C-8ED0-99F4-1EA5-9845419F3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95000"/>
                    <a:lumOff val="5000"/>
                  </a:schemeClr>
                </a:solidFill>
              </a:rPr>
              <a:t>The Hamiltonian of </a:t>
            </a:r>
            <a:r>
              <a:rPr lang="en-US" sz="1200" err="1">
                <a:solidFill>
                  <a:schemeClr val="tx1">
                    <a:lumMod val="95000"/>
                    <a:lumOff val="5000"/>
                  </a:schemeClr>
                </a:solidFill>
              </a:rPr>
              <a:t>RaF</a:t>
            </a:r>
            <a:r>
              <a:rPr lang="en-US" sz="120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LID4096" sz="12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3B467-80D1-7579-ABCF-EC13E73C30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5459F-A7E0-4AB0-B1E2-0E07BF6EF00A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263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7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69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0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438411"/>
            <a:ext cx="2743200" cy="365125"/>
          </a:xfrm>
        </p:spPr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cxnSp>
        <p:nvCxnSpPr>
          <p:cNvPr id="7" name="Gerader Verbinder 6"/>
          <p:cNvCxnSpPr/>
          <p:nvPr userDrawn="1"/>
        </p:nvCxnSpPr>
        <p:spPr>
          <a:xfrm flipV="1">
            <a:off x="838200" y="1314450"/>
            <a:ext cx="10515600" cy="4763"/>
          </a:xfrm>
          <a:prstGeom prst="line">
            <a:avLst/>
          </a:prstGeom>
          <a:ln w="5715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8E098C6-47A8-024E-663D-284BAAA4D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9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93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88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92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9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618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16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57930" y="63852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Jessica Warbinek - CRIS collaboration meeting, January 30 2025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6875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D61E-EEE6-4D53-A597-0DE12228D098}" type="slidenum">
              <a:rPr lang="de-DE" smtClean="0"/>
              <a:t>‹#›</a:t>
            </a:fld>
            <a:endParaRPr lang="de-DE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B2D3B68-4BDF-D192-3F19-D8C44806C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3342" y="6031789"/>
            <a:ext cx="1945189" cy="4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r Verbinder 7"/>
          <p:cNvCxnSpPr>
            <a:cxnSpLocks/>
          </p:cNvCxnSpPr>
          <p:nvPr userDrawn="1"/>
        </p:nvCxnSpPr>
        <p:spPr>
          <a:xfrm>
            <a:off x="0" y="6428538"/>
            <a:ext cx="9435548" cy="0"/>
          </a:xfrm>
          <a:prstGeom prst="line">
            <a:avLst/>
          </a:prstGeom>
          <a:ln w="86360">
            <a:gradFill>
              <a:gsLst>
                <a:gs pos="0">
                  <a:schemeClr val="accent5"/>
                </a:gs>
                <a:gs pos="84000">
                  <a:schemeClr val="accent1">
                    <a:lumMod val="45000"/>
                    <a:lumOff val="55000"/>
                  </a:schemeClr>
                </a:gs>
                <a:gs pos="100000">
                  <a:srgbClr val="D81E01"/>
                </a:gs>
              </a:gsLst>
              <a:lin ang="0" scaled="0"/>
            </a:gra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560DD09-87D0-C37A-C2F3-4A586BD237A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380420" y="6030953"/>
            <a:ext cx="650794" cy="6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8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0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9.png"/><Relationship Id="rId7" Type="http://schemas.openxmlformats.org/officeDocument/2006/relationships/image" Target="../media/image4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8.jpeg"/><Relationship Id="rId5" Type="http://schemas.openxmlformats.org/officeDocument/2006/relationships/image" Target="../media/image63.png"/><Relationship Id="rId10" Type="http://schemas.openxmlformats.org/officeDocument/2006/relationships/image" Target="../media/image67.jpeg"/><Relationship Id="rId4" Type="http://schemas.openxmlformats.org/officeDocument/2006/relationships/image" Target="../media/image62.png"/><Relationship Id="rId9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7.png"/><Relationship Id="rId4" Type="http://schemas.openxmlformats.org/officeDocument/2006/relationships/diagramData" Target="../diagrams/data1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>
                <a:latin typeface="+mn-lt"/>
              </a:rPr>
              <a:t>Study of </a:t>
            </a:r>
            <a:r>
              <a:rPr lang="en-US" sz="4000" err="1">
                <a:latin typeface="+mn-lt"/>
              </a:rPr>
              <a:t>RaF</a:t>
            </a:r>
            <a:r>
              <a:rPr lang="en-US" sz="4000">
                <a:latin typeface="+mn-lt"/>
              </a:rPr>
              <a:t>− anions at CRIS</a:t>
            </a:r>
            <a:br>
              <a:rPr lang="en-US" sz="4000" b="0" i="0">
                <a:effectLst/>
                <a:highlight>
                  <a:srgbClr val="FFFFFF"/>
                </a:highlight>
                <a:latin typeface="+mn-lt"/>
              </a:rPr>
            </a:br>
            <a:endParaRPr lang="de-DE" sz="4000">
              <a:latin typeface="+mn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Jessica Warbinek, </a:t>
            </a:r>
            <a:r>
              <a:rPr lang="en-US"/>
              <a:t>Derick Gonzalez-Acevedo </a:t>
            </a:r>
            <a:endParaRPr lang="en-US" dirty="0"/>
          </a:p>
          <a:p>
            <a:r>
              <a:rPr lang="en-US" dirty="0"/>
              <a:t>CRIS collaboration meeting 2026, February 2-3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63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B265-7BF5-B691-28DD-513C207E2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Calibration – step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8D191-6B36-E310-EECE-CCBBA7E4C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3743" y="1825625"/>
            <a:ext cx="4103914" cy="433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Calibration of the spectrometer itself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BDC05D-1F9F-9AC6-00D0-7B470CD49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58676"/>
            <a:ext cx="5003800" cy="374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FABD88-A003-DDD2-317A-5A4575712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350" y="2258676"/>
            <a:ext cx="4991100" cy="3746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1ABDCD8-7E5A-F880-20E6-5BC34DF3FAEF}"/>
              </a:ext>
            </a:extLst>
          </p:cNvPr>
          <p:cNvSpPr txBox="1">
            <a:spLocks/>
          </p:cNvSpPr>
          <p:nvPr/>
        </p:nvSpPr>
        <p:spPr>
          <a:xfrm>
            <a:off x="6444345" y="1825625"/>
            <a:ext cx="5003799" cy="43305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/>
              <a:t>Translation of Signal to Idler by calibration of 532 peak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F2ED9D8-8900-D16F-9F12-EC6E07AD1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478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75D755-B71B-2FFB-9CED-E5BBE46C6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28043"/>
            <a:ext cx="5016500" cy="3843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DFFCB1-A518-8409-DB12-9475EBC1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Calibration – step 2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AB6E65E-AB5A-1878-B60D-A9D3DC0AD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3743" y="1825625"/>
            <a:ext cx="4103914" cy="433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Calibrate OPO with spectrometer: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0B585-025C-9148-B11C-FC9DC1863E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627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65778-D86E-1A26-F35A-FD4F74AD3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4C7E-584E-AA63-736F-0FBF95B1C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Calibration – step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4A29BC-E60F-50A5-2823-9F1E3267D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28044"/>
            <a:ext cx="5016500" cy="374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F0CBAE-D79A-F97C-044A-55411464D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730" y="2128044"/>
            <a:ext cx="5016500" cy="3746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10A3DD-844D-D2FC-EDD7-F98B8BBC9A9E}"/>
              </a:ext>
            </a:extLst>
          </p:cNvPr>
          <p:cNvSpPr txBox="1">
            <a:spLocks/>
          </p:cNvSpPr>
          <p:nvPr/>
        </p:nvSpPr>
        <p:spPr>
          <a:xfrm>
            <a:off x="1298970" y="1821504"/>
            <a:ext cx="5326683" cy="43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/>
              <a:t>Combine OPO and Spectrometer calibrations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500013-3E58-C564-2F44-45B45AB69EA9}"/>
              </a:ext>
            </a:extLst>
          </p:cNvPr>
          <p:cNvSpPr txBox="1"/>
          <p:nvPr/>
        </p:nvSpPr>
        <p:spPr>
          <a:xfrm>
            <a:off x="936173" y="5927941"/>
            <a:ext cx="8371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Careful error propagation of every step needed – systematic offset for all measurements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B4627B-B698-359E-46E8-3832E9057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5814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CA904-CCBF-CF4F-FD36-306428C02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741C4-8E5D-BBCD-EA93-EA7DB9CEB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Calibration – step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A4F55C-6F90-9253-1630-4BDBCC774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28044"/>
            <a:ext cx="5016500" cy="374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B6A591-4941-3980-5B05-85DCBC150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5430" y="2128044"/>
            <a:ext cx="4991100" cy="3746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4CC4FF7-09E7-E88B-CC5A-37AEEBE46151}"/>
              </a:ext>
            </a:extLst>
          </p:cNvPr>
          <p:cNvSpPr txBox="1">
            <a:spLocks/>
          </p:cNvSpPr>
          <p:nvPr/>
        </p:nvSpPr>
        <p:spPr>
          <a:xfrm>
            <a:off x="1298970" y="1821504"/>
            <a:ext cx="5326683" cy="43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/>
              <a:t>Combine OPO and Spectrometer calibrations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CAA0F7-0526-07BF-F41B-56EF0C542644}"/>
              </a:ext>
            </a:extLst>
          </p:cNvPr>
          <p:cNvSpPr txBox="1"/>
          <p:nvPr/>
        </p:nvSpPr>
        <p:spPr>
          <a:xfrm>
            <a:off x="936173" y="5927941"/>
            <a:ext cx="8371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Careful error propagation of every step needed – systematic offset for all measurements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53E9185-9A4D-5167-B2C8-C6B8F69F8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035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08C87-B175-AE4E-ACF2-CC232D3BA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81A57-F98B-B93D-5E2D-A93990F23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351338"/>
          </a:xfrm>
        </p:spPr>
        <p:txBody>
          <a:bodyPr/>
          <a:lstStyle/>
          <a:p>
            <a:r>
              <a:rPr lang="en-US" dirty="0"/>
              <a:t>Two scans in total:</a:t>
            </a:r>
          </a:p>
          <a:p>
            <a:pPr lvl="1"/>
            <a:r>
              <a:rPr lang="en-US" dirty="0"/>
              <a:t>One </a:t>
            </a:r>
            <a:r>
              <a:rPr lang="en-US" dirty="0">
                <a:solidFill>
                  <a:schemeClr val="accent6"/>
                </a:solidFill>
              </a:rPr>
              <a:t>automated laser scan </a:t>
            </a:r>
            <a:r>
              <a:rPr lang="en-US" dirty="0"/>
              <a:t>(normal CRIS)</a:t>
            </a:r>
          </a:p>
          <a:p>
            <a:pPr lvl="1"/>
            <a:r>
              <a:rPr lang="en-US" dirty="0"/>
              <a:t>One </a:t>
            </a:r>
            <a:r>
              <a:rPr lang="en-US" dirty="0">
                <a:solidFill>
                  <a:schemeClr val="accent5"/>
                </a:solidFill>
              </a:rPr>
              <a:t>“manual scan”: </a:t>
            </a:r>
            <a:r>
              <a:rPr lang="en-US" dirty="0"/>
              <a:t>point by point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A10A6B-EAD0-9DD7-64A8-14A778228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08" y="2678611"/>
            <a:ext cx="5031144" cy="32956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0C6F6F-0438-5459-F17B-8C008A4BEC0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12"/>
          <a:stretch/>
        </p:blipFill>
        <p:spPr>
          <a:xfrm>
            <a:off x="5734052" y="2678611"/>
            <a:ext cx="5031144" cy="34113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9112F3-B8A4-A30E-A89E-A30E6F270F5A}"/>
              </a:ext>
            </a:extLst>
          </p:cNvPr>
          <p:cNvSpPr txBox="1"/>
          <p:nvPr/>
        </p:nvSpPr>
        <p:spPr>
          <a:xfrm>
            <a:off x="9176931" y="5212834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Online analysis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4B57B8-D1B6-3E08-8B8A-39786783BC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3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42344-9F36-CAAB-7669-861BFA656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7CFB69-112B-DC4B-A7E2-9D2F4404D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61" y="1825624"/>
            <a:ext cx="5395758" cy="40297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828BC5-F873-8EEE-9C76-A57B3F744F9B}"/>
              </a:ext>
            </a:extLst>
          </p:cNvPr>
          <p:cNvSpPr txBox="1"/>
          <p:nvPr/>
        </p:nvSpPr>
        <p:spPr>
          <a:xfrm>
            <a:off x="6176283" y="2034171"/>
            <a:ext cx="559862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/>
              <a:t>Typically in </a:t>
            </a:r>
            <a:r>
              <a:rPr lang="en-US" sz="2400" err="1"/>
              <a:t>photodetachment</a:t>
            </a:r>
            <a:r>
              <a:rPr lang="en-US" sz="2400"/>
              <a:t>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Record beam current of deflected negative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Normalize count rate by beam charge integral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>
              <a:lnSpc>
                <a:spcPct val="150000"/>
              </a:lnSpc>
            </a:pPr>
            <a:r>
              <a:rPr lang="en-US" sz="2400"/>
              <a:t>Current not sufficient for beam monitoring: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Instead binning of count rate over time to account for fluctuations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Weighted mean and error instead of just bare count rate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594493-142E-2223-EE22-C2890239E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631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3AB49-4805-3D3B-62BE-39013EE9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analysis – power behavior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9B5127-7587-2C83-9490-9753032B8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871" y="1534490"/>
            <a:ext cx="4991100" cy="3746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64A6A5-0386-3001-4260-93C8B7FDDB5D}"/>
              </a:ext>
            </a:extLst>
          </p:cNvPr>
          <p:cNvSpPr txBox="1"/>
          <p:nvPr/>
        </p:nvSpPr>
        <p:spPr>
          <a:xfrm>
            <a:off x="4154905" y="44194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manual scan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503BC1-12F4-C525-389C-D1819E950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8964" y="1534490"/>
            <a:ext cx="5003800" cy="3746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E18857-2637-58C4-6831-ADA40776FDCD}"/>
              </a:ext>
            </a:extLst>
          </p:cNvPr>
          <p:cNvSpPr txBox="1"/>
          <p:nvPr/>
        </p:nvSpPr>
        <p:spPr>
          <a:xfrm>
            <a:off x="8975557" y="44194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automated laser scan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A3FC-8B4E-1E81-78DF-4CFF0EE5BB49}"/>
              </a:ext>
            </a:extLst>
          </p:cNvPr>
          <p:cNvSpPr/>
          <p:nvPr/>
        </p:nvSpPr>
        <p:spPr>
          <a:xfrm>
            <a:off x="1299411" y="1732551"/>
            <a:ext cx="1844842" cy="449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674F84-0141-BC40-2E79-8898245B6D0D}"/>
              </a:ext>
            </a:extLst>
          </p:cNvPr>
          <p:cNvSpPr txBox="1"/>
          <p:nvPr/>
        </p:nvSpPr>
        <p:spPr>
          <a:xfrm>
            <a:off x="1363579" y="5382308"/>
            <a:ext cx="5261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How to consider power fluctuations: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Either normalize count rate by photon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Convolute Wigner with power response function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1FD79D-E0F5-AEE4-DE42-9866129C5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435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90CC5-E0A9-F606-9DCD-5CB1B8C4C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FAED9-319C-9A14-2028-9CF3D3C90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analysis – power behavior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5C21E3-4F61-9A98-794A-8C8037E35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871" y="1534490"/>
            <a:ext cx="4991100" cy="3746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EF6C1E-3691-1BE4-9B2E-F7BB3E3EC4FE}"/>
              </a:ext>
            </a:extLst>
          </p:cNvPr>
          <p:cNvSpPr txBox="1"/>
          <p:nvPr/>
        </p:nvSpPr>
        <p:spPr>
          <a:xfrm>
            <a:off x="4154905" y="44194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accent5"/>
                </a:solidFill>
              </a:rPr>
              <a:t>manual scan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6B244-8702-2DFB-09E4-17DD3F21F48F}"/>
              </a:ext>
            </a:extLst>
          </p:cNvPr>
          <p:cNvSpPr txBox="1"/>
          <p:nvPr/>
        </p:nvSpPr>
        <p:spPr>
          <a:xfrm>
            <a:off x="8975557" y="44194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automated laser scan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36FAC6-518B-30E0-B576-A23B6B0B8F53}"/>
              </a:ext>
            </a:extLst>
          </p:cNvPr>
          <p:cNvSpPr/>
          <p:nvPr/>
        </p:nvSpPr>
        <p:spPr>
          <a:xfrm>
            <a:off x="1299411" y="1732551"/>
            <a:ext cx="1844842" cy="4491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D55C41-4E80-9F04-FA76-7F79CB4D4B27}"/>
              </a:ext>
            </a:extLst>
          </p:cNvPr>
          <p:cNvSpPr txBox="1"/>
          <p:nvPr/>
        </p:nvSpPr>
        <p:spPr>
          <a:xfrm>
            <a:off x="1363579" y="5382308"/>
            <a:ext cx="5261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How to consider power fluctuations: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Either normalize count rate by photon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Convolute Wigner with power response function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91E157-F0DE-B0DE-A24D-1D1123A08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511" y="1534490"/>
            <a:ext cx="4851734" cy="386067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F9AAD66-55BD-C7EC-A6EB-3A51FF2D95A0}"/>
              </a:ext>
            </a:extLst>
          </p:cNvPr>
          <p:cNvCxnSpPr/>
          <p:nvPr/>
        </p:nvCxnSpPr>
        <p:spPr>
          <a:xfrm flipV="1">
            <a:off x="4892844" y="3079822"/>
            <a:ext cx="0" cy="11229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B18BCB-D4AC-7022-166F-10CF06C6504E}"/>
              </a:ext>
            </a:extLst>
          </p:cNvPr>
          <p:cNvCxnSpPr/>
          <p:nvPr/>
        </p:nvCxnSpPr>
        <p:spPr>
          <a:xfrm flipV="1">
            <a:off x="3208421" y="3488630"/>
            <a:ext cx="0" cy="1122944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B10188-50C4-2399-B4E1-14414187C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CAE91-1DBD-E326-1C53-E8EC41569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7A221-0D73-86EF-7A6E-26D8922A0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– manual scan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FC6ED5B-BE92-5F95-FB3F-D23ACBBF554E}"/>
              </a:ext>
            </a:extLst>
          </p:cNvPr>
          <p:cNvGrpSpPr/>
          <p:nvPr/>
        </p:nvGrpSpPr>
        <p:grpSpPr>
          <a:xfrm>
            <a:off x="0" y="1641442"/>
            <a:ext cx="4154905" cy="4419562"/>
            <a:chOff x="753765" y="1428128"/>
            <a:chExt cx="4570658" cy="46893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D55CD62-BB57-3CAD-F66E-77F048F94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84819" y="1428128"/>
              <a:ext cx="4539604" cy="339894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D71A11-D29E-CA4A-17CA-694023092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" r="349"/>
            <a:stretch/>
          </p:blipFill>
          <p:spPr>
            <a:xfrm>
              <a:off x="753765" y="4472652"/>
              <a:ext cx="4539604" cy="164484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C1A1995-2C7D-23A0-423A-7D54A2665FC1}"/>
                </a:ext>
              </a:extLst>
            </p:cNvPr>
            <p:cNvSpPr/>
            <p:nvPr/>
          </p:nvSpPr>
          <p:spPr>
            <a:xfrm>
              <a:off x="2100943" y="4517572"/>
              <a:ext cx="1970314" cy="130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86BC60B-C391-8F15-8D4A-ABEB8ECACB9C}"/>
              </a:ext>
            </a:extLst>
          </p:cNvPr>
          <p:cNvSpPr/>
          <p:nvPr/>
        </p:nvSpPr>
        <p:spPr>
          <a:xfrm>
            <a:off x="5896502" y="4495799"/>
            <a:ext cx="4633157" cy="287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8C7583-879B-1265-CA7C-0B6690050949}"/>
              </a:ext>
            </a:extLst>
          </p:cNvPr>
          <p:cNvSpPr/>
          <p:nvPr/>
        </p:nvSpPr>
        <p:spPr>
          <a:xfrm>
            <a:off x="9381206" y="4549977"/>
            <a:ext cx="1970314" cy="130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478DB5-45E5-CFB4-25CF-39651CFEFD14}"/>
              </a:ext>
            </a:extLst>
          </p:cNvPr>
          <p:cNvSpPr txBox="1"/>
          <p:nvPr/>
        </p:nvSpPr>
        <p:spPr>
          <a:xfrm>
            <a:off x="407705" y="1341018"/>
            <a:ext cx="3646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 correction for photon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B0D9BD-CDBF-C7A6-320B-BBD1FBF2F143}"/>
                  </a:ext>
                </a:extLst>
              </p:cNvPr>
              <p:cNvSpPr txBox="1"/>
              <p:nvPr/>
            </p:nvSpPr>
            <p:spPr>
              <a:xfrm>
                <a:off x="4490817" y="1483322"/>
                <a:ext cx="3210366" cy="3162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𝑊𝑖𝑔𝑛𝑒𝑟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B0D9BD-CDBF-C7A6-320B-BBD1FBF2F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817" y="1483322"/>
                <a:ext cx="3210366" cy="316240"/>
              </a:xfrm>
              <a:prstGeom prst="rect">
                <a:avLst/>
              </a:prstGeom>
              <a:blipFill>
                <a:blip r:embed="rId4"/>
                <a:stretch>
                  <a:fillRect l="-394" t="-3846" r="-394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6ACCD88-6194-3A6A-4D70-494E1407D974}"/>
                  </a:ext>
                </a:extLst>
              </p:cNvPr>
              <p:cNvSpPr txBox="1"/>
              <p:nvPr/>
            </p:nvSpPr>
            <p:spPr>
              <a:xfrm>
                <a:off x="5896502" y="2382914"/>
                <a:ext cx="5865132" cy="3162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𝑀𝑜𝑑𝑊𝑖𝑔𝑛𝑒𝑟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𝑝𝑜𝑙𝑦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3, …)∙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𝐸𝐴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6ACCD88-6194-3A6A-4D70-494E1407D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502" y="2382914"/>
                <a:ext cx="5865132" cy="316240"/>
              </a:xfrm>
              <a:prstGeom prst="rect">
                <a:avLst/>
              </a:prstGeom>
              <a:blipFill>
                <a:blip r:embed="rId5"/>
                <a:stretch>
                  <a:fillRect t="-7692" b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A0CE1FF2-9D9C-8C72-173C-79A52E4277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0507" y="2808028"/>
            <a:ext cx="4265883" cy="3202126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047B97C-8BC7-1B16-4AC1-6BA49796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8068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7C81A-3F4F-82C1-B0A4-2575E5F4F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BB955-B222-EC59-DD06-189B8D96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 – manual scan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EF10734-91BD-ED3E-A745-8AB3571ECB78}"/>
              </a:ext>
            </a:extLst>
          </p:cNvPr>
          <p:cNvGrpSpPr/>
          <p:nvPr/>
        </p:nvGrpSpPr>
        <p:grpSpPr>
          <a:xfrm>
            <a:off x="0" y="1641442"/>
            <a:ext cx="4154905" cy="4419562"/>
            <a:chOff x="753765" y="1428128"/>
            <a:chExt cx="4570658" cy="46893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E6996C1-27FE-947B-53CB-44FA7E023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84819" y="1428128"/>
              <a:ext cx="4539604" cy="339894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02CA3F5-FBA1-35AD-AFFB-1BFBB6C81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" r="349"/>
            <a:stretch/>
          </p:blipFill>
          <p:spPr>
            <a:xfrm>
              <a:off x="753765" y="4472652"/>
              <a:ext cx="4539604" cy="164484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6AAC746-BED0-3A9E-1E8E-8079ED97E5D8}"/>
                </a:ext>
              </a:extLst>
            </p:cNvPr>
            <p:cNvSpPr/>
            <p:nvPr/>
          </p:nvSpPr>
          <p:spPr>
            <a:xfrm>
              <a:off x="2100943" y="4517572"/>
              <a:ext cx="1970314" cy="130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F2E91FD-2408-D0CF-311E-0122A44D009D}"/>
              </a:ext>
            </a:extLst>
          </p:cNvPr>
          <p:cNvSpPr/>
          <p:nvPr/>
        </p:nvSpPr>
        <p:spPr>
          <a:xfrm>
            <a:off x="5896502" y="4495799"/>
            <a:ext cx="4633157" cy="287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E66992-3126-374A-5BF8-87B87DCCB739}"/>
              </a:ext>
            </a:extLst>
          </p:cNvPr>
          <p:cNvGrpSpPr/>
          <p:nvPr/>
        </p:nvGrpSpPr>
        <p:grpSpPr>
          <a:xfrm>
            <a:off x="3979533" y="1672972"/>
            <a:ext cx="4253011" cy="4367012"/>
            <a:chOff x="4126676" y="1672972"/>
            <a:chExt cx="4253011" cy="436701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B504CAF-D1F6-B55A-310C-A0D40F4F9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26676" y="1672972"/>
              <a:ext cx="4247308" cy="318009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C2BD90-7129-92B7-9AC6-0018BC3A8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49203" y="4517850"/>
              <a:ext cx="4230484" cy="1522134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9E3AA25-7BD2-2798-027B-461EC7DF0FE5}"/>
                </a:ext>
              </a:extLst>
            </p:cNvPr>
            <p:cNvSpPr/>
            <p:nvPr/>
          </p:nvSpPr>
          <p:spPr>
            <a:xfrm>
              <a:off x="5351313" y="4538848"/>
              <a:ext cx="1970314" cy="130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046CD4B-BD4A-3943-FF64-F880568743F3}"/>
              </a:ext>
            </a:extLst>
          </p:cNvPr>
          <p:cNvSpPr txBox="1"/>
          <p:nvPr/>
        </p:nvSpPr>
        <p:spPr>
          <a:xfrm>
            <a:off x="4441462" y="136788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Wigner modified by power response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036488-F96A-9C63-6F24-31723052E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" b="10366"/>
          <a:stretch>
            <a:fillRect/>
          </a:stretch>
        </p:blipFill>
        <p:spPr>
          <a:xfrm>
            <a:off x="8052225" y="1641442"/>
            <a:ext cx="4219031" cy="28154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205FD3-8346-B381-FC66-FE6567D77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3466" y="4526417"/>
            <a:ext cx="4228008" cy="15212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DCFD60F-721B-07AA-5B75-471A72114A10}"/>
              </a:ext>
            </a:extLst>
          </p:cNvPr>
          <p:cNvSpPr/>
          <p:nvPr/>
        </p:nvSpPr>
        <p:spPr>
          <a:xfrm>
            <a:off x="9381206" y="4549977"/>
            <a:ext cx="1970314" cy="130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BB8B2E-D3E9-E360-B294-B048601DC247}"/>
              </a:ext>
            </a:extLst>
          </p:cNvPr>
          <p:cNvSpPr txBox="1"/>
          <p:nvPr/>
        </p:nvSpPr>
        <p:spPr>
          <a:xfrm>
            <a:off x="8565948" y="136021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Data normalized to photon density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172D65-283E-44F1-DF99-E02E5CC7BC97}"/>
              </a:ext>
            </a:extLst>
          </p:cNvPr>
          <p:cNvSpPr txBox="1"/>
          <p:nvPr/>
        </p:nvSpPr>
        <p:spPr>
          <a:xfrm>
            <a:off x="407705" y="1341018"/>
            <a:ext cx="3646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 correction for photon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43B93E-920F-1D03-C234-7F0E0FB2D2C7}"/>
                  </a:ext>
                </a:extLst>
              </p:cNvPr>
              <p:cNvSpPr txBox="1"/>
              <p:nvPr/>
            </p:nvSpPr>
            <p:spPr>
              <a:xfrm>
                <a:off x="-2600051" y="1891806"/>
                <a:ext cx="73309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𝑊𝑖𝑔𝑛𝑒𝑟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43B93E-920F-1D03-C234-7F0E0FB2D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00051" y="1891806"/>
                <a:ext cx="7330964" cy="391902"/>
              </a:xfrm>
              <a:prstGeom prst="rect">
                <a:avLst/>
              </a:prstGeom>
              <a:blipFill>
                <a:blip r:embed="rId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4A2973F-5AA1-00C8-B45C-7E128D1BBD4E}"/>
                  </a:ext>
                </a:extLst>
              </p:cNvPr>
              <p:cNvSpPr txBox="1"/>
              <p:nvPr/>
            </p:nvSpPr>
            <p:spPr>
              <a:xfrm>
                <a:off x="5330004" y="1927001"/>
                <a:ext cx="7330964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𝑊𝑖𝑔𝑛𝑒𝑟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4A2973F-5AA1-00C8-B45C-7E128D1BB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0004" y="1927001"/>
                <a:ext cx="7330964" cy="391902"/>
              </a:xfrm>
              <a:prstGeom prst="rect">
                <a:avLst/>
              </a:prstGeom>
              <a:blipFill>
                <a:blip r:embed="rId7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E870AC-72B6-64BF-EB7A-1D95FB934845}"/>
                  </a:ext>
                </a:extLst>
              </p:cNvPr>
              <p:cNvSpPr txBox="1"/>
              <p:nvPr/>
            </p:nvSpPr>
            <p:spPr>
              <a:xfrm>
                <a:off x="838200" y="1891806"/>
                <a:ext cx="8634248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𝑀𝑜𝑑𝑊𝑖𝑔𝑛𝑒𝑟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E870AC-72B6-64BF-EB7A-1D95FB934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91806"/>
                <a:ext cx="8634248" cy="391902"/>
              </a:xfrm>
              <a:prstGeom prst="rect">
                <a:avLst/>
              </a:prstGeom>
              <a:blipFill>
                <a:blip r:embed="rId8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A31B84CB-74CE-C350-307A-7C94DD185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576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129AB-4635-2B3E-20B9-7620B3FD5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EC60-6895-81C2-0D50-B816256C5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Study of </a:t>
            </a:r>
            <a:r>
              <a:rPr lang="en-US" err="1"/>
              <a:t>RaF</a:t>
            </a:r>
            <a:r>
              <a:rPr lang="en-US"/>
              <a:t>− anions at CRIS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36B9F0-A372-DD21-AD46-E2E612679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76" y="2021356"/>
            <a:ext cx="5155367" cy="4086386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E9B0B4D9-1C81-00BD-C055-AAB8A65F33CD}"/>
              </a:ext>
            </a:extLst>
          </p:cNvPr>
          <p:cNvSpPr txBox="1"/>
          <p:nvPr/>
        </p:nvSpPr>
        <p:spPr>
          <a:xfrm>
            <a:off x="437676" y="1414769"/>
            <a:ext cx="64258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</a:rPr>
              <a:t>A route towards cooling and trapping </a:t>
            </a:r>
            <a:r>
              <a:rPr lang="en-US" sz="2800" err="1">
                <a:solidFill>
                  <a:schemeClr val="tx1">
                    <a:lumMod val="95000"/>
                    <a:lumOff val="5000"/>
                  </a:schemeClr>
                </a:solidFill>
              </a:rPr>
              <a:t>RaF</a:t>
            </a:r>
            <a:endParaRPr lang="LID4096" sz="2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10366A-7AB1-1BD3-4C9C-4D3FF9601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851" y="2093440"/>
            <a:ext cx="5475949" cy="33174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DAA395-9E52-CF81-B93F-DCC745645DB1}"/>
              </a:ext>
            </a:extLst>
          </p:cNvPr>
          <p:cNvSpPr txBox="1"/>
          <p:nvPr/>
        </p:nvSpPr>
        <p:spPr>
          <a:xfrm>
            <a:off x="9018489" y="5716924"/>
            <a:ext cx="609797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K. Gaul et al., </a:t>
            </a:r>
            <a:r>
              <a:rPr kumimoji="0" lang="en-US" sz="105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arXiv</a:t>
            </a: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preprint arXiv:2403.09320 (2024).</a:t>
            </a:r>
          </a:p>
          <a:p>
            <a:pPr>
              <a:defRPr/>
            </a:pPr>
            <a:endParaRPr lang="en-US" sz="1050" i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EFDB0A-73E4-2AA5-022B-7CD82D1FAC14}"/>
              </a:ext>
            </a:extLst>
          </p:cNvPr>
          <p:cNvSpPr txBox="1"/>
          <p:nvPr/>
        </p:nvSpPr>
        <p:spPr>
          <a:xfrm>
            <a:off x="6919679" y="2018284"/>
            <a:ext cx="720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Potential energy curves of </a:t>
            </a:r>
            <a:r>
              <a:rPr lang="en-US" err="1"/>
              <a:t>RaF</a:t>
            </a:r>
            <a:r>
              <a:rPr lang="en-US"/>
              <a:t> and </a:t>
            </a:r>
            <a:r>
              <a:rPr lang="en-US" err="1"/>
              <a:t>RaF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BF2D08-F9CF-4695-B8ED-1B9B3A56B69F}"/>
              </a:ext>
            </a:extLst>
          </p:cNvPr>
          <p:cNvSpPr txBox="1"/>
          <p:nvPr/>
        </p:nvSpPr>
        <p:spPr>
          <a:xfrm>
            <a:off x="8304811" y="4582130"/>
            <a:ext cx="258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Electron affinity (EA)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A2A8B66-6A79-15FB-5C5E-5B40D31A8D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8938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F9217-60D7-85AE-CAD2-C0926B5FE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94A56-560A-CBE3-7AF4-DD80E0E35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analysis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F352EE-CB8E-55C7-0E13-0DB63E0CC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284" y="1598789"/>
            <a:ext cx="4371036" cy="31847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6E78CBF-D319-BF44-BC4B-E65FAC162142}"/>
              </a:ext>
            </a:extLst>
          </p:cNvPr>
          <p:cNvSpPr/>
          <p:nvPr/>
        </p:nvSpPr>
        <p:spPr>
          <a:xfrm>
            <a:off x="5896502" y="4444999"/>
            <a:ext cx="4633157" cy="287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5F9798-32D8-9B06-48C6-776B9C3116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7" b="-1"/>
          <a:stretch>
            <a:fillRect/>
          </a:stretch>
        </p:blipFill>
        <p:spPr>
          <a:xfrm>
            <a:off x="5748275" y="4445000"/>
            <a:ext cx="4479046" cy="15790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7B8CDE-B803-D9D8-9F98-C4DF9821248C}"/>
              </a:ext>
            </a:extLst>
          </p:cNvPr>
          <p:cNvSpPr txBox="1"/>
          <p:nvPr/>
        </p:nvSpPr>
        <p:spPr>
          <a:xfrm>
            <a:off x="6150237" y="20928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automated laser scan 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8E7514-064B-B1DD-AB8C-5A139A83B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" b="10366"/>
          <a:stretch>
            <a:fillRect/>
          </a:stretch>
        </p:blipFill>
        <p:spPr>
          <a:xfrm>
            <a:off x="838200" y="1630047"/>
            <a:ext cx="4219031" cy="28154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8AE96A-0430-5C68-C5A3-C3C53057D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441" y="4515022"/>
            <a:ext cx="4228008" cy="15212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DDE5505-18B8-9843-7D73-00105D00EAB7}"/>
              </a:ext>
            </a:extLst>
          </p:cNvPr>
          <p:cNvSpPr/>
          <p:nvPr/>
        </p:nvSpPr>
        <p:spPr>
          <a:xfrm>
            <a:off x="2167181" y="4538582"/>
            <a:ext cx="1970314" cy="130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3D3921-C602-2E04-76D8-7F0C4D57BF5E}"/>
              </a:ext>
            </a:extLst>
          </p:cNvPr>
          <p:cNvSpPr txBox="1"/>
          <p:nvPr/>
        </p:nvSpPr>
        <p:spPr>
          <a:xfrm>
            <a:off x="1351923" y="134881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Data normalized to photon density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D48F9D-439C-1720-E8B7-3D57C346784B}"/>
              </a:ext>
            </a:extLst>
          </p:cNvPr>
          <p:cNvSpPr/>
          <p:nvPr/>
        </p:nvSpPr>
        <p:spPr>
          <a:xfrm>
            <a:off x="7227923" y="4444998"/>
            <a:ext cx="1970314" cy="122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D82DB1-4F25-DF12-638B-A31F3F74DE2D}"/>
              </a:ext>
            </a:extLst>
          </p:cNvPr>
          <p:cNvSpPr txBox="1"/>
          <p:nvPr/>
        </p:nvSpPr>
        <p:spPr>
          <a:xfrm>
            <a:off x="1253476" y="2004883"/>
            <a:ext cx="6123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manual scan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BD2CC-77D3-EDA8-BEEA-D28A0D8CF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7999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3F640-027F-34FB-C118-FE6A477F6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C9D83C-4149-5F28-46A7-B461BDC2E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69" y="1564177"/>
            <a:ext cx="6176442" cy="46127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A1B61D-84DD-F0A7-D0E4-0DD1E71FAC84}"/>
              </a:ext>
            </a:extLst>
          </p:cNvPr>
          <p:cNvSpPr txBox="1"/>
          <p:nvPr/>
        </p:nvSpPr>
        <p:spPr>
          <a:xfrm>
            <a:off x="6771611" y="1578465"/>
            <a:ext cx="43391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Results for only automated scan: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Pretty independent from treatment of power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Linear in ROI, so not much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Only statistical errors from fit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B734CD-31DC-3D05-CE63-26996B4368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654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0E83D-1253-7FD8-1DBB-47DD154FB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1A551-7004-2030-AF50-699A562B0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results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AE226E-503F-F3A3-4235-0CFD2583D459}"/>
              </a:ext>
            </a:extLst>
          </p:cNvPr>
          <p:cNvSpPr txBox="1"/>
          <p:nvPr/>
        </p:nvSpPr>
        <p:spPr>
          <a:xfrm>
            <a:off x="6771611" y="1578465"/>
            <a:ext cx="43391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Results for only automated scan: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Pretty independent from treatment of power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Linear in ROI, so not much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Only statistical errors from fit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AC543A7-4171-D8E7-CB76-539402FBF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E5C558-558A-3A86-8D2B-20ABEB0101A5}"/>
              </a:ext>
            </a:extLst>
          </p:cNvPr>
          <p:cNvSpPr txBox="1"/>
          <p:nvPr/>
        </p:nvSpPr>
        <p:spPr>
          <a:xfrm>
            <a:off x="7102475" y="4729544"/>
            <a:ext cx="279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DA153B"/>
                </a:solidFill>
              </a:rPr>
              <a:t>Automated scan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2CAD67-66B6-AD73-EC57-4F92E33004A0}"/>
              </a:ext>
            </a:extLst>
          </p:cNvPr>
          <p:cNvSpPr txBox="1"/>
          <p:nvPr/>
        </p:nvSpPr>
        <p:spPr>
          <a:xfrm>
            <a:off x="7102474" y="5163210"/>
            <a:ext cx="279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8B"/>
                </a:solidFill>
              </a:rPr>
              <a:t>Manual scan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D230FB-9D84-848F-85D1-08296764F1C8}"/>
              </a:ext>
            </a:extLst>
          </p:cNvPr>
          <p:cNvSpPr/>
          <p:nvPr/>
        </p:nvSpPr>
        <p:spPr>
          <a:xfrm>
            <a:off x="9906075" y="4797449"/>
            <a:ext cx="252248" cy="24173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7EE8D5-6CE8-523B-D1BD-FB3090374754}"/>
              </a:ext>
            </a:extLst>
          </p:cNvPr>
          <p:cNvSpPr txBox="1"/>
          <p:nvPr/>
        </p:nvSpPr>
        <p:spPr>
          <a:xfrm>
            <a:off x="10231896" y="4715408"/>
            <a:ext cx="1757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Derick [62]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E1F006-EF4C-517B-A375-FBB0BAB396B6}"/>
              </a:ext>
            </a:extLst>
          </p:cNvPr>
          <p:cNvSpPr txBox="1"/>
          <p:nvPr/>
        </p:nvSpPr>
        <p:spPr>
          <a:xfrm>
            <a:off x="10231895" y="5186722"/>
            <a:ext cx="1579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Jessica [70]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9BC7960-0CA9-E21B-7D69-E1677A2877D3}"/>
              </a:ext>
            </a:extLst>
          </p:cNvPr>
          <p:cNvSpPr/>
          <p:nvPr/>
        </p:nvSpPr>
        <p:spPr>
          <a:xfrm>
            <a:off x="9994780" y="5235026"/>
            <a:ext cx="129260" cy="175903"/>
          </a:xfrm>
          <a:prstGeom prst="triangl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677EB0D0-31B9-8604-0E83-E255CE7E485A}"/>
              </a:ext>
            </a:extLst>
          </p:cNvPr>
          <p:cNvSpPr/>
          <p:nvPr/>
        </p:nvSpPr>
        <p:spPr>
          <a:xfrm rot="10800000">
            <a:off x="9994780" y="5410929"/>
            <a:ext cx="129260" cy="175903"/>
          </a:xfrm>
          <a:prstGeom prst="triangl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F1249C-B546-71D9-E2CD-082673E7E9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717" y="1666791"/>
            <a:ext cx="6934529" cy="411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78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87572-FF89-E99B-FD86-0FBB93902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Confirmation of measurements?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21984-4510-2EB5-A311-0E69DE4AA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Confirmation of results with known EA of a molecule ?</a:t>
            </a:r>
          </a:p>
          <a:p>
            <a:r>
              <a:rPr lang="en-US" sz="2400" dirty="0"/>
              <a:t>Electron affinity of UO</a:t>
            </a:r>
            <a:r>
              <a:rPr lang="en-US" sz="2400" baseline="-25000" dirty="0"/>
              <a:t>2</a:t>
            </a:r>
            <a:r>
              <a:rPr lang="en-US" sz="2400" baseline="30000" dirty="0"/>
              <a:t>-  </a:t>
            </a:r>
            <a:r>
              <a:rPr lang="en-US" sz="2400" dirty="0"/>
              <a:t>known: 1.16 eV: 9356 cm</a:t>
            </a:r>
            <a:r>
              <a:rPr lang="en-US" sz="2400" baseline="30000" dirty="0"/>
              <a:t>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13AE0A-07B0-564D-D25A-01800C17B24B}"/>
              </a:ext>
            </a:extLst>
          </p:cNvPr>
          <p:cNvSpPr txBox="1"/>
          <p:nvPr/>
        </p:nvSpPr>
        <p:spPr>
          <a:xfrm>
            <a:off x="8450317" y="2524798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1A1A1A"/>
                </a:solidFill>
                <a:effectLst/>
                <a:latin typeface="Helvetica" pitchFamily="2" charset="0"/>
              </a:rPr>
              <a:t>J. </a:t>
            </a:r>
            <a:r>
              <a:rPr lang="en-US" sz="1050" b="0" i="0" dirty="0" err="1">
                <a:solidFill>
                  <a:srgbClr val="1A1A1A"/>
                </a:solidFill>
                <a:effectLst/>
                <a:latin typeface="Helvetica" pitchFamily="2" charset="0"/>
              </a:rPr>
              <a:t>Czekner</a:t>
            </a:r>
            <a:r>
              <a:rPr lang="en-US" sz="1050" b="0" i="0" dirty="0">
                <a:solidFill>
                  <a:srgbClr val="1A1A1A"/>
                </a:solidFill>
                <a:effectLst/>
                <a:latin typeface="Helvetica" pitchFamily="2" charset="0"/>
              </a:rPr>
              <a:t> et al., </a:t>
            </a:r>
            <a:r>
              <a:rPr lang="en-US" sz="1050" b="0" i="1" dirty="0">
                <a:solidFill>
                  <a:srgbClr val="1A1A1A"/>
                </a:solidFill>
                <a:effectLst/>
                <a:latin typeface="Helvetica" pitchFamily="2" charset="0"/>
              </a:rPr>
              <a:t>J. Chem. Phys.</a:t>
            </a:r>
            <a:r>
              <a:rPr lang="en-US" sz="1050" b="0" i="0" dirty="0">
                <a:solidFill>
                  <a:srgbClr val="1A1A1A"/>
                </a:solidFill>
                <a:effectLst/>
                <a:latin typeface="Helvetica" pitchFamily="2" charset="0"/>
              </a:rPr>
              <a:t> 141(24), 244302 (2014).</a:t>
            </a:r>
            <a:endParaRPr lang="en-US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BD5A60-328A-6B47-6F68-54579E3770BD}"/>
              </a:ext>
            </a:extLst>
          </p:cNvPr>
          <p:cNvSpPr txBox="1"/>
          <p:nvPr/>
        </p:nvSpPr>
        <p:spPr>
          <a:xfrm>
            <a:off x="6947339" y="2858864"/>
            <a:ext cx="3815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Loosing beam while measuring, initial sweep more pronounced</a:t>
            </a:r>
          </a:p>
          <a:p>
            <a:endParaRPr lang="en-US" sz="2000" dirty="0"/>
          </a:p>
          <a:p>
            <a:r>
              <a:rPr lang="en-US" sz="2000" dirty="0"/>
              <a:t>First look: agreement with literature within uncertainties to be considered</a:t>
            </a:r>
          </a:p>
          <a:p>
            <a:endParaRPr lang="en-US" sz="2000" dirty="0"/>
          </a:p>
          <a:p>
            <a:r>
              <a:rPr lang="en-US" sz="2000" dirty="0"/>
              <a:t>Maybe U0</a:t>
            </a:r>
            <a:r>
              <a:rPr lang="en-US" sz="2000" baseline="-25000" dirty="0"/>
              <a:t>2</a:t>
            </a:r>
            <a:r>
              <a:rPr lang="en-US" sz="2000" baseline="30000" dirty="0"/>
              <a:t>-</a:t>
            </a:r>
            <a:r>
              <a:rPr lang="en-US" sz="2000" dirty="0"/>
              <a:t> data from Po</a:t>
            </a:r>
            <a:r>
              <a:rPr lang="en-US" sz="2000" baseline="30000" dirty="0"/>
              <a:t>-</a:t>
            </a:r>
            <a:r>
              <a:rPr lang="en-US" sz="2000" dirty="0"/>
              <a:t>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912095-7C06-71E9-6800-C8A8FFF7F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841" y="2779306"/>
            <a:ext cx="5596759" cy="35851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1518942-59A8-9B05-6B29-08A0E30DFDCD}"/>
              </a:ext>
            </a:extLst>
          </p:cNvPr>
          <p:cNvSpPr txBox="1"/>
          <p:nvPr/>
        </p:nvSpPr>
        <p:spPr>
          <a:xfrm>
            <a:off x="3258208" y="2881001"/>
            <a:ext cx="2879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2">
                    <a:lumMod val="75000"/>
                  </a:schemeClr>
                </a:solidFill>
              </a:rPr>
              <a:t>Two round trip sweeps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49A1F6-8130-0336-85AA-8113301263A0}"/>
              </a:ext>
            </a:extLst>
          </p:cNvPr>
          <p:cNvSpPr txBox="1"/>
          <p:nvPr/>
        </p:nvSpPr>
        <p:spPr>
          <a:xfrm>
            <a:off x="1948356" y="3123660"/>
            <a:ext cx="2879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UO</a:t>
            </a:r>
            <a:r>
              <a:rPr lang="en-US" sz="2000" baseline="-25000"/>
              <a:t>2</a:t>
            </a:r>
            <a:r>
              <a:rPr lang="en-US" sz="2000" baseline="30000"/>
              <a:t>-</a:t>
            </a:r>
            <a:endParaRPr lang="en-US" sz="14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F5ACC9-6270-E803-DD9A-F1A91CBF4B61}"/>
              </a:ext>
            </a:extLst>
          </p:cNvPr>
          <p:cNvSpPr txBox="1"/>
          <p:nvPr/>
        </p:nvSpPr>
        <p:spPr>
          <a:xfrm>
            <a:off x="5665077" y="6147596"/>
            <a:ext cx="1576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Thanks to Bram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2F5D3B-B46E-1856-036D-D723BC40F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200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2B77B-EF0D-1023-D1C0-D02E0066D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6870DD5-B344-95B0-8300-B771D3B6C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Effects of excited states</a:t>
            </a:r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49BCB9BD-0D96-18E9-C8DF-FFCCCB251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6857" y="2078839"/>
            <a:ext cx="4270762" cy="33023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639B806-BD61-106A-E8BB-B41F24506E46}"/>
                  </a:ext>
                </a:extLst>
              </p:cNvPr>
              <p:cNvSpPr txBox="1"/>
              <p:nvPr/>
            </p:nvSpPr>
            <p:spPr>
              <a:xfrm>
                <a:off x="686857" y="1537061"/>
                <a:ext cx="4543511" cy="547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Seen threshold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200" dirty="0"/>
                  <a:t> electron affinity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639B806-BD61-106A-E8BB-B41F24506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57" y="1537061"/>
                <a:ext cx="4543511" cy="547714"/>
              </a:xfrm>
              <a:prstGeom prst="rect">
                <a:avLst/>
              </a:prstGeom>
              <a:blipFill>
                <a:blip r:embed="rId3"/>
                <a:stretch>
                  <a:fillRect l="-167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AC5765E-73F0-9083-D2CC-21C651A5B568}"/>
              </a:ext>
            </a:extLst>
          </p:cNvPr>
          <p:cNvCxnSpPr>
            <a:cxnSpLocks/>
          </p:cNvCxnSpPr>
          <p:nvPr/>
        </p:nvCxnSpPr>
        <p:spPr>
          <a:xfrm>
            <a:off x="2257930" y="2084803"/>
            <a:ext cx="0" cy="26883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0CA2B1B-092F-63E7-1221-2D2E8FFE8160}"/>
              </a:ext>
            </a:extLst>
          </p:cNvPr>
          <p:cNvSpPr txBox="1"/>
          <p:nvPr/>
        </p:nvSpPr>
        <p:spPr>
          <a:xfrm>
            <a:off x="686857" y="5296708"/>
            <a:ext cx="4270762" cy="105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Photodetachment</a:t>
            </a:r>
            <a:r>
              <a:rPr lang="en-US" sz="2200" dirty="0"/>
              <a:t> from excited vibrational/rotational states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B2D167-59A0-EFA0-2283-A3968D4C43EF}"/>
              </a:ext>
            </a:extLst>
          </p:cNvPr>
          <p:cNvSpPr txBox="1"/>
          <p:nvPr/>
        </p:nvSpPr>
        <p:spPr>
          <a:xfrm>
            <a:off x="9738669" y="3572657"/>
            <a:ext cx="254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(P is non-integer)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BDFD96D-AB11-F3A2-654F-15B889C81F15}"/>
                  </a:ext>
                </a:extLst>
              </p:cNvPr>
              <p:cNvSpPr txBox="1"/>
              <p:nvPr/>
            </p:nvSpPr>
            <p:spPr>
              <a:xfrm>
                <a:off x="5997738" y="1874463"/>
                <a:ext cx="5787097" cy="816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′′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𝐶</m:t>
                                              </m:r>
                                            </m:e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′′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010</m:t>
                                              </m:r>
                                            </m:sub>
                                            <m:sup>
                                              <m:sSup>
                                                <m:sSup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∙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𝑝h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𝑡h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BDFD96D-AB11-F3A2-654F-15B889C81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738" y="1874463"/>
                <a:ext cx="5787097" cy="816570"/>
              </a:xfrm>
              <a:prstGeom prst="rect">
                <a:avLst/>
              </a:prstGeom>
              <a:blipFill>
                <a:blip r:embed="rId4"/>
                <a:stretch>
                  <a:fillRect t="-106154" b="-16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>
            <a:extLst>
              <a:ext uri="{FF2B5EF4-FFF2-40B4-BE49-F238E27FC236}">
                <a16:creationId xmlns:a16="http://schemas.microsoft.com/office/drawing/2014/main" id="{4C7570DF-5A68-8F66-506C-F3F0E631249B}"/>
              </a:ext>
            </a:extLst>
          </p:cNvPr>
          <p:cNvSpPr/>
          <p:nvPr/>
        </p:nvSpPr>
        <p:spPr>
          <a:xfrm rot="5400000">
            <a:off x="8953533" y="2078441"/>
            <a:ext cx="537302" cy="135024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2204D-B46E-2738-7BDB-6AE25664F7DA}"/>
              </a:ext>
            </a:extLst>
          </p:cNvPr>
          <p:cNvSpPr txBox="1"/>
          <p:nvPr/>
        </p:nvSpPr>
        <p:spPr>
          <a:xfrm>
            <a:off x="8614259" y="2954801"/>
            <a:ext cx="121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Rotational structure 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5E04652E-3058-93D1-5AFA-35D81EB66D13}"/>
              </a:ext>
            </a:extLst>
          </p:cNvPr>
          <p:cNvSpPr/>
          <p:nvPr/>
        </p:nvSpPr>
        <p:spPr>
          <a:xfrm rot="5400000">
            <a:off x="10679205" y="2200906"/>
            <a:ext cx="537302" cy="110531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E8BA39-FA7B-1530-82DF-5E9A2E809027}"/>
              </a:ext>
            </a:extLst>
          </p:cNvPr>
          <p:cNvSpPr txBox="1"/>
          <p:nvPr/>
        </p:nvSpPr>
        <p:spPr>
          <a:xfrm>
            <a:off x="10247456" y="2983474"/>
            <a:ext cx="1493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Modified Wigner’s law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034344-FBBE-1C4C-32A7-86626CFC6CD2}"/>
              </a:ext>
            </a:extLst>
          </p:cNvPr>
          <p:cNvSpPr txBox="1"/>
          <p:nvPr/>
        </p:nvSpPr>
        <p:spPr>
          <a:xfrm>
            <a:off x="7993563" y="1309929"/>
            <a:ext cx="3015899" cy="547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/>
              <a:t>Rotational levels model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7FFE58-C1AA-5773-40D9-C93CD304C375}"/>
              </a:ext>
            </a:extLst>
          </p:cNvPr>
          <p:cNvSpPr txBox="1"/>
          <p:nvPr/>
        </p:nvSpPr>
        <p:spPr>
          <a:xfrm>
            <a:off x="7950415" y="5674501"/>
            <a:ext cx="326349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50" dirty="0">
                <a:highlight>
                  <a:srgbClr val="FFFFFF"/>
                </a:highlight>
              </a:rPr>
              <a:t>M. Simpson et al., </a:t>
            </a:r>
            <a:r>
              <a:rPr lang="fr-FR" sz="1050" i="1" dirty="0">
                <a:highlight>
                  <a:srgbClr val="FFFFFF"/>
                </a:highlight>
              </a:rPr>
              <a:t>J. </a:t>
            </a:r>
            <a:r>
              <a:rPr lang="fr-FR" sz="1050" i="1" dirty="0" err="1">
                <a:highlight>
                  <a:srgbClr val="FFFFFF"/>
                </a:highlight>
              </a:rPr>
              <a:t>Chem</a:t>
            </a:r>
            <a:r>
              <a:rPr lang="fr-FR" sz="1050" i="1" dirty="0">
                <a:highlight>
                  <a:srgbClr val="FFFFFF"/>
                </a:highlight>
              </a:rPr>
              <a:t>. Phys.</a:t>
            </a:r>
            <a:r>
              <a:rPr lang="fr-FR" sz="1050" dirty="0">
                <a:highlight>
                  <a:srgbClr val="FFFFFF"/>
                </a:highlight>
              </a:rPr>
              <a:t> 153, 184309 (2020).</a:t>
            </a:r>
            <a:endParaRPr lang="en-US" sz="105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032E10-0E8C-81E3-A707-A3963D21D6EB}"/>
                  </a:ext>
                </a:extLst>
              </p:cNvPr>
              <p:cNvSpPr txBox="1"/>
              <p:nvPr/>
            </p:nvSpPr>
            <p:spPr>
              <a:xfrm>
                <a:off x="6528692" y="3991766"/>
                <a:ext cx="5686606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</a:t>
                </a:r>
                <a:r>
                  <a:rPr lang="en-US" b="0" dirty="0"/>
                  <a:t>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032E10-0E8C-81E3-A707-A3963D21D6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692" y="3991766"/>
                <a:ext cx="5686606" cy="404983"/>
              </a:xfrm>
              <a:prstGeom prst="rect">
                <a:avLst/>
              </a:prstGeom>
              <a:blipFill>
                <a:blip r:embed="rId5"/>
                <a:stretch>
                  <a:fillRect l="-893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7089544-2E35-264F-E6D1-44F3D78F3935}"/>
              </a:ext>
            </a:extLst>
          </p:cNvPr>
          <p:cNvSpPr txBox="1"/>
          <p:nvPr/>
        </p:nvSpPr>
        <p:spPr>
          <a:xfrm>
            <a:off x="6015561" y="4508509"/>
            <a:ext cx="6289920" cy="1055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Was used for CN- at 16 K in a trap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Need to adapt it to our setup (add vibrations, etc.)</a:t>
            </a:r>
            <a:endParaRPr lang="en-US" sz="2200" dirty="0">
              <a:ea typeface="Calibri"/>
              <a:cs typeface="Calibri"/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DE956D-D61D-E3D1-920A-E089D3451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5345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D11D2-58C6-07B3-CC0B-6B6C9B008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AE7DC-96E1-60A0-A109-3932B56F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vibrational states</a:t>
            </a:r>
            <a:endParaRPr lang="en-US" dirty="0"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4E10B44-BE5D-DCED-3984-9D09244F9E4F}"/>
                  </a:ext>
                </a:extLst>
              </p:cNvPr>
              <p:cNvSpPr txBox="1"/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𝑚𝑎𝑥</m:t>
                                          </m:r>
                                        </m:sub>
                                      </m:sSub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′′</m:t>
                                              </m:r>
                                            </m:sup>
                                          </m:sSubSup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d>
                                                    <m:dPr>
                                                      <m:begChr m:val="⟨"/>
                                                      <m:endChr m:val="⟩"/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</m:t>
                                      </m:r>
                                      <m:d>
                                        <m:d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𝑊</m:t>
                                              </m:r>
                                            </m:e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′′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sub>
                                          </m:sSub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Sup>
                                                    <m:sSubSupPr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𝐶</m:t>
                                                      </m:r>
                                                    </m:e>
                                                    <m:sub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010</m:t>
                                                      </m:r>
                                                    </m:sub>
                                                    <m:sup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∙ 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𝑝h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 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𝑡h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4E10B44-BE5D-DCED-3984-9D09244F9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blipFill>
                <a:blip r:embed="rId2"/>
                <a:stretch>
                  <a:fillRect t="-108475" b="-1627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CAEC9C71-C691-684E-4B16-D62D58C38561}"/>
              </a:ext>
            </a:extLst>
          </p:cNvPr>
          <p:cNvSpPr/>
          <p:nvPr/>
        </p:nvSpPr>
        <p:spPr>
          <a:xfrm rot="5400000">
            <a:off x="3371555" y="2281922"/>
            <a:ext cx="537302" cy="135024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59C7CB7-4D0B-8149-4E60-DD0E75BA306A}"/>
              </a:ext>
            </a:extLst>
          </p:cNvPr>
          <p:cNvSpPr/>
          <p:nvPr/>
        </p:nvSpPr>
        <p:spPr>
          <a:xfrm rot="5400000">
            <a:off x="4982701" y="2271446"/>
            <a:ext cx="537302" cy="147671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B3A767-2031-4522-DD56-255D2CDF5708}"/>
              </a:ext>
            </a:extLst>
          </p:cNvPr>
          <p:cNvSpPr txBox="1"/>
          <p:nvPr/>
        </p:nvSpPr>
        <p:spPr>
          <a:xfrm>
            <a:off x="3089039" y="3269168"/>
            <a:ext cx="1215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Vibrational structure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7E8E42-384A-C1CC-E9C3-831371033C5D}"/>
              </a:ext>
            </a:extLst>
          </p:cNvPr>
          <p:cNvSpPr txBox="1"/>
          <p:nvPr/>
        </p:nvSpPr>
        <p:spPr>
          <a:xfrm>
            <a:off x="4647490" y="3287052"/>
            <a:ext cx="128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Rotational structure 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6C9C2B5F-DA84-E51D-B47A-830670B9CD44}"/>
              </a:ext>
            </a:extLst>
          </p:cNvPr>
          <p:cNvSpPr/>
          <p:nvPr/>
        </p:nvSpPr>
        <p:spPr>
          <a:xfrm rot="5400000">
            <a:off x="6500251" y="2435251"/>
            <a:ext cx="537302" cy="110531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B954F-AE2B-F130-DB0D-4C79E7A6C899}"/>
              </a:ext>
            </a:extLst>
          </p:cNvPr>
          <p:cNvSpPr txBox="1"/>
          <p:nvPr/>
        </p:nvSpPr>
        <p:spPr>
          <a:xfrm>
            <a:off x="5975525" y="3269167"/>
            <a:ext cx="1493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Modified Wigner’s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7DD6E2-88EE-D021-2045-7F9D4383C706}"/>
                  </a:ext>
                </a:extLst>
              </p:cNvPr>
              <p:cNvSpPr txBox="1"/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w</a:t>
                </a:r>
                <a:r>
                  <a:rPr lang="en-US" sz="1600" b="0"/>
                  <a:t>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−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600"/>
                  <a:t> 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7DD6E2-88EE-D021-2045-7F9D4383C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blipFill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61FD3F2F-239C-A688-662A-0BFCDF5C4EDE}"/>
              </a:ext>
            </a:extLst>
          </p:cNvPr>
          <p:cNvSpPr/>
          <p:nvPr/>
        </p:nvSpPr>
        <p:spPr>
          <a:xfrm rot="5400000">
            <a:off x="2866043" y="3630427"/>
            <a:ext cx="537302" cy="254664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040099-ECF1-B976-FABD-7343AD10CD35}"/>
              </a:ext>
            </a:extLst>
          </p:cNvPr>
          <p:cNvSpPr txBox="1"/>
          <p:nvPr/>
        </p:nvSpPr>
        <p:spPr>
          <a:xfrm>
            <a:off x="2035543" y="5078877"/>
            <a:ext cx="2318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Anion rotational and vibrational energies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6E29A337-AF09-D48D-1BBE-1462D0884F20}"/>
              </a:ext>
            </a:extLst>
          </p:cNvPr>
          <p:cNvSpPr/>
          <p:nvPr/>
        </p:nvSpPr>
        <p:spPr>
          <a:xfrm rot="5400000">
            <a:off x="5879376" y="3743195"/>
            <a:ext cx="537302" cy="234707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17D70C-B3FA-34AF-54F1-11363B32183C}"/>
              </a:ext>
            </a:extLst>
          </p:cNvPr>
          <p:cNvSpPr txBox="1"/>
          <p:nvPr/>
        </p:nvSpPr>
        <p:spPr>
          <a:xfrm>
            <a:off x="5025864" y="5078877"/>
            <a:ext cx="2347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Neutral rotational and vibrational energies</a:t>
            </a:r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1C5F5CE3-13A1-E069-BE24-7489AB82BA9C}"/>
              </a:ext>
            </a:extLst>
          </p:cNvPr>
          <p:cNvSpPr/>
          <p:nvPr/>
        </p:nvSpPr>
        <p:spPr>
          <a:xfrm>
            <a:off x="7232661" y="2310328"/>
            <a:ext cx="177801" cy="174622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D21754-F2B2-D80F-C4B2-712440DCA433}"/>
              </a:ext>
            </a:extLst>
          </p:cNvPr>
          <p:cNvSpPr txBox="1"/>
          <p:nvPr/>
        </p:nvSpPr>
        <p:spPr>
          <a:xfrm>
            <a:off x="6354336" y="1326616"/>
            <a:ext cx="198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Molecule dipole moment mixes different partial waves</a:t>
            </a:r>
          </a:p>
          <a:p>
            <a:pPr algn="ctr"/>
            <a:r>
              <a:rPr lang="en-US" sz="1200" dirty="0"/>
              <a:t>(P non-</a:t>
            </a:r>
            <a:r>
              <a:rPr lang="en-US" sz="1200" dirty="0" err="1"/>
              <a:t>interger</a:t>
            </a:r>
            <a:r>
              <a:rPr lang="en-US" sz="1200" dirty="0"/>
              <a:t>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E12131-74A3-348B-220B-78D0C2EC34B8}"/>
              </a:ext>
            </a:extLst>
          </p:cNvPr>
          <p:cNvCxnSpPr>
            <a:cxnSpLocks/>
          </p:cNvCxnSpPr>
          <p:nvPr/>
        </p:nvCxnSpPr>
        <p:spPr>
          <a:xfrm flipV="1">
            <a:off x="7301495" y="1979250"/>
            <a:ext cx="0" cy="311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24FC1B-84F4-808D-6AD4-F37289085E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41516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C05D3-F547-5696-8336-42B9E167D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0454E-62B7-F290-138C-A9BFC27E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vibrational states</a:t>
            </a:r>
            <a:endParaRPr lang="en-US" dirty="0"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E9AA69-2691-C843-6FB3-495CA3104C8E}"/>
                  </a:ext>
                </a:extLst>
              </p:cNvPr>
              <p:cNvSpPr txBox="1"/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𝑚𝑎𝑥</m:t>
                                          </m:r>
                                        </m:sub>
                                      </m:sSub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′′</m:t>
                                              </m:r>
                                            </m:sup>
                                          </m:sSubSup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d>
                                                    <m:dPr>
                                                      <m:begChr m:val="⟨"/>
                                                      <m:endChr m:val="⟩"/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</m:t>
                                      </m:r>
                                      <m:d>
                                        <m:d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𝑊</m:t>
                                              </m:r>
                                            </m:e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′′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sub>
                                          </m:sSub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Sup>
                                                    <m:sSubSupPr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𝐶</m:t>
                                                      </m:r>
                                                    </m:e>
                                                    <m:sub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010</m:t>
                                                      </m:r>
                                                    </m:sub>
                                                    <m:sup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∙ 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𝑝h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 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𝑡h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9E9AA69-2691-C843-6FB3-495CA3104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blipFill>
                <a:blip r:embed="rId2"/>
                <a:stretch>
                  <a:fillRect t="-108475" b="-1627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E7BD1A25-4AAC-0176-D4EB-D5609845A98D}"/>
              </a:ext>
            </a:extLst>
          </p:cNvPr>
          <p:cNvSpPr/>
          <p:nvPr/>
        </p:nvSpPr>
        <p:spPr>
          <a:xfrm rot="5400000">
            <a:off x="3371555" y="2281922"/>
            <a:ext cx="537302" cy="135024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D71BC309-588F-7D6F-77F9-BCEE323D9855}"/>
              </a:ext>
            </a:extLst>
          </p:cNvPr>
          <p:cNvSpPr/>
          <p:nvPr/>
        </p:nvSpPr>
        <p:spPr>
          <a:xfrm rot="5400000">
            <a:off x="4982701" y="2271446"/>
            <a:ext cx="537302" cy="147671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4B27E3-6E72-5215-B490-453A9B087832}"/>
              </a:ext>
            </a:extLst>
          </p:cNvPr>
          <p:cNvSpPr txBox="1"/>
          <p:nvPr/>
        </p:nvSpPr>
        <p:spPr>
          <a:xfrm>
            <a:off x="3089039" y="3269168"/>
            <a:ext cx="1215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Vibrational structure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2CBFA7-F32F-FCAD-E3F4-3EF04CE96B9E}"/>
              </a:ext>
            </a:extLst>
          </p:cNvPr>
          <p:cNvSpPr txBox="1"/>
          <p:nvPr/>
        </p:nvSpPr>
        <p:spPr>
          <a:xfrm>
            <a:off x="4647490" y="3287052"/>
            <a:ext cx="128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Rotational structure 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367AA70-3E64-6BC1-9121-745383FE6717}"/>
              </a:ext>
            </a:extLst>
          </p:cNvPr>
          <p:cNvSpPr/>
          <p:nvPr/>
        </p:nvSpPr>
        <p:spPr>
          <a:xfrm rot="5400000">
            <a:off x="6500251" y="2435251"/>
            <a:ext cx="537302" cy="110531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54004A-8D21-EFB1-A6C4-A35E137E3508}"/>
              </a:ext>
            </a:extLst>
          </p:cNvPr>
          <p:cNvSpPr txBox="1"/>
          <p:nvPr/>
        </p:nvSpPr>
        <p:spPr>
          <a:xfrm>
            <a:off x="5975525" y="3269167"/>
            <a:ext cx="1493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Modified Wigner’s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ADA4AF-176A-705E-BC7D-40E46AB7F771}"/>
                  </a:ext>
                </a:extLst>
              </p:cNvPr>
              <p:cNvSpPr txBox="1"/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w</a:t>
                </a:r>
                <a:r>
                  <a:rPr lang="en-US" sz="1600" b="0"/>
                  <a:t>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−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600"/>
                  <a:t> 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ADA4AF-176A-705E-BC7D-40E46AB7F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blipFill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C72B34CD-8286-F111-6F64-49C1AA333A36}"/>
              </a:ext>
            </a:extLst>
          </p:cNvPr>
          <p:cNvSpPr/>
          <p:nvPr/>
        </p:nvSpPr>
        <p:spPr>
          <a:xfrm rot="5400000">
            <a:off x="2866043" y="3630427"/>
            <a:ext cx="537302" cy="254664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9A56E5-738F-7882-B79E-6B3856413C5F}"/>
              </a:ext>
            </a:extLst>
          </p:cNvPr>
          <p:cNvSpPr txBox="1"/>
          <p:nvPr/>
        </p:nvSpPr>
        <p:spPr>
          <a:xfrm>
            <a:off x="2035543" y="5078877"/>
            <a:ext cx="2318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Anion rotational and vibrational energies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E7AB64CA-DEB4-503A-DBC7-31EA9C386A1E}"/>
              </a:ext>
            </a:extLst>
          </p:cNvPr>
          <p:cNvSpPr/>
          <p:nvPr/>
        </p:nvSpPr>
        <p:spPr>
          <a:xfrm rot="5400000">
            <a:off x="5879376" y="3743195"/>
            <a:ext cx="537302" cy="234707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2895CA-8B87-6B7C-2B37-6281924332D0}"/>
              </a:ext>
            </a:extLst>
          </p:cNvPr>
          <p:cNvSpPr txBox="1"/>
          <p:nvPr/>
        </p:nvSpPr>
        <p:spPr>
          <a:xfrm>
            <a:off x="5025864" y="5078877"/>
            <a:ext cx="2347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Neutral rotational and vibrational energies</a:t>
            </a:r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01F38A9E-AA73-67F3-F1E2-9A5F263FC6D6}"/>
              </a:ext>
            </a:extLst>
          </p:cNvPr>
          <p:cNvSpPr/>
          <p:nvPr/>
        </p:nvSpPr>
        <p:spPr>
          <a:xfrm>
            <a:off x="7232661" y="2310328"/>
            <a:ext cx="177801" cy="174622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C52B40-297B-71D1-4050-B728754402DC}"/>
              </a:ext>
            </a:extLst>
          </p:cNvPr>
          <p:cNvSpPr txBox="1"/>
          <p:nvPr/>
        </p:nvSpPr>
        <p:spPr>
          <a:xfrm>
            <a:off x="6354336" y="1326616"/>
            <a:ext cx="198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Molecule dipole moment mixes different partial waves</a:t>
            </a:r>
          </a:p>
          <a:p>
            <a:pPr algn="ctr"/>
            <a:r>
              <a:rPr lang="en-US" sz="1200" dirty="0"/>
              <a:t>(P non-</a:t>
            </a:r>
            <a:r>
              <a:rPr lang="en-US" sz="1200" dirty="0" err="1"/>
              <a:t>interger</a:t>
            </a:r>
            <a:r>
              <a:rPr lang="en-US" sz="12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528418-677C-9A3D-0A5F-D8F0997CDA25}"/>
                  </a:ext>
                </a:extLst>
              </p:cNvPr>
              <p:cNvSpPr txBox="1"/>
              <p:nvPr/>
            </p:nvSpPr>
            <p:spPr>
              <a:xfrm>
                <a:off x="10054314" y="1370068"/>
                <a:ext cx="2388707" cy="9038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ea typeface="Cambria Math" panose="02040503050406030204" pitchFamily="18" charset="0"/>
                  </a:rPr>
                  <a:t>Anion to neutral </a:t>
                </a:r>
              </a:p>
              <a:p>
                <a:pPr algn="ctr"/>
                <a:r>
                  <a:rPr lang="en-US" dirty="0">
                    <a:ea typeface="Cambria Math" panose="02040503050406030204" pitchFamily="18" charset="0"/>
                  </a:rPr>
                  <a:t>FCF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528418-677C-9A3D-0A5F-D8F0997CD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4314" y="1370068"/>
                <a:ext cx="2388707" cy="903837"/>
              </a:xfrm>
              <a:prstGeom prst="rect">
                <a:avLst/>
              </a:prstGeom>
              <a:blipFill>
                <a:blip r:embed="rId4"/>
                <a:stretch>
                  <a:fillRect t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4212CFD9-9B25-0DCE-DE39-099CF75030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3059" r="34392" b="46977"/>
          <a:stretch>
            <a:fillRect/>
          </a:stretch>
        </p:blipFill>
        <p:spPr>
          <a:xfrm>
            <a:off x="10332935" y="2648158"/>
            <a:ext cx="1628991" cy="2839774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DB07252-B66A-BBA7-47B4-887F3A299960}"/>
              </a:ext>
            </a:extLst>
          </p:cNvPr>
          <p:cNvCxnSpPr>
            <a:cxnSpLocks/>
          </p:cNvCxnSpPr>
          <p:nvPr/>
        </p:nvCxnSpPr>
        <p:spPr>
          <a:xfrm flipV="1">
            <a:off x="7301495" y="1979250"/>
            <a:ext cx="0" cy="311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B782AE7-93C2-DC32-AD6E-BC659752059C}"/>
              </a:ext>
            </a:extLst>
          </p:cNvPr>
          <p:cNvGrpSpPr/>
          <p:nvPr/>
        </p:nvGrpSpPr>
        <p:grpSpPr>
          <a:xfrm>
            <a:off x="7977755" y="2784094"/>
            <a:ext cx="2939099" cy="1483634"/>
            <a:chOff x="9865962" y="2570314"/>
            <a:chExt cx="2939099" cy="14836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CCA1F6-4761-8E19-2316-A0EAFB852103}"/>
                    </a:ext>
                  </a:extLst>
                </p:cNvPr>
                <p:cNvSpPr txBox="1"/>
                <p:nvPr/>
              </p:nvSpPr>
              <p:spPr>
                <a:xfrm>
                  <a:off x="9865962" y="2980495"/>
                  <a:ext cx="28712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=383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35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CCA1F6-4761-8E19-2316-A0EAFB8521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65962" y="2980495"/>
                  <a:ext cx="2871216" cy="307777"/>
                </a:xfrm>
                <a:prstGeom prst="rect">
                  <a:avLst/>
                </a:prstGeom>
                <a:blipFill>
                  <a:blip r:embed="rId6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D4D5173-2FEC-F72C-3081-21E67461B448}"/>
                    </a:ext>
                  </a:extLst>
                </p:cNvPr>
                <p:cNvSpPr txBox="1"/>
                <p:nvPr/>
              </p:nvSpPr>
              <p:spPr>
                <a:xfrm>
                  <a:off x="9933845" y="3349745"/>
                  <a:ext cx="2871216" cy="3080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=0.181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D4D5173-2FEC-F72C-3081-21E67461B4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3845" y="3349745"/>
                  <a:ext cx="2871216" cy="308098"/>
                </a:xfrm>
                <a:prstGeom prst="rect">
                  <a:avLst/>
                </a:prstGeom>
                <a:blipFill>
                  <a:blip r:embed="rId7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B90F52-F96E-31C9-3906-87F2FE367F7A}"/>
                </a:ext>
              </a:extLst>
            </p:cNvPr>
            <p:cNvSpPr txBox="1"/>
            <p:nvPr/>
          </p:nvSpPr>
          <p:spPr>
            <a:xfrm>
              <a:off x="10453152" y="2570314"/>
              <a:ext cx="19159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Molecular constants: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E5B96B3-BD15-A86E-30E7-D9144408B733}"/>
                    </a:ext>
                  </a:extLst>
                </p:cNvPr>
                <p:cNvSpPr txBox="1"/>
                <p:nvPr/>
              </p:nvSpPr>
              <p:spPr>
                <a:xfrm>
                  <a:off x="9933845" y="3746171"/>
                  <a:ext cx="28712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=0.180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E5B96B3-BD15-A86E-30E7-D9144408B7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3845" y="3746171"/>
                  <a:ext cx="2871216" cy="307777"/>
                </a:xfrm>
                <a:prstGeom prst="rect">
                  <a:avLst/>
                </a:prstGeom>
                <a:blipFill>
                  <a:blip r:embed="rId8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7827411-90F8-C22B-CD21-86AB3893CE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572" r="22837" b="96170"/>
          <a:stretch>
            <a:fillRect/>
          </a:stretch>
        </p:blipFill>
        <p:spPr>
          <a:xfrm>
            <a:off x="10252144" y="2362345"/>
            <a:ext cx="1915908" cy="1851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926FE3A-EEEE-2067-70FB-A3170FF7A614}"/>
              </a:ext>
            </a:extLst>
          </p:cNvPr>
          <p:cNvSpPr txBox="1"/>
          <p:nvPr/>
        </p:nvSpPr>
        <p:spPr>
          <a:xfrm>
            <a:off x="9522899" y="5623868"/>
            <a:ext cx="212445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50" b="1" dirty="0">
                <a:highlight>
                  <a:srgbClr val="FFFFFF"/>
                </a:highlight>
              </a:rPr>
              <a:t>Values </a:t>
            </a:r>
            <a:r>
              <a:rPr lang="fr-FR" sz="1050" b="1" dirty="0" err="1">
                <a:highlight>
                  <a:srgbClr val="FFFFFF"/>
                </a:highlight>
              </a:rPr>
              <a:t>thanks</a:t>
            </a:r>
            <a:r>
              <a:rPr lang="fr-FR" sz="1050" b="1" dirty="0">
                <a:highlight>
                  <a:srgbClr val="FFFFFF"/>
                </a:highlight>
              </a:rPr>
              <a:t> to Konstantin Gaul</a:t>
            </a:r>
            <a:endParaRPr lang="en-US" sz="1050" b="1" i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71BACFF-2B35-E805-CE71-DBB63AC5ED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5307" t="3059" r="27135" b="46977"/>
          <a:stretch>
            <a:fillRect/>
          </a:stretch>
        </p:blipFill>
        <p:spPr>
          <a:xfrm>
            <a:off x="11879104" y="2651691"/>
            <a:ext cx="187649" cy="2839774"/>
          </a:xfrm>
          <a:prstGeom prst="rect">
            <a:avLst/>
          </a:prstGeom>
        </p:spPr>
      </p:pic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D9351048-77B8-1754-2A70-0C7FACA97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141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4A773-9C74-1823-1CFF-65E48DA2F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13228-C70D-74D2-180B-69BF7CE29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vibrational states</a:t>
            </a:r>
            <a:endParaRPr lang="en-US" dirty="0">
              <a:ea typeface="Calibri Ligh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56BD2A-4296-01D3-A20F-75EB91F42218}"/>
                  </a:ext>
                </a:extLst>
              </p:cNvPr>
              <p:cNvSpPr txBox="1"/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m:rPr>
                                      <m:brk m:alnAt="23"/>
                                    </m:r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brk m:alnAt="23"/>
                                        </m:r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=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𝑚𝑎𝑥</m:t>
                                          </m:r>
                                        </m:sub>
                                      </m:sSub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′′</m:t>
                                              </m:r>
                                            </m:sup>
                                          </m:sSubSup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d>
                                                    <m:dPr>
                                                      <m:begChr m:val="⟨"/>
                                                      <m:endChr m:val="⟩"/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  <m:e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𝜒</m:t>
                                                          </m:r>
                                                        </m:e>
                                                        <m:sub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𝑣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sz="1600" i="1">
                                                                  <a:latin typeface="Cambria Math" panose="02040503050406030204" pitchFamily="18" charset="0"/>
                                                                  <a:ea typeface="Cambria Math" panose="02040503050406030204" pitchFamily="18" charset="0"/>
                                                                </a:rPr>
                                                                <m:t>′′</m:t>
                                                              </m:r>
                                                            </m:sup>
                                                          </m:sSup>
                                                        </m:sub>
                                                      </m:sSub>
                                                    </m:e>
                                                  </m:d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∙</m:t>
                                      </m:r>
                                      <m:d>
                                        <m:dPr>
                                          <m:ctrlPr>
                                            <a:rPr lang="en-US" sz="16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𝑊</m:t>
                                              </m:r>
                                            </m:e>
                                            <m:sub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′′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sub>
                                          </m:sSub>
                                          <m:sSup>
                                            <m:sSup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US" sz="1600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Sup>
                                                    <m:sSubSupPr>
                                                      <m:ctrlP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𝐶</m:t>
                                                      </m:r>
                                                    </m:e>
                                                    <m:sub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010</m:t>
                                                      </m:r>
                                                    </m:sub>
                                                    <m:sup>
                                                      <m:sSup>
                                                        <m:sSupPr>
                                                          <m:ctrlP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pPr>
                                                        <m:e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𝐽</m:t>
                                                          </m:r>
                                                        </m:e>
                                                        <m:sup>
                                                          <m:r>
                                                            <a:rPr lang="en-US" sz="1600" i="1">
                                                              <a:latin typeface="Cambria Math" panose="02040503050406030204" pitchFamily="18" charset="0"/>
                                                              <a:ea typeface="Cambria Math" panose="02040503050406030204" pitchFamily="18" charset="0"/>
                                                            </a:rPr>
                                                            <m:t>′</m:t>
                                                          </m:r>
                                                        </m:sup>
                                                      </m:sSup>
                                                      <m:r>
                                                        <a:rPr lang="en-US" sz="1600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 ∙ 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𝑝h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 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𝑡h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56BD2A-4296-01D3-A20F-75EB91F42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92" y="2157243"/>
                <a:ext cx="7365798" cy="725904"/>
              </a:xfrm>
              <a:prstGeom prst="rect">
                <a:avLst/>
              </a:prstGeom>
              <a:blipFill>
                <a:blip r:embed="rId2"/>
                <a:stretch>
                  <a:fillRect t="-108475" b="-1627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>
            <a:extLst>
              <a:ext uri="{FF2B5EF4-FFF2-40B4-BE49-F238E27FC236}">
                <a16:creationId xmlns:a16="http://schemas.microsoft.com/office/drawing/2014/main" id="{72CF59C7-FB95-664F-AA6F-95748F3C98AE}"/>
              </a:ext>
            </a:extLst>
          </p:cNvPr>
          <p:cNvSpPr/>
          <p:nvPr/>
        </p:nvSpPr>
        <p:spPr>
          <a:xfrm rot="5400000">
            <a:off x="3371555" y="2281922"/>
            <a:ext cx="537302" cy="135024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0CE4EE6-7A24-CB62-46E5-C3DAD31D1102}"/>
              </a:ext>
            </a:extLst>
          </p:cNvPr>
          <p:cNvSpPr/>
          <p:nvPr/>
        </p:nvSpPr>
        <p:spPr>
          <a:xfrm rot="5400000">
            <a:off x="4982701" y="2271446"/>
            <a:ext cx="537302" cy="147671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BD58A-839C-356C-0689-E9600BCF5778}"/>
              </a:ext>
            </a:extLst>
          </p:cNvPr>
          <p:cNvSpPr txBox="1"/>
          <p:nvPr/>
        </p:nvSpPr>
        <p:spPr>
          <a:xfrm>
            <a:off x="3089039" y="3269168"/>
            <a:ext cx="1215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Vibrational structure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C617FD-C027-22EB-62AF-0EFD21C298D0}"/>
              </a:ext>
            </a:extLst>
          </p:cNvPr>
          <p:cNvSpPr txBox="1"/>
          <p:nvPr/>
        </p:nvSpPr>
        <p:spPr>
          <a:xfrm>
            <a:off x="4647490" y="3287052"/>
            <a:ext cx="1283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Rotational structure 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4388CDB-806F-0746-1A90-212AB3C52073}"/>
              </a:ext>
            </a:extLst>
          </p:cNvPr>
          <p:cNvSpPr/>
          <p:nvPr/>
        </p:nvSpPr>
        <p:spPr>
          <a:xfrm rot="5400000">
            <a:off x="6500251" y="2435251"/>
            <a:ext cx="537302" cy="110531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AF408A-F8D8-EC11-E5AD-4F3F31B7BD45}"/>
              </a:ext>
            </a:extLst>
          </p:cNvPr>
          <p:cNvSpPr txBox="1"/>
          <p:nvPr/>
        </p:nvSpPr>
        <p:spPr>
          <a:xfrm>
            <a:off x="5975525" y="3269167"/>
            <a:ext cx="1493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Modified Wigner’s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1446C3-0812-B00B-76C1-5DCAB924DFCB}"/>
                  </a:ext>
                </a:extLst>
              </p:cNvPr>
              <p:cNvSpPr txBox="1"/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w</a:t>
                </a:r>
                <a:r>
                  <a:rPr lang="en-US" sz="1600" b="0"/>
                  <a:t>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−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600"/>
                  <a:t> 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1446C3-0812-B00B-76C1-5DCAB924D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130" y="4120306"/>
                <a:ext cx="8579476" cy="527773"/>
              </a:xfrm>
              <a:prstGeom prst="rect">
                <a:avLst/>
              </a:prstGeom>
              <a:blipFill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8568648B-6414-A727-7807-E550FA078776}"/>
              </a:ext>
            </a:extLst>
          </p:cNvPr>
          <p:cNvSpPr/>
          <p:nvPr/>
        </p:nvSpPr>
        <p:spPr>
          <a:xfrm rot="5400000">
            <a:off x="2866043" y="3630427"/>
            <a:ext cx="537302" cy="2546647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07536E-5DF6-E5A3-CF90-7F4C686F773A}"/>
              </a:ext>
            </a:extLst>
          </p:cNvPr>
          <p:cNvSpPr txBox="1"/>
          <p:nvPr/>
        </p:nvSpPr>
        <p:spPr>
          <a:xfrm>
            <a:off x="2035543" y="5078877"/>
            <a:ext cx="2318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Anion rotational and vibrational energies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F02A2328-6A88-CFD5-929B-22FEECBF6899}"/>
              </a:ext>
            </a:extLst>
          </p:cNvPr>
          <p:cNvSpPr/>
          <p:nvPr/>
        </p:nvSpPr>
        <p:spPr>
          <a:xfrm rot="5400000">
            <a:off x="5879376" y="3743195"/>
            <a:ext cx="537302" cy="234707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389FDA-E6AC-0DDB-DB44-D1866485EDEF}"/>
              </a:ext>
            </a:extLst>
          </p:cNvPr>
          <p:cNvSpPr txBox="1"/>
          <p:nvPr/>
        </p:nvSpPr>
        <p:spPr>
          <a:xfrm>
            <a:off x="5025864" y="5078877"/>
            <a:ext cx="2347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Neutral rotational and vibrational energies</a:t>
            </a:r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29547F87-8EBF-A914-6EA2-9498850FB7B0}"/>
              </a:ext>
            </a:extLst>
          </p:cNvPr>
          <p:cNvSpPr/>
          <p:nvPr/>
        </p:nvSpPr>
        <p:spPr>
          <a:xfrm>
            <a:off x="7232661" y="2310328"/>
            <a:ext cx="177801" cy="174622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2C003F-E0B3-0773-2310-64EC0B095402}"/>
              </a:ext>
            </a:extLst>
          </p:cNvPr>
          <p:cNvSpPr txBox="1"/>
          <p:nvPr/>
        </p:nvSpPr>
        <p:spPr>
          <a:xfrm>
            <a:off x="6354336" y="1326616"/>
            <a:ext cx="198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Molecule dipole moment mixes different partial waves</a:t>
            </a:r>
          </a:p>
          <a:p>
            <a:pPr algn="ctr"/>
            <a:r>
              <a:rPr lang="en-US" sz="1200" dirty="0"/>
              <a:t>(P non-</a:t>
            </a:r>
            <a:r>
              <a:rPr lang="en-US" sz="1200" dirty="0" err="1"/>
              <a:t>interger</a:t>
            </a:r>
            <a:r>
              <a:rPr lang="en-US" sz="12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936C84-9B8E-B020-44A4-E2DC0BA55B37}"/>
                  </a:ext>
                </a:extLst>
              </p:cNvPr>
              <p:cNvSpPr txBox="1"/>
              <p:nvPr/>
            </p:nvSpPr>
            <p:spPr>
              <a:xfrm>
                <a:off x="10054314" y="1370068"/>
                <a:ext cx="2388707" cy="9038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ea typeface="Cambria Math" panose="02040503050406030204" pitchFamily="18" charset="0"/>
                  </a:rPr>
                  <a:t>Anion to neutral </a:t>
                </a:r>
              </a:p>
              <a:p>
                <a:pPr algn="ctr"/>
                <a:r>
                  <a:rPr lang="en-US" dirty="0">
                    <a:ea typeface="Cambria Math" panose="02040503050406030204" pitchFamily="18" charset="0"/>
                  </a:rPr>
                  <a:t>FCF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936C84-9B8E-B020-44A4-E2DC0BA55B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4314" y="1370068"/>
                <a:ext cx="2388707" cy="903837"/>
              </a:xfrm>
              <a:prstGeom prst="rect">
                <a:avLst/>
              </a:prstGeom>
              <a:blipFill>
                <a:blip r:embed="rId4"/>
                <a:stretch>
                  <a:fillRect t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FBD5D567-4A6F-9232-14A7-6BA23BB5B5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3059" r="34392" b="46977"/>
          <a:stretch>
            <a:fillRect/>
          </a:stretch>
        </p:blipFill>
        <p:spPr>
          <a:xfrm>
            <a:off x="10332935" y="2648158"/>
            <a:ext cx="1628991" cy="2839774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36F5E94-33E0-A050-C28B-8B406D766B92}"/>
              </a:ext>
            </a:extLst>
          </p:cNvPr>
          <p:cNvCxnSpPr>
            <a:cxnSpLocks/>
          </p:cNvCxnSpPr>
          <p:nvPr/>
        </p:nvCxnSpPr>
        <p:spPr>
          <a:xfrm flipV="1">
            <a:off x="7301495" y="1979250"/>
            <a:ext cx="0" cy="311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998CE74-D702-FACB-E7AA-79606BA20616}"/>
              </a:ext>
            </a:extLst>
          </p:cNvPr>
          <p:cNvGrpSpPr/>
          <p:nvPr/>
        </p:nvGrpSpPr>
        <p:grpSpPr>
          <a:xfrm>
            <a:off x="7977755" y="2784094"/>
            <a:ext cx="2939099" cy="1483634"/>
            <a:chOff x="9865962" y="2570314"/>
            <a:chExt cx="2939099" cy="14836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D127204-080A-4E40-3615-68C4321C66EB}"/>
                    </a:ext>
                  </a:extLst>
                </p:cNvPr>
                <p:cNvSpPr txBox="1"/>
                <p:nvPr/>
              </p:nvSpPr>
              <p:spPr>
                <a:xfrm>
                  <a:off x="9865962" y="2980495"/>
                  <a:ext cx="28712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=383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35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D127204-080A-4E40-3615-68C4321C66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65962" y="2980495"/>
                  <a:ext cx="2871216" cy="307777"/>
                </a:xfrm>
                <a:prstGeom prst="rect">
                  <a:avLst/>
                </a:prstGeom>
                <a:blipFill>
                  <a:blip r:embed="rId6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F5B995F-ACAE-B215-D486-932BCDBEA530}"/>
                    </a:ext>
                  </a:extLst>
                </p:cNvPr>
                <p:cNvSpPr txBox="1"/>
                <p:nvPr/>
              </p:nvSpPr>
              <p:spPr>
                <a:xfrm>
                  <a:off x="9933845" y="3349745"/>
                  <a:ext cx="2871216" cy="3080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=0.181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F5B995F-ACAE-B215-D486-932BCDBEA5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3845" y="3349745"/>
                  <a:ext cx="2871216" cy="308098"/>
                </a:xfrm>
                <a:prstGeom prst="rect">
                  <a:avLst/>
                </a:prstGeom>
                <a:blipFill>
                  <a:blip r:embed="rId7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6FFD14-7158-F063-C7FC-F022689CAE34}"/>
                </a:ext>
              </a:extLst>
            </p:cNvPr>
            <p:cNvSpPr txBox="1"/>
            <p:nvPr/>
          </p:nvSpPr>
          <p:spPr>
            <a:xfrm>
              <a:off x="10453152" y="2570314"/>
              <a:ext cx="19159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Molecular constants: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21D0071-C959-6B1F-D762-F0E3242BB105}"/>
                    </a:ext>
                  </a:extLst>
                </p:cNvPr>
                <p:cNvSpPr txBox="1"/>
                <p:nvPr/>
              </p:nvSpPr>
              <p:spPr>
                <a:xfrm>
                  <a:off x="9933845" y="3746171"/>
                  <a:ext cx="28712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′′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=0.180 </m:t>
                        </m:r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21D0071-C959-6B1F-D762-F0E3242BB1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33845" y="3746171"/>
                  <a:ext cx="2871216" cy="307777"/>
                </a:xfrm>
                <a:prstGeom prst="rect">
                  <a:avLst/>
                </a:prstGeom>
                <a:blipFill>
                  <a:blip r:embed="rId8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CA8EFA7-6866-BCEE-5A5A-4CFA1A3F79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572" r="22837" b="96170"/>
          <a:stretch>
            <a:fillRect/>
          </a:stretch>
        </p:blipFill>
        <p:spPr>
          <a:xfrm>
            <a:off x="10252144" y="2362345"/>
            <a:ext cx="1915908" cy="1851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181849A-7A36-EF7D-49B2-4833A2EF2AEA}"/>
              </a:ext>
            </a:extLst>
          </p:cNvPr>
          <p:cNvSpPr txBox="1"/>
          <p:nvPr/>
        </p:nvSpPr>
        <p:spPr>
          <a:xfrm>
            <a:off x="9522899" y="5623868"/>
            <a:ext cx="212445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50" b="1" dirty="0">
                <a:highlight>
                  <a:srgbClr val="FFFFFF"/>
                </a:highlight>
              </a:rPr>
              <a:t>Values </a:t>
            </a:r>
            <a:r>
              <a:rPr lang="fr-FR" sz="1050" b="1" dirty="0" err="1">
                <a:highlight>
                  <a:srgbClr val="FFFFFF"/>
                </a:highlight>
              </a:rPr>
              <a:t>thanks</a:t>
            </a:r>
            <a:r>
              <a:rPr lang="fr-FR" sz="1050" b="1" dirty="0">
                <a:highlight>
                  <a:srgbClr val="FFFFFF"/>
                </a:highlight>
              </a:rPr>
              <a:t> to Konstantin Gaul</a:t>
            </a:r>
            <a:endParaRPr lang="en-US" sz="1050" b="1" i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7A59160-BA94-B5A7-E888-3248F92EB22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5307" t="3059" r="27135" b="46977"/>
          <a:stretch>
            <a:fillRect/>
          </a:stretch>
        </p:blipFill>
        <p:spPr>
          <a:xfrm>
            <a:off x="11879104" y="2651691"/>
            <a:ext cx="187649" cy="2839774"/>
          </a:xfrm>
          <a:prstGeom prst="rect">
            <a:avLst/>
          </a:prstGeom>
        </p:spPr>
      </p:pic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30CB0B27-21E0-C0E0-09C7-19884219CBE1}"/>
              </a:ext>
            </a:extLst>
          </p:cNvPr>
          <p:cNvSpPr/>
          <p:nvPr/>
        </p:nvSpPr>
        <p:spPr>
          <a:xfrm>
            <a:off x="2889206" y="2380416"/>
            <a:ext cx="330286" cy="295487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0B88D1-21DA-80BA-A6E6-ED25BD5576CB}"/>
              </a:ext>
            </a:extLst>
          </p:cNvPr>
          <p:cNvCxnSpPr>
            <a:cxnSpLocks/>
          </p:cNvCxnSpPr>
          <p:nvPr/>
        </p:nvCxnSpPr>
        <p:spPr>
          <a:xfrm>
            <a:off x="3089039" y="2057400"/>
            <a:ext cx="0" cy="304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A39FCC8-E628-6ABF-309C-9D8F77675086}"/>
                  </a:ext>
                </a:extLst>
              </p:cNvPr>
              <p:cNvSpPr txBox="1"/>
              <p:nvPr/>
            </p:nvSpPr>
            <p:spPr>
              <a:xfrm>
                <a:off x="2056283" y="1687658"/>
                <a:ext cx="23264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Different models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bSup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A39FCC8-E628-6ABF-309C-9D8F77675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283" y="1687658"/>
                <a:ext cx="2326418" cy="338554"/>
              </a:xfrm>
              <a:prstGeom prst="rect">
                <a:avLst/>
              </a:prstGeom>
              <a:blipFill>
                <a:blip r:embed="rId9"/>
                <a:stretch>
                  <a:fillRect t="-357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D9D487C2-823C-8EAF-B211-F201949BBB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9305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E74BF-497E-43B5-2953-B58BD19EC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376CCD-AE4D-EC8F-EF26-260768314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Assuming vibrational thermalization  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B2402B-5875-54EF-2F37-E4DE3632554F}"/>
                  </a:ext>
                </a:extLst>
              </p:cNvPr>
              <p:cNvSpPr txBox="1"/>
              <p:nvPr/>
            </p:nvSpPr>
            <p:spPr>
              <a:xfrm>
                <a:off x="271272" y="1736408"/>
                <a:ext cx="1945386" cy="377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B2402B-5875-54EF-2F37-E4DE36325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272" y="1736408"/>
                <a:ext cx="1945386" cy="377989"/>
              </a:xfrm>
              <a:prstGeom prst="rect">
                <a:avLst/>
              </a:prstGeom>
              <a:blipFill>
                <a:blip r:embed="rId2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ircle: Hollow 8">
            <a:extLst>
              <a:ext uri="{FF2B5EF4-FFF2-40B4-BE49-F238E27FC236}">
                <a16:creationId xmlns:a16="http://schemas.microsoft.com/office/drawing/2014/main" id="{31DE029B-51A9-C933-ECB5-59F524DAB413}"/>
              </a:ext>
            </a:extLst>
          </p:cNvPr>
          <p:cNvSpPr/>
          <p:nvPr/>
        </p:nvSpPr>
        <p:spPr>
          <a:xfrm>
            <a:off x="493478" y="1777659"/>
            <a:ext cx="330286" cy="295487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BB42BE-88EC-AADC-4C0D-7B9AF50D2827}"/>
              </a:ext>
            </a:extLst>
          </p:cNvPr>
          <p:cNvCxnSpPr>
            <a:cxnSpLocks/>
          </p:cNvCxnSpPr>
          <p:nvPr/>
        </p:nvCxnSpPr>
        <p:spPr>
          <a:xfrm>
            <a:off x="2057400" y="1925402"/>
            <a:ext cx="3814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A2A9FD3-5321-490A-ED4C-8D4772CC3945}"/>
                  </a:ext>
                </a:extLst>
              </p:cNvPr>
              <p:cNvSpPr txBox="1"/>
              <p:nvPr/>
            </p:nvSpPr>
            <p:spPr>
              <a:xfrm>
                <a:off x="2438864" y="1515482"/>
                <a:ext cx="1945386" cy="819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𝑣𝑖𝑏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𝑣𝑖𝑏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A2A9FD3-5321-490A-ED4C-8D4772CC3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864" y="1515482"/>
                <a:ext cx="1945386" cy="819840"/>
              </a:xfrm>
              <a:prstGeom prst="rect">
                <a:avLst/>
              </a:prstGeom>
              <a:blipFill>
                <a:blip r:embed="rId3"/>
                <a:stretch>
                  <a:fillRect r="-9740"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02AB06A-7A08-E89D-97A6-73D85A99C82D}"/>
              </a:ext>
            </a:extLst>
          </p:cNvPr>
          <p:cNvSpPr txBox="1"/>
          <p:nvPr/>
        </p:nvSpPr>
        <p:spPr>
          <a:xfrm>
            <a:off x="271272" y="2334955"/>
            <a:ext cx="727252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Temperature for vibrations is unclear: Could range from 300 K to 2000 K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467DD4-B050-50A5-3117-3E81A54D5B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750" t="4611" r="3765" b="8601"/>
          <a:stretch>
            <a:fillRect/>
          </a:stretch>
        </p:blipFill>
        <p:spPr>
          <a:xfrm>
            <a:off x="1580236" y="2696581"/>
            <a:ext cx="4654599" cy="3652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922D14-DA99-08DB-D3EC-0950F731179C}"/>
                  </a:ext>
                </a:extLst>
              </p:cNvPr>
              <p:cNvSpPr txBox="1"/>
              <p:nvPr/>
            </p:nvSpPr>
            <p:spPr>
              <a:xfrm>
                <a:off x="-19507" y="3415050"/>
                <a:ext cx="194538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 Manual scan</a:t>
                </a:r>
              </a:p>
              <a:p>
                <a:r>
                  <a:rPr lang="en-US" dirty="0"/>
                  <a:t>- 10 s bin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Grating calibration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2922D14-DA99-08DB-D3EC-0950F7311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507" y="3415050"/>
                <a:ext cx="1945386" cy="1477328"/>
              </a:xfrm>
              <a:prstGeom prst="rect">
                <a:avLst/>
              </a:prstGeom>
              <a:blipFill>
                <a:blip r:embed="rId5"/>
                <a:stretch>
                  <a:fillRect l="-2597" t="-1695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C7F488-FD23-8149-5223-6028553AD4C1}"/>
                  </a:ext>
                </a:extLst>
              </p:cNvPr>
              <p:cNvSpPr txBox="1"/>
              <p:nvPr/>
            </p:nvSpPr>
            <p:spPr>
              <a:xfrm>
                <a:off x="1729587" y="3439870"/>
                <a:ext cx="248716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𝐸𝐴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=6824 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93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C7F488-FD23-8149-5223-6028553AD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587" y="3439870"/>
                <a:ext cx="2487168" cy="307777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63ADC9CC-B358-6C78-D22F-6B6B984D2F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5327" y="1690688"/>
            <a:ext cx="4322956" cy="33098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BF214A-47FE-CFC1-A54C-FF6A7707230E}"/>
              </a:ext>
            </a:extLst>
          </p:cNvPr>
          <p:cNvSpPr txBox="1"/>
          <p:nvPr/>
        </p:nvSpPr>
        <p:spPr>
          <a:xfrm>
            <a:off x="8396403" y="1497065"/>
            <a:ext cx="361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obtain a systematic error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9C985D8-B1BC-AE4A-3B5A-52020A80483E}"/>
                  </a:ext>
                </a:extLst>
              </p:cNvPr>
              <p:cNvSpPr txBox="1"/>
              <p:nvPr/>
            </p:nvSpPr>
            <p:spPr>
              <a:xfrm>
                <a:off x="8695944" y="5009517"/>
                <a:ext cx="2487168" cy="3125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𝑬𝑨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𝟔𝟖𝟐𝟒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𝟗𝟑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𝟑𝟒𝟒</m:t>
                          </m:r>
                        </m:e>
                      </m:d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𝒄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9C985D8-B1BC-AE4A-3B5A-52020A804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944" y="5009517"/>
                <a:ext cx="2487168" cy="312586"/>
              </a:xfrm>
              <a:prstGeom prst="rect">
                <a:avLst/>
              </a:prstGeom>
              <a:blipFill>
                <a:blip r:embed="rId8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5182A47C-5D6D-FC74-590C-4BD9DD6A357F}"/>
              </a:ext>
            </a:extLst>
          </p:cNvPr>
          <p:cNvSpPr txBox="1"/>
          <p:nvPr/>
        </p:nvSpPr>
        <p:spPr>
          <a:xfrm>
            <a:off x="8255303" y="5522976"/>
            <a:ext cx="3936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Looking into a non-thermal model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0F1A449-0BD1-1CC7-506A-531164BF7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26693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E5D8CCF-D4EE-C1CB-B4F5-262CCE66D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093" y="4609153"/>
            <a:ext cx="2974470" cy="1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583789-9832-6771-31E5-C2F5F5F6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Acknowledgments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4254BC-8A08-C2BD-85F0-A8A47D310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094" y="3736214"/>
            <a:ext cx="2974470" cy="98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U Leuven Logo">
            <a:extLst>
              <a:ext uri="{FF2B5EF4-FFF2-40B4-BE49-F238E27FC236}">
                <a16:creationId xmlns:a16="http://schemas.microsoft.com/office/drawing/2014/main" id="{88E59612-D3F9-B659-8A57-FA49731D1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409" y="3211684"/>
            <a:ext cx="2295262" cy="17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University of Manchester Logo">
            <a:extLst>
              <a:ext uri="{FF2B5EF4-FFF2-40B4-BE49-F238E27FC236}">
                <a16:creationId xmlns:a16="http://schemas.microsoft.com/office/drawing/2014/main" id="{8ED15BD6-7C3B-8B7E-FBED-DCD2591D86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F8774D-D658-E74B-9B30-8A476776A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8147" y="3226772"/>
            <a:ext cx="2777544" cy="1851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C00FB3-7EA0-8BD8-F2B3-23EB75BB9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693" y="3777524"/>
            <a:ext cx="821073" cy="821073"/>
          </a:xfrm>
          <a:prstGeom prst="rect">
            <a:avLst/>
          </a:prstGeom>
        </p:spPr>
      </p:pic>
      <p:pic>
        <p:nvPicPr>
          <p:cNvPr id="1042" name="Picture 18" descr="Exploring a better tomorrow | SCK CEN">
            <a:extLst>
              <a:ext uri="{FF2B5EF4-FFF2-40B4-BE49-F238E27FC236}">
                <a16:creationId xmlns:a16="http://schemas.microsoft.com/office/drawing/2014/main" id="{4866B8AA-AA04-BA30-0970-C33B0128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57" y="5059432"/>
            <a:ext cx="1596788" cy="8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nstitut pluridisciplinaire Hubert Curien – IPHC">
            <a:extLst>
              <a:ext uri="{FF2B5EF4-FFF2-40B4-BE49-F238E27FC236}">
                <a16:creationId xmlns:a16="http://schemas.microsoft.com/office/drawing/2014/main" id="{BE44E557-C3B7-B2F7-83B4-6A191A91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316" y="4654246"/>
            <a:ext cx="16764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3F5BB9-6235-4B91-9954-7DA14EF1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81" y="1916693"/>
            <a:ext cx="10821435" cy="161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5C32F8-B22C-E266-0281-486CADC4333D}"/>
              </a:ext>
            </a:extLst>
          </p:cNvPr>
          <p:cNvSpPr txBox="1"/>
          <p:nvPr/>
        </p:nvSpPr>
        <p:spPr>
          <a:xfrm>
            <a:off x="838200" y="1356595"/>
            <a:ext cx="3448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CRIS collaboration</a:t>
            </a:r>
          </a:p>
        </p:txBody>
      </p:sp>
      <p:pic>
        <p:nvPicPr>
          <p:cNvPr id="12" name="Picture 4" descr="University of Gothenburg Logo PNG vector in SVG, PDF, AI, CDR format">
            <a:extLst>
              <a:ext uri="{FF2B5EF4-FFF2-40B4-BE49-F238E27FC236}">
                <a16:creationId xmlns:a16="http://schemas.microsoft.com/office/drawing/2014/main" id="{339C4201-C6F5-01BB-858D-7F6F73677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158" y="4769726"/>
            <a:ext cx="2076268" cy="15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DA6E8-B0B3-37C5-1370-BAA43C61C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486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05FF9-420A-8DFA-0489-48891DCAC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0D6AF-D4F2-083F-7B11-932BBF859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Study of </a:t>
            </a:r>
            <a:r>
              <a:rPr lang="en-US" err="1"/>
              <a:t>RaF</a:t>
            </a:r>
            <a:r>
              <a:rPr lang="en-US"/>
              <a:t>− anions at CRIS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7FAA27-6EE8-33B0-C1E9-C50C99D50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76" y="2021356"/>
            <a:ext cx="5155367" cy="4086386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D1F3AC35-38DF-7EC0-E8D7-2F08BC4E9A0C}"/>
              </a:ext>
            </a:extLst>
          </p:cNvPr>
          <p:cNvSpPr txBox="1"/>
          <p:nvPr/>
        </p:nvSpPr>
        <p:spPr>
          <a:xfrm>
            <a:off x="437676" y="1414769"/>
            <a:ext cx="64258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</a:rPr>
              <a:t>A route towards cooling and trapping </a:t>
            </a:r>
            <a:r>
              <a:rPr lang="en-US" sz="2800" err="1">
                <a:solidFill>
                  <a:schemeClr val="tx1">
                    <a:lumMod val="95000"/>
                    <a:lumOff val="5000"/>
                  </a:schemeClr>
                </a:solidFill>
              </a:rPr>
              <a:t>RaF</a:t>
            </a:r>
            <a:endParaRPr lang="LID4096" sz="2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4B0D20-D6AE-6E9D-FD0D-6582FFF50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851" y="2093440"/>
            <a:ext cx="5475949" cy="33174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0FA181-5435-2C38-828E-6C40FF899785}"/>
              </a:ext>
            </a:extLst>
          </p:cNvPr>
          <p:cNvSpPr txBox="1"/>
          <p:nvPr/>
        </p:nvSpPr>
        <p:spPr>
          <a:xfrm>
            <a:off x="9018489" y="5716924"/>
            <a:ext cx="609797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K. Gaul et al., </a:t>
            </a:r>
            <a:r>
              <a:rPr kumimoji="0" lang="en-US" sz="105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arXiv</a:t>
            </a: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preprint arXiv:2403.09320 (2024).</a:t>
            </a:r>
          </a:p>
          <a:p>
            <a:pPr>
              <a:defRPr/>
            </a:pPr>
            <a:endParaRPr lang="en-US" sz="1050" i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AE776-DE63-F633-1465-CE707A0B789D}"/>
              </a:ext>
            </a:extLst>
          </p:cNvPr>
          <p:cNvSpPr txBox="1"/>
          <p:nvPr/>
        </p:nvSpPr>
        <p:spPr>
          <a:xfrm>
            <a:off x="6919679" y="2018284"/>
            <a:ext cx="720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Potential energy curves of </a:t>
            </a:r>
            <a:r>
              <a:rPr lang="en-US" err="1"/>
              <a:t>RaF</a:t>
            </a:r>
            <a:r>
              <a:rPr lang="en-US"/>
              <a:t> and </a:t>
            </a:r>
            <a:r>
              <a:rPr lang="en-US" err="1"/>
              <a:t>RaF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C5D4D1-7FF7-299B-84F5-21D01757E378}"/>
              </a:ext>
            </a:extLst>
          </p:cNvPr>
          <p:cNvSpPr txBox="1"/>
          <p:nvPr/>
        </p:nvSpPr>
        <p:spPr>
          <a:xfrm>
            <a:off x="8304811" y="4582130"/>
            <a:ext cx="258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Electron affinity (EA)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4BE48C-A659-B8BA-166E-D170E08D8AFD}"/>
              </a:ext>
            </a:extLst>
          </p:cNvPr>
          <p:cNvSpPr txBox="1"/>
          <p:nvPr/>
        </p:nvSpPr>
        <p:spPr>
          <a:xfrm>
            <a:off x="3666426" y="3228967"/>
            <a:ext cx="4114801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/>
              <a:t>How do we produce </a:t>
            </a:r>
            <a:r>
              <a:rPr lang="en-US" sz="2800" err="1"/>
              <a:t>RaF</a:t>
            </a:r>
            <a:r>
              <a:rPr lang="en-US" sz="2800"/>
              <a:t>-?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BAAF896-A253-947C-48CE-291C0800A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19025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85B980A5-3D89-8722-E337-A042C4319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730" y="1096418"/>
            <a:ext cx="6030072" cy="603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F7FF50-0F0C-C3F7-9C9D-730AC72B6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opportunities with negative ions</a:t>
            </a:r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8F34EE97-E9F8-A34A-62EC-BAD2BA4CAE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53458"/>
          <a:stretch/>
        </p:blipFill>
        <p:spPr>
          <a:xfrm>
            <a:off x="5908821" y="1380762"/>
            <a:ext cx="6333979" cy="18960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5CA7F1-3FE2-AB8D-3F78-1BC319BC9574}"/>
              </a:ext>
            </a:extLst>
          </p:cNvPr>
          <p:cNvSpPr txBox="1"/>
          <p:nvPr/>
        </p:nvSpPr>
        <p:spPr>
          <a:xfrm>
            <a:off x="583195" y="1361514"/>
            <a:ext cx="7645400" cy="105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err="1"/>
              <a:t>Photodetachment</a:t>
            </a:r>
            <a:r>
              <a:rPr lang="en-US" sz="2200"/>
              <a:t> studies for several elements outstanding: </a:t>
            </a:r>
          </a:p>
          <a:p>
            <a:pPr>
              <a:lnSpc>
                <a:spcPct val="150000"/>
              </a:lnSpc>
            </a:pPr>
            <a:r>
              <a:rPr lang="en-US" sz="2200"/>
              <a:t>EA unknown for (almost all) radioactive species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D7755B3-147E-76A9-8875-1E32D2F84AE5}"/>
              </a:ext>
            </a:extLst>
          </p:cNvPr>
          <p:cNvSpPr/>
          <p:nvPr/>
        </p:nvSpPr>
        <p:spPr>
          <a:xfrm>
            <a:off x="10542937" y="4610331"/>
            <a:ext cx="331304" cy="3116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8C8258-22D0-AFBA-4EEA-F3CE03B1E4F8}"/>
              </a:ext>
            </a:extLst>
          </p:cNvPr>
          <p:cNvSpPr/>
          <p:nvPr/>
        </p:nvSpPr>
        <p:spPr>
          <a:xfrm>
            <a:off x="7251279" y="3561201"/>
            <a:ext cx="331304" cy="3116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0233DE-8FEC-D01F-EA62-20471AC3D6CE}"/>
              </a:ext>
            </a:extLst>
          </p:cNvPr>
          <p:cNvSpPr txBox="1"/>
          <p:nvPr/>
        </p:nvSpPr>
        <p:spPr>
          <a:xfrm>
            <a:off x="564308" y="2743692"/>
            <a:ext cx="6999388" cy="105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/>
              <a:t>Atomic negative ion studies after double-charge exchange in CRIS -&gt; reduces ISOLDE to negative trouble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62187F-C60C-7259-E94F-9C4221EFD72E}"/>
              </a:ext>
            </a:extLst>
          </p:cNvPr>
          <p:cNvSpPr txBox="1"/>
          <p:nvPr/>
        </p:nvSpPr>
        <p:spPr>
          <a:xfrm>
            <a:off x="583195" y="4163102"/>
            <a:ext cx="6999388" cy="207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err="1"/>
              <a:t>Photodetachment</a:t>
            </a:r>
            <a:r>
              <a:rPr lang="en-US" sz="2200"/>
              <a:t> studies in molecular negative ions for astrophysical insight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/>
              <a:t>Candidates for laser cooling 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28DB371-1B48-6CB4-BE06-0DE03543E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87833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60BB1-19FB-3BE0-647C-C4B01B21A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5249FE39-9C27-6C7B-FACA-7637C2C20FCB}"/>
              </a:ext>
            </a:extLst>
          </p:cNvPr>
          <p:cNvSpPr/>
          <p:nvPr/>
        </p:nvSpPr>
        <p:spPr>
          <a:xfrm>
            <a:off x="8808135" y="2387642"/>
            <a:ext cx="983306" cy="10090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B35754A3-4ECD-1EDF-0E68-4295F7C9D117}"/>
              </a:ext>
            </a:extLst>
          </p:cNvPr>
          <p:cNvSpPr/>
          <p:nvPr/>
        </p:nvSpPr>
        <p:spPr>
          <a:xfrm>
            <a:off x="6661251" y="2485528"/>
            <a:ext cx="898229" cy="781495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4679876-5F56-8A37-139A-BC525C0D9B86}"/>
              </a:ext>
            </a:extLst>
          </p:cNvPr>
          <p:cNvSpPr/>
          <p:nvPr/>
        </p:nvSpPr>
        <p:spPr>
          <a:xfrm>
            <a:off x="5326301" y="2472879"/>
            <a:ext cx="898229" cy="78149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6855A7B-93D5-E80F-AC55-7B9F2B25E9C4}"/>
              </a:ext>
            </a:extLst>
          </p:cNvPr>
          <p:cNvSpPr/>
          <p:nvPr/>
        </p:nvSpPr>
        <p:spPr>
          <a:xfrm>
            <a:off x="2849674" y="2486480"/>
            <a:ext cx="2074866" cy="781495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009802-7E6A-E121-498B-9A061F6B1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err="1"/>
              <a:t>RaF</a:t>
            </a:r>
            <a:r>
              <a:rPr lang="en-US"/>
              <a:t> journey at CRIS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3F266-3653-AFC1-CD34-B5073CE89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Jessica Warbinek - CRIS collaboration meeting, January 30 2025</a:t>
            </a: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5CF86FB7-F61E-0DFF-5A9E-344386E1913B}"/>
                  </a:ext>
                </a:extLst>
              </p:cNvPr>
              <p:cNvSpPr txBox="1"/>
              <p:nvPr/>
            </p:nvSpPr>
            <p:spPr>
              <a:xfrm>
                <a:off x="1112963" y="2514365"/>
                <a:ext cx="8954567" cy="698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LID4096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RaF</m:t>
                          </m:r>
                        </m:sup>
                      </m:sSup>
                      <m:r>
                        <a:rPr lang="en-US" sz="3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3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vib</m:t>
                          </m:r>
                        </m:sub>
                      </m:sSub>
                      <m:r>
                        <a:rPr lang="en-US" sz="3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rot</m:t>
                          </m:r>
                        </m:sub>
                      </m:sSub>
                      <m:r>
                        <a:rPr lang="en-US" sz="3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hfs</m:t>
                          </m:r>
                        </m:sub>
                      </m:sSub>
                      <m:r>
                        <a:rPr lang="en-US" sz="36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3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LID4096" sz="360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5">
                <a:extLst>
                  <a:ext uri="{FF2B5EF4-FFF2-40B4-BE49-F238E27FC236}">
                    <a16:creationId xmlns:a16="http://schemas.microsoft.com/office/drawing/2014/main" id="{5CF86FB7-F61E-0DFF-5A9E-344386E19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963" y="2514365"/>
                <a:ext cx="8954567" cy="698525"/>
              </a:xfrm>
              <a:prstGeom prst="rect">
                <a:avLst/>
              </a:prstGeom>
              <a:blipFill>
                <a:blip r:embed="rId3"/>
                <a:stretch>
                  <a:fillRect t="-5357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56BC55-D966-833A-4EE2-930CB1F6B7E3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7110366" y="3267023"/>
            <a:ext cx="1500234" cy="794840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0">
            <a:extLst>
              <a:ext uri="{FF2B5EF4-FFF2-40B4-BE49-F238E27FC236}">
                <a16:creationId xmlns:a16="http://schemas.microsoft.com/office/drawing/2014/main" id="{6F77036D-2291-5C7D-DD3C-F8CEBAEDA185}"/>
              </a:ext>
            </a:extLst>
          </p:cNvPr>
          <p:cNvSpPr txBox="1"/>
          <p:nvPr/>
        </p:nvSpPr>
        <p:spPr>
          <a:xfrm>
            <a:off x="7679060" y="3968718"/>
            <a:ext cx="451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Magnetic dipole interaction</a:t>
            </a:r>
            <a:endParaRPr lang="LID4096" sz="200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209EAA4-8821-912F-D44C-7CC2C081DC26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2756263" y="3267975"/>
            <a:ext cx="1130844" cy="32037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EA045252-FFE6-8C8A-8BED-74E77DC21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618" y="3696599"/>
            <a:ext cx="3442949" cy="12368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BCCD23C-7A7A-F438-A9E8-BD89D4FB6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753" y="4997454"/>
            <a:ext cx="4280354" cy="1202399"/>
          </a:xfrm>
          <a:prstGeom prst="rect">
            <a:avLst/>
          </a:prstGeom>
        </p:spPr>
      </p:pic>
      <p:pic>
        <p:nvPicPr>
          <p:cNvPr id="48" name="Picture 47" descr="A screenshot of a web page&#10;&#10;Description automatically generated">
            <a:extLst>
              <a:ext uri="{FF2B5EF4-FFF2-40B4-BE49-F238E27FC236}">
                <a16:creationId xmlns:a16="http://schemas.microsoft.com/office/drawing/2014/main" id="{BA83FA8A-F042-2B1B-7749-1930AC9696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59" y="3776747"/>
            <a:ext cx="3885587" cy="152022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4B89AFEB-00EA-F28E-B31D-48FFEB8B1027}"/>
              </a:ext>
            </a:extLst>
          </p:cNvPr>
          <p:cNvSpPr txBox="1"/>
          <p:nvPr/>
        </p:nvSpPr>
        <p:spPr>
          <a:xfrm>
            <a:off x="8403248" y="4315014"/>
            <a:ext cx="64286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arXiv:2311.04121, submitted (2023)</a:t>
            </a:r>
            <a:endParaRPr lang="fr-FR" sz="16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EB760B5-257F-4F0F-1DE5-9F1D521864F4}"/>
              </a:ext>
            </a:extLst>
          </p:cNvPr>
          <p:cNvSpPr txBox="1"/>
          <p:nvPr/>
        </p:nvSpPr>
        <p:spPr>
          <a:xfrm>
            <a:off x="9687449" y="3114988"/>
            <a:ext cx="116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?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D788B126-811F-0D5D-8638-6F73CA38B1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43084" y="152999"/>
            <a:ext cx="1835043" cy="1886917"/>
          </a:xfrm>
          <a:prstGeom prst="rect">
            <a:avLst/>
          </a:prstGeom>
        </p:spPr>
      </p:pic>
      <p:sp>
        <p:nvSpPr>
          <p:cNvPr id="11" name="TextBox 20">
            <a:extLst>
              <a:ext uri="{FF2B5EF4-FFF2-40B4-BE49-F238E27FC236}">
                <a16:creationId xmlns:a16="http://schemas.microsoft.com/office/drawing/2014/main" id="{DB190429-3080-AAF5-558E-5A04AF9D3893}"/>
              </a:ext>
            </a:extLst>
          </p:cNvPr>
          <p:cNvSpPr txBox="1"/>
          <p:nvPr/>
        </p:nvSpPr>
        <p:spPr>
          <a:xfrm>
            <a:off x="143325" y="1349970"/>
            <a:ext cx="4512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Electron correlations in </a:t>
            </a:r>
            <a:r>
              <a:rPr lang="en-US" sz="2000" err="1"/>
              <a:t>RaF</a:t>
            </a:r>
            <a:r>
              <a:rPr lang="en-US" sz="2000"/>
              <a:t> via spectroscopy of excited states</a:t>
            </a:r>
            <a:endParaRPr lang="LID4096" sz="20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FAD102-2CE8-C625-7CF9-79D3C7AA2341}"/>
              </a:ext>
            </a:extLst>
          </p:cNvPr>
          <p:cNvSpPr txBox="1"/>
          <p:nvPr/>
        </p:nvSpPr>
        <p:spPr>
          <a:xfrm>
            <a:off x="927656" y="1931971"/>
            <a:ext cx="64286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err="1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arxiv.org</a:t>
            </a:r>
            <a:r>
              <a:rPr lang="en-GB" sz="1600" b="0" i="0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/abs/2308.14862 </a:t>
            </a:r>
          </a:p>
          <a:p>
            <a:r>
              <a:rPr lang="en-GB" sz="1600" b="0" i="0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accepted in Nature Comm (2023)</a:t>
            </a:r>
            <a:endParaRPr lang="fr-FR" sz="16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42E033A-C280-1ABF-1FB5-2A074BDF2C5F}"/>
              </a:ext>
            </a:extLst>
          </p:cNvPr>
          <p:cNvSpPr txBox="1"/>
          <p:nvPr/>
        </p:nvSpPr>
        <p:spPr>
          <a:xfrm>
            <a:off x="5303495" y="1348253"/>
            <a:ext cx="5113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Ionization potential of radium monofluoride</a:t>
            </a:r>
            <a:endParaRPr lang="LID4096" sz="20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26BB20-BB9D-B68D-F026-508C6351F919}"/>
              </a:ext>
            </a:extLst>
          </p:cNvPr>
          <p:cNvSpPr txBox="1"/>
          <p:nvPr/>
        </p:nvSpPr>
        <p:spPr>
          <a:xfrm>
            <a:off x="6928455" y="1666087"/>
            <a:ext cx="64286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err="1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arxiv.org</a:t>
            </a:r>
            <a:r>
              <a:rPr lang="en-GB" sz="1600" b="0" i="0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/abs/2408.14673 </a:t>
            </a:r>
            <a:endParaRPr lang="fr-FR" sz="160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20EE1EF-FA40-D4DE-CA41-70C02A4C107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3290" y="5308293"/>
            <a:ext cx="3949958" cy="1010454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B13BDD7-21B7-D15A-DF56-B440397DE249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603319" y="3254374"/>
            <a:ext cx="172097" cy="71434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0">
            <a:extLst>
              <a:ext uri="{FF2B5EF4-FFF2-40B4-BE49-F238E27FC236}">
                <a16:creationId xmlns:a16="http://schemas.microsoft.com/office/drawing/2014/main" id="{27F54AEA-FEB6-4D15-C6CE-E0C5C43A7158}"/>
              </a:ext>
            </a:extLst>
          </p:cNvPr>
          <p:cNvSpPr txBox="1"/>
          <p:nvPr/>
        </p:nvSpPr>
        <p:spPr>
          <a:xfrm>
            <a:off x="7767856" y="4788519"/>
            <a:ext cx="451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/>
              <a:t>Electric quadrupole interaction</a:t>
            </a:r>
            <a:endParaRPr lang="LID4096" sz="2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F83293-600D-BF52-1CA2-DD8E2523CE39}"/>
              </a:ext>
            </a:extLst>
          </p:cNvPr>
          <p:cNvSpPr txBox="1"/>
          <p:nvPr/>
        </p:nvSpPr>
        <p:spPr>
          <a:xfrm>
            <a:off x="9209462" y="5085189"/>
            <a:ext cx="7415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>
                <a:solidFill>
                  <a:schemeClr val="accent3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In preparation</a:t>
            </a:r>
            <a:endParaRPr lang="fr-FR" sz="180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965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E7170-B86C-FD86-D185-20968A30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Study of </a:t>
            </a:r>
            <a:r>
              <a:rPr lang="en-US" err="1"/>
              <a:t>RaF</a:t>
            </a:r>
            <a:r>
              <a:rPr lang="en-US"/>
              <a:t>− anions at CRIS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B0773172-E83D-A2CB-BAB0-FCF728C0848F}"/>
              </a:ext>
            </a:extLst>
          </p:cNvPr>
          <p:cNvSpPr/>
          <p:nvPr/>
        </p:nvSpPr>
        <p:spPr>
          <a:xfrm>
            <a:off x="3087976" y="1391492"/>
            <a:ext cx="262719" cy="1610573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0902F6-CC1D-E5FC-1A03-8F3E585773E5}"/>
              </a:ext>
            </a:extLst>
          </p:cNvPr>
          <p:cNvSpPr txBox="1"/>
          <p:nvPr/>
        </p:nvSpPr>
        <p:spPr>
          <a:xfrm>
            <a:off x="3380803" y="1768889"/>
            <a:ext cx="217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Charge exchange for </a:t>
            </a:r>
            <a:r>
              <a:rPr lang="en-US" err="1"/>
              <a:t>neutralisation</a:t>
            </a:r>
            <a:endParaRPr lang="en-US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31D63560-2772-6FEF-D140-D9F3D1211B9C}"/>
              </a:ext>
            </a:extLst>
          </p:cNvPr>
          <p:cNvSpPr/>
          <p:nvPr/>
        </p:nvSpPr>
        <p:spPr>
          <a:xfrm>
            <a:off x="3147974" y="3002066"/>
            <a:ext cx="160367" cy="889696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9AC6D4-9960-E008-51BF-C89A832B71C7}"/>
              </a:ext>
            </a:extLst>
          </p:cNvPr>
          <p:cNvSpPr txBox="1"/>
          <p:nvPr/>
        </p:nvSpPr>
        <p:spPr>
          <a:xfrm>
            <a:off x="3442744" y="3074681"/>
            <a:ext cx="217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Double charge exchange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F1EB0E7-EA79-EB47-D8D6-BC8EDD79C6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t="38907" r="60306" b="-38462"/>
          <a:stretch/>
        </p:blipFill>
        <p:spPr>
          <a:xfrm>
            <a:off x="5343504" y="2183362"/>
            <a:ext cx="2173573" cy="33027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F096C8-53EE-FBFD-9BB1-93FA43E2A0E8}"/>
              </a:ext>
            </a:extLst>
          </p:cNvPr>
          <p:cNvSpPr txBox="1"/>
          <p:nvPr/>
        </p:nvSpPr>
        <p:spPr>
          <a:xfrm>
            <a:off x="8304811" y="5486091"/>
            <a:ext cx="6097978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K. Gaul et al., </a:t>
            </a:r>
            <a:r>
              <a:rPr kumimoji="0" lang="en-US" sz="11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arXiv</a:t>
            </a: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preprint arXiv:2403.09320 (2024).</a:t>
            </a:r>
          </a:p>
          <a:p>
            <a:pPr>
              <a:defRPr/>
            </a:pPr>
            <a:r>
              <a:rPr lang="en-US" sz="1100">
                <a:highlight>
                  <a:srgbClr val="FFFFFF"/>
                </a:highlight>
              </a:rPr>
              <a:t>M</a:t>
            </a:r>
            <a:r>
              <a:rPr kumimoji="0" lang="en-US" sz="1100" b="0" i="0" strike="noStrike" kern="1200" cap="none" spc="0" normalizeH="0" baseline="0" noProof="0">
                <a:ln>
                  <a:noFill/>
                </a:ln>
                <a:effectLst/>
                <a:highlight>
                  <a:srgbClr val="FFFFFF"/>
                </a:highlight>
                <a:uLnTx/>
                <a:uFillTx/>
                <a:ea typeface="+mn-ea"/>
                <a:cs typeface="+mn-cs"/>
              </a:rPr>
              <a:t>. Nichols et al., </a:t>
            </a:r>
            <a:r>
              <a:rPr kumimoji="0" lang="en-US" sz="1100" b="0" i="0" strike="noStrike" kern="1200" cap="none" spc="0" normalizeH="0" baseline="0" noProof="0" err="1">
                <a:ln>
                  <a:noFill/>
                </a:ln>
                <a:effectLst/>
                <a:highlight>
                  <a:srgbClr val="FFFFFF"/>
                </a:highlight>
                <a:uLnTx/>
                <a:uFillTx/>
                <a:ea typeface="+mn-ea"/>
                <a:cs typeface="+mn-cs"/>
              </a:rPr>
              <a:t>Nucl</a:t>
            </a:r>
            <a:r>
              <a:rPr kumimoji="0" lang="en-US" sz="1100" b="0" i="0" strike="noStrike" kern="1200" cap="none" spc="0" normalizeH="0" baseline="0" noProof="0">
                <a:ln>
                  <a:noFill/>
                </a:ln>
                <a:effectLst/>
                <a:highlight>
                  <a:srgbClr val="FFFFFF"/>
                </a:highlight>
                <a:uLnTx/>
                <a:uFillTx/>
                <a:ea typeface="+mn-ea"/>
                <a:cs typeface="+mn-cs"/>
              </a:rPr>
              <a:t>. </a:t>
            </a:r>
            <a:r>
              <a:rPr kumimoji="0" lang="en-US" sz="1100" b="0" i="0" strike="noStrike" kern="1200" cap="none" spc="0" normalizeH="0" baseline="0" noProof="0" err="1">
                <a:ln>
                  <a:noFill/>
                </a:ln>
                <a:effectLst/>
                <a:highlight>
                  <a:srgbClr val="FFFFFF"/>
                </a:highlight>
                <a:uLnTx/>
                <a:uFillTx/>
                <a:ea typeface="+mn-ea"/>
                <a:cs typeface="+mn-cs"/>
              </a:rPr>
              <a:t>Instrum</a:t>
            </a:r>
            <a:r>
              <a:rPr kumimoji="0" lang="en-US" sz="1100" b="0" i="0" strike="noStrike" kern="1200" cap="none" spc="0" normalizeH="0" baseline="0" noProof="0">
                <a:ln>
                  <a:noFill/>
                </a:ln>
                <a:effectLst/>
                <a:highlight>
                  <a:srgbClr val="FFFFFF"/>
                </a:highlight>
                <a:uLnTx/>
                <a:uFillTx/>
                <a:ea typeface="+mn-ea"/>
                <a:cs typeface="+mn-cs"/>
              </a:rPr>
              <a:t>. Meth. B 541</a:t>
            </a:r>
            <a:r>
              <a:rPr lang="en-US" sz="1100" b="0" i="0">
                <a:effectLst/>
              </a:rPr>
              <a:t>, 264-267 (2023).</a:t>
            </a:r>
            <a:endParaRPr kumimoji="0" lang="en-US" sz="1100" b="0" i="0" strike="noStrike" kern="1200" cap="none" spc="0" normalizeH="0" baseline="0" noProof="0">
              <a:ln>
                <a:noFill/>
              </a:ln>
              <a:effectLst/>
              <a:highlight>
                <a:srgbClr val="FFFFFF"/>
              </a:highlight>
              <a:uLnTx/>
              <a:uFillTx/>
              <a:ea typeface="+mn-ea"/>
              <a:cs typeface="+mn-cs"/>
            </a:endParaRPr>
          </a:p>
          <a:p>
            <a:pPr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6F0D98A-33C3-DA88-8BC8-5C5599BC7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4809" y="1822948"/>
            <a:ext cx="3218524" cy="3502308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3328173-D73F-2FB9-77D2-311D70F21088}"/>
              </a:ext>
            </a:extLst>
          </p:cNvPr>
          <p:cNvSpPr/>
          <p:nvPr/>
        </p:nvSpPr>
        <p:spPr>
          <a:xfrm>
            <a:off x="5081669" y="2114023"/>
            <a:ext cx="359764" cy="69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B4075A-972F-5B53-68C0-53669B60CFB3}"/>
              </a:ext>
            </a:extLst>
          </p:cNvPr>
          <p:cNvCxnSpPr>
            <a:cxnSpLocks/>
          </p:cNvCxnSpPr>
          <p:nvPr/>
        </p:nvCxnSpPr>
        <p:spPr>
          <a:xfrm>
            <a:off x="996910" y="161936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B65A2A8-7E93-1912-DBE0-E45FDE1685BC}"/>
              </a:ext>
            </a:extLst>
          </p:cNvPr>
          <p:cNvCxnSpPr>
            <a:cxnSpLocks/>
          </p:cNvCxnSpPr>
          <p:nvPr/>
        </p:nvCxnSpPr>
        <p:spPr>
          <a:xfrm>
            <a:off x="996910" y="183786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218C1C1-6E1F-1C63-4FFC-72B5982EF0B0}"/>
              </a:ext>
            </a:extLst>
          </p:cNvPr>
          <p:cNvCxnSpPr>
            <a:cxnSpLocks/>
          </p:cNvCxnSpPr>
          <p:nvPr/>
        </p:nvCxnSpPr>
        <p:spPr>
          <a:xfrm>
            <a:off x="996910" y="2018209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BBD732C-092F-48A7-7E37-851CB418C37E}"/>
              </a:ext>
            </a:extLst>
          </p:cNvPr>
          <p:cNvCxnSpPr>
            <a:cxnSpLocks/>
          </p:cNvCxnSpPr>
          <p:nvPr/>
        </p:nvCxnSpPr>
        <p:spPr>
          <a:xfrm>
            <a:off x="996910" y="388473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CDDF4A-A3D2-8DBF-4407-D5392A8E8799}"/>
              </a:ext>
            </a:extLst>
          </p:cNvPr>
          <p:cNvCxnSpPr>
            <a:cxnSpLocks/>
          </p:cNvCxnSpPr>
          <p:nvPr/>
        </p:nvCxnSpPr>
        <p:spPr>
          <a:xfrm>
            <a:off x="996910" y="2995038"/>
            <a:ext cx="1883884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7214128-3F22-C430-A024-2875624A9291}"/>
              </a:ext>
            </a:extLst>
          </p:cNvPr>
          <p:cNvCxnSpPr>
            <a:cxnSpLocks/>
          </p:cNvCxnSpPr>
          <p:nvPr/>
        </p:nvCxnSpPr>
        <p:spPr>
          <a:xfrm>
            <a:off x="996910" y="1670774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B955F78-55C7-DA97-DAAC-B943C1A096B6}"/>
              </a:ext>
            </a:extLst>
          </p:cNvPr>
          <p:cNvCxnSpPr>
            <a:cxnSpLocks/>
          </p:cNvCxnSpPr>
          <p:nvPr/>
        </p:nvCxnSpPr>
        <p:spPr>
          <a:xfrm>
            <a:off x="996910" y="172769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23471D94-EE5C-14ED-9BDE-9A0561CE45CC}"/>
              </a:ext>
            </a:extLst>
          </p:cNvPr>
          <p:cNvSpPr txBox="1"/>
          <p:nvPr/>
        </p:nvSpPr>
        <p:spPr>
          <a:xfrm>
            <a:off x="635330" y="3700069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D6BB8DF-D095-2300-8D44-7EE6395F5D64}"/>
              </a:ext>
            </a:extLst>
          </p:cNvPr>
          <p:cNvSpPr txBox="1"/>
          <p:nvPr/>
        </p:nvSpPr>
        <p:spPr>
          <a:xfrm>
            <a:off x="635329" y="2810372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endParaRPr lang="en-US" baseline="300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B9F6EA-4392-FF3B-6023-538D3358A273}"/>
              </a:ext>
            </a:extLst>
          </p:cNvPr>
          <p:cNvSpPr txBox="1"/>
          <p:nvPr/>
        </p:nvSpPr>
        <p:spPr>
          <a:xfrm>
            <a:off x="635329" y="1737664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*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56247DA-7E63-FF63-2426-1ADC1716507F}"/>
              </a:ext>
            </a:extLst>
          </p:cNvPr>
          <p:cNvSpPr txBox="1"/>
          <p:nvPr/>
        </p:nvSpPr>
        <p:spPr>
          <a:xfrm>
            <a:off x="628973" y="1324505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+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36C28E1-E8A0-03A2-4622-FA4BF38D0115}"/>
              </a:ext>
            </a:extLst>
          </p:cNvPr>
          <p:cNvSpPr/>
          <p:nvPr/>
        </p:nvSpPr>
        <p:spPr>
          <a:xfrm>
            <a:off x="996910" y="1384465"/>
            <a:ext cx="1883884" cy="18466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E4561F55-EE31-209C-8345-844D5E73E7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211085" y="3704786"/>
            <a:ext cx="9174677" cy="249763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6F2DBDC-3841-8D1F-DBA3-90FDAB0807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296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206C4-B20B-1CA8-BFF9-042AC4BAF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237374-740F-4E74-4B32-75517382B0C3}"/>
              </a:ext>
            </a:extLst>
          </p:cNvPr>
          <p:cNvCxnSpPr>
            <a:cxnSpLocks/>
          </p:cNvCxnSpPr>
          <p:nvPr/>
        </p:nvCxnSpPr>
        <p:spPr>
          <a:xfrm flipV="1">
            <a:off x="8181593" y="3531648"/>
            <a:ext cx="1008582" cy="2302024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44C08B2-9625-7640-1BE9-2FD0ECDF0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Laser </a:t>
            </a:r>
            <a:r>
              <a:rPr lang="en-US" err="1"/>
              <a:t>photodetachment</a:t>
            </a:r>
            <a:r>
              <a:rPr lang="en-US"/>
              <a:t> of </a:t>
            </a:r>
            <a:r>
              <a:rPr lang="en-US" err="1"/>
              <a:t>RaF</a:t>
            </a:r>
            <a:r>
              <a:rPr lang="en-US"/>
              <a:t>− anions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DE50B0-B5F9-A8A9-5998-D48224EB3E7B}"/>
              </a:ext>
            </a:extLst>
          </p:cNvPr>
          <p:cNvCxnSpPr>
            <a:cxnSpLocks/>
          </p:cNvCxnSpPr>
          <p:nvPr/>
        </p:nvCxnSpPr>
        <p:spPr>
          <a:xfrm>
            <a:off x="996910" y="161936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A14364-6B6B-C37E-25C9-A1528BE5D430}"/>
              </a:ext>
            </a:extLst>
          </p:cNvPr>
          <p:cNvCxnSpPr>
            <a:cxnSpLocks/>
          </p:cNvCxnSpPr>
          <p:nvPr/>
        </p:nvCxnSpPr>
        <p:spPr>
          <a:xfrm>
            <a:off x="996910" y="183786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FB866C-C6A2-5D22-EFDA-23B07095AE4D}"/>
              </a:ext>
            </a:extLst>
          </p:cNvPr>
          <p:cNvCxnSpPr>
            <a:cxnSpLocks/>
          </p:cNvCxnSpPr>
          <p:nvPr/>
        </p:nvCxnSpPr>
        <p:spPr>
          <a:xfrm>
            <a:off x="996910" y="2018209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B69F39-1E34-A549-B6D2-F738928C186F}"/>
              </a:ext>
            </a:extLst>
          </p:cNvPr>
          <p:cNvCxnSpPr>
            <a:cxnSpLocks/>
          </p:cNvCxnSpPr>
          <p:nvPr/>
        </p:nvCxnSpPr>
        <p:spPr>
          <a:xfrm>
            <a:off x="996910" y="388473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17C1D6-730D-A837-AC81-F5DCA8931D09}"/>
              </a:ext>
            </a:extLst>
          </p:cNvPr>
          <p:cNvCxnSpPr>
            <a:cxnSpLocks/>
          </p:cNvCxnSpPr>
          <p:nvPr/>
        </p:nvCxnSpPr>
        <p:spPr>
          <a:xfrm>
            <a:off x="996910" y="2995038"/>
            <a:ext cx="1883884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E0F0A0-400A-9A57-5111-DC302F1C09AC}"/>
              </a:ext>
            </a:extLst>
          </p:cNvPr>
          <p:cNvCxnSpPr>
            <a:cxnSpLocks/>
          </p:cNvCxnSpPr>
          <p:nvPr/>
        </p:nvCxnSpPr>
        <p:spPr>
          <a:xfrm>
            <a:off x="996910" y="1670774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7EC803-C679-53C2-805E-9C727760EA4E}"/>
              </a:ext>
            </a:extLst>
          </p:cNvPr>
          <p:cNvCxnSpPr>
            <a:cxnSpLocks/>
          </p:cNvCxnSpPr>
          <p:nvPr/>
        </p:nvCxnSpPr>
        <p:spPr>
          <a:xfrm>
            <a:off x="996910" y="172769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67F8E0B-9226-24BA-7C03-302B08F14FFC}"/>
              </a:ext>
            </a:extLst>
          </p:cNvPr>
          <p:cNvSpPr txBox="1"/>
          <p:nvPr/>
        </p:nvSpPr>
        <p:spPr>
          <a:xfrm>
            <a:off x="635330" y="3700069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93F13D-A9D4-E48C-EF5A-7F9839464635}"/>
              </a:ext>
            </a:extLst>
          </p:cNvPr>
          <p:cNvSpPr txBox="1"/>
          <p:nvPr/>
        </p:nvSpPr>
        <p:spPr>
          <a:xfrm>
            <a:off x="635329" y="2810372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endParaRPr lang="en-US" baseline="30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9FCBD6-BC2D-684B-B286-0087A069D42A}"/>
              </a:ext>
            </a:extLst>
          </p:cNvPr>
          <p:cNvSpPr txBox="1"/>
          <p:nvPr/>
        </p:nvSpPr>
        <p:spPr>
          <a:xfrm>
            <a:off x="635329" y="1737664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C9AE77-D492-17E8-F521-09A3052EF594}"/>
              </a:ext>
            </a:extLst>
          </p:cNvPr>
          <p:cNvSpPr txBox="1"/>
          <p:nvPr/>
        </p:nvSpPr>
        <p:spPr>
          <a:xfrm>
            <a:off x="628973" y="1324505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4A2728-629D-6180-AAD3-D642AD36C474}"/>
              </a:ext>
            </a:extLst>
          </p:cNvPr>
          <p:cNvSpPr/>
          <p:nvPr/>
        </p:nvSpPr>
        <p:spPr>
          <a:xfrm>
            <a:off x="996910" y="1384465"/>
            <a:ext cx="1883884" cy="18466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1A501F-EA98-AC16-52D1-ACC0111556AD}"/>
              </a:ext>
            </a:extLst>
          </p:cNvPr>
          <p:cNvCxnSpPr/>
          <p:nvPr/>
        </p:nvCxnSpPr>
        <p:spPr>
          <a:xfrm flipV="1">
            <a:off x="1474157" y="2984151"/>
            <a:ext cx="0" cy="8896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8F8432C-9F42-DC38-1CAB-AAD0430277B5}"/>
              </a:ext>
            </a:extLst>
          </p:cNvPr>
          <p:cNvSpPr txBox="1"/>
          <p:nvPr/>
        </p:nvSpPr>
        <p:spPr>
          <a:xfrm>
            <a:off x="1630782" y="3253196"/>
            <a:ext cx="18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CRIS OPO laser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C1BCAB-1701-AB2F-8789-7FAAC7F2AF65}"/>
              </a:ext>
            </a:extLst>
          </p:cNvPr>
          <p:cNvSpPr/>
          <p:nvPr/>
        </p:nvSpPr>
        <p:spPr>
          <a:xfrm>
            <a:off x="7393577" y="3622528"/>
            <a:ext cx="1109317" cy="618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screenshot of a video game&#10;&#10;Description automatically generated">
            <a:extLst>
              <a:ext uri="{FF2B5EF4-FFF2-40B4-BE49-F238E27FC236}">
                <a16:creationId xmlns:a16="http://schemas.microsoft.com/office/drawing/2014/main" id="{CF0F34E4-B50A-0847-71E2-9F3F9AF3CB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211085" y="3704786"/>
            <a:ext cx="9174677" cy="2497633"/>
          </a:xfrm>
          <a:prstGeom prst="rect">
            <a:avLst/>
          </a:prstGeom>
        </p:spPr>
      </p:pic>
      <p:pic>
        <p:nvPicPr>
          <p:cNvPr id="30" name="Picture 29" descr="A screenshot of a video game&#10;&#10;Description automatically generated">
            <a:extLst>
              <a:ext uri="{FF2B5EF4-FFF2-40B4-BE49-F238E27FC236}">
                <a16:creationId xmlns:a16="http://schemas.microsoft.com/office/drawing/2014/main" id="{2EECBC4F-4CD6-5F59-EFA0-4C36A5223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7" b="53458"/>
          <a:stretch/>
        </p:blipFill>
        <p:spPr>
          <a:xfrm>
            <a:off x="4160331" y="2981442"/>
            <a:ext cx="1466880" cy="18960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96753D-57D1-0EC6-9C38-65D60ADB2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6697" y="4076189"/>
            <a:ext cx="3012122" cy="1683245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45774F3-205B-2930-6B1F-92E8B171AC36}"/>
              </a:ext>
            </a:extLst>
          </p:cNvPr>
          <p:cNvCxnSpPr>
            <a:cxnSpLocks/>
          </p:cNvCxnSpPr>
          <p:nvPr/>
        </p:nvCxnSpPr>
        <p:spPr>
          <a:xfrm flipV="1">
            <a:off x="9098062" y="3491936"/>
            <a:ext cx="109009" cy="256549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6AD0260-FAAA-BCE8-86EB-C4B86E454425}"/>
              </a:ext>
            </a:extLst>
          </p:cNvPr>
          <p:cNvSpPr/>
          <p:nvPr/>
        </p:nvSpPr>
        <p:spPr>
          <a:xfrm rot="17546001">
            <a:off x="9089039" y="3165540"/>
            <a:ext cx="353881" cy="37675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08DC0D0-2BEB-337C-ED97-FE136A7BE260}"/>
              </a:ext>
            </a:extLst>
          </p:cNvPr>
          <p:cNvSpPr txBox="1"/>
          <p:nvPr/>
        </p:nvSpPr>
        <p:spPr>
          <a:xfrm>
            <a:off x="9026962" y="3220479"/>
            <a:ext cx="7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OPO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9B2D36-5474-905C-6929-B9ECE80B16C8}"/>
              </a:ext>
            </a:extLst>
          </p:cNvPr>
          <p:cNvSpPr txBox="1"/>
          <p:nvPr/>
        </p:nvSpPr>
        <p:spPr>
          <a:xfrm>
            <a:off x="8685884" y="1856314"/>
            <a:ext cx="330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Observe laser </a:t>
            </a:r>
            <a:r>
              <a:rPr lang="en-US" err="1"/>
              <a:t>photodetachment</a:t>
            </a:r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3EF2EBF-ACD3-C37E-65CA-1287C521B60A}"/>
              </a:ext>
            </a:extLst>
          </p:cNvPr>
          <p:cNvSpPr txBox="1"/>
          <p:nvPr/>
        </p:nvSpPr>
        <p:spPr>
          <a:xfrm>
            <a:off x="9576457" y="2469459"/>
            <a:ext cx="2581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Electron affinity (EA): </a:t>
            </a:r>
          </a:p>
          <a:p>
            <a:r>
              <a:rPr lang="en-US"/>
              <a:t>Onset in detachment cross section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579212-47FB-3678-D83F-47B1C9344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6261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FF73B-AE19-C9AB-4D02-699C5EF71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9D13CE-8D71-E5B9-5C1F-C896FCA2E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9897"/>
            <a:ext cx="10515600" cy="1325563"/>
          </a:xfrm>
        </p:spPr>
        <p:txBody>
          <a:bodyPr/>
          <a:lstStyle/>
          <a:p>
            <a:r>
              <a:rPr lang="en-US" dirty="0"/>
              <a:t>Assuming no thermalization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247B465-53C6-BEE4-C279-776AE93BCBD9}"/>
                  </a:ext>
                </a:extLst>
              </p:cNvPr>
              <p:cNvSpPr txBox="1"/>
              <p:nvPr/>
            </p:nvSpPr>
            <p:spPr>
              <a:xfrm>
                <a:off x="679466" y="2496661"/>
                <a:ext cx="1945386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𝑛𝑒𝑢𝑡𝑟𝑎𝑙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𝑎𝑛𝑖𝑜𝑛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247B465-53C6-BEE4-C279-776AE93BC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66" y="2496661"/>
                <a:ext cx="1945386" cy="469872"/>
              </a:xfrm>
              <a:prstGeom prst="rect">
                <a:avLst/>
              </a:prstGeom>
              <a:blipFill>
                <a:blip r:embed="rId2"/>
                <a:stretch>
                  <a:fillRect r="-20779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ircle: Hollow 2">
            <a:extLst>
              <a:ext uri="{FF2B5EF4-FFF2-40B4-BE49-F238E27FC236}">
                <a16:creationId xmlns:a16="http://schemas.microsoft.com/office/drawing/2014/main" id="{45E6231D-C1D3-F563-6D45-01971986320E}"/>
              </a:ext>
            </a:extLst>
          </p:cNvPr>
          <p:cNvSpPr/>
          <p:nvPr/>
        </p:nvSpPr>
        <p:spPr>
          <a:xfrm>
            <a:off x="725186" y="2606187"/>
            <a:ext cx="330286" cy="295487"/>
          </a:xfrm>
          <a:prstGeom prst="donut">
            <a:avLst>
              <a:gd name="adj" fmla="val 54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EC234CC-B544-904A-18D1-0D45CBDAB04B}"/>
              </a:ext>
            </a:extLst>
          </p:cNvPr>
          <p:cNvCxnSpPr>
            <a:cxnSpLocks/>
          </p:cNvCxnSpPr>
          <p:nvPr/>
        </p:nvCxnSpPr>
        <p:spPr>
          <a:xfrm>
            <a:off x="880634" y="2942925"/>
            <a:ext cx="0" cy="305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7EFAEC3-543A-43EB-203A-C9F6A4F2B4D2}"/>
              </a:ext>
            </a:extLst>
          </p:cNvPr>
          <p:cNvSpPr txBox="1"/>
          <p:nvPr/>
        </p:nvSpPr>
        <p:spPr>
          <a:xfrm>
            <a:off x="621792" y="1553863"/>
            <a:ext cx="6016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Assume that the vibrational FCF dominate the vibrational population after the CEC from </a:t>
            </a:r>
            <a:r>
              <a:rPr lang="en-US" dirty="0" err="1"/>
              <a:t>RaF</a:t>
            </a:r>
            <a:r>
              <a:rPr lang="en-US" dirty="0"/>
              <a:t> to </a:t>
            </a:r>
            <a:r>
              <a:rPr lang="en-US" dirty="0" err="1"/>
              <a:t>RaF</a:t>
            </a:r>
            <a:r>
              <a:rPr lang="en-US" dirty="0"/>
              <a:t>-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1B33CE3-DC30-7CE8-C3CC-045F756D2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9903B59-E272-6A9A-1EA8-BC37639A423A}"/>
                  </a:ext>
                </a:extLst>
              </p:cNvPr>
              <p:cNvSpPr txBox="1"/>
              <p:nvPr/>
            </p:nvSpPr>
            <p:spPr>
              <a:xfrm>
                <a:off x="581402" y="3248064"/>
                <a:ext cx="3733928" cy="747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𝑛𝑒𝑢𝑡𝑟𝑎𝑙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𝑛𝑒𝑢𝑡𝑟𝑎𝑙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𝑎𝑛𝑖𝑜𝑛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9903B59-E272-6A9A-1EA8-BC37639A4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402" y="3248064"/>
                <a:ext cx="3733928" cy="7479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F32F532-025F-615C-A9AB-DA218D49C6BC}"/>
              </a:ext>
            </a:extLst>
          </p:cNvPr>
          <p:cNvCxnSpPr>
            <a:cxnSpLocks/>
          </p:cNvCxnSpPr>
          <p:nvPr/>
        </p:nvCxnSpPr>
        <p:spPr>
          <a:xfrm>
            <a:off x="1475435" y="3690887"/>
            <a:ext cx="0" cy="305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F030144-718D-D68D-F497-A5EFE8B9C916}"/>
                  </a:ext>
                </a:extLst>
              </p:cNvPr>
              <p:cNvSpPr txBox="1"/>
              <p:nvPr/>
            </p:nvSpPr>
            <p:spPr>
              <a:xfrm>
                <a:off x="890329" y="3894617"/>
                <a:ext cx="4505709" cy="747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𝑛𝑒𝑢𝑡𝑟𝑎𝑙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𝑐𝑎𝑡𝑖𝑜𝑛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𝑐𝑎𝑡𝑖𝑜𝑛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𝑛𝑒𝑢𝑡𝑟𝑎𝑙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F030144-718D-D68D-F497-A5EFE8B9C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9" y="3894617"/>
                <a:ext cx="4505709" cy="7479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4407BD-2B80-8C30-4FF1-B982C9B93991}"/>
              </a:ext>
            </a:extLst>
          </p:cNvPr>
          <p:cNvCxnSpPr>
            <a:cxnSpLocks/>
          </p:cNvCxnSpPr>
          <p:nvPr/>
        </p:nvCxnSpPr>
        <p:spPr>
          <a:xfrm>
            <a:off x="2633675" y="4410215"/>
            <a:ext cx="0" cy="305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668555F-3EE2-6909-EF78-35E935D33F45}"/>
                  </a:ext>
                </a:extLst>
              </p:cNvPr>
              <p:cNvSpPr txBox="1"/>
              <p:nvPr/>
            </p:nvSpPr>
            <p:spPr>
              <a:xfrm>
                <a:off x="725186" y="4635497"/>
                <a:ext cx="4230862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Assume </a:t>
                </a:r>
                <a:r>
                  <a:rPr lang="en-US" dirty="0" err="1"/>
                  <a:t>RaF</a:t>
                </a:r>
                <a:r>
                  <a:rPr lang="en-US" dirty="0"/>
                  <a:t>+ thermalizes in RFQ: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𝑣𝑖𝑏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𝑅𝑎𝐹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𝑣𝑖𝑏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668555F-3EE2-6909-EF78-35E935D33F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86" y="4635497"/>
                <a:ext cx="4230862" cy="785280"/>
              </a:xfrm>
              <a:prstGeom prst="rect">
                <a:avLst/>
              </a:prstGeom>
              <a:blipFill>
                <a:blip r:embed="rId5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rrow: Right 29">
            <a:extLst>
              <a:ext uri="{FF2B5EF4-FFF2-40B4-BE49-F238E27FC236}">
                <a16:creationId xmlns:a16="http://schemas.microsoft.com/office/drawing/2014/main" id="{C3025791-BC36-466B-2CB8-437D08B64E3E}"/>
              </a:ext>
            </a:extLst>
          </p:cNvPr>
          <p:cNvSpPr/>
          <p:nvPr/>
        </p:nvSpPr>
        <p:spPr>
          <a:xfrm>
            <a:off x="5346657" y="3205685"/>
            <a:ext cx="777240" cy="5479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516BBF8-AB07-4FC4-F8D2-7CABD8DBB360}"/>
                  </a:ext>
                </a:extLst>
              </p:cNvPr>
              <p:cNvSpPr txBox="1"/>
              <p:nvPr/>
            </p:nvSpPr>
            <p:spPr>
              <a:xfrm>
                <a:off x="6189850" y="2982488"/>
                <a:ext cx="6153912" cy="7083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bSup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𝑣𝑖𝑏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𝑅𝑎𝐹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𝑣𝑖𝑏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den>
                    </m:f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𝑐𝑎𝑡𝑖𝑜𝑛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𝑛𝑒𝑢𝑡𝑟𝑎𝑙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𝑛𝑒𝑢𝑡𝑟𝑎𝑙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𝑎𝑛𝑖𝑜𝑛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516BBF8-AB07-4FC4-F8D2-7CABD8DBB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9850" y="2982488"/>
                <a:ext cx="6153912" cy="7083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9817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42E3D-11EB-EB10-61B8-C5C44EF91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1F206E-25E7-5C64-4DA6-ACFCE2DE8E17}"/>
              </a:ext>
            </a:extLst>
          </p:cNvPr>
          <p:cNvCxnSpPr>
            <a:cxnSpLocks/>
          </p:cNvCxnSpPr>
          <p:nvPr/>
        </p:nvCxnSpPr>
        <p:spPr>
          <a:xfrm flipV="1">
            <a:off x="8181593" y="3531648"/>
            <a:ext cx="1008582" cy="2302024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A4583E3-9E30-DACC-9D27-6F469241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Laser </a:t>
            </a:r>
            <a:r>
              <a:rPr lang="en-US" err="1"/>
              <a:t>photodetachment</a:t>
            </a:r>
            <a:r>
              <a:rPr lang="en-US"/>
              <a:t> of </a:t>
            </a:r>
            <a:r>
              <a:rPr lang="en-US" err="1"/>
              <a:t>RaF</a:t>
            </a:r>
            <a:r>
              <a:rPr lang="en-US"/>
              <a:t>− anions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055DC2-6BE8-308B-66A4-BFC6B79FB18B}"/>
              </a:ext>
            </a:extLst>
          </p:cNvPr>
          <p:cNvCxnSpPr>
            <a:cxnSpLocks/>
          </p:cNvCxnSpPr>
          <p:nvPr/>
        </p:nvCxnSpPr>
        <p:spPr>
          <a:xfrm>
            <a:off x="996910" y="161936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93659F-8540-F7A4-1E1B-294367D9962B}"/>
              </a:ext>
            </a:extLst>
          </p:cNvPr>
          <p:cNvCxnSpPr>
            <a:cxnSpLocks/>
          </p:cNvCxnSpPr>
          <p:nvPr/>
        </p:nvCxnSpPr>
        <p:spPr>
          <a:xfrm>
            <a:off x="996910" y="183786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91C289-E231-1DFE-CB19-C29F13988B17}"/>
              </a:ext>
            </a:extLst>
          </p:cNvPr>
          <p:cNvCxnSpPr>
            <a:cxnSpLocks/>
          </p:cNvCxnSpPr>
          <p:nvPr/>
        </p:nvCxnSpPr>
        <p:spPr>
          <a:xfrm>
            <a:off x="996910" y="2018209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A1A8F7-F4AE-CABE-FE06-38647E0672D1}"/>
              </a:ext>
            </a:extLst>
          </p:cNvPr>
          <p:cNvCxnSpPr>
            <a:cxnSpLocks/>
          </p:cNvCxnSpPr>
          <p:nvPr/>
        </p:nvCxnSpPr>
        <p:spPr>
          <a:xfrm>
            <a:off x="996910" y="3884735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E4A028-6B05-89F8-7C06-F588FC503E33}"/>
              </a:ext>
            </a:extLst>
          </p:cNvPr>
          <p:cNvCxnSpPr>
            <a:cxnSpLocks/>
          </p:cNvCxnSpPr>
          <p:nvPr/>
        </p:nvCxnSpPr>
        <p:spPr>
          <a:xfrm>
            <a:off x="996910" y="2995038"/>
            <a:ext cx="1883884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23B749B-DC5E-8A5C-A37A-D069E02BEC73}"/>
              </a:ext>
            </a:extLst>
          </p:cNvPr>
          <p:cNvCxnSpPr>
            <a:cxnSpLocks/>
          </p:cNvCxnSpPr>
          <p:nvPr/>
        </p:nvCxnSpPr>
        <p:spPr>
          <a:xfrm>
            <a:off x="996910" y="1670774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B5E757-A53C-C205-AC95-DDC74120C459}"/>
              </a:ext>
            </a:extLst>
          </p:cNvPr>
          <p:cNvCxnSpPr>
            <a:cxnSpLocks/>
          </p:cNvCxnSpPr>
          <p:nvPr/>
        </p:nvCxnSpPr>
        <p:spPr>
          <a:xfrm>
            <a:off x="996910" y="1727697"/>
            <a:ext cx="1883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A75BDCC-6DB7-059B-4BF1-FA777B366558}"/>
              </a:ext>
            </a:extLst>
          </p:cNvPr>
          <p:cNvSpPr txBox="1"/>
          <p:nvPr/>
        </p:nvSpPr>
        <p:spPr>
          <a:xfrm>
            <a:off x="635330" y="3700069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4015BE-15EF-41A9-DF9C-C8B46295A280}"/>
              </a:ext>
            </a:extLst>
          </p:cNvPr>
          <p:cNvSpPr txBox="1"/>
          <p:nvPr/>
        </p:nvSpPr>
        <p:spPr>
          <a:xfrm>
            <a:off x="635329" y="2810372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endParaRPr lang="en-US" baseline="30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F0CBA1-9A39-20D8-FAF7-AF380777962D}"/>
              </a:ext>
            </a:extLst>
          </p:cNvPr>
          <p:cNvSpPr txBox="1"/>
          <p:nvPr/>
        </p:nvSpPr>
        <p:spPr>
          <a:xfrm>
            <a:off x="635329" y="1737664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1D9705-EF78-C6B9-B412-4A998AB2B719}"/>
              </a:ext>
            </a:extLst>
          </p:cNvPr>
          <p:cNvSpPr txBox="1"/>
          <p:nvPr/>
        </p:nvSpPr>
        <p:spPr>
          <a:xfrm>
            <a:off x="628973" y="1324505"/>
            <a:ext cx="61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</a:t>
            </a:r>
            <a:r>
              <a:rPr lang="en-US" baseline="30000"/>
              <a:t>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B13452-AD66-A9D0-8D4D-03C54A0BE282}"/>
              </a:ext>
            </a:extLst>
          </p:cNvPr>
          <p:cNvSpPr/>
          <p:nvPr/>
        </p:nvSpPr>
        <p:spPr>
          <a:xfrm>
            <a:off x="996910" y="1384465"/>
            <a:ext cx="1883884" cy="18466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65198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380EE9A-C82E-9030-813D-05F0EF131AD1}"/>
              </a:ext>
            </a:extLst>
          </p:cNvPr>
          <p:cNvCxnSpPr/>
          <p:nvPr/>
        </p:nvCxnSpPr>
        <p:spPr>
          <a:xfrm flipV="1">
            <a:off x="1474157" y="2984151"/>
            <a:ext cx="0" cy="8896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988EA21-6A4D-D1C3-96BE-D37B5C932805}"/>
              </a:ext>
            </a:extLst>
          </p:cNvPr>
          <p:cNvSpPr txBox="1"/>
          <p:nvPr/>
        </p:nvSpPr>
        <p:spPr>
          <a:xfrm>
            <a:off x="1630782" y="3253196"/>
            <a:ext cx="188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CRIS OPO laser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AE4BF4-7958-4932-422C-2BFA19B2F80D}"/>
              </a:ext>
            </a:extLst>
          </p:cNvPr>
          <p:cNvSpPr/>
          <p:nvPr/>
        </p:nvSpPr>
        <p:spPr>
          <a:xfrm>
            <a:off x="7393577" y="3622528"/>
            <a:ext cx="1109317" cy="618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A screenshot of a video game&#10;&#10;Description automatically generated">
            <a:extLst>
              <a:ext uri="{FF2B5EF4-FFF2-40B4-BE49-F238E27FC236}">
                <a16:creationId xmlns:a16="http://schemas.microsoft.com/office/drawing/2014/main" id="{4E74EB39-91AB-6540-ED58-B6BE58A0BC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63"/>
          <a:stretch/>
        </p:blipFill>
        <p:spPr>
          <a:xfrm>
            <a:off x="211085" y="3704786"/>
            <a:ext cx="9174677" cy="2497633"/>
          </a:xfrm>
          <a:prstGeom prst="rect">
            <a:avLst/>
          </a:prstGeom>
        </p:spPr>
      </p:pic>
      <p:pic>
        <p:nvPicPr>
          <p:cNvPr id="28" name="Picture 27" descr="A screenshot of a video game&#10;&#10;Description automatically generated">
            <a:extLst>
              <a:ext uri="{FF2B5EF4-FFF2-40B4-BE49-F238E27FC236}">
                <a16:creationId xmlns:a16="http://schemas.microsoft.com/office/drawing/2014/main" id="{0BFD9B5B-290C-1B1F-FC6A-50FCA962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53458"/>
          <a:stretch/>
        </p:blipFill>
        <p:spPr>
          <a:xfrm>
            <a:off x="2674687" y="1898822"/>
            <a:ext cx="6333979" cy="1896095"/>
          </a:xfrm>
          <a:prstGeom prst="rect">
            <a:avLst/>
          </a:prstGeom>
        </p:spPr>
      </p:pic>
      <p:pic>
        <p:nvPicPr>
          <p:cNvPr id="30" name="Picture 29" descr="A screenshot of a video game&#10;&#10;Description automatically generated">
            <a:extLst>
              <a:ext uri="{FF2B5EF4-FFF2-40B4-BE49-F238E27FC236}">
                <a16:creationId xmlns:a16="http://schemas.microsoft.com/office/drawing/2014/main" id="{62F781EB-A0EC-2A2A-96C6-83087FD39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7" b="53458"/>
          <a:stretch/>
        </p:blipFill>
        <p:spPr>
          <a:xfrm>
            <a:off x="4160331" y="2981442"/>
            <a:ext cx="1466880" cy="189609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31CBE47-D3DB-6C69-8AF7-818758B03B85}"/>
              </a:ext>
            </a:extLst>
          </p:cNvPr>
          <p:cNvCxnSpPr>
            <a:cxnSpLocks/>
          </p:cNvCxnSpPr>
          <p:nvPr/>
        </p:nvCxnSpPr>
        <p:spPr>
          <a:xfrm>
            <a:off x="6254496" y="3566160"/>
            <a:ext cx="2570018" cy="46474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EF6588-73AE-79C5-7F40-B1F2AF0DE1C1}"/>
              </a:ext>
            </a:extLst>
          </p:cNvPr>
          <p:cNvCxnSpPr>
            <a:cxnSpLocks/>
          </p:cNvCxnSpPr>
          <p:nvPr/>
        </p:nvCxnSpPr>
        <p:spPr>
          <a:xfrm>
            <a:off x="8370473" y="3531648"/>
            <a:ext cx="592552" cy="1842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09579E8-09FA-AFAE-9FC6-8AFC75301E6F}"/>
              </a:ext>
            </a:extLst>
          </p:cNvPr>
          <p:cNvSpPr/>
          <p:nvPr/>
        </p:nvSpPr>
        <p:spPr>
          <a:xfrm rot="17579358">
            <a:off x="8842373" y="3787636"/>
            <a:ext cx="353881" cy="273077"/>
          </a:xfrm>
          <a:prstGeom prst="rect">
            <a:avLst/>
          </a:prstGeom>
          <a:solidFill>
            <a:srgbClr val="6666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31362B0-88F5-064E-F301-6762D203FD62}"/>
              </a:ext>
            </a:extLst>
          </p:cNvPr>
          <p:cNvCxnSpPr>
            <a:cxnSpLocks/>
          </p:cNvCxnSpPr>
          <p:nvPr/>
        </p:nvCxnSpPr>
        <p:spPr>
          <a:xfrm flipV="1">
            <a:off x="9098062" y="3491936"/>
            <a:ext cx="109009" cy="256549"/>
          </a:xfrm>
          <a:prstGeom prst="line">
            <a:avLst/>
          </a:prstGeom>
          <a:ln w="38100">
            <a:solidFill>
              <a:srgbClr val="C0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9FD9F65-ABAA-7309-4BA9-870EB462DC6C}"/>
              </a:ext>
            </a:extLst>
          </p:cNvPr>
          <p:cNvSpPr/>
          <p:nvPr/>
        </p:nvSpPr>
        <p:spPr>
          <a:xfrm rot="17546001">
            <a:off x="9089039" y="3165540"/>
            <a:ext cx="353881" cy="37675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1159E2-BF0E-14A5-B02C-07B5AF0439F4}"/>
              </a:ext>
            </a:extLst>
          </p:cNvPr>
          <p:cNvSpPr txBox="1"/>
          <p:nvPr/>
        </p:nvSpPr>
        <p:spPr>
          <a:xfrm>
            <a:off x="9026962" y="3220479"/>
            <a:ext cx="754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OPO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1EFBBC-BB5D-A93A-B543-4C0384DFA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642" y="1420256"/>
            <a:ext cx="2440234" cy="4338195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AA56BBA-A421-2D67-98D0-63C57C174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178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047B2-A6A7-04E8-70F4-C962F7F6A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Producing negative ions</a:t>
            </a: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B103FB58-498D-6492-FB02-F0D6863216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48063" r="55738"/>
          <a:stretch/>
        </p:blipFill>
        <p:spPr>
          <a:xfrm>
            <a:off x="1985629" y="1027906"/>
            <a:ext cx="2657476" cy="2497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B292D5-35C2-2006-49B4-25F495CBAB87}"/>
              </a:ext>
            </a:extLst>
          </p:cNvPr>
          <p:cNvSpPr txBox="1"/>
          <p:nvPr/>
        </p:nvSpPr>
        <p:spPr>
          <a:xfrm>
            <a:off x="1788827" y="1514475"/>
            <a:ext cx="432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Double charge exchange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801BB0-D911-8FCE-21D1-1130FA1B0926}"/>
                  </a:ext>
                </a:extLst>
              </p:cNvPr>
              <p:cNvSpPr txBox="1"/>
              <p:nvPr/>
            </p:nvSpPr>
            <p:spPr>
              <a:xfrm>
                <a:off x="2094394" y="3272733"/>
                <a:ext cx="25453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801BB0-D911-8FCE-21D1-1130FA1B09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394" y="3272733"/>
                <a:ext cx="2545312" cy="276999"/>
              </a:xfrm>
              <a:prstGeom prst="rect">
                <a:avLst/>
              </a:prstGeom>
              <a:blipFill>
                <a:blip r:embed="rId3"/>
                <a:stretch>
                  <a:fillRect l="-2878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8BA19D-4C6F-92B4-CC49-6912BD7AB165}"/>
                  </a:ext>
                </a:extLst>
              </p:cNvPr>
              <p:cNvSpPr txBox="1"/>
              <p:nvPr/>
            </p:nvSpPr>
            <p:spPr>
              <a:xfrm>
                <a:off x="412145" y="3614575"/>
                <a:ext cx="6100762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aseline="-250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8BA19D-4C6F-92B4-CC49-6912BD7AB1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45" y="3614575"/>
                <a:ext cx="6100762" cy="362984"/>
              </a:xfrm>
              <a:prstGeom prst="rect">
                <a:avLst/>
              </a:prstGeom>
              <a:blipFill>
                <a:blip r:embed="rId4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677C55F-31B6-6EBD-F4FD-F65D41E45202}"/>
              </a:ext>
            </a:extLst>
          </p:cNvPr>
          <p:cNvSpPr txBox="1"/>
          <p:nvPr/>
        </p:nvSpPr>
        <p:spPr>
          <a:xfrm>
            <a:off x="800045" y="4042402"/>
            <a:ext cx="10692161" cy="212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Two-step double charge exchange process: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Positive ion captures electron in interaction with metal vapor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Yield of negatives is dependent on: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Collision (beam) energy, EA, vapor IP (low) and density</a:t>
            </a:r>
          </a:p>
          <a:p>
            <a:pPr>
              <a:lnSpc>
                <a:spcPct val="150000"/>
              </a:lnSpc>
            </a:pPr>
            <a:r>
              <a:rPr lang="en-US">
                <a:sym typeface="Wingdings" pitchFamily="2" charset="2"/>
              </a:rPr>
              <a:t>Minimized energy defects lead to highest yield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0ECD0A-0EB6-0296-1113-D881A3C6A5E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38"/>
          <a:stretch/>
        </p:blipFill>
        <p:spPr>
          <a:xfrm>
            <a:off x="7116714" y="1218609"/>
            <a:ext cx="3720402" cy="50192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CEA0B1-A3B0-FE3C-212A-4BAD81CC5C8E}"/>
              </a:ext>
            </a:extLst>
          </p:cNvPr>
          <p:cNvSpPr txBox="1"/>
          <p:nvPr/>
        </p:nvSpPr>
        <p:spPr>
          <a:xfrm>
            <a:off x="5612782" y="6138672"/>
            <a:ext cx="657921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>
                <a:effectLst/>
              </a:rPr>
              <a:t>J. Heinemeier</a:t>
            </a:r>
            <a:r>
              <a:rPr lang="en-US" sz="1050" b="0" i="1">
                <a:solidFill>
                  <a:srgbClr val="1F1F1F"/>
                </a:solidFill>
                <a:effectLst/>
                <a:latin typeface="ElsevierSans"/>
              </a:rPr>
              <a:t>, </a:t>
            </a:r>
            <a:r>
              <a:rPr lang="en-US" sz="1050" i="1">
                <a:effectLst/>
              </a:rPr>
              <a:t>P. </a:t>
            </a:r>
            <a:r>
              <a:rPr lang="en-US" sz="1050" i="1" err="1">
                <a:effectLst/>
              </a:rPr>
              <a:t>Hvelplund</a:t>
            </a:r>
            <a:r>
              <a:rPr lang="en-US" sz="1050" i="1">
                <a:effectLst/>
              </a:rPr>
              <a:t>, </a:t>
            </a:r>
            <a:r>
              <a:rPr lang="en-US" sz="1050" i="1" err="1"/>
              <a:t>Nucl</a:t>
            </a:r>
            <a:r>
              <a:rPr lang="en-US" sz="1050" i="1"/>
              <a:t>. </a:t>
            </a:r>
            <a:r>
              <a:rPr lang="en-US" sz="1050" i="1" err="1"/>
              <a:t>Instrum</a:t>
            </a:r>
            <a:r>
              <a:rPr lang="en-US" sz="1050" i="1"/>
              <a:t>. Meth 148, 65-75 (1978).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AB67CDE-9F40-A440-77EB-F448FB3801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7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43535-A496-067C-E683-23A4E169A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7A353-2AF7-626C-CDB3-6C2A228CD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Producing negative ions</a:t>
            </a: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0A4AA58A-3EB2-2095-9DA7-F3C50FA8AA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48063" r="55738"/>
          <a:stretch/>
        </p:blipFill>
        <p:spPr>
          <a:xfrm>
            <a:off x="1985629" y="1027906"/>
            <a:ext cx="2657476" cy="2497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300188-5ECC-3948-C76F-5A3247570FC0}"/>
              </a:ext>
            </a:extLst>
          </p:cNvPr>
          <p:cNvSpPr txBox="1"/>
          <p:nvPr/>
        </p:nvSpPr>
        <p:spPr>
          <a:xfrm>
            <a:off x="1788827" y="1514475"/>
            <a:ext cx="432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Double charge exchange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D0DAE3-A2ED-CE6C-012B-2D7AF5B5A565}"/>
                  </a:ext>
                </a:extLst>
              </p:cNvPr>
              <p:cNvSpPr txBox="1"/>
              <p:nvPr/>
            </p:nvSpPr>
            <p:spPr>
              <a:xfrm>
                <a:off x="2094394" y="3272733"/>
                <a:ext cx="25453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D0DAE3-A2ED-CE6C-012B-2D7AF5B5A5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394" y="3272733"/>
                <a:ext cx="2545312" cy="276999"/>
              </a:xfrm>
              <a:prstGeom prst="rect">
                <a:avLst/>
              </a:prstGeom>
              <a:blipFill>
                <a:blip r:embed="rId3"/>
                <a:stretch>
                  <a:fillRect l="-2878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63DFC0-969D-7894-4DA4-A016AD760EB2}"/>
                  </a:ext>
                </a:extLst>
              </p:cNvPr>
              <p:cNvSpPr txBox="1"/>
              <p:nvPr/>
            </p:nvSpPr>
            <p:spPr>
              <a:xfrm>
                <a:off x="412145" y="3614575"/>
                <a:ext cx="6100762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aseline="-250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63DFC0-969D-7894-4DA4-A016AD760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45" y="3614575"/>
                <a:ext cx="6100762" cy="362984"/>
              </a:xfrm>
              <a:prstGeom prst="rect">
                <a:avLst/>
              </a:prstGeom>
              <a:blipFill>
                <a:blip r:embed="rId4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06E34DA-BBAE-CC15-4047-5736511FED23}"/>
              </a:ext>
            </a:extLst>
          </p:cNvPr>
          <p:cNvSpPr txBox="1"/>
          <p:nvPr/>
        </p:nvSpPr>
        <p:spPr>
          <a:xfrm>
            <a:off x="800045" y="4042402"/>
            <a:ext cx="10692161" cy="212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Two-step double charge exchange process: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Positive ion captures electron in interaction with metal vapor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Yield of negatives is dependent on: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Collision (beam) energy, EA, vapor IP (low) and density</a:t>
            </a:r>
          </a:p>
          <a:p>
            <a:pPr>
              <a:lnSpc>
                <a:spcPct val="150000"/>
              </a:lnSpc>
            </a:pPr>
            <a:r>
              <a:rPr lang="en-US">
                <a:sym typeface="Wingdings" pitchFamily="2" charset="2"/>
              </a:rPr>
              <a:t>Minimized energy defects lead to highest yield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85976B3-ED8F-015B-CEDE-D3392BF88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6353" y="1391457"/>
            <a:ext cx="4213300" cy="4557745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54281E8-2B87-6FEF-C38D-52329AB76A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4391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FDF84-8D1D-9DB5-967A-863EDEE4D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Photodetachment</a:t>
            </a:r>
            <a:r>
              <a:rPr lang="en-US"/>
              <a:t> studies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9296F1-4169-7A63-ABCE-7674E9A57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1825625"/>
            <a:ext cx="4415326" cy="267493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59D833B-289E-0910-52F9-C4F6E5AC0CA4}"/>
              </a:ext>
            </a:extLst>
          </p:cNvPr>
          <p:cNvSpPr/>
          <p:nvPr/>
        </p:nvSpPr>
        <p:spPr>
          <a:xfrm>
            <a:off x="1685581" y="3547431"/>
            <a:ext cx="749147" cy="70508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85FCC-2294-A863-C647-E3A51B86CF83}"/>
              </a:ext>
            </a:extLst>
          </p:cNvPr>
          <p:cNvSpPr txBox="1"/>
          <p:nvPr/>
        </p:nvSpPr>
        <p:spPr>
          <a:xfrm>
            <a:off x="1588283" y="4416840"/>
            <a:ext cx="609797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K. Gaul et al., </a:t>
            </a:r>
            <a:r>
              <a:rPr kumimoji="0" lang="en-US" sz="105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arXiv</a:t>
            </a: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preprint arXiv:2403.09320 (2024).</a:t>
            </a:r>
          </a:p>
          <a:p>
            <a:pPr>
              <a:defRPr/>
            </a:pPr>
            <a:endParaRPr lang="en-US" sz="1050" i="1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B684479-522B-48AE-7CF2-3565AFB5E0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03" b="50761"/>
          <a:stretch/>
        </p:blipFill>
        <p:spPr bwMode="auto">
          <a:xfrm>
            <a:off x="7124213" y="1690688"/>
            <a:ext cx="2755075" cy="322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3B3CE8-39C7-C02A-366B-0F2C1F5F5FDB}"/>
              </a:ext>
            </a:extLst>
          </p:cNvPr>
          <p:cNvSpPr txBox="1"/>
          <p:nvPr/>
        </p:nvSpPr>
        <p:spPr>
          <a:xfrm>
            <a:off x="6127666" y="1294200"/>
            <a:ext cx="609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Screenshot from CRIS logbook: First </a:t>
            </a:r>
            <a:r>
              <a:rPr lang="en-US" err="1"/>
              <a:t>photodetachment</a:t>
            </a:r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49DDAE-AA16-6A72-413E-95ADC60927E0}"/>
              </a:ext>
            </a:extLst>
          </p:cNvPr>
          <p:cNvCxnSpPr/>
          <p:nvPr/>
        </p:nvCxnSpPr>
        <p:spPr>
          <a:xfrm flipH="1" flipV="1">
            <a:off x="6460177" y="2648197"/>
            <a:ext cx="1226084" cy="583954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52485C-9697-FD8C-7740-2085582F1CA4}"/>
              </a:ext>
            </a:extLst>
          </p:cNvPr>
          <p:cNvCxnSpPr>
            <a:cxnSpLocks/>
          </p:cNvCxnSpPr>
          <p:nvPr/>
        </p:nvCxnSpPr>
        <p:spPr>
          <a:xfrm>
            <a:off x="7810475" y="4572979"/>
            <a:ext cx="1832289" cy="613814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FC15757-028B-30E1-5999-521792F85BBC}"/>
              </a:ext>
            </a:extLst>
          </p:cNvPr>
          <p:cNvCxnSpPr>
            <a:cxnSpLocks/>
          </p:cNvCxnSpPr>
          <p:nvPr/>
        </p:nvCxnSpPr>
        <p:spPr>
          <a:xfrm flipV="1">
            <a:off x="9521511" y="2940174"/>
            <a:ext cx="1021813" cy="598031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BC7186A-79F2-C352-1B27-8A06BE417B4C}"/>
              </a:ext>
            </a:extLst>
          </p:cNvPr>
          <p:cNvSpPr txBox="1"/>
          <p:nvPr/>
        </p:nvSpPr>
        <p:spPr>
          <a:xfrm>
            <a:off x="5649701" y="2285142"/>
            <a:ext cx="1261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Laser 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D52C3C-693D-D45C-E947-C7402F563325}"/>
              </a:ext>
            </a:extLst>
          </p:cNvPr>
          <p:cNvSpPr txBox="1"/>
          <p:nvPr/>
        </p:nvSpPr>
        <p:spPr>
          <a:xfrm>
            <a:off x="9672479" y="5002127"/>
            <a:ext cx="1832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Laser detuned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2F6B38-0C3A-71F7-F449-6E64061AF5E0}"/>
              </a:ext>
            </a:extLst>
          </p:cNvPr>
          <p:cNvSpPr txBox="1"/>
          <p:nvPr/>
        </p:nvSpPr>
        <p:spPr>
          <a:xfrm>
            <a:off x="9982200" y="2589572"/>
            <a:ext cx="1832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Laser scanning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2D28DF9-5226-63E8-77DF-4D0AA1B6D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195" y="4797434"/>
            <a:ext cx="10515600" cy="1541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First EA determination of an (artificial) radioactive molecule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2A8F17-4777-7E1B-26C5-17435F1C6C1B}"/>
              </a:ext>
            </a:extLst>
          </p:cNvPr>
          <p:cNvSpPr txBox="1"/>
          <p:nvPr/>
        </p:nvSpPr>
        <p:spPr>
          <a:xfrm>
            <a:off x="588195" y="5317709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In optimal setting: total efficiency estimated to be around 1:1000, full detachment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818F50-1581-CE10-12ED-4F64551B7E07}"/>
              </a:ext>
            </a:extLst>
          </p:cNvPr>
          <p:cNvSpPr txBox="1"/>
          <p:nvPr/>
        </p:nvSpPr>
        <p:spPr>
          <a:xfrm>
            <a:off x="588195" y="5900888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Analysis ongoing, careful calibration of laser and spectrometer wavenumber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6074FE9-62FE-3F08-49A7-0DAA4B431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184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8632C-DE33-DE35-A9F8-B45D85F14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C971A16-CAD4-107C-8B8F-5A4336B07B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12"/>
          <a:stretch/>
        </p:blipFill>
        <p:spPr>
          <a:xfrm>
            <a:off x="5865539" y="1547910"/>
            <a:ext cx="5269772" cy="3573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DC280A-4739-2441-4777-8E115279B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Photodetachment</a:t>
            </a:r>
            <a:r>
              <a:rPr lang="en-US"/>
              <a:t> studies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91FABA-8F72-C138-1997-8627D85B3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63" y="1825625"/>
            <a:ext cx="4415326" cy="26749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D67C31-6494-5331-EB99-6967712A061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54946" y="-3707661"/>
            <a:ext cx="5235539" cy="350374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2DF3E-F06D-EE79-5354-117AE5933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195" y="4797434"/>
            <a:ext cx="10515600" cy="1541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First EA determination of an (artificial) radioactive molecule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4B14FD8-FBD7-E229-91FC-13C2D837DF33}"/>
              </a:ext>
            </a:extLst>
          </p:cNvPr>
          <p:cNvSpPr/>
          <p:nvPr/>
        </p:nvSpPr>
        <p:spPr>
          <a:xfrm>
            <a:off x="1685581" y="3547431"/>
            <a:ext cx="749147" cy="70508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56D2014-95BE-7B18-9A00-ACABDBACC126}"/>
              </a:ext>
            </a:extLst>
          </p:cNvPr>
          <p:cNvCxnSpPr/>
          <p:nvPr/>
        </p:nvCxnSpPr>
        <p:spPr>
          <a:xfrm flipV="1">
            <a:off x="8075364" y="1646335"/>
            <a:ext cx="0" cy="292264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14368F2-2F62-3DBA-CA3E-3D82E9579249}"/>
              </a:ext>
            </a:extLst>
          </p:cNvPr>
          <p:cNvSpPr txBox="1"/>
          <p:nvPr/>
        </p:nvSpPr>
        <p:spPr>
          <a:xfrm>
            <a:off x="9613135" y="4169949"/>
            <a:ext cx="174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AD4B4A-8014-6BC6-FB81-BD225D042152}"/>
              </a:ext>
            </a:extLst>
          </p:cNvPr>
          <p:cNvSpPr txBox="1"/>
          <p:nvPr/>
        </p:nvSpPr>
        <p:spPr>
          <a:xfrm>
            <a:off x="588195" y="5317709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In optimal setting: total efficiency estimated to be around 1:1000, full detachment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87483E-46C4-AD15-2730-0C4F5036D4B3}"/>
              </a:ext>
            </a:extLst>
          </p:cNvPr>
          <p:cNvSpPr txBox="1"/>
          <p:nvPr/>
        </p:nvSpPr>
        <p:spPr>
          <a:xfrm>
            <a:off x="588195" y="5900888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Analysis ongoing, careful calibration of laser and spectrometer wavenumber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760303-603F-C71F-22FD-3A40EB538FA2}"/>
              </a:ext>
            </a:extLst>
          </p:cNvPr>
          <p:cNvSpPr txBox="1"/>
          <p:nvPr/>
        </p:nvSpPr>
        <p:spPr>
          <a:xfrm>
            <a:off x="1588283" y="4416840"/>
            <a:ext cx="609797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K. Gaul et al., </a:t>
            </a:r>
            <a:r>
              <a:rPr kumimoji="0" lang="en-US" sz="1050" b="0" i="1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arXiv</a:t>
            </a:r>
            <a:r>
              <a:rPr kumimoji="0" lang="en-US" sz="105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preprint arXiv:2403.09320 (2024).</a:t>
            </a:r>
          </a:p>
          <a:p>
            <a:pPr>
              <a:defRPr/>
            </a:pPr>
            <a:endParaRPr lang="en-US" sz="1050" i="1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664607B-E7F5-79BC-8D51-FF1CF274A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76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2D59D-3F01-98F9-07EB-CE4E45E85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Systematics in data analysis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8BA365-D6FF-01B6-B215-14F9E55BAF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574" r="50000" b="17145"/>
          <a:stretch/>
        </p:blipFill>
        <p:spPr>
          <a:xfrm>
            <a:off x="9590072" y="1500160"/>
            <a:ext cx="1982504" cy="31868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F99450-DFFE-64A0-39C4-8C6B7ADA6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339" y="1500160"/>
            <a:ext cx="2993957" cy="3186819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56BBF350-7C88-B8ED-DCBF-719855F195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0446871"/>
              </p:ext>
            </p:extLst>
          </p:nvPr>
        </p:nvGraphicFramePr>
        <p:xfrm>
          <a:off x="-507276" y="1766036"/>
          <a:ext cx="11271845" cy="2285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1CB7C3CB-A0A3-7A1D-D0AC-9589CC14BFEA}"/>
              </a:ext>
            </a:extLst>
          </p:cNvPr>
          <p:cNvSpPr/>
          <p:nvPr/>
        </p:nvSpPr>
        <p:spPr>
          <a:xfrm>
            <a:off x="10260825" y="3037135"/>
            <a:ext cx="1001686" cy="5842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574F37-C1C2-C222-1E8F-274A506E4EB0}"/>
              </a:ext>
            </a:extLst>
          </p:cNvPr>
          <p:cNvSpPr/>
          <p:nvPr/>
        </p:nvSpPr>
        <p:spPr>
          <a:xfrm>
            <a:off x="5414766" y="2604582"/>
            <a:ext cx="1001686" cy="5842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D421E0-68E1-6ECF-E96A-E1EADFECB981}"/>
              </a:ext>
            </a:extLst>
          </p:cNvPr>
          <p:cNvSpPr/>
          <p:nvPr/>
        </p:nvSpPr>
        <p:spPr>
          <a:xfrm rot="2337406">
            <a:off x="3635585" y="2861167"/>
            <a:ext cx="2204156" cy="905742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9E10243-5BE6-C54E-D9F0-27A596B74A78}"/>
              </a:ext>
            </a:extLst>
          </p:cNvPr>
          <p:cNvSpPr txBox="1">
            <a:spLocks/>
          </p:cNvSpPr>
          <p:nvPr/>
        </p:nvSpPr>
        <p:spPr>
          <a:xfrm>
            <a:off x="2257930" y="426274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EE22CF-7BFE-35E3-569D-0978EF723E8E}"/>
              </a:ext>
            </a:extLst>
          </p:cNvPr>
          <p:cNvSpPr txBox="1"/>
          <p:nvPr/>
        </p:nvSpPr>
        <p:spPr>
          <a:xfrm rot="581708">
            <a:off x="3865485" y="4016532"/>
            <a:ext cx="2283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>
                <a:solidFill>
                  <a:schemeClr val="accent6"/>
                </a:solidFill>
              </a:rPr>
              <a:t>After experiment finished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7F65D5-66A2-116C-EAA0-C465D988DD11}"/>
              </a:ext>
            </a:extLst>
          </p:cNvPr>
          <p:cNvCxnSpPr/>
          <p:nvPr/>
        </p:nvCxnSpPr>
        <p:spPr>
          <a:xfrm flipV="1">
            <a:off x="10581324" y="3748135"/>
            <a:ext cx="772476" cy="7242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388989-4E11-9217-95B1-D33C5B1F4339}"/>
              </a:ext>
            </a:extLst>
          </p:cNvPr>
          <p:cNvCxnSpPr>
            <a:cxnSpLocks/>
          </p:cNvCxnSpPr>
          <p:nvPr/>
        </p:nvCxnSpPr>
        <p:spPr>
          <a:xfrm>
            <a:off x="11262511" y="2425417"/>
            <a:ext cx="87042" cy="130892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DD65699D-C2BD-5BD8-B8A7-04E2051349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520" y="4390320"/>
            <a:ext cx="3893464" cy="1921580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7DC051DF-0E3F-34C8-F3B0-6324023B3EDE}"/>
              </a:ext>
            </a:extLst>
          </p:cNvPr>
          <p:cNvSpPr/>
          <p:nvPr/>
        </p:nvSpPr>
        <p:spPr>
          <a:xfrm>
            <a:off x="1285592" y="4762739"/>
            <a:ext cx="534156" cy="154916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0B8387-78FE-8F3D-F1E7-ACDCCF09F95E}"/>
              </a:ext>
            </a:extLst>
          </p:cNvPr>
          <p:cNvSpPr txBox="1"/>
          <p:nvPr/>
        </p:nvSpPr>
        <p:spPr>
          <a:xfrm>
            <a:off x="4624285" y="5658363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Careful calibration of OPO vs spectrometer vs wavemeter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D87130-DB3B-C95E-4379-4120AE3F0457}"/>
              </a:ext>
            </a:extLst>
          </p:cNvPr>
          <p:cNvSpPr/>
          <p:nvPr/>
        </p:nvSpPr>
        <p:spPr>
          <a:xfrm>
            <a:off x="2035629" y="5203371"/>
            <a:ext cx="359228" cy="110852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15D136-E39D-875F-9271-1C625A2E0F82}"/>
              </a:ext>
            </a:extLst>
          </p:cNvPr>
          <p:cNvSpPr txBox="1"/>
          <p:nvPr/>
        </p:nvSpPr>
        <p:spPr>
          <a:xfrm>
            <a:off x="1154698" y="4413146"/>
            <a:ext cx="785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CCF280-BB2E-D185-AEA2-B253F9D26FC7}"/>
              </a:ext>
            </a:extLst>
          </p:cNvPr>
          <p:cNvSpPr txBox="1"/>
          <p:nvPr/>
        </p:nvSpPr>
        <p:spPr>
          <a:xfrm>
            <a:off x="1865127" y="4832144"/>
            <a:ext cx="104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532nm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416127-3F4D-EFC0-2F2F-10665D7D22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855" y="1409111"/>
            <a:ext cx="3590407" cy="275109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E82BD8-42BA-E826-53C5-BF4EDE456F69}"/>
              </a:ext>
            </a:extLst>
          </p:cNvPr>
          <p:cNvCxnSpPr/>
          <p:nvPr/>
        </p:nvCxnSpPr>
        <p:spPr>
          <a:xfrm>
            <a:off x="5138057" y="2525486"/>
            <a:ext cx="0" cy="827314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95602FE-64D6-56A4-448A-BDBC36A7B38B}"/>
              </a:ext>
            </a:extLst>
          </p:cNvPr>
          <p:cNvSpPr txBox="1"/>
          <p:nvPr/>
        </p:nvSpPr>
        <p:spPr>
          <a:xfrm>
            <a:off x="4737663" y="4977945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OPO: 355 nm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9706397-92AE-C9AB-AA4E-0855BDCFDA6F}"/>
              </a:ext>
            </a:extLst>
          </p:cNvPr>
          <p:cNvCxnSpPr>
            <a:cxnSpLocks/>
          </p:cNvCxnSpPr>
          <p:nvPr/>
        </p:nvCxnSpPr>
        <p:spPr>
          <a:xfrm flipV="1">
            <a:off x="6288526" y="4875425"/>
            <a:ext cx="871371" cy="319685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3C16B4-AD2C-16CD-BD6C-177DFB8E778C}"/>
              </a:ext>
            </a:extLst>
          </p:cNvPr>
          <p:cNvCxnSpPr>
            <a:cxnSpLocks/>
          </p:cNvCxnSpPr>
          <p:nvPr/>
        </p:nvCxnSpPr>
        <p:spPr>
          <a:xfrm>
            <a:off x="6288526" y="5195110"/>
            <a:ext cx="871371" cy="280308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7BE37DE-8A79-82FA-5780-8C261CF007CE}"/>
              </a:ext>
            </a:extLst>
          </p:cNvPr>
          <p:cNvSpPr txBox="1"/>
          <p:nvPr/>
        </p:nvSpPr>
        <p:spPr>
          <a:xfrm>
            <a:off x="7159897" y="5265277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Signal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48EF07-D0F2-02A5-C5C7-7DD006012822}"/>
              </a:ext>
            </a:extLst>
          </p:cNvPr>
          <p:cNvSpPr txBox="1"/>
          <p:nvPr/>
        </p:nvSpPr>
        <p:spPr>
          <a:xfrm>
            <a:off x="7159897" y="4716863"/>
            <a:ext cx="877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Idler</a:t>
            </a:r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14A05DB4-F583-6409-03B7-E0F63B74E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57930" y="6438411"/>
            <a:ext cx="5913120" cy="415925"/>
          </a:xfrm>
        </p:spPr>
        <p:txBody>
          <a:bodyPr/>
          <a:lstStyle/>
          <a:p>
            <a:r>
              <a:rPr lang="en-US" dirty="0"/>
              <a:t>Jessica </a:t>
            </a:r>
            <a:r>
              <a:rPr lang="en-US" dirty="0" err="1"/>
              <a:t>Warbinek</a:t>
            </a:r>
            <a:r>
              <a:rPr lang="en-US" dirty="0"/>
              <a:t>, Derick Gonzalez-Acevedo - CRIS collaboration meeting, February 2 2026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82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1891</Words>
  <Application>Microsoft Macintosh PowerPoint</Application>
  <PresentationFormat>Widescreen</PresentationFormat>
  <Paragraphs>301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Aptos</vt:lpstr>
      <vt:lpstr>Arial</vt:lpstr>
      <vt:lpstr>Calibri</vt:lpstr>
      <vt:lpstr>Calibri Light</vt:lpstr>
      <vt:lpstr>Cambria Math</vt:lpstr>
      <vt:lpstr>ElsevierSans</vt:lpstr>
      <vt:lpstr>Helvetica</vt:lpstr>
      <vt:lpstr>Wingdings</vt:lpstr>
      <vt:lpstr>Office</vt:lpstr>
      <vt:lpstr>Study of RaF− anions at CRIS </vt:lpstr>
      <vt:lpstr>Study of RaF− anions at CRIS</vt:lpstr>
      <vt:lpstr>Study of RaF− anions at CRIS</vt:lpstr>
      <vt:lpstr>Laser photodetachment of RaF− anions</vt:lpstr>
      <vt:lpstr>Producing negative ions</vt:lpstr>
      <vt:lpstr>Producing negative ions</vt:lpstr>
      <vt:lpstr>Photodetachment studies</vt:lpstr>
      <vt:lpstr>Photodetachment studies</vt:lpstr>
      <vt:lpstr>Systematics in data analysis</vt:lpstr>
      <vt:lpstr>Calibration – step 1</vt:lpstr>
      <vt:lpstr>Calibration – step 2</vt:lpstr>
      <vt:lpstr>Calibration – step 3</vt:lpstr>
      <vt:lpstr>Calibration – step 3</vt:lpstr>
      <vt:lpstr>Data analysis</vt:lpstr>
      <vt:lpstr>Data analysis</vt:lpstr>
      <vt:lpstr>Data analysis – power behavior</vt:lpstr>
      <vt:lpstr>Data analysis – power behavior</vt:lpstr>
      <vt:lpstr>Data analysis – manual scan</vt:lpstr>
      <vt:lpstr>Data analysis – manual scan</vt:lpstr>
      <vt:lpstr>Data analysis</vt:lpstr>
      <vt:lpstr>Comparison of results</vt:lpstr>
      <vt:lpstr>Comparison of results</vt:lpstr>
      <vt:lpstr>Confirmation of measurements?</vt:lpstr>
      <vt:lpstr>Effects of excited states</vt:lpstr>
      <vt:lpstr>Adding vibrational states</vt:lpstr>
      <vt:lpstr>Adding vibrational states</vt:lpstr>
      <vt:lpstr>Adding vibrational states</vt:lpstr>
      <vt:lpstr>Assuming vibrational thermalization  </vt:lpstr>
      <vt:lpstr>Acknowledgments</vt:lpstr>
      <vt:lpstr>New opportunities with negative ions</vt:lpstr>
      <vt:lpstr>The RaF journey at CRIS</vt:lpstr>
      <vt:lpstr>Study of RaF− anions at CRIS</vt:lpstr>
      <vt:lpstr>Laser photodetachment of RaF− anions</vt:lpstr>
      <vt:lpstr>Assuming no thermalization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 collaboration  meeting 2024</dc:title>
  <dc:creator>Warbinek, Jessica</dc:creator>
  <cp:lastModifiedBy>Jessica Warbinek</cp:lastModifiedBy>
  <cp:revision>3</cp:revision>
  <dcterms:created xsi:type="dcterms:W3CDTF">2024-01-26T14:24:20Z</dcterms:created>
  <dcterms:modified xsi:type="dcterms:W3CDTF">2026-02-02T14:56:59Z</dcterms:modified>
</cp:coreProperties>
</file>