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94" r:id="rId2"/>
  </p:sldMasterIdLst>
  <p:notesMasterIdLst>
    <p:notesMasterId r:id="rId29"/>
  </p:notesMasterIdLst>
  <p:handoutMasterIdLst>
    <p:handoutMasterId r:id="rId30"/>
  </p:handoutMasterIdLst>
  <p:sldIdLst>
    <p:sldId id="261" r:id="rId3"/>
    <p:sldId id="481" r:id="rId4"/>
    <p:sldId id="444" r:id="rId5"/>
    <p:sldId id="485" r:id="rId6"/>
    <p:sldId id="486" r:id="rId7"/>
    <p:sldId id="332" r:id="rId8"/>
    <p:sldId id="468" r:id="rId9"/>
    <p:sldId id="489" r:id="rId10"/>
    <p:sldId id="487" r:id="rId11"/>
    <p:sldId id="436" r:id="rId12"/>
    <p:sldId id="466" r:id="rId13"/>
    <p:sldId id="472" r:id="rId14"/>
    <p:sldId id="474" r:id="rId15"/>
    <p:sldId id="475" r:id="rId16"/>
    <p:sldId id="476" r:id="rId17"/>
    <p:sldId id="351" r:id="rId18"/>
    <p:sldId id="479" r:id="rId19"/>
    <p:sldId id="480" r:id="rId20"/>
    <p:sldId id="437" r:id="rId21"/>
    <p:sldId id="453" r:id="rId22"/>
    <p:sldId id="456" r:id="rId23"/>
    <p:sldId id="348" r:id="rId24"/>
    <p:sldId id="449" r:id="rId25"/>
    <p:sldId id="438" r:id="rId26"/>
    <p:sldId id="423" r:id="rId27"/>
    <p:sldId id="434" r:id="rId2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5C2A"/>
    <a:srgbClr val="008E40"/>
    <a:srgbClr val="E42536"/>
    <a:srgbClr val="21FF85"/>
    <a:srgbClr val="000000"/>
    <a:srgbClr val="040404"/>
    <a:srgbClr val="F89C20"/>
    <a:srgbClr val="5790FC"/>
    <a:srgbClr val="C618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A983381-46E4-4722-B679-17E5111E3D26}" v="298" dt="2023-06-28T14:59:37.6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25E5076-3810-47DD-B79F-674D7AD40C01}" styleName="Estilo oscuro 1 - Énfasis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16" autoAdjust="0"/>
    <p:restoredTop sz="93856" autoAdjust="0"/>
  </p:normalViewPr>
  <p:slideViewPr>
    <p:cSldViewPr snapToGrid="0" snapToObjects="1">
      <p:cViewPr varScale="1">
        <p:scale>
          <a:sx n="89" d="100"/>
          <a:sy n="89" d="100"/>
        </p:scale>
        <p:origin x="763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58" d="100"/>
          <a:sy n="158" d="100"/>
        </p:scale>
        <p:origin x="4240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microsoft.com/office/2018/10/relationships/authors" Target="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microsoft.com/office/2015/10/relationships/revisionInfo" Target="revisionInfo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91CCF-F6FD-734B-854A-5BC033593B1E}" type="datetimeFigureOut">
              <a:rPr lang="nl-NL" smtClean="0"/>
              <a:t>2-2-2026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52A6D4-CD3D-5148-8B70-A84796F2013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89163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66214-DB21-4647-B5DA-0D17CA592867}" type="datetimeFigureOut">
              <a:rPr lang="nl-NL" smtClean="0"/>
              <a:t>2-2-2026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54E32A-327F-AF4B-8E1F-209FBF93D26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4046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9AC3DD-C7B0-6E3E-38BA-FA92C980FE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D9BE927-7B3C-E008-BE66-64FD701F705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6B423DE-35E8-ACAE-5D05-1FBD265DCE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E03EB4-CEFF-197F-945C-18F04A76894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2067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CA0E15-F199-77A1-4238-88F3CA4F4D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D039791-A31F-A46F-B165-01D3CBA91F0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5FA6351-39E4-F10F-C3BF-890526EFB2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Scan 4068 also present the shift since it does not math the fitted spectra by ~1GHz. (This was the first high-res after the intervention). However, such HFS was not measured before the intervention.</a:t>
            </a:r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4CBA12-2AF3-4D46-D036-A4AB829D68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40263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94FAAF-6D0D-A981-A2F3-2E946EB439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A074048-F610-A92F-C67D-DC2029BCCD1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A9BE31A-46AC-E40E-A65D-E9F392DFDE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Scan 4068 also present the shift since it does not math the fitted spectra by ~1GHz. (This was the first high-res after the intervention). However, such HFS was not measured before the intervention.</a:t>
            </a:r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CA6A20-4433-F288-869D-40BFA27DBA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53637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C33237-E8F3-8647-D1C4-62A6EFBBE7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61DF895-97EF-A43C-7DF2-F1B730F482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0D94E95-DF6A-DCB2-4346-79077ABC89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1AA5C1-CE5C-E40E-6D5C-B1E25BC036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05772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FD20CD-CB83-4184-3E39-F4CDD6B5FE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0A8C1AE-DCED-0597-AA75-B637A860193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B9B9D67-FC74-BCDC-19DC-1D949C9F7D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FF7CE8-8C1B-CE14-F659-ADC05EEEE13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60098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F3C2E4-44FB-AD90-0D4F-3A7ED6D97F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C2AE8AA-0623-C29E-28D2-EDACE8A64E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E182F2D-2B4A-2A51-F196-B245660091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F7E14B-619B-B382-58F3-4BDC602298D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97689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12626C-CABB-1F91-53DE-3E4CFB1430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2F0F2DF-BA57-B901-E640-E5F98ADD896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A843B9C-F9AC-8AA3-49E8-90116AA8C9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89B7AB-9ACE-C089-4FF5-848007AD9D1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27664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CFBF4F-B738-509C-8EE3-14AA7686DB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5206244-8DF4-641F-ED57-CE9E5F83893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F3B2C78-7BF7-AD4B-1E09-469C3D929A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5AE04C-1A02-FED6-8B5C-5D63A6F7282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73153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488D79-242D-6050-AAB8-583427D5EB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9D4D54A-C88D-8990-8DC3-C4FCED8D50B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A325D52-729C-F3BF-77FA-C0AFE7FEC2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582147-1B8C-3A6D-CD3A-89DCC5C10F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25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55689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26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54369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D0D737-F6E9-B31D-93DD-BE605DAEEE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912E967-ECAB-F070-596D-9EC27085E1E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62DBB47-3B03-9E71-5909-F797489943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0DBA2D-63A6-6D93-7722-28B1C3E9A35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05602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4265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73336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7C3BEB-576F-7888-A6E5-668AAFA3BD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A844ADD-DF5C-DAD3-D4A7-AB50F012E18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4532E47-B751-AA43-3880-79FB70E143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8F6B6D-444B-50F3-66F9-5FB1C056D59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19293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058099-84B9-9CE4-60EA-7354576258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D956271-29D0-7E28-971D-95281D33978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B3DD620-9FDE-D658-FB72-9C200BE508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7302CE-110A-7164-64E2-288716B1941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49894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1048BE-F0FF-BCFE-F536-9087C6562E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4209F29-23C2-216C-F8C0-D9311820C3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843D6E8-4F63-55EE-9A38-BFA0A61DBA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9EA57E-45F5-13A6-E889-B376CE9435F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3031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77E0F4-F5D8-FB5A-5488-AA8C6E7CF1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279C4CB-FC89-1AB4-5FBB-7068066D463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6B43588-3EAF-B973-4C2A-579C477573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B8716A-6894-3C61-5CB5-13B2659A4CE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29404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6E27D0-92BC-CC85-D80B-814453FBC7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8058EF9-5ADF-98FA-5D35-3EF921E6E6D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921BE55-924A-58C2-E79A-A6E355749E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486A2C-CE35-64A3-A1AF-1B3DC08FD17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0124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10" name="Rechthoek 9"/>
          <p:cNvSpPr/>
          <p:nvPr userDrawn="1"/>
        </p:nvSpPr>
        <p:spPr>
          <a:xfrm>
            <a:off x="0" y="648000"/>
            <a:ext cx="12193200" cy="621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 userDrawn="1"/>
        </p:nvSpPr>
        <p:spPr>
          <a:xfrm>
            <a:off x="0" y="647998"/>
            <a:ext cx="12193200" cy="445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75999" y="1080000"/>
            <a:ext cx="6096524" cy="4024798"/>
          </a:xfrm>
        </p:spPr>
        <p:txBody>
          <a:bodyPr anchor="ctr" anchorCtr="0"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75999" y="5392801"/>
            <a:ext cx="6096524" cy="730188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248525" y="1654175"/>
            <a:ext cx="4368673" cy="446881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86177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  <p15:guide id="2" pos="4203">
          <p15:clr>
            <a:srgbClr val="FBAE40"/>
          </p15:clr>
        </p15:guide>
        <p15:guide id="3" orient="horz" pos="397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/>
        </p:nvSpPr>
        <p:spPr>
          <a:xfrm>
            <a:off x="0" y="647998"/>
            <a:ext cx="12193200" cy="6210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1350253"/>
            <a:ext cx="4648209" cy="5507747"/>
          </a:xfrm>
          <a:prstGeom prst="rect">
            <a:avLst/>
          </a:prstGeom>
        </p:spPr>
      </p:pic>
      <p:sp>
        <p:nvSpPr>
          <p:cNvPr id="12" name="Ondertitel 2"/>
          <p:cNvSpPr>
            <a:spLocks noGrp="1"/>
          </p:cNvSpPr>
          <p:nvPr>
            <p:ph type="subTitle" idx="1"/>
          </p:nvPr>
        </p:nvSpPr>
        <p:spPr>
          <a:xfrm>
            <a:off x="576003" y="4359604"/>
            <a:ext cx="8333999" cy="1655999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76000" y="1800000"/>
            <a:ext cx="8334000" cy="23868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320380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B04F5-1DDB-433A-9F56-F69ABF3D82C1}" type="datetime1">
              <a:rPr lang="nl-BE" smtClean="0"/>
              <a:t>2/02/2026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 baseline="0">
                <a:solidFill>
                  <a:srgbClr val="1D8DB0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005E77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322770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EA0AE-89F5-40F4-A8AC-2CFB7172A437}" type="datetime1">
              <a:rPr lang="nl-BE" smtClean="0"/>
              <a:t>2/02/2026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9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2F4D5D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270691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891C0-052E-4374-9F7B-8DF3098847EC}" type="datetime1">
              <a:rPr lang="nl-BE" smtClean="0"/>
              <a:t>2/02/2026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2180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524" cy="2386800"/>
          </a:xfrm>
        </p:spPr>
        <p:txBody>
          <a:bodyPr anchor="b"/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B7CBA-08E0-4FB9-BBC7-B0F9EE30FC23}" type="datetime1">
              <a:rPr lang="nl-BE" smtClean="0"/>
              <a:t>2/02/2026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248262" y="3248513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21485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>
          <p15:clr>
            <a:srgbClr val="FBAE40"/>
          </p15:clr>
        </p15:guide>
        <p15:guide id="2" pos="4203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264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41F9E-F395-4802-BA0E-A579FF58717F}" type="datetime1">
              <a:rPr lang="nl-BE" smtClean="0"/>
              <a:t>2/02/2026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50403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 userDrawn="1">
          <p15:clr>
            <a:srgbClr val="FBAE40"/>
          </p15:clr>
        </p15:guide>
        <p15:guide id="2" pos="4203" userDrawn="1">
          <p15:clr>
            <a:srgbClr val="FBAE40"/>
          </p15:clr>
        </p15:guide>
        <p15:guide id="3" orient="horz" pos="36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B9AD4-BDDB-4121-9EEE-D890BB11E687}" type="datetime1">
              <a:rPr lang="nl-BE" smtClean="0"/>
              <a:t>2/02/2026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9" name="Tijdelijke aanduiding voor tekst 2"/>
          <p:cNvSpPr>
            <a:spLocks noGrp="1"/>
          </p:cNvSpPr>
          <p:nvPr>
            <p:ph idx="1"/>
          </p:nvPr>
        </p:nvSpPr>
        <p:spPr>
          <a:xfrm>
            <a:off x="576000" y="1656000"/>
            <a:ext cx="54000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6217200" y="1656000"/>
            <a:ext cx="5400000" cy="4464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59589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5421575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76000" y="2276271"/>
            <a:ext cx="5421575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56000"/>
            <a:ext cx="5445000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276271"/>
            <a:ext cx="5445000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808CC-4EBF-4C64-BA9E-B07B99C9DB99}" type="datetime1">
              <a:rPr lang="nl-BE" smtClean="0"/>
              <a:t>2/02/2026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84001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9C90-ED50-42CD-B56C-68BF842A2B6A}" type="datetime1">
              <a:rPr lang="nl-BE" smtClean="0"/>
              <a:t>2/02/2026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663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E82AE-B9EE-446E-B46E-329ABC891749}" type="datetime1">
              <a:rPr lang="nl-BE" smtClean="0"/>
              <a:t>2/02/2026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772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Fini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 userDrawn="1"/>
        </p:nvSpPr>
        <p:spPr>
          <a:xfrm>
            <a:off x="0" y="0"/>
            <a:ext cx="12193200" cy="62099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9120" y="510988"/>
            <a:ext cx="11039793" cy="5184424"/>
          </a:xfrm>
        </p:spPr>
        <p:txBody>
          <a:bodyPr anchor="ctr" anchorCtr="0">
            <a:noAutofit/>
          </a:bodyPr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FDF18-BDCB-4338-9FA2-782F60A2E51C}" type="datetime1">
              <a:rPr lang="nl-BE" smtClean="0"/>
              <a:t>2/02/2026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07036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E389F4DD-E9F0-454C-8CE7-299000EBA983}" type="datetime1">
              <a:rPr lang="nl-BE" smtClean="0"/>
              <a:t>2/02/2026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nl-NL"/>
              <a:t>Faculty, department, unit ...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375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2" r:id="rId5"/>
    <p:sldLayoutId id="2147483653" r:id="rId6"/>
    <p:sldLayoutId id="2147483654" r:id="rId7"/>
    <p:sldLayoutId id="2147483655" r:id="rId8"/>
    <p:sldLayoutId id="2147483661" r:id="rId9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42" userDrawn="1">
          <p15:clr>
            <a:srgbClr val="F26B43"/>
          </p15:clr>
        </p15:guide>
        <p15:guide id="2" pos="7319" userDrawn="1">
          <p15:clr>
            <a:srgbClr val="F26B43"/>
          </p15:clr>
        </p15:guide>
        <p15:guide id="3" orient="horz" pos="3857" userDrawn="1">
          <p15:clr>
            <a:srgbClr val="F26B43"/>
          </p15:clr>
        </p15:guide>
        <p15:guide id="4" pos="36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16000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7F18BCE0-9917-41C7-AA76-58ADB721FDEC}" type="datetime1">
              <a:rPr lang="nl-BE" smtClean="0"/>
              <a:t>2/02/2026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nl-NL"/>
              <a:t>Faculty, department, unit ...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2523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2.png"/><Relationship Id="rId4" Type="http://schemas.openxmlformats.org/officeDocument/2006/relationships/image" Target="../media/image18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11" Type="http://schemas.openxmlformats.org/officeDocument/2006/relationships/image" Target="../media/image40.jpg"/><Relationship Id="rId5" Type="http://schemas.openxmlformats.org/officeDocument/2006/relationships/image" Target="../media/image34.png"/><Relationship Id="rId10" Type="http://schemas.openxmlformats.org/officeDocument/2006/relationships/image" Target="../media/image39.jpe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0.png"/><Relationship Id="rId3" Type="http://schemas.openxmlformats.org/officeDocument/2006/relationships/image" Target="../media/image160.png"/><Relationship Id="rId7" Type="http://schemas.openxmlformats.org/officeDocument/2006/relationships/image" Target="../media/image80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1.png"/><Relationship Id="rId10" Type="http://schemas.openxmlformats.org/officeDocument/2006/relationships/image" Target="../media/image44.png"/><Relationship Id="rId4" Type="http://schemas.openxmlformats.org/officeDocument/2006/relationships/image" Target="../media/image43.png"/><Relationship Id="rId9" Type="http://schemas.openxmlformats.org/officeDocument/2006/relationships/image" Target="../media/image10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7" Type="http://schemas.openxmlformats.org/officeDocument/2006/relationships/image" Target="../media/image10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0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0.png"/><Relationship Id="rId4" Type="http://schemas.openxmlformats.org/officeDocument/2006/relationships/image" Target="../media/image90.pn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9" descr="A picture containing text&#10;&#10;Description automatically generated">
            <a:extLst>
              <a:ext uri="{FF2B5EF4-FFF2-40B4-BE49-F238E27FC236}">
                <a16:creationId xmlns:a16="http://schemas.microsoft.com/office/drawing/2014/main" id="{7820D94A-49A9-E667-10E9-85CB3C92BD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3000" y="6042605"/>
            <a:ext cx="3199001" cy="815395"/>
          </a:xfrm>
          <a:prstGeom prst="rect">
            <a:avLst/>
          </a:prstGeom>
        </p:spPr>
      </p:pic>
      <p:sp>
        <p:nvSpPr>
          <p:cNvPr id="5" name="Titel 7">
            <a:extLst>
              <a:ext uri="{FF2B5EF4-FFF2-40B4-BE49-F238E27FC236}">
                <a16:creationId xmlns:a16="http://schemas.microsoft.com/office/drawing/2014/main" id="{1D7DC327-D06E-C982-8B0F-E7A1F1F1A1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649" y="858612"/>
            <a:ext cx="10476702" cy="4024798"/>
          </a:xfrm>
        </p:spPr>
        <p:txBody>
          <a:bodyPr/>
          <a:lstStyle/>
          <a:p>
            <a:pPr algn="ctr"/>
            <a:r>
              <a:rPr lang="en-US" dirty="0"/>
              <a:t>Molecules as probes of nuclear structure: laser spectroscopy of 223RaF</a:t>
            </a:r>
            <a:br>
              <a:rPr lang="en-US" dirty="0"/>
            </a:br>
            <a:br>
              <a:rPr lang="en-US" dirty="0"/>
            </a:br>
            <a:r>
              <a:rPr lang="en-US" sz="2600" dirty="0"/>
              <a:t>February 2026</a:t>
            </a:r>
            <a:endParaRPr lang="en-BE" sz="26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A610BA-742C-6AF7-AC38-144A60F54ABC}"/>
              </a:ext>
            </a:extLst>
          </p:cNvPr>
          <p:cNvSpPr txBox="1"/>
          <p:nvPr/>
        </p:nvSpPr>
        <p:spPr>
          <a:xfrm>
            <a:off x="315905" y="5071171"/>
            <a:ext cx="84946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2F4D5D"/>
                </a:solidFill>
              </a:rPr>
              <a:t>Carlos M. Fajardo-Zambrano.</a:t>
            </a:r>
          </a:p>
          <a:p>
            <a:r>
              <a:rPr lang="nl-NL" sz="2000" dirty="0"/>
              <a:t>Supervisor: Prof. Dr. Gerda Neyens.</a:t>
            </a:r>
          </a:p>
          <a:p>
            <a:r>
              <a:rPr lang="nl-NL" sz="2000" dirty="0"/>
              <a:t>Co-supervisor: Dr. Michail Athanasakis-</a:t>
            </a:r>
            <a:r>
              <a:rPr lang="nl-NL" sz="2000" dirty="0" err="1"/>
              <a:t>Kaklamanakis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3628299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8A6DB6-F547-38EE-92FA-E87A195B22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1BFB7C-195C-C5C6-A306-7755B0DBB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7D8EFC-6DA7-59BD-9F9D-64DFD7706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10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D88295A-923A-C742-6B63-AB64053BBB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119946"/>
            <a:ext cx="11041200" cy="1152000"/>
          </a:xfrm>
        </p:spPr>
        <p:txBody>
          <a:bodyPr>
            <a:normAutofit/>
          </a:bodyPr>
          <a:lstStyle/>
          <a:p>
            <a:r>
              <a:rPr lang="en-US" baseline="30000" dirty="0"/>
              <a:t>223</a:t>
            </a:r>
            <a:r>
              <a:rPr lang="en-US" dirty="0"/>
              <a:t>Ra electric quadrupole moment in literature</a:t>
            </a:r>
            <a:endParaRPr lang="en-BE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5AFA1DF-D0B9-2220-F87D-D8E4CB101803}"/>
              </a:ext>
            </a:extLst>
          </p:cNvPr>
          <p:cNvSpPr txBox="1">
            <a:spLocks/>
          </p:cNvSpPr>
          <p:nvPr/>
        </p:nvSpPr>
        <p:spPr>
          <a:xfrm>
            <a:off x="57551" y="1000195"/>
            <a:ext cx="4546422" cy="51128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sz="1600" dirty="0"/>
              <a:t>Excellent agreement between atomic, ionic and molecular measurements on </a:t>
            </a:r>
            <a:r>
              <a:rPr lang="en-US" sz="1600" baseline="30000" dirty="0"/>
              <a:t>223</a:t>
            </a:r>
            <a:r>
              <a:rPr lang="en-US" sz="1600" dirty="0"/>
              <a:t>Ra.</a:t>
            </a:r>
          </a:p>
          <a:p>
            <a:pPr marL="0" indent="0" algn="just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sz="1100" dirty="0"/>
              <a:t>[1] Ahmad, S. A., et al. (1983) Physics Letters B, 133(1-2), 47-52. (</a:t>
            </a:r>
            <a:r>
              <a:rPr lang="en-US" sz="1100" b="1" dirty="0"/>
              <a:t>Atom</a:t>
            </a:r>
            <a:r>
              <a:rPr lang="en-US" sz="1100" dirty="0"/>
              <a:t>) Taken from the ratio with </a:t>
            </a:r>
            <a:r>
              <a:rPr lang="en-US" sz="1100" baseline="30000" dirty="0"/>
              <a:t>229</a:t>
            </a:r>
            <a:r>
              <a:rPr lang="en-US" sz="1100" dirty="0"/>
              <a:t>Ra, which moment is extrapolated from </a:t>
            </a:r>
            <a:r>
              <a:rPr lang="en-US" sz="1100" baseline="30000" dirty="0"/>
              <a:t>226</a:t>
            </a:r>
            <a:r>
              <a:rPr lang="en-US" sz="1100" dirty="0"/>
              <a:t>Ra and </a:t>
            </a:r>
            <a:r>
              <a:rPr lang="en-US" sz="1100" baseline="30000" dirty="0"/>
              <a:t>228</a:t>
            </a:r>
            <a:r>
              <a:rPr lang="en-US" sz="1100" dirty="0"/>
              <a:t>Ra Coulomb excitation B(E2) transitions. </a:t>
            </a:r>
          </a:p>
          <a:p>
            <a:pPr marL="0" indent="0" algn="just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sz="1100" dirty="0"/>
              <a:t>[2] Wendt, K. et al. (1987) Atoms, Molecules and Clusters, 4, 227-241. (</a:t>
            </a:r>
            <a:r>
              <a:rPr lang="en-US" sz="1100" b="1" dirty="0"/>
              <a:t>Atom</a:t>
            </a:r>
            <a:r>
              <a:rPr lang="en-US" sz="1100" dirty="0"/>
              <a:t>)</a:t>
            </a:r>
          </a:p>
          <a:p>
            <a:pPr marL="0" indent="0" algn="just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sz="1100" dirty="0"/>
              <a:t>[3] Neu, W., et al. (1988) D Atoms, Molecules and Clusters, 11, 105-111. (</a:t>
            </a:r>
            <a:r>
              <a:rPr lang="en-US" sz="1100" b="1" dirty="0"/>
              <a:t>Ion</a:t>
            </a:r>
            <a:r>
              <a:rPr lang="en-US" sz="1100" dirty="0"/>
              <a:t>)</a:t>
            </a:r>
          </a:p>
          <a:p>
            <a:pPr marL="0" indent="0" algn="just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sz="1100" dirty="0"/>
              <a:t>[4] </a:t>
            </a:r>
            <a:r>
              <a:rPr lang="en-US" sz="1100" dirty="0" err="1"/>
              <a:t>Bieroń</a:t>
            </a:r>
            <a:r>
              <a:rPr lang="en-US" sz="1100" dirty="0"/>
              <a:t>, J., &amp; Pyykkö, (2005) P. Physical Review A—Atomic, Molecular, and Optical Physics, 71(3), 032502. (</a:t>
            </a:r>
            <a:r>
              <a:rPr lang="en-US" sz="1100" b="1" dirty="0"/>
              <a:t>EFG atom</a:t>
            </a:r>
            <a:r>
              <a:rPr lang="en-US" sz="1100" dirty="0"/>
              <a:t>)</a:t>
            </a:r>
          </a:p>
          <a:p>
            <a:pPr marL="0" indent="0" algn="just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sz="1100" dirty="0"/>
              <a:t>[5] Lynch, K. M et al. (2018) Physical Review C, 97(2), 024309. (</a:t>
            </a:r>
            <a:r>
              <a:rPr lang="en-US" sz="1100" b="1" dirty="0"/>
              <a:t>Atom</a:t>
            </a:r>
            <a:r>
              <a:rPr lang="en-US" sz="1100" dirty="0"/>
              <a:t>)</a:t>
            </a:r>
          </a:p>
          <a:p>
            <a:pPr marL="0" indent="0" algn="just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sz="1100" dirty="0"/>
              <a:t>[6] Li, F. C., et al (2021). Journal of Physics B: Atomic, Molecular and Optical Physics, 54(14), 145004. (</a:t>
            </a:r>
            <a:r>
              <a:rPr lang="en-US" sz="1100" b="1" dirty="0"/>
              <a:t>EFG ion</a:t>
            </a:r>
            <a:r>
              <a:rPr lang="en-US" sz="1100" dirty="0"/>
              <a:t>)</a:t>
            </a:r>
          </a:p>
          <a:p>
            <a:pPr marL="0" indent="0" algn="just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sz="1100" dirty="0"/>
              <a:t>TW </a:t>
            </a:r>
            <a:r>
              <a:rPr lang="en-US" sz="1100" dirty="0">
                <a:sym typeface="Wingdings" panose="05000000000000000000" pitchFamily="2" charset="2"/>
              </a:rPr>
              <a:t></a:t>
            </a:r>
            <a:r>
              <a:rPr lang="en-US" sz="1100" dirty="0"/>
              <a:t> This work (</a:t>
            </a:r>
            <a:r>
              <a:rPr lang="en-US" sz="1100" b="1" dirty="0"/>
              <a:t>Molecule</a:t>
            </a:r>
            <a:r>
              <a:rPr lang="en-US" sz="1100" dirty="0"/>
              <a:t>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EB966C5-642A-A997-391E-6D41F95400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2198" y="1147266"/>
            <a:ext cx="7061979" cy="4206166"/>
          </a:xfrm>
          <a:prstGeom prst="rect">
            <a:avLst/>
          </a:prstGeom>
        </p:spPr>
      </p:pic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492EF684-CFFB-E9B8-9E90-E2302F89F977}"/>
              </a:ext>
            </a:extLst>
          </p:cNvPr>
          <p:cNvSpPr txBox="1">
            <a:spLocks/>
          </p:cNvSpPr>
          <p:nvPr/>
        </p:nvSpPr>
        <p:spPr>
          <a:xfrm>
            <a:off x="5836587" y="5404587"/>
            <a:ext cx="4993200" cy="648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en-US" sz="1800" dirty="0"/>
              <a:t>Values in green are re-evaluations of the EFG on the atom (2005) and ion (2021)</a:t>
            </a:r>
          </a:p>
        </p:txBody>
      </p:sp>
    </p:spTree>
    <p:extLst>
      <p:ext uri="{BB962C8B-B14F-4D97-AF65-F5344CB8AC3E}">
        <p14:creationId xmlns:p14="http://schemas.microsoft.com/office/powerpoint/2010/main" val="7031778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FB229D-D64F-7589-4A7E-B9C576FFC3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99DA46-56E7-2D62-DD02-0B80F5F05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11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40E025A-04A0-440C-6A2D-9D54FF047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Change in charge radii</a:t>
            </a:r>
            <a:endParaRPr lang="en-BE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3B0852EC-1851-4B78-F600-67B5EE260EE5}"/>
              </a:ext>
            </a:extLst>
          </p:cNvPr>
          <p:cNvSpPr txBox="1">
            <a:spLocks/>
          </p:cNvSpPr>
          <p:nvPr/>
        </p:nvSpPr>
        <p:spPr>
          <a:xfrm>
            <a:off x="575999" y="1208242"/>
            <a:ext cx="11202495" cy="19250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Aft>
                <a:spcPts val="600"/>
              </a:spcAft>
              <a:buNone/>
            </a:pPr>
            <a:r>
              <a:rPr lang="en-US" sz="2000" dirty="0"/>
              <a:t>The charge radii in Ra isotopes have been extracted both in Ra and Ra</a:t>
            </a:r>
            <a:r>
              <a:rPr lang="en-US" sz="2000" baseline="30000" dirty="0"/>
              <a:t>+</a:t>
            </a:r>
            <a:r>
              <a:rPr lang="en-US" sz="2000" dirty="0"/>
              <a:t>. The reference isotope is </a:t>
            </a:r>
            <a:r>
              <a:rPr lang="en-US" sz="2000" baseline="30000" dirty="0"/>
              <a:t>214</a:t>
            </a:r>
            <a:r>
              <a:rPr lang="en-US" sz="2000" dirty="0"/>
              <a:t>Ra. </a:t>
            </a:r>
          </a:p>
          <a:p>
            <a:pPr marL="0" indent="0" algn="just">
              <a:spcAft>
                <a:spcPts val="600"/>
              </a:spcAft>
              <a:buNone/>
            </a:pPr>
            <a:r>
              <a:rPr lang="en-US" sz="2000" dirty="0"/>
              <a:t>To make </a:t>
            </a:r>
            <a:r>
              <a:rPr lang="en-US" sz="2000" baseline="30000" dirty="0"/>
              <a:t>226</a:t>
            </a:r>
            <a:r>
              <a:rPr lang="en-US" sz="2000" dirty="0"/>
              <a:t>Ra the reference isotope, the isotope shift between </a:t>
            </a:r>
            <a:r>
              <a:rPr lang="en-US" sz="2000" baseline="30000" dirty="0"/>
              <a:t>223,225,226</a:t>
            </a:r>
            <a:r>
              <a:rPr lang="en-US" sz="2000" dirty="0"/>
              <a:t>Ra was subtracted and the change in charge radii was calculated using the literature F and M factor from both the atomic (714nm transition) and ionic (468nm transition) data.</a:t>
            </a:r>
            <a:endParaRPr lang="en-US" sz="2000" baseline="30000" dirty="0"/>
          </a:p>
        </p:txBody>
      </p:sp>
      <p:sp>
        <p:nvSpPr>
          <p:cNvPr id="7" name="CuadroTexto 5">
            <a:extLst>
              <a:ext uri="{FF2B5EF4-FFF2-40B4-BE49-F238E27FC236}">
                <a16:creationId xmlns:a16="http://schemas.microsoft.com/office/drawing/2014/main" id="{EDB0FE44-98D5-D9D7-D7CC-F8839057D5C6}"/>
              </a:ext>
            </a:extLst>
          </p:cNvPr>
          <p:cNvSpPr txBox="1"/>
          <p:nvPr/>
        </p:nvSpPr>
        <p:spPr>
          <a:xfrm>
            <a:off x="786063" y="6303167"/>
            <a:ext cx="85305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/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[5] Lynch, K. M., (2018). Laser-spectroscopy studies of the nuclear structure of neutron-rich radium. Physical Review C, 97(2), 024309.</a:t>
            </a:r>
          </a:p>
          <a:p>
            <a:pPr defTabSz="457200"/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[7] </a:t>
            </a:r>
            <a:r>
              <a:rPr lang="en-US" sz="1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Wansbeek</a:t>
            </a:r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L. W., (2012). Charge radii of radium isotopes. Physical Review C—Nuclear Physics, 86(1), 015503.</a:t>
            </a:r>
            <a:endParaRPr lang="en-US" sz="12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5BF76024-B9C1-D49E-65B1-E97DB03219F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78058686"/>
                  </p:ext>
                </p:extLst>
              </p:nvPr>
            </p:nvGraphicFramePr>
            <p:xfrm>
              <a:off x="786062" y="3211402"/>
              <a:ext cx="7788836" cy="2967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47209">
                      <a:extLst>
                        <a:ext uri="{9D8B030D-6E8A-4147-A177-3AD203B41FA5}">
                          <a16:colId xmlns:a16="http://schemas.microsoft.com/office/drawing/2014/main" val="3617903393"/>
                        </a:ext>
                      </a:extLst>
                    </a:gridCol>
                    <a:gridCol w="1947209">
                      <a:extLst>
                        <a:ext uri="{9D8B030D-6E8A-4147-A177-3AD203B41FA5}">
                          <a16:colId xmlns:a16="http://schemas.microsoft.com/office/drawing/2014/main" val="3852192788"/>
                        </a:ext>
                      </a:extLst>
                    </a:gridCol>
                    <a:gridCol w="1947209">
                      <a:extLst>
                        <a:ext uri="{9D8B030D-6E8A-4147-A177-3AD203B41FA5}">
                          <a16:colId xmlns:a16="http://schemas.microsoft.com/office/drawing/2014/main" val="3621344461"/>
                        </a:ext>
                      </a:extLst>
                    </a:gridCol>
                    <a:gridCol w="1947209">
                      <a:extLst>
                        <a:ext uri="{9D8B030D-6E8A-4147-A177-3AD203B41FA5}">
                          <a16:colId xmlns:a16="http://schemas.microsoft.com/office/drawing/2014/main" val="122853459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Isotope/system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𝜹</m:t>
                              </m:r>
                              <m:sSup>
                                <m:sSup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𝝂</m:t>
                                  </m:r>
                                </m:e>
                                <m:sup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𝟐𝟏𝟒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dirty="0"/>
                            <a:t> (GHz)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𝜹</m:t>
                              </m:r>
                              <m:sSup>
                                <m:sSup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𝝂</m:t>
                                  </m:r>
                                </m:e>
                                <m:sup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𝟐𝟐𝟔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dirty="0"/>
                            <a:t> (GHz)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&lt;</m:t>
                              </m:r>
                              <m:sSup>
                                <m:sSup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𝒓</m:t>
                                  </m:r>
                                </m:e>
                                <m:sup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&gt;</m:t>
                                  </m:r>
                                </m:e>
                                <m:sup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𝟐𝟐𝟔</m:t>
                                  </m:r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𝑨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dirty="0"/>
                            <a:t> (fm</a:t>
                          </a:r>
                          <a:r>
                            <a:rPr lang="en-US" baseline="30000" dirty="0"/>
                            <a:t>2</a:t>
                          </a:r>
                          <a:r>
                            <a:rPr lang="en-US" dirty="0"/>
                            <a:t>)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2957103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aseline="30000" dirty="0"/>
                            <a:t>223</a:t>
                          </a:r>
                          <a:r>
                            <a:rPr lang="en-US" dirty="0"/>
                            <a:t>Ra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-32.946(4)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-8.798(3)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BE" b="1" dirty="0"/>
                            <a:t>0.313</a:t>
                          </a:r>
                          <a:r>
                            <a:rPr lang="en-US" b="1" dirty="0"/>
                            <a:t>(20)</a:t>
                          </a:r>
                          <a:endParaRPr lang="en-BE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979004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aseline="30000" dirty="0"/>
                            <a:t>225</a:t>
                          </a:r>
                          <a:r>
                            <a:rPr lang="en-US" dirty="0"/>
                            <a:t>Ra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-39.475(4)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-2.269(3)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BE" b="1" dirty="0"/>
                            <a:t>0.081</a:t>
                          </a:r>
                          <a:r>
                            <a:rPr lang="en-US" b="1" dirty="0"/>
                            <a:t>(4)</a:t>
                          </a:r>
                          <a:endParaRPr lang="en-BE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6714452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baseline="30000" dirty="0"/>
                            <a:t>226</a:t>
                          </a:r>
                          <a:r>
                            <a:rPr lang="de-DE" dirty="0"/>
                            <a:t>Ra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-41.744(4)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1483842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4971478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aseline="30000" dirty="0"/>
                            <a:t>223</a:t>
                          </a:r>
                          <a:r>
                            <a:rPr lang="en-US" dirty="0"/>
                            <a:t>Ra</a:t>
                          </a:r>
                          <a:r>
                            <a:rPr lang="en-US" baseline="30000" dirty="0">
                              <a:solidFill>
                                <a:srgbClr val="FF0000"/>
                              </a:solidFill>
                            </a:rPr>
                            <a:t>+</a:t>
                          </a:r>
                          <a:endParaRPr lang="en-BE" baseline="300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-45.657(16)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-12.195(24)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0.313(20)</a:t>
                          </a:r>
                          <a:endParaRPr lang="en-BE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0354159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aseline="30000" dirty="0"/>
                            <a:t>225</a:t>
                          </a:r>
                          <a:r>
                            <a:rPr lang="en-US" dirty="0"/>
                            <a:t>Ra</a:t>
                          </a:r>
                          <a:r>
                            <a:rPr lang="en-US" baseline="30000" dirty="0">
                              <a:solidFill>
                                <a:srgbClr val="FF0000"/>
                              </a:solidFill>
                            </a:rPr>
                            <a:t>+</a:t>
                          </a:r>
                          <a:endParaRPr lang="en-BE" baseline="300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-54.710(18)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-3.142(25)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0.080(4)</a:t>
                          </a:r>
                          <a:endParaRPr lang="en-BE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974267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aseline="30000" dirty="0"/>
                            <a:t>226</a:t>
                          </a:r>
                          <a:r>
                            <a:rPr lang="en-US" dirty="0"/>
                            <a:t>Ra</a:t>
                          </a:r>
                          <a:r>
                            <a:rPr lang="en-US" baseline="30000" dirty="0">
                              <a:solidFill>
                                <a:srgbClr val="FF0000"/>
                              </a:solidFill>
                            </a:rPr>
                            <a:t>+</a:t>
                          </a:r>
                          <a:endParaRPr lang="en-BE" baseline="300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</a:t>
                          </a:r>
                          <a:r>
                            <a:rPr lang="en-BE" dirty="0"/>
                            <a:t>57</a:t>
                          </a:r>
                          <a:r>
                            <a:rPr lang="en-US" dirty="0"/>
                            <a:t>.</a:t>
                          </a:r>
                          <a:r>
                            <a:rPr lang="en-BE" dirty="0"/>
                            <a:t>852</a:t>
                          </a:r>
                          <a:r>
                            <a:rPr lang="en-US" dirty="0"/>
                            <a:t>(19)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921628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5BF76024-B9C1-D49E-65B1-E97DB03219F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78058686"/>
                  </p:ext>
                </p:extLst>
              </p:nvPr>
            </p:nvGraphicFramePr>
            <p:xfrm>
              <a:off x="786062" y="3211402"/>
              <a:ext cx="7788836" cy="2967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47209">
                      <a:extLst>
                        <a:ext uri="{9D8B030D-6E8A-4147-A177-3AD203B41FA5}">
                          <a16:colId xmlns:a16="http://schemas.microsoft.com/office/drawing/2014/main" val="3617903393"/>
                        </a:ext>
                      </a:extLst>
                    </a:gridCol>
                    <a:gridCol w="1947209">
                      <a:extLst>
                        <a:ext uri="{9D8B030D-6E8A-4147-A177-3AD203B41FA5}">
                          <a16:colId xmlns:a16="http://schemas.microsoft.com/office/drawing/2014/main" val="3852192788"/>
                        </a:ext>
                      </a:extLst>
                    </a:gridCol>
                    <a:gridCol w="1947209">
                      <a:extLst>
                        <a:ext uri="{9D8B030D-6E8A-4147-A177-3AD203B41FA5}">
                          <a16:colId xmlns:a16="http://schemas.microsoft.com/office/drawing/2014/main" val="3621344461"/>
                        </a:ext>
                      </a:extLst>
                    </a:gridCol>
                    <a:gridCol w="1947209">
                      <a:extLst>
                        <a:ext uri="{9D8B030D-6E8A-4147-A177-3AD203B41FA5}">
                          <a16:colId xmlns:a16="http://schemas.microsoft.com/office/drawing/2014/main" val="1228534591"/>
                        </a:ext>
                      </a:extLst>
                    </a:gridCol>
                  </a:tblGrid>
                  <a:tr h="371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Isotope/system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3"/>
                          <a:stretch>
                            <a:fillRect l="-100313" t="-8197" r="-200938" b="-7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3"/>
                          <a:stretch>
                            <a:fillRect l="-200940" t="-8197" r="-101567" b="-7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3"/>
                          <a:stretch>
                            <a:fillRect l="-300000" t="-8197" r="-1250" b="-7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2957103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aseline="30000" dirty="0"/>
                            <a:t>223</a:t>
                          </a:r>
                          <a:r>
                            <a:rPr lang="en-US" dirty="0"/>
                            <a:t>Ra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-32.946(4)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-8.798(3)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BE" b="1" dirty="0"/>
                            <a:t>0.313</a:t>
                          </a:r>
                          <a:r>
                            <a:rPr lang="en-US" b="1" dirty="0"/>
                            <a:t>(20)</a:t>
                          </a:r>
                          <a:endParaRPr lang="en-BE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979004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aseline="30000" dirty="0"/>
                            <a:t>225</a:t>
                          </a:r>
                          <a:r>
                            <a:rPr lang="en-US" dirty="0"/>
                            <a:t>Ra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-39.475(4)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-2.269(3)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BE" b="1" dirty="0"/>
                            <a:t>0.081</a:t>
                          </a:r>
                          <a:r>
                            <a:rPr lang="en-US" b="1" dirty="0"/>
                            <a:t>(4)</a:t>
                          </a:r>
                          <a:endParaRPr lang="en-BE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6714452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baseline="30000" dirty="0"/>
                            <a:t>226</a:t>
                          </a:r>
                          <a:r>
                            <a:rPr lang="de-DE" dirty="0"/>
                            <a:t>Ra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-41.744(4)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1483842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4971478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aseline="30000" dirty="0"/>
                            <a:t>223</a:t>
                          </a:r>
                          <a:r>
                            <a:rPr lang="en-US" dirty="0"/>
                            <a:t>Ra</a:t>
                          </a:r>
                          <a:r>
                            <a:rPr lang="en-US" baseline="30000" dirty="0">
                              <a:solidFill>
                                <a:srgbClr val="FF0000"/>
                              </a:solidFill>
                            </a:rPr>
                            <a:t>+</a:t>
                          </a:r>
                          <a:endParaRPr lang="en-BE" baseline="300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-45.657(16)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-12.195(24)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0.313(20)</a:t>
                          </a:r>
                          <a:endParaRPr lang="en-BE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0354159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aseline="30000" dirty="0"/>
                            <a:t>225</a:t>
                          </a:r>
                          <a:r>
                            <a:rPr lang="en-US" dirty="0"/>
                            <a:t>Ra</a:t>
                          </a:r>
                          <a:r>
                            <a:rPr lang="en-US" baseline="30000" dirty="0">
                              <a:solidFill>
                                <a:srgbClr val="FF0000"/>
                              </a:solidFill>
                            </a:rPr>
                            <a:t>+</a:t>
                          </a:r>
                          <a:endParaRPr lang="en-BE" baseline="300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-54.710(18)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-3.142(25)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0.080(4)</a:t>
                          </a:r>
                          <a:endParaRPr lang="en-BE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974267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aseline="30000" dirty="0"/>
                            <a:t>226</a:t>
                          </a:r>
                          <a:r>
                            <a:rPr lang="en-US" dirty="0"/>
                            <a:t>Ra</a:t>
                          </a:r>
                          <a:r>
                            <a:rPr lang="en-US" baseline="30000" dirty="0">
                              <a:solidFill>
                                <a:srgbClr val="FF0000"/>
                              </a:solidFill>
                            </a:rPr>
                            <a:t>+</a:t>
                          </a:r>
                          <a:endParaRPr lang="en-BE" baseline="300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</a:t>
                          </a:r>
                          <a:r>
                            <a:rPr lang="en-BE" dirty="0"/>
                            <a:t>57</a:t>
                          </a:r>
                          <a:r>
                            <a:rPr lang="en-US" dirty="0"/>
                            <a:t>.</a:t>
                          </a:r>
                          <a:r>
                            <a:rPr lang="en-BE" dirty="0"/>
                            <a:t>852</a:t>
                          </a:r>
                          <a:r>
                            <a:rPr lang="en-US" dirty="0"/>
                            <a:t>(19)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921628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AF887CFA-2311-BC95-7FFB-03AABBBDE238}"/>
              </a:ext>
            </a:extLst>
          </p:cNvPr>
          <p:cNvSpPr txBox="1">
            <a:spLocks/>
          </p:cNvSpPr>
          <p:nvPr/>
        </p:nvSpPr>
        <p:spPr>
          <a:xfrm>
            <a:off x="8574898" y="3568980"/>
            <a:ext cx="2158112" cy="9334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en-US" sz="1600" dirty="0"/>
              <a:t>F = -28.75(144) GHz</a:t>
            </a:r>
          </a:p>
          <a:p>
            <a:pPr marL="0" indent="0" algn="ctr">
              <a:spcAft>
                <a:spcPts val="600"/>
              </a:spcAft>
              <a:buNone/>
            </a:pPr>
            <a:r>
              <a:rPr lang="en-US" sz="1600" dirty="0"/>
              <a:t>M= -305(177)GHz</a:t>
            </a:r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69F93795-C744-247A-79CF-B8417D83118E}"/>
              </a:ext>
            </a:extLst>
          </p:cNvPr>
          <p:cNvSpPr txBox="1">
            <a:spLocks/>
          </p:cNvSpPr>
          <p:nvPr/>
        </p:nvSpPr>
        <p:spPr>
          <a:xfrm>
            <a:off x="8515750" y="5082322"/>
            <a:ext cx="2276409" cy="9334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en-US" sz="1600" dirty="0"/>
              <a:t>F = -39.81(199) GHz</a:t>
            </a:r>
          </a:p>
          <a:p>
            <a:pPr marL="0" indent="0" algn="ctr">
              <a:spcAft>
                <a:spcPts val="600"/>
              </a:spcAft>
              <a:buNone/>
            </a:pPr>
            <a:r>
              <a:rPr lang="en-US" sz="1600" dirty="0"/>
              <a:t>M= -990(351)GHz</a:t>
            </a:r>
          </a:p>
        </p:txBody>
      </p:sp>
    </p:spTree>
    <p:extLst>
      <p:ext uri="{BB962C8B-B14F-4D97-AF65-F5344CB8AC3E}">
        <p14:creationId xmlns:p14="http://schemas.microsoft.com/office/powerpoint/2010/main" val="16697396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4D6AEF-A115-DDA4-8BBC-402BDB94E3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aph of a line&#10;&#10;AI-generated content may be incorrect.">
            <a:extLst>
              <a:ext uri="{FF2B5EF4-FFF2-40B4-BE49-F238E27FC236}">
                <a16:creationId xmlns:a16="http://schemas.microsoft.com/office/drawing/2014/main" id="{ADCBE49C-7178-0849-9A45-19AA026F03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6114" y="1899994"/>
            <a:ext cx="5034549" cy="377998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CC8A98-5E9E-A150-0862-A484CBF42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12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3C2EF6F-43ED-C22F-2EA5-5601025DB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Change in charge radii</a:t>
            </a:r>
            <a:endParaRPr lang="en-B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1">
                <a:extLst>
                  <a:ext uri="{FF2B5EF4-FFF2-40B4-BE49-F238E27FC236}">
                    <a16:creationId xmlns:a16="http://schemas.microsoft.com/office/drawing/2014/main" id="{34DB8424-9289-7245-5DB4-D994D11F0ED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75999" y="1208243"/>
                <a:ext cx="11041201" cy="82745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0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just">
                  <a:spcAft>
                    <a:spcPts val="600"/>
                  </a:spcAft>
                  <a:buNone/>
                </a:pPr>
                <a:r>
                  <a:rPr lang="en-US" sz="2000" dirty="0"/>
                  <a:t>Using the total energy of the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dirty="0" smtClean="0">
                        <a:latin typeface="Cambria Math" panose="02040503050406030204" pitchFamily="18" charset="0"/>
                      </a:rPr>
                      <m:t>A</m:t>
                    </m:r>
                    <m:r>
                      <a:rPr lang="en-US" sz="2000" b="0" i="0" dirty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0" baseline="30000" dirty="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sz="2000" b="0" i="0" dirty="0" smtClean="0">
                            <a:latin typeface="Cambria Math" panose="02040503050406030204" pitchFamily="18" charset="0"/>
                          </a:rPr>
                          <m:t>Π</m:t>
                        </m:r>
                      </m:e>
                      <m:sub>
                        <m:r>
                          <a:rPr lang="en-US" sz="2000" dirty="0">
                            <a:latin typeface="Cambria Math" panose="02040503050406030204" pitchFamily="18" charset="0"/>
                          </a:rPr>
                          <m:t>1/2</m:t>
                        </m:r>
                      </m:sub>
                    </m:sSub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←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sz="2000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aseline="30000" dirty="0">
                        <a:latin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dirty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 sz="2000" dirty="0">
                            <a:latin typeface="Cambria Math" panose="02040503050406030204" pitchFamily="18" charset="0"/>
                          </a:rPr>
                          <m:t>1/2</m:t>
                        </m:r>
                      </m:sub>
                    </m:sSub>
                  </m:oMath>
                </a14:m>
                <a:r>
                  <a:rPr lang="en-US" sz="2000" dirty="0"/>
                  <a:t> transition, and the F and M factors from the broad band isotope shift </a:t>
                </a:r>
                <a:r>
                  <a:rPr lang="en-US" sz="2000" dirty="0" err="1"/>
                  <a:t>RaF</a:t>
                </a:r>
                <a:r>
                  <a:rPr lang="en-US" sz="2000" dirty="0"/>
                  <a:t> paper, we can extract the change in charge radii in </a:t>
                </a:r>
                <a:r>
                  <a:rPr lang="en-US" sz="2000" baseline="30000" dirty="0"/>
                  <a:t>223,225,226</a:t>
                </a:r>
                <a:r>
                  <a:rPr lang="en-US" sz="2000" dirty="0"/>
                  <a:t>RaF.</a:t>
                </a:r>
              </a:p>
            </p:txBody>
          </p:sp>
        </mc:Choice>
        <mc:Fallback xmlns="">
          <p:sp>
            <p:nvSpPr>
              <p:cNvPr id="6" name="Content Placeholder 1">
                <a:extLst>
                  <a:ext uri="{FF2B5EF4-FFF2-40B4-BE49-F238E27FC236}">
                    <a16:creationId xmlns:a16="http://schemas.microsoft.com/office/drawing/2014/main" id="{34DB8424-9289-7245-5DB4-D994D11F0E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999" y="1208243"/>
                <a:ext cx="11041201" cy="827456"/>
              </a:xfrm>
              <a:prstGeom prst="rect">
                <a:avLst/>
              </a:prstGeom>
              <a:blipFill>
                <a:blip r:embed="rId4"/>
                <a:stretch>
                  <a:fillRect l="-552" t="-3676" r="-552" b="-1471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6C1071C4-93F9-2F74-D95E-AAC0ED337BD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26788815"/>
                  </p:ext>
                </p:extLst>
              </p:nvPr>
            </p:nvGraphicFramePr>
            <p:xfrm>
              <a:off x="575999" y="2291217"/>
              <a:ext cx="5700999" cy="32421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00333">
                      <a:extLst>
                        <a:ext uri="{9D8B030D-6E8A-4147-A177-3AD203B41FA5}">
                          <a16:colId xmlns:a16="http://schemas.microsoft.com/office/drawing/2014/main" val="3617903393"/>
                        </a:ext>
                      </a:extLst>
                    </a:gridCol>
                    <a:gridCol w="1900333">
                      <a:extLst>
                        <a:ext uri="{9D8B030D-6E8A-4147-A177-3AD203B41FA5}">
                          <a16:colId xmlns:a16="http://schemas.microsoft.com/office/drawing/2014/main" val="3621344461"/>
                        </a:ext>
                      </a:extLst>
                    </a:gridCol>
                    <a:gridCol w="1900333">
                      <a:extLst>
                        <a:ext uri="{9D8B030D-6E8A-4147-A177-3AD203B41FA5}">
                          <a16:colId xmlns:a16="http://schemas.microsoft.com/office/drawing/2014/main" val="122853459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Isotope/system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𝜹</m:t>
                              </m:r>
                              <m:sSup>
                                <m:sSup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𝝂</m:t>
                                  </m:r>
                                </m:e>
                                <m:sup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𝟐𝟐𝟔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dirty="0"/>
                            <a:t> </a:t>
                          </a:r>
                        </a:p>
                        <a:p>
                          <a:pPr algn="ctr"/>
                          <a:r>
                            <a:rPr lang="en-US" dirty="0"/>
                            <a:t>(GHz)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&lt;</m:t>
                              </m:r>
                              <m:sSup>
                                <m:sSup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𝒓</m:t>
                                  </m:r>
                                </m:e>
                                <m:sup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&gt;</m:t>
                                  </m:r>
                                </m:e>
                                <m:sup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𝟐𝟐𝟔</m:t>
                                  </m:r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𝑨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dirty="0"/>
                            <a:t> (fm</a:t>
                          </a:r>
                          <a:r>
                            <a:rPr lang="en-US" baseline="30000" dirty="0"/>
                            <a:t>2</a:t>
                          </a:r>
                          <a:r>
                            <a:rPr lang="en-US" dirty="0"/>
                            <a:t>)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2957103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aseline="30000" dirty="0"/>
                            <a:t>223</a:t>
                          </a:r>
                          <a:r>
                            <a:rPr lang="en-US" dirty="0"/>
                            <a:t>RaF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-8085(600)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0.319(25)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979004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aseline="30000" dirty="0"/>
                            <a:t>225</a:t>
                          </a:r>
                          <a:r>
                            <a:rPr lang="en-US" dirty="0"/>
                            <a:t>RaF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-3144(839)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rgbClr val="FF0000"/>
                              </a:solidFill>
                            </a:rPr>
                            <a:t>0.124(33)</a:t>
                          </a:r>
                          <a:endParaRPr lang="en-BE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6714452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baseline="30000" dirty="0"/>
                            <a:t>226</a:t>
                          </a:r>
                          <a:r>
                            <a:rPr lang="de-DE" dirty="0"/>
                            <a:t>RaF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1483842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4971478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aseline="30000" dirty="0"/>
                            <a:t>223</a:t>
                          </a:r>
                          <a:r>
                            <a:rPr lang="en-US" dirty="0"/>
                            <a:t>Ra+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-12.195(24)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0.313(20)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0354159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aseline="30000" dirty="0"/>
                            <a:t>225</a:t>
                          </a:r>
                          <a:r>
                            <a:rPr lang="en-US" dirty="0"/>
                            <a:t>Ra+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-3.142(25)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rgbClr val="FF0000"/>
                              </a:solidFill>
                            </a:rPr>
                            <a:t>0.080(4)</a:t>
                          </a:r>
                          <a:endParaRPr lang="en-BE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974267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aseline="30000" dirty="0"/>
                            <a:t>226</a:t>
                          </a:r>
                          <a:r>
                            <a:rPr lang="en-US" dirty="0"/>
                            <a:t>Ra+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921628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6C1071C4-93F9-2F74-D95E-AAC0ED337BD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26788815"/>
                  </p:ext>
                </p:extLst>
              </p:nvPr>
            </p:nvGraphicFramePr>
            <p:xfrm>
              <a:off x="575999" y="2291217"/>
              <a:ext cx="5700999" cy="32421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00333">
                      <a:extLst>
                        <a:ext uri="{9D8B030D-6E8A-4147-A177-3AD203B41FA5}">
                          <a16:colId xmlns:a16="http://schemas.microsoft.com/office/drawing/2014/main" val="3617903393"/>
                        </a:ext>
                      </a:extLst>
                    </a:gridCol>
                    <a:gridCol w="1900333">
                      <a:extLst>
                        <a:ext uri="{9D8B030D-6E8A-4147-A177-3AD203B41FA5}">
                          <a16:colId xmlns:a16="http://schemas.microsoft.com/office/drawing/2014/main" val="3621344461"/>
                        </a:ext>
                      </a:extLst>
                    </a:gridCol>
                    <a:gridCol w="1900333">
                      <a:extLst>
                        <a:ext uri="{9D8B030D-6E8A-4147-A177-3AD203B41FA5}">
                          <a16:colId xmlns:a16="http://schemas.microsoft.com/office/drawing/2014/main" val="1228534591"/>
                        </a:ext>
                      </a:extLst>
                    </a:gridCol>
                  </a:tblGrid>
                  <a:tr h="64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Isotope/system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5"/>
                          <a:stretch>
                            <a:fillRect l="-100321" t="-4717" r="-101282" b="-4169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5"/>
                          <a:stretch>
                            <a:fillRect l="-200321" t="-4717" r="-1282" b="-41698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2957103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aseline="30000" dirty="0"/>
                            <a:t>223</a:t>
                          </a:r>
                          <a:r>
                            <a:rPr lang="en-US" dirty="0"/>
                            <a:t>RaF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-8085(600)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0.319(25)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979004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aseline="30000" dirty="0"/>
                            <a:t>225</a:t>
                          </a:r>
                          <a:r>
                            <a:rPr lang="en-US" dirty="0"/>
                            <a:t>RaF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-3144(839)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rgbClr val="FF0000"/>
                              </a:solidFill>
                            </a:rPr>
                            <a:t>0.124(33)</a:t>
                          </a:r>
                          <a:endParaRPr lang="en-BE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6714452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baseline="30000" dirty="0"/>
                            <a:t>226</a:t>
                          </a:r>
                          <a:r>
                            <a:rPr lang="de-DE" dirty="0"/>
                            <a:t>RaF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1483842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4971478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aseline="30000" dirty="0"/>
                            <a:t>223</a:t>
                          </a:r>
                          <a:r>
                            <a:rPr lang="en-US" dirty="0"/>
                            <a:t>Ra+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-12.195(24)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0.313(20)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0354159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aseline="30000" dirty="0"/>
                            <a:t>225</a:t>
                          </a:r>
                          <a:r>
                            <a:rPr lang="en-US" dirty="0"/>
                            <a:t>Ra+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-3.142(25)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rgbClr val="FF0000"/>
                              </a:solidFill>
                            </a:rPr>
                            <a:t>0.080(4)</a:t>
                          </a:r>
                          <a:endParaRPr lang="en-BE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974267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aseline="30000" dirty="0"/>
                            <a:t>226</a:t>
                          </a:r>
                          <a:r>
                            <a:rPr lang="en-US" dirty="0"/>
                            <a:t>Ra+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921628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366ECC14-94A0-F52F-6D24-64F50B1A1142}"/>
              </a:ext>
            </a:extLst>
          </p:cNvPr>
          <p:cNvSpPr txBox="1"/>
          <p:nvPr/>
        </p:nvSpPr>
        <p:spPr>
          <a:xfrm>
            <a:off x="7165477" y="5717394"/>
            <a:ext cx="4302344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aseline="30000" dirty="0">
                <a:solidFill>
                  <a:srgbClr val="FF0000"/>
                </a:solidFill>
              </a:rPr>
              <a:t>225</a:t>
            </a:r>
            <a:r>
              <a:rPr lang="en-US" dirty="0">
                <a:solidFill>
                  <a:srgbClr val="FF0000"/>
                </a:solidFill>
              </a:rPr>
              <a:t>RaF is ~1GHz off from atomic data</a:t>
            </a:r>
            <a:endParaRPr lang="en-BE" dirty="0">
              <a:solidFill>
                <a:srgbClr val="FF0000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3FA64B7-5171-3EA7-F1DB-FF61D6DBA52C}"/>
              </a:ext>
            </a:extLst>
          </p:cNvPr>
          <p:cNvSpPr/>
          <p:nvPr/>
        </p:nvSpPr>
        <p:spPr>
          <a:xfrm>
            <a:off x="10998200" y="3937000"/>
            <a:ext cx="355600" cy="1346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9" name="CuadroTexto 5">
            <a:extLst>
              <a:ext uri="{FF2B5EF4-FFF2-40B4-BE49-F238E27FC236}">
                <a16:creationId xmlns:a16="http://schemas.microsoft.com/office/drawing/2014/main" id="{8D4E09F7-C891-C690-66A6-9183710D707B}"/>
              </a:ext>
            </a:extLst>
          </p:cNvPr>
          <p:cNvSpPr txBox="1"/>
          <p:nvPr/>
        </p:nvSpPr>
        <p:spPr>
          <a:xfrm>
            <a:off x="786062" y="6211669"/>
            <a:ext cx="930442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/>
            <a:r>
              <a:rPr lang="en-US" sz="1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[2] Wilkins, S. G., et al (2025). Observation of the distribution of nuclear magnetization in a molecule. Science, 390(6771), 386-389.</a:t>
            </a:r>
          </a:p>
          <a:p>
            <a:pPr defTabSz="457200"/>
            <a:r>
              <a:rPr lang="en-US" sz="1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[3] </a:t>
            </a:r>
            <a:r>
              <a:rPr lang="en-US" sz="1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Udrescu</a:t>
            </a:r>
            <a:r>
              <a:rPr lang="en-US" sz="1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S. M., et al (2021). Isotope shifts of radium monofluoride molecules. Physical Review Letters, 127(3), 033001.</a:t>
            </a:r>
          </a:p>
          <a:p>
            <a:pPr defTabSz="457200"/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[8] </a:t>
            </a:r>
            <a:r>
              <a:rPr lang="en-US" sz="1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Udrescu</a:t>
            </a:r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S. M., et al (2024). Precision spectroscopy and laser-cooling scheme of a radium-containing molecule. Nature Physics, 20(2), 202-207.</a:t>
            </a:r>
            <a:endParaRPr lang="en-US" sz="12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D2C2CAC7-BE6E-25DE-F5C8-20483EB6E817}"/>
              </a:ext>
            </a:extLst>
          </p:cNvPr>
          <p:cNvSpPr txBox="1">
            <a:spLocks/>
          </p:cNvSpPr>
          <p:nvPr/>
        </p:nvSpPr>
        <p:spPr>
          <a:xfrm>
            <a:off x="670889" y="5627258"/>
            <a:ext cx="6428051" cy="36933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en-US" sz="1600" dirty="0"/>
              <a:t>Based on </a:t>
            </a:r>
            <a:r>
              <a:rPr lang="en-US" sz="1600" baseline="30000" dirty="0"/>
              <a:t>225</a:t>
            </a:r>
            <a:r>
              <a:rPr lang="en-US" sz="1600" dirty="0"/>
              <a:t>RaF </a:t>
            </a:r>
            <a:r>
              <a:rPr lang="fr-FR" sz="1600" dirty="0"/>
              <a:t>Wilkins, S. G., et al (2025) and </a:t>
            </a:r>
            <a:r>
              <a:rPr lang="fr-FR" sz="1600" dirty="0" err="1"/>
              <a:t>Udrescu</a:t>
            </a:r>
            <a:r>
              <a:rPr lang="fr-FR" sz="1600" dirty="0"/>
              <a:t>, S. M., (2024).</a:t>
            </a:r>
            <a:endParaRPr lang="en-US" sz="1600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2C51194-B515-9855-588D-E07D95826A1D}"/>
              </a:ext>
            </a:extLst>
          </p:cNvPr>
          <p:cNvGrpSpPr/>
          <p:nvPr/>
        </p:nvGrpSpPr>
        <p:grpSpPr>
          <a:xfrm>
            <a:off x="336883" y="3429000"/>
            <a:ext cx="449179" cy="2370221"/>
            <a:chOff x="336883" y="3429000"/>
            <a:chExt cx="449179" cy="237022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2A4A19F0-1307-E898-75E4-8026AA1A7E49}"/>
                </a:ext>
              </a:extLst>
            </p:cNvPr>
            <p:cNvCxnSpPr>
              <a:cxnSpLocks/>
            </p:cNvCxnSpPr>
            <p:nvPr/>
          </p:nvCxnSpPr>
          <p:spPr>
            <a:xfrm>
              <a:off x="352926" y="3429000"/>
              <a:ext cx="0" cy="237022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54BD1631-1A8A-A289-A6AB-7D6ED5846689}"/>
                </a:ext>
              </a:extLst>
            </p:cNvPr>
            <p:cNvCxnSpPr>
              <a:cxnSpLocks/>
            </p:cNvCxnSpPr>
            <p:nvPr/>
          </p:nvCxnSpPr>
          <p:spPr>
            <a:xfrm>
              <a:off x="352926" y="5783179"/>
              <a:ext cx="433136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347C2F06-760E-348E-B8AF-69482B5424BD}"/>
                </a:ext>
              </a:extLst>
            </p:cNvPr>
            <p:cNvCxnSpPr>
              <a:cxnSpLocks/>
            </p:cNvCxnSpPr>
            <p:nvPr/>
          </p:nvCxnSpPr>
          <p:spPr>
            <a:xfrm>
              <a:off x="336883" y="3429000"/>
              <a:ext cx="25200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075579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6D258A-8844-2660-BB9F-D8ECFDCA35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211EF7-EED1-CC02-20B5-D8D8D92E4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13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C1994B5-5805-B670-A40D-FA3ABD062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aseline="30000" dirty="0"/>
              <a:t>226</a:t>
            </a:r>
            <a:r>
              <a:rPr lang="en-US" dirty="0"/>
              <a:t>RaF in 2021 and 2023</a:t>
            </a:r>
            <a:endParaRPr lang="en-BE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B7781397-ED3F-7F4F-DD3C-3005164C9AB1}"/>
              </a:ext>
            </a:extLst>
          </p:cNvPr>
          <p:cNvSpPr txBox="1">
            <a:spLocks/>
          </p:cNvSpPr>
          <p:nvPr/>
        </p:nvSpPr>
        <p:spPr>
          <a:xfrm>
            <a:off x="575999" y="1208242"/>
            <a:ext cx="11041201" cy="13431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600"/>
              </a:spcAft>
            </a:pPr>
            <a:r>
              <a:rPr lang="en-US" sz="2000" dirty="0"/>
              <a:t>In the 2023 campaign, some measurements of </a:t>
            </a:r>
            <a:r>
              <a:rPr lang="en-US" sz="2000" baseline="30000" dirty="0"/>
              <a:t>225,226</a:t>
            </a:r>
            <a:r>
              <a:rPr lang="en-US" sz="2000" dirty="0"/>
              <a:t>RaF in high resolution where performed.</a:t>
            </a:r>
          </a:p>
          <a:p>
            <a:pPr algn="just">
              <a:spcAft>
                <a:spcPts val="600"/>
              </a:spcAft>
            </a:pPr>
            <a:r>
              <a:rPr lang="en-US" sz="2000" dirty="0"/>
              <a:t>Thus, we can compare the measurements of </a:t>
            </a:r>
            <a:r>
              <a:rPr lang="en-US" sz="2000" baseline="30000" dirty="0"/>
              <a:t>226</a:t>
            </a:r>
            <a:r>
              <a:rPr lang="en-US" sz="2000" dirty="0"/>
              <a:t>RaF in high resolution from 2021 with the new data.</a:t>
            </a:r>
          </a:p>
          <a:p>
            <a:pPr algn="just">
              <a:spcAft>
                <a:spcPts val="600"/>
              </a:spcAft>
            </a:pPr>
            <a:endParaRPr lang="en-US" sz="2000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4A8FCBA2-0D7A-F123-4D5C-3FB527E79338}"/>
              </a:ext>
            </a:extLst>
          </p:cNvPr>
          <p:cNvSpPr txBox="1">
            <a:spLocks/>
          </p:cNvSpPr>
          <p:nvPr/>
        </p:nvSpPr>
        <p:spPr>
          <a:xfrm>
            <a:off x="5540324" y="2622431"/>
            <a:ext cx="6076875" cy="26655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Aft>
                <a:spcPts val="600"/>
              </a:spcAft>
              <a:buNone/>
            </a:pPr>
            <a:r>
              <a:rPr lang="en-US" sz="2000" dirty="0"/>
              <a:t>Shift of the same HFS transition in </a:t>
            </a:r>
            <a:r>
              <a:rPr lang="en-US" sz="2000" baseline="30000" dirty="0"/>
              <a:t>226</a:t>
            </a:r>
            <a:r>
              <a:rPr lang="en-US" sz="2000" dirty="0"/>
              <a:t>RaF by 45(6)MHz (two different scans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/>
              <a:t>were analyzed). </a:t>
            </a:r>
          </a:p>
          <a:p>
            <a:pPr marL="0" indent="0" algn="just">
              <a:spcAft>
                <a:spcPts val="600"/>
              </a:spcAft>
              <a:buNone/>
            </a:pPr>
            <a:endParaRPr lang="en-US" sz="2000" dirty="0"/>
          </a:p>
          <a:p>
            <a:pPr marL="0" indent="0" algn="just">
              <a:spcAft>
                <a:spcPts val="600"/>
              </a:spcAft>
              <a:buNone/>
            </a:pPr>
            <a:r>
              <a:rPr lang="en-US" sz="2000" dirty="0"/>
              <a:t>Relativity consistent between two different experimental campaigns </a:t>
            </a:r>
            <a:r>
              <a:rPr lang="en-US" sz="2000" dirty="0">
                <a:sym typeface="Wingdings" panose="05000000000000000000" pitchFamily="2" charset="2"/>
              </a:rPr>
              <a:t></a:t>
            </a:r>
            <a:endParaRPr lang="en-US" sz="2000" dirty="0"/>
          </a:p>
        </p:txBody>
      </p:sp>
      <p:pic>
        <p:nvPicPr>
          <p:cNvPr id="13" name="Picture 12" descr="A graph of data and frequency&#10;&#10;AI-generated content may be incorrect.">
            <a:extLst>
              <a:ext uri="{FF2B5EF4-FFF2-40B4-BE49-F238E27FC236}">
                <a16:creationId xmlns:a16="http://schemas.microsoft.com/office/drawing/2014/main" id="{D3D8389B-0444-8713-B6F6-B5C88C6E0B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417" y="2468232"/>
            <a:ext cx="5016901" cy="3542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0858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7B058A-14AE-C845-28C7-E57947200C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356514-7C0D-7471-6115-CD63297CD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14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FCFC63F-A349-5360-95C3-062AD4F955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aseline="30000" dirty="0"/>
              <a:t>225</a:t>
            </a:r>
            <a:r>
              <a:rPr lang="en-US" dirty="0"/>
              <a:t>RaF in 2021 and 2023</a:t>
            </a:r>
            <a:endParaRPr lang="en-BE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23099E2D-6575-D3E6-74D5-6FE48F970A26}"/>
              </a:ext>
            </a:extLst>
          </p:cNvPr>
          <p:cNvSpPr txBox="1">
            <a:spLocks/>
          </p:cNvSpPr>
          <p:nvPr/>
        </p:nvSpPr>
        <p:spPr>
          <a:xfrm>
            <a:off x="575999" y="1208242"/>
            <a:ext cx="11041201" cy="8571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600"/>
              </a:spcAft>
            </a:pPr>
            <a:r>
              <a:rPr lang="en-US" sz="2000" dirty="0"/>
              <a:t>Like the previous analysis, the </a:t>
            </a:r>
            <a:r>
              <a:rPr lang="en-US" sz="2000" baseline="30000" dirty="0"/>
              <a:t>225</a:t>
            </a:r>
            <a:r>
              <a:rPr lang="en-US" sz="2000" dirty="0"/>
              <a:t>RaF can be compared between 2021 and 2023 in the same HFS transition.</a:t>
            </a:r>
          </a:p>
          <a:p>
            <a:pPr algn="just">
              <a:spcAft>
                <a:spcPts val="600"/>
              </a:spcAft>
            </a:pPr>
            <a:endParaRPr lang="en-US" sz="2000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6D421CE-99F3-FBE7-3A18-0D7AA5FA7F89}"/>
              </a:ext>
            </a:extLst>
          </p:cNvPr>
          <p:cNvSpPr txBox="1">
            <a:spLocks/>
          </p:cNvSpPr>
          <p:nvPr/>
        </p:nvSpPr>
        <p:spPr>
          <a:xfrm>
            <a:off x="7219284" y="2160610"/>
            <a:ext cx="4734990" cy="32362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Aft>
                <a:spcPts val="600"/>
              </a:spcAft>
              <a:buNone/>
            </a:pPr>
            <a:r>
              <a:rPr lang="en-US" sz="2000" dirty="0"/>
              <a:t>Shift of the same HFS transition by </a:t>
            </a:r>
            <a:r>
              <a:rPr lang="en-US" sz="2000" dirty="0">
                <a:solidFill>
                  <a:srgbClr val="FF0000"/>
                </a:solidFill>
              </a:rPr>
              <a:t>986(5)MHz!</a:t>
            </a:r>
          </a:p>
          <a:p>
            <a:pPr marL="0" indent="0" algn="just">
              <a:spcAft>
                <a:spcPts val="600"/>
              </a:spcAft>
              <a:buNone/>
            </a:pPr>
            <a:r>
              <a:rPr lang="en-US" sz="2000" dirty="0"/>
              <a:t>Not related to the reference diode. It remain nicely lock on the same transition (if diode is not included the shift is around ~970MHz).</a:t>
            </a:r>
          </a:p>
          <a:p>
            <a:pPr marL="0" indent="0" algn="just">
              <a:spcAft>
                <a:spcPts val="600"/>
              </a:spcAft>
              <a:buNone/>
            </a:pPr>
            <a:endParaRPr lang="en-US" sz="2000" dirty="0"/>
          </a:p>
          <a:p>
            <a:pPr marL="0" indent="0" algn="just">
              <a:spcAft>
                <a:spcPts val="600"/>
              </a:spcAft>
              <a:buNone/>
            </a:pPr>
            <a:endParaRPr lang="en-US" sz="2000" dirty="0"/>
          </a:p>
        </p:txBody>
      </p:sp>
      <p:pic>
        <p:nvPicPr>
          <p:cNvPr id="10" name="Picture 9" descr="A graph of data and frequency&#10;&#10;AI-generated content may be incorrect.">
            <a:extLst>
              <a:ext uri="{FF2B5EF4-FFF2-40B4-BE49-F238E27FC236}">
                <a16:creationId xmlns:a16="http://schemas.microsoft.com/office/drawing/2014/main" id="{F86D0591-490D-A400-B1D7-265BC4EAEB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145" y="2021031"/>
            <a:ext cx="6265279" cy="3932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3051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977E61-8D1E-3600-A340-918C02EF14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A2A87F-DEDB-382F-685B-610001591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15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A3E3FAC-09AE-45CD-43A5-1F2E1D0B9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possible explanation using </a:t>
            </a:r>
            <a:r>
              <a:rPr lang="en-US" baseline="30000" dirty="0"/>
              <a:t>226</a:t>
            </a:r>
            <a:r>
              <a:rPr lang="en-US" dirty="0"/>
              <a:t>RaF</a:t>
            </a:r>
            <a:endParaRPr lang="en-B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1">
                <a:extLst>
                  <a:ext uri="{FF2B5EF4-FFF2-40B4-BE49-F238E27FC236}">
                    <a16:creationId xmlns:a16="http://schemas.microsoft.com/office/drawing/2014/main" id="{56FA2904-1CEE-D69B-16B9-DBE519A62AD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75999" y="1092852"/>
                <a:ext cx="11041201" cy="136693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0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spcAft>
                    <a:spcPts val="600"/>
                  </a:spcAft>
                </a:pPr>
                <a:r>
                  <a:rPr lang="en-US" sz="2000" dirty="0"/>
                  <a:t>In the 2021 campaign, </a:t>
                </a:r>
                <a:r>
                  <a:rPr lang="en-US" sz="2000" dirty="0">
                    <a:solidFill>
                      <a:srgbClr val="FF0000"/>
                    </a:solidFill>
                  </a:rPr>
                  <a:t>before the measurements on the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  <m:r>
                          <a:rPr lang="en-US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=1←</m:t>
                        </m:r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e>
                    </m:d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baseline="30000" dirty="0">
                    <a:solidFill>
                      <a:srgbClr val="FF0000"/>
                    </a:solidFill>
                  </a:rPr>
                  <a:t>226</a:t>
                </a:r>
                <a:r>
                  <a:rPr lang="en-US" sz="2000" dirty="0">
                    <a:solidFill>
                      <a:srgbClr val="FF0000"/>
                    </a:solidFill>
                  </a:rPr>
                  <a:t>RaF transition and </a:t>
                </a:r>
                <a:r>
                  <a:rPr lang="en-US" sz="2000" baseline="30000" dirty="0">
                    <a:solidFill>
                      <a:srgbClr val="FF0000"/>
                    </a:solidFill>
                  </a:rPr>
                  <a:t>225</a:t>
                </a:r>
                <a:r>
                  <a:rPr lang="en-US" sz="2000" dirty="0">
                    <a:solidFill>
                      <a:srgbClr val="FF0000"/>
                    </a:solidFill>
                  </a:rPr>
                  <a:t>RaF in high resolution, </a:t>
                </a:r>
                <a:r>
                  <a:rPr lang="en-US" sz="2000" dirty="0"/>
                  <a:t>there were issues with ISOLDE vacuum, HRS magnets and RFQ transmission </a:t>
                </a:r>
                <a:r>
                  <a:rPr lang="en-US" sz="2000" dirty="0">
                    <a:sym typeface="Wingdings" panose="05000000000000000000" pitchFamily="2" charset="2"/>
                  </a:rPr>
                  <a:t></a:t>
                </a:r>
                <a:r>
                  <a:rPr lang="en-US" sz="2000" dirty="0"/>
                  <a:t> CEC set to 0 and operator took back the beam. Effective start from zero of the experiment.</a:t>
                </a:r>
              </a:p>
            </p:txBody>
          </p:sp>
        </mc:Choice>
        <mc:Fallback xmlns="">
          <p:sp>
            <p:nvSpPr>
              <p:cNvPr id="6" name="Content Placeholder 1">
                <a:extLst>
                  <a:ext uri="{FF2B5EF4-FFF2-40B4-BE49-F238E27FC236}">
                    <a16:creationId xmlns:a16="http://schemas.microsoft.com/office/drawing/2014/main" id="{56FA2904-1CEE-D69B-16B9-DBE519A62A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999" y="1092852"/>
                <a:ext cx="11041201" cy="1366931"/>
              </a:xfrm>
              <a:prstGeom prst="rect">
                <a:avLst/>
              </a:prstGeom>
              <a:blipFill>
                <a:blip r:embed="rId3"/>
                <a:stretch>
                  <a:fillRect l="-497" t="-1778" r="-552" b="-4000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70D37978-7723-02CA-BD83-33E70886AA2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716037" y="2506367"/>
                <a:ext cx="6134218" cy="323622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0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just">
                  <a:spcAft>
                    <a:spcPts val="600"/>
                  </a:spcAft>
                  <a:buNone/>
                </a:pPr>
                <a:r>
                  <a:rPr lang="en-US" sz="2000" dirty="0"/>
                  <a:t>Shift of the same HFS transition 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by 1076(3)MHz! in the same experiment (present in every rotational transition measured afterwards, at least 3).</a:t>
                </a:r>
              </a:p>
              <a:p>
                <a:pPr marL="0" indent="0" algn="just">
                  <a:spcAft>
                    <a:spcPts val="600"/>
                  </a:spcAft>
                  <a:buNone/>
                </a:pPr>
                <a:r>
                  <a:rPr lang="en-US" sz="2000" dirty="0"/>
                  <a:t>Not large enough to come from a different vibrational transition, i.e.,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dirty="0">
                        <a:latin typeface="Cambria Math" panose="02040503050406030204" pitchFamily="18" charset="0"/>
                      </a:rPr>
                      <m:t>A</m:t>
                    </m:r>
                    <m:r>
                      <a:rPr lang="en-US" sz="2000" dirty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aseline="30000" dirty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sz="2000" dirty="0">
                            <a:latin typeface="Cambria Math" panose="02040503050406030204" pitchFamily="18" charset="0"/>
                          </a:rPr>
                          <m:t>Π</m:t>
                        </m:r>
                      </m:e>
                      <m:sub>
                        <m:r>
                          <a:rPr lang="en-US" sz="2000" dirty="0">
                            <a:latin typeface="Cambria Math" panose="02040503050406030204" pitchFamily="18" charset="0"/>
                          </a:rPr>
                          <m:t>1/2</m:t>
                        </m:r>
                      </m:sub>
                    </m:sSub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𝜈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=1</m:t>
                        </m:r>
                      </m:e>
                    </m:d>
                    <m:r>
                      <a:rPr lang="en-US" sz="2000" i="1" dirty="0">
                        <a:latin typeface="Cambria Math" panose="02040503050406030204" pitchFamily="18" charset="0"/>
                      </a:rPr>
                      <m:t>←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sz="2000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aseline="30000" dirty="0">
                        <a:latin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dirty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1/2</m:t>
                        </m:r>
                      </m:sub>
                    </m:sSub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 (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𝜈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=1)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pPr marL="0" indent="0" algn="just">
                  <a:spcAft>
                    <a:spcPts val="600"/>
                  </a:spcAft>
                  <a:buNone/>
                </a:pPr>
                <a:r>
                  <a:rPr lang="en-US" sz="2000" dirty="0"/>
                  <a:t>Data on </a:t>
                </a:r>
                <a:r>
                  <a:rPr lang="en-US" sz="2000" baseline="30000" dirty="0"/>
                  <a:t>226</a:t>
                </a:r>
                <a:r>
                  <a:rPr lang="en-US" sz="2000" dirty="0"/>
                  <a:t>RaF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dirty="0">
                        <a:latin typeface="Cambria Math" panose="02040503050406030204" pitchFamily="18" charset="0"/>
                      </a:rPr>
                      <m:t>A</m:t>
                    </m:r>
                    <m:r>
                      <a:rPr lang="en-US" sz="2000" dirty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aseline="30000" dirty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sz="2000" dirty="0">
                            <a:latin typeface="Cambria Math" panose="02040503050406030204" pitchFamily="18" charset="0"/>
                          </a:rPr>
                          <m:t>Π</m:t>
                        </m:r>
                      </m:e>
                      <m:sub>
                        <m:r>
                          <a:rPr lang="en-US" sz="2000" dirty="0">
                            <a:latin typeface="Cambria Math" panose="02040503050406030204" pitchFamily="18" charset="0"/>
                          </a:rPr>
                          <m:t>1/2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𝜈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=0</m:t>
                        </m:r>
                      </m:e>
                    </m:d>
                    <m:r>
                      <a:rPr lang="en-US" sz="2000" i="1" dirty="0">
                        <a:latin typeface="Cambria Math" panose="02040503050406030204" pitchFamily="18" charset="0"/>
                      </a:rPr>
                      <m:t>←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sz="2000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aseline="30000" dirty="0">
                        <a:latin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dirty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1/2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𝜈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=0</m:t>
                        </m:r>
                      </m:e>
                    </m:d>
                  </m:oMath>
                </a14:m>
                <a:r>
                  <a:rPr lang="en-US" sz="2000" dirty="0"/>
                  <a:t> after the intervention was not included in the final fit (based on Figure in Nature paper 2024).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70D37978-7723-02CA-BD83-33E70886AA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6037" y="2506367"/>
                <a:ext cx="6134218" cy="3236227"/>
              </a:xfrm>
              <a:prstGeom prst="rect">
                <a:avLst/>
              </a:prstGeom>
              <a:blipFill>
                <a:blip r:embed="rId4"/>
                <a:stretch>
                  <a:fillRect l="-1093" t="-753" r="-994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uadroTexto 5">
            <a:extLst>
              <a:ext uri="{FF2B5EF4-FFF2-40B4-BE49-F238E27FC236}">
                <a16:creationId xmlns:a16="http://schemas.microsoft.com/office/drawing/2014/main" id="{2E85919F-817D-21D1-C48D-B3B38D1E018B}"/>
              </a:ext>
            </a:extLst>
          </p:cNvPr>
          <p:cNvSpPr txBox="1"/>
          <p:nvPr/>
        </p:nvSpPr>
        <p:spPr>
          <a:xfrm>
            <a:off x="786063" y="6303167"/>
            <a:ext cx="85305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/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[8] </a:t>
            </a:r>
            <a:r>
              <a:rPr lang="en-US" sz="1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Udrescu</a:t>
            </a:r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S. M., Wilkins, S. G., Breier, A. A., Athanasakis-</a:t>
            </a:r>
            <a:r>
              <a:rPr lang="en-US" sz="1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Kaklamanakis</a:t>
            </a:r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M., Garcia Ruiz, R. F., Au, M., ... &amp; </a:t>
            </a:r>
            <a:r>
              <a:rPr lang="en-US" sz="1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Zülch</a:t>
            </a:r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C. (2024). Precision spectroscopy and laser-cooling scheme of a radium-containing molecule. Nature Physics, 20(2), 202-207.</a:t>
            </a:r>
            <a:endParaRPr lang="en-US" sz="12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 descr="A graph of data before and after&#10;&#10;AI-generated content may be incorrect.">
            <a:extLst>
              <a:ext uri="{FF2B5EF4-FFF2-40B4-BE49-F238E27FC236}">
                <a16:creationId xmlns:a16="http://schemas.microsoft.com/office/drawing/2014/main" id="{D26E5DCA-34CE-485A-8A5C-E8B0F8F669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398" y="2397438"/>
            <a:ext cx="5074502" cy="3658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74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B3A55C-6442-ED69-38EB-722A570B2F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E2190D7-EC2E-5E65-1137-F9DA883AE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F144F1C6-0964-7EF5-E5F7-02C9AB009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A reminder of ISCOOL from 2021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1B751340-CAFF-DFB1-97B4-D2580BD02D1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37878" y="4696848"/>
                <a:ext cx="11516243" cy="135889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0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000" dirty="0"/>
                  <a:t>We know that ISCOOL was underperforming during the 2021 campaign.</a:t>
                </a:r>
              </a:p>
              <a:p>
                <a:r>
                  <a:rPr lang="en-US" sz="2000" dirty="0"/>
                  <a:t>Remeasurement of the low-lying states in 2023, e.g.,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smtClean="0"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p>
                        <m:r>
                          <a:rPr lang="en-US" sz="200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smtClean="0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en-US" sz="2000" smtClean="0">
                            <a:latin typeface="Cambria Math" panose="02040503050406030204" pitchFamily="18" charset="0"/>
                          </a:rPr>
                          <m:t>3/2</m:t>
                        </m:r>
                      </m:sub>
                    </m:sSub>
                  </m:oMath>
                </a14:m>
                <a:r>
                  <a:rPr lang="en-US" sz="2000" dirty="0"/>
                  <a:t> matches the data from 2018.</a:t>
                </a:r>
              </a:p>
              <a:p>
                <a:r>
                  <a:rPr lang="en-US" sz="2000" dirty="0"/>
                  <a:t>Spectra on the left was taken after the re-start off the experiment in 2021.</a:t>
                </a:r>
                <a:endParaRPr lang="en-BE" sz="2000" dirty="0"/>
              </a:p>
            </p:txBody>
          </p:sp>
        </mc:Choice>
        <mc:Fallback xmlns="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1B751340-CAFF-DFB1-97B4-D2580BD02D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878" y="4696848"/>
                <a:ext cx="11516243" cy="1358895"/>
              </a:xfrm>
              <a:prstGeom prst="rect">
                <a:avLst/>
              </a:prstGeom>
              <a:blipFill>
                <a:blip r:embed="rId2"/>
                <a:stretch>
                  <a:fillRect l="-476" t="-1794" b="-3587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4CFEDE74-7FB4-A30A-9870-EA34954B31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6728" y="1329269"/>
            <a:ext cx="6054358" cy="281608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CBED4CA-EDD3-F132-9575-872B302507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469" y="1334599"/>
            <a:ext cx="6049867" cy="281608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0725722-85C4-4EDC-6556-31A10991D4BA}"/>
              </a:ext>
            </a:extLst>
          </p:cNvPr>
          <p:cNvSpPr txBox="1"/>
          <p:nvPr/>
        </p:nvSpPr>
        <p:spPr>
          <a:xfrm>
            <a:off x="2675467" y="4218975"/>
            <a:ext cx="1820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2021</a:t>
            </a:r>
            <a:endParaRPr lang="en-BE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E6450D9-19EE-AF6E-CB23-EDE83CCB3802}"/>
              </a:ext>
            </a:extLst>
          </p:cNvPr>
          <p:cNvSpPr txBox="1"/>
          <p:nvPr/>
        </p:nvSpPr>
        <p:spPr>
          <a:xfrm>
            <a:off x="8064101" y="4218975"/>
            <a:ext cx="1820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0000FF"/>
                </a:solidFill>
              </a:rPr>
              <a:t>2023</a:t>
            </a:r>
            <a:endParaRPr lang="en-BE" sz="2400" dirty="0">
              <a:solidFill>
                <a:srgbClr val="0000FF"/>
              </a:solidFill>
            </a:endParaRP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E13044D2-7969-AD25-E324-B8D28D9D1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6000" y="6210000"/>
            <a:ext cx="648000" cy="648000"/>
          </a:xfrm>
        </p:spPr>
        <p:txBody>
          <a:bodyPr/>
          <a:lstStyle/>
          <a:p>
            <a:fld id="{0A297500-7527-634B-90F4-69D0994C32B4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72228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5443B4-1380-E93A-F2A0-FC7C9BFD8B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70384C-6454-60A3-7C72-D312AF1F0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17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5823386-DFD5-7C60-6824-F90415873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possible explanation</a:t>
            </a:r>
            <a:endParaRPr lang="en-BE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2428085D-7B14-8FE7-8B5F-82E29A2B29E8}"/>
              </a:ext>
            </a:extLst>
          </p:cNvPr>
          <p:cNvSpPr txBox="1">
            <a:spLocks/>
          </p:cNvSpPr>
          <p:nvPr/>
        </p:nvSpPr>
        <p:spPr>
          <a:xfrm>
            <a:off x="575999" y="1208242"/>
            <a:ext cx="11041201" cy="9571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600"/>
              </a:spcAft>
            </a:pPr>
            <a:r>
              <a:rPr lang="en-US" sz="2000" dirty="0"/>
              <a:t>The recorded voltage of ISCOOL is different before and after the intervention by ~295V. This corresponds to roughly ~1GHz shift in the laser frequency in </a:t>
            </a:r>
            <a:r>
              <a:rPr lang="en-US" sz="2000" baseline="30000" dirty="0"/>
              <a:t>226</a:t>
            </a:r>
            <a:r>
              <a:rPr lang="en-US" sz="2000" dirty="0"/>
              <a:t>RaF. Could this be the reason?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AAFE20-2BB2-C965-BC11-C6A676E1EF3E}"/>
              </a:ext>
            </a:extLst>
          </p:cNvPr>
          <p:cNvSpPr txBox="1">
            <a:spLocks/>
          </p:cNvSpPr>
          <p:nvPr/>
        </p:nvSpPr>
        <p:spPr>
          <a:xfrm>
            <a:off x="5623428" y="2425621"/>
            <a:ext cx="5901164" cy="32362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Aft>
                <a:spcPts val="600"/>
              </a:spcAft>
              <a:buNone/>
            </a:pPr>
            <a:r>
              <a:rPr lang="en-US" sz="2000" dirty="0">
                <a:solidFill>
                  <a:srgbClr val="FF0000"/>
                </a:solidFill>
              </a:rPr>
              <a:t>Recorded voltage of ISCOOL after the intervention is lower </a:t>
            </a:r>
            <a:r>
              <a:rPr lang="en-US" sz="2000" dirty="0">
                <a:solidFill>
                  <a:srgbClr val="FF0000"/>
                </a:solidFill>
                <a:sym typeface="Wingdings" panose="05000000000000000000" pitchFamily="2" charset="2"/>
              </a:rPr>
              <a:t> </a:t>
            </a:r>
            <a:r>
              <a:rPr lang="en-US" sz="2000" dirty="0">
                <a:solidFill>
                  <a:srgbClr val="FF0000"/>
                </a:solidFill>
              </a:rPr>
              <a:t>shift up in frequency</a:t>
            </a:r>
            <a:r>
              <a:rPr lang="en-US" sz="2000" dirty="0"/>
              <a:t>. </a:t>
            </a:r>
          </a:p>
          <a:p>
            <a:pPr marL="0" indent="0" algn="just">
              <a:spcAft>
                <a:spcPts val="600"/>
              </a:spcAft>
              <a:buNone/>
            </a:pPr>
            <a:r>
              <a:rPr lang="en-US" sz="2000" dirty="0"/>
              <a:t>If the average ISCOOL voltage from before the intervention is used (instead of recorded) the data would match (~73MHz difference </a:t>
            </a:r>
            <a:r>
              <a:rPr lang="en-US" sz="2000" dirty="0">
                <a:solidFill>
                  <a:srgbClr val="FF0000"/>
                </a:solidFill>
              </a:rPr>
              <a:t>[preliminary]</a:t>
            </a:r>
            <a:r>
              <a:rPr lang="en-US" sz="2000" dirty="0"/>
              <a:t>).</a:t>
            </a:r>
          </a:p>
          <a:p>
            <a:pPr marL="0" indent="0" algn="just">
              <a:spcAft>
                <a:spcPts val="600"/>
              </a:spcAft>
              <a:buNone/>
            </a:pPr>
            <a:r>
              <a:rPr lang="en-US" sz="2000" dirty="0"/>
              <a:t>There is no recorded data on </a:t>
            </a:r>
            <a:r>
              <a:rPr lang="en-US" sz="2000" baseline="30000" dirty="0"/>
              <a:t>225</a:t>
            </a:r>
            <a:r>
              <a:rPr lang="en-US" sz="2000" dirty="0"/>
              <a:t>RaF before the intervention, so it is not possible to compare within the same experiment.</a:t>
            </a:r>
          </a:p>
        </p:txBody>
      </p:sp>
      <p:sp>
        <p:nvSpPr>
          <p:cNvPr id="3" name="CuadroTexto 5">
            <a:extLst>
              <a:ext uri="{FF2B5EF4-FFF2-40B4-BE49-F238E27FC236}">
                <a16:creationId xmlns:a16="http://schemas.microsoft.com/office/drawing/2014/main" id="{DF3EA079-87A8-7D03-E771-7756CF0D7560}"/>
              </a:ext>
            </a:extLst>
          </p:cNvPr>
          <p:cNvSpPr txBox="1"/>
          <p:nvPr/>
        </p:nvSpPr>
        <p:spPr>
          <a:xfrm>
            <a:off x="786063" y="6303167"/>
            <a:ext cx="85305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/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[6] </a:t>
            </a:r>
            <a:r>
              <a:rPr lang="en-US" sz="1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Udrescu</a:t>
            </a:r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S. M., Wilkins, S. G., Breier, A. A., Athanasakis-</a:t>
            </a:r>
            <a:r>
              <a:rPr lang="en-US" sz="1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Kaklamanakis</a:t>
            </a:r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M., Garcia Ruiz, R. F., Au, M., ... &amp; </a:t>
            </a:r>
            <a:r>
              <a:rPr lang="en-US" sz="1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Zülch</a:t>
            </a:r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C. (2024). Precision spectroscopy and laser-cooling scheme of a radium-containing molecule. Nature Physics, 20(2), 202-207.</a:t>
            </a:r>
            <a:endParaRPr lang="en-US" sz="12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 descr="A graph of data before and after shift&#10;&#10;AI-generated content may be incorrect.">
            <a:extLst>
              <a:ext uri="{FF2B5EF4-FFF2-40B4-BE49-F238E27FC236}">
                <a16:creationId xmlns:a16="http://schemas.microsoft.com/office/drawing/2014/main" id="{659731D8-FC5A-2E7F-FE0A-C3AF50C3EC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029" y="2088743"/>
            <a:ext cx="5275398" cy="356101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BFAF024-098F-54A9-39E4-3AE82B76D6D9}"/>
              </a:ext>
            </a:extLst>
          </p:cNvPr>
          <p:cNvSpPr txBox="1"/>
          <p:nvPr/>
        </p:nvSpPr>
        <p:spPr>
          <a:xfrm>
            <a:off x="1101476" y="2908425"/>
            <a:ext cx="1604780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Preliminary</a:t>
            </a:r>
            <a:endParaRPr lang="en-B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067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F3DC72-13C7-C23D-B2B9-E90E9BBFC4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92DB7D-284E-7AC3-4DEE-BAA71BFC0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18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311FFEE-4AB1-C9FB-158D-FFAD542BA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Change in charge radii (</a:t>
            </a:r>
            <a:r>
              <a:rPr lang="en-US" baseline="30000" dirty="0"/>
              <a:t>225</a:t>
            </a:r>
            <a:r>
              <a:rPr lang="en-US" dirty="0"/>
              <a:t>RaF shifted)</a:t>
            </a:r>
            <a:endParaRPr lang="en-B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2775DD17-B841-7A58-78E4-F18DBE4A26A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06931" y="4625799"/>
                <a:ext cx="11672988" cy="150004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0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just">
                  <a:spcAft>
                    <a:spcPts val="600"/>
                  </a:spcAft>
                  <a:buNone/>
                </a:pPr>
                <a:r>
                  <a:rPr lang="en-US" sz="2000" dirty="0"/>
                  <a:t>Based on the shift observed between the 2021 and 2023 data in </a:t>
                </a:r>
                <a:r>
                  <a:rPr lang="en-US" sz="2000" baseline="30000" dirty="0"/>
                  <a:t>225</a:t>
                </a:r>
                <a:r>
                  <a:rPr lang="en-US" sz="2000" dirty="0"/>
                  <a:t>RaF, </a:t>
                </a:r>
                <a:r>
                  <a:rPr lang="en-US" sz="2000" dirty="0">
                    <a:solidFill>
                      <a:srgbClr val="FF0000"/>
                    </a:solidFill>
                  </a:rPr>
                  <a:t>if the isotope shift is adjusted by 986(5)MHz</a:t>
                </a:r>
                <a:r>
                  <a:rPr lang="en-US" sz="2000" dirty="0"/>
                  <a:t>, the charge radii of </a:t>
                </a:r>
                <a:r>
                  <a:rPr lang="en-US" sz="2000" baseline="30000" dirty="0"/>
                  <a:t>225</a:t>
                </a:r>
                <a:r>
                  <a:rPr lang="en-US" sz="2000" dirty="0"/>
                  <a:t>RaF have a perfect match with atomic/ionic data.</a:t>
                </a:r>
              </a:p>
              <a:p>
                <a:pPr marL="0" indent="0" algn="just">
                  <a:spcAft>
                    <a:spcPts val="600"/>
                  </a:spcAft>
                  <a:buNone/>
                </a:pPr>
                <a:r>
                  <a:rPr lang="en-US" sz="2000" dirty="0"/>
                  <a:t>This suggest that the published energy value for </a:t>
                </a:r>
                <a:r>
                  <a:rPr lang="en-US" sz="2000" baseline="30000" dirty="0"/>
                  <a:t>225</a:t>
                </a:r>
                <a:r>
                  <a:rPr lang="en-US" sz="2000" dirty="0"/>
                  <a:t>RaF, and possibly </a:t>
                </a:r>
                <a:r>
                  <a:rPr lang="en-US" sz="2000" baseline="30000" dirty="0"/>
                  <a:t>226</a:t>
                </a:r>
                <a:r>
                  <a:rPr lang="en-US" sz="2000" dirty="0"/>
                  <a:t>RaF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sz="2000" dirty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dirty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 sz="2000" dirty="0">
                            <a:latin typeface="Cambria Math" panose="02040503050406030204" pitchFamily="18" charset="0"/>
                          </a:rPr>
                          <m:t>1/2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 (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𝜈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=1)</m:t>
                    </m:r>
                  </m:oMath>
                </a14:m>
                <a:r>
                  <a:rPr lang="en-US" sz="2000" dirty="0"/>
                  <a:t>  to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dirty="0">
                        <a:latin typeface="Cambria Math" panose="02040503050406030204" pitchFamily="18" charset="0"/>
                      </a:rPr>
                      <m:t>A</m:t>
                    </m:r>
                    <m:r>
                      <a:rPr lang="en-US" sz="2000" dirty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dirty="0">
                            <a:latin typeface="Cambria Math" panose="02040503050406030204" pitchFamily="18" charset="0"/>
                          </a:rPr>
                          <m:t>Π</m:t>
                        </m:r>
                      </m:e>
                      <m:sub>
                        <m:r>
                          <a:rPr lang="en-US" sz="2000" dirty="0">
                            <a:latin typeface="Cambria Math" panose="02040503050406030204" pitchFamily="18" charset="0"/>
                          </a:rPr>
                          <m:t>1/2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𝜈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=1</m:t>
                        </m:r>
                      </m:e>
                    </m:d>
                  </m:oMath>
                </a14:m>
                <a:r>
                  <a:rPr lang="en-US" sz="2000" dirty="0"/>
                  <a:t> transition, are off by ~1GHz (both measured after the intervention).</a:t>
                </a:r>
              </a:p>
            </p:txBody>
          </p:sp>
        </mc:Choice>
        <mc:Fallback xmlns="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2775DD17-B841-7A58-78E4-F18DBE4A26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931" y="4625799"/>
                <a:ext cx="11672988" cy="1500041"/>
              </a:xfrm>
              <a:prstGeom prst="rect">
                <a:avLst/>
              </a:prstGeom>
              <a:blipFill>
                <a:blip r:embed="rId3"/>
                <a:stretch>
                  <a:fillRect l="-522" t="-2033" r="-574" b="-10163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A graph of a line&#10;&#10;AI-generated content may be incorrect.">
            <a:extLst>
              <a:ext uri="{FF2B5EF4-FFF2-40B4-BE49-F238E27FC236}">
                <a16:creationId xmlns:a16="http://schemas.microsoft.com/office/drawing/2014/main" id="{948CF2F0-D992-EA87-399B-4EE33AF629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6143" y="1084402"/>
            <a:ext cx="4624917" cy="3472429"/>
          </a:xfrm>
          <a:prstGeom prst="rect">
            <a:avLst/>
          </a:prstGeom>
        </p:spPr>
      </p:pic>
      <p:pic>
        <p:nvPicPr>
          <p:cNvPr id="13" name="Picture 12" descr="A graph of a graph with numbers and a line&#10;&#10;AI-generated content may be incorrect.">
            <a:extLst>
              <a:ext uri="{FF2B5EF4-FFF2-40B4-BE49-F238E27FC236}">
                <a16:creationId xmlns:a16="http://schemas.microsoft.com/office/drawing/2014/main" id="{B8CDA6C0-E150-4D58-353F-0CFB32E49E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0940" y="1084402"/>
            <a:ext cx="4624917" cy="3300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0944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52AB83-4C82-0EB5-83C9-37DE89F9EC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B47D9C-35DA-2B60-91E2-4161E4151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A202BC-7F94-33E1-14F4-370737F5B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19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0E084C1-39F7-6600-F721-A420BBB586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>
            <a:normAutofit/>
          </a:bodyPr>
          <a:lstStyle/>
          <a:p>
            <a:r>
              <a:rPr lang="en-US" dirty="0"/>
              <a:t>Conclusions and outlook</a:t>
            </a:r>
            <a:endParaRPr lang="en-BE" dirty="0"/>
          </a:p>
        </p:txBody>
      </p:sp>
      <p:sp>
        <p:nvSpPr>
          <p:cNvPr id="9" name="Marcador de contenido 1">
            <a:extLst>
              <a:ext uri="{FF2B5EF4-FFF2-40B4-BE49-F238E27FC236}">
                <a16:creationId xmlns:a16="http://schemas.microsoft.com/office/drawing/2014/main" id="{0F9B5C94-D7CD-478A-FEC4-6038513C1A2E}"/>
              </a:ext>
            </a:extLst>
          </p:cNvPr>
          <p:cNvSpPr txBox="1">
            <a:spLocks/>
          </p:cNvSpPr>
          <p:nvPr/>
        </p:nvSpPr>
        <p:spPr>
          <a:xfrm>
            <a:off x="470004" y="1077264"/>
            <a:ext cx="10849562" cy="496793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800" dirty="0"/>
              <a:t>The conventional laser spectroscopy observables in </a:t>
            </a:r>
            <a:r>
              <a:rPr lang="en-US" sz="2800" dirty="0" err="1"/>
              <a:t>RaF</a:t>
            </a:r>
            <a:r>
              <a:rPr lang="en-US" sz="2800" dirty="0"/>
              <a:t> are in great agreement with their atomic counterpart (literature independent).</a:t>
            </a:r>
          </a:p>
          <a:p>
            <a:pPr algn="just"/>
            <a:endParaRPr lang="en-US" sz="2800" dirty="0"/>
          </a:p>
          <a:p>
            <a:pPr algn="just"/>
            <a:r>
              <a:rPr lang="en-US" sz="2800" dirty="0"/>
              <a:t>Waiting for theoretical input to compared the finite magnetization distribution in </a:t>
            </a:r>
            <a:r>
              <a:rPr lang="en-US" sz="2800" baseline="30000" dirty="0"/>
              <a:t>223</a:t>
            </a:r>
            <a:r>
              <a:rPr lang="en-US" sz="2800" dirty="0"/>
              <a:t>Ra</a:t>
            </a:r>
          </a:p>
          <a:p>
            <a:pPr marL="0" indent="0" algn="just">
              <a:buNone/>
            </a:pPr>
            <a:endParaRPr lang="en-US" sz="2800" dirty="0"/>
          </a:p>
          <a:p>
            <a:pPr>
              <a:defRPr/>
            </a:pPr>
            <a:r>
              <a:rPr lang="en-US" sz="2800" dirty="0"/>
              <a:t>Energy of the </a:t>
            </a:r>
            <a:r>
              <a:rPr lang="en-US" sz="2800" baseline="30000" dirty="0"/>
              <a:t>225</a:t>
            </a:r>
            <a:r>
              <a:rPr lang="en-US" sz="2800" dirty="0"/>
              <a:t>RaF data should be double checked?</a:t>
            </a:r>
          </a:p>
          <a:p>
            <a:pPr>
              <a:defRPr/>
            </a:pPr>
            <a:endParaRPr lang="en-US" sz="2800" dirty="0"/>
          </a:p>
          <a:p>
            <a:pPr>
              <a:defRPr/>
            </a:pPr>
            <a:r>
              <a:rPr lang="en-US" sz="2800" dirty="0"/>
              <a:t>Initial draft already written</a:t>
            </a:r>
          </a:p>
          <a:p>
            <a:pPr>
              <a:defRPr/>
            </a:pPr>
            <a:endParaRPr lang="en-US" sz="2800" dirty="0"/>
          </a:p>
          <a:p>
            <a:pPr>
              <a:defRPr/>
            </a:pPr>
            <a:endParaRPr lang="en-US" sz="2800" dirty="0"/>
          </a:p>
          <a:p>
            <a:pPr marL="0" indent="0">
              <a:buNone/>
              <a:defRPr/>
            </a:pPr>
            <a:endParaRPr lang="en-US" sz="2800" dirty="0"/>
          </a:p>
          <a:p>
            <a:pPr>
              <a:defRPr/>
            </a:pPr>
            <a:endParaRPr lang="en-US" sz="2800" dirty="0"/>
          </a:p>
          <a:p>
            <a:pPr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624032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6ABA7F-2ED4-C3BA-1CC9-4B02779799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E4A4A1-DD8E-323A-3993-E5DE1C1A7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6EEF09-8A1B-E37D-ACD7-FA86B42AD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F2FB272-17D9-F800-72B1-6B40F6297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>
            <a:normAutofit/>
          </a:bodyPr>
          <a:lstStyle/>
          <a:p>
            <a:r>
              <a:rPr lang="en-US" sz="3200" dirty="0"/>
              <a:t>Isotopes studies with laser spectroscopy up to (Oct 2022)</a:t>
            </a:r>
            <a:endParaRPr lang="en-BE" sz="3200" dirty="0"/>
          </a:p>
        </p:txBody>
      </p:sp>
      <p:sp>
        <p:nvSpPr>
          <p:cNvPr id="7" name="Marcador de contenido 1">
            <a:extLst>
              <a:ext uri="{FF2B5EF4-FFF2-40B4-BE49-F238E27FC236}">
                <a16:creationId xmlns:a16="http://schemas.microsoft.com/office/drawing/2014/main" id="{9FEAA01B-0EB5-83C2-54D0-7CC5A1960777}"/>
              </a:ext>
            </a:extLst>
          </p:cNvPr>
          <p:cNvSpPr txBox="1">
            <a:spLocks/>
          </p:cNvSpPr>
          <p:nvPr/>
        </p:nvSpPr>
        <p:spPr>
          <a:xfrm>
            <a:off x="314036" y="1100377"/>
            <a:ext cx="3824931" cy="49469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/>
              <a:buNone/>
            </a:pPr>
            <a:r>
              <a:rPr lang="en-US" dirty="0"/>
              <a:t>More than one thousand isotopes and isomers have been measured using laser spectroscopy techniques.</a:t>
            </a:r>
          </a:p>
          <a:p>
            <a:pPr marL="0" indent="0" algn="just">
              <a:buFont typeface="Arial"/>
              <a:buNone/>
            </a:pPr>
            <a:endParaRPr lang="en-US" dirty="0"/>
          </a:p>
          <a:p>
            <a:pPr marL="0" indent="0" algn="just">
              <a:buFont typeface="Arial"/>
              <a:buNone/>
            </a:pPr>
            <a:r>
              <a:rPr lang="en-US" dirty="0"/>
              <a:t>Despite this, several regions of the nuclear chart have not yet been measured </a:t>
            </a:r>
            <a:r>
              <a:rPr lang="en-US" dirty="0">
                <a:sym typeface="Wingdings" panose="05000000000000000000" pitchFamily="2" charset="2"/>
              </a:rPr>
              <a:t></a:t>
            </a:r>
            <a:r>
              <a:rPr lang="en-US" dirty="0"/>
              <a:t> limited by production and sensitivity to nuclear observables.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D3EC601-5EE6-C986-BD45-BBC42EC1C9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8473" y="1207532"/>
            <a:ext cx="7429123" cy="4946936"/>
          </a:xfrm>
          <a:prstGeom prst="rect">
            <a:avLst/>
          </a:prstGeom>
        </p:spPr>
      </p:pic>
      <p:sp>
        <p:nvSpPr>
          <p:cNvPr id="2" name="CuadroTexto 5">
            <a:extLst>
              <a:ext uri="{FF2B5EF4-FFF2-40B4-BE49-F238E27FC236}">
                <a16:creationId xmlns:a16="http://schemas.microsoft.com/office/drawing/2014/main" id="{9D83EF99-2AA7-617D-D72E-7C95BBFC36BC}"/>
              </a:ext>
            </a:extLst>
          </p:cNvPr>
          <p:cNvSpPr txBox="1"/>
          <p:nvPr/>
        </p:nvSpPr>
        <p:spPr>
          <a:xfrm>
            <a:off x="786063" y="6303167"/>
            <a:ext cx="611204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457200"/>
            <a:r>
              <a:rPr lang="en-US" sz="1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[1] Yang, X. F., Wang, S. J., Wilkins, S. G., &amp; Ruiz, R. G. (2023). Laser spectroscopy for the study of exotic nuclei. Progress in Particle and Nuclear Physics, 129, 104005.</a:t>
            </a:r>
          </a:p>
        </p:txBody>
      </p:sp>
    </p:spTree>
    <p:extLst>
      <p:ext uri="{BB962C8B-B14F-4D97-AF65-F5344CB8AC3E}">
        <p14:creationId xmlns:p14="http://schemas.microsoft.com/office/powerpoint/2010/main" val="31858355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B82D4D-32F6-300C-72C6-E6022ECD11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EB4F29-3747-AF6F-BC25-7B5DE179B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D2292E-25A5-2C52-7921-E94516316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20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2B8A195-C5D5-8012-446C-35FB132E0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>
            <a:normAutofit/>
          </a:bodyPr>
          <a:lstStyle/>
          <a:p>
            <a:r>
              <a:rPr lang="en-US" dirty="0"/>
              <a:t>Acknowledgments</a:t>
            </a:r>
            <a:endParaRPr lang="en-B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5D8CCF-D4EE-C1CB-B4F5-262CCE66DA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8911" y="4536861"/>
            <a:ext cx="2974470" cy="1673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14254BC-8A08-C2BD-85F0-A8A47D310B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912" y="3663922"/>
            <a:ext cx="2974470" cy="981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KU Leuven Logo">
            <a:extLst>
              <a:ext uri="{FF2B5EF4-FFF2-40B4-BE49-F238E27FC236}">
                <a16:creationId xmlns:a16="http://schemas.microsoft.com/office/drawing/2014/main" id="{88E59612-D3F9-B659-8A57-FA49731D16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8227" y="3139392"/>
            <a:ext cx="2295262" cy="1722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1F8774D-D658-E74B-9B30-8A476776AF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25965" y="3154480"/>
            <a:ext cx="2777544" cy="185169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FC00FB3-7EA0-8BD8-F2B3-23EB75BB9A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8511" y="3705232"/>
            <a:ext cx="821073" cy="821073"/>
          </a:xfrm>
          <a:prstGeom prst="rect">
            <a:avLst/>
          </a:prstGeom>
        </p:spPr>
      </p:pic>
      <p:pic>
        <p:nvPicPr>
          <p:cNvPr id="12" name="Picture 11" descr="Exploring a better tomorrow | SCK CEN">
            <a:extLst>
              <a:ext uri="{FF2B5EF4-FFF2-40B4-BE49-F238E27FC236}">
                <a16:creationId xmlns:a16="http://schemas.microsoft.com/office/drawing/2014/main" id="{4866B8AA-AA04-BA30-0970-C33B0128EB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6375" y="4987140"/>
            <a:ext cx="1596788" cy="8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Institut pluridisciplinaire Hubert Curien – IPHC">
            <a:extLst>
              <a:ext uri="{FF2B5EF4-FFF2-40B4-BE49-F238E27FC236}">
                <a16:creationId xmlns:a16="http://schemas.microsoft.com/office/drawing/2014/main" id="{BE44E557-C3B7-B2F7-83B4-6A191A915B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8134" y="4581954"/>
            <a:ext cx="1676400" cy="115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University of Gothenburg Logo PNG vector in SVG, PDF, AI, CDR format">
            <a:extLst>
              <a:ext uri="{FF2B5EF4-FFF2-40B4-BE49-F238E27FC236}">
                <a16:creationId xmlns:a16="http://schemas.microsoft.com/office/drawing/2014/main" id="{339C4201-C6F5-01BB-858D-7F6F736774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976" y="4697434"/>
            <a:ext cx="2076268" cy="1558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A group of people standing in front of a building&#10;&#10;AI-generated content may be incorrect.">
            <a:extLst>
              <a:ext uri="{FF2B5EF4-FFF2-40B4-BE49-F238E27FC236}">
                <a16:creationId xmlns:a16="http://schemas.microsoft.com/office/drawing/2014/main" id="{ED663BAD-3A35-66CF-9BF9-DA363F9A5B3F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l="9961" t="37390" r="2543" b="29977"/>
          <a:stretch/>
        </p:blipFill>
        <p:spPr>
          <a:xfrm>
            <a:off x="1694089" y="983527"/>
            <a:ext cx="8679022" cy="2427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2104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F1FA26-D1D8-7931-6F6D-BA86E31F2F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4E407A-4453-A81A-6F44-48E94CC481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Thanks for your attention</a:t>
            </a:r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3F0A19-7593-B2CA-C366-BEA466424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8E52EE-49A6-C390-F893-A3CE088C0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93032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058D4-862F-19BA-E285-19BFFD09F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C6E1622-A9F1-6D07-9071-745D80962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41B316-9037-C33D-FF9A-7300FCC70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32951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2C7D28-0EB6-FFAB-CBC1-1EEF55BAC6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screenshot of a graph&#10;&#10;AI-generated content may be incorrect.">
            <a:extLst>
              <a:ext uri="{FF2B5EF4-FFF2-40B4-BE49-F238E27FC236}">
                <a16:creationId xmlns:a16="http://schemas.microsoft.com/office/drawing/2014/main" id="{BF385797-A18F-1723-9209-498261C690B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777" t="4099" r="3196"/>
          <a:stretch/>
        </p:blipFill>
        <p:spPr>
          <a:xfrm>
            <a:off x="183309" y="1051396"/>
            <a:ext cx="8048690" cy="5096907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0A5E81-205F-20E4-FA7E-4FEA8BA2C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969A11-D12C-09A2-42A4-D6D0A02A3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23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35BB200-62F5-2FC2-2857-58FD4800BB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207036"/>
            <a:ext cx="11041200" cy="916305"/>
          </a:xfrm>
        </p:spPr>
        <p:txBody>
          <a:bodyPr/>
          <a:lstStyle/>
          <a:p>
            <a:r>
              <a:rPr lang="en-US" dirty="0"/>
              <a:t>Total </a:t>
            </a:r>
            <a:r>
              <a:rPr lang="en-US" baseline="30000" dirty="0"/>
              <a:t>223</a:t>
            </a:r>
            <a:r>
              <a:rPr lang="en-US" dirty="0"/>
              <a:t>RaF spectra (PGOPHER).</a:t>
            </a:r>
            <a:endParaRPr lang="en-BE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0D1F059-8496-AA72-026C-10D96D98A921}"/>
              </a:ext>
            </a:extLst>
          </p:cNvPr>
          <p:cNvSpPr txBox="1">
            <a:spLocks/>
          </p:cNvSpPr>
          <p:nvPr/>
        </p:nvSpPr>
        <p:spPr>
          <a:xfrm>
            <a:off x="8231999" y="4935313"/>
            <a:ext cx="3683481" cy="7950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Aft>
                <a:spcPts val="600"/>
              </a:spcAft>
              <a:buNone/>
            </a:pPr>
            <a:r>
              <a:rPr lang="en-US" sz="2000" dirty="0"/>
              <a:t>6 different R-branch lines were measured</a:t>
            </a:r>
            <a:r>
              <a:rPr lang="en-US" sz="2000" dirty="0">
                <a:solidFill>
                  <a:srgbClr val="253366"/>
                </a:solidFill>
                <a:sym typeface="Wingdings" panose="05000000000000000000" pitchFamily="2" charset="2"/>
              </a:rPr>
              <a:t>  </a:t>
            </a:r>
            <a:r>
              <a:rPr lang="en-US" sz="2000" dirty="0"/>
              <a:t>6 HFS spectra.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75A2C17E-EBA6-65E2-CC86-C3C73309357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50623406"/>
                  </p:ext>
                </p:extLst>
              </p:nvPr>
            </p:nvGraphicFramePr>
            <p:xfrm>
              <a:off x="8325210" y="1191319"/>
              <a:ext cx="3683481" cy="329768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72612">
                      <a:extLst>
                        <a:ext uri="{9D8B030D-6E8A-4147-A177-3AD203B41FA5}">
                          <a16:colId xmlns:a16="http://schemas.microsoft.com/office/drawing/2014/main" val="3532270223"/>
                        </a:ext>
                      </a:extLst>
                    </a:gridCol>
                    <a:gridCol w="2310869">
                      <a:extLst>
                        <a:ext uri="{9D8B030D-6E8A-4147-A177-3AD203B41FA5}">
                          <a16:colId xmlns:a16="http://schemas.microsoft.com/office/drawing/2014/main" val="2297079237"/>
                        </a:ext>
                      </a:extLst>
                    </a:gridCol>
                  </a:tblGrid>
                  <a:tr h="35907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Parameter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Value (std)[sys]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58280496"/>
                      </a:ext>
                    </a:extLst>
                  </a:tr>
                  <a:tr h="35907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B’’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BE" dirty="0"/>
                            <a:t>576</a:t>
                          </a:r>
                          <a:r>
                            <a:rPr lang="en-US" dirty="0"/>
                            <a:t>1</a:t>
                          </a:r>
                          <a:r>
                            <a:rPr lang="en-BE" dirty="0"/>
                            <a:t>.</a:t>
                          </a:r>
                          <a:r>
                            <a:rPr lang="en-US" dirty="0"/>
                            <a:t>914</a:t>
                          </a:r>
                          <a:r>
                            <a:rPr lang="en-BE" dirty="0"/>
                            <a:t>(</a:t>
                          </a:r>
                          <a:r>
                            <a:rPr lang="en-US" dirty="0"/>
                            <a:t>20</a:t>
                          </a:r>
                          <a:r>
                            <a:rPr lang="en-BE" dirty="0"/>
                            <a:t>)</a:t>
                          </a:r>
                          <a:r>
                            <a:rPr lang="en-US" dirty="0"/>
                            <a:t>[6]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53887726"/>
                      </a:ext>
                    </a:extLst>
                  </a:tr>
                  <a:tr h="35907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  <m:t>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BE" dirty="0"/>
                            <a:t>20</a:t>
                          </a:r>
                          <a:r>
                            <a:rPr lang="en-US" dirty="0"/>
                            <a:t>98(4)[1]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19753416"/>
                      </a:ext>
                    </a:extLst>
                  </a:tr>
                  <a:tr h="35907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  <m:t>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2019.0(20)[4]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10910075"/>
                      </a:ext>
                    </a:extLst>
                  </a:tr>
                  <a:tr h="35907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eqQ</a:t>
                          </a:r>
                          <a:endParaRPr lang="en-BE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-1473(8)[2]</a:t>
                          </a:r>
                          <a:endParaRPr lang="en-BE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191583540"/>
                      </a:ext>
                    </a:extLst>
                  </a:tr>
                  <a:tr h="35907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</a:t>
                          </a:r>
                          <a:endParaRPr lang="en-BE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BE" dirty="0"/>
                            <a:t>398</a:t>
                          </a:r>
                          <a:r>
                            <a:rPr lang="en-US" dirty="0"/>
                            <a:t>,</a:t>
                          </a:r>
                          <a:r>
                            <a:rPr lang="en-BE" dirty="0"/>
                            <a:t>265</a:t>
                          </a:r>
                          <a:r>
                            <a:rPr lang="en-US" dirty="0"/>
                            <a:t>,</a:t>
                          </a:r>
                          <a:r>
                            <a:rPr lang="en-BE" dirty="0"/>
                            <a:t>187.8</a:t>
                          </a:r>
                          <a:r>
                            <a:rPr lang="en-US" dirty="0"/>
                            <a:t>(30)[4]</a:t>
                          </a:r>
                          <a:endParaRPr lang="en-BE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995309398"/>
                      </a:ext>
                    </a:extLst>
                  </a:tr>
                  <a:tr h="35907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B’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5731.355(20)[6]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13320629"/>
                      </a:ext>
                    </a:extLst>
                  </a:tr>
                  <a:tr h="35907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  <m:t>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270.1(10)[3]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73579065"/>
                      </a:ext>
                    </a:extLst>
                  </a:tr>
                  <a:tr h="35907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eqQ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-911(6)[2]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3167334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75A2C17E-EBA6-65E2-CC86-C3C73309357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50623406"/>
                  </p:ext>
                </p:extLst>
              </p:nvPr>
            </p:nvGraphicFramePr>
            <p:xfrm>
              <a:off x="8325210" y="1191319"/>
              <a:ext cx="3683481" cy="329768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72612">
                      <a:extLst>
                        <a:ext uri="{9D8B030D-6E8A-4147-A177-3AD203B41FA5}">
                          <a16:colId xmlns:a16="http://schemas.microsoft.com/office/drawing/2014/main" val="3532270223"/>
                        </a:ext>
                      </a:extLst>
                    </a:gridCol>
                    <a:gridCol w="2310869">
                      <a:extLst>
                        <a:ext uri="{9D8B030D-6E8A-4147-A177-3AD203B41FA5}">
                          <a16:colId xmlns:a16="http://schemas.microsoft.com/office/drawing/2014/main" val="2297079237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Parameter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Value (std)[sys]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58280496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B’’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BE" dirty="0"/>
                            <a:t>576</a:t>
                          </a:r>
                          <a:r>
                            <a:rPr lang="en-US" dirty="0"/>
                            <a:t>1</a:t>
                          </a:r>
                          <a:r>
                            <a:rPr lang="en-BE" dirty="0"/>
                            <a:t>.</a:t>
                          </a:r>
                          <a:r>
                            <a:rPr lang="en-US" dirty="0"/>
                            <a:t>914</a:t>
                          </a:r>
                          <a:r>
                            <a:rPr lang="en-BE" dirty="0"/>
                            <a:t>(</a:t>
                          </a:r>
                          <a:r>
                            <a:rPr lang="en-US" dirty="0"/>
                            <a:t>20</a:t>
                          </a:r>
                          <a:r>
                            <a:rPr lang="en-BE" dirty="0"/>
                            <a:t>)</a:t>
                          </a:r>
                          <a:r>
                            <a:rPr lang="en-US" dirty="0"/>
                            <a:t>[6]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53887726"/>
                      </a:ext>
                    </a:extLst>
                  </a:tr>
                  <a:tr h="371602"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4"/>
                          <a:stretch>
                            <a:fillRect l="-444" t="-204918" r="-171111" b="-6163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BE" dirty="0"/>
                            <a:t>20</a:t>
                          </a:r>
                          <a:r>
                            <a:rPr lang="en-US" dirty="0"/>
                            <a:t>98(4)[1]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19753416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4"/>
                          <a:stretch>
                            <a:fillRect l="-444" t="-310000" r="-171111" b="-5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2019.0(20)[4]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1091007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eqQ</a:t>
                          </a:r>
                          <a:endParaRPr lang="en-BE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-1473(8)[2]</a:t>
                          </a:r>
                          <a:endParaRPr lang="en-BE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19158354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</a:t>
                          </a:r>
                          <a:endParaRPr lang="en-BE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BE" dirty="0"/>
                            <a:t>398</a:t>
                          </a:r>
                          <a:r>
                            <a:rPr lang="en-US" dirty="0"/>
                            <a:t>,</a:t>
                          </a:r>
                          <a:r>
                            <a:rPr lang="en-BE" dirty="0"/>
                            <a:t>265</a:t>
                          </a:r>
                          <a:r>
                            <a:rPr lang="en-US" dirty="0"/>
                            <a:t>,</a:t>
                          </a:r>
                          <a:r>
                            <a:rPr lang="en-BE" dirty="0"/>
                            <a:t>187.8</a:t>
                          </a:r>
                          <a:r>
                            <a:rPr lang="en-US" dirty="0"/>
                            <a:t>(30)[4]</a:t>
                          </a:r>
                          <a:endParaRPr lang="en-BE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995309398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B’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5731.355(20)[6]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13320629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4"/>
                          <a:stretch>
                            <a:fillRect l="-444" t="-711667" r="-171111" b="-1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270.1(10)[3]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7357906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eqQ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-911(6)[2]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3167334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6448205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4B826B-CF18-30B6-FA8A-ACC3C8E59D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B9EA2EE-E1B5-4ECB-0C7F-71FB4CE06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25D5BA-B379-3DDC-7CE2-BA45E64A7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24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F80ABFD-8C4B-2654-ED65-CAB43F06DC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>
            <a:normAutofit/>
          </a:bodyPr>
          <a:lstStyle/>
          <a:p>
            <a:r>
              <a:rPr lang="en-US" dirty="0"/>
              <a:t>Laser spectroscopy on molecules</a:t>
            </a:r>
            <a:endParaRPr lang="en-B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Marcador de contenido 1">
                <a:extLst>
                  <a:ext uri="{FF2B5EF4-FFF2-40B4-BE49-F238E27FC236}">
                    <a16:creationId xmlns:a16="http://schemas.microsoft.com/office/drawing/2014/main" id="{1EB50C9B-F48D-1C9D-A2EC-D629938E437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113312" y="1717765"/>
                <a:ext cx="3910606" cy="167217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0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0" indent="0" algn="just">
                  <a:buNone/>
                  <a:defRPr/>
                </a:pPr>
                <a:r>
                  <a:rPr lang="en-US" dirty="0"/>
                  <a:t>Each rotational line is further split </a:t>
                </a: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</a:rPr>
                  <a:t>due to the electron-nuclear interaction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b="0" i="1" u="none" strike="noStrike" kern="1200" cap="none" spc="0" normalizeH="0" baseline="0" noProof="0" smtClean="0">
                            <a:ln>
                              <a:noFill/>
                            </a:ln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US" b="0" i="1" u="none" strike="noStrike" kern="1200" cap="none" spc="0" normalizeH="0" baseline="0" noProof="0" smtClean="0">
                            <a:ln>
                              <a:noFill/>
                            </a:ln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kumimoji="0" lang="en-US" b="0" i="1" u="none" strike="noStrike" kern="1200" cap="none" spc="0" normalizeH="0" baseline="0" noProof="0" smtClean="0">
                            <a:ln>
                              <a:noFill/>
                            </a:ln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h𝑓𝑠</m:t>
                        </m:r>
                      </m:sub>
                    </m:sSub>
                  </m:oMath>
                </a14:m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</a:rPr>
                  <a:t>).</a:t>
                </a:r>
              </a:p>
            </p:txBody>
          </p:sp>
        </mc:Choice>
        <mc:Fallback xmlns="">
          <p:sp>
            <p:nvSpPr>
              <p:cNvPr id="6" name="Marcador de contenido 1">
                <a:extLst>
                  <a:ext uri="{FF2B5EF4-FFF2-40B4-BE49-F238E27FC236}">
                    <a16:creationId xmlns:a16="http://schemas.microsoft.com/office/drawing/2014/main" id="{93503CCB-A69A-6F81-E282-812720FBCC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3312" y="1717765"/>
                <a:ext cx="3910606" cy="1672174"/>
              </a:xfrm>
              <a:prstGeom prst="rect">
                <a:avLst/>
              </a:prstGeom>
              <a:blipFill>
                <a:blip r:embed="rId3"/>
                <a:stretch>
                  <a:fillRect l="-2496" t="-2555" r="-2340" b="-1460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upo 9">
            <a:extLst>
              <a:ext uri="{FF2B5EF4-FFF2-40B4-BE49-F238E27FC236}">
                <a16:creationId xmlns:a16="http://schemas.microsoft.com/office/drawing/2014/main" id="{1E9EB53C-85BE-293D-E937-06244A5A938D}"/>
              </a:ext>
            </a:extLst>
          </p:cNvPr>
          <p:cNvGrpSpPr/>
          <p:nvPr/>
        </p:nvGrpSpPr>
        <p:grpSpPr>
          <a:xfrm>
            <a:off x="8137526" y="3669922"/>
            <a:ext cx="3780180" cy="2537550"/>
            <a:chOff x="6458064" y="2725509"/>
            <a:chExt cx="4637316" cy="2958130"/>
          </a:xfrm>
        </p:grpSpPr>
        <p:pic>
          <p:nvPicPr>
            <p:cNvPr id="12" name="Imagen 10">
              <a:extLst>
                <a:ext uri="{FF2B5EF4-FFF2-40B4-BE49-F238E27FC236}">
                  <a16:creationId xmlns:a16="http://schemas.microsoft.com/office/drawing/2014/main" id="{9EAB7377-51D4-ABB6-4BDA-AE9774A22F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225"/>
            <a:stretch/>
          </p:blipFill>
          <p:spPr>
            <a:xfrm flipH="1">
              <a:off x="6746724" y="2725510"/>
              <a:ext cx="4348656" cy="2950545"/>
            </a:xfrm>
            <a:prstGeom prst="rect">
              <a:avLst/>
            </a:prstGeom>
          </p:spPr>
        </p:pic>
        <p:pic>
          <p:nvPicPr>
            <p:cNvPr id="13" name="Imagen 11">
              <a:extLst>
                <a:ext uri="{FF2B5EF4-FFF2-40B4-BE49-F238E27FC236}">
                  <a16:creationId xmlns:a16="http://schemas.microsoft.com/office/drawing/2014/main" id="{83E3D6BD-61FF-A433-25AA-90CCE6B61F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81050" t="52845" r="9460" b="41818"/>
            <a:stretch/>
          </p:blipFill>
          <p:spPr>
            <a:xfrm>
              <a:off x="7193816" y="4293899"/>
              <a:ext cx="440055" cy="157480"/>
            </a:xfrm>
            <a:prstGeom prst="rect">
              <a:avLst/>
            </a:prstGeom>
          </p:spPr>
        </p:pic>
        <p:pic>
          <p:nvPicPr>
            <p:cNvPr id="14" name="Imagen 12">
              <a:extLst>
                <a:ext uri="{FF2B5EF4-FFF2-40B4-BE49-F238E27FC236}">
                  <a16:creationId xmlns:a16="http://schemas.microsoft.com/office/drawing/2014/main" id="{A49335FB-30C2-CF2D-743D-EA99CCDF5A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94070"/>
            <a:stretch/>
          </p:blipFill>
          <p:spPr>
            <a:xfrm>
              <a:off x="6609232" y="2725509"/>
              <a:ext cx="274983" cy="2950545"/>
            </a:xfrm>
            <a:prstGeom prst="rect">
              <a:avLst/>
            </a:prstGeom>
          </p:spPr>
        </p:pic>
        <p:pic>
          <p:nvPicPr>
            <p:cNvPr id="15" name="Imagen 13">
              <a:extLst>
                <a:ext uri="{FF2B5EF4-FFF2-40B4-BE49-F238E27FC236}">
                  <a16:creationId xmlns:a16="http://schemas.microsoft.com/office/drawing/2014/main" id="{6E630B05-A36C-3B1A-2A95-4C8534B8D1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0345" t="89793" r="79138" b="3900"/>
            <a:stretch/>
          </p:blipFill>
          <p:spPr>
            <a:xfrm>
              <a:off x="10458649" y="5370605"/>
              <a:ext cx="487680" cy="186064"/>
            </a:xfrm>
            <a:prstGeom prst="rect">
              <a:avLst/>
            </a:prstGeom>
          </p:spPr>
        </p:pic>
        <p:pic>
          <p:nvPicPr>
            <p:cNvPr id="16" name="Imagen 15">
              <a:extLst>
                <a:ext uri="{FF2B5EF4-FFF2-40B4-BE49-F238E27FC236}">
                  <a16:creationId xmlns:a16="http://schemas.microsoft.com/office/drawing/2014/main" id="{4EEBF9C7-B07C-7CE7-F9A1-C5E5D607E46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1247" t="89608" r="59683" b="5999"/>
            <a:stretch/>
          </p:blipFill>
          <p:spPr>
            <a:xfrm>
              <a:off x="9521693" y="5370605"/>
              <a:ext cx="420625" cy="129605"/>
            </a:xfrm>
            <a:prstGeom prst="rect">
              <a:avLst/>
            </a:prstGeom>
          </p:spPr>
        </p:pic>
        <p:pic>
          <p:nvPicPr>
            <p:cNvPr id="17" name="Imagen 16">
              <a:extLst>
                <a:ext uri="{FF2B5EF4-FFF2-40B4-BE49-F238E27FC236}">
                  <a16:creationId xmlns:a16="http://schemas.microsoft.com/office/drawing/2014/main" id="{98BC8F6E-311D-0268-22E7-19E3298FF0F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71735" t="89418" r="18406" b="4772"/>
            <a:stretch/>
          </p:blipFill>
          <p:spPr>
            <a:xfrm>
              <a:off x="7585999" y="5355669"/>
              <a:ext cx="457201" cy="171423"/>
            </a:xfrm>
            <a:prstGeom prst="rect">
              <a:avLst/>
            </a:prstGeom>
          </p:spPr>
        </p:pic>
        <p:pic>
          <p:nvPicPr>
            <p:cNvPr id="18" name="Imagen 17">
              <a:extLst>
                <a:ext uri="{FF2B5EF4-FFF2-40B4-BE49-F238E27FC236}">
                  <a16:creationId xmlns:a16="http://schemas.microsoft.com/office/drawing/2014/main" id="{98ED7BE5-EE26-D230-6AF9-DC36DCB5A43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81791" t="87905" r="7824" b="3638"/>
            <a:stretch/>
          </p:blipFill>
          <p:spPr>
            <a:xfrm>
              <a:off x="7151603" y="5355669"/>
              <a:ext cx="481585" cy="249517"/>
            </a:xfrm>
            <a:prstGeom prst="rect">
              <a:avLst/>
            </a:prstGeom>
          </p:spPr>
        </p:pic>
        <p:pic>
          <p:nvPicPr>
            <p:cNvPr id="19" name="Imagen 18">
              <a:extLst>
                <a:ext uri="{FF2B5EF4-FFF2-40B4-BE49-F238E27FC236}">
                  <a16:creationId xmlns:a16="http://schemas.microsoft.com/office/drawing/2014/main" id="{ED136A14-2A5E-4F21-7EE9-F34369F251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41895" t="89860" r="49429" b="4714"/>
            <a:stretch/>
          </p:blipFill>
          <p:spPr>
            <a:xfrm>
              <a:off x="9062970" y="5370607"/>
              <a:ext cx="402337" cy="160112"/>
            </a:xfrm>
            <a:prstGeom prst="rect">
              <a:avLst/>
            </a:prstGeom>
          </p:spPr>
        </p:pic>
        <p:pic>
          <p:nvPicPr>
            <p:cNvPr id="20" name="Imagen 19">
              <a:extLst>
                <a:ext uri="{FF2B5EF4-FFF2-40B4-BE49-F238E27FC236}">
                  <a16:creationId xmlns:a16="http://schemas.microsoft.com/office/drawing/2014/main" id="{DFCDEF4D-008E-4553-778A-F89406F3CD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51526" t="89913" r="39535" b="5242"/>
            <a:stretch/>
          </p:blipFill>
          <p:spPr>
            <a:xfrm>
              <a:off x="8553171" y="5370607"/>
              <a:ext cx="414528" cy="142940"/>
            </a:xfrm>
            <a:prstGeom prst="rect">
              <a:avLst/>
            </a:prstGeom>
          </p:spPr>
        </p:pic>
        <p:pic>
          <p:nvPicPr>
            <p:cNvPr id="21" name="Imagen 20">
              <a:extLst>
                <a:ext uri="{FF2B5EF4-FFF2-40B4-BE49-F238E27FC236}">
                  <a16:creationId xmlns:a16="http://schemas.microsoft.com/office/drawing/2014/main" id="{ECD8E2CC-1EE8-1D4E-AFBB-14BDCEDBA5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1546" t="89723" r="28595" b="5822"/>
            <a:stretch/>
          </p:blipFill>
          <p:spPr>
            <a:xfrm>
              <a:off x="8072027" y="5370606"/>
              <a:ext cx="444569" cy="127837"/>
            </a:xfrm>
            <a:prstGeom prst="rect">
              <a:avLst/>
            </a:prstGeom>
          </p:spPr>
        </p:pic>
        <p:pic>
          <p:nvPicPr>
            <p:cNvPr id="22" name="Imagen 21">
              <a:extLst>
                <a:ext uri="{FF2B5EF4-FFF2-40B4-BE49-F238E27FC236}">
                  <a16:creationId xmlns:a16="http://schemas.microsoft.com/office/drawing/2014/main" id="{F0329290-4237-3C55-224F-9537292E739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94682"/>
            <a:stretch/>
          </p:blipFill>
          <p:spPr>
            <a:xfrm>
              <a:off x="6458064" y="5526734"/>
              <a:ext cx="4637316" cy="156905"/>
            </a:xfrm>
            <a:prstGeom prst="rect">
              <a:avLst/>
            </a:prstGeom>
          </p:spPr>
        </p:pic>
        <p:pic>
          <p:nvPicPr>
            <p:cNvPr id="23" name="Imagen 22">
              <a:extLst>
                <a:ext uri="{FF2B5EF4-FFF2-40B4-BE49-F238E27FC236}">
                  <a16:creationId xmlns:a16="http://schemas.microsoft.com/office/drawing/2014/main" id="{837CD73C-E250-B3F7-06DF-53EE47A2E57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81791" t="89419" r="7824" b="3638"/>
            <a:stretch/>
          </p:blipFill>
          <p:spPr>
            <a:xfrm>
              <a:off x="7096610" y="5355669"/>
              <a:ext cx="481585" cy="204867"/>
            </a:xfrm>
            <a:prstGeom prst="rect">
              <a:avLst/>
            </a:prstGeom>
          </p:spPr>
        </p:pic>
        <p:pic>
          <p:nvPicPr>
            <p:cNvPr id="24" name="Imagen 23">
              <a:extLst>
                <a:ext uri="{FF2B5EF4-FFF2-40B4-BE49-F238E27FC236}">
                  <a16:creationId xmlns:a16="http://schemas.microsoft.com/office/drawing/2014/main" id="{11297FA2-19E8-513B-DA9E-904653162A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0730" t="89764" r="69805" b="3959"/>
            <a:stretch/>
          </p:blipFill>
          <p:spPr>
            <a:xfrm>
              <a:off x="9975923" y="5370607"/>
              <a:ext cx="438913" cy="185198"/>
            </a:xfrm>
            <a:prstGeom prst="rect">
              <a:avLst/>
            </a:prstGeom>
          </p:spPr>
        </p:pic>
        <p:pic>
          <p:nvPicPr>
            <p:cNvPr id="25" name="Imagen 24">
              <a:extLst>
                <a:ext uri="{FF2B5EF4-FFF2-40B4-BE49-F238E27FC236}">
                  <a16:creationId xmlns:a16="http://schemas.microsoft.com/office/drawing/2014/main" id="{09398E5E-B98D-C0A6-F604-6BF7281231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9369" t="29183" r="16299" b="63585"/>
            <a:stretch/>
          </p:blipFill>
          <p:spPr>
            <a:xfrm>
              <a:off x="7506662" y="3572287"/>
              <a:ext cx="664641" cy="213360"/>
            </a:xfrm>
            <a:prstGeom prst="rect">
              <a:avLst/>
            </a:prstGeom>
          </p:spPr>
        </p:pic>
        <p:pic>
          <p:nvPicPr>
            <p:cNvPr id="26" name="Imagen 25">
              <a:extLst>
                <a:ext uri="{FF2B5EF4-FFF2-40B4-BE49-F238E27FC236}">
                  <a16:creationId xmlns:a16="http://schemas.microsoft.com/office/drawing/2014/main" id="{F2380C72-4913-B1F4-883C-C37566B1CE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0704" t="28751" r="73089" b="64018"/>
            <a:stretch/>
          </p:blipFill>
          <p:spPr>
            <a:xfrm>
              <a:off x="10142652" y="3572288"/>
              <a:ext cx="751559" cy="213360"/>
            </a:xfrm>
            <a:prstGeom prst="rect">
              <a:avLst/>
            </a:prstGeom>
          </p:spPr>
        </p:pic>
        <p:pic>
          <p:nvPicPr>
            <p:cNvPr id="27" name="Imagen 26">
              <a:extLst>
                <a:ext uri="{FF2B5EF4-FFF2-40B4-BE49-F238E27FC236}">
                  <a16:creationId xmlns:a16="http://schemas.microsoft.com/office/drawing/2014/main" id="{F2F581BA-B6E0-211A-184A-FA5CA18266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79793" t="42273" r="10348" b="50702"/>
            <a:stretch/>
          </p:blipFill>
          <p:spPr>
            <a:xfrm>
              <a:off x="7232757" y="3971785"/>
              <a:ext cx="457201" cy="207264"/>
            </a:xfrm>
            <a:prstGeom prst="rect">
              <a:avLst/>
            </a:prstGeom>
          </p:spPr>
        </p:pic>
        <p:pic>
          <p:nvPicPr>
            <p:cNvPr id="28" name="Imagen 27">
              <a:extLst>
                <a:ext uri="{FF2B5EF4-FFF2-40B4-BE49-F238E27FC236}">
                  <a16:creationId xmlns:a16="http://schemas.microsoft.com/office/drawing/2014/main" id="{F1DE092B-1585-DE83-A03D-F1EAD3D21F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47275" t="6122" r="48946" b="68700"/>
            <a:stretch/>
          </p:blipFill>
          <p:spPr>
            <a:xfrm>
              <a:off x="9017581" y="2936018"/>
              <a:ext cx="175260" cy="742950"/>
            </a:xfrm>
            <a:prstGeom prst="rect">
              <a:avLst/>
            </a:prstGeom>
          </p:spPr>
        </p:pic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9C61AAF4-BFAE-D43E-20E7-20D432A3E124}"/>
              </a:ext>
            </a:extLst>
          </p:cNvPr>
          <p:cNvSpPr txBox="1"/>
          <p:nvPr/>
        </p:nvSpPr>
        <p:spPr>
          <a:xfrm>
            <a:off x="8443758" y="3454449"/>
            <a:ext cx="3634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Typical textbook spectrum for HCl</a:t>
            </a:r>
            <a:endParaRPr lang="en-BE" dirty="0"/>
          </a:p>
        </p:txBody>
      </p:sp>
      <p:sp>
        <p:nvSpPr>
          <p:cNvPr id="30" name="CuadroTexto 5">
            <a:extLst>
              <a:ext uri="{FF2B5EF4-FFF2-40B4-BE49-F238E27FC236}">
                <a16:creationId xmlns:a16="http://schemas.microsoft.com/office/drawing/2014/main" id="{F859AEDA-A28C-C6BA-4E0B-FFD88B7C4E5F}"/>
              </a:ext>
            </a:extLst>
          </p:cNvPr>
          <p:cNvSpPr txBox="1"/>
          <p:nvPr/>
        </p:nvSpPr>
        <p:spPr>
          <a:xfrm>
            <a:off x="786063" y="6395500"/>
            <a:ext cx="611204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457200"/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[15] </a:t>
            </a:r>
            <a:r>
              <a:rPr lang="fr-FR" sz="1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Atkins, Physical </a:t>
            </a:r>
            <a:r>
              <a:rPr lang="fr-FR" sz="1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chemistry</a:t>
            </a:r>
            <a:r>
              <a:rPr lang="fr-FR" sz="1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P. Atkins, P. W., &amp; de Paula, J. (2014).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Marcador de contenido 1">
                <a:extLst>
                  <a:ext uri="{FF2B5EF4-FFF2-40B4-BE49-F238E27FC236}">
                    <a16:creationId xmlns:a16="http://schemas.microsoft.com/office/drawing/2014/main" id="{3B3331E6-76DF-496B-509B-EB13BFFD432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70004" y="1077265"/>
                <a:ext cx="10849562" cy="98996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0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0" indent="0" algn="l" defTabSz="914400">
                  <a:spcBef>
                    <a:spcPts val="1000"/>
                  </a:spcBef>
                  <a:buClrTx/>
                  <a:buSzTx/>
                  <a:buNone/>
                  <a:defRPr/>
                </a:pP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</a:rPr>
                  <a:t>The spectrum of a rovibrational transition is divided in three different branches: R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b="0" i="0" u="none" strike="noStrike" kern="1200" cap="none" spc="0" normalizeH="0" baseline="0" noProof="0" smtClean="0">
                        <a:ln>
                          <a:noFill/>
                        </a:ln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Δ</m:t>
                    </m:r>
                    <m:r>
                      <a:rPr kumimoji="0" lang="en-US" b="0" i="1" u="none" strike="noStrike" kern="1200" cap="none" spc="0" normalizeH="0" baseline="0" noProof="0" smtClean="0">
                        <a:ln>
                          <a:noFill/>
                        </a:ln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𝐽</m:t>
                    </m:r>
                    <m:r>
                      <a:rPr kumimoji="0" lang="en-US" b="0" i="1" u="none" strike="noStrike" kern="1200" cap="none" spc="0" normalizeH="0" baseline="0" noProof="0" smtClean="0">
                        <a:ln>
                          <a:noFill/>
                        </a:ln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=+1</m:t>
                    </m:r>
                  </m:oMath>
                </a14:m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</a:rPr>
                  <a:t>), Q </a:t>
                </a:r>
                <a:r>
                  <a:rPr lang="en-US" dirty="0"/>
                  <a:t>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/>
                  <a:t>)</a:t>
                </a: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</a:rPr>
                  <a:t>,</a:t>
                </a: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</a:rPr>
                  <a:t> P </a:t>
                </a:r>
                <a:r>
                  <a:rPr lang="en-US" dirty="0"/>
                  <a:t>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=−1</m:t>
                    </m:r>
                  </m:oMath>
                </a14:m>
                <a:r>
                  <a:rPr lang="en-US" dirty="0"/>
                  <a:t>).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9" name="Marcador de contenido 1">
                <a:extLst>
                  <a:ext uri="{FF2B5EF4-FFF2-40B4-BE49-F238E27FC236}">
                    <a16:creationId xmlns:a16="http://schemas.microsoft.com/office/drawing/2014/main" id="{7DDBF3EA-1F1A-C967-A68A-7D11DB85B5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004" y="1077265"/>
                <a:ext cx="10849562" cy="989960"/>
              </a:xfrm>
              <a:prstGeom prst="rect">
                <a:avLst/>
              </a:prstGeom>
              <a:blipFill>
                <a:blip r:embed="rId6"/>
                <a:stretch>
                  <a:fillRect l="-843" t="-4321" r="-955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62CF301-BF63-B787-ACF3-29A11470EACF}"/>
                  </a:ext>
                </a:extLst>
              </p:cNvPr>
              <p:cNvSpPr txBox="1"/>
              <p:nvPr/>
            </p:nvSpPr>
            <p:spPr>
              <a:xfrm>
                <a:off x="1608869" y="5799581"/>
                <a:ext cx="512191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𝑒𝑙</m:t>
                          </m:r>
                        </m:sub>
                      </m:sSub>
                    </m:oMath>
                  </m:oMathPara>
                </a14:m>
                <a:endParaRPr lang="en-BE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BACEAB7-100F-47A7-920F-9F16DD74DD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8869" y="5799581"/>
                <a:ext cx="512191" cy="369332"/>
              </a:xfrm>
              <a:prstGeom prst="rect">
                <a:avLst/>
              </a:prstGeom>
              <a:blipFill>
                <a:blip r:embed="rId7"/>
                <a:stretch>
                  <a:fillRect l="-13095" r="-2381" b="-18033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3C3A736-544D-9A93-B552-2C9334B24894}"/>
                  </a:ext>
                </a:extLst>
              </p:cNvPr>
              <p:cNvSpPr txBox="1"/>
              <p:nvPr/>
            </p:nvSpPr>
            <p:spPr>
              <a:xfrm>
                <a:off x="3931248" y="5798951"/>
                <a:ext cx="64998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𝑣𝑖𝑏</m:t>
                          </m:r>
                        </m:sub>
                      </m:sSub>
                    </m:oMath>
                  </m:oMathPara>
                </a14:m>
                <a:endParaRPr lang="en-BE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67A4FB6-3EE5-7E98-B666-EC49E17FDE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1248" y="5798951"/>
                <a:ext cx="649986" cy="369332"/>
              </a:xfrm>
              <a:prstGeom prst="rect">
                <a:avLst/>
              </a:prstGeom>
              <a:blipFill>
                <a:blip r:embed="rId8"/>
                <a:stretch>
                  <a:fillRect l="-10280" r="-1869" b="-18033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707E98E7-F86A-193C-3FD8-A9A00ABAD782}"/>
                  </a:ext>
                </a:extLst>
              </p:cNvPr>
              <p:cNvSpPr txBox="1"/>
              <p:nvPr/>
            </p:nvSpPr>
            <p:spPr>
              <a:xfrm>
                <a:off x="6223246" y="5799581"/>
                <a:ext cx="66120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𝑟𝑜𝑡</m:t>
                          </m:r>
                        </m:sub>
                      </m:sSub>
                    </m:oMath>
                  </m:oMathPara>
                </a14:m>
                <a:endParaRPr lang="en-BE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4A2C54AD-CBAA-E690-9BAF-923A86C03B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3246" y="5799581"/>
                <a:ext cx="661207" cy="369332"/>
              </a:xfrm>
              <a:prstGeom prst="rect">
                <a:avLst/>
              </a:prstGeom>
              <a:blipFill>
                <a:blip r:embed="rId9"/>
                <a:stretch>
                  <a:fillRect l="-10185" r="-1852" b="-16393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A group of arrows pointing upwards&#10;&#10;Description automatically generated">
            <a:extLst>
              <a:ext uri="{FF2B5EF4-FFF2-40B4-BE49-F238E27FC236}">
                <a16:creationId xmlns:a16="http://schemas.microsoft.com/office/drawing/2014/main" id="{2EC265D9-5D1F-062B-CAC2-FDBDF2EB35D8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r="68339"/>
          <a:stretch/>
        </p:blipFill>
        <p:spPr>
          <a:xfrm>
            <a:off x="646991" y="1918418"/>
            <a:ext cx="2220298" cy="3959779"/>
          </a:xfrm>
          <a:prstGeom prst="rect">
            <a:avLst/>
          </a:prstGeom>
        </p:spPr>
      </p:pic>
      <p:pic>
        <p:nvPicPr>
          <p:cNvPr id="2" name="Picture 1" descr="A group of arrows pointing upwards&#10;&#10;Description automatically generated">
            <a:extLst>
              <a:ext uri="{FF2B5EF4-FFF2-40B4-BE49-F238E27FC236}">
                <a16:creationId xmlns:a16="http://schemas.microsoft.com/office/drawing/2014/main" id="{697F3000-8828-C3E2-3BC8-45851016ADC1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30857" r="35304"/>
          <a:stretch/>
        </p:blipFill>
        <p:spPr>
          <a:xfrm>
            <a:off x="2810918" y="1918417"/>
            <a:ext cx="2373034" cy="3959779"/>
          </a:xfrm>
          <a:prstGeom prst="rect">
            <a:avLst/>
          </a:prstGeom>
        </p:spPr>
      </p:pic>
      <p:pic>
        <p:nvPicPr>
          <p:cNvPr id="31" name="Picture 30" descr="A group of arrows pointing upwards&#10;&#10;Description automatically generated">
            <a:extLst>
              <a:ext uri="{FF2B5EF4-FFF2-40B4-BE49-F238E27FC236}">
                <a16:creationId xmlns:a16="http://schemas.microsoft.com/office/drawing/2014/main" id="{A0236AEA-151D-CDFC-9451-5E1035317D22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64695"/>
          <a:stretch/>
        </p:blipFill>
        <p:spPr>
          <a:xfrm>
            <a:off x="5183952" y="1918416"/>
            <a:ext cx="2475828" cy="3959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20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9" grpId="0"/>
      <p:bldP spid="9" grpId="0"/>
      <p:bldP spid="11" grpId="0"/>
      <p:bldP spid="3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D5E148-5BB9-1C8A-7D72-BDE71FAB00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oup of blue graphs&#10;&#10;Description automatically generated">
            <a:extLst>
              <a:ext uri="{FF2B5EF4-FFF2-40B4-BE49-F238E27FC236}">
                <a16:creationId xmlns:a16="http://schemas.microsoft.com/office/drawing/2014/main" id="{0FBCAD4A-ED17-5BE6-1587-0A184FBEAC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2124" y="1152000"/>
            <a:ext cx="7719876" cy="4370576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9962E4-BE30-C7D4-073D-6E4FACBDD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E0F31E-5777-3BA5-26C3-CAD9DDF12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25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1912DE9-6D98-25E1-2723-4AE7892D9E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>
            <a:normAutofit/>
          </a:bodyPr>
          <a:lstStyle/>
          <a:p>
            <a:r>
              <a:rPr lang="en-US" dirty="0"/>
              <a:t>Final fit and estimation of statistical errors</a:t>
            </a:r>
            <a:endParaRPr lang="en-BE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033C917-B37F-E679-706F-96DCDE63CCDC}"/>
              </a:ext>
            </a:extLst>
          </p:cNvPr>
          <p:cNvSpPr txBox="1">
            <a:spLocks/>
          </p:cNvSpPr>
          <p:nvPr/>
        </p:nvSpPr>
        <p:spPr>
          <a:xfrm>
            <a:off x="136358" y="1074260"/>
            <a:ext cx="4387516" cy="48431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600"/>
              </a:spcAft>
            </a:pPr>
            <a:r>
              <a:rPr lang="en-US" sz="2000" dirty="0"/>
              <a:t>The fitting was automatize using Python. </a:t>
            </a:r>
          </a:p>
          <a:p>
            <a:pPr algn="just">
              <a:spcAft>
                <a:spcPts val="600"/>
              </a:spcAft>
            </a:pPr>
            <a:r>
              <a:rPr lang="en-US" sz="2000" dirty="0"/>
              <a:t>Based on the uncertainty in each HFS peak, a Gaussian distribution was created: (centroid = HFS peak centroid) and (width = HFS peak uncertainty).</a:t>
            </a:r>
          </a:p>
          <a:p>
            <a:pPr algn="just">
              <a:spcAft>
                <a:spcPts val="600"/>
              </a:spcAft>
            </a:pPr>
            <a:r>
              <a:rPr lang="en-US" sz="2000" dirty="0"/>
              <a:t>Re-fitting of the spectra with new peak centroids taken from the Gaussians.</a:t>
            </a:r>
          </a:p>
          <a:p>
            <a:pPr algn="just">
              <a:spcAft>
                <a:spcPts val="600"/>
              </a:spcAft>
            </a:pPr>
            <a:r>
              <a:rPr lang="en-US" sz="2000" dirty="0"/>
              <a:t>Store the fitted molecular constants and re-fit the spectra (total = 5000).</a:t>
            </a:r>
          </a:p>
          <a:p>
            <a:pPr algn="just">
              <a:spcAft>
                <a:spcPts val="600"/>
              </a:spcAft>
            </a:pPr>
            <a:r>
              <a:rPr lang="en-US" sz="2000" dirty="0"/>
              <a:t>The retrieved distribution from each constant gives its nominal value and uncertainty.</a:t>
            </a:r>
          </a:p>
          <a:p>
            <a:pPr marL="0" indent="0" algn="just">
              <a:spcAft>
                <a:spcPts val="600"/>
              </a:spcAft>
              <a:buFont typeface="Arial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0478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F08FC3-1C12-A2DE-68A3-217868FCC9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6210D10-5388-FAE0-B568-42E74735BC8A}"/>
              </a:ext>
            </a:extLst>
          </p:cNvPr>
          <p:cNvCxnSpPr>
            <a:cxnSpLocks/>
          </p:cNvCxnSpPr>
          <p:nvPr/>
        </p:nvCxnSpPr>
        <p:spPr>
          <a:xfrm>
            <a:off x="9112250" y="3343140"/>
            <a:ext cx="546100" cy="462584"/>
          </a:xfrm>
          <a:prstGeom prst="straightConnector1">
            <a:avLst/>
          </a:prstGeom>
          <a:ln w="76200">
            <a:solidFill>
              <a:srgbClr val="E4253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6594593D-AE2B-8D5A-7FE3-80CA18EF7A56}"/>
              </a:ext>
            </a:extLst>
          </p:cNvPr>
          <p:cNvSpPr/>
          <p:nvPr/>
        </p:nvSpPr>
        <p:spPr>
          <a:xfrm>
            <a:off x="8399186" y="2702509"/>
            <a:ext cx="1028700" cy="713496"/>
          </a:xfrm>
          <a:prstGeom prst="roundRect">
            <a:avLst/>
          </a:prstGeom>
          <a:solidFill>
            <a:srgbClr val="E42536"/>
          </a:solidFill>
          <a:ln>
            <a:solidFill>
              <a:srgbClr val="C6182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CC067C36-D1A5-76A3-13EC-39517763980F}"/>
              </a:ext>
            </a:extLst>
          </p:cNvPr>
          <p:cNvSpPr/>
          <p:nvPr/>
        </p:nvSpPr>
        <p:spPr>
          <a:xfrm>
            <a:off x="6965950" y="2683839"/>
            <a:ext cx="1028700" cy="713496"/>
          </a:xfrm>
          <a:prstGeom prst="roundRect">
            <a:avLst/>
          </a:prstGeom>
          <a:solidFill>
            <a:srgbClr val="F89C20"/>
          </a:solidFill>
          <a:ln>
            <a:solidFill>
              <a:srgbClr val="D6A3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40E39F8D-967C-33C4-A929-583003486EC8}"/>
              </a:ext>
            </a:extLst>
          </p:cNvPr>
          <p:cNvSpPr/>
          <p:nvPr/>
        </p:nvSpPr>
        <p:spPr>
          <a:xfrm>
            <a:off x="4286250" y="2739413"/>
            <a:ext cx="2286000" cy="713496"/>
          </a:xfrm>
          <a:prstGeom prst="roundRect">
            <a:avLst/>
          </a:prstGeom>
          <a:solidFill>
            <a:srgbClr val="5790FC"/>
          </a:solidFill>
          <a:ln>
            <a:solidFill>
              <a:srgbClr val="3E82F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76AA65E4-13FE-3C55-4AB0-B368AF6118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997" y="1171666"/>
            <a:ext cx="4200988" cy="1411621"/>
          </a:xfrm>
          <a:prstGeom prst="rect">
            <a:avLst/>
          </a:prstGeom>
          <a:ln w="38100">
            <a:solidFill>
              <a:srgbClr val="5790FC"/>
            </a:solidFill>
          </a:ln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2F7E8E81-1297-E66B-D610-C2D63F2ED5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6690" y="3467424"/>
            <a:ext cx="3641010" cy="1411622"/>
          </a:xfrm>
          <a:prstGeom prst="rect">
            <a:avLst/>
          </a:prstGeom>
          <a:ln w="38100">
            <a:solidFill>
              <a:srgbClr val="F89C20"/>
            </a:solidFill>
          </a:ln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FC290B-F529-A446-DB59-2C014CCD3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C5A8F8-E07A-CC0D-5817-2310DA583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26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435CF67-1516-A3D7-6E56-8689B00685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207036"/>
            <a:ext cx="11041200" cy="916305"/>
          </a:xfrm>
        </p:spPr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RaF</a:t>
            </a:r>
            <a:r>
              <a:rPr lang="en-US" dirty="0"/>
              <a:t> journey at CRIS</a:t>
            </a:r>
            <a:endParaRPr lang="en-BE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21BD5C74-6605-8388-DAA3-4A005EBB57AA}"/>
              </a:ext>
            </a:extLst>
          </p:cNvPr>
          <p:cNvSpPr txBox="1">
            <a:spLocks/>
          </p:cNvSpPr>
          <p:nvPr/>
        </p:nvSpPr>
        <p:spPr>
          <a:xfrm>
            <a:off x="2570548" y="2687653"/>
            <a:ext cx="1717916" cy="7893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en-US" sz="4200" dirty="0" err="1">
                <a:solidFill>
                  <a:srgbClr val="000000"/>
                </a:solidFill>
                <a:latin typeface="Helvetica" pitchFamily="2" charset="0"/>
              </a:rPr>
              <a:t>H</a:t>
            </a:r>
            <a:r>
              <a:rPr lang="en-US" sz="4200" baseline="-25000" dirty="0" err="1">
                <a:solidFill>
                  <a:srgbClr val="000000"/>
                </a:solidFill>
                <a:latin typeface="Helvetica" pitchFamily="2" charset="0"/>
              </a:rPr>
              <a:t>RaF</a:t>
            </a:r>
            <a:r>
              <a:rPr lang="en-US" sz="4200" dirty="0">
                <a:solidFill>
                  <a:srgbClr val="000000"/>
                </a:solidFill>
                <a:latin typeface="Helvetica" pitchFamily="2" charset="0"/>
              </a:rPr>
              <a:t> =</a:t>
            </a:r>
            <a:endParaRPr lang="en-US" sz="4200" b="1" baseline="-25000" dirty="0">
              <a:solidFill>
                <a:schemeClr val="bg1"/>
              </a:solidFill>
              <a:latin typeface="Helvetica" pitchFamily="2" charset="0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9150DD9-3582-8D22-B8D3-5F63B466ADA1}"/>
              </a:ext>
            </a:extLst>
          </p:cNvPr>
          <p:cNvCxnSpPr>
            <a:cxnSpLocks/>
          </p:cNvCxnSpPr>
          <p:nvPr/>
        </p:nvCxnSpPr>
        <p:spPr>
          <a:xfrm flipH="1" flipV="1">
            <a:off x="4337050" y="2222398"/>
            <a:ext cx="984250" cy="627723"/>
          </a:xfrm>
          <a:prstGeom prst="straightConnector1">
            <a:avLst/>
          </a:prstGeom>
          <a:ln w="76200">
            <a:solidFill>
              <a:srgbClr val="5790F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9B31091-EDEB-7FFB-841B-261FFD9330D2}"/>
              </a:ext>
            </a:extLst>
          </p:cNvPr>
          <p:cNvCxnSpPr>
            <a:cxnSpLocks/>
          </p:cNvCxnSpPr>
          <p:nvPr/>
        </p:nvCxnSpPr>
        <p:spPr>
          <a:xfrm flipV="1">
            <a:off x="5366427" y="2222398"/>
            <a:ext cx="945473" cy="627723"/>
          </a:xfrm>
          <a:prstGeom prst="straightConnector1">
            <a:avLst/>
          </a:prstGeom>
          <a:ln w="76200">
            <a:solidFill>
              <a:srgbClr val="5790F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BF2EC603-693C-07E3-A51D-2A45C2A0DE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2155" y="1171667"/>
            <a:ext cx="3665346" cy="1411620"/>
          </a:xfrm>
          <a:prstGeom prst="rect">
            <a:avLst/>
          </a:prstGeom>
          <a:ln w="38100">
            <a:solidFill>
              <a:srgbClr val="5790FC"/>
            </a:solidFill>
          </a:ln>
        </p:spPr>
      </p:pic>
      <p:sp>
        <p:nvSpPr>
          <p:cNvPr id="30" name="Content Placeholder 1">
            <a:extLst>
              <a:ext uri="{FF2B5EF4-FFF2-40B4-BE49-F238E27FC236}">
                <a16:creationId xmlns:a16="http://schemas.microsoft.com/office/drawing/2014/main" id="{D29A6BC0-B620-A40A-64B6-8C69757E5E86}"/>
              </a:ext>
            </a:extLst>
          </p:cNvPr>
          <p:cNvSpPr txBox="1">
            <a:spLocks/>
          </p:cNvSpPr>
          <p:nvPr/>
        </p:nvSpPr>
        <p:spPr>
          <a:xfrm>
            <a:off x="8399187" y="3794037"/>
            <a:ext cx="3258752" cy="768552"/>
          </a:xfrm>
          <a:prstGeom prst="rect">
            <a:avLst/>
          </a:prstGeom>
          <a:ln w="38100">
            <a:solidFill>
              <a:srgbClr val="E42536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en-US" sz="2000" dirty="0"/>
              <a:t>Magnetic dipole moment</a:t>
            </a:r>
          </a:p>
          <a:p>
            <a:pPr marL="0" indent="0" algn="ctr">
              <a:spcAft>
                <a:spcPts val="600"/>
              </a:spcAft>
              <a:buNone/>
            </a:pPr>
            <a:r>
              <a:rPr lang="en-US" sz="1200" dirty="0"/>
              <a:t>arXiv:2311.04121, submitted Science (2023)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A422B798-A0C4-D78A-9E2B-655F294550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401" y="4970880"/>
            <a:ext cx="4057650" cy="1087433"/>
          </a:xfrm>
          <a:prstGeom prst="rect">
            <a:avLst/>
          </a:prstGeom>
          <a:ln w="38100">
            <a:solidFill>
              <a:srgbClr val="F89C20"/>
            </a:solidFill>
          </a:ln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F34DF20E-79E7-35B5-0F12-8592489302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98686" y="4942297"/>
            <a:ext cx="4057650" cy="1215125"/>
          </a:xfrm>
          <a:prstGeom prst="rect">
            <a:avLst/>
          </a:prstGeom>
          <a:ln w="38100">
            <a:solidFill>
              <a:srgbClr val="F89C20"/>
            </a:solidFill>
          </a:ln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BE9CD71-963B-5B69-EE66-AF3AA8510037}"/>
              </a:ext>
            </a:extLst>
          </p:cNvPr>
          <p:cNvCxnSpPr>
            <a:cxnSpLocks/>
          </p:cNvCxnSpPr>
          <p:nvPr/>
        </p:nvCxnSpPr>
        <p:spPr>
          <a:xfrm flipH="1">
            <a:off x="5636936" y="3359530"/>
            <a:ext cx="1642493" cy="400875"/>
          </a:xfrm>
          <a:prstGeom prst="straightConnector1">
            <a:avLst/>
          </a:prstGeom>
          <a:ln w="76200">
            <a:solidFill>
              <a:srgbClr val="F89C2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Content Placeholder 1">
            <a:extLst>
              <a:ext uri="{FF2B5EF4-FFF2-40B4-BE49-F238E27FC236}">
                <a16:creationId xmlns:a16="http://schemas.microsoft.com/office/drawing/2014/main" id="{D8E66975-6DFB-D82E-1BB4-ADB376FB57F0}"/>
              </a:ext>
            </a:extLst>
          </p:cNvPr>
          <p:cNvSpPr txBox="1">
            <a:spLocks/>
          </p:cNvSpPr>
          <p:nvPr/>
        </p:nvSpPr>
        <p:spPr>
          <a:xfrm>
            <a:off x="4225700" y="2687652"/>
            <a:ext cx="2191200" cy="7893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en-US" sz="4200" dirty="0">
                <a:solidFill>
                  <a:schemeClr val="bg1"/>
                </a:solidFill>
                <a:latin typeface="Helvetica" pitchFamily="2" charset="0"/>
              </a:rPr>
              <a:t>H</a:t>
            </a:r>
            <a:r>
              <a:rPr lang="en-US" sz="4200" baseline="-25000" dirty="0">
                <a:solidFill>
                  <a:schemeClr val="bg1"/>
                </a:solidFill>
                <a:latin typeface="Helvetica" pitchFamily="2" charset="0"/>
              </a:rPr>
              <a:t>el</a:t>
            </a:r>
            <a:r>
              <a:rPr lang="en-US" sz="4200" dirty="0">
                <a:solidFill>
                  <a:schemeClr val="bg1"/>
                </a:solidFill>
                <a:latin typeface="Helvetica" pitchFamily="2" charset="0"/>
              </a:rPr>
              <a:t> + </a:t>
            </a:r>
            <a:r>
              <a:rPr lang="en-US" sz="4200" dirty="0" err="1">
                <a:solidFill>
                  <a:schemeClr val="bg1"/>
                </a:solidFill>
                <a:latin typeface="Helvetica" pitchFamily="2" charset="0"/>
              </a:rPr>
              <a:t>H</a:t>
            </a:r>
            <a:r>
              <a:rPr lang="en-US" sz="4200" baseline="-25000" dirty="0" err="1">
                <a:solidFill>
                  <a:schemeClr val="bg1"/>
                </a:solidFill>
                <a:latin typeface="Helvetica" pitchFamily="2" charset="0"/>
              </a:rPr>
              <a:t>vi</a:t>
            </a:r>
            <a:endParaRPr lang="en-US" sz="4200" b="1" baseline="-25000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48" name="Content Placeholder 1">
            <a:extLst>
              <a:ext uri="{FF2B5EF4-FFF2-40B4-BE49-F238E27FC236}">
                <a16:creationId xmlns:a16="http://schemas.microsoft.com/office/drawing/2014/main" id="{33DC1BB0-ACBA-F9C4-B6AA-0C8090B27F47}"/>
              </a:ext>
            </a:extLst>
          </p:cNvPr>
          <p:cNvSpPr txBox="1">
            <a:spLocks/>
          </p:cNvSpPr>
          <p:nvPr/>
        </p:nvSpPr>
        <p:spPr>
          <a:xfrm>
            <a:off x="6528250" y="2668983"/>
            <a:ext cx="1455236" cy="7893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en-US" sz="4200" dirty="0">
                <a:solidFill>
                  <a:srgbClr val="000000"/>
                </a:solidFill>
                <a:latin typeface="Helvetica" pitchFamily="2" charset="0"/>
              </a:rPr>
              <a:t>+</a:t>
            </a:r>
            <a:r>
              <a:rPr lang="en-US" sz="42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en-US" sz="4200" dirty="0" err="1">
                <a:solidFill>
                  <a:schemeClr val="bg1"/>
                </a:solidFill>
                <a:latin typeface="Helvetica" pitchFamily="2" charset="0"/>
              </a:rPr>
              <a:t>H</a:t>
            </a:r>
            <a:r>
              <a:rPr lang="en-US" sz="4200" baseline="-25000" dirty="0" err="1">
                <a:solidFill>
                  <a:schemeClr val="bg1"/>
                </a:solidFill>
                <a:latin typeface="Helvetica" pitchFamily="2" charset="0"/>
              </a:rPr>
              <a:t>rot</a:t>
            </a:r>
            <a:endParaRPr lang="en-US" sz="4200" b="1" baseline="-25000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49" name="Content Placeholder 1">
            <a:extLst>
              <a:ext uri="{FF2B5EF4-FFF2-40B4-BE49-F238E27FC236}">
                <a16:creationId xmlns:a16="http://schemas.microsoft.com/office/drawing/2014/main" id="{E6A273A8-D15C-19C1-1CB0-DD6B3F32D530}"/>
              </a:ext>
            </a:extLst>
          </p:cNvPr>
          <p:cNvSpPr txBox="1">
            <a:spLocks/>
          </p:cNvSpPr>
          <p:nvPr/>
        </p:nvSpPr>
        <p:spPr>
          <a:xfrm>
            <a:off x="7912243" y="2694062"/>
            <a:ext cx="1587214" cy="7893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en-US" sz="4200" dirty="0">
                <a:solidFill>
                  <a:srgbClr val="000000"/>
                </a:solidFill>
                <a:latin typeface="Helvetica" pitchFamily="2" charset="0"/>
              </a:rPr>
              <a:t>+</a:t>
            </a:r>
            <a:r>
              <a:rPr lang="en-US" sz="4200" dirty="0">
                <a:latin typeface="Helvetica" pitchFamily="2" charset="0"/>
              </a:rPr>
              <a:t> </a:t>
            </a:r>
            <a:r>
              <a:rPr lang="en-US" sz="4200" dirty="0" err="1">
                <a:solidFill>
                  <a:schemeClr val="bg1"/>
                </a:solidFill>
                <a:latin typeface="Helvetica" pitchFamily="2" charset="0"/>
              </a:rPr>
              <a:t>H</a:t>
            </a:r>
            <a:r>
              <a:rPr lang="en-US" sz="4200" baseline="-25000" dirty="0" err="1">
                <a:solidFill>
                  <a:schemeClr val="bg1"/>
                </a:solidFill>
                <a:latin typeface="Helvetica" pitchFamily="2" charset="0"/>
              </a:rPr>
              <a:t>hfs</a:t>
            </a:r>
            <a:endParaRPr lang="en-US" sz="4200" b="1" baseline="-25000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31" name="Content Placeholder 1">
            <a:extLst>
              <a:ext uri="{FF2B5EF4-FFF2-40B4-BE49-F238E27FC236}">
                <a16:creationId xmlns:a16="http://schemas.microsoft.com/office/drawing/2014/main" id="{1E96C3FF-8676-5363-43C0-B4AC87993CB1}"/>
              </a:ext>
            </a:extLst>
          </p:cNvPr>
          <p:cNvSpPr txBox="1">
            <a:spLocks/>
          </p:cNvSpPr>
          <p:nvPr/>
        </p:nvSpPr>
        <p:spPr>
          <a:xfrm>
            <a:off x="8396410" y="4623586"/>
            <a:ext cx="3555998" cy="768552"/>
          </a:xfrm>
          <a:prstGeom prst="rect">
            <a:avLst/>
          </a:prstGeom>
          <a:ln w="38100">
            <a:solidFill>
              <a:srgbClr val="E42536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en-US" sz="2000" dirty="0"/>
              <a:t>Electric quadrupole moment</a:t>
            </a:r>
          </a:p>
          <a:p>
            <a:pPr marL="0" indent="0" algn="ctr">
              <a:spcAft>
                <a:spcPts val="600"/>
              </a:spcAft>
              <a:buNone/>
            </a:pPr>
            <a:r>
              <a:rPr lang="en-US" sz="1200" dirty="0"/>
              <a:t>In preparation (2025)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077480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2" grpId="0" animBg="1"/>
      <p:bldP spid="30" grpId="0" animBg="1"/>
      <p:bldP spid="48" grpId="0"/>
      <p:bldP spid="49" grpId="0"/>
      <p:bldP spid="3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69470F-DD8E-15DA-045E-D11EF69C29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FBEECE-370D-73D3-BD05-BD47DAC52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15C13DA-7DFC-2A48-83AD-E148EAD5BE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>
            <a:normAutofit/>
          </a:bodyPr>
          <a:lstStyle/>
          <a:p>
            <a:r>
              <a:rPr lang="en-US" sz="3200" dirty="0"/>
              <a:t>Molecular spectroscopy as an alternative (paper draft)</a:t>
            </a:r>
            <a:endParaRPr lang="en-BE" sz="3200" dirty="0"/>
          </a:p>
        </p:txBody>
      </p:sp>
      <p:sp>
        <p:nvSpPr>
          <p:cNvPr id="7" name="Marcador de contenido 1">
            <a:extLst>
              <a:ext uri="{FF2B5EF4-FFF2-40B4-BE49-F238E27FC236}">
                <a16:creationId xmlns:a16="http://schemas.microsoft.com/office/drawing/2014/main" id="{77C532CC-0799-52F8-690F-743789A759B3}"/>
              </a:ext>
            </a:extLst>
          </p:cNvPr>
          <p:cNvSpPr txBox="1">
            <a:spLocks/>
          </p:cNvSpPr>
          <p:nvPr/>
        </p:nvSpPr>
        <p:spPr>
          <a:xfrm>
            <a:off x="216568" y="1100377"/>
            <a:ext cx="11871158" cy="494693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baseline="30000" dirty="0"/>
              <a:t>225</a:t>
            </a:r>
            <a:r>
              <a:rPr lang="en-US" dirty="0"/>
              <a:t>RaF Science paper showed the extraction of the magnetic dipole moment and nuclear magnetization distribution in a short live radioactive molecule.</a:t>
            </a:r>
          </a:p>
          <a:p>
            <a:pPr algn="just"/>
            <a:endParaRPr lang="en-US" dirty="0"/>
          </a:p>
          <a:p>
            <a:pPr algn="just"/>
            <a:r>
              <a:rPr lang="en-US" baseline="30000" dirty="0"/>
              <a:t>223</a:t>
            </a:r>
            <a:r>
              <a:rPr lang="en-US" dirty="0"/>
              <a:t>RaF as the first measurement of the quadrupole moment in a short live radioactive molecule </a:t>
            </a:r>
            <a:r>
              <a:rPr lang="en-US" dirty="0">
                <a:sym typeface="Wingdings" panose="05000000000000000000" pitchFamily="2" charset="2"/>
              </a:rPr>
              <a:t></a:t>
            </a:r>
            <a:r>
              <a:rPr lang="en-US" dirty="0"/>
              <a:t> Paper focus on the extraction of nuclear electromagnetic properties using molecules.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Extension of the broadband </a:t>
            </a:r>
            <a:r>
              <a:rPr lang="en-US" baseline="30000" dirty="0"/>
              <a:t>223,225,226</a:t>
            </a:r>
            <a:r>
              <a:rPr lang="en-US" dirty="0"/>
              <a:t>RaF isotope shift PRL paper to high resolution.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Outlook on elements with no laser accessible transitions in their atomic/ion form, highly reactive elements and elements with a poor sensitivity to the electric quadrupole moment</a:t>
            </a:r>
          </a:p>
          <a:p>
            <a:pPr algn="just"/>
            <a:endParaRPr lang="en-US" dirty="0"/>
          </a:p>
        </p:txBody>
      </p:sp>
      <p:sp>
        <p:nvSpPr>
          <p:cNvPr id="2" name="CuadroTexto 5">
            <a:extLst>
              <a:ext uri="{FF2B5EF4-FFF2-40B4-BE49-F238E27FC236}">
                <a16:creationId xmlns:a16="http://schemas.microsoft.com/office/drawing/2014/main" id="{6D703C28-8E66-32A2-1428-EC5BBAEBE02C}"/>
              </a:ext>
            </a:extLst>
          </p:cNvPr>
          <p:cNvSpPr txBox="1"/>
          <p:nvPr/>
        </p:nvSpPr>
        <p:spPr>
          <a:xfrm>
            <a:off x="786062" y="6303167"/>
            <a:ext cx="88668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/>
            <a:r>
              <a:rPr lang="en-US" sz="1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[2] Wilkins, S. G., et al (2025). Observation of the distribution of nuclear magnetization in a molecule. Science, 390(6771), 386-389.</a:t>
            </a:r>
          </a:p>
          <a:p>
            <a:pPr defTabSz="457200"/>
            <a:r>
              <a:rPr lang="en-US" sz="1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[3] </a:t>
            </a:r>
            <a:r>
              <a:rPr lang="en-US" sz="1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Udrescu</a:t>
            </a:r>
            <a:r>
              <a:rPr lang="en-US" sz="1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S. M., et al (2021). Isotope shifts of radium monofluoride molecules. Physical Review Letters, 127(3), 033001.</a:t>
            </a:r>
          </a:p>
        </p:txBody>
      </p:sp>
    </p:spTree>
    <p:extLst>
      <p:ext uri="{BB962C8B-B14F-4D97-AF65-F5344CB8AC3E}">
        <p14:creationId xmlns:p14="http://schemas.microsoft.com/office/powerpoint/2010/main" val="1329975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F0F230-120F-BA84-1633-E2F110375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4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DEAD69F-9D72-EF53-833E-F0950A57B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668" y="-8601"/>
            <a:ext cx="11041200" cy="1152000"/>
          </a:xfrm>
        </p:spPr>
        <p:txBody>
          <a:bodyPr/>
          <a:lstStyle/>
          <a:p>
            <a:r>
              <a:rPr lang="en-US" dirty="0"/>
              <a:t>Magnetic moment assuming a point-like nucleus</a:t>
            </a:r>
            <a:endParaRPr lang="en-B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0C72805-CF18-C1C3-6EC1-3ECC7426CDEE}"/>
                  </a:ext>
                </a:extLst>
              </p:cNvPr>
              <p:cNvSpPr txBox="1"/>
              <p:nvPr/>
            </p:nvSpPr>
            <p:spPr>
              <a:xfrm>
                <a:off x="786063" y="1376383"/>
                <a:ext cx="1670393" cy="4641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𝑒𝑥𝑝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800" dirty="0"/>
                  <a:t> </a:t>
                </a:r>
                <a:endParaRPr lang="en-BE" sz="28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0C72805-CF18-C1C3-6EC1-3ECC7426CD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063" y="1376383"/>
                <a:ext cx="1670393" cy="464101"/>
              </a:xfrm>
              <a:prstGeom prst="rect">
                <a:avLst/>
              </a:prstGeom>
              <a:blipFill>
                <a:blip r:embed="rId3"/>
                <a:stretch>
                  <a:fillRect l="-365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3BCCD235-2806-60B0-5E38-A8547CC842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2469" y="1318848"/>
            <a:ext cx="1274174" cy="5791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B5B1A76-7F1D-1F6A-0997-A0B06BEECEA8}"/>
                  </a:ext>
                </a:extLst>
              </p:cNvPr>
              <p:cNvSpPr txBox="1"/>
              <p:nvPr/>
            </p:nvSpPr>
            <p:spPr>
              <a:xfrm>
                <a:off x="5782169" y="1337867"/>
                <a:ext cx="5980836" cy="4939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3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sz="23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3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acc>
                      </m:e>
                      <m:sub>
                        <m:r>
                          <a:rPr lang="en-US" sz="23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0,∥</m:t>
                        </m:r>
                      </m:sub>
                    </m:sSub>
                  </m:oMath>
                </a14:m>
                <a:r>
                  <a:rPr lang="en-US" sz="2300" dirty="0"/>
                  <a:t>= 12115(12) MHz/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3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3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sz="23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en-US" sz="2300" dirty="0"/>
                  <a:t> for the </a:t>
                </a:r>
                <a:r>
                  <a:rPr lang="en-US" sz="2300" dirty="0" err="1"/>
                  <a:t>g.s.</a:t>
                </a:r>
                <a:r>
                  <a:rPr lang="en-US" sz="2300" dirty="0"/>
                  <a:t> of </a:t>
                </a:r>
                <a:r>
                  <a:rPr lang="en-US" sz="2300" dirty="0" err="1"/>
                  <a:t>RaF</a:t>
                </a:r>
                <a:endParaRPr lang="en-BE" sz="23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B5B1A76-7F1D-1F6A-0997-A0B06BEECE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2169" y="1337867"/>
                <a:ext cx="5980836" cy="493918"/>
              </a:xfrm>
              <a:prstGeom prst="rect">
                <a:avLst/>
              </a:prstGeom>
              <a:blipFill>
                <a:blip r:embed="rId5"/>
                <a:stretch>
                  <a:fillRect l="-204" t="-7407" b="-18519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477419ED-EE94-FEC5-D123-EA6443EFEF74}"/>
              </a:ext>
            </a:extLst>
          </p:cNvPr>
          <p:cNvSpPr txBox="1"/>
          <p:nvPr/>
        </p:nvSpPr>
        <p:spPr>
          <a:xfrm>
            <a:off x="161909" y="2442972"/>
            <a:ext cx="56412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sym typeface="Wingdings" panose="05000000000000000000" pitchFamily="2" charset="2"/>
              </a:rPr>
              <a:t> Point like magnetic moment is deduced from </a:t>
            </a:r>
            <a:endParaRPr lang="en-BE" sz="2000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0C48761-5B6D-AE5B-048D-4CC8FEA6A887}"/>
              </a:ext>
            </a:extLst>
          </p:cNvPr>
          <p:cNvSpPr txBox="1"/>
          <p:nvPr/>
        </p:nvSpPr>
        <p:spPr>
          <a:xfrm>
            <a:off x="0" y="3338080"/>
            <a:ext cx="54585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For </a:t>
            </a:r>
            <a:r>
              <a:rPr lang="en-US" sz="2000" baseline="30000" dirty="0"/>
              <a:t>225</a:t>
            </a:r>
            <a:r>
              <a:rPr lang="en-US" sz="2000" dirty="0"/>
              <a:t>RaF (I=1/2):  </a:t>
            </a:r>
            <a:r>
              <a:rPr lang="en-US" sz="2000" dirty="0">
                <a:sym typeface="Wingdings" panose="05000000000000000000" pitchFamily="2" charset="2"/>
              </a:rPr>
              <a:t>  </a:t>
            </a:r>
            <a:r>
              <a:rPr lang="en-US" sz="2000" dirty="0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sz="2000" baseline="-25000" dirty="0">
                <a:latin typeface="Symbol" panose="05050102010706020507" pitchFamily="18" charset="2"/>
                <a:sym typeface="Wingdings" panose="05000000000000000000" pitchFamily="2" charset="2"/>
              </a:rPr>
              <a:t>0</a:t>
            </a:r>
            <a:r>
              <a:rPr lang="en-US" sz="2000" dirty="0">
                <a:sym typeface="Wingdings" panose="05000000000000000000" pitchFamily="2" charset="2"/>
              </a:rPr>
              <a:t> = -0.7042(32)</a:t>
            </a:r>
            <a:r>
              <a:rPr lang="en-US" sz="2000" dirty="0">
                <a:latin typeface="Symbol" panose="05050102010706020507" pitchFamily="18" charset="2"/>
                <a:sym typeface="Wingdings" panose="05000000000000000000" pitchFamily="2" charset="2"/>
              </a:rPr>
              <a:t> </a:t>
            </a:r>
            <a:r>
              <a:rPr lang="en-US" sz="2000" dirty="0" err="1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sz="2000" baseline="-25000" dirty="0" err="1">
                <a:sym typeface="Wingdings" panose="05000000000000000000" pitchFamily="2" charset="2"/>
              </a:rPr>
              <a:t>N</a:t>
            </a:r>
            <a:r>
              <a:rPr lang="en-US" sz="2000" dirty="0">
                <a:sym typeface="Wingdings" panose="05000000000000000000" pitchFamily="2" charset="2"/>
              </a:rPr>
              <a:t>  [2]</a:t>
            </a:r>
            <a:endParaRPr lang="en-BE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53BB23B-78F9-E716-3E1D-58AB9101082A}"/>
              </a:ext>
            </a:extLst>
          </p:cNvPr>
          <p:cNvSpPr txBox="1"/>
          <p:nvPr/>
        </p:nvSpPr>
        <p:spPr>
          <a:xfrm>
            <a:off x="8044017" y="1807760"/>
            <a:ext cx="37321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Private communication L. </a:t>
            </a:r>
            <a:r>
              <a:rPr lang="en-US" sz="1600" dirty="0" err="1">
                <a:solidFill>
                  <a:srgbClr val="FF0000"/>
                </a:solidFill>
              </a:rPr>
              <a:t>Stripnikov</a:t>
            </a:r>
            <a:r>
              <a:rPr lang="en-US" sz="1600" dirty="0">
                <a:solidFill>
                  <a:srgbClr val="FF0000"/>
                </a:solidFill>
              </a:rPr>
              <a:t> [4]</a:t>
            </a:r>
            <a:endParaRPr lang="en-BE" sz="1600" dirty="0">
              <a:solidFill>
                <a:srgbClr val="FF0000"/>
              </a:solidFill>
            </a:endParaRPr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2DE7A662-07CB-B2AA-8B83-8E3163E04445}"/>
              </a:ext>
            </a:extLst>
          </p:cNvPr>
          <p:cNvSpPr txBox="1">
            <a:spLocks/>
          </p:cNvSpPr>
          <p:nvPr/>
        </p:nvSpPr>
        <p:spPr>
          <a:xfrm>
            <a:off x="2694643" y="3760402"/>
            <a:ext cx="2317377" cy="369592"/>
          </a:xfrm>
          <a:prstGeom prst="rect">
            <a:avLst/>
          </a:prstGeom>
          <a:ln w="19050">
            <a:solidFill>
              <a:srgbClr val="0000FF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dirty="0" err="1">
                <a:latin typeface="Symbol" panose="05050102010706020507" pitchFamily="18" charset="2"/>
              </a:rPr>
              <a:t>m</a:t>
            </a:r>
            <a:r>
              <a:rPr lang="en-US" sz="1800" baseline="-25000" dirty="0" err="1">
                <a:latin typeface="+mn-lt"/>
              </a:rPr>
              <a:t>real</a:t>
            </a:r>
            <a:r>
              <a:rPr lang="en-US" sz="1800" dirty="0"/>
              <a:t>= -0.7338(15) </a:t>
            </a:r>
            <a:r>
              <a:rPr lang="en-US" sz="1800" dirty="0" err="1">
                <a:latin typeface="Symbol" panose="05050102010706020507" pitchFamily="18" charset="2"/>
              </a:rPr>
              <a:t>m</a:t>
            </a:r>
            <a:r>
              <a:rPr lang="en-US" sz="1800" baseline="-25000" dirty="0" err="1"/>
              <a:t>N</a:t>
            </a:r>
            <a:endParaRPr lang="en-US" sz="1800" baseline="-25000" dirty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BE" sz="1800" dirty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800" baseline="-25000" dirty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800" baseline="-25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CCE6B82-1C84-2615-5269-D0BA23EB152C}"/>
              </a:ext>
            </a:extLst>
          </p:cNvPr>
          <p:cNvSpPr txBox="1"/>
          <p:nvPr/>
        </p:nvSpPr>
        <p:spPr>
          <a:xfrm>
            <a:off x="1332667" y="5540726"/>
            <a:ext cx="4665060" cy="58477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Real mu’s: from ABMR (for </a:t>
            </a:r>
            <a:r>
              <a:rPr lang="en-US" sz="1600" baseline="30000" dirty="0">
                <a:solidFill>
                  <a:srgbClr val="FF0000"/>
                </a:solidFill>
              </a:rPr>
              <a:t>223,25</a:t>
            </a:r>
            <a:r>
              <a:rPr lang="en-US" sz="1600" dirty="0">
                <a:solidFill>
                  <a:srgbClr val="FF0000"/>
                </a:solidFill>
              </a:rPr>
              <a:t>Ra)</a:t>
            </a:r>
          </a:p>
          <a:p>
            <a:pPr algn="ctr"/>
            <a:r>
              <a:rPr lang="en-US" sz="1600" dirty="0">
                <a:solidFill>
                  <a:srgbClr val="FF0000"/>
                </a:solidFill>
              </a:rPr>
              <a:t>(this includes the finite magnetization distribution)</a:t>
            </a:r>
            <a:endParaRPr lang="en-BE" sz="1600" dirty="0">
              <a:solidFill>
                <a:srgbClr val="FF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529A6EF-11FF-96BD-5F9A-4B27EFCC1B8D}"/>
              </a:ext>
            </a:extLst>
          </p:cNvPr>
          <p:cNvSpPr txBox="1"/>
          <p:nvPr/>
        </p:nvSpPr>
        <p:spPr>
          <a:xfrm>
            <a:off x="4961615" y="3762757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[4]</a:t>
            </a:r>
            <a:endParaRPr lang="en-BE" dirty="0"/>
          </a:p>
        </p:txBody>
      </p:sp>
      <p:sp>
        <p:nvSpPr>
          <p:cNvPr id="15" name="CuadroTexto 5">
            <a:extLst>
              <a:ext uri="{FF2B5EF4-FFF2-40B4-BE49-F238E27FC236}">
                <a16:creationId xmlns:a16="http://schemas.microsoft.com/office/drawing/2014/main" id="{5BE13A0A-647A-7B09-9D90-292DAB325120}"/>
              </a:ext>
            </a:extLst>
          </p:cNvPr>
          <p:cNvSpPr txBox="1"/>
          <p:nvPr/>
        </p:nvSpPr>
        <p:spPr>
          <a:xfrm>
            <a:off x="786063" y="6257836"/>
            <a:ext cx="8965406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/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[2] Wilkins, S. G., et al (2025). Observation of the distribution of nuclear magnetization in a molecule. Science, 390(6771), 386-389.</a:t>
            </a:r>
          </a:p>
          <a:p>
            <a:pPr defTabSz="457200"/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[4] Skripnikov, L. V. et al.(2020).. The Journal of Chemical Physics, 153(11).</a:t>
            </a:r>
          </a:p>
          <a:p>
            <a:pPr defTabSz="457200"/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[5] Arnold, E., et al. (1987). Direct measurement of nuclear magnetic moments of radium isotopes. Physical Review Letters, 59(7), 771.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D0B5F0C-1725-D519-FA36-ABEBD12DD74C}"/>
              </a:ext>
            </a:extLst>
          </p:cNvPr>
          <p:cNvSpPr txBox="1"/>
          <p:nvPr/>
        </p:nvSpPr>
        <p:spPr>
          <a:xfrm>
            <a:off x="0" y="4661898"/>
            <a:ext cx="49616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For </a:t>
            </a:r>
            <a:r>
              <a:rPr lang="en-US" sz="2000" baseline="30000" dirty="0"/>
              <a:t>223</a:t>
            </a:r>
            <a:r>
              <a:rPr lang="en-US" sz="2000" dirty="0"/>
              <a:t>RaF (I=3/2):  </a:t>
            </a:r>
            <a:r>
              <a:rPr lang="en-US" sz="2000" dirty="0">
                <a:sym typeface="Wingdings" panose="05000000000000000000" pitchFamily="2" charset="2"/>
              </a:rPr>
              <a:t>  </a:t>
            </a:r>
            <a:r>
              <a:rPr lang="en-US" sz="2000" dirty="0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sz="2000" baseline="-25000" dirty="0">
                <a:latin typeface="Symbol" panose="05050102010706020507" pitchFamily="18" charset="2"/>
                <a:sym typeface="Wingdings" panose="05000000000000000000" pitchFamily="2" charset="2"/>
              </a:rPr>
              <a:t>0</a:t>
            </a:r>
            <a:r>
              <a:rPr lang="en-US" sz="2000" dirty="0">
                <a:sym typeface="Wingdings" panose="05000000000000000000" pitchFamily="2" charset="2"/>
              </a:rPr>
              <a:t> = +0.2598(7) </a:t>
            </a:r>
            <a:r>
              <a:rPr lang="en-US" sz="2000" dirty="0" err="1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sz="2000" baseline="-25000" dirty="0" err="1">
                <a:sym typeface="Wingdings" panose="05000000000000000000" pitchFamily="2" charset="2"/>
              </a:rPr>
              <a:t>N</a:t>
            </a:r>
            <a:endParaRPr lang="en-BE" sz="2000" baseline="-25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EDBEFFC-6FE4-91BE-F042-22AFF1A80FC9}"/>
              </a:ext>
            </a:extLst>
          </p:cNvPr>
          <p:cNvSpPr txBox="1"/>
          <p:nvPr/>
        </p:nvSpPr>
        <p:spPr>
          <a:xfrm>
            <a:off x="1566891" y="3036432"/>
            <a:ext cx="37187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</a:rPr>
              <a:t>Note: Error bar threaten as = stat + sys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900DE8A-B9C2-CB5B-3FAD-D12FF06FFC2E}"/>
              </a:ext>
            </a:extLst>
          </p:cNvPr>
          <p:cNvSpPr txBox="1"/>
          <p:nvPr/>
        </p:nvSpPr>
        <p:spPr>
          <a:xfrm>
            <a:off x="2694643" y="5081787"/>
            <a:ext cx="2380851" cy="369332"/>
          </a:xfrm>
          <a:prstGeom prst="rect">
            <a:avLst/>
          </a:prstGeom>
          <a:noFill/>
          <a:ln w="19050"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r>
              <a:rPr lang="en-US" sz="1800" dirty="0" err="1">
                <a:latin typeface="Symbol" panose="05050102010706020507" pitchFamily="18" charset="2"/>
              </a:rPr>
              <a:t>m</a:t>
            </a:r>
            <a:r>
              <a:rPr lang="en-US" sz="1800" baseline="-25000" dirty="0" err="1"/>
              <a:t>real</a:t>
            </a:r>
            <a:r>
              <a:rPr lang="en-US" sz="1800" dirty="0"/>
              <a:t>= 0.2703(19) </a:t>
            </a:r>
            <a:r>
              <a:rPr lang="en-US" sz="1800" dirty="0" err="1">
                <a:latin typeface="Symbol" panose="05050102010706020507" pitchFamily="18" charset="2"/>
              </a:rPr>
              <a:t>m</a:t>
            </a:r>
            <a:r>
              <a:rPr lang="en-US" sz="1800" baseline="-25000" dirty="0" err="1"/>
              <a:t>N</a:t>
            </a:r>
            <a:endParaRPr lang="en-BE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1C810FD-5860-3A8E-4DED-EB5998EB78DB}"/>
              </a:ext>
            </a:extLst>
          </p:cNvPr>
          <p:cNvSpPr txBox="1"/>
          <p:nvPr/>
        </p:nvSpPr>
        <p:spPr>
          <a:xfrm>
            <a:off x="5038074" y="506200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[4]</a:t>
            </a:r>
            <a:endParaRPr lang="en-BE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1FFB5F5-768D-DF00-186C-C1DBE1C27DD2}"/>
              </a:ext>
            </a:extLst>
          </p:cNvPr>
          <p:cNvGrpSpPr/>
          <p:nvPr/>
        </p:nvGrpSpPr>
        <p:grpSpPr>
          <a:xfrm>
            <a:off x="7078500" y="2785069"/>
            <a:ext cx="4837714" cy="2666050"/>
            <a:chOff x="7078500" y="2785069"/>
            <a:chExt cx="4837714" cy="2666050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4F6FEB93-E411-B93A-873B-B8054991B07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078500" y="2785069"/>
              <a:ext cx="4837714" cy="2646271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E6B437FE-F6AC-CB1B-B65C-F7063904FEE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95075" t="88940"/>
            <a:stretch>
              <a:fillRect/>
            </a:stretch>
          </p:blipFill>
          <p:spPr>
            <a:xfrm>
              <a:off x="7099174" y="5158435"/>
              <a:ext cx="238258" cy="292684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0002260B-4C9F-B00A-B641-9D35AB7F54F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95075" t="88940"/>
            <a:stretch>
              <a:fillRect/>
            </a:stretch>
          </p:blipFill>
          <p:spPr>
            <a:xfrm>
              <a:off x="7099174" y="2839415"/>
              <a:ext cx="238258" cy="292684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23CA003-64A3-B129-DB7A-BAFAE4A9FB2D}"/>
                  </a:ext>
                </a:extLst>
              </p:cNvPr>
              <p:cNvSpPr txBox="1"/>
              <p:nvPr/>
            </p:nvSpPr>
            <p:spPr>
              <a:xfrm>
                <a:off x="5782169" y="2304835"/>
                <a:ext cx="1327736" cy="719428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𝐼</m:t>
                      </m:r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𝑒𝑥𝑝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n-US" sz="2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BE" sz="22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23CA003-64A3-B129-DB7A-BAFAE4A9FB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2169" y="2304835"/>
                <a:ext cx="1327736" cy="71942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Conector recto de flecha 9">
            <a:extLst>
              <a:ext uri="{FF2B5EF4-FFF2-40B4-BE49-F238E27FC236}">
                <a16:creationId xmlns:a16="http://schemas.microsoft.com/office/drawing/2014/main" id="{21FC58E1-B038-1192-6085-6A32C18AB95A}"/>
              </a:ext>
            </a:extLst>
          </p:cNvPr>
          <p:cNvCxnSpPr>
            <a:cxnSpLocks/>
          </p:cNvCxnSpPr>
          <p:nvPr/>
        </p:nvCxnSpPr>
        <p:spPr>
          <a:xfrm>
            <a:off x="6096000" y="5836837"/>
            <a:ext cx="598943" cy="0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92EA66DE-A31D-BDE4-991C-23153E16F98B}"/>
              </a:ext>
            </a:extLst>
          </p:cNvPr>
          <p:cNvSpPr txBox="1"/>
          <p:nvPr/>
        </p:nvSpPr>
        <p:spPr>
          <a:xfrm>
            <a:off x="6760635" y="5683061"/>
            <a:ext cx="5155579" cy="33855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baseline="30000" dirty="0">
                <a:solidFill>
                  <a:srgbClr val="FF0000"/>
                </a:solidFill>
              </a:rPr>
              <a:t>223,225</a:t>
            </a:r>
            <a:r>
              <a:rPr lang="en-US" sz="1600" dirty="0">
                <a:solidFill>
                  <a:srgbClr val="FF0000"/>
                </a:solidFill>
              </a:rPr>
              <a:t>RaF are sensitive to nuclear finite magnetizations</a:t>
            </a:r>
            <a:endParaRPr lang="en-BE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457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 animBg="1"/>
      <p:bldP spid="20" grpId="0" animBg="1"/>
      <p:bldP spid="24" grpId="0"/>
      <p:bldP spid="2" grpId="0"/>
      <p:bldP spid="11" grpId="0"/>
      <p:bldP spid="18" grpId="0" animBg="1"/>
      <p:bldP spid="19" grpId="0"/>
      <p:bldP spid="3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76B6EF-3CD7-F9ED-76F3-D997A49D43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DCD889-4BF3-0043-F4BF-7A38A994B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FE20D6-9B90-6723-DA8D-B163E2762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5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338A535-1D24-39CE-CDF6-790855CBE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491" y="-8067"/>
            <a:ext cx="11041200" cy="1152000"/>
          </a:xfrm>
        </p:spPr>
        <p:txBody>
          <a:bodyPr>
            <a:normAutofit/>
          </a:bodyPr>
          <a:lstStyle/>
          <a:p>
            <a:r>
              <a:rPr lang="en-US" dirty="0"/>
              <a:t>The real magnetic dipole moment from </a:t>
            </a:r>
            <a:r>
              <a:rPr lang="en-US" baseline="30000" dirty="0"/>
              <a:t>223</a:t>
            </a:r>
            <a:r>
              <a:rPr lang="en-US" dirty="0"/>
              <a:t>RaF</a:t>
            </a:r>
            <a:endParaRPr lang="en-BE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BC872A0-1F4C-ABA9-99C9-169FD01B7D87}"/>
              </a:ext>
            </a:extLst>
          </p:cNvPr>
          <p:cNvSpPr txBox="1">
            <a:spLocks/>
          </p:cNvSpPr>
          <p:nvPr/>
        </p:nvSpPr>
        <p:spPr>
          <a:xfrm>
            <a:off x="243491" y="1032173"/>
            <a:ext cx="11041200" cy="810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Aft>
                <a:spcPts val="600"/>
              </a:spcAft>
              <a:buNone/>
            </a:pPr>
            <a:r>
              <a:rPr lang="en-US" sz="2000" dirty="0"/>
              <a:t>Considering the finite magnetization in the </a:t>
            </a:r>
            <a:r>
              <a:rPr lang="en-US" sz="2000" dirty="0" err="1"/>
              <a:t>RaF</a:t>
            </a:r>
            <a:r>
              <a:rPr lang="en-US" sz="2000" dirty="0"/>
              <a:t> molecule [4], the measured magnetic dipole coupling constant can be expressed as,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91DBC1F-5A63-68F3-4149-A749AC22BBCC}"/>
                  </a:ext>
                </a:extLst>
              </p:cNvPr>
              <p:cNvSpPr txBox="1"/>
              <p:nvPr/>
            </p:nvSpPr>
            <p:spPr>
              <a:xfrm>
                <a:off x="914072" y="2378773"/>
                <a:ext cx="2180149" cy="3646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𝑒𝑥𝑝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𝐵𝑊</m:t>
                          </m:r>
                        </m:sub>
                      </m:sSub>
                    </m:oMath>
                  </m:oMathPara>
                </a14:m>
                <a:endParaRPr lang="en-BE" sz="22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91DBC1F-5A63-68F3-4149-A749AC22BB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072" y="2378773"/>
                <a:ext cx="2180149" cy="364652"/>
              </a:xfrm>
              <a:prstGeom prst="rect">
                <a:avLst/>
              </a:prstGeom>
              <a:blipFill>
                <a:blip r:embed="rId2"/>
                <a:stretch>
                  <a:fillRect l="-2235" b="-18333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CuadroTexto 5">
            <a:extLst>
              <a:ext uri="{FF2B5EF4-FFF2-40B4-BE49-F238E27FC236}">
                <a16:creationId xmlns:a16="http://schemas.microsoft.com/office/drawing/2014/main" id="{F5FDEBB4-FCB1-9D21-78C2-33C22BF0EBDF}"/>
              </a:ext>
            </a:extLst>
          </p:cNvPr>
          <p:cNvSpPr txBox="1"/>
          <p:nvPr/>
        </p:nvSpPr>
        <p:spPr>
          <a:xfrm>
            <a:off x="786063" y="6382686"/>
            <a:ext cx="611204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/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[4] Skripnikov, L. V. (2020).. The Journal of Chemical Physics, 153(11).</a:t>
            </a:r>
            <a:endParaRPr lang="en-US" sz="12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CCFFC97-C63A-F6EE-C6F0-3C7284280C4F}"/>
                  </a:ext>
                </a:extLst>
              </p:cNvPr>
              <p:cNvSpPr txBox="1"/>
              <p:nvPr/>
            </p:nvSpPr>
            <p:spPr>
              <a:xfrm>
                <a:off x="4243766" y="1784867"/>
                <a:ext cx="2002087" cy="5752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𝐵𝑊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num>
                        <m:den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den>
                      </m:f>
                      <m:sSub>
                        <m:sSubPr>
                          <m:ctrlPr>
                            <a:rPr lang="en-US" sz="2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</m:acc>
                        </m:e>
                        <m:sub>
                          <m: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𝐵𝑊</m:t>
                          </m:r>
                        </m:sub>
                      </m:sSub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BE" sz="22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CCFFC97-C63A-F6EE-C6F0-3C7284280C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3766" y="1784867"/>
                <a:ext cx="2002087" cy="57528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9555C1D-7DC3-0C80-EB5C-E5FAE742DAF9}"/>
                  </a:ext>
                </a:extLst>
              </p:cNvPr>
              <p:cNvSpPr txBox="1"/>
              <p:nvPr/>
            </p:nvSpPr>
            <p:spPr>
              <a:xfrm>
                <a:off x="4611509" y="2752276"/>
                <a:ext cx="1271887" cy="5752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num>
                        <m:den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den>
                      </m:f>
                      <m:sSub>
                        <m:sSubPr>
                          <m:ctrlP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</m:acc>
                        </m:e>
                        <m:sub>
                          <m: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BE" sz="22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9555C1D-7DC3-0C80-EB5C-E5FAE742DA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1509" y="2752276"/>
                <a:ext cx="1271887" cy="57528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577B9EA-7072-FEA8-7BBD-C50504D9C513}"/>
                  </a:ext>
                </a:extLst>
              </p:cNvPr>
              <p:cNvSpPr txBox="1"/>
              <p:nvPr/>
            </p:nvSpPr>
            <p:spPr>
              <a:xfrm>
                <a:off x="7483411" y="2297519"/>
                <a:ext cx="2900729" cy="5752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𝑒𝑥𝑝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num>
                        <m:den>
                          <m: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den>
                      </m:f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</m:acc>
                        </m:e>
                        <m:sub>
                          <m: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</m:acc>
                        </m:e>
                        <m:sub>
                          <m:r>
                            <a:rPr lang="en-US" sz="2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𝐵𝑊</m:t>
                          </m:r>
                        </m:sub>
                      </m:sSub>
                      <m:sSub>
                        <m:sSubPr>
                          <m:ctrlP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BE" sz="22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577B9EA-7072-FEA8-7BBD-C50504D9C5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3411" y="2297519"/>
                <a:ext cx="2900729" cy="57528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05587E8-06CB-C489-A9F0-FCBF790B747F}"/>
                  </a:ext>
                </a:extLst>
              </p:cNvPr>
              <p:cNvSpPr txBox="1"/>
              <p:nvPr/>
            </p:nvSpPr>
            <p:spPr>
              <a:xfrm>
                <a:off x="692082" y="4410263"/>
                <a:ext cx="4015715" cy="11505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𝑒𝑥𝑝</m:t>
                          </m:r>
                          <m: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,∥ </m:t>
                          </m:r>
                        </m:sub>
                      </m:sSub>
                      <m:d>
                        <m:dPr>
                          <m:ctrlP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𝒈𝒔</m:t>
                          </m:r>
                        </m:e>
                      </m:d>
                      <m:r>
                        <a:rPr lang="en-US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num>
                        <m:den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den>
                      </m:f>
                      <m:d>
                        <m:d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sz="2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,∥</m:t>
                              </m:r>
                            </m:sub>
                          </m:s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𝐵𝑊</m:t>
                              </m:r>
                              <m:r>
                                <a:rPr lang="en-US" sz="2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,∥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200" b="0" dirty="0">
                  <a:solidFill>
                    <a:srgbClr val="0000FF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𝑒𝑥𝑝</m:t>
                          </m:r>
                          <m:r>
                            <a:rPr lang="en-US" sz="2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d>
                        <m:dPr>
                          <m:ctrlP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𝒆𝒙</m:t>
                          </m:r>
                        </m:e>
                      </m:d>
                      <m:r>
                        <a:rPr lang="en-US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num>
                        <m:den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𝐼</m:t>
                          </m:r>
                        </m:den>
                      </m:f>
                      <m:d>
                        <m:d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sz="22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𝐵𝑊</m:t>
                              </m:r>
                              <m:r>
                                <a:rPr lang="en-US" sz="2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20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2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BE" sz="22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05587E8-06CB-C489-A9F0-FCBF790B74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082" y="4410263"/>
                <a:ext cx="4015715" cy="115057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5" name="Group 34">
            <a:extLst>
              <a:ext uri="{FF2B5EF4-FFF2-40B4-BE49-F238E27FC236}">
                <a16:creationId xmlns:a16="http://schemas.microsoft.com/office/drawing/2014/main" id="{CF983340-4D9F-DA4D-A6E2-D75243741E23}"/>
              </a:ext>
            </a:extLst>
          </p:cNvPr>
          <p:cNvGrpSpPr/>
          <p:nvPr/>
        </p:nvGrpSpPr>
        <p:grpSpPr>
          <a:xfrm>
            <a:off x="3094221" y="2040864"/>
            <a:ext cx="934665" cy="1072287"/>
            <a:chOff x="2851446" y="2216345"/>
            <a:chExt cx="934665" cy="1072287"/>
          </a:xfrm>
        </p:grpSpPr>
        <p:cxnSp>
          <p:nvCxnSpPr>
            <p:cNvPr id="22" name="Conector recto de flecha 13">
              <a:extLst>
                <a:ext uri="{FF2B5EF4-FFF2-40B4-BE49-F238E27FC236}">
                  <a16:creationId xmlns:a16="http://schemas.microsoft.com/office/drawing/2014/main" id="{F9AD9972-BF74-E1E8-DD25-DDDBC6F14C8C}"/>
                </a:ext>
              </a:extLst>
            </p:cNvPr>
            <p:cNvCxnSpPr>
              <a:cxnSpLocks/>
            </p:cNvCxnSpPr>
            <p:nvPr/>
          </p:nvCxnSpPr>
          <p:spPr>
            <a:xfrm>
              <a:off x="3224811" y="3251032"/>
              <a:ext cx="561299" cy="0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ector recto de flecha 13">
              <a:extLst>
                <a:ext uri="{FF2B5EF4-FFF2-40B4-BE49-F238E27FC236}">
                  <a16:creationId xmlns:a16="http://schemas.microsoft.com/office/drawing/2014/main" id="{BD4C09F2-3D8F-05AF-5703-19F174C401F3}"/>
                </a:ext>
              </a:extLst>
            </p:cNvPr>
            <p:cNvCxnSpPr>
              <a:cxnSpLocks/>
            </p:cNvCxnSpPr>
            <p:nvPr/>
          </p:nvCxnSpPr>
          <p:spPr>
            <a:xfrm>
              <a:off x="3224812" y="2256422"/>
              <a:ext cx="561299" cy="0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B960A423-F14D-F082-A18D-92192FE7E255}"/>
                </a:ext>
              </a:extLst>
            </p:cNvPr>
            <p:cNvCxnSpPr>
              <a:cxnSpLocks/>
            </p:cNvCxnSpPr>
            <p:nvPr/>
          </p:nvCxnSpPr>
          <p:spPr>
            <a:xfrm>
              <a:off x="2851446" y="2760643"/>
              <a:ext cx="373366" cy="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2BBF7E27-2C4E-926D-5FAE-2958C8B8AA8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224811" y="2216345"/>
              <a:ext cx="1" cy="1072287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EAF8A8D7-3BAC-52A7-E30C-80C796B11AE7}"/>
              </a:ext>
            </a:extLst>
          </p:cNvPr>
          <p:cNvGrpSpPr/>
          <p:nvPr/>
        </p:nvGrpSpPr>
        <p:grpSpPr>
          <a:xfrm>
            <a:off x="6648528" y="2040864"/>
            <a:ext cx="822099" cy="1072287"/>
            <a:chOff x="6552815" y="2216345"/>
            <a:chExt cx="822099" cy="1072287"/>
          </a:xfrm>
        </p:grpSpPr>
        <p:cxnSp>
          <p:nvCxnSpPr>
            <p:cNvPr id="37" name="Conector recto de flecha 13">
              <a:extLst>
                <a:ext uri="{FF2B5EF4-FFF2-40B4-BE49-F238E27FC236}">
                  <a16:creationId xmlns:a16="http://schemas.microsoft.com/office/drawing/2014/main" id="{CC74426E-BDF1-FF83-7C00-E83542C36F41}"/>
                </a:ext>
              </a:extLst>
            </p:cNvPr>
            <p:cNvCxnSpPr>
              <a:cxnSpLocks/>
            </p:cNvCxnSpPr>
            <p:nvPr/>
          </p:nvCxnSpPr>
          <p:spPr>
            <a:xfrm>
              <a:off x="6559209" y="3257426"/>
              <a:ext cx="385834" cy="0"/>
            </a:xfrm>
            <a:prstGeom prst="straightConnector1">
              <a:avLst/>
            </a:prstGeom>
            <a:ln w="762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ector recto de flecha 13">
              <a:extLst>
                <a:ext uri="{FF2B5EF4-FFF2-40B4-BE49-F238E27FC236}">
                  <a16:creationId xmlns:a16="http://schemas.microsoft.com/office/drawing/2014/main" id="{7B5147E3-AAB4-F0D9-E10D-286BEF22F500}"/>
                </a:ext>
              </a:extLst>
            </p:cNvPr>
            <p:cNvCxnSpPr>
              <a:cxnSpLocks/>
            </p:cNvCxnSpPr>
            <p:nvPr/>
          </p:nvCxnSpPr>
          <p:spPr>
            <a:xfrm>
              <a:off x="6552815" y="2256422"/>
              <a:ext cx="401877" cy="0"/>
            </a:xfrm>
            <a:prstGeom prst="straightConnector1">
              <a:avLst/>
            </a:prstGeom>
            <a:ln w="762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D2AD931-F0B9-F1EF-9007-30DC9FD88FB6}"/>
                </a:ext>
              </a:extLst>
            </p:cNvPr>
            <p:cNvCxnSpPr>
              <a:cxnSpLocks/>
            </p:cNvCxnSpPr>
            <p:nvPr/>
          </p:nvCxnSpPr>
          <p:spPr>
            <a:xfrm>
              <a:off x="6887926" y="2760643"/>
              <a:ext cx="486988" cy="0"/>
            </a:xfrm>
            <a:prstGeom prst="line">
              <a:avLst/>
            </a:prstGeom>
            <a:ln w="762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3F2B7428-A5C2-3BC0-B7F7-7EAD9C8F12F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921151" y="2216345"/>
              <a:ext cx="1" cy="1072287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C73F1DF-474F-B83C-5B6D-4A15332F44F2}"/>
                  </a:ext>
                </a:extLst>
              </p:cNvPr>
              <p:cNvSpPr txBox="1"/>
              <p:nvPr/>
            </p:nvSpPr>
            <p:spPr>
              <a:xfrm>
                <a:off x="7568753" y="1641778"/>
                <a:ext cx="2811091" cy="28270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is similar to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in atoms</a:t>
                </a:r>
                <a:endParaRPr lang="en-BE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C73F1DF-474F-B83C-5B6D-4A15332F44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8753" y="1641778"/>
                <a:ext cx="2811091" cy="282706"/>
              </a:xfrm>
              <a:prstGeom prst="rect">
                <a:avLst/>
              </a:prstGeom>
              <a:blipFill>
                <a:blip r:embed="rId8"/>
                <a:stretch>
                  <a:fillRect l="-3037" t="-25532" r="-4555" b="-48936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D0AAADE2-C15A-C4E2-1576-99034FE381BD}"/>
              </a:ext>
            </a:extLst>
          </p:cNvPr>
          <p:cNvSpPr txBox="1"/>
          <p:nvPr/>
        </p:nvSpPr>
        <p:spPr>
          <a:xfrm>
            <a:off x="356502" y="3361156"/>
            <a:ext cx="1099356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en-US" sz="1800" dirty="0"/>
              <a:t>The parameters highlighted in </a:t>
            </a:r>
            <a:r>
              <a:rPr lang="en-US" sz="1800" dirty="0">
                <a:solidFill>
                  <a:srgbClr val="FF0000"/>
                </a:solidFill>
              </a:rPr>
              <a:t>red</a:t>
            </a:r>
            <a:r>
              <a:rPr lang="en-US" sz="1800" dirty="0"/>
              <a:t> are defined only by the </a:t>
            </a:r>
            <a:r>
              <a:rPr lang="en-US" sz="1800" dirty="0">
                <a:solidFill>
                  <a:srgbClr val="FF0000"/>
                </a:solidFill>
              </a:rPr>
              <a:t>electronic wavefunction – calculated.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n-US" sz="1800" dirty="0"/>
              <a:t>Those in </a:t>
            </a:r>
            <a:r>
              <a:rPr lang="en-US" sz="1800" dirty="0">
                <a:solidFill>
                  <a:srgbClr val="00B050"/>
                </a:solidFill>
              </a:rPr>
              <a:t>green</a:t>
            </a:r>
            <a:r>
              <a:rPr lang="en-US" sz="1800" dirty="0"/>
              <a:t> only depend on the </a:t>
            </a:r>
            <a:r>
              <a:rPr lang="en-US" sz="1800" dirty="0">
                <a:solidFill>
                  <a:srgbClr val="00B050"/>
                </a:solidFill>
              </a:rPr>
              <a:t>nuclear wave function – our unknowns.</a:t>
            </a:r>
          </a:p>
        </p:txBody>
      </p:sp>
      <p:cxnSp>
        <p:nvCxnSpPr>
          <p:cNvPr id="12" name="Conector recto de flecha 9">
            <a:extLst>
              <a:ext uri="{FF2B5EF4-FFF2-40B4-BE49-F238E27FC236}">
                <a16:creationId xmlns:a16="http://schemas.microsoft.com/office/drawing/2014/main" id="{DBFEA934-B288-4130-84C5-951C99C7F63A}"/>
              </a:ext>
            </a:extLst>
          </p:cNvPr>
          <p:cNvCxnSpPr>
            <a:cxnSpLocks/>
          </p:cNvCxnSpPr>
          <p:nvPr/>
        </p:nvCxnSpPr>
        <p:spPr>
          <a:xfrm>
            <a:off x="4839923" y="4985548"/>
            <a:ext cx="702452" cy="0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ontent Placeholder 1">
                <a:extLst>
                  <a:ext uri="{FF2B5EF4-FFF2-40B4-BE49-F238E27FC236}">
                    <a16:creationId xmlns:a16="http://schemas.microsoft.com/office/drawing/2014/main" id="{894817D4-EF8F-2F3B-CA01-38F9772CBF3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853286" y="4456141"/>
                <a:ext cx="5812256" cy="1053032"/>
              </a:xfrm>
              <a:prstGeom prst="rect">
                <a:avLst/>
              </a:prstGeom>
              <a:ln w="38100">
                <a:solidFill>
                  <a:srgbClr val="E42536"/>
                </a:solidFill>
              </a:ln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0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Aft>
                    <a:spcPts val="600"/>
                  </a:spcAft>
                  <a:buNone/>
                </a:pPr>
                <a:r>
                  <a:rPr lang="en-US" sz="2000" dirty="0">
                    <a:solidFill>
                      <a:srgbClr val="FF0000"/>
                    </a:solidFill>
                  </a:rPr>
                  <a:t>Alternative extraction of the dipole moment (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2000" dirty="0">
                    <a:solidFill>
                      <a:srgbClr val="FF0000"/>
                    </a:solidFill>
                  </a:rPr>
                  <a:t>) and finite nuclear magnetization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rgbClr val="FF0000"/>
                    </a:solidFill>
                  </a:rPr>
                  <a:t>) independently from literature.</a:t>
                </a:r>
              </a:p>
            </p:txBody>
          </p:sp>
        </mc:Choice>
        <mc:Fallback xmlns="">
          <p:sp>
            <p:nvSpPr>
              <p:cNvPr id="20" name="Content Placeholder 1">
                <a:extLst>
                  <a:ext uri="{FF2B5EF4-FFF2-40B4-BE49-F238E27FC236}">
                    <a16:creationId xmlns:a16="http://schemas.microsoft.com/office/drawing/2014/main" id="{894817D4-EF8F-2F3B-CA01-38F9772CBF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3286" y="4456141"/>
                <a:ext cx="5812256" cy="1053032"/>
              </a:xfrm>
              <a:prstGeom prst="rect">
                <a:avLst/>
              </a:prstGeom>
              <a:blipFill>
                <a:blip r:embed="rId9"/>
                <a:stretch>
                  <a:fillRect t="-1117" b="-4469"/>
                </a:stretch>
              </a:blipFill>
              <a:ln w="38100">
                <a:solidFill>
                  <a:srgbClr val="E42536"/>
                </a:solidFill>
              </a:ln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4D0ABC28-ACD6-D3B6-E135-D401D7E57A54}"/>
              </a:ext>
            </a:extLst>
          </p:cNvPr>
          <p:cNvSpPr txBox="1">
            <a:spLocks/>
          </p:cNvSpPr>
          <p:nvPr/>
        </p:nvSpPr>
        <p:spPr>
          <a:xfrm>
            <a:off x="526366" y="5646988"/>
            <a:ext cx="4313557" cy="4768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en-US" sz="1600" dirty="0"/>
              <a:t>Systems of 2 equations and 2 unknowns</a:t>
            </a:r>
          </a:p>
        </p:txBody>
      </p:sp>
    </p:spTree>
    <p:extLst>
      <p:ext uri="{BB962C8B-B14F-4D97-AF65-F5344CB8AC3E}">
        <p14:creationId xmlns:p14="http://schemas.microsoft.com/office/powerpoint/2010/main" val="955733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0" grpId="0" animBg="1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257868-7969-A331-1EDD-75793FA93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6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156889E-DEF6-2A05-6055-65F2D04960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000" y="-48020"/>
            <a:ext cx="11041200" cy="1152000"/>
          </a:xfrm>
        </p:spPr>
        <p:txBody>
          <a:bodyPr/>
          <a:lstStyle/>
          <a:p>
            <a:r>
              <a:rPr lang="en-US" dirty="0"/>
              <a:t>Hyperfine parameters in </a:t>
            </a:r>
            <a:r>
              <a:rPr lang="en-US" baseline="30000" dirty="0"/>
              <a:t>223</a:t>
            </a:r>
            <a:r>
              <a:rPr lang="en-US" dirty="0"/>
              <a:t>RaF (I=3/2)</a:t>
            </a:r>
            <a:endParaRPr lang="en-BE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341BAAE3-D16E-E264-CF78-F9382114C145}"/>
              </a:ext>
            </a:extLst>
          </p:cNvPr>
          <p:cNvSpPr txBox="1">
            <a:spLocks/>
          </p:cNvSpPr>
          <p:nvPr/>
        </p:nvSpPr>
        <p:spPr>
          <a:xfrm>
            <a:off x="575400" y="929626"/>
            <a:ext cx="11041200" cy="10096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Aft>
                <a:spcPts val="600"/>
              </a:spcAft>
              <a:buNone/>
            </a:pPr>
            <a:r>
              <a:rPr lang="en-US" sz="2000" dirty="0"/>
              <a:t>The experimental magnetic dipole coupling constants for </a:t>
            </a:r>
            <a:r>
              <a:rPr lang="en-US" sz="2000" baseline="30000" dirty="0"/>
              <a:t>223</a:t>
            </a:r>
            <a:r>
              <a:rPr lang="en-US" sz="2000" dirty="0"/>
              <a:t>RaF are fitted from the HFS spectra.  Calculated HFS parameters, along with the extracted hyperfine parameters (experimental and calculated) are also shown: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D95AAD5D-4E89-E9FA-162C-BD816E52776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71108484"/>
                  </p:ext>
                </p:extLst>
              </p:nvPr>
            </p:nvGraphicFramePr>
            <p:xfrm>
              <a:off x="1500777" y="1998866"/>
              <a:ext cx="9060367" cy="247345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48528">
                      <a:extLst>
                        <a:ext uri="{9D8B030D-6E8A-4147-A177-3AD203B41FA5}">
                          <a16:colId xmlns:a16="http://schemas.microsoft.com/office/drawing/2014/main" val="3617903393"/>
                        </a:ext>
                      </a:extLst>
                    </a:gridCol>
                    <a:gridCol w="2696915">
                      <a:extLst>
                        <a:ext uri="{9D8B030D-6E8A-4147-A177-3AD203B41FA5}">
                          <a16:colId xmlns:a16="http://schemas.microsoft.com/office/drawing/2014/main" val="79807875"/>
                        </a:ext>
                      </a:extLst>
                    </a:gridCol>
                    <a:gridCol w="4214924">
                      <a:extLst>
                        <a:ext uri="{9D8B030D-6E8A-4147-A177-3AD203B41FA5}">
                          <a16:colId xmlns:a16="http://schemas.microsoft.com/office/drawing/2014/main" val="13158186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223 </a:t>
                          </a:r>
                          <a:r>
                            <a:rPr lang="en-US" dirty="0" err="1"/>
                            <a:t>RaF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Experimental</a:t>
                          </a:r>
                        </a:p>
                        <a:p>
                          <a:pPr algn="ctr"/>
                          <a:r>
                            <a:rPr lang="en-US" dirty="0"/>
                            <a:t>HFS Parameters</a:t>
                          </a:r>
                        </a:p>
                        <a:p>
                          <a:pPr algn="ctr"/>
                          <a:r>
                            <a:rPr lang="en-US" dirty="0">
                              <a:solidFill>
                                <a:schemeClr val="bg1"/>
                              </a:solidFill>
                            </a:rPr>
                            <a:t>(MHz)</a:t>
                          </a:r>
                          <a:endParaRPr lang="en-BE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Calculated parameters</a:t>
                          </a:r>
                        </a:p>
                        <a:p>
                          <a:pPr algn="ctr"/>
                          <a:r>
                            <a:rPr lang="nl-NL" dirty="0"/>
                            <a:t>(MHz/𝜇</a:t>
                          </a:r>
                          <a:r>
                            <a:rPr lang="nl-NL" baseline="-25000" dirty="0"/>
                            <a:t>𝑁</a:t>
                          </a:r>
                          <a:r>
                            <a:rPr lang="nl-NL" dirty="0"/>
                            <a:t>)</a:t>
                          </a:r>
                        </a:p>
                        <a:p>
                          <a:pPr algn="ctr"/>
                          <a:r>
                            <a:rPr lang="nl-NL" dirty="0">
                              <a:solidFill>
                                <a:schemeClr val="bg1"/>
                              </a:solidFill>
                            </a:rPr>
                            <a:t>(Leonid, </a:t>
                          </a:r>
                          <a:r>
                            <a:rPr lang="nl-NL" dirty="0" err="1">
                              <a:solidFill>
                                <a:schemeClr val="bg1"/>
                              </a:solidFill>
                            </a:rPr>
                            <a:t>this</a:t>
                          </a:r>
                          <a:r>
                            <a:rPr lang="nl-NL" dirty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r>
                            <a:rPr lang="nl-NL" dirty="0" err="1">
                              <a:solidFill>
                                <a:schemeClr val="bg1"/>
                              </a:solidFill>
                            </a:rPr>
                            <a:t>work</a:t>
                          </a:r>
                          <a:r>
                            <a:rPr lang="nl-NL" dirty="0">
                              <a:solidFill>
                                <a:schemeClr val="bg1"/>
                              </a:solidFill>
                            </a:rPr>
                            <a:t>)</a:t>
                          </a:r>
                          <a:endParaRPr lang="en-BE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2957103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Ground state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∥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 = 2098.3(40</a:t>
                          </a:r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)[10]</a:t>
                          </a:r>
                          <a:endParaRPr lang="en-BE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sz="18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,∥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= 12115(12) MHz/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sub>
                              </m:sSub>
                            </m:oMath>
                          </a14:m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979004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⊥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= 2019.3(20)[4]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𝐵𝑊</m:t>
                                  </m:r>
                                  <m:r>
                                    <a:rPr lang="en-US" sz="18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,∥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 = 7.15(14)*10</a:t>
                          </a:r>
                          <a:r>
                            <a:rPr lang="en-US" baseline="30000" dirty="0"/>
                            <a:t>-5</a:t>
                          </a:r>
                          <a:r>
                            <a:rPr lang="en-US" dirty="0"/>
                            <a:t> MHz/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sub>
                              </m:sSub>
                            </m:oMath>
                          </a14:m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6714452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Excited state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⊥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 = 270.1(10)[3]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sz="18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8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⊥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= 1519(15) MHz/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sub>
                              </m:sSub>
                            </m:oMath>
                          </a14:m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1483842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𝐵𝑊</m:t>
                                  </m:r>
                                  <m:r>
                                    <a:rPr lang="en-US" sz="18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8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⊥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 = 2.587(52)*10</a:t>
                          </a:r>
                          <a:r>
                            <a:rPr lang="en-US" baseline="30000" dirty="0"/>
                            <a:t>-6</a:t>
                          </a:r>
                          <a:r>
                            <a:rPr lang="en-US" dirty="0"/>
                            <a:t> MHz/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sub>
                              </m:sSub>
                            </m:oMath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1891657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D95AAD5D-4E89-E9FA-162C-BD816E52776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71108484"/>
                  </p:ext>
                </p:extLst>
              </p:nvPr>
            </p:nvGraphicFramePr>
            <p:xfrm>
              <a:off x="1500777" y="1998866"/>
              <a:ext cx="9060367" cy="247345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48528">
                      <a:extLst>
                        <a:ext uri="{9D8B030D-6E8A-4147-A177-3AD203B41FA5}">
                          <a16:colId xmlns:a16="http://schemas.microsoft.com/office/drawing/2014/main" val="3617903393"/>
                        </a:ext>
                      </a:extLst>
                    </a:gridCol>
                    <a:gridCol w="2696915">
                      <a:extLst>
                        <a:ext uri="{9D8B030D-6E8A-4147-A177-3AD203B41FA5}">
                          <a16:colId xmlns:a16="http://schemas.microsoft.com/office/drawing/2014/main" val="79807875"/>
                        </a:ext>
                      </a:extLst>
                    </a:gridCol>
                    <a:gridCol w="4214924">
                      <a:extLst>
                        <a:ext uri="{9D8B030D-6E8A-4147-A177-3AD203B41FA5}">
                          <a16:colId xmlns:a16="http://schemas.microsoft.com/office/drawing/2014/main" val="131581865"/>
                        </a:ext>
                      </a:extLst>
                    </a:gridCol>
                  </a:tblGrid>
                  <a:tr h="9144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223 </a:t>
                          </a:r>
                          <a:r>
                            <a:rPr lang="en-US" dirty="0" err="1"/>
                            <a:t>RaF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Experimental</a:t>
                          </a:r>
                        </a:p>
                        <a:p>
                          <a:pPr algn="ctr"/>
                          <a:r>
                            <a:rPr lang="en-US" dirty="0"/>
                            <a:t>HFS Parameters</a:t>
                          </a:r>
                        </a:p>
                        <a:p>
                          <a:pPr algn="ctr"/>
                          <a:r>
                            <a:rPr lang="en-US" dirty="0">
                              <a:solidFill>
                                <a:schemeClr val="bg1"/>
                              </a:solidFill>
                            </a:rPr>
                            <a:t>(MHz)</a:t>
                          </a:r>
                          <a:endParaRPr lang="en-BE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Calculated parameters</a:t>
                          </a:r>
                        </a:p>
                        <a:p>
                          <a:pPr algn="ctr"/>
                          <a:r>
                            <a:rPr lang="nl-NL" dirty="0"/>
                            <a:t>(MHz/𝜇</a:t>
                          </a:r>
                          <a:r>
                            <a:rPr lang="nl-NL" baseline="-25000" dirty="0"/>
                            <a:t>𝑁</a:t>
                          </a:r>
                          <a:r>
                            <a:rPr lang="nl-NL" dirty="0"/>
                            <a:t>)</a:t>
                          </a:r>
                        </a:p>
                        <a:p>
                          <a:pPr algn="ctr"/>
                          <a:r>
                            <a:rPr lang="nl-NL" dirty="0">
                              <a:solidFill>
                                <a:schemeClr val="bg1"/>
                              </a:solidFill>
                            </a:rPr>
                            <a:t>(Leonid, </a:t>
                          </a:r>
                          <a:r>
                            <a:rPr lang="nl-NL" dirty="0" err="1">
                              <a:solidFill>
                                <a:schemeClr val="bg1"/>
                              </a:solidFill>
                            </a:rPr>
                            <a:t>this</a:t>
                          </a:r>
                          <a:r>
                            <a:rPr lang="nl-NL" dirty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r>
                            <a:rPr lang="nl-NL" dirty="0" err="1">
                              <a:solidFill>
                                <a:schemeClr val="bg1"/>
                              </a:solidFill>
                            </a:rPr>
                            <a:t>work</a:t>
                          </a:r>
                          <a:r>
                            <a:rPr lang="nl-NL" dirty="0">
                              <a:solidFill>
                                <a:schemeClr val="bg1"/>
                              </a:solidFill>
                            </a:rPr>
                            <a:t>)</a:t>
                          </a:r>
                          <a:endParaRPr lang="en-BE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29571034"/>
                      </a:ext>
                    </a:extLst>
                  </a:tr>
                  <a:tr h="38976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Ground state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3"/>
                          <a:stretch>
                            <a:fillRect l="-80090" t="-238462" r="-157466" b="-3169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3"/>
                          <a:stretch>
                            <a:fillRect l="-115029" t="-238462" r="-578" b="-31692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59790045"/>
                      </a:ext>
                    </a:extLst>
                  </a:tr>
                  <a:tr h="389763">
                    <a:tc>
                      <a:txBody>
                        <a:bodyPr/>
                        <a:lstStyle/>
                        <a:p>
                          <a:pPr algn="ctr"/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3"/>
                          <a:stretch>
                            <a:fillRect l="-80090" t="-343750" r="-157466" b="-2218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3"/>
                          <a:stretch>
                            <a:fillRect l="-115029" t="-343750" r="-578" b="-22187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67144529"/>
                      </a:ext>
                    </a:extLst>
                  </a:tr>
                  <a:tr h="389763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Excited state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3"/>
                          <a:stretch>
                            <a:fillRect l="-80090" t="-443750" r="-157466" b="-1218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3"/>
                          <a:stretch>
                            <a:fillRect l="-115029" t="-443750" r="-578" b="-12187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14838428"/>
                      </a:ext>
                    </a:extLst>
                  </a:tr>
                  <a:tr h="389763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3"/>
                          <a:stretch>
                            <a:fillRect l="-115029" t="-543750" r="-578" b="-2187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18916579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A7F101E-B181-C496-00B9-759F59862E15}"/>
                  </a:ext>
                </a:extLst>
              </p:cNvPr>
              <p:cNvSpPr txBox="1"/>
              <p:nvPr/>
            </p:nvSpPr>
            <p:spPr>
              <a:xfrm>
                <a:off x="1637656" y="4672031"/>
                <a:ext cx="3619581" cy="11505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𝑒𝑥𝑝</m:t>
                          </m:r>
                          <m: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,∥ 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num>
                        <m:den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den>
                      </m:f>
                      <m:d>
                        <m:d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sz="2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,∥</m:t>
                              </m:r>
                            </m:sub>
                          </m:s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𝐵𝑊</m:t>
                              </m:r>
                              <m:r>
                                <a:rPr lang="en-US" sz="2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,∥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2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𝑒𝑥𝑝</m:t>
                          </m:r>
                          <m:r>
                            <a:rPr lang="en-US" sz="22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r>
                        <a:rPr lang="en-US" sz="22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num>
                        <m:den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𝐼</m:t>
                          </m:r>
                        </m:den>
                      </m:f>
                      <m:d>
                        <m:d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sz="2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,⊥</m:t>
                              </m:r>
                            </m:sub>
                          </m:s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𝐵𝑊</m:t>
                              </m:r>
                              <m:r>
                                <a:rPr lang="en-US" sz="2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,⊥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20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2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BE" sz="22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A7F101E-B181-C496-00B9-759F59862E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7656" y="4672031"/>
                <a:ext cx="3619581" cy="115057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Conector recto de flecha 9">
            <a:extLst>
              <a:ext uri="{FF2B5EF4-FFF2-40B4-BE49-F238E27FC236}">
                <a16:creationId xmlns:a16="http://schemas.microsoft.com/office/drawing/2014/main" id="{27341C2B-33FA-4D26-7EEF-5DD9A5C0F505}"/>
              </a:ext>
            </a:extLst>
          </p:cNvPr>
          <p:cNvCxnSpPr>
            <a:cxnSpLocks/>
          </p:cNvCxnSpPr>
          <p:nvPr/>
        </p:nvCxnSpPr>
        <p:spPr>
          <a:xfrm>
            <a:off x="5393548" y="5227629"/>
            <a:ext cx="702452" cy="0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A7E7C0A-1B75-A762-6363-BA3BD448D611}"/>
                  </a:ext>
                </a:extLst>
              </p:cNvPr>
              <p:cNvSpPr txBox="1"/>
              <p:nvPr/>
            </p:nvSpPr>
            <p:spPr>
              <a:xfrm>
                <a:off x="6453113" y="4650099"/>
                <a:ext cx="3857018" cy="1155060"/>
              </a:xfrm>
              <a:prstGeom prst="rect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2098(4)=</m:t>
                      </m:r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num>
                        <m:den>
                          <m: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1.5</m:t>
                          </m:r>
                        </m:den>
                      </m:f>
                      <m:d>
                        <m:d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sz="2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,∥</m:t>
                              </m:r>
                            </m:sub>
                          </m:s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𝐵𝑊</m:t>
                              </m:r>
                              <m:r>
                                <a:rPr lang="en-US" sz="2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,∥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2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70(1)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num>
                        <m:den>
                          <m: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1.5</m:t>
                          </m:r>
                        </m:den>
                      </m:f>
                      <m:d>
                        <m:d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sz="2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,⊥</m:t>
                              </m:r>
                            </m:sub>
                          </m:s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𝐵𝑊</m:t>
                              </m:r>
                              <m:r>
                                <a:rPr lang="en-US" sz="2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,⊥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20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2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BE" sz="22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A7E7C0A-1B75-A762-6363-BA3BD448D6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3113" y="4650099"/>
                <a:ext cx="3857018" cy="115506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1905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69326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0FBBDD-9559-AF94-BAC5-3B730D5C46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16ABF2-7DE6-F824-92F0-FF5765FAF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7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BD1E075-1E87-4196-8337-3468FD93D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6883"/>
            <a:ext cx="11041200" cy="1152000"/>
          </a:xfrm>
        </p:spPr>
        <p:txBody>
          <a:bodyPr>
            <a:normAutofit fontScale="90000"/>
          </a:bodyPr>
          <a:lstStyle/>
          <a:p>
            <a:r>
              <a:rPr lang="en-US" dirty="0"/>
              <a:t>Extract </a:t>
            </a:r>
            <a:r>
              <a:rPr lang="en-US" dirty="0">
                <a:solidFill>
                  <a:srgbClr val="00B050"/>
                </a:solidFill>
              </a:rPr>
              <a:t>magnetic dipole moment </a:t>
            </a:r>
            <a:r>
              <a:rPr lang="en-US" dirty="0"/>
              <a:t>and </a:t>
            </a:r>
            <a:r>
              <a:rPr lang="en-US" dirty="0">
                <a:solidFill>
                  <a:srgbClr val="00B050"/>
                </a:solidFill>
              </a:rPr>
              <a:t>B</a:t>
            </a:r>
            <a:r>
              <a:rPr lang="en-US" baseline="-25000" dirty="0">
                <a:solidFill>
                  <a:srgbClr val="00B050"/>
                </a:solidFill>
              </a:rPr>
              <a:t>s</a:t>
            </a:r>
            <a:r>
              <a:rPr lang="en-US" dirty="0"/>
              <a:t> for </a:t>
            </a:r>
            <a:r>
              <a:rPr lang="en-US" baseline="30000" dirty="0">
                <a:solidFill>
                  <a:srgbClr val="00B050"/>
                </a:solidFill>
              </a:rPr>
              <a:t>223</a:t>
            </a:r>
            <a:r>
              <a:rPr lang="en-US" dirty="0">
                <a:solidFill>
                  <a:srgbClr val="00B050"/>
                </a:solidFill>
              </a:rPr>
              <a:t>Ra</a:t>
            </a:r>
            <a:r>
              <a:rPr lang="en-US" dirty="0"/>
              <a:t>F</a:t>
            </a:r>
            <a:endParaRPr lang="en-BE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A5B77528-1D00-DAF4-D362-AD72B79E6A5F}"/>
              </a:ext>
            </a:extLst>
          </p:cNvPr>
          <p:cNvSpPr txBox="1">
            <a:spLocks/>
          </p:cNvSpPr>
          <p:nvPr/>
        </p:nvSpPr>
        <p:spPr>
          <a:xfrm>
            <a:off x="576000" y="1208243"/>
            <a:ext cx="11041200" cy="5038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Aft>
                <a:spcPts val="600"/>
              </a:spcAft>
              <a:buNone/>
            </a:pPr>
            <a:r>
              <a:rPr lang="en-US" sz="2000" dirty="0"/>
              <a:t>By solving the set of equations using three different methods:</a:t>
            </a:r>
            <a:endParaRPr lang="en-US" sz="20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3ABDF9BC-F0AC-62B6-62CD-812A63AEFF24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133743" y="1971652"/>
              <a:ext cx="6076728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25576">
                      <a:extLst>
                        <a:ext uri="{9D8B030D-6E8A-4147-A177-3AD203B41FA5}">
                          <a16:colId xmlns:a16="http://schemas.microsoft.com/office/drawing/2014/main" val="3617903393"/>
                        </a:ext>
                      </a:extLst>
                    </a:gridCol>
                    <a:gridCol w="2025576">
                      <a:extLst>
                        <a:ext uri="{9D8B030D-6E8A-4147-A177-3AD203B41FA5}">
                          <a16:colId xmlns:a16="http://schemas.microsoft.com/office/drawing/2014/main" val="3852192788"/>
                        </a:ext>
                      </a:extLst>
                    </a:gridCol>
                    <a:gridCol w="2025576">
                      <a:extLst>
                        <a:ext uri="{9D8B030D-6E8A-4147-A177-3AD203B41FA5}">
                          <a16:colId xmlns:a16="http://schemas.microsoft.com/office/drawing/2014/main" val="362134446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Method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𝝁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US" dirty="0"/>
                            <a:t>(µ</a:t>
                          </a:r>
                          <a:r>
                            <a:rPr lang="en-US" baseline="-25000" dirty="0"/>
                            <a:t>N</a:t>
                          </a:r>
                          <a:r>
                            <a:rPr lang="en-US" dirty="0"/>
                            <a:t>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Bs 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2957103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Analytical solution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0.2695(29)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6(2)e6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979004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Bootstrap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0.2696(41)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6(4)e6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6714452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dirty="0"/>
                            <a:t>Monte Carlo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0.2695(18)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6(1)e6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1483842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3ABDF9BC-F0AC-62B6-62CD-812A63AEFF2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03559505"/>
                  </p:ext>
                </p:extLst>
              </p:nvPr>
            </p:nvGraphicFramePr>
            <p:xfrm>
              <a:off x="1133743" y="1971652"/>
              <a:ext cx="6076728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25576">
                      <a:extLst>
                        <a:ext uri="{9D8B030D-6E8A-4147-A177-3AD203B41FA5}">
                          <a16:colId xmlns:a16="http://schemas.microsoft.com/office/drawing/2014/main" val="3617903393"/>
                        </a:ext>
                      </a:extLst>
                    </a:gridCol>
                    <a:gridCol w="2025576">
                      <a:extLst>
                        <a:ext uri="{9D8B030D-6E8A-4147-A177-3AD203B41FA5}">
                          <a16:colId xmlns:a16="http://schemas.microsoft.com/office/drawing/2014/main" val="3852192788"/>
                        </a:ext>
                      </a:extLst>
                    </a:gridCol>
                    <a:gridCol w="2025576">
                      <a:extLst>
                        <a:ext uri="{9D8B030D-6E8A-4147-A177-3AD203B41FA5}">
                          <a16:colId xmlns:a16="http://schemas.microsoft.com/office/drawing/2014/main" val="362134446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Method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3"/>
                          <a:stretch>
                            <a:fillRect l="-100602" t="-8197" r="-101506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Bs 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2957103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Analytical solution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0.2695(29)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6(2)e6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979004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Bootstrap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0.2696(41)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6(4)e6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6714452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dirty="0"/>
                            <a:t>Monte Carlo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0.2695(18)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6(1)e6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1483842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F5A3771-5F47-A01D-E635-12484222F565}"/>
              </a:ext>
            </a:extLst>
          </p:cNvPr>
          <p:cNvSpPr txBox="1">
            <a:spLocks/>
          </p:cNvSpPr>
          <p:nvPr/>
        </p:nvSpPr>
        <p:spPr>
          <a:xfrm>
            <a:off x="471524" y="4360962"/>
            <a:ext cx="10597192" cy="14174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en-US" sz="2000" dirty="0"/>
              <a:t>Excellent agreement between molecules and atoms/ions!</a:t>
            </a:r>
          </a:p>
          <a:p>
            <a:pPr marL="0" indent="0" algn="ctr">
              <a:spcAft>
                <a:spcPts val="600"/>
              </a:spcAft>
              <a:buNone/>
            </a:pPr>
            <a:r>
              <a:rPr lang="en-US" sz="2000" dirty="0"/>
              <a:t>Literature value is relative to µ(</a:t>
            </a:r>
            <a:r>
              <a:rPr lang="en-US" sz="2000" baseline="30000" dirty="0"/>
              <a:t>225</a:t>
            </a:r>
            <a:r>
              <a:rPr lang="en-US" sz="2000" dirty="0"/>
              <a:t>Ra), measure with ABMR (without hyperfine anomaly)</a:t>
            </a:r>
          </a:p>
          <a:p>
            <a:pPr marL="0" indent="0" algn="ctr">
              <a:spcAft>
                <a:spcPts val="600"/>
              </a:spcAft>
              <a:buNone/>
            </a:pPr>
            <a:r>
              <a:rPr lang="en-US" sz="2000" b="1" dirty="0"/>
              <a:t>The hyperfine anomaly between </a:t>
            </a:r>
            <a:r>
              <a:rPr lang="en-US" sz="2000" b="1" baseline="30000" dirty="0"/>
              <a:t>223</a:t>
            </a:r>
            <a:r>
              <a:rPr lang="en-US" sz="2000" b="1" dirty="0"/>
              <a:t>Ra and </a:t>
            </a:r>
            <a:r>
              <a:rPr lang="en-US" sz="2000" b="1" baseline="30000" dirty="0"/>
              <a:t>225</a:t>
            </a:r>
            <a:r>
              <a:rPr lang="en-US" sz="2000" b="1" dirty="0"/>
              <a:t>Ra is negligible!</a:t>
            </a:r>
          </a:p>
        </p:txBody>
      </p:sp>
      <p:sp>
        <p:nvSpPr>
          <p:cNvPr id="3" name="CuadroTexto 5">
            <a:extLst>
              <a:ext uri="{FF2B5EF4-FFF2-40B4-BE49-F238E27FC236}">
                <a16:creationId xmlns:a16="http://schemas.microsoft.com/office/drawing/2014/main" id="{D09C1A9B-4621-C227-C2C0-72AAA3BC0DE1}"/>
              </a:ext>
            </a:extLst>
          </p:cNvPr>
          <p:cNvSpPr txBox="1"/>
          <p:nvPr/>
        </p:nvSpPr>
        <p:spPr>
          <a:xfrm>
            <a:off x="786063" y="6389452"/>
            <a:ext cx="89398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/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[5] Lynch, K. M., et al. (2018). Laser-spectroscopy studies of the nuclear structure of neutron-rich radium. Physical Review C, 97(2), 024309.</a:t>
            </a:r>
          </a:p>
          <a:p>
            <a:pPr defTabSz="457200"/>
            <a:endParaRPr lang="en-US" sz="12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8DEAC2C-A65A-6DE5-8599-A0BC95DE43D3}"/>
                  </a:ext>
                </a:extLst>
              </p:cNvPr>
              <p:cNvSpPr txBox="1"/>
              <p:nvPr/>
            </p:nvSpPr>
            <p:spPr>
              <a:xfrm>
                <a:off x="7711653" y="1208243"/>
                <a:ext cx="4362745" cy="1155060"/>
              </a:xfrm>
              <a:prstGeom prst="rect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2098.3(5)=</m:t>
                      </m:r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num>
                        <m:den>
                          <m: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1.5</m:t>
                          </m:r>
                        </m:den>
                      </m:f>
                      <m:d>
                        <m:d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sz="2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,∥</m:t>
                              </m:r>
                            </m:sub>
                          </m:s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𝐵𝑊</m:t>
                              </m:r>
                              <m:r>
                                <a:rPr lang="en-US" sz="2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,∥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2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70.3(13)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num>
                        <m:den>
                          <m:r>
                            <a:rPr lang="en-US" sz="2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1.5</m:t>
                          </m:r>
                        </m:den>
                      </m:f>
                      <m:d>
                        <m:d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sz="2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,⊥</m:t>
                              </m:r>
                            </m:sub>
                          </m:s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𝐵𝑊</m:t>
                              </m:r>
                              <m:r>
                                <a:rPr lang="en-US" sz="2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,⊥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20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2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BE" sz="22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8DEAC2C-A65A-6DE5-8599-A0BC95DE43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1653" y="1208243"/>
                <a:ext cx="4362745" cy="115506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905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008517FF-88FA-BB19-161E-CBCC210DEF91}"/>
              </a:ext>
            </a:extLst>
          </p:cNvPr>
          <p:cNvSpPr txBox="1"/>
          <p:nvPr/>
        </p:nvSpPr>
        <p:spPr>
          <a:xfrm>
            <a:off x="7432774" y="2486525"/>
            <a:ext cx="47592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</a:rPr>
              <a:t>Note: Dominated by statistical error bar [Systematic error bars added as</a:t>
            </a:r>
          </a:p>
          <a:p>
            <a:r>
              <a:rPr lang="en-US" sz="2000" dirty="0">
                <a:solidFill>
                  <a:srgbClr val="0000FF"/>
                </a:solidFill>
              </a:rPr>
              <a:t>Error = stat + sys]</a:t>
            </a:r>
            <a:endParaRPr lang="en-BE" sz="2000" dirty="0">
              <a:solidFill>
                <a:srgbClr val="0000FF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8BB25B3-9F4C-A15E-DD0C-EB84D826E191}"/>
              </a:ext>
            </a:extLst>
          </p:cNvPr>
          <p:cNvSpPr txBox="1"/>
          <p:nvPr/>
        </p:nvSpPr>
        <p:spPr>
          <a:xfrm>
            <a:off x="2579254" y="3743884"/>
            <a:ext cx="3067005" cy="369332"/>
          </a:xfrm>
          <a:prstGeom prst="rect">
            <a:avLst/>
          </a:prstGeom>
          <a:noFill/>
          <a:ln w="19050"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r>
              <a:rPr lang="en-US" sz="1800" dirty="0" err="1">
                <a:latin typeface="Symbol" panose="05050102010706020507" pitchFamily="18" charset="2"/>
              </a:rPr>
              <a:t>m</a:t>
            </a:r>
            <a:r>
              <a:rPr lang="en-US" sz="1800" baseline="-25000" dirty="0" err="1">
                <a:latin typeface="+mj-lt"/>
              </a:rPr>
              <a:t>literature</a:t>
            </a:r>
            <a:r>
              <a:rPr lang="en-US" sz="1800" dirty="0"/>
              <a:t>= 0.2703(7) </a:t>
            </a:r>
            <a:r>
              <a:rPr lang="en-US" sz="1800" dirty="0" err="1">
                <a:latin typeface="Symbol" panose="05050102010706020507" pitchFamily="18" charset="2"/>
              </a:rPr>
              <a:t>m</a:t>
            </a:r>
            <a:r>
              <a:rPr lang="en-US" sz="1800" baseline="-25000" dirty="0" err="1"/>
              <a:t>N</a:t>
            </a:r>
            <a:r>
              <a:rPr lang="en-US" sz="1800" dirty="0"/>
              <a:t>      [</a:t>
            </a:r>
            <a:r>
              <a:rPr lang="en-US" dirty="0"/>
              <a:t>5</a:t>
            </a:r>
            <a:r>
              <a:rPr lang="en-US" sz="1800" dirty="0"/>
              <a:t>]</a:t>
            </a:r>
            <a:r>
              <a:rPr lang="en-US" sz="1800" baseline="-25000" dirty="0"/>
              <a:t> 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033373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8396D4-7CE3-A958-3F1E-7437C2A46C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B6D49C-578B-A268-1C54-165ED3FA0C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5D43DA-87B3-69AD-C3A6-18A8B32D2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8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A505870-C73A-16DC-E8D3-5CE37C50E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119946"/>
            <a:ext cx="11041200" cy="1152000"/>
          </a:xfrm>
        </p:spPr>
        <p:txBody>
          <a:bodyPr>
            <a:normAutofit/>
          </a:bodyPr>
          <a:lstStyle/>
          <a:p>
            <a:r>
              <a:rPr lang="en-US" baseline="30000" dirty="0"/>
              <a:t>223</a:t>
            </a:r>
            <a:r>
              <a:rPr lang="en-US" dirty="0"/>
              <a:t>Ra magnetic dipole moment in literature</a:t>
            </a:r>
            <a:endParaRPr lang="en-BE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E058D02-00B3-4903-FFFB-8112728F39E5}"/>
              </a:ext>
            </a:extLst>
          </p:cNvPr>
          <p:cNvSpPr txBox="1">
            <a:spLocks/>
          </p:cNvSpPr>
          <p:nvPr/>
        </p:nvSpPr>
        <p:spPr>
          <a:xfrm>
            <a:off x="281354" y="1271946"/>
            <a:ext cx="5390483" cy="44734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sz="1800" dirty="0"/>
              <a:t>Excellent agreement between the magnetic dipole moment retrieved using atomic, ionic and molecular measurements on </a:t>
            </a:r>
            <a:r>
              <a:rPr lang="en-US" sz="1800" baseline="30000" dirty="0"/>
              <a:t>223</a:t>
            </a:r>
            <a:r>
              <a:rPr lang="en-US" sz="1800" dirty="0"/>
              <a:t>Ra.</a:t>
            </a:r>
          </a:p>
          <a:p>
            <a:pPr marL="0" indent="0" algn="just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sz="1100" dirty="0"/>
              <a:t>[1] Ahmad, S. A., et al. (1983) Physics Letters B, 133(1-2), 47-52.(</a:t>
            </a:r>
            <a:r>
              <a:rPr lang="en-US" sz="1100" b="1" dirty="0"/>
              <a:t>Atom and Ion</a:t>
            </a:r>
            <a:r>
              <a:rPr lang="en-US" sz="1100" dirty="0"/>
              <a:t>)</a:t>
            </a:r>
          </a:p>
          <a:p>
            <a:pPr marL="0" indent="0" algn="just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sz="1100" dirty="0"/>
              <a:t>[2] Wendt, K. et al. (1987) Atoms, Molecules and Clusters, 4, 227-241. (</a:t>
            </a:r>
            <a:r>
              <a:rPr lang="en-US" sz="1100" b="1" dirty="0"/>
              <a:t>Atom and Ion</a:t>
            </a:r>
            <a:r>
              <a:rPr lang="en-US" sz="1100" dirty="0"/>
              <a:t>)</a:t>
            </a:r>
          </a:p>
          <a:p>
            <a:pPr marL="0" indent="0" algn="just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sz="1100" dirty="0"/>
              <a:t>[3] Arnold, E., et al. (1987) PRL, 59(7), 771. (</a:t>
            </a:r>
            <a:r>
              <a:rPr lang="en-US" sz="1100" b="1" dirty="0"/>
              <a:t>Ion ABMR</a:t>
            </a:r>
            <a:r>
              <a:rPr lang="en-US" sz="1100" dirty="0"/>
              <a:t>)</a:t>
            </a:r>
          </a:p>
          <a:p>
            <a:pPr marL="0" indent="0" algn="just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sz="1100" dirty="0"/>
              <a:t>[4] Neu, W., et al. (1988) D Atoms, Molecules and Clusters, 11, 105-111. (</a:t>
            </a:r>
            <a:r>
              <a:rPr lang="en-US" sz="1100" b="1" dirty="0"/>
              <a:t>Ion</a:t>
            </a:r>
            <a:r>
              <a:rPr lang="en-US" sz="1100" dirty="0"/>
              <a:t>)</a:t>
            </a:r>
          </a:p>
          <a:p>
            <a:pPr marL="0" indent="0" algn="just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sz="1100" dirty="0"/>
              <a:t>[5] Lynch, K. M et al. (2018) Physical Review C, 97(2), 024309. (</a:t>
            </a:r>
            <a:r>
              <a:rPr lang="en-US" sz="1100" b="1" dirty="0"/>
              <a:t>Atom</a:t>
            </a:r>
            <a:r>
              <a:rPr lang="en-US" sz="1100" dirty="0"/>
              <a:t>)</a:t>
            </a:r>
          </a:p>
          <a:p>
            <a:pPr marL="0" indent="0" algn="just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sz="1100" dirty="0"/>
              <a:t>[6] </a:t>
            </a:r>
            <a:r>
              <a:rPr lang="en-US" sz="1100" dirty="0" err="1"/>
              <a:t>Bieroń</a:t>
            </a:r>
            <a:r>
              <a:rPr lang="en-US" sz="1100" dirty="0"/>
              <a:t>, J., &amp; Pyykkö, (2005) P. Physical Review A—Atomic, Molecular, and Optical Physics, 71(3), 032502. (</a:t>
            </a:r>
            <a:r>
              <a:rPr lang="en-US" sz="1100" b="1" dirty="0"/>
              <a:t>EFG re-evaluation</a:t>
            </a:r>
            <a:r>
              <a:rPr lang="en-US" sz="1100" dirty="0"/>
              <a:t>)</a:t>
            </a:r>
          </a:p>
          <a:p>
            <a:pPr marL="0" indent="0" algn="just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sz="1100" dirty="0"/>
              <a:t>TW </a:t>
            </a:r>
            <a:r>
              <a:rPr lang="en-US" sz="1100" dirty="0">
                <a:sym typeface="Wingdings" panose="05000000000000000000" pitchFamily="2" charset="2"/>
              </a:rPr>
              <a:t></a:t>
            </a:r>
            <a:r>
              <a:rPr lang="en-US" sz="1100" dirty="0"/>
              <a:t> This work (</a:t>
            </a:r>
            <a:r>
              <a:rPr lang="en-US" sz="1100" b="1" dirty="0"/>
              <a:t>Molecule</a:t>
            </a:r>
            <a:r>
              <a:rPr lang="en-US" sz="1100" dirty="0"/>
              <a:t>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30F20D9-E727-8284-5F75-9019559D9C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056419"/>
            <a:ext cx="4994052" cy="4378163"/>
          </a:xfrm>
          <a:prstGeom prst="rect">
            <a:avLst/>
          </a:prstGeom>
        </p:spPr>
      </p:pic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0D92265A-F3E9-8819-42B9-20490BC36A57}"/>
              </a:ext>
            </a:extLst>
          </p:cNvPr>
          <p:cNvSpPr txBox="1">
            <a:spLocks/>
          </p:cNvSpPr>
          <p:nvPr/>
        </p:nvSpPr>
        <p:spPr>
          <a:xfrm>
            <a:off x="6258617" y="5404587"/>
            <a:ext cx="4993200" cy="3969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en-US" sz="1800" dirty="0"/>
              <a:t>Value in </a:t>
            </a:r>
            <a:r>
              <a:rPr lang="en-US" sz="1800" dirty="0">
                <a:solidFill>
                  <a:srgbClr val="FF0000"/>
                </a:solidFill>
              </a:rPr>
              <a:t>red</a:t>
            </a:r>
            <a:r>
              <a:rPr lang="en-US" sz="1800" dirty="0"/>
              <a:t> is the ABMR measurement (µ</a:t>
            </a:r>
            <a:r>
              <a:rPr lang="en-US" sz="1800" baseline="-25000" dirty="0"/>
              <a:t>real</a:t>
            </a:r>
            <a:r>
              <a:rPr lang="en-US" sz="18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1203256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D37735-66AF-7023-7BF7-EAB1130BBD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60A9AB-E3B7-68D2-2CD4-DC67D73D7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9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386F3C3-346D-0F32-E428-1EFE32918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119946"/>
            <a:ext cx="11041200" cy="1152000"/>
          </a:xfrm>
        </p:spPr>
        <p:txBody>
          <a:bodyPr>
            <a:normAutofit/>
          </a:bodyPr>
          <a:lstStyle/>
          <a:p>
            <a:r>
              <a:rPr lang="en-US" dirty="0"/>
              <a:t>Electric quadrupole moment in </a:t>
            </a:r>
            <a:r>
              <a:rPr lang="en-US" baseline="30000" dirty="0"/>
              <a:t>223</a:t>
            </a:r>
            <a:r>
              <a:rPr lang="en-US" dirty="0"/>
              <a:t>RaF</a:t>
            </a:r>
            <a:endParaRPr lang="en-BE" dirty="0"/>
          </a:p>
        </p:txBody>
      </p:sp>
      <p:sp>
        <p:nvSpPr>
          <p:cNvPr id="24" name="CuadroTexto 5">
            <a:extLst>
              <a:ext uri="{FF2B5EF4-FFF2-40B4-BE49-F238E27FC236}">
                <a16:creationId xmlns:a16="http://schemas.microsoft.com/office/drawing/2014/main" id="{449F64C7-D86A-0D5E-CC41-BAACB561B447}"/>
              </a:ext>
            </a:extLst>
          </p:cNvPr>
          <p:cNvSpPr txBox="1"/>
          <p:nvPr/>
        </p:nvSpPr>
        <p:spPr>
          <a:xfrm>
            <a:off x="786061" y="6303167"/>
            <a:ext cx="866848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/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[5] Lynch, K. M., (2018). Laser-spectroscopy studies of the nuclear structure of neutron-rich radium. Physical Review C, 97(2), 024309.</a:t>
            </a:r>
          </a:p>
          <a:p>
            <a:pPr defTabSz="457200"/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[6] </a:t>
            </a:r>
            <a:r>
              <a:rPr lang="en-US" sz="1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Bieroń</a:t>
            </a:r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J., &amp; Pyykkö, P. (2005). Physical Review A—Atomic, Molecular, and Optical Physics, 71(3), 032502. 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1">
                <a:extLst>
                  <a:ext uri="{FF2B5EF4-FFF2-40B4-BE49-F238E27FC236}">
                    <a16:creationId xmlns:a16="http://schemas.microsoft.com/office/drawing/2014/main" id="{2CF487FA-892E-7EE6-508C-D0BA749967F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76000" y="1276507"/>
                <a:ext cx="5013910" cy="92545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0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just">
                  <a:spcAft>
                    <a:spcPts val="600"/>
                  </a:spcAft>
                  <a:buNone/>
                </a:pPr>
                <a:r>
                  <a:rPr lang="en-US" sz="1800" dirty="0"/>
                  <a:t>Based on the theoretical electric field gradient (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en-US" sz="1800" dirty="0"/>
                  <a:t>) and measured coupling constant (</a:t>
                </a:r>
                <a:r>
                  <a:rPr lang="en-US" sz="1800" dirty="0" err="1"/>
                  <a:t>eqQ</a:t>
                </a:r>
                <a:r>
                  <a:rPr lang="en-US" sz="1800" dirty="0"/>
                  <a:t>) we can extract the electric quadrupole moment:</a:t>
                </a:r>
              </a:p>
            </p:txBody>
          </p:sp>
        </mc:Choice>
        <mc:Fallback xmlns="">
          <p:sp>
            <p:nvSpPr>
              <p:cNvPr id="3" name="Content Placeholder 1">
                <a:extLst>
                  <a:ext uri="{FF2B5EF4-FFF2-40B4-BE49-F238E27FC236}">
                    <a16:creationId xmlns:a16="http://schemas.microsoft.com/office/drawing/2014/main" id="{2CF487FA-892E-7EE6-508C-D0BA749967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00" y="1276507"/>
                <a:ext cx="5013910" cy="925452"/>
              </a:xfrm>
              <a:prstGeom prst="rect">
                <a:avLst/>
              </a:prstGeom>
              <a:blipFill>
                <a:blip r:embed="rId2"/>
                <a:stretch>
                  <a:fillRect l="-972" t="-3289" r="-972" b="-9211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62EEDF4-BBB1-3C30-CE81-FC7DB0702FC3}"/>
                  </a:ext>
                </a:extLst>
              </p:cNvPr>
              <p:cNvSpPr txBox="1"/>
              <p:nvPr/>
            </p:nvSpPr>
            <p:spPr>
              <a:xfrm>
                <a:off x="842936" y="2359715"/>
                <a:ext cx="4221860" cy="7107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i="1">
                          <a:latin typeface="Cambria Math" panose="02040503050406030204" pitchFamily="18" charset="0"/>
                        </a:rPr>
                        <m:t>𝑄</m:t>
                      </m:r>
                      <m:d>
                        <m:d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200" i="1" baseline="30000">
                              <a:latin typeface="Cambria Math" panose="02040503050406030204" pitchFamily="18" charset="0"/>
                            </a:rPr>
                            <m:t>223</m:t>
                          </m:r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𝑅𝑎</m:t>
                          </m:r>
                        </m:e>
                      </m:d>
                      <m:r>
                        <a:rPr lang="en-US" sz="22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𝑒𝑞</m:t>
                          </m:r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𝑒𝑥𝑝</m:t>
                              </m:r>
                            </m:sub>
                          </m:sSub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200" i="1" baseline="30000">
                              <a:latin typeface="Cambria Math" panose="02040503050406030204" pitchFamily="18" charset="0"/>
                            </a:rPr>
                            <m:t>223</m:t>
                          </m:r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𝑅𝑎𝐹</m:t>
                          </m:r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𝑞</m:t>
                          </m:r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  <m:t>𝑅𝑎𝐹</m:t>
                                  </m:r>
                                </m:e>
                              </m:d>
                            </m:e>
                            <m:sub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𝑡h𝑒𝑜</m:t>
                              </m:r>
                            </m:sub>
                          </m:sSub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0.2349647</m:t>
                          </m:r>
                        </m:den>
                      </m:f>
                    </m:oMath>
                  </m:oMathPara>
                </a14:m>
                <a:endParaRPr lang="en-BE" sz="22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62EEDF4-BBB1-3C30-CE81-FC7DB0702F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936" y="2359715"/>
                <a:ext cx="4221860" cy="71077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3F918308-EC18-780F-029D-28F8DE402AD3}"/>
              </a:ext>
            </a:extLst>
          </p:cNvPr>
          <p:cNvSpPr txBox="1">
            <a:spLocks/>
          </p:cNvSpPr>
          <p:nvPr/>
        </p:nvSpPr>
        <p:spPr>
          <a:xfrm>
            <a:off x="576000" y="3202803"/>
            <a:ext cx="5013910" cy="9561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Aft>
                <a:spcPts val="600"/>
              </a:spcAft>
              <a:buNone/>
            </a:pPr>
            <a:r>
              <a:rPr lang="en-US" sz="1800" dirty="0"/>
              <a:t>New theoretical estimation have </a:t>
            </a:r>
            <a:r>
              <a:rPr lang="en-US" sz="1800" b="1" dirty="0"/>
              <a:t>reduced the uncertainty by a factor of 3 </a:t>
            </a:r>
            <a:r>
              <a:rPr lang="en-US" sz="1800" dirty="0">
                <a:sym typeface="Wingdings" panose="05000000000000000000" pitchFamily="2" charset="2"/>
              </a:rPr>
              <a:t> </a:t>
            </a:r>
            <a:r>
              <a:rPr lang="en-US" sz="1800" dirty="0"/>
              <a:t>Can be used to re-evaluate other Ra isotopes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Table 12">
                <a:extLst>
                  <a:ext uri="{FF2B5EF4-FFF2-40B4-BE49-F238E27FC236}">
                    <a16:creationId xmlns:a16="http://schemas.microsoft.com/office/drawing/2014/main" id="{2A680ACD-832A-DBF0-C268-3EFFB9DA60C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73423341"/>
                  </p:ext>
                </p:extLst>
              </p:nvPr>
            </p:nvGraphicFramePr>
            <p:xfrm>
              <a:off x="1349194" y="4369867"/>
              <a:ext cx="3209344" cy="1188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04672">
                      <a:extLst>
                        <a:ext uri="{9D8B030D-6E8A-4147-A177-3AD203B41FA5}">
                          <a16:colId xmlns:a16="http://schemas.microsoft.com/office/drawing/2014/main" val="1366125590"/>
                        </a:ext>
                      </a:extLst>
                    </a:gridCol>
                    <a:gridCol w="1604672">
                      <a:extLst>
                        <a:ext uri="{9D8B030D-6E8A-4147-A177-3AD203B41FA5}">
                          <a16:colId xmlns:a16="http://schemas.microsoft.com/office/drawing/2014/main" val="3064239271"/>
                        </a:ext>
                      </a:extLst>
                    </a:gridCol>
                  </a:tblGrid>
                  <a:tr h="31363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/>
                            <a:t>System</a:t>
                          </a:r>
                          <a:endParaRPr lang="en-BE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0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2000" b="0" i="1" dirty="0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2000" dirty="0"/>
                            <a:t> (b)</a:t>
                          </a:r>
                          <a:endParaRPr lang="en-BE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86269215"/>
                      </a:ext>
                    </a:extLst>
                  </a:tr>
                  <a:tr h="31363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baseline="30000" dirty="0"/>
                            <a:t>223</a:t>
                          </a:r>
                          <a:r>
                            <a:rPr lang="en-US" sz="2000" dirty="0"/>
                            <a:t>RaF</a:t>
                          </a:r>
                          <a:endParaRPr lang="en-BE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BE" sz="2000" dirty="0"/>
                            <a:t>1.212</a:t>
                          </a:r>
                          <a:r>
                            <a:rPr lang="en-US" sz="2000" dirty="0"/>
                            <a:t>(09)</a:t>
                          </a:r>
                          <a:endParaRPr lang="en-BE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99173356"/>
                      </a:ext>
                    </a:extLst>
                  </a:tr>
                  <a:tr h="31363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baseline="30000" dirty="0"/>
                            <a:t>223</a:t>
                          </a:r>
                          <a:r>
                            <a:rPr lang="en-US" sz="2000" dirty="0"/>
                            <a:t>Ra [6]</a:t>
                          </a:r>
                          <a:endParaRPr lang="en-BE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b="0" dirty="0"/>
                            <a:t>1.210(30)</a:t>
                          </a:r>
                          <a:endParaRPr lang="en-BE" sz="20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6803889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Table 12">
                <a:extLst>
                  <a:ext uri="{FF2B5EF4-FFF2-40B4-BE49-F238E27FC236}">
                    <a16:creationId xmlns:a16="http://schemas.microsoft.com/office/drawing/2014/main" id="{2A680ACD-832A-DBF0-C268-3EFFB9DA60C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73423341"/>
                  </p:ext>
                </p:extLst>
              </p:nvPr>
            </p:nvGraphicFramePr>
            <p:xfrm>
              <a:off x="1349194" y="4369867"/>
              <a:ext cx="3209344" cy="1188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04672">
                      <a:extLst>
                        <a:ext uri="{9D8B030D-6E8A-4147-A177-3AD203B41FA5}">
                          <a16:colId xmlns:a16="http://schemas.microsoft.com/office/drawing/2014/main" val="1366125590"/>
                        </a:ext>
                      </a:extLst>
                    </a:gridCol>
                    <a:gridCol w="1604672">
                      <a:extLst>
                        <a:ext uri="{9D8B030D-6E8A-4147-A177-3AD203B41FA5}">
                          <a16:colId xmlns:a16="http://schemas.microsoft.com/office/drawing/2014/main" val="3064239271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/>
                            <a:t>System</a:t>
                          </a:r>
                          <a:endParaRPr lang="en-BE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4"/>
                          <a:stretch>
                            <a:fillRect l="-100760" t="-6154" r="-1521" b="-23076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86269215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baseline="30000" dirty="0"/>
                            <a:t>223</a:t>
                          </a:r>
                          <a:r>
                            <a:rPr lang="en-US" sz="2000" dirty="0"/>
                            <a:t>RaF</a:t>
                          </a:r>
                          <a:endParaRPr lang="en-BE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BE" sz="2000" dirty="0"/>
                            <a:t>1.212</a:t>
                          </a:r>
                          <a:r>
                            <a:rPr lang="en-US" sz="2000" dirty="0"/>
                            <a:t>(09)</a:t>
                          </a:r>
                          <a:endParaRPr lang="en-BE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99173356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baseline="30000" dirty="0"/>
                            <a:t>223</a:t>
                          </a:r>
                          <a:r>
                            <a:rPr lang="en-US" sz="2000" dirty="0"/>
                            <a:t>Ra [6]</a:t>
                          </a:r>
                          <a:endParaRPr lang="en-BE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b="0" dirty="0"/>
                            <a:t>1.210(30)</a:t>
                          </a:r>
                          <a:endParaRPr lang="en-BE" sz="20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68038899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92BD2A27-AC49-AF87-565B-A98602E5580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-1" r="49679"/>
          <a:stretch>
            <a:fillRect/>
          </a:stretch>
        </p:blipFill>
        <p:spPr>
          <a:xfrm>
            <a:off x="6364298" y="1166988"/>
            <a:ext cx="3553608" cy="4206166"/>
          </a:xfrm>
          <a:prstGeom prst="rect">
            <a:avLst/>
          </a:prstGeom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2ED91481-46D0-49AE-5704-40D5E96F6220}"/>
              </a:ext>
            </a:extLst>
          </p:cNvPr>
          <p:cNvSpPr txBox="1">
            <a:spLocks/>
          </p:cNvSpPr>
          <p:nvPr/>
        </p:nvSpPr>
        <p:spPr>
          <a:xfrm>
            <a:off x="5836587" y="5404587"/>
            <a:ext cx="4993200" cy="648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en-US" sz="1800" dirty="0"/>
              <a:t>Values in </a:t>
            </a:r>
            <a:r>
              <a:rPr lang="en-US" sz="1800" dirty="0">
                <a:solidFill>
                  <a:srgbClr val="008000"/>
                </a:solidFill>
              </a:rPr>
              <a:t>green</a:t>
            </a:r>
            <a:r>
              <a:rPr lang="en-US" sz="1800" dirty="0"/>
              <a:t> are re-evaluations of the EFG on the atom (2005) and ion (2021)</a:t>
            </a:r>
          </a:p>
        </p:txBody>
      </p:sp>
    </p:spTree>
    <p:extLst>
      <p:ext uri="{BB962C8B-B14F-4D97-AF65-F5344CB8AC3E}">
        <p14:creationId xmlns:p14="http://schemas.microsoft.com/office/powerpoint/2010/main" val="2581709942"/>
      </p:ext>
    </p:extLst>
  </p:cSld>
  <p:clrMapOvr>
    <a:masterClrMapping/>
  </p:clrMapOvr>
</p:sld>
</file>

<file path=ppt/theme/theme1.xml><?xml version="1.0" encoding="utf-8"?>
<a:theme xmlns:a="http://schemas.openxmlformats.org/drawingml/2006/main" name="KU Leuven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U Leuven Sedes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U Leuven" id="{BC384CAF-57B4-4083-BC3D-22218BF4A46A}" vid="{75672E21-F18C-4958-94B8-19E54344552B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KU Leuven</Template>
  <TotalTime>7131</TotalTime>
  <Words>3201</Words>
  <Application>Microsoft Office PowerPoint</Application>
  <PresentationFormat>Widescreen</PresentationFormat>
  <Paragraphs>345</Paragraphs>
  <Slides>26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5" baseType="lpstr">
      <vt:lpstr>Arial</vt:lpstr>
      <vt:lpstr>Calibri</vt:lpstr>
      <vt:lpstr>Cambria Math</vt:lpstr>
      <vt:lpstr>Helvetica</vt:lpstr>
      <vt:lpstr>Symbol</vt:lpstr>
      <vt:lpstr>Times New Roman</vt:lpstr>
      <vt:lpstr>Wingdings</vt:lpstr>
      <vt:lpstr>KU Leuven</vt:lpstr>
      <vt:lpstr>KU Leuven Sedes</vt:lpstr>
      <vt:lpstr>Molecules as probes of nuclear structure: laser spectroscopy of 223RaF  February 2026</vt:lpstr>
      <vt:lpstr>Isotopes studies with laser spectroscopy up to (Oct 2022)</vt:lpstr>
      <vt:lpstr>Molecular spectroscopy as an alternative (paper draft)</vt:lpstr>
      <vt:lpstr>Magnetic moment assuming a point-like nucleus</vt:lpstr>
      <vt:lpstr>The real magnetic dipole moment from 223RaF</vt:lpstr>
      <vt:lpstr>Hyperfine parameters in 223RaF (I=3/2)</vt:lpstr>
      <vt:lpstr>Extract magnetic dipole moment and Bs for 223RaF</vt:lpstr>
      <vt:lpstr>223Ra magnetic dipole moment in literature</vt:lpstr>
      <vt:lpstr>Electric quadrupole moment in 223RaF</vt:lpstr>
      <vt:lpstr>223Ra electric quadrupole moment in literature</vt:lpstr>
      <vt:lpstr>Change in charge radii</vt:lpstr>
      <vt:lpstr>Change in charge radii</vt:lpstr>
      <vt:lpstr>226RaF in 2021 and 2023</vt:lpstr>
      <vt:lpstr>225RaF in 2021 and 2023</vt:lpstr>
      <vt:lpstr>A possible explanation using 226RaF</vt:lpstr>
      <vt:lpstr>A reminder of ISCOOL from 2021</vt:lpstr>
      <vt:lpstr>A possible explanation</vt:lpstr>
      <vt:lpstr>Change in charge radii (225RaF shifted)</vt:lpstr>
      <vt:lpstr>Conclusions and outlook</vt:lpstr>
      <vt:lpstr>Acknowledgments</vt:lpstr>
      <vt:lpstr>Thanks for your attention</vt:lpstr>
      <vt:lpstr>Backup slides</vt:lpstr>
      <vt:lpstr>Total 223RaF spectra (PGOPHER).</vt:lpstr>
      <vt:lpstr>Laser spectroscopy on molecules</vt:lpstr>
      <vt:lpstr>Final fit and estimation of statistical errors</vt:lpstr>
      <vt:lpstr>The RaF journey at CRIS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Carlos Mario Fajardo Zambrano</cp:lastModifiedBy>
  <cp:revision>176</cp:revision>
  <dcterms:created xsi:type="dcterms:W3CDTF">2017-09-13T11:47:32Z</dcterms:created>
  <dcterms:modified xsi:type="dcterms:W3CDTF">2026-02-01T23:42:27Z</dcterms:modified>
</cp:coreProperties>
</file>