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879" r:id="rId3"/>
    <p:sldId id="870" r:id="rId4"/>
    <p:sldId id="882" r:id="rId5"/>
    <p:sldId id="258" r:id="rId6"/>
    <p:sldId id="883" r:id="rId7"/>
    <p:sldId id="8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8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1"/>
    <p:restoredTop sz="94694"/>
  </p:normalViewPr>
  <p:slideViewPr>
    <p:cSldViewPr snapToGrid="0">
      <p:cViewPr varScale="1">
        <p:scale>
          <a:sx n="121" d="100"/>
          <a:sy n="121" d="100"/>
        </p:scale>
        <p:origin x="5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7F8BF-457F-BD48-A8FE-D51A90E77EB2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BE160-FF03-3F48-97E2-27CEF8C73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60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5B86D-3D0C-A031-E843-18569FA0E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6B975-06F0-61E2-DC43-DA6E506B03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1B019-7DC8-BCA2-C507-7047A3768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3EB6F-F338-EE96-F0CD-963ADBDAC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5707-3144-5210-02EE-1C6DE581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9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9725D-4969-00AE-F611-03C99AD32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4C5403-B983-F3F1-4D1C-AD5FB6342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DC291-4611-F608-B6A8-066CFD47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1E541-EE20-C109-0BAA-A18FB712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B36B2-D56F-6C99-7D60-69587F1F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7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D8F499-9718-A5AE-3FC4-F582AC651D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1078C2-A6F6-FDCB-F59E-1D6DE387D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C0814-A95F-782C-E5DA-2B2CAF6C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ED0E0-93EB-04F2-3492-5ACAEF07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B0BF9-FEE7-722E-3B79-8AB24CF98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39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576444"/>
            <a:ext cx="28448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165600" y="6576444"/>
            <a:ext cx="38608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Place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737600" y="6576444"/>
            <a:ext cx="28448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96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46EC5-2854-745A-8D6F-FEBED4B6B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A306B-3664-3AD0-424E-578B7B580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03F57-42F9-5823-3D94-93837D49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A32E7-9A02-FF57-BAD1-DBC5C3681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CC603-5692-8BA7-B01D-3C66BAA6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BD4E9-D4C9-4950-FA8A-E1C5932D6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3FDFC0-3511-9A4A-AF2C-FC4BDEC6B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071A3-A5E6-2181-DCEA-86146E3AC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DB5C0-A00E-4A1B-30F4-4373B325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1F72A-0495-9C90-736B-1126DDBD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69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C612E-FB4B-EFD4-51D0-A28323195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34DCB-27F9-CC61-DAF5-2052C2C78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01FD60-8744-BC43-5E67-641159218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C6AB0-595F-BD38-CFB4-606A96200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9CD2F-4560-0604-F3AE-1172F8918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00511-9B9B-38A0-91A6-FBF2A0DF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FC06-2141-2B00-1322-8350FE6E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BAD5B4-E4B3-01ED-0D57-EC1AAA012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792E9-DF23-E646-CDB0-A99017E22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E8161D-74E3-BFE0-42EE-1D390BCE66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35DE7-34E7-0853-40B3-C1BBB7DBAD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76B0D-866C-740C-D69E-8DF0DBD95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D839E9-7599-110E-A36C-E9E8A90C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8EE047-5109-4C6C-71D8-1BDE0BA8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18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1993-3473-4AE9-12A2-41E7EE2AC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27F63A-A68A-590F-27B7-DA967BA2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35F0F6-0757-31B4-DE01-007B48DF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58ED90-3281-47E8-5CF2-AF1FC0198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5333F8-BEB2-59AD-197E-B62D7ADA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4C2A32-8166-9DB6-8AFB-1167113B1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93807A-4B34-6E28-E6A6-510969204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DEB2C-693C-61DD-49FE-CD0ED985C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0B19E-6135-B46D-7D32-6B4A20E8C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8C3C7F-ECDE-7BFF-498D-9FDED0248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B74BF-21B6-A1C8-C571-B050CF8E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1DF9E-1839-DB76-FF26-BDD903DE9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AFC15-9BBB-18CA-B7AF-5D294AEF9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5833D-B69E-CC90-2C89-EB6924AA3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E92FF-6BC7-DB59-1F6F-A92D3783DE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99CD6E-E7F8-0DC9-7322-1262C71241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3304C-E1A3-ECBF-DF3A-3219649A1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F1C1A-B41B-E1CD-7423-C6188AC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FBD2B-153A-C1C0-2168-6993DA924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8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F57A34-6962-E3F9-B1C5-D542D33E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894D8-8A08-7FAA-27C9-908E04D09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CB134-A1F7-6964-34D2-CA04769290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75C88B-0A55-2344-B443-95FFF6CCCAC5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7F806-A829-54A2-DB48-D25FFC8C8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57B70-231C-AFED-0F30-CD2C4EB06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784485-E33E-0B48-A1C7-707C361A344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04E26C1-05E3-A3A3-3293-AE157FB1CE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342" y="6031789"/>
            <a:ext cx="1945189" cy="4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r Verbinder 7">
            <a:extLst>
              <a:ext uri="{FF2B5EF4-FFF2-40B4-BE49-F238E27FC236}">
                <a16:creationId xmlns:a16="http://schemas.microsoft.com/office/drawing/2014/main" id="{90D467D9-AA5B-D919-1C28-4DF2FE324D7C}"/>
              </a:ext>
            </a:extLst>
          </p:cNvPr>
          <p:cNvCxnSpPr>
            <a:cxnSpLocks/>
          </p:cNvCxnSpPr>
          <p:nvPr userDrawn="1"/>
        </p:nvCxnSpPr>
        <p:spPr>
          <a:xfrm>
            <a:off x="0" y="6428538"/>
            <a:ext cx="9435548" cy="0"/>
          </a:xfrm>
          <a:prstGeom prst="line">
            <a:avLst/>
          </a:prstGeom>
          <a:noFill/>
          <a:ln w="86360" cap="flat" cmpd="sng" algn="ctr">
            <a:gradFill>
              <a:gsLst>
                <a:gs pos="0">
                  <a:srgbClr val="4472C4"/>
                </a:gs>
                <a:gs pos="84000">
                  <a:srgbClr val="5B9BD5">
                    <a:lumMod val="45000"/>
                    <a:lumOff val="55000"/>
                  </a:srgbClr>
                </a:gs>
                <a:gs pos="100000">
                  <a:srgbClr val="D81E01"/>
                </a:gs>
              </a:gsLst>
              <a:lin ang="0" scaled="0"/>
            </a:gradFill>
            <a:prstDash val="solid"/>
            <a:miter lim="800000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3E8FDDF-B103-66E9-7224-EB423C7E998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380420" y="6030953"/>
            <a:ext cx="650794" cy="6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4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E04FE-8895-41E7-DCDE-E0CE15B170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LS3 at CRIS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1F7FB04-7B52-3158-7D61-E9571218E1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Plans, things to do, things that change </a:t>
            </a:r>
          </a:p>
          <a:p>
            <a:endParaRPr lang="en-US" dirty="0"/>
          </a:p>
          <a:p>
            <a:r>
              <a:rPr lang="en-US" dirty="0"/>
              <a:t>Jessica Warbinek</a:t>
            </a:r>
          </a:p>
        </p:txBody>
      </p:sp>
    </p:spTree>
    <p:extLst>
      <p:ext uri="{BB962C8B-B14F-4D97-AF65-F5344CB8AC3E}">
        <p14:creationId xmlns:p14="http://schemas.microsoft.com/office/powerpoint/2010/main" val="3248738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AEB73-1161-08BD-47E1-121A8F053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850E0136-C137-9CBA-9183-6D1542817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situation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03703A1-A7D4-8972-F3D0-33E7ACBD2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5138" y="1731798"/>
            <a:ext cx="3542780" cy="4624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Concrete structure/ laser transport:</a:t>
            </a:r>
          </a:p>
          <a:p>
            <a:r>
              <a:rPr lang="en-US" sz="2400" dirty="0"/>
              <a:t>Not up to safety specs (stairs)</a:t>
            </a:r>
          </a:p>
          <a:p>
            <a:r>
              <a:rPr lang="en-US" sz="2400" dirty="0"/>
              <a:t>Takes a lot of space</a:t>
            </a:r>
          </a:p>
          <a:p>
            <a:r>
              <a:rPr lang="en-US" sz="2400" dirty="0"/>
              <a:t>Laser lab not up to current safety requirements</a:t>
            </a:r>
          </a:p>
          <a:p>
            <a:r>
              <a:rPr lang="en-US" sz="2400" dirty="0"/>
              <a:t>Needs to be replaced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641C66D-5970-8E01-0DAA-8878EB2C2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59869" y="5694198"/>
            <a:ext cx="4114800" cy="365125"/>
          </a:xfrm>
        </p:spPr>
        <p:txBody>
          <a:bodyPr/>
          <a:lstStyle/>
          <a:p>
            <a:r>
              <a:rPr lang="de-DE" sz="1600" dirty="0"/>
              <a:t>Figure </a:t>
            </a:r>
            <a:r>
              <a:rPr lang="de-DE" sz="1600" dirty="0" err="1"/>
              <a:t>by</a:t>
            </a:r>
            <a:r>
              <a:rPr lang="de-DE" sz="1600" dirty="0"/>
              <a:t> Liss / Tim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E3D2E93-1D78-0560-BB6D-7388D676B535}"/>
              </a:ext>
            </a:extLst>
          </p:cNvPr>
          <p:cNvGrpSpPr/>
          <p:nvPr/>
        </p:nvGrpSpPr>
        <p:grpSpPr>
          <a:xfrm>
            <a:off x="228601" y="1408386"/>
            <a:ext cx="8284780" cy="4904866"/>
            <a:chOff x="2218058" y="672663"/>
            <a:chExt cx="9135742" cy="5694392"/>
          </a:xfrm>
        </p:grpSpPr>
        <p:pic>
          <p:nvPicPr>
            <p:cNvPr id="18" name="Imagen 17" descr="Imagen que contiene interior, lego, juguete, tabla&#10;&#10;El contenido generado por IA puede ser incorrecto.">
              <a:extLst>
                <a:ext uri="{FF2B5EF4-FFF2-40B4-BE49-F238E27FC236}">
                  <a16:creationId xmlns:a16="http://schemas.microsoft.com/office/drawing/2014/main" id="{3BEF0605-7F5B-97EC-C9BC-82F0F75D1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8058" y="672663"/>
              <a:ext cx="9135742" cy="5694392"/>
            </a:xfrm>
            <a:prstGeom prst="rect">
              <a:avLst/>
            </a:prstGeom>
          </p:spPr>
        </p:pic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50C672D4-3DD9-7940-CF1B-E7E433C3A65D}"/>
                </a:ext>
              </a:extLst>
            </p:cNvPr>
            <p:cNvGrpSpPr/>
            <p:nvPr/>
          </p:nvGrpSpPr>
          <p:grpSpPr>
            <a:xfrm>
              <a:off x="6525491" y="2495704"/>
              <a:ext cx="2250886" cy="1601277"/>
              <a:chOff x="4345974" y="3394751"/>
              <a:chExt cx="2244724" cy="1617822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CEC14182-57EB-2FB2-A654-0BF8C8C69BC9}"/>
                  </a:ext>
                </a:extLst>
              </p:cNvPr>
              <p:cNvSpPr txBox="1"/>
              <p:nvPr/>
            </p:nvSpPr>
            <p:spPr>
              <a:xfrm>
                <a:off x="4767102" y="3394751"/>
                <a:ext cx="1823596" cy="4332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CRIS laser tent</a:t>
                </a:r>
              </a:p>
            </p:txBody>
          </p:sp>
          <p:cxnSp>
            <p:nvCxnSpPr>
              <p:cNvPr id="9" name="Conector recto de flecha 8">
                <a:extLst>
                  <a:ext uri="{FF2B5EF4-FFF2-40B4-BE49-F238E27FC236}">
                    <a16:creationId xmlns:a16="http://schemas.microsoft.com/office/drawing/2014/main" id="{C2CB6816-1D89-DDE8-FA15-912B30B9AF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45974" y="3772238"/>
                <a:ext cx="695583" cy="12403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801DDCC9-E4F5-67B1-0D65-BA86D5CFECDA}"/>
                </a:ext>
              </a:extLst>
            </p:cNvPr>
            <p:cNvGrpSpPr/>
            <p:nvPr/>
          </p:nvGrpSpPr>
          <p:grpSpPr>
            <a:xfrm>
              <a:off x="6957867" y="4070596"/>
              <a:ext cx="3393243" cy="1071956"/>
              <a:chOff x="4712541" y="4603903"/>
              <a:chExt cx="2886864" cy="1577245"/>
            </a:xfrm>
          </p:grpSpPr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2C9F05D-51C1-486B-55C4-951E52BF894A}"/>
                  </a:ext>
                </a:extLst>
              </p:cNvPr>
              <p:cNvSpPr txBox="1"/>
              <p:nvPr/>
            </p:nvSpPr>
            <p:spPr>
              <a:xfrm>
                <a:off x="5528527" y="4603903"/>
                <a:ext cx="2070878" cy="15772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Laser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beam</a:t>
                </a:r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delivery</a:t>
                </a:r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via</a:t>
                </a:r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 a concrete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structure</a:t>
                </a:r>
                <a:endParaRPr lang="en-US" dirty="0"/>
              </a:p>
            </p:txBody>
          </p:sp>
          <p:cxnSp>
            <p:nvCxnSpPr>
              <p:cNvPr id="11" name="Conector recto de flecha 10">
                <a:extLst>
                  <a:ext uri="{FF2B5EF4-FFF2-40B4-BE49-F238E27FC236}">
                    <a16:creationId xmlns:a16="http://schemas.microsoft.com/office/drawing/2014/main" id="{403469B2-BD24-34B4-36E1-F7650D32AC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12541" y="4642730"/>
                <a:ext cx="815986" cy="42283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839D0F6A-3BB9-810F-FC42-0BCE137746D3}"/>
                </a:ext>
              </a:extLst>
            </p:cNvPr>
            <p:cNvGrpSpPr/>
            <p:nvPr/>
          </p:nvGrpSpPr>
          <p:grpSpPr>
            <a:xfrm>
              <a:off x="2398949" y="2152745"/>
              <a:ext cx="1914330" cy="991106"/>
              <a:chOff x="5134854" y="4782006"/>
              <a:chExt cx="1628651" cy="760940"/>
            </a:xfrm>
          </p:grpSpPr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58674601-65D9-BD0A-F8B0-63EA75D8CA97}"/>
                  </a:ext>
                </a:extLst>
              </p:cNvPr>
              <p:cNvSpPr txBox="1"/>
              <p:nvPr/>
            </p:nvSpPr>
            <p:spPr>
              <a:xfrm>
                <a:off x="5134854" y="4782006"/>
                <a:ext cx="1628651" cy="576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COLLAPS laser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lab</a:t>
                </a:r>
                <a:endParaRPr lang="en-US" dirty="0"/>
              </a:p>
            </p:txBody>
          </p:sp>
          <p:cxnSp>
            <p:nvCxnSpPr>
              <p:cNvPr id="17" name="Conector recto de flecha 16">
                <a:extLst>
                  <a:ext uri="{FF2B5EF4-FFF2-40B4-BE49-F238E27FC236}">
                    <a16:creationId xmlns:a16="http://schemas.microsoft.com/office/drawing/2014/main" id="{F9F4CA3D-9BFF-922F-33F1-ABD0ECE36B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7060" y="5350526"/>
                <a:ext cx="593404" cy="1924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F1C7FAA6-CF49-FA01-0450-8E076DB44479}"/>
                </a:ext>
              </a:extLst>
            </p:cNvPr>
            <p:cNvGrpSpPr/>
            <p:nvPr/>
          </p:nvGrpSpPr>
          <p:grpSpPr>
            <a:xfrm>
              <a:off x="4714266" y="1300619"/>
              <a:ext cx="1474390" cy="1016578"/>
              <a:chOff x="2803756" y="2477203"/>
              <a:chExt cx="1254364" cy="780496"/>
            </a:xfrm>
          </p:grpSpPr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E40560B-2C2C-3995-9047-BAE7057C2654}"/>
                  </a:ext>
                </a:extLst>
              </p:cNvPr>
              <p:cNvSpPr txBox="1"/>
              <p:nvPr/>
            </p:nvSpPr>
            <p:spPr>
              <a:xfrm>
                <a:off x="2803756" y="2477203"/>
                <a:ext cx="1254364" cy="5761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rgbClr val="000000"/>
                    </a:solidFill>
                    <a:latin typeface="-webkit-standard"/>
                  </a:rPr>
                  <a:t>CRIS laser </a:t>
                </a:r>
                <a:r>
                  <a:rPr lang="es-ES" dirty="0" err="1">
                    <a:solidFill>
                      <a:srgbClr val="000000"/>
                    </a:solidFill>
                    <a:latin typeface="-webkit-standard"/>
                  </a:rPr>
                  <a:t>lab</a:t>
                </a:r>
                <a:endParaRPr lang="en-US" dirty="0"/>
              </a:p>
            </p:txBody>
          </p:sp>
          <p:cxnSp>
            <p:nvCxnSpPr>
              <p:cNvPr id="21" name="Conector recto de flecha 20">
                <a:extLst>
                  <a:ext uri="{FF2B5EF4-FFF2-40B4-BE49-F238E27FC236}">
                    <a16:creationId xmlns:a16="http://schemas.microsoft.com/office/drawing/2014/main" id="{8185CD7F-08CB-79BC-37DC-0BEEF1070528}"/>
                  </a:ext>
                </a:extLst>
              </p:cNvPr>
              <p:cNvCxnSpPr>
                <a:cxnSpLocks/>
                <a:stCxn id="20" idx="2"/>
              </p:cNvCxnSpPr>
              <p:nvPr/>
            </p:nvCxnSpPr>
            <p:spPr>
              <a:xfrm flipH="1">
                <a:off x="3307219" y="3053312"/>
                <a:ext cx="123719" cy="2043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991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F304B-C456-4E1A-C770-55980B4A8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DEC29-F392-1AF5-3203-F305F23C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7241E93-592C-3C1A-DCA3-D8226B232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81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ECA1D18-D4BB-9504-8B19-E1E86263C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48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pic>
        <p:nvPicPr>
          <p:cNvPr id="23" name="Imagen 22" descr="Imagen que contiene barco, edificio, agua, llenado&#10;&#10;El contenido generado por IA puede ser incorrecto.">
            <a:extLst>
              <a:ext uri="{FF2B5EF4-FFF2-40B4-BE49-F238E27FC236}">
                <a16:creationId xmlns:a16="http://schemas.microsoft.com/office/drawing/2014/main" id="{8442FC17-A401-DE73-8AB8-5D9595AA9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07" y="1027906"/>
            <a:ext cx="7772400" cy="5177401"/>
          </a:xfrm>
          <a:prstGeom prst="rect">
            <a:avLst/>
          </a:prstGeom>
        </p:spPr>
      </p:pic>
      <p:sp>
        <p:nvSpPr>
          <p:cNvPr id="7" name="Title 21">
            <a:extLst>
              <a:ext uri="{FF2B5EF4-FFF2-40B4-BE49-F238E27FC236}">
                <a16:creationId xmlns:a16="http://schemas.microsoft.com/office/drawing/2014/main" id="{916ABED6-EB9B-C087-F6DD-AB608C0E879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Current situation</a:t>
            </a:r>
            <a:endParaRPr lang="en-US" dirty="0"/>
          </a:p>
        </p:txBody>
      </p:sp>
      <p:sp>
        <p:nvSpPr>
          <p:cNvPr id="8" name="Content Placeholder 22">
            <a:extLst>
              <a:ext uri="{FF2B5EF4-FFF2-40B4-BE49-F238E27FC236}">
                <a16:creationId xmlns:a16="http://schemas.microsoft.com/office/drawing/2014/main" id="{B642FBF4-97CB-AEF7-AE13-85CBBD4DA362}"/>
              </a:ext>
            </a:extLst>
          </p:cNvPr>
          <p:cNvSpPr txBox="1">
            <a:spLocks/>
          </p:cNvSpPr>
          <p:nvPr/>
        </p:nvSpPr>
        <p:spPr>
          <a:xfrm>
            <a:off x="8565138" y="1731798"/>
            <a:ext cx="3542780" cy="46245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Space limited</a:t>
            </a:r>
          </a:p>
          <a:p>
            <a:r>
              <a:rPr lang="en-US" sz="2400" dirty="0"/>
              <a:t>Cabinets and racks take a lot of space</a:t>
            </a:r>
          </a:p>
          <a:p>
            <a:r>
              <a:rPr lang="en-US" sz="2400" dirty="0"/>
              <a:t>Very little space for computer work / desk</a:t>
            </a:r>
          </a:p>
        </p:txBody>
      </p:sp>
    </p:spTree>
    <p:extLst>
      <p:ext uri="{BB962C8B-B14F-4D97-AF65-F5344CB8AC3E}">
        <p14:creationId xmlns:p14="http://schemas.microsoft.com/office/powerpoint/2010/main" val="310569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2C390-C86F-7D73-F972-2DB6A1AC3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lego, tabla, escritorio&#10;&#10;El contenido generado por IA puede ser incorrecto.">
            <a:extLst>
              <a:ext uri="{FF2B5EF4-FFF2-40B4-BE49-F238E27FC236}">
                <a16:creationId xmlns:a16="http://schemas.microsoft.com/office/drawing/2014/main" id="{C1801D6F-A0E4-F44B-DC3A-109F63568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80" y="1449724"/>
            <a:ext cx="8375665" cy="4711312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CD29E78-6832-081E-6844-E2BB06B91C3D}"/>
              </a:ext>
            </a:extLst>
          </p:cNvPr>
          <p:cNvSpPr txBox="1">
            <a:spLocks/>
          </p:cNvSpPr>
          <p:nvPr/>
        </p:nvSpPr>
        <p:spPr>
          <a:xfrm>
            <a:off x="7359869" y="569419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/>
              <a:t>Figure by Liss / Tim</a:t>
            </a:r>
            <a:endParaRPr lang="de-DE" sz="1600" dirty="0"/>
          </a:p>
        </p:txBody>
      </p:sp>
      <p:sp>
        <p:nvSpPr>
          <p:cNvPr id="7" name="Title 21">
            <a:extLst>
              <a:ext uri="{FF2B5EF4-FFF2-40B4-BE49-F238E27FC236}">
                <a16:creationId xmlns:a16="http://schemas.microsoft.com/office/drawing/2014/main" id="{EB2CC3F1-A966-3268-7C6A-29A851632D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Update plans - platform</a:t>
            </a:r>
          </a:p>
        </p:txBody>
      </p:sp>
      <p:sp>
        <p:nvSpPr>
          <p:cNvPr id="8" name="Content Placeholder 22">
            <a:extLst>
              <a:ext uri="{FF2B5EF4-FFF2-40B4-BE49-F238E27FC236}">
                <a16:creationId xmlns:a16="http://schemas.microsoft.com/office/drawing/2014/main" id="{2290EAF2-F293-5469-6DB7-88ED63A98AA5}"/>
              </a:ext>
            </a:extLst>
          </p:cNvPr>
          <p:cNvSpPr txBox="1">
            <a:spLocks/>
          </p:cNvSpPr>
          <p:nvPr/>
        </p:nvSpPr>
        <p:spPr>
          <a:xfrm>
            <a:off x="8565138" y="1731798"/>
            <a:ext cx="3542780" cy="46245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/>
              <a:t>Concrete structure/ laser transport:</a:t>
            </a:r>
          </a:p>
          <a:p>
            <a:r>
              <a:rPr lang="en-US" sz="2400"/>
              <a:t>Not up to safety specs (stairs)</a:t>
            </a:r>
          </a:p>
          <a:p>
            <a:r>
              <a:rPr lang="en-US" sz="2400"/>
              <a:t>Takes a lot of space</a:t>
            </a:r>
          </a:p>
          <a:p>
            <a:r>
              <a:rPr lang="en-US" sz="2400"/>
              <a:t>Laser lab not up to current safety requirements</a:t>
            </a:r>
          </a:p>
          <a:p>
            <a:r>
              <a:rPr lang="en-US" sz="2400"/>
              <a:t>Needs to be replaced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5D67CA-49E4-5369-5CD4-D474E4EBE740}"/>
              </a:ext>
            </a:extLst>
          </p:cNvPr>
          <p:cNvSpPr/>
          <p:nvPr/>
        </p:nvSpPr>
        <p:spPr>
          <a:xfrm rot="19491334">
            <a:off x="65558" y="4301206"/>
            <a:ext cx="2798206" cy="588579"/>
          </a:xfrm>
          <a:prstGeom prst="rect">
            <a:avLst/>
          </a:prstGeom>
          <a:solidFill>
            <a:srgbClr val="A288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adroTexto 19">
            <a:extLst>
              <a:ext uri="{FF2B5EF4-FFF2-40B4-BE49-F238E27FC236}">
                <a16:creationId xmlns:a16="http://schemas.microsoft.com/office/drawing/2014/main" id="{00E8C673-5B1C-ADDC-85D5-43AAAC5BF8D6}"/>
              </a:ext>
            </a:extLst>
          </p:cNvPr>
          <p:cNvSpPr txBox="1"/>
          <p:nvPr/>
        </p:nvSpPr>
        <p:spPr>
          <a:xfrm>
            <a:off x="516351" y="4044074"/>
            <a:ext cx="1337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rgbClr val="000000"/>
                </a:solidFill>
                <a:latin typeface="-webkit-standard"/>
              </a:rPr>
              <a:t>Walkway</a:t>
            </a:r>
            <a:r>
              <a:rPr lang="es-ES" dirty="0">
                <a:solidFill>
                  <a:srgbClr val="000000"/>
                </a:solidFill>
                <a:latin typeface="-webkit-standard"/>
              </a:rPr>
              <a:t>?</a:t>
            </a:r>
            <a:endParaRPr lang="en-US" dirty="0"/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11E2FA3E-27D7-D8A8-6C3A-CEAF2AA5312E}"/>
              </a:ext>
            </a:extLst>
          </p:cNvPr>
          <p:cNvSpPr txBox="1"/>
          <p:nvPr/>
        </p:nvSpPr>
        <p:spPr>
          <a:xfrm>
            <a:off x="5335343" y="4226163"/>
            <a:ext cx="139127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rgbClr val="000000"/>
                </a:solidFill>
                <a:latin typeface="-webkit-standard"/>
              </a:rPr>
              <a:t>Connection</a:t>
            </a:r>
            <a:r>
              <a:rPr lang="es-ES" dirty="0">
                <a:solidFill>
                  <a:srgbClr val="000000"/>
                </a:solidFill>
                <a:latin typeface="-webkit-standard"/>
              </a:rPr>
              <a:t>?</a:t>
            </a:r>
            <a:endParaRPr lang="en-US" dirty="0"/>
          </a:p>
        </p:txBody>
      </p:sp>
      <p:sp>
        <p:nvSpPr>
          <p:cNvPr id="12" name="CuadroTexto 19">
            <a:extLst>
              <a:ext uri="{FF2B5EF4-FFF2-40B4-BE49-F238E27FC236}">
                <a16:creationId xmlns:a16="http://schemas.microsoft.com/office/drawing/2014/main" id="{70047093-376F-2B41-CD09-12C7280C4648}"/>
              </a:ext>
            </a:extLst>
          </p:cNvPr>
          <p:cNvSpPr txBox="1"/>
          <p:nvPr/>
        </p:nvSpPr>
        <p:spPr>
          <a:xfrm>
            <a:off x="3710823" y="2086359"/>
            <a:ext cx="155418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rgbClr val="000000"/>
                </a:solidFill>
                <a:latin typeface="-webkit-standard"/>
              </a:rPr>
              <a:t>Safety </a:t>
            </a:r>
            <a:r>
              <a:rPr lang="es-ES" dirty="0" err="1">
                <a:solidFill>
                  <a:srgbClr val="000000"/>
                </a:solidFill>
                <a:latin typeface="-webkit-standard"/>
              </a:rPr>
              <a:t>exit</a:t>
            </a:r>
            <a:r>
              <a:rPr lang="es-ES" dirty="0">
                <a:solidFill>
                  <a:srgbClr val="000000"/>
                </a:solidFill>
                <a:latin typeface="-webkit-standard"/>
              </a:rPr>
              <a:t> (</a:t>
            </a:r>
            <a:r>
              <a:rPr lang="es-ES" dirty="0" err="1">
                <a:solidFill>
                  <a:srgbClr val="000000"/>
                </a:solidFill>
                <a:latin typeface="-webkit-standard"/>
              </a:rPr>
              <a:t>downwards</a:t>
            </a:r>
            <a:r>
              <a:rPr lang="es-ES" dirty="0">
                <a:solidFill>
                  <a:srgbClr val="000000"/>
                </a:solidFill>
                <a:latin typeface="-webkit-standard"/>
              </a:rPr>
              <a:t>)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B837E8-5238-A160-504E-19E86C697B16}"/>
              </a:ext>
            </a:extLst>
          </p:cNvPr>
          <p:cNvCxnSpPr>
            <a:cxnSpLocks/>
          </p:cNvCxnSpPr>
          <p:nvPr/>
        </p:nvCxnSpPr>
        <p:spPr>
          <a:xfrm>
            <a:off x="4246179" y="2806262"/>
            <a:ext cx="781686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62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545E14-E217-1D38-94E8-5D1FA5441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-2" b="10761"/>
          <a:stretch>
            <a:fillRect/>
          </a:stretch>
        </p:blipFill>
        <p:spPr>
          <a:xfrm>
            <a:off x="-6588" y="10"/>
            <a:ext cx="12198588" cy="685799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C1EEBA-11B5-D173-A3EB-C2F91DACA003}"/>
              </a:ext>
            </a:extLst>
          </p:cNvPr>
          <p:cNvCxnSpPr/>
          <p:nvPr/>
        </p:nvCxnSpPr>
        <p:spPr>
          <a:xfrm flipH="1">
            <a:off x="4572000" y="1008993"/>
            <a:ext cx="924910" cy="36786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39C4F31-C288-B924-D550-C7C16E0F87A3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4704705"/>
            <a:ext cx="135023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4EC0946-EDC2-A2A1-2B3A-186FDA3B9C82}"/>
              </a:ext>
            </a:extLst>
          </p:cNvPr>
          <p:cNvCxnSpPr>
            <a:cxnSpLocks/>
          </p:cNvCxnSpPr>
          <p:nvPr/>
        </p:nvCxnSpPr>
        <p:spPr>
          <a:xfrm flipH="1">
            <a:off x="5922236" y="3429000"/>
            <a:ext cx="2059536" cy="12757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6D3AA57-8E66-6716-0923-14CA4655C80E}"/>
              </a:ext>
            </a:extLst>
          </p:cNvPr>
          <p:cNvCxnSpPr>
            <a:cxnSpLocks/>
          </p:cNvCxnSpPr>
          <p:nvPr/>
        </p:nvCxnSpPr>
        <p:spPr>
          <a:xfrm flipH="1">
            <a:off x="7981772" y="1008993"/>
            <a:ext cx="1162228" cy="24200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888B46-02C3-E67D-752E-0784F83CCA6D}"/>
              </a:ext>
            </a:extLst>
          </p:cNvPr>
          <p:cNvCxnSpPr>
            <a:cxnSpLocks/>
          </p:cNvCxnSpPr>
          <p:nvPr/>
        </p:nvCxnSpPr>
        <p:spPr>
          <a:xfrm flipH="1">
            <a:off x="5496910" y="1008993"/>
            <a:ext cx="36470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0916CE6-4830-16C5-60CA-B9F36B1FC343}"/>
              </a:ext>
            </a:extLst>
          </p:cNvPr>
          <p:cNvCxnSpPr>
            <a:cxnSpLocks/>
          </p:cNvCxnSpPr>
          <p:nvPr/>
        </p:nvCxnSpPr>
        <p:spPr>
          <a:xfrm flipH="1">
            <a:off x="5721292" y="1008992"/>
            <a:ext cx="973800" cy="3695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FFD65D7-648D-EE24-B013-65F0DCA42283}"/>
              </a:ext>
            </a:extLst>
          </p:cNvPr>
          <p:cNvSpPr txBox="1"/>
          <p:nvPr/>
        </p:nvSpPr>
        <p:spPr>
          <a:xfrm rot="19676915">
            <a:off x="6162039" y="3724366"/>
            <a:ext cx="3045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60cm walkway outside</a:t>
            </a:r>
          </a:p>
        </p:txBody>
      </p:sp>
    </p:spTree>
    <p:extLst>
      <p:ext uri="{BB962C8B-B14F-4D97-AF65-F5344CB8AC3E}">
        <p14:creationId xmlns:p14="http://schemas.microsoft.com/office/powerpoint/2010/main" val="20688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D7D75F-53A8-8614-AD5F-24BD341D5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431296-0A44-78FF-CDB1-29B987BEEE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-2" b="10761"/>
          <a:stretch>
            <a:fillRect/>
          </a:stretch>
        </p:blipFill>
        <p:spPr>
          <a:xfrm>
            <a:off x="-6588" y="10"/>
            <a:ext cx="12198588" cy="685799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F812A2-1666-E98F-6BD1-93415F184A42}"/>
              </a:ext>
            </a:extLst>
          </p:cNvPr>
          <p:cNvCxnSpPr/>
          <p:nvPr/>
        </p:nvCxnSpPr>
        <p:spPr>
          <a:xfrm flipH="1">
            <a:off x="4572000" y="1008993"/>
            <a:ext cx="924910" cy="36786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460C92-20C4-67F1-CCF9-4BC5001CE64E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4704705"/>
            <a:ext cx="135023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C030A5-732E-1149-47D3-13EE9625868B}"/>
              </a:ext>
            </a:extLst>
          </p:cNvPr>
          <p:cNvCxnSpPr>
            <a:cxnSpLocks/>
          </p:cNvCxnSpPr>
          <p:nvPr/>
        </p:nvCxnSpPr>
        <p:spPr>
          <a:xfrm flipH="1">
            <a:off x="5922236" y="3429000"/>
            <a:ext cx="2059536" cy="12757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795269-6D4E-80B4-1E74-3E3CFE16790D}"/>
              </a:ext>
            </a:extLst>
          </p:cNvPr>
          <p:cNvCxnSpPr>
            <a:cxnSpLocks/>
          </p:cNvCxnSpPr>
          <p:nvPr/>
        </p:nvCxnSpPr>
        <p:spPr>
          <a:xfrm flipH="1">
            <a:off x="7981772" y="1008993"/>
            <a:ext cx="1162228" cy="24200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4CB123-C3F1-7172-8686-9C1EAC8C4352}"/>
              </a:ext>
            </a:extLst>
          </p:cNvPr>
          <p:cNvCxnSpPr>
            <a:cxnSpLocks/>
          </p:cNvCxnSpPr>
          <p:nvPr/>
        </p:nvCxnSpPr>
        <p:spPr>
          <a:xfrm flipH="1">
            <a:off x="5496910" y="1008993"/>
            <a:ext cx="36470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642EB-4CE6-DE8C-8803-235FCD820AEC}"/>
              </a:ext>
            </a:extLst>
          </p:cNvPr>
          <p:cNvCxnSpPr>
            <a:cxnSpLocks/>
          </p:cNvCxnSpPr>
          <p:nvPr/>
        </p:nvCxnSpPr>
        <p:spPr>
          <a:xfrm flipH="1">
            <a:off x="5721292" y="1008992"/>
            <a:ext cx="973800" cy="3695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88C5F1-7EFF-FA41-2BF3-583C134ACFBA}"/>
              </a:ext>
            </a:extLst>
          </p:cNvPr>
          <p:cNvSpPr txBox="1"/>
          <p:nvPr/>
        </p:nvSpPr>
        <p:spPr>
          <a:xfrm rot="19676915">
            <a:off x="6162039" y="3724366"/>
            <a:ext cx="3045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60cm walkway outside</a:t>
            </a:r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EFEF1DD0-32BC-5A1C-B81E-EF3555E8F5C1}"/>
              </a:ext>
            </a:extLst>
          </p:cNvPr>
          <p:cNvSpPr txBox="1"/>
          <p:nvPr/>
        </p:nvSpPr>
        <p:spPr>
          <a:xfrm>
            <a:off x="379014" y="737656"/>
            <a:ext cx="5255396" cy="5940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Discussion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Safety, Erwin, Luis, Hanne,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No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walkway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from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entrance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80(!)cm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space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needed</a:t>
            </a:r>
            <a:endParaRPr lang="es-ES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Platform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at min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height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(～3m)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Sliding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door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for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laser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lab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entrance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Other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access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: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stairs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where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Laser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tube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upstairs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: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clearance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of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2m?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How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fix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the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pillar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stable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enough</a:t>
            </a:r>
            <a:endParaRPr lang="es-ES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Currently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working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CERN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integration</a:t>
            </a:r>
            <a:endParaRPr lang="es-ES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Laser tables horizontal?! – no :)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Probably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not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as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much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laser table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space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,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how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much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min?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Space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CRIS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beamline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DSS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Moving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cabletrays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behind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CRIS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Stairs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Financials</a:t>
            </a:r>
            <a:endParaRPr lang="es-ES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Luis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applied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for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funding</a:t>
            </a:r>
            <a:r>
              <a:rPr lang="es-ES" sz="2000">
                <a:solidFill>
                  <a:srgbClr val="000000"/>
                </a:solidFill>
                <a:latin typeface="Aptos" panose="020B0004020202020204" pitchFamily="34" charset="0"/>
              </a:rPr>
              <a:t> ～ 50k</a:t>
            </a:r>
            <a:endParaRPr lang="es-ES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Safety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improvement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– </a:t>
            </a:r>
            <a:r>
              <a:rPr lang="es-ES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this</a:t>
            </a:r>
            <a:r>
              <a:rPr lang="es-ES" sz="2000" dirty="0">
                <a:solidFill>
                  <a:srgbClr val="000000"/>
                </a:solidFill>
                <a:latin typeface="Aptos" panose="020B0004020202020204" pitchFamily="34" charset="0"/>
              </a:rPr>
              <a:t> Budget?</a:t>
            </a:r>
          </a:p>
        </p:txBody>
      </p:sp>
    </p:spTree>
    <p:extLst>
      <p:ext uri="{BB962C8B-B14F-4D97-AF65-F5344CB8AC3E}">
        <p14:creationId xmlns:p14="http://schemas.microsoft.com/office/powerpoint/2010/main" val="475358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D22F9-E68E-1A1B-457B-CE5CB399B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- We need people – things to solve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C7AAE-A5C3-AF48-9AC7-5D7C651EE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5531"/>
            <a:ext cx="11353800" cy="4614041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Shortterm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Isoltrap</a:t>
            </a:r>
            <a:r>
              <a:rPr lang="en-US" dirty="0"/>
              <a:t> platform construction April – June?</a:t>
            </a:r>
          </a:p>
          <a:p>
            <a:pPr marL="457200" lvl="1" indent="0">
              <a:buNone/>
            </a:pPr>
            <a:r>
              <a:rPr lang="en-US" dirty="0"/>
              <a:t>    our cabinets need to go to the side</a:t>
            </a:r>
          </a:p>
          <a:p>
            <a:pPr lvl="1"/>
            <a:r>
              <a:rPr lang="en-US" dirty="0"/>
              <a:t>Sending lasers to their hosts during LS: which and where?</a:t>
            </a:r>
          </a:p>
          <a:p>
            <a:pPr lvl="1"/>
            <a:r>
              <a:rPr lang="en-US" dirty="0"/>
              <a:t>….. More things?</a:t>
            </a:r>
          </a:p>
          <a:p>
            <a:r>
              <a:rPr lang="en-US" dirty="0"/>
              <a:t>Midterm:</a:t>
            </a:r>
          </a:p>
          <a:p>
            <a:pPr lvl="1"/>
            <a:r>
              <a:rPr lang="en-US" dirty="0"/>
              <a:t>Frontend: new designs, simulations</a:t>
            </a:r>
          </a:p>
          <a:p>
            <a:pPr lvl="1"/>
            <a:r>
              <a:rPr lang="en-US" dirty="0"/>
              <a:t>Emptying the downstairs area:</a:t>
            </a:r>
          </a:p>
          <a:p>
            <a:pPr marL="457200" lvl="1" indent="0">
              <a:buNone/>
            </a:pPr>
            <a:r>
              <a:rPr lang="en-US" dirty="0"/>
              <a:t>    Cabinets, laser tent disassembly, removal of equipment, …</a:t>
            </a:r>
          </a:p>
          <a:p>
            <a:r>
              <a:rPr lang="en-US" dirty="0"/>
              <a:t>Longterm:</a:t>
            </a:r>
          </a:p>
          <a:p>
            <a:pPr lvl="1"/>
            <a:r>
              <a:rPr lang="en-US" dirty="0"/>
              <a:t>Removal of frontend, commissioning, new frontend, Platform, laser cabin….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849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340</Words>
  <Application>Microsoft Macintosh PowerPoint</Application>
  <PresentationFormat>Widescreen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-webkit-standard</vt:lpstr>
      <vt:lpstr>Aptos</vt:lpstr>
      <vt:lpstr>Aptos Display</vt:lpstr>
      <vt:lpstr>Arial</vt:lpstr>
      <vt:lpstr>Office Theme</vt:lpstr>
      <vt:lpstr>LS3 at CRIS </vt:lpstr>
      <vt:lpstr>Current situation</vt:lpstr>
      <vt:lpstr>PowerPoint Presentation</vt:lpstr>
      <vt:lpstr>PowerPoint Presentation</vt:lpstr>
      <vt:lpstr>PowerPoint Presentation</vt:lpstr>
      <vt:lpstr>PowerPoint Presentation</vt:lpstr>
      <vt:lpstr>General - We need people – things to solve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Warbinek</dc:creator>
  <cp:lastModifiedBy>Jessica Warbinek</cp:lastModifiedBy>
  <cp:revision>11</cp:revision>
  <dcterms:created xsi:type="dcterms:W3CDTF">2025-11-10T08:02:56Z</dcterms:created>
  <dcterms:modified xsi:type="dcterms:W3CDTF">2026-02-03T11:55:42Z</dcterms:modified>
</cp:coreProperties>
</file>