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303" r:id="rId5"/>
    <p:sldId id="258" r:id="rId6"/>
    <p:sldId id="352" r:id="rId7"/>
    <p:sldId id="347" r:id="rId8"/>
    <p:sldId id="304" r:id="rId9"/>
    <p:sldId id="348" r:id="rId10"/>
    <p:sldId id="350" r:id="rId11"/>
    <p:sldId id="349" r:id="rId12"/>
    <p:sldId id="351" r:id="rId13"/>
    <p:sldId id="1499" r:id="rId14"/>
    <p:sldId id="1498" r:id="rId15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7F1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144CE4-A179-490A-89C0-210FCCDFE79B}" v="279" dt="2026-02-03T09:19:49.7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8" autoAdjust="0"/>
    <p:restoredTop sz="94660"/>
  </p:normalViewPr>
  <p:slideViewPr>
    <p:cSldViewPr snapToGrid="0">
      <p:cViewPr varScale="1">
        <p:scale>
          <a:sx n="90" d="100"/>
          <a:sy n="90" d="100"/>
        </p:scale>
        <p:origin x="2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ama Ahmad" userId="8684b5aa-5741-442c-a194-4c2a70bc987a" providerId="ADAL" clId="{09A46A37-6CD9-4632-8FF1-FB919A0222C0}"/>
    <pc:docChg chg="undo redo custSel addSld delSld modSld sldOrd">
      <pc:chgData name="Osama Ahmad" userId="8684b5aa-5741-442c-a194-4c2a70bc987a" providerId="ADAL" clId="{09A46A37-6CD9-4632-8FF1-FB919A0222C0}" dt="2026-02-03T09:19:49.743" v="369" actId="20577"/>
      <pc:docMkLst>
        <pc:docMk/>
      </pc:docMkLst>
      <pc:sldChg chg="del">
        <pc:chgData name="Osama Ahmad" userId="8684b5aa-5741-442c-a194-4c2a70bc987a" providerId="ADAL" clId="{09A46A37-6CD9-4632-8FF1-FB919A0222C0}" dt="2026-02-02T21:53:05.412" v="1" actId="47"/>
        <pc:sldMkLst>
          <pc:docMk/>
          <pc:sldMk cId="4023605087" sldId="257"/>
        </pc:sldMkLst>
      </pc:sldChg>
      <pc:sldChg chg="modSp mod">
        <pc:chgData name="Osama Ahmad" userId="8684b5aa-5741-442c-a194-4c2a70bc987a" providerId="ADAL" clId="{09A46A37-6CD9-4632-8FF1-FB919A0222C0}" dt="2026-02-02T21:52:53.323" v="0" actId="1036"/>
        <pc:sldMkLst>
          <pc:docMk/>
          <pc:sldMk cId="621561949" sldId="303"/>
        </pc:sldMkLst>
        <pc:spChg chg="mod">
          <ac:chgData name="Osama Ahmad" userId="8684b5aa-5741-442c-a194-4c2a70bc987a" providerId="ADAL" clId="{09A46A37-6CD9-4632-8FF1-FB919A0222C0}" dt="2026-02-02T21:52:53.323" v="0" actId="1036"/>
          <ac:spMkLst>
            <pc:docMk/>
            <pc:sldMk cId="621561949" sldId="303"/>
            <ac:spMk id="6" creationId="{8D3B49B6-7E04-D397-5269-7646E7095C10}"/>
          </ac:spMkLst>
        </pc:spChg>
      </pc:sldChg>
      <pc:sldChg chg="modSp mod">
        <pc:chgData name="Osama Ahmad" userId="8684b5aa-5741-442c-a194-4c2a70bc987a" providerId="ADAL" clId="{09A46A37-6CD9-4632-8FF1-FB919A0222C0}" dt="2026-02-02T23:20:03.384" v="83" actId="20577"/>
        <pc:sldMkLst>
          <pc:docMk/>
          <pc:sldMk cId="2621914989" sldId="347"/>
        </pc:sldMkLst>
        <pc:spChg chg="mod">
          <ac:chgData name="Osama Ahmad" userId="8684b5aa-5741-442c-a194-4c2a70bc987a" providerId="ADAL" clId="{09A46A37-6CD9-4632-8FF1-FB919A0222C0}" dt="2026-02-02T23:20:03.384" v="83" actId="20577"/>
          <ac:spMkLst>
            <pc:docMk/>
            <pc:sldMk cId="2621914989" sldId="347"/>
            <ac:spMk id="2" creationId="{078CC5F4-9DD4-226D-71B1-436D5AC3CD9D}"/>
          </ac:spMkLst>
        </pc:spChg>
      </pc:sldChg>
      <pc:sldChg chg="modSp modAnim">
        <pc:chgData name="Osama Ahmad" userId="8684b5aa-5741-442c-a194-4c2a70bc987a" providerId="ADAL" clId="{09A46A37-6CD9-4632-8FF1-FB919A0222C0}" dt="2026-02-02T21:58:26.245" v="52"/>
        <pc:sldMkLst>
          <pc:docMk/>
          <pc:sldMk cId="2249764159" sldId="348"/>
        </pc:sldMkLst>
        <pc:spChg chg="mod">
          <ac:chgData name="Osama Ahmad" userId="8684b5aa-5741-442c-a194-4c2a70bc987a" providerId="ADAL" clId="{09A46A37-6CD9-4632-8FF1-FB919A0222C0}" dt="2026-02-02T21:57:44.475" v="46" actId="20577"/>
          <ac:spMkLst>
            <pc:docMk/>
            <pc:sldMk cId="2249764159" sldId="348"/>
            <ac:spMk id="11" creationId="{A1324162-CC35-D5B4-6900-EF6B77E6D8B7}"/>
          </ac:spMkLst>
        </pc:spChg>
      </pc:sldChg>
      <pc:sldChg chg="addSp modSp mod">
        <pc:chgData name="Osama Ahmad" userId="8684b5aa-5741-442c-a194-4c2a70bc987a" providerId="ADAL" clId="{09A46A37-6CD9-4632-8FF1-FB919A0222C0}" dt="2026-02-03T09:05:08.112" v="207" actId="1076"/>
        <pc:sldMkLst>
          <pc:docMk/>
          <pc:sldMk cId="3060892161" sldId="349"/>
        </pc:sldMkLst>
        <pc:spChg chg="mod">
          <ac:chgData name="Osama Ahmad" userId="8684b5aa-5741-442c-a194-4c2a70bc987a" providerId="ADAL" clId="{09A46A37-6CD9-4632-8FF1-FB919A0222C0}" dt="2026-02-03T09:04:39.806" v="179" actId="20577"/>
          <ac:spMkLst>
            <pc:docMk/>
            <pc:sldMk cId="3060892161" sldId="349"/>
            <ac:spMk id="2" creationId="{9660E6B5-98A4-6E2F-B833-F5B2422770B8}"/>
          </ac:spMkLst>
        </pc:spChg>
        <pc:picChg chg="add mod">
          <ac:chgData name="Osama Ahmad" userId="8684b5aa-5741-442c-a194-4c2a70bc987a" providerId="ADAL" clId="{09A46A37-6CD9-4632-8FF1-FB919A0222C0}" dt="2026-02-03T09:05:08.112" v="207" actId="1076"/>
          <ac:picMkLst>
            <pc:docMk/>
            <pc:sldMk cId="3060892161" sldId="349"/>
            <ac:picMk id="5" creationId="{9C53125D-2E1F-0B8D-8717-69B05302E6CF}"/>
          </ac:picMkLst>
        </pc:picChg>
      </pc:sldChg>
      <pc:sldChg chg="modSp modAnim">
        <pc:chgData name="Osama Ahmad" userId="8684b5aa-5741-442c-a194-4c2a70bc987a" providerId="ADAL" clId="{09A46A37-6CD9-4632-8FF1-FB919A0222C0}" dt="2026-02-02T23:20:26.834" v="95" actId="20577"/>
        <pc:sldMkLst>
          <pc:docMk/>
          <pc:sldMk cId="1110926236" sldId="350"/>
        </pc:sldMkLst>
        <pc:spChg chg="mod">
          <ac:chgData name="Osama Ahmad" userId="8684b5aa-5741-442c-a194-4c2a70bc987a" providerId="ADAL" clId="{09A46A37-6CD9-4632-8FF1-FB919A0222C0}" dt="2026-02-02T23:20:18.422" v="89" actId="20577"/>
          <ac:spMkLst>
            <pc:docMk/>
            <pc:sldMk cId="1110926236" sldId="350"/>
            <ac:spMk id="2" creationId="{C82C9C0F-4E79-8366-A71E-114C93144C3C}"/>
          </ac:spMkLst>
        </pc:spChg>
        <pc:spChg chg="mod">
          <ac:chgData name="Osama Ahmad" userId="8684b5aa-5741-442c-a194-4c2a70bc987a" providerId="ADAL" clId="{09A46A37-6CD9-4632-8FF1-FB919A0222C0}" dt="2026-02-02T23:20:26.834" v="95" actId="20577"/>
          <ac:spMkLst>
            <pc:docMk/>
            <pc:sldMk cId="1110926236" sldId="350"/>
            <ac:spMk id="15" creationId="{8187ED2B-791A-6230-FAFC-CF9F729FAA70}"/>
          </ac:spMkLst>
        </pc:spChg>
      </pc:sldChg>
      <pc:sldChg chg="addSp delSp modSp mod ord delAnim modAnim">
        <pc:chgData name="Osama Ahmad" userId="8684b5aa-5741-442c-a194-4c2a70bc987a" providerId="ADAL" clId="{09A46A37-6CD9-4632-8FF1-FB919A0222C0}" dt="2026-02-03T09:18:56.428" v="367" actId="255"/>
        <pc:sldMkLst>
          <pc:docMk/>
          <pc:sldMk cId="1081060759" sldId="351"/>
        </pc:sldMkLst>
        <pc:spChg chg="mod">
          <ac:chgData name="Osama Ahmad" userId="8684b5aa-5741-442c-a194-4c2a70bc987a" providerId="ADAL" clId="{09A46A37-6CD9-4632-8FF1-FB919A0222C0}" dt="2026-02-03T09:18:56.428" v="367" actId="255"/>
          <ac:spMkLst>
            <pc:docMk/>
            <pc:sldMk cId="1081060759" sldId="351"/>
            <ac:spMk id="2" creationId="{FA16AA53-CD7C-F979-7A0E-9036ACE5CA8F}"/>
          </ac:spMkLst>
        </pc:spChg>
        <pc:spChg chg="del mod">
          <ac:chgData name="Osama Ahmad" userId="8684b5aa-5741-442c-a194-4c2a70bc987a" providerId="ADAL" clId="{09A46A37-6CD9-4632-8FF1-FB919A0222C0}" dt="2026-02-02T23:22:40.481" v="137" actId="478"/>
          <ac:spMkLst>
            <pc:docMk/>
            <pc:sldMk cId="1081060759" sldId="351"/>
            <ac:spMk id="3" creationId="{328529AA-4BE4-9BC6-F7CD-A47F5416035A}"/>
          </ac:spMkLst>
        </pc:spChg>
        <pc:picChg chg="add del mod">
          <ac:chgData name="Osama Ahmad" userId="8684b5aa-5741-442c-a194-4c2a70bc987a" providerId="ADAL" clId="{09A46A37-6CD9-4632-8FF1-FB919A0222C0}" dt="2026-02-02T23:23:43.966" v="150" actId="21"/>
          <ac:picMkLst>
            <pc:docMk/>
            <pc:sldMk cId="1081060759" sldId="351"/>
            <ac:picMk id="5" creationId="{E3EA1CCB-A682-EACD-DC01-92C1F28BE482}"/>
          </ac:picMkLst>
        </pc:picChg>
        <pc:picChg chg="add mod">
          <ac:chgData name="Osama Ahmad" userId="8684b5aa-5741-442c-a194-4c2a70bc987a" providerId="ADAL" clId="{09A46A37-6CD9-4632-8FF1-FB919A0222C0}" dt="2026-02-03T09:04:59.494" v="206" actId="1036"/>
          <ac:picMkLst>
            <pc:docMk/>
            <pc:sldMk cId="1081060759" sldId="351"/>
            <ac:picMk id="8" creationId="{29F32C16-793B-6ABD-0DF9-9C17D6D98DD3}"/>
          </ac:picMkLst>
        </pc:picChg>
        <pc:picChg chg="add del mod">
          <ac:chgData name="Osama Ahmad" userId="8684b5aa-5741-442c-a194-4c2a70bc987a" providerId="ADAL" clId="{09A46A37-6CD9-4632-8FF1-FB919A0222C0}" dt="2026-02-02T23:24:07.340" v="159" actId="21"/>
          <ac:picMkLst>
            <pc:docMk/>
            <pc:sldMk cId="1081060759" sldId="351"/>
            <ac:picMk id="9" creationId="{E3EA1CCB-A682-EACD-DC01-92C1F28BE482}"/>
          </ac:picMkLst>
        </pc:picChg>
        <pc:picChg chg="add mod">
          <ac:chgData name="Osama Ahmad" userId="8684b5aa-5741-442c-a194-4c2a70bc987a" providerId="ADAL" clId="{09A46A37-6CD9-4632-8FF1-FB919A0222C0}" dt="2026-02-03T09:04:56.983" v="191" actId="1036"/>
          <ac:picMkLst>
            <pc:docMk/>
            <pc:sldMk cId="1081060759" sldId="351"/>
            <ac:picMk id="10" creationId="{E3EA1CCB-A682-EACD-DC01-92C1F28BE482}"/>
          </ac:picMkLst>
        </pc:picChg>
      </pc:sldChg>
      <pc:sldChg chg="modSp mod">
        <pc:chgData name="Osama Ahmad" userId="8684b5aa-5741-442c-a194-4c2a70bc987a" providerId="ADAL" clId="{09A46A37-6CD9-4632-8FF1-FB919A0222C0}" dt="2026-02-02T21:54:30.370" v="27" actId="14100"/>
        <pc:sldMkLst>
          <pc:docMk/>
          <pc:sldMk cId="275395367" sldId="352"/>
        </pc:sldMkLst>
        <pc:spChg chg="mod">
          <ac:chgData name="Osama Ahmad" userId="8684b5aa-5741-442c-a194-4c2a70bc987a" providerId="ADAL" clId="{09A46A37-6CD9-4632-8FF1-FB919A0222C0}" dt="2026-02-02T21:54:30.370" v="27" actId="14100"/>
          <ac:spMkLst>
            <pc:docMk/>
            <pc:sldMk cId="275395367" sldId="352"/>
            <ac:spMk id="37" creationId="{3C1EEEA4-F255-76AA-E962-72DD061BD866}"/>
          </ac:spMkLst>
        </pc:spChg>
      </pc:sldChg>
      <pc:sldChg chg="modSp add mod ord modAnim">
        <pc:chgData name="Osama Ahmad" userId="8684b5aa-5741-442c-a194-4c2a70bc987a" providerId="ADAL" clId="{09A46A37-6CD9-4632-8FF1-FB919A0222C0}" dt="2026-02-03T09:19:49.743" v="369" actId="20577"/>
        <pc:sldMkLst>
          <pc:docMk/>
          <pc:sldMk cId="1347098870" sldId="1499"/>
        </pc:sldMkLst>
        <pc:spChg chg="mod">
          <ac:chgData name="Osama Ahmad" userId="8684b5aa-5741-442c-a194-4c2a70bc987a" providerId="ADAL" clId="{09A46A37-6CD9-4632-8FF1-FB919A0222C0}" dt="2026-02-03T09:18:13.785" v="366" actId="113"/>
          <ac:spMkLst>
            <pc:docMk/>
            <pc:sldMk cId="1347098870" sldId="1499"/>
            <ac:spMk id="3" creationId="{FD0B1CE8-F7EE-5F43-6BF6-2517255F97ED}"/>
          </ac:spMkLst>
        </pc:spChg>
        <pc:spChg chg="mod">
          <ac:chgData name="Osama Ahmad" userId="8684b5aa-5741-442c-a194-4c2a70bc987a" providerId="ADAL" clId="{09A46A37-6CD9-4632-8FF1-FB919A0222C0}" dt="2026-02-03T09:19:49.743" v="369" actId="20577"/>
          <ac:spMkLst>
            <pc:docMk/>
            <pc:sldMk cId="1347098870" sldId="1499"/>
            <ac:spMk id="6" creationId="{29D071A8-3EED-0579-08B5-6BC7137D8C1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4C09F-E83E-4A44-BD71-28E7D44FC6AB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761A1-0D99-4CA7-8F89-D401B2DA4398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1846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B761A1-0D99-4CA7-8F89-D401B2DA4398}" type="slidenum">
              <a:rPr lang="en-BE" smtClean="0"/>
              <a:t>7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95714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85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06ED-BBB7-E177-943B-3C4FA395EE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3FC98-6C1B-6DCF-48DB-390C426C5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69CC6-52BB-F385-A43A-0E43E8087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D7C00-DEE4-CA83-F9CA-72655337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D0E7B-6F27-2814-D2C5-B856CE319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1568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B95CB-8118-A22D-FC5D-2DBCD3826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B18BF-5929-2F7D-B39E-518B52952A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84B4C-85AB-C6DD-207E-3FD0A69E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5D42C-D88C-0A6F-82F7-3A41B6D65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C9D96-5465-2427-4F3C-7E8B0742C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6396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3666F1-A734-89C5-CDCC-9CB04316FC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1B80BD-38AF-16ED-EA7D-CFB539EC0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755CC-4054-66F9-C549-EE86009EC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CCBF0-AE38-F8B8-0096-9E91934DE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F4963-9C6B-300A-9E3C-86344977C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54676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08801-229B-5A6C-66F0-6E33FA814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C8D38-ABBA-67DB-E8C6-08E40FCB7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0FFAE-2E96-1404-54FC-FB1503C50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ED958-034C-0FAE-1AF3-EA87F381A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B6A4A-70FB-EABE-39EF-676AF3CB8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56386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AE435-D3D9-680F-C345-0F0E9F883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6152F-025C-37B6-BF99-4AA7AA903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A8B08-CC48-08FB-382B-8B404289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6EF89-EA3F-4406-7308-7062C7B8B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808FC-E007-923B-58FF-ED74AE4AB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669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C4A1C-CC29-72AE-9D73-B49EF329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1CD75-A052-F664-20DB-CF624ACD23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8C853-21D5-5CF6-BA1D-FF684FAAB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13343E-AB46-9C16-5130-9345C480B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0DA723-E792-EAA0-E68F-BE56C40E7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9AB7C-A076-9E07-3178-65F73CDCD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70262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C4024-EA37-DB3B-BE2A-AC2E28D46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EF084-F044-7AFC-85E7-4E6B2F123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5826FB-E56D-BB37-7A9E-7305AC375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D81F6B-D77A-0475-9FFE-978D79E43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DFCF3A-3954-1EA2-AC8E-FB2F307A35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66C4C1-9F4D-E889-2733-0A29DAF50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F110C2-83CC-A185-8CAD-2A3102790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4F5A2F-F09F-D833-227D-03C81C4A3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47398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7D2C-4215-FA63-5897-1F2424785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DB50B2-0691-E746-9C84-AB1E5B33D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2E0206-B9EC-C9C2-0978-DDDCDAE81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46E21-6F15-E32F-D1D2-2A9B2280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11036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43AAE-BFC5-A8D5-FF2D-CB4051747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7BE5AA-4A1B-7E9C-FF81-3F85D90A2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D7555-1205-009D-3B9B-A1C1963F7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5803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3047E-0167-8181-6CEC-7201BD3A9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27D5A-D5A8-C2E0-D6E3-FD7A7A574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C5C371-6E03-17E9-B743-DF37027F0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07DF20-BAC7-2CCD-ECE9-6F723816A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88DB3-C5B1-4B14-4F30-C5606A0F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4CB1E-B362-4C0E-A536-E8C7D5613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86585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71C5D-C9EA-20A2-8EEA-0885BB694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D29CA8-3C82-AF7D-B545-21820E7E4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71913-2B91-90E4-272E-686A93FF1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5DDCC-F9A5-90B6-D79C-A7E514C0D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C4CBE-7526-FAFE-8AD7-6DA56F6E7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99538E-7A11-FDC8-AA42-DC133BD3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10862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A9AD88-58C8-9472-BE2C-35E34091A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A716BE-B2F0-8D15-97BC-4B61182A4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84D65-9585-AB04-0F93-FB2D9A05A7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964FD0-CFDB-4C82-83B8-D96930AFD4F9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42B1E-D457-BDFC-C2E7-BB287FCE13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515CC-5A46-0E95-B155-76AD5E64B2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5625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JPE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.png"/><Relationship Id="rId7" Type="http://schemas.openxmlformats.org/officeDocument/2006/relationships/image" Target="../media/image21.sv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9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7B6C8E3-7DEC-C0BA-37AD-C08F454F85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385733"/>
            <a:ext cx="12191999" cy="2472266"/>
          </a:xfrm>
          <a:noFill/>
          <a:ln>
            <a:solidFill>
              <a:schemeClr val="bg1">
                <a:lumMod val="95000"/>
              </a:schemeClr>
            </a:solidFill>
          </a:ln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b="1" dirty="0">
                <a:solidFill>
                  <a:schemeClr val="accent1"/>
                </a:solidFill>
              </a:rPr>
              <a:t>CRIS Collaboration meeting 2026</a:t>
            </a:r>
            <a:endParaRPr lang="en-BE" b="1" dirty="0">
              <a:solidFill>
                <a:schemeClr val="accent1"/>
              </a:solidFill>
            </a:endParaRPr>
          </a:p>
          <a:p>
            <a:pPr algn="l"/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Osama Ahmad                                              	</a:t>
            </a:r>
            <a:endParaRPr lang="en-B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EADF05-E307-1B77-78A1-047181717FA1}"/>
              </a:ext>
            </a:extLst>
          </p:cNvPr>
          <p:cNvSpPr txBox="1"/>
          <p:nvPr/>
        </p:nvSpPr>
        <p:spPr>
          <a:xfrm>
            <a:off x="3733800" y="1811867"/>
            <a:ext cx="495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 months evaluation</a:t>
            </a:r>
            <a:br>
              <a:rPr lang="en-US" sz="4400" b="1" i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BE" sz="4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3B49B6-7E04-D397-5269-7646E7095C10}"/>
              </a:ext>
            </a:extLst>
          </p:cNvPr>
          <p:cNvSpPr txBox="1"/>
          <p:nvPr/>
        </p:nvSpPr>
        <p:spPr>
          <a:xfrm>
            <a:off x="-1" y="829734"/>
            <a:ext cx="12192001" cy="3564466"/>
          </a:xfrm>
          <a:prstGeom prst="rect">
            <a:avLst/>
          </a:prstGeom>
          <a:solidFill>
            <a:srgbClr val="46B1E1"/>
          </a:solidFill>
        </p:spPr>
        <p:txBody>
          <a:bodyPr wrap="square" rtlCol="0">
            <a:spAutoFit/>
          </a:bodyPr>
          <a:lstStyle/>
          <a:p>
            <a:endParaRPr lang="en-BE" dirty="0"/>
          </a:p>
        </p:txBody>
      </p:sp>
      <p:pic>
        <p:nvPicPr>
          <p:cNvPr id="7" name="Picture 6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87BE1FDA-4D19-F721-F291-17E26EDF6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57"/>
            <a:ext cx="2278225" cy="8220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1811BA-3314-1221-369D-E67D0AA8C439}"/>
              </a:ext>
            </a:extLst>
          </p:cNvPr>
          <p:cNvSpPr txBox="1"/>
          <p:nvPr/>
        </p:nvSpPr>
        <p:spPr>
          <a:xfrm>
            <a:off x="778933" y="2055308"/>
            <a:ext cx="108627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Ionization Unit (FIU) @ CRIS</a:t>
            </a:r>
          </a:p>
        </p:txBody>
      </p:sp>
      <p:pic>
        <p:nvPicPr>
          <p:cNvPr id="9" name="Picture 4" descr="The CRIS Website">
            <a:extLst>
              <a:ext uri="{FF2B5EF4-FFF2-40B4-BE49-F238E27FC236}">
                <a16:creationId xmlns:a16="http://schemas.microsoft.com/office/drawing/2014/main" id="{050F5E86-187B-D4F5-4C3F-53756708A6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62" b="21974"/>
          <a:stretch/>
        </p:blipFill>
        <p:spPr bwMode="auto">
          <a:xfrm>
            <a:off x="9550400" y="13878"/>
            <a:ext cx="2641598" cy="80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561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3D9D0-0505-3AB4-DE24-9734389EB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F420-2221-126A-EE65-2A7B54C7D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773714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Outlook</a:t>
            </a:r>
            <a:endParaRPr lang="en-BE" dirty="0"/>
          </a:p>
        </p:txBody>
      </p: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5B464312-AA77-077C-D0AB-FE6DEFC946A3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							                      </a:t>
            </a:r>
            <a:r>
              <a:rPr lang="en-US" sz="1400" i="1" dirty="0"/>
              <a:t>Department of Physics and Astronomy (IKS)</a:t>
            </a:r>
            <a:r>
              <a:rPr lang="en-US" sz="1400" dirty="0"/>
              <a:t> </a:t>
            </a:r>
            <a:endParaRPr lang="en-BE" dirty="0"/>
          </a:p>
        </p:txBody>
      </p:sp>
      <p:pic>
        <p:nvPicPr>
          <p:cNvPr id="1151" name="Picture 115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9D1E6302-5EA4-35BC-A6A1-5B8A68BE5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0B1CE8-F7EE-5F43-6BF6-2517255F97ED}"/>
              </a:ext>
            </a:extLst>
          </p:cNvPr>
          <p:cNvSpPr txBox="1"/>
          <p:nvPr/>
        </p:nvSpPr>
        <p:spPr>
          <a:xfrm>
            <a:off x="394376" y="767404"/>
            <a:ext cx="11978979" cy="3341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Signal/</a:t>
            </a:r>
            <a:r>
              <a:rPr lang="en-US" dirty="0" err="1"/>
              <a:t>Bck</a:t>
            </a:r>
            <a:r>
              <a:rPr lang="en-US" dirty="0"/>
              <a:t> needs to be looked into.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Depending upon the potential applied on the grids, bender needs to be tuned to recover the full beam.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Ionization of </a:t>
            </a:r>
            <a:r>
              <a:rPr lang="en-US" dirty="0" err="1"/>
              <a:t>rydbergs</a:t>
            </a:r>
            <a:r>
              <a:rPr lang="en-US" dirty="0"/>
              <a:t> 300 cm</a:t>
            </a:r>
            <a:r>
              <a:rPr lang="en-US" baseline="30000" dirty="0"/>
              <a:t>-1</a:t>
            </a:r>
            <a:r>
              <a:rPr lang="en-US" dirty="0"/>
              <a:t> below the IP with FIU.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Was planned to be used for IP measurement in </a:t>
            </a:r>
            <a:r>
              <a:rPr lang="en-US" dirty="0" err="1"/>
              <a:t>RaF</a:t>
            </a:r>
            <a:r>
              <a:rPr lang="en-US" dirty="0"/>
              <a:t> and also for </a:t>
            </a:r>
            <a:r>
              <a:rPr lang="en-US" dirty="0" err="1"/>
              <a:t>AcF</a:t>
            </a:r>
            <a:r>
              <a:rPr lang="en-US" dirty="0"/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Versatile tool to search for Rydberg’s and atomic studies.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Plans for LS3 offline campaign.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D071A8-3EED-0579-08B5-6BC7137D8C19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09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098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E5D8CCF-D4EE-C1CB-B4F5-262CCE66D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270" y="6033771"/>
            <a:ext cx="1678568" cy="82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14254BC-8A08-C2BD-85F0-A8A47D310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300" y="6155228"/>
            <a:ext cx="1761143" cy="58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U Leuven Logo">
            <a:extLst>
              <a:ext uri="{FF2B5EF4-FFF2-40B4-BE49-F238E27FC236}">
                <a16:creationId xmlns:a16="http://schemas.microsoft.com/office/drawing/2014/main" id="{88E59612-D3F9-B659-8A57-FA49731D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714" y="4664933"/>
            <a:ext cx="1860897" cy="132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University of Manchester Logo">
            <a:extLst>
              <a:ext uri="{FF2B5EF4-FFF2-40B4-BE49-F238E27FC236}">
                <a16:creationId xmlns:a16="http://schemas.microsoft.com/office/drawing/2014/main" id="{8ED15BD6-7C3B-8B7E-FBED-DCD2591D86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F8774D-D658-E74B-9B30-8A476776A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4604" y="4776560"/>
            <a:ext cx="1821220" cy="12141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C00FB3-7EA0-8BD8-F2B3-23EB75BB9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765" y="5055096"/>
            <a:ext cx="636270" cy="636270"/>
          </a:xfrm>
          <a:prstGeom prst="rect">
            <a:avLst/>
          </a:prstGeom>
        </p:spPr>
      </p:pic>
      <p:pic>
        <p:nvPicPr>
          <p:cNvPr id="1042" name="Picture 18" descr="Exploring a better tomorrow | SCK CEN">
            <a:extLst>
              <a:ext uri="{FF2B5EF4-FFF2-40B4-BE49-F238E27FC236}">
                <a16:creationId xmlns:a16="http://schemas.microsoft.com/office/drawing/2014/main" id="{4866B8AA-AA04-BA30-0970-C33B0128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399" y="4891400"/>
            <a:ext cx="1428430" cy="74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University of Gothenburg Logo PNG vector in SVG, PDF, AI, CDR format">
            <a:extLst>
              <a:ext uri="{FF2B5EF4-FFF2-40B4-BE49-F238E27FC236}">
                <a16:creationId xmlns:a16="http://schemas.microsoft.com/office/drawing/2014/main" id="{339C4201-C6F5-01BB-858D-7F6F7367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719" y="5830620"/>
            <a:ext cx="1542387" cy="115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146A49D7-56CF-5E93-1D5D-C3BF6CD5FDE3}"/>
              </a:ext>
            </a:extLst>
          </p:cNvPr>
          <p:cNvSpPr/>
          <p:nvPr/>
        </p:nvSpPr>
        <p:spPr>
          <a:xfrm>
            <a:off x="3937616" y="3717079"/>
            <a:ext cx="4011967" cy="1144386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accent4">
                <a:lumMod val="75000"/>
              </a:schemeClr>
            </a:solidFill>
            <a:prstDash val="solid"/>
            <a:miter/>
          </a:ln>
        </p:spPr>
        <p:txBody>
          <a:bodyPr vert="horz" wrap="square" lIns="82918" tIns="41459" rIns="82918" bIns="41459" anchor="ctr" anchorCtr="1" compatLnSpc="1">
            <a:noAutofit/>
          </a:bodyPr>
          <a:lstStyle/>
          <a:p>
            <a:pPr algn="ctr" defTabSz="8291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353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  <p:pic>
        <p:nvPicPr>
          <p:cNvPr id="9" name="Picture 8" descr="A white and orange logo&#10;&#10;AI-generated content may be incorrect.">
            <a:extLst>
              <a:ext uri="{FF2B5EF4-FFF2-40B4-BE49-F238E27FC236}">
                <a16:creationId xmlns:a16="http://schemas.microsoft.com/office/drawing/2014/main" id="{338400DA-DEEF-4624-3967-BF3C9363C0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724" y="6033771"/>
            <a:ext cx="1660276" cy="824229"/>
          </a:xfrm>
          <a:prstGeom prst="rect">
            <a:avLst/>
          </a:prstGeom>
        </p:spPr>
      </p:pic>
      <p:pic>
        <p:nvPicPr>
          <p:cNvPr id="3" name="Picture 2" descr="A group of people standing in front of a building&#10;&#10;AI-generated content may be incorrect.">
            <a:extLst>
              <a:ext uri="{FF2B5EF4-FFF2-40B4-BE49-F238E27FC236}">
                <a16:creationId xmlns:a16="http://schemas.microsoft.com/office/drawing/2014/main" id="{EE1F281F-F775-44E5-500D-7DA739498A4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 t="33694" r="8411" b="29466"/>
          <a:stretch>
            <a:fillRect/>
          </a:stretch>
        </p:blipFill>
        <p:spPr>
          <a:xfrm>
            <a:off x="390940" y="121458"/>
            <a:ext cx="11483008" cy="344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2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EEEAC-9A56-2AD5-F579-4A25A915A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718" y="3759"/>
            <a:ext cx="9222095" cy="7813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Field Ionization</a:t>
            </a:r>
            <a:endParaRPr lang="en-BE" sz="4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8308CA-0B4A-01F5-9B89-4AB252138111}"/>
              </a:ext>
            </a:extLst>
          </p:cNvPr>
          <p:cNvSpPr/>
          <p:nvPr/>
        </p:nvSpPr>
        <p:spPr>
          <a:xfrm>
            <a:off x="0" y="6458421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5" name="Picture 4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E21949AC-3136-212C-66A3-1E35E3EA76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132" y="6510284"/>
            <a:ext cx="819912" cy="2958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ED282B-A758-0108-B315-E07A7EC25E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77" r="20472"/>
          <a:stretch/>
        </p:blipFill>
        <p:spPr>
          <a:xfrm>
            <a:off x="8929142" y="1619277"/>
            <a:ext cx="1595531" cy="137097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0C15100-3FA9-EF60-DE31-559959B5CE6F}"/>
              </a:ext>
            </a:extLst>
          </p:cNvPr>
          <p:cNvSpPr txBox="1"/>
          <p:nvPr/>
        </p:nvSpPr>
        <p:spPr>
          <a:xfrm>
            <a:off x="8904344" y="1264845"/>
            <a:ext cx="29888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b="0" i="0" u="none" strike="noStrike" kern="1200" cap="none" spc="0" normalizeH="0" baseline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Hyperfine Structure (HFS) 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734F675-35D4-B399-BA22-DD4E928301E7}"/>
              </a:ext>
            </a:extLst>
          </p:cNvPr>
          <p:cNvSpPr txBox="1"/>
          <p:nvPr/>
        </p:nvSpPr>
        <p:spPr>
          <a:xfrm>
            <a:off x="10449579" y="4036928"/>
            <a:ext cx="378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900" dirty="0">
                <a:latin typeface="+mj-lt"/>
              </a:rPr>
              <a:t>F</a:t>
            </a:r>
            <a:r>
              <a:rPr lang="en-GB" sz="900" baseline="-25000" dirty="0">
                <a:latin typeface="+mj-lt"/>
              </a:rPr>
              <a:t>1</a:t>
            </a:r>
          </a:p>
          <a:p>
            <a:pPr algn="l"/>
            <a:r>
              <a:rPr lang="en-GB" sz="900" dirty="0">
                <a:latin typeface="+mj-lt"/>
              </a:rPr>
              <a:t>F</a:t>
            </a:r>
            <a:r>
              <a:rPr lang="en-GB" sz="900" baseline="-25000" dirty="0">
                <a:latin typeface="+mj-lt"/>
              </a:rPr>
              <a:t>2</a:t>
            </a:r>
          </a:p>
          <a:p>
            <a:pPr algn="l"/>
            <a:r>
              <a:rPr lang="en-GB" sz="900" dirty="0">
                <a:latin typeface="+mj-lt"/>
              </a:rPr>
              <a:t>F</a:t>
            </a:r>
            <a:r>
              <a:rPr lang="en-GB" sz="900" baseline="-25000" dirty="0">
                <a:latin typeface="+mj-lt"/>
              </a:rPr>
              <a:t>3</a:t>
            </a:r>
          </a:p>
          <a:p>
            <a:pPr algn="l"/>
            <a:r>
              <a:rPr lang="en-GB" sz="900" dirty="0">
                <a:latin typeface="+mj-lt"/>
              </a:rPr>
              <a:t>F</a:t>
            </a:r>
            <a:r>
              <a:rPr lang="en-GB" sz="900" baseline="-25000" dirty="0">
                <a:latin typeface="+mj-lt"/>
              </a:rPr>
              <a:t>4</a:t>
            </a:r>
            <a:endParaRPr lang="en-CH" sz="900" baseline="-25000" dirty="0" err="1">
              <a:latin typeface="+mj-lt"/>
            </a:endParaRP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6BA36E94-72A0-A073-CDB4-B0F1824122D3}"/>
              </a:ext>
            </a:extLst>
          </p:cNvPr>
          <p:cNvCxnSpPr>
            <a:cxnSpLocks/>
          </p:cNvCxnSpPr>
          <p:nvPr/>
        </p:nvCxnSpPr>
        <p:spPr>
          <a:xfrm flipV="1">
            <a:off x="7452562" y="2029816"/>
            <a:ext cx="0" cy="10885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4C02278-B49E-7D26-FE1D-562E6E70876C}"/>
              </a:ext>
            </a:extLst>
          </p:cNvPr>
          <p:cNvGrpSpPr/>
          <p:nvPr/>
        </p:nvGrpSpPr>
        <p:grpSpPr>
          <a:xfrm>
            <a:off x="6617619" y="3101449"/>
            <a:ext cx="3813314" cy="1487482"/>
            <a:chOff x="2532407" y="4154797"/>
            <a:chExt cx="2882220" cy="2073610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012C5D25-E25E-85B5-CAF7-35A9636A7BB1}"/>
                </a:ext>
              </a:extLst>
            </p:cNvPr>
            <p:cNvGrpSpPr/>
            <p:nvPr/>
          </p:nvGrpSpPr>
          <p:grpSpPr>
            <a:xfrm>
              <a:off x="2532407" y="4210569"/>
              <a:ext cx="1161732" cy="1599105"/>
              <a:chOff x="2603652" y="4210567"/>
              <a:chExt cx="2109008" cy="1599104"/>
            </a:xfrm>
          </p:grpSpPr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943F2F72-299A-D5A7-AA89-F8C9002C1E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8710" y="5809671"/>
                <a:ext cx="2013950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3BD4A479-DE98-59FD-26DC-19EF8F391CB9}"/>
                  </a:ext>
                </a:extLst>
              </p:cNvPr>
              <p:cNvCxnSpPr/>
              <p:nvPr/>
            </p:nvCxnSpPr>
            <p:spPr>
              <a:xfrm>
                <a:off x="2603652" y="4210567"/>
                <a:ext cx="2109008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>
                <a:extLst>
                  <a:ext uri="{FF2B5EF4-FFF2-40B4-BE49-F238E27FC236}">
                    <a16:creationId xmlns:a16="http://schemas.microsoft.com/office/drawing/2014/main" id="{0EA6D144-6644-96D4-524B-2B82661979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9306" y="4258235"/>
                <a:ext cx="0" cy="1551436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9C696552-FBF0-1DB1-4FBF-1A953C2A2297}"/>
                </a:ext>
              </a:extLst>
            </p:cNvPr>
            <p:cNvGrpSpPr/>
            <p:nvPr/>
          </p:nvGrpSpPr>
          <p:grpSpPr>
            <a:xfrm>
              <a:off x="3689279" y="4154797"/>
              <a:ext cx="1725348" cy="2073610"/>
              <a:chOff x="4691748" y="4154797"/>
              <a:chExt cx="1243666" cy="2073610"/>
            </a:xfrm>
          </p:grpSpPr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E8ED19C9-7D0B-7401-635D-C5BA077125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2660" y="5600225"/>
                <a:ext cx="462958" cy="204481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DA56775C-E851-2D49-00EB-E1F47F4D9C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91748" y="4154797"/>
                <a:ext cx="501397" cy="56634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9CA9AEAE-5485-7409-68E3-C247C1312E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5620" y="5589175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74A18B98-B86A-2FBF-FE82-BDFCA4AE13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5620" y="5772512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53B60FE4-B7A9-9E4B-5696-3DB4050661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5619" y="5989372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ED948626-FB5C-32D1-3B03-094C8142CA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5618" y="6211362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5CF08D13-C79B-BD99-C80E-E49499DE28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3145" y="4155068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396042D8-2D54-5A46-24BC-9874132076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3145" y="4190332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3385EA90-CEF4-378D-7A38-C1F1F3B49A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3145" y="4227087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3A8041AE-E724-3646-096A-DB0B8DF319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3145" y="4258235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0B84EEC8-0DAE-F310-D04A-972449F6ED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2660" y="4218420"/>
                <a:ext cx="480485" cy="46245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9488C802-2015-AF7A-DB8C-9131AC58DF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2660" y="5779724"/>
                <a:ext cx="462958" cy="31441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FF36387A-116E-9463-506C-F620513BED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91748" y="5817085"/>
                <a:ext cx="483870" cy="184628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AC9D49F-A18D-E072-CE2D-4129BA0AD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2660" y="5821916"/>
                <a:ext cx="480485" cy="389446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2B7CBA14-0EF1-0743-0973-D4CE0BA6E0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83466" y="4258236"/>
                <a:ext cx="0" cy="1970171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>
                <a:extLst>
                  <a:ext uri="{FF2B5EF4-FFF2-40B4-BE49-F238E27FC236}">
                    <a16:creationId xmlns:a16="http://schemas.microsoft.com/office/drawing/2014/main" id="{12C7BC1C-B411-8684-9EA7-3714EB9F25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49686" y="4227085"/>
                <a:ext cx="0" cy="1780645"/>
              </a:xfrm>
              <a:prstGeom prst="straightConnector1">
                <a:avLst/>
              </a:prstGeom>
              <a:ln w="38100">
                <a:solidFill>
                  <a:srgbClr val="4603C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>
                <a:extLst>
                  <a:ext uri="{FF2B5EF4-FFF2-40B4-BE49-F238E27FC236}">
                    <a16:creationId xmlns:a16="http://schemas.microsoft.com/office/drawing/2014/main" id="{FC1CED9E-3CB5-444F-FDB1-FE930438D1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33364" y="4227085"/>
                <a:ext cx="0" cy="1540296"/>
              </a:xfrm>
              <a:prstGeom prst="straightConnector1">
                <a:avLst/>
              </a:prstGeom>
              <a:ln w="38100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>
                <a:extLst>
                  <a:ext uri="{FF2B5EF4-FFF2-40B4-BE49-F238E27FC236}">
                    <a16:creationId xmlns:a16="http://schemas.microsoft.com/office/drawing/2014/main" id="{5CFCF992-AC53-32EE-1670-32BD86B7FB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23742" y="4227085"/>
                <a:ext cx="0" cy="1373137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7790BAFE-D1F0-A6F2-9040-21A9F581E171}"/>
              </a:ext>
            </a:extLst>
          </p:cNvPr>
          <p:cNvCxnSpPr>
            <a:cxnSpLocks/>
          </p:cNvCxnSpPr>
          <p:nvPr/>
        </p:nvCxnSpPr>
        <p:spPr>
          <a:xfrm>
            <a:off x="6617619" y="2071601"/>
            <a:ext cx="1530597" cy="0"/>
          </a:xfrm>
          <a:prstGeom prst="line">
            <a:avLst/>
          </a:prstGeom>
          <a:ln w="317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3345847-DC08-5536-587B-AFA6EBBD3FFD}"/>
              </a:ext>
            </a:extLst>
          </p:cNvPr>
          <p:cNvCxnSpPr>
            <a:cxnSpLocks/>
          </p:cNvCxnSpPr>
          <p:nvPr/>
        </p:nvCxnSpPr>
        <p:spPr>
          <a:xfrm>
            <a:off x="6617619" y="1427745"/>
            <a:ext cx="1537027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91CFC2E5-38EC-3CF5-6B0E-9BFEC27E7F1B}"/>
              </a:ext>
            </a:extLst>
          </p:cNvPr>
          <p:cNvSpPr txBox="1"/>
          <p:nvPr/>
        </p:nvSpPr>
        <p:spPr>
          <a:xfrm>
            <a:off x="8191694" y="1301137"/>
            <a:ext cx="12729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Rydberg</a:t>
            </a:r>
            <a:endParaRPr lang="LID4096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C2A8C790-1BFF-9C16-A43C-F653BF8326DC}"/>
              </a:ext>
            </a:extLst>
          </p:cNvPr>
          <p:cNvCxnSpPr>
            <a:cxnSpLocks/>
          </p:cNvCxnSpPr>
          <p:nvPr/>
        </p:nvCxnSpPr>
        <p:spPr>
          <a:xfrm>
            <a:off x="6617619" y="1275089"/>
            <a:ext cx="1596883" cy="0"/>
          </a:xfrm>
          <a:prstGeom prst="line">
            <a:avLst/>
          </a:prstGeom>
          <a:ln w="3175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727C08BA-B6FE-C946-8916-DA7F77EBDCD1}"/>
              </a:ext>
            </a:extLst>
          </p:cNvPr>
          <p:cNvCxnSpPr>
            <a:cxnSpLocks/>
          </p:cNvCxnSpPr>
          <p:nvPr/>
        </p:nvCxnSpPr>
        <p:spPr>
          <a:xfrm>
            <a:off x="6617619" y="991961"/>
            <a:ext cx="1568980" cy="11870"/>
          </a:xfrm>
          <a:prstGeom prst="line">
            <a:avLst/>
          </a:prstGeom>
          <a:ln w="317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3BFBAB4F-427C-17CB-F7AC-A43A83151910}"/>
              </a:ext>
            </a:extLst>
          </p:cNvPr>
          <p:cNvSpPr txBox="1"/>
          <p:nvPr/>
        </p:nvSpPr>
        <p:spPr>
          <a:xfrm>
            <a:off x="8187993" y="1130990"/>
            <a:ext cx="393817" cy="28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LID4096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B6552978-C8EC-319A-8492-8DE45536D6E5}"/>
              </a:ext>
            </a:extLst>
          </p:cNvPr>
          <p:cNvSpPr txBox="1"/>
          <p:nvPr/>
        </p:nvSpPr>
        <p:spPr>
          <a:xfrm>
            <a:off x="8148216" y="834354"/>
            <a:ext cx="640681" cy="28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</a:t>
            </a:r>
            <a:endParaRPr lang="LID4096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C39899A7-F87C-70FB-C1C0-11B388974072}"/>
              </a:ext>
            </a:extLst>
          </p:cNvPr>
          <p:cNvCxnSpPr>
            <a:cxnSpLocks/>
          </p:cNvCxnSpPr>
          <p:nvPr/>
        </p:nvCxnSpPr>
        <p:spPr>
          <a:xfrm flipV="1">
            <a:off x="7470492" y="1120359"/>
            <a:ext cx="0" cy="9479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A059901F-AE5B-00EE-C81E-80856C038C86}"/>
              </a:ext>
            </a:extLst>
          </p:cNvPr>
          <p:cNvCxnSpPr>
            <a:cxnSpLocks/>
          </p:cNvCxnSpPr>
          <p:nvPr/>
        </p:nvCxnSpPr>
        <p:spPr>
          <a:xfrm flipV="1">
            <a:off x="7139687" y="1427745"/>
            <a:ext cx="0" cy="6406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B720CFEE-E19F-D022-D3D9-4CB59AE61178}"/>
              </a:ext>
            </a:extLst>
          </p:cNvPr>
          <p:cNvCxnSpPr>
            <a:cxnSpLocks/>
          </p:cNvCxnSpPr>
          <p:nvPr/>
        </p:nvCxnSpPr>
        <p:spPr>
          <a:xfrm flipH="1" flipV="1">
            <a:off x="7822322" y="964056"/>
            <a:ext cx="13383" cy="10934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55852513-30D0-2AE9-5C8C-B05F342C55B8}"/>
              </a:ext>
            </a:extLst>
          </p:cNvPr>
          <p:cNvSpPr txBox="1"/>
          <p:nvPr/>
        </p:nvSpPr>
        <p:spPr>
          <a:xfrm>
            <a:off x="6668442" y="1006590"/>
            <a:ext cx="1002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Non-res</a:t>
            </a:r>
            <a:endParaRPr lang="LID4096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0E8D98-2857-724D-F352-C552E566247F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01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0C4CDF-1FA8-9D54-0FE3-CEACC1FF6D42}"/>
              </a:ext>
            </a:extLst>
          </p:cNvPr>
          <p:cNvSpPr txBox="1"/>
          <p:nvPr/>
        </p:nvSpPr>
        <p:spPr>
          <a:xfrm>
            <a:off x="31371" y="757127"/>
            <a:ext cx="6930321" cy="2545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Reducing the background contributions from: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Collisional ionization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Laser related background, especially from high power non-resonant step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FIU via Rydberg state makes high power laser obsolete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BB83966-98B6-FEEA-CA56-57D927E01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69" y="4042289"/>
            <a:ext cx="3900633" cy="234331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24C8E9D-DE48-08B0-3918-10602A967F84}"/>
              </a:ext>
            </a:extLst>
          </p:cNvPr>
          <p:cNvSpPr txBox="1"/>
          <p:nvPr/>
        </p:nvSpPr>
        <p:spPr>
          <a:xfrm>
            <a:off x="90446" y="3294685"/>
            <a:ext cx="6197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Electric field ionization of Rydberg states in a collinear geometry</a:t>
            </a:r>
            <a:endParaRPr lang="en-BE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2F5802-6B10-BACD-D980-132997722232}"/>
              </a:ext>
            </a:extLst>
          </p:cNvPr>
          <p:cNvSpPr txBox="1"/>
          <p:nvPr/>
        </p:nvSpPr>
        <p:spPr>
          <a:xfrm>
            <a:off x="870031" y="6528625"/>
            <a:ext cx="374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</a:rPr>
              <a:t>A. Vernon et al., Sci. Rep. 10, 12306 (2020). </a:t>
            </a:r>
          </a:p>
          <a:p>
            <a:endParaRPr lang="en-BE" sz="1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38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2" grpId="0"/>
      <p:bldP spid="150" grpId="0"/>
      <p:bldP spid="153" grpId="0"/>
      <p:bldP spid="154" grpId="0"/>
      <p:bldP spid="197" grpId="0"/>
      <p:bldP spid="3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CED06-6E9D-2A2D-6B6F-3A20DE7DC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8CD00-CC4F-534E-2376-ADD218A87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718" y="3759"/>
            <a:ext cx="9222095" cy="7813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Timeline</a:t>
            </a:r>
            <a:endParaRPr lang="en-BE" sz="4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FE0022-837A-1442-0C3D-C685CFE41BB9}"/>
              </a:ext>
            </a:extLst>
          </p:cNvPr>
          <p:cNvSpPr/>
          <p:nvPr/>
        </p:nvSpPr>
        <p:spPr>
          <a:xfrm>
            <a:off x="0" y="6458421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5" name="Picture 4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48F775D8-5B35-A392-51DB-6C66B357AA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132" y="6510284"/>
            <a:ext cx="819912" cy="2958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5B5094-54C1-A724-ABF8-CB74D13E7E58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02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F5D5D279-F8D4-2F83-DBEA-410DCFFD3612}"/>
              </a:ext>
            </a:extLst>
          </p:cNvPr>
          <p:cNvSpPr/>
          <p:nvPr/>
        </p:nvSpPr>
        <p:spPr>
          <a:xfrm>
            <a:off x="813128" y="869740"/>
            <a:ext cx="10172924" cy="902651"/>
          </a:xfrm>
          <a:prstGeom prst="notchedRightArrow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FD2D7FB-748C-916E-7DBA-4AFEC5997DCC}"/>
              </a:ext>
            </a:extLst>
          </p:cNvPr>
          <p:cNvSpPr/>
          <p:nvPr/>
        </p:nvSpPr>
        <p:spPr>
          <a:xfrm>
            <a:off x="1692589" y="1183193"/>
            <a:ext cx="283464" cy="292608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C9F8FEF-4529-78CB-7956-6EA359AEFD15}"/>
              </a:ext>
            </a:extLst>
          </p:cNvPr>
          <p:cNvSpPr/>
          <p:nvPr/>
        </p:nvSpPr>
        <p:spPr>
          <a:xfrm>
            <a:off x="3699946" y="1174785"/>
            <a:ext cx="283464" cy="292608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8ADF50F-57BB-4B89-6448-8AEE37F9250C}"/>
              </a:ext>
            </a:extLst>
          </p:cNvPr>
          <p:cNvSpPr/>
          <p:nvPr/>
        </p:nvSpPr>
        <p:spPr>
          <a:xfrm>
            <a:off x="5320279" y="1174761"/>
            <a:ext cx="283464" cy="292608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9AB7BEB-9323-3117-569F-1818ACD863C5}"/>
              </a:ext>
            </a:extLst>
          </p:cNvPr>
          <p:cNvSpPr/>
          <p:nvPr/>
        </p:nvSpPr>
        <p:spPr>
          <a:xfrm>
            <a:off x="7034170" y="1168687"/>
            <a:ext cx="283464" cy="292608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D308CF-EE88-0D9C-1045-D3D5E480C37B}"/>
              </a:ext>
            </a:extLst>
          </p:cNvPr>
          <p:cNvSpPr txBox="1"/>
          <p:nvPr/>
        </p:nvSpPr>
        <p:spPr>
          <a:xfrm>
            <a:off x="1056001" y="1580380"/>
            <a:ext cx="1935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Installing FIU at CRIS</a:t>
            </a:r>
            <a:endParaRPr lang="en-B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617EF0-D1F8-59B3-EA1F-94644AED65D5}"/>
              </a:ext>
            </a:extLst>
          </p:cNvPr>
          <p:cNvSpPr txBox="1"/>
          <p:nvPr/>
        </p:nvSpPr>
        <p:spPr>
          <a:xfrm>
            <a:off x="2817108" y="1557575"/>
            <a:ext cx="2030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FIU commissioning I</a:t>
            </a:r>
            <a:endParaRPr lang="en-BE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E6BD3A-98FD-0782-DEDA-D0F161F813CF}"/>
              </a:ext>
            </a:extLst>
          </p:cNvPr>
          <p:cNvSpPr txBox="1"/>
          <p:nvPr/>
        </p:nvSpPr>
        <p:spPr>
          <a:xfrm>
            <a:off x="1312344" y="767286"/>
            <a:ext cx="1222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March 2024</a:t>
            </a:r>
            <a:endParaRPr lang="en-B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5BCDA4-B303-05C7-08D5-5EE51D9B4DF6}"/>
              </a:ext>
            </a:extLst>
          </p:cNvPr>
          <p:cNvSpPr txBox="1"/>
          <p:nvPr/>
        </p:nvSpPr>
        <p:spPr>
          <a:xfrm>
            <a:off x="4678493" y="1577061"/>
            <a:ext cx="1788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Understood the dips </a:t>
            </a:r>
            <a:endParaRPr lang="en-BE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413BFE-2E57-F41A-4981-76EC96A37325}"/>
              </a:ext>
            </a:extLst>
          </p:cNvPr>
          <p:cNvSpPr txBox="1"/>
          <p:nvPr/>
        </p:nvSpPr>
        <p:spPr>
          <a:xfrm>
            <a:off x="3220908" y="763692"/>
            <a:ext cx="1222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April 2024</a:t>
            </a:r>
            <a:endParaRPr lang="en-BE" dirty="0"/>
          </a:p>
        </p:txBody>
      </p:sp>
      <p:pic>
        <p:nvPicPr>
          <p:cNvPr id="24" name="Picture 23" descr="A graph showing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B6A84086-4728-2DD5-AE58-2ACDD2A6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25" y="1953499"/>
            <a:ext cx="4074766" cy="264111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075DAF0-A82B-D5EB-06A0-32CF2725829F}"/>
              </a:ext>
            </a:extLst>
          </p:cNvPr>
          <p:cNvSpPr txBox="1"/>
          <p:nvPr/>
        </p:nvSpPr>
        <p:spPr>
          <a:xfrm>
            <a:off x="4786816" y="743783"/>
            <a:ext cx="1309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October 2024</a:t>
            </a:r>
            <a:endParaRPr lang="en-B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BAD44D-CC46-2DC1-620C-6868B3F65E18}"/>
              </a:ext>
            </a:extLst>
          </p:cNvPr>
          <p:cNvSpPr txBox="1"/>
          <p:nvPr/>
        </p:nvSpPr>
        <p:spPr>
          <a:xfrm>
            <a:off x="1312344" y="4915954"/>
            <a:ext cx="56067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High-lying </a:t>
            </a:r>
            <a:r>
              <a:rPr lang="en-US" sz="1400" dirty="0" err="1"/>
              <a:t>rydbergs</a:t>
            </a:r>
            <a:r>
              <a:rPr lang="en-US" sz="1400" dirty="0"/>
              <a:t> (n=24) affected strongly by Stark shift</a:t>
            </a:r>
          </a:p>
          <a:p>
            <a:r>
              <a:rPr lang="en-US" sz="1400" dirty="0"/>
              <a:t>Atoms at locations with strong field along beamline not </a:t>
            </a:r>
            <a:r>
              <a:rPr lang="en-US" sz="1400" dirty="0" err="1"/>
              <a:t>rydberg</a:t>
            </a:r>
            <a:r>
              <a:rPr lang="en-US" sz="1400" dirty="0"/>
              <a:t> excited </a:t>
            </a:r>
            <a:r>
              <a:rPr lang="en-US" sz="1400" dirty="0">
                <a:sym typeface="Wingdings" pitchFamily="2" charset="2"/>
              </a:rPr>
              <a:t> field ionization not effectful</a:t>
            </a:r>
          </a:p>
          <a:p>
            <a:r>
              <a:rPr lang="en-US" sz="1400" dirty="0">
                <a:sym typeface="Wingdings" pitchFamily="2" charset="2"/>
              </a:rPr>
              <a:t>Resolved with lower CEC deflector potentials and lower </a:t>
            </a:r>
            <a:r>
              <a:rPr lang="en-US" sz="1400" dirty="0" err="1">
                <a:sym typeface="Wingdings" pitchFamily="2" charset="2"/>
              </a:rPr>
              <a:t>rydbergs</a:t>
            </a:r>
            <a:r>
              <a:rPr lang="en-US" sz="1400" dirty="0">
                <a:sym typeface="Wingdings" pitchFamily="2" charset="2"/>
              </a:rPr>
              <a:t> (n=18, K)</a:t>
            </a:r>
            <a:endParaRPr lang="en-US" sz="14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6A207E0-FFD5-D786-CAD7-6F5EB7CF4F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515" y="1930694"/>
            <a:ext cx="4374089" cy="247637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712BFCA-B0F1-092A-AEDD-F2DCA2C88347}"/>
              </a:ext>
            </a:extLst>
          </p:cNvPr>
          <p:cNvSpPr txBox="1"/>
          <p:nvPr/>
        </p:nvSpPr>
        <p:spPr>
          <a:xfrm>
            <a:off x="6386182" y="1577061"/>
            <a:ext cx="2348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First online implementation</a:t>
            </a:r>
            <a:endParaRPr lang="en-BE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18EA92A-E5F6-62A0-B62E-D95295D1BD22}"/>
              </a:ext>
            </a:extLst>
          </p:cNvPr>
          <p:cNvSpPr txBox="1"/>
          <p:nvPr/>
        </p:nvSpPr>
        <p:spPr>
          <a:xfrm>
            <a:off x="6466759" y="763691"/>
            <a:ext cx="1418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November 2024</a:t>
            </a:r>
            <a:endParaRPr lang="en-BE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37691A5-D81F-E949-95FF-3D171F2E6FEE}"/>
              </a:ext>
            </a:extLst>
          </p:cNvPr>
          <p:cNvSpPr/>
          <p:nvPr/>
        </p:nvSpPr>
        <p:spPr>
          <a:xfrm>
            <a:off x="9321715" y="1182026"/>
            <a:ext cx="283464" cy="292608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40D7673-EE62-752F-B6EF-C15DB7CE5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5829" y="1993392"/>
            <a:ext cx="5051200" cy="289888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C1EEEA4-F255-76AA-E962-72DD061BD866}"/>
              </a:ext>
            </a:extLst>
          </p:cNvPr>
          <p:cNvSpPr txBox="1"/>
          <p:nvPr/>
        </p:nvSpPr>
        <p:spPr>
          <a:xfrm>
            <a:off x="6210557" y="2120174"/>
            <a:ext cx="2524549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New Rydberg series observed in Fr</a:t>
            </a:r>
          </a:p>
          <a:p>
            <a:r>
              <a:rPr lang="en-US" sz="1600" dirty="0"/>
              <a:t>Which series? Ask Pierre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38090DC-05E1-35A0-FCB6-1A8B4E4035B1}"/>
              </a:ext>
            </a:extLst>
          </p:cNvPr>
          <p:cNvSpPr txBox="1"/>
          <p:nvPr/>
        </p:nvSpPr>
        <p:spPr>
          <a:xfrm>
            <a:off x="8735107" y="1590400"/>
            <a:ext cx="187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Improvements in FIU </a:t>
            </a:r>
            <a:endParaRPr lang="en-BE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6FF8991-F18F-4E1E-5BB3-587A2CF3360D}"/>
              </a:ext>
            </a:extLst>
          </p:cNvPr>
          <p:cNvSpPr txBox="1"/>
          <p:nvPr/>
        </p:nvSpPr>
        <p:spPr>
          <a:xfrm>
            <a:off x="8668290" y="791678"/>
            <a:ext cx="1418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February 2025</a:t>
            </a:r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FB7E2D-C950-C4A3-1CE9-5493D6676D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3" t="22505" r="29084" b="33957"/>
          <a:stretch>
            <a:fillRect/>
          </a:stretch>
        </p:blipFill>
        <p:spPr>
          <a:xfrm>
            <a:off x="9811732" y="1994387"/>
            <a:ext cx="2014958" cy="298582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28065E5-EEF7-84C7-C48B-06AD678837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t="5349" r="12983" b="13359"/>
          <a:stretch>
            <a:fillRect/>
          </a:stretch>
        </p:blipFill>
        <p:spPr>
          <a:xfrm>
            <a:off x="7729127" y="2850967"/>
            <a:ext cx="2082605" cy="278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9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/>
      <p:bldP spid="16" grpId="0"/>
      <p:bldP spid="17" grpId="0"/>
      <p:bldP spid="21" grpId="0"/>
      <p:bldP spid="23" grpId="0"/>
      <p:bldP spid="25" grpId="0"/>
      <p:bldP spid="26" grpId="0"/>
      <p:bldP spid="32" grpId="0"/>
      <p:bldP spid="33" grpId="0"/>
      <p:bldP spid="34" grpId="0" animBg="1"/>
      <p:bldP spid="37" grpId="0" animBg="1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0A283-EC3E-4213-8630-3EE9A1D871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CC5F4-9DD4-226D-71B1-436D5AC3C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339" y="-3807"/>
            <a:ext cx="9110869" cy="7813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Previous design (1.0)</a:t>
            </a:r>
            <a:endParaRPr lang="en-BE" sz="4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AB8900-63D6-C6EC-5D42-4524D08690D2}"/>
              </a:ext>
            </a:extLst>
          </p:cNvPr>
          <p:cNvSpPr/>
          <p:nvPr/>
        </p:nvSpPr>
        <p:spPr>
          <a:xfrm>
            <a:off x="0" y="6458421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5" name="Picture 4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CA51E817-FEAA-4E4D-168F-D37B24B81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132" y="6510284"/>
            <a:ext cx="819912" cy="2958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B7A5D9-A155-4B59-AF85-036A2B38BDFE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03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5" name="Picture 14" descr="A close-up of a device&#10;&#10;Description automatically generated">
            <a:extLst>
              <a:ext uri="{FF2B5EF4-FFF2-40B4-BE49-F238E27FC236}">
                <a16:creationId xmlns:a16="http://schemas.microsoft.com/office/drawing/2014/main" id="{61376DA1-1767-83EC-0AC4-5373F8B6B9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8" y="2940227"/>
            <a:ext cx="2211605" cy="2948806"/>
          </a:xfrm>
          <a:prstGeom prst="rect">
            <a:avLst/>
          </a:prstGeom>
        </p:spPr>
      </p:pic>
      <p:pic>
        <p:nvPicPr>
          <p:cNvPr id="17" name="Picture 16" descr="A metal object with holes&#10;&#10;Description automatically generated">
            <a:extLst>
              <a:ext uri="{FF2B5EF4-FFF2-40B4-BE49-F238E27FC236}">
                <a16:creationId xmlns:a16="http://schemas.microsoft.com/office/drawing/2014/main" id="{9780A4E3-540B-287C-24E5-DD72F9CFEB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623" y="2940227"/>
            <a:ext cx="2211605" cy="2948806"/>
          </a:xfrm>
          <a:prstGeom prst="rect">
            <a:avLst/>
          </a:prstGeom>
        </p:spPr>
      </p:pic>
      <p:pic>
        <p:nvPicPr>
          <p:cNvPr id="19" name="Picture 18" descr="A close-up of a machine&#10;&#10;Description automatically generated">
            <a:extLst>
              <a:ext uri="{FF2B5EF4-FFF2-40B4-BE49-F238E27FC236}">
                <a16:creationId xmlns:a16="http://schemas.microsoft.com/office/drawing/2014/main" id="{A50E9E78-108D-02E5-601C-0EC346FC05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468" y="2940226"/>
            <a:ext cx="2211605" cy="294880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F34AE23-A762-ACC8-8780-EC92BA90E810}"/>
              </a:ext>
            </a:extLst>
          </p:cNvPr>
          <p:cNvSpPr txBox="1"/>
          <p:nvPr/>
        </p:nvSpPr>
        <p:spPr>
          <a:xfrm>
            <a:off x="870031" y="6528625"/>
            <a:ext cx="374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</a:rPr>
              <a:t>A. Vernon et al., Sci. Rep. 10, 12306 (2020). </a:t>
            </a:r>
          </a:p>
          <a:p>
            <a:endParaRPr lang="en-BE" sz="1000" i="1" dirty="0">
              <a:solidFill>
                <a:schemeClr val="bg1"/>
              </a:solidFill>
            </a:endParaRPr>
          </a:p>
        </p:txBody>
      </p:sp>
      <p:pic>
        <p:nvPicPr>
          <p:cNvPr id="22" name="Picture 21" descr="A diagram of an electrical component&#10;&#10;Description automatically generated">
            <a:extLst>
              <a:ext uri="{FF2B5EF4-FFF2-40B4-BE49-F238E27FC236}">
                <a16:creationId xmlns:a16="http://schemas.microsoft.com/office/drawing/2014/main" id="{97E1C32A-6973-A972-1915-9E026DBBCB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5" y="418715"/>
            <a:ext cx="3339839" cy="2237626"/>
          </a:xfrm>
          <a:prstGeom prst="rect">
            <a:avLst/>
          </a:prstGeom>
        </p:spPr>
      </p:pic>
      <p:pic>
        <p:nvPicPr>
          <p:cNvPr id="24" name="Picture 23" descr="A couple of tall buildings&#10;&#10;Description automatically generated with medium confidence">
            <a:extLst>
              <a:ext uri="{FF2B5EF4-FFF2-40B4-BE49-F238E27FC236}">
                <a16:creationId xmlns:a16="http://schemas.microsoft.com/office/drawing/2014/main" id="{64200532-A092-C2FC-08BD-13635B7448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9"/>
          <a:stretch/>
        </p:blipFill>
        <p:spPr>
          <a:xfrm>
            <a:off x="3669869" y="735913"/>
            <a:ext cx="670299" cy="1751291"/>
          </a:xfrm>
          <a:prstGeom prst="rect">
            <a:avLst/>
          </a:prstGeom>
        </p:spPr>
      </p:pic>
      <p:pic>
        <p:nvPicPr>
          <p:cNvPr id="26" name="Picture 25" descr="A diagram of a diagram of a lens&#10;&#10;Description automatically generated">
            <a:extLst>
              <a:ext uri="{FF2B5EF4-FFF2-40B4-BE49-F238E27FC236}">
                <a16:creationId xmlns:a16="http://schemas.microsoft.com/office/drawing/2014/main" id="{23C2CAF8-8EAE-127A-BFD6-8BB03FE05B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00" y="630673"/>
            <a:ext cx="1164446" cy="1751290"/>
          </a:xfrm>
          <a:prstGeom prst="rect">
            <a:avLst/>
          </a:prstGeom>
        </p:spPr>
      </p:pic>
      <p:pic>
        <p:nvPicPr>
          <p:cNvPr id="28" name="Picture 27" descr="Diagram of a diagram of a light source&#10;&#10;Description automatically generated">
            <a:extLst>
              <a:ext uri="{FF2B5EF4-FFF2-40B4-BE49-F238E27FC236}">
                <a16:creationId xmlns:a16="http://schemas.microsoft.com/office/drawing/2014/main" id="{013F2A6B-8DC7-842A-2CA1-7949FAC5FA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641" y="735028"/>
            <a:ext cx="4752426" cy="182682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472D450-9BC3-6AE8-4D2C-527FFCD2D231}"/>
              </a:ext>
            </a:extLst>
          </p:cNvPr>
          <p:cNvSpPr txBox="1"/>
          <p:nvPr/>
        </p:nvSpPr>
        <p:spPr>
          <a:xfrm>
            <a:off x="7967132" y="2940226"/>
            <a:ext cx="3860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Acceleration lenses are redundant with our bunch width.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Limitation in vacuum in IR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Grids shortening issues.</a:t>
            </a:r>
            <a:endParaRPr lang="en-BE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3B309A3-191E-2322-399E-978E76CD6EE8}"/>
              </a:ext>
            </a:extLst>
          </p:cNvPr>
          <p:cNvSpPr txBox="1"/>
          <p:nvPr/>
        </p:nvSpPr>
        <p:spPr>
          <a:xfrm>
            <a:off x="870031" y="5950419"/>
            <a:ext cx="1512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Deflectors</a:t>
            </a:r>
            <a:endParaRPr lang="en-BE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CA67C9-1881-5DBE-46C6-BF37E4DCAEBF}"/>
              </a:ext>
            </a:extLst>
          </p:cNvPr>
          <p:cNvSpPr txBox="1"/>
          <p:nvPr/>
        </p:nvSpPr>
        <p:spPr>
          <a:xfrm>
            <a:off x="3656814" y="5939525"/>
            <a:ext cx="123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Grids</a:t>
            </a:r>
            <a:endParaRPr lang="en-BE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85463B-F749-BC00-7945-693D2B1484EC}"/>
              </a:ext>
            </a:extLst>
          </p:cNvPr>
          <p:cNvSpPr txBox="1"/>
          <p:nvPr/>
        </p:nvSpPr>
        <p:spPr>
          <a:xfrm>
            <a:off x="5382468" y="5968649"/>
            <a:ext cx="2252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Acceleration lenses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62191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BA81A-382C-4F4D-E50F-C6E0FD070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4A278-78A3-D329-F471-958C50BC1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951" y="14048"/>
            <a:ext cx="6882097" cy="715616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Problems</a:t>
            </a:r>
            <a:endParaRPr lang="en-BE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A close up of a machine&#10;&#10;Description automatically generated">
            <a:extLst>
              <a:ext uri="{FF2B5EF4-FFF2-40B4-BE49-F238E27FC236}">
                <a16:creationId xmlns:a16="http://schemas.microsoft.com/office/drawing/2014/main" id="{261DAB6F-2FB7-873D-14BD-B0E5B132D5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7" y="1112027"/>
            <a:ext cx="2401167" cy="3201556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DD191D-9ED3-E594-DA70-2F9D390A078C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						</a:t>
            </a:r>
            <a:r>
              <a:rPr lang="en-US" sz="1400" dirty="0"/>
              <a:t>Department of Physics and Astronomy (IKS) </a:t>
            </a:r>
            <a:endParaRPr lang="en-BE" dirty="0"/>
          </a:p>
        </p:txBody>
      </p:sp>
      <p:pic>
        <p:nvPicPr>
          <p:cNvPr id="6" name="Picture 5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40AE4BEF-9BDF-35CE-09AC-77C529BED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pic>
        <p:nvPicPr>
          <p:cNvPr id="9" name="Picture 8" descr="A close up of a needle&#10;&#10;Description automatically generated">
            <a:extLst>
              <a:ext uri="{FF2B5EF4-FFF2-40B4-BE49-F238E27FC236}">
                <a16:creationId xmlns:a16="http://schemas.microsoft.com/office/drawing/2014/main" id="{595E011B-FA56-B9EE-DC93-70561C565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146" y="1110463"/>
            <a:ext cx="2401167" cy="3201556"/>
          </a:xfrm>
          <a:prstGeom prst="rect">
            <a:avLst/>
          </a:prstGeom>
        </p:spPr>
      </p:pic>
      <p:pic>
        <p:nvPicPr>
          <p:cNvPr id="15" name="Picture 14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8BCA5177-4B30-8781-35E0-1BDEF7FAAE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410" y="1110463"/>
            <a:ext cx="3877023" cy="320155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1DA3CA8-01EB-7361-B3E0-4165E1143FC7}"/>
              </a:ext>
            </a:extLst>
          </p:cNvPr>
          <p:cNvSpPr txBox="1"/>
          <p:nvPr/>
        </p:nvSpPr>
        <p:spPr>
          <a:xfrm>
            <a:off x="1383261" y="4471506"/>
            <a:ext cx="2307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GRIDS SHORTENING </a:t>
            </a:r>
            <a:endParaRPr lang="en-BE" dirty="0"/>
          </a:p>
        </p:txBody>
      </p:sp>
      <p:pic>
        <p:nvPicPr>
          <p:cNvPr id="22" name="Graphic 21" descr="Sad face with solid fill with solid fill">
            <a:extLst>
              <a:ext uri="{FF2B5EF4-FFF2-40B4-BE49-F238E27FC236}">
                <a16:creationId xmlns:a16="http://schemas.microsoft.com/office/drawing/2014/main" id="{C830045E-14AA-26FF-4B31-4BC96F059C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89024" y="4711771"/>
            <a:ext cx="668866" cy="66886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CE61D07-B7EE-6ED7-C967-7922DAF3DDD5}"/>
              </a:ext>
            </a:extLst>
          </p:cNvPr>
          <p:cNvSpPr txBox="1"/>
          <p:nvPr/>
        </p:nvSpPr>
        <p:spPr>
          <a:xfrm>
            <a:off x="7460779" y="4347962"/>
            <a:ext cx="159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ASSEMBLY</a:t>
            </a:r>
            <a:endParaRPr lang="en-BE" dirty="0"/>
          </a:p>
        </p:txBody>
      </p:sp>
      <p:pic>
        <p:nvPicPr>
          <p:cNvPr id="25" name="Picture 24" descr="A machine with foil coverings&#10;&#10;Description automatically generated with medium confidence">
            <a:extLst>
              <a:ext uri="{FF2B5EF4-FFF2-40B4-BE49-F238E27FC236}">
                <a16:creationId xmlns:a16="http://schemas.microsoft.com/office/drawing/2014/main" id="{69B25869-4F32-9D89-B036-CBE4DAE512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730" y="1110463"/>
            <a:ext cx="4119228" cy="3201556"/>
          </a:xfrm>
          <a:prstGeom prst="rect">
            <a:avLst/>
          </a:prstGeom>
        </p:spPr>
      </p:pic>
      <p:pic>
        <p:nvPicPr>
          <p:cNvPr id="26" name="Graphic 25" descr="Sad face with solid fill with solid fill">
            <a:extLst>
              <a:ext uri="{FF2B5EF4-FFF2-40B4-BE49-F238E27FC236}">
                <a16:creationId xmlns:a16="http://schemas.microsoft.com/office/drawing/2014/main" id="{745CA78F-AF95-3BC5-8C6E-2B286B1F9C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16562" y="4640966"/>
            <a:ext cx="668866" cy="6688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68EC26-D9C6-4E8D-A736-C14B0F7D61FC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04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891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F06B8-C069-027F-15EF-13CEC7D71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177DD-D8DF-5464-19AE-9EE1216E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85"/>
            <a:ext cx="10515600" cy="56617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New proposed design</a:t>
            </a:r>
            <a:endParaRPr lang="en-BE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9545FF-0687-0C73-FE66-A532A8B011AA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	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Ionizer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Schematics.Rev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Sci.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93, 065004 (2022);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10.1063/5.0061736</a:t>
            </a:r>
            <a:r>
              <a:rPr lang="en-US" dirty="0"/>
              <a:t>	                      </a:t>
            </a:r>
            <a:r>
              <a:rPr lang="en-US" sz="1400" i="1" dirty="0"/>
              <a:t>Department of Physics and Astronomy (IKS)</a:t>
            </a:r>
            <a:r>
              <a:rPr lang="en-US" sz="1400" dirty="0"/>
              <a:t> </a:t>
            </a:r>
            <a:endParaRPr lang="en-BE" dirty="0"/>
          </a:p>
        </p:txBody>
      </p:sp>
      <p:pic>
        <p:nvPicPr>
          <p:cNvPr id="6" name="Picture 5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62926734-CE9F-50CB-4227-FD67F33D9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DC4C6C-544C-807D-6700-D62CEF3524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21" t="2861" r="5318" b="921"/>
          <a:stretch>
            <a:fillRect/>
          </a:stretch>
        </p:blipFill>
        <p:spPr>
          <a:xfrm>
            <a:off x="16250" y="507422"/>
            <a:ext cx="4496371" cy="2607631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970A494-1EE5-1510-0C97-256826490652}"/>
              </a:ext>
            </a:extLst>
          </p:cNvPr>
          <p:cNvSpPr/>
          <p:nvPr/>
        </p:nvSpPr>
        <p:spPr>
          <a:xfrm>
            <a:off x="2264434" y="1465954"/>
            <a:ext cx="1088365" cy="74597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CCBC73-E3E3-0B0E-45FD-2A4E4A9D62B3}"/>
              </a:ext>
            </a:extLst>
          </p:cNvPr>
          <p:cNvSpPr txBox="1"/>
          <p:nvPr/>
        </p:nvSpPr>
        <p:spPr>
          <a:xfrm>
            <a:off x="249425" y="3100023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GUNILLA setup in </a:t>
            </a:r>
            <a:r>
              <a:rPr lang="en-US" dirty="0" err="1"/>
              <a:t>Gothenberg</a:t>
            </a:r>
            <a:r>
              <a:rPr lang="en-US" dirty="0"/>
              <a:t>.</a:t>
            </a:r>
            <a:endParaRPr lang="en-B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1F7D16-D46C-F7C5-DD9B-B8966D55740A}"/>
              </a:ext>
            </a:extLst>
          </p:cNvPr>
          <p:cNvSpPr txBox="1"/>
          <p:nvPr/>
        </p:nvSpPr>
        <p:spPr>
          <a:xfrm>
            <a:off x="216724" y="3742948"/>
            <a:ext cx="60284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Instead of GRIDS, using </a:t>
            </a:r>
            <a:r>
              <a:rPr lang="en-US" sz="1800" dirty="0">
                <a:effectLst/>
                <a:latin typeface="Calibri" panose="020F0502020204030204" pitchFamily="34" charset="0"/>
              </a:rPr>
              <a:t>a set of parallel coaxial circular plates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plate is at ground potential, ensuring a field free interaction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the other plates can be individually biased.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44A6A8-57B3-3A72-8F4B-FD46445690BB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05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D75AE5-960B-4116-1376-B0D383336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8" t="24932" r="30530" b="36800"/>
          <a:stretch>
            <a:fillRect/>
          </a:stretch>
        </p:blipFill>
        <p:spPr>
          <a:xfrm>
            <a:off x="8291760" y="127843"/>
            <a:ext cx="1994453" cy="29677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2F0C69-3722-ED3C-D03B-06AFFF4C7C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2" t="2512" r="22473" b="15941"/>
          <a:stretch>
            <a:fillRect/>
          </a:stretch>
        </p:blipFill>
        <p:spPr>
          <a:xfrm>
            <a:off x="10286213" y="127843"/>
            <a:ext cx="1866031" cy="29677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324162-CC35-D5B4-6900-EF6B77E6D8B7}"/>
              </a:ext>
            </a:extLst>
          </p:cNvPr>
          <p:cNvSpPr txBox="1"/>
          <p:nvPr/>
        </p:nvSpPr>
        <p:spPr>
          <a:xfrm>
            <a:off x="216724" y="5314054"/>
            <a:ext cx="5240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Designing the deflectors like plates, similar to the CEC deflectors (instead of rings with PCB)</a:t>
            </a:r>
          </a:p>
        </p:txBody>
      </p:sp>
      <p:pic>
        <p:nvPicPr>
          <p:cNvPr id="13" name="Picture 12" descr="A machine with foil coverings&#10;&#10;Description automatically generated with medium confidence">
            <a:extLst>
              <a:ext uri="{FF2B5EF4-FFF2-40B4-BE49-F238E27FC236}">
                <a16:creationId xmlns:a16="http://schemas.microsoft.com/office/drawing/2014/main" id="{BA7732E5-8DBC-3E60-D035-43EB84C5BE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177" y="3111531"/>
            <a:ext cx="4456067" cy="334205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FD34C188-AD98-AE97-08E9-5917F3845BCC}"/>
              </a:ext>
            </a:extLst>
          </p:cNvPr>
          <p:cNvSpPr/>
          <p:nvPr/>
        </p:nvSpPr>
        <p:spPr>
          <a:xfrm>
            <a:off x="9548190" y="3991658"/>
            <a:ext cx="1060175" cy="108392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BDD5826-A9CA-E7A4-31B8-51EA08E07CCF}"/>
              </a:ext>
            </a:extLst>
          </p:cNvPr>
          <p:cNvCxnSpPr>
            <a:cxnSpLocks/>
          </p:cNvCxnSpPr>
          <p:nvPr/>
        </p:nvCxnSpPr>
        <p:spPr>
          <a:xfrm>
            <a:off x="9250017" y="3397331"/>
            <a:ext cx="467128" cy="6910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F24AF37-EC6C-FE4B-7311-2C524C30716D}"/>
              </a:ext>
            </a:extLst>
          </p:cNvPr>
          <p:cNvSpPr txBox="1"/>
          <p:nvPr/>
        </p:nvSpPr>
        <p:spPr>
          <a:xfrm>
            <a:off x="7590734" y="3100735"/>
            <a:ext cx="3107266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Position for new deflectors</a:t>
            </a:r>
            <a:endParaRPr lang="en-BE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6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5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ACFE1-962F-04A6-F7F4-31E6B62A4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C9C0F-4E79-8366-A71E-114C93144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85"/>
            <a:ext cx="10515600" cy="710558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New design (2.0)</a:t>
            </a:r>
            <a:endParaRPr lang="en-B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11FAFF-AA69-2490-E39D-12EC09A3F84F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	</a:t>
            </a:r>
            <a:r>
              <a:rPr lang="en-US" sz="1400" b="1" dirty="0"/>
              <a:t>Figure thanks to C.M Fajardo - Zambrano</a:t>
            </a:r>
            <a:r>
              <a:rPr lang="en-US" dirty="0"/>
              <a:t>	                                                                 </a:t>
            </a:r>
            <a:r>
              <a:rPr lang="en-US" sz="1400" i="1" dirty="0"/>
              <a:t>Department of Physics and Astronomy (IKS)</a:t>
            </a:r>
            <a:r>
              <a:rPr lang="en-US" sz="1400" dirty="0"/>
              <a:t> </a:t>
            </a:r>
            <a:endParaRPr lang="en-BE" dirty="0"/>
          </a:p>
        </p:txBody>
      </p:sp>
      <p:pic>
        <p:nvPicPr>
          <p:cNvPr id="6" name="Picture 5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446400A4-88F6-4DAC-5E20-A4D2F0010E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3FD022-3FB5-80B4-2F70-8B45FDAD2295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06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1C5E7C-66F6-3274-0C6E-AAEEB02C140B}"/>
              </a:ext>
            </a:extLst>
          </p:cNvPr>
          <p:cNvSpPr txBox="1"/>
          <p:nvPr/>
        </p:nvSpPr>
        <p:spPr>
          <a:xfrm>
            <a:off x="212035" y="803101"/>
            <a:ext cx="75073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Assembled and installed in the beamline in the first week of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Tests performed during ISCOOL commissioning.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field ions even went up to 2500V on PLATE 2.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Bender electrodes did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diameter of the hole was 28 mm, electric field gradient not strong enough to ionize.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9ED1B0-C311-D1A2-82EF-B15176DE31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826" y="11685"/>
            <a:ext cx="2534479" cy="33793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9C5E4D-D22D-0092-F259-6111CD88969C}"/>
              </a:ext>
            </a:extLst>
          </p:cNvPr>
          <p:cNvSpPr txBox="1"/>
          <p:nvPr/>
        </p:nvSpPr>
        <p:spPr>
          <a:xfrm>
            <a:off x="197817" y="3357921"/>
            <a:ext cx="61622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Back to grids model with copper plates (instead of PCBs) with thicker wire.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Currently using only two grids (three grids cannot fit)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new deflectors (plates) installed.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Commissioning with offline source (K) done in May before </a:t>
            </a:r>
            <a:r>
              <a:rPr lang="en-US" dirty="0" err="1"/>
              <a:t>Ar</a:t>
            </a:r>
            <a:r>
              <a:rPr lang="en-US" dirty="0"/>
              <a:t> beamtime. </a:t>
            </a:r>
            <a:endParaRPr lang="en-B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87ED2B-791A-6230-FAFC-CF9F729FAA70}"/>
              </a:ext>
            </a:extLst>
          </p:cNvPr>
          <p:cNvSpPr txBox="1"/>
          <p:nvPr/>
        </p:nvSpPr>
        <p:spPr>
          <a:xfrm>
            <a:off x="923831" y="2773008"/>
            <a:ext cx="5848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ALTERNATE OPTION (2.1)</a:t>
            </a:r>
            <a:endParaRPr lang="en-BE" sz="2400" b="1" dirty="0">
              <a:solidFill>
                <a:srgbClr val="FF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B501FD2-FA29-96CF-29D7-7B98AC4F6B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200" y="2539645"/>
            <a:ext cx="2597244" cy="34629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8B358C0-D08E-0EC5-3BE1-7A4968825E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6452" y="3357921"/>
            <a:ext cx="5575853" cy="307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92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0E6B5-98A4-6E2F-B833-F5B242277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81" y="-9785"/>
            <a:ext cx="10515600" cy="773714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FIU vs 1064</a:t>
            </a:r>
            <a:endParaRPr lang="en-BE" sz="4000" dirty="0"/>
          </a:p>
        </p:txBody>
      </p: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3B1D312F-6433-81A4-342E-0D0720CDC372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	                                                                                                    	                      </a:t>
            </a:r>
            <a:r>
              <a:rPr lang="en-US" sz="1400" i="1" dirty="0"/>
              <a:t>Department of Physics and Astronomy (IKS)</a:t>
            </a:r>
            <a:r>
              <a:rPr lang="en-US" sz="1400" dirty="0"/>
              <a:t> </a:t>
            </a:r>
            <a:endParaRPr lang="en-BE" dirty="0"/>
          </a:p>
        </p:txBody>
      </p:sp>
      <p:pic>
        <p:nvPicPr>
          <p:cNvPr id="1151" name="Picture 115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D90C8B66-973A-48C9-027D-C39FF6116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0FC03A-FAC9-B1FF-840C-5F6130033DFE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07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53125D-2E1F-0B8D-8717-69B05302E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321" y="664061"/>
            <a:ext cx="8357919" cy="572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92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267B1-AA93-30EB-E812-5E92CDA30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6AA53-CD7C-F979-7A0E-9036ACE5C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773714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FIU vs 1064</a:t>
            </a:r>
            <a:endParaRPr lang="en-BE" sz="4000" dirty="0"/>
          </a:p>
        </p:txBody>
      </p: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2D79077C-BFBE-48F7-3C6D-793F290507F4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							                      </a:t>
            </a:r>
            <a:r>
              <a:rPr lang="en-US" sz="1400" i="1" dirty="0"/>
              <a:t>Department of Physics and Astronomy (IKS)</a:t>
            </a:r>
            <a:r>
              <a:rPr lang="en-US" sz="1400" dirty="0"/>
              <a:t> </a:t>
            </a:r>
            <a:endParaRPr lang="en-BE" dirty="0"/>
          </a:p>
        </p:txBody>
      </p:sp>
      <p:pic>
        <p:nvPicPr>
          <p:cNvPr id="1151" name="Picture 115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55FB22B4-8962-6887-44E6-D1BC61146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F51D7D-0B5C-FD80-6A93-C8A9327FAA7E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08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F32C16-793B-6ABD-0DF9-9C17D6D98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" y="818031"/>
            <a:ext cx="7148563" cy="48969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EA1CCB-A682-EACD-DC01-92C1F28BE4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098" y="847239"/>
            <a:ext cx="6902902" cy="474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6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79E3B25CC3DD4D954A1EA91C231541" ma:contentTypeVersion="5" ma:contentTypeDescription="Create a new document." ma:contentTypeScope="" ma:versionID="64594527be6e601041182dafe0e99a3e">
  <xsd:schema xmlns:xsd="http://www.w3.org/2001/XMLSchema" xmlns:xs="http://www.w3.org/2001/XMLSchema" xmlns:p="http://schemas.microsoft.com/office/2006/metadata/properties" xmlns:ns3="cabfadd5-9ff4-49ba-8d91-545a4b75f334" targetNamespace="http://schemas.microsoft.com/office/2006/metadata/properties" ma:root="true" ma:fieldsID="33ff7f08baf14fc9dfec3e164c0d001d" ns3:_="">
    <xsd:import namespace="cabfadd5-9ff4-49ba-8d91-545a4b75f334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bfadd5-9ff4-49ba-8d91-545a4b75f334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87DB60-55DB-40CA-B800-2C234EC5E2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bfadd5-9ff4-49ba-8d91-545a4b75f3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B12F07-2ACE-48A5-AA7E-0A8418B6DB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4D50E7-FBB8-4687-86D6-799AED3B0FC3}">
  <ds:schemaRefs>
    <ds:schemaRef ds:uri="http://purl.org/dc/terms/"/>
    <ds:schemaRef ds:uri="cabfadd5-9ff4-49ba-8d91-545a4b75f334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3194</TotalTime>
  <Words>642</Words>
  <Application>Microsoft Office PowerPoint</Application>
  <PresentationFormat>Widescreen</PresentationFormat>
  <Paragraphs>99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Times New Roman</vt:lpstr>
      <vt:lpstr>Wingdings</vt:lpstr>
      <vt:lpstr>Office Theme</vt:lpstr>
      <vt:lpstr>PowerPoint Presentation</vt:lpstr>
      <vt:lpstr>Field Ionization</vt:lpstr>
      <vt:lpstr>Timeline</vt:lpstr>
      <vt:lpstr>Previous design (1.0)</vt:lpstr>
      <vt:lpstr>Problems</vt:lpstr>
      <vt:lpstr>New proposed design</vt:lpstr>
      <vt:lpstr>New design (2.0)</vt:lpstr>
      <vt:lpstr>FIU vs 1064</vt:lpstr>
      <vt:lpstr>FIU vs 1064</vt:lpstr>
      <vt:lpstr>Outlook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Osama Ahmad</dc:creator>
  <cp:lastModifiedBy>Osama Ahmad</cp:lastModifiedBy>
  <cp:revision>8</cp:revision>
  <dcterms:created xsi:type="dcterms:W3CDTF">2025-01-29T11:49:11Z</dcterms:created>
  <dcterms:modified xsi:type="dcterms:W3CDTF">2026-02-03T09:19:53Z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0x0101007D79E3B25CC3DD4D954A1EA91C231541</vt:lpwstr>
  </property>
</Properties>
</file>