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5"/>
  </p:notesMasterIdLst>
  <p:sldIdLst>
    <p:sldId id="257" r:id="rId5"/>
    <p:sldId id="258" r:id="rId6"/>
    <p:sldId id="296" r:id="rId7"/>
    <p:sldId id="297" r:id="rId8"/>
    <p:sldId id="1589" r:id="rId9"/>
    <p:sldId id="306" r:id="rId10"/>
    <p:sldId id="1517" r:id="rId11"/>
    <p:sldId id="1520" r:id="rId12"/>
    <p:sldId id="1590" r:id="rId13"/>
    <p:sldId id="1603" r:id="rId14"/>
    <p:sldId id="1582" r:id="rId15"/>
    <p:sldId id="1598" r:id="rId16"/>
    <p:sldId id="1612" r:id="rId17"/>
    <p:sldId id="1586" r:id="rId18"/>
    <p:sldId id="1604" r:id="rId19"/>
    <p:sldId id="1592" r:id="rId20"/>
    <p:sldId id="1533" r:id="rId21"/>
    <p:sldId id="1503" r:id="rId22"/>
    <p:sldId id="1594" r:id="rId23"/>
    <p:sldId id="1498" r:id="rId24"/>
    <p:sldId id="1593" r:id="rId25"/>
    <p:sldId id="1605" r:id="rId26"/>
    <p:sldId id="1553" r:id="rId27"/>
    <p:sldId id="1559" r:id="rId28"/>
    <p:sldId id="1554" r:id="rId29"/>
    <p:sldId id="1578" r:id="rId30"/>
    <p:sldId id="1538" r:id="rId31"/>
    <p:sldId id="1600" r:id="rId32"/>
    <p:sldId id="1601" r:id="rId33"/>
    <p:sldId id="1591" r:id="rId34"/>
    <p:sldId id="1602" r:id="rId35"/>
    <p:sldId id="1577" r:id="rId36"/>
    <p:sldId id="1608" r:id="rId37"/>
    <p:sldId id="1607" r:id="rId38"/>
    <p:sldId id="1573" r:id="rId39"/>
    <p:sldId id="1564" r:id="rId40"/>
    <p:sldId id="1575" r:id="rId41"/>
    <p:sldId id="1574" r:id="rId42"/>
    <p:sldId id="1610" r:id="rId43"/>
    <p:sldId id="1611" r:id="rId4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7C894-A245-4DE8-8DBA-F2AEC54A4911}" v="27" dt="2026-02-02T13:43:08.446"/>
  </p1510:revLst>
</p1510:revInfo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4660"/>
  </p:normalViewPr>
  <p:slideViewPr>
    <p:cSldViewPr snapToGrid="0">
      <p:cViewPr varScale="1">
        <p:scale>
          <a:sx n="86" d="100"/>
          <a:sy n="86" d="100"/>
        </p:scale>
        <p:origin x="86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D3EE2-10C2-4847-90F9-7F91DAA0D754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1037B-72D6-4B83-8700-8E5DC9B0BE7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14897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B1037B-72D6-4B83-8700-8E5DC9B0BE7C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66378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2E71E-760F-94D4-5B14-21C80F25C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20452F-BAF5-D5B2-D3DF-5C4C816F80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5C1B9E-06C2-63F6-939F-2E01278802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D4921-0321-A085-273E-9EFDF59967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17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88841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D7FA-4308-58BB-364C-7AD5FA812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128D97-BEE6-1F0A-B729-636EFDE550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840595-3149-86B5-C5E0-0390B2D72E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A2DF6-8C33-3151-A943-B5BD65454E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26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34805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FDAA1-0129-F216-7C8B-E81068AF8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4EB634-4DE7-DBBB-869F-884F4968F9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7127C9-A5F5-2EAB-6131-29102DD5A9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821B8-0660-93DD-B2E7-9F95CD39D2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27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52767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71457-E806-A527-2FC1-6ABB78F1F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0BB140-B030-4794-1F2D-A7F136F02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2B3481-B5AB-853F-E6AC-C9209B707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DF5722-710D-3F98-D2BF-AAF1ADE4EC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28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73758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2A5C2-D0EE-A0E6-80F9-E7F1CD9A9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9EF245-FBC7-D19F-FC87-C9660D8B59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8DB4FE-544D-B878-423E-11BEC730DA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49D7D-BD24-23B6-71F8-83C0C9AAE6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29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60172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82DD2-32FD-7008-7970-9F0736FBE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AFC78F-1D66-5C40-ABE6-DF452BB840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792342-3DEA-0C97-2458-0391A64DD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41F61-ADC9-4E16-A940-429140C579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30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5025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E8A6B-91CE-D2BB-BAB9-E16BC5912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B5634-7912-7766-EAEF-811FDA9919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E1BAA2-F23F-6FB7-2726-2F69195987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5CA20E-EC48-A060-28D8-E51B10113F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32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49988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BF55B-A27C-9AB1-C9D9-C1DA41193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681169-993D-8B7A-9170-FD8AC4570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63FE23-5FAB-F505-7DAC-A3DA6855F2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6C8A86-108C-F3DB-C867-FF5BB82B7B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33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549360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53098-8859-BC21-D7A4-59263069C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CC7379-180E-87FB-DE24-A4DB49565D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034392-3FDE-2C58-A7CD-329ED97277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D7178-EAF3-AB5C-EC4C-64A603592D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39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2179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B1037B-72D6-4B83-8700-8E5DC9B0BE7C}" type="slidenum">
              <a:rPr lang="en-BE" smtClean="0"/>
              <a:t>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7328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50626-1DBB-F59C-7CE7-9A56CF331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E6A3A6-54EA-6696-6970-099E711E63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21A4A7-CBFD-8412-6543-B98C41C025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7F41E-550C-820C-34A0-5E259BB6F0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40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959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EB93E-2C3F-88BA-C38A-7D0949A48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31E14A-57CE-B577-3BEF-0ED3FE3905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4FDB56-00F8-6654-6071-4017115ABB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EC790-D151-8B6B-80D3-F57C03B144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9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79090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6AAD6-8711-9899-1097-08717ADA6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82C0A6-6780-4109-0300-A55A89CB95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4E97C7-129A-83B9-6593-4CA7AE5E9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51D2EE-6E6E-A027-AD43-DF100B26EA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40712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676CB-27D1-A111-C84F-43BB3009B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805A76-CA78-5681-0A50-8F2090B497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BD5497-E7AE-2E1E-5668-89B52C4ACC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55BD6-567C-38BB-B017-1A5F0148BD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19433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45193-D2E5-07B9-BBD2-B48C619F5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6CF2D4-F9BA-E77E-26A9-BD806B1110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10BBAA-8BC7-D8C7-3EBA-1287D3E27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C2033E-6E68-16B4-1FD6-F5E4A21A93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7623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D1CF3-EB05-30E2-84DC-5EA9E3A52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68F4D6-0C1C-9EEF-C903-0A7894FCC1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BB9713-70C1-A0BD-7CC0-0F543F043A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EE922-B18F-7E4E-313D-70199CCEAE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96256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BEF33-EDB7-3981-E807-B56C672A2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E3C3F4-DAA9-9AA1-FEB3-EF1937C621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D9183F-13AE-B0E4-86D0-59722B4993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21FE0-8069-A72C-21A7-C6F1E5657B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15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4690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E5243-6B38-5D2F-A838-BFAAF5CDF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84756A-81FB-9F99-177B-F5D756F06F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1B3B66-FEEE-AED5-4380-32C6A45A40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31BC9-1A31-8831-C78B-584FBBBBB6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E2873-9D61-4D72-BD47-1EDD51036309}" type="slidenum">
              <a:rPr lang="en-BE" smtClean="0"/>
              <a:t>16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489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94075-24EC-0B84-6C66-91029A5869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C4FED8-4EE6-D0C3-5D74-8E7EABE5A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CC92D-1E2C-2CCD-1248-DE3DF3B83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1F59E-7171-38D9-D197-5C6D6B524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012A4-7DDB-A4D2-A89F-D778779C3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0591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1C9E8-E8CE-7C44-6CE8-6CA54A4F3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ED546A-D04A-A558-F86F-973C8679F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0DEA2-23B9-2026-CC50-7D406CE60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BEBCF-D033-5EF0-09F7-28094FB19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DEE4A-E90D-074B-622E-43BB55221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0279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65E202-F665-9ADC-E53F-1F99A636A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726D5-EC32-9B07-5E85-10657052F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AFC3-0EAC-86C3-302D-F892EFD16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4999C-0326-DA67-1B84-95E9AA8A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957C5-8685-FCB3-024D-0DA46F98F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926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AFD1-F0DA-0079-1DCC-AF208EEBF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19D05-96C1-A9E5-84E2-057AAC106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E4710-7C6F-EC80-36D8-7ED17AA4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94E8B-51B6-58A8-D867-A0875568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7B55B-0434-20C2-598F-628954FA3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3351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FD2FF-617F-E84D-ADB3-DCF70B15C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1EB3A8-1D24-6F49-995F-DA4AE02A0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84ACB-DF3F-CCCE-FEAD-E443F87C4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FAE64-A9DD-56D2-7651-DC9525FB2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E40EB-F275-7A52-5113-2E6F7707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5557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0941F-0861-8211-761B-107E8ECE8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68BE6-2A59-C166-9E04-A54BAFCCFA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E7A4E-4C08-BE83-2CA7-933442897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9EDF4-29B0-C840-C98B-405D061DC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40099-A18F-CBAB-474A-311A88685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9BA7E-D483-73E5-F3B1-B4BE0DBC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1669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F3603-5AFC-EDD2-F511-51D5BABF8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CDFB7-593E-DB7A-210B-27AF15285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FA965-C212-38E2-2F97-7C5A62FDE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2BE790-9C25-A317-0CF7-ABB73F3A99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925650-7867-65EB-7E32-EFBE003522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B1CF05-B1C1-13AB-6C6A-F55C042BE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EBA9E0-0EE9-3956-4847-7E233EBE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BDE358-2A02-EE6F-B885-5F5BB3B8A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9910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5B91B-C6F1-993A-BAC2-A998D91A0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0DF982-0EDB-C4ED-AB1E-71BBEE31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C834F2-9AEE-EAF5-61F9-E9527B7B2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272C26-2267-7248-37B8-8C1821A21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9075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017B-4D7D-AB3E-0D05-0A3713BE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E30CE2-9604-25C8-EF95-35CCC93F4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1DEF7-AF60-C1F4-B5F5-DAC7BF1F8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6571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5D0AD-CB4A-966A-B548-1C8DE93EC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EC55C-A8AA-FA82-AC1F-102C5F51A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343CC-400A-3004-AE70-1AFA348F5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C2613-9819-0A40-5536-52F3110F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B17B1-8906-1256-AB53-7D9E902BA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5DC285-9BAF-BB05-C891-B66CDF849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6668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9081-ABDD-AAA5-F7B0-2669A7185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EB4BCD-90D0-0724-BF4B-C017BCCC9C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8F7FD-041A-4DD9-1BB3-33F0CF9D6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4EF23-62EA-E97F-9CA1-33DD906B0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AD0F5-748B-2A84-8833-18EBF70C9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BEC6A-D4B8-88BE-6708-5EA2C545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8774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BE10E8-2782-B6E7-EC10-4ABCBCB7F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1B54D-1885-279A-58AE-65F9B3568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FBF11-86FE-3603-9322-13DE55938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395D62-5170-4C70-8EF7-DC48C6B62C35}" type="datetimeFigureOut">
              <a:rPr lang="en-BE" smtClean="0"/>
              <a:t>02/02/2026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57D46-6E44-F42D-A92C-4BE065FEA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423E6-E804-BD02-48B8-33EF94973E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3AE5A6-E69B-422D-8756-B31E1BA250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1624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JPE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C.102.02431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adt.2023.101589" TargetMode="External"/><Relationship Id="rId5" Type="http://schemas.openxmlformats.org/officeDocument/2006/relationships/hyperlink" Target="https://doi.org/10.1103/PhysRevC.101.064321" TargetMode="External"/><Relationship Id="rId4" Type="http://schemas.openxmlformats.org/officeDocument/2006/relationships/hyperlink" Target="https://doi.org/10.1103/PhysRevC.101.034308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4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80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522434"/>
            <a:ext cx="75067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defRPr sz="2800"/>
            </a:pPr>
            <a:r>
              <a:rPr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Osama Ahmad</a:t>
            </a:r>
          </a:p>
          <a:p>
            <a:pPr algn="l">
              <a:defRPr sz="2000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02</a:t>
            </a:r>
            <a:r>
              <a:rPr sz="2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02</a:t>
            </a:r>
            <a:r>
              <a:rPr sz="2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/202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endParaRPr sz="2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961488"/>
            <a:ext cx="66509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/>
            </a:pPr>
            <a:r>
              <a:rPr sz="2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Supervisor: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dr. Gerda Neyens</a:t>
            </a:r>
            <a:endParaRPr sz="2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sz="2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Co-supervisor: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Dr. Jessica Warbinek</a:t>
            </a:r>
            <a:endParaRPr sz="2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CD58967-D1A0-7089-32BC-A08C6681E0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45443" cy="882398"/>
          </a:xfrm>
          <a:prstGeom prst="rect">
            <a:avLst/>
          </a:prstGeom>
        </p:spPr>
      </p:pic>
      <p:pic>
        <p:nvPicPr>
          <p:cNvPr id="8" name="Picture 4" descr="The CRIS Website">
            <a:extLst>
              <a:ext uri="{FF2B5EF4-FFF2-40B4-BE49-F238E27FC236}">
                <a16:creationId xmlns:a16="http://schemas.microsoft.com/office/drawing/2014/main" id="{05BE24E4-ADC8-DE92-35F4-6F0B3BAAB6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62" b="21974"/>
          <a:stretch/>
        </p:blipFill>
        <p:spPr bwMode="auto">
          <a:xfrm>
            <a:off x="9433726" y="51402"/>
            <a:ext cx="2723438" cy="83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9994E2-56BC-559B-09C9-106923C913E7}"/>
              </a:ext>
            </a:extLst>
          </p:cNvPr>
          <p:cNvSpPr txBox="1"/>
          <p:nvPr/>
        </p:nvSpPr>
        <p:spPr>
          <a:xfrm>
            <a:off x="1" y="882398"/>
            <a:ext cx="12192000" cy="2546602"/>
          </a:xfrm>
          <a:prstGeom prst="rect">
            <a:avLst/>
          </a:prstGeom>
          <a:solidFill>
            <a:srgbClr val="46B1E1"/>
          </a:solidFill>
        </p:spPr>
        <p:txBody>
          <a:bodyPr wrap="square" rtlCol="0">
            <a:spAutoFit/>
          </a:bodyPr>
          <a:lstStyle/>
          <a:p>
            <a:endParaRPr lang="en-B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F4E250-4795-34FB-1EB3-5D9D2ADE7C80}"/>
              </a:ext>
            </a:extLst>
          </p:cNvPr>
          <p:cNvSpPr txBox="1"/>
          <p:nvPr/>
        </p:nvSpPr>
        <p:spPr>
          <a:xfrm>
            <a:off x="2477086" y="1605129"/>
            <a:ext cx="8472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High-resolution laser spectroscopy of gold isotopes at CRIS: </a:t>
            </a:r>
            <a:r>
              <a:rPr lang="de-CH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IS737</a:t>
            </a:r>
            <a:endParaRPr lang="en-BE" sz="32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blue and green logo&#10;&#10;AI-generated content may be incorrect.">
            <a:extLst>
              <a:ext uri="{FF2B5EF4-FFF2-40B4-BE49-F238E27FC236}">
                <a16:creationId xmlns:a16="http://schemas.microsoft.com/office/drawing/2014/main" id="{503E62E4-9AFA-79E7-4622-F3565781B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556" y="5934053"/>
            <a:ext cx="3450486" cy="912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2F93A7-A7B6-263A-91F9-FE2DA607DEC5}"/>
              </a:ext>
            </a:extLst>
          </p:cNvPr>
          <p:cNvSpPr txBox="1"/>
          <p:nvPr/>
        </p:nvSpPr>
        <p:spPr>
          <a:xfrm>
            <a:off x="3551293" y="3481380"/>
            <a:ext cx="5290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CRIS Collaboration meeting 2026</a:t>
            </a:r>
            <a:endParaRPr lang="en-BE" sz="2800" b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13796-763F-421D-5E7B-559CF89A2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8AB2B-E6A9-6E73-D258-4976C1135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67" y="40287"/>
            <a:ext cx="11159884" cy="477358"/>
          </a:xfrm>
        </p:spPr>
        <p:txBody>
          <a:bodyPr>
            <a:noAutofit/>
          </a:bodyPr>
          <a:lstStyle/>
          <a:p>
            <a:pPr algn="ctr"/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 </a:t>
            </a:r>
            <a:r>
              <a:rPr lang="el-GR" sz="3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A(P</a:t>
            </a:r>
            <a:r>
              <a:rPr lang="en-US" sz="30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A(S</a:t>
            </a:r>
            <a:r>
              <a:rPr lang="en-US" sz="30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without HFA correction</a:t>
            </a:r>
            <a:endParaRPr lang="en-BE" sz="3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5E6CD0-1481-665D-6561-2DD9D6D6B6A5}"/>
              </a:ext>
            </a:extLst>
          </p:cNvPr>
          <p:cNvSpPr txBox="1"/>
          <p:nvPr/>
        </p:nvSpPr>
        <p:spPr>
          <a:xfrm>
            <a:off x="18287" y="6545484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13</a:t>
            </a:r>
            <a:endParaRPr lang="en-BE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6B81BB-CA20-8576-68B2-0E71BCB92CA8}"/>
              </a:ext>
            </a:extLst>
          </p:cNvPr>
          <p:cNvSpPr txBox="1"/>
          <p:nvPr/>
        </p:nvSpPr>
        <p:spPr>
          <a:xfrm>
            <a:off x="4765716" y="5705750"/>
            <a:ext cx="809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μ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values from both levels are very different, in particular for large </a:t>
            </a:r>
            <a:r>
              <a:rPr lang="el-G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μ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 to take into account HFA to get reliable </a:t>
            </a:r>
            <a:r>
              <a:rPr lang="el-G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μ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-values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B587BF-0F7E-7B26-2AFA-5B33A4151226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AED81B-56CA-0AAF-392A-1024A8796DA5}"/>
              </a:ext>
            </a:extLst>
          </p:cNvPr>
          <p:cNvSpPr txBox="1"/>
          <p:nvPr/>
        </p:nvSpPr>
        <p:spPr>
          <a:xfrm>
            <a:off x="18287" y="6553951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08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50F281E4-6F9B-F518-1B0E-1E9E16D67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pic>
        <p:nvPicPr>
          <p:cNvPr id="13" name="Picture 12" descr="A graph of mass number&#10;&#10;AI-generated content may be incorrect.">
            <a:extLst>
              <a:ext uri="{FF2B5EF4-FFF2-40B4-BE49-F238E27FC236}">
                <a16:creationId xmlns:a16="http://schemas.microsoft.com/office/drawing/2014/main" id="{5CA58338-C8FC-24F0-438E-2B55D8D357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965" y="474891"/>
            <a:ext cx="6717748" cy="52931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FC8AF8-DF19-C742-B74E-E9CAB391DCF3}"/>
              </a:ext>
            </a:extLst>
          </p:cNvPr>
          <p:cNvSpPr txBox="1"/>
          <p:nvPr/>
        </p:nvSpPr>
        <p:spPr>
          <a:xfrm>
            <a:off x="0" y="522175"/>
            <a:ext cx="497349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Poster by Dr. Bram van den Borne (ISOLDE workshop):</a:t>
            </a: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Probing the nuclear magnetisation distribution with the Bohr-Weisskopf effect using collinear laser spectroscopy</a:t>
            </a:r>
            <a:endParaRPr lang="en-BE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A8860E-272D-8728-8F19-596D814339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" r="1051"/>
          <a:stretch>
            <a:fillRect/>
          </a:stretch>
        </p:blipFill>
        <p:spPr>
          <a:xfrm>
            <a:off x="-9482" y="2074221"/>
            <a:ext cx="4823364" cy="37520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31F4A9D-4F6D-5A1E-073F-591F139788F0}"/>
              </a:ext>
            </a:extLst>
          </p:cNvPr>
          <p:cNvSpPr txBox="1"/>
          <p:nvPr/>
        </p:nvSpPr>
        <p:spPr>
          <a:xfrm>
            <a:off x="-9483" y="1390531"/>
            <a:ext cx="5072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Hyperfine Anomaly (HFA): non-uniform distribution of magnetization over the nucleus (BW effect)</a:t>
            </a:r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6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8C7D3-23E7-E9DB-7EAC-C3F51E47B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ACA3D-2F1A-7256-8F9C-1B00727E3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Comparison: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uncorrected </a:t>
            </a:r>
            <a:r>
              <a:rPr lang="el-GR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F203F0-5643-01DE-12F6-0E2621F1D026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FB1BF2-25F2-CA08-3B76-8DE9C27C0ABD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09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BBB4092B-ADE6-C0EC-1A42-40D6AABAD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6112A77-FF89-C793-7774-B38DDE8CEE26}"/>
              </a:ext>
            </a:extLst>
          </p:cNvPr>
          <p:cNvSpPr txBox="1"/>
          <p:nvPr/>
        </p:nvSpPr>
        <p:spPr>
          <a:xfrm>
            <a:off x="-3503" y="5862899"/>
            <a:ext cx="100534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Cubiss et. al, Deformation versus Sphericity in the Ground States of the Lightest Gold Isotopes. PHYSICAL REVIEW LETTERS 131, 202501 (2023)</a:t>
            </a:r>
          </a:p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en-US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Shape coexistence in </a:t>
            </a:r>
            <a:r>
              <a:rPr lang="en-US" sz="12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studied by laser spectroscopy. PHYSICAL REVIEW C 101, 064321 (2020)</a:t>
            </a:r>
          </a:p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Hyperfine anomaly in gold and magnetic moments of I</a:t>
            </a:r>
            <a:r>
              <a:rPr lang="en-US" sz="12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11/2− gold isomers . PHYSICAL REVIEW C 101, 034308 (2020)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1341225-E61B-ADFF-E2CC-ECC6413AA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521253"/>
              </p:ext>
            </p:extLst>
          </p:nvPr>
        </p:nvGraphicFramePr>
        <p:xfrm>
          <a:off x="7525205" y="1199903"/>
          <a:ext cx="4376032" cy="2001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28473">
                  <a:extLst>
                    <a:ext uri="{9D8B030D-6E8A-4147-A177-3AD203B41FA5}">
                      <a16:colId xmlns:a16="http://schemas.microsoft.com/office/drawing/2014/main" val="723215879"/>
                    </a:ext>
                  </a:extLst>
                </a:gridCol>
                <a:gridCol w="588426">
                  <a:extLst>
                    <a:ext uri="{9D8B030D-6E8A-4147-A177-3AD203B41FA5}">
                      <a16:colId xmlns:a16="http://schemas.microsoft.com/office/drawing/2014/main" val="2353978977"/>
                    </a:ext>
                  </a:extLst>
                </a:gridCol>
                <a:gridCol w="978111">
                  <a:extLst>
                    <a:ext uri="{9D8B030D-6E8A-4147-A177-3AD203B41FA5}">
                      <a16:colId xmlns:a16="http://schemas.microsoft.com/office/drawing/2014/main" val="1655215847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466943976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1660496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(6s </a:t>
                      </a:r>
                      <a:r>
                        <a:rPr lang="en-US" sz="1400" b="1" baseline="30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(6p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(6p </a:t>
                      </a:r>
                      <a:r>
                        <a:rPr lang="en-US" sz="1400" b="1" baseline="30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31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1.090(1)</a:t>
                      </a:r>
                      <a:endParaRPr lang="en-BE" sz="1400" b="1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1.39(5)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20(5)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54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1.835(1)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2.32(8)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2.00(3)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29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3.229(2)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4.1(2)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(4)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86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5.706(4)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7.3(3)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6.08(6)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2589382"/>
                  </a:ext>
                </a:extLst>
              </a:tr>
            </a:tbl>
          </a:graphicData>
        </a:graphic>
      </p:graphicFrame>
      <p:pic>
        <p:nvPicPr>
          <p:cNvPr id="18" name="Picture 17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BEF03180-B557-570D-2095-16E2A91344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3" y="477516"/>
            <a:ext cx="7337100" cy="544781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122E4BD-89C2-850E-87A6-A450BD43DDE9}"/>
              </a:ext>
            </a:extLst>
          </p:cNvPr>
          <p:cNvSpPr txBox="1"/>
          <p:nvPr/>
        </p:nvSpPr>
        <p:spPr>
          <a:xfrm>
            <a:off x="7453326" y="3287246"/>
            <a:ext cx="470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HFA uncorrected for </a:t>
            </a:r>
            <a:r>
              <a:rPr lang="en-US" dirty="0">
                <a:solidFill>
                  <a:schemeClr val="accent2"/>
                </a:solidFill>
              </a:rPr>
              <a:t>6s </a:t>
            </a:r>
            <a:r>
              <a:rPr lang="en-US" baseline="30000" dirty="0">
                <a:solidFill>
                  <a:schemeClr val="accent2"/>
                </a:solidFill>
              </a:rPr>
              <a:t>2</a:t>
            </a:r>
            <a:r>
              <a:rPr lang="en-US" dirty="0">
                <a:solidFill>
                  <a:schemeClr val="accent2"/>
                </a:solidFill>
              </a:rPr>
              <a:t>S</a:t>
            </a:r>
            <a:r>
              <a:rPr lang="en-US" baseline="-25000" dirty="0">
                <a:solidFill>
                  <a:schemeClr val="accent2"/>
                </a:solidFill>
              </a:rPr>
              <a:t>1/2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9C9C84-9C6F-A3E5-AEAC-7FD320B0ED0B}"/>
              </a:ext>
            </a:extLst>
          </p:cNvPr>
          <p:cNvSpPr txBox="1"/>
          <p:nvPr/>
        </p:nvSpPr>
        <p:spPr>
          <a:xfrm>
            <a:off x="7453326" y="3646526"/>
            <a:ext cx="46525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μ</a:t>
            </a:r>
            <a:r>
              <a:rPr lang="en-US" dirty="0"/>
              <a:t> from </a:t>
            </a:r>
            <a:r>
              <a:rPr lang="en-US" dirty="0">
                <a:solidFill>
                  <a:schemeClr val="accent2"/>
                </a:solidFill>
              </a:rPr>
              <a:t>6s </a:t>
            </a:r>
            <a:r>
              <a:rPr lang="en-US" baseline="30000" dirty="0">
                <a:solidFill>
                  <a:schemeClr val="accent2"/>
                </a:solidFill>
              </a:rPr>
              <a:t>2</a:t>
            </a:r>
            <a:r>
              <a:rPr lang="en-US" dirty="0">
                <a:solidFill>
                  <a:schemeClr val="accent2"/>
                </a:solidFill>
              </a:rPr>
              <a:t>S</a:t>
            </a:r>
            <a:r>
              <a:rPr lang="en-US" baseline="-25000" dirty="0">
                <a:solidFill>
                  <a:schemeClr val="accent2"/>
                </a:solidFill>
              </a:rPr>
              <a:t>1/2</a:t>
            </a:r>
            <a:r>
              <a:rPr lang="en-US" dirty="0">
                <a:solidFill>
                  <a:schemeClr val="accent2"/>
                </a:solidFill>
              </a:rPr>
              <a:t> (without HFA correction) </a:t>
            </a:r>
            <a:r>
              <a:rPr lang="en-US" dirty="0"/>
              <a:t>doesn’t agree to </a:t>
            </a:r>
            <a:r>
              <a:rPr lang="en-US" dirty="0">
                <a:solidFill>
                  <a:srgbClr val="00B050"/>
                </a:solidFill>
              </a:rPr>
              <a:t>μ</a:t>
            </a:r>
            <a:r>
              <a:rPr lang="en-US" dirty="0"/>
              <a:t> from </a:t>
            </a:r>
            <a:r>
              <a:rPr lang="en-US" dirty="0">
                <a:solidFill>
                  <a:srgbClr val="00B050"/>
                </a:solidFill>
              </a:rPr>
              <a:t>6p 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  <a:r>
              <a:rPr lang="en-US" dirty="0">
                <a:solidFill>
                  <a:srgbClr val="00B050"/>
                </a:solidFill>
              </a:rPr>
              <a:t>P</a:t>
            </a:r>
            <a:r>
              <a:rPr lang="en-US" baseline="-25000" dirty="0">
                <a:solidFill>
                  <a:srgbClr val="00B050"/>
                </a:solidFill>
              </a:rPr>
              <a:t>1/2</a:t>
            </a:r>
            <a:r>
              <a:rPr lang="en-US" baseline="30000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(without HFA correction)</a:t>
            </a:r>
            <a:endParaRPr lang="en-BE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EC001D-F793-B6C0-3FA6-9BA590A16FB8}"/>
              </a:ext>
            </a:extLst>
          </p:cNvPr>
          <p:cNvSpPr txBox="1"/>
          <p:nvPr/>
        </p:nvSpPr>
        <p:spPr>
          <a:xfrm>
            <a:off x="7472500" y="4563236"/>
            <a:ext cx="46525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μ</a:t>
            </a:r>
            <a:r>
              <a:rPr lang="en-US" dirty="0"/>
              <a:t> from </a:t>
            </a:r>
            <a:r>
              <a:rPr lang="en-US" dirty="0">
                <a:solidFill>
                  <a:srgbClr val="FF0000"/>
                </a:solidFill>
              </a:rPr>
              <a:t>6p 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baseline="-25000" dirty="0">
                <a:solidFill>
                  <a:srgbClr val="FF0000"/>
                </a:solidFill>
              </a:rPr>
              <a:t>3/2</a:t>
            </a:r>
            <a:r>
              <a:rPr lang="en-US" dirty="0"/>
              <a:t> disagrees from both the values</a:t>
            </a:r>
            <a:endParaRPr lang="en-BE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143F4F-2C73-86EB-4596-A0104DAE8D5F}"/>
              </a:ext>
            </a:extLst>
          </p:cNvPr>
          <p:cNvSpPr txBox="1"/>
          <p:nvPr/>
        </p:nvSpPr>
        <p:spPr>
          <a:xfrm>
            <a:off x="7355387" y="801197"/>
            <a:ext cx="449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Table: Magnetic moments from this work and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RILIS [1-3] </a:t>
            </a:r>
            <a:endParaRPr lang="en-BE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5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4D32C-A2C5-12CF-D6D2-3C9B2D402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C5255-7E91-DE0F-C56D-8DDC92E38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Comparison: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corrected </a:t>
            </a:r>
            <a:r>
              <a:rPr lang="el-GR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uncorrected from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894BDC-7AA6-2FCA-2021-46523D42F10C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F0B745-1E8B-A4CC-A48F-42F3F3CC219C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06920359-135A-E8B4-18F4-313434FDBB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A68B3C5-036C-10EC-4916-883F7DB287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772133"/>
              </p:ext>
            </p:extLst>
          </p:nvPr>
        </p:nvGraphicFramePr>
        <p:xfrm>
          <a:off x="7525205" y="1199903"/>
          <a:ext cx="4376032" cy="2001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28473">
                  <a:extLst>
                    <a:ext uri="{9D8B030D-6E8A-4147-A177-3AD203B41FA5}">
                      <a16:colId xmlns:a16="http://schemas.microsoft.com/office/drawing/2014/main" val="723215879"/>
                    </a:ext>
                  </a:extLst>
                </a:gridCol>
                <a:gridCol w="588426">
                  <a:extLst>
                    <a:ext uri="{9D8B030D-6E8A-4147-A177-3AD203B41FA5}">
                      <a16:colId xmlns:a16="http://schemas.microsoft.com/office/drawing/2014/main" val="2353978977"/>
                    </a:ext>
                  </a:extLst>
                </a:gridCol>
                <a:gridCol w="978111">
                  <a:extLst>
                    <a:ext uri="{9D8B030D-6E8A-4147-A177-3AD203B41FA5}">
                      <a16:colId xmlns:a16="http://schemas.microsoft.com/office/drawing/2014/main" val="1655215847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466943976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1660496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(S</a:t>
                      </a: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(P</a:t>
                      </a: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(P</a:t>
                      </a: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31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1.18(5)</a:t>
                      </a:r>
                      <a:endParaRPr lang="en-BE" sz="1400" b="1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1.39(5)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20(5)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54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1.98(8)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2.32(8)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2.00(3)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29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3.5(1)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4.1(2)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(4)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86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6.2(3)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7.3(3)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6.08(6)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258938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F75F84D6-0531-E203-9A38-B8016E24C6B2}"/>
              </a:ext>
            </a:extLst>
          </p:cNvPr>
          <p:cNvSpPr txBox="1"/>
          <p:nvPr/>
        </p:nvSpPr>
        <p:spPr>
          <a:xfrm>
            <a:off x="0" y="6128846"/>
            <a:ext cx="81110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[1]. C. Ekström, L. Robertsson, S. Ingelman, G. Wannberg, and </a:t>
            </a:r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 Ragnarsson, Nucl. Phys. A348, 25 (1980)</a:t>
            </a:r>
            <a:endParaRPr lang="en-US" sz="14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660231-64C8-AA79-8D29-CFB345E4D064}"/>
              </a:ext>
            </a:extLst>
          </p:cNvPr>
          <p:cNvSpPr txBox="1"/>
          <p:nvPr/>
        </p:nvSpPr>
        <p:spPr>
          <a:xfrm>
            <a:off x="7449968" y="5334931"/>
            <a:ext cx="4580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HFA calculations for 6p </a:t>
            </a:r>
            <a:r>
              <a:rPr lang="en-US" baseline="30000" dirty="0"/>
              <a:t>2</a:t>
            </a:r>
            <a:r>
              <a:rPr lang="en-US" dirty="0"/>
              <a:t>P</a:t>
            </a:r>
            <a:r>
              <a:rPr lang="en-US" baseline="-25000" dirty="0"/>
              <a:t>3/2</a:t>
            </a:r>
            <a:r>
              <a:rPr lang="en-US" dirty="0"/>
              <a:t> needed</a:t>
            </a:r>
            <a:endParaRPr lang="en-BE" baseline="-25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9C3A4E-A87C-E357-1CB6-9B368BCC1202}"/>
              </a:ext>
            </a:extLst>
          </p:cNvPr>
          <p:cNvSpPr txBox="1"/>
          <p:nvPr/>
        </p:nvSpPr>
        <p:spPr>
          <a:xfrm>
            <a:off x="7403284" y="3287246"/>
            <a:ext cx="4648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HFA correction done using “standard prescription” for </a:t>
            </a:r>
            <a:r>
              <a:rPr lang="en-US" b="1" dirty="0">
                <a:solidFill>
                  <a:schemeClr val="accent2"/>
                </a:solidFill>
              </a:rPr>
              <a:t>6s </a:t>
            </a:r>
            <a:r>
              <a:rPr lang="en-US" b="1" baseline="30000" dirty="0">
                <a:solidFill>
                  <a:schemeClr val="accent2"/>
                </a:solidFill>
              </a:rPr>
              <a:t>2</a:t>
            </a:r>
            <a:r>
              <a:rPr lang="en-US" b="1" dirty="0">
                <a:solidFill>
                  <a:schemeClr val="accent2"/>
                </a:solidFill>
              </a:rPr>
              <a:t>S</a:t>
            </a:r>
            <a:r>
              <a:rPr lang="en-US" b="1" baseline="-25000" dirty="0">
                <a:solidFill>
                  <a:schemeClr val="accent2"/>
                </a:solidFill>
              </a:rPr>
              <a:t>1/2</a:t>
            </a:r>
            <a:r>
              <a:rPr lang="en-US" baseline="-25000" dirty="0"/>
              <a:t> </a:t>
            </a:r>
            <a:r>
              <a:rPr lang="en-US" dirty="0"/>
              <a:t>[1]</a:t>
            </a:r>
            <a:endParaRPr lang="en-BE" dirty="0"/>
          </a:p>
        </p:txBody>
      </p:sp>
      <p:pic>
        <p:nvPicPr>
          <p:cNvPr id="30" name="Picture 29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7A1F12F9-BAE4-DCA7-28F0-4D057973AB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516"/>
            <a:ext cx="7333597" cy="54478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31370B3-2026-3AF1-B7E7-029649031860}"/>
              </a:ext>
            </a:extLst>
          </p:cNvPr>
          <p:cNvSpPr txBox="1"/>
          <p:nvPr/>
        </p:nvSpPr>
        <p:spPr>
          <a:xfrm>
            <a:off x="7355387" y="801197"/>
            <a:ext cx="449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Table: Magnetic moments from this work and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RILIS  </a:t>
            </a:r>
            <a:endParaRPr lang="en-BE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45AE18-86B4-0798-EB06-20A9021623BE}"/>
                  </a:ext>
                </a:extLst>
              </p:cNvPr>
              <p:cNvSpPr txBox="1"/>
              <p:nvPr/>
            </p:nvSpPr>
            <p:spPr>
              <a:xfrm>
                <a:off x="7525205" y="3953933"/>
                <a:ext cx="4470035" cy="3216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BE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  <m:d>
                      <m:d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baseline="3000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/ 29005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 0.012 </a:t>
                </a:r>
                <a:r>
                  <a:rPr lang="el-GR" dirty="0"/>
                  <a:t>μ</a:t>
                </a:r>
                <a:r>
                  <a:rPr lang="en-US" baseline="-25000" dirty="0"/>
                  <a:t>N</a:t>
                </a:r>
                <a:endParaRPr lang="en-BE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45AE18-86B4-0798-EB06-20A902162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5205" y="3953933"/>
                <a:ext cx="4470035" cy="321627"/>
              </a:xfrm>
              <a:prstGeom prst="rect">
                <a:avLst/>
              </a:prstGeom>
              <a:blipFill>
                <a:blip r:embed="rId5"/>
                <a:stretch>
                  <a:fillRect l="-1771" t="-15385" b="-4038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BF9990F-7152-23EF-DFCE-1C3FF255442B}"/>
              </a:ext>
            </a:extLst>
          </p:cNvPr>
          <p:cNvSpPr txBox="1"/>
          <p:nvPr/>
        </p:nvSpPr>
        <p:spPr>
          <a:xfrm>
            <a:off x="7403284" y="4374014"/>
            <a:ext cx="47604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These are indicative </a:t>
            </a:r>
            <a:r>
              <a:rPr lang="el-GR" dirty="0"/>
              <a:t>μ</a:t>
            </a:r>
            <a:r>
              <a:rPr lang="en-US" dirty="0"/>
              <a:t> using Ekström’s ML-based standard prescription. Uncertainty dominated by the model (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̴ </a:t>
            </a:r>
            <a:r>
              <a:rPr lang="en-US" dirty="0"/>
              <a:t>4% conservative)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272788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1473E-8911-03DB-1CDC-083E71B26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47AB4-E540-1BF0-A467-8D29820F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comparison: corrected </a:t>
            </a:r>
            <a:r>
              <a:rPr lang="el-GR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uncorrected from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A(D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1493E5-815C-3588-5BFC-7031569F692F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8D6ED9-7556-1D1C-7CAE-63148DE8EE20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11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A109BD0-02A3-18DC-3BAF-658B2B413D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520404-66FD-3552-1DA6-4F0BABF69E75}"/>
              </a:ext>
            </a:extLst>
          </p:cNvPr>
          <p:cNvSpPr txBox="1"/>
          <p:nvPr/>
        </p:nvSpPr>
        <p:spPr>
          <a:xfrm>
            <a:off x="57914" y="6168504"/>
            <a:ext cx="11376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[1].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Passler, G et. al, Quadrupole moments and nuclear shapes of neutron deficient gold isotopes. Nuclear Physics A580 (1994) 173-212</a:t>
            </a:r>
            <a:endParaRPr lang="en-US" sz="14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8EAE1E-D120-BD78-ED82-8F699D99FE2C}"/>
              </a:ext>
            </a:extLst>
          </p:cNvPr>
          <p:cNvSpPr txBox="1"/>
          <p:nvPr/>
        </p:nvSpPr>
        <p:spPr>
          <a:xfrm>
            <a:off x="7866259" y="1120219"/>
            <a:ext cx="40215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μ</a:t>
            </a:r>
            <a:r>
              <a:rPr lang="en-US" b="1" baseline="-25000" dirty="0">
                <a:solidFill>
                  <a:schemeClr val="accent2"/>
                </a:solidFill>
              </a:rPr>
              <a:t>S1/2</a:t>
            </a:r>
            <a:r>
              <a:rPr lang="en-US" baseline="-25000" dirty="0"/>
              <a:t> </a:t>
            </a:r>
            <a:r>
              <a:rPr lang="en-US" dirty="0"/>
              <a:t>are corrected using the RHFA except </a:t>
            </a:r>
            <a:r>
              <a:rPr lang="en-US" baseline="30000" dirty="0"/>
              <a:t>192</a:t>
            </a:r>
            <a:r>
              <a:rPr lang="en-US" dirty="0"/>
              <a:t>Au.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μ</a:t>
            </a:r>
            <a:r>
              <a:rPr lang="en-US" b="1" baseline="-25000" dirty="0">
                <a:solidFill>
                  <a:schemeClr val="accent2"/>
                </a:solidFill>
              </a:rPr>
              <a:t>S1/2</a:t>
            </a:r>
            <a:r>
              <a:rPr lang="en-US" baseline="-25000" dirty="0"/>
              <a:t> </a:t>
            </a:r>
            <a:r>
              <a:rPr lang="en-US" dirty="0"/>
              <a:t> agree well with </a:t>
            </a:r>
            <a:r>
              <a:rPr lang="en-US" b="1" dirty="0">
                <a:solidFill>
                  <a:srgbClr val="00B050"/>
                </a:solidFill>
              </a:rPr>
              <a:t>μ</a:t>
            </a:r>
            <a:r>
              <a:rPr lang="en-US" b="1" baseline="-25000" dirty="0">
                <a:solidFill>
                  <a:srgbClr val="00B050"/>
                </a:solidFill>
              </a:rPr>
              <a:t>P1/2</a:t>
            </a:r>
            <a:r>
              <a:rPr lang="en-US" baseline="-25000" dirty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μ</a:t>
            </a:r>
            <a:r>
              <a:rPr lang="en-US" b="1" baseline="-25000" dirty="0">
                <a:solidFill>
                  <a:srgbClr val="0070C0"/>
                </a:solidFill>
              </a:rPr>
              <a:t>D3/2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baseline="-250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μ</a:t>
            </a:r>
            <a:r>
              <a:rPr lang="en-US" b="1" baseline="-25000" dirty="0">
                <a:solidFill>
                  <a:srgbClr val="FF0000"/>
                </a:solidFill>
              </a:rPr>
              <a:t>P3/2</a:t>
            </a:r>
            <a:r>
              <a:rPr lang="en-US" b="1" baseline="-25000" dirty="0">
                <a:solidFill>
                  <a:schemeClr val="accent2"/>
                </a:solidFill>
              </a:rPr>
              <a:t> </a:t>
            </a:r>
            <a:r>
              <a:rPr lang="en-US" dirty="0"/>
              <a:t>stands out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baseline="-250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baseline="-250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baseline="-2500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9ED4F5-761F-EFAA-F476-6CEE9833EA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2517"/>
            <a:ext cx="7866258" cy="567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30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B9A68-4D30-1534-6823-59C308FAF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1BF6C-9FD0-D178-A819-9EF234778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466" y="8972"/>
            <a:ext cx="10515600" cy="461795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Configurations and HFA in odd Au isotopes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49CAAB-FDA5-0291-CDB1-7E4089148942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CC428A-4343-144A-4802-DCF4ED187BD7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12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849244A9-F7E8-A8BD-8DE9-44C33BF9B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8C3536FB-B220-0C65-B033-1559F8E93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BE" altLang="en-B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BD9A2E-67BC-3392-0DB6-3FCB1385D0F9}"/>
              </a:ext>
            </a:extLst>
          </p:cNvPr>
          <p:cNvSpPr txBox="1"/>
          <p:nvPr/>
        </p:nvSpPr>
        <p:spPr>
          <a:xfrm>
            <a:off x="7377163" y="667695"/>
            <a:ext cx="467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(g-factors) provide key information on the underlying single-particle nature of a nuclear configuration.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F71734-02F2-3BC6-4871-E91FCB1CBAE3}"/>
              </a:ext>
            </a:extLst>
          </p:cNvPr>
          <p:cNvSpPr txBox="1"/>
          <p:nvPr/>
        </p:nvSpPr>
        <p:spPr>
          <a:xfrm>
            <a:off x="7385049" y="1946938"/>
            <a:ext cx="4330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Effective-g factors are calculated with quenching factor of 0.7 for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58ACB4BF-7D70-A126-44E2-2642BA7052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529657"/>
            <a:ext cx="7348476" cy="587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4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E5D56-0B1B-0D25-B939-FF4ADB9CF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BAB287C-E505-EA73-7ED7-FE3FA4ED9792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C25F93-3DCD-DBE9-8FA6-9CA6FDB52DB8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13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EA85824-A075-2ECE-A335-6A8B5C8AE6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75B5227F-FCDC-8874-B225-62DFC7C2B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BE" altLang="en-B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6DE55BE-F5C9-CEC3-EE5A-8A5ECD3E5A9D}"/>
              </a:ext>
            </a:extLst>
          </p:cNvPr>
          <p:cNvSpPr txBox="1">
            <a:spLocks/>
          </p:cNvSpPr>
          <p:nvPr/>
        </p:nvSpPr>
        <p:spPr>
          <a:xfrm>
            <a:off x="770466" y="8972"/>
            <a:ext cx="10515600" cy="461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Configurations and HFA in odd Au isotopes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442E93-7EE2-5364-9695-86C7A06756A5}"/>
              </a:ext>
            </a:extLst>
          </p:cNvPr>
          <p:cNvSpPr txBox="1"/>
          <p:nvPr/>
        </p:nvSpPr>
        <p:spPr>
          <a:xfrm>
            <a:off x="7385049" y="2978082"/>
            <a:ext cx="45231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g-factors extracted from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A(6s </a:t>
            </a:r>
            <a:r>
              <a:rPr lang="en-US" sz="24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b="1" baseline="-25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HFA correction</a:t>
            </a:r>
            <a:r>
              <a:rPr lang="en-US" sz="24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BE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277990-C0B7-8541-977A-8D4013C5F34B}"/>
              </a:ext>
            </a:extLst>
          </p:cNvPr>
          <p:cNvSpPr txBox="1"/>
          <p:nvPr/>
        </p:nvSpPr>
        <p:spPr>
          <a:xfrm>
            <a:off x="7377163" y="667695"/>
            <a:ext cx="467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(g-factors) provide key information on the underlying single-particle nature of a nuclear configuration.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216F2F-5B0B-54DA-CFE1-3A00D5702082}"/>
              </a:ext>
            </a:extLst>
          </p:cNvPr>
          <p:cNvSpPr txBox="1"/>
          <p:nvPr/>
        </p:nvSpPr>
        <p:spPr>
          <a:xfrm>
            <a:off x="7385049" y="1946938"/>
            <a:ext cx="4330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Effective-g factors are calculated with quenching factor of 0.7 for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F5F5C5-202F-D86B-7A02-17F09C32EBEA}"/>
              </a:ext>
            </a:extLst>
          </p:cNvPr>
          <p:cNvSpPr txBox="1"/>
          <p:nvPr/>
        </p:nvSpPr>
        <p:spPr>
          <a:xfrm>
            <a:off x="2714807" y="2608750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9/2</a:t>
            </a:r>
            <a:endParaRPr lang="en-B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B39548-B0AB-E880-9A35-615D39864F48}"/>
              </a:ext>
            </a:extLst>
          </p:cNvPr>
          <p:cNvSpPr txBox="1"/>
          <p:nvPr/>
        </p:nvSpPr>
        <p:spPr>
          <a:xfrm>
            <a:off x="3701668" y="173060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11/2</a:t>
            </a:r>
            <a:endParaRPr lang="en-B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9B7507-1C9B-1D0E-11E9-E3AFE55B73BF}"/>
              </a:ext>
            </a:extLst>
          </p:cNvPr>
          <p:cNvSpPr txBox="1"/>
          <p:nvPr/>
        </p:nvSpPr>
        <p:spPr>
          <a:xfrm>
            <a:off x="515428" y="328467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3/2</a:t>
            </a:r>
            <a:endParaRPr lang="en-B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F21B11-F951-9CAC-019C-991F8440C503}"/>
              </a:ext>
            </a:extLst>
          </p:cNvPr>
          <p:cNvSpPr txBox="1"/>
          <p:nvPr/>
        </p:nvSpPr>
        <p:spPr>
          <a:xfrm>
            <a:off x="1179892" y="328070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4E197F-ABD9-5C23-11A2-77726D271C05}"/>
              </a:ext>
            </a:extLst>
          </p:cNvPr>
          <p:cNvSpPr txBox="1"/>
          <p:nvPr/>
        </p:nvSpPr>
        <p:spPr>
          <a:xfrm>
            <a:off x="1932071" y="3285879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8F7E22-2D00-C3A4-6A90-7BA6B76E183C}"/>
              </a:ext>
            </a:extLst>
          </p:cNvPr>
          <p:cNvSpPr txBox="1"/>
          <p:nvPr/>
        </p:nvSpPr>
        <p:spPr>
          <a:xfrm>
            <a:off x="2412725" y="1870281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79483B-420A-3ED4-367A-D74E42218CFE}"/>
              </a:ext>
            </a:extLst>
          </p:cNvPr>
          <p:cNvSpPr txBox="1"/>
          <p:nvPr/>
        </p:nvSpPr>
        <p:spPr>
          <a:xfrm>
            <a:off x="3771850" y="2190212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  <p:pic>
        <p:nvPicPr>
          <p:cNvPr id="30" name="Picture 29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37618308-BC97-A35D-15AD-56268C3248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529657"/>
            <a:ext cx="7348476" cy="587936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C6B2129-6A88-A732-B0E2-3E5D4709D912}"/>
              </a:ext>
            </a:extLst>
          </p:cNvPr>
          <p:cNvSpPr txBox="1"/>
          <p:nvPr/>
        </p:nvSpPr>
        <p:spPr>
          <a:xfrm>
            <a:off x="2667763" y="2642239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9/2</a:t>
            </a:r>
            <a:endParaRPr lang="en-B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0D7680-5FD6-DF77-F5AA-EE37F7FB5FD4}"/>
              </a:ext>
            </a:extLst>
          </p:cNvPr>
          <p:cNvSpPr txBox="1"/>
          <p:nvPr/>
        </p:nvSpPr>
        <p:spPr>
          <a:xfrm>
            <a:off x="3760138" y="177574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11/2</a:t>
            </a:r>
            <a:endParaRPr lang="en-BE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DC4E5F-AC41-149F-33E3-0789A82D2024}"/>
              </a:ext>
            </a:extLst>
          </p:cNvPr>
          <p:cNvSpPr txBox="1"/>
          <p:nvPr/>
        </p:nvSpPr>
        <p:spPr>
          <a:xfrm>
            <a:off x="558035" y="320891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3/2</a:t>
            </a:r>
            <a:endParaRPr lang="en-BE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1F429A-DD1F-A09E-BBE6-7B3FF70BEFA7}"/>
              </a:ext>
            </a:extLst>
          </p:cNvPr>
          <p:cNvSpPr txBox="1"/>
          <p:nvPr/>
        </p:nvSpPr>
        <p:spPr>
          <a:xfrm>
            <a:off x="1198178" y="321893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D4E634-8BAF-08C5-058D-74C89B6A34E2}"/>
              </a:ext>
            </a:extLst>
          </p:cNvPr>
          <p:cNvSpPr txBox="1"/>
          <p:nvPr/>
        </p:nvSpPr>
        <p:spPr>
          <a:xfrm>
            <a:off x="1935054" y="3215695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660C1C-DF74-059E-17F4-829182C8875E}"/>
              </a:ext>
            </a:extLst>
          </p:cNvPr>
          <p:cNvSpPr txBox="1"/>
          <p:nvPr/>
        </p:nvSpPr>
        <p:spPr>
          <a:xfrm>
            <a:off x="2357131" y="1877976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E8DBA1-FC02-2F9F-95EA-5B39DAA611A6}"/>
              </a:ext>
            </a:extLst>
          </p:cNvPr>
          <p:cNvSpPr txBox="1"/>
          <p:nvPr/>
        </p:nvSpPr>
        <p:spPr>
          <a:xfrm>
            <a:off x="3780993" y="2240451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799907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28369-1F39-B49F-BFBA-E5729F6F3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E8038A-FB5B-5684-FC38-8F5DADF511ED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059176-2F15-C902-2FD3-6A2630D06040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14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FFD1C2B9-5852-AA3D-71FA-9F3F4EE2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1563FC67-EFED-214D-37FF-91B40BB33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466" y="8972"/>
            <a:ext cx="10515600" cy="461795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Configurations and HFA in odd Au isotopes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F70F2A-A551-DF55-6774-E6C116A5396A}"/>
              </a:ext>
            </a:extLst>
          </p:cNvPr>
          <p:cNvSpPr txBox="1"/>
          <p:nvPr/>
        </p:nvSpPr>
        <p:spPr>
          <a:xfrm>
            <a:off x="7361604" y="4621858"/>
            <a:ext cx="4387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</a:t>
            </a:r>
            <a:r>
              <a:rPr lang="en-US" dirty="0"/>
              <a:t> (g-factor) changes especially for lighter gold isotopes (bigger </a:t>
            </a:r>
            <a:r>
              <a:rPr lang="el-GR" dirty="0"/>
              <a:t>μ</a:t>
            </a:r>
            <a:r>
              <a:rPr lang="en-US" dirty="0"/>
              <a:t> values).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BA42BF-71DF-82B2-7007-CB8E953B2293}"/>
              </a:ext>
            </a:extLst>
          </p:cNvPr>
          <p:cNvSpPr txBox="1"/>
          <p:nvPr/>
        </p:nvSpPr>
        <p:spPr>
          <a:xfrm>
            <a:off x="7702549" y="5499902"/>
            <a:ext cx="4205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Theoretical input for HFA is therefore needed!!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F81768-44B3-C943-9EA8-48753E3AF581}"/>
              </a:ext>
            </a:extLst>
          </p:cNvPr>
          <p:cNvSpPr txBox="1"/>
          <p:nvPr/>
        </p:nvSpPr>
        <p:spPr>
          <a:xfrm>
            <a:off x="7376581" y="3755532"/>
            <a:ext cx="4673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g-factors extracted from 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A(6p </a:t>
            </a:r>
            <a:r>
              <a:rPr lang="en-US" sz="2400" b="1" baseline="300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b="1" baseline="-250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4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BE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1EA12D-50E4-BD08-41F6-71DB3456507D}"/>
              </a:ext>
            </a:extLst>
          </p:cNvPr>
          <p:cNvSpPr txBox="1"/>
          <p:nvPr/>
        </p:nvSpPr>
        <p:spPr>
          <a:xfrm>
            <a:off x="7377163" y="667695"/>
            <a:ext cx="467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(g-factors) provide key information on the underlying single-particle nature of a nuclear configuration.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0C43AC-5056-BEC6-8880-2BDFA5F569FF}"/>
              </a:ext>
            </a:extLst>
          </p:cNvPr>
          <p:cNvSpPr txBox="1"/>
          <p:nvPr/>
        </p:nvSpPr>
        <p:spPr>
          <a:xfrm>
            <a:off x="7385049" y="1946938"/>
            <a:ext cx="4330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Effective-g factors are calculated with quenching factor of 0.7 for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64B132-61BA-EFD8-0A55-1C17334CF512}"/>
              </a:ext>
            </a:extLst>
          </p:cNvPr>
          <p:cNvSpPr txBox="1"/>
          <p:nvPr/>
        </p:nvSpPr>
        <p:spPr>
          <a:xfrm>
            <a:off x="7385049" y="2978082"/>
            <a:ext cx="45231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g-factors extracted from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A(6s </a:t>
            </a:r>
            <a:r>
              <a:rPr 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b="1" baseline="-25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HFA correction</a:t>
            </a:r>
            <a:r>
              <a:rPr lang="en-US" sz="20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BE" sz="2000" b="1" dirty="0"/>
          </a:p>
        </p:txBody>
      </p:sp>
      <p:pic>
        <p:nvPicPr>
          <p:cNvPr id="40" name="Picture 39" descr="A graph of different colored dots and numbers&#10;&#10;AI-generated content may be incorrect.">
            <a:extLst>
              <a:ext uri="{FF2B5EF4-FFF2-40B4-BE49-F238E27FC236}">
                <a16:creationId xmlns:a16="http://schemas.microsoft.com/office/drawing/2014/main" id="{89C0420D-A357-1866-D9A8-194A2F003D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5" y="529656"/>
            <a:ext cx="7338658" cy="587936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C5C520C-CA40-9194-4458-D37B67E97144}"/>
              </a:ext>
            </a:extLst>
          </p:cNvPr>
          <p:cNvSpPr txBox="1"/>
          <p:nvPr/>
        </p:nvSpPr>
        <p:spPr>
          <a:xfrm>
            <a:off x="2667763" y="2642239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9/2</a:t>
            </a:r>
            <a:endParaRPr lang="en-B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EC88D1-7EF3-4EC7-07BA-880BB6AE4DAF}"/>
              </a:ext>
            </a:extLst>
          </p:cNvPr>
          <p:cNvSpPr txBox="1"/>
          <p:nvPr/>
        </p:nvSpPr>
        <p:spPr>
          <a:xfrm>
            <a:off x="3760138" y="177574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11/2</a:t>
            </a:r>
            <a:endParaRPr lang="en-B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D7BCF3-00A1-4DD0-6796-09CF095BAE98}"/>
              </a:ext>
            </a:extLst>
          </p:cNvPr>
          <p:cNvSpPr txBox="1"/>
          <p:nvPr/>
        </p:nvSpPr>
        <p:spPr>
          <a:xfrm>
            <a:off x="558035" y="320891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3/2</a:t>
            </a:r>
            <a:endParaRPr lang="en-BE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8941B3-4BA1-B04B-4E6F-B4C6CFE5978A}"/>
              </a:ext>
            </a:extLst>
          </p:cNvPr>
          <p:cNvSpPr txBox="1"/>
          <p:nvPr/>
        </p:nvSpPr>
        <p:spPr>
          <a:xfrm>
            <a:off x="1198178" y="321893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AF641C6-09A3-821F-889A-B0C9749CBA63}"/>
              </a:ext>
            </a:extLst>
          </p:cNvPr>
          <p:cNvSpPr txBox="1"/>
          <p:nvPr/>
        </p:nvSpPr>
        <p:spPr>
          <a:xfrm>
            <a:off x="1935054" y="3215695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5A3EE4-4A86-F76B-5CDF-FE2D63F54360}"/>
              </a:ext>
            </a:extLst>
          </p:cNvPr>
          <p:cNvSpPr txBox="1"/>
          <p:nvPr/>
        </p:nvSpPr>
        <p:spPr>
          <a:xfrm>
            <a:off x="2357131" y="1877976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035E2F-543E-66F0-528D-3D256515ACA5}"/>
              </a:ext>
            </a:extLst>
          </p:cNvPr>
          <p:cNvSpPr txBox="1"/>
          <p:nvPr/>
        </p:nvSpPr>
        <p:spPr>
          <a:xfrm>
            <a:off x="3780993" y="2240451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12403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C09C3-A61C-E4A7-667F-F848E13DF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3E1E6-265A-79BF-D611-1A7C70C75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8553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Electric quadrupole moments (Q</a:t>
            </a:r>
            <a:r>
              <a:rPr lang="en-US" sz="3200" baseline="-250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3200" i="1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A483CB-0A9F-A6CA-7D6D-2D881CBF0004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D36D31-1957-DE7A-9B8F-572CA3968C3C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15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7A99ABBF-1856-8835-5534-0B2937A39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CEBA6F3-908E-0CEB-B03D-496C50CB1C03}"/>
              </a:ext>
            </a:extLst>
          </p:cNvPr>
          <p:cNvSpPr txBox="1"/>
          <p:nvPr/>
        </p:nvSpPr>
        <p:spPr>
          <a:xfrm>
            <a:off x="513066" y="6513262"/>
            <a:ext cx="85621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Powers, R. J., et. al. Muonic </a:t>
            </a:r>
            <a:r>
              <a:rPr lang="en-US" sz="11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1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Au: A test of the weak-coupling model. NP</a:t>
            </a:r>
            <a:r>
              <a:rPr lang="de-CH" sz="11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230 (1997) 413</a:t>
            </a:r>
            <a:endParaRPr lang="en-BE" sz="11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7A6E2858-9A83-7648-3AB1-41CF783CEE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760244"/>
              </p:ext>
            </p:extLst>
          </p:nvPr>
        </p:nvGraphicFramePr>
        <p:xfrm>
          <a:off x="7770504" y="1115942"/>
          <a:ext cx="4370196" cy="480747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76478">
                  <a:extLst>
                    <a:ext uri="{9D8B030D-6E8A-4147-A177-3AD203B41FA5}">
                      <a16:colId xmlns:a16="http://schemas.microsoft.com/office/drawing/2014/main" val="1203456402"/>
                    </a:ext>
                  </a:extLst>
                </a:gridCol>
                <a:gridCol w="562292">
                  <a:extLst>
                    <a:ext uri="{9D8B030D-6E8A-4147-A177-3AD203B41FA5}">
                      <a16:colId xmlns:a16="http://schemas.microsoft.com/office/drawing/2014/main" val="4027234284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2035013920"/>
                    </a:ext>
                  </a:extLst>
                </a:gridCol>
                <a:gridCol w="1021207">
                  <a:extLst>
                    <a:ext uri="{9D8B030D-6E8A-4147-A177-3AD203B41FA5}">
                      <a16:colId xmlns:a16="http://schemas.microsoft.com/office/drawing/2014/main" val="4150020812"/>
                    </a:ext>
                  </a:extLst>
                </a:gridCol>
                <a:gridCol w="1024064">
                  <a:extLst>
                    <a:ext uri="{9D8B030D-6E8A-4147-A177-3AD203B41FA5}">
                      <a16:colId xmlns:a16="http://schemas.microsoft.com/office/drawing/2014/main" val="615079951"/>
                    </a:ext>
                  </a:extLst>
                </a:gridCol>
              </a:tblGrid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B(6p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[b]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(this work)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[b]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(literature)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9922423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764(5)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1.274(39)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476271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1301(6)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2.17(7)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3923181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-566(3)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- 0.94(3)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0846568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184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4.7(3)</a:t>
                      </a:r>
                      <a:endParaRPr lang="en-BE" sz="1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3580607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185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-622(2)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-1.04(3)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-1.1(1)</a:t>
                      </a:r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791001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186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3.10(6)</a:t>
                      </a:r>
                      <a:endParaRPr lang="en-BE" sz="14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909674"/>
                  </a:ext>
                </a:extLst>
              </a:tr>
              <a:tr h="3206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-1508(10)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-2.52(8)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1290172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188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-186(3)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-0.31(1)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51920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1339(9)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2.23(7)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2932704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190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-167(2)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-0.280(9)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7584304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428(5)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0.71(2)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0.72(2)</a:t>
                      </a:r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8507710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-130(1)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-0.220(7)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-0.228(8)</a:t>
                      </a:r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5165880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402(3)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0.67(2)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0.66(2)</a:t>
                      </a:r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3975123"/>
                  </a:ext>
                </a:extLst>
              </a:tr>
              <a:tr h="3052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195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361(2)</a:t>
                      </a:r>
                      <a:endParaRPr lang="en-BE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0.60(2)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0.61(2)</a:t>
                      </a:r>
                      <a:endParaRPr lang="en-BE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5130054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8788EAF9-684A-5AFF-634B-1E0D29BEDF81}"/>
              </a:ext>
            </a:extLst>
          </p:cNvPr>
          <p:cNvSpPr txBox="1"/>
          <p:nvPr/>
        </p:nvSpPr>
        <p:spPr>
          <a:xfrm>
            <a:off x="8087908" y="530406"/>
            <a:ext cx="373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Q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 ones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CRIS measurements, and 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black ones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the literature values.</a:t>
            </a:r>
            <a:endParaRPr lang="en-BE" sz="14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613223-AD3C-A550-D110-5147197BEF1D}"/>
                  </a:ext>
                </a:extLst>
              </p:cNvPr>
              <p:cNvSpPr txBox="1"/>
              <p:nvPr/>
            </p:nvSpPr>
            <p:spPr>
              <a:xfrm>
                <a:off x="2333063" y="530406"/>
                <a:ext cx="2906866" cy="6685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BE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B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800" dirty="0"/>
                  <a:t>0.547(16) barn   </a:t>
                </a:r>
                <a:r>
                  <a:rPr lang="en-US" sz="1800" b="1" dirty="0"/>
                  <a:t>[1]</a:t>
                </a:r>
              </a:p>
              <a:p>
                <a:pPr algn="ctr"/>
                <a:r>
                  <a:rPr lang="en-US" dirty="0"/>
                  <a:t>B(6p </a:t>
                </a:r>
                <a:r>
                  <a:rPr lang="en-US" baseline="30000" dirty="0"/>
                  <a:t>2</a:t>
                </a:r>
                <a:r>
                  <a:rPr lang="en-US" dirty="0"/>
                  <a:t>P</a:t>
                </a:r>
                <a:r>
                  <a:rPr lang="en-US" baseline="-25000" dirty="0"/>
                  <a:t>3/2,ref </a:t>
                </a:r>
                <a:r>
                  <a:rPr lang="en-US" dirty="0"/>
                  <a:t>)</a:t>
                </a:r>
                <a:r>
                  <a:rPr lang="en-US" baseline="-25000" dirty="0"/>
                  <a:t> </a:t>
                </a:r>
                <a:r>
                  <a:rPr lang="en-US" dirty="0"/>
                  <a:t>=</a:t>
                </a:r>
                <a:r>
                  <a:rPr lang="en-US" baseline="30000" dirty="0"/>
                  <a:t>  </a:t>
                </a:r>
                <a:r>
                  <a:rPr lang="en-US" dirty="0"/>
                  <a:t>322(2) MHz</a:t>
                </a:r>
                <a:endParaRPr lang="en-B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613223-AD3C-A550-D110-5147197BE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3063" y="530406"/>
                <a:ext cx="2906866" cy="668581"/>
              </a:xfrm>
              <a:prstGeom prst="rect">
                <a:avLst/>
              </a:prstGeom>
              <a:blipFill>
                <a:blip r:embed="rId4"/>
                <a:stretch>
                  <a:fillRect t="-1770" b="-1150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6">
            <a:extLst>
              <a:ext uri="{FF2B5EF4-FFF2-40B4-BE49-F238E27FC236}">
                <a16:creationId xmlns:a16="http://schemas.microsoft.com/office/drawing/2014/main" id="{4C6E5E99-1264-1B3B-E488-DB06508D9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09" y="415534"/>
            <a:ext cx="2065189" cy="79814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E212966-9A56-7DBA-6B01-BCF463DE64E3}"/>
              </a:ext>
            </a:extLst>
          </p:cNvPr>
          <p:cNvSpPr/>
          <p:nvPr/>
        </p:nvSpPr>
        <p:spPr>
          <a:xfrm>
            <a:off x="7787010" y="3471102"/>
            <a:ext cx="4370195" cy="12278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D3B8B6-5A3E-E61C-618A-AA345AE3F3CF}"/>
              </a:ext>
            </a:extLst>
          </p:cNvPr>
          <p:cNvSpPr/>
          <p:nvPr/>
        </p:nvSpPr>
        <p:spPr>
          <a:xfrm>
            <a:off x="7778795" y="1630341"/>
            <a:ext cx="4370195" cy="9126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5D2941-D3C8-219D-0557-F9F225887EE7}"/>
              </a:ext>
            </a:extLst>
          </p:cNvPr>
          <p:cNvSpPr txBox="1"/>
          <p:nvPr/>
        </p:nvSpPr>
        <p:spPr>
          <a:xfrm>
            <a:off x="7770504" y="5905645"/>
            <a:ext cx="440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7 new states measured.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Good agreement with literature values</a:t>
            </a:r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A graph of a mass number&#10;&#10;AI-generated content may be incorrect.">
            <a:extLst>
              <a:ext uri="{FF2B5EF4-FFF2-40B4-BE49-F238E27FC236}">
                <a16:creationId xmlns:a16="http://schemas.microsoft.com/office/drawing/2014/main" id="{DB2EF103-2564-553D-FABB-DB25AEA5C2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" y="1213675"/>
            <a:ext cx="7708970" cy="526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5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2" grpId="0" animBg="1"/>
      <p:bldP spid="13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76896-9A49-9DFB-B280-C67F2E25A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48B69-BC9E-AF99-F1AB-D7A491BD9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37" y="14250"/>
            <a:ext cx="10515600" cy="58553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3200" baseline="-250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US" sz="3200" baseline="-250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Island of deformation</a:t>
            </a:r>
            <a:endParaRPr lang="en-BE" sz="3200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5CAEFF-34EE-797B-0690-196F2B6DD136}"/>
              </a:ext>
            </a:extLst>
          </p:cNvPr>
          <p:cNvSpPr/>
          <p:nvPr/>
        </p:nvSpPr>
        <p:spPr>
          <a:xfrm>
            <a:off x="1" y="6508284"/>
            <a:ext cx="12192000" cy="3736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2B764C-E89B-17E7-3739-3BE8B2CEB04C}"/>
              </a:ext>
            </a:extLst>
          </p:cNvPr>
          <p:cNvSpPr txBox="1"/>
          <p:nvPr/>
        </p:nvSpPr>
        <p:spPr>
          <a:xfrm>
            <a:off x="18287" y="657088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16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0D51A9B3-896D-3CFA-D253-0868FDDDA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803" y="6564861"/>
            <a:ext cx="721940" cy="260500"/>
          </a:xfrm>
          <a:prstGeom prst="rect">
            <a:avLst/>
          </a:prstGeom>
        </p:spPr>
      </p:pic>
      <p:pic>
        <p:nvPicPr>
          <p:cNvPr id="48" name="图片 14">
            <a:extLst>
              <a:ext uri="{FF2B5EF4-FFF2-40B4-BE49-F238E27FC236}">
                <a16:creationId xmlns:a16="http://schemas.microsoft.com/office/drawing/2014/main" id="{2B3D2C3C-3741-B5A7-F04E-60D6CFCAD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4" y="607476"/>
            <a:ext cx="2818586" cy="883157"/>
          </a:xfrm>
          <a:prstGeom prst="rect">
            <a:avLst/>
          </a:prstGeom>
        </p:spPr>
      </p:pic>
      <p:pic>
        <p:nvPicPr>
          <p:cNvPr id="49" name="图片 16">
            <a:extLst>
              <a:ext uri="{FF2B5EF4-FFF2-40B4-BE49-F238E27FC236}">
                <a16:creationId xmlns:a16="http://schemas.microsoft.com/office/drawing/2014/main" id="{776ECFD9-6B2A-92D5-BBE1-1B6C6DF46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34" y="2224743"/>
            <a:ext cx="3182091" cy="77859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69F6BE95-3699-FE08-4B23-3886AD6275C4}"/>
              </a:ext>
            </a:extLst>
          </p:cNvPr>
          <p:cNvSpPr txBox="1"/>
          <p:nvPr/>
        </p:nvSpPr>
        <p:spPr>
          <a:xfrm>
            <a:off x="80371" y="1519939"/>
            <a:ext cx="3631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coupling (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= I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assumed to extract 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β₂ (axial deformation)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BE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33F17B-2A7A-C4FC-028A-B3A16F5853EC}"/>
              </a:ext>
            </a:extLst>
          </p:cNvPr>
          <p:cNvSpPr txBox="1"/>
          <p:nvPr/>
        </p:nvSpPr>
        <p:spPr>
          <a:xfrm>
            <a:off x="124418" y="3047315"/>
            <a:ext cx="3212266" cy="64633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Positive‑Q (</a:t>
            </a:r>
            <a:r>
              <a:rPr lang="fr-F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181,182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Au, </a:t>
            </a:r>
            <a:r>
              <a:rPr lang="fr-F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184,186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Au)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reaches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β₂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0.25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rigid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prolate).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D88F057-D1A9-F622-7E1B-21E2146C9469}"/>
              </a:ext>
            </a:extLst>
          </p:cNvPr>
          <p:cNvSpPr txBox="1"/>
          <p:nvPr/>
        </p:nvSpPr>
        <p:spPr>
          <a:xfrm>
            <a:off x="124418" y="3919036"/>
            <a:ext cx="4094787" cy="1200329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Negative‑Q (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183,185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Au)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smaller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≈ -0.10 – -0.11 (moderate oblate) –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hints of triaxiality or higher order deformation?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5E1D16-F602-8301-032C-59012CFEEF0B}"/>
              </a:ext>
            </a:extLst>
          </p:cNvPr>
          <p:cNvSpPr txBox="1"/>
          <p:nvPr/>
        </p:nvSpPr>
        <p:spPr>
          <a:xfrm>
            <a:off x="124418" y="5369980"/>
            <a:ext cx="326002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 input required!!</a:t>
            </a:r>
          </a:p>
        </p:txBody>
      </p:sp>
      <p:pic>
        <p:nvPicPr>
          <p:cNvPr id="25" name="Picture 24" descr="A graph of a graph of a function&#10;&#10;AI-generated content may be incorrect.">
            <a:extLst>
              <a:ext uri="{FF2B5EF4-FFF2-40B4-BE49-F238E27FC236}">
                <a16:creationId xmlns:a16="http://schemas.microsoft.com/office/drawing/2014/main" id="{5A80D423-25B8-FD8C-CFC7-C47F20C409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237" y="453881"/>
            <a:ext cx="5142161" cy="6054403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45018991-5039-54D1-92B3-5A263A22CE1D}"/>
              </a:ext>
            </a:extLst>
          </p:cNvPr>
          <p:cNvSpPr/>
          <p:nvPr/>
        </p:nvSpPr>
        <p:spPr>
          <a:xfrm>
            <a:off x="6625629" y="3581487"/>
            <a:ext cx="2033089" cy="88457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AC492F-BCC5-ED39-DD4D-62469B6B747A}"/>
              </a:ext>
            </a:extLst>
          </p:cNvPr>
          <p:cNvSpPr txBox="1"/>
          <p:nvPr/>
        </p:nvSpPr>
        <p:spPr>
          <a:xfrm>
            <a:off x="8658718" y="3795365"/>
            <a:ext cx="974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="1" baseline="-25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0</a:t>
            </a:r>
            <a:endParaRPr lang="en-BE" b="1" baseline="-25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206F653-A351-D9ED-9F42-A2508760BD7E}"/>
              </a:ext>
            </a:extLst>
          </p:cNvPr>
          <p:cNvSpPr/>
          <p:nvPr/>
        </p:nvSpPr>
        <p:spPr>
          <a:xfrm>
            <a:off x="7041271" y="4965763"/>
            <a:ext cx="1213729" cy="65167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84BB26-6727-E903-9FC6-B48E010785D5}"/>
              </a:ext>
            </a:extLst>
          </p:cNvPr>
          <p:cNvSpPr txBox="1"/>
          <p:nvPr/>
        </p:nvSpPr>
        <p:spPr>
          <a:xfrm>
            <a:off x="8374249" y="4967158"/>
            <a:ext cx="974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="1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0</a:t>
            </a:r>
            <a:endParaRPr lang="en-BE" b="1" baseline="-25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85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6" grpId="0" animBg="1"/>
      <p:bldP spid="58" grpId="0" animBg="1"/>
      <p:bldP spid="3" grpId="0"/>
      <p:bldP spid="26" grpId="0" animBg="1"/>
      <p:bldP spid="27" grpId="0"/>
      <p:bldP spid="28" grpId="0" animBg="1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CCD54-589C-BECB-49FF-45989CE92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E23ED-B55C-0C45-2463-296DC251D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37" y="56585"/>
            <a:ext cx="10515600" cy="585536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 and Outlook</a:t>
            </a:r>
            <a:endParaRPr lang="en-BE" sz="36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D797C7-C6B6-83B3-82F3-AA089B32D823}"/>
              </a:ext>
            </a:extLst>
          </p:cNvPr>
          <p:cNvSpPr/>
          <p:nvPr/>
        </p:nvSpPr>
        <p:spPr>
          <a:xfrm>
            <a:off x="1" y="6508284"/>
            <a:ext cx="12192000" cy="3736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E33594-A40A-B278-4F70-342E4770D6BB}"/>
              </a:ext>
            </a:extLst>
          </p:cNvPr>
          <p:cNvSpPr txBox="1"/>
          <p:nvPr/>
        </p:nvSpPr>
        <p:spPr>
          <a:xfrm>
            <a:off x="18287" y="657088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17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063B6205-5FCD-BDAB-8D35-A04A72F68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803" y="6564861"/>
            <a:ext cx="721940" cy="260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7F2D32-DC14-9AAF-72DA-66A6A02D7383}"/>
              </a:ext>
            </a:extLst>
          </p:cNvPr>
          <p:cNvSpPr txBox="1"/>
          <p:nvPr/>
        </p:nvSpPr>
        <p:spPr>
          <a:xfrm>
            <a:off x="101600" y="698698"/>
            <a:ext cx="12050143" cy="5538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 assignment for </a:t>
            </a: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Au,</a:t>
            </a: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182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and </a:t>
            </a: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183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confirmed.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3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extracted from different electronic levels are significantly different from P</a:t>
            </a:r>
            <a:r>
              <a:rPr lang="en-US" sz="23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HFA correction needed from theory to constrain the magnetic moments.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HFA in P</a:t>
            </a:r>
            <a:r>
              <a:rPr lang="en-US" sz="23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3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(Similar to Tl)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 moments for 7 new states measured including high spin isomers: </a:t>
            </a: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187m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and </a:t>
            </a: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189m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300" baseline="30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183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and </a:t>
            </a:r>
            <a:r>
              <a:rPr lang="en-US" sz="23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185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have negative Q</a:t>
            </a:r>
            <a:r>
              <a:rPr lang="en-US" sz="23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(moderate oblate) while other isotopes in the “island of deformation” have positive Q</a:t>
            </a:r>
            <a:r>
              <a:rPr lang="en-US" sz="23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(rigid prolate).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Theoretical input needed to understand the mechanism.  </a:t>
            </a:r>
            <a:endParaRPr lang="en-BE" sz="23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675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E3AC2-A9B6-C889-8DD2-DBB93F19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639055"/>
          </a:xfrm>
        </p:spPr>
        <p:txBody>
          <a:bodyPr>
            <a:normAutofit/>
          </a:bodyPr>
          <a:lstStyle/>
          <a:p>
            <a:pPr algn="ctr"/>
            <a:r>
              <a:rPr lang="en-US" sz="37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BE" sz="37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DB0DA-26E8-35AD-12A4-9407D3E2D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12" y="950977"/>
            <a:ext cx="11695176" cy="525628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 Spin confirmation</a:t>
            </a:r>
          </a:p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 Magnetic dipole moments and HFA</a:t>
            </a:r>
          </a:p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 Electric Quadrupole moments</a:t>
            </a:r>
          </a:p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Conclusion/ Outlook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7754EE-2C0E-2A15-4C46-94FD18AE00C1}"/>
              </a:ext>
            </a:extLst>
          </p:cNvPr>
          <p:cNvSpPr/>
          <p:nvPr/>
        </p:nvSpPr>
        <p:spPr>
          <a:xfrm>
            <a:off x="0" y="6311900"/>
            <a:ext cx="12192000" cy="546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4A62284-466A-92FC-470E-EFD23143C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588" y="6372494"/>
            <a:ext cx="1168124" cy="42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0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562" y="6035934"/>
            <a:ext cx="1678568" cy="82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300" y="6155228"/>
            <a:ext cx="1761143" cy="58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714" y="4664933"/>
            <a:ext cx="1860897" cy="132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4604" y="4776560"/>
            <a:ext cx="1821220" cy="12141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765" y="5055096"/>
            <a:ext cx="636270" cy="636270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399" y="4891400"/>
            <a:ext cx="1428430" cy="74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719" y="5830620"/>
            <a:ext cx="1542387" cy="115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146A49D7-56CF-5E93-1D5D-C3BF6CD5FDE3}"/>
              </a:ext>
            </a:extLst>
          </p:cNvPr>
          <p:cNvSpPr/>
          <p:nvPr/>
        </p:nvSpPr>
        <p:spPr>
          <a:xfrm>
            <a:off x="3937616" y="3717079"/>
            <a:ext cx="4011967" cy="1144386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accent4">
                <a:lumMod val="75000"/>
              </a:schemeClr>
            </a:solidFill>
            <a:prstDash val="solid"/>
            <a:miter/>
          </a:ln>
        </p:spPr>
        <p:txBody>
          <a:bodyPr vert="horz" wrap="square" lIns="82918" tIns="41459" rIns="82918" bIns="41459" anchor="ctr" anchorCtr="1" compatLnSpc="1">
            <a:noAutofit/>
          </a:bodyPr>
          <a:lstStyle/>
          <a:p>
            <a:pPr algn="ctr" defTabSz="8291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35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  <p:pic>
        <p:nvPicPr>
          <p:cNvPr id="9" name="Picture 8" descr="A white and orange logo&#10;&#10;AI-generated content may be incorrect.">
            <a:extLst>
              <a:ext uri="{FF2B5EF4-FFF2-40B4-BE49-F238E27FC236}">
                <a16:creationId xmlns:a16="http://schemas.microsoft.com/office/drawing/2014/main" id="{338400DA-DEEF-4624-3967-BF3C9363C0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724" y="6033771"/>
            <a:ext cx="1660276" cy="824229"/>
          </a:xfrm>
          <a:prstGeom prst="rect">
            <a:avLst/>
          </a:prstGeom>
        </p:spPr>
      </p:pic>
      <p:pic>
        <p:nvPicPr>
          <p:cNvPr id="3" name="Picture 2" descr="A group of people standing in front of a building&#10;&#10;AI-generated content may be incorrect.">
            <a:extLst>
              <a:ext uri="{FF2B5EF4-FFF2-40B4-BE49-F238E27FC236}">
                <a16:creationId xmlns:a16="http://schemas.microsoft.com/office/drawing/2014/main" id="{EE1F281F-F775-44E5-500D-7DA739498A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33694" r="8411" b="29466"/>
          <a:stretch>
            <a:fillRect/>
          </a:stretch>
        </p:blipFill>
        <p:spPr>
          <a:xfrm>
            <a:off x="162339" y="121458"/>
            <a:ext cx="11867321" cy="341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26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58769-3566-F319-C2B2-9E07DC327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107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07396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FDEAD-63D4-EB86-12A6-BE923CC2F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B131A-D04D-692B-AC95-C7550327A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8919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Hyperfine anomaly references for S</a:t>
            </a:r>
            <a:r>
              <a:rPr lang="en-US" sz="3200" baseline="-25000" dirty="0"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endParaRPr lang="en-BE" sz="3200" baseline="-250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FFCB74-470D-9516-9E73-C0C490389380}"/>
              </a:ext>
            </a:extLst>
          </p:cNvPr>
          <p:cNvSpPr/>
          <p:nvPr/>
        </p:nvSpPr>
        <p:spPr>
          <a:xfrm>
            <a:off x="1" y="6482360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50E69DF3-1F82-2B2A-5B2A-CA66AC701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273" y="6528260"/>
            <a:ext cx="852962" cy="30777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FD43653-BAC6-4D30-96DF-F53D2CE68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668706"/>
              </p:ext>
            </p:extLst>
          </p:nvPr>
        </p:nvGraphicFramePr>
        <p:xfrm>
          <a:off x="1768282" y="607936"/>
          <a:ext cx="8479982" cy="5194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321">
                  <a:extLst>
                    <a:ext uri="{9D8B030D-6E8A-4147-A177-3AD203B41FA5}">
                      <a16:colId xmlns:a16="http://schemas.microsoft.com/office/drawing/2014/main" val="723215879"/>
                    </a:ext>
                  </a:extLst>
                </a:gridCol>
                <a:gridCol w="622852">
                  <a:extLst>
                    <a:ext uri="{9D8B030D-6E8A-4147-A177-3AD203B41FA5}">
                      <a16:colId xmlns:a16="http://schemas.microsoft.com/office/drawing/2014/main" val="2353978977"/>
                    </a:ext>
                  </a:extLst>
                </a:gridCol>
                <a:gridCol w="1043305">
                  <a:extLst>
                    <a:ext uri="{9D8B030D-6E8A-4147-A177-3AD203B41FA5}">
                      <a16:colId xmlns:a16="http://schemas.microsoft.com/office/drawing/2014/main" val="350404382"/>
                    </a:ext>
                  </a:extLst>
                </a:gridCol>
                <a:gridCol w="3650974">
                  <a:extLst>
                    <a:ext uri="{9D8B030D-6E8A-4147-A177-3AD203B41FA5}">
                      <a16:colId xmlns:a16="http://schemas.microsoft.com/office/drawing/2014/main" val="1655215847"/>
                    </a:ext>
                  </a:extLst>
                </a:gridCol>
                <a:gridCol w="2471530">
                  <a:extLst>
                    <a:ext uri="{9D8B030D-6E8A-4147-A177-3AD203B41FA5}">
                      <a16:colId xmlns:a16="http://schemas.microsoft.com/office/drawing/2014/main" val="4669439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RHFA (S</a:t>
                      </a:r>
                      <a:r>
                        <a:rPr lang="en-US" sz="12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Reference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DOI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31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0.17(7)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Laser-assisted decay spectroscopy for the ground states of </a:t>
                      </a:r>
                      <a:r>
                        <a:rPr lang="en-US" sz="1050" b="1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180,182</a:t>
                      </a:r>
                      <a:r>
                        <a:rPr lang="en-US" sz="105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 </a:t>
                      </a:r>
                      <a:r>
                        <a:rPr lang="en-US" sz="105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Phys. Rev. C </a:t>
                      </a:r>
                      <a:r>
                        <a:rPr lang="en-US" sz="105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102</a:t>
                      </a:r>
                      <a:r>
                        <a:rPr lang="en-US" sz="105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024312 – </a:t>
                      </a:r>
                      <a:r>
                        <a:rPr lang="en-US" sz="105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Published 11 August, 2020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https://doi.org/10.1103/PhysRevC.102.024312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54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185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0.09(3)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617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0.13(8)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dirty="0"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29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0.095(16)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Shape coexistence in </a:t>
                      </a:r>
                      <a:r>
                        <a:rPr lang="en-US" sz="1050" b="1" i="0" kern="1200" baseline="300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 studied by laser spectroscopy. 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Phys. Rev. C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101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064321 – 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Published 25 June,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5"/>
                        </a:rPr>
                        <a:t>https://doi.org/10.1103/PhysRevC.101.064321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53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0.09(3)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05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0.086(16)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86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-0.012(14)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003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-0.005(11)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019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194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0.018 (33)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Hyperfine anomaly in gold and magnetic moments of 𝐼</a:t>
                      </a:r>
                      <a:r>
                        <a:rPr lang="en-US" sz="1050" b="1" baseline="30000" dirty="0"/>
                        <a:t>𝜋</a:t>
                      </a:r>
                      <a:r>
                        <a:rPr lang="en-US" sz="1050" b="1" dirty="0"/>
                        <a:t>=11/2</a:t>
                      </a:r>
                      <a:r>
                        <a:rPr lang="en-US" sz="1050" b="1" baseline="30000" dirty="0"/>
                        <a:t>−</a:t>
                      </a:r>
                      <a:r>
                        <a:rPr lang="en-US" sz="1050" b="1" dirty="0"/>
                        <a:t> gold isomers. </a:t>
                      </a:r>
                      <a:r>
                        <a:rPr lang="en-US" sz="1050" dirty="0"/>
                        <a:t>Phys. Rev. C </a:t>
                      </a:r>
                      <a:r>
                        <a:rPr lang="en-US" sz="1050" b="1" dirty="0"/>
                        <a:t>101</a:t>
                      </a:r>
                      <a:r>
                        <a:rPr lang="en-US" sz="1050" dirty="0"/>
                        <a:t>, 034308 – </a:t>
                      </a:r>
                      <a:r>
                        <a:rPr lang="en-US" sz="1050" b="1" dirty="0"/>
                        <a:t>Published 20 March,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b="0" i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https://doi.org/10.1103/PhysRevC.101.034308</a:t>
                      </a:r>
                      <a:endParaRPr lang="en-BE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84042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0136D36-5C82-7EC3-04EC-41C9F563CA90}"/>
              </a:ext>
            </a:extLst>
          </p:cNvPr>
          <p:cNvSpPr txBox="1"/>
          <p:nvPr/>
        </p:nvSpPr>
        <p:spPr>
          <a:xfrm>
            <a:off x="1408411" y="5913238"/>
            <a:ext cx="10049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with references from where the hyperfine anomaly for 6s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have been taken. All of these values except for 182 and 187m  are also available in the ‘Table of hyperfine anomaly in atomic systems – 2023’ by JR Persson. </a:t>
            </a:r>
            <a:r>
              <a:rPr lang="de-CH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 tooltip="Persistent link using digital object identifier"/>
              </a:rPr>
              <a:t>https://doi.org/10.1016/j.adt.2023.101589</a:t>
            </a:r>
            <a:endParaRPr lang="en-B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204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0207C-E4FE-52A8-9409-25CF058D5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9F07-3029-348F-37DE-F4E77816D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73"/>
            <a:ext cx="10515600" cy="563864"/>
          </a:xfrm>
        </p:spPr>
        <p:txBody>
          <a:bodyPr>
            <a:noAutofit/>
          </a:bodyPr>
          <a:lstStyle/>
          <a:p>
            <a:pPr algn="ctr"/>
            <a:r>
              <a:rPr lang="en-US" sz="3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 assignment: </a:t>
            </a:r>
            <a:r>
              <a:rPr lang="en-US" sz="37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182</a:t>
            </a:r>
            <a:r>
              <a:rPr lang="en-US" sz="3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endParaRPr lang="en-BE" sz="3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60110C-7D91-6209-167B-0FC11BED53A1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C94CB8-B843-12C8-2FBB-1CE8253B5DE3}"/>
              </a:ext>
            </a:extLst>
          </p:cNvPr>
          <p:cNvSpPr txBox="1"/>
          <p:nvPr/>
        </p:nvSpPr>
        <p:spPr>
          <a:xfrm>
            <a:off x="18287" y="6553951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07</a:t>
            </a:r>
            <a:endParaRPr lang="en-BE" sz="1400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5AFA422B-1B62-00C1-1D25-194AB523A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C7B3CB-CAD7-2EB4-8673-B5F31964A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88" y="773747"/>
            <a:ext cx="5576062" cy="4668202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10B56B2-DC84-2CF2-253F-BCD37E2B8A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06310"/>
              </p:ext>
            </p:extLst>
          </p:nvPr>
        </p:nvGraphicFramePr>
        <p:xfrm>
          <a:off x="3364342" y="5622767"/>
          <a:ext cx="5560377" cy="822825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49605">
                  <a:extLst>
                    <a:ext uri="{9D8B030D-6E8A-4147-A177-3AD203B41FA5}">
                      <a16:colId xmlns:a16="http://schemas.microsoft.com/office/drawing/2014/main" val="3519051286"/>
                    </a:ext>
                  </a:extLst>
                </a:gridCol>
                <a:gridCol w="465455">
                  <a:extLst>
                    <a:ext uri="{9D8B030D-6E8A-4147-A177-3AD203B41FA5}">
                      <a16:colId xmlns:a16="http://schemas.microsoft.com/office/drawing/2014/main" val="1982843666"/>
                    </a:ext>
                  </a:extLst>
                </a:gridCol>
                <a:gridCol w="906780">
                  <a:extLst>
                    <a:ext uri="{9D8B030D-6E8A-4147-A177-3AD203B41FA5}">
                      <a16:colId xmlns:a16="http://schemas.microsoft.com/office/drawing/2014/main" val="54594252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2349683680"/>
                    </a:ext>
                  </a:extLst>
                </a:gridCol>
                <a:gridCol w="813117">
                  <a:extLst>
                    <a:ext uri="{9D8B030D-6E8A-4147-A177-3AD203B41FA5}">
                      <a16:colId xmlns:a16="http://schemas.microsoft.com/office/drawing/2014/main" val="2299877101"/>
                    </a:ext>
                  </a:extLst>
                </a:gridCol>
                <a:gridCol w="835343">
                  <a:extLst>
                    <a:ext uri="{9D8B030D-6E8A-4147-A177-3AD203B41FA5}">
                      <a16:colId xmlns:a16="http://schemas.microsoft.com/office/drawing/2014/main" val="3859297225"/>
                    </a:ext>
                  </a:extLst>
                </a:gridCol>
                <a:gridCol w="535305">
                  <a:extLst>
                    <a:ext uri="{9D8B030D-6E8A-4147-A177-3AD203B41FA5}">
                      <a16:colId xmlns:a16="http://schemas.microsoft.com/office/drawing/2014/main" val="1492028298"/>
                    </a:ext>
                  </a:extLst>
                </a:gridCol>
                <a:gridCol w="535305">
                  <a:extLst>
                    <a:ext uri="{9D8B030D-6E8A-4147-A177-3AD203B41FA5}">
                      <a16:colId xmlns:a16="http://schemas.microsoft.com/office/drawing/2014/main" val="263783083"/>
                    </a:ext>
                  </a:extLst>
                </a:gridCol>
              </a:tblGrid>
              <a:tr h="28434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6s 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1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6p 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1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B(6p 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1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Centroid</a:t>
                      </a:r>
                      <a:endParaRPr lang="en-BE" sz="11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/A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endParaRPr lang="en-BE" sz="11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χ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red</a:t>
                      </a:r>
                      <a:endParaRPr lang="en-BE" sz="11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24737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15865.9(77)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141.5(27)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1219(16)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3739.4(66)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0.009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17.39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146633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12434(8)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93.6(24)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1377(49)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4844(14)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0.007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21.24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5372994"/>
                  </a:ext>
                </a:extLst>
              </a:tr>
            </a:tbl>
          </a:graphicData>
        </a:graphic>
      </p:graphicFrame>
      <p:pic>
        <p:nvPicPr>
          <p:cNvPr id="13" name="Graphic 12" descr="Close with solid fill">
            <a:extLst>
              <a:ext uri="{FF2B5EF4-FFF2-40B4-BE49-F238E27FC236}">
                <a16:creationId xmlns:a16="http://schemas.microsoft.com/office/drawing/2014/main" id="{F4C0279C-8B01-CEAC-196C-09D02DC202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83383" y="2702480"/>
            <a:ext cx="416480" cy="36690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1942E4ED-0CA3-7FD2-4CEA-36A38F4BEA1D}"/>
              </a:ext>
            </a:extLst>
          </p:cNvPr>
          <p:cNvSpPr/>
          <p:nvPr/>
        </p:nvSpPr>
        <p:spPr>
          <a:xfrm>
            <a:off x="1221386" y="3124243"/>
            <a:ext cx="440377" cy="186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5" name="Graphic 14" descr="Close with solid fill">
            <a:extLst>
              <a:ext uri="{FF2B5EF4-FFF2-40B4-BE49-F238E27FC236}">
                <a16:creationId xmlns:a16="http://schemas.microsoft.com/office/drawing/2014/main" id="{76383B03-0F88-2654-D808-22E59ABAD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34349" y="2733400"/>
            <a:ext cx="416480" cy="366903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73565778-C4F1-655F-1954-6CC96803FBF1}"/>
              </a:ext>
            </a:extLst>
          </p:cNvPr>
          <p:cNvSpPr/>
          <p:nvPr/>
        </p:nvSpPr>
        <p:spPr>
          <a:xfrm>
            <a:off x="4810452" y="3102864"/>
            <a:ext cx="440377" cy="186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148CCAB-4018-5990-3C21-33C11A200F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085" y="777777"/>
            <a:ext cx="6170539" cy="4664172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E0870B78-AD11-1D2A-BBFB-D6B1BA3D4BA6}"/>
              </a:ext>
            </a:extLst>
          </p:cNvPr>
          <p:cNvSpPr/>
          <p:nvPr/>
        </p:nvSpPr>
        <p:spPr>
          <a:xfrm>
            <a:off x="7152453" y="3073444"/>
            <a:ext cx="440377" cy="186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4409088-44C5-56B1-23AC-1047C92E6371}"/>
              </a:ext>
            </a:extLst>
          </p:cNvPr>
          <p:cNvSpPr/>
          <p:nvPr/>
        </p:nvSpPr>
        <p:spPr>
          <a:xfrm>
            <a:off x="9658351" y="3073444"/>
            <a:ext cx="492076" cy="2010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B4CFB37-A712-1564-00BA-F43236BCA018}"/>
              </a:ext>
            </a:extLst>
          </p:cNvPr>
          <p:cNvSpPr/>
          <p:nvPr/>
        </p:nvSpPr>
        <p:spPr>
          <a:xfrm>
            <a:off x="11100562" y="3088797"/>
            <a:ext cx="440377" cy="2010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2" name="Graphic 21" descr="Close with solid fill">
            <a:extLst>
              <a:ext uri="{FF2B5EF4-FFF2-40B4-BE49-F238E27FC236}">
                <a16:creationId xmlns:a16="http://schemas.microsoft.com/office/drawing/2014/main" id="{8C3300D7-618C-4F2E-FADE-6B02D54320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6350" y="2722360"/>
            <a:ext cx="416480" cy="366903"/>
          </a:xfrm>
          <a:prstGeom prst="rect">
            <a:avLst/>
          </a:prstGeom>
        </p:spPr>
      </p:pic>
      <p:pic>
        <p:nvPicPr>
          <p:cNvPr id="23" name="Graphic 22" descr="Close with solid fill">
            <a:extLst>
              <a:ext uri="{FF2B5EF4-FFF2-40B4-BE49-F238E27FC236}">
                <a16:creationId xmlns:a16="http://schemas.microsoft.com/office/drawing/2014/main" id="{33FD66FE-ADA9-8406-320E-6F4958F5E1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33947" y="2706541"/>
            <a:ext cx="416480" cy="366903"/>
          </a:xfrm>
          <a:prstGeom prst="rect">
            <a:avLst/>
          </a:prstGeom>
        </p:spPr>
      </p:pic>
      <p:pic>
        <p:nvPicPr>
          <p:cNvPr id="24" name="Graphic 23" descr="Close with solid fill">
            <a:extLst>
              <a:ext uri="{FF2B5EF4-FFF2-40B4-BE49-F238E27FC236}">
                <a16:creationId xmlns:a16="http://schemas.microsoft.com/office/drawing/2014/main" id="{DEEFEDBA-7809-DB78-FDDE-E07A7A28E9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41965" y="2733529"/>
            <a:ext cx="416480" cy="36690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4948EF7-F529-FEC6-3690-11A085141787}"/>
              </a:ext>
            </a:extLst>
          </p:cNvPr>
          <p:cNvSpPr/>
          <p:nvPr/>
        </p:nvSpPr>
        <p:spPr>
          <a:xfrm>
            <a:off x="75376" y="743038"/>
            <a:ext cx="5684074" cy="469891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82156E-1082-EE47-220C-0F0BE93AD8CF}"/>
              </a:ext>
            </a:extLst>
          </p:cNvPr>
          <p:cNvSpPr/>
          <p:nvPr/>
        </p:nvSpPr>
        <p:spPr>
          <a:xfrm>
            <a:off x="5894500" y="754696"/>
            <a:ext cx="6257135" cy="469891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5F5F0-826C-F308-302A-2B3C0B0E653B}"/>
              </a:ext>
            </a:extLst>
          </p:cNvPr>
          <p:cNvSpPr txBox="1"/>
          <p:nvPr/>
        </p:nvSpPr>
        <p:spPr>
          <a:xfrm>
            <a:off x="8771345" y="1450754"/>
            <a:ext cx="88700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= 4</a:t>
            </a:r>
            <a:endParaRPr lang="en-BE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D07961-76F7-7127-C3EC-542A4F3396F0}"/>
              </a:ext>
            </a:extLst>
          </p:cNvPr>
          <p:cNvSpPr txBox="1"/>
          <p:nvPr/>
        </p:nvSpPr>
        <p:spPr>
          <a:xfrm>
            <a:off x="2698750" y="1469804"/>
            <a:ext cx="889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= 3</a:t>
            </a:r>
            <a:endParaRPr lang="en-BE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19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9" grpId="0" animBg="1"/>
      <p:bldP spid="20" grpId="0" animBg="1"/>
      <p:bldP spid="21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10638C-E599-C76B-03FF-3177571D6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6DBE-66B4-3A3F-FF6C-0758997ED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85536"/>
          </a:xfrm>
        </p:spPr>
        <p:txBody>
          <a:bodyPr>
            <a:noAutofit/>
          </a:bodyPr>
          <a:lstStyle/>
          <a:p>
            <a:pPr algn="ctr"/>
            <a:r>
              <a:rPr lang="en-US" sz="3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 assignment: </a:t>
            </a:r>
            <a:r>
              <a:rPr lang="en-US" sz="37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182</a:t>
            </a:r>
            <a:r>
              <a:rPr lang="en-US" sz="3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endParaRPr lang="en-BE" sz="3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4FB789-472A-8EDE-5D3B-BFA8A1929170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3B8C6BD5-8CFE-766A-AD98-343118BF9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21C2FC05-A765-5E5D-5174-458AA9A47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76" y="809822"/>
            <a:ext cx="6014546" cy="4670514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5C8B55E-903E-1C1F-4C79-C9112037F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63337"/>
              </p:ext>
            </p:extLst>
          </p:nvPr>
        </p:nvGraphicFramePr>
        <p:xfrm>
          <a:off x="3161246" y="5638461"/>
          <a:ext cx="5557202" cy="8125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49605">
                  <a:extLst>
                    <a:ext uri="{9D8B030D-6E8A-4147-A177-3AD203B41FA5}">
                      <a16:colId xmlns:a16="http://schemas.microsoft.com/office/drawing/2014/main" val="3519051286"/>
                    </a:ext>
                  </a:extLst>
                </a:gridCol>
                <a:gridCol w="465455">
                  <a:extLst>
                    <a:ext uri="{9D8B030D-6E8A-4147-A177-3AD203B41FA5}">
                      <a16:colId xmlns:a16="http://schemas.microsoft.com/office/drawing/2014/main" val="1982843666"/>
                    </a:ext>
                  </a:extLst>
                </a:gridCol>
                <a:gridCol w="981393">
                  <a:extLst>
                    <a:ext uri="{9D8B030D-6E8A-4147-A177-3AD203B41FA5}">
                      <a16:colId xmlns:a16="http://schemas.microsoft.com/office/drawing/2014/main" val="54594252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2349683680"/>
                    </a:ext>
                  </a:extLst>
                </a:gridCol>
                <a:gridCol w="838517">
                  <a:extLst>
                    <a:ext uri="{9D8B030D-6E8A-4147-A177-3AD203B41FA5}">
                      <a16:colId xmlns:a16="http://schemas.microsoft.com/office/drawing/2014/main" val="2299877101"/>
                    </a:ext>
                  </a:extLst>
                </a:gridCol>
                <a:gridCol w="728980">
                  <a:extLst>
                    <a:ext uri="{9D8B030D-6E8A-4147-A177-3AD203B41FA5}">
                      <a16:colId xmlns:a16="http://schemas.microsoft.com/office/drawing/2014/main" val="3859297225"/>
                    </a:ext>
                  </a:extLst>
                </a:gridCol>
                <a:gridCol w="538480">
                  <a:extLst>
                    <a:ext uri="{9D8B030D-6E8A-4147-A177-3AD203B41FA5}">
                      <a16:colId xmlns:a16="http://schemas.microsoft.com/office/drawing/2014/main" val="1492028298"/>
                    </a:ext>
                  </a:extLst>
                </a:gridCol>
                <a:gridCol w="535305">
                  <a:extLst>
                    <a:ext uri="{9D8B030D-6E8A-4147-A177-3AD203B41FA5}">
                      <a16:colId xmlns:a16="http://schemas.microsoft.com/office/drawing/2014/main" val="263783083"/>
                    </a:ext>
                  </a:extLst>
                </a:gridCol>
              </a:tblGrid>
              <a:tr h="2943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6s 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1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6p 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1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B(6p 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1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Centroid</a:t>
                      </a:r>
                      <a:endParaRPr lang="en-BE" sz="11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/A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endParaRPr lang="en-BE" sz="11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χ</a:t>
                      </a:r>
                      <a:r>
                        <a:rPr lang="en-US" sz="11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1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red</a:t>
                      </a:r>
                      <a:endParaRPr lang="en-BE" sz="11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247372"/>
                  </a:ext>
                </a:extLst>
              </a:tr>
              <a:tr h="2283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10267(11)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132(3)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1070(29)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5294(14)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0.013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21.34</a:t>
                      </a:r>
                      <a:endParaRPr lang="en-BE" sz="11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0793696"/>
                  </a:ext>
                </a:extLst>
              </a:tr>
              <a:tr h="24257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22212.03(29)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121(1)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1295.2(46)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2408(2)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0.005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6.70</a:t>
                      </a:r>
                      <a:endParaRPr lang="en-BE" sz="11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799505"/>
                  </a:ext>
                </a:extLst>
              </a:tr>
            </a:tbl>
          </a:graphicData>
        </a:graphic>
      </p:graphicFrame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CC90C062-47E7-A85E-AEC1-2C0AD6163F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69024" y="1697419"/>
            <a:ext cx="535527" cy="535527"/>
          </a:xfrm>
          <a:prstGeom prst="rect">
            <a:avLst/>
          </a:prstGeom>
        </p:spPr>
      </p:pic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55CB4692-B4E9-141F-6AD3-43913CC070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5" y="786327"/>
            <a:ext cx="5947655" cy="4617827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FAD4F3F6-EF57-49FF-7116-3D9098E394F3}"/>
              </a:ext>
            </a:extLst>
          </p:cNvPr>
          <p:cNvSpPr/>
          <p:nvPr/>
        </p:nvSpPr>
        <p:spPr>
          <a:xfrm>
            <a:off x="5017551" y="3142520"/>
            <a:ext cx="440377" cy="186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6" name="Graphic 15" descr="Close with solid fill">
            <a:extLst>
              <a:ext uri="{FF2B5EF4-FFF2-40B4-BE49-F238E27FC236}">
                <a16:creationId xmlns:a16="http://schemas.microsoft.com/office/drawing/2014/main" id="{9C9E9DD7-EEA0-2B60-27AD-139336A3EE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17551" y="2759279"/>
            <a:ext cx="416480" cy="366903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2A999FC7-4F54-895A-BD79-42599D8FCDE1}"/>
              </a:ext>
            </a:extLst>
          </p:cNvPr>
          <p:cNvSpPr/>
          <p:nvPr/>
        </p:nvSpPr>
        <p:spPr>
          <a:xfrm>
            <a:off x="3641975" y="3063000"/>
            <a:ext cx="440377" cy="186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8" name="Graphic 17" descr="Close with solid fill">
            <a:extLst>
              <a:ext uri="{FF2B5EF4-FFF2-40B4-BE49-F238E27FC236}">
                <a16:creationId xmlns:a16="http://schemas.microsoft.com/office/drawing/2014/main" id="{8AB631AB-8E7D-7D8D-BD88-04AB988E55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41975" y="2679759"/>
            <a:ext cx="416480" cy="36690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F1781D12-FE98-1DA0-2259-461B399C3D23}"/>
              </a:ext>
            </a:extLst>
          </p:cNvPr>
          <p:cNvSpPr/>
          <p:nvPr/>
        </p:nvSpPr>
        <p:spPr>
          <a:xfrm>
            <a:off x="1192971" y="3031197"/>
            <a:ext cx="440377" cy="186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0" name="Graphic 19" descr="Close with solid fill">
            <a:extLst>
              <a:ext uri="{FF2B5EF4-FFF2-40B4-BE49-F238E27FC236}">
                <a16:creationId xmlns:a16="http://schemas.microsoft.com/office/drawing/2014/main" id="{122FC8F5-43F8-2FF1-DD96-F99B48EC46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92971" y="2647956"/>
            <a:ext cx="416480" cy="36690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D097FC7-6A1E-9C13-8B47-AA81FF1A0D25}"/>
              </a:ext>
            </a:extLst>
          </p:cNvPr>
          <p:cNvSpPr/>
          <p:nvPr/>
        </p:nvSpPr>
        <p:spPr>
          <a:xfrm>
            <a:off x="18287" y="806538"/>
            <a:ext cx="5994243" cy="46887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395924-1FFE-9719-A63B-942F0ACA081C}"/>
              </a:ext>
            </a:extLst>
          </p:cNvPr>
          <p:cNvSpPr/>
          <p:nvPr/>
        </p:nvSpPr>
        <p:spPr>
          <a:xfrm>
            <a:off x="6090979" y="820487"/>
            <a:ext cx="6019567" cy="468117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5E8377-1AD3-C63B-0080-DFB3988B4F22}"/>
              </a:ext>
            </a:extLst>
          </p:cNvPr>
          <p:cNvSpPr txBox="1"/>
          <p:nvPr/>
        </p:nvSpPr>
        <p:spPr>
          <a:xfrm>
            <a:off x="2736850" y="1642748"/>
            <a:ext cx="99301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= 5</a:t>
            </a:r>
            <a:endParaRPr lang="en-BE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8520E4-816C-7B93-836D-58A2E69E7387}"/>
              </a:ext>
            </a:extLst>
          </p:cNvPr>
          <p:cNvSpPr txBox="1"/>
          <p:nvPr/>
        </p:nvSpPr>
        <p:spPr>
          <a:xfrm>
            <a:off x="8819518" y="1723068"/>
            <a:ext cx="103062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 = 2</a:t>
            </a:r>
            <a:endParaRPr lang="en-BE" sz="28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23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9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99045-712C-ED15-74A9-B6EC71726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9BBFA-115B-3EA1-0B94-2A02FED28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3" y="21673"/>
            <a:ext cx="10515600" cy="581577"/>
          </a:xfrm>
        </p:spPr>
        <p:txBody>
          <a:bodyPr>
            <a:noAutofit/>
          </a:bodyPr>
          <a:lstStyle/>
          <a:p>
            <a:pPr algn="ctr"/>
            <a:r>
              <a:rPr lang="en-US" sz="3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 assignment: </a:t>
            </a:r>
            <a:r>
              <a:rPr lang="en-US" sz="37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183</a:t>
            </a:r>
            <a:r>
              <a:rPr lang="en-US" sz="3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endParaRPr lang="en-BE" sz="3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6256B0-9475-B066-A66F-506BDAA44237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3D2F3B7F-5D9A-9310-4CDD-83DAF5E73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E27F90-2DB2-11C4-6857-4A8068DF3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267" y="565238"/>
            <a:ext cx="6493939" cy="50598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8FEE551-D744-ED1C-8B62-4A737C1D7DBA}"/>
              </a:ext>
            </a:extLst>
          </p:cNvPr>
          <p:cNvSpPr/>
          <p:nvPr/>
        </p:nvSpPr>
        <p:spPr>
          <a:xfrm>
            <a:off x="2599267" y="533946"/>
            <a:ext cx="6493939" cy="512244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0D1DA2-86F3-4423-585B-6C74FA28BF02}"/>
              </a:ext>
            </a:extLst>
          </p:cNvPr>
          <p:cNvSpPr txBox="1"/>
          <p:nvPr/>
        </p:nvSpPr>
        <p:spPr>
          <a:xfrm>
            <a:off x="5295232" y="1276101"/>
            <a:ext cx="125158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 = 5/2</a:t>
            </a:r>
            <a:endParaRPr lang="en-BE" sz="28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33847D62-E578-FE91-CEA3-0EEA0662E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46814" y="1247245"/>
            <a:ext cx="535527" cy="535527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0D67F68-F650-A0DD-8F12-830C1247F2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13920"/>
              </p:ext>
            </p:extLst>
          </p:nvPr>
        </p:nvGraphicFramePr>
        <p:xfrm>
          <a:off x="1625552" y="5719373"/>
          <a:ext cx="85909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480">
                  <a:extLst>
                    <a:ext uri="{9D8B030D-6E8A-4147-A177-3AD203B41FA5}">
                      <a16:colId xmlns:a16="http://schemas.microsoft.com/office/drawing/2014/main" val="3519051286"/>
                    </a:ext>
                  </a:extLst>
                </a:gridCol>
                <a:gridCol w="956480">
                  <a:extLst>
                    <a:ext uri="{9D8B030D-6E8A-4147-A177-3AD203B41FA5}">
                      <a16:colId xmlns:a16="http://schemas.microsoft.com/office/drawing/2014/main" val="1982843666"/>
                    </a:ext>
                  </a:extLst>
                </a:gridCol>
                <a:gridCol w="1135924">
                  <a:extLst>
                    <a:ext uri="{9D8B030D-6E8A-4147-A177-3AD203B41FA5}">
                      <a16:colId xmlns:a16="http://schemas.microsoft.com/office/drawing/2014/main" val="54594252"/>
                    </a:ext>
                  </a:extLst>
                </a:gridCol>
                <a:gridCol w="827382">
                  <a:extLst>
                    <a:ext uri="{9D8B030D-6E8A-4147-A177-3AD203B41FA5}">
                      <a16:colId xmlns:a16="http://schemas.microsoft.com/office/drawing/2014/main" val="2349683680"/>
                    </a:ext>
                  </a:extLst>
                </a:gridCol>
                <a:gridCol w="1065028">
                  <a:extLst>
                    <a:ext uri="{9D8B030D-6E8A-4147-A177-3AD203B41FA5}">
                      <a16:colId xmlns:a16="http://schemas.microsoft.com/office/drawing/2014/main" val="2299877101"/>
                    </a:ext>
                  </a:extLst>
                </a:gridCol>
                <a:gridCol w="1304014">
                  <a:extLst>
                    <a:ext uri="{9D8B030D-6E8A-4147-A177-3AD203B41FA5}">
                      <a16:colId xmlns:a16="http://schemas.microsoft.com/office/drawing/2014/main" val="3859297225"/>
                    </a:ext>
                  </a:extLst>
                </a:gridCol>
                <a:gridCol w="962108">
                  <a:extLst>
                    <a:ext uri="{9D8B030D-6E8A-4147-A177-3AD203B41FA5}">
                      <a16:colId xmlns:a16="http://schemas.microsoft.com/office/drawing/2014/main" val="1492028298"/>
                    </a:ext>
                  </a:extLst>
                </a:gridCol>
                <a:gridCol w="1383527">
                  <a:extLst>
                    <a:ext uri="{9D8B030D-6E8A-4147-A177-3AD203B41FA5}">
                      <a16:colId xmlns:a16="http://schemas.microsoft.com/office/drawing/2014/main" val="263783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Centroid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/A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Red Chi^2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47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23021.5(13)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125(1)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-566.2(26)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1118.1(17)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0.005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6.74</a:t>
                      </a:r>
                      <a:endParaRPr lang="en-BE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66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14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5EBAD-7BB9-DE33-FE9A-9410553A1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D6BF3-FEA1-781B-7635-9D24D04C4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964"/>
            <a:ext cx="10515600" cy="551023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A(6s </a:t>
            </a:r>
            <a:r>
              <a:rPr lang="en-US" sz="28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8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A(6p </a:t>
            </a:r>
            <a:r>
              <a:rPr lang="en-US" sz="28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8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A(6p </a:t>
            </a:r>
            <a:r>
              <a:rPr lang="en-US" sz="28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8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A7F613-7F0D-1329-0660-F2C074F2EEA2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7BB4D3B8-2DF3-F32C-5310-8031E7CBB4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7C2034-9555-E153-C664-7C3604AC06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13313"/>
              </p:ext>
            </p:extLst>
          </p:nvPr>
        </p:nvGraphicFramePr>
        <p:xfrm>
          <a:off x="143933" y="587249"/>
          <a:ext cx="2354897" cy="2001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76655">
                  <a:extLst>
                    <a:ext uri="{9D8B030D-6E8A-4147-A177-3AD203B41FA5}">
                      <a16:colId xmlns:a16="http://schemas.microsoft.com/office/drawing/2014/main" val="2336427811"/>
                    </a:ext>
                  </a:extLst>
                </a:gridCol>
                <a:gridCol w="1178242">
                  <a:extLst>
                    <a:ext uri="{9D8B030D-6E8A-4147-A177-3AD203B41FA5}">
                      <a16:colId xmlns:a16="http://schemas.microsoft.com/office/drawing/2014/main" val="15053664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μ [nm]</a:t>
                      </a:r>
                    </a:p>
                    <a:p>
                      <a:pPr algn="ctr"/>
                      <a:r>
                        <a:rPr lang="en-US" sz="1400" baseline="0" dirty="0"/>
                        <a:t>A(6s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S</a:t>
                      </a:r>
                      <a:r>
                        <a:rPr lang="en-US" sz="1400" baseline="-25000" dirty="0"/>
                        <a:t>1/2</a:t>
                      </a:r>
                      <a:r>
                        <a:rPr lang="en-US" sz="1400" baseline="0" dirty="0"/>
                        <a:t>)</a:t>
                      </a:r>
                      <a:r>
                        <a:rPr lang="en-US" sz="1400" baseline="-25000" dirty="0"/>
                        <a:t> 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μ</a:t>
                      </a:r>
                      <a:r>
                        <a:rPr lang="en-US" sz="1400" dirty="0"/>
                        <a:t> [nm] A(</a:t>
                      </a:r>
                      <a:r>
                        <a:rPr lang="en-US" sz="1400" baseline="0" dirty="0"/>
                        <a:t>6s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S</a:t>
                      </a:r>
                      <a:r>
                        <a:rPr lang="en-US" sz="1400" baseline="-25000" dirty="0"/>
                        <a:t>1/2</a:t>
                      </a:r>
                      <a:r>
                        <a:rPr lang="en-US" sz="1400" baseline="0" dirty="0"/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78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BE" sz="1400" kern="1200" dirty="0">
                          <a:solidFill>
                            <a:srgbClr val="0070C0"/>
                          </a:solidFill>
                        </a:rPr>
                        <a:t>1.0944</a:t>
                      </a:r>
                      <a:r>
                        <a:rPr lang="en-US" sz="1400" kern="1200" dirty="0">
                          <a:solidFill>
                            <a:srgbClr val="0070C0"/>
                          </a:solidFill>
                        </a:rPr>
                        <a:t>(48)</a:t>
                      </a:r>
                      <a:endParaRPr lang="en-BE" sz="1400" kern="1200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6600"/>
                          </a:solidFill>
                        </a:rPr>
                        <a:t>1.0907(8)</a:t>
                      </a:r>
                      <a:endParaRPr lang="en-BE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579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kern="1200" dirty="0">
                          <a:solidFill>
                            <a:srgbClr val="0070C0"/>
                          </a:solidFill>
                        </a:rPr>
                        <a:t>1.8349</a:t>
                      </a:r>
                      <a:r>
                        <a:rPr lang="en-US" sz="1400" kern="1200" dirty="0">
                          <a:solidFill>
                            <a:srgbClr val="0070C0"/>
                          </a:solidFill>
                        </a:rPr>
                        <a:t> (32)</a:t>
                      </a:r>
                      <a:endParaRPr lang="en-BE" sz="1400" kern="1200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6600"/>
                          </a:solidFill>
                        </a:rPr>
                        <a:t>1.835(1)</a:t>
                      </a:r>
                      <a:endParaRPr lang="en-BE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321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kern="1200" dirty="0">
                          <a:solidFill>
                            <a:srgbClr val="0070C0"/>
                          </a:solidFill>
                        </a:rPr>
                        <a:t> 3.2230</a:t>
                      </a:r>
                      <a:r>
                        <a:rPr lang="en-US" sz="1400" kern="1200" dirty="0">
                          <a:solidFill>
                            <a:srgbClr val="0070C0"/>
                          </a:solidFill>
                        </a:rPr>
                        <a:t>(129)</a:t>
                      </a:r>
                      <a:endParaRPr lang="en-BE" sz="1400" kern="1200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6600"/>
                          </a:solidFill>
                        </a:rPr>
                        <a:t>3.229(2)</a:t>
                      </a:r>
                      <a:endParaRPr lang="en-BE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668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BE" sz="1400" kern="1200" dirty="0">
                          <a:solidFill>
                            <a:srgbClr val="0070C0"/>
                          </a:solidFill>
                        </a:rPr>
                        <a:t>5.7170</a:t>
                      </a:r>
                      <a:r>
                        <a:rPr lang="en-US" sz="1400" kern="1200" dirty="0">
                          <a:solidFill>
                            <a:srgbClr val="0070C0"/>
                          </a:solidFill>
                        </a:rPr>
                        <a:t>(74)</a:t>
                      </a:r>
                      <a:endParaRPr lang="en-BE" sz="1400" kern="1200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6600"/>
                          </a:solidFill>
                        </a:rPr>
                        <a:t>5.706(4)</a:t>
                      </a:r>
                      <a:endParaRPr lang="en-BE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64820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0C5C42-53F3-EDAF-907D-9AEE1C7F0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397328"/>
              </p:ext>
            </p:extLst>
          </p:nvPr>
        </p:nvGraphicFramePr>
        <p:xfrm>
          <a:off x="2738835" y="604183"/>
          <a:ext cx="2362835" cy="204438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176655">
                  <a:extLst>
                    <a:ext uri="{9D8B030D-6E8A-4147-A177-3AD203B41FA5}">
                      <a16:colId xmlns:a16="http://schemas.microsoft.com/office/drawing/2014/main" val="2236605708"/>
                    </a:ext>
                  </a:extLst>
                </a:gridCol>
                <a:gridCol w="1186180">
                  <a:extLst>
                    <a:ext uri="{9D8B030D-6E8A-4147-A177-3AD203B41FA5}">
                      <a16:colId xmlns:a16="http://schemas.microsoft.com/office/drawing/2014/main" val="691158158"/>
                    </a:ext>
                  </a:extLst>
                </a:gridCol>
              </a:tblGrid>
              <a:tr h="32797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μ [nm]</a:t>
                      </a:r>
                    </a:p>
                    <a:p>
                      <a:pPr algn="ctr"/>
                      <a:r>
                        <a:rPr lang="en-US" sz="1400" baseline="0" dirty="0"/>
                        <a:t>A (6p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P</a:t>
                      </a:r>
                      <a:r>
                        <a:rPr lang="en-US" sz="1400" baseline="-25000" dirty="0"/>
                        <a:t>1/2</a:t>
                      </a:r>
                      <a:r>
                        <a:rPr lang="en-US" sz="1400" baseline="0" dirty="0"/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/>
                        <a:t>μ</a:t>
                      </a:r>
                      <a:r>
                        <a:rPr lang="en-US" sz="1400" dirty="0"/>
                        <a:t> [nm]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A(</a:t>
                      </a:r>
                      <a:r>
                        <a:rPr lang="en-US" sz="1400" baseline="0" dirty="0"/>
                        <a:t>6p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P</a:t>
                      </a:r>
                      <a:r>
                        <a:rPr lang="en-US" sz="1400" baseline="-25000" dirty="0"/>
                        <a:t>3/2</a:t>
                      </a:r>
                      <a:r>
                        <a:rPr lang="en-US" sz="1400" baseline="0" dirty="0"/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872998"/>
                  </a:ext>
                </a:extLst>
              </a:tr>
              <a:tr h="381557">
                <a:tc>
                  <a:txBody>
                    <a:bodyPr/>
                    <a:lstStyle/>
                    <a:p>
                      <a:pPr algn="ctr"/>
                      <a:r>
                        <a:rPr lang="en-BE" sz="1400" kern="1200" dirty="0">
                          <a:solidFill>
                            <a:schemeClr val="accent6"/>
                          </a:solidFill>
                        </a:rPr>
                        <a:t> 1.1983</a:t>
                      </a:r>
                      <a:r>
                        <a:rPr lang="en-US" sz="1400" kern="1200" dirty="0">
                          <a:solidFill>
                            <a:schemeClr val="accent6"/>
                          </a:solidFill>
                        </a:rPr>
                        <a:t>(472)</a:t>
                      </a:r>
                      <a:endParaRPr lang="en-BE" sz="1400" kern="12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1.39(5)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768936"/>
                  </a:ext>
                </a:extLst>
              </a:tr>
              <a:tr h="381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kern="1200" dirty="0">
                          <a:solidFill>
                            <a:schemeClr val="accent6"/>
                          </a:solidFill>
                        </a:rPr>
                        <a:t> 1.99</a:t>
                      </a:r>
                      <a:r>
                        <a:rPr lang="en-US" sz="1400" kern="1200" dirty="0">
                          <a:solidFill>
                            <a:schemeClr val="accent6"/>
                          </a:solidFill>
                        </a:rPr>
                        <a:t>7(27)</a:t>
                      </a:r>
                      <a:endParaRPr lang="en-BE" sz="1400" kern="12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2.32(8)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201201"/>
                  </a:ext>
                </a:extLst>
              </a:tr>
              <a:tr h="381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kern="1200" dirty="0">
                          <a:solidFill>
                            <a:schemeClr val="accent6"/>
                          </a:solidFill>
                        </a:rPr>
                        <a:t>3.4</a:t>
                      </a:r>
                      <a:r>
                        <a:rPr lang="en-US" sz="1400" kern="1200" dirty="0">
                          <a:solidFill>
                            <a:schemeClr val="accent6"/>
                          </a:solidFill>
                        </a:rPr>
                        <a:t>5(4)</a:t>
                      </a:r>
                      <a:endParaRPr lang="en-BE" sz="1400" kern="12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4.09(15)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94851"/>
                  </a:ext>
                </a:extLst>
              </a:tr>
              <a:tr h="381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accent6"/>
                          </a:solidFill>
                        </a:rPr>
                        <a:t>6.08(6)</a:t>
                      </a:r>
                      <a:endParaRPr lang="en-BE" sz="1400" kern="12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7.32(26)</a:t>
                      </a:r>
                      <a:endParaRPr lang="en-BE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33020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25D8537-CF53-28BF-4237-573E2D1C73C0}"/>
              </a:ext>
            </a:extLst>
          </p:cNvPr>
          <p:cNvSpPr txBox="1"/>
          <p:nvPr/>
        </p:nvSpPr>
        <p:spPr>
          <a:xfrm>
            <a:off x="2633995" y="2664935"/>
            <a:ext cx="2572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4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RILIS A(6p</a:t>
            </a:r>
            <a:r>
              <a:rPr lang="en-US" sz="1400" baseline="300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4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CRIS A(6p</a:t>
            </a:r>
            <a:r>
              <a:rPr lang="en-US" sz="1400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B58749-6C6B-532A-0BA9-F17DC08A199A}"/>
              </a:ext>
            </a:extLst>
          </p:cNvPr>
          <p:cNvSpPr txBox="1"/>
          <p:nvPr/>
        </p:nvSpPr>
        <p:spPr>
          <a:xfrm>
            <a:off x="143933" y="2658174"/>
            <a:ext cx="2307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RILIS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l-GR" sz="14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4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CRIS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A(6s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175344-ECC1-63EA-9975-4BDF44770412}"/>
              </a:ext>
            </a:extLst>
          </p:cNvPr>
          <p:cNvSpPr txBox="1"/>
          <p:nvPr/>
        </p:nvSpPr>
        <p:spPr>
          <a:xfrm>
            <a:off x="0" y="3297316"/>
            <a:ext cx="4935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hyperfine anomaly contribution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taken here. μ from A(6s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is overlapping from both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RILIS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from </a:t>
            </a:r>
            <a:r>
              <a:rPr lang="en-US" dirty="0">
                <a:solidFill>
                  <a:srgbClr val="FF66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work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 from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A(6p </a:t>
            </a:r>
            <a:r>
              <a:rPr lang="en-US" baseline="30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(RILIS)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bigger in all the cases than μ from A(6s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always smaller than μ from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6p</a:t>
            </a:r>
            <a:r>
              <a:rPr lang="en-US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(cris).</a:t>
            </a:r>
            <a:endParaRPr lang="en-BE" baseline="-25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 descr="A graph of mass number&#10;&#10;AI-generated content may be incorrect.">
            <a:extLst>
              <a:ext uri="{FF2B5EF4-FFF2-40B4-BE49-F238E27FC236}">
                <a16:creationId xmlns:a16="http://schemas.microsoft.com/office/drawing/2014/main" id="{1C82ADB5-E649-35A8-352F-718DE0C1E2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806" y="558516"/>
            <a:ext cx="7064481" cy="52623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070035-E922-CD00-2B41-38432861F8AC}"/>
              </a:ext>
            </a:extLst>
          </p:cNvPr>
          <p:cNvSpPr txBox="1"/>
          <p:nvPr/>
        </p:nvSpPr>
        <p:spPr>
          <a:xfrm>
            <a:off x="0" y="5714022"/>
            <a:ext cx="713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HFA is largest in 6s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.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we trust the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A(6p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)? Theory input needed</a:t>
            </a:r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8175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D4903-5A53-8B36-695D-7011D7239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9FDEA-9A5D-B76E-317F-79715696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725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</a:t>
            </a:r>
            <a:r>
              <a:rPr lang="el-GR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NMR measured values</a:t>
            </a:r>
            <a:endParaRPr lang="en-BE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E4F75B-C380-2595-A2CA-F8CA770F6BDE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618289-5078-63D3-60AA-D9F34F1D0148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18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D9AB046-6CAA-2AEF-E889-1F122F680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7E31E44-B88A-6B5D-3E48-1B9433E4E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70505"/>
              </p:ext>
            </p:extLst>
          </p:nvPr>
        </p:nvGraphicFramePr>
        <p:xfrm>
          <a:off x="6719696" y="472519"/>
          <a:ext cx="4472560" cy="1772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76478">
                  <a:extLst>
                    <a:ext uri="{9D8B030D-6E8A-4147-A177-3AD203B41FA5}">
                      <a16:colId xmlns:a16="http://schemas.microsoft.com/office/drawing/2014/main" val="778886115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1286840009"/>
                    </a:ext>
                  </a:extLst>
                </a:gridCol>
                <a:gridCol w="1599946">
                  <a:extLst>
                    <a:ext uri="{9D8B030D-6E8A-4147-A177-3AD203B41FA5}">
                      <a16:colId xmlns:a16="http://schemas.microsoft.com/office/drawing/2014/main" val="3318883369"/>
                    </a:ext>
                  </a:extLst>
                </a:gridCol>
                <a:gridCol w="1121093">
                  <a:extLst>
                    <a:ext uri="{9D8B030D-6E8A-4147-A177-3AD203B41FA5}">
                      <a16:colId xmlns:a16="http://schemas.microsoft.com/office/drawing/2014/main" val="307604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(NMR)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[nm]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(cris) A(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6P</a:t>
                      </a:r>
                      <a:r>
                        <a:rPr lang="en-US" sz="1400" baseline="-250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[nm]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(cris)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400" baseline="0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aseline="-25000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aseline="0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0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7312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6.17(15)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BE" sz="1400" b="1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7.31(26)</a:t>
                      </a:r>
                      <a:endParaRPr lang="en-BE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6.196(91)</a:t>
                      </a:r>
                      <a:endParaRPr lang="en-BE" sz="1400" b="1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731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0.1396(6)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en-BE" sz="1400" b="1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0.172(17)</a:t>
                      </a:r>
                      <a:endParaRPr lang="en-BE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0.1397(16)</a:t>
                      </a:r>
                      <a:endParaRPr lang="en-BE" sz="1400" b="1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7768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195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0.1487(6)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en-BE" sz="1400" b="1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0.152(11)</a:t>
                      </a:r>
                      <a:endParaRPr lang="en-BE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0.16</a:t>
                      </a:r>
                      <a:endParaRPr lang="en-BE" sz="1400" b="1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804931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0E134EE-5302-9CD4-F239-90188C882159}"/>
              </a:ext>
            </a:extLst>
          </p:cNvPr>
          <p:cNvSpPr txBox="1"/>
          <p:nvPr/>
        </p:nvSpPr>
        <p:spPr>
          <a:xfrm>
            <a:off x="6342537" y="3141255"/>
            <a:ext cx="59238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a)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Walle van E. et. al.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Internal field distribution on Au in the Au-Fe system in the limit of very small concentration. Phys. Rev. B 34, 2014(R) – Published 1 August, 1986</a:t>
            </a:r>
          </a:p>
          <a:p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b)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Hinfurtner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et. al. Measurements of spectroscopic quadrupole moments of neutron deficient Au isotopes with quadrupole-interaction-resolved NMR-ON. Nuclear Physics A Volume 562, Issue 2, 20 September 1993, Pages 205-217</a:t>
            </a:r>
          </a:p>
          <a:p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152C8-D87F-FCCA-F896-9C138DAFEBB9}"/>
              </a:ext>
            </a:extLst>
          </p:cNvPr>
          <p:cNvSpPr txBox="1"/>
          <p:nvPr/>
        </p:nvSpPr>
        <p:spPr>
          <a:xfrm>
            <a:off x="6342537" y="2285584"/>
            <a:ext cx="577509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14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189m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and </a:t>
            </a:r>
            <a:r>
              <a:rPr lang="en-US" sz="14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193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HFA contribution for A</a:t>
            </a:r>
            <a:r>
              <a:rPr lang="en-US" sz="1400" i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6s1/2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0.086(16) and -0.005(11).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195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Au, the HFA contribution is not available in the literature for either 6s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6p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BE" sz="1400" baseline="-25000" dirty="0"/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CE9636BC-3B20-E54E-ECF5-0DB5AFBAB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BE" altLang="en-B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A85BCF-45BE-987A-F09E-103402C020ED}"/>
              </a:ext>
            </a:extLst>
          </p:cNvPr>
          <p:cNvSpPr txBox="1"/>
          <p:nvPr/>
        </p:nvSpPr>
        <p:spPr>
          <a:xfrm>
            <a:off x="209589" y="5766526"/>
            <a:ext cx="6058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the the magnetic dipole moment values with NMR measurements to that of obtained from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6s1/2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6p3/2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BE" sz="14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A screenshot of a graph&#10;&#10;AI-generated content may be incorrect.">
            <a:extLst>
              <a:ext uri="{FF2B5EF4-FFF2-40B4-BE49-F238E27FC236}">
                <a16:creationId xmlns:a16="http://schemas.microsoft.com/office/drawing/2014/main" id="{DB6736FD-F675-392E-1101-39C4BB1A26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5" y="609600"/>
            <a:ext cx="6051302" cy="50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75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11A55-0476-BEE4-EF9B-FB4773EC4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D97B7-60CB-B52B-06BA-B781B77E6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Comparison: 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corrected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uncorrected from A(P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A(P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F546F7-1626-F4EF-7DE2-2A3FB8F1830D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295B926A-3937-12E1-C76C-5321C2005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CA506B8-4F54-6AC4-815A-DBCD922BC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120947"/>
              </p:ext>
            </p:extLst>
          </p:nvPr>
        </p:nvGraphicFramePr>
        <p:xfrm>
          <a:off x="7525205" y="1199903"/>
          <a:ext cx="4376032" cy="2001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28473">
                  <a:extLst>
                    <a:ext uri="{9D8B030D-6E8A-4147-A177-3AD203B41FA5}">
                      <a16:colId xmlns:a16="http://schemas.microsoft.com/office/drawing/2014/main" val="723215879"/>
                    </a:ext>
                  </a:extLst>
                </a:gridCol>
                <a:gridCol w="588426">
                  <a:extLst>
                    <a:ext uri="{9D8B030D-6E8A-4147-A177-3AD203B41FA5}">
                      <a16:colId xmlns:a16="http://schemas.microsoft.com/office/drawing/2014/main" val="2353978977"/>
                    </a:ext>
                  </a:extLst>
                </a:gridCol>
                <a:gridCol w="978111">
                  <a:extLst>
                    <a:ext uri="{9D8B030D-6E8A-4147-A177-3AD203B41FA5}">
                      <a16:colId xmlns:a16="http://schemas.microsoft.com/office/drawing/2014/main" val="1655215847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466943976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1660496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(6s </a:t>
                      </a:r>
                      <a:r>
                        <a:rPr lang="en-US" sz="1400" b="1" baseline="30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(6p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(6p </a:t>
                      </a:r>
                      <a:r>
                        <a:rPr lang="en-US" sz="1400" b="1" baseline="30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31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1.18</a:t>
                      </a:r>
                      <a:endParaRPr lang="en-BE" sz="1400" b="1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1.39(5)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20(5)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54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1.98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2.32(8)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2.00(3)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29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3.54(5)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4.09(20)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(4)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86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6.196(91)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7.32(30)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6.08(6)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258938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1F3714F-C422-3A48-31BF-C71847B1D6D7}"/>
              </a:ext>
            </a:extLst>
          </p:cNvPr>
          <p:cNvSpPr txBox="1"/>
          <p:nvPr/>
        </p:nvSpPr>
        <p:spPr>
          <a:xfrm>
            <a:off x="7355387" y="801197"/>
            <a:ext cx="449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Table: Magnetic moments from this work and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RILIS [1-3] </a:t>
            </a:r>
            <a:endParaRPr lang="en-BE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0E1122-3061-93C2-9A99-A347DECC07D6}"/>
              </a:ext>
            </a:extLst>
          </p:cNvPr>
          <p:cNvSpPr txBox="1"/>
          <p:nvPr/>
        </p:nvSpPr>
        <p:spPr>
          <a:xfrm>
            <a:off x="7483807" y="3280268"/>
            <a:ext cx="4708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HFA correction taken into account for </a:t>
            </a:r>
            <a:r>
              <a:rPr lang="en-US" dirty="0">
                <a:solidFill>
                  <a:schemeClr val="accent2"/>
                </a:solidFill>
              </a:rPr>
              <a:t>6s </a:t>
            </a:r>
            <a:r>
              <a:rPr lang="en-US" baseline="30000" dirty="0">
                <a:solidFill>
                  <a:schemeClr val="accent2"/>
                </a:solidFill>
              </a:rPr>
              <a:t>2</a:t>
            </a:r>
            <a:r>
              <a:rPr lang="en-US" dirty="0">
                <a:solidFill>
                  <a:schemeClr val="accent2"/>
                </a:solidFill>
              </a:rPr>
              <a:t>S</a:t>
            </a:r>
            <a:r>
              <a:rPr lang="en-US" baseline="-25000" dirty="0">
                <a:solidFill>
                  <a:schemeClr val="accent2"/>
                </a:solidFill>
              </a:rPr>
              <a:t>1/2</a:t>
            </a:r>
            <a:endParaRPr lang="en-US" baseline="30000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181-183 standard prescription</a:t>
            </a:r>
            <a:r>
              <a:rPr lang="en-US" baseline="30000" dirty="0">
                <a:solidFill>
                  <a:schemeClr val="accent2"/>
                </a:solidFill>
              </a:rPr>
              <a:t>.</a:t>
            </a:r>
            <a:r>
              <a:rPr lang="en-US" dirty="0">
                <a:solidFill>
                  <a:schemeClr val="accent2"/>
                </a:solidFill>
              </a:rPr>
              <a:t> 187m and 189m RHFA value</a:t>
            </a:r>
            <a:endParaRPr lang="en-US" baseline="-25000" dirty="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55D723-6DC4-DD7F-DA9E-6061FE478252}"/>
              </a:ext>
            </a:extLst>
          </p:cNvPr>
          <p:cNvSpPr txBox="1"/>
          <p:nvPr/>
        </p:nvSpPr>
        <p:spPr>
          <a:xfrm>
            <a:off x="296962" y="6451316"/>
            <a:ext cx="77850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Cubiss et. al, Deformation versus Sphericity in the Ground States of the Lightest Gold Isotopes. PHYSICAL REVIEW LETTERS 131, 202501 (2023)</a:t>
            </a:r>
          </a:p>
          <a:p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en-US" sz="800" b="1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Shape coexistence in </a:t>
            </a:r>
            <a:r>
              <a:rPr lang="en-US" sz="8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studied by laser spectroscopy. PHYSICAL REVIEW C 101, 064321 (2020)</a:t>
            </a:r>
          </a:p>
          <a:p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sz="800" b="1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Hyperfine anomaly in gold and magnetic moments of I</a:t>
            </a:r>
            <a:r>
              <a:rPr lang="en-US" sz="8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11/2− gold isomers . PHYSICAL REVIEW C 101, 034308 (2020)</a:t>
            </a:r>
          </a:p>
        </p:txBody>
      </p:sp>
      <p:pic>
        <p:nvPicPr>
          <p:cNvPr id="21" name="Picture 20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51855A51-9E76-5088-F071-A829FF15F4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823836"/>
            <a:ext cx="7337100" cy="548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4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8556F-6DB6-01E6-D0BC-3101F1489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6CF5F-0BDB-5BDC-7D64-88BC87E6C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Comparison: 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corrected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uncorrected from A(P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A(P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BB84EB-A547-8A9F-E741-C563AC914186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38D8C1AC-1B2C-97A8-151F-105CE3CDB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38B0C99-116E-300B-5165-6CCF74D21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767809"/>
              </p:ext>
            </p:extLst>
          </p:nvPr>
        </p:nvGraphicFramePr>
        <p:xfrm>
          <a:off x="7525205" y="1199903"/>
          <a:ext cx="4376032" cy="2001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28473">
                  <a:extLst>
                    <a:ext uri="{9D8B030D-6E8A-4147-A177-3AD203B41FA5}">
                      <a16:colId xmlns:a16="http://schemas.microsoft.com/office/drawing/2014/main" val="723215879"/>
                    </a:ext>
                  </a:extLst>
                </a:gridCol>
                <a:gridCol w="588426">
                  <a:extLst>
                    <a:ext uri="{9D8B030D-6E8A-4147-A177-3AD203B41FA5}">
                      <a16:colId xmlns:a16="http://schemas.microsoft.com/office/drawing/2014/main" val="2353978977"/>
                    </a:ext>
                  </a:extLst>
                </a:gridCol>
                <a:gridCol w="978111">
                  <a:extLst>
                    <a:ext uri="{9D8B030D-6E8A-4147-A177-3AD203B41FA5}">
                      <a16:colId xmlns:a16="http://schemas.microsoft.com/office/drawing/2014/main" val="1655215847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466943976"/>
                    </a:ext>
                  </a:extLst>
                </a:gridCol>
                <a:gridCol w="990511">
                  <a:extLst>
                    <a:ext uri="{9D8B030D-6E8A-4147-A177-3AD203B41FA5}">
                      <a16:colId xmlns:a16="http://schemas.microsoft.com/office/drawing/2014/main" val="1660496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(6s </a:t>
                      </a:r>
                      <a:r>
                        <a:rPr lang="en-US" sz="1400" b="1" baseline="30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(6p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(6p </a:t>
                      </a:r>
                      <a:r>
                        <a:rPr lang="en-US" sz="1400" b="1" baseline="30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4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31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1.18</a:t>
                      </a:r>
                      <a:endParaRPr lang="en-BE" sz="1400" b="1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1.39(5)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20(5)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54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1.98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2.32(8)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2.00(3)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29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3.49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4.09(2)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(4)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86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6.17</a:t>
                      </a:r>
                      <a:endParaRPr lang="en-BE" sz="14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7.32(3)</a:t>
                      </a:r>
                      <a:endParaRPr lang="en-BE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6.08(6)</a:t>
                      </a:r>
                      <a:endParaRPr lang="en-BE" sz="14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258938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02BAC5C-6C4F-64F4-5CBE-03FEF881A3D9}"/>
              </a:ext>
            </a:extLst>
          </p:cNvPr>
          <p:cNvSpPr txBox="1"/>
          <p:nvPr/>
        </p:nvSpPr>
        <p:spPr>
          <a:xfrm>
            <a:off x="7355387" y="801197"/>
            <a:ext cx="449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Table: Magnetic moments from this work and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RILIS [1-3] </a:t>
            </a:r>
            <a:endParaRPr lang="en-BE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4F75F4-7E55-6D71-B0D0-58F8842AD749}"/>
              </a:ext>
            </a:extLst>
          </p:cNvPr>
          <p:cNvSpPr txBox="1"/>
          <p:nvPr/>
        </p:nvSpPr>
        <p:spPr>
          <a:xfrm>
            <a:off x="7483807" y="3280268"/>
            <a:ext cx="4708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HFA correction taken into account for </a:t>
            </a:r>
            <a:r>
              <a:rPr lang="en-US" dirty="0">
                <a:solidFill>
                  <a:schemeClr val="accent2"/>
                </a:solidFill>
              </a:rPr>
              <a:t>6s </a:t>
            </a:r>
            <a:r>
              <a:rPr lang="en-US" baseline="30000" dirty="0">
                <a:solidFill>
                  <a:schemeClr val="accent2"/>
                </a:solidFill>
              </a:rPr>
              <a:t>2</a:t>
            </a:r>
            <a:r>
              <a:rPr lang="en-US" dirty="0">
                <a:solidFill>
                  <a:schemeClr val="accent2"/>
                </a:solidFill>
              </a:rPr>
              <a:t>S</a:t>
            </a:r>
            <a:r>
              <a:rPr lang="en-US" baseline="-25000" dirty="0">
                <a:solidFill>
                  <a:schemeClr val="accent2"/>
                </a:solidFill>
              </a:rPr>
              <a:t>1/2</a:t>
            </a:r>
            <a:r>
              <a:rPr lang="en-US" baseline="30000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using ML rule for all.</a:t>
            </a:r>
            <a:endParaRPr lang="en-US" baseline="-25000" dirty="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5F45FB-70D5-BD5D-0DE7-C1FE3269D424}"/>
              </a:ext>
            </a:extLst>
          </p:cNvPr>
          <p:cNvSpPr txBox="1"/>
          <p:nvPr/>
        </p:nvSpPr>
        <p:spPr>
          <a:xfrm>
            <a:off x="296962" y="6451316"/>
            <a:ext cx="77850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Cubiss et. al, Deformation versus Sphericity in the Ground States of the Lightest Gold Isotopes. PHYSICAL REVIEW LETTERS 131, 202501 (2023)</a:t>
            </a:r>
          </a:p>
          <a:p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en-US" sz="800" b="1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Shape coexistence in </a:t>
            </a:r>
            <a:r>
              <a:rPr lang="en-US" sz="8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studied by laser spectroscopy. PHYSICAL REVIEW C 101, 064321 (2020)</a:t>
            </a:r>
          </a:p>
          <a:p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sz="800" b="1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Hyperfine anomaly in gold and magnetic moments of I</a:t>
            </a:r>
            <a:r>
              <a:rPr lang="en-US" sz="8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11/2− gold isomers . PHYSICAL REVIEW C 101, 034308 (2020)</a:t>
            </a:r>
          </a:p>
        </p:txBody>
      </p:sp>
      <p:pic>
        <p:nvPicPr>
          <p:cNvPr id="7" name="Picture 6" descr="A graph with red and green dots&#10;&#10;AI-generated content may be incorrect.">
            <a:extLst>
              <a:ext uri="{FF2B5EF4-FFF2-40B4-BE49-F238E27FC236}">
                <a16:creationId xmlns:a16="http://schemas.microsoft.com/office/drawing/2014/main" id="{A7D42933-9A14-45E9-673F-20F3ABE75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946"/>
            <a:ext cx="7450554" cy="557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2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showing the number of electrons&#10;&#10;Description automatically generated">
            <a:extLst>
              <a:ext uri="{FF2B5EF4-FFF2-40B4-BE49-F238E27FC236}">
                <a16:creationId xmlns:a16="http://schemas.microsoft.com/office/drawing/2014/main" id="{7F871AFE-BDB8-3E1A-4859-E48732BEF7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193" y="1631055"/>
            <a:ext cx="6495815" cy="4646910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A2EE5FB-82CD-8741-05BF-C9BADCEC10E3}"/>
              </a:ext>
            </a:extLst>
          </p:cNvPr>
          <p:cNvSpPr txBox="1">
            <a:spLocks/>
          </p:cNvSpPr>
          <p:nvPr/>
        </p:nvSpPr>
        <p:spPr>
          <a:xfrm>
            <a:off x="838200" y="36821"/>
            <a:ext cx="10515600" cy="585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BE" sz="3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4A3AA-9D1B-764C-18F5-03F359B758D9}"/>
              </a:ext>
            </a:extLst>
          </p:cNvPr>
          <p:cNvSpPr/>
          <p:nvPr/>
        </p:nvSpPr>
        <p:spPr>
          <a:xfrm>
            <a:off x="0" y="6420302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F14704EF-07A2-0897-0588-F0BB250F3D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280" y="6459711"/>
            <a:ext cx="981456" cy="354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C0077C-FDBC-CBCC-D3D4-8FBDF56840D0}"/>
              </a:ext>
            </a:extLst>
          </p:cNvPr>
          <p:cNvSpPr txBox="1"/>
          <p:nvPr/>
        </p:nvSpPr>
        <p:spPr>
          <a:xfrm>
            <a:off x="18287" y="1921082"/>
            <a:ext cx="3975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shape staggering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Hg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(Z=80) from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105 to 100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[1];</a:t>
            </a:r>
            <a:endParaRPr lang="en-BE" sz="2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66A43E-F805-332A-24C4-585E32EEF6E8}"/>
              </a:ext>
            </a:extLst>
          </p:cNvPr>
          <p:cNvSpPr txBox="1"/>
          <p:nvPr/>
        </p:nvSpPr>
        <p:spPr>
          <a:xfrm>
            <a:off x="18287" y="2807520"/>
            <a:ext cx="4021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Same phenomenon in </a:t>
            </a:r>
            <a:r>
              <a:rPr lang="en-US" sz="2000" b="1" dirty="0">
                <a:solidFill>
                  <a:srgbClr val="1003B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(Z=83) exactly at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105 and similar magnitude as Hg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[2];</a:t>
            </a:r>
            <a:endParaRPr lang="en-BE" sz="2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A4A6E9-CF6E-AADC-7CBC-616F24D84214}"/>
              </a:ext>
            </a:extLst>
          </p:cNvPr>
          <p:cNvSpPr txBox="1"/>
          <p:nvPr/>
        </p:nvSpPr>
        <p:spPr>
          <a:xfrm>
            <a:off x="0" y="3883703"/>
            <a:ext cx="4679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contrast,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(Z=82) isotopes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remain spherical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down to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101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A2A16D-6D5E-9449-B8BC-09FD3C7639D8}"/>
              </a:ext>
            </a:extLst>
          </p:cNvPr>
          <p:cNvSpPr txBox="1"/>
          <p:nvPr/>
        </p:nvSpPr>
        <p:spPr>
          <a:xfrm>
            <a:off x="18287" y="5571837"/>
            <a:ext cx="54947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J.Bonn et. al, Physics Letters B Volume 38, Issue 5, 1972, Pages 308-311;</a:t>
            </a:r>
          </a:p>
          <a:p>
            <a:pPr algn="just"/>
            <a:r>
              <a:rPr lang="nb-NO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A. Barzakh, et al. Phys. Rev. Lett. 127, 192501(2021) ;</a:t>
            </a:r>
          </a:p>
          <a:p>
            <a:pPr algn="just"/>
            <a:r>
              <a:rPr lang="nb-NO" sz="1200" b="1" i="1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nb-NO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nb-NO" sz="1200" b="1" i="1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 H. De. Witte et al., Phys. Rev.  Lett., 98,112502 (2007)</a:t>
            </a:r>
            <a:r>
              <a:rPr lang="nb-NO" sz="1200" b="1" i="1" u="none" strike="no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A6FE3A-3A75-6201-BE1A-78DD3D2FFE34}"/>
              </a:ext>
            </a:extLst>
          </p:cNvPr>
          <p:cNvSpPr txBox="1"/>
          <p:nvPr/>
        </p:nvSpPr>
        <p:spPr>
          <a:xfrm>
            <a:off x="-7114" y="6482893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01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3" name="Picture 2" descr="A close up of a sign&#10;&#10;AI-generated content may be incorrect.">
            <a:extLst>
              <a:ext uri="{FF2B5EF4-FFF2-40B4-BE49-F238E27FC236}">
                <a16:creationId xmlns:a16="http://schemas.microsoft.com/office/drawing/2014/main" id="{91E059B3-29BD-BC16-50C5-9DAB41D413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-1885" r="66631" b="1885"/>
          <a:stretch>
            <a:fillRect/>
          </a:stretch>
        </p:blipFill>
        <p:spPr>
          <a:xfrm>
            <a:off x="4193576" y="727070"/>
            <a:ext cx="775992" cy="761648"/>
          </a:xfrm>
          <a:prstGeom prst="rect">
            <a:avLst/>
          </a:prstGeom>
        </p:spPr>
      </p:pic>
      <p:pic>
        <p:nvPicPr>
          <p:cNvPr id="27" name="Picture 26" descr="A close up of a sign&#10;&#10;AI-generated content may be incorrect.">
            <a:extLst>
              <a:ext uri="{FF2B5EF4-FFF2-40B4-BE49-F238E27FC236}">
                <a16:creationId xmlns:a16="http://schemas.microsoft.com/office/drawing/2014/main" id="{C8FFE99E-39EB-CA67-B195-52250F37FE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8" b="2053"/>
          <a:stretch>
            <a:fillRect/>
          </a:stretch>
        </p:blipFill>
        <p:spPr>
          <a:xfrm>
            <a:off x="4957303" y="740321"/>
            <a:ext cx="3093824" cy="748397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CEF22720-3DBA-831F-AF0A-D3F3314512D5}"/>
              </a:ext>
            </a:extLst>
          </p:cNvPr>
          <p:cNvSpPr/>
          <p:nvPr/>
        </p:nvSpPr>
        <p:spPr>
          <a:xfrm>
            <a:off x="4969568" y="740321"/>
            <a:ext cx="775992" cy="748397"/>
          </a:xfrm>
          <a:prstGeom prst="rect">
            <a:avLst/>
          </a:prstGeom>
          <a:noFill/>
          <a:ln w="76200">
            <a:solidFill>
              <a:srgbClr val="66FF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8D8AA70-9350-8D1B-0A3A-C2F1942883FE}"/>
              </a:ext>
            </a:extLst>
          </p:cNvPr>
          <p:cNvSpPr/>
          <p:nvPr/>
        </p:nvSpPr>
        <p:spPr>
          <a:xfrm>
            <a:off x="7288388" y="740321"/>
            <a:ext cx="775992" cy="748397"/>
          </a:xfrm>
          <a:prstGeom prst="rect">
            <a:avLst/>
          </a:prstGeom>
          <a:noFill/>
          <a:ln w="76200">
            <a:solidFill>
              <a:srgbClr val="1003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6521FF2-C409-9BE6-4CC8-27188790146F}"/>
              </a:ext>
            </a:extLst>
          </p:cNvPr>
          <p:cNvSpPr/>
          <p:nvPr/>
        </p:nvSpPr>
        <p:spPr>
          <a:xfrm>
            <a:off x="6515913" y="740322"/>
            <a:ext cx="720206" cy="74839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068E94-C9E9-BE72-4A87-DD4BBF777678}"/>
              </a:ext>
            </a:extLst>
          </p:cNvPr>
          <p:cNvSpPr txBox="1"/>
          <p:nvPr/>
        </p:nvSpPr>
        <p:spPr>
          <a:xfrm>
            <a:off x="882141" y="727070"/>
            <a:ext cx="2948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How’s the behavior in Au isotopes?</a:t>
            </a:r>
            <a:endParaRPr lang="en-BE" sz="1800" i="0" u="none" strike="noStrike" baseline="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61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39" grpId="0" animBg="1"/>
      <p:bldP spid="40" grpId="0" animBg="1"/>
      <p:bldP spid="41" grpId="0" animBg="1"/>
      <p:bldP spid="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318A5-F8FB-DD95-5EEF-BCC70CAAC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A4AE02-F748-C16D-3491-7E4D2A1BCE9C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2684F87F-BE74-1FE6-12F4-39240908C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94871865-6BC4-B82F-CCB1-BEDB5A40E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BE" altLang="en-B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F247D0F-502B-F045-A788-008A1471A966}"/>
              </a:ext>
            </a:extLst>
          </p:cNvPr>
          <p:cNvSpPr txBox="1">
            <a:spLocks/>
          </p:cNvSpPr>
          <p:nvPr/>
        </p:nvSpPr>
        <p:spPr>
          <a:xfrm>
            <a:off x="770466" y="8972"/>
            <a:ext cx="10515600" cy="461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Configurations and HFA in odd Au isotopes</a:t>
            </a:r>
            <a:endParaRPr lang="en-BE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EE3D90-25BF-F960-798B-9497D169ED09}"/>
              </a:ext>
            </a:extLst>
          </p:cNvPr>
          <p:cNvSpPr txBox="1"/>
          <p:nvPr/>
        </p:nvSpPr>
        <p:spPr>
          <a:xfrm>
            <a:off x="7385049" y="2978082"/>
            <a:ext cx="45231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g-factors extracted from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A(6s </a:t>
            </a:r>
            <a:r>
              <a:rPr lang="en-US" sz="24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b="1" baseline="-25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HFA correction</a:t>
            </a:r>
            <a:r>
              <a:rPr lang="en-US" sz="24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BE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EA73A5-F1EF-8050-C993-17B504CCB85C}"/>
              </a:ext>
            </a:extLst>
          </p:cNvPr>
          <p:cNvSpPr txBox="1"/>
          <p:nvPr/>
        </p:nvSpPr>
        <p:spPr>
          <a:xfrm>
            <a:off x="7377163" y="667695"/>
            <a:ext cx="467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(g-factors) provide key information on the underlying single-particle nature of a nuclear configuration.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F29137-E342-D937-807A-E3D31BDEA507}"/>
              </a:ext>
            </a:extLst>
          </p:cNvPr>
          <p:cNvSpPr txBox="1"/>
          <p:nvPr/>
        </p:nvSpPr>
        <p:spPr>
          <a:xfrm>
            <a:off x="7385049" y="1946938"/>
            <a:ext cx="4330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Effective-g factors are calculated with quenching factor of 0.7 for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60DDF1F-2371-6F4F-9D41-7A23B1926925}"/>
              </a:ext>
            </a:extLst>
          </p:cNvPr>
          <p:cNvGrpSpPr/>
          <p:nvPr/>
        </p:nvGrpSpPr>
        <p:grpSpPr>
          <a:xfrm>
            <a:off x="18287" y="529657"/>
            <a:ext cx="7366762" cy="5879364"/>
            <a:chOff x="18287" y="529657"/>
            <a:chExt cx="7366762" cy="5879364"/>
          </a:xfrm>
        </p:grpSpPr>
        <p:pic>
          <p:nvPicPr>
            <p:cNvPr id="22" name="Picture 21" descr="A graph of a graph&#10;&#10;AI-generated content may be incorrect.">
              <a:extLst>
                <a:ext uri="{FF2B5EF4-FFF2-40B4-BE49-F238E27FC236}">
                  <a16:creationId xmlns:a16="http://schemas.microsoft.com/office/drawing/2014/main" id="{CE32229F-B643-8EB8-E198-A837EBCBE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7" y="529657"/>
              <a:ext cx="7366762" cy="5879364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C16602-A286-B442-BA15-CCB323EE7F91}"/>
                </a:ext>
              </a:extLst>
            </p:cNvPr>
            <p:cNvSpPr/>
            <p:nvPr/>
          </p:nvSpPr>
          <p:spPr>
            <a:xfrm>
              <a:off x="621792" y="5513832"/>
              <a:ext cx="1362456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232048E-235C-2D93-EF99-3165F084E105}"/>
              </a:ext>
            </a:extLst>
          </p:cNvPr>
          <p:cNvSpPr txBox="1"/>
          <p:nvPr/>
        </p:nvSpPr>
        <p:spPr>
          <a:xfrm>
            <a:off x="2936554" y="2669577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9/2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0F7A63-3543-12D1-B0E0-4A750C987B16}"/>
              </a:ext>
            </a:extLst>
          </p:cNvPr>
          <p:cNvSpPr txBox="1"/>
          <p:nvPr/>
        </p:nvSpPr>
        <p:spPr>
          <a:xfrm>
            <a:off x="3701668" y="173060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11/2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A4D649-9AA2-3E58-5403-9D3A3D7276EF}"/>
              </a:ext>
            </a:extLst>
          </p:cNvPr>
          <p:cNvSpPr txBox="1"/>
          <p:nvPr/>
        </p:nvSpPr>
        <p:spPr>
          <a:xfrm>
            <a:off x="515428" y="328467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3/2</a:t>
            </a:r>
            <a:endParaRPr lang="en-B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258B33-7EAE-DD8C-CE36-C11AB87443B9}"/>
              </a:ext>
            </a:extLst>
          </p:cNvPr>
          <p:cNvSpPr txBox="1"/>
          <p:nvPr/>
        </p:nvSpPr>
        <p:spPr>
          <a:xfrm>
            <a:off x="1179892" y="328070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1EF340-B870-091F-F849-842AF721A93F}"/>
              </a:ext>
            </a:extLst>
          </p:cNvPr>
          <p:cNvSpPr txBox="1"/>
          <p:nvPr/>
        </p:nvSpPr>
        <p:spPr>
          <a:xfrm>
            <a:off x="1932071" y="3285879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5/2</a:t>
            </a:r>
            <a:endParaRPr lang="en-B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9D56AD-A26F-AB19-1C37-3AC393BC5640}"/>
              </a:ext>
            </a:extLst>
          </p:cNvPr>
          <p:cNvSpPr txBox="1"/>
          <p:nvPr/>
        </p:nvSpPr>
        <p:spPr>
          <a:xfrm>
            <a:off x="2209259" y="1723102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4B1E1B-F313-5F3F-97FD-EF4DAB012A7F}"/>
              </a:ext>
            </a:extLst>
          </p:cNvPr>
          <p:cNvSpPr txBox="1"/>
          <p:nvPr/>
        </p:nvSpPr>
        <p:spPr>
          <a:xfrm>
            <a:off x="3763383" y="2173278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315192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0B88B-828E-20C0-A981-F2700F02E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F3579-1213-9AC9-F81A-B4D9F63D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67" y="40287"/>
            <a:ext cx="11159884" cy="477358"/>
          </a:xfrm>
        </p:spPr>
        <p:txBody>
          <a:bodyPr>
            <a:noAutofit/>
          </a:bodyPr>
          <a:lstStyle/>
          <a:p>
            <a:pPr algn="ctr"/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 </a:t>
            </a:r>
            <a:r>
              <a:rPr lang="el-GR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A(P</a:t>
            </a:r>
            <a:r>
              <a:rPr lang="en-US" sz="30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A(S</a:t>
            </a:r>
            <a:r>
              <a:rPr lang="en-US" sz="30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0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without considering HFA correction</a:t>
            </a:r>
            <a:endParaRPr lang="en-BE" sz="3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22CB4E-6CB7-0B47-EBF2-D6594958B916}"/>
              </a:ext>
            </a:extLst>
          </p:cNvPr>
          <p:cNvSpPr txBox="1"/>
          <p:nvPr/>
        </p:nvSpPr>
        <p:spPr>
          <a:xfrm>
            <a:off x="18287" y="6545484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13</a:t>
            </a:r>
            <a:endParaRPr lang="en-BE" sz="1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3B8D683-6671-C1E8-EB6A-B518676E6E52}"/>
              </a:ext>
            </a:extLst>
          </p:cNvPr>
          <p:cNvGraphicFramePr>
            <a:graphicFrameLocks noGrp="1"/>
          </p:cNvGraphicFramePr>
          <p:nvPr/>
        </p:nvGraphicFramePr>
        <p:xfrm>
          <a:off x="8137702" y="1326519"/>
          <a:ext cx="3380930" cy="42265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776478">
                  <a:extLst>
                    <a:ext uri="{9D8B030D-6E8A-4147-A177-3AD203B41FA5}">
                      <a16:colId xmlns:a16="http://schemas.microsoft.com/office/drawing/2014/main" val="424374638"/>
                    </a:ext>
                  </a:extLst>
                </a:gridCol>
                <a:gridCol w="562292">
                  <a:extLst>
                    <a:ext uri="{9D8B030D-6E8A-4147-A177-3AD203B41FA5}">
                      <a16:colId xmlns:a16="http://schemas.microsoft.com/office/drawing/2014/main" val="3403158825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826448040"/>
                    </a:ext>
                  </a:extLst>
                </a:gridCol>
                <a:gridCol w="1033780">
                  <a:extLst>
                    <a:ext uri="{9D8B030D-6E8A-4147-A177-3AD203B41FA5}">
                      <a16:colId xmlns:a16="http://schemas.microsoft.com/office/drawing/2014/main" val="3410275413"/>
                    </a:ext>
                  </a:extLst>
                </a:gridCol>
              </a:tblGrid>
              <a:tr h="34143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[nm] </a:t>
                      </a:r>
                    </a:p>
                    <a:p>
                      <a:pPr algn="ctr"/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(6s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[nm]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(6p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6012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1.0907(8)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1.39(5)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2725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1.835(1)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2.32(8)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7652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185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2.0071(15)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2.52(9)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4351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0.4996(4)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0.63(2)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745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3.229(2)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4.09(15)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524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0.4568(4)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0.60(3)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3690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5.706(4)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7.32(26)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856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0.1381(2)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0.16(2)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3257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0.1404(2)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0.172(17)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7624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195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0.1481(1)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0.152(11)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512219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069BDF0-E728-3F60-D38A-8D1DF830D927}"/>
              </a:ext>
            </a:extLst>
          </p:cNvPr>
          <p:cNvSpPr txBox="1"/>
          <p:nvPr/>
        </p:nvSpPr>
        <p:spPr>
          <a:xfrm>
            <a:off x="7872969" y="665943"/>
            <a:ext cx="364566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with magnetic moments from A(6s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A(6p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relative to </a:t>
            </a:r>
            <a:r>
              <a:rPr lang="el-G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stable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endParaRPr lang="en-BE" sz="14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40C703-16CA-C6CD-A581-3EAB53A8D5F1}"/>
              </a:ext>
            </a:extLst>
          </p:cNvPr>
          <p:cNvSpPr txBox="1"/>
          <p:nvPr/>
        </p:nvSpPr>
        <p:spPr>
          <a:xfrm>
            <a:off x="289419" y="5770217"/>
            <a:ext cx="809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μ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values from both levels are very different, in particular for large </a:t>
            </a:r>
            <a:r>
              <a:rPr lang="el-G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μ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 to take into account HFA to get reliable </a:t>
            </a:r>
            <a:r>
              <a:rPr lang="el-G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μ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-values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E2033C-8498-B327-1CBF-BC0B78DA88EF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CC93CC4-1D9B-9021-C9FD-0A6886D7B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3B55083-61E6-7CB6-4764-B66843862B32}"/>
              </a:ext>
            </a:extLst>
          </p:cNvPr>
          <p:cNvGrpSpPr/>
          <p:nvPr/>
        </p:nvGrpSpPr>
        <p:grpSpPr>
          <a:xfrm>
            <a:off x="80985" y="576914"/>
            <a:ext cx="6717748" cy="5293197"/>
            <a:chOff x="394376" y="857218"/>
            <a:chExt cx="6077713" cy="4849893"/>
          </a:xfrm>
        </p:grpSpPr>
        <p:pic>
          <p:nvPicPr>
            <p:cNvPr id="13" name="Picture 12" descr="A graph of mass number&#10;&#10;AI-generated content may be incorrect.">
              <a:extLst>
                <a:ext uri="{FF2B5EF4-FFF2-40B4-BE49-F238E27FC236}">
                  <a16:creationId xmlns:a16="http://schemas.microsoft.com/office/drawing/2014/main" id="{979A34B8-A78C-A062-746E-7987362D7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376" y="857218"/>
              <a:ext cx="6077713" cy="484989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015D22-A669-0374-4E2C-6AC328D8DED0}"/>
                </a:ext>
              </a:extLst>
            </p:cNvPr>
            <p:cNvSpPr txBox="1"/>
            <p:nvPr/>
          </p:nvSpPr>
          <p:spPr>
            <a:xfrm>
              <a:off x="868006" y="992554"/>
              <a:ext cx="1778677" cy="59220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Full symbol: S</a:t>
              </a:r>
              <a:r>
                <a:rPr lang="en-US" baseline="-25000" dirty="0"/>
                <a:t>1/2</a:t>
              </a:r>
            </a:p>
            <a:p>
              <a:r>
                <a:rPr lang="en-US" dirty="0"/>
                <a:t>Open symbol: P</a:t>
              </a:r>
              <a:r>
                <a:rPr lang="en-US" baseline="-25000" dirty="0"/>
                <a:t>3/2</a:t>
              </a:r>
              <a:endParaRPr lang="en-BE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013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F3883-EEE1-8D1D-86E0-83C57706A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1B7B9-A9F1-D564-EA4E-308C2782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3" y="71840"/>
            <a:ext cx="10515600" cy="6299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Hyperfine A-parameter for P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(literature) compared to that of S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P</a:t>
            </a:r>
            <a:r>
              <a:rPr lang="en-US" sz="2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understand the HFA ?</a:t>
            </a:r>
            <a:endParaRPr lang="en-BE" sz="2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179487-766D-5FC3-38DF-7172B3C6E9EE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97725BB3-84C5-65D3-D7A0-DE8DFEB98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6AF83DEC-0A36-21B1-61F7-E28C7DE04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BE" altLang="en-B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87BF09-D955-7F9C-DA49-29332C8BA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826939"/>
              </p:ext>
            </p:extLst>
          </p:nvPr>
        </p:nvGraphicFramePr>
        <p:xfrm>
          <a:off x="394376" y="1622193"/>
          <a:ext cx="6097604" cy="20624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87109">
                  <a:extLst>
                    <a:ext uri="{9D8B030D-6E8A-4147-A177-3AD203B41FA5}">
                      <a16:colId xmlns:a16="http://schemas.microsoft.com/office/drawing/2014/main" val="4143148056"/>
                    </a:ext>
                  </a:extLst>
                </a:gridCol>
                <a:gridCol w="843059">
                  <a:extLst>
                    <a:ext uri="{9D8B030D-6E8A-4147-A177-3AD203B41FA5}">
                      <a16:colId xmlns:a16="http://schemas.microsoft.com/office/drawing/2014/main" val="3624850956"/>
                    </a:ext>
                  </a:extLst>
                </a:gridCol>
                <a:gridCol w="1378167">
                  <a:extLst>
                    <a:ext uri="{9D8B030D-6E8A-4147-A177-3AD203B41FA5}">
                      <a16:colId xmlns:a16="http://schemas.microsoft.com/office/drawing/2014/main" val="275021196"/>
                    </a:ext>
                  </a:extLst>
                </a:gridCol>
                <a:gridCol w="1448874">
                  <a:extLst>
                    <a:ext uri="{9D8B030D-6E8A-4147-A177-3AD203B41FA5}">
                      <a16:colId xmlns:a16="http://schemas.microsoft.com/office/drawing/2014/main" val="645497961"/>
                    </a:ext>
                  </a:extLst>
                </a:gridCol>
                <a:gridCol w="1440395">
                  <a:extLst>
                    <a:ext uri="{9D8B030D-6E8A-4147-A177-3AD203B41FA5}">
                      <a16:colId xmlns:a16="http://schemas.microsoft.com/office/drawing/2014/main" val="1303894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Isotope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Spin</a:t>
                      </a:r>
                      <a:endParaRPr lang="en-BE" sz="16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A(S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baseline="0" dirty="0"/>
                        <a:t>)</a:t>
                      </a:r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[MHz]</a:t>
                      </a:r>
                      <a:endParaRPr lang="en-BE" sz="16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A(S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dirty="0"/>
                        <a:t>) / A(P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dirty="0"/>
                        <a:t>)</a:t>
                      </a:r>
                      <a:endParaRPr lang="en-BE" sz="16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A(</a:t>
                      </a:r>
                      <a:r>
                        <a:rPr lang="en-US" sz="1600" baseline="0" dirty="0"/>
                        <a:t>P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baseline="0" dirty="0"/>
                        <a:t>)</a:t>
                      </a:r>
                    </a:p>
                    <a:p>
                      <a:pPr algn="ctr"/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[MHz]</a:t>
                      </a:r>
                      <a:endParaRPr lang="en-BE" sz="16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445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181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22900(100)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0.1155(45)</a:t>
                      </a:r>
                      <a:r>
                        <a:rPr lang="en-US" sz="1600" b="1" baseline="30000" dirty="0"/>
                        <a:t>[1]</a:t>
                      </a:r>
                      <a:endParaRPr lang="en-BE" sz="1600" b="1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600" kern="1200" dirty="0">
                          <a:solidFill>
                            <a:schemeClr val="dk1"/>
                          </a:solidFill>
                        </a:rPr>
                        <a:t>264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5(104)</a:t>
                      </a:r>
                      <a:endParaRPr lang="en-BE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7315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183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23037(40)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0.1148(15)</a:t>
                      </a:r>
                      <a:r>
                        <a:rPr lang="en-US" sz="1600" b="1" baseline="30000" dirty="0"/>
                        <a:t> [1]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600" kern="1200" dirty="0">
                          <a:solidFill>
                            <a:schemeClr val="dk1"/>
                          </a:solidFill>
                        </a:rPr>
                        <a:t>264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5(35)</a:t>
                      </a:r>
                      <a:endParaRPr lang="en-BE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2891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187m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22480(90)</a:t>
                      </a:r>
                      <a:endParaRPr lang="en-BE" sz="1600" b="1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0.1128(11)</a:t>
                      </a:r>
                      <a:r>
                        <a:rPr lang="en-US" sz="1600" b="1" baseline="30000" dirty="0"/>
                        <a:t> [2]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600" kern="1200" dirty="0">
                          <a:solidFill>
                            <a:schemeClr val="dk1"/>
                          </a:solidFill>
                        </a:rPr>
                        <a:t>253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6(27)</a:t>
                      </a:r>
                      <a:endParaRPr lang="en-BE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4393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189m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32625(42)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0.1122(11)</a:t>
                      </a:r>
                      <a:r>
                        <a:rPr lang="en-US" sz="1600" b="1" baseline="30000" dirty="0"/>
                        <a:t>[3]</a:t>
                      </a:r>
                      <a:endParaRPr lang="en-BE" sz="1600" b="1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E" sz="1600" kern="1200" dirty="0">
                          <a:solidFill>
                            <a:schemeClr val="dk1"/>
                          </a:solidFill>
                        </a:rPr>
                        <a:t>366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1(36)</a:t>
                      </a:r>
                      <a:endParaRPr lang="en-BE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48800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2C20E01-7DDB-404E-BB1F-DD22A32F3F55}"/>
              </a:ext>
            </a:extLst>
          </p:cNvPr>
          <p:cNvSpPr txBox="1"/>
          <p:nvPr/>
        </p:nvSpPr>
        <p:spPr>
          <a:xfrm>
            <a:off x="696421" y="4226453"/>
            <a:ext cx="54935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A(S</a:t>
            </a:r>
            <a:r>
              <a:rPr lang="de-CH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)(</a:t>
            </a:r>
            <a:r>
              <a:rPr lang="de-CH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Au) = 3049.660092(7) MHz </a:t>
            </a:r>
            <a:r>
              <a:rPr lang="de-CH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[4]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A(P</a:t>
            </a:r>
            <a:r>
              <a:rPr lang="de-CH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de-CH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CH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Au) = </a:t>
            </a:r>
            <a:r>
              <a:rPr lang="en-BE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321.7(12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MHz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[5]</a:t>
            </a:r>
            <a:endParaRPr lang="en-BE" sz="1600" b="1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484A4795-D899-A46D-5AC1-98FBB3643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511765"/>
              </p:ext>
            </p:extLst>
          </p:nvPr>
        </p:nvGraphicFramePr>
        <p:xfrm>
          <a:off x="6982108" y="1615367"/>
          <a:ext cx="4815865" cy="207613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97874">
                  <a:extLst>
                    <a:ext uri="{9D8B030D-6E8A-4147-A177-3AD203B41FA5}">
                      <a16:colId xmlns:a16="http://schemas.microsoft.com/office/drawing/2014/main" val="424374638"/>
                    </a:ext>
                  </a:extLst>
                </a:gridCol>
                <a:gridCol w="671137">
                  <a:extLst>
                    <a:ext uri="{9D8B030D-6E8A-4147-A177-3AD203B41FA5}">
                      <a16:colId xmlns:a16="http://schemas.microsoft.com/office/drawing/2014/main" val="3403158825"/>
                    </a:ext>
                  </a:extLst>
                </a:gridCol>
                <a:gridCol w="1305998">
                  <a:extLst>
                    <a:ext uri="{9D8B030D-6E8A-4147-A177-3AD203B41FA5}">
                      <a16:colId xmlns:a16="http://schemas.microsoft.com/office/drawing/2014/main" val="336401995"/>
                    </a:ext>
                  </a:extLst>
                </a:gridCol>
                <a:gridCol w="1940856">
                  <a:extLst>
                    <a:ext uri="{9D8B030D-6E8A-4147-A177-3AD203B41FA5}">
                      <a16:colId xmlns:a16="http://schemas.microsoft.com/office/drawing/2014/main" val="903252991"/>
                    </a:ext>
                  </a:extLst>
                </a:gridCol>
              </a:tblGrid>
              <a:tr h="4852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Isotope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Spin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A(S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baseline="0" dirty="0"/>
                        <a:t>) [MHz]</a:t>
                      </a:r>
                      <a:endParaRPr lang="en-BE" sz="16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A(P</a:t>
                      </a:r>
                      <a:r>
                        <a:rPr lang="en-US" sz="1600" baseline="-25000" dirty="0"/>
                        <a:t>3/2</a:t>
                      </a:r>
                      <a:r>
                        <a:rPr lang="en-US" sz="1600" baseline="0" dirty="0"/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[MHz]</a:t>
                      </a:r>
                      <a:endParaRPr lang="en-BE" sz="16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6012336"/>
                  </a:ext>
                </a:extLst>
              </a:tr>
              <a:tr h="374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181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22809.7(17)</a:t>
                      </a:r>
                      <a:endParaRPr lang="en-BE" sz="16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124.42(67)</a:t>
                      </a:r>
                      <a:endParaRPr lang="en-BE" sz="16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2725139"/>
                  </a:ext>
                </a:extLst>
              </a:tr>
              <a:tr h="374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183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23021.6(13)</a:t>
                      </a:r>
                      <a:endParaRPr lang="en-BE" sz="16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125.05(46)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7652194"/>
                  </a:ext>
                </a:extLst>
              </a:tr>
              <a:tr h="374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187m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22511.4(11)</a:t>
                      </a:r>
                      <a:endParaRPr lang="en-US" sz="16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122.26(81)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524203"/>
                  </a:ext>
                </a:extLst>
              </a:tr>
              <a:tr h="374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189m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11/2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32540.5(8)</a:t>
                      </a:r>
                      <a:endParaRPr lang="en-US" sz="16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179.23(70)</a:t>
                      </a:r>
                      <a:endParaRPr lang="en-BE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85679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8D07D1B3-07E0-87B2-5B2C-9BE75BB08B24}"/>
              </a:ext>
            </a:extLst>
          </p:cNvPr>
          <p:cNvSpPr txBox="1"/>
          <p:nvPr/>
        </p:nvSpPr>
        <p:spPr>
          <a:xfrm>
            <a:off x="1003737" y="1120749"/>
            <a:ext cx="487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RILIS: A(S</a:t>
            </a:r>
            <a:r>
              <a:rPr lang="en-US" sz="16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A(P</a:t>
            </a:r>
            <a:r>
              <a:rPr lang="en-US" sz="16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values</a:t>
            </a:r>
            <a:endParaRPr lang="en-BE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9E7629-8FBE-BC19-B8E5-381FF4951536}"/>
              </a:ext>
            </a:extLst>
          </p:cNvPr>
          <p:cNvSpPr txBox="1"/>
          <p:nvPr/>
        </p:nvSpPr>
        <p:spPr>
          <a:xfrm>
            <a:off x="7083842" y="1120749"/>
            <a:ext cx="4878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CRIS: A(S</a:t>
            </a:r>
            <a:r>
              <a:rPr lang="en-US" sz="16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A(P</a:t>
            </a:r>
            <a:r>
              <a:rPr lang="en-US" sz="16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values from this work.</a:t>
            </a:r>
            <a:endParaRPr lang="en-BE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D126FB-106C-235F-99B0-69D7F8728249}"/>
              </a:ext>
            </a:extLst>
          </p:cNvPr>
          <p:cNvSpPr txBox="1"/>
          <p:nvPr/>
        </p:nvSpPr>
        <p:spPr>
          <a:xfrm>
            <a:off x="7315876" y="4071422"/>
            <a:ext cx="40470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my fits of reference isotope </a:t>
            </a:r>
            <a:r>
              <a:rPr lang="de-CH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Au: </a:t>
            </a:r>
          </a:p>
          <a:p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A(S</a:t>
            </a:r>
            <a:r>
              <a:rPr lang="de-CH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de-CH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3047.8(22)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MHz,</a:t>
            </a:r>
          </a:p>
          <a:p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A(P</a:t>
            </a:r>
            <a:r>
              <a:rPr lang="de-CH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de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13.09(46) MHz</a:t>
            </a:r>
            <a:endParaRPr lang="en-BE" sz="16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EA4ECA-DE25-57AC-6932-6BB54B0D2F35}"/>
              </a:ext>
            </a:extLst>
          </p:cNvPr>
          <p:cNvSpPr txBox="1"/>
          <p:nvPr/>
        </p:nvSpPr>
        <p:spPr>
          <a:xfrm>
            <a:off x="1042219" y="5228200"/>
            <a:ext cx="109205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Cubiss et. al, Deformation versus Sphericity in the Ground States of the Lightest Gold Isotopes. PHYSICAL REVIEW LETTERS 131, 202501 (2023)</a:t>
            </a:r>
          </a:p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Shape coexistence in 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studied by laser spectroscopy. PHYSICAL REVIEW C 101, 064321 (2020)</a:t>
            </a:r>
          </a:p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Hyperfine anomaly in gold and magnetic moments of I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11/2− gold isomers . PHYSICAL REVIEW C 101, 034308 (2020)</a:t>
            </a:r>
          </a:p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[4] H. Dahmen and S.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Penselin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Z. Phys. 200, 456 (1967)</a:t>
            </a:r>
          </a:p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[5] </a:t>
            </a:r>
            <a:r>
              <a:rPr lang="de-CH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Passler, Nucl. Phys. A 580, 173 (1994).</a:t>
            </a:r>
            <a:endParaRPr lang="en-B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B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0925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29135-9C0B-0ADB-E17A-20FD2858F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27B2-0769-D205-C7F9-3CEC97E3A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Comparison: corrected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uncorrected from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&amp; A(D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baseline="-25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572F78-6965-60F4-C56C-780B81A31A06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863F35-445C-5334-0C9F-E7066D30253C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11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F0857451-F445-5DC2-2A69-6625B5245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1D3B981-001B-4F2C-35DA-E29D84D12B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108911"/>
              </p:ext>
            </p:extLst>
          </p:nvPr>
        </p:nvGraphicFramePr>
        <p:xfrm>
          <a:off x="7165441" y="1392502"/>
          <a:ext cx="4958206" cy="1691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94182">
                  <a:extLst>
                    <a:ext uri="{9D8B030D-6E8A-4147-A177-3AD203B41FA5}">
                      <a16:colId xmlns:a16="http://schemas.microsoft.com/office/drawing/2014/main" val="723215879"/>
                    </a:ext>
                  </a:extLst>
                </a:gridCol>
                <a:gridCol w="492442">
                  <a:extLst>
                    <a:ext uri="{9D8B030D-6E8A-4147-A177-3AD203B41FA5}">
                      <a16:colId xmlns:a16="http://schemas.microsoft.com/office/drawing/2014/main" val="2353978977"/>
                    </a:ext>
                  </a:extLst>
                </a:gridCol>
                <a:gridCol w="944880">
                  <a:extLst>
                    <a:ext uri="{9D8B030D-6E8A-4147-A177-3AD203B41FA5}">
                      <a16:colId xmlns:a16="http://schemas.microsoft.com/office/drawing/2014/main" val="1655215847"/>
                    </a:ext>
                  </a:extLst>
                </a:gridCol>
                <a:gridCol w="867092">
                  <a:extLst>
                    <a:ext uri="{9D8B030D-6E8A-4147-A177-3AD203B41FA5}">
                      <a16:colId xmlns:a16="http://schemas.microsoft.com/office/drawing/2014/main" val="466943976"/>
                    </a:ext>
                  </a:extLst>
                </a:gridCol>
                <a:gridCol w="979805">
                  <a:extLst>
                    <a:ext uri="{9D8B030D-6E8A-4147-A177-3AD203B41FA5}">
                      <a16:colId xmlns:a16="http://schemas.microsoft.com/office/drawing/2014/main" val="166049664"/>
                    </a:ext>
                  </a:extLst>
                </a:gridCol>
                <a:gridCol w="979805">
                  <a:extLst>
                    <a:ext uri="{9D8B030D-6E8A-4147-A177-3AD203B41FA5}">
                      <a16:colId xmlns:a16="http://schemas.microsoft.com/office/drawing/2014/main" val="221198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(S</a:t>
                      </a:r>
                      <a:r>
                        <a:rPr lang="en-US" sz="12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2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-2500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200" b="1" baseline="-2500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(P</a:t>
                      </a:r>
                      <a:r>
                        <a:rPr lang="en-US" sz="12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-25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2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(P</a:t>
                      </a:r>
                      <a:r>
                        <a:rPr lang="en-US" sz="12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2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(D</a:t>
                      </a:r>
                      <a:r>
                        <a:rPr lang="en-US" sz="12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-250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1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[nm]</a:t>
                      </a:r>
                      <a:endParaRPr lang="en-BE" sz="12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="1" baseline="-250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31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baseline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0.149(6)</a:t>
                      </a:r>
                      <a:endParaRPr lang="en-BE" sz="1200" b="1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0.16 (2)</a:t>
                      </a:r>
                      <a:endParaRPr lang="en-BE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0.1367 (14)</a:t>
                      </a:r>
                      <a:endParaRPr lang="en-BE" sz="12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0.137 (1)</a:t>
                      </a:r>
                      <a:endParaRPr lang="en-BE" sz="12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54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-0.0087(35)</a:t>
                      </a:r>
                      <a:endParaRPr lang="en-BE" sz="12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-0.030(15)</a:t>
                      </a:r>
                      <a:endParaRPr lang="en-BE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-0.0108 (24)</a:t>
                      </a:r>
                      <a:endParaRPr lang="en-BE" sz="12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-0.0107 (21)</a:t>
                      </a:r>
                      <a:endParaRPr lang="en-BE" sz="12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29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0.152(6)</a:t>
                      </a:r>
                      <a:endParaRPr lang="en-BE" sz="1200" b="1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0.170 (17)</a:t>
                      </a:r>
                      <a:endParaRPr lang="en-BE" sz="12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0.139 (1)</a:t>
                      </a:r>
                      <a:endParaRPr lang="en-BE" sz="12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0.139 (8)</a:t>
                      </a:r>
                      <a:endParaRPr lang="en-BE" sz="1200" b="1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868874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B0ECB17B-DCF9-5A07-9299-BE07891CF95F}"/>
              </a:ext>
            </a:extLst>
          </p:cNvPr>
          <p:cNvSpPr txBox="1"/>
          <p:nvPr/>
        </p:nvSpPr>
        <p:spPr>
          <a:xfrm>
            <a:off x="0" y="6128846"/>
            <a:ext cx="11376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[1].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Passler, G et. al, Quadrupole moments and nuclear shapes of neutron deficient gold isotopes. Nuclear Physics A580 (1994) 173-212</a:t>
            </a:r>
            <a:endParaRPr lang="en-US" sz="14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2DEF54-9D75-9244-0214-B7FC08A0E389}"/>
              </a:ext>
            </a:extLst>
          </p:cNvPr>
          <p:cNvSpPr txBox="1"/>
          <p:nvPr/>
        </p:nvSpPr>
        <p:spPr>
          <a:xfrm>
            <a:off x="7229833" y="1038988"/>
            <a:ext cx="4980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Table: Magnetic moments from this work with ML and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COLLAPS  </a:t>
            </a:r>
            <a:endParaRPr lang="en-BE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7F25C2-F391-E700-0189-EBDD43122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649167"/>
            <a:ext cx="7168911" cy="534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382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DD694-A7A8-ADEF-4213-4ED00F862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E31E7-3EF5-A845-339E-8ED653FD0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8919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HFA for 6s </a:t>
            </a:r>
            <a:r>
              <a:rPr lang="en-US" sz="3200" baseline="30000" dirty="0"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200" baseline="-25000" dirty="0"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 (literature vs this work)</a:t>
            </a:r>
            <a:endParaRPr lang="en-BE" sz="3200" baseline="-250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4A9E6-60E9-A688-84F0-2617BB4DCD33}"/>
              </a:ext>
            </a:extLst>
          </p:cNvPr>
          <p:cNvSpPr/>
          <p:nvPr/>
        </p:nvSpPr>
        <p:spPr>
          <a:xfrm>
            <a:off x="1" y="6482360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F4967591-1745-2330-783A-EC9235EF2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273" y="6528260"/>
            <a:ext cx="852962" cy="307777"/>
          </a:xfrm>
          <a:prstGeom prst="rect">
            <a:avLst/>
          </a:prstGeom>
        </p:spPr>
      </p:pic>
      <p:pic>
        <p:nvPicPr>
          <p:cNvPr id="6" name="Picture 5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7C9104F8-3909-5E15-3543-A3AF1A50DF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550" y="716615"/>
            <a:ext cx="9319939" cy="51592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ECAD5D-95FA-9446-54CC-6FA0EC05559A}"/>
              </a:ext>
            </a:extLst>
          </p:cNvPr>
          <p:cNvSpPr txBox="1"/>
          <p:nvPr/>
        </p:nvSpPr>
        <p:spPr>
          <a:xfrm>
            <a:off x="1689511" y="5776862"/>
            <a:ext cx="863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RHFA comparison with literature for 6s </a:t>
            </a:r>
            <a:r>
              <a:rPr lang="en-US" baseline="30000" dirty="0"/>
              <a:t>2</a:t>
            </a:r>
            <a:r>
              <a:rPr lang="en-US" dirty="0"/>
              <a:t>S</a:t>
            </a:r>
            <a:r>
              <a:rPr lang="en-US" baseline="-25000" dirty="0"/>
              <a:t>1/2</a:t>
            </a:r>
            <a:r>
              <a:rPr lang="en-US" baseline="30000" dirty="0"/>
              <a:t> </a:t>
            </a:r>
            <a:r>
              <a:rPr lang="en-US" dirty="0"/>
              <a:t>from this work</a:t>
            </a:r>
            <a:endParaRPr lang="en-BE" baseline="-25000" dirty="0"/>
          </a:p>
        </p:txBody>
      </p:sp>
    </p:spTree>
    <p:extLst>
      <p:ext uri="{BB962C8B-B14F-4D97-AF65-F5344CB8AC3E}">
        <p14:creationId xmlns:p14="http://schemas.microsoft.com/office/powerpoint/2010/main" val="2798441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2B191-6D5A-8CE7-2976-0AB908C1E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02148E3-6BAB-2C3F-A61D-82F44FE83C4E}"/>
              </a:ext>
            </a:extLst>
          </p:cNvPr>
          <p:cNvSpPr txBox="1">
            <a:spLocks/>
          </p:cNvSpPr>
          <p:nvPr/>
        </p:nvSpPr>
        <p:spPr>
          <a:xfrm>
            <a:off x="838200" y="17643"/>
            <a:ext cx="10515600" cy="419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Values from the fit</a:t>
            </a:r>
            <a:endParaRPr lang="en-BE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DAF108-CB08-B0A8-E507-3A09E44C9EC9}"/>
              </a:ext>
            </a:extLst>
          </p:cNvPr>
          <p:cNvSpPr/>
          <p:nvPr/>
        </p:nvSpPr>
        <p:spPr>
          <a:xfrm>
            <a:off x="0" y="6433968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4EF2A031-F92F-C8ED-DF0D-EA3E04B4F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028" y="6486215"/>
            <a:ext cx="981456" cy="3541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68EE68-D100-A1BD-A80E-4048AB888799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04</a:t>
            </a:r>
            <a:endParaRPr lang="en-BE" sz="140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4CA88A6-1439-7F2D-F77E-F8D2C911E19C}"/>
              </a:ext>
            </a:extLst>
          </p:cNvPr>
          <p:cNvGraphicFramePr>
            <a:graphicFrameLocks noGrp="1"/>
          </p:cNvGraphicFramePr>
          <p:nvPr/>
        </p:nvGraphicFramePr>
        <p:xfrm>
          <a:off x="564076" y="602213"/>
          <a:ext cx="11063847" cy="54864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55628">
                  <a:extLst>
                    <a:ext uri="{9D8B030D-6E8A-4147-A177-3AD203B41FA5}">
                      <a16:colId xmlns:a16="http://schemas.microsoft.com/office/drawing/2014/main" val="17942622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994522255"/>
                    </a:ext>
                  </a:extLst>
                </a:gridCol>
                <a:gridCol w="1466196">
                  <a:extLst>
                    <a:ext uri="{9D8B030D-6E8A-4147-A177-3AD203B41FA5}">
                      <a16:colId xmlns:a16="http://schemas.microsoft.com/office/drawing/2014/main" val="289033053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86359100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900642102"/>
                    </a:ext>
                  </a:extLst>
                </a:gridCol>
                <a:gridCol w="1007533">
                  <a:extLst>
                    <a:ext uri="{9D8B030D-6E8A-4147-A177-3AD203B41FA5}">
                      <a16:colId xmlns:a16="http://schemas.microsoft.com/office/drawing/2014/main" val="3625122294"/>
                    </a:ext>
                  </a:extLst>
                </a:gridCol>
                <a:gridCol w="1126067">
                  <a:extLst>
                    <a:ext uri="{9D8B030D-6E8A-4147-A177-3AD203B41FA5}">
                      <a16:colId xmlns:a16="http://schemas.microsoft.com/office/drawing/2014/main" val="617824689"/>
                    </a:ext>
                  </a:extLst>
                </a:gridCol>
                <a:gridCol w="973667">
                  <a:extLst>
                    <a:ext uri="{9D8B030D-6E8A-4147-A177-3AD203B41FA5}">
                      <a16:colId xmlns:a16="http://schemas.microsoft.com/office/drawing/2014/main" val="3375448728"/>
                    </a:ext>
                  </a:extLst>
                </a:gridCol>
                <a:gridCol w="1018576">
                  <a:extLst>
                    <a:ext uri="{9D8B030D-6E8A-4147-A177-3AD203B41FA5}">
                      <a16:colId xmlns:a16="http://schemas.microsoft.com/office/drawing/2014/main" val="2520004295"/>
                    </a:ext>
                  </a:extLst>
                </a:gridCol>
                <a:gridCol w="980661">
                  <a:extLst>
                    <a:ext uri="{9D8B030D-6E8A-4147-A177-3AD203B41FA5}">
                      <a16:colId xmlns:a16="http://schemas.microsoft.com/office/drawing/2014/main" val="1904639252"/>
                    </a:ext>
                  </a:extLst>
                </a:gridCol>
                <a:gridCol w="1220919">
                  <a:extLst>
                    <a:ext uri="{9D8B030D-6E8A-4147-A177-3AD203B41FA5}">
                      <a16:colId xmlns:a16="http://schemas.microsoft.com/office/drawing/2014/main" val="3007765241"/>
                    </a:ext>
                  </a:extLst>
                </a:gridCol>
              </a:tblGrid>
              <a:tr h="24349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Isotope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Spin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Data Sets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6s1/2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6s1/2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6p3/2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6p3/2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6p3/2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6p3/2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Centroid 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Centroid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52558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(1866+1868),</a:t>
                      </a:r>
                    </a:p>
                    <a:p>
                      <a:pPr algn="ctr"/>
                      <a:r>
                        <a:rPr lang="en-US" sz="1200" dirty="0"/>
                        <a:t>(1976+1977)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22809.6(18),</a:t>
                      </a:r>
                    </a:p>
                    <a:p>
                      <a:pPr algn="ctr"/>
                      <a:r>
                        <a:rPr lang="en-US" sz="1200" dirty="0"/>
                        <a:t>22810 (5)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22809.7(17)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124.6(7),</a:t>
                      </a:r>
                    </a:p>
                    <a:p>
                      <a:pPr algn="ctr"/>
                      <a:r>
                        <a:rPr lang="en-US" sz="1200" dirty="0"/>
                        <a:t>122.5(21)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124.42(67)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.8(21),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751.3(48)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763.5(19)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3046.1(11),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3053.3(26)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3047.2(1)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43675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(1994+1995),</a:t>
                      </a:r>
                    </a:p>
                    <a:p>
                      <a:pPr algn="ctr"/>
                      <a:r>
                        <a:rPr lang="en-US" sz="1200" dirty="0"/>
                        <a:t>(2023+2024)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22216.9(32),</a:t>
                      </a:r>
                    </a:p>
                    <a:p>
                      <a:pPr algn="ctr"/>
                      <a:r>
                        <a:rPr lang="en-US" sz="1200" dirty="0"/>
                        <a:t>22212(3)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22214(2)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125.1(14),</a:t>
                      </a:r>
                    </a:p>
                    <a:p>
                      <a:pPr algn="ctr"/>
                      <a:r>
                        <a:rPr lang="en-US" sz="1200" dirty="0"/>
                        <a:t>120.7(11)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122.32(85)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1308.1(53),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1295.2(46)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1300.7(35)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2413.8(26),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2408.1(2)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2410.2(16)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081260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(1857+1859),</a:t>
                      </a:r>
                    </a:p>
                    <a:p>
                      <a:pPr algn="ctr"/>
                      <a:r>
                        <a:rPr lang="en-US" sz="1200" dirty="0"/>
                        <a:t>(1974+1975)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23021.5(13),</a:t>
                      </a:r>
                    </a:p>
                    <a:p>
                      <a:pPr algn="ctr"/>
                      <a:r>
                        <a:rPr lang="en-US" sz="1200" dirty="0"/>
                        <a:t>23022.8(43)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23021.6(13)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125(1),</a:t>
                      </a:r>
                    </a:p>
                    <a:p>
                      <a:pPr algn="ctr"/>
                      <a:r>
                        <a:rPr lang="en-US" sz="1200" dirty="0"/>
                        <a:t>126.1(23)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125.05(46)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-566.2(25),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-559(16)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-566(3)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1118.14(17),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1122.9(61)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1118.5(16)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467084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185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(1847 +1849),</a:t>
                      </a:r>
                    </a:p>
                    <a:p>
                      <a:pPr algn="ctr"/>
                      <a:r>
                        <a:rPr lang="en-US" sz="1200" dirty="0"/>
                        <a:t>(1921+1922),</a:t>
                      </a:r>
                    </a:p>
                    <a:p>
                      <a:pPr algn="ctr"/>
                      <a:r>
                        <a:rPr lang="en-US" sz="1200" dirty="0"/>
                        <a:t>(1924+1923)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25183.2(7),</a:t>
                      </a:r>
                    </a:p>
                    <a:p>
                      <a:pPr algn="ctr"/>
                      <a:r>
                        <a:rPr lang="en-US" sz="1200" dirty="0"/>
                        <a:t>25184.3(12),</a:t>
                      </a:r>
                    </a:p>
                    <a:p>
                      <a:pPr algn="ctr"/>
                      <a:r>
                        <a:rPr lang="en-US" sz="1200" dirty="0"/>
                        <a:t>25182.5(9)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25183.2(5)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134.4(4),</a:t>
                      </a:r>
                    </a:p>
                    <a:p>
                      <a:pPr algn="ctr"/>
                      <a:r>
                        <a:rPr lang="en-US" sz="1200" dirty="0"/>
                        <a:t>135.9(4),</a:t>
                      </a:r>
                    </a:p>
                    <a:p>
                      <a:pPr algn="ctr"/>
                      <a:r>
                        <a:rPr lang="en-US" sz="1200" dirty="0"/>
                        <a:t>136.6(4)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135.56(24)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-622(2),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-620(3),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-621(3)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-621.4(14)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-1260.2(12),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-1262.2(13),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-1254.5(14)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-1259(1)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555993"/>
                  </a:ext>
                </a:extLst>
              </a:tr>
              <a:tr h="7304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187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(1837+1839),</a:t>
                      </a:r>
                    </a:p>
                    <a:p>
                      <a:pPr algn="ctr"/>
                      <a:r>
                        <a:rPr lang="en-US" sz="1200" dirty="0"/>
                        <a:t>(1845+1844),</a:t>
                      </a:r>
                    </a:p>
                    <a:p>
                      <a:pPr algn="ctr"/>
                      <a:r>
                        <a:rPr lang="en-US" sz="1200" dirty="0"/>
                        <a:t>(1906+1907),</a:t>
                      </a:r>
                    </a:p>
                    <a:p>
                      <a:pPr algn="ctr"/>
                      <a:r>
                        <a:rPr lang="en-US" sz="1200" dirty="0"/>
                        <a:t>(1959+1960)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31335.2(30),</a:t>
                      </a:r>
                    </a:p>
                    <a:p>
                      <a:pPr algn="ctr"/>
                      <a:r>
                        <a:rPr lang="en-US" sz="1200" dirty="0"/>
                        <a:t>31363.2(54),</a:t>
                      </a:r>
                    </a:p>
                    <a:p>
                      <a:pPr algn="ctr"/>
                      <a:r>
                        <a:rPr lang="en-US" sz="1200" dirty="0"/>
                        <a:t>31345.4(68),</a:t>
                      </a:r>
                    </a:p>
                    <a:p>
                      <a:pPr algn="ctr"/>
                      <a:r>
                        <a:rPr lang="en-US" sz="1200" dirty="0"/>
                        <a:t>31340(4)</a:t>
                      </a:r>
                      <a:endParaRPr lang="en-US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31341.8(21)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168.3(13),</a:t>
                      </a:r>
                    </a:p>
                    <a:p>
                      <a:pPr algn="ctr"/>
                      <a:r>
                        <a:rPr lang="en-US" sz="1200" dirty="0"/>
                        <a:t>171.3(19),</a:t>
                      </a:r>
                    </a:p>
                    <a:p>
                      <a:pPr algn="ctr"/>
                      <a:r>
                        <a:rPr lang="en-US" sz="1200" dirty="0"/>
                        <a:t>174.3(29),</a:t>
                      </a:r>
                    </a:p>
                    <a:p>
                      <a:pPr algn="ctr"/>
                      <a:r>
                        <a:rPr lang="en-US" sz="1200" dirty="0"/>
                        <a:t>170(2)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169.94(88)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10355(1),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10352.5(16),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10359.5(2),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10358.3(11)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10356(1)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031826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187m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(1961+1962),</a:t>
                      </a:r>
                    </a:p>
                    <a:p>
                      <a:pPr algn="ctr"/>
                      <a:r>
                        <a:rPr lang="en-US" sz="1200" dirty="0"/>
                        <a:t>(2013+2014)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22511.5(14),</a:t>
                      </a:r>
                    </a:p>
                    <a:p>
                      <a:pPr algn="ctr"/>
                      <a:r>
                        <a:rPr lang="en-US" sz="1200" dirty="0"/>
                        <a:t>22511.2(17)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22511.4(11)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121.5(13),</a:t>
                      </a:r>
                    </a:p>
                    <a:p>
                      <a:pPr algn="ctr"/>
                      <a:r>
                        <a:rPr lang="en-US" sz="1200" dirty="0"/>
                        <a:t>122.7(10)</a:t>
                      </a:r>
                      <a:endParaRPr lang="en-US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122.26(81)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-1500(15)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-1513(13)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-1507.1(98)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966.7(56),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955.7(44)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960(4)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471405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188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(2001 +2002),</a:t>
                      </a:r>
                    </a:p>
                    <a:p>
                      <a:pPr algn="ctr"/>
                      <a:r>
                        <a:rPr lang="en-US" sz="1200" dirty="0"/>
                        <a:t>(2025+2026)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-1996(10),</a:t>
                      </a:r>
                    </a:p>
                    <a:p>
                      <a:pPr algn="ctr"/>
                      <a:r>
                        <a:rPr lang="en-US" sz="1200" dirty="0"/>
                        <a:t>-2006.9(54)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-2004.7(48)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-11.4(48),</a:t>
                      </a:r>
                    </a:p>
                    <a:p>
                      <a:pPr algn="ctr"/>
                      <a:r>
                        <a:rPr lang="en-US" sz="1200" dirty="0"/>
                        <a:t>-13.6(25)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-13.1(22)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-181.5(47),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-188.1(29)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-186.3(25)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9002.1(40),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9005.2(29)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9004.2(24)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662367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189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(1949+1948),</a:t>
                      </a:r>
                    </a:p>
                    <a:p>
                      <a:pPr algn="ctr"/>
                      <a:r>
                        <a:rPr lang="en-US" sz="1200" dirty="0"/>
                        <a:t>(1966+1967)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28661(22),</a:t>
                      </a:r>
                    </a:p>
                    <a:p>
                      <a:pPr algn="ctr"/>
                      <a:r>
                        <a:rPr lang="en-US" sz="1200" dirty="0"/>
                        <a:t>28654(10)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28654.8(93)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172.2(92),</a:t>
                      </a:r>
                    </a:p>
                    <a:p>
                      <a:pPr algn="ctr"/>
                      <a:r>
                        <a:rPr lang="en-US" sz="1200" dirty="0"/>
                        <a:t>159.5(43)</a:t>
                      </a:r>
                      <a:endParaRPr lang="en-US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161.7(39)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7280.8(24),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7263(4)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7277(2)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452401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(1968+1969+1970),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(2003+2004+2005)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32541(1),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32539.3(15)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32540.5(8)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179(1),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179.23(70)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1337.4(96),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1350(21)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1339.5(87)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6520.7(43),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6503.7(98)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6518(4)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795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066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4E528-ED5F-ACC7-BFBC-F398B73F7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B0DD95D-6728-18C6-14AF-C060A92317FB}"/>
              </a:ext>
            </a:extLst>
          </p:cNvPr>
          <p:cNvSpPr txBox="1">
            <a:spLocks/>
          </p:cNvSpPr>
          <p:nvPr/>
        </p:nvSpPr>
        <p:spPr>
          <a:xfrm>
            <a:off x="838200" y="17643"/>
            <a:ext cx="10515600" cy="419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Values from the fit</a:t>
            </a:r>
            <a:endParaRPr lang="en-BE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0BBC5E-2E0D-8600-17F1-CC2FFCE4111E}"/>
              </a:ext>
            </a:extLst>
          </p:cNvPr>
          <p:cNvSpPr/>
          <p:nvPr/>
        </p:nvSpPr>
        <p:spPr>
          <a:xfrm>
            <a:off x="0" y="6433968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97311A4-5C97-DC08-D054-96046A1A0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028" y="6486215"/>
            <a:ext cx="981456" cy="3541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AF8D71-2E89-76BD-AC97-CAA376C9F26E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05</a:t>
            </a:r>
            <a:endParaRPr lang="en-BE" sz="140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F9971F2-39FD-63F8-E44B-893F90C9FE5D}"/>
              </a:ext>
            </a:extLst>
          </p:cNvPr>
          <p:cNvGraphicFramePr>
            <a:graphicFrameLocks noGrp="1"/>
          </p:cNvGraphicFramePr>
          <p:nvPr/>
        </p:nvGraphicFramePr>
        <p:xfrm>
          <a:off x="394376" y="652822"/>
          <a:ext cx="11567561" cy="306493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55628">
                  <a:extLst>
                    <a:ext uri="{9D8B030D-6E8A-4147-A177-3AD203B41FA5}">
                      <a16:colId xmlns:a16="http://schemas.microsoft.com/office/drawing/2014/main" val="17942622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994522255"/>
                    </a:ext>
                  </a:extLst>
                </a:gridCol>
                <a:gridCol w="1466196">
                  <a:extLst>
                    <a:ext uri="{9D8B030D-6E8A-4147-A177-3AD203B41FA5}">
                      <a16:colId xmlns:a16="http://schemas.microsoft.com/office/drawing/2014/main" val="289033053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86359100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900642102"/>
                    </a:ext>
                  </a:extLst>
                </a:gridCol>
                <a:gridCol w="1007533">
                  <a:extLst>
                    <a:ext uri="{9D8B030D-6E8A-4147-A177-3AD203B41FA5}">
                      <a16:colId xmlns:a16="http://schemas.microsoft.com/office/drawing/2014/main" val="3625122294"/>
                    </a:ext>
                  </a:extLst>
                </a:gridCol>
                <a:gridCol w="1126067">
                  <a:extLst>
                    <a:ext uri="{9D8B030D-6E8A-4147-A177-3AD203B41FA5}">
                      <a16:colId xmlns:a16="http://schemas.microsoft.com/office/drawing/2014/main" val="617824689"/>
                    </a:ext>
                  </a:extLst>
                </a:gridCol>
                <a:gridCol w="973667">
                  <a:extLst>
                    <a:ext uri="{9D8B030D-6E8A-4147-A177-3AD203B41FA5}">
                      <a16:colId xmlns:a16="http://schemas.microsoft.com/office/drawing/2014/main" val="3375448728"/>
                    </a:ext>
                  </a:extLst>
                </a:gridCol>
                <a:gridCol w="1227666">
                  <a:extLst>
                    <a:ext uri="{9D8B030D-6E8A-4147-A177-3AD203B41FA5}">
                      <a16:colId xmlns:a16="http://schemas.microsoft.com/office/drawing/2014/main" val="2520004295"/>
                    </a:ext>
                  </a:extLst>
                </a:gridCol>
                <a:gridCol w="1210734">
                  <a:extLst>
                    <a:ext uri="{9D8B030D-6E8A-4147-A177-3AD203B41FA5}">
                      <a16:colId xmlns:a16="http://schemas.microsoft.com/office/drawing/2014/main" val="1904639252"/>
                    </a:ext>
                  </a:extLst>
                </a:gridCol>
                <a:gridCol w="1285470">
                  <a:extLst>
                    <a:ext uri="{9D8B030D-6E8A-4147-A177-3AD203B41FA5}">
                      <a16:colId xmlns:a16="http://schemas.microsoft.com/office/drawing/2014/main" val="3007765241"/>
                    </a:ext>
                  </a:extLst>
                </a:gridCol>
              </a:tblGrid>
              <a:tr h="1623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Isotope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Spin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Data Sets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6s1/2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6s1/2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6p3/2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6p3/2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6p3/2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6p3/2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Centroid 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mean </a:t>
                      </a:r>
                      <a:r>
                        <a:rPr lang="en-US" sz="1200" dirty="0"/>
                        <a:t>Centroid 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BE" sz="12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52558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190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(1998+1999), (2029+2028)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-1990.8(46),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-2010.6(53)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-1999.3(35)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-9.6(23),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-10.6(24)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-10.1(17)</a:t>
                      </a:r>
                    </a:p>
                    <a:p>
                      <a:pPr algn="ctr"/>
                      <a:endParaRPr lang="en-US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-166.4(34),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-168.3(28)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-167.5(22)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6303.4(32),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6304.6(27)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6304.1(21)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43675"/>
                  </a:ext>
                </a:extLst>
              </a:tr>
              <a:tr h="40236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(1972+1973), (2006+2008)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2885(5),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2891.2(42)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2888.7(32)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15.6(21),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12.3(23)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14.1(16)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424(4),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431.8(51)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427(3)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4871(3),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4854(4)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4865.3(21)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081260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(1831),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(1833)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467084"/>
                  </a:ext>
                </a:extLst>
              </a:tr>
              <a:tr h="4058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(1876+1877)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2935.5(3)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2935.5 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15.4(14),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15.4(14)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402.4(35)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402.4(35)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1798.7(22)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1798.7(22)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555993"/>
                  </a:ext>
                </a:extLst>
              </a:tr>
              <a:tr h="5255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195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(1872+1874), (1873+1875)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3099.5(29),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3097(2)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3097.7(16)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15(1)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13.1(1)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362(3),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359.3(21)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360.2(17)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-1317.4(22),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-1309(1)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-1311(1)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0318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1419080-A12F-A095-2E72-0CBD0BCEF874}"/>
              </a:ext>
            </a:extLst>
          </p:cNvPr>
          <p:cNvSpPr txBox="1"/>
          <p:nvPr/>
        </p:nvSpPr>
        <p:spPr>
          <a:xfrm>
            <a:off x="113516" y="4099160"/>
            <a:ext cx="59833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Obtained from the 197Au reference scan fitting</a:t>
            </a:r>
          </a:p>
          <a:p>
            <a:r>
              <a:rPr lang="en-US" dirty="0"/>
              <a:t>A</a:t>
            </a:r>
            <a:r>
              <a:rPr lang="en-US" baseline="-25000" dirty="0"/>
              <a:t>6s1/2,ref </a:t>
            </a:r>
            <a:r>
              <a:rPr lang="en-US" dirty="0"/>
              <a:t>= 3047.8(22) MHz</a:t>
            </a:r>
          </a:p>
          <a:p>
            <a:r>
              <a:rPr lang="en-US" dirty="0"/>
              <a:t>A</a:t>
            </a:r>
            <a:r>
              <a:rPr lang="en-US" baseline="-25000" dirty="0"/>
              <a:t>6p3/2,ref </a:t>
            </a:r>
            <a:r>
              <a:rPr lang="en-US" dirty="0"/>
              <a:t>=</a:t>
            </a:r>
            <a:r>
              <a:rPr lang="en-US" baseline="-25000" dirty="0"/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13.09(46) MHz</a:t>
            </a:r>
            <a:endParaRPr lang="en-US" dirty="0"/>
          </a:p>
          <a:p>
            <a:r>
              <a:rPr lang="en-US" dirty="0"/>
              <a:t>B</a:t>
            </a:r>
            <a:r>
              <a:rPr lang="en-US" baseline="-25000" dirty="0"/>
              <a:t>6p3/2,ref </a:t>
            </a:r>
            <a:r>
              <a:rPr lang="en-US" dirty="0"/>
              <a:t>=</a:t>
            </a:r>
            <a:r>
              <a:rPr lang="en-US" baseline="-25000" dirty="0"/>
              <a:t> </a:t>
            </a:r>
            <a:r>
              <a:rPr lang="en-US" dirty="0"/>
              <a:t>322.9(1.1) MHz</a:t>
            </a:r>
            <a:r>
              <a:rPr lang="en-US" baseline="-25000" dirty="0"/>
              <a:t> </a:t>
            </a:r>
          </a:p>
          <a:p>
            <a:endParaRPr lang="en-US" baseline="-25000" dirty="0"/>
          </a:p>
          <a:p>
            <a:endParaRPr lang="en-BE" baseline="-25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B0BA0E-6761-858B-57B8-024530E5F472}"/>
              </a:ext>
            </a:extLst>
          </p:cNvPr>
          <p:cNvSpPr txBox="1"/>
          <p:nvPr/>
        </p:nvSpPr>
        <p:spPr>
          <a:xfrm>
            <a:off x="5769235" y="4905030"/>
            <a:ext cx="65275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Measurement of the Nuclear Magnetic Dipole Moment of Au</a:t>
            </a:r>
            <a:r>
              <a:rPr lang="en-US" sz="1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Hyperfine Structure Measurements in the Ground States of Au</a:t>
            </a:r>
            <a:r>
              <a:rPr lang="en-US" sz="1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Ag</a:t>
            </a:r>
            <a:r>
              <a:rPr lang="en-US" sz="1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107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Ag</a:t>
            </a:r>
            <a:r>
              <a:rPr lang="en-US" sz="1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109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K</a:t>
            </a:r>
            <a:r>
              <a:rPr lang="en-US" sz="1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39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de-DE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Zeitschrift fi.ir Physik 200, 456-466 (1967)</a:t>
            </a:r>
            <a:endParaRPr lang="en-BE" sz="1200" b="1" i="1" baseline="30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Powers, R. J., et. al. Muonic </a:t>
            </a:r>
            <a:r>
              <a:rPr lang="en-US" sz="1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Au: A test of the weak-coupling model. Nuclear </a:t>
            </a:r>
            <a:r>
              <a:rPr lang="de-CH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Physics A 230, 3 (Sept. 1974), 413–444.</a:t>
            </a:r>
            <a:endParaRPr lang="en-BE" sz="12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6FB750-98B2-8C41-045C-5353B04EB473}"/>
                  </a:ext>
                </a:extLst>
              </p:cNvPr>
              <p:cNvSpPr txBox="1"/>
              <p:nvPr/>
            </p:nvSpPr>
            <p:spPr>
              <a:xfrm>
                <a:off x="5769235" y="4150459"/>
                <a:ext cx="6096000" cy="694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B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BE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BE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0.145746(9)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μ</a:t>
                </a:r>
                <a:r>
                  <a:rPr lang="en-US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[1]</a:t>
                </a:r>
                <a:endParaRPr lang="en-US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BE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B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800" dirty="0"/>
                  <a:t>0.547(16) b [2] </a:t>
                </a:r>
                <a:endParaRPr lang="en-B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6FB750-98B2-8C41-045C-5353B04EB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235" y="4150459"/>
                <a:ext cx="6096000" cy="694806"/>
              </a:xfrm>
              <a:prstGeom prst="rect">
                <a:avLst/>
              </a:prstGeom>
              <a:blipFill>
                <a:blip r:embed="rId3"/>
                <a:stretch>
                  <a:fillRect l="-200" t="-4386" b="-1052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86190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A0117-DECB-C0AA-C835-C6F3D0478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E208A88-E960-9063-0BC5-EB4934310ABE}"/>
              </a:ext>
            </a:extLst>
          </p:cNvPr>
          <p:cNvSpPr txBox="1">
            <a:spLocks/>
          </p:cNvSpPr>
          <p:nvPr/>
        </p:nvSpPr>
        <p:spPr>
          <a:xfrm>
            <a:off x="838200" y="17643"/>
            <a:ext cx="10515600" cy="419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Scatter error vs weighted mean error</a:t>
            </a:r>
            <a:endParaRPr lang="en-BE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785AFC-6C59-24EE-EA3D-F8A344986E7A}"/>
              </a:ext>
            </a:extLst>
          </p:cNvPr>
          <p:cNvSpPr/>
          <p:nvPr/>
        </p:nvSpPr>
        <p:spPr>
          <a:xfrm>
            <a:off x="0" y="6433968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24F095F2-9BBF-6785-D060-6DD7A2967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028" y="6486215"/>
            <a:ext cx="981456" cy="3541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8B4F1E-50E0-AB68-56C9-190FC0A6615C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07</a:t>
            </a:r>
            <a:endParaRPr lang="en-BE" sz="14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98DE741-765C-3964-FA09-AEFED803FF3E}"/>
              </a:ext>
            </a:extLst>
          </p:cNvPr>
          <p:cNvGraphicFramePr>
            <a:graphicFrameLocks noGrp="1"/>
          </p:cNvGraphicFramePr>
          <p:nvPr/>
        </p:nvGraphicFramePr>
        <p:xfrm>
          <a:off x="1104550" y="693645"/>
          <a:ext cx="10449338" cy="4917096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833480">
                  <a:extLst>
                    <a:ext uri="{9D8B030D-6E8A-4147-A177-3AD203B41FA5}">
                      <a16:colId xmlns:a16="http://schemas.microsoft.com/office/drawing/2014/main" val="3894991641"/>
                    </a:ext>
                  </a:extLst>
                </a:gridCol>
                <a:gridCol w="644321">
                  <a:extLst>
                    <a:ext uri="{9D8B030D-6E8A-4147-A177-3AD203B41FA5}">
                      <a16:colId xmlns:a16="http://schemas.microsoft.com/office/drawing/2014/main" val="623385142"/>
                    </a:ext>
                  </a:extLst>
                </a:gridCol>
                <a:gridCol w="1022639">
                  <a:extLst>
                    <a:ext uri="{9D8B030D-6E8A-4147-A177-3AD203B41FA5}">
                      <a16:colId xmlns:a16="http://schemas.microsoft.com/office/drawing/2014/main" val="3595379972"/>
                    </a:ext>
                  </a:extLst>
                </a:gridCol>
                <a:gridCol w="653577">
                  <a:extLst>
                    <a:ext uri="{9D8B030D-6E8A-4147-A177-3AD203B41FA5}">
                      <a16:colId xmlns:a16="http://schemas.microsoft.com/office/drawing/2014/main" val="386587964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31984477"/>
                    </a:ext>
                  </a:extLst>
                </a:gridCol>
                <a:gridCol w="934278">
                  <a:extLst>
                    <a:ext uri="{9D8B030D-6E8A-4147-A177-3AD203B41FA5}">
                      <a16:colId xmlns:a16="http://schemas.microsoft.com/office/drawing/2014/main" val="3771018298"/>
                    </a:ext>
                  </a:extLst>
                </a:gridCol>
                <a:gridCol w="742999">
                  <a:extLst>
                    <a:ext uri="{9D8B030D-6E8A-4147-A177-3AD203B41FA5}">
                      <a16:colId xmlns:a16="http://schemas.microsoft.com/office/drawing/2014/main" val="3671837981"/>
                    </a:ext>
                  </a:extLst>
                </a:gridCol>
                <a:gridCol w="1065923">
                  <a:extLst>
                    <a:ext uri="{9D8B030D-6E8A-4147-A177-3AD203B41FA5}">
                      <a16:colId xmlns:a16="http://schemas.microsoft.com/office/drawing/2014/main" val="3588858651"/>
                    </a:ext>
                  </a:extLst>
                </a:gridCol>
                <a:gridCol w="1180336">
                  <a:extLst>
                    <a:ext uri="{9D8B030D-6E8A-4147-A177-3AD203B41FA5}">
                      <a16:colId xmlns:a16="http://schemas.microsoft.com/office/drawing/2014/main" val="874730339"/>
                    </a:ext>
                  </a:extLst>
                </a:gridCol>
                <a:gridCol w="1099484">
                  <a:extLst>
                    <a:ext uri="{9D8B030D-6E8A-4147-A177-3AD203B41FA5}">
                      <a16:colId xmlns:a16="http://schemas.microsoft.com/office/drawing/2014/main" val="365806676"/>
                    </a:ext>
                  </a:extLst>
                </a:gridCol>
                <a:gridCol w="1357901">
                  <a:extLst>
                    <a:ext uri="{9D8B030D-6E8A-4147-A177-3AD203B41FA5}">
                      <a16:colId xmlns:a16="http://schemas.microsoft.com/office/drawing/2014/main" val="3399574852"/>
                    </a:ext>
                  </a:extLst>
                </a:gridCol>
              </a:tblGrid>
              <a:tr h="4039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Isotope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Spin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6s1/2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Scatter error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baseline="0" dirty="0">
                          <a:effectLst/>
                        </a:rPr>
                        <a:t>Scatter error  &gt; weighted mean error</a:t>
                      </a:r>
                      <a:endParaRPr lang="en-BE" sz="1200" kern="1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A</a:t>
                      </a:r>
                      <a:r>
                        <a:rPr lang="en-US" sz="1200" kern="100" baseline="-25000" dirty="0">
                          <a:effectLst/>
                        </a:rPr>
                        <a:t>6p3/2</a:t>
                      </a:r>
                      <a:r>
                        <a:rPr lang="en-US" sz="1200" kern="100" baseline="0" dirty="0">
                          <a:effectLst/>
                        </a:rPr>
                        <a:t>[MHz]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>
                          <a:effectLst/>
                        </a:rPr>
                        <a:t>Scatter error</a:t>
                      </a:r>
                      <a:endParaRPr lang="en-BE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baseline="0" dirty="0">
                          <a:effectLst/>
                        </a:rPr>
                        <a:t>Scatter error  &gt; weighted mean error</a:t>
                      </a:r>
                      <a:endParaRPr lang="en-BE" sz="1200" kern="1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>
                          <a:effectLst/>
                        </a:rPr>
                        <a:t>B</a:t>
                      </a:r>
                      <a:r>
                        <a:rPr lang="en-US" sz="1200" kern="100" baseline="-25000" dirty="0">
                          <a:effectLst/>
                        </a:rPr>
                        <a:t>6p3/2</a:t>
                      </a:r>
                      <a:r>
                        <a:rPr lang="en-US" sz="1200" kern="100" baseline="0" dirty="0">
                          <a:effectLst/>
                        </a:rPr>
                        <a:t>[MHz]</a:t>
                      </a:r>
                      <a:endParaRPr lang="en-BE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BE" sz="1200" kern="100" baseline="-25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baseline="0" dirty="0">
                          <a:effectLst/>
                        </a:rPr>
                        <a:t>Scatter error</a:t>
                      </a:r>
                      <a:endParaRPr lang="en-BE" sz="1200" kern="1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baseline="0" dirty="0">
                          <a:effectLst/>
                        </a:rPr>
                        <a:t>Scatter error  &gt; weighted mean error</a:t>
                      </a:r>
                      <a:endParaRPr lang="en-BE" sz="1200" kern="1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4322121"/>
                  </a:ext>
                </a:extLst>
              </a:tr>
              <a:tr h="21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181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3/2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22809.7(17)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/>
                        <a:t>0.116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124.42(67)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0.62 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763.5(19)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5.21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6207194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22214(2)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1" dirty="0"/>
                        <a:t>2.39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122.32(85)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2.10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1300.7(35)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6.35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6286904"/>
                  </a:ext>
                </a:extLst>
              </a:tr>
              <a:tr h="350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183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5/2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23021.6(13)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/>
                        <a:t>0.37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125.05(46)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0.21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-566(3)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1.15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59641608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185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5/2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25183.2(5)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dirty="0"/>
                        <a:t>0.408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False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135.56(24)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0.669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-621.4(14)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0.66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False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8518162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187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31341.8(21)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1" dirty="0"/>
                        <a:t>5.60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169.94(88)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1.05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-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-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545379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187m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9/2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22511.4(11)</a:t>
                      </a:r>
                      <a:endParaRPr lang="en-US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/>
                        <a:t>0.12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122.26(81)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0.599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-1507.1(98)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6.0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3127296"/>
                  </a:ext>
                </a:extLst>
              </a:tr>
              <a:tr h="3230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188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-2004.7(48)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/>
                        <a:t>4.24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-13.1(22)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0.92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-186.3(25)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2.95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787293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189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28654.8(93)</a:t>
                      </a:r>
                      <a:endParaRPr lang="en-US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dirty="0"/>
                        <a:t>2.8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False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161.7(39)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4.84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-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-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146130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189m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11/2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32540.5(8)</a:t>
                      </a:r>
                      <a:endParaRPr lang="en-US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/>
                        <a:t>0.7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179.23(70)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0.636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1339.5(87)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4.75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1330236"/>
                  </a:ext>
                </a:extLst>
              </a:tr>
              <a:tr h="33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190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-1999.3(35)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1" dirty="0"/>
                        <a:t>9.81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-10.1(17)</a:t>
                      </a:r>
                      <a:endParaRPr lang="en-US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0.51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-167.5(22)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0.90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6051767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191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3/2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2888.7(32)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dirty="0"/>
                        <a:t>3.08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False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14.1(16)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1.65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427(3)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3.76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1989230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193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3/2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2936 (3)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/>
                        <a:t>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One dataset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15.4(14)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1.4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One dataset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402.4(35)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3.5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</a:rPr>
                        <a:t>One dataset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2477783"/>
                  </a:ext>
                </a:extLst>
              </a:tr>
              <a:tr h="288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195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3/2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3097.7(16)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dirty="0"/>
                        <a:t>1.13</a:t>
                      </a:r>
                      <a:endParaRPr lang="en-BE" sz="12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False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13.63(71)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0.86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360.2(17)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1.3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</a:rPr>
                        <a:t>False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2160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0098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D0EB2-92B8-FEA6-87C3-2FEFB84C0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52FFB38-3777-FB02-7FCA-7433F902B11E}"/>
              </a:ext>
            </a:extLst>
          </p:cNvPr>
          <p:cNvSpPr txBox="1">
            <a:spLocks/>
          </p:cNvSpPr>
          <p:nvPr/>
        </p:nvSpPr>
        <p:spPr>
          <a:xfrm>
            <a:off x="838200" y="17643"/>
            <a:ext cx="10515600" cy="419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kern="1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4000" kern="1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6p3/2</a:t>
            </a:r>
            <a:r>
              <a:rPr lang="en-US" sz="4000" kern="1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/A</a:t>
            </a:r>
            <a:r>
              <a:rPr lang="en-US" sz="4000" kern="1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6s1/2 </a:t>
            </a:r>
            <a:r>
              <a:rPr lang="en-US" sz="4000" kern="1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ratio and error</a:t>
            </a:r>
            <a:endParaRPr lang="en-BE" sz="4000" kern="1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0E0533-9C0C-7694-DF51-2F7AE1C037B6}"/>
              </a:ext>
            </a:extLst>
          </p:cNvPr>
          <p:cNvSpPr/>
          <p:nvPr/>
        </p:nvSpPr>
        <p:spPr>
          <a:xfrm>
            <a:off x="0" y="6433968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E6C411C-5559-10B6-72E6-AF9E39AE2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028" y="6486215"/>
            <a:ext cx="981456" cy="3541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9E1CCE-156C-7A81-DF15-A6AD4843E745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06</a:t>
            </a:r>
            <a:endParaRPr lang="en-BE" sz="14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E170ED-0677-EEBC-5AC3-B23BF73063B3}"/>
              </a:ext>
            </a:extLst>
          </p:cNvPr>
          <p:cNvGraphicFramePr>
            <a:graphicFrameLocks noGrp="1"/>
          </p:cNvGraphicFramePr>
          <p:nvPr/>
        </p:nvGraphicFramePr>
        <p:xfrm>
          <a:off x="2022796" y="651768"/>
          <a:ext cx="8413291" cy="476200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99235">
                  <a:extLst>
                    <a:ext uri="{9D8B030D-6E8A-4147-A177-3AD203B41FA5}">
                      <a16:colId xmlns:a16="http://schemas.microsoft.com/office/drawing/2014/main" val="3894991641"/>
                    </a:ext>
                  </a:extLst>
                </a:gridCol>
                <a:gridCol w="476251">
                  <a:extLst>
                    <a:ext uri="{9D8B030D-6E8A-4147-A177-3AD203B41FA5}">
                      <a16:colId xmlns:a16="http://schemas.microsoft.com/office/drawing/2014/main" val="623385142"/>
                    </a:ext>
                  </a:extLst>
                </a:gridCol>
                <a:gridCol w="953742">
                  <a:extLst>
                    <a:ext uri="{9D8B030D-6E8A-4147-A177-3AD203B41FA5}">
                      <a16:colId xmlns:a16="http://schemas.microsoft.com/office/drawing/2014/main" val="3595379972"/>
                    </a:ext>
                  </a:extLst>
                </a:gridCol>
                <a:gridCol w="922867">
                  <a:extLst>
                    <a:ext uri="{9D8B030D-6E8A-4147-A177-3AD203B41FA5}">
                      <a16:colId xmlns:a16="http://schemas.microsoft.com/office/drawing/2014/main" val="4122399184"/>
                    </a:ext>
                  </a:extLst>
                </a:gridCol>
                <a:gridCol w="905933">
                  <a:extLst>
                    <a:ext uri="{9D8B030D-6E8A-4147-A177-3AD203B41FA5}">
                      <a16:colId xmlns:a16="http://schemas.microsoft.com/office/drawing/2014/main" val="3865879641"/>
                    </a:ext>
                  </a:extLst>
                </a:gridCol>
                <a:gridCol w="1494010">
                  <a:extLst>
                    <a:ext uri="{9D8B030D-6E8A-4147-A177-3AD203B41FA5}">
                      <a16:colId xmlns:a16="http://schemas.microsoft.com/office/drawing/2014/main" val="3037299759"/>
                    </a:ext>
                  </a:extLst>
                </a:gridCol>
                <a:gridCol w="1225826">
                  <a:extLst>
                    <a:ext uri="{9D8B030D-6E8A-4147-A177-3AD203B41FA5}">
                      <a16:colId xmlns:a16="http://schemas.microsoft.com/office/drawing/2014/main" val="3931984477"/>
                    </a:ext>
                  </a:extLst>
                </a:gridCol>
                <a:gridCol w="1835427">
                  <a:extLst>
                    <a:ext uri="{9D8B030D-6E8A-4147-A177-3AD203B41FA5}">
                      <a16:colId xmlns:a16="http://schemas.microsoft.com/office/drawing/2014/main" val="3771018298"/>
                    </a:ext>
                  </a:extLst>
                </a:gridCol>
              </a:tblGrid>
              <a:tr h="4039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  <a:r>
                        <a:rPr lang="en-US" sz="1200" baseline="-25000" dirty="0"/>
                        <a:t>6s1/2</a:t>
                      </a:r>
                      <a:r>
                        <a:rPr lang="en-US" sz="1200" baseline="0" dirty="0"/>
                        <a:t>[MHz]</a:t>
                      </a:r>
                      <a:endParaRPr lang="en-BE" sz="12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200" kern="100" baseline="-25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6p3/2</a:t>
                      </a:r>
                      <a:r>
                        <a:rPr lang="en-US" sz="1200" kern="1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[MHz]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200" kern="100" baseline="-25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6p3/2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/A</a:t>
                      </a:r>
                      <a:r>
                        <a:rPr lang="en-US" sz="1200" kern="100" baseline="-25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6s1/2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Weighted-mean error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Scatter error</a:t>
                      </a:r>
                      <a:endParaRPr lang="en-BE" sz="1200" kern="100" baseline="-25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Scatter error &gt; Weighted mean error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2814322121"/>
                  </a:ext>
                </a:extLst>
              </a:tr>
              <a:tr h="21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22809.7(17)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124.42(67)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0.00545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000029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000027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2296207194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22214(2)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122.32(85)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b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00551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000038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00009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1296286904"/>
                  </a:ext>
                </a:extLst>
              </a:tr>
              <a:tr h="350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23021.6(13)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125.05(46)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00543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000019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0.00000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924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2559641608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185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25183.2(5)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135.56(24)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0.00000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95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0000266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3728518162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31341.8(21)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169.94(88)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00542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000028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00003376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3601545379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187m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9/2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22511.4(11)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122.26(81)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00543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00003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0000266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1723127296"/>
                  </a:ext>
                </a:extLst>
              </a:tr>
              <a:tr h="3230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188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-2004.7(48)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-13.1(22)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00655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00111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.000461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88787293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28654.8(93)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161.7(39)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00013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000169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428146130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189m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11/2</a:t>
                      </a:r>
                      <a:endParaRPr lang="en-BE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32540.5(8)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179.23(70)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00551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000021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0000195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3101330236"/>
                  </a:ext>
                </a:extLst>
              </a:tr>
              <a:tr h="33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190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-1999.3(35)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-10.1(17)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00506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0008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000256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2366051767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2888.7(32)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14.1(16)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00488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000544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00057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4201989230"/>
                  </a:ext>
                </a:extLst>
              </a:tr>
              <a:tr h="312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2936 (3)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15.4(14)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00526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000465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000465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Same (only one dataset)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1462477783"/>
                  </a:ext>
                </a:extLst>
              </a:tr>
              <a:tr h="288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195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3097.7(16)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14(1)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00443</a:t>
                      </a:r>
                      <a:endParaRPr lang="en-BE" sz="12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00020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000178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False</a:t>
                      </a:r>
                      <a:endParaRPr lang="en-BE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252160158"/>
                  </a:ext>
                </a:extLst>
              </a:tr>
              <a:tr h="288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197</a:t>
                      </a:r>
                      <a:endParaRPr lang="en-BE" sz="12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3047.8(22)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13.09(46)</a:t>
                      </a:r>
                      <a:endParaRPr lang="en-BE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0.00429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dirty="0"/>
                        <a:t>0.000151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BE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000282</a:t>
                      </a:r>
                    </a:p>
                  </a:txBody>
                  <a:tcPr marL="56898" marR="568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True</a:t>
                      </a:r>
                      <a:endParaRPr lang="en-BE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898" marR="56898" marT="0" marB="0" anchor="ctr"/>
                </a:tc>
                <a:extLst>
                  <a:ext uri="{0D108BD9-81ED-4DB2-BD59-A6C34878D82A}">
                    <a16:rowId xmlns:a16="http://schemas.microsoft.com/office/drawing/2014/main" val="224043940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7C11522-82F6-E49E-5DF3-66FC0FF106A2}"/>
              </a:ext>
            </a:extLst>
          </p:cNvPr>
          <p:cNvSpPr txBox="1"/>
          <p:nvPr/>
        </p:nvSpPr>
        <p:spPr>
          <a:xfrm>
            <a:off x="1490869" y="5767544"/>
            <a:ext cx="9766853" cy="31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Global weighted mean A</a:t>
            </a:r>
            <a:r>
              <a:rPr lang="en-US" sz="1400" b="1" kern="1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6p3/2</a:t>
            </a:r>
            <a:r>
              <a:rPr lang="en-US" sz="1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/A</a:t>
            </a:r>
            <a:r>
              <a:rPr lang="en-US" sz="1400" b="1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6s1/2</a:t>
            </a:r>
            <a:r>
              <a:rPr lang="en-US" sz="1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BE" sz="14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0.0054</a:t>
            </a:r>
            <a:r>
              <a:rPr lang="en-US" sz="14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37931</a:t>
            </a:r>
            <a:r>
              <a:rPr lang="en-BE" sz="14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sz="14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0.00000</a:t>
            </a:r>
            <a:r>
              <a:rPr lang="en-BE" sz="14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</a:t>
            </a:r>
            <a:r>
              <a:rPr lang="en-US" sz="14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BE" sz="14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 weighted mean error and </a:t>
            </a:r>
            <a:r>
              <a:rPr lang="en-BE" sz="14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4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BE" sz="14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0000172</a:t>
            </a:r>
            <a:r>
              <a:rPr lang="en-BE" sz="1400" b="1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 scatter error.</a:t>
            </a:r>
            <a:endParaRPr lang="en-BE" sz="1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05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39851-D91D-9C61-97F3-66D0974FD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BA8F-7477-406E-2E62-E08C826B0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48" y="26127"/>
            <a:ext cx="11607844" cy="4834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comparison: corrected </a:t>
            </a:r>
            <a:r>
              <a:rPr lang="el-GR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A(S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uncorrected from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A(P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A(D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9391F-2E7D-88E4-1031-F424F13A93E0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A04213-FB11-AA11-8336-A7F3612A8F52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11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822907B8-0017-4536-9FB1-5E75F2BE4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3F771F3-747D-220B-9C0F-8B13E950D217}"/>
              </a:ext>
            </a:extLst>
          </p:cNvPr>
          <p:cNvSpPr txBox="1"/>
          <p:nvPr/>
        </p:nvSpPr>
        <p:spPr>
          <a:xfrm>
            <a:off x="84548" y="6124114"/>
            <a:ext cx="11376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[1].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Passler, G et. al, Quadrupole moments and nuclear shapes of neutron deficient gold isotopes. Nuclear Physics A580 (1994) 173-212</a:t>
            </a:r>
            <a:endParaRPr lang="en-US" sz="14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AD2EFF-8286-BEDE-3B91-0741EBA4A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519" y="683368"/>
            <a:ext cx="6080193" cy="45291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1AF256-25C4-9DB1-2E60-E7ED2854887C}"/>
              </a:ext>
            </a:extLst>
          </p:cNvPr>
          <p:cNvSpPr txBox="1"/>
          <p:nvPr/>
        </p:nvSpPr>
        <p:spPr>
          <a:xfrm>
            <a:off x="543340" y="5239857"/>
            <a:ext cx="5479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μ</a:t>
            </a:r>
            <a:r>
              <a:rPr lang="en-US" baseline="-25000" dirty="0"/>
              <a:t>S1/2 </a:t>
            </a:r>
            <a:r>
              <a:rPr lang="en-US" dirty="0"/>
              <a:t>are corrected using the ML rule. μ</a:t>
            </a:r>
            <a:r>
              <a:rPr lang="en-US" baseline="-25000" dirty="0"/>
              <a:t>S1/2 </a:t>
            </a:r>
            <a:r>
              <a:rPr lang="en-US" dirty="0"/>
              <a:t> don’t agree very well with other μ </a:t>
            </a:r>
            <a:endParaRPr lang="en-BE" baseline="-25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D59074-BE6C-97DF-68B1-08ED39EF7A88}"/>
              </a:ext>
            </a:extLst>
          </p:cNvPr>
          <p:cNvSpPr txBox="1"/>
          <p:nvPr/>
        </p:nvSpPr>
        <p:spPr>
          <a:xfrm>
            <a:off x="6572018" y="5225405"/>
            <a:ext cx="5479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μ</a:t>
            </a:r>
            <a:r>
              <a:rPr lang="en-US" baseline="-25000" dirty="0"/>
              <a:t>S1/2 </a:t>
            </a:r>
            <a:r>
              <a:rPr lang="en-US" dirty="0"/>
              <a:t>are corrected using the RHFA. μ</a:t>
            </a:r>
            <a:r>
              <a:rPr lang="en-US" baseline="-25000" dirty="0"/>
              <a:t>S1/2 </a:t>
            </a:r>
            <a:r>
              <a:rPr lang="en-US" dirty="0"/>
              <a:t> agree well with μ</a:t>
            </a:r>
            <a:r>
              <a:rPr lang="en-US" baseline="-25000" dirty="0"/>
              <a:t>P1/2 </a:t>
            </a:r>
            <a:r>
              <a:rPr lang="en-US" dirty="0"/>
              <a:t>and μ</a:t>
            </a:r>
            <a:r>
              <a:rPr lang="en-US" baseline="-25000" dirty="0"/>
              <a:t>D3/2</a:t>
            </a:r>
            <a:r>
              <a:rPr lang="en-US" dirty="0"/>
              <a:t> </a:t>
            </a:r>
            <a:endParaRPr lang="en-BE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0B8C49-BC2F-2360-7956-BEB939B8F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637756"/>
            <a:ext cx="6197630" cy="466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3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2EE5FB-82CD-8741-05BF-C9BADCEC10E3}"/>
              </a:ext>
            </a:extLst>
          </p:cNvPr>
          <p:cNvSpPr txBox="1">
            <a:spLocks/>
          </p:cNvSpPr>
          <p:nvPr/>
        </p:nvSpPr>
        <p:spPr>
          <a:xfrm>
            <a:off x="838200" y="1"/>
            <a:ext cx="10515600" cy="585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Physics motivation</a:t>
            </a:r>
            <a:endParaRPr lang="en-BE" sz="3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4A3AA-9D1B-764C-18F5-03F359B758D9}"/>
              </a:ext>
            </a:extLst>
          </p:cNvPr>
          <p:cNvSpPr/>
          <p:nvPr/>
        </p:nvSpPr>
        <p:spPr>
          <a:xfrm>
            <a:off x="-1201" y="6422149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F14704EF-07A2-0897-0588-F0BB250F3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207" y="6453802"/>
            <a:ext cx="999744" cy="3607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C0077C-FDBC-CBCC-D3D4-8FBDF56840D0}"/>
              </a:ext>
            </a:extLst>
          </p:cNvPr>
          <p:cNvSpPr txBox="1"/>
          <p:nvPr/>
        </p:nvSpPr>
        <p:spPr>
          <a:xfrm>
            <a:off x="5915102" y="2131497"/>
            <a:ext cx="602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Strong increase in charge radii at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101-107</a:t>
            </a:r>
            <a:endParaRPr lang="en-BE" sz="2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66A43E-F805-332A-24C4-585E32EEF6E8}"/>
              </a:ext>
            </a:extLst>
          </p:cNvPr>
          <p:cNvSpPr txBox="1"/>
          <p:nvPr/>
        </p:nvSpPr>
        <p:spPr>
          <a:xfrm>
            <a:off x="5915102" y="2623465"/>
            <a:ext cx="6903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Proposed  “</a:t>
            </a:r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Island of deformation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en-BE" sz="2000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A4A6E9-CF6E-AADC-7CBC-616F24D84214}"/>
              </a:ext>
            </a:extLst>
          </p:cNvPr>
          <p:cNvSpPr txBox="1"/>
          <p:nvPr/>
        </p:nvSpPr>
        <p:spPr>
          <a:xfrm>
            <a:off x="5915102" y="3161153"/>
            <a:ext cx="62768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99 &amp;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108 (</a:t>
            </a:r>
            <a:r>
              <a:rPr lang="en-US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178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Au,</a:t>
            </a:r>
            <a:r>
              <a:rPr lang="en-US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Au), indication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shape coexistence </a:t>
            </a:r>
            <a:endParaRPr lang="en-BE" sz="1600" b="1" i="0" u="none" strike="noStrike" baseline="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E4AA32-121C-1492-E4AC-B407F0AC5C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587" t="6266" r="2490" b="-104"/>
          <a:stretch/>
        </p:blipFill>
        <p:spPr>
          <a:xfrm>
            <a:off x="25343" y="1396023"/>
            <a:ext cx="5889759" cy="4900373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A91E23E-5668-49A0-9FAC-A8CF4BF04C1C}"/>
              </a:ext>
            </a:extLst>
          </p:cNvPr>
          <p:cNvSpPr txBox="1"/>
          <p:nvPr/>
        </p:nvSpPr>
        <p:spPr>
          <a:xfrm>
            <a:off x="6050116" y="1444694"/>
            <a:ext cx="5908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scenario is very different in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=79) </a:t>
            </a:r>
            <a:r>
              <a:rPr lang="en-US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</a:t>
            </a:r>
            <a:endParaRPr lang="en-BE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705D57-4A24-9708-76F0-B78EBCFE99A4}"/>
              </a:ext>
            </a:extLst>
          </p:cNvPr>
          <p:cNvSpPr txBox="1"/>
          <p:nvPr/>
        </p:nvSpPr>
        <p:spPr>
          <a:xfrm>
            <a:off x="669349" y="6380505"/>
            <a:ext cx="60944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nb-NO" sz="14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</a:rPr>
              <a:t>[1] </a:t>
            </a:r>
            <a:r>
              <a:rPr lang="nb-NO" sz="1400" b="1" i="1" dirty="0">
                <a:solidFill>
                  <a:schemeClr val="bg1"/>
                </a:solidFill>
                <a:latin typeface="Times New Roman" panose="02020603050405020304" pitchFamily="18" charset="0"/>
              </a:rPr>
              <a:t>J.G Cubiss et. al</a:t>
            </a:r>
            <a:r>
              <a:rPr lang="nb-NO" sz="14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</a:rPr>
              <a:t> ., Phys. Rev. Lett.,</a:t>
            </a:r>
            <a:r>
              <a:rPr lang="nb-NO" sz="1400" b="1" i="1" dirty="0">
                <a:solidFill>
                  <a:schemeClr val="bg1"/>
                </a:solidFill>
                <a:latin typeface="Times New Roman" panose="02020603050405020304" pitchFamily="18" charset="0"/>
              </a:rPr>
              <a:t> 131,202501 (2023)</a:t>
            </a:r>
          </a:p>
          <a:p>
            <a:pPr marR="0" algn="l"/>
            <a:r>
              <a:rPr lang="nb-NO" sz="14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[2] X.F. Yang, S.W Bai, G. Neyens, L. Lalanne et al., proposal IS737</a:t>
            </a:r>
            <a:endParaRPr lang="en-BE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19F47-516F-E6D1-B07D-12508819ECBF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02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2" name="Picture 1" descr="A close up of a sign&#10;&#10;AI-generated content may be incorrect.">
            <a:extLst>
              <a:ext uri="{FF2B5EF4-FFF2-40B4-BE49-F238E27FC236}">
                <a16:creationId xmlns:a16="http://schemas.microsoft.com/office/drawing/2014/main" id="{FCD8B5EA-FC2C-3159-7F0E-8EACD467E5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9" t="-1885" r="66631" b="1885"/>
          <a:stretch>
            <a:fillRect/>
          </a:stretch>
        </p:blipFill>
        <p:spPr>
          <a:xfrm>
            <a:off x="4193576" y="561604"/>
            <a:ext cx="775992" cy="761648"/>
          </a:xfrm>
          <a:prstGeom prst="rect">
            <a:avLst/>
          </a:prstGeom>
        </p:spPr>
      </p:pic>
      <p:pic>
        <p:nvPicPr>
          <p:cNvPr id="9" name="Picture 8" descr="A close up of a sign&#10;&#10;AI-generated content may be incorrect.">
            <a:extLst>
              <a:ext uri="{FF2B5EF4-FFF2-40B4-BE49-F238E27FC236}">
                <a16:creationId xmlns:a16="http://schemas.microsoft.com/office/drawing/2014/main" id="{B541AB0C-F533-FE77-8969-C56ECADE2A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8" b="2053"/>
          <a:stretch>
            <a:fillRect/>
          </a:stretch>
        </p:blipFill>
        <p:spPr>
          <a:xfrm>
            <a:off x="4957303" y="574855"/>
            <a:ext cx="3093824" cy="7483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849C320-3111-E65D-DFDC-D1E0412A249A}"/>
              </a:ext>
            </a:extLst>
          </p:cNvPr>
          <p:cNvSpPr/>
          <p:nvPr/>
        </p:nvSpPr>
        <p:spPr>
          <a:xfrm>
            <a:off x="4187690" y="583560"/>
            <a:ext cx="775992" cy="74839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B227CB-38D7-FE41-AB3C-DE7ABCED4452}"/>
              </a:ext>
            </a:extLst>
          </p:cNvPr>
          <p:cNvSpPr txBox="1"/>
          <p:nvPr/>
        </p:nvSpPr>
        <p:spPr>
          <a:xfrm>
            <a:off x="5915102" y="3933105"/>
            <a:ext cx="63446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Charge radii and quadrupole moments are a probe for deformation: study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2000" b="1" baseline="-25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isotopes in the proposed ‘island of deformation’ and for the isotopes with shape coexistence: proposal IS737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F3B9BD-A763-4197-F8AE-DE92002E1561}"/>
              </a:ext>
            </a:extLst>
          </p:cNvPr>
          <p:cNvSpPr txBox="1"/>
          <p:nvPr/>
        </p:nvSpPr>
        <p:spPr>
          <a:xfrm>
            <a:off x="5913901" y="5313718"/>
            <a:ext cx="62768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Goals: measure spins of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102,103,104. Q</a:t>
            </a:r>
            <a:r>
              <a:rPr lang="en-US" sz="20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isotopes in the island of deformation and the high-spin isomers</a:t>
            </a:r>
            <a:endParaRPr lang="en-BE" sz="1600" b="1" i="0" u="none" strike="noStrike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57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45" grpId="0"/>
      <p:bldP spid="14" grpId="0" animBg="1"/>
      <p:bldP spid="15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8D17D-9E49-3E33-2E6C-505176B1E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4A2B6-A428-A599-CB28-EDC94333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4" y="99014"/>
            <a:ext cx="11607844" cy="48346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189m A(S</a:t>
            </a:r>
            <a:r>
              <a:rPr lang="en-US" sz="2800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CRIS vs Literature </a:t>
            </a:r>
            <a:endParaRPr lang="en-BE" sz="2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36AA25-B15C-F716-57EC-FCBA2579C319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Figure from [2]</a:t>
            </a:r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165E6F-05CC-93B0-33B6-7466D0DF0C0C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11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2D0B6B7D-24EE-B660-7267-62D9F11A53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256" y="6508284"/>
            <a:ext cx="999744" cy="3607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6A5AE9F-FD58-6D9A-8F57-A604D2120060}"/>
              </a:ext>
            </a:extLst>
          </p:cNvPr>
          <p:cNvSpPr txBox="1"/>
          <p:nvPr/>
        </p:nvSpPr>
        <p:spPr>
          <a:xfrm>
            <a:off x="0" y="5859071"/>
            <a:ext cx="113769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[1]. 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Wallmeroth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 et. al, Nuclear shape transition in light gold isotopes. Nuclear Physics A 493 (1989) 224-252</a:t>
            </a:r>
          </a:p>
          <a:p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[2]. A.E 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Hyperfine anomaly in gold and magnetic moments of I</a:t>
            </a:r>
            <a:r>
              <a:rPr lang="el-GR" sz="14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14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11/2</a:t>
            </a:r>
            <a:r>
              <a:rPr lang="en-US" sz="14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gold isomers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1924C6-438F-CD73-C84B-12391AB11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" y="1650783"/>
            <a:ext cx="4571254" cy="323644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08F4B86-2969-181A-4377-3BDA88EE4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284743"/>
              </p:ext>
            </p:extLst>
          </p:nvPr>
        </p:nvGraphicFramePr>
        <p:xfrm>
          <a:off x="720034" y="769444"/>
          <a:ext cx="4004310" cy="7416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091055">
                  <a:extLst>
                    <a:ext uri="{9D8B030D-6E8A-4147-A177-3AD203B41FA5}">
                      <a16:colId xmlns:a16="http://schemas.microsoft.com/office/drawing/2014/main" val="2665102109"/>
                    </a:ext>
                  </a:extLst>
                </a:gridCol>
                <a:gridCol w="1913255">
                  <a:extLst>
                    <a:ext uri="{9D8B030D-6E8A-4147-A177-3AD203B41FA5}">
                      <a16:colId xmlns:a16="http://schemas.microsoft.com/office/drawing/2014/main" val="2082711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A(S</a:t>
                      </a:r>
                      <a:r>
                        <a:rPr lang="en-US" baseline="-25000" dirty="0"/>
                        <a:t>1/2</a:t>
                      </a:r>
                      <a:r>
                        <a:rPr lang="en-US" baseline="0" dirty="0"/>
                        <a:t>) [MHz] (cris)</a:t>
                      </a:r>
                      <a:endParaRPr lang="en-B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A(S</a:t>
                      </a:r>
                      <a:r>
                        <a:rPr lang="en-US" baseline="-25000" dirty="0"/>
                        <a:t>1/2</a:t>
                      </a:r>
                      <a:r>
                        <a:rPr lang="en-US" baseline="0" dirty="0"/>
                        <a:t>) [MHz] (lit)</a:t>
                      </a:r>
                      <a:endParaRPr lang="en-BE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939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32541 (1)</a:t>
                      </a:r>
                      <a:endParaRPr lang="en-US" sz="18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32652 (42)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34008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9E59D0F-D0CA-0EF7-9597-72555E37C042}"/>
              </a:ext>
            </a:extLst>
          </p:cNvPr>
          <p:cNvSpPr txBox="1"/>
          <p:nvPr/>
        </p:nvSpPr>
        <p:spPr>
          <a:xfrm>
            <a:off x="203199" y="4933421"/>
            <a:ext cx="5687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hyperfine anomaly for 11/2</a:t>
            </a:r>
            <a:r>
              <a:rPr lang="en-US" baseline="30000" dirty="0"/>
              <a:t>-</a:t>
            </a:r>
            <a:r>
              <a:rPr lang="en-US" baseline="-25000" dirty="0"/>
              <a:t> </a:t>
            </a:r>
            <a:r>
              <a:rPr lang="en-US" dirty="0"/>
              <a:t>gold isomers [2].</a:t>
            </a:r>
            <a:endParaRPr lang="en-BE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EDE68C2-7799-9BE7-1916-1581B9FCD332}"/>
              </a:ext>
            </a:extLst>
          </p:cNvPr>
          <p:cNvSpPr/>
          <p:nvPr/>
        </p:nvSpPr>
        <p:spPr>
          <a:xfrm>
            <a:off x="2869095" y="3081131"/>
            <a:ext cx="753093" cy="923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1CFAFC-5AF7-C771-B4DF-899DD94EC3B5}"/>
              </a:ext>
            </a:extLst>
          </p:cNvPr>
          <p:cNvCxnSpPr>
            <a:cxnSpLocks/>
          </p:cNvCxnSpPr>
          <p:nvPr/>
        </p:nvCxnSpPr>
        <p:spPr>
          <a:xfrm>
            <a:off x="3622188" y="3505200"/>
            <a:ext cx="66489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2E4FCFC-1D9E-F557-2CB2-D23E729EF1BF}"/>
              </a:ext>
            </a:extLst>
          </p:cNvPr>
          <p:cNvSpPr txBox="1"/>
          <p:nvPr/>
        </p:nvSpPr>
        <p:spPr>
          <a:xfrm>
            <a:off x="4200940" y="3331190"/>
            <a:ext cx="2272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 sigma difference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49896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BAAC7-8E24-4292-C8A7-ADBEAF873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258B20-99E9-94AD-F270-ED7383805EAF}"/>
              </a:ext>
            </a:extLst>
          </p:cNvPr>
          <p:cNvSpPr/>
          <p:nvPr/>
        </p:nvSpPr>
        <p:spPr>
          <a:xfrm>
            <a:off x="-1201" y="6422149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					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5" name="Picture 4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2B988827-E138-C30A-D31C-A94AF33EF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035" y="6486215"/>
            <a:ext cx="909916" cy="3283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3259C18-E3CB-D1F5-949E-038D039B7C24}"/>
              </a:ext>
            </a:extLst>
          </p:cNvPr>
          <p:cNvSpPr txBox="1">
            <a:spLocks/>
          </p:cNvSpPr>
          <p:nvPr/>
        </p:nvSpPr>
        <p:spPr>
          <a:xfrm>
            <a:off x="838200" y="36553"/>
            <a:ext cx="10515600" cy="585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Laser schemes</a:t>
            </a:r>
            <a:endParaRPr lang="en-BE" sz="4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569302-068C-3FF0-DAE3-32CE6B589442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03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60" name="Picture 59" descr="A red and blue arrows pointing up&#10;&#10;AI-generated content may be incorrect.">
            <a:extLst>
              <a:ext uri="{FF2B5EF4-FFF2-40B4-BE49-F238E27FC236}">
                <a16:creationId xmlns:a16="http://schemas.microsoft.com/office/drawing/2014/main" id="{6E3FF307-B458-B79A-5EE7-F2E473CAE6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01"/>
          <a:stretch>
            <a:fillRect/>
          </a:stretch>
        </p:blipFill>
        <p:spPr>
          <a:xfrm>
            <a:off x="1782418" y="1004913"/>
            <a:ext cx="3069851" cy="4246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EFBD2E-39F7-6CCB-5B85-46EA29F24FA3}"/>
              </a:ext>
            </a:extLst>
          </p:cNvPr>
          <p:cNvSpPr txBox="1"/>
          <p:nvPr/>
        </p:nvSpPr>
        <p:spPr>
          <a:xfrm>
            <a:off x="2448463" y="518203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CRIS </a:t>
            </a:r>
            <a:endParaRPr lang="en-BE" baseline="-25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9A872E7-E9C3-1799-A0A1-6291B71E798B}"/>
              </a:ext>
            </a:extLst>
          </p:cNvPr>
          <p:cNvCxnSpPr/>
          <p:nvPr/>
        </p:nvCxnSpPr>
        <p:spPr>
          <a:xfrm>
            <a:off x="6274906" y="5029200"/>
            <a:ext cx="161676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0073C1-9561-8938-030E-0517D6C09FB1}"/>
              </a:ext>
            </a:extLst>
          </p:cNvPr>
          <p:cNvCxnSpPr/>
          <p:nvPr/>
        </p:nvCxnSpPr>
        <p:spPr>
          <a:xfrm>
            <a:off x="6274906" y="1543882"/>
            <a:ext cx="161676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34BC01-467C-7180-FA8D-7E9E9C900604}"/>
              </a:ext>
            </a:extLst>
          </p:cNvPr>
          <p:cNvCxnSpPr/>
          <p:nvPr/>
        </p:nvCxnSpPr>
        <p:spPr>
          <a:xfrm>
            <a:off x="6274906" y="1179448"/>
            <a:ext cx="161676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81C2EF2-DEDB-06B4-10B2-9753A207F686}"/>
              </a:ext>
            </a:extLst>
          </p:cNvPr>
          <p:cNvCxnSpPr/>
          <p:nvPr/>
        </p:nvCxnSpPr>
        <p:spPr>
          <a:xfrm>
            <a:off x="8547654" y="3238144"/>
            <a:ext cx="161676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7C6244B-34E9-2851-DC26-2480C173AD13}"/>
              </a:ext>
            </a:extLst>
          </p:cNvPr>
          <p:cNvCxnSpPr/>
          <p:nvPr/>
        </p:nvCxnSpPr>
        <p:spPr>
          <a:xfrm flipV="1">
            <a:off x="7275442" y="1543882"/>
            <a:ext cx="0" cy="3485318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82ECF1-6C78-7BE9-3E6F-462824A65536}"/>
              </a:ext>
            </a:extLst>
          </p:cNvPr>
          <p:cNvCxnSpPr>
            <a:cxnSpLocks/>
          </p:cNvCxnSpPr>
          <p:nvPr/>
        </p:nvCxnSpPr>
        <p:spPr>
          <a:xfrm flipV="1">
            <a:off x="6804992" y="1179448"/>
            <a:ext cx="0" cy="384975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7CEF5D8-D18D-EA4E-7481-D6694B35A091}"/>
              </a:ext>
            </a:extLst>
          </p:cNvPr>
          <p:cNvSpPr txBox="1"/>
          <p:nvPr/>
        </p:nvSpPr>
        <p:spPr>
          <a:xfrm>
            <a:off x="7977812" y="1028671"/>
            <a:ext cx="1444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5d</a:t>
            </a:r>
            <a:r>
              <a:rPr lang="en-US" sz="1400" baseline="30000" dirty="0"/>
              <a:t>10</a:t>
            </a:r>
            <a:r>
              <a:rPr lang="en-US" sz="1400" dirty="0"/>
              <a:t>6p </a:t>
            </a:r>
            <a:r>
              <a:rPr lang="en-US" sz="1400" baseline="30000" dirty="0"/>
              <a:t>2</a:t>
            </a:r>
            <a:r>
              <a:rPr lang="en-US" sz="1400" dirty="0"/>
              <a:t>P</a:t>
            </a:r>
            <a:r>
              <a:rPr lang="en-US" sz="1400" baseline="-25000" dirty="0"/>
              <a:t>3/2</a:t>
            </a:r>
            <a:endParaRPr lang="en-BE" sz="1400" baseline="-25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012165-E888-7C48-9719-22E362BC92F8}"/>
              </a:ext>
            </a:extLst>
          </p:cNvPr>
          <p:cNvSpPr txBox="1"/>
          <p:nvPr/>
        </p:nvSpPr>
        <p:spPr>
          <a:xfrm>
            <a:off x="7977812" y="1370132"/>
            <a:ext cx="1444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5d</a:t>
            </a:r>
            <a:r>
              <a:rPr lang="en-US" sz="1400" baseline="30000" dirty="0"/>
              <a:t>10</a:t>
            </a:r>
            <a:r>
              <a:rPr lang="en-US" sz="1400" dirty="0"/>
              <a:t>6p </a:t>
            </a:r>
            <a:r>
              <a:rPr lang="en-US" sz="1400" baseline="30000" dirty="0"/>
              <a:t>2</a:t>
            </a:r>
            <a:r>
              <a:rPr lang="en-US" sz="1400" dirty="0"/>
              <a:t>P</a:t>
            </a:r>
            <a:r>
              <a:rPr lang="en-US" sz="1400" baseline="-25000" dirty="0"/>
              <a:t>1/2</a:t>
            </a:r>
            <a:endParaRPr lang="en-BE" sz="1400" baseline="-25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2A158C-2022-547E-D4E6-34130BAC17C4}"/>
              </a:ext>
            </a:extLst>
          </p:cNvPr>
          <p:cNvSpPr txBox="1"/>
          <p:nvPr/>
        </p:nvSpPr>
        <p:spPr>
          <a:xfrm>
            <a:off x="10263810" y="3078614"/>
            <a:ext cx="1444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5d</a:t>
            </a:r>
            <a:r>
              <a:rPr lang="en-US" sz="1400" baseline="30000" dirty="0"/>
              <a:t>9</a:t>
            </a:r>
            <a:r>
              <a:rPr lang="en-US" sz="1400" dirty="0"/>
              <a:t>6s</a:t>
            </a:r>
            <a:r>
              <a:rPr lang="en-US" sz="1400" baseline="30000" dirty="0"/>
              <a:t>2</a:t>
            </a:r>
            <a:r>
              <a:rPr lang="en-US" sz="1400" dirty="0"/>
              <a:t>  </a:t>
            </a:r>
            <a:r>
              <a:rPr lang="en-US" sz="1400" baseline="30000" dirty="0"/>
              <a:t>2</a:t>
            </a:r>
            <a:r>
              <a:rPr lang="en-US" sz="1400" dirty="0"/>
              <a:t>D</a:t>
            </a:r>
            <a:r>
              <a:rPr lang="en-US" sz="1400" baseline="-25000" dirty="0"/>
              <a:t>3/2</a:t>
            </a:r>
            <a:endParaRPr lang="en-BE" sz="1400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69E080-50A2-3E3B-4643-905F89AB44AD}"/>
              </a:ext>
            </a:extLst>
          </p:cNvPr>
          <p:cNvSpPr txBox="1"/>
          <p:nvPr/>
        </p:nvSpPr>
        <p:spPr>
          <a:xfrm>
            <a:off x="7891672" y="4847750"/>
            <a:ext cx="1444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5d</a:t>
            </a:r>
            <a:r>
              <a:rPr lang="en-US" sz="1400" baseline="30000" dirty="0"/>
              <a:t>10</a:t>
            </a:r>
            <a:r>
              <a:rPr lang="en-US" sz="1400" dirty="0"/>
              <a:t>6s </a:t>
            </a:r>
            <a:r>
              <a:rPr lang="en-US" sz="1400" baseline="30000" dirty="0"/>
              <a:t>2</a:t>
            </a:r>
            <a:r>
              <a:rPr lang="en-US" sz="1400" dirty="0"/>
              <a:t>S</a:t>
            </a:r>
            <a:r>
              <a:rPr lang="en-US" sz="1400" baseline="-25000" dirty="0"/>
              <a:t>1/2</a:t>
            </a:r>
            <a:endParaRPr lang="en-BE" sz="1400" baseline="-25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F9227B-80C7-1C7D-F1A6-CDB11CE568DB}"/>
              </a:ext>
            </a:extLst>
          </p:cNvPr>
          <p:cNvSpPr txBox="1"/>
          <p:nvPr/>
        </p:nvSpPr>
        <p:spPr>
          <a:xfrm>
            <a:off x="5865403" y="2880669"/>
            <a:ext cx="1017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242.8 nm</a:t>
            </a:r>
            <a:endParaRPr lang="en-BE" sz="1400" b="1" baseline="-25000" dirty="0">
              <a:solidFill>
                <a:srgbClr val="7030A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A48916-66BD-CAF2-E1A9-5BFBEAF39848}"/>
              </a:ext>
            </a:extLst>
          </p:cNvPr>
          <p:cNvSpPr txBox="1"/>
          <p:nvPr/>
        </p:nvSpPr>
        <p:spPr>
          <a:xfrm>
            <a:off x="7272829" y="2884398"/>
            <a:ext cx="1020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267.6 nm</a:t>
            </a:r>
            <a:endParaRPr lang="en-BE" sz="1400" b="1" baseline="-25000" dirty="0">
              <a:solidFill>
                <a:schemeClr val="accent5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4B8A5B-FA0E-8BA1-B0BC-85F8EE968EA9}"/>
              </a:ext>
            </a:extLst>
          </p:cNvPr>
          <p:cNvSpPr txBox="1"/>
          <p:nvPr/>
        </p:nvSpPr>
        <p:spPr>
          <a:xfrm>
            <a:off x="5268436" y="5157031"/>
            <a:ext cx="447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Spectroscopy steps used for Au in literature</a:t>
            </a:r>
            <a:endParaRPr lang="en-BE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189A07-D102-0CAD-F5C0-AA74BE163915}"/>
              </a:ext>
            </a:extLst>
          </p:cNvPr>
          <p:cNvCxnSpPr>
            <a:cxnSpLocks/>
          </p:cNvCxnSpPr>
          <p:nvPr/>
        </p:nvCxnSpPr>
        <p:spPr>
          <a:xfrm flipH="1" flipV="1">
            <a:off x="7593498" y="1543882"/>
            <a:ext cx="1689652" cy="16702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9A103AC-69F7-EE0C-0FC9-EF53CBA78A64}"/>
              </a:ext>
            </a:extLst>
          </p:cNvPr>
          <p:cNvSpPr txBox="1"/>
          <p:nvPr/>
        </p:nvSpPr>
        <p:spPr>
          <a:xfrm>
            <a:off x="8865707" y="2321167"/>
            <a:ext cx="1017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627.8 nm</a:t>
            </a:r>
            <a:endParaRPr lang="en-BE" sz="1400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66FABF-92A0-9566-3246-CE7DA060DECA}"/>
              </a:ext>
            </a:extLst>
          </p:cNvPr>
          <p:cNvSpPr txBox="1"/>
          <p:nvPr/>
        </p:nvSpPr>
        <p:spPr>
          <a:xfrm>
            <a:off x="7325843" y="2609007"/>
            <a:ext cx="775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RILIS</a:t>
            </a:r>
            <a:endParaRPr lang="en-BE" b="1" dirty="0">
              <a:solidFill>
                <a:schemeClr val="accent5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945E81-D388-257D-BBED-F4EAE5EEF9DB}"/>
              </a:ext>
            </a:extLst>
          </p:cNvPr>
          <p:cNvSpPr txBox="1"/>
          <p:nvPr/>
        </p:nvSpPr>
        <p:spPr>
          <a:xfrm>
            <a:off x="5957560" y="2617728"/>
            <a:ext cx="775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CRIS</a:t>
            </a:r>
            <a:endParaRPr lang="en-BE" b="1" dirty="0">
              <a:solidFill>
                <a:srgbClr val="7030A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636E9D-40E1-CFE6-0D4A-C956A7A393E7}"/>
              </a:ext>
            </a:extLst>
          </p:cNvPr>
          <p:cNvSpPr txBox="1"/>
          <p:nvPr/>
        </p:nvSpPr>
        <p:spPr>
          <a:xfrm>
            <a:off x="8438324" y="2063648"/>
            <a:ext cx="182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COLLAPS, 1994</a:t>
            </a:r>
            <a:endParaRPr lang="en-BE" b="1" dirty="0">
              <a:solidFill>
                <a:srgbClr val="FF00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CEBEACE-E623-8335-9867-D7EE68FD9E9B}"/>
              </a:ext>
            </a:extLst>
          </p:cNvPr>
          <p:cNvSpPr txBox="1"/>
          <p:nvPr/>
        </p:nvSpPr>
        <p:spPr>
          <a:xfrm>
            <a:off x="394375" y="6436429"/>
            <a:ext cx="71924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adopted: Passler et. al, Quadrupole moments and nuclear shapes of neutron-deficient gold isotopes. Nuclear Physics A580 (1994)</a:t>
            </a:r>
            <a:endParaRPr lang="en-BE" sz="11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2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63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2EE5FB-82CD-8741-05BF-C9BADCEC10E3}"/>
              </a:ext>
            </a:extLst>
          </p:cNvPr>
          <p:cNvSpPr txBox="1">
            <a:spLocks/>
          </p:cNvSpPr>
          <p:nvPr/>
        </p:nvSpPr>
        <p:spPr>
          <a:xfrm>
            <a:off x="838200" y="43457"/>
            <a:ext cx="10515600" cy="533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 assignment for </a:t>
            </a:r>
            <a:r>
              <a:rPr lang="en-US" sz="40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181-183</a:t>
            </a:r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</a:t>
            </a:r>
            <a:endParaRPr lang="en-BE" sz="4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4A3AA-9D1B-764C-18F5-03F359B758D9}"/>
              </a:ext>
            </a:extLst>
          </p:cNvPr>
          <p:cNvSpPr/>
          <p:nvPr/>
        </p:nvSpPr>
        <p:spPr>
          <a:xfrm>
            <a:off x="-1201" y="6422149"/>
            <a:ext cx="12192000" cy="439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					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F14704EF-07A2-0897-0588-F0BB250F3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207" y="6453802"/>
            <a:ext cx="999744" cy="3607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E19F47-516F-E6D1-B07D-12508819ECBF}"/>
              </a:ext>
            </a:extLst>
          </p:cNvPr>
          <p:cNvSpPr txBox="1"/>
          <p:nvPr/>
        </p:nvSpPr>
        <p:spPr>
          <a:xfrm>
            <a:off x="18287" y="6486215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04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3CBDE0-217F-E618-D227-DFA9C7ECE314}"/>
              </a:ext>
            </a:extLst>
          </p:cNvPr>
          <p:cNvSpPr txBox="1"/>
          <p:nvPr/>
        </p:nvSpPr>
        <p:spPr>
          <a:xfrm>
            <a:off x="-1200" y="524687"/>
            <a:ext cx="5256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Au, 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182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and 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183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Au: Spin assignment is tentative in the literature.</a:t>
            </a:r>
            <a:endParaRPr lang="en-BE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C94ED1A2-6C2A-1E7B-A049-26AC467F90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126495"/>
              </p:ext>
            </p:extLst>
          </p:nvPr>
        </p:nvGraphicFramePr>
        <p:xfrm>
          <a:off x="108852" y="1247574"/>
          <a:ext cx="2813558" cy="14630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016762">
                  <a:extLst>
                    <a:ext uri="{9D8B030D-6E8A-4147-A177-3AD203B41FA5}">
                      <a16:colId xmlns:a16="http://schemas.microsoft.com/office/drawing/2014/main" val="111957452"/>
                    </a:ext>
                  </a:extLst>
                </a:gridCol>
                <a:gridCol w="1074166">
                  <a:extLst>
                    <a:ext uri="{9D8B030D-6E8A-4147-A177-3AD203B41FA5}">
                      <a16:colId xmlns:a16="http://schemas.microsoft.com/office/drawing/2014/main" val="3341931022"/>
                    </a:ext>
                  </a:extLst>
                </a:gridCol>
                <a:gridCol w="722630">
                  <a:extLst>
                    <a:ext uri="{9D8B030D-6E8A-4147-A177-3AD203B41FA5}">
                      <a16:colId xmlns:a16="http://schemas.microsoft.com/office/drawing/2014/main" val="3624208688"/>
                    </a:ext>
                  </a:extLst>
                </a:gridCol>
              </a:tblGrid>
              <a:tr h="327416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Half-life</a:t>
                      </a:r>
                      <a:endParaRPr lang="en-BE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l-GR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π</a:t>
                      </a:r>
                      <a:endParaRPr lang="en-BE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557442"/>
                  </a:ext>
                </a:extLst>
              </a:tr>
              <a:tr h="327416">
                <a:tc>
                  <a:txBody>
                    <a:bodyPr/>
                    <a:lstStyle/>
                    <a:p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102</a:t>
                      </a:r>
                      <a:endParaRPr lang="en-BE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13.7 s</a:t>
                      </a:r>
                      <a:endParaRPr lang="en-BE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(3/2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481810"/>
                  </a:ext>
                </a:extLst>
              </a:tr>
              <a:tr h="327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182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</a:t>
                      </a:r>
                      <a:endParaRPr lang="en-BE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15.5 s</a:t>
                      </a:r>
                      <a:endParaRPr lang="en-BE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(2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47879"/>
                  </a:ext>
                </a:extLst>
              </a:tr>
              <a:tr h="327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104</a:t>
                      </a:r>
                      <a:endParaRPr lang="en-BE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42.8 s</a:t>
                      </a:r>
                      <a:endParaRPr lang="en-BE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(5/2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536518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90B985BF-1CCE-014F-0E2D-A59E1D25E891}"/>
              </a:ext>
            </a:extLst>
          </p:cNvPr>
          <p:cNvSpPr txBox="1"/>
          <p:nvPr/>
        </p:nvSpPr>
        <p:spPr>
          <a:xfrm>
            <a:off x="66519" y="3044411"/>
            <a:ext cx="46375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No. of observed resonance peaks 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spins for 181,182 and 183:  we observe 6 peaks in HFS for a transition from J = 1/2 to J = 3/2</a:t>
            </a: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37C26D-7177-64B1-6B25-BB9714425EDD}"/>
              </a:ext>
            </a:extLst>
          </p:cNvPr>
          <p:cNvSpPr txBox="1"/>
          <p:nvPr/>
        </p:nvSpPr>
        <p:spPr>
          <a:xfrm>
            <a:off x="108852" y="3947595"/>
            <a:ext cx="4087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spins for </a:t>
            </a:r>
            <a:r>
              <a:rPr lang="en-US" sz="16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&amp; </a:t>
            </a:r>
            <a:r>
              <a:rPr lang="en-US" sz="16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183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3/2, 5/2, 7/2 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&amp;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1600" b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182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2,3,4,5</a:t>
            </a: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E1BC59-B964-26D2-2BB9-2FE30E8E0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83" y="550334"/>
            <a:ext cx="7372893" cy="57573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09B77E-4C07-4D8C-427C-9AB14A2984BF}"/>
              </a:ext>
            </a:extLst>
          </p:cNvPr>
          <p:cNvSpPr txBox="1"/>
          <p:nvPr/>
        </p:nvSpPr>
        <p:spPr>
          <a:xfrm>
            <a:off x="7816851" y="1019830"/>
            <a:ext cx="147955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</a:t>
            </a:r>
          </a:p>
          <a:p>
            <a:pPr algn="ctr"/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= 5/2</a:t>
            </a:r>
            <a:endParaRPr lang="en-BE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phic 4" descr="Close with solid fill">
            <a:extLst>
              <a:ext uri="{FF2B5EF4-FFF2-40B4-BE49-F238E27FC236}">
                <a16:creationId xmlns:a16="http://schemas.microsoft.com/office/drawing/2014/main" id="{7BCCF210-5CAD-919B-3B3E-4A7DBD7102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62825" y="2664740"/>
            <a:ext cx="551409" cy="4857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511376F-AB8F-BA05-A06B-887CF39E266E}"/>
              </a:ext>
            </a:extLst>
          </p:cNvPr>
          <p:cNvSpPr/>
          <p:nvPr/>
        </p:nvSpPr>
        <p:spPr>
          <a:xfrm>
            <a:off x="4746383" y="550334"/>
            <a:ext cx="7336765" cy="582427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3E7DBC-E74A-633C-240F-C5B97EFF93EE}"/>
              </a:ext>
            </a:extLst>
          </p:cNvPr>
          <p:cNvSpPr/>
          <p:nvPr/>
        </p:nvSpPr>
        <p:spPr>
          <a:xfrm>
            <a:off x="6186158" y="3221946"/>
            <a:ext cx="528076" cy="2528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D6E29A-5F96-816A-9763-112F66D5E882}"/>
              </a:ext>
            </a:extLst>
          </p:cNvPr>
          <p:cNvSpPr txBox="1"/>
          <p:nvPr/>
        </p:nvSpPr>
        <p:spPr>
          <a:xfrm>
            <a:off x="108852" y="4887168"/>
            <a:ext cx="1878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Fit quality:</a:t>
            </a:r>
          </a:p>
        </p:txBody>
      </p:sp>
    </p:spTree>
    <p:extLst>
      <p:ext uri="{BB962C8B-B14F-4D97-AF65-F5344CB8AC3E}">
        <p14:creationId xmlns:p14="http://schemas.microsoft.com/office/powerpoint/2010/main" val="311446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3" grpId="0" animBg="1"/>
      <p:bldP spid="9" grpId="0" animBg="1"/>
      <p:bldP spid="10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128FB-BD90-CB19-DB71-B9F0117E7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F83A-7385-FCA9-15BE-9D53926B3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067" y="0"/>
            <a:ext cx="6235700" cy="509494"/>
          </a:xfrm>
        </p:spPr>
        <p:txBody>
          <a:bodyPr>
            <a:noAutofit/>
          </a:bodyPr>
          <a:lstStyle/>
          <a:p>
            <a:pPr algn="ctr"/>
            <a:r>
              <a:rPr lang="en-US" sz="37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 assignment: </a:t>
            </a:r>
            <a:r>
              <a:rPr lang="en-US" sz="3700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sz="37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endParaRPr lang="en-BE" sz="37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46149-C2DE-B946-82B4-47F0A2267528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2D1C8A-9245-E7C5-99BF-7FAE013B900C}"/>
              </a:ext>
            </a:extLst>
          </p:cNvPr>
          <p:cNvSpPr txBox="1"/>
          <p:nvPr/>
        </p:nvSpPr>
        <p:spPr>
          <a:xfrm>
            <a:off x="18287" y="6553951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05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36B423D7-BFBC-7F1E-12F5-E14268FE7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395ABF-16A4-F026-0A7A-CA56C0591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5" y="621946"/>
            <a:ext cx="5905435" cy="4637171"/>
          </a:xfrm>
          <a:prstGeom prst="rect">
            <a:avLst/>
          </a:prstGeom>
        </p:spPr>
      </p:pic>
      <p:pic>
        <p:nvPicPr>
          <p:cNvPr id="19" name="Graphic 18" descr="Close with solid fill">
            <a:extLst>
              <a:ext uri="{FF2B5EF4-FFF2-40B4-BE49-F238E27FC236}">
                <a16:creationId xmlns:a16="http://schemas.microsoft.com/office/drawing/2014/main" id="{C8BC065D-1596-150D-E758-2EE724173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4678" y="2539998"/>
            <a:ext cx="416480" cy="366903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C8F459E7-B856-0C5B-BBF7-044A3043E659}"/>
              </a:ext>
            </a:extLst>
          </p:cNvPr>
          <p:cNvSpPr/>
          <p:nvPr/>
        </p:nvSpPr>
        <p:spPr>
          <a:xfrm>
            <a:off x="1310781" y="2906901"/>
            <a:ext cx="440377" cy="1908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B69104-61F2-F157-9E9A-9F08B93C8F95}"/>
              </a:ext>
            </a:extLst>
          </p:cNvPr>
          <p:cNvSpPr/>
          <p:nvPr/>
        </p:nvSpPr>
        <p:spPr>
          <a:xfrm>
            <a:off x="75376" y="577938"/>
            <a:ext cx="5937154" cy="468117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0F6E69-230B-C865-36CF-1B645CC3645D}"/>
              </a:ext>
            </a:extLst>
          </p:cNvPr>
          <p:cNvSpPr txBox="1"/>
          <p:nvPr/>
        </p:nvSpPr>
        <p:spPr>
          <a:xfrm>
            <a:off x="2677567" y="1290431"/>
            <a:ext cx="114486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i="1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</a:p>
          <a:p>
            <a:pPr algn="ctr"/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= 7/2</a:t>
            </a:r>
            <a:endParaRPr lang="en-BE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35A94F-CE2B-65F4-1E2A-D0B5BCACDDB3}"/>
              </a:ext>
            </a:extLst>
          </p:cNvPr>
          <p:cNvSpPr/>
          <p:nvPr/>
        </p:nvSpPr>
        <p:spPr>
          <a:xfrm>
            <a:off x="6209382" y="590195"/>
            <a:ext cx="5937153" cy="46689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E51D7552-DD81-081E-4453-FEB87C09E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89" y="621946"/>
            <a:ext cx="5909246" cy="4605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A448C1-1B7C-C4B2-50E9-7D21DD1459BB}"/>
              </a:ext>
            </a:extLst>
          </p:cNvPr>
          <p:cNvSpPr txBox="1"/>
          <p:nvPr/>
        </p:nvSpPr>
        <p:spPr>
          <a:xfrm>
            <a:off x="8795011" y="1252527"/>
            <a:ext cx="114486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i="1" baseline="300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181</a:t>
            </a:r>
            <a:r>
              <a:rPr lang="en-US" sz="28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</a:p>
          <a:p>
            <a:r>
              <a:rPr lang="en-US" sz="28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= 3/2</a:t>
            </a:r>
            <a:endParaRPr lang="en-BE" sz="2800" b="1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A05965CC-C8D2-D793-4118-47B79E313E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39876" y="1246374"/>
            <a:ext cx="535527" cy="535527"/>
          </a:xfrm>
          <a:prstGeom prst="rect">
            <a:avLst/>
          </a:prstGeom>
        </p:spPr>
      </p:pic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6F4C2588-2231-FE45-6EC1-B66A66BD2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433250"/>
              </p:ext>
            </p:extLst>
          </p:nvPr>
        </p:nvGraphicFramePr>
        <p:xfrm>
          <a:off x="2855627" y="5252977"/>
          <a:ext cx="6696901" cy="1233833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776478">
                  <a:extLst>
                    <a:ext uri="{9D8B030D-6E8A-4147-A177-3AD203B41FA5}">
                      <a16:colId xmlns:a16="http://schemas.microsoft.com/office/drawing/2014/main" val="3519051286"/>
                    </a:ext>
                  </a:extLst>
                </a:gridCol>
                <a:gridCol w="541655">
                  <a:extLst>
                    <a:ext uri="{9D8B030D-6E8A-4147-A177-3AD203B41FA5}">
                      <a16:colId xmlns:a16="http://schemas.microsoft.com/office/drawing/2014/main" val="1982843666"/>
                    </a:ext>
                  </a:extLst>
                </a:gridCol>
                <a:gridCol w="1105218">
                  <a:extLst>
                    <a:ext uri="{9D8B030D-6E8A-4147-A177-3AD203B41FA5}">
                      <a16:colId xmlns:a16="http://schemas.microsoft.com/office/drawing/2014/main" val="54594252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2349683680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2299877101"/>
                    </a:ext>
                  </a:extLst>
                </a:gridCol>
                <a:gridCol w="1105218">
                  <a:extLst>
                    <a:ext uri="{9D8B030D-6E8A-4147-A177-3AD203B41FA5}">
                      <a16:colId xmlns:a16="http://schemas.microsoft.com/office/drawing/2014/main" val="3859297225"/>
                    </a:ext>
                  </a:extLst>
                </a:gridCol>
                <a:gridCol w="632142">
                  <a:extLst>
                    <a:ext uri="{9D8B030D-6E8A-4147-A177-3AD203B41FA5}">
                      <a16:colId xmlns:a16="http://schemas.microsoft.com/office/drawing/2014/main" val="1492028298"/>
                    </a:ext>
                  </a:extLst>
                </a:gridCol>
                <a:gridCol w="541655">
                  <a:extLst>
                    <a:ext uri="{9D8B030D-6E8A-4147-A177-3AD203B41FA5}">
                      <a16:colId xmlns:a16="http://schemas.microsoft.com/office/drawing/2014/main" val="263783083"/>
                    </a:ext>
                  </a:extLst>
                </a:gridCol>
              </a:tblGrid>
              <a:tr h="2419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Isotope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Spin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6s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A(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6p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B(6p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Centroid</a:t>
                      </a:r>
                      <a:endParaRPr lang="en-BE" sz="1400" baseline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/A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χ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red</a:t>
                      </a:r>
                      <a:endParaRPr lang="en-BE" sz="1400" baseline="-25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247372"/>
                  </a:ext>
                </a:extLst>
              </a:tr>
              <a:tr h="31943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3/2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22809.6(18)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124.6(7)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765.8(21)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3046.09(11)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0.005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6.01</a:t>
                      </a:r>
                      <a:endParaRPr lang="en-BE" sz="14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1466336"/>
                  </a:ext>
                </a:extLst>
              </a:tr>
              <a:tr h="25656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5/2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15382.6(14)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174.3(5)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-217.7(48)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5039.9(17)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0.011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8.81</a:t>
                      </a:r>
                      <a:endParaRPr lang="en-BE" sz="14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657721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7/2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11539.8(13)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135.63(43)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-177(6)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5937.7(19)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0.012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9.64</a:t>
                      </a:r>
                      <a:endParaRPr lang="en-BE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122776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DBBD24D-EFA7-3639-5E48-E6965467E11B}"/>
              </a:ext>
            </a:extLst>
          </p:cNvPr>
          <p:cNvSpPr txBox="1"/>
          <p:nvPr/>
        </p:nvSpPr>
        <p:spPr>
          <a:xfrm>
            <a:off x="2783358" y="895302"/>
            <a:ext cx="6882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Spins of </a:t>
            </a:r>
            <a:r>
              <a:rPr lang="en-US" sz="2000" b="1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182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(I=2) and </a:t>
            </a:r>
            <a:r>
              <a:rPr lang="en-US" sz="2000" b="1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183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(I=5/2) established in similar way.</a:t>
            </a:r>
            <a:endParaRPr lang="en-BE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0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 animBg="1"/>
      <p:bldP spid="7" grpId="0" animBg="1"/>
      <p:bldP spid="3" grpId="0" animBg="1"/>
      <p:bldP spid="12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78C76-1134-8E6D-58EA-EFC9C228F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1A27-C379-3A51-1C34-AC4ED1508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46"/>
            <a:ext cx="10515600" cy="58553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Alternative method: based on the ratio of A(P</a:t>
            </a:r>
            <a:r>
              <a:rPr lang="en-US" sz="3200" baseline="-250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)/A(S</a:t>
            </a:r>
            <a:r>
              <a:rPr lang="en-US" sz="3200" baseline="-250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3200" dirty="0">
              <a:solidFill>
                <a:schemeClr val="accent4">
                  <a:lumMod val="7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2A7B3C-6B4B-68AA-0728-75B3B4804697}"/>
              </a:ext>
            </a:extLst>
          </p:cNvPr>
          <p:cNvSpPr txBox="1"/>
          <p:nvPr/>
        </p:nvSpPr>
        <p:spPr>
          <a:xfrm>
            <a:off x="18287" y="6545484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11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2D7172-7DFA-EE14-A769-CE0BC0CAC9AA}"/>
              </a:ext>
            </a:extLst>
          </p:cNvPr>
          <p:cNvSpPr txBox="1"/>
          <p:nvPr/>
        </p:nvSpPr>
        <p:spPr>
          <a:xfrm>
            <a:off x="18287" y="618572"/>
            <a:ext cx="453100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3. A</a:t>
            </a:r>
            <a:r>
              <a:rPr lang="en-US" sz="2000" b="1" baseline="-25000" dirty="0">
                <a:solidFill>
                  <a:schemeClr val="accent1"/>
                </a:solidFill>
              </a:rPr>
              <a:t>u</a:t>
            </a:r>
            <a:r>
              <a:rPr lang="en-US" sz="2000" b="1" dirty="0">
                <a:solidFill>
                  <a:schemeClr val="accent1"/>
                </a:solidFill>
              </a:rPr>
              <a:t>/A</a:t>
            </a:r>
            <a:r>
              <a:rPr lang="en-US" sz="2000" b="1" baseline="-25000" dirty="0">
                <a:solidFill>
                  <a:schemeClr val="accent1"/>
                </a:solidFill>
              </a:rPr>
              <a:t>l</a:t>
            </a:r>
            <a:r>
              <a:rPr lang="en-US" sz="2000" b="1" dirty="0">
                <a:solidFill>
                  <a:schemeClr val="accent1"/>
                </a:solidFill>
              </a:rPr>
              <a:t> ratio: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sz="1600" dirty="0"/>
              <a:t>Considering small contribution from hyperfine anomaly, the ratio of magnetic dipole HFS parameters of two atomic states </a:t>
            </a:r>
            <a:r>
              <a:rPr lang="en-US" sz="1600" i="1" dirty="0"/>
              <a:t>R = A</a:t>
            </a:r>
            <a:r>
              <a:rPr lang="en-US" sz="1600" i="1" baseline="-25000" dirty="0"/>
              <a:t>u</a:t>
            </a:r>
            <a:r>
              <a:rPr lang="en-US" sz="1600" i="1" dirty="0"/>
              <a:t>/A</a:t>
            </a:r>
            <a:r>
              <a:rPr lang="en-US" sz="1600" i="1" baseline="-25000" dirty="0"/>
              <a:t>l</a:t>
            </a:r>
            <a:r>
              <a:rPr lang="en-US" sz="1600" dirty="0"/>
              <a:t> remains constant across the isotopic chain</a:t>
            </a:r>
            <a:endParaRPr lang="en-BE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79F2911-37D1-931F-9949-F1BBD64F6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828998"/>
              </p:ext>
            </p:extLst>
          </p:nvPr>
        </p:nvGraphicFramePr>
        <p:xfrm>
          <a:off x="110671" y="1865414"/>
          <a:ext cx="2255902" cy="45720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832866">
                  <a:extLst>
                    <a:ext uri="{9D8B030D-6E8A-4147-A177-3AD203B41FA5}">
                      <a16:colId xmlns:a16="http://schemas.microsoft.com/office/drawing/2014/main" val="1373625402"/>
                    </a:ext>
                  </a:extLst>
                </a:gridCol>
                <a:gridCol w="581343">
                  <a:extLst>
                    <a:ext uri="{9D8B030D-6E8A-4147-A177-3AD203B41FA5}">
                      <a16:colId xmlns:a16="http://schemas.microsoft.com/office/drawing/2014/main" val="4096763044"/>
                    </a:ext>
                  </a:extLst>
                </a:gridCol>
                <a:gridCol w="841693">
                  <a:extLst>
                    <a:ext uri="{9D8B030D-6E8A-4147-A177-3AD203B41FA5}">
                      <a16:colId xmlns:a16="http://schemas.microsoft.com/office/drawing/2014/main" val="1511260146"/>
                    </a:ext>
                  </a:extLst>
                </a:gridCol>
              </a:tblGrid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Isotope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Spin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</a:t>
                      </a:r>
                      <a:r>
                        <a:rPr lang="en-US" sz="1400" baseline="-25000" dirty="0"/>
                        <a:t>u</a:t>
                      </a:r>
                      <a:r>
                        <a:rPr lang="en-US" sz="1400" dirty="0"/>
                        <a:t>/A</a:t>
                      </a:r>
                      <a:r>
                        <a:rPr lang="en-US" sz="1400" baseline="-25000" dirty="0"/>
                        <a:t>l</a:t>
                      </a:r>
                      <a:endParaRPr lang="en-BE" sz="14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58914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181</a:t>
                      </a:r>
                      <a:endParaRPr lang="en-BE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3/2</a:t>
                      </a:r>
                      <a:endParaRPr lang="en-BE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0.00545</a:t>
                      </a:r>
                      <a:endParaRPr lang="en-BE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77240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182</a:t>
                      </a:r>
                      <a:endParaRPr lang="en-BE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BE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0.00550</a:t>
                      </a:r>
                      <a:endParaRPr lang="en-BE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139358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183</a:t>
                      </a:r>
                      <a:endParaRPr lang="en-BE" sz="14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5/2</a:t>
                      </a:r>
                      <a:endParaRPr lang="en-BE" sz="14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0.00543</a:t>
                      </a:r>
                      <a:endParaRPr lang="en-BE" sz="14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53500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185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0.00538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352212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187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0.00542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980554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187m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0.00543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380690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188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0.00655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970153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189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0.00564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678582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189m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0.00550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806657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190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0.00525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323020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191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0.00489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10205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193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0.00526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722900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195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0.00440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361268"/>
                  </a:ext>
                </a:extLst>
              </a:tr>
              <a:tr h="243991">
                <a:tc>
                  <a:txBody>
                    <a:bodyPr/>
                    <a:lstStyle/>
                    <a:p>
                      <a:r>
                        <a:rPr lang="en-US" sz="1400" dirty="0"/>
                        <a:t>197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3/2</a:t>
                      </a:r>
                      <a:endParaRPr lang="en-B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0.00439</a:t>
                      </a:r>
                      <a:endParaRPr lang="en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87668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A299692-61D3-3B72-59B8-E144E530D4D5}"/>
              </a:ext>
            </a:extLst>
          </p:cNvPr>
          <p:cNvSpPr txBox="1"/>
          <p:nvPr/>
        </p:nvSpPr>
        <p:spPr>
          <a:xfrm>
            <a:off x="2551653" y="4880469"/>
            <a:ext cx="2105051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spin assignments</a:t>
            </a:r>
            <a:endParaRPr lang="en-BE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CF0A28-6CFD-0CFF-0833-8D6BC4DA53FA}"/>
              </a:ext>
            </a:extLst>
          </p:cNvPr>
          <p:cNvSpPr txBox="1"/>
          <p:nvPr/>
        </p:nvSpPr>
        <p:spPr>
          <a:xfrm>
            <a:off x="2551654" y="5304388"/>
            <a:ext cx="2105050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C00000"/>
                </a:solidFill>
              </a:rPr>
              <a:t>181</a:t>
            </a:r>
            <a:r>
              <a:rPr lang="en-US" dirty="0">
                <a:solidFill>
                  <a:srgbClr val="C00000"/>
                </a:solidFill>
              </a:rPr>
              <a:t>Au: 3/2;</a:t>
            </a:r>
          </a:p>
          <a:p>
            <a:r>
              <a:rPr lang="en-US" baseline="30000" dirty="0">
                <a:solidFill>
                  <a:srgbClr val="C00000"/>
                </a:solidFill>
              </a:rPr>
              <a:t>182</a:t>
            </a:r>
            <a:r>
              <a:rPr lang="en-US" dirty="0">
                <a:solidFill>
                  <a:srgbClr val="C00000"/>
                </a:solidFill>
              </a:rPr>
              <a:t>Au:2;</a:t>
            </a:r>
          </a:p>
          <a:p>
            <a:r>
              <a:rPr lang="en-US" baseline="30000" dirty="0">
                <a:solidFill>
                  <a:srgbClr val="C00000"/>
                </a:solidFill>
              </a:rPr>
              <a:t>183</a:t>
            </a:r>
            <a:r>
              <a:rPr lang="en-US" dirty="0">
                <a:solidFill>
                  <a:srgbClr val="C00000"/>
                </a:solidFill>
              </a:rPr>
              <a:t>Au: 5/2</a:t>
            </a:r>
            <a:endParaRPr lang="en-BE" dirty="0">
              <a:solidFill>
                <a:srgbClr val="C00000"/>
              </a:solidFill>
            </a:endParaRPr>
          </a:p>
        </p:txBody>
      </p:sp>
      <p:pic>
        <p:nvPicPr>
          <p:cNvPr id="13" name="Picture 12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381FC673-ACBE-F002-795F-A94D544FF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591" y="1948750"/>
            <a:ext cx="7143726" cy="4235209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200E4AF-B15D-A0E3-57C9-C945A5F10BF2}"/>
              </a:ext>
            </a:extLst>
          </p:cNvPr>
          <p:cNvCxnSpPr>
            <a:cxnSpLocks/>
          </p:cNvCxnSpPr>
          <p:nvPr/>
        </p:nvCxnSpPr>
        <p:spPr>
          <a:xfrm flipV="1">
            <a:off x="4656704" y="5016932"/>
            <a:ext cx="1164441" cy="74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Ovaal 3">
            <a:extLst>
              <a:ext uri="{FF2B5EF4-FFF2-40B4-BE49-F238E27FC236}">
                <a16:creationId xmlns:a16="http://schemas.microsoft.com/office/drawing/2014/main" id="{B669038C-55F2-9CC0-5896-7C13AEC96191}"/>
              </a:ext>
            </a:extLst>
          </p:cNvPr>
          <p:cNvSpPr/>
          <p:nvPr/>
        </p:nvSpPr>
        <p:spPr>
          <a:xfrm>
            <a:off x="5831033" y="4795806"/>
            <a:ext cx="1145499" cy="4577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E80232-7208-F659-4B77-AE30FFC460DC}"/>
                  </a:ext>
                </a:extLst>
              </p:cNvPr>
              <p:cNvSpPr txBox="1"/>
              <p:nvPr/>
            </p:nvSpPr>
            <p:spPr>
              <a:xfrm>
                <a:off x="4835668" y="737830"/>
                <a:ext cx="7037986" cy="84580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/2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𝐵𝑒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3/2</m:t>
                        </m:r>
                      </m:den>
                    </m:f>
                    <m:f>
                      <m:f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num>
                      <m:den>
                        <m:sSub>
                          <m:sSubPr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~ independent of the nuclear properties </a:t>
                </a:r>
              </a:p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if the HFS spectrum is fitted with the correct nuclear spin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E80232-7208-F659-4B77-AE30FFC46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5668" y="737830"/>
                <a:ext cx="7037986" cy="845809"/>
              </a:xfrm>
              <a:prstGeom prst="rect">
                <a:avLst/>
              </a:prstGeom>
              <a:blipFill>
                <a:blip r:embed="rId3"/>
                <a:stretch>
                  <a:fillRect b="-1631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D034E2AD-EC86-3526-948D-215D11D935D4}"/>
              </a:ext>
            </a:extLst>
          </p:cNvPr>
          <p:cNvSpPr/>
          <p:nvPr/>
        </p:nvSpPr>
        <p:spPr>
          <a:xfrm>
            <a:off x="0" y="6482360"/>
            <a:ext cx="12210287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A3FC076B-7C58-5070-EC23-013A92B5FB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751" y="6528550"/>
            <a:ext cx="852962" cy="3077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75A5B0-0E9A-683F-936D-468E818F92CD}"/>
              </a:ext>
            </a:extLst>
          </p:cNvPr>
          <p:cNvSpPr txBox="1"/>
          <p:nvPr/>
        </p:nvSpPr>
        <p:spPr>
          <a:xfrm>
            <a:off x="18287" y="6553951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06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9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D263E-48F6-B029-0937-890C16688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E8C5A-BBB7-96FC-87BC-925D2585A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699" y="0"/>
            <a:ext cx="6324601" cy="52770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4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(</a:t>
            </a:r>
            <a:r>
              <a:rPr lang="el-GR" sz="34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34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BE" sz="3400" i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对象 2">
                <a:extLst>
                  <a:ext uri="{FF2B5EF4-FFF2-40B4-BE49-F238E27FC236}">
                    <a16:creationId xmlns:a16="http://schemas.microsoft.com/office/drawing/2014/main" id="{E2B238A6-36E2-0062-BFDF-73694112A91A}"/>
                  </a:ext>
                </a:extLst>
              </p:cNvPr>
              <p:cNvSpPr txBox="1"/>
              <p:nvPr/>
            </p:nvSpPr>
            <p:spPr>
              <a:xfrm>
                <a:off x="33190" y="527706"/>
                <a:ext cx="4227660" cy="770383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B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B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f>
                        <m:fPr>
                          <m:ctrlP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B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B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B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B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B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B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(6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2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BE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(6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2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  <m:r>
                        <a:rPr lang="en-B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(1+</m:t>
                      </m:r>
                      <m:sSup>
                        <m:sSupPr>
                          <m:ctrlP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baseline="30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𝑟𝑒𝑓</m:t>
                          </m:r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p>
                          <m:r>
                            <a:rPr lang="en-B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  <m:r>
                        <a:rPr lang="en-B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22" name="对象 2">
                <a:extLst>
                  <a:ext uri="{FF2B5EF4-FFF2-40B4-BE49-F238E27FC236}">
                    <a16:creationId xmlns:a16="http://schemas.microsoft.com/office/drawing/2014/main" id="{E2B238A6-36E2-0062-BFDF-73694112A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0" y="527706"/>
                <a:ext cx="4227660" cy="7703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046716AB-5FE8-2419-7AEE-28492D4239E5}"/>
              </a:ext>
            </a:extLst>
          </p:cNvPr>
          <p:cNvSpPr/>
          <p:nvPr/>
        </p:nvSpPr>
        <p:spPr>
          <a:xfrm>
            <a:off x="2159" y="6457165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8" name="Picture 7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AE65E28-89A4-9845-4FA8-E052CDBF2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879" y="6503065"/>
            <a:ext cx="852962" cy="3077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439522-442D-5B73-4562-1F1D916375C6}"/>
              </a:ext>
            </a:extLst>
          </p:cNvPr>
          <p:cNvSpPr txBox="1"/>
          <p:nvPr/>
        </p:nvSpPr>
        <p:spPr>
          <a:xfrm>
            <a:off x="18287" y="5148737"/>
            <a:ext cx="479728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Measurement of the Nuclear Magnetic Dipole Moment of Au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Hyperfine Structure Measurements in the Ground States of Au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Ag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107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Ag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109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K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39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de-DE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Zeitschrift fur Physik 200, 456-466 (1967)</a:t>
            </a:r>
          </a:p>
          <a:p>
            <a:r>
              <a:rPr lang="de-DE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Hyperfine anomaly in gold and magnetic moments of I = 11/2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gold isomers. Physical Review C 101, 3 (Mar. 2020), 034308.</a:t>
            </a:r>
          </a:p>
          <a:p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sz="1100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Bazarkh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et. al, Shape coexistence in </a:t>
            </a:r>
            <a:r>
              <a:rPr lang="en-US" sz="11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</a:t>
            </a:r>
            <a:r>
              <a:rPr lang="en-US" sz="1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studied by laser spectroscopy. PHYSICAL REVIEW C 101, 064321 (2020)</a:t>
            </a:r>
            <a:endParaRPr lang="en-US" sz="11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C00307-695F-8F7D-E1F3-63C030FC67DB}"/>
              </a:ext>
            </a:extLst>
          </p:cNvPr>
          <p:cNvSpPr txBox="1"/>
          <p:nvPr/>
        </p:nvSpPr>
        <p:spPr>
          <a:xfrm>
            <a:off x="733737" y="1295218"/>
            <a:ext cx="3526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 calculated with HFA correction [2-3]</a:t>
            </a:r>
            <a:endParaRPr lang="en-BE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8B07DAB-A124-4E4A-17E8-451DA709C9BE}"/>
                  </a:ext>
                </a:extLst>
              </p:cNvPr>
              <p:cNvSpPr txBox="1"/>
              <p:nvPr/>
            </p:nvSpPr>
            <p:spPr>
              <a:xfrm>
                <a:off x="96818" y="3704591"/>
                <a:ext cx="4936926" cy="6685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BE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BE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BE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0.145746(9) </a:t>
                </a: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μ</a:t>
                </a:r>
                <a:r>
                  <a:rPr lang="en-US" sz="18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 </a:t>
                </a:r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[1]</a:t>
                </a:r>
              </a:p>
              <a:p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A(6s </a:t>
                </a:r>
                <a:r>
                  <a:rPr lang="en-US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1/2,ref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r>
                  <a:rPr lang="en-US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= 3047.8(22) MHz from fitting</a:t>
                </a:r>
                <a:endParaRPr lang="en-B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8B07DAB-A124-4E4A-17E8-451DA709C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18" y="3704591"/>
                <a:ext cx="4936926" cy="668581"/>
              </a:xfrm>
              <a:prstGeom prst="rect">
                <a:avLst/>
              </a:prstGeom>
              <a:blipFill>
                <a:blip r:embed="rId5"/>
                <a:stretch>
                  <a:fillRect l="-1111" t="-4587" b="-1467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10">
            <a:extLst>
              <a:ext uri="{FF2B5EF4-FFF2-40B4-BE49-F238E27FC236}">
                <a16:creationId xmlns:a16="http://schemas.microsoft.com/office/drawing/2014/main" id="{FFB55682-C06A-8608-F094-E765F8273184}"/>
              </a:ext>
            </a:extLst>
          </p:cNvPr>
          <p:cNvSpPr/>
          <p:nvPr/>
        </p:nvSpPr>
        <p:spPr>
          <a:xfrm>
            <a:off x="3340928" y="694112"/>
            <a:ext cx="527050" cy="3545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9">
            <a:extLst>
              <a:ext uri="{FF2B5EF4-FFF2-40B4-BE49-F238E27FC236}">
                <a16:creationId xmlns:a16="http://schemas.microsoft.com/office/drawing/2014/main" id="{FC57AC84-3127-3592-908A-95E143D9D181}"/>
              </a:ext>
            </a:extLst>
          </p:cNvPr>
          <p:cNvSpPr txBox="1"/>
          <p:nvPr/>
        </p:nvSpPr>
        <p:spPr>
          <a:xfrm>
            <a:off x="154783" y="1759223"/>
            <a:ext cx="39844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l-GR" altLang="zh-CN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zh-CN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errors mainly come from </a:t>
            </a:r>
            <a:r>
              <a:rPr lang="en-US" altLang="zh-CN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relative</a:t>
            </a:r>
            <a:r>
              <a:rPr lang="en-US" altLang="zh-CN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hyperfine anomaly calculation (RHFA)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44CF01-A6A6-8C24-8BEB-E96ACDBB8C4E}"/>
              </a:ext>
            </a:extLst>
          </p:cNvPr>
          <p:cNvSpPr txBox="1"/>
          <p:nvPr/>
        </p:nvSpPr>
        <p:spPr>
          <a:xfrm>
            <a:off x="154783" y="2414746"/>
            <a:ext cx="33418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standard approach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l-GR" altLang="zh-CN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μ</a:t>
            </a:r>
            <a:r>
              <a:rPr lang="en-US" altLang="zh-CN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without available RHFA information are evaluated with empirical ML rule. </a:t>
            </a:r>
            <a:endParaRPr lang="en-BE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图片 13">
            <a:extLst>
              <a:ext uri="{FF2B5EF4-FFF2-40B4-BE49-F238E27FC236}">
                <a16:creationId xmlns:a16="http://schemas.microsoft.com/office/drawing/2014/main" id="{97C6AF49-AE2A-FB8D-78AC-B97DFF11E0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18" y="3106010"/>
            <a:ext cx="3189384" cy="384813"/>
          </a:xfrm>
          <a:prstGeom prst="rect">
            <a:avLst/>
          </a:prstGeom>
        </p:spPr>
      </p:pic>
      <p:pic>
        <p:nvPicPr>
          <p:cNvPr id="31" name="Picture 30" descr="A graph of mass number&#10;&#10;AI-generated content may be incorrect.">
            <a:extLst>
              <a:ext uri="{FF2B5EF4-FFF2-40B4-BE49-F238E27FC236}">
                <a16:creationId xmlns:a16="http://schemas.microsoft.com/office/drawing/2014/main" id="{5F010D3A-5DAF-C2DF-A693-239E5C0FF7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236" y="541514"/>
            <a:ext cx="7563764" cy="530887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D1491DA-8760-ABAA-EBA5-3C5811546122}"/>
              </a:ext>
            </a:extLst>
          </p:cNvPr>
          <p:cNvSpPr txBox="1"/>
          <p:nvPr/>
        </p:nvSpPr>
        <p:spPr>
          <a:xfrm>
            <a:off x="5564097" y="5864192"/>
            <a:ext cx="6483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dipole moments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(red) comparison to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literature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values (black)</a:t>
            </a:r>
            <a:endParaRPr lang="en-BE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DC82A2-9D39-240D-AE1C-D6FECD003944}"/>
              </a:ext>
            </a:extLst>
          </p:cNvPr>
          <p:cNvSpPr txBox="1"/>
          <p:nvPr/>
        </p:nvSpPr>
        <p:spPr>
          <a:xfrm>
            <a:off x="18287" y="6553951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07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9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17B3DC4E80AC4CAC4090DF03556BBF" ma:contentTypeVersion="12" ma:contentTypeDescription="Create a new document." ma:contentTypeScope="" ma:versionID="7d2ddc3b1a85f3164f43e9f9cb1f8765">
  <xsd:schema xmlns:xsd="http://www.w3.org/2001/XMLSchema" xmlns:xs="http://www.w3.org/2001/XMLSchema" xmlns:p="http://schemas.microsoft.com/office/2006/metadata/properties" xmlns:ns3="fb423bb8-fcc5-479a-a278-4190737758d3" targetNamespace="http://schemas.microsoft.com/office/2006/metadata/properties" ma:root="true" ma:fieldsID="17f34c319618060485d66d656c2bf188" ns3:_="">
    <xsd:import namespace="fb423bb8-fcc5-479a-a278-4190737758d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SystemTags" minOccurs="0"/>
                <xsd:element ref="ns3:MediaServiceSearchProperties" minOccurs="0"/>
                <xsd:element ref="ns3:_activity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423bb8-fcc5-479a-a278-4190737758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ystemTags" ma:index="1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423bb8-fcc5-479a-a278-4190737758d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DE7C0F-6C9E-4D6A-B534-6532507604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423bb8-fcc5-479a-a278-4190737758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B6E91A-B1C5-4C71-AE20-2EC06FF63B7D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fb423bb8-fcc5-479a-a278-4190737758d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4D0ACA7-7626-420B-8ABA-82794D6A72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13441</TotalTime>
  <Words>6166</Words>
  <Application>Microsoft Office PowerPoint</Application>
  <PresentationFormat>Widescreen</PresentationFormat>
  <Paragraphs>1425</Paragraphs>
  <Slides>40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Aptos</vt:lpstr>
      <vt:lpstr>Aptos Display</vt:lpstr>
      <vt:lpstr>Arial</vt:lpstr>
      <vt:lpstr>Calibri</vt:lpstr>
      <vt:lpstr>Cambria Math</vt:lpstr>
      <vt:lpstr>Times New Roman</vt:lpstr>
      <vt:lpstr>Office Theme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Spin assignment: 181Au</vt:lpstr>
      <vt:lpstr>Alternative method: based on the ratio of A(P3/2)/A(S1/2)</vt:lpstr>
      <vt:lpstr>Magnetic dipole moments (μ)</vt:lpstr>
      <vt:lpstr>Results: μ from A(P3/2) and A(S1/2): without HFA correction</vt:lpstr>
      <vt:lpstr>Comparison: uncorrected μ from A(S1/2), A(P1/2) and A(P3/2)</vt:lpstr>
      <vt:lpstr>Comparison: corrected μ from A(S1/2) to uncorrected from A(P1/2) and A(P3/2)</vt:lpstr>
      <vt:lpstr>More comparison: corrected μ from A(S1/2) to uncorrected from A(P1/2), A(P3/2), A(D3/2)</vt:lpstr>
      <vt:lpstr>Configurations and HFA in odd Au isotopes</vt:lpstr>
      <vt:lpstr>PowerPoint Presentation</vt:lpstr>
      <vt:lpstr>Configurations and HFA in odd Au isotopes</vt:lpstr>
      <vt:lpstr>Electric quadrupole moments (Qs)</vt:lpstr>
      <vt:lpstr>Qs &amp; Island of deformation</vt:lpstr>
      <vt:lpstr>Conclusion and Outlook</vt:lpstr>
      <vt:lpstr>PowerPoint Presentation</vt:lpstr>
      <vt:lpstr>BACKUP SLIDES</vt:lpstr>
      <vt:lpstr>Hyperfine anomaly references for S1/2</vt:lpstr>
      <vt:lpstr>Spin assignment: 182Au</vt:lpstr>
      <vt:lpstr>Spin assignment: 182Au</vt:lpstr>
      <vt:lpstr>Spin assignment: 183Au</vt:lpstr>
      <vt:lpstr>μ from A(6s 2S1/2), A(6p 2P1/2) and A(6p 2P3/2)</vt:lpstr>
      <vt:lpstr>Comparison of μ with NMR measured values</vt:lpstr>
      <vt:lpstr>Comparison: corrected μ from A(S1/2) to uncorrected from A(P1/2) and A(P3/2)</vt:lpstr>
      <vt:lpstr>Comparison: corrected μ from A(S1/2) to uncorrected from A(P1/2) and A(P3/2)</vt:lpstr>
      <vt:lpstr>PowerPoint Presentation</vt:lpstr>
      <vt:lpstr>Results: μ from A(P3/2) and A(S1/2)., without considering HFA correction</vt:lpstr>
      <vt:lpstr>Hyperfine A-parameter for P1/2 (literature) compared to that of S1/2 and P3/2 do we understand the HFA ?</vt:lpstr>
      <vt:lpstr>Comparison: corrected μ from A(S1/2) to uncorrected from A(P1/2), A(P3/2) &amp; A(D3/2)</vt:lpstr>
      <vt:lpstr>HFA for 6s 2S1/2 (literature vs this work)</vt:lpstr>
      <vt:lpstr>PowerPoint Presentation</vt:lpstr>
      <vt:lpstr>PowerPoint Presentation</vt:lpstr>
      <vt:lpstr>PowerPoint Presentation</vt:lpstr>
      <vt:lpstr>PowerPoint Presentation</vt:lpstr>
      <vt:lpstr>More comparison: corrected μ from A(S1/2) to uncorrected from A(P1/2), A(P3/2), A(D3/2)</vt:lpstr>
      <vt:lpstr>189m A(S1/2): CRIS vs Literature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Osama Ahmad</dc:creator>
  <cp:lastModifiedBy>Osama Ahmad</cp:lastModifiedBy>
  <cp:revision>135</cp:revision>
  <dcterms:created xsi:type="dcterms:W3CDTF">2025-11-27T08:28:39Z</dcterms:created>
  <dcterms:modified xsi:type="dcterms:W3CDTF">2026-02-02T14:11:03Z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0x0101001117B3DC4E80AC4CAC4090DF03556BBF</vt:lpwstr>
  </property>
</Properties>
</file>