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308" r:id="rId2"/>
    <p:sldId id="260" r:id="rId3"/>
    <p:sldId id="307" r:id="rId4"/>
    <p:sldId id="547" r:id="rId5"/>
    <p:sldId id="533" r:id="rId6"/>
    <p:sldId id="257" r:id="rId7"/>
    <p:sldId id="506" r:id="rId8"/>
    <p:sldId id="374" r:id="rId9"/>
    <p:sldId id="261" r:id="rId10"/>
    <p:sldId id="539" r:id="rId11"/>
    <p:sldId id="548" r:id="rId12"/>
    <p:sldId id="535" r:id="rId13"/>
    <p:sldId id="549" r:id="rId14"/>
    <p:sldId id="536" r:id="rId15"/>
    <p:sldId id="507" r:id="rId16"/>
    <p:sldId id="514" r:id="rId17"/>
    <p:sldId id="513" r:id="rId18"/>
    <p:sldId id="515" r:id="rId19"/>
    <p:sldId id="512" r:id="rId20"/>
    <p:sldId id="541" r:id="rId21"/>
    <p:sldId id="542" r:id="rId22"/>
    <p:sldId id="544" r:id="rId23"/>
    <p:sldId id="543" r:id="rId24"/>
    <p:sldId id="550" r:id="rId25"/>
    <p:sldId id="545" r:id="rId26"/>
    <p:sldId id="551" r:id="rId27"/>
    <p:sldId id="552" r:id="rId28"/>
    <p:sldId id="511" r:id="rId29"/>
    <p:sldId id="502" r:id="rId30"/>
    <p:sldId id="508" r:id="rId31"/>
    <p:sldId id="509" r:id="rId32"/>
    <p:sldId id="349" r:id="rId33"/>
    <p:sldId id="310" r:id="rId34"/>
    <p:sldId id="352" r:id="rId35"/>
    <p:sldId id="519" r:id="rId36"/>
    <p:sldId id="523" r:id="rId37"/>
    <p:sldId id="524" r:id="rId38"/>
    <p:sldId id="518" r:id="rId39"/>
    <p:sldId id="354" r:id="rId40"/>
    <p:sldId id="355" r:id="rId41"/>
    <p:sldId id="357" r:id="rId42"/>
    <p:sldId id="521" r:id="rId43"/>
    <p:sldId id="360" r:id="rId44"/>
    <p:sldId id="525" r:id="rId45"/>
    <p:sldId id="522" r:id="rId46"/>
    <p:sldId id="526" r:id="rId47"/>
    <p:sldId id="527" r:id="rId48"/>
    <p:sldId id="529" r:id="rId49"/>
    <p:sldId id="344" r:id="rId50"/>
    <p:sldId id="271" r:id="rId5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93842" autoAdjust="0"/>
  </p:normalViewPr>
  <p:slideViewPr>
    <p:cSldViewPr snapToGrid="0">
      <p:cViewPr>
        <p:scale>
          <a:sx n="75" d="100"/>
          <a:sy n="75" d="100"/>
        </p:scale>
        <p:origin x="826"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CE2B02-9AFC-46AA-8ABE-4C5A425C6B8A}" type="datetimeFigureOut">
              <a:rPr lang="fr-FR" smtClean="0"/>
              <a:t>02/02/2026</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0A297-8702-4F6C-BC60-78355D06E2BF}" type="slidenum">
              <a:rPr lang="fr-FR" smtClean="0"/>
              <a:t>‹#›</a:t>
            </a:fld>
            <a:endParaRPr lang="fr-FR"/>
          </a:p>
        </p:txBody>
      </p:sp>
    </p:spTree>
    <p:extLst>
      <p:ext uri="{BB962C8B-B14F-4D97-AF65-F5344CB8AC3E}">
        <p14:creationId xmlns:p14="http://schemas.microsoft.com/office/powerpoint/2010/main" val="1607384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dirty="0">
                <a:latin typeface="Arial" panose="020B0604020202020204" pitchFamily="34" charset="0"/>
                <a:cs typeface="Arial" panose="020B0604020202020204" pitchFamily="34" charset="0"/>
              </a:rPr>
              <a:t>Studies of parity non-conservations (PNC) form one of the current frontiers in the search for physics beyond the standard model (BSM)</a:t>
            </a:r>
          </a:p>
          <a:p>
            <a:pPr algn="l"/>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the most precise measurement was performed on the 6S1/2 → 7S1/2 transition in Cs with the use of a spin-polarized atomic beam, achieving </a:t>
            </a:r>
            <a:r>
              <a:rPr lang="en-US" sz="1200" b="1" dirty="0">
                <a:latin typeface="Arial" panose="020B0604020202020204" pitchFamily="34" charset="0"/>
                <a:cs typeface="Arial" panose="020B0604020202020204" pitchFamily="34" charset="0"/>
              </a:rPr>
              <a:t>a precision of 0.35%.</a:t>
            </a:r>
          </a:p>
          <a:p>
            <a:endParaRPr lang="en-US" sz="1200" dirty="0">
              <a:latin typeface="Arial" panose="020B0604020202020204" pitchFamily="34"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the PNC amplitude in the 7S1/2 → 6D3/2,5/2 transitions in Fr is predicted to be almost 4 times larger than the 7S1/2 → 8S1/2 transition in Fr and </a:t>
            </a:r>
            <a:r>
              <a:rPr lang="en-US" sz="1200" b="1" i="0" u="none" strike="noStrike" baseline="0" dirty="0">
                <a:latin typeface="Arial" panose="020B0604020202020204" pitchFamily="34" charset="0"/>
                <a:cs typeface="Arial" panose="020B0604020202020204" pitchFamily="34" charset="0"/>
              </a:rPr>
              <a:t>more than 50 times larger </a:t>
            </a:r>
            <a:r>
              <a:rPr lang="en-US" sz="1200" b="0" i="0" u="none" strike="noStrike" baseline="0" dirty="0">
                <a:latin typeface="Arial" panose="020B0604020202020204" pitchFamily="34" charset="0"/>
                <a:cs typeface="Arial" panose="020B0604020202020204" pitchFamily="34" charset="0"/>
              </a:rPr>
              <a:t>than in the 6S1/2 → 7S1/2 </a:t>
            </a:r>
            <a:r>
              <a:rPr lang="fr-FR" sz="1200" b="0" i="0" u="none" strike="noStrike" baseline="0" dirty="0">
                <a:latin typeface="Arial" panose="020B0604020202020204" pitchFamily="34" charset="0"/>
                <a:cs typeface="Arial" panose="020B0604020202020204" pitchFamily="34" charset="0"/>
              </a:rPr>
              <a:t>transition in Cs.</a:t>
            </a:r>
            <a:endParaRPr lang="fr-FR" sz="1200" dirty="0">
              <a:latin typeface="Arial" panose="020B0604020202020204" pitchFamily="34" charset="0"/>
              <a:cs typeface="Arial" panose="020B0604020202020204" pitchFamily="34" charset="0"/>
            </a:endParaRPr>
          </a:p>
          <a:p>
            <a:endParaRPr lang="fr-FR" dirty="0"/>
          </a:p>
          <a:p>
            <a:endParaRPr lang="fr-FR" dirty="0"/>
          </a:p>
          <a:p>
            <a:r>
              <a:rPr lang="en-US" dirty="0"/>
              <a:t>This experiment is our third-generation measurement of PNC in atomic cesium. Conceptually, the experiment is similar to our previous two (6, 9). As a beam of atomic cesium passes through a region of ~</a:t>
            </a:r>
            <a:r>
              <a:rPr lang="en-US" dirty="0" err="1"/>
              <a:t>er~endicular</a:t>
            </a:r>
            <a:r>
              <a:rPr lang="en-US" dirty="0"/>
              <a:t> electric, magnetic, and laser fields, we excite the highly forbidden 6.5 to 7S transition. The handedness of this region is reversed by reversing each of the field directions. The parity violation is apparent as a small modulation in the 6s-7S excitation rate that is synchronous with all of these reversals</a:t>
            </a:r>
            <a:endParaRPr lang="fr-FR" dirty="0"/>
          </a:p>
        </p:txBody>
      </p:sp>
      <p:sp>
        <p:nvSpPr>
          <p:cNvPr id="4" name="Slide Number Placeholder 3"/>
          <p:cNvSpPr>
            <a:spLocks noGrp="1"/>
          </p:cNvSpPr>
          <p:nvPr>
            <p:ph type="sldNum" sz="quarter" idx="5"/>
          </p:nvPr>
        </p:nvSpPr>
        <p:spPr/>
        <p:txBody>
          <a:bodyPr/>
          <a:lstStyle/>
          <a:p>
            <a:fld id="{E68FE77B-06D3-4654-83C1-B24C83D22C70}" type="slidenum">
              <a:rPr lang="fr-FR" smtClean="0"/>
              <a:t>2</a:t>
            </a:fld>
            <a:endParaRPr lang="fr-FR"/>
          </a:p>
        </p:txBody>
      </p:sp>
    </p:spTree>
    <p:extLst>
      <p:ext uri="{BB962C8B-B14F-4D97-AF65-F5344CB8AC3E}">
        <p14:creationId xmlns:p14="http://schemas.microsoft.com/office/powerpoint/2010/main" val="373438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dirty="0">
                <a:latin typeface="Arial" panose="020B0604020202020204" pitchFamily="34" charset="0"/>
                <a:cs typeface="Arial" panose="020B0604020202020204" pitchFamily="34" charset="0"/>
              </a:rPr>
              <a:t>Studies of parity non-conservations (PNC) form one of the current frontiers in the search for physics beyond the standard model (BSM)</a:t>
            </a:r>
          </a:p>
          <a:p>
            <a:pPr algn="l"/>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the most precise measurement was performed on the 6S1/2 → 7S1/2 transition in Cs with the use of a spin-polarized atomic beam, achieving </a:t>
            </a:r>
            <a:r>
              <a:rPr lang="en-US" sz="1200" b="1" dirty="0">
                <a:latin typeface="Arial" panose="020B0604020202020204" pitchFamily="34" charset="0"/>
                <a:cs typeface="Arial" panose="020B0604020202020204" pitchFamily="34" charset="0"/>
              </a:rPr>
              <a:t>a precision of 0.35%.</a:t>
            </a:r>
          </a:p>
          <a:p>
            <a:endParaRPr lang="en-US" sz="1200" dirty="0">
              <a:latin typeface="Arial" panose="020B0604020202020204" pitchFamily="34" charset="0"/>
              <a:cs typeface="Arial" panose="020B0604020202020204" pitchFamily="34" charset="0"/>
            </a:endParaRPr>
          </a:p>
          <a:p>
            <a:pPr algn="l"/>
            <a:r>
              <a:rPr lang="en-US" sz="1200" b="0" i="0" u="none" strike="noStrike" baseline="0" dirty="0">
                <a:latin typeface="Arial" panose="020B0604020202020204" pitchFamily="34" charset="0"/>
                <a:cs typeface="Arial" panose="020B0604020202020204" pitchFamily="34" charset="0"/>
              </a:rPr>
              <a:t>the PNC amplitude in the 7S1/2 → 6D3/2,5/2 transitions in Fr is predicted to be almost 4 times larger than the 7S1/2 → 8S1/2 transition in Fr and </a:t>
            </a:r>
            <a:r>
              <a:rPr lang="en-US" sz="1200" b="1" i="0" u="none" strike="noStrike" baseline="0" dirty="0">
                <a:latin typeface="Arial" panose="020B0604020202020204" pitchFamily="34" charset="0"/>
                <a:cs typeface="Arial" panose="020B0604020202020204" pitchFamily="34" charset="0"/>
              </a:rPr>
              <a:t>more than 50 times larger </a:t>
            </a:r>
            <a:r>
              <a:rPr lang="en-US" sz="1200" b="0" i="0" u="none" strike="noStrike" baseline="0" dirty="0">
                <a:latin typeface="Arial" panose="020B0604020202020204" pitchFamily="34" charset="0"/>
                <a:cs typeface="Arial" panose="020B0604020202020204" pitchFamily="34" charset="0"/>
              </a:rPr>
              <a:t>than in the 6S1/2 → 7S1/2 </a:t>
            </a:r>
            <a:r>
              <a:rPr lang="fr-FR" sz="1200" b="0" i="0" u="none" strike="noStrike" baseline="0" dirty="0">
                <a:latin typeface="Arial" panose="020B0604020202020204" pitchFamily="34" charset="0"/>
                <a:cs typeface="Arial" panose="020B0604020202020204" pitchFamily="34" charset="0"/>
              </a:rPr>
              <a:t>transition in Cs.</a:t>
            </a:r>
            <a:endParaRPr lang="fr-FR" sz="1200" dirty="0">
              <a:latin typeface="Arial" panose="020B0604020202020204" pitchFamily="34" charset="0"/>
              <a:cs typeface="Arial" panose="020B0604020202020204" pitchFamily="34" charset="0"/>
            </a:endParaRPr>
          </a:p>
          <a:p>
            <a:endParaRPr lang="fr-FR" dirty="0"/>
          </a:p>
          <a:p>
            <a:endParaRPr lang="fr-FR" dirty="0"/>
          </a:p>
          <a:p>
            <a:r>
              <a:rPr lang="en-US" dirty="0"/>
              <a:t>This experiment is our third-generation measurement of PNC in atomic cesium. Conceptually, the experiment is similar to our previous two (6, 9). As a beam of atomic cesium passes through a region of ~</a:t>
            </a:r>
            <a:r>
              <a:rPr lang="en-US" dirty="0" err="1"/>
              <a:t>er~endicular</a:t>
            </a:r>
            <a:r>
              <a:rPr lang="en-US" dirty="0"/>
              <a:t> electric, magnetic, and laser fields, we excite the highly forbidden 6.5 to 7S transition. The handedness of this region is reversed by reversing each of the field directions. The parity violation is apparent as a small modulation in the 6s-7S excitation rate that is synchronous with all of these reversals</a:t>
            </a:r>
            <a:endParaRPr lang="fr-FR" dirty="0"/>
          </a:p>
        </p:txBody>
      </p:sp>
      <p:sp>
        <p:nvSpPr>
          <p:cNvPr id="4" name="Slide Number Placeholder 3"/>
          <p:cNvSpPr>
            <a:spLocks noGrp="1"/>
          </p:cNvSpPr>
          <p:nvPr>
            <p:ph type="sldNum" sz="quarter" idx="5"/>
          </p:nvPr>
        </p:nvSpPr>
        <p:spPr/>
        <p:txBody>
          <a:bodyPr/>
          <a:lstStyle/>
          <a:p>
            <a:fld id="{E68FE77B-06D3-4654-83C1-B24C83D22C70}" type="slidenum">
              <a:rPr lang="fr-FR" smtClean="0"/>
              <a:t>3</a:t>
            </a:fld>
            <a:endParaRPr lang="fr-FR"/>
          </a:p>
        </p:txBody>
      </p:sp>
    </p:spTree>
    <p:extLst>
      <p:ext uri="{BB962C8B-B14F-4D97-AF65-F5344CB8AC3E}">
        <p14:creationId xmlns:p14="http://schemas.microsoft.com/office/powerpoint/2010/main" val="2323808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4260A297-8702-4F6C-BC60-78355D06E2BF}" type="slidenum">
              <a:rPr lang="fr-FR" smtClean="0"/>
              <a:t>14</a:t>
            </a:fld>
            <a:endParaRPr lang="fr-FR"/>
          </a:p>
        </p:txBody>
      </p:sp>
    </p:spTree>
    <p:extLst>
      <p:ext uri="{BB962C8B-B14F-4D97-AF65-F5344CB8AC3E}">
        <p14:creationId xmlns:p14="http://schemas.microsoft.com/office/powerpoint/2010/main" val="395431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05459F-A7E0-4AB0-B1E2-0E07BF6EF00A}" type="slidenum">
              <a:rPr lang="de-DE" smtClean="0"/>
              <a:t>50</a:t>
            </a:fld>
            <a:endParaRPr lang="de-DE"/>
          </a:p>
        </p:txBody>
      </p:sp>
    </p:spTree>
    <p:extLst>
      <p:ext uri="{BB962C8B-B14F-4D97-AF65-F5344CB8AC3E}">
        <p14:creationId xmlns:p14="http://schemas.microsoft.com/office/powerpoint/2010/main" val="2818856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B9BDFC-D7DF-4D5B-9BB8-AA8C52189604}"/>
              </a:ext>
            </a:extLst>
          </p:cNvPr>
          <p:cNvSpPr/>
          <p:nvPr/>
        </p:nvSpPr>
        <p:spPr>
          <a:xfrm>
            <a:off x="0" y="8371"/>
            <a:ext cx="12191998" cy="6841264"/>
          </a:xfrm>
          <a:prstGeom prst="rect">
            <a:avLst/>
          </a:prstGeom>
          <a:gradFill flip="none" rotWithShape="1">
            <a:gsLst>
              <a:gs pos="48000">
                <a:schemeClr val="accent2">
                  <a:lumMod val="75000"/>
                </a:schemeClr>
              </a:gs>
              <a:gs pos="99000">
                <a:schemeClr val="accent1">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2D1B544-0A74-4338-889E-E9D61FC81A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ous-titre 2">
            <a:extLst>
              <a:ext uri="{FF2B5EF4-FFF2-40B4-BE49-F238E27FC236}">
                <a16:creationId xmlns:a16="http://schemas.microsoft.com/office/drawing/2014/main" id="{7D75E097-B5AF-4719-84D3-9505B18030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Espace réservé de la date 3">
            <a:extLst>
              <a:ext uri="{FF2B5EF4-FFF2-40B4-BE49-F238E27FC236}">
                <a16:creationId xmlns:a16="http://schemas.microsoft.com/office/drawing/2014/main" id="{5881A2CC-291F-4437-9D2C-872DC190A10D}"/>
              </a:ext>
            </a:extLst>
          </p:cNvPr>
          <p:cNvSpPr>
            <a:spLocks noGrp="1"/>
          </p:cNvSpPr>
          <p:nvPr>
            <p:ph type="dt" sz="half" idx="10"/>
          </p:nvPr>
        </p:nvSpPr>
        <p:spPr/>
        <p:txBody>
          <a:bodyPr/>
          <a:lstStyle/>
          <a:p>
            <a:fld id="{3120A27B-2BD6-4F8D-AC4F-C49B4542FBD5}" type="datetime1">
              <a:rPr lang="fr-FR" smtClean="0"/>
              <a:t>02/02/2026</a:t>
            </a:fld>
            <a:endParaRPr lang="fr-FR"/>
          </a:p>
        </p:txBody>
      </p:sp>
      <p:sp>
        <p:nvSpPr>
          <p:cNvPr id="5" name="Espace réservé du pied de page 4">
            <a:extLst>
              <a:ext uri="{FF2B5EF4-FFF2-40B4-BE49-F238E27FC236}">
                <a16:creationId xmlns:a16="http://schemas.microsoft.com/office/drawing/2014/main" id="{E9DD9995-B584-4818-A5CA-52D914283C27}"/>
              </a:ext>
            </a:extLst>
          </p:cNvPr>
          <p:cNvSpPr>
            <a:spLocks noGrp="1"/>
          </p:cNvSpPr>
          <p:nvPr>
            <p:ph type="ftr" sz="quarter" idx="11"/>
          </p:nvPr>
        </p:nvSpPr>
        <p:spPr/>
        <p:txBody>
          <a:bodyPr/>
          <a:lstStyle/>
          <a:p>
            <a:endParaRPr lang="fr-FR"/>
          </a:p>
        </p:txBody>
      </p:sp>
      <p:sp>
        <p:nvSpPr>
          <p:cNvPr id="8" name="Triangle isocèle 7">
            <a:extLst>
              <a:ext uri="{FF2B5EF4-FFF2-40B4-BE49-F238E27FC236}">
                <a16:creationId xmlns:a16="http://schemas.microsoft.com/office/drawing/2014/main" id="{1211F719-F482-4AFF-9A06-AE3262CCA39F}"/>
              </a:ext>
            </a:extLst>
          </p:cNvPr>
          <p:cNvSpPr/>
          <p:nvPr/>
        </p:nvSpPr>
        <p:spPr>
          <a:xfrm rot="10800000">
            <a:off x="5313680" y="8366"/>
            <a:ext cx="6878318" cy="936511"/>
          </a:xfrm>
          <a:prstGeom prst="triangle">
            <a:avLst>
              <a:gd name="adj" fmla="val 0"/>
            </a:avLst>
          </a:prstGeom>
          <a:gradFill>
            <a:gsLst>
              <a:gs pos="0">
                <a:schemeClr val="accent3">
                  <a:lumMod val="40000"/>
                  <a:lumOff val="60000"/>
                  <a:alpha val="21000"/>
                </a:schemeClr>
              </a:gs>
              <a:gs pos="30000">
                <a:schemeClr val="tx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riangle isocèle 8">
            <a:extLst>
              <a:ext uri="{FF2B5EF4-FFF2-40B4-BE49-F238E27FC236}">
                <a16:creationId xmlns:a16="http://schemas.microsoft.com/office/drawing/2014/main" id="{EAA029F0-5518-4B09-A2E8-E015502BABFD}"/>
              </a:ext>
            </a:extLst>
          </p:cNvPr>
          <p:cNvSpPr/>
          <p:nvPr/>
        </p:nvSpPr>
        <p:spPr>
          <a:xfrm rot="10800000">
            <a:off x="8191500" y="8365"/>
            <a:ext cx="4000498" cy="1139710"/>
          </a:xfrm>
          <a:prstGeom prst="triangle">
            <a:avLst>
              <a:gd name="adj" fmla="val 0"/>
            </a:avLst>
          </a:prstGeom>
          <a:gradFill>
            <a:gsLst>
              <a:gs pos="0">
                <a:schemeClr val="accent1">
                  <a:lumMod val="50000"/>
                </a:schemeClr>
              </a:gs>
              <a:gs pos="62000">
                <a:schemeClr val="bg2">
                  <a:lumMod val="2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77519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3BD67E-8D65-4670-ADF6-5D93DB334693}"/>
              </a:ext>
            </a:extLst>
          </p:cNvPr>
          <p:cNvSpPr>
            <a:spLocks noGrp="1"/>
          </p:cNvSpPr>
          <p:nvPr>
            <p:ph type="title"/>
          </p:nvPr>
        </p:nvSpPr>
        <p:spPr/>
        <p:txBody>
          <a:bodyPr/>
          <a:lstStyle/>
          <a:p>
            <a:r>
              <a:rPr lang="en-US"/>
              <a:t>Click to edit Master title style</a:t>
            </a:r>
            <a:endParaRPr lang="fr-FR"/>
          </a:p>
        </p:txBody>
      </p:sp>
      <p:sp>
        <p:nvSpPr>
          <p:cNvPr id="3" name="Espace réservé du texte vertical 2">
            <a:extLst>
              <a:ext uri="{FF2B5EF4-FFF2-40B4-BE49-F238E27FC236}">
                <a16:creationId xmlns:a16="http://schemas.microsoft.com/office/drawing/2014/main" id="{4CA8F633-09FE-47CF-A039-ED2E689DF6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a:extLst>
              <a:ext uri="{FF2B5EF4-FFF2-40B4-BE49-F238E27FC236}">
                <a16:creationId xmlns:a16="http://schemas.microsoft.com/office/drawing/2014/main" id="{F40A89D5-F7AE-4258-B0AA-113035300294}"/>
              </a:ext>
            </a:extLst>
          </p:cNvPr>
          <p:cNvSpPr>
            <a:spLocks noGrp="1"/>
          </p:cNvSpPr>
          <p:nvPr>
            <p:ph type="dt" sz="half" idx="10"/>
          </p:nvPr>
        </p:nvSpPr>
        <p:spPr/>
        <p:txBody>
          <a:bodyPr/>
          <a:lstStyle/>
          <a:p>
            <a:fld id="{0D5B5455-634C-47B3-956A-46E00D8FD7F4}" type="datetime1">
              <a:rPr lang="fr-FR" smtClean="0"/>
              <a:t>02/02/2026</a:t>
            </a:fld>
            <a:endParaRPr lang="fr-FR"/>
          </a:p>
        </p:txBody>
      </p:sp>
      <p:sp>
        <p:nvSpPr>
          <p:cNvPr id="5" name="Espace réservé du pied de page 4">
            <a:extLst>
              <a:ext uri="{FF2B5EF4-FFF2-40B4-BE49-F238E27FC236}">
                <a16:creationId xmlns:a16="http://schemas.microsoft.com/office/drawing/2014/main" id="{36CD614E-DAA0-40D8-B369-A47E29B7EB11}"/>
              </a:ext>
            </a:extLst>
          </p:cNvPr>
          <p:cNvSpPr>
            <a:spLocks noGrp="1"/>
          </p:cNvSpPr>
          <p:nvPr>
            <p:ph type="ftr" sz="quarter" idx="11"/>
          </p:nvPr>
        </p:nvSpPr>
        <p:spPr/>
        <p:txBody>
          <a:bodyPr/>
          <a:lstStyle/>
          <a:p>
            <a:endParaRPr lang="fr-FR"/>
          </a:p>
        </p:txBody>
      </p:sp>
      <p:sp>
        <p:nvSpPr>
          <p:cNvPr id="7" name="Espace réservé du numéro de diapositive 5">
            <a:extLst>
              <a:ext uri="{FF2B5EF4-FFF2-40B4-BE49-F238E27FC236}">
                <a16:creationId xmlns:a16="http://schemas.microsoft.com/office/drawing/2014/main" id="{7C3C703B-4E77-F32F-A8AE-F59ACB61E20C}"/>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1634270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D9FCCF6-A638-424A-8717-08A8C824080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Espace réservé du texte vertical 2">
            <a:extLst>
              <a:ext uri="{FF2B5EF4-FFF2-40B4-BE49-F238E27FC236}">
                <a16:creationId xmlns:a16="http://schemas.microsoft.com/office/drawing/2014/main" id="{E2CF5E33-3FFC-487F-B272-E3C2B5D127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a:extLst>
              <a:ext uri="{FF2B5EF4-FFF2-40B4-BE49-F238E27FC236}">
                <a16:creationId xmlns:a16="http://schemas.microsoft.com/office/drawing/2014/main" id="{BFDB5CE8-E60A-461A-863E-52BF171BCC7D}"/>
              </a:ext>
            </a:extLst>
          </p:cNvPr>
          <p:cNvSpPr>
            <a:spLocks noGrp="1"/>
          </p:cNvSpPr>
          <p:nvPr>
            <p:ph type="dt" sz="half" idx="10"/>
          </p:nvPr>
        </p:nvSpPr>
        <p:spPr/>
        <p:txBody>
          <a:bodyPr/>
          <a:lstStyle/>
          <a:p>
            <a:fld id="{22F5C4C4-7C5B-4339-992C-D831375CBCD9}" type="datetime1">
              <a:rPr lang="fr-FR" smtClean="0"/>
              <a:t>02/02/2026</a:t>
            </a:fld>
            <a:endParaRPr lang="fr-FR"/>
          </a:p>
        </p:txBody>
      </p:sp>
      <p:sp>
        <p:nvSpPr>
          <p:cNvPr id="5" name="Espace réservé du pied de page 4">
            <a:extLst>
              <a:ext uri="{FF2B5EF4-FFF2-40B4-BE49-F238E27FC236}">
                <a16:creationId xmlns:a16="http://schemas.microsoft.com/office/drawing/2014/main" id="{3076BE9D-6D8A-4A8E-8D92-F8C868DAFAA5}"/>
              </a:ext>
            </a:extLst>
          </p:cNvPr>
          <p:cNvSpPr>
            <a:spLocks noGrp="1"/>
          </p:cNvSpPr>
          <p:nvPr>
            <p:ph type="ftr" sz="quarter" idx="11"/>
          </p:nvPr>
        </p:nvSpPr>
        <p:spPr/>
        <p:txBody>
          <a:bodyPr/>
          <a:lstStyle/>
          <a:p>
            <a:endParaRPr lang="fr-FR"/>
          </a:p>
        </p:txBody>
      </p:sp>
      <p:sp>
        <p:nvSpPr>
          <p:cNvPr id="7" name="Espace réservé du numéro de diapositive 5">
            <a:extLst>
              <a:ext uri="{FF2B5EF4-FFF2-40B4-BE49-F238E27FC236}">
                <a16:creationId xmlns:a16="http://schemas.microsoft.com/office/drawing/2014/main" id="{347F7BD9-27AA-8EB4-7215-91D29DE03E71}"/>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1635284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on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GB" dirty="0"/>
              <a:t>Click to edit Master title style</a:t>
            </a:r>
            <a:endParaRPr lang="en-US" dirty="0"/>
          </a:p>
        </p:txBody>
      </p:sp>
      <p:sp>
        <p:nvSpPr>
          <p:cNvPr id="3" name="Content Placeholder 2"/>
          <p:cNvSpPr>
            <a:spLocks noGrp="1"/>
          </p:cNvSpPr>
          <p:nvPr>
            <p:ph idx="1"/>
          </p:nvPr>
        </p:nvSpPr>
        <p:spPr>
          <a:xfrm>
            <a:off x="609600" y="2346582"/>
            <a:ext cx="10972800" cy="3484580"/>
          </a:xfrm>
        </p:spPr>
        <p:txBody>
          <a:bodyPr/>
          <a:lstStyle>
            <a:lvl1pPr>
              <a:buClr>
                <a:srgbClr val="002548"/>
              </a:buClr>
              <a:defRPr/>
            </a:lvl1pPr>
            <a:lvl2pPr>
              <a:buClr>
                <a:srgbClr val="002548"/>
              </a:buClr>
              <a:defRPr/>
            </a:lvl2pPr>
            <a:lvl3pPr>
              <a:buClr>
                <a:srgbClr val="002548"/>
              </a:buClr>
              <a:defRPr sz="1600"/>
            </a:lvl3pPr>
            <a:lvl4pPr>
              <a:buClr>
                <a:srgbClr val="002548"/>
              </a:buClr>
              <a:defRPr sz="1600"/>
            </a:lvl4pPr>
            <a:lvl5pPr>
              <a:buClr>
                <a:srgbClr val="002548"/>
              </a:buClr>
              <a:defRPr sz="1600">
                <a:latin typeface="+mn-lt"/>
              </a:defRPr>
            </a:lvl5pPr>
            <a:lvl6pPr marL="3047924" indent="0">
              <a:buNone/>
              <a:defRPr sz="1867" baseline="0">
                <a:latin typeface="+mn-lt"/>
              </a:defRPr>
            </a:lvl6pPr>
            <a:lvl7pPr>
              <a:defRPr/>
            </a:lvl7pPr>
            <a:lvl8pPr>
              <a:defRPr/>
            </a:lvl8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Text Placeholder 7"/>
          <p:cNvSpPr>
            <a:spLocks noGrp="1"/>
          </p:cNvSpPr>
          <p:nvPr>
            <p:ph type="body" sz="quarter" idx="10" hasCustomPrompt="1"/>
          </p:nvPr>
        </p:nvSpPr>
        <p:spPr>
          <a:xfrm>
            <a:off x="8738568" y="662859"/>
            <a:ext cx="2843833" cy="312291"/>
          </a:xfrm>
        </p:spPr>
        <p:txBody>
          <a:bodyPr/>
          <a:lstStyle>
            <a:lvl1pPr marL="0" indent="0" algn="r">
              <a:buNone/>
              <a:defRPr sz="1333" b="1">
                <a:solidFill>
                  <a:srgbClr val="003E74"/>
                </a:solidFill>
              </a:defRPr>
            </a:lvl1pPr>
            <a:lvl2pPr marL="609585" indent="0">
              <a:buNone/>
              <a:defRPr sz="1600">
                <a:solidFill>
                  <a:srgbClr val="003E74"/>
                </a:solidFill>
              </a:defRPr>
            </a:lvl2pPr>
            <a:lvl3pPr marL="1219170" indent="0">
              <a:buNone/>
              <a:defRPr sz="1600">
                <a:solidFill>
                  <a:srgbClr val="003E74"/>
                </a:solidFill>
              </a:defRPr>
            </a:lvl3pPr>
            <a:lvl4pPr marL="1828754" indent="0">
              <a:buNone/>
              <a:defRPr sz="1600">
                <a:solidFill>
                  <a:srgbClr val="003E74"/>
                </a:solidFill>
              </a:defRPr>
            </a:lvl4pPr>
            <a:lvl5pPr marL="2438339" indent="0">
              <a:buNone/>
              <a:defRPr sz="1600">
                <a:solidFill>
                  <a:srgbClr val="003E74"/>
                </a:solidFill>
              </a:defRPr>
            </a:lvl5pPr>
          </a:lstStyle>
          <a:p>
            <a:pPr lvl="0"/>
            <a:r>
              <a:rPr lang="en-GB" dirty="0"/>
              <a:t>Click to edit presentation title</a:t>
            </a:r>
            <a:endParaRPr lang="en-US" dirty="0"/>
          </a:p>
        </p:txBody>
      </p:sp>
      <p:sp>
        <p:nvSpPr>
          <p:cNvPr id="9" name="Text Placeholder 3"/>
          <p:cNvSpPr>
            <a:spLocks noGrp="1"/>
          </p:cNvSpPr>
          <p:nvPr>
            <p:ph type="body" sz="quarter" idx="12" hasCustomPrompt="1"/>
          </p:nvPr>
        </p:nvSpPr>
        <p:spPr>
          <a:xfrm>
            <a:off x="9653256" y="984350"/>
            <a:ext cx="1929145" cy="257175"/>
          </a:xfrm>
        </p:spPr>
        <p:txBody>
          <a:bodyPr/>
          <a:lstStyle>
            <a:lvl1pPr marL="0" indent="0" algn="r">
              <a:buNone/>
              <a:defRPr sz="1333">
                <a:solidFill>
                  <a:srgbClr val="003E74"/>
                </a:solidFill>
              </a:defRPr>
            </a:lvl1pPr>
          </a:lstStyle>
          <a:p>
            <a:pPr lvl="0"/>
            <a:r>
              <a:rPr lang="en-US" dirty="0"/>
              <a:t>Click to add the date</a:t>
            </a:r>
          </a:p>
        </p:txBody>
      </p:sp>
      <p:sp>
        <p:nvSpPr>
          <p:cNvPr id="4" name="Slide Number Placeholder 5">
            <a:extLst>
              <a:ext uri="{FF2B5EF4-FFF2-40B4-BE49-F238E27FC236}">
                <a16:creationId xmlns:a16="http://schemas.microsoft.com/office/drawing/2014/main" id="{F61A4D76-2405-BECB-EC76-0D49108A410B}"/>
              </a:ext>
            </a:extLst>
          </p:cNvPr>
          <p:cNvSpPr>
            <a:spLocks noGrp="1"/>
          </p:cNvSpPr>
          <p:nvPr>
            <p:ph type="sldNum" sz="quarter" idx="4"/>
          </p:nvPr>
        </p:nvSpPr>
        <p:spPr>
          <a:xfrm>
            <a:off x="8610600" y="6356351"/>
            <a:ext cx="2743200" cy="366183"/>
          </a:xfrm>
          <a:prstGeom prst="rect">
            <a:avLst/>
          </a:prstGeom>
        </p:spPr>
        <p:txBody>
          <a:bodyPr vert="horz" lIns="91440" tIns="45720" rIns="91440" bIns="45720" rtlCol="0" anchor="ctr"/>
          <a:lstStyle>
            <a:lvl1pPr algn="r">
              <a:defRPr sz="1600">
                <a:solidFill>
                  <a:schemeClr val="tx1">
                    <a:tint val="82000"/>
                  </a:schemeClr>
                </a:solidFill>
              </a:defRPr>
            </a:lvl1pPr>
          </a:lstStyle>
          <a:p>
            <a:fld id="{3EEFC9ED-9FD5-4E8D-9D46-E9CB9EF6EB17}" type="slidenum">
              <a:rPr lang="LID4096" smtClean="0"/>
              <a:t>‹#›</a:t>
            </a:fld>
            <a:endParaRPr lang="LID4096"/>
          </a:p>
        </p:txBody>
      </p:sp>
    </p:spTree>
    <p:extLst>
      <p:ext uri="{BB962C8B-B14F-4D97-AF65-F5344CB8AC3E}">
        <p14:creationId xmlns:p14="http://schemas.microsoft.com/office/powerpoint/2010/main" val="4226298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D891E0-7769-4079-9B87-D5BF0A4C66EB}"/>
              </a:ext>
            </a:extLst>
          </p:cNvPr>
          <p:cNvSpPr>
            <a:spLocks noGrp="1"/>
          </p:cNvSpPr>
          <p:nvPr>
            <p:ph type="title"/>
          </p:nvPr>
        </p:nvSpPr>
        <p:spPr/>
        <p:txBody>
          <a:bodyPr/>
          <a:lstStyle/>
          <a:p>
            <a:r>
              <a:rPr lang="en-US"/>
              <a:t>Click to edit Master title style</a:t>
            </a:r>
            <a:endParaRPr lang="fr-FR" dirty="0"/>
          </a:p>
        </p:txBody>
      </p:sp>
      <p:sp>
        <p:nvSpPr>
          <p:cNvPr id="3" name="Espace réservé du contenu 2">
            <a:extLst>
              <a:ext uri="{FF2B5EF4-FFF2-40B4-BE49-F238E27FC236}">
                <a16:creationId xmlns:a16="http://schemas.microsoft.com/office/drawing/2014/main" id="{7797656F-10CC-4E89-998A-4E70C26F41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a:extLst>
              <a:ext uri="{FF2B5EF4-FFF2-40B4-BE49-F238E27FC236}">
                <a16:creationId xmlns:a16="http://schemas.microsoft.com/office/drawing/2014/main" id="{5819E167-D0FD-4710-A2F4-90EBC4A7B7F3}"/>
              </a:ext>
            </a:extLst>
          </p:cNvPr>
          <p:cNvSpPr>
            <a:spLocks noGrp="1"/>
          </p:cNvSpPr>
          <p:nvPr>
            <p:ph type="dt" sz="half" idx="10"/>
          </p:nvPr>
        </p:nvSpPr>
        <p:spPr/>
        <p:txBody>
          <a:bodyPr/>
          <a:lstStyle/>
          <a:p>
            <a:fld id="{78336414-B074-4F24-930F-1D86BC9BF0A5}" type="datetime1">
              <a:rPr lang="fr-FR" smtClean="0"/>
              <a:t>02/02/2026</a:t>
            </a:fld>
            <a:endParaRPr lang="fr-FR"/>
          </a:p>
        </p:txBody>
      </p:sp>
      <p:sp>
        <p:nvSpPr>
          <p:cNvPr id="5" name="Espace réservé du pied de page 4">
            <a:extLst>
              <a:ext uri="{FF2B5EF4-FFF2-40B4-BE49-F238E27FC236}">
                <a16:creationId xmlns:a16="http://schemas.microsoft.com/office/drawing/2014/main" id="{0EBE8EA1-0D71-4310-84C9-B91A5FAB0EB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9BB796A-EB7C-4821-B251-1C65F1CF567C}"/>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1825302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D9B924D-D5A8-4434-9934-83F6C61D4A48}"/>
              </a:ext>
            </a:extLst>
          </p:cNvPr>
          <p:cNvSpPr/>
          <p:nvPr/>
        </p:nvSpPr>
        <p:spPr>
          <a:xfrm>
            <a:off x="0" y="8371"/>
            <a:ext cx="12191998" cy="4484498"/>
          </a:xfrm>
          <a:prstGeom prst="rect">
            <a:avLst/>
          </a:prstGeom>
          <a:gradFill flip="none" rotWithShape="1">
            <a:gsLst>
              <a:gs pos="48000">
                <a:schemeClr val="accent2">
                  <a:lumMod val="75000"/>
                </a:schemeClr>
              </a:gs>
              <a:gs pos="99000">
                <a:schemeClr val="accent1">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6B5946C3-22A9-4F74-B1B1-31CE6CF632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Espace réservé du texte 2">
            <a:extLst>
              <a:ext uri="{FF2B5EF4-FFF2-40B4-BE49-F238E27FC236}">
                <a16:creationId xmlns:a16="http://schemas.microsoft.com/office/drawing/2014/main" id="{70F21BCE-9B13-42D8-A52F-5C7EFEB824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Espace réservé de la date 3">
            <a:extLst>
              <a:ext uri="{FF2B5EF4-FFF2-40B4-BE49-F238E27FC236}">
                <a16:creationId xmlns:a16="http://schemas.microsoft.com/office/drawing/2014/main" id="{1E68AB46-7CA1-48C1-B34F-AF588102B5BF}"/>
              </a:ext>
            </a:extLst>
          </p:cNvPr>
          <p:cNvSpPr>
            <a:spLocks noGrp="1"/>
          </p:cNvSpPr>
          <p:nvPr>
            <p:ph type="dt" sz="half" idx="10"/>
          </p:nvPr>
        </p:nvSpPr>
        <p:spPr/>
        <p:txBody>
          <a:bodyPr/>
          <a:lstStyle/>
          <a:p>
            <a:fld id="{61735CFE-2478-46BC-82A2-190E11B9EBF8}" type="datetime1">
              <a:rPr lang="fr-FR" smtClean="0"/>
              <a:t>02/02/2026</a:t>
            </a:fld>
            <a:endParaRPr lang="fr-FR"/>
          </a:p>
        </p:txBody>
      </p:sp>
      <p:sp>
        <p:nvSpPr>
          <p:cNvPr id="5" name="Espace réservé du pied de page 4">
            <a:extLst>
              <a:ext uri="{FF2B5EF4-FFF2-40B4-BE49-F238E27FC236}">
                <a16:creationId xmlns:a16="http://schemas.microsoft.com/office/drawing/2014/main" id="{966AAAD7-CAF7-46DB-92F3-69821BE3964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CDA8E01-6325-437D-A7CF-5254C831663C}"/>
              </a:ext>
            </a:extLst>
          </p:cNvPr>
          <p:cNvSpPr>
            <a:spLocks noGrp="1"/>
          </p:cNvSpPr>
          <p:nvPr>
            <p:ph type="sldNum" sz="quarter" idx="12"/>
          </p:nvPr>
        </p:nvSpPr>
        <p:spPr>
          <a:xfrm>
            <a:off x="11586212" y="6424613"/>
            <a:ext cx="579118" cy="433387"/>
          </a:xfrm>
          <a:prstGeom prst="rect">
            <a:avLst/>
          </a:prstGeom>
        </p:spPr>
        <p:txBody>
          <a:bodyPr/>
          <a:lstStyle/>
          <a:p>
            <a:fld id="{F8F1DF15-C229-48B7-BAF9-986BF1C52604}" type="slidenum">
              <a:rPr lang="fr-FR" smtClean="0"/>
              <a:t>‹#›</a:t>
            </a:fld>
            <a:endParaRPr lang="fr-FR"/>
          </a:p>
        </p:txBody>
      </p:sp>
      <p:sp>
        <p:nvSpPr>
          <p:cNvPr id="8" name="Triangle isocèle 7">
            <a:extLst>
              <a:ext uri="{FF2B5EF4-FFF2-40B4-BE49-F238E27FC236}">
                <a16:creationId xmlns:a16="http://schemas.microsoft.com/office/drawing/2014/main" id="{52E66049-1E86-402E-BE41-19A855D391F5}"/>
              </a:ext>
            </a:extLst>
          </p:cNvPr>
          <p:cNvSpPr/>
          <p:nvPr/>
        </p:nvSpPr>
        <p:spPr>
          <a:xfrm rot="10800000">
            <a:off x="5313680" y="8366"/>
            <a:ext cx="6878318" cy="936511"/>
          </a:xfrm>
          <a:prstGeom prst="triangle">
            <a:avLst>
              <a:gd name="adj" fmla="val 0"/>
            </a:avLst>
          </a:prstGeom>
          <a:gradFill>
            <a:gsLst>
              <a:gs pos="0">
                <a:schemeClr val="accent3">
                  <a:lumMod val="40000"/>
                  <a:lumOff val="60000"/>
                  <a:alpha val="21000"/>
                </a:schemeClr>
              </a:gs>
              <a:gs pos="30000">
                <a:schemeClr val="tx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riangle isocèle 8">
            <a:extLst>
              <a:ext uri="{FF2B5EF4-FFF2-40B4-BE49-F238E27FC236}">
                <a16:creationId xmlns:a16="http://schemas.microsoft.com/office/drawing/2014/main" id="{8CACF624-D584-44BA-AE2A-A6A55FEB8022}"/>
              </a:ext>
            </a:extLst>
          </p:cNvPr>
          <p:cNvSpPr/>
          <p:nvPr/>
        </p:nvSpPr>
        <p:spPr>
          <a:xfrm rot="10800000">
            <a:off x="8191500" y="8365"/>
            <a:ext cx="4000498" cy="1139710"/>
          </a:xfrm>
          <a:prstGeom prst="triangle">
            <a:avLst>
              <a:gd name="adj" fmla="val 0"/>
            </a:avLst>
          </a:prstGeom>
          <a:gradFill>
            <a:gsLst>
              <a:gs pos="0">
                <a:schemeClr val="accent1">
                  <a:lumMod val="50000"/>
                </a:schemeClr>
              </a:gs>
              <a:gs pos="62000">
                <a:schemeClr val="bg2">
                  <a:lumMod val="2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380012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59A4C8-15EF-4E1A-8775-3A9C76A4F58D}"/>
              </a:ext>
            </a:extLst>
          </p:cNvPr>
          <p:cNvSpPr>
            <a:spLocks noGrp="1"/>
          </p:cNvSpPr>
          <p:nvPr>
            <p:ph type="title"/>
          </p:nvPr>
        </p:nvSpPr>
        <p:spPr/>
        <p:txBody>
          <a:bodyPr/>
          <a:lstStyle/>
          <a:p>
            <a:r>
              <a:rPr lang="en-US"/>
              <a:t>Click to edit Master title style</a:t>
            </a:r>
            <a:endParaRPr lang="fr-FR"/>
          </a:p>
        </p:txBody>
      </p:sp>
      <p:sp>
        <p:nvSpPr>
          <p:cNvPr id="3" name="Espace réservé du contenu 2">
            <a:extLst>
              <a:ext uri="{FF2B5EF4-FFF2-40B4-BE49-F238E27FC236}">
                <a16:creationId xmlns:a16="http://schemas.microsoft.com/office/drawing/2014/main" id="{1A24FCF8-A8EC-450F-A189-9D75EF10A3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contenu 3">
            <a:extLst>
              <a:ext uri="{FF2B5EF4-FFF2-40B4-BE49-F238E27FC236}">
                <a16:creationId xmlns:a16="http://schemas.microsoft.com/office/drawing/2014/main" id="{2B29A514-0705-4359-85DD-F0C38A1727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e la date 4">
            <a:extLst>
              <a:ext uri="{FF2B5EF4-FFF2-40B4-BE49-F238E27FC236}">
                <a16:creationId xmlns:a16="http://schemas.microsoft.com/office/drawing/2014/main" id="{77C7A89F-DA59-4642-9375-2C3679B20DA3}"/>
              </a:ext>
            </a:extLst>
          </p:cNvPr>
          <p:cNvSpPr>
            <a:spLocks noGrp="1"/>
          </p:cNvSpPr>
          <p:nvPr>
            <p:ph type="dt" sz="half" idx="10"/>
          </p:nvPr>
        </p:nvSpPr>
        <p:spPr/>
        <p:txBody>
          <a:bodyPr/>
          <a:lstStyle/>
          <a:p>
            <a:fld id="{9E0F80E4-1A95-42A5-A21F-25ABD53F998E}" type="datetime1">
              <a:rPr lang="fr-FR" smtClean="0"/>
              <a:t>02/02/2026</a:t>
            </a:fld>
            <a:endParaRPr lang="fr-FR"/>
          </a:p>
        </p:txBody>
      </p:sp>
      <p:sp>
        <p:nvSpPr>
          <p:cNvPr id="6" name="Espace réservé du pied de page 5">
            <a:extLst>
              <a:ext uri="{FF2B5EF4-FFF2-40B4-BE49-F238E27FC236}">
                <a16:creationId xmlns:a16="http://schemas.microsoft.com/office/drawing/2014/main" id="{31654376-EB3F-4081-B607-578FABFB49CE}"/>
              </a:ext>
            </a:extLst>
          </p:cNvPr>
          <p:cNvSpPr>
            <a:spLocks noGrp="1"/>
          </p:cNvSpPr>
          <p:nvPr>
            <p:ph type="ftr" sz="quarter" idx="11"/>
          </p:nvPr>
        </p:nvSpPr>
        <p:spPr/>
        <p:txBody>
          <a:bodyPr/>
          <a:lstStyle/>
          <a:p>
            <a:endParaRPr lang="fr-FR"/>
          </a:p>
        </p:txBody>
      </p:sp>
      <p:sp>
        <p:nvSpPr>
          <p:cNvPr id="8" name="Espace réservé du numéro de diapositive 5">
            <a:extLst>
              <a:ext uri="{FF2B5EF4-FFF2-40B4-BE49-F238E27FC236}">
                <a16:creationId xmlns:a16="http://schemas.microsoft.com/office/drawing/2014/main" id="{BB0602D7-F602-4272-CF64-029017CDC75A}"/>
              </a:ext>
            </a:extLst>
          </p:cNvPr>
          <p:cNvSpPr txBox="1">
            <a:spLocks/>
          </p:cNvSpPr>
          <p:nvPr/>
        </p:nvSpPr>
        <p:spPr>
          <a:xfrm>
            <a:off x="11612882" y="0"/>
            <a:ext cx="579118" cy="433387"/>
          </a:xfrm>
          <a:prstGeom prst="rect">
            <a:avLst/>
          </a:prstGeom>
        </p:spPr>
        <p:txBody>
          <a:bodyPr vert="horz" lIns="91440" tIns="45720" rIns="91440" bIns="45720" rtlCol="0" anchor="ctr"/>
          <a:lstStyle>
            <a:defPPr>
              <a:defRPr lang="fr-FR"/>
            </a:defPPr>
            <a:lvl1pPr marL="0" algn="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Tree>
    <p:extLst>
      <p:ext uri="{BB962C8B-B14F-4D97-AF65-F5344CB8AC3E}">
        <p14:creationId xmlns:p14="http://schemas.microsoft.com/office/powerpoint/2010/main" val="2978468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9803CE-71AD-4E7B-A3D0-0608DE69B102}"/>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Espace réservé du texte 2">
            <a:extLst>
              <a:ext uri="{FF2B5EF4-FFF2-40B4-BE49-F238E27FC236}">
                <a16:creationId xmlns:a16="http://schemas.microsoft.com/office/drawing/2014/main" id="{DD19E371-08A2-45DD-BF18-0FBB5D8A14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Espace réservé du contenu 3">
            <a:extLst>
              <a:ext uri="{FF2B5EF4-FFF2-40B4-BE49-F238E27FC236}">
                <a16:creationId xmlns:a16="http://schemas.microsoft.com/office/drawing/2014/main" id="{6924F990-9124-406B-9FCD-1FFF71E885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u texte 4">
            <a:extLst>
              <a:ext uri="{FF2B5EF4-FFF2-40B4-BE49-F238E27FC236}">
                <a16:creationId xmlns:a16="http://schemas.microsoft.com/office/drawing/2014/main" id="{43DF4038-F4F1-455C-B099-931F08A8C2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Espace réservé du contenu 5">
            <a:extLst>
              <a:ext uri="{FF2B5EF4-FFF2-40B4-BE49-F238E27FC236}">
                <a16:creationId xmlns:a16="http://schemas.microsoft.com/office/drawing/2014/main" id="{802BF0C2-2EC6-487F-877F-D9361FC4B4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Espace réservé de la date 6">
            <a:extLst>
              <a:ext uri="{FF2B5EF4-FFF2-40B4-BE49-F238E27FC236}">
                <a16:creationId xmlns:a16="http://schemas.microsoft.com/office/drawing/2014/main" id="{D2639A83-7796-45C8-9783-2A5665D88888}"/>
              </a:ext>
            </a:extLst>
          </p:cNvPr>
          <p:cNvSpPr>
            <a:spLocks noGrp="1"/>
          </p:cNvSpPr>
          <p:nvPr>
            <p:ph type="dt" sz="half" idx="10"/>
          </p:nvPr>
        </p:nvSpPr>
        <p:spPr/>
        <p:txBody>
          <a:bodyPr/>
          <a:lstStyle/>
          <a:p>
            <a:fld id="{2DDE3928-B406-4B17-B7DA-B40C5E523FBC}" type="datetime1">
              <a:rPr lang="fr-FR" smtClean="0"/>
              <a:t>02/02/2026</a:t>
            </a:fld>
            <a:endParaRPr lang="fr-FR"/>
          </a:p>
        </p:txBody>
      </p:sp>
      <p:sp>
        <p:nvSpPr>
          <p:cNvPr id="8" name="Espace réservé du pied de page 7">
            <a:extLst>
              <a:ext uri="{FF2B5EF4-FFF2-40B4-BE49-F238E27FC236}">
                <a16:creationId xmlns:a16="http://schemas.microsoft.com/office/drawing/2014/main" id="{434AC9D4-C232-4E1B-9F28-327D00E596B5}"/>
              </a:ext>
            </a:extLst>
          </p:cNvPr>
          <p:cNvSpPr>
            <a:spLocks noGrp="1"/>
          </p:cNvSpPr>
          <p:nvPr>
            <p:ph type="ftr" sz="quarter" idx="11"/>
          </p:nvPr>
        </p:nvSpPr>
        <p:spPr/>
        <p:txBody>
          <a:bodyPr/>
          <a:lstStyle/>
          <a:p>
            <a:endParaRPr lang="fr-FR"/>
          </a:p>
        </p:txBody>
      </p:sp>
      <p:sp>
        <p:nvSpPr>
          <p:cNvPr id="10" name="Espace réservé du numéro de diapositive 5">
            <a:extLst>
              <a:ext uri="{FF2B5EF4-FFF2-40B4-BE49-F238E27FC236}">
                <a16:creationId xmlns:a16="http://schemas.microsoft.com/office/drawing/2014/main" id="{90110A64-2860-1197-5A60-259B24FD19C4}"/>
              </a:ext>
            </a:extLst>
          </p:cNvPr>
          <p:cNvSpPr txBox="1">
            <a:spLocks/>
          </p:cNvSpPr>
          <p:nvPr/>
        </p:nvSpPr>
        <p:spPr>
          <a:xfrm>
            <a:off x="11612882" y="0"/>
            <a:ext cx="579118" cy="433387"/>
          </a:xfrm>
          <a:prstGeom prst="rect">
            <a:avLst/>
          </a:prstGeom>
        </p:spPr>
        <p:txBody>
          <a:bodyPr vert="horz" lIns="91440" tIns="45720" rIns="91440" bIns="45720" rtlCol="0" anchor="ctr"/>
          <a:lstStyle>
            <a:defPPr>
              <a:defRPr lang="fr-FR"/>
            </a:defPPr>
            <a:lvl1pPr marL="0" algn="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47806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F3CAF8-E4E8-4D6B-A3E6-D31379D3854E}"/>
              </a:ext>
            </a:extLst>
          </p:cNvPr>
          <p:cNvSpPr>
            <a:spLocks noGrp="1"/>
          </p:cNvSpPr>
          <p:nvPr>
            <p:ph type="title"/>
          </p:nvPr>
        </p:nvSpPr>
        <p:spPr/>
        <p:txBody>
          <a:bodyPr/>
          <a:lstStyle/>
          <a:p>
            <a:r>
              <a:rPr lang="en-US"/>
              <a:t>Click to edit Master title style</a:t>
            </a:r>
            <a:endParaRPr lang="fr-FR"/>
          </a:p>
        </p:txBody>
      </p:sp>
      <p:sp>
        <p:nvSpPr>
          <p:cNvPr id="3" name="Espace réservé de la date 2">
            <a:extLst>
              <a:ext uri="{FF2B5EF4-FFF2-40B4-BE49-F238E27FC236}">
                <a16:creationId xmlns:a16="http://schemas.microsoft.com/office/drawing/2014/main" id="{646BC892-9DEC-4920-9370-3DE2EAAF737C}"/>
              </a:ext>
            </a:extLst>
          </p:cNvPr>
          <p:cNvSpPr>
            <a:spLocks noGrp="1"/>
          </p:cNvSpPr>
          <p:nvPr>
            <p:ph type="dt" sz="half" idx="10"/>
          </p:nvPr>
        </p:nvSpPr>
        <p:spPr/>
        <p:txBody>
          <a:bodyPr/>
          <a:lstStyle/>
          <a:p>
            <a:fld id="{4814E0D3-5FC3-497F-983D-28998499F510}" type="datetime1">
              <a:rPr lang="fr-FR" smtClean="0"/>
              <a:t>02/02/2026</a:t>
            </a:fld>
            <a:endParaRPr lang="fr-FR"/>
          </a:p>
        </p:txBody>
      </p:sp>
      <p:sp>
        <p:nvSpPr>
          <p:cNvPr id="4" name="Espace réservé du pied de page 3">
            <a:extLst>
              <a:ext uri="{FF2B5EF4-FFF2-40B4-BE49-F238E27FC236}">
                <a16:creationId xmlns:a16="http://schemas.microsoft.com/office/drawing/2014/main" id="{BA093F80-B48D-45F0-9C28-FF4C9413FB0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29C58FB-F878-0222-1EFB-6BE87BDBB0AE}"/>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3927917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3C48D0E-BDA5-4288-8000-DEE3FDCC7050}"/>
              </a:ext>
            </a:extLst>
          </p:cNvPr>
          <p:cNvSpPr>
            <a:spLocks noGrp="1"/>
          </p:cNvSpPr>
          <p:nvPr>
            <p:ph type="dt" sz="half" idx="10"/>
          </p:nvPr>
        </p:nvSpPr>
        <p:spPr/>
        <p:txBody>
          <a:bodyPr/>
          <a:lstStyle/>
          <a:p>
            <a:fld id="{55739DFC-5978-4F16-8560-53DD6FB552C2}" type="datetime1">
              <a:rPr lang="fr-FR" smtClean="0"/>
              <a:t>02/02/2026</a:t>
            </a:fld>
            <a:endParaRPr lang="fr-FR"/>
          </a:p>
        </p:txBody>
      </p:sp>
      <p:sp>
        <p:nvSpPr>
          <p:cNvPr id="3" name="Espace réservé du pied de page 2">
            <a:extLst>
              <a:ext uri="{FF2B5EF4-FFF2-40B4-BE49-F238E27FC236}">
                <a16:creationId xmlns:a16="http://schemas.microsoft.com/office/drawing/2014/main" id="{8C144D3C-8133-4FCB-9EEA-3C22BA1F3BED}"/>
              </a:ext>
            </a:extLst>
          </p:cNvPr>
          <p:cNvSpPr>
            <a:spLocks noGrp="1"/>
          </p:cNvSpPr>
          <p:nvPr>
            <p:ph type="ftr" sz="quarter" idx="11"/>
          </p:nvPr>
        </p:nvSpPr>
        <p:spPr/>
        <p:txBody>
          <a:bodyPr/>
          <a:lstStyle/>
          <a:p>
            <a:endParaRPr lang="fr-FR"/>
          </a:p>
        </p:txBody>
      </p:sp>
      <p:sp>
        <p:nvSpPr>
          <p:cNvPr id="5" name="Espace réservé du numéro de diapositive 5">
            <a:extLst>
              <a:ext uri="{FF2B5EF4-FFF2-40B4-BE49-F238E27FC236}">
                <a16:creationId xmlns:a16="http://schemas.microsoft.com/office/drawing/2014/main" id="{51201170-FE60-E87B-E17A-B439ACE91A8C}"/>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1290007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7E2AB5-1CCE-41CC-A7E2-B9719497C1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Espace réservé du contenu 2">
            <a:extLst>
              <a:ext uri="{FF2B5EF4-FFF2-40B4-BE49-F238E27FC236}">
                <a16:creationId xmlns:a16="http://schemas.microsoft.com/office/drawing/2014/main" id="{718A5C45-CEB2-4231-9F2D-43CF97C588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texte 3">
            <a:extLst>
              <a:ext uri="{FF2B5EF4-FFF2-40B4-BE49-F238E27FC236}">
                <a16:creationId xmlns:a16="http://schemas.microsoft.com/office/drawing/2014/main" id="{5CD69D57-6335-4810-8AE1-7A0E843706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Espace réservé de la date 4">
            <a:extLst>
              <a:ext uri="{FF2B5EF4-FFF2-40B4-BE49-F238E27FC236}">
                <a16:creationId xmlns:a16="http://schemas.microsoft.com/office/drawing/2014/main" id="{7ED6BB89-475C-4E3E-BD77-A0CE931563C3}"/>
              </a:ext>
            </a:extLst>
          </p:cNvPr>
          <p:cNvSpPr>
            <a:spLocks noGrp="1"/>
          </p:cNvSpPr>
          <p:nvPr>
            <p:ph type="dt" sz="half" idx="10"/>
          </p:nvPr>
        </p:nvSpPr>
        <p:spPr/>
        <p:txBody>
          <a:bodyPr/>
          <a:lstStyle/>
          <a:p>
            <a:fld id="{A932CD30-810E-47D8-9B68-FC0C7AA55DE6}" type="datetime1">
              <a:rPr lang="fr-FR" smtClean="0"/>
              <a:t>02/02/2026</a:t>
            </a:fld>
            <a:endParaRPr lang="fr-FR"/>
          </a:p>
        </p:txBody>
      </p:sp>
      <p:sp>
        <p:nvSpPr>
          <p:cNvPr id="6" name="Espace réservé du pied de page 5">
            <a:extLst>
              <a:ext uri="{FF2B5EF4-FFF2-40B4-BE49-F238E27FC236}">
                <a16:creationId xmlns:a16="http://schemas.microsoft.com/office/drawing/2014/main" id="{9FD35CA1-DB57-4944-AD0B-4B9C300645C2}"/>
              </a:ext>
            </a:extLst>
          </p:cNvPr>
          <p:cNvSpPr>
            <a:spLocks noGrp="1"/>
          </p:cNvSpPr>
          <p:nvPr>
            <p:ph type="ftr" sz="quarter" idx="11"/>
          </p:nvPr>
        </p:nvSpPr>
        <p:spPr/>
        <p:txBody>
          <a:bodyPr/>
          <a:lstStyle/>
          <a:p>
            <a:endParaRPr lang="fr-FR"/>
          </a:p>
        </p:txBody>
      </p:sp>
      <p:sp>
        <p:nvSpPr>
          <p:cNvPr id="8" name="Espace réservé du numéro de diapositive 5">
            <a:extLst>
              <a:ext uri="{FF2B5EF4-FFF2-40B4-BE49-F238E27FC236}">
                <a16:creationId xmlns:a16="http://schemas.microsoft.com/office/drawing/2014/main" id="{D3242642-8D5E-EC08-169A-F33026774685}"/>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1149017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7AE1AF-A790-41CC-A181-9B46C95BD6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Espace réservé pour une image  2">
            <a:extLst>
              <a:ext uri="{FF2B5EF4-FFF2-40B4-BE49-F238E27FC236}">
                <a16:creationId xmlns:a16="http://schemas.microsoft.com/office/drawing/2014/main" id="{FCAF8D6D-0FE4-4DA8-B17D-8B750398FC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r-FR"/>
          </a:p>
        </p:txBody>
      </p:sp>
      <p:sp>
        <p:nvSpPr>
          <p:cNvPr id="4" name="Espace réservé du texte 3">
            <a:extLst>
              <a:ext uri="{FF2B5EF4-FFF2-40B4-BE49-F238E27FC236}">
                <a16:creationId xmlns:a16="http://schemas.microsoft.com/office/drawing/2014/main" id="{EE06FE2D-4D92-4933-88AE-130B4BD42B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Espace réservé de la date 4">
            <a:extLst>
              <a:ext uri="{FF2B5EF4-FFF2-40B4-BE49-F238E27FC236}">
                <a16:creationId xmlns:a16="http://schemas.microsoft.com/office/drawing/2014/main" id="{92E94003-2ACA-4F83-8900-3EE9C8D60BC9}"/>
              </a:ext>
            </a:extLst>
          </p:cNvPr>
          <p:cNvSpPr>
            <a:spLocks noGrp="1"/>
          </p:cNvSpPr>
          <p:nvPr>
            <p:ph type="dt" sz="half" idx="10"/>
          </p:nvPr>
        </p:nvSpPr>
        <p:spPr/>
        <p:txBody>
          <a:bodyPr/>
          <a:lstStyle/>
          <a:p>
            <a:fld id="{17606685-FFA8-4205-87AB-3895A13A71ED}" type="datetime1">
              <a:rPr lang="fr-FR" smtClean="0"/>
              <a:t>02/02/2026</a:t>
            </a:fld>
            <a:endParaRPr lang="fr-FR"/>
          </a:p>
        </p:txBody>
      </p:sp>
      <p:sp>
        <p:nvSpPr>
          <p:cNvPr id="6" name="Espace réservé du pied de page 5">
            <a:extLst>
              <a:ext uri="{FF2B5EF4-FFF2-40B4-BE49-F238E27FC236}">
                <a16:creationId xmlns:a16="http://schemas.microsoft.com/office/drawing/2014/main" id="{2AB4FA4A-BE69-43B5-BD37-433BEB475B54}"/>
              </a:ext>
            </a:extLst>
          </p:cNvPr>
          <p:cNvSpPr>
            <a:spLocks noGrp="1"/>
          </p:cNvSpPr>
          <p:nvPr>
            <p:ph type="ftr" sz="quarter" idx="11"/>
          </p:nvPr>
        </p:nvSpPr>
        <p:spPr/>
        <p:txBody>
          <a:bodyPr/>
          <a:lstStyle/>
          <a:p>
            <a:endParaRPr lang="fr-FR"/>
          </a:p>
        </p:txBody>
      </p:sp>
      <p:sp>
        <p:nvSpPr>
          <p:cNvPr id="8" name="Espace réservé du numéro de diapositive 5">
            <a:extLst>
              <a:ext uri="{FF2B5EF4-FFF2-40B4-BE49-F238E27FC236}">
                <a16:creationId xmlns:a16="http://schemas.microsoft.com/office/drawing/2014/main" id="{31CCFF37-B305-E9E2-DABA-2057E725B20D}"/>
              </a:ext>
            </a:extLst>
          </p:cNvPr>
          <p:cNvSpPr>
            <a:spLocks noGrp="1"/>
          </p:cNvSpPr>
          <p:nvPr>
            <p:ph type="sldNum" sz="quarter" idx="12"/>
          </p:nvPr>
        </p:nvSpPr>
        <p:spPr>
          <a:xfrm>
            <a:off x="11612882" y="0"/>
            <a:ext cx="579118" cy="433387"/>
          </a:xfrm>
          <a:prstGeom prst="rect">
            <a:avLst/>
          </a:prstGeom>
        </p:spPr>
        <p:txBody>
          <a:bodyPr/>
          <a:lstStyle>
            <a:lvl1pPr>
              <a:defRPr sz="1600">
                <a:solidFill>
                  <a:schemeClr val="bg1"/>
                </a:solidFill>
              </a:defRPr>
            </a:lvl1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268746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0A3F12A-E16F-465E-BE55-1CE0796319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30DA02E-1B04-403A-B691-294F40A3BC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6CCC00-352E-476E-A975-FD811F0119DE}" type="datetime1">
              <a:rPr lang="fr-FR" smtClean="0"/>
              <a:t>02/02/2026</a:t>
            </a:fld>
            <a:endParaRPr lang="fr-FR"/>
          </a:p>
        </p:txBody>
      </p:sp>
      <p:sp>
        <p:nvSpPr>
          <p:cNvPr id="5" name="Espace réservé du pied de page 4">
            <a:extLst>
              <a:ext uri="{FF2B5EF4-FFF2-40B4-BE49-F238E27FC236}">
                <a16:creationId xmlns:a16="http://schemas.microsoft.com/office/drawing/2014/main" id="{472BEC62-5943-4E78-AB47-6503EB5BB4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7" name="Rectangle 6">
            <a:extLst>
              <a:ext uri="{FF2B5EF4-FFF2-40B4-BE49-F238E27FC236}">
                <a16:creationId xmlns:a16="http://schemas.microsoft.com/office/drawing/2014/main" id="{BDB4C266-07F2-4B22-9870-83D8CDCCEA7E}"/>
              </a:ext>
            </a:extLst>
          </p:cNvPr>
          <p:cNvSpPr/>
          <p:nvPr/>
        </p:nvSpPr>
        <p:spPr>
          <a:xfrm>
            <a:off x="0" y="8371"/>
            <a:ext cx="12191998" cy="681037"/>
          </a:xfrm>
          <a:prstGeom prst="rect">
            <a:avLst/>
          </a:prstGeom>
          <a:gradFill flip="none" rotWithShape="1">
            <a:gsLst>
              <a:gs pos="48000">
                <a:schemeClr val="accent2">
                  <a:lumMod val="75000"/>
                </a:schemeClr>
              </a:gs>
              <a:gs pos="99000">
                <a:schemeClr val="accent1">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riangle isocèle 8">
            <a:extLst>
              <a:ext uri="{FF2B5EF4-FFF2-40B4-BE49-F238E27FC236}">
                <a16:creationId xmlns:a16="http://schemas.microsoft.com/office/drawing/2014/main" id="{1B23267B-1C49-42BE-B4E1-3A63D6E1FB05}"/>
              </a:ext>
            </a:extLst>
          </p:cNvPr>
          <p:cNvSpPr/>
          <p:nvPr/>
        </p:nvSpPr>
        <p:spPr>
          <a:xfrm rot="10800000">
            <a:off x="5313680" y="8364"/>
            <a:ext cx="6878318" cy="806284"/>
          </a:xfrm>
          <a:prstGeom prst="triangle">
            <a:avLst>
              <a:gd name="adj" fmla="val 0"/>
            </a:avLst>
          </a:prstGeom>
          <a:gradFill>
            <a:gsLst>
              <a:gs pos="0">
                <a:schemeClr val="accent3">
                  <a:lumMod val="40000"/>
                  <a:lumOff val="60000"/>
                  <a:alpha val="21000"/>
                </a:schemeClr>
              </a:gs>
              <a:gs pos="30000">
                <a:schemeClr val="tx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riangle isocèle 10">
            <a:extLst>
              <a:ext uri="{FF2B5EF4-FFF2-40B4-BE49-F238E27FC236}">
                <a16:creationId xmlns:a16="http://schemas.microsoft.com/office/drawing/2014/main" id="{41D515AD-2DE9-4255-BA09-9F43E6A5B3C2}"/>
              </a:ext>
            </a:extLst>
          </p:cNvPr>
          <p:cNvSpPr/>
          <p:nvPr/>
        </p:nvSpPr>
        <p:spPr>
          <a:xfrm rot="10800000">
            <a:off x="8191500" y="8363"/>
            <a:ext cx="4000498" cy="889412"/>
          </a:xfrm>
          <a:prstGeom prst="triangle">
            <a:avLst>
              <a:gd name="adj" fmla="val 0"/>
            </a:avLst>
          </a:prstGeom>
          <a:gradFill>
            <a:gsLst>
              <a:gs pos="0">
                <a:schemeClr val="accent1">
                  <a:lumMod val="50000"/>
                </a:schemeClr>
              </a:gs>
              <a:gs pos="62000">
                <a:schemeClr val="bg2">
                  <a:lumMod val="2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Espace réservé du titre 1">
            <a:extLst>
              <a:ext uri="{FF2B5EF4-FFF2-40B4-BE49-F238E27FC236}">
                <a16:creationId xmlns:a16="http://schemas.microsoft.com/office/drawing/2014/main" id="{17C25D36-4C29-444C-8F79-AD63368C9C14}"/>
              </a:ext>
            </a:extLst>
          </p:cNvPr>
          <p:cNvSpPr>
            <a:spLocks noGrp="1"/>
          </p:cNvSpPr>
          <p:nvPr>
            <p:ph type="title"/>
          </p:nvPr>
        </p:nvSpPr>
        <p:spPr>
          <a:xfrm>
            <a:off x="76200" y="136526"/>
            <a:ext cx="10515600" cy="544512"/>
          </a:xfrm>
          <a:prstGeom prst="rect">
            <a:avLst/>
          </a:prstGeom>
        </p:spPr>
        <p:txBody>
          <a:bodyPr vert="horz" lIns="91440" tIns="45720" rIns="91440" bIns="45720" rtlCol="0" anchor="ctr">
            <a:normAutofit/>
          </a:bodyPr>
          <a:lstStyle/>
          <a:p>
            <a:r>
              <a:rPr lang="fr-FR" dirty="0"/>
              <a:t>Modifiez le style du titre</a:t>
            </a:r>
          </a:p>
        </p:txBody>
      </p:sp>
      <p:sp>
        <p:nvSpPr>
          <p:cNvPr id="8" name="Espace réservé du numéro de diapositive 5">
            <a:extLst>
              <a:ext uri="{FF2B5EF4-FFF2-40B4-BE49-F238E27FC236}">
                <a16:creationId xmlns:a16="http://schemas.microsoft.com/office/drawing/2014/main" id="{F783E930-9561-5D1F-5234-D3B9F8D11F18}"/>
              </a:ext>
            </a:extLst>
          </p:cNvPr>
          <p:cNvSpPr txBox="1">
            <a:spLocks/>
          </p:cNvSpPr>
          <p:nvPr/>
        </p:nvSpPr>
        <p:spPr>
          <a:xfrm>
            <a:off x="11612882" y="0"/>
            <a:ext cx="579118" cy="433387"/>
          </a:xfrm>
          <a:prstGeom prst="rect">
            <a:avLst/>
          </a:prstGeom>
        </p:spPr>
        <p:txBody>
          <a:bodyPr/>
          <a:lstStyle>
            <a:defPPr>
              <a:defRPr lang="fr-FR"/>
            </a:defPPr>
            <a:lvl1pPr marL="0" algn="l"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8F1DF15-C229-48B7-BAF9-986BF1C52604}" type="slidenum">
              <a:rPr lang="fr-FR" smtClean="0"/>
              <a:pPr/>
              <a:t>‹#›</a:t>
            </a:fld>
            <a:endParaRPr lang="fr-FR" dirty="0"/>
          </a:p>
        </p:txBody>
      </p:sp>
    </p:spTree>
    <p:extLst>
      <p:ext uri="{BB962C8B-B14F-4D97-AF65-F5344CB8AC3E}">
        <p14:creationId xmlns:p14="http://schemas.microsoft.com/office/powerpoint/2010/main" val="3901374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3200" b="1"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0.png"/><Relationship Id="rId7" Type="http://schemas.openxmlformats.org/officeDocument/2006/relationships/image" Target="../media/image60.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00.png"/><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4.png"/><Relationship Id="rId10" Type="http://schemas.openxmlformats.org/officeDocument/2006/relationships/image" Target="../media/image24.png"/><Relationship Id="rId4" Type="http://schemas.openxmlformats.org/officeDocument/2006/relationships/image" Target="../media/image22.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00.png"/><Relationship Id="rId7" Type="http://schemas.openxmlformats.org/officeDocument/2006/relationships/image" Target="../media/image6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3.png"/></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00.png"/><Relationship Id="rId7" Type="http://schemas.openxmlformats.org/officeDocument/2006/relationships/image" Target="../media/image60.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26.png"/><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8" Type="http://schemas.openxmlformats.org/officeDocument/2006/relationships/image" Target="../media/image43.png"/><Relationship Id="rId7" Type="http://schemas.openxmlformats.org/officeDocument/2006/relationships/image" Target="../media/image600.png"/><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260.png"/><Relationship Id="rId4" Type="http://schemas.openxmlformats.org/officeDocument/2006/relationships/image" Target="../media/image1000.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451.png"/><Relationship Id="rId3" Type="http://schemas.openxmlformats.org/officeDocument/2006/relationships/image" Target="../media/image400.png"/><Relationship Id="rId7" Type="http://schemas.openxmlformats.org/officeDocument/2006/relationships/image" Target="../media/image441.png"/><Relationship Id="rId12" Type="http://schemas.openxmlformats.org/officeDocument/2006/relationships/image" Target="../media/image49.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31.png"/><Relationship Id="rId11" Type="http://schemas.openxmlformats.org/officeDocument/2006/relationships/image" Target="../media/image48.png"/><Relationship Id="rId5" Type="http://schemas.openxmlformats.org/officeDocument/2006/relationships/image" Target="../media/image420.png"/><Relationship Id="rId10" Type="http://schemas.openxmlformats.org/officeDocument/2006/relationships/image" Target="../media/image47.png"/><Relationship Id="rId4" Type="http://schemas.openxmlformats.org/officeDocument/2006/relationships/image" Target="../media/image410.png"/><Relationship Id="rId9" Type="http://schemas.openxmlformats.org/officeDocument/2006/relationships/image" Target="../media/image46.png"/></Relationships>
</file>

<file path=ppt/slides/_rels/slide32.xml.rels><?xml version="1.0" encoding="UTF-8" standalone="yes"?>
<Relationships xmlns="http://schemas.openxmlformats.org/package/2006/relationships"><Relationship Id="rId8" Type="http://schemas.openxmlformats.org/officeDocument/2006/relationships/image" Target="../media/image490.png"/><Relationship Id="rId3" Type="http://schemas.openxmlformats.org/officeDocument/2006/relationships/image" Target="../media/image440.png"/><Relationship Id="rId7" Type="http://schemas.openxmlformats.org/officeDocument/2006/relationships/image" Target="../media/image480.png"/><Relationship Id="rId2" Type="http://schemas.openxmlformats.org/officeDocument/2006/relationships/image" Target="../media/image430.png"/><Relationship Id="rId1" Type="http://schemas.openxmlformats.org/officeDocument/2006/relationships/slideLayout" Target="../slideLayouts/slideLayout2.xml"/><Relationship Id="rId6" Type="http://schemas.openxmlformats.org/officeDocument/2006/relationships/image" Target="../media/image470.png"/><Relationship Id="rId5" Type="http://schemas.openxmlformats.org/officeDocument/2006/relationships/image" Target="../media/image460.png"/><Relationship Id="rId4" Type="http://schemas.openxmlformats.org/officeDocument/2006/relationships/image" Target="../media/image450.png"/></Relationships>
</file>

<file path=ppt/slides/_rels/slide3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51.png"/><Relationship Id="rId10" Type="http://schemas.openxmlformats.org/officeDocument/2006/relationships/image" Target="../media/image590.png"/><Relationship Id="rId4" Type="http://schemas.openxmlformats.org/officeDocument/2006/relationships/image" Target="../media/image50.png"/><Relationship Id="rId9" Type="http://schemas.openxmlformats.org/officeDocument/2006/relationships/image" Target="../media/image520.png"/></Relationships>
</file>

<file path=ppt/slides/_rels/slide34.xml.rels><?xml version="1.0" encoding="UTF-8" standalone="yes"?>
<Relationships xmlns="http://schemas.openxmlformats.org/package/2006/relationships"><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430.png"/></Relationships>
</file>

<file path=ppt/slides/_rels/slide3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4.svg"/><Relationship Id="rId5" Type="http://schemas.openxmlformats.org/officeDocument/2006/relationships/image" Target="../media/image57.png"/><Relationship Id="rId10" Type="http://schemas.openxmlformats.org/officeDocument/2006/relationships/image" Target="../media/image63.png"/><Relationship Id="rId4" Type="http://schemas.openxmlformats.org/officeDocument/2006/relationships/image" Target="../media/image55.png"/><Relationship Id="rId9" Type="http://schemas.openxmlformats.org/officeDocument/2006/relationships/image" Target="../media/image62.png"/></Relationships>
</file>

<file path=ppt/slides/_rels/slide36.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4.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5.png"/><Relationship Id="rId4" Type="http://schemas.openxmlformats.org/officeDocument/2006/relationships/image" Target="../media/image55.png"/><Relationship Id="rId9" Type="http://schemas.openxmlformats.org/officeDocument/2006/relationships/image" Target="../media/image62.png"/></Relationships>
</file>

<file path=ppt/slides/_rels/slide37.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12" Type="http://schemas.openxmlformats.org/officeDocument/2006/relationships/image" Target="../media/image64.sv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6.png"/><Relationship Id="rId4" Type="http://schemas.openxmlformats.org/officeDocument/2006/relationships/image" Target="../media/image55.png"/><Relationship Id="rId9" Type="http://schemas.openxmlformats.org/officeDocument/2006/relationships/image" Target="../media/image62.png"/></Relationships>
</file>

<file path=ppt/slides/_rels/slide38.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4.svg"/><Relationship Id="rId3" Type="http://schemas.openxmlformats.org/officeDocument/2006/relationships/image" Target="../media/image54.png"/><Relationship Id="rId7" Type="http://schemas.openxmlformats.org/officeDocument/2006/relationships/image" Target="../media/image59.png"/><Relationship Id="rId12" Type="http://schemas.openxmlformats.org/officeDocument/2006/relationships/image" Target="../media/image63.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8.jpeg"/><Relationship Id="rId5" Type="http://schemas.openxmlformats.org/officeDocument/2006/relationships/image" Target="../media/image57.png"/><Relationship Id="rId10" Type="http://schemas.openxmlformats.org/officeDocument/2006/relationships/image" Target="../media/image67.png"/><Relationship Id="rId4" Type="http://schemas.openxmlformats.org/officeDocument/2006/relationships/image" Target="../media/image55.png"/><Relationship Id="rId9" Type="http://schemas.openxmlformats.org/officeDocument/2006/relationships/image" Target="../media/image62.png"/><Relationship Id="rId14" Type="http://schemas.openxmlformats.org/officeDocument/2006/relationships/image" Target="../media/image66.png"/></Relationships>
</file>

<file path=ppt/slides/_rels/slide39.xml.rels><?xml version="1.0" encoding="UTF-8" standalone="yes"?>
<Relationships xmlns="http://schemas.openxmlformats.org/package/2006/relationships"><Relationship Id="rId8" Type="http://schemas.openxmlformats.org/officeDocument/2006/relationships/image" Target="../media/image430.png"/><Relationship Id="rId3" Type="http://schemas.openxmlformats.org/officeDocument/2006/relationships/image" Target="../media/image450.png"/><Relationship Id="rId7" Type="http://schemas.openxmlformats.org/officeDocument/2006/relationships/image" Target="../media/image490.png"/><Relationship Id="rId12" Type="http://schemas.openxmlformats.org/officeDocument/2006/relationships/image" Target="../media/image66.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11" Type="http://schemas.openxmlformats.org/officeDocument/2006/relationships/image" Target="../media/image64.svg"/><Relationship Id="rId5" Type="http://schemas.openxmlformats.org/officeDocument/2006/relationships/image" Target="../media/image51.png"/><Relationship Id="rId10" Type="http://schemas.openxmlformats.org/officeDocument/2006/relationships/image" Target="../media/image63.png"/><Relationship Id="rId4" Type="http://schemas.openxmlformats.org/officeDocument/2006/relationships/image" Target="../media/image50.png"/><Relationship Id="rId9"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430.png"/></Relationships>
</file>

<file path=ppt/slides/_rels/slide40.xml.rels><?xml version="1.0" encoding="UTF-8" standalone="yes"?>
<Relationships xmlns="http://schemas.openxmlformats.org/package/2006/relationships"><Relationship Id="rId8" Type="http://schemas.openxmlformats.org/officeDocument/2006/relationships/image" Target="../media/image430.png"/><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51.png"/><Relationship Id="rId10" Type="http://schemas.openxmlformats.org/officeDocument/2006/relationships/image" Target="../media/image69.png"/><Relationship Id="rId4" Type="http://schemas.openxmlformats.org/officeDocument/2006/relationships/image" Target="../media/image50.png"/><Relationship Id="rId9" Type="http://schemas.openxmlformats.org/officeDocument/2006/relationships/image" Target="../media/image56.png"/></Relationships>
</file>

<file path=ppt/slides/_rels/slide41.xml.rels><?xml version="1.0" encoding="UTF-8" standalone="yes"?>
<Relationships xmlns="http://schemas.openxmlformats.org/package/2006/relationships"><Relationship Id="rId8" Type="http://schemas.openxmlformats.org/officeDocument/2006/relationships/image" Target="../media/image430.png"/><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11" Type="http://schemas.openxmlformats.org/officeDocument/2006/relationships/image" Target="../media/image69.png"/><Relationship Id="rId5" Type="http://schemas.openxmlformats.org/officeDocument/2006/relationships/image" Target="../media/image51.png"/><Relationship Id="rId10" Type="http://schemas.openxmlformats.org/officeDocument/2006/relationships/image" Target="../media/image5.png"/><Relationship Id="rId4" Type="http://schemas.openxmlformats.org/officeDocument/2006/relationships/image" Target="../media/image50.png"/><Relationship Id="rId9" Type="http://schemas.openxmlformats.org/officeDocument/2006/relationships/image" Target="../media/image56.png"/></Relationships>
</file>

<file path=ppt/slides/_rels/slide4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54.png"/><Relationship Id="rId7"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6.png"/><Relationship Id="rId5" Type="http://schemas.openxmlformats.org/officeDocument/2006/relationships/image" Target="../media/image57.png"/><Relationship Id="rId10" Type="http://schemas.openxmlformats.org/officeDocument/2006/relationships/image" Target="../media/image69.png"/><Relationship Id="rId4" Type="http://schemas.openxmlformats.org/officeDocument/2006/relationships/image" Target="../media/image55.png"/><Relationship Id="rId9" Type="http://schemas.openxmlformats.org/officeDocument/2006/relationships/image" Target="../media/image62.png"/></Relationships>
</file>

<file path=ppt/slides/_rels/slide43.xml.rels><?xml version="1.0" encoding="UTF-8" standalone="yes"?>
<Relationships xmlns="http://schemas.openxmlformats.org/package/2006/relationships"><Relationship Id="rId8" Type="http://schemas.openxmlformats.org/officeDocument/2006/relationships/image" Target="../media/image430.png"/><Relationship Id="rId3" Type="http://schemas.openxmlformats.org/officeDocument/2006/relationships/image" Target="../media/image450.png"/><Relationship Id="rId7" Type="http://schemas.openxmlformats.org/officeDocument/2006/relationships/image" Target="../media/image490.png"/><Relationship Id="rId12" Type="http://schemas.openxmlformats.org/officeDocument/2006/relationships/image" Target="../media/image64.sv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11" Type="http://schemas.openxmlformats.org/officeDocument/2006/relationships/image" Target="../media/image63.png"/><Relationship Id="rId5" Type="http://schemas.openxmlformats.org/officeDocument/2006/relationships/image" Target="../media/image51.png"/><Relationship Id="rId10" Type="http://schemas.openxmlformats.org/officeDocument/2006/relationships/image" Target="../media/image66.png"/><Relationship Id="rId4" Type="http://schemas.openxmlformats.org/officeDocument/2006/relationships/image" Target="../media/image50.png"/><Relationship Id="rId9" Type="http://schemas.openxmlformats.org/officeDocument/2006/relationships/image" Target="../media/image56.png"/></Relationships>
</file>

<file path=ppt/slides/_rels/slide44.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6.png"/><Relationship Id="rId5" Type="http://schemas.openxmlformats.org/officeDocument/2006/relationships/image" Target="../media/image57.png"/><Relationship Id="rId10" Type="http://schemas.openxmlformats.org/officeDocument/2006/relationships/image" Target="../media/image71.png"/><Relationship Id="rId4" Type="http://schemas.openxmlformats.org/officeDocument/2006/relationships/image" Target="../media/image55.png"/><Relationship Id="rId9" Type="http://schemas.openxmlformats.org/officeDocument/2006/relationships/image" Target="../media/image62.png"/></Relationships>
</file>

<file path=ppt/slides/_rels/slide45.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72.png"/><Relationship Id="rId5" Type="http://schemas.openxmlformats.org/officeDocument/2006/relationships/image" Target="../media/image57.png"/><Relationship Id="rId10" Type="http://schemas.openxmlformats.org/officeDocument/2006/relationships/image" Target="../media/image71.png"/><Relationship Id="rId4" Type="http://schemas.openxmlformats.org/officeDocument/2006/relationships/image" Target="../media/image55.png"/><Relationship Id="rId9"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image" Target="../media/image440.png"/><Relationship Id="rId1" Type="http://schemas.openxmlformats.org/officeDocument/2006/relationships/slideLayout" Target="../slideLayouts/slideLayout2.xml"/><Relationship Id="rId6" Type="http://schemas.openxmlformats.org/officeDocument/2006/relationships/image" Target="../media/image480.png"/><Relationship Id="rId11" Type="http://schemas.openxmlformats.org/officeDocument/2006/relationships/image" Target="../media/image66.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430.png"/></Relationships>
</file>

<file path=ppt/slides/_rels/slide47.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52.png"/><Relationship Id="rId5" Type="http://schemas.openxmlformats.org/officeDocument/2006/relationships/image" Target="../media/image57.png"/><Relationship Id="rId10" Type="http://schemas.openxmlformats.org/officeDocument/2006/relationships/image" Target="../media/image66.png"/><Relationship Id="rId4" Type="http://schemas.openxmlformats.org/officeDocument/2006/relationships/image" Target="../media/image55.png"/><Relationship Id="rId9" Type="http://schemas.openxmlformats.org/officeDocument/2006/relationships/image" Target="../media/image62.png"/></Relationships>
</file>

<file path=ppt/slides/_rels/slide48.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4.png"/><Relationship Id="rId7" Type="http://schemas.openxmlformats.org/officeDocument/2006/relationships/image" Target="../media/image59.png"/><Relationship Id="rId12" Type="http://schemas.openxmlformats.org/officeDocument/2006/relationships/image" Target="../media/image5.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8.png"/><Relationship Id="rId11" Type="http://schemas.openxmlformats.org/officeDocument/2006/relationships/image" Target="../media/image64.svg"/><Relationship Id="rId5" Type="http://schemas.openxmlformats.org/officeDocument/2006/relationships/image" Target="../media/image57.png"/><Relationship Id="rId10" Type="http://schemas.openxmlformats.org/officeDocument/2006/relationships/image" Target="../media/image63.png"/><Relationship Id="rId4" Type="http://schemas.openxmlformats.org/officeDocument/2006/relationships/image" Target="../media/image55.png"/><Relationship Id="rId9" Type="http://schemas.openxmlformats.org/officeDocument/2006/relationships/image" Target="../media/image62.png"/></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webp"/><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5.png"/><Relationship Id="rId4" Type="http://schemas.openxmlformats.org/officeDocument/2006/relationships/image" Target="../media/image75.png"/></Relationships>
</file>

<file path=ppt/slides/_rels/slide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6.png"/><Relationship Id="rId7" Type="http://schemas.openxmlformats.org/officeDocument/2006/relationships/image" Target="../media/image8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1.png"/><Relationship Id="rId11" Type="http://schemas.openxmlformats.org/officeDocument/2006/relationships/image" Target="../media/image86.jpeg"/><Relationship Id="rId5" Type="http://schemas.openxmlformats.org/officeDocument/2006/relationships/image" Target="../media/image79.png"/><Relationship Id="rId10" Type="http://schemas.openxmlformats.org/officeDocument/2006/relationships/image" Target="../media/image85.jpeg"/><Relationship Id="rId4" Type="http://schemas.openxmlformats.org/officeDocument/2006/relationships/image" Target="../media/image77.png"/><Relationship Id="rId9" Type="http://schemas.openxmlformats.org/officeDocument/2006/relationships/image" Target="../media/image84.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00.png"/><Relationship Id="rId7" Type="http://schemas.openxmlformats.org/officeDocument/2006/relationships/image" Target="../media/image60.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13" Type="http://schemas.openxmlformats.org/officeDocument/2006/relationships/image" Target="../media/image9.png"/><Relationship Id="rId3" Type="http://schemas.openxmlformats.org/officeDocument/2006/relationships/image" Target="../media/image101.png"/><Relationship Id="rId12" Type="http://schemas.openxmlformats.org/officeDocument/2006/relationships/image" Target="../media/image8.png"/><Relationship Id="rId7" Type="http://schemas.openxmlformats.org/officeDocument/2006/relationships/image" Target="../media/image60.png"/><Relationship Id="rId2" Type="http://schemas.openxmlformats.org/officeDocument/2006/relationships/image" Target="../media/image64.png"/><Relationship Id="rId1" Type="http://schemas.openxmlformats.org/officeDocument/2006/relationships/slideLayout" Target="../slideLayouts/slideLayout4.xml"/><Relationship Id="rId11" Type="http://schemas.openxmlformats.org/officeDocument/2006/relationships/image" Target="../media/image100.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1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00.png"/><Relationship Id="rId7" Type="http://schemas.openxmlformats.org/officeDocument/2006/relationships/image" Target="../media/image60.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F84208CD-76E7-3FC9-5366-C4EF9633A27F}"/>
              </a:ext>
            </a:extLst>
          </p:cNvPr>
          <p:cNvSpPr/>
          <p:nvPr/>
        </p:nvSpPr>
        <p:spPr>
          <a:xfrm>
            <a:off x="7701277" y="5262436"/>
            <a:ext cx="4097042" cy="1054230"/>
          </a:xfrm>
          <a:prstGeom prst="rect">
            <a:avLst/>
          </a:prstGeom>
          <a:solidFill>
            <a:srgbClr val="91C6F7"/>
          </a:solidFill>
          <a:ln w="12701" cap="flat">
            <a:solidFill>
              <a:srgbClr val="085091"/>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3" name="Title 1">
            <a:extLst>
              <a:ext uri="{FF2B5EF4-FFF2-40B4-BE49-F238E27FC236}">
                <a16:creationId xmlns:a16="http://schemas.microsoft.com/office/drawing/2014/main" id="{D3F45F03-9C26-3133-A493-87EE5B98C834}"/>
              </a:ext>
            </a:extLst>
          </p:cNvPr>
          <p:cNvSpPr txBox="1">
            <a:spLocks noGrp="1"/>
          </p:cNvSpPr>
          <p:nvPr>
            <p:ph type="ctrTitle"/>
          </p:nvPr>
        </p:nvSpPr>
        <p:spPr>
          <a:xfrm>
            <a:off x="585929" y="1122361"/>
            <a:ext cx="11000286" cy="2387598"/>
          </a:xfrm>
        </p:spPr>
        <p:txBody>
          <a:bodyPr/>
          <a:lstStyle/>
          <a:p>
            <a:pPr lvl="0"/>
            <a:r>
              <a:rPr lang="en-US" sz="5400" dirty="0">
                <a:latin typeface="Arial" pitchFamily="34"/>
              </a:rPr>
              <a:t>Atomic physics studies of the heaviest alkaline</a:t>
            </a:r>
            <a:endParaRPr lang="fr-FR" sz="5400" dirty="0"/>
          </a:p>
        </p:txBody>
      </p:sp>
      <p:sp>
        <p:nvSpPr>
          <p:cNvPr id="4" name="Subtitle 2">
            <a:extLst>
              <a:ext uri="{FF2B5EF4-FFF2-40B4-BE49-F238E27FC236}">
                <a16:creationId xmlns:a16="http://schemas.microsoft.com/office/drawing/2014/main" id="{805F24A1-8024-149F-D932-ADD9A204DE14}"/>
              </a:ext>
            </a:extLst>
          </p:cNvPr>
          <p:cNvSpPr txBox="1">
            <a:spLocks noGrp="1"/>
          </p:cNvSpPr>
          <p:nvPr>
            <p:ph type="subTitle" idx="1"/>
          </p:nvPr>
        </p:nvSpPr>
        <p:spPr/>
        <p:txBody>
          <a:bodyPr/>
          <a:lstStyle/>
          <a:p>
            <a:pPr lvl="0"/>
            <a:r>
              <a:rPr lang="fr-FR" b="1" u="sng" dirty="0">
                <a:solidFill>
                  <a:srgbClr val="FFFFFF"/>
                </a:solidFill>
                <a:latin typeface="Arial" pitchFamily="34"/>
              </a:rPr>
              <a:t>P. </a:t>
            </a:r>
            <a:r>
              <a:rPr lang="fr-FR" b="1" u="sng" dirty="0" err="1">
                <a:solidFill>
                  <a:srgbClr val="FFFFFF"/>
                </a:solidFill>
                <a:latin typeface="Arial" pitchFamily="34"/>
              </a:rPr>
              <a:t>Lassègues</a:t>
            </a:r>
            <a:r>
              <a:rPr lang="fr-FR" dirty="0">
                <a:solidFill>
                  <a:srgbClr val="FFFFFF"/>
                </a:solidFill>
                <a:latin typeface="Arial" pitchFamily="34"/>
              </a:rPr>
              <a:t>, R. P. de Groote, A. </a:t>
            </a:r>
            <a:r>
              <a:rPr lang="fr-FR" dirty="0" err="1">
                <a:solidFill>
                  <a:srgbClr val="FFFFFF"/>
                </a:solidFill>
                <a:latin typeface="Arial" pitchFamily="34"/>
              </a:rPr>
              <a:t>Kastberg</a:t>
            </a:r>
            <a:r>
              <a:rPr lang="fr-FR" dirty="0">
                <a:solidFill>
                  <a:srgbClr val="FFFFFF"/>
                </a:solidFill>
                <a:latin typeface="Arial" pitchFamily="34"/>
              </a:rPr>
              <a:t> et al.</a:t>
            </a:r>
            <a:endParaRPr lang="fr-FR" dirty="0">
              <a:solidFill>
                <a:srgbClr val="FFFFFF"/>
              </a:solidFill>
            </a:endParaRPr>
          </a:p>
        </p:txBody>
      </p:sp>
      <p:sp>
        <p:nvSpPr>
          <p:cNvPr id="5" name="Slide Number Placeholder 3">
            <a:extLst>
              <a:ext uri="{FF2B5EF4-FFF2-40B4-BE49-F238E27FC236}">
                <a16:creationId xmlns:a16="http://schemas.microsoft.com/office/drawing/2014/main" id="{E7492BB9-5A1A-325E-0535-CE86DF8E52F1}"/>
              </a:ext>
            </a:extLst>
          </p:cNvPr>
          <p:cNvSpPr txBox="1"/>
          <p:nvPr/>
        </p:nvSpPr>
        <p:spPr>
          <a:xfrm>
            <a:off x="11586216" y="6424610"/>
            <a:ext cx="579116" cy="43338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5DDFE33-B7FA-4540-9768-402692921E7C}" type="slidenum">
              <a:rPr/>
              <a:t>1</a:t>
            </a:fld>
            <a:endParaRPr lang="fr-FR" sz="1600" b="0" i="0" u="none" strike="noStrike" kern="1200" cap="none" spc="0" baseline="0">
              <a:solidFill>
                <a:srgbClr val="000000"/>
              </a:solidFill>
              <a:uFillTx/>
              <a:latin typeface="Calibri"/>
            </a:endParaRPr>
          </a:p>
        </p:txBody>
      </p:sp>
      <p:pic>
        <p:nvPicPr>
          <p:cNvPr id="6" name="Picture 5">
            <a:extLst>
              <a:ext uri="{FF2B5EF4-FFF2-40B4-BE49-F238E27FC236}">
                <a16:creationId xmlns:a16="http://schemas.microsoft.com/office/drawing/2014/main" id="{3B6BC473-C221-BEB6-60A6-426B8DD84B74}"/>
              </a:ext>
            </a:extLst>
          </p:cNvPr>
          <p:cNvPicPr>
            <a:picLocks noChangeAspect="1"/>
          </p:cNvPicPr>
          <p:nvPr/>
        </p:nvPicPr>
        <p:blipFill>
          <a:blip r:embed="rId2"/>
          <a:srcRect r="4301"/>
          <a:stretch>
            <a:fillRect/>
          </a:stretch>
        </p:blipFill>
        <p:spPr>
          <a:xfrm>
            <a:off x="1085575" y="5257800"/>
            <a:ext cx="1015011" cy="1058856"/>
          </a:xfrm>
          <a:prstGeom prst="rect">
            <a:avLst/>
          </a:prstGeom>
          <a:noFill/>
          <a:ln cap="flat">
            <a:noFill/>
          </a:ln>
        </p:spPr>
      </p:pic>
      <p:pic>
        <p:nvPicPr>
          <p:cNvPr id="7" name="Picture 9">
            <a:extLst>
              <a:ext uri="{FF2B5EF4-FFF2-40B4-BE49-F238E27FC236}">
                <a16:creationId xmlns:a16="http://schemas.microsoft.com/office/drawing/2014/main" id="{252E4C29-0022-A4DA-A12A-AD8C598A9A98}"/>
              </a:ext>
            </a:extLst>
          </p:cNvPr>
          <p:cNvPicPr>
            <a:picLocks noChangeAspect="1"/>
          </p:cNvPicPr>
          <p:nvPr/>
        </p:nvPicPr>
        <p:blipFill>
          <a:blip r:embed="rId3"/>
          <a:stretch>
            <a:fillRect/>
          </a:stretch>
        </p:blipFill>
        <p:spPr>
          <a:xfrm>
            <a:off x="7584445" y="5355777"/>
            <a:ext cx="4291334" cy="1054230"/>
          </a:xfrm>
          <a:prstGeom prst="rect">
            <a:avLst/>
          </a:prstGeom>
          <a:noFill/>
          <a:ln cap="flat">
            <a:noFill/>
          </a:ln>
        </p:spPr>
      </p:pic>
      <p:pic>
        <p:nvPicPr>
          <p:cNvPr id="8" name="Picture 11">
            <a:extLst>
              <a:ext uri="{FF2B5EF4-FFF2-40B4-BE49-F238E27FC236}">
                <a16:creationId xmlns:a16="http://schemas.microsoft.com/office/drawing/2014/main" id="{9EACA886-DDD2-4CD6-7518-F9E18A65B7A9}"/>
              </a:ext>
            </a:extLst>
          </p:cNvPr>
          <p:cNvPicPr>
            <a:picLocks noChangeAspect="1"/>
          </p:cNvPicPr>
          <p:nvPr/>
        </p:nvPicPr>
        <p:blipFill>
          <a:blip r:embed="rId4"/>
          <a:stretch>
            <a:fillRect/>
          </a:stretch>
        </p:blipFill>
        <p:spPr>
          <a:xfrm>
            <a:off x="3464378" y="5256410"/>
            <a:ext cx="2989740" cy="1057238"/>
          </a:xfrm>
          <a:prstGeom prst="rect">
            <a:avLst/>
          </a:prstGeom>
          <a:noFill/>
          <a:ln cap="flat">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75D02-F457-888C-929A-61F0C41E64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42BCDB-489A-84A4-618E-4F49AE382624}"/>
              </a:ext>
            </a:extLst>
          </p:cNvPr>
          <p:cNvSpPr>
            <a:spLocks noGrp="1"/>
          </p:cNvSpPr>
          <p:nvPr>
            <p:ph type="title"/>
          </p:nvPr>
        </p:nvSpPr>
        <p:spPr/>
        <p:txBody>
          <a:bodyPr/>
          <a:lstStyle/>
          <a:p>
            <a:r>
              <a:rPr lang="fr-FR" dirty="0"/>
              <a:t>Energy </a:t>
            </a:r>
            <a:r>
              <a:rPr lang="fr-FR" dirty="0" err="1"/>
              <a:t>levels</a:t>
            </a:r>
            <a:endParaRPr lang="fr-FR" dirty="0"/>
          </a:p>
        </p:txBody>
      </p:sp>
      <p:pic>
        <p:nvPicPr>
          <p:cNvPr id="5" name="Picture 4">
            <a:extLst>
              <a:ext uri="{FF2B5EF4-FFF2-40B4-BE49-F238E27FC236}">
                <a16:creationId xmlns:a16="http://schemas.microsoft.com/office/drawing/2014/main" id="{9B08976B-F472-A8FE-2CBB-4510C18F38A6}"/>
              </a:ext>
            </a:extLst>
          </p:cNvPr>
          <p:cNvPicPr>
            <a:picLocks noChangeAspect="1"/>
          </p:cNvPicPr>
          <p:nvPr/>
        </p:nvPicPr>
        <p:blipFill>
          <a:blip r:embed="rId2"/>
          <a:stretch>
            <a:fillRect/>
          </a:stretch>
        </p:blipFill>
        <p:spPr>
          <a:xfrm>
            <a:off x="0" y="1046422"/>
            <a:ext cx="8597889" cy="2744242"/>
          </a:xfrm>
          <a:prstGeom prst="rect">
            <a:avLst/>
          </a:prstGeom>
        </p:spPr>
      </p:pic>
      <p:pic>
        <p:nvPicPr>
          <p:cNvPr id="3" name="Picture 2">
            <a:extLst>
              <a:ext uri="{FF2B5EF4-FFF2-40B4-BE49-F238E27FC236}">
                <a16:creationId xmlns:a16="http://schemas.microsoft.com/office/drawing/2014/main" id="{A88321B9-F615-4445-A1FF-228A2492B6F6}"/>
              </a:ext>
            </a:extLst>
          </p:cNvPr>
          <p:cNvPicPr>
            <a:picLocks noChangeAspect="1"/>
          </p:cNvPicPr>
          <p:nvPr/>
        </p:nvPicPr>
        <p:blipFill rotWithShape="1">
          <a:blip r:embed="rId3"/>
          <a:srcRect t="3295" b="979"/>
          <a:stretch/>
        </p:blipFill>
        <p:spPr>
          <a:xfrm>
            <a:off x="843446" y="3949836"/>
            <a:ext cx="4096958" cy="2630914"/>
          </a:xfrm>
          <a:prstGeom prst="rect">
            <a:avLst/>
          </a:prstGeom>
          <a:noFill/>
          <a:ln w="38100" cap="flat">
            <a:solidFill>
              <a:srgbClr val="002060"/>
            </a:solidFill>
          </a:ln>
        </p:spPr>
      </p:pic>
      <p:grpSp>
        <p:nvGrpSpPr>
          <p:cNvPr id="4" name="Group 3">
            <a:extLst>
              <a:ext uri="{FF2B5EF4-FFF2-40B4-BE49-F238E27FC236}">
                <a16:creationId xmlns:a16="http://schemas.microsoft.com/office/drawing/2014/main" id="{9A67E485-3FD9-4624-7EC1-919A30552E98}"/>
              </a:ext>
            </a:extLst>
          </p:cNvPr>
          <p:cNvGrpSpPr/>
          <p:nvPr/>
        </p:nvGrpSpPr>
        <p:grpSpPr>
          <a:xfrm>
            <a:off x="8799426" y="835609"/>
            <a:ext cx="3316374" cy="5910109"/>
            <a:chOff x="222302" y="761196"/>
            <a:chExt cx="3316374" cy="5910109"/>
          </a:xfrm>
        </p:grpSpPr>
        <p:sp>
          <p:nvSpPr>
            <p:cNvPr id="10" name="Up Arrow 31">
              <a:extLst>
                <a:ext uri="{FF2B5EF4-FFF2-40B4-BE49-F238E27FC236}">
                  <a16:creationId xmlns:a16="http://schemas.microsoft.com/office/drawing/2014/main" id="{358CBE12-2221-87A8-2F32-496D2AD156EF}"/>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40">
              <a:extLst>
                <a:ext uri="{FF2B5EF4-FFF2-40B4-BE49-F238E27FC236}">
                  <a16:creationId xmlns:a16="http://schemas.microsoft.com/office/drawing/2014/main" id="{00E0D3C2-CF9E-0999-D43C-6C00FDBCA1FA}"/>
                </a:ext>
              </a:extLst>
            </p:cNvPr>
            <p:cNvGrpSpPr/>
            <p:nvPr/>
          </p:nvGrpSpPr>
          <p:grpSpPr>
            <a:xfrm>
              <a:off x="338815" y="6195597"/>
              <a:ext cx="2094772" cy="475708"/>
              <a:chOff x="227557" y="6201908"/>
              <a:chExt cx="2094772" cy="475708"/>
            </a:xfrm>
          </p:grpSpPr>
          <p:cxnSp>
            <p:nvCxnSpPr>
              <p:cNvPr id="58" name="Straight Connector 41">
                <a:extLst>
                  <a:ext uri="{FF2B5EF4-FFF2-40B4-BE49-F238E27FC236}">
                    <a16:creationId xmlns:a16="http://schemas.microsoft.com/office/drawing/2014/main" id="{1BA3BE9A-4835-E055-546C-986EBA19AA5A}"/>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59" name="TextBox 42">
                    <a:extLst>
                      <a:ext uri="{FF2B5EF4-FFF2-40B4-BE49-F238E27FC236}">
                        <a16:creationId xmlns:a16="http://schemas.microsoft.com/office/drawing/2014/main" id="{0EF42E28-D9BF-074E-F67B-EF5F55F89FFA}"/>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4"/>
                    <a:stretch>
                      <a:fillRect l="-4783" t="-37333" b="-97333"/>
                    </a:stretch>
                  </a:blipFill>
                  <a:ln cap="flat">
                    <a:noFill/>
                  </a:ln>
                </p:spPr>
                <p:txBody>
                  <a:bodyPr/>
                  <a:lstStyle/>
                  <a:p>
                    <a:r>
                      <a:rPr lang="fr-FR">
                        <a:noFill/>
                      </a:rPr>
                      <a:t> </a:t>
                    </a:r>
                  </a:p>
                </p:txBody>
              </p:sp>
            </mc:Fallback>
          </mc:AlternateContent>
        </p:grpSp>
        <p:cxnSp>
          <p:nvCxnSpPr>
            <p:cNvPr id="32" name="Straight Arrow Connector 43">
              <a:extLst>
                <a:ext uri="{FF2B5EF4-FFF2-40B4-BE49-F238E27FC236}">
                  <a16:creationId xmlns:a16="http://schemas.microsoft.com/office/drawing/2014/main" id="{8B728FFF-3152-E4ED-5301-EA3121127FCA}"/>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33" name="Straight Connector 51">
              <a:extLst>
                <a:ext uri="{FF2B5EF4-FFF2-40B4-BE49-F238E27FC236}">
                  <a16:creationId xmlns:a16="http://schemas.microsoft.com/office/drawing/2014/main" id="{90A59BD4-FDAB-8822-E14D-2EB4354BAD5B}"/>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4" name="TextBox 52">
                  <a:extLst>
                    <a:ext uri="{FF2B5EF4-FFF2-40B4-BE49-F238E27FC236}">
                      <a16:creationId xmlns:a16="http://schemas.microsoft.com/office/drawing/2014/main" id="{7C54D3DC-58FA-1917-E9FF-065276AA43A0}"/>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4" name="TextBox 52">
                  <a:extLst>
                    <a:ext uri="{FF2B5EF4-FFF2-40B4-BE49-F238E27FC236}">
                      <a16:creationId xmlns:a16="http://schemas.microsoft.com/office/drawing/2014/main" id="{7C54D3DC-58FA-1917-E9FF-065276AA43A0}"/>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5"/>
                  <a:stretch>
                    <a:fillRect l="-4329" t="-38806" b="-113433"/>
                  </a:stretch>
                </a:blipFill>
                <a:ln cap="flat">
                  <a:noFill/>
                </a:ln>
              </p:spPr>
              <p:txBody>
                <a:bodyPr/>
                <a:lstStyle/>
                <a:p>
                  <a:r>
                    <a:rPr lang="fr-FR">
                      <a:noFill/>
                    </a:rPr>
                    <a:t> </a:t>
                  </a:r>
                </a:p>
              </p:txBody>
            </p:sp>
          </mc:Fallback>
        </mc:AlternateContent>
        <p:cxnSp>
          <p:nvCxnSpPr>
            <p:cNvPr id="35" name="Straight Connector 55">
              <a:extLst>
                <a:ext uri="{FF2B5EF4-FFF2-40B4-BE49-F238E27FC236}">
                  <a16:creationId xmlns:a16="http://schemas.microsoft.com/office/drawing/2014/main" id="{8E6B4A01-9994-DEC4-7BA6-8676A5770915}"/>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6" name="TextBox 56">
                  <a:extLst>
                    <a:ext uri="{FF2B5EF4-FFF2-40B4-BE49-F238E27FC236}">
                      <a16:creationId xmlns:a16="http://schemas.microsoft.com/office/drawing/2014/main" id="{68835C7D-DC87-7E26-DC32-3FEA4699EBFF}"/>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6" name="TextBox 56">
                  <a:extLst>
                    <a:ext uri="{FF2B5EF4-FFF2-40B4-BE49-F238E27FC236}">
                      <a16:creationId xmlns:a16="http://schemas.microsoft.com/office/drawing/2014/main" id="{68835C7D-DC87-7E26-DC32-3FEA4699EBFF}"/>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6"/>
                  <a:stretch>
                    <a:fillRect l="-4348" t="-35135" b="-93243"/>
                  </a:stretch>
                </a:blipFill>
                <a:ln cap="flat">
                  <a:noFill/>
                </a:ln>
              </p:spPr>
              <p:txBody>
                <a:bodyPr/>
                <a:lstStyle/>
                <a:p>
                  <a:r>
                    <a:rPr lang="fr-FR">
                      <a:noFill/>
                    </a:rPr>
                    <a:t> </a:t>
                  </a:r>
                </a:p>
              </p:txBody>
            </p:sp>
          </mc:Fallback>
        </mc:AlternateContent>
        <p:grpSp>
          <p:nvGrpSpPr>
            <p:cNvPr id="37" name="Group 57">
              <a:extLst>
                <a:ext uri="{FF2B5EF4-FFF2-40B4-BE49-F238E27FC236}">
                  <a16:creationId xmlns:a16="http://schemas.microsoft.com/office/drawing/2014/main" id="{4FA613E6-DB8D-3958-3C04-048B8DFE54B6}"/>
                </a:ext>
              </a:extLst>
            </p:cNvPr>
            <p:cNvGrpSpPr/>
            <p:nvPr/>
          </p:nvGrpSpPr>
          <p:grpSpPr>
            <a:xfrm>
              <a:off x="222302" y="2464568"/>
              <a:ext cx="1896301" cy="502975"/>
              <a:chOff x="360264" y="1677210"/>
              <a:chExt cx="1896301" cy="502975"/>
            </a:xfrm>
          </p:grpSpPr>
          <p:cxnSp>
            <p:nvCxnSpPr>
              <p:cNvPr id="56" name="Straight Connector 58">
                <a:extLst>
                  <a:ext uri="{FF2B5EF4-FFF2-40B4-BE49-F238E27FC236}">
                    <a16:creationId xmlns:a16="http://schemas.microsoft.com/office/drawing/2014/main" id="{35597731-C39D-BD21-DBD8-DAE8DE021BC2}"/>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8AD72CA8-6537-2AD0-4059-BAE39676B169}"/>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38" name="Straight Connector 53">
              <a:extLst>
                <a:ext uri="{FF2B5EF4-FFF2-40B4-BE49-F238E27FC236}">
                  <a16:creationId xmlns:a16="http://schemas.microsoft.com/office/drawing/2014/main" id="{EDDBC52A-B4F5-7449-461C-8666F1151F9C}"/>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39" name="Straight Arrow Connector 24">
              <a:extLst>
                <a:ext uri="{FF2B5EF4-FFF2-40B4-BE49-F238E27FC236}">
                  <a16:creationId xmlns:a16="http://schemas.microsoft.com/office/drawing/2014/main" id="{D47A1C89-B8BA-885E-7E38-11F5E0288441}"/>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40" name="Straight Arrow Connector 14">
              <a:extLst>
                <a:ext uri="{FF2B5EF4-FFF2-40B4-BE49-F238E27FC236}">
                  <a16:creationId xmlns:a16="http://schemas.microsoft.com/office/drawing/2014/main" id="{B8DD9D14-96C7-4260-E0A8-C90577AB995F}"/>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41" name="TextBox 44">
              <a:extLst>
                <a:ext uri="{FF2B5EF4-FFF2-40B4-BE49-F238E27FC236}">
                  <a16:creationId xmlns:a16="http://schemas.microsoft.com/office/drawing/2014/main" id="{09C0955F-8F63-1BB4-189A-76683DFD8DD2}"/>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42" name="Straight Connector 48">
              <a:extLst>
                <a:ext uri="{FF2B5EF4-FFF2-40B4-BE49-F238E27FC236}">
                  <a16:creationId xmlns:a16="http://schemas.microsoft.com/office/drawing/2014/main" id="{BC4B5BB3-D7FA-0FC7-DA39-3291331B6036}"/>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43" name="Straight Connector 51">
              <a:extLst>
                <a:ext uri="{FF2B5EF4-FFF2-40B4-BE49-F238E27FC236}">
                  <a16:creationId xmlns:a16="http://schemas.microsoft.com/office/drawing/2014/main" id="{74EE59EE-2533-73D0-2557-0A52D0D55321}"/>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44" name="Straight Connector 48">
              <a:extLst>
                <a:ext uri="{FF2B5EF4-FFF2-40B4-BE49-F238E27FC236}">
                  <a16:creationId xmlns:a16="http://schemas.microsoft.com/office/drawing/2014/main" id="{2D86C131-AB8F-C51B-3C8D-F062EB53AB9D}"/>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45" name="Straight Connector 51">
              <a:extLst>
                <a:ext uri="{FF2B5EF4-FFF2-40B4-BE49-F238E27FC236}">
                  <a16:creationId xmlns:a16="http://schemas.microsoft.com/office/drawing/2014/main" id="{C7E6972C-84AE-9C6E-7774-F1C8641CE2C1}"/>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46" name="TextBox 59">
                  <a:extLst>
                    <a:ext uri="{FF2B5EF4-FFF2-40B4-BE49-F238E27FC236}">
                      <a16:creationId xmlns:a16="http://schemas.microsoft.com/office/drawing/2014/main" id="{CBD452C0-9243-869B-FDCE-94371A2CCF36}"/>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6" name="TextBox 59">
                  <a:extLst>
                    <a:ext uri="{FF2B5EF4-FFF2-40B4-BE49-F238E27FC236}">
                      <a16:creationId xmlns:a16="http://schemas.microsoft.com/office/drawing/2014/main" id="{CBD452C0-9243-869B-FDCE-94371A2CCF36}"/>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329"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7" name="TextBox 56">
                  <a:extLst>
                    <a:ext uri="{FF2B5EF4-FFF2-40B4-BE49-F238E27FC236}">
                      <a16:creationId xmlns:a16="http://schemas.microsoft.com/office/drawing/2014/main" id="{DE89C54A-4AE7-0261-DBD7-BBDC0D303E70}"/>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7" name="TextBox 56">
                  <a:extLst>
                    <a:ext uri="{FF2B5EF4-FFF2-40B4-BE49-F238E27FC236}">
                      <a16:creationId xmlns:a16="http://schemas.microsoft.com/office/drawing/2014/main" id="{DE89C54A-4AE7-0261-DBD7-BBDC0D303E70}"/>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783" t="-38806" b="-113433"/>
                  </a:stretch>
                </a:blipFill>
                <a:ln cap="flat">
                  <a:noFill/>
                </a:ln>
              </p:spPr>
              <p:txBody>
                <a:bodyPr/>
                <a:lstStyle/>
                <a:p>
                  <a:r>
                    <a:rPr lang="fr-FR">
                      <a:noFill/>
                    </a:rPr>
                    <a:t> </a:t>
                  </a:r>
                </a:p>
              </p:txBody>
            </p:sp>
          </mc:Fallback>
        </mc:AlternateContent>
        <p:cxnSp>
          <p:nvCxnSpPr>
            <p:cNvPr id="48" name="Straight Arrow Connector 14">
              <a:extLst>
                <a:ext uri="{FF2B5EF4-FFF2-40B4-BE49-F238E27FC236}">
                  <a16:creationId xmlns:a16="http://schemas.microsoft.com/office/drawing/2014/main" id="{770FB706-13DE-AED0-F164-CF216BA98DC7}"/>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49" name="Straight Arrow Connector 14">
              <a:extLst>
                <a:ext uri="{FF2B5EF4-FFF2-40B4-BE49-F238E27FC236}">
                  <a16:creationId xmlns:a16="http://schemas.microsoft.com/office/drawing/2014/main" id="{0E28EA9F-EB12-0D8C-6E81-A73E207B34DB}"/>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50" name="TextBox 44">
              <a:extLst>
                <a:ext uri="{FF2B5EF4-FFF2-40B4-BE49-F238E27FC236}">
                  <a16:creationId xmlns:a16="http://schemas.microsoft.com/office/drawing/2014/main" id="{D6AA4215-B257-C26A-5970-7A1105502792}"/>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51" name="TextBox 46">
              <a:extLst>
                <a:ext uri="{FF2B5EF4-FFF2-40B4-BE49-F238E27FC236}">
                  <a16:creationId xmlns:a16="http://schemas.microsoft.com/office/drawing/2014/main" id="{43E7AA69-202F-D306-3754-988E6AF7BC93}"/>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52" name="TextBox 25">
              <a:extLst>
                <a:ext uri="{FF2B5EF4-FFF2-40B4-BE49-F238E27FC236}">
                  <a16:creationId xmlns:a16="http://schemas.microsoft.com/office/drawing/2014/main" id="{8D651471-4EF8-0BC5-332F-A2376BCC826E}"/>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53" name="TextBox 15">
              <a:extLst>
                <a:ext uri="{FF2B5EF4-FFF2-40B4-BE49-F238E27FC236}">
                  <a16:creationId xmlns:a16="http://schemas.microsoft.com/office/drawing/2014/main" id="{1EF10846-2EE0-B2D3-08B5-9B79CDB8A5E1}"/>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54" name="TextBox 15">
              <a:extLst>
                <a:ext uri="{FF2B5EF4-FFF2-40B4-BE49-F238E27FC236}">
                  <a16:creationId xmlns:a16="http://schemas.microsoft.com/office/drawing/2014/main" id="{E454A701-3B19-D7BC-6725-84B4E52F4E3B}"/>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55" name="TextBox 15">
              <a:extLst>
                <a:ext uri="{FF2B5EF4-FFF2-40B4-BE49-F238E27FC236}">
                  <a16:creationId xmlns:a16="http://schemas.microsoft.com/office/drawing/2014/main" id="{2BFCD00D-9F37-DE84-0EDE-6D797CD6B8BC}"/>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mc:AlternateContent xmlns:mc="http://schemas.openxmlformats.org/markup-compatibility/2006">
        <mc:Choice xmlns:a14="http://schemas.microsoft.com/office/drawing/2010/main" Requires="a14">
          <p:sp>
            <p:nvSpPr>
              <p:cNvPr id="60" name="TextBox 59">
                <a:extLst>
                  <a:ext uri="{FF2B5EF4-FFF2-40B4-BE49-F238E27FC236}">
                    <a16:creationId xmlns:a16="http://schemas.microsoft.com/office/drawing/2014/main" id="{73FE53E8-22A5-BF2E-ACE9-45F54EFE0B89}"/>
                  </a:ext>
                </a:extLst>
              </p:cNvPr>
              <p:cNvSpPr txBox="1"/>
              <p:nvPr/>
            </p:nvSpPr>
            <p:spPr>
              <a:xfrm>
                <a:off x="5139165" y="4280244"/>
                <a:ext cx="3483480" cy="1517531"/>
              </a:xfrm>
              <a:prstGeom prst="rect">
                <a:avLst/>
              </a:prstGeom>
              <a:noFill/>
            </p:spPr>
            <p:txBody>
              <a:bodyPr wrap="square">
                <a:spAutoFit/>
              </a:bodyPr>
              <a:lstStyle/>
              <a:p>
                <a:r>
                  <a:rPr lang="fr-FR" sz="1800" b="0" i="0" u="none" strike="noStrike" kern="1200" cap="none" spc="0" baseline="0" dirty="0">
                    <a:solidFill>
                      <a:srgbClr val="000000"/>
                    </a:solidFill>
                    <a:uFillTx/>
                    <a:latin typeface="Calibri"/>
                  </a:rPr>
                  <a:t>8</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i="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i="0">
                                    <a:latin typeface="Cambria Math" panose="02040503050406030204" pitchFamily="18" charset="0"/>
                                  </a:rPr>
                                  <m:t>3</m:t>
                                </m:r>
                              </m:num>
                              <m:den>
                                <m:r>
                                  <a:rPr lang="fr-FR" sz="1800" i="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a:latin typeface="Cambria Math" panose="02040503050406030204" pitchFamily="18" charset="0"/>
                                  </a:rPr>
                                  <m:t>1</m:t>
                                </m:r>
                              </m:num>
                              <m:den>
                                <m:r>
                                  <a:rPr lang="fr-FR" sz="180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b="0" i="0" smtClean="0">
                                    <a:latin typeface="Cambria Math" panose="02040503050406030204" pitchFamily="18" charset="0"/>
                                  </a:rPr>
                                  <m:t>3</m:t>
                                </m:r>
                              </m:num>
                              <m:den>
                                <m:r>
                                  <a:rPr lang="fr-FR" sz="1800">
                                    <a:latin typeface="Cambria Math" panose="02040503050406030204" pitchFamily="18" charset="0"/>
                                  </a:rPr>
                                  <m:t>2</m:t>
                                </m:r>
                              </m:den>
                            </m:f>
                          </m:sub>
                        </m:sSub>
                      </m:e>
                    </m:sPre>
                  </m:oMath>
                </a14:m>
                <a:endParaRPr lang="fr-FR" sz="1800" dirty="0"/>
              </a:p>
              <a:p>
                <a:r>
                  <a:rPr lang="fr-FR" dirty="0"/>
                  <a:t>1st </a:t>
                </a:r>
                <a:r>
                  <a:rPr lang="fr-FR" dirty="0" err="1"/>
                  <a:t>step</a:t>
                </a:r>
                <a:r>
                  <a:rPr lang="fr-FR" dirty="0"/>
                  <a:t> : </a:t>
                </a:r>
                <a:r>
                  <a:rPr lang="fr-FR" dirty="0" err="1"/>
                  <a:t>Ti:Sa</a:t>
                </a:r>
                <a:r>
                  <a:rPr lang="fr-FR" dirty="0"/>
                  <a:t> (3GHz </a:t>
                </a:r>
                <a:r>
                  <a:rPr lang="fr-FR" dirty="0" err="1"/>
                  <a:t>linewidth</a:t>
                </a:r>
                <a:r>
                  <a:rPr lang="fr-FR" dirty="0"/>
                  <a:t>)</a:t>
                </a:r>
              </a:p>
              <a:p>
                <a:r>
                  <a:rPr lang="fr-FR" dirty="0"/>
                  <a:t>2</a:t>
                </a:r>
                <a:r>
                  <a:rPr lang="fr-FR" baseline="30000" dirty="0"/>
                  <a:t>nd</a:t>
                </a:r>
                <a:r>
                  <a:rPr lang="fr-FR" dirty="0"/>
                  <a:t> </a:t>
                </a:r>
                <a:r>
                  <a:rPr lang="fr-FR" dirty="0" err="1"/>
                  <a:t>step</a:t>
                </a:r>
                <a:r>
                  <a:rPr lang="fr-FR" dirty="0"/>
                  <a:t> : </a:t>
                </a:r>
                <a:r>
                  <a:rPr lang="fr-FR" dirty="0" err="1"/>
                  <a:t>Nd:YAG</a:t>
                </a:r>
                <a:endParaRPr lang="fr-FR" dirty="0"/>
              </a:p>
              <a:p>
                <a:endParaRPr lang="fr-FR" sz="1800" dirty="0"/>
              </a:p>
              <a:p>
                <a:pPr marL="0" indent="0">
                  <a:buNone/>
                </a:pPr>
                <a:endParaRPr lang="fr-FR" sz="1800" dirty="0"/>
              </a:p>
            </p:txBody>
          </p:sp>
        </mc:Choice>
        <mc:Fallback>
          <p:sp>
            <p:nvSpPr>
              <p:cNvPr id="60" name="TextBox 59">
                <a:extLst>
                  <a:ext uri="{FF2B5EF4-FFF2-40B4-BE49-F238E27FC236}">
                    <a16:creationId xmlns:a16="http://schemas.microsoft.com/office/drawing/2014/main" id="{73FE53E8-22A5-BF2E-ACE9-45F54EFE0B89}"/>
                  </a:ext>
                </a:extLst>
              </p:cNvPr>
              <p:cNvSpPr txBox="1">
                <a:spLocks noRot="1" noChangeAspect="1" noMove="1" noResize="1" noEditPoints="1" noAdjustHandles="1" noChangeArrowheads="1" noChangeShapeType="1" noTextEdit="1"/>
              </p:cNvSpPr>
              <p:nvPr/>
            </p:nvSpPr>
            <p:spPr>
              <a:xfrm>
                <a:off x="5139165" y="4280244"/>
                <a:ext cx="3483480" cy="1517531"/>
              </a:xfrm>
              <a:prstGeom prst="rect">
                <a:avLst/>
              </a:prstGeom>
              <a:blipFill>
                <a:blip r:embed="rId10"/>
                <a:stretch>
                  <a:fillRect l="-1401" t="-10442"/>
                </a:stretch>
              </a:blipFill>
            </p:spPr>
            <p:txBody>
              <a:bodyPr/>
              <a:lstStyle/>
              <a:p>
                <a:r>
                  <a:rPr lang="fr-FR">
                    <a:noFill/>
                  </a:rPr>
                  <a:t> </a:t>
                </a:r>
              </a:p>
            </p:txBody>
          </p:sp>
        </mc:Fallback>
      </mc:AlternateContent>
    </p:spTree>
    <p:extLst>
      <p:ext uri="{BB962C8B-B14F-4D97-AF65-F5344CB8AC3E}">
        <p14:creationId xmlns:p14="http://schemas.microsoft.com/office/powerpoint/2010/main" val="136370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5277D-3A72-DA94-06BE-E26C754EBF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A3A1A9-410D-A9EB-A4C0-900C7CA39E00}"/>
              </a:ext>
            </a:extLst>
          </p:cNvPr>
          <p:cNvSpPr>
            <a:spLocks noGrp="1"/>
          </p:cNvSpPr>
          <p:nvPr>
            <p:ph type="title"/>
          </p:nvPr>
        </p:nvSpPr>
        <p:spPr/>
        <p:txBody>
          <a:bodyPr/>
          <a:lstStyle/>
          <a:p>
            <a:r>
              <a:rPr lang="fr-FR" dirty="0"/>
              <a:t>Energy </a:t>
            </a:r>
            <a:r>
              <a:rPr lang="fr-FR" dirty="0" err="1"/>
              <a:t>levels</a:t>
            </a:r>
            <a:endParaRPr lang="fr-FR" dirty="0"/>
          </a:p>
        </p:txBody>
      </p:sp>
      <p:pic>
        <p:nvPicPr>
          <p:cNvPr id="5" name="Picture 4">
            <a:extLst>
              <a:ext uri="{FF2B5EF4-FFF2-40B4-BE49-F238E27FC236}">
                <a16:creationId xmlns:a16="http://schemas.microsoft.com/office/drawing/2014/main" id="{E66DAF9D-3FAD-9F21-E961-339ACEEB33CC}"/>
              </a:ext>
            </a:extLst>
          </p:cNvPr>
          <p:cNvPicPr>
            <a:picLocks noChangeAspect="1"/>
          </p:cNvPicPr>
          <p:nvPr/>
        </p:nvPicPr>
        <p:blipFill>
          <a:blip r:embed="rId2"/>
          <a:stretch>
            <a:fillRect/>
          </a:stretch>
        </p:blipFill>
        <p:spPr>
          <a:xfrm>
            <a:off x="0" y="1046422"/>
            <a:ext cx="8597889" cy="2744242"/>
          </a:xfrm>
          <a:prstGeom prst="rect">
            <a:avLst/>
          </a:prstGeom>
        </p:spPr>
      </p:pic>
      <p:pic>
        <p:nvPicPr>
          <p:cNvPr id="31" name="Picture 30">
            <a:extLst>
              <a:ext uri="{FF2B5EF4-FFF2-40B4-BE49-F238E27FC236}">
                <a16:creationId xmlns:a16="http://schemas.microsoft.com/office/drawing/2014/main" id="{D087DF11-3E60-D622-2741-796960F1E0FA}"/>
              </a:ext>
            </a:extLst>
          </p:cNvPr>
          <p:cNvPicPr>
            <a:picLocks noChangeAspect="1"/>
          </p:cNvPicPr>
          <p:nvPr/>
        </p:nvPicPr>
        <p:blipFill>
          <a:blip r:embed="rId3"/>
          <a:stretch>
            <a:fillRect/>
          </a:stretch>
        </p:blipFill>
        <p:spPr>
          <a:xfrm>
            <a:off x="76200" y="4063495"/>
            <a:ext cx="4985626" cy="2611862"/>
          </a:xfrm>
          <a:prstGeom prst="rect">
            <a:avLst/>
          </a:prstGeom>
        </p:spPr>
      </p:pic>
      <p:grpSp>
        <p:nvGrpSpPr>
          <p:cNvPr id="32" name="Group 31">
            <a:extLst>
              <a:ext uri="{FF2B5EF4-FFF2-40B4-BE49-F238E27FC236}">
                <a16:creationId xmlns:a16="http://schemas.microsoft.com/office/drawing/2014/main" id="{6C4C8427-4F3B-0C98-C6C7-717B1A890317}"/>
              </a:ext>
            </a:extLst>
          </p:cNvPr>
          <p:cNvGrpSpPr/>
          <p:nvPr/>
        </p:nvGrpSpPr>
        <p:grpSpPr>
          <a:xfrm>
            <a:off x="8799426" y="835609"/>
            <a:ext cx="3316374" cy="5910109"/>
            <a:chOff x="222302" y="761196"/>
            <a:chExt cx="3316374" cy="5910109"/>
          </a:xfrm>
        </p:grpSpPr>
        <p:sp>
          <p:nvSpPr>
            <p:cNvPr id="33" name="Up Arrow 31">
              <a:extLst>
                <a:ext uri="{FF2B5EF4-FFF2-40B4-BE49-F238E27FC236}">
                  <a16:creationId xmlns:a16="http://schemas.microsoft.com/office/drawing/2014/main" id="{B230B16D-810B-A856-ED9F-46C0C14A95E8}"/>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40">
              <a:extLst>
                <a:ext uri="{FF2B5EF4-FFF2-40B4-BE49-F238E27FC236}">
                  <a16:creationId xmlns:a16="http://schemas.microsoft.com/office/drawing/2014/main" id="{225BD635-9EF5-7BEC-A302-F3F487897D72}"/>
                </a:ext>
              </a:extLst>
            </p:cNvPr>
            <p:cNvGrpSpPr/>
            <p:nvPr/>
          </p:nvGrpSpPr>
          <p:grpSpPr>
            <a:xfrm>
              <a:off x="338815" y="6195597"/>
              <a:ext cx="2094772" cy="475708"/>
              <a:chOff x="227557" y="6201908"/>
              <a:chExt cx="2094772" cy="475708"/>
            </a:xfrm>
          </p:grpSpPr>
          <p:cxnSp>
            <p:nvCxnSpPr>
              <p:cNvPr id="61" name="Straight Connector 41">
                <a:extLst>
                  <a:ext uri="{FF2B5EF4-FFF2-40B4-BE49-F238E27FC236}">
                    <a16:creationId xmlns:a16="http://schemas.microsoft.com/office/drawing/2014/main" id="{CA74B4B3-B2DD-81B0-35B8-C6CA3D162269}"/>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62" name="TextBox 42">
                    <a:extLst>
                      <a:ext uri="{FF2B5EF4-FFF2-40B4-BE49-F238E27FC236}">
                        <a16:creationId xmlns:a16="http://schemas.microsoft.com/office/drawing/2014/main" id="{AF2D7A4E-ACFB-A211-6391-6D4BC4DDB431}"/>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62" name="TextBox 42">
                    <a:extLst>
                      <a:ext uri="{FF2B5EF4-FFF2-40B4-BE49-F238E27FC236}">
                        <a16:creationId xmlns:a16="http://schemas.microsoft.com/office/drawing/2014/main" id="{AF2D7A4E-ACFB-A211-6391-6D4BC4DDB431}"/>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4"/>
                    <a:stretch>
                      <a:fillRect l="-4783" t="-35135" b="-93243"/>
                    </a:stretch>
                  </a:blipFill>
                  <a:ln cap="flat">
                    <a:noFill/>
                  </a:ln>
                </p:spPr>
                <p:txBody>
                  <a:bodyPr/>
                  <a:lstStyle/>
                  <a:p>
                    <a:r>
                      <a:rPr lang="fr-FR">
                        <a:noFill/>
                      </a:rPr>
                      <a:t> </a:t>
                    </a:r>
                  </a:p>
                </p:txBody>
              </p:sp>
            </mc:Fallback>
          </mc:AlternateContent>
        </p:grpSp>
        <p:cxnSp>
          <p:nvCxnSpPr>
            <p:cNvPr id="35" name="Straight Arrow Connector 43">
              <a:extLst>
                <a:ext uri="{FF2B5EF4-FFF2-40B4-BE49-F238E27FC236}">
                  <a16:creationId xmlns:a16="http://schemas.microsoft.com/office/drawing/2014/main" id="{4457C6F2-EAB8-9F68-0796-285800A79257}"/>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36" name="Straight Connector 51">
              <a:extLst>
                <a:ext uri="{FF2B5EF4-FFF2-40B4-BE49-F238E27FC236}">
                  <a16:creationId xmlns:a16="http://schemas.microsoft.com/office/drawing/2014/main" id="{E94ABF0A-A2DB-E6AC-C205-FE82D24F6347}"/>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7" name="TextBox 52">
                  <a:extLst>
                    <a:ext uri="{FF2B5EF4-FFF2-40B4-BE49-F238E27FC236}">
                      <a16:creationId xmlns:a16="http://schemas.microsoft.com/office/drawing/2014/main" id="{3CC20904-2D8C-0161-D2BC-1F3C649C5CB4}"/>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7" name="TextBox 52">
                  <a:extLst>
                    <a:ext uri="{FF2B5EF4-FFF2-40B4-BE49-F238E27FC236}">
                      <a16:creationId xmlns:a16="http://schemas.microsoft.com/office/drawing/2014/main" id="{3CC20904-2D8C-0161-D2BC-1F3C649C5CB4}"/>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5"/>
                  <a:stretch>
                    <a:fillRect l="-4329" t="-38806" b="-113433"/>
                  </a:stretch>
                </a:blipFill>
                <a:ln cap="flat">
                  <a:noFill/>
                </a:ln>
              </p:spPr>
              <p:txBody>
                <a:bodyPr/>
                <a:lstStyle/>
                <a:p>
                  <a:r>
                    <a:rPr lang="fr-FR">
                      <a:noFill/>
                    </a:rPr>
                    <a:t> </a:t>
                  </a:r>
                </a:p>
              </p:txBody>
            </p:sp>
          </mc:Fallback>
        </mc:AlternateContent>
        <p:cxnSp>
          <p:nvCxnSpPr>
            <p:cNvPr id="38" name="Straight Connector 55">
              <a:extLst>
                <a:ext uri="{FF2B5EF4-FFF2-40B4-BE49-F238E27FC236}">
                  <a16:creationId xmlns:a16="http://schemas.microsoft.com/office/drawing/2014/main" id="{34B7FEE6-E9D4-CEB7-F3C4-C54ED888767F}"/>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9" name="TextBox 56">
                  <a:extLst>
                    <a:ext uri="{FF2B5EF4-FFF2-40B4-BE49-F238E27FC236}">
                      <a16:creationId xmlns:a16="http://schemas.microsoft.com/office/drawing/2014/main" id="{E97D7710-3B00-4680-3378-D9B62D1CD655}"/>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9" name="TextBox 56">
                  <a:extLst>
                    <a:ext uri="{FF2B5EF4-FFF2-40B4-BE49-F238E27FC236}">
                      <a16:creationId xmlns:a16="http://schemas.microsoft.com/office/drawing/2014/main" id="{E97D7710-3B00-4680-3378-D9B62D1CD655}"/>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6"/>
                  <a:stretch>
                    <a:fillRect l="-4348" t="-35135" b="-93243"/>
                  </a:stretch>
                </a:blipFill>
                <a:ln cap="flat">
                  <a:noFill/>
                </a:ln>
              </p:spPr>
              <p:txBody>
                <a:bodyPr/>
                <a:lstStyle/>
                <a:p>
                  <a:r>
                    <a:rPr lang="fr-FR">
                      <a:noFill/>
                    </a:rPr>
                    <a:t> </a:t>
                  </a:r>
                </a:p>
              </p:txBody>
            </p:sp>
          </mc:Fallback>
        </mc:AlternateContent>
        <p:grpSp>
          <p:nvGrpSpPr>
            <p:cNvPr id="40" name="Group 57">
              <a:extLst>
                <a:ext uri="{FF2B5EF4-FFF2-40B4-BE49-F238E27FC236}">
                  <a16:creationId xmlns:a16="http://schemas.microsoft.com/office/drawing/2014/main" id="{CF428C86-A082-C495-1BC1-F07968E7BA68}"/>
                </a:ext>
              </a:extLst>
            </p:cNvPr>
            <p:cNvGrpSpPr/>
            <p:nvPr/>
          </p:nvGrpSpPr>
          <p:grpSpPr>
            <a:xfrm>
              <a:off x="222302" y="2464568"/>
              <a:ext cx="1896301" cy="502975"/>
              <a:chOff x="360264" y="1677210"/>
              <a:chExt cx="1896301" cy="502975"/>
            </a:xfrm>
          </p:grpSpPr>
          <p:cxnSp>
            <p:nvCxnSpPr>
              <p:cNvPr id="59" name="Straight Connector 58">
                <a:extLst>
                  <a:ext uri="{FF2B5EF4-FFF2-40B4-BE49-F238E27FC236}">
                    <a16:creationId xmlns:a16="http://schemas.microsoft.com/office/drawing/2014/main" id="{E90EFCC1-198E-0B9A-FC2D-5C2F494B7C46}"/>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60" name="TextBox 59">
                    <a:extLst>
                      <a:ext uri="{FF2B5EF4-FFF2-40B4-BE49-F238E27FC236}">
                        <a16:creationId xmlns:a16="http://schemas.microsoft.com/office/drawing/2014/main" id="{34D91700-FD52-B0F2-1E0B-DB70D0A94682}"/>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60" name="TextBox 59">
                    <a:extLst>
                      <a:ext uri="{FF2B5EF4-FFF2-40B4-BE49-F238E27FC236}">
                        <a16:creationId xmlns:a16="http://schemas.microsoft.com/office/drawing/2014/main" id="{34D91700-FD52-B0F2-1E0B-DB70D0A94682}"/>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3333" b="-90667"/>
                    </a:stretch>
                  </a:blipFill>
                  <a:ln cap="flat">
                    <a:noFill/>
                  </a:ln>
                </p:spPr>
                <p:txBody>
                  <a:bodyPr/>
                  <a:lstStyle/>
                  <a:p>
                    <a:r>
                      <a:rPr lang="fr-FR">
                        <a:noFill/>
                      </a:rPr>
                      <a:t> </a:t>
                    </a:r>
                  </a:p>
                </p:txBody>
              </p:sp>
            </mc:Fallback>
          </mc:AlternateContent>
        </p:grpSp>
        <p:cxnSp>
          <p:nvCxnSpPr>
            <p:cNvPr id="41" name="Straight Connector 53">
              <a:extLst>
                <a:ext uri="{FF2B5EF4-FFF2-40B4-BE49-F238E27FC236}">
                  <a16:creationId xmlns:a16="http://schemas.microsoft.com/office/drawing/2014/main" id="{D4AF2450-44ED-4FE6-23CA-DA2CBEA6E2AE}"/>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42" name="Straight Arrow Connector 24">
              <a:extLst>
                <a:ext uri="{FF2B5EF4-FFF2-40B4-BE49-F238E27FC236}">
                  <a16:creationId xmlns:a16="http://schemas.microsoft.com/office/drawing/2014/main" id="{818577FA-6A1F-A17B-CDEB-1C6480300E18}"/>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43" name="Straight Arrow Connector 14">
              <a:extLst>
                <a:ext uri="{FF2B5EF4-FFF2-40B4-BE49-F238E27FC236}">
                  <a16:creationId xmlns:a16="http://schemas.microsoft.com/office/drawing/2014/main" id="{518B52A8-9E0D-3074-94D1-55C0F274B21B}"/>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44" name="TextBox 44">
              <a:extLst>
                <a:ext uri="{FF2B5EF4-FFF2-40B4-BE49-F238E27FC236}">
                  <a16:creationId xmlns:a16="http://schemas.microsoft.com/office/drawing/2014/main" id="{79117D47-8B6D-4204-4952-CC1E29031415}"/>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45" name="Straight Connector 48">
              <a:extLst>
                <a:ext uri="{FF2B5EF4-FFF2-40B4-BE49-F238E27FC236}">
                  <a16:creationId xmlns:a16="http://schemas.microsoft.com/office/drawing/2014/main" id="{E4CC88B4-FED6-AC64-41E4-5FE19CBE8944}"/>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46" name="Straight Connector 51">
              <a:extLst>
                <a:ext uri="{FF2B5EF4-FFF2-40B4-BE49-F238E27FC236}">
                  <a16:creationId xmlns:a16="http://schemas.microsoft.com/office/drawing/2014/main" id="{BFD2E582-3B9C-CDDD-A2DF-1409BE7E6E74}"/>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47" name="Straight Connector 48">
              <a:extLst>
                <a:ext uri="{FF2B5EF4-FFF2-40B4-BE49-F238E27FC236}">
                  <a16:creationId xmlns:a16="http://schemas.microsoft.com/office/drawing/2014/main" id="{BABB5A00-727F-B120-0D55-FC9624E3AD2A}"/>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48" name="Straight Connector 51">
              <a:extLst>
                <a:ext uri="{FF2B5EF4-FFF2-40B4-BE49-F238E27FC236}">
                  <a16:creationId xmlns:a16="http://schemas.microsoft.com/office/drawing/2014/main" id="{C9D33E9E-D20A-7C77-E7FD-8BDF370B586F}"/>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49" name="TextBox 59">
                  <a:extLst>
                    <a:ext uri="{FF2B5EF4-FFF2-40B4-BE49-F238E27FC236}">
                      <a16:creationId xmlns:a16="http://schemas.microsoft.com/office/drawing/2014/main" id="{0B20C2F2-434E-3102-C7D3-4630E222E448}"/>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9" name="TextBox 59">
                  <a:extLst>
                    <a:ext uri="{FF2B5EF4-FFF2-40B4-BE49-F238E27FC236}">
                      <a16:creationId xmlns:a16="http://schemas.microsoft.com/office/drawing/2014/main" id="{0B20C2F2-434E-3102-C7D3-4630E222E448}"/>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329"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50" name="TextBox 56">
                  <a:extLst>
                    <a:ext uri="{FF2B5EF4-FFF2-40B4-BE49-F238E27FC236}">
                      <a16:creationId xmlns:a16="http://schemas.microsoft.com/office/drawing/2014/main" id="{066D189A-B015-6274-03E5-AC2D7C2FD224}"/>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50" name="TextBox 56">
                  <a:extLst>
                    <a:ext uri="{FF2B5EF4-FFF2-40B4-BE49-F238E27FC236}">
                      <a16:creationId xmlns:a16="http://schemas.microsoft.com/office/drawing/2014/main" id="{066D189A-B015-6274-03E5-AC2D7C2FD224}"/>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783" t="-38806" b="-113433"/>
                  </a:stretch>
                </a:blipFill>
                <a:ln cap="flat">
                  <a:noFill/>
                </a:ln>
              </p:spPr>
              <p:txBody>
                <a:bodyPr/>
                <a:lstStyle/>
                <a:p>
                  <a:r>
                    <a:rPr lang="fr-FR">
                      <a:noFill/>
                    </a:rPr>
                    <a:t> </a:t>
                  </a:r>
                </a:p>
              </p:txBody>
            </p:sp>
          </mc:Fallback>
        </mc:AlternateContent>
        <p:cxnSp>
          <p:nvCxnSpPr>
            <p:cNvPr id="51" name="Straight Arrow Connector 14">
              <a:extLst>
                <a:ext uri="{FF2B5EF4-FFF2-40B4-BE49-F238E27FC236}">
                  <a16:creationId xmlns:a16="http://schemas.microsoft.com/office/drawing/2014/main" id="{C5DA5E6D-4C9A-F183-7632-C6E77214B951}"/>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52" name="Straight Arrow Connector 14">
              <a:extLst>
                <a:ext uri="{FF2B5EF4-FFF2-40B4-BE49-F238E27FC236}">
                  <a16:creationId xmlns:a16="http://schemas.microsoft.com/office/drawing/2014/main" id="{30C527EC-2343-512C-E423-77B765A70F6B}"/>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53" name="TextBox 44">
              <a:extLst>
                <a:ext uri="{FF2B5EF4-FFF2-40B4-BE49-F238E27FC236}">
                  <a16:creationId xmlns:a16="http://schemas.microsoft.com/office/drawing/2014/main" id="{5E1D8710-E99F-3C54-A9F9-637E7FCB555D}"/>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54" name="TextBox 46">
              <a:extLst>
                <a:ext uri="{FF2B5EF4-FFF2-40B4-BE49-F238E27FC236}">
                  <a16:creationId xmlns:a16="http://schemas.microsoft.com/office/drawing/2014/main" id="{D0CA9723-24FF-5958-DD5D-98A664D97FDD}"/>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55" name="TextBox 25">
              <a:extLst>
                <a:ext uri="{FF2B5EF4-FFF2-40B4-BE49-F238E27FC236}">
                  <a16:creationId xmlns:a16="http://schemas.microsoft.com/office/drawing/2014/main" id="{D7A1000A-0671-0D31-C6AF-1300FDE4D138}"/>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56" name="TextBox 15">
              <a:extLst>
                <a:ext uri="{FF2B5EF4-FFF2-40B4-BE49-F238E27FC236}">
                  <a16:creationId xmlns:a16="http://schemas.microsoft.com/office/drawing/2014/main" id="{28971D86-AB2C-6054-8A65-C12971DDB82D}"/>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57" name="TextBox 15">
              <a:extLst>
                <a:ext uri="{FF2B5EF4-FFF2-40B4-BE49-F238E27FC236}">
                  <a16:creationId xmlns:a16="http://schemas.microsoft.com/office/drawing/2014/main" id="{7738FCC9-C43B-E18D-6C30-05B986A9CA5B}"/>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58" name="TextBox 15">
              <a:extLst>
                <a:ext uri="{FF2B5EF4-FFF2-40B4-BE49-F238E27FC236}">
                  <a16:creationId xmlns:a16="http://schemas.microsoft.com/office/drawing/2014/main" id="{4C8F5DD4-8FDB-C4E3-29A1-53D894660E15}"/>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CE788163-0470-A6F5-ABEB-75A9534DBD49}"/>
                  </a:ext>
                </a:extLst>
              </p:cNvPr>
              <p:cNvSpPr txBox="1"/>
              <p:nvPr/>
            </p:nvSpPr>
            <p:spPr>
              <a:xfrm>
                <a:off x="5139165" y="4280244"/>
                <a:ext cx="3483480" cy="2388731"/>
              </a:xfrm>
              <a:prstGeom prst="rect">
                <a:avLst/>
              </a:prstGeom>
              <a:noFill/>
            </p:spPr>
            <p:txBody>
              <a:bodyPr wrap="square">
                <a:spAutoFit/>
              </a:bodyPr>
              <a:lstStyle/>
              <a:p>
                <a:r>
                  <a:rPr lang="fr-FR" sz="1800" b="0" i="0" u="none" strike="noStrike" kern="1200" cap="none" spc="0" baseline="0" dirty="0">
                    <a:solidFill>
                      <a:srgbClr val="000000"/>
                    </a:solidFill>
                    <a:uFillTx/>
                    <a:latin typeface="Calibri"/>
                  </a:rPr>
                  <a:t>8</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i="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i="0">
                                    <a:latin typeface="Cambria Math" panose="02040503050406030204" pitchFamily="18" charset="0"/>
                                  </a:rPr>
                                  <m:t>3</m:t>
                                </m:r>
                              </m:num>
                              <m:den>
                                <m:r>
                                  <a:rPr lang="fr-FR" sz="1800" i="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a:latin typeface="Cambria Math" panose="02040503050406030204" pitchFamily="18" charset="0"/>
                                  </a:rPr>
                                  <m:t>1</m:t>
                                </m:r>
                              </m:num>
                              <m:den>
                                <m:r>
                                  <a:rPr lang="fr-FR" sz="180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b="0" i="0" smtClean="0">
                                    <a:latin typeface="Cambria Math" panose="02040503050406030204" pitchFamily="18" charset="0"/>
                                  </a:rPr>
                                  <m:t>3</m:t>
                                </m:r>
                              </m:num>
                              <m:den>
                                <m:r>
                                  <a:rPr lang="fr-FR" sz="1800">
                                    <a:latin typeface="Cambria Math" panose="02040503050406030204" pitchFamily="18" charset="0"/>
                                  </a:rPr>
                                  <m:t>2</m:t>
                                </m:r>
                              </m:den>
                            </m:f>
                          </m:sub>
                        </m:sSub>
                      </m:e>
                    </m:sPre>
                  </m:oMath>
                </a14:m>
                <a:endParaRPr lang="fr-FR" sz="1800" dirty="0"/>
              </a:p>
              <a:p>
                <a:r>
                  <a:rPr lang="fr-FR" dirty="0"/>
                  <a:t>1st </a:t>
                </a:r>
                <a:r>
                  <a:rPr lang="fr-FR" dirty="0" err="1"/>
                  <a:t>step</a:t>
                </a:r>
                <a:r>
                  <a:rPr lang="fr-FR" dirty="0"/>
                  <a:t> : </a:t>
                </a:r>
                <a:r>
                  <a:rPr lang="fr-FR" dirty="0" err="1"/>
                  <a:t>Ti:Sa</a:t>
                </a:r>
                <a:r>
                  <a:rPr lang="fr-FR" dirty="0"/>
                  <a:t> (3GHz </a:t>
                </a:r>
                <a:r>
                  <a:rPr lang="fr-FR" dirty="0" err="1"/>
                  <a:t>linewidth</a:t>
                </a:r>
                <a:r>
                  <a:rPr lang="fr-FR" dirty="0"/>
                  <a:t>)</a:t>
                </a:r>
              </a:p>
              <a:p>
                <a:r>
                  <a:rPr lang="fr-FR" dirty="0"/>
                  <a:t>2</a:t>
                </a:r>
                <a:r>
                  <a:rPr lang="fr-FR" baseline="30000" dirty="0"/>
                  <a:t>nd</a:t>
                </a:r>
                <a:r>
                  <a:rPr lang="fr-FR" dirty="0"/>
                  <a:t> </a:t>
                </a:r>
                <a:r>
                  <a:rPr lang="fr-FR" dirty="0" err="1"/>
                  <a:t>step</a:t>
                </a:r>
                <a:r>
                  <a:rPr lang="fr-FR" dirty="0"/>
                  <a:t> : </a:t>
                </a:r>
                <a:r>
                  <a:rPr lang="fr-FR" dirty="0" err="1"/>
                  <a:t>Nd:YAG</a:t>
                </a:r>
                <a:endParaRPr lang="fr-FR" dirty="0"/>
              </a:p>
              <a:p>
                <a:endParaRPr lang="fr-FR" sz="1800" dirty="0"/>
              </a:p>
              <a:p>
                <a:pPr marL="0" indent="0">
                  <a:buNone/>
                </a:pPr>
                <a:r>
                  <a:rPr lang="fr-FR" sz="1800" dirty="0"/>
                  <a:t> </a:t>
                </a:r>
                <a14:m>
                  <m:oMath xmlns:m="http://schemas.openxmlformats.org/officeDocument/2006/math">
                    <m:r>
                      <m:rPr>
                        <m:nor/>
                      </m:rPr>
                      <a:rPr lang="fr-FR" sz="1800">
                        <a:latin typeface="Cambria Math" panose="02040503050406030204" pitchFamily="18" charset="0"/>
                      </a:rPr>
                      <m:t>10</m:t>
                    </m:r>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a:latin typeface="Cambria Math" panose="02040503050406030204" pitchFamily="18" charset="0"/>
                                  </a:rPr>
                                  <m:t>1</m:t>
                                </m:r>
                              </m:num>
                              <m:den>
                                <m:r>
                                  <a:rPr lang="fr-FR" sz="1800">
                                    <a:latin typeface="Cambria Math" panose="02040503050406030204" pitchFamily="18" charset="0"/>
                                  </a:rPr>
                                  <m:t>2</m:t>
                                </m:r>
                              </m:den>
                            </m:f>
                          </m:sub>
                        </m:sSub>
                      </m:e>
                    </m:sPre>
                    <m:r>
                      <a:rPr lang="fr-FR" sz="1800" i="1">
                        <a:latin typeface="Cambria Math" panose="02040503050406030204" pitchFamily="18" charset="0"/>
                      </a:rPr>
                      <m:t>,</m:t>
                    </m:r>
                    <m:r>
                      <m:rPr>
                        <m:nor/>
                      </m:rPr>
                      <a:rPr lang="fr-FR" sz="1800">
                        <a:latin typeface="Cambria Math" panose="02040503050406030204" pitchFamily="18" charset="0"/>
                      </a:rPr>
                      <m:t>10</m:t>
                    </m:r>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a:latin typeface="Cambria Math" panose="02040503050406030204" pitchFamily="18" charset="0"/>
                                  </a:rPr>
                                  <m:t>3</m:t>
                                </m:r>
                              </m:num>
                              <m:den>
                                <m:r>
                                  <a:rPr lang="fr-FR" sz="1800">
                                    <a:latin typeface="Cambria Math" panose="02040503050406030204" pitchFamily="18" charset="0"/>
                                  </a:rPr>
                                  <m:t>2</m:t>
                                </m:r>
                              </m:den>
                            </m:f>
                          </m:sub>
                        </m:sSub>
                      </m:e>
                    </m:sPre>
                  </m:oMath>
                </a14:m>
                <a:endParaRPr lang="fr-FR" sz="1800" dirty="0"/>
              </a:p>
              <a:p>
                <a:pPr marL="0" indent="0">
                  <a:buNone/>
                </a:pPr>
                <a:r>
                  <a:rPr lang="fr-FR" dirty="0"/>
                  <a:t>1st </a:t>
                </a:r>
                <a:r>
                  <a:rPr lang="fr-FR" dirty="0" err="1"/>
                  <a:t>step</a:t>
                </a:r>
                <a:r>
                  <a:rPr lang="fr-FR" dirty="0"/>
                  <a:t> : OPO (200GHz </a:t>
                </a:r>
                <a:r>
                  <a:rPr lang="fr-FR" dirty="0" err="1"/>
                  <a:t>linewidth</a:t>
                </a:r>
                <a:r>
                  <a:rPr lang="fr-FR" dirty="0"/>
                  <a:t>)</a:t>
                </a:r>
              </a:p>
              <a:p>
                <a:pPr marL="0" indent="0">
                  <a:buNone/>
                </a:pPr>
                <a:r>
                  <a:rPr lang="fr-FR" dirty="0"/>
                  <a:t>2</a:t>
                </a:r>
                <a:r>
                  <a:rPr lang="fr-FR" baseline="30000" dirty="0"/>
                  <a:t>nd</a:t>
                </a:r>
                <a:r>
                  <a:rPr lang="fr-FR" dirty="0"/>
                  <a:t> </a:t>
                </a:r>
                <a:r>
                  <a:rPr lang="fr-FR" dirty="0" err="1"/>
                  <a:t>step</a:t>
                </a:r>
                <a:r>
                  <a:rPr lang="fr-FR" dirty="0"/>
                  <a:t> : </a:t>
                </a:r>
                <a:r>
                  <a:rPr lang="fr-FR" dirty="0" err="1"/>
                  <a:t>Nd:YAG</a:t>
                </a:r>
                <a:endParaRPr lang="fr-FR" dirty="0"/>
              </a:p>
              <a:p>
                <a:pPr marL="0" indent="0">
                  <a:buNone/>
                </a:pPr>
                <a:endParaRPr lang="fr-FR" sz="1800" dirty="0"/>
              </a:p>
            </p:txBody>
          </p:sp>
        </mc:Choice>
        <mc:Fallback>
          <p:sp>
            <p:nvSpPr>
              <p:cNvPr id="3" name="TextBox 2">
                <a:extLst>
                  <a:ext uri="{FF2B5EF4-FFF2-40B4-BE49-F238E27FC236}">
                    <a16:creationId xmlns:a16="http://schemas.microsoft.com/office/drawing/2014/main" id="{CE788163-0470-A6F5-ABEB-75A9534DBD49}"/>
                  </a:ext>
                </a:extLst>
              </p:cNvPr>
              <p:cNvSpPr txBox="1">
                <a:spLocks noRot="1" noChangeAspect="1" noMove="1" noResize="1" noEditPoints="1" noAdjustHandles="1" noChangeArrowheads="1" noChangeShapeType="1" noTextEdit="1"/>
              </p:cNvSpPr>
              <p:nvPr/>
            </p:nvSpPr>
            <p:spPr>
              <a:xfrm>
                <a:off x="5139165" y="4280244"/>
                <a:ext cx="3483480" cy="2388731"/>
              </a:xfrm>
              <a:prstGeom prst="rect">
                <a:avLst/>
              </a:prstGeom>
              <a:blipFill>
                <a:blip r:embed="rId10"/>
                <a:stretch>
                  <a:fillRect l="-1401" t="-6633"/>
                </a:stretch>
              </a:blipFill>
            </p:spPr>
            <p:txBody>
              <a:bodyPr/>
              <a:lstStyle/>
              <a:p>
                <a:r>
                  <a:rPr lang="fr-FR">
                    <a:noFill/>
                  </a:rPr>
                  <a:t> </a:t>
                </a:r>
              </a:p>
            </p:txBody>
          </p:sp>
        </mc:Fallback>
      </mc:AlternateContent>
    </p:spTree>
    <p:extLst>
      <p:ext uri="{BB962C8B-B14F-4D97-AF65-F5344CB8AC3E}">
        <p14:creationId xmlns:p14="http://schemas.microsoft.com/office/powerpoint/2010/main" val="2160429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9913B-358C-638D-4A9C-2BBB1450B9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A5109B-720E-2AC3-A4B1-BEFC5D4DBCB0}"/>
              </a:ext>
            </a:extLst>
          </p:cNvPr>
          <p:cNvSpPr>
            <a:spLocks noGrp="1"/>
          </p:cNvSpPr>
          <p:nvPr>
            <p:ph type="title"/>
          </p:nvPr>
        </p:nvSpPr>
        <p:spPr/>
        <p:txBody>
          <a:bodyPr/>
          <a:lstStyle/>
          <a:p>
            <a:r>
              <a:rPr lang="fr-FR" dirty="0"/>
              <a:t>Energy </a:t>
            </a:r>
            <a:r>
              <a:rPr lang="fr-FR" dirty="0" err="1"/>
              <a:t>levels</a:t>
            </a:r>
            <a:endParaRPr lang="fr-FR" dirty="0"/>
          </a:p>
        </p:txBody>
      </p:sp>
      <p:pic>
        <p:nvPicPr>
          <p:cNvPr id="8" name="Picture 7">
            <a:extLst>
              <a:ext uri="{FF2B5EF4-FFF2-40B4-BE49-F238E27FC236}">
                <a16:creationId xmlns:a16="http://schemas.microsoft.com/office/drawing/2014/main" id="{FE26066B-F139-BCE0-B4C3-63EEF55E6238}"/>
              </a:ext>
            </a:extLst>
          </p:cNvPr>
          <p:cNvPicPr>
            <a:picLocks noChangeAspect="1"/>
          </p:cNvPicPr>
          <p:nvPr/>
        </p:nvPicPr>
        <p:blipFill>
          <a:blip r:embed="rId2"/>
          <a:srcRect r="8962"/>
          <a:stretch>
            <a:fillRect/>
          </a:stretch>
        </p:blipFill>
        <p:spPr>
          <a:xfrm>
            <a:off x="6104319" y="730249"/>
            <a:ext cx="5335206" cy="5991225"/>
          </a:xfrm>
          <a:prstGeom prst="rect">
            <a:avLst/>
          </a:prstGeom>
        </p:spPr>
      </p:pic>
      <p:sp>
        <p:nvSpPr>
          <p:cNvPr id="9" name="Rectangle 8">
            <a:extLst>
              <a:ext uri="{FF2B5EF4-FFF2-40B4-BE49-F238E27FC236}">
                <a16:creationId xmlns:a16="http://schemas.microsoft.com/office/drawing/2014/main" id="{DC37F04D-D9EC-0351-B10D-EAC6A8713426}"/>
              </a:ext>
            </a:extLst>
          </p:cNvPr>
          <p:cNvSpPr/>
          <p:nvPr/>
        </p:nvSpPr>
        <p:spPr>
          <a:xfrm>
            <a:off x="7401560" y="1320800"/>
            <a:ext cx="1971040" cy="23876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1" name="Rectangle 10">
            <a:extLst>
              <a:ext uri="{FF2B5EF4-FFF2-40B4-BE49-F238E27FC236}">
                <a16:creationId xmlns:a16="http://schemas.microsoft.com/office/drawing/2014/main" id="{0176C00C-6A79-48BA-90BC-621737BBCC0A}"/>
              </a:ext>
            </a:extLst>
          </p:cNvPr>
          <p:cNvSpPr/>
          <p:nvPr/>
        </p:nvSpPr>
        <p:spPr>
          <a:xfrm>
            <a:off x="7449502" y="175260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3" name="Rectangle 12">
            <a:extLst>
              <a:ext uri="{FF2B5EF4-FFF2-40B4-BE49-F238E27FC236}">
                <a16:creationId xmlns:a16="http://schemas.microsoft.com/office/drawing/2014/main" id="{C8240935-4745-9BEC-9490-F784F2464359}"/>
              </a:ext>
            </a:extLst>
          </p:cNvPr>
          <p:cNvSpPr/>
          <p:nvPr/>
        </p:nvSpPr>
        <p:spPr>
          <a:xfrm>
            <a:off x="7341552" y="493395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Rectangle 13">
            <a:extLst>
              <a:ext uri="{FF2B5EF4-FFF2-40B4-BE49-F238E27FC236}">
                <a16:creationId xmlns:a16="http://schemas.microsoft.com/office/drawing/2014/main" id="{CB6FD06F-CBBF-4093-B234-DCA31BA6496B}"/>
              </a:ext>
            </a:extLst>
          </p:cNvPr>
          <p:cNvSpPr/>
          <p:nvPr/>
        </p:nvSpPr>
        <p:spPr>
          <a:xfrm>
            <a:off x="7401560" y="540131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grpSp>
        <p:nvGrpSpPr>
          <p:cNvPr id="15" name="Group 14">
            <a:extLst>
              <a:ext uri="{FF2B5EF4-FFF2-40B4-BE49-F238E27FC236}">
                <a16:creationId xmlns:a16="http://schemas.microsoft.com/office/drawing/2014/main" id="{3E26CB35-1ADF-01A1-2408-FC395FC214D2}"/>
              </a:ext>
            </a:extLst>
          </p:cNvPr>
          <p:cNvGrpSpPr/>
          <p:nvPr/>
        </p:nvGrpSpPr>
        <p:grpSpPr>
          <a:xfrm>
            <a:off x="122015" y="729073"/>
            <a:ext cx="5322942" cy="6128927"/>
            <a:chOff x="122015" y="729073"/>
            <a:chExt cx="5322942" cy="6128927"/>
          </a:xfrm>
        </p:grpSpPr>
        <p:pic>
          <p:nvPicPr>
            <p:cNvPr id="16" name="Picture 15">
              <a:extLst>
                <a:ext uri="{FF2B5EF4-FFF2-40B4-BE49-F238E27FC236}">
                  <a16:creationId xmlns:a16="http://schemas.microsoft.com/office/drawing/2014/main" id="{7FF0033F-E9F3-3B9D-F5A5-0F2C65CCB056}"/>
                </a:ext>
              </a:extLst>
            </p:cNvPr>
            <p:cNvPicPr>
              <a:picLocks noChangeAspect="1"/>
            </p:cNvPicPr>
            <p:nvPr/>
          </p:nvPicPr>
          <p:blipFill>
            <a:blip r:embed="rId3"/>
            <a:srcRect l="1791" t="-5185" r="76572" b="82086"/>
            <a:stretch>
              <a:fillRect/>
            </a:stretch>
          </p:blipFill>
          <p:spPr>
            <a:xfrm>
              <a:off x="327511" y="729073"/>
              <a:ext cx="1863639" cy="1516285"/>
            </a:xfrm>
            <a:prstGeom prst="rect">
              <a:avLst/>
            </a:prstGeom>
          </p:spPr>
        </p:pic>
        <p:pic>
          <p:nvPicPr>
            <p:cNvPr id="17" name="Picture 16">
              <a:extLst>
                <a:ext uri="{FF2B5EF4-FFF2-40B4-BE49-F238E27FC236}">
                  <a16:creationId xmlns:a16="http://schemas.microsoft.com/office/drawing/2014/main" id="{FA4B47A0-2D2A-10A5-EC49-C38FFDC394D1}"/>
                </a:ext>
              </a:extLst>
            </p:cNvPr>
            <p:cNvPicPr>
              <a:picLocks noChangeAspect="1"/>
            </p:cNvPicPr>
            <p:nvPr/>
          </p:nvPicPr>
          <p:blipFill>
            <a:blip r:embed="rId3"/>
            <a:srcRect t="29393" r="80973"/>
            <a:stretch>
              <a:fillRect/>
            </a:stretch>
          </p:blipFill>
          <p:spPr>
            <a:xfrm>
              <a:off x="122015" y="2066924"/>
              <a:ext cx="1645825" cy="4654549"/>
            </a:xfrm>
            <a:prstGeom prst="rect">
              <a:avLst/>
            </a:prstGeom>
          </p:spPr>
        </p:pic>
        <p:pic>
          <p:nvPicPr>
            <p:cNvPr id="18" name="Picture 17">
              <a:extLst>
                <a:ext uri="{FF2B5EF4-FFF2-40B4-BE49-F238E27FC236}">
                  <a16:creationId xmlns:a16="http://schemas.microsoft.com/office/drawing/2014/main" id="{58867626-35E5-8393-E14B-CCD21470317B}"/>
                </a:ext>
              </a:extLst>
            </p:cNvPr>
            <p:cNvPicPr>
              <a:picLocks noChangeAspect="1"/>
            </p:cNvPicPr>
            <p:nvPr/>
          </p:nvPicPr>
          <p:blipFill>
            <a:blip r:embed="rId3"/>
            <a:srcRect l="34368" t="31595" r="46605" b="-2202"/>
            <a:stretch>
              <a:fillRect/>
            </a:stretch>
          </p:blipFill>
          <p:spPr>
            <a:xfrm>
              <a:off x="1568989" y="2066924"/>
              <a:ext cx="1645825" cy="4654549"/>
            </a:xfrm>
            <a:prstGeom prst="rect">
              <a:avLst/>
            </a:prstGeom>
          </p:spPr>
        </p:pic>
        <p:pic>
          <p:nvPicPr>
            <p:cNvPr id="19" name="Picture 18">
              <a:extLst>
                <a:ext uri="{FF2B5EF4-FFF2-40B4-BE49-F238E27FC236}">
                  <a16:creationId xmlns:a16="http://schemas.microsoft.com/office/drawing/2014/main" id="{8CA1D8B5-C74E-75D5-C162-E7449C8A390E}"/>
                </a:ext>
              </a:extLst>
            </p:cNvPr>
            <p:cNvPicPr>
              <a:picLocks noChangeAspect="1"/>
            </p:cNvPicPr>
            <p:nvPr/>
          </p:nvPicPr>
          <p:blipFill>
            <a:blip r:embed="rId3"/>
            <a:srcRect l="75361" t="31705" r="5612" b="-2312"/>
            <a:stretch>
              <a:fillRect/>
            </a:stretch>
          </p:blipFill>
          <p:spPr>
            <a:xfrm>
              <a:off x="3493435" y="2203451"/>
              <a:ext cx="1645825" cy="4654549"/>
            </a:xfrm>
            <a:prstGeom prst="rect">
              <a:avLst/>
            </a:prstGeom>
          </p:spPr>
        </p:pic>
        <p:pic>
          <p:nvPicPr>
            <p:cNvPr id="20" name="Picture 19">
              <a:extLst>
                <a:ext uri="{FF2B5EF4-FFF2-40B4-BE49-F238E27FC236}">
                  <a16:creationId xmlns:a16="http://schemas.microsoft.com/office/drawing/2014/main" id="{7CFD09E2-CDAF-4831-D325-65B232FB2336}"/>
                </a:ext>
              </a:extLst>
            </p:cNvPr>
            <p:cNvPicPr>
              <a:picLocks noChangeAspect="1"/>
            </p:cNvPicPr>
            <p:nvPr/>
          </p:nvPicPr>
          <p:blipFill>
            <a:blip r:embed="rId3"/>
            <a:srcRect l="52801" t="-4976" r="2076" b="81877"/>
            <a:stretch>
              <a:fillRect/>
            </a:stretch>
          </p:blipFill>
          <p:spPr>
            <a:xfrm>
              <a:off x="1541912" y="742948"/>
              <a:ext cx="3903045" cy="1522731"/>
            </a:xfrm>
            <a:prstGeom prst="rect">
              <a:avLst/>
            </a:prstGeom>
          </p:spPr>
        </p:pic>
        <p:pic>
          <p:nvPicPr>
            <p:cNvPr id="21" name="Picture 20">
              <a:extLst>
                <a:ext uri="{FF2B5EF4-FFF2-40B4-BE49-F238E27FC236}">
                  <a16:creationId xmlns:a16="http://schemas.microsoft.com/office/drawing/2014/main" id="{C6FD93C9-371E-BB74-CAE9-D2304331E09F}"/>
                </a:ext>
              </a:extLst>
            </p:cNvPr>
            <p:cNvPicPr>
              <a:picLocks noChangeAspect="1"/>
            </p:cNvPicPr>
            <p:nvPr/>
          </p:nvPicPr>
          <p:blipFill>
            <a:blip r:embed="rId3"/>
            <a:srcRect l="37834" t="8876" r="48252" b="81877"/>
            <a:stretch>
              <a:fillRect/>
            </a:stretch>
          </p:blipFill>
          <p:spPr>
            <a:xfrm>
              <a:off x="1835514" y="1656080"/>
              <a:ext cx="1203533" cy="609599"/>
            </a:xfrm>
            <a:prstGeom prst="rect">
              <a:avLst/>
            </a:prstGeom>
          </p:spPr>
        </p:pic>
      </p:grpSp>
    </p:spTree>
    <p:extLst>
      <p:ext uri="{BB962C8B-B14F-4D97-AF65-F5344CB8AC3E}">
        <p14:creationId xmlns:p14="http://schemas.microsoft.com/office/powerpoint/2010/main" val="1372654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5DA1A-4234-C578-D47C-F2225F7EB0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B1681C-BF12-2627-C31E-7A666376E374}"/>
              </a:ext>
            </a:extLst>
          </p:cNvPr>
          <p:cNvSpPr>
            <a:spLocks noGrp="1"/>
          </p:cNvSpPr>
          <p:nvPr>
            <p:ph type="title"/>
          </p:nvPr>
        </p:nvSpPr>
        <p:spPr/>
        <p:txBody>
          <a:bodyPr/>
          <a:lstStyle/>
          <a:p>
            <a:r>
              <a:rPr lang="fr-FR" dirty="0"/>
              <a:t>Energy </a:t>
            </a:r>
            <a:r>
              <a:rPr lang="fr-FR" dirty="0" err="1"/>
              <a:t>levels</a:t>
            </a:r>
            <a:endParaRPr lang="fr-FR" dirty="0"/>
          </a:p>
        </p:txBody>
      </p:sp>
      <p:pic>
        <p:nvPicPr>
          <p:cNvPr id="8" name="Picture 7">
            <a:extLst>
              <a:ext uri="{FF2B5EF4-FFF2-40B4-BE49-F238E27FC236}">
                <a16:creationId xmlns:a16="http://schemas.microsoft.com/office/drawing/2014/main" id="{9E1A8C0B-26BA-4623-1D89-F5C784EEE611}"/>
              </a:ext>
            </a:extLst>
          </p:cNvPr>
          <p:cNvPicPr>
            <a:picLocks noChangeAspect="1"/>
          </p:cNvPicPr>
          <p:nvPr/>
        </p:nvPicPr>
        <p:blipFill>
          <a:blip r:embed="rId2"/>
          <a:srcRect r="8962"/>
          <a:stretch>
            <a:fillRect/>
          </a:stretch>
        </p:blipFill>
        <p:spPr>
          <a:xfrm>
            <a:off x="6104319" y="730249"/>
            <a:ext cx="5335206" cy="5991225"/>
          </a:xfrm>
          <a:prstGeom prst="rect">
            <a:avLst/>
          </a:prstGeom>
        </p:spPr>
      </p:pic>
      <p:sp>
        <p:nvSpPr>
          <p:cNvPr id="9" name="Rectangle 8">
            <a:extLst>
              <a:ext uri="{FF2B5EF4-FFF2-40B4-BE49-F238E27FC236}">
                <a16:creationId xmlns:a16="http://schemas.microsoft.com/office/drawing/2014/main" id="{AE766F64-40C1-4F84-CAA2-59455ECEC465}"/>
              </a:ext>
            </a:extLst>
          </p:cNvPr>
          <p:cNvSpPr/>
          <p:nvPr/>
        </p:nvSpPr>
        <p:spPr>
          <a:xfrm>
            <a:off x="7401560" y="1320800"/>
            <a:ext cx="1971040" cy="23876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1" name="Rectangle 10">
            <a:extLst>
              <a:ext uri="{FF2B5EF4-FFF2-40B4-BE49-F238E27FC236}">
                <a16:creationId xmlns:a16="http://schemas.microsoft.com/office/drawing/2014/main" id="{EFA9CC4E-5C1A-2AD6-6E51-F89101BC489B}"/>
              </a:ext>
            </a:extLst>
          </p:cNvPr>
          <p:cNvSpPr/>
          <p:nvPr/>
        </p:nvSpPr>
        <p:spPr>
          <a:xfrm>
            <a:off x="7449502" y="175260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3" name="Rectangle 12">
            <a:extLst>
              <a:ext uri="{FF2B5EF4-FFF2-40B4-BE49-F238E27FC236}">
                <a16:creationId xmlns:a16="http://schemas.microsoft.com/office/drawing/2014/main" id="{871FE468-A7A3-5A82-083A-B71781E99FD5}"/>
              </a:ext>
            </a:extLst>
          </p:cNvPr>
          <p:cNvSpPr/>
          <p:nvPr/>
        </p:nvSpPr>
        <p:spPr>
          <a:xfrm>
            <a:off x="7341552" y="493395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Rectangle 13">
            <a:extLst>
              <a:ext uri="{FF2B5EF4-FFF2-40B4-BE49-F238E27FC236}">
                <a16:creationId xmlns:a16="http://schemas.microsoft.com/office/drawing/2014/main" id="{06462AE5-050D-E563-1361-C55AE7D4A9E1}"/>
              </a:ext>
            </a:extLst>
          </p:cNvPr>
          <p:cNvSpPr/>
          <p:nvPr/>
        </p:nvSpPr>
        <p:spPr>
          <a:xfrm>
            <a:off x="7401560" y="5401310"/>
            <a:ext cx="1971040" cy="4571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4" name="TextBox 3">
            <a:extLst>
              <a:ext uri="{FF2B5EF4-FFF2-40B4-BE49-F238E27FC236}">
                <a16:creationId xmlns:a16="http://schemas.microsoft.com/office/drawing/2014/main" id="{FA964E9C-F499-BE00-D666-8C2CCBF3A75D}"/>
              </a:ext>
            </a:extLst>
          </p:cNvPr>
          <p:cNvSpPr txBox="1"/>
          <p:nvPr/>
        </p:nvSpPr>
        <p:spPr>
          <a:xfrm>
            <a:off x="211805" y="1320800"/>
            <a:ext cx="5335206" cy="2585323"/>
          </a:xfrm>
          <a:prstGeom prst="rect">
            <a:avLst/>
          </a:prstGeom>
          <a:noFill/>
        </p:spPr>
        <p:txBody>
          <a:bodyPr wrap="square">
            <a:spAutoFit/>
          </a:bodyPr>
          <a:lstStyle/>
          <a:p>
            <a:r>
              <a:rPr lang="fr-FR" b="1" dirty="0" err="1">
                <a:latin typeface="Arial" panose="020B0604020202020204" pitchFamily="34" charset="0"/>
                <a:cs typeface="Arial" panose="020B0604020202020204" pitchFamily="34" charset="0"/>
              </a:rPr>
              <a:t>Experiment</a:t>
            </a:r>
            <a:r>
              <a:rPr lang="fr-FR" b="1" dirty="0">
                <a:latin typeface="Arial" panose="020B0604020202020204" pitchFamily="34" charset="0"/>
                <a:cs typeface="Arial" panose="020B0604020202020204" pitchFamily="34" charset="0"/>
              </a:rPr>
              <a:t> :</a:t>
            </a:r>
          </a:p>
          <a:p>
            <a:r>
              <a:rPr lang="fr-FR" dirty="0" err="1">
                <a:latin typeface="Arial" panose="020B0604020202020204" pitchFamily="34" charset="0"/>
                <a:cs typeface="Arial" panose="020B0604020202020204" pitchFamily="34" charset="0"/>
              </a:rPr>
              <a:t>Two</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step</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scheme</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from</a:t>
            </a:r>
            <a:r>
              <a:rPr lang="fr-FR" dirty="0">
                <a:latin typeface="Arial" panose="020B0604020202020204" pitchFamily="34" charset="0"/>
                <a:cs typeface="Arial" panose="020B0604020202020204" pitchFamily="34" charset="0"/>
              </a:rPr>
              <a:t> the </a:t>
            </a:r>
            <a:r>
              <a:rPr lang="fr-FR" dirty="0" err="1">
                <a:latin typeface="Arial" panose="020B0604020202020204" pitchFamily="34" charset="0"/>
                <a:cs typeface="Arial" panose="020B0604020202020204" pitchFamily="34" charset="0"/>
              </a:rPr>
              <a:t>ground</a:t>
            </a:r>
            <a:r>
              <a:rPr lang="fr-FR" dirty="0">
                <a:latin typeface="Arial" panose="020B0604020202020204" pitchFamily="34" charset="0"/>
                <a:cs typeface="Arial" panose="020B0604020202020204" pitchFamily="34" charset="0"/>
              </a:rPr>
              <a:t> state </a:t>
            </a:r>
          </a:p>
          <a:p>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Theory : </a:t>
            </a:r>
          </a:p>
          <a:p>
            <a:r>
              <a:rPr lang="fr-FR" dirty="0">
                <a:latin typeface="Arial" panose="020B0604020202020204" pitchFamily="34" charset="0"/>
                <a:cs typeface="Arial" panose="020B0604020202020204" pitchFamily="34" charset="0"/>
              </a:rPr>
              <a:t>RCCSDT (</a:t>
            </a:r>
            <a:r>
              <a:rPr lang="fr-FR" dirty="0" err="1">
                <a:latin typeface="Arial" panose="020B0604020202020204" pitchFamily="34" charset="0"/>
                <a:cs typeface="Arial" panose="020B0604020202020204" pitchFamily="34" charset="0"/>
              </a:rPr>
              <a:t>Relativistic</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Coupled</a:t>
            </a:r>
            <a:r>
              <a:rPr lang="fr-FR" dirty="0">
                <a:latin typeface="Arial" panose="020B0604020202020204" pitchFamily="34" charset="0"/>
                <a:cs typeface="Arial" panose="020B0604020202020204" pitchFamily="34" charset="0"/>
              </a:rPr>
              <a:t>-Cluster </a:t>
            </a:r>
            <a:r>
              <a:rPr lang="fr-FR" dirty="0" err="1">
                <a:latin typeface="Arial" panose="020B0604020202020204" pitchFamily="34" charset="0"/>
                <a:cs typeface="Arial" panose="020B0604020202020204" pitchFamily="34" charset="0"/>
              </a:rPr>
              <a:t>with</a:t>
            </a:r>
            <a:r>
              <a:rPr lang="fr-FR" dirty="0">
                <a:latin typeface="Arial" panose="020B0604020202020204" pitchFamily="34" charset="0"/>
                <a:cs typeface="Arial" panose="020B0604020202020204" pitchFamily="34" charset="0"/>
              </a:rPr>
              <a:t> Single, Double, and Triple excitations) </a:t>
            </a:r>
            <a:r>
              <a:rPr lang="fr-FR" dirty="0" err="1">
                <a:latin typeface="Arial" panose="020B0604020202020204" pitchFamily="34" charset="0"/>
                <a:cs typeface="Arial" panose="020B0604020202020204" pitchFamily="34" charset="0"/>
              </a:rPr>
              <a:t>method</a:t>
            </a:r>
            <a:r>
              <a:rPr lang="fr-FR" dirty="0">
                <a:latin typeface="Arial" panose="020B0604020202020204" pitchFamily="34" charset="0"/>
                <a:cs typeface="Arial" panose="020B0604020202020204" pitchFamily="34" charset="0"/>
              </a:rPr>
              <a:t> r</a:t>
            </a:r>
            <a:r>
              <a:rPr lang="en-US" dirty="0" err="1">
                <a:latin typeface="Arial" panose="020B0604020202020204" pitchFamily="34" charset="0"/>
                <a:cs typeface="Arial" panose="020B0604020202020204" pitchFamily="34" charset="0"/>
              </a:rPr>
              <a:t>eferenced</a:t>
            </a:r>
            <a:r>
              <a:rPr lang="en-US" dirty="0">
                <a:latin typeface="Arial" panose="020B0604020202020204" pitchFamily="34" charset="0"/>
                <a:cs typeface="Arial" panose="020B0604020202020204" pitchFamily="34" charset="0"/>
              </a:rPr>
              <a:t> to the ionization potential.</a:t>
            </a:r>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8491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6F60F-D945-BC8F-268E-FFBC047335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FCF7DC-8CC4-4F08-FD26-517F2B71AAB3}"/>
              </a:ext>
            </a:extLst>
          </p:cNvPr>
          <p:cNvSpPr>
            <a:spLocks noGrp="1"/>
          </p:cNvSpPr>
          <p:nvPr>
            <p:ph type="title"/>
          </p:nvPr>
        </p:nvSpPr>
        <p:spPr/>
        <p:txBody>
          <a:bodyPr/>
          <a:lstStyle/>
          <a:p>
            <a:r>
              <a:rPr lang="fr-FR" dirty="0"/>
              <a:t>Energy </a:t>
            </a:r>
            <a:r>
              <a:rPr lang="fr-FR" dirty="0" err="1"/>
              <a:t>levels</a:t>
            </a:r>
            <a:endParaRPr lang="fr-FR" dirty="0"/>
          </a:p>
        </p:txBody>
      </p:sp>
      <p:pic>
        <p:nvPicPr>
          <p:cNvPr id="8" name="Picture 7">
            <a:extLst>
              <a:ext uri="{FF2B5EF4-FFF2-40B4-BE49-F238E27FC236}">
                <a16:creationId xmlns:a16="http://schemas.microsoft.com/office/drawing/2014/main" id="{F490E3D9-1CC1-C4C3-27D5-20F9FA7E0B75}"/>
              </a:ext>
            </a:extLst>
          </p:cNvPr>
          <p:cNvPicPr>
            <a:picLocks noChangeAspect="1"/>
          </p:cNvPicPr>
          <p:nvPr/>
        </p:nvPicPr>
        <p:blipFill>
          <a:blip r:embed="rId3"/>
          <a:srcRect r="8962"/>
          <a:stretch>
            <a:fillRect/>
          </a:stretch>
        </p:blipFill>
        <p:spPr>
          <a:xfrm>
            <a:off x="6104319" y="730249"/>
            <a:ext cx="5335206" cy="5991225"/>
          </a:xfrm>
          <a:prstGeom prst="rect">
            <a:avLst/>
          </a:prstGeom>
        </p:spPr>
      </p:pic>
      <p:sp>
        <p:nvSpPr>
          <p:cNvPr id="5" name="Arrow: Up 4">
            <a:extLst>
              <a:ext uri="{FF2B5EF4-FFF2-40B4-BE49-F238E27FC236}">
                <a16:creationId xmlns:a16="http://schemas.microsoft.com/office/drawing/2014/main" id="{D9067F6F-1F37-DB4A-68B8-DCFE7768FD9F}"/>
              </a:ext>
            </a:extLst>
          </p:cNvPr>
          <p:cNvSpPr/>
          <p:nvPr/>
        </p:nvSpPr>
        <p:spPr>
          <a:xfrm rot="10800000">
            <a:off x="8930640" y="5455920"/>
            <a:ext cx="182880" cy="22098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Arrow: Up 5">
            <a:extLst>
              <a:ext uri="{FF2B5EF4-FFF2-40B4-BE49-F238E27FC236}">
                <a16:creationId xmlns:a16="http://schemas.microsoft.com/office/drawing/2014/main" id="{9DA06BF4-3251-D64F-A7BB-09AC8C68F521}"/>
              </a:ext>
            </a:extLst>
          </p:cNvPr>
          <p:cNvSpPr/>
          <p:nvPr/>
        </p:nvSpPr>
        <p:spPr>
          <a:xfrm rot="10800000">
            <a:off x="8930640" y="4975860"/>
            <a:ext cx="182880" cy="22098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Arrow: Up 6">
            <a:extLst>
              <a:ext uri="{FF2B5EF4-FFF2-40B4-BE49-F238E27FC236}">
                <a16:creationId xmlns:a16="http://schemas.microsoft.com/office/drawing/2014/main" id="{FFDBBF92-C510-7E5D-BA12-8A487D20131B}"/>
              </a:ext>
            </a:extLst>
          </p:cNvPr>
          <p:cNvSpPr/>
          <p:nvPr/>
        </p:nvSpPr>
        <p:spPr>
          <a:xfrm rot="10800000">
            <a:off x="8747760" y="1823084"/>
            <a:ext cx="182880" cy="243841"/>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Arrow: Up 8">
            <a:extLst>
              <a:ext uri="{FF2B5EF4-FFF2-40B4-BE49-F238E27FC236}">
                <a16:creationId xmlns:a16="http://schemas.microsoft.com/office/drawing/2014/main" id="{E210A402-2F6C-7C62-3045-0897CC14DDAE}"/>
              </a:ext>
            </a:extLst>
          </p:cNvPr>
          <p:cNvSpPr/>
          <p:nvPr/>
        </p:nvSpPr>
        <p:spPr>
          <a:xfrm rot="10800000">
            <a:off x="8930640" y="1562100"/>
            <a:ext cx="182880" cy="260984"/>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extBox 19">
            <a:extLst>
              <a:ext uri="{FF2B5EF4-FFF2-40B4-BE49-F238E27FC236}">
                <a16:creationId xmlns:a16="http://schemas.microsoft.com/office/drawing/2014/main" id="{E2123131-9D38-2D3C-9166-C8DE1B1DC5D1}"/>
              </a:ext>
            </a:extLst>
          </p:cNvPr>
          <p:cNvSpPr txBox="1"/>
          <p:nvPr/>
        </p:nvSpPr>
        <p:spPr>
          <a:xfrm>
            <a:off x="211805" y="1320800"/>
            <a:ext cx="5335206" cy="5078313"/>
          </a:xfrm>
          <a:prstGeom prst="rect">
            <a:avLst/>
          </a:prstGeom>
          <a:noFill/>
        </p:spPr>
        <p:txBody>
          <a:bodyPr wrap="square">
            <a:spAutoFit/>
          </a:bodyPr>
          <a:lstStyle/>
          <a:p>
            <a:r>
              <a:rPr lang="fr-FR" b="1" dirty="0" err="1">
                <a:latin typeface="Arial" panose="020B0604020202020204" pitchFamily="34" charset="0"/>
                <a:cs typeface="Arial" panose="020B0604020202020204" pitchFamily="34" charset="0"/>
              </a:rPr>
              <a:t>Experiment</a:t>
            </a:r>
            <a:r>
              <a:rPr lang="fr-FR" b="1" dirty="0">
                <a:latin typeface="Arial" panose="020B0604020202020204" pitchFamily="34" charset="0"/>
                <a:cs typeface="Arial" panose="020B0604020202020204" pitchFamily="34" charset="0"/>
              </a:rPr>
              <a:t> :</a:t>
            </a:r>
          </a:p>
          <a:p>
            <a:r>
              <a:rPr lang="fr-FR" dirty="0" err="1">
                <a:latin typeface="Arial" panose="020B0604020202020204" pitchFamily="34" charset="0"/>
                <a:cs typeface="Arial" panose="020B0604020202020204" pitchFamily="34" charset="0"/>
              </a:rPr>
              <a:t>Two</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step</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scheme</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from</a:t>
            </a:r>
            <a:r>
              <a:rPr lang="fr-FR" dirty="0">
                <a:latin typeface="Arial" panose="020B0604020202020204" pitchFamily="34" charset="0"/>
                <a:cs typeface="Arial" panose="020B0604020202020204" pitchFamily="34" charset="0"/>
              </a:rPr>
              <a:t> the </a:t>
            </a:r>
            <a:r>
              <a:rPr lang="fr-FR" dirty="0" err="1">
                <a:latin typeface="Arial" panose="020B0604020202020204" pitchFamily="34" charset="0"/>
                <a:cs typeface="Arial" panose="020B0604020202020204" pitchFamily="34" charset="0"/>
              </a:rPr>
              <a:t>ground</a:t>
            </a:r>
            <a:r>
              <a:rPr lang="fr-FR" dirty="0">
                <a:latin typeface="Arial" panose="020B0604020202020204" pitchFamily="34" charset="0"/>
                <a:cs typeface="Arial" panose="020B0604020202020204" pitchFamily="34" charset="0"/>
              </a:rPr>
              <a:t> state </a:t>
            </a:r>
          </a:p>
          <a:p>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Theory : </a:t>
            </a:r>
          </a:p>
          <a:p>
            <a:r>
              <a:rPr lang="fr-FR" dirty="0">
                <a:latin typeface="Arial" panose="020B0604020202020204" pitchFamily="34" charset="0"/>
                <a:cs typeface="Arial" panose="020B0604020202020204" pitchFamily="34" charset="0"/>
              </a:rPr>
              <a:t>RCCSDT (</a:t>
            </a:r>
            <a:r>
              <a:rPr lang="fr-FR" dirty="0" err="1">
                <a:latin typeface="Arial" panose="020B0604020202020204" pitchFamily="34" charset="0"/>
                <a:cs typeface="Arial" panose="020B0604020202020204" pitchFamily="34" charset="0"/>
              </a:rPr>
              <a:t>Relativistic</a:t>
            </a:r>
            <a:r>
              <a:rPr lang="fr-FR" dirty="0">
                <a:latin typeface="Arial" panose="020B0604020202020204" pitchFamily="34" charset="0"/>
                <a:cs typeface="Arial" panose="020B0604020202020204" pitchFamily="34" charset="0"/>
              </a:rPr>
              <a:t> </a:t>
            </a:r>
            <a:r>
              <a:rPr lang="fr-FR" dirty="0" err="1">
                <a:latin typeface="Arial" panose="020B0604020202020204" pitchFamily="34" charset="0"/>
                <a:cs typeface="Arial" panose="020B0604020202020204" pitchFamily="34" charset="0"/>
              </a:rPr>
              <a:t>Coupled</a:t>
            </a:r>
            <a:r>
              <a:rPr lang="fr-FR" dirty="0">
                <a:latin typeface="Arial" panose="020B0604020202020204" pitchFamily="34" charset="0"/>
                <a:cs typeface="Arial" panose="020B0604020202020204" pitchFamily="34" charset="0"/>
              </a:rPr>
              <a:t>-Cluster </a:t>
            </a:r>
            <a:r>
              <a:rPr lang="fr-FR" dirty="0" err="1">
                <a:latin typeface="Arial" panose="020B0604020202020204" pitchFamily="34" charset="0"/>
                <a:cs typeface="Arial" panose="020B0604020202020204" pitchFamily="34" charset="0"/>
              </a:rPr>
              <a:t>with</a:t>
            </a:r>
            <a:r>
              <a:rPr lang="fr-FR" dirty="0">
                <a:latin typeface="Arial" panose="020B0604020202020204" pitchFamily="34" charset="0"/>
                <a:cs typeface="Arial" panose="020B0604020202020204" pitchFamily="34" charset="0"/>
              </a:rPr>
              <a:t> Single, Double, and Triple excitations) </a:t>
            </a:r>
            <a:r>
              <a:rPr lang="fr-FR" dirty="0" err="1">
                <a:latin typeface="Arial" panose="020B0604020202020204" pitchFamily="34" charset="0"/>
                <a:cs typeface="Arial" panose="020B0604020202020204" pitchFamily="34" charset="0"/>
              </a:rPr>
              <a:t>method</a:t>
            </a:r>
            <a:r>
              <a:rPr lang="fr-FR" dirty="0">
                <a:latin typeface="Arial" panose="020B0604020202020204" pitchFamily="34" charset="0"/>
                <a:cs typeface="Arial" panose="020B0604020202020204" pitchFamily="34" charset="0"/>
              </a:rPr>
              <a:t> r</a:t>
            </a:r>
            <a:r>
              <a:rPr lang="en-US" dirty="0" err="1">
                <a:latin typeface="Arial" panose="020B0604020202020204" pitchFamily="34" charset="0"/>
                <a:cs typeface="Arial" panose="020B0604020202020204" pitchFamily="34" charset="0"/>
              </a:rPr>
              <a:t>eferenced</a:t>
            </a:r>
            <a:r>
              <a:rPr lang="en-US" dirty="0">
                <a:latin typeface="Arial" panose="020B0604020202020204" pitchFamily="34" charset="0"/>
                <a:cs typeface="Arial" panose="020B0604020202020204" pitchFamily="34" charset="0"/>
              </a:rPr>
              <a:t> to the ionization potential.</a:t>
            </a:r>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pPr lvl="0" eaLnBrk="0" fontAlgn="base" hangingPunct="0">
              <a:spcBef>
                <a:spcPct val="0"/>
              </a:spcBef>
              <a:spcAft>
                <a:spcPct val="0"/>
              </a:spcAft>
            </a:pPr>
            <a:r>
              <a:rPr lang="fr-FR" altLang="fr-FR" b="1" dirty="0">
                <a:latin typeface="Arial" panose="020B0604020202020204" pitchFamily="34" charset="0"/>
                <a:cs typeface="Arial" panose="020B0604020202020204" pitchFamily="34" charset="0"/>
              </a:rPr>
              <a:t>-</a:t>
            </a:r>
            <a:r>
              <a:rPr lang="fr-FR" altLang="fr-FR" b="1" dirty="0" err="1">
                <a:latin typeface="Arial" panose="020B0604020202020204" pitchFamily="34" charset="0"/>
                <a:cs typeface="Arial" panose="020B0604020202020204" pitchFamily="34" charset="0"/>
              </a:rPr>
              <a:t>Systematic</a:t>
            </a:r>
            <a:r>
              <a:rPr lang="fr-FR" altLang="fr-FR" b="1" dirty="0">
                <a:latin typeface="Arial" panose="020B0604020202020204" pitchFamily="34" charset="0"/>
                <a:cs typeface="Arial" panose="020B0604020202020204" pitchFamily="34" charset="0"/>
              </a:rPr>
              <a:t> offset</a:t>
            </a:r>
            <a:r>
              <a:rPr lang="fr-FR" altLang="fr-FR" dirty="0">
                <a:latin typeface="Arial" panose="020B0604020202020204" pitchFamily="34" charset="0"/>
                <a:cs typeface="Arial" panose="020B0604020202020204" pitchFamily="34" charset="0"/>
              </a:rPr>
              <a:t> </a:t>
            </a:r>
            <a:r>
              <a:rPr lang="fr-FR" altLang="fr-FR" dirty="0" err="1">
                <a:latin typeface="Arial" panose="020B0604020202020204" pitchFamily="34" charset="0"/>
                <a:cs typeface="Arial" panose="020B0604020202020204" pitchFamily="34" charset="0"/>
              </a:rPr>
              <a:t>from</a:t>
            </a:r>
            <a:r>
              <a:rPr lang="fr-FR" altLang="fr-FR" dirty="0">
                <a:latin typeface="Arial" panose="020B0604020202020204" pitchFamily="34" charset="0"/>
                <a:cs typeface="Arial" panose="020B0604020202020204" pitchFamily="34" charset="0"/>
              </a:rPr>
              <a:t> RCCSDT </a:t>
            </a:r>
            <a:r>
              <a:rPr lang="fr-FR" altLang="fr-FR" dirty="0" err="1">
                <a:latin typeface="Arial" panose="020B0604020202020204" pitchFamily="34" charset="0"/>
                <a:cs typeface="Arial" panose="020B0604020202020204" pitchFamily="34" charset="0"/>
              </a:rPr>
              <a:t>calculations</a:t>
            </a:r>
            <a:r>
              <a:rPr lang="fr-FR" altLang="fr-FR" dirty="0">
                <a:latin typeface="Arial" panose="020B0604020202020204" pitchFamily="34" charset="0"/>
                <a:cs typeface="Arial" panose="020B0604020202020204" pitchFamily="34" charset="0"/>
              </a:rPr>
              <a:t>.</a:t>
            </a:r>
          </a:p>
          <a:p>
            <a:pPr lvl="0" eaLnBrk="0" fontAlgn="base" hangingPunct="0">
              <a:spcBef>
                <a:spcPct val="0"/>
              </a:spcBef>
              <a:spcAft>
                <a:spcPct val="0"/>
              </a:spcAft>
            </a:pPr>
            <a:endParaRPr lang="fr-FR" altLang="fr-FR" dirty="0">
              <a:latin typeface="Arial" panose="020B0604020202020204" pitchFamily="34" charset="0"/>
              <a:cs typeface="Arial" panose="020B0604020202020204" pitchFamily="34" charset="0"/>
            </a:endParaRPr>
          </a:p>
          <a:p>
            <a:pPr eaLnBrk="0" fontAlgn="base" hangingPunct="0">
              <a:spcBef>
                <a:spcPct val="0"/>
              </a:spcBef>
              <a:spcAft>
                <a:spcPct val="0"/>
              </a:spcAft>
              <a:buFontTx/>
              <a:buChar char="•"/>
            </a:pPr>
            <a:r>
              <a:rPr lang="fr-FR" altLang="fr-FR" b="1" dirty="0" err="1">
                <a:latin typeface="Arial" panose="020B0604020202020204" pitchFamily="34" charset="0"/>
                <a:cs typeface="Arial" panose="020B0604020202020204" pitchFamily="34" charset="0"/>
              </a:rPr>
              <a:t>Missing</a:t>
            </a:r>
            <a:r>
              <a:rPr lang="fr-FR" altLang="fr-FR" b="1" dirty="0">
                <a:latin typeface="Arial" panose="020B0604020202020204" pitchFamily="34" charset="0"/>
                <a:cs typeface="Arial" panose="020B0604020202020204" pitchFamily="34" charset="0"/>
              </a:rPr>
              <a:t> contributions</a:t>
            </a:r>
            <a:r>
              <a:rPr lang="fr-FR" altLang="fr-FR" dirty="0">
                <a:latin typeface="Arial" panose="020B0604020202020204" pitchFamily="34" charset="0"/>
                <a:cs typeface="Arial" panose="020B0604020202020204" pitchFamily="34" charset="0"/>
              </a:rPr>
              <a:t> (</a:t>
            </a:r>
            <a:r>
              <a:rPr lang="fr-FR" altLang="fr-FR" dirty="0" err="1">
                <a:latin typeface="Arial" panose="020B0604020202020204" pitchFamily="34" charset="0"/>
                <a:cs typeface="Arial" panose="020B0604020202020204" pitchFamily="34" charset="0"/>
              </a:rPr>
              <a:t>higher-order</a:t>
            </a:r>
            <a:r>
              <a:rPr lang="fr-FR" altLang="fr-FR" dirty="0">
                <a:latin typeface="Arial" panose="020B0604020202020204" pitchFamily="34" charset="0"/>
                <a:cs typeface="Arial" panose="020B0604020202020204" pitchFamily="34" charset="0"/>
              </a:rPr>
              <a:t> excitations </a:t>
            </a:r>
            <a:r>
              <a:rPr lang="fr-FR" altLang="fr-FR" dirty="0" err="1">
                <a:latin typeface="Arial" panose="020B0604020202020204" pitchFamily="34" charset="0"/>
                <a:cs typeface="Arial" panose="020B0604020202020204" pitchFamily="34" charset="0"/>
              </a:rPr>
              <a:t>beyond</a:t>
            </a:r>
            <a:r>
              <a:rPr lang="fr-FR" altLang="fr-FR" dirty="0">
                <a:latin typeface="Arial" panose="020B0604020202020204" pitchFamily="34" charset="0"/>
                <a:cs typeface="Arial" panose="020B0604020202020204" pitchFamily="34" charset="0"/>
              </a:rPr>
              <a:t> triples, high-ℓ </a:t>
            </a:r>
            <a:r>
              <a:rPr lang="fr-FR" altLang="fr-FR" dirty="0" err="1">
                <a:latin typeface="Arial" panose="020B0604020202020204" pitchFamily="34" charset="0"/>
                <a:cs typeface="Arial" panose="020B0604020202020204" pitchFamily="34" charset="0"/>
              </a:rPr>
              <a:t>orbitals</a:t>
            </a:r>
            <a:r>
              <a:rPr lang="fr-FR" altLang="fr-FR" dirty="0">
                <a:latin typeface="Arial" panose="020B0604020202020204" pitchFamily="34" charset="0"/>
                <a:cs typeface="Arial" panose="020B0604020202020204" pitchFamily="34" charset="0"/>
              </a:rPr>
              <a:t>, QED </a:t>
            </a:r>
            <a:r>
              <a:rPr lang="fr-FR" altLang="fr-FR" dirty="0" err="1">
                <a:latin typeface="Arial" panose="020B0604020202020204" pitchFamily="34" charset="0"/>
                <a:cs typeface="Arial" panose="020B0604020202020204" pitchFamily="34" charset="0"/>
              </a:rPr>
              <a:t>effects</a:t>
            </a:r>
            <a:r>
              <a:rPr lang="fr-FR" altLang="fr-FR" dirty="0">
                <a:latin typeface="Arial" panose="020B0604020202020204" pitchFamily="34" charset="0"/>
                <a:cs typeface="Arial" panose="020B0604020202020204" pitchFamily="34" charset="0"/>
              </a:rPr>
              <a:t>) </a:t>
            </a:r>
            <a:r>
              <a:rPr lang="fr-FR" altLang="fr-FR" b="1" dirty="0">
                <a:latin typeface="Arial" panose="020B0604020202020204" pitchFamily="34" charset="0"/>
                <a:cs typeface="Arial" panose="020B0604020202020204" pitchFamily="34" charset="0"/>
              </a:rPr>
              <a:t>state-</a:t>
            </a:r>
            <a:r>
              <a:rPr lang="fr-FR" altLang="fr-FR" b="1" dirty="0" err="1">
                <a:latin typeface="Arial" panose="020B0604020202020204" pitchFamily="34" charset="0"/>
                <a:cs typeface="Arial" panose="020B0604020202020204" pitchFamily="34" charset="0"/>
              </a:rPr>
              <a:t>independent</a:t>
            </a:r>
            <a:r>
              <a:rPr lang="fr-FR" altLang="fr-FR" b="1" dirty="0">
                <a:latin typeface="Arial" panose="020B0604020202020204" pitchFamily="34" charset="0"/>
                <a:cs typeface="Arial" panose="020B0604020202020204" pitchFamily="34" charset="0"/>
              </a:rPr>
              <a:t> </a:t>
            </a:r>
            <a:r>
              <a:rPr lang="fr-FR" altLang="fr-FR" b="1" dirty="0" err="1">
                <a:latin typeface="Arial" panose="020B0604020202020204" pitchFamily="34" charset="0"/>
                <a:cs typeface="Arial" panose="020B0604020202020204" pitchFamily="34" charset="0"/>
              </a:rPr>
              <a:t>energy</a:t>
            </a:r>
            <a:r>
              <a:rPr lang="fr-FR" altLang="fr-FR" b="1" dirty="0">
                <a:latin typeface="Arial" panose="020B0604020202020204" pitchFamily="34" charset="0"/>
                <a:cs typeface="Arial" panose="020B0604020202020204" pitchFamily="34" charset="0"/>
              </a:rPr>
              <a:t> shift</a:t>
            </a:r>
            <a:r>
              <a:rPr lang="fr-FR" altLang="fr-FR" dirty="0">
                <a:latin typeface="Arial" panose="020B0604020202020204" pitchFamily="34" charset="0"/>
                <a:cs typeface="Arial" panose="020B0604020202020204" pitchFamily="34" charset="0"/>
              </a:rPr>
              <a:t>.</a:t>
            </a:r>
          </a:p>
          <a:p>
            <a:pPr lvl="0" eaLnBrk="0" fontAlgn="base" hangingPunct="0">
              <a:spcBef>
                <a:spcPct val="0"/>
              </a:spcBef>
              <a:spcAft>
                <a:spcPct val="0"/>
              </a:spcAft>
            </a:pPr>
            <a:endParaRPr lang="fr-FR" altLang="fr-FR" dirty="0">
              <a:latin typeface="Arial" panose="020B0604020202020204" pitchFamily="34" charset="0"/>
              <a:cs typeface="Arial" panose="020B0604020202020204" pitchFamily="34" charset="0"/>
            </a:endParaRPr>
          </a:p>
          <a:p>
            <a:pPr lvl="0" eaLnBrk="0" fontAlgn="base" hangingPunct="0">
              <a:spcBef>
                <a:spcPct val="0"/>
              </a:spcBef>
              <a:spcAft>
                <a:spcPct val="0"/>
              </a:spcAft>
              <a:buFontTx/>
              <a:buChar char="•"/>
            </a:pPr>
            <a:r>
              <a:rPr lang="fr-FR" altLang="fr-FR" b="1" dirty="0">
                <a:latin typeface="Arial" panose="020B0604020202020204" pitchFamily="34" charset="0"/>
                <a:cs typeface="Arial" panose="020B0604020202020204" pitchFamily="34" charset="0"/>
              </a:rPr>
              <a:t>RCCSDT captures the essential state-</a:t>
            </a:r>
            <a:r>
              <a:rPr lang="fr-FR" altLang="fr-FR" b="1" dirty="0" err="1">
                <a:latin typeface="Arial" panose="020B0604020202020204" pitchFamily="34" charset="0"/>
                <a:cs typeface="Arial" panose="020B0604020202020204" pitchFamily="34" charset="0"/>
              </a:rPr>
              <a:t>dependent</a:t>
            </a:r>
            <a:r>
              <a:rPr lang="fr-FR" altLang="fr-FR" b="1" dirty="0">
                <a:latin typeface="Arial" panose="020B0604020202020204" pitchFamily="34" charset="0"/>
                <a:cs typeface="Arial" panose="020B0604020202020204" pitchFamily="34" charset="0"/>
              </a:rPr>
              <a:t> </a:t>
            </a:r>
            <a:r>
              <a:rPr lang="fr-FR" altLang="fr-FR" b="1" dirty="0" err="1">
                <a:latin typeface="Arial" panose="020B0604020202020204" pitchFamily="34" charset="0"/>
                <a:cs typeface="Arial" panose="020B0604020202020204" pitchFamily="34" charset="0"/>
              </a:rPr>
              <a:t>correlation</a:t>
            </a:r>
            <a:r>
              <a:rPr lang="fr-FR" altLang="fr-FR" b="1" dirty="0">
                <a:latin typeface="Arial" panose="020B0604020202020204" pitchFamily="34" charset="0"/>
                <a:cs typeface="Arial" panose="020B0604020202020204" pitchFamily="34" charset="0"/>
              </a:rPr>
              <a:t> </a:t>
            </a:r>
            <a:r>
              <a:rPr lang="fr-FR" altLang="fr-FR" b="1" dirty="0" err="1">
                <a:latin typeface="Arial" panose="020B0604020202020204" pitchFamily="34" charset="0"/>
                <a:cs typeface="Arial" panose="020B0604020202020204" pitchFamily="34" charset="0"/>
              </a:rPr>
              <a:t>physics</a:t>
            </a:r>
            <a:r>
              <a:rPr lang="fr-FR" altLang="fr-FR" dirty="0">
                <a:latin typeface="Arial" panose="020B0604020202020204" pitchFamily="34" charset="0"/>
                <a:cs typeface="Arial" panose="020B0604020202020204" pitchFamily="34" charset="0"/>
              </a:rPr>
              <a:t> in francium.</a:t>
            </a:r>
          </a:p>
          <a:p>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6028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C2A5A7-0672-DDF0-F9EA-35D27C4517F6}"/>
              </a:ext>
            </a:extLst>
          </p:cNvPr>
          <p:cNvSpPr>
            <a:spLocks noGrp="1"/>
          </p:cNvSpPr>
          <p:nvPr>
            <p:ph type="title"/>
          </p:nvPr>
        </p:nvSpPr>
        <p:spPr/>
        <p:txBody>
          <a:bodyPr/>
          <a:lstStyle/>
          <a:p>
            <a:r>
              <a:rPr lang="fr-FR" dirty="0" err="1"/>
              <a:t>Lifetimes</a:t>
            </a:r>
            <a:endParaRPr lang="fr-FR" dirty="0"/>
          </a:p>
        </p:txBody>
      </p:sp>
      <p:sp>
        <p:nvSpPr>
          <p:cNvPr id="5" name="Text Placeholder 4">
            <a:extLst>
              <a:ext uri="{FF2B5EF4-FFF2-40B4-BE49-F238E27FC236}">
                <a16:creationId xmlns:a16="http://schemas.microsoft.com/office/drawing/2014/main" id="{7CA0A499-C29A-4F6B-5BB9-8410FAF4502F}"/>
              </a:ext>
            </a:extLst>
          </p:cNvPr>
          <p:cNvSpPr>
            <a:spLocks noGrp="1"/>
          </p:cNvSpPr>
          <p:nvPr>
            <p:ph type="body" idx="1"/>
          </p:nvPr>
        </p:nvSpPr>
        <p:spPr/>
        <p:txBody>
          <a:bodyPr/>
          <a:lstStyle/>
          <a:p>
            <a:endParaRPr lang="fr-FR"/>
          </a:p>
        </p:txBody>
      </p:sp>
    </p:spTree>
    <p:extLst>
      <p:ext uri="{BB962C8B-B14F-4D97-AF65-F5344CB8AC3E}">
        <p14:creationId xmlns:p14="http://schemas.microsoft.com/office/powerpoint/2010/main" val="2967345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C302-5E29-F4E4-3CF5-A4DD57AB27A0}"/>
              </a:ext>
            </a:extLst>
          </p:cNvPr>
          <p:cNvSpPr>
            <a:spLocks noGrp="1"/>
          </p:cNvSpPr>
          <p:nvPr>
            <p:ph type="title"/>
          </p:nvPr>
        </p:nvSpPr>
        <p:spPr/>
        <p:txBody>
          <a:bodyPr/>
          <a:lstStyle/>
          <a:p>
            <a:r>
              <a:rPr lang="en-US" dirty="0"/>
              <a:t>Atomic studies in Fr : Lifetimes</a:t>
            </a:r>
            <a:endParaRPr lang="fr-FR" dirty="0"/>
          </a:p>
        </p:txBody>
      </p:sp>
      <p:pic>
        <p:nvPicPr>
          <p:cNvPr id="7" name="Picture 6">
            <a:extLst>
              <a:ext uri="{FF2B5EF4-FFF2-40B4-BE49-F238E27FC236}">
                <a16:creationId xmlns:a16="http://schemas.microsoft.com/office/drawing/2014/main" id="{AC4752A2-7883-D9A0-6647-DFB63CF4E007}"/>
              </a:ext>
            </a:extLst>
          </p:cNvPr>
          <p:cNvPicPr>
            <a:picLocks noChangeAspect="1"/>
          </p:cNvPicPr>
          <p:nvPr/>
        </p:nvPicPr>
        <p:blipFill>
          <a:blip r:embed="rId2"/>
          <a:stretch>
            <a:fillRect/>
          </a:stretch>
        </p:blipFill>
        <p:spPr>
          <a:xfrm>
            <a:off x="6096000" y="1397775"/>
            <a:ext cx="5805653" cy="4425006"/>
          </a:xfrm>
          <a:prstGeom prst="rect">
            <a:avLst/>
          </a:prstGeom>
        </p:spPr>
      </p:pic>
      <p:pic>
        <p:nvPicPr>
          <p:cNvPr id="8" name="Picture 7">
            <a:extLst>
              <a:ext uri="{FF2B5EF4-FFF2-40B4-BE49-F238E27FC236}">
                <a16:creationId xmlns:a16="http://schemas.microsoft.com/office/drawing/2014/main" id="{011D17D7-DFAF-63CF-336D-39B737BC50EB}"/>
              </a:ext>
            </a:extLst>
          </p:cNvPr>
          <p:cNvPicPr>
            <a:picLocks noChangeAspect="1"/>
          </p:cNvPicPr>
          <p:nvPr/>
        </p:nvPicPr>
        <p:blipFill>
          <a:blip r:embed="rId3"/>
          <a:stretch>
            <a:fillRect/>
          </a:stretch>
        </p:blipFill>
        <p:spPr>
          <a:xfrm>
            <a:off x="93380" y="1129806"/>
            <a:ext cx="5758779" cy="4692975"/>
          </a:xfrm>
          <a:prstGeom prst="rect">
            <a:avLst/>
          </a:prstGeom>
        </p:spPr>
      </p:pic>
    </p:spTree>
    <p:extLst>
      <p:ext uri="{BB962C8B-B14F-4D97-AF65-F5344CB8AC3E}">
        <p14:creationId xmlns:p14="http://schemas.microsoft.com/office/powerpoint/2010/main" val="2140114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C302-5E29-F4E4-3CF5-A4DD57AB27A0}"/>
              </a:ext>
            </a:extLst>
          </p:cNvPr>
          <p:cNvSpPr>
            <a:spLocks noGrp="1"/>
          </p:cNvSpPr>
          <p:nvPr>
            <p:ph type="title"/>
          </p:nvPr>
        </p:nvSpPr>
        <p:spPr/>
        <p:txBody>
          <a:bodyPr/>
          <a:lstStyle/>
          <a:p>
            <a:r>
              <a:rPr lang="en-US" dirty="0"/>
              <a:t>Atomic studies in Fr : Lifetimes</a:t>
            </a:r>
            <a:endParaRPr lang="fr-FR" dirty="0"/>
          </a:p>
        </p:txBody>
      </p:sp>
      <p:sp>
        <p:nvSpPr>
          <p:cNvPr id="3" name="TextBox 2">
            <a:extLst>
              <a:ext uri="{FF2B5EF4-FFF2-40B4-BE49-F238E27FC236}">
                <a16:creationId xmlns:a16="http://schemas.microsoft.com/office/drawing/2014/main" id="{1837EC7C-FBB4-CEFE-0807-BDB6AAA4E8E9}"/>
              </a:ext>
            </a:extLst>
          </p:cNvPr>
          <p:cNvSpPr txBox="1"/>
          <p:nvPr/>
        </p:nvSpPr>
        <p:spPr>
          <a:xfrm>
            <a:off x="6240820" y="1645367"/>
            <a:ext cx="5441151" cy="1429622"/>
          </a:xfrm>
          <a:prstGeom prst="rect">
            <a:avLst/>
          </a:prstGeom>
          <a:noFill/>
        </p:spPr>
        <p:txBody>
          <a:bodyPr wrap="square" rtlCol="0">
            <a:spAutoFit/>
          </a:bodyPr>
          <a:lstStyle/>
          <a:p>
            <a:pPr>
              <a:lnSpc>
                <a:spcPct val="150000"/>
              </a:lnSpc>
            </a:pPr>
            <a:r>
              <a:rPr lang="en-US" sz="2000" dirty="0"/>
              <a:t>Possible Variations for final results:</a:t>
            </a:r>
          </a:p>
          <a:p>
            <a:pPr marL="285750" indent="-285750">
              <a:lnSpc>
                <a:spcPct val="150000"/>
              </a:lnSpc>
              <a:buFont typeface="Courier New" panose="02070309020205020404" pitchFamily="49" charset="0"/>
              <a:buChar char="o"/>
            </a:pPr>
            <a:r>
              <a:rPr lang="en-US" sz="2000" dirty="0"/>
              <a:t>Laser Overlap regime</a:t>
            </a:r>
          </a:p>
          <a:p>
            <a:pPr lvl="1">
              <a:lnSpc>
                <a:spcPct val="150000"/>
              </a:lnSpc>
            </a:pPr>
            <a:endParaRPr lang="en-US" sz="2000" dirty="0"/>
          </a:p>
        </p:txBody>
      </p:sp>
      <p:cxnSp>
        <p:nvCxnSpPr>
          <p:cNvPr id="5" name="Straight Arrow Connector 7">
            <a:extLst>
              <a:ext uri="{FF2B5EF4-FFF2-40B4-BE49-F238E27FC236}">
                <a16:creationId xmlns:a16="http://schemas.microsoft.com/office/drawing/2014/main" id="{8743037F-A35C-F20F-664E-B9EE99C40A40}"/>
              </a:ext>
            </a:extLst>
          </p:cNvPr>
          <p:cNvCxnSpPr/>
          <p:nvPr/>
        </p:nvCxnSpPr>
        <p:spPr>
          <a:xfrm>
            <a:off x="6483200" y="6135695"/>
            <a:ext cx="4120588" cy="0"/>
          </a:xfrm>
          <a:prstGeom prst="straightConnector1">
            <a:avLst/>
          </a:prstGeom>
          <a:noFill/>
          <a:ln w="28575" cap="flat">
            <a:solidFill>
              <a:srgbClr val="000000"/>
            </a:solidFill>
            <a:prstDash val="solid"/>
            <a:miter/>
            <a:tailEnd type="arrow"/>
          </a:ln>
        </p:spPr>
      </p:cxnSp>
      <p:cxnSp>
        <p:nvCxnSpPr>
          <p:cNvPr id="7" name="Straight Arrow Connector 8">
            <a:extLst>
              <a:ext uri="{FF2B5EF4-FFF2-40B4-BE49-F238E27FC236}">
                <a16:creationId xmlns:a16="http://schemas.microsoft.com/office/drawing/2014/main" id="{A4D87B3A-D296-6CBE-21B9-949FA335C721}"/>
              </a:ext>
            </a:extLst>
          </p:cNvPr>
          <p:cNvCxnSpPr/>
          <p:nvPr/>
        </p:nvCxnSpPr>
        <p:spPr>
          <a:xfrm flipV="1">
            <a:off x="6483895" y="3911252"/>
            <a:ext cx="0" cy="2224443"/>
          </a:xfrm>
          <a:prstGeom prst="straightConnector1">
            <a:avLst/>
          </a:prstGeom>
          <a:noFill/>
          <a:ln w="28575" cap="flat">
            <a:solidFill>
              <a:srgbClr val="000000"/>
            </a:solidFill>
            <a:prstDash val="solid"/>
            <a:miter/>
            <a:tailEnd type="arrow"/>
          </a:ln>
        </p:spPr>
      </p:cxnSp>
      <p:sp>
        <p:nvSpPr>
          <p:cNvPr id="8" name="TextBox 12">
            <a:extLst>
              <a:ext uri="{FF2B5EF4-FFF2-40B4-BE49-F238E27FC236}">
                <a16:creationId xmlns:a16="http://schemas.microsoft.com/office/drawing/2014/main" id="{7E5C3E0F-C917-5B0D-514E-D39D3F722DF5}"/>
              </a:ext>
            </a:extLst>
          </p:cNvPr>
          <p:cNvSpPr txBox="1"/>
          <p:nvPr/>
        </p:nvSpPr>
        <p:spPr>
          <a:xfrm>
            <a:off x="10603788" y="6135695"/>
            <a:ext cx="261609"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t</a:t>
            </a:r>
          </a:p>
        </p:txBody>
      </p:sp>
      <p:sp>
        <p:nvSpPr>
          <p:cNvPr id="9" name="TextBox 13">
            <a:extLst>
              <a:ext uri="{FF2B5EF4-FFF2-40B4-BE49-F238E27FC236}">
                <a16:creationId xmlns:a16="http://schemas.microsoft.com/office/drawing/2014/main" id="{D1A65A56-9148-BCBE-CFF3-35AE1C73D458}"/>
              </a:ext>
            </a:extLst>
          </p:cNvPr>
          <p:cNvSpPr txBox="1"/>
          <p:nvPr/>
        </p:nvSpPr>
        <p:spPr>
          <a:xfrm>
            <a:off x="6240820" y="3849640"/>
            <a:ext cx="242370"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I</a:t>
            </a:r>
          </a:p>
        </p:txBody>
      </p:sp>
      <p:sp>
        <p:nvSpPr>
          <p:cNvPr id="10" name="Freeform: Shape 16">
            <a:extLst>
              <a:ext uri="{FF2B5EF4-FFF2-40B4-BE49-F238E27FC236}">
                <a16:creationId xmlns:a16="http://schemas.microsoft.com/office/drawing/2014/main" id="{1ADA49E2-71D6-D5A4-3CCD-258FB0ED3DA2}"/>
              </a:ext>
            </a:extLst>
          </p:cNvPr>
          <p:cNvSpPr/>
          <p:nvPr/>
        </p:nvSpPr>
        <p:spPr>
          <a:xfrm flipH="1">
            <a:off x="7047366"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7030A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11" name="Freeform: Shape 17">
            <a:extLst>
              <a:ext uri="{FF2B5EF4-FFF2-40B4-BE49-F238E27FC236}">
                <a16:creationId xmlns:a16="http://schemas.microsoft.com/office/drawing/2014/main" id="{C81253B7-79BA-D6E7-F622-56A2FEF3229F}"/>
              </a:ext>
            </a:extLst>
          </p:cNvPr>
          <p:cNvSpPr/>
          <p:nvPr/>
        </p:nvSpPr>
        <p:spPr>
          <a:xfrm flipH="1">
            <a:off x="8645847"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FF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12" name="TextBox 18">
            <a:extLst>
              <a:ext uri="{FF2B5EF4-FFF2-40B4-BE49-F238E27FC236}">
                <a16:creationId xmlns:a16="http://schemas.microsoft.com/office/drawing/2014/main" id="{2F3EE063-7851-9E98-2561-E9F53D2633FB}"/>
              </a:ext>
            </a:extLst>
          </p:cNvPr>
          <p:cNvSpPr txBox="1"/>
          <p:nvPr/>
        </p:nvSpPr>
        <p:spPr>
          <a:xfrm>
            <a:off x="7152038" y="4034303"/>
            <a:ext cx="841897"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422nm</a:t>
            </a:r>
          </a:p>
        </p:txBody>
      </p:sp>
      <p:sp>
        <p:nvSpPr>
          <p:cNvPr id="13" name="TextBox 20">
            <a:extLst>
              <a:ext uri="{FF2B5EF4-FFF2-40B4-BE49-F238E27FC236}">
                <a16:creationId xmlns:a16="http://schemas.microsoft.com/office/drawing/2014/main" id="{425824DE-D659-F725-C338-7E80AF00EAF0}"/>
              </a:ext>
            </a:extLst>
          </p:cNvPr>
          <p:cNvSpPr txBox="1"/>
          <p:nvPr/>
        </p:nvSpPr>
        <p:spPr>
          <a:xfrm>
            <a:off x="8645847" y="4036571"/>
            <a:ext cx="958912"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1064nm</a:t>
            </a:r>
          </a:p>
        </p:txBody>
      </p:sp>
      <p:cxnSp>
        <p:nvCxnSpPr>
          <p:cNvPr id="14" name="Straight Arrow Connector 22">
            <a:extLst>
              <a:ext uri="{FF2B5EF4-FFF2-40B4-BE49-F238E27FC236}">
                <a16:creationId xmlns:a16="http://schemas.microsoft.com/office/drawing/2014/main" id="{117E6DE9-9F70-39D0-C04C-BC2BB8F29227}"/>
              </a:ext>
            </a:extLst>
          </p:cNvPr>
          <p:cNvCxnSpPr/>
          <p:nvPr/>
        </p:nvCxnSpPr>
        <p:spPr>
          <a:xfrm>
            <a:off x="7696225" y="4680876"/>
            <a:ext cx="949622" cy="0"/>
          </a:xfrm>
          <a:prstGeom prst="straightConnector1">
            <a:avLst/>
          </a:prstGeom>
          <a:noFill/>
          <a:ln w="38103" cap="flat">
            <a:solidFill>
              <a:srgbClr val="000000"/>
            </a:solidFill>
            <a:prstDash val="solid"/>
            <a:miter/>
            <a:headEnd type="arrow"/>
            <a:tailEnd type="arrow"/>
          </a:ln>
        </p:spPr>
      </p:cxnSp>
      <p:sp>
        <p:nvSpPr>
          <p:cNvPr id="15" name="TextBox 23">
            <a:extLst>
              <a:ext uri="{FF2B5EF4-FFF2-40B4-BE49-F238E27FC236}">
                <a16:creationId xmlns:a16="http://schemas.microsoft.com/office/drawing/2014/main" id="{34C714D2-FDD3-E6B7-FF3C-2EAC63F242A7}"/>
              </a:ext>
            </a:extLst>
          </p:cNvPr>
          <p:cNvSpPr txBox="1"/>
          <p:nvPr/>
        </p:nvSpPr>
        <p:spPr>
          <a:xfrm>
            <a:off x="7977009" y="4715787"/>
            <a:ext cx="460382" cy="461662"/>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0" i="0" u="none" strike="noStrike" kern="1200" cap="none" spc="0" baseline="0">
                <a:solidFill>
                  <a:srgbClr val="000000"/>
                </a:solidFill>
                <a:uFillTx/>
                <a:latin typeface="Calibri"/>
              </a:rPr>
              <a:t>∆t</a:t>
            </a:r>
          </a:p>
        </p:txBody>
      </p:sp>
      <p:pic>
        <p:nvPicPr>
          <p:cNvPr id="4" name="Picture 3">
            <a:extLst>
              <a:ext uri="{FF2B5EF4-FFF2-40B4-BE49-F238E27FC236}">
                <a16:creationId xmlns:a16="http://schemas.microsoft.com/office/drawing/2014/main" id="{3C71C0F2-53AD-0737-E3A0-CFACE2A48F03}"/>
              </a:ext>
            </a:extLst>
          </p:cNvPr>
          <p:cNvPicPr>
            <a:picLocks noChangeAspect="1"/>
          </p:cNvPicPr>
          <p:nvPr/>
        </p:nvPicPr>
        <p:blipFill>
          <a:blip r:embed="rId2"/>
          <a:stretch>
            <a:fillRect/>
          </a:stretch>
        </p:blipFill>
        <p:spPr>
          <a:xfrm>
            <a:off x="93380" y="1129806"/>
            <a:ext cx="5758779" cy="4692975"/>
          </a:xfrm>
          <a:prstGeom prst="rect">
            <a:avLst/>
          </a:prstGeom>
        </p:spPr>
      </p:pic>
    </p:spTree>
    <p:extLst>
      <p:ext uri="{BB962C8B-B14F-4D97-AF65-F5344CB8AC3E}">
        <p14:creationId xmlns:p14="http://schemas.microsoft.com/office/powerpoint/2010/main" val="1302694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C302-5E29-F4E4-3CF5-A4DD57AB27A0}"/>
              </a:ext>
            </a:extLst>
          </p:cNvPr>
          <p:cNvSpPr>
            <a:spLocks noGrp="1"/>
          </p:cNvSpPr>
          <p:nvPr>
            <p:ph type="title"/>
          </p:nvPr>
        </p:nvSpPr>
        <p:spPr/>
        <p:txBody>
          <a:bodyPr/>
          <a:lstStyle/>
          <a:p>
            <a:r>
              <a:rPr lang="en-US" dirty="0"/>
              <a:t>Atomic studies in Fr : Lifetimes</a:t>
            </a:r>
            <a:endParaRPr lang="fr-FR" dirty="0"/>
          </a:p>
        </p:txBody>
      </p:sp>
      <p:sp>
        <p:nvSpPr>
          <p:cNvPr id="3" name="TextBox 2">
            <a:extLst>
              <a:ext uri="{FF2B5EF4-FFF2-40B4-BE49-F238E27FC236}">
                <a16:creationId xmlns:a16="http://schemas.microsoft.com/office/drawing/2014/main" id="{1837EC7C-FBB4-CEFE-0807-BDB6AAA4E8E9}"/>
              </a:ext>
            </a:extLst>
          </p:cNvPr>
          <p:cNvSpPr txBox="1"/>
          <p:nvPr/>
        </p:nvSpPr>
        <p:spPr>
          <a:xfrm>
            <a:off x="6240820" y="1645367"/>
            <a:ext cx="5441151" cy="1429622"/>
          </a:xfrm>
          <a:prstGeom prst="rect">
            <a:avLst/>
          </a:prstGeom>
          <a:noFill/>
        </p:spPr>
        <p:txBody>
          <a:bodyPr wrap="square" rtlCol="0">
            <a:spAutoFit/>
          </a:bodyPr>
          <a:lstStyle/>
          <a:p>
            <a:pPr>
              <a:lnSpc>
                <a:spcPct val="150000"/>
              </a:lnSpc>
            </a:pPr>
            <a:r>
              <a:rPr lang="en-US" sz="2000" dirty="0"/>
              <a:t>Possible Variations for final results:</a:t>
            </a:r>
          </a:p>
          <a:p>
            <a:pPr marL="285750" indent="-285750">
              <a:lnSpc>
                <a:spcPct val="150000"/>
              </a:lnSpc>
              <a:buFont typeface="Courier New" panose="02070309020205020404" pitchFamily="49" charset="0"/>
              <a:buChar char="o"/>
            </a:pPr>
            <a:r>
              <a:rPr lang="en-US" sz="2000" dirty="0"/>
              <a:t>Laser Overlap regime</a:t>
            </a:r>
          </a:p>
          <a:p>
            <a:pPr lvl="1">
              <a:lnSpc>
                <a:spcPct val="150000"/>
              </a:lnSpc>
            </a:pPr>
            <a:endParaRPr lang="en-US" sz="2000" dirty="0"/>
          </a:p>
        </p:txBody>
      </p:sp>
      <p:cxnSp>
        <p:nvCxnSpPr>
          <p:cNvPr id="5" name="Straight Arrow Connector 7">
            <a:extLst>
              <a:ext uri="{FF2B5EF4-FFF2-40B4-BE49-F238E27FC236}">
                <a16:creationId xmlns:a16="http://schemas.microsoft.com/office/drawing/2014/main" id="{8743037F-A35C-F20F-664E-B9EE99C40A40}"/>
              </a:ext>
            </a:extLst>
          </p:cNvPr>
          <p:cNvCxnSpPr/>
          <p:nvPr/>
        </p:nvCxnSpPr>
        <p:spPr>
          <a:xfrm>
            <a:off x="6483200" y="6135695"/>
            <a:ext cx="4120588" cy="0"/>
          </a:xfrm>
          <a:prstGeom prst="straightConnector1">
            <a:avLst/>
          </a:prstGeom>
          <a:noFill/>
          <a:ln w="28575" cap="flat">
            <a:solidFill>
              <a:srgbClr val="000000"/>
            </a:solidFill>
            <a:prstDash val="solid"/>
            <a:miter/>
            <a:tailEnd type="arrow"/>
          </a:ln>
        </p:spPr>
      </p:cxnSp>
      <p:cxnSp>
        <p:nvCxnSpPr>
          <p:cNvPr id="7" name="Straight Arrow Connector 8">
            <a:extLst>
              <a:ext uri="{FF2B5EF4-FFF2-40B4-BE49-F238E27FC236}">
                <a16:creationId xmlns:a16="http://schemas.microsoft.com/office/drawing/2014/main" id="{A4D87B3A-D296-6CBE-21B9-949FA335C721}"/>
              </a:ext>
            </a:extLst>
          </p:cNvPr>
          <p:cNvCxnSpPr/>
          <p:nvPr/>
        </p:nvCxnSpPr>
        <p:spPr>
          <a:xfrm flipV="1">
            <a:off x="6483895" y="3911252"/>
            <a:ext cx="0" cy="2224443"/>
          </a:xfrm>
          <a:prstGeom prst="straightConnector1">
            <a:avLst/>
          </a:prstGeom>
          <a:noFill/>
          <a:ln w="28575" cap="flat">
            <a:solidFill>
              <a:srgbClr val="000000"/>
            </a:solidFill>
            <a:prstDash val="solid"/>
            <a:miter/>
            <a:tailEnd type="arrow"/>
          </a:ln>
        </p:spPr>
      </p:cxnSp>
      <p:sp>
        <p:nvSpPr>
          <p:cNvPr id="8" name="TextBox 12">
            <a:extLst>
              <a:ext uri="{FF2B5EF4-FFF2-40B4-BE49-F238E27FC236}">
                <a16:creationId xmlns:a16="http://schemas.microsoft.com/office/drawing/2014/main" id="{7E5C3E0F-C917-5B0D-514E-D39D3F722DF5}"/>
              </a:ext>
            </a:extLst>
          </p:cNvPr>
          <p:cNvSpPr txBox="1"/>
          <p:nvPr/>
        </p:nvSpPr>
        <p:spPr>
          <a:xfrm>
            <a:off x="10603788" y="6135695"/>
            <a:ext cx="261609"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t</a:t>
            </a:r>
          </a:p>
        </p:txBody>
      </p:sp>
      <p:sp>
        <p:nvSpPr>
          <p:cNvPr id="9" name="TextBox 13">
            <a:extLst>
              <a:ext uri="{FF2B5EF4-FFF2-40B4-BE49-F238E27FC236}">
                <a16:creationId xmlns:a16="http://schemas.microsoft.com/office/drawing/2014/main" id="{D1A65A56-9148-BCBE-CFF3-35AE1C73D458}"/>
              </a:ext>
            </a:extLst>
          </p:cNvPr>
          <p:cNvSpPr txBox="1"/>
          <p:nvPr/>
        </p:nvSpPr>
        <p:spPr>
          <a:xfrm>
            <a:off x="6240820" y="3849640"/>
            <a:ext cx="242370"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I</a:t>
            </a:r>
          </a:p>
        </p:txBody>
      </p:sp>
      <p:sp>
        <p:nvSpPr>
          <p:cNvPr id="10" name="Freeform: Shape 16">
            <a:extLst>
              <a:ext uri="{FF2B5EF4-FFF2-40B4-BE49-F238E27FC236}">
                <a16:creationId xmlns:a16="http://schemas.microsoft.com/office/drawing/2014/main" id="{1ADA49E2-71D6-D5A4-3CCD-258FB0ED3DA2}"/>
              </a:ext>
            </a:extLst>
          </p:cNvPr>
          <p:cNvSpPr/>
          <p:nvPr/>
        </p:nvSpPr>
        <p:spPr>
          <a:xfrm flipH="1">
            <a:off x="7047366"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7030A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11" name="Freeform: Shape 17">
            <a:extLst>
              <a:ext uri="{FF2B5EF4-FFF2-40B4-BE49-F238E27FC236}">
                <a16:creationId xmlns:a16="http://schemas.microsoft.com/office/drawing/2014/main" id="{C81253B7-79BA-D6E7-F622-56A2FEF3229F}"/>
              </a:ext>
            </a:extLst>
          </p:cNvPr>
          <p:cNvSpPr/>
          <p:nvPr/>
        </p:nvSpPr>
        <p:spPr>
          <a:xfrm flipH="1">
            <a:off x="7250578"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FF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12" name="TextBox 18">
            <a:extLst>
              <a:ext uri="{FF2B5EF4-FFF2-40B4-BE49-F238E27FC236}">
                <a16:creationId xmlns:a16="http://schemas.microsoft.com/office/drawing/2014/main" id="{2F3EE063-7851-9E98-2561-E9F53D2633FB}"/>
              </a:ext>
            </a:extLst>
          </p:cNvPr>
          <p:cNvSpPr txBox="1"/>
          <p:nvPr/>
        </p:nvSpPr>
        <p:spPr>
          <a:xfrm>
            <a:off x="7152038" y="4034303"/>
            <a:ext cx="841897"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422nm</a:t>
            </a:r>
          </a:p>
        </p:txBody>
      </p:sp>
      <p:sp>
        <p:nvSpPr>
          <p:cNvPr id="13" name="TextBox 20">
            <a:extLst>
              <a:ext uri="{FF2B5EF4-FFF2-40B4-BE49-F238E27FC236}">
                <a16:creationId xmlns:a16="http://schemas.microsoft.com/office/drawing/2014/main" id="{425824DE-D659-F725-C338-7E80AF00EAF0}"/>
              </a:ext>
            </a:extLst>
          </p:cNvPr>
          <p:cNvSpPr txBox="1"/>
          <p:nvPr/>
        </p:nvSpPr>
        <p:spPr>
          <a:xfrm>
            <a:off x="8645847" y="4036571"/>
            <a:ext cx="958912"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1064nm</a:t>
            </a:r>
          </a:p>
        </p:txBody>
      </p:sp>
      <p:cxnSp>
        <p:nvCxnSpPr>
          <p:cNvPr id="14" name="Straight Arrow Connector 22">
            <a:extLst>
              <a:ext uri="{FF2B5EF4-FFF2-40B4-BE49-F238E27FC236}">
                <a16:creationId xmlns:a16="http://schemas.microsoft.com/office/drawing/2014/main" id="{117E6DE9-9F70-39D0-C04C-BC2BB8F29227}"/>
              </a:ext>
            </a:extLst>
          </p:cNvPr>
          <p:cNvCxnSpPr/>
          <p:nvPr/>
        </p:nvCxnSpPr>
        <p:spPr>
          <a:xfrm>
            <a:off x="7696225" y="4680876"/>
            <a:ext cx="949622" cy="0"/>
          </a:xfrm>
          <a:prstGeom prst="straightConnector1">
            <a:avLst/>
          </a:prstGeom>
          <a:noFill/>
          <a:ln w="38103" cap="flat">
            <a:solidFill>
              <a:srgbClr val="000000"/>
            </a:solidFill>
            <a:prstDash val="solid"/>
            <a:miter/>
            <a:headEnd type="arrow"/>
            <a:tailEnd type="arrow"/>
          </a:ln>
        </p:spPr>
      </p:cxnSp>
      <p:sp>
        <p:nvSpPr>
          <p:cNvPr id="15" name="TextBox 23">
            <a:extLst>
              <a:ext uri="{FF2B5EF4-FFF2-40B4-BE49-F238E27FC236}">
                <a16:creationId xmlns:a16="http://schemas.microsoft.com/office/drawing/2014/main" id="{34C714D2-FDD3-E6B7-FF3C-2EAC63F242A7}"/>
              </a:ext>
            </a:extLst>
          </p:cNvPr>
          <p:cNvSpPr txBox="1"/>
          <p:nvPr/>
        </p:nvSpPr>
        <p:spPr>
          <a:xfrm>
            <a:off x="7977009" y="4715787"/>
            <a:ext cx="460382" cy="461662"/>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0" i="0" u="none" strike="noStrike" kern="1200" cap="none" spc="0" baseline="0">
                <a:solidFill>
                  <a:srgbClr val="000000"/>
                </a:solidFill>
                <a:uFillTx/>
                <a:latin typeface="Calibri"/>
              </a:rPr>
              <a:t>∆t</a:t>
            </a:r>
          </a:p>
        </p:txBody>
      </p:sp>
      <p:pic>
        <p:nvPicPr>
          <p:cNvPr id="4" name="Picture 3">
            <a:extLst>
              <a:ext uri="{FF2B5EF4-FFF2-40B4-BE49-F238E27FC236}">
                <a16:creationId xmlns:a16="http://schemas.microsoft.com/office/drawing/2014/main" id="{074144FC-6A77-9424-66EB-69A8BBF29D03}"/>
              </a:ext>
            </a:extLst>
          </p:cNvPr>
          <p:cNvPicPr>
            <a:picLocks noChangeAspect="1"/>
          </p:cNvPicPr>
          <p:nvPr/>
        </p:nvPicPr>
        <p:blipFill>
          <a:blip r:embed="rId2"/>
          <a:stretch>
            <a:fillRect/>
          </a:stretch>
        </p:blipFill>
        <p:spPr>
          <a:xfrm>
            <a:off x="93380" y="1129806"/>
            <a:ext cx="5758779" cy="4692975"/>
          </a:xfrm>
          <a:prstGeom prst="rect">
            <a:avLst/>
          </a:prstGeom>
        </p:spPr>
      </p:pic>
    </p:spTree>
    <p:extLst>
      <p:ext uri="{BB962C8B-B14F-4D97-AF65-F5344CB8AC3E}">
        <p14:creationId xmlns:p14="http://schemas.microsoft.com/office/powerpoint/2010/main" val="3295680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C302-5E29-F4E4-3CF5-A4DD57AB27A0}"/>
              </a:ext>
            </a:extLst>
          </p:cNvPr>
          <p:cNvSpPr>
            <a:spLocks noGrp="1"/>
          </p:cNvSpPr>
          <p:nvPr>
            <p:ph type="title"/>
          </p:nvPr>
        </p:nvSpPr>
        <p:spPr/>
        <p:txBody>
          <a:bodyPr/>
          <a:lstStyle/>
          <a:p>
            <a:r>
              <a:rPr lang="en-US" dirty="0"/>
              <a:t>Atomic studies in Fr : Lifetimes</a:t>
            </a:r>
            <a:endParaRPr lang="fr-FR" dirty="0"/>
          </a:p>
        </p:txBody>
      </p:sp>
      <p:sp>
        <p:nvSpPr>
          <p:cNvPr id="30" name="TextBox 29">
            <a:extLst>
              <a:ext uri="{FF2B5EF4-FFF2-40B4-BE49-F238E27FC236}">
                <a16:creationId xmlns:a16="http://schemas.microsoft.com/office/drawing/2014/main" id="{3A5FDF3D-851D-A66A-922E-DBEC9A1036D4}"/>
              </a:ext>
            </a:extLst>
          </p:cNvPr>
          <p:cNvSpPr txBox="1"/>
          <p:nvPr/>
        </p:nvSpPr>
        <p:spPr>
          <a:xfrm rot="19144149">
            <a:off x="3635122" y="3095199"/>
            <a:ext cx="176735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dirty="0">
                <a:solidFill>
                  <a:srgbClr val="FF0000">
                    <a:alpha val="30000"/>
                  </a:srgbClr>
                </a:solidFill>
              </a:rPr>
              <a:t>PRELIMINARY</a:t>
            </a:r>
          </a:p>
        </p:txBody>
      </p:sp>
      <p:sp>
        <p:nvSpPr>
          <p:cNvPr id="3" name="TextBox 2">
            <a:extLst>
              <a:ext uri="{FF2B5EF4-FFF2-40B4-BE49-F238E27FC236}">
                <a16:creationId xmlns:a16="http://schemas.microsoft.com/office/drawing/2014/main" id="{1837EC7C-FBB4-CEFE-0807-BDB6AAA4E8E9}"/>
              </a:ext>
            </a:extLst>
          </p:cNvPr>
          <p:cNvSpPr txBox="1"/>
          <p:nvPr/>
        </p:nvSpPr>
        <p:spPr>
          <a:xfrm>
            <a:off x="6240820" y="1645367"/>
            <a:ext cx="5441151" cy="967957"/>
          </a:xfrm>
          <a:prstGeom prst="rect">
            <a:avLst/>
          </a:prstGeom>
          <a:noFill/>
        </p:spPr>
        <p:txBody>
          <a:bodyPr wrap="square" rtlCol="0">
            <a:spAutoFit/>
          </a:bodyPr>
          <a:lstStyle/>
          <a:p>
            <a:pPr>
              <a:lnSpc>
                <a:spcPct val="150000"/>
              </a:lnSpc>
            </a:pPr>
            <a:r>
              <a:rPr lang="en-US" sz="2000" dirty="0"/>
              <a:t>Possible Variations for final results:</a:t>
            </a:r>
          </a:p>
          <a:p>
            <a:pPr marL="285750" indent="-285750">
              <a:lnSpc>
                <a:spcPct val="150000"/>
              </a:lnSpc>
              <a:buFont typeface="Courier New" panose="02070309020205020404" pitchFamily="49" charset="0"/>
              <a:buChar char="o"/>
            </a:pPr>
            <a:r>
              <a:rPr lang="en-US" sz="2000" dirty="0"/>
              <a:t>Laser Overlap regime</a:t>
            </a:r>
          </a:p>
        </p:txBody>
      </p:sp>
      <p:pic>
        <p:nvPicPr>
          <p:cNvPr id="4" name="Picture 3">
            <a:extLst>
              <a:ext uri="{FF2B5EF4-FFF2-40B4-BE49-F238E27FC236}">
                <a16:creationId xmlns:a16="http://schemas.microsoft.com/office/drawing/2014/main" id="{7913904D-0C53-3CEF-E4AA-44174D937D43}"/>
              </a:ext>
            </a:extLst>
          </p:cNvPr>
          <p:cNvPicPr>
            <a:picLocks noChangeAspect="1"/>
          </p:cNvPicPr>
          <p:nvPr/>
        </p:nvPicPr>
        <p:blipFill rotWithShape="1">
          <a:blip r:embed="rId2"/>
          <a:srcRect b="1661"/>
          <a:stretch/>
        </p:blipFill>
        <p:spPr>
          <a:xfrm>
            <a:off x="76200" y="715089"/>
            <a:ext cx="5376248" cy="6094186"/>
          </a:xfrm>
          <a:prstGeom prst="rect">
            <a:avLst/>
          </a:prstGeom>
        </p:spPr>
      </p:pic>
      <p:cxnSp>
        <p:nvCxnSpPr>
          <p:cNvPr id="16" name="Straight Arrow Connector 7">
            <a:extLst>
              <a:ext uri="{FF2B5EF4-FFF2-40B4-BE49-F238E27FC236}">
                <a16:creationId xmlns:a16="http://schemas.microsoft.com/office/drawing/2014/main" id="{E421A896-ECC4-4AE8-35D8-E0703C696A11}"/>
              </a:ext>
            </a:extLst>
          </p:cNvPr>
          <p:cNvCxnSpPr/>
          <p:nvPr/>
        </p:nvCxnSpPr>
        <p:spPr>
          <a:xfrm>
            <a:off x="6483200" y="6135695"/>
            <a:ext cx="4120588" cy="0"/>
          </a:xfrm>
          <a:prstGeom prst="straightConnector1">
            <a:avLst/>
          </a:prstGeom>
          <a:noFill/>
          <a:ln w="28575" cap="flat">
            <a:solidFill>
              <a:srgbClr val="000000"/>
            </a:solidFill>
            <a:prstDash val="solid"/>
            <a:miter/>
            <a:tailEnd type="arrow"/>
          </a:ln>
        </p:spPr>
      </p:cxnSp>
      <p:cxnSp>
        <p:nvCxnSpPr>
          <p:cNvPr id="17" name="Straight Arrow Connector 8">
            <a:extLst>
              <a:ext uri="{FF2B5EF4-FFF2-40B4-BE49-F238E27FC236}">
                <a16:creationId xmlns:a16="http://schemas.microsoft.com/office/drawing/2014/main" id="{5CC1D45C-92AF-5896-8F91-101CE6BEF5BD}"/>
              </a:ext>
            </a:extLst>
          </p:cNvPr>
          <p:cNvCxnSpPr/>
          <p:nvPr/>
        </p:nvCxnSpPr>
        <p:spPr>
          <a:xfrm flipV="1">
            <a:off x="6483895" y="3911252"/>
            <a:ext cx="0" cy="2224443"/>
          </a:xfrm>
          <a:prstGeom prst="straightConnector1">
            <a:avLst/>
          </a:prstGeom>
          <a:noFill/>
          <a:ln w="28575" cap="flat">
            <a:solidFill>
              <a:srgbClr val="000000"/>
            </a:solidFill>
            <a:prstDash val="solid"/>
            <a:miter/>
            <a:tailEnd type="arrow"/>
          </a:ln>
        </p:spPr>
      </p:cxnSp>
      <p:sp>
        <p:nvSpPr>
          <p:cNvPr id="18" name="TextBox 12">
            <a:extLst>
              <a:ext uri="{FF2B5EF4-FFF2-40B4-BE49-F238E27FC236}">
                <a16:creationId xmlns:a16="http://schemas.microsoft.com/office/drawing/2014/main" id="{7672E1F4-CA30-7216-4F30-7E25C11B0C0E}"/>
              </a:ext>
            </a:extLst>
          </p:cNvPr>
          <p:cNvSpPr txBox="1"/>
          <p:nvPr/>
        </p:nvSpPr>
        <p:spPr>
          <a:xfrm>
            <a:off x="10603788" y="6135695"/>
            <a:ext cx="261609"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t</a:t>
            </a:r>
          </a:p>
        </p:txBody>
      </p:sp>
      <p:sp>
        <p:nvSpPr>
          <p:cNvPr id="19" name="TextBox 13">
            <a:extLst>
              <a:ext uri="{FF2B5EF4-FFF2-40B4-BE49-F238E27FC236}">
                <a16:creationId xmlns:a16="http://schemas.microsoft.com/office/drawing/2014/main" id="{42D3115E-6062-B0D8-2952-5AE099D445BF}"/>
              </a:ext>
            </a:extLst>
          </p:cNvPr>
          <p:cNvSpPr txBox="1"/>
          <p:nvPr/>
        </p:nvSpPr>
        <p:spPr>
          <a:xfrm>
            <a:off x="6240820" y="3849640"/>
            <a:ext cx="242370"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Calibri"/>
              </a:rPr>
              <a:t>I</a:t>
            </a:r>
          </a:p>
        </p:txBody>
      </p:sp>
      <p:sp>
        <p:nvSpPr>
          <p:cNvPr id="20" name="Freeform: Shape 16">
            <a:extLst>
              <a:ext uri="{FF2B5EF4-FFF2-40B4-BE49-F238E27FC236}">
                <a16:creationId xmlns:a16="http://schemas.microsoft.com/office/drawing/2014/main" id="{B0FC1320-F3C8-5283-EDA8-063C4D16E69D}"/>
              </a:ext>
            </a:extLst>
          </p:cNvPr>
          <p:cNvSpPr/>
          <p:nvPr/>
        </p:nvSpPr>
        <p:spPr>
          <a:xfrm flipH="1">
            <a:off x="7047366"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7030A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21" name="Freeform: Shape 17">
            <a:extLst>
              <a:ext uri="{FF2B5EF4-FFF2-40B4-BE49-F238E27FC236}">
                <a16:creationId xmlns:a16="http://schemas.microsoft.com/office/drawing/2014/main" id="{BE70A06C-B04B-A4D9-1521-F3911D0BE711}"/>
              </a:ext>
            </a:extLst>
          </p:cNvPr>
          <p:cNvSpPr/>
          <p:nvPr/>
        </p:nvSpPr>
        <p:spPr>
          <a:xfrm flipH="1">
            <a:off x="7250578" y="4497849"/>
            <a:ext cx="929643" cy="1637854"/>
          </a:xfrm>
          <a:custGeom>
            <a:avLst/>
            <a:gdLst>
              <a:gd name="f0" fmla="val 10800000"/>
              <a:gd name="f1" fmla="val 5400000"/>
              <a:gd name="f2" fmla="val 180"/>
              <a:gd name="f3" fmla="val w"/>
              <a:gd name="f4" fmla="val h"/>
              <a:gd name="f5" fmla="val 0"/>
              <a:gd name="f6" fmla="val 929640"/>
              <a:gd name="f7" fmla="val 1637853"/>
              <a:gd name="f8" fmla="val 118110"/>
              <a:gd name="f9" fmla="val 1605468"/>
              <a:gd name="f10" fmla="val 236220"/>
              <a:gd name="f11" fmla="val 1573083"/>
              <a:gd name="f12" fmla="val 320040"/>
              <a:gd name="f13" fmla="val 1325433"/>
              <a:gd name="f14" fmla="val 403860"/>
              <a:gd name="f15" fmla="val 1077783"/>
              <a:gd name="f16" fmla="val 448310"/>
              <a:gd name="f17" fmla="val 346263"/>
              <a:gd name="f18" fmla="val 502920"/>
              <a:gd name="f19" fmla="val 151953"/>
              <a:gd name="f20" fmla="val 557530"/>
              <a:gd name="f21" fmla="val -42357"/>
              <a:gd name="f22" fmla="val 608330"/>
              <a:gd name="f23" fmla="val -61407"/>
              <a:gd name="f24" fmla="val 647700"/>
              <a:gd name="f25" fmla="val 159573"/>
              <a:gd name="f26" fmla="val 687070"/>
              <a:gd name="f27" fmla="val 380553"/>
              <a:gd name="f28" fmla="val 702310"/>
              <a:gd name="f29" fmla="val 1242883"/>
              <a:gd name="f30" fmla="val 739140"/>
              <a:gd name="f31" fmla="val 1477833"/>
              <a:gd name="f32" fmla="val 775970"/>
              <a:gd name="f33" fmla="val 1712783"/>
              <a:gd name="f34" fmla="val 836930"/>
              <a:gd name="f35" fmla="val 1561653"/>
              <a:gd name="f36" fmla="val 868680"/>
              <a:gd name="f37" fmla="val 1569273"/>
              <a:gd name="f38" fmla="val 900430"/>
              <a:gd name="f39" fmla="val 1576893"/>
              <a:gd name="f40" fmla="val 915035"/>
              <a:gd name="f41" fmla="val 1550223"/>
              <a:gd name="f42" fmla="val 1523553"/>
              <a:gd name="f43" fmla="+- 0 0 -90"/>
              <a:gd name="f44" fmla="*/ f3 1 929640"/>
              <a:gd name="f45" fmla="*/ f4 1 1637853"/>
              <a:gd name="f46" fmla="val f5"/>
              <a:gd name="f47" fmla="val f6"/>
              <a:gd name="f48" fmla="val f7"/>
              <a:gd name="f49" fmla="*/ f43 f0 1"/>
              <a:gd name="f50" fmla="+- f48 0 f46"/>
              <a:gd name="f51" fmla="+- f47 0 f46"/>
              <a:gd name="f52" fmla="*/ f49 1 f2"/>
              <a:gd name="f53" fmla="*/ f51 1 929640"/>
              <a:gd name="f54" fmla="*/ f50 1 1637853"/>
              <a:gd name="f55" fmla="*/ 0 f51 1"/>
              <a:gd name="f56" fmla="*/ 1637853 f50 1"/>
              <a:gd name="f57" fmla="*/ 320040 f51 1"/>
              <a:gd name="f58" fmla="*/ 1325433 f50 1"/>
              <a:gd name="f59" fmla="*/ 502920 f51 1"/>
              <a:gd name="f60" fmla="*/ 151953 f50 1"/>
              <a:gd name="f61" fmla="*/ 647700 f51 1"/>
              <a:gd name="f62" fmla="*/ 159573 f50 1"/>
              <a:gd name="f63" fmla="*/ 739140 f51 1"/>
              <a:gd name="f64" fmla="*/ 1477833 f50 1"/>
              <a:gd name="f65" fmla="*/ 868680 f51 1"/>
              <a:gd name="f66" fmla="*/ 1569273 f50 1"/>
              <a:gd name="f67" fmla="*/ 929640 f51 1"/>
              <a:gd name="f68" fmla="*/ 1523553 f50 1"/>
              <a:gd name="f69" fmla="+- f52 0 f1"/>
              <a:gd name="f70" fmla="*/ f55 1 929640"/>
              <a:gd name="f71" fmla="*/ f56 1 1637853"/>
              <a:gd name="f72" fmla="*/ f57 1 929640"/>
              <a:gd name="f73" fmla="*/ f58 1 1637853"/>
              <a:gd name="f74" fmla="*/ f59 1 929640"/>
              <a:gd name="f75" fmla="*/ f60 1 1637853"/>
              <a:gd name="f76" fmla="*/ f61 1 929640"/>
              <a:gd name="f77" fmla="*/ f62 1 1637853"/>
              <a:gd name="f78" fmla="*/ f63 1 929640"/>
              <a:gd name="f79" fmla="*/ f64 1 1637853"/>
              <a:gd name="f80" fmla="*/ f65 1 929640"/>
              <a:gd name="f81" fmla="*/ f66 1 1637853"/>
              <a:gd name="f82" fmla="*/ f67 1 929640"/>
              <a:gd name="f83" fmla="*/ f68 1 1637853"/>
              <a:gd name="f84" fmla="*/ f46 1 f53"/>
              <a:gd name="f85" fmla="*/ f47 1 f53"/>
              <a:gd name="f86" fmla="*/ f46 1 f54"/>
              <a:gd name="f87" fmla="*/ f48 1 f54"/>
              <a:gd name="f88" fmla="*/ f70 1 f53"/>
              <a:gd name="f89" fmla="*/ f71 1 f54"/>
              <a:gd name="f90" fmla="*/ f72 1 f53"/>
              <a:gd name="f91" fmla="*/ f73 1 f54"/>
              <a:gd name="f92" fmla="*/ f74 1 f53"/>
              <a:gd name="f93" fmla="*/ f75 1 f54"/>
              <a:gd name="f94" fmla="*/ f76 1 f53"/>
              <a:gd name="f95" fmla="*/ f77 1 f54"/>
              <a:gd name="f96" fmla="*/ f78 1 f53"/>
              <a:gd name="f97" fmla="*/ f79 1 f54"/>
              <a:gd name="f98" fmla="*/ f80 1 f53"/>
              <a:gd name="f99" fmla="*/ f81 1 f54"/>
              <a:gd name="f100" fmla="*/ f82 1 f53"/>
              <a:gd name="f101" fmla="*/ f83 1 f54"/>
              <a:gd name="f102" fmla="*/ f84 f44 1"/>
              <a:gd name="f103" fmla="*/ f85 f44 1"/>
              <a:gd name="f104" fmla="*/ f87 f45 1"/>
              <a:gd name="f105" fmla="*/ f86 f45 1"/>
              <a:gd name="f106" fmla="*/ f88 f44 1"/>
              <a:gd name="f107" fmla="*/ f89 f45 1"/>
              <a:gd name="f108" fmla="*/ f90 f44 1"/>
              <a:gd name="f109" fmla="*/ f91 f45 1"/>
              <a:gd name="f110" fmla="*/ f92 f44 1"/>
              <a:gd name="f111" fmla="*/ f93 f45 1"/>
              <a:gd name="f112" fmla="*/ f94 f44 1"/>
              <a:gd name="f113" fmla="*/ f95 f45 1"/>
              <a:gd name="f114" fmla="*/ f96 f44 1"/>
              <a:gd name="f115" fmla="*/ f97 f45 1"/>
              <a:gd name="f116" fmla="*/ f98 f44 1"/>
              <a:gd name="f117" fmla="*/ f99 f45 1"/>
              <a:gd name="f118" fmla="*/ f100 f44 1"/>
              <a:gd name="f119" fmla="*/ f101 f45 1"/>
            </a:gdLst>
            <a:ahLst/>
            <a:cxnLst>
              <a:cxn ang="3cd4">
                <a:pos x="hc" y="t"/>
              </a:cxn>
              <a:cxn ang="0">
                <a:pos x="r" y="vc"/>
              </a:cxn>
              <a:cxn ang="cd4">
                <a:pos x="hc" y="b"/>
              </a:cxn>
              <a:cxn ang="cd2">
                <a:pos x="l" y="vc"/>
              </a:cxn>
              <a:cxn ang="f69">
                <a:pos x="f106" y="f107"/>
              </a:cxn>
              <a:cxn ang="f69">
                <a:pos x="f108" y="f109"/>
              </a:cxn>
              <a:cxn ang="f69">
                <a:pos x="f110" y="f111"/>
              </a:cxn>
              <a:cxn ang="f69">
                <a:pos x="f112" y="f113"/>
              </a:cxn>
              <a:cxn ang="f69">
                <a:pos x="f114" y="f115"/>
              </a:cxn>
              <a:cxn ang="f69">
                <a:pos x="f116" y="f117"/>
              </a:cxn>
              <a:cxn ang="f69">
                <a:pos x="f118" y="f119"/>
              </a:cxn>
            </a:cxnLst>
            <a:rect l="f102" t="f105" r="f103" b="f104"/>
            <a:pathLst>
              <a:path w="929640" h="1637853">
                <a:moveTo>
                  <a:pt x="f5" y="f7"/>
                </a:moveTo>
                <a:cubicBezTo>
                  <a:pt x="f8" y="f9"/>
                  <a:pt x="f10" y="f11"/>
                  <a:pt x="f12" y="f13"/>
                </a:cubicBezTo>
                <a:cubicBezTo>
                  <a:pt x="f14" y="f15"/>
                  <a:pt x="f16" y="f17"/>
                  <a:pt x="f18" y="f19"/>
                </a:cubicBezTo>
                <a:cubicBezTo>
                  <a:pt x="f20" y="f21"/>
                  <a:pt x="f22" y="f23"/>
                  <a:pt x="f24" y="f25"/>
                </a:cubicBezTo>
                <a:cubicBezTo>
                  <a:pt x="f26" y="f27"/>
                  <a:pt x="f28" y="f29"/>
                  <a:pt x="f30" y="f31"/>
                </a:cubicBezTo>
                <a:cubicBezTo>
                  <a:pt x="f32" y="f33"/>
                  <a:pt x="f34" y="f35"/>
                  <a:pt x="f36" y="f37"/>
                </a:cubicBezTo>
                <a:cubicBezTo>
                  <a:pt x="f38" y="f39"/>
                  <a:pt x="f40" y="f41"/>
                  <a:pt x="f6" y="f42"/>
                </a:cubicBezTo>
              </a:path>
            </a:pathLst>
          </a:custGeom>
          <a:noFill/>
          <a:ln w="38103" cap="flat">
            <a:solidFill>
              <a:srgbClr val="FF000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22" name="TextBox 18">
            <a:extLst>
              <a:ext uri="{FF2B5EF4-FFF2-40B4-BE49-F238E27FC236}">
                <a16:creationId xmlns:a16="http://schemas.microsoft.com/office/drawing/2014/main" id="{D4EBCE98-094E-BDC0-8A7C-BE919B03787B}"/>
              </a:ext>
            </a:extLst>
          </p:cNvPr>
          <p:cNvSpPr txBox="1"/>
          <p:nvPr/>
        </p:nvSpPr>
        <p:spPr>
          <a:xfrm>
            <a:off x="7152038" y="4034303"/>
            <a:ext cx="841897"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422nm</a:t>
            </a:r>
          </a:p>
        </p:txBody>
      </p:sp>
      <p:sp>
        <p:nvSpPr>
          <p:cNvPr id="23" name="TextBox 20">
            <a:extLst>
              <a:ext uri="{FF2B5EF4-FFF2-40B4-BE49-F238E27FC236}">
                <a16:creationId xmlns:a16="http://schemas.microsoft.com/office/drawing/2014/main" id="{F69DB8C6-0E3E-259B-A074-B5B19091D5B5}"/>
              </a:ext>
            </a:extLst>
          </p:cNvPr>
          <p:cNvSpPr txBox="1"/>
          <p:nvPr/>
        </p:nvSpPr>
        <p:spPr>
          <a:xfrm>
            <a:off x="8645847" y="4036571"/>
            <a:ext cx="958912" cy="369335"/>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Calibri"/>
              </a:rPr>
              <a:t>1064nm</a:t>
            </a:r>
          </a:p>
        </p:txBody>
      </p:sp>
      <p:cxnSp>
        <p:nvCxnSpPr>
          <p:cNvPr id="25" name="Straight Arrow Connector 22">
            <a:extLst>
              <a:ext uri="{FF2B5EF4-FFF2-40B4-BE49-F238E27FC236}">
                <a16:creationId xmlns:a16="http://schemas.microsoft.com/office/drawing/2014/main" id="{1D862685-1576-049F-965B-B4096E614D95}"/>
              </a:ext>
            </a:extLst>
          </p:cNvPr>
          <p:cNvCxnSpPr/>
          <p:nvPr/>
        </p:nvCxnSpPr>
        <p:spPr>
          <a:xfrm>
            <a:off x="7696225" y="4680876"/>
            <a:ext cx="949622" cy="0"/>
          </a:xfrm>
          <a:prstGeom prst="straightConnector1">
            <a:avLst/>
          </a:prstGeom>
          <a:noFill/>
          <a:ln w="38103" cap="flat">
            <a:solidFill>
              <a:srgbClr val="000000"/>
            </a:solidFill>
            <a:prstDash val="solid"/>
            <a:miter/>
            <a:headEnd type="arrow"/>
            <a:tailEnd type="arrow"/>
          </a:ln>
        </p:spPr>
      </p:cxnSp>
      <p:sp>
        <p:nvSpPr>
          <p:cNvPr id="27" name="TextBox 23">
            <a:extLst>
              <a:ext uri="{FF2B5EF4-FFF2-40B4-BE49-F238E27FC236}">
                <a16:creationId xmlns:a16="http://schemas.microsoft.com/office/drawing/2014/main" id="{808BAB27-7DAE-920A-0B33-4C94D183EEA0}"/>
              </a:ext>
            </a:extLst>
          </p:cNvPr>
          <p:cNvSpPr txBox="1"/>
          <p:nvPr/>
        </p:nvSpPr>
        <p:spPr>
          <a:xfrm>
            <a:off x="7977009" y="4715787"/>
            <a:ext cx="460382" cy="461662"/>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0" i="0" u="none" strike="noStrike" kern="1200" cap="none" spc="0" baseline="0">
                <a:solidFill>
                  <a:srgbClr val="000000"/>
                </a:solidFill>
                <a:uFillTx/>
                <a:latin typeface="Calibri"/>
              </a:rPr>
              <a:t>∆t</a:t>
            </a:r>
          </a:p>
        </p:txBody>
      </p:sp>
      <p:cxnSp>
        <p:nvCxnSpPr>
          <p:cNvPr id="29" name="Straight Connector 28">
            <a:extLst>
              <a:ext uri="{FF2B5EF4-FFF2-40B4-BE49-F238E27FC236}">
                <a16:creationId xmlns:a16="http://schemas.microsoft.com/office/drawing/2014/main" id="{DCB8A6C5-4F84-1960-52E0-1BE5E09FC1B9}"/>
              </a:ext>
            </a:extLst>
          </p:cNvPr>
          <p:cNvCxnSpPr/>
          <p:nvPr/>
        </p:nvCxnSpPr>
        <p:spPr>
          <a:xfrm flipH="1">
            <a:off x="5909912" y="3542097"/>
            <a:ext cx="3811604" cy="2962933"/>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1C83CFF-ED3A-6438-4AA0-FE7E4554ABB4}"/>
              </a:ext>
            </a:extLst>
          </p:cNvPr>
          <p:cNvCxnSpPr>
            <a:cxnSpLocks/>
          </p:cNvCxnSpPr>
          <p:nvPr/>
        </p:nvCxnSpPr>
        <p:spPr>
          <a:xfrm flipH="1" flipV="1">
            <a:off x="5909912" y="4034303"/>
            <a:ext cx="3811604" cy="2250994"/>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526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3BA3E-EF81-F856-35D0-8967C7F018BF}"/>
              </a:ext>
            </a:extLst>
          </p:cNvPr>
          <p:cNvSpPr>
            <a:spLocks noGrp="1"/>
          </p:cNvSpPr>
          <p:nvPr>
            <p:ph type="title"/>
          </p:nvPr>
        </p:nvSpPr>
        <p:spPr/>
        <p:txBody>
          <a:bodyPr/>
          <a:lstStyle/>
          <a:p>
            <a:r>
              <a:rPr lang="fr-FR" dirty="0"/>
              <a:t>General motivation – </a:t>
            </a:r>
            <a:r>
              <a:rPr lang="fr-FR" dirty="0" err="1"/>
              <a:t>Parity</a:t>
            </a:r>
            <a:r>
              <a:rPr lang="fr-FR" dirty="0"/>
              <a:t> non-conservation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CE847D1-5942-EA61-1ECE-C541849F1D30}"/>
                  </a:ext>
                </a:extLst>
              </p:cNvPr>
              <p:cNvSpPr>
                <a:spLocks noGrp="1"/>
              </p:cNvSpPr>
              <p:nvPr>
                <p:ph idx="1"/>
              </p:nvPr>
            </p:nvSpPr>
            <p:spPr>
              <a:xfrm>
                <a:off x="26670" y="1563250"/>
                <a:ext cx="8071721" cy="5983079"/>
              </a:xfrm>
            </p:spPr>
            <p:txBody>
              <a:bodyPr>
                <a:noAutofit/>
              </a:bodyPr>
              <a:lstStyle/>
              <a:p>
                <a:pPr algn="l"/>
                <a:r>
                  <a:rPr lang="en-US" sz="2400" b="0" i="0" u="none" strike="noStrike" baseline="0" dirty="0">
                    <a:cs typeface="Arial" panose="020B0604020202020204" pitchFamily="34" charset="0"/>
                  </a:rPr>
                  <a:t>Studies of parity non-conservations (PNC) is a unique signature of </a:t>
                </a:r>
                <a:r>
                  <a:rPr lang="en-US" sz="2400" b="1" i="0" u="none" strike="noStrike" baseline="0" dirty="0">
                    <a:cs typeface="Arial" panose="020B0604020202020204" pitchFamily="34" charset="0"/>
                  </a:rPr>
                  <a:t>weak interaction.</a:t>
                </a:r>
                <a:endParaRPr lang="en-US" sz="2400" dirty="0">
                  <a:cs typeface="Arial" panose="020B0604020202020204" pitchFamily="34" charset="0"/>
                </a:endParaRPr>
              </a:p>
              <a:p>
                <a:r>
                  <a:rPr lang="en-US" sz="2400" dirty="0">
                    <a:cs typeface="Arial" panose="020B0604020202020204" pitchFamily="34" charset="0"/>
                  </a:rPr>
                  <a:t>Most precise measurement performed on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dirty="0">
                    <a:cs typeface="Arial" panose="020B0604020202020204" pitchFamily="34" charset="0"/>
                  </a:rPr>
                  <a:t> →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dirty="0">
                    <a:cs typeface="Arial" panose="020B0604020202020204" pitchFamily="34" charset="0"/>
                  </a:rPr>
                  <a:t> transition in Cs, achieving </a:t>
                </a:r>
                <a:r>
                  <a:rPr lang="en-US" sz="2400" b="1" dirty="0">
                    <a:cs typeface="Arial" panose="020B0604020202020204" pitchFamily="34" charset="0"/>
                  </a:rPr>
                  <a:t>a precision of 0.35</a:t>
                </a:r>
                <a:r>
                  <a:rPr lang="fr-FR" sz="2400" b="0" u="none" strike="noStrike" baseline="0" dirty="0">
                    <a:cs typeface="Arial" panose="020B0604020202020204" pitchFamily="34" charset="0"/>
                  </a:rPr>
                  <a:t> </a:t>
                </a:r>
                <a14:m>
                  <m:oMath xmlns:m="http://schemas.openxmlformats.org/officeDocument/2006/math">
                    <m:sSup>
                      <m:sSupPr>
                        <m:ctrlPr>
                          <a:rPr lang="fr-FR" sz="2400" b="0" i="1" u="none" strike="noStrike" baseline="0" smtClean="0">
                            <a:latin typeface="Cambria Math" panose="02040503050406030204" pitchFamily="18" charset="0"/>
                            <a:cs typeface="Arial" panose="020B0604020202020204" pitchFamily="34" charset="0"/>
                          </a:rPr>
                        </m:ctrlPr>
                      </m:sSupPr>
                      <m:e>
                        <m:r>
                          <m:rPr>
                            <m:nor/>
                          </m:rPr>
                          <a:rPr lang="en-US" sz="2400" b="1" dirty="0">
                            <a:cs typeface="Arial" panose="020B0604020202020204" pitchFamily="34" charset="0"/>
                          </a:rPr>
                          <m:t>%</m:t>
                        </m:r>
                      </m:e>
                      <m:sup>
                        <m:r>
                          <a:rPr lang="fr-FR" sz="2400" b="0" i="1" u="none" strike="noStrike" baseline="0" smtClean="0">
                            <a:latin typeface="Cambria Math" panose="02040503050406030204" pitchFamily="18" charset="0"/>
                            <a:cs typeface="Arial" panose="020B0604020202020204" pitchFamily="34" charset="0"/>
                          </a:rPr>
                          <m:t>(1)</m:t>
                        </m:r>
                      </m:sup>
                    </m:sSup>
                  </m:oMath>
                </a14:m>
                <a:r>
                  <a:rPr lang="en-US" sz="2400" b="1" dirty="0">
                    <a:cs typeface="Arial" panose="020B0604020202020204" pitchFamily="34" charset="0"/>
                  </a:rPr>
                  <a:t>.</a:t>
                </a:r>
                <a:endParaRPr lang="en-US" sz="2400" dirty="0">
                  <a:cs typeface="Arial" panose="020B0604020202020204" pitchFamily="34" charset="0"/>
                </a:endParaRPr>
              </a:p>
              <a:p>
                <a:r>
                  <a:rPr lang="en-US" sz="2400" b="0" i="0" u="none" strike="noStrike" baseline="0" dirty="0">
                    <a:cs typeface="Arial" panose="020B0604020202020204" pitchFamily="34" charset="0"/>
                  </a:rPr>
                  <a:t>PNC amplitude in the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𝐷</m:t>
                            </m:r>
                          </m:e>
                          <m:sub>
                            <m:r>
                              <a:rPr lang="fr-FR" sz="2400" b="0" i="1" smtClean="0">
                                <a:latin typeface="Cambria Math" panose="02040503050406030204" pitchFamily="18" charset="0"/>
                              </a:rPr>
                              <m:t>3/2,</m:t>
                            </m:r>
                            <m:r>
                              <a:rPr lang="fr-FR" sz="2400" i="1">
                                <a:latin typeface="Cambria Math" panose="02040503050406030204" pitchFamily="18" charset="0"/>
                              </a:rPr>
                              <m:t>5/2</m:t>
                            </m:r>
                          </m:sub>
                        </m:sSub>
                      </m:e>
                    </m:sPre>
                  </m:oMath>
                </a14:m>
                <a:r>
                  <a:rPr lang="en-US" sz="2400" b="0" i="0" u="none" strike="noStrike" baseline="0" dirty="0">
                    <a:cs typeface="Arial" panose="020B0604020202020204" pitchFamily="34" charset="0"/>
                  </a:rPr>
                  <a:t> transitions in Fr is predicted to be </a:t>
                </a:r>
                <a:r>
                  <a:rPr lang="en-US" sz="2400" b="1" i="0" u="none" strike="noStrike" baseline="0" dirty="0">
                    <a:cs typeface="Arial" panose="020B0604020202020204" pitchFamily="34" charset="0"/>
                  </a:rPr>
                  <a:t>more than 50 times larger </a:t>
                </a:r>
                <a:r>
                  <a:rPr lang="en-US" sz="2400" b="0" i="0" u="none" strike="noStrike" baseline="0" dirty="0">
                    <a:cs typeface="Arial" panose="020B0604020202020204" pitchFamily="34" charset="0"/>
                  </a:rPr>
                  <a:t>than in the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a:t>
                </a:r>
                <a:r>
                  <a:rPr lang="fr-FR" sz="2400" b="0" i="0" u="none" strike="noStrike" baseline="0" dirty="0">
                    <a:cs typeface="Arial" panose="020B0604020202020204" pitchFamily="34" charset="0"/>
                  </a:rPr>
                  <a:t>transition in </a:t>
                </a:r>
                <a14:m>
                  <m:oMath xmlns:m="http://schemas.openxmlformats.org/officeDocument/2006/math">
                    <m:sSup>
                      <m:sSupPr>
                        <m:ctrlPr>
                          <a:rPr lang="fr-FR" sz="2400" b="0" i="1" u="none" strike="noStrike" baseline="0" smtClean="0">
                            <a:latin typeface="Cambria Math" panose="02040503050406030204" pitchFamily="18" charset="0"/>
                            <a:cs typeface="Arial" panose="020B0604020202020204" pitchFamily="34" charset="0"/>
                          </a:rPr>
                        </m:ctrlPr>
                      </m:sSupPr>
                      <m:e>
                        <m:r>
                          <m:rPr>
                            <m:nor/>
                          </m:rPr>
                          <a:rPr lang="fr-FR" sz="2400" dirty="0">
                            <a:cs typeface="Arial" panose="020B0604020202020204" pitchFamily="34" charset="0"/>
                          </a:rPr>
                          <m:t>Cs</m:t>
                        </m:r>
                      </m:e>
                      <m:sup>
                        <m:r>
                          <a:rPr lang="fr-FR" sz="2400" b="0" i="1" u="none" strike="noStrike" baseline="0" smtClean="0">
                            <a:latin typeface="Cambria Math" panose="02040503050406030204" pitchFamily="18" charset="0"/>
                            <a:cs typeface="Arial" panose="020B0604020202020204" pitchFamily="34" charset="0"/>
                          </a:rPr>
                          <m:t>(2)</m:t>
                        </m:r>
                      </m:sup>
                    </m:sSup>
                  </m:oMath>
                </a14:m>
                <a:r>
                  <a:rPr lang="fr-FR" sz="2400" b="0" i="0" u="none" strike="noStrike" baseline="0" dirty="0">
                    <a:cs typeface="Arial" panose="020B0604020202020204" pitchFamily="34" charset="0"/>
                  </a:rPr>
                  <a:t>.</a:t>
                </a:r>
              </a:p>
              <a:p>
                <a:endParaRPr lang="fr-FR" sz="2400" b="0" i="0" u="none" strike="noStrike" baseline="0" dirty="0">
                  <a:cs typeface="Arial" panose="020B0604020202020204" pitchFamily="34" charset="0"/>
                </a:endParaRPr>
              </a:p>
            </p:txBody>
          </p:sp>
        </mc:Choice>
        <mc:Fallback xmlns="">
          <p:sp>
            <p:nvSpPr>
              <p:cNvPr id="3" name="Content Placeholder 2">
                <a:extLst>
                  <a:ext uri="{FF2B5EF4-FFF2-40B4-BE49-F238E27FC236}">
                    <a16:creationId xmlns:a16="http://schemas.microsoft.com/office/drawing/2014/main" id="{4CE847D1-5942-EA61-1ECE-C541849F1D30}"/>
                  </a:ext>
                </a:extLst>
              </p:cNvPr>
              <p:cNvSpPr>
                <a:spLocks noGrp="1" noRot="1" noChangeAspect="1" noMove="1" noResize="1" noEditPoints="1" noAdjustHandles="1" noChangeArrowheads="1" noChangeShapeType="1" noTextEdit="1"/>
              </p:cNvSpPr>
              <p:nvPr>
                <p:ph idx="1"/>
              </p:nvPr>
            </p:nvSpPr>
            <p:spPr>
              <a:xfrm>
                <a:off x="26670" y="1563250"/>
                <a:ext cx="8071721" cy="5983079"/>
              </a:xfrm>
              <a:blipFill>
                <a:blip r:embed="rId3"/>
                <a:stretch>
                  <a:fillRect l="-982" t="-1426" r="-529"/>
                </a:stretch>
              </a:blipFill>
            </p:spPr>
            <p:txBody>
              <a:bodyPr/>
              <a:lstStyle/>
              <a:p>
                <a:r>
                  <a:rPr lang="fr-FR">
                    <a:noFill/>
                  </a:rPr>
                  <a:t> </a:t>
                </a:r>
              </a:p>
            </p:txBody>
          </p:sp>
        </mc:Fallback>
      </mc:AlternateContent>
      <p:sp>
        <p:nvSpPr>
          <p:cNvPr id="4" name="Slide Number Placeholder 3">
            <a:extLst>
              <a:ext uri="{FF2B5EF4-FFF2-40B4-BE49-F238E27FC236}">
                <a16:creationId xmlns:a16="http://schemas.microsoft.com/office/drawing/2014/main" id="{435CD57B-AAFE-8781-4D1B-9613CB188B0E}"/>
              </a:ext>
            </a:extLst>
          </p:cNvPr>
          <p:cNvSpPr>
            <a:spLocks noGrp="1"/>
          </p:cNvSpPr>
          <p:nvPr>
            <p:ph type="sldNum" sz="quarter" idx="12"/>
          </p:nvPr>
        </p:nvSpPr>
        <p:spPr/>
        <p:txBody>
          <a:bodyPr/>
          <a:lstStyle/>
          <a:p>
            <a:fld id="{F8F1DF15-C229-48B7-BAF9-986BF1C52604}" type="slidenum">
              <a:rPr lang="fr-FR" smtClean="0"/>
              <a:t>2</a:t>
            </a:fld>
            <a:endParaRPr lang="fr-FR"/>
          </a:p>
        </p:txBody>
      </p:sp>
      <p:pic>
        <p:nvPicPr>
          <p:cNvPr id="6" name="Picture 5">
            <a:extLst>
              <a:ext uri="{FF2B5EF4-FFF2-40B4-BE49-F238E27FC236}">
                <a16:creationId xmlns:a16="http://schemas.microsoft.com/office/drawing/2014/main" id="{A9743239-1E18-18ED-43AA-AE82387E3844}"/>
              </a:ext>
            </a:extLst>
          </p:cNvPr>
          <p:cNvPicPr>
            <a:picLocks noChangeAspect="1"/>
          </p:cNvPicPr>
          <p:nvPr/>
        </p:nvPicPr>
        <p:blipFill>
          <a:blip r:embed="rId4"/>
          <a:stretch>
            <a:fillRect/>
          </a:stretch>
        </p:blipFill>
        <p:spPr>
          <a:xfrm>
            <a:off x="8370370" y="1298492"/>
            <a:ext cx="2889582" cy="3069731"/>
          </a:xfrm>
          <a:prstGeom prst="rect">
            <a:avLst/>
          </a:prstGeom>
          <a:ln w="57150">
            <a:solidFill>
              <a:schemeClr val="accent1">
                <a:lumMod val="75000"/>
              </a:schemeClr>
            </a:solidFill>
          </a:ln>
        </p:spPr>
      </p:pic>
      <p:sp>
        <p:nvSpPr>
          <p:cNvPr id="8" name="TextBox 7">
            <a:extLst>
              <a:ext uri="{FF2B5EF4-FFF2-40B4-BE49-F238E27FC236}">
                <a16:creationId xmlns:a16="http://schemas.microsoft.com/office/drawing/2014/main" id="{FAC446C0-DD6B-7DAF-1D1A-26264E880EBE}"/>
              </a:ext>
            </a:extLst>
          </p:cNvPr>
          <p:cNvSpPr txBox="1"/>
          <p:nvPr/>
        </p:nvSpPr>
        <p:spPr>
          <a:xfrm>
            <a:off x="8370370" y="4554790"/>
            <a:ext cx="3125271" cy="430887"/>
          </a:xfrm>
          <a:prstGeom prst="rect">
            <a:avLst/>
          </a:prstGeom>
          <a:noFill/>
        </p:spPr>
        <p:txBody>
          <a:bodyPr wrap="square">
            <a:spAutoFit/>
          </a:bodyPr>
          <a:lstStyle/>
          <a:p>
            <a:r>
              <a:rPr lang="fr-FR" sz="1100" dirty="0"/>
              <a:t> « </a:t>
            </a:r>
            <a:r>
              <a:rPr lang="fr-FR" sz="1100" dirty="0" err="1"/>
              <a:t>Parity</a:t>
            </a:r>
            <a:r>
              <a:rPr lang="fr-FR" sz="1100" dirty="0"/>
              <a:t> non-conservation » </a:t>
            </a:r>
            <a:r>
              <a:rPr lang="fr-FR" sz="1100" dirty="0" err="1"/>
              <a:t>Artistic</a:t>
            </a:r>
            <a:r>
              <a:rPr lang="fr-FR" sz="1100" dirty="0"/>
              <a:t> </a:t>
            </a:r>
            <a:r>
              <a:rPr lang="fr-FR" sz="1100" dirty="0" err="1"/>
              <a:t>rendition</a:t>
            </a:r>
            <a:r>
              <a:rPr lang="fr-FR" sz="1100" dirty="0"/>
              <a:t> of the Wu </a:t>
            </a:r>
            <a:r>
              <a:rPr lang="fr-FR" sz="1100" dirty="0" err="1"/>
              <a:t>experiment</a:t>
            </a:r>
            <a:r>
              <a:rPr lang="fr-FR" sz="1100" dirty="0"/>
              <a:t> -  </a:t>
            </a:r>
            <a:r>
              <a:rPr lang="fr-FR" sz="1100" b="1" dirty="0"/>
              <a:t>Aleksandra </a:t>
            </a:r>
            <a:r>
              <a:rPr lang="fr-FR" sz="1100" b="1" dirty="0" err="1"/>
              <a:t>Sokół</a:t>
            </a:r>
            <a:endParaRPr lang="fr-FR" sz="1100" b="1"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D812F57-0129-ED7A-BD13-0D386BC9D30C}"/>
                  </a:ext>
                </a:extLst>
              </p:cNvPr>
              <p:cNvSpPr txBox="1"/>
              <p:nvPr/>
            </p:nvSpPr>
            <p:spPr>
              <a:xfrm>
                <a:off x="343009" y="6064963"/>
                <a:ext cx="11505982" cy="719299"/>
              </a:xfrm>
              <a:prstGeom prst="rect">
                <a:avLst/>
              </a:prstGeom>
              <a:noFill/>
            </p:spPr>
            <p:txBody>
              <a:bodyPr wrap="square">
                <a:spAutoFit/>
              </a:bodyPr>
              <a:lstStyle/>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(1)</m:t>
                        </m:r>
                      </m:sup>
                    </m:sSup>
                    <m:r>
                      <a:rPr lang="fr-FR" sz="1200" b="0" i="1" u="none" strike="noStrike" baseline="0" smtClean="0">
                        <a:latin typeface="Cambria Math" panose="02040503050406030204" pitchFamily="18" charset="0"/>
                        <a:cs typeface="Arial" panose="020B0604020202020204" pitchFamily="34" charset="0"/>
                      </a:rPr>
                      <m:t> </m:t>
                    </m:r>
                  </m:oMath>
                </a14:m>
                <a:r>
                  <a:rPr lang="en-US" sz="1200" dirty="0">
                    <a:effectLst/>
                  </a:rPr>
                  <a:t>Wood, C. S., S. C. Bennett, D. Cho, B. P. Masterson, J. L. Roberts, C. E. Tanner, et C. E. </a:t>
                </a:r>
                <a:r>
                  <a:rPr lang="en-US" sz="1200" dirty="0" err="1">
                    <a:effectLst/>
                  </a:rPr>
                  <a:t>Wieman</a:t>
                </a:r>
                <a:r>
                  <a:rPr lang="en-US" sz="1200" dirty="0">
                    <a:effectLst/>
                  </a:rPr>
                  <a:t>. « Measurement of Parity </a:t>
                </a:r>
                <a:r>
                  <a:rPr lang="en-US" sz="1200" dirty="0" err="1">
                    <a:effectLst/>
                  </a:rPr>
                  <a:t>Nonconservation</a:t>
                </a:r>
                <a:r>
                  <a:rPr lang="en-US" sz="1200" dirty="0">
                    <a:effectLst/>
                  </a:rPr>
                  <a:t> and an Anapole Moment in Cesium ». </a:t>
                </a:r>
                <a:r>
                  <a:rPr lang="en-US" sz="1200" i="1" dirty="0">
                    <a:effectLst/>
                  </a:rPr>
                  <a:t>Science</a:t>
                </a:r>
                <a:r>
                  <a:rPr lang="en-US" sz="1200" dirty="0">
                    <a:effectLst/>
                  </a:rPr>
                  <a:t> 275, n</a:t>
                </a:r>
                <a:r>
                  <a:rPr lang="en-US" sz="1200" baseline="30000" dirty="0">
                    <a:effectLst/>
                  </a:rPr>
                  <a:t>o</a:t>
                </a:r>
                <a:r>
                  <a:rPr lang="en-US" sz="1200" dirty="0">
                    <a:effectLst/>
                  </a:rPr>
                  <a:t> 5307 (1997)</a:t>
                </a:r>
                <a:endParaRPr lang="fr-FR" sz="1200" b="0" i="1" u="none" strike="noStrike" baseline="0" dirty="0">
                  <a:latin typeface="Cambria Math" panose="02040503050406030204" pitchFamily="18" charset="0"/>
                  <a:cs typeface="Arial" panose="020B0604020202020204" pitchFamily="34" charset="0"/>
                </a:endParaRPr>
              </a:p>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(2)</m:t>
                        </m:r>
                      </m:sup>
                    </m:sSup>
                    <m:r>
                      <a:rPr lang="fr-FR" sz="1200" b="0" i="1" u="none" strike="noStrike" baseline="0" smtClean="0">
                        <a:latin typeface="Cambria Math" panose="02040503050406030204" pitchFamily="18" charset="0"/>
                        <a:cs typeface="Arial" panose="020B0604020202020204" pitchFamily="34" charset="0"/>
                      </a:rPr>
                      <m:t> </m:t>
                    </m:r>
                  </m:oMath>
                </a14:m>
                <a:r>
                  <a:rPr lang="fr-FR" sz="1200" dirty="0">
                    <a:effectLst/>
                  </a:rPr>
                  <a:t>Roberts, B. M., V. A. </a:t>
                </a:r>
                <a:r>
                  <a:rPr lang="fr-FR" sz="1200" dirty="0" err="1">
                    <a:effectLst/>
                  </a:rPr>
                  <a:t>Dzuba</a:t>
                </a:r>
                <a:r>
                  <a:rPr lang="fr-FR" sz="1200" dirty="0">
                    <a:effectLst/>
                  </a:rPr>
                  <a:t>, et V. V. </a:t>
                </a:r>
                <a:r>
                  <a:rPr lang="fr-FR" sz="1200" dirty="0" err="1">
                    <a:effectLst/>
                  </a:rPr>
                  <a:t>Flambaum</a:t>
                </a:r>
                <a:r>
                  <a:rPr lang="fr-FR" sz="1200" dirty="0">
                    <a:effectLst/>
                  </a:rPr>
                  <a:t>. « </a:t>
                </a:r>
                <a:r>
                  <a:rPr lang="fr-FR" sz="1200" dirty="0" err="1">
                    <a:effectLst/>
                  </a:rPr>
                  <a:t>Parity</a:t>
                </a:r>
                <a:r>
                  <a:rPr lang="fr-FR" sz="1200" dirty="0">
                    <a:effectLst/>
                  </a:rPr>
                  <a:t> </a:t>
                </a:r>
                <a:r>
                  <a:rPr lang="fr-FR" sz="1200" dirty="0" err="1">
                    <a:effectLst/>
                  </a:rPr>
                  <a:t>nonconservation</a:t>
                </a:r>
                <a:r>
                  <a:rPr lang="fr-FR" sz="1200" dirty="0">
                    <a:effectLst/>
                  </a:rPr>
                  <a:t> in Fr-like actinide and Cs-like rare-</a:t>
                </a:r>
                <a:r>
                  <a:rPr lang="fr-FR" sz="1200" dirty="0" err="1">
                    <a:effectLst/>
                  </a:rPr>
                  <a:t>earth</a:t>
                </a:r>
                <a:r>
                  <a:rPr lang="fr-FR" sz="1200" dirty="0">
                    <a:effectLst/>
                  </a:rPr>
                  <a:t>-</a:t>
                </a:r>
                <a:r>
                  <a:rPr lang="fr-FR" sz="1200" dirty="0" err="1">
                    <a:effectLst/>
                  </a:rPr>
                  <a:t>metal</a:t>
                </a:r>
                <a:r>
                  <a:rPr lang="fr-FR" sz="1200" dirty="0">
                    <a:effectLst/>
                  </a:rPr>
                  <a:t> ions ». </a:t>
                </a:r>
                <a:r>
                  <a:rPr lang="fr-FR" sz="1200" i="1" dirty="0">
                    <a:effectLst/>
                  </a:rPr>
                  <a:t>Phys. </a:t>
                </a:r>
                <a:r>
                  <a:rPr lang="fr-FR" sz="1200" i="1" dirty="0" err="1">
                    <a:effectLst/>
                  </a:rPr>
                  <a:t>Rev</a:t>
                </a:r>
                <a:r>
                  <a:rPr lang="fr-FR" sz="1200" i="1" dirty="0">
                    <a:effectLst/>
                  </a:rPr>
                  <a:t>. A</a:t>
                </a:r>
                <a:r>
                  <a:rPr lang="fr-FR" sz="1200" dirty="0">
                    <a:effectLst/>
                  </a:rPr>
                  <a:t> 88, n</a:t>
                </a:r>
                <a:r>
                  <a:rPr lang="fr-FR" sz="1200" baseline="30000" dirty="0">
                    <a:effectLst/>
                  </a:rPr>
                  <a:t>o</a:t>
                </a:r>
                <a:r>
                  <a:rPr lang="fr-FR" sz="1200" dirty="0">
                    <a:effectLst/>
                  </a:rPr>
                  <a:t> 1</a:t>
                </a:r>
              </a:p>
            </p:txBody>
          </p:sp>
        </mc:Choice>
        <mc:Fallback xmlns="">
          <p:sp>
            <p:nvSpPr>
              <p:cNvPr id="11" name="TextBox 10">
                <a:extLst>
                  <a:ext uri="{FF2B5EF4-FFF2-40B4-BE49-F238E27FC236}">
                    <a16:creationId xmlns:a16="http://schemas.microsoft.com/office/drawing/2014/main" id="{3D812F57-0129-ED7A-BD13-0D386BC9D30C}"/>
                  </a:ext>
                </a:extLst>
              </p:cNvPr>
              <p:cNvSpPr txBox="1">
                <a:spLocks noRot="1" noChangeAspect="1" noMove="1" noResize="1" noEditPoints="1" noAdjustHandles="1" noChangeArrowheads="1" noChangeShapeType="1" noTextEdit="1"/>
              </p:cNvSpPr>
              <p:nvPr/>
            </p:nvSpPr>
            <p:spPr>
              <a:xfrm>
                <a:off x="343009" y="6064963"/>
                <a:ext cx="11505982" cy="719299"/>
              </a:xfrm>
              <a:prstGeom prst="rect">
                <a:avLst/>
              </a:prstGeom>
              <a:blipFill>
                <a:blip r:embed="rId5"/>
                <a:stretch>
                  <a:fillRect b="-5932"/>
                </a:stretch>
              </a:blipFill>
            </p:spPr>
            <p:txBody>
              <a:bodyPr/>
              <a:lstStyle/>
              <a:p>
                <a:r>
                  <a:rPr lang="fr-FR">
                    <a:noFill/>
                  </a:rPr>
                  <a:t> </a:t>
                </a:r>
              </a:p>
            </p:txBody>
          </p:sp>
        </mc:Fallback>
      </mc:AlternateContent>
    </p:spTree>
    <p:extLst>
      <p:ext uri="{BB962C8B-B14F-4D97-AF65-F5344CB8AC3E}">
        <p14:creationId xmlns:p14="http://schemas.microsoft.com/office/powerpoint/2010/main" val="24763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E557D2-2C8B-AC7F-A12E-8F85105F8F70}"/>
              </a:ext>
            </a:extLst>
          </p:cNvPr>
          <p:cNvSpPr>
            <a:spLocks noGrp="1"/>
          </p:cNvSpPr>
          <p:nvPr>
            <p:ph type="sldNum" sz="quarter" idx="12"/>
          </p:nvPr>
        </p:nvSpPr>
        <p:spPr/>
        <p:txBody>
          <a:bodyPr/>
          <a:lstStyle/>
          <a:p>
            <a:fld id="{F8F1DF15-C229-48B7-BAF9-986BF1C52604}" type="slidenum">
              <a:rPr lang="fr-FR" smtClean="0"/>
              <a:pPr/>
              <a:t>20</a:t>
            </a:fld>
            <a:endParaRPr lang="fr-FR" dirty="0"/>
          </a:p>
        </p:txBody>
      </p:sp>
      <p:pic>
        <p:nvPicPr>
          <p:cNvPr id="6" name="Picture 5">
            <a:extLst>
              <a:ext uri="{FF2B5EF4-FFF2-40B4-BE49-F238E27FC236}">
                <a16:creationId xmlns:a16="http://schemas.microsoft.com/office/drawing/2014/main" id="{422A6565-F734-97C2-C410-70282067CC60}"/>
              </a:ext>
            </a:extLst>
          </p:cNvPr>
          <p:cNvPicPr>
            <a:picLocks noChangeAspect="1"/>
          </p:cNvPicPr>
          <p:nvPr/>
        </p:nvPicPr>
        <p:blipFill>
          <a:blip r:embed="rId2"/>
          <a:stretch>
            <a:fillRect/>
          </a:stretch>
        </p:blipFill>
        <p:spPr>
          <a:xfrm>
            <a:off x="5347900" y="784668"/>
            <a:ext cx="6264982" cy="6073332"/>
          </a:xfrm>
          <a:prstGeom prst="rect">
            <a:avLst/>
          </a:prstGeom>
        </p:spPr>
      </p:pic>
      <p:grpSp>
        <p:nvGrpSpPr>
          <p:cNvPr id="31" name="Group 30">
            <a:extLst>
              <a:ext uri="{FF2B5EF4-FFF2-40B4-BE49-F238E27FC236}">
                <a16:creationId xmlns:a16="http://schemas.microsoft.com/office/drawing/2014/main" id="{709E6E0A-F5C1-2E78-119A-CA77E3DBB73B}"/>
              </a:ext>
            </a:extLst>
          </p:cNvPr>
          <p:cNvGrpSpPr/>
          <p:nvPr/>
        </p:nvGrpSpPr>
        <p:grpSpPr>
          <a:xfrm>
            <a:off x="280459" y="866279"/>
            <a:ext cx="3316374" cy="5910109"/>
            <a:chOff x="222302" y="761196"/>
            <a:chExt cx="3316374" cy="5910109"/>
          </a:xfrm>
        </p:grpSpPr>
        <p:sp>
          <p:nvSpPr>
            <p:cNvPr id="32" name="Up Arrow 31">
              <a:extLst>
                <a:ext uri="{FF2B5EF4-FFF2-40B4-BE49-F238E27FC236}">
                  <a16:creationId xmlns:a16="http://schemas.microsoft.com/office/drawing/2014/main" id="{689FE7A2-E4B6-8C59-CF94-8D86B9A23F4D}"/>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40">
              <a:extLst>
                <a:ext uri="{FF2B5EF4-FFF2-40B4-BE49-F238E27FC236}">
                  <a16:creationId xmlns:a16="http://schemas.microsoft.com/office/drawing/2014/main" id="{C8A7EFA4-FA9A-B2D3-5F0A-A8432A0958E7}"/>
                </a:ext>
              </a:extLst>
            </p:cNvPr>
            <p:cNvGrpSpPr/>
            <p:nvPr/>
          </p:nvGrpSpPr>
          <p:grpSpPr>
            <a:xfrm>
              <a:off x="338815" y="6195597"/>
              <a:ext cx="2094772" cy="475708"/>
              <a:chOff x="227557" y="6201908"/>
              <a:chExt cx="2094772" cy="475708"/>
            </a:xfrm>
          </p:grpSpPr>
          <p:cxnSp>
            <p:nvCxnSpPr>
              <p:cNvPr id="60" name="Straight Connector 41">
                <a:extLst>
                  <a:ext uri="{FF2B5EF4-FFF2-40B4-BE49-F238E27FC236}">
                    <a16:creationId xmlns:a16="http://schemas.microsoft.com/office/drawing/2014/main" id="{2EF88670-975F-30A9-FF5F-9A4D4D60CE0F}"/>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61" name="TextBox 42">
                    <a:extLst>
                      <a:ext uri="{FF2B5EF4-FFF2-40B4-BE49-F238E27FC236}">
                        <a16:creationId xmlns:a16="http://schemas.microsoft.com/office/drawing/2014/main" id="{159B08FA-6C46-088F-3008-96722698C40C}"/>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3"/>
                    <a:stretch>
                      <a:fillRect l="-4783" t="-37333" b="-97333"/>
                    </a:stretch>
                  </a:blipFill>
                  <a:ln cap="flat">
                    <a:noFill/>
                  </a:ln>
                </p:spPr>
                <p:txBody>
                  <a:bodyPr/>
                  <a:lstStyle/>
                  <a:p>
                    <a:r>
                      <a:rPr lang="fr-FR">
                        <a:noFill/>
                      </a:rPr>
                      <a:t> </a:t>
                    </a:r>
                  </a:p>
                </p:txBody>
              </p:sp>
            </mc:Fallback>
          </mc:AlternateContent>
        </p:grpSp>
        <p:cxnSp>
          <p:nvCxnSpPr>
            <p:cNvPr id="34" name="Straight Arrow Connector 43">
              <a:extLst>
                <a:ext uri="{FF2B5EF4-FFF2-40B4-BE49-F238E27FC236}">
                  <a16:creationId xmlns:a16="http://schemas.microsoft.com/office/drawing/2014/main" id="{1AC3D64C-4581-EBDB-4AA2-E5CFCCD76881}"/>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35" name="Straight Connector 51">
              <a:extLst>
                <a:ext uri="{FF2B5EF4-FFF2-40B4-BE49-F238E27FC236}">
                  <a16:creationId xmlns:a16="http://schemas.microsoft.com/office/drawing/2014/main" id="{CADC51C6-1ADC-1BFE-8A47-286B2FA2A40F}"/>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6" name="TextBox 52">
                  <a:extLst>
                    <a:ext uri="{FF2B5EF4-FFF2-40B4-BE49-F238E27FC236}">
                      <a16:creationId xmlns:a16="http://schemas.microsoft.com/office/drawing/2014/main" id="{E746D4B0-B1F8-8170-7345-041CF5D42ED9}"/>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6" name="TextBox 52">
                  <a:extLst>
                    <a:ext uri="{FF2B5EF4-FFF2-40B4-BE49-F238E27FC236}">
                      <a16:creationId xmlns:a16="http://schemas.microsoft.com/office/drawing/2014/main" id="{E746D4B0-B1F8-8170-7345-041CF5D42ED9}"/>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4"/>
                  <a:stretch>
                    <a:fillRect l="-4348" t="-38806" b="-113433"/>
                  </a:stretch>
                </a:blipFill>
                <a:ln cap="flat">
                  <a:noFill/>
                </a:ln>
              </p:spPr>
              <p:txBody>
                <a:bodyPr/>
                <a:lstStyle/>
                <a:p>
                  <a:r>
                    <a:rPr lang="fr-FR">
                      <a:noFill/>
                    </a:rPr>
                    <a:t> </a:t>
                  </a:r>
                </a:p>
              </p:txBody>
            </p:sp>
          </mc:Fallback>
        </mc:AlternateContent>
        <p:cxnSp>
          <p:nvCxnSpPr>
            <p:cNvPr id="37" name="Straight Connector 55">
              <a:extLst>
                <a:ext uri="{FF2B5EF4-FFF2-40B4-BE49-F238E27FC236}">
                  <a16:creationId xmlns:a16="http://schemas.microsoft.com/office/drawing/2014/main" id="{15C15A4C-CE45-FE8A-610D-1357264C4CFB}"/>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8" name="TextBox 56">
                  <a:extLst>
                    <a:ext uri="{FF2B5EF4-FFF2-40B4-BE49-F238E27FC236}">
                      <a16:creationId xmlns:a16="http://schemas.microsoft.com/office/drawing/2014/main" id="{4E057B6D-EF07-7835-E99F-7B016AF60A04}"/>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8" name="TextBox 56">
                  <a:extLst>
                    <a:ext uri="{FF2B5EF4-FFF2-40B4-BE49-F238E27FC236}">
                      <a16:creationId xmlns:a16="http://schemas.microsoft.com/office/drawing/2014/main" id="{4E057B6D-EF07-7835-E99F-7B016AF60A04}"/>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5"/>
                  <a:stretch>
                    <a:fillRect l="-4783" t="-35135" b="-93243"/>
                  </a:stretch>
                </a:blipFill>
                <a:ln cap="flat">
                  <a:noFill/>
                </a:ln>
              </p:spPr>
              <p:txBody>
                <a:bodyPr/>
                <a:lstStyle/>
                <a:p>
                  <a:r>
                    <a:rPr lang="fr-FR">
                      <a:noFill/>
                    </a:rPr>
                    <a:t> </a:t>
                  </a:r>
                </a:p>
              </p:txBody>
            </p:sp>
          </mc:Fallback>
        </mc:AlternateContent>
        <p:grpSp>
          <p:nvGrpSpPr>
            <p:cNvPr id="39" name="Group 57">
              <a:extLst>
                <a:ext uri="{FF2B5EF4-FFF2-40B4-BE49-F238E27FC236}">
                  <a16:creationId xmlns:a16="http://schemas.microsoft.com/office/drawing/2014/main" id="{A528CE87-8C61-3D3B-B940-79A4D30D6DB4}"/>
                </a:ext>
              </a:extLst>
            </p:cNvPr>
            <p:cNvGrpSpPr/>
            <p:nvPr/>
          </p:nvGrpSpPr>
          <p:grpSpPr>
            <a:xfrm>
              <a:off x="222302" y="2464568"/>
              <a:ext cx="1896301" cy="502975"/>
              <a:chOff x="360264" y="1677210"/>
              <a:chExt cx="1896301" cy="502975"/>
            </a:xfrm>
          </p:grpSpPr>
          <p:cxnSp>
            <p:nvCxnSpPr>
              <p:cNvPr id="58" name="Straight Connector 58">
                <a:extLst>
                  <a:ext uri="{FF2B5EF4-FFF2-40B4-BE49-F238E27FC236}">
                    <a16:creationId xmlns:a16="http://schemas.microsoft.com/office/drawing/2014/main" id="{EFD9AE62-74DF-18B2-9C80-A97198928DE2}"/>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AEC136CD-E24E-35A2-1059-52661BF2BEB8}"/>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40" name="Straight Connector 53">
              <a:extLst>
                <a:ext uri="{FF2B5EF4-FFF2-40B4-BE49-F238E27FC236}">
                  <a16:creationId xmlns:a16="http://schemas.microsoft.com/office/drawing/2014/main" id="{ABC21502-B1E2-687C-89EB-E8CA78468A1F}"/>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41" name="Straight Arrow Connector 24">
              <a:extLst>
                <a:ext uri="{FF2B5EF4-FFF2-40B4-BE49-F238E27FC236}">
                  <a16:creationId xmlns:a16="http://schemas.microsoft.com/office/drawing/2014/main" id="{834AC795-E426-B223-DF62-4311EFCD9236}"/>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42" name="Straight Arrow Connector 14">
              <a:extLst>
                <a:ext uri="{FF2B5EF4-FFF2-40B4-BE49-F238E27FC236}">
                  <a16:creationId xmlns:a16="http://schemas.microsoft.com/office/drawing/2014/main" id="{F8D1517E-4EA9-7A96-301D-39A83911E00F}"/>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43" name="TextBox 44">
              <a:extLst>
                <a:ext uri="{FF2B5EF4-FFF2-40B4-BE49-F238E27FC236}">
                  <a16:creationId xmlns:a16="http://schemas.microsoft.com/office/drawing/2014/main" id="{470E529B-01E9-A6A2-9087-1485D873166E}"/>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44" name="Straight Connector 48">
              <a:extLst>
                <a:ext uri="{FF2B5EF4-FFF2-40B4-BE49-F238E27FC236}">
                  <a16:creationId xmlns:a16="http://schemas.microsoft.com/office/drawing/2014/main" id="{0196D1C2-DB4D-8FCC-074D-FA255DC6E2FF}"/>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45" name="Straight Connector 51">
              <a:extLst>
                <a:ext uri="{FF2B5EF4-FFF2-40B4-BE49-F238E27FC236}">
                  <a16:creationId xmlns:a16="http://schemas.microsoft.com/office/drawing/2014/main" id="{61833ECD-D68A-8FAA-1582-A7E4F634A8E4}"/>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46" name="Straight Connector 48">
              <a:extLst>
                <a:ext uri="{FF2B5EF4-FFF2-40B4-BE49-F238E27FC236}">
                  <a16:creationId xmlns:a16="http://schemas.microsoft.com/office/drawing/2014/main" id="{B91B421F-4503-EC88-4B6B-F1503EAF5F66}"/>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47" name="Straight Connector 51">
              <a:extLst>
                <a:ext uri="{FF2B5EF4-FFF2-40B4-BE49-F238E27FC236}">
                  <a16:creationId xmlns:a16="http://schemas.microsoft.com/office/drawing/2014/main" id="{025CD5DE-916B-EEA9-C328-B541ABDF30CF}"/>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48" name="TextBox 59">
                  <a:extLst>
                    <a:ext uri="{FF2B5EF4-FFF2-40B4-BE49-F238E27FC236}">
                      <a16:creationId xmlns:a16="http://schemas.microsoft.com/office/drawing/2014/main" id="{0F0B7FE5-9430-E512-6D49-D072E6DAFB36}"/>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8" name="TextBox 59">
                  <a:extLst>
                    <a:ext uri="{FF2B5EF4-FFF2-40B4-BE49-F238E27FC236}">
                      <a16:creationId xmlns:a16="http://schemas.microsoft.com/office/drawing/2014/main" id="{0F0B7FE5-9430-E512-6D49-D072E6DAFB36}"/>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783"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49" name="TextBox 56">
                  <a:extLst>
                    <a:ext uri="{FF2B5EF4-FFF2-40B4-BE49-F238E27FC236}">
                      <a16:creationId xmlns:a16="http://schemas.microsoft.com/office/drawing/2014/main" id="{5CF3EF61-A678-503C-3EFC-C03B374BE10E}"/>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9" name="TextBox 56">
                  <a:extLst>
                    <a:ext uri="{FF2B5EF4-FFF2-40B4-BE49-F238E27FC236}">
                      <a16:creationId xmlns:a16="http://schemas.microsoft.com/office/drawing/2014/main" id="{5CF3EF61-A678-503C-3EFC-C03B374BE10E}"/>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348" t="-38806" b="-113433"/>
                  </a:stretch>
                </a:blipFill>
                <a:ln cap="flat">
                  <a:noFill/>
                </a:ln>
              </p:spPr>
              <p:txBody>
                <a:bodyPr/>
                <a:lstStyle/>
                <a:p>
                  <a:r>
                    <a:rPr lang="fr-FR">
                      <a:noFill/>
                    </a:rPr>
                    <a:t> </a:t>
                  </a:r>
                </a:p>
              </p:txBody>
            </p:sp>
          </mc:Fallback>
        </mc:AlternateContent>
        <p:cxnSp>
          <p:nvCxnSpPr>
            <p:cNvPr id="50" name="Straight Arrow Connector 14">
              <a:extLst>
                <a:ext uri="{FF2B5EF4-FFF2-40B4-BE49-F238E27FC236}">
                  <a16:creationId xmlns:a16="http://schemas.microsoft.com/office/drawing/2014/main" id="{F181760A-62AF-1348-B4FF-5E0B2B28A667}"/>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51" name="Straight Arrow Connector 14">
              <a:extLst>
                <a:ext uri="{FF2B5EF4-FFF2-40B4-BE49-F238E27FC236}">
                  <a16:creationId xmlns:a16="http://schemas.microsoft.com/office/drawing/2014/main" id="{FFAD507F-2447-B481-71E2-527A60DB730C}"/>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52" name="TextBox 44">
              <a:extLst>
                <a:ext uri="{FF2B5EF4-FFF2-40B4-BE49-F238E27FC236}">
                  <a16:creationId xmlns:a16="http://schemas.microsoft.com/office/drawing/2014/main" id="{1F7AB4F2-06C3-179F-DE97-E18BD55C507C}"/>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53" name="TextBox 46">
              <a:extLst>
                <a:ext uri="{FF2B5EF4-FFF2-40B4-BE49-F238E27FC236}">
                  <a16:creationId xmlns:a16="http://schemas.microsoft.com/office/drawing/2014/main" id="{4518F9E9-B3E1-1FFA-50CA-80F7535ABBA3}"/>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54" name="TextBox 25">
              <a:extLst>
                <a:ext uri="{FF2B5EF4-FFF2-40B4-BE49-F238E27FC236}">
                  <a16:creationId xmlns:a16="http://schemas.microsoft.com/office/drawing/2014/main" id="{D079AD95-6F38-2531-2C17-985968CDAB44}"/>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55" name="TextBox 15">
              <a:extLst>
                <a:ext uri="{FF2B5EF4-FFF2-40B4-BE49-F238E27FC236}">
                  <a16:creationId xmlns:a16="http://schemas.microsoft.com/office/drawing/2014/main" id="{28ECFC36-FAA2-D406-F3C9-FF04B79AD66C}"/>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56" name="TextBox 15">
              <a:extLst>
                <a:ext uri="{FF2B5EF4-FFF2-40B4-BE49-F238E27FC236}">
                  <a16:creationId xmlns:a16="http://schemas.microsoft.com/office/drawing/2014/main" id="{97D19FF2-B52B-895C-DEDD-FFF9A90700A0}"/>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57" name="TextBox 15">
              <a:extLst>
                <a:ext uri="{FF2B5EF4-FFF2-40B4-BE49-F238E27FC236}">
                  <a16:creationId xmlns:a16="http://schemas.microsoft.com/office/drawing/2014/main" id="{B75E73DF-C0CC-3D97-66ED-03A2F4F8BEB2}"/>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p:spTree>
    <p:extLst>
      <p:ext uri="{BB962C8B-B14F-4D97-AF65-F5344CB8AC3E}">
        <p14:creationId xmlns:p14="http://schemas.microsoft.com/office/powerpoint/2010/main" val="3269022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F3C460-997C-5B82-695E-7A959996627D}"/>
              </a:ext>
            </a:extLst>
          </p:cNvPr>
          <p:cNvSpPr>
            <a:spLocks noGrp="1"/>
          </p:cNvSpPr>
          <p:nvPr>
            <p:ph type="sldNum" sz="quarter" idx="12"/>
          </p:nvPr>
        </p:nvSpPr>
        <p:spPr/>
        <p:txBody>
          <a:bodyPr/>
          <a:lstStyle/>
          <a:p>
            <a:fld id="{F8F1DF15-C229-48B7-BAF9-986BF1C52604}" type="slidenum">
              <a:rPr lang="fr-FR" smtClean="0"/>
              <a:pPr/>
              <a:t>21</a:t>
            </a:fld>
            <a:endParaRPr lang="fr-FR" dirty="0"/>
          </a:p>
        </p:txBody>
      </p:sp>
      <p:pic>
        <p:nvPicPr>
          <p:cNvPr id="7" name="Picture 6">
            <a:extLst>
              <a:ext uri="{FF2B5EF4-FFF2-40B4-BE49-F238E27FC236}">
                <a16:creationId xmlns:a16="http://schemas.microsoft.com/office/drawing/2014/main" id="{403B1FE8-0B1A-D32E-5500-CC862E92A7EA}"/>
              </a:ext>
            </a:extLst>
          </p:cNvPr>
          <p:cNvPicPr>
            <a:picLocks noChangeAspect="1"/>
          </p:cNvPicPr>
          <p:nvPr/>
        </p:nvPicPr>
        <p:blipFill>
          <a:blip r:embed="rId2"/>
          <a:stretch>
            <a:fillRect/>
          </a:stretch>
        </p:blipFill>
        <p:spPr>
          <a:xfrm>
            <a:off x="5347900" y="750959"/>
            <a:ext cx="6264982" cy="6107041"/>
          </a:xfrm>
          <a:prstGeom prst="rect">
            <a:avLst/>
          </a:prstGeom>
        </p:spPr>
      </p:pic>
      <p:grpSp>
        <p:nvGrpSpPr>
          <p:cNvPr id="59" name="Group 58">
            <a:extLst>
              <a:ext uri="{FF2B5EF4-FFF2-40B4-BE49-F238E27FC236}">
                <a16:creationId xmlns:a16="http://schemas.microsoft.com/office/drawing/2014/main" id="{BFF785F3-366F-3FBD-A4B4-A30AF462DE47}"/>
              </a:ext>
            </a:extLst>
          </p:cNvPr>
          <p:cNvGrpSpPr/>
          <p:nvPr/>
        </p:nvGrpSpPr>
        <p:grpSpPr>
          <a:xfrm>
            <a:off x="280459" y="866279"/>
            <a:ext cx="3316374" cy="5910109"/>
            <a:chOff x="222302" y="761196"/>
            <a:chExt cx="3316374" cy="5910109"/>
          </a:xfrm>
        </p:grpSpPr>
        <p:sp>
          <p:nvSpPr>
            <p:cNvPr id="60" name="Up Arrow 31">
              <a:extLst>
                <a:ext uri="{FF2B5EF4-FFF2-40B4-BE49-F238E27FC236}">
                  <a16:creationId xmlns:a16="http://schemas.microsoft.com/office/drawing/2014/main" id="{357FB82D-6DE7-1AFC-C466-88EDD1F31E5D}"/>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40">
              <a:extLst>
                <a:ext uri="{FF2B5EF4-FFF2-40B4-BE49-F238E27FC236}">
                  <a16:creationId xmlns:a16="http://schemas.microsoft.com/office/drawing/2014/main" id="{6A415E0A-4378-DFE1-1E61-2960B79017F7}"/>
                </a:ext>
              </a:extLst>
            </p:cNvPr>
            <p:cNvGrpSpPr/>
            <p:nvPr/>
          </p:nvGrpSpPr>
          <p:grpSpPr>
            <a:xfrm>
              <a:off x="338815" y="6195597"/>
              <a:ext cx="2094772" cy="475708"/>
              <a:chOff x="227557" y="6201908"/>
              <a:chExt cx="2094772" cy="475708"/>
            </a:xfrm>
          </p:grpSpPr>
          <p:cxnSp>
            <p:nvCxnSpPr>
              <p:cNvPr id="88" name="Straight Connector 41">
                <a:extLst>
                  <a:ext uri="{FF2B5EF4-FFF2-40B4-BE49-F238E27FC236}">
                    <a16:creationId xmlns:a16="http://schemas.microsoft.com/office/drawing/2014/main" id="{29BD16AC-7A57-7610-599D-CDE65C8F51D3}"/>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89" name="TextBox 42">
                    <a:extLst>
                      <a:ext uri="{FF2B5EF4-FFF2-40B4-BE49-F238E27FC236}">
                        <a16:creationId xmlns:a16="http://schemas.microsoft.com/office/drawing/2014/main" id="{E38E06B0-31F2-B614-6102-0A877DCABE1F}"/>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3"/>
                    <a:stretch>
                      <a:fillRect l="-4783" t="-37333" b="-97333"/>
                    </a:stretch>
                  </a:blipFill>
                  <a:ln cap="flat">
                    <a:noFill/>
                  </a:ln>
                </p:spPr>
                <p:txBody>
                  <a:bodyPr/>
                  <a:lstStyle/>
                  <a:p>
                    <a:r>
                      <a:rPr lang="fr-FR">
                        <a:noFill/>
                      </a:rPr>
                      <a:t> </a:t>
                    </a:r>
                  </a:p>
                </p:txBody>
              </p:sp>
            </mc:Fallback>
          </mc:AlternateContent>
        </p:grpSp>
        <p:cxnSp>
          <p:nvCxnSpPr>
            <p:cNvPr id="62" name="Straight Arrow Connector 43">
              <a:extLst>
                <a:ext uri="{FF2B5EF4-FFF2-40B4-BE49-F238E27FC236}">
                  <a16:creationId xmlns:a16="http://schemas.microsoft.com/office/drawing/2014/main" id="{7252BC03-03C5-4DF0-E36C-373CC30652F8}"/>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63" name="Straight Connector 51">
              <a:extLst>
                <a:ext uri="{FF2B5EF4-FFF2-40B4-BE49-F238E27FC236}">
                  <a16:creationId xmlns:a16="http://schemas.microsoft.com/office/drawing/2014/main" id="{0282CC2D-B451-934C-B7CA-B8D14AFC0400}"/>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64" name="TextBox 52">
                  <a:extLst>
                    <a:ext uri="{FF2B5EF4-FFF2-40B4-BE49-F238E27FC236}">
                      <a16:creationId xmlns:a16="http://schemas.microsoft.com/office/drawing/2014/main" id="{90301576-B76C-6B5A-167F-6A7EC05F5133}"/>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64" name="TextBox 52">
                  <a:extLst>
                    <a:ext uri="{FF2B5EF4-FFF2-40B4-BE49-F238E27FC236}">
                      <a16:creationId xmlns:a16="http://schemas.microsoft.com/office/drawing/2014/main" id="{90301576-B76C-6B5A-167F-6A7EC05F5133}"/>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4"/>
                  <a:stretch>
                    <a:fillRect l="-4348" t="-38806" b="-113433"/>
                  </a:stretch>
                </a:blipFill>
                <a:ln cap="flat">
                  <a:noFill/>
                </a:ln>
              </p:spPr>
              <p:txBody>
                <a:bodyPr/>
                <a:lstStyle/>
                <a:p>
                  <a:r>
                    <a:rPr lang="fr-FR">
                      <a:noFill/>
                    </a:rPr>
                    <a:t> </a:t>
                  </a:r>
                </a:p>
              </p:txBody>
            </p:sp>
          </mc:Fallback>
        </mc:AlternateContent>
        <p:cxnSp>
          <p:nvCxnSpPr>
            <p:cNvPr id="65" name="Straight Connector 55">
              <a:extLst>
                <a:ext uri="{FF2B5EF4-FFF2-40B4-BE49-F238E27FC236}">
                  <a16:creationId xmlns:a16="http://schemas.microsoft.com/office/drawing/2014/main" id="{857E550C-ED63-B863-745E-036F255FE773}"/>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66" name="TextBox 56">
                  <a:extLst>
                    <a:ext uri="{FF2B5EF4-FFF2-40B4-BE49-F238E27FC236}">
                      <a16:creationId xmlns:a16="http://schemas.microsoft.com/office/drawing/2014/main" id="{9B9D8C0B-1322-CBBD-7A53-D9FDAC65238A}"/>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66" name="TextBox 56">
                  <a:extLst>
                    <a:ext uri="{FF2B5EF4-FFF2-40B4-BE49-F238E27FC236}">
                      <a16:creationId xmlns:a16="http://schemas.microsoft.com/office/drawing/2014/main" id="{9B9D8C0B-1322-CBBD-7A53-D9FDAC65238A}"/>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5"/>
                  <a:stretch>
                    <a:fillRect l="-4783" t="-35135" b="-93243"/>
                  </a:stretch>
                </a:blipFill>
                <a:ln cap="flat">
                  <a:noFill/>
                </a:ln>
              </p:spPr>
              <p:txBody>
                <a:bodyPr/>
                <a:lstStyle/>
                <a:p>
                  <a:r>
                    <a:rPr lang="fr-FR">
                      <a:noFill/>
                    </a:rPr>
                    <a:t> </a:t>
                  </a:r>
                </a:p>
              </p:txBody>
            </p:sp>
          </mc:Fallback>
        </mc:AlternateContent>
        <p:grpSp>
          <p:nvGrpSpPr>
            <p:cNvPr id="67" name="Group 57">
              <a:extLst>
                <a:ext uri="{FF2B5EF4-FFF2-40B4-BE49-F238E27FC236}">
                  <a16:creationId xmlns:a16="http://schemas.microsoft.com/office/drawing/2014/main" id="{1EC97F93-7086-D73A-1A84-9FDD48D0F8E7}"/>
                </a:ext>
              </a:extLst>
            </p:cNvPr>
            <p:cNvGrpSpPr/>
            <p:nvPr/>
          </p:nvGrpSpPr>
          <p:grpSpPr>
            <a:xfrm>
              <a:off x="222302" y="2464568"/>
              <a:ext cx="1896301" cy="502975"/>
              <a:chOff x="360264" y="1677210"/>
              <a:chExt cx="1896301" cy="502975"/>
            </a:xfrm>
          </p:grpSpPr>
          <p:cxnSp>
            <p:nvCxnSpPr>
              <p:cNvPr id="86" name="Straight Connector 58">
                <a:extLst>
                  <a:ext uri="{FF2B5EF4-FFF2-40B4-BE49-F238E27FC236}">
                    <a16:creationId xmlns:a16="http://schemas.microsoft.com/office/drawing/2014/main" id="{5C313C4B-436A-6461-7351-400C35E9D224}"/>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33AB9893-30DA-8F93-295F-D6ACE54131F7}"/>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68" name="Straight Connector 53">
              <a:extLst>
                <a:ext uri="{FF2B5EF4-FFF2-40B4-BE49-F238E27FC236}">
                  <a16:creationId xmlns:a16="http://schemas.microsoft.com/office/drawing/2014/main" id="{0E4887F9-FC84-5EAD-5416-AC0E08700F48}"/>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69" name="Straight Arrow Connector 24">
              <a:extLst>
                <a:ext uri="{FF2B5EF4-FFF2-40B4-BE49-F238E27FC236}">
                  <a16:creationId xmlns:a16="http://schemas.microsoft.com/office/drawing/2014/main" id="{FA91B1C2-9A22-93C2-46E8-6ACDFFC0E470}"/>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70" name="Straight Arrow Connector 14">
              <a:extLst>
                <a:ext uri="{FF2B5EF4-FFF2-40B4-BE49-F238E27FC236}">
                  <a16:creationId xmlns:a16="http://schemas.microsoft.com/office/drawing/2014/main" id="{48660B0E-5A7A-BA5D-46BD-F5410BE69B84}"/>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71" name="TextBox 44">
              <a:extLst>
                <a:ext uri="{FF2B5EF4-FFF2-40B4-BE49-F238E27FC236}">
                  <a16:creationId xmlns:a16="http://schemas.microsoft.com/office/drawing/2014/main" id="{D10A7E1A-505A-75DB-919D-46C2150BAD4B}"/>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72" name="Straight Connector 48">
              <a:extLst>
                <a:ext uri="{FF2B5EF4-FFF2-40B4-BE49-F238E27FC236}">
                  <a16:creationId xmlns:a16="http://schemas.microsoft.com/office/drawing/2014/main" id="{B74B99FB-1852-B58B-37AA-04A25831F663}"/>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73" name="Straight Connector 51">
              <a:extLst>
                <a:ext uri="{FF2B5EF4-FFF2-40B4-BE49-F238E27FC236}">
                  <a16:creationId xmlns:a16="http://schemas.microsoft.com/office/drawing/2014/main" id="{FE19C7E0-7A6B-6D09-E1CB-8F2674F931CB}"/>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74" name="Straight Connector 48">
              <a:extLst>
                <a:ext uri="{FF2B5EF4-FFF2-40B4-BE49-F238E27FC236}">
                  <a16:creationId xmlns:a16="http://schemas.microsoft.com/office/drawing/2014/main" id="{0CF0FF30-0607-250E-2633-507E476B73C5}"/>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75" name="Straight Connector 51">
              <a:extLst>
                <a:ext uri="{FF2B5EF4-FFF2-40B4-BE49-F238E27FC236}">
                  <a16:creationId xmlns:a16="http://schemas.microsoft.com/office/drawing/2014/main" id="{2D789B86-B30D-A559-80FA-E1F13FDE6E92}"/>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76" name="TextBox 59">
                  <a:extLst>
                    <a:ext uri="{FF2B5EF4-FFF2-40B4-BE49-F238E27FC236}">
                      <a16:creationId xmlns:a16="http://schemas.microsoft.com/office/drawing/2014/main" id="{C0F1AA1C-FA15-9DDE-E0EC-F930FC16A602}"/>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76" name="TextBox 59">
                  <a:extLst>
                    <a:ext uri="{FF2B5EF4-FFF2-40B4-BE49-F238E27FC236}">
                      <a16:creationId xmlns:a16="http://schemas.microsoft.com/office/drawing/2014/main" id="{C0F1AA1C-FA15-9DDE-E0EC-F930FC16A602}"/>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783"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77" name="TextBox 56">
                  <a:extLst>
                    <a:ext uri="{FF2B5EF4-FFF2-40B4-BE49-F238E27FC236}">
                      <a16:creationId xmlns:a16="http://schemas.microsoft.com/office/drawing/2014/main" id="{6E1B3047-36EE-67A8-BBDC-9993517D5CFE}"/>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77" name="TextBox 56">
                  <a:extLst>
                    <a:ext uri="{FF2B5EF4-FFF2-40B4-BE49-F238E27FC236}">
                      <a16:creationId xmlns:a16="http://schemas.microsoft.com/office/drawing/2014/main" id="{6E1B3047-36EE-67A8-BBDC-9993517D5CFE}"/>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348" t="-38806" b="-113433"/>
                  </a:stretch>
                </a:blipFill>
                <a:ln cap="flat">
                  <a:noFill/>
                </a:ln>
              </p:spPr>
              <p:txBody>
                <a:bodyPr/>
                <a:lstStyle/>
                <a:p>
                  <a:r>
                    <a:rPr lang="fr-FR">
                      <a:noFill/>
                    </a:rPr>
                    <a:t> </a:t>
                  </a:r>
                </a:p>
              </p:txBody>
            </p:sp>
          </mc:Fallback>
        </mc:AlternateContent>
        <p:cxnSp>
          <p:nvCxnSpPr>
            <p:cNvPr id="78" name="Straight Arrow Connector 14">
              <a:extLst>
                <a:ext uri="{FF2B5EF4-FFF2-40B4-BE49-F238E27FC236}">
                  <a16:creationId xmlns:a16="http://schemas.microsoft.com/office/drawing/2014/main" id="{246E8262-BE7D-7CE4-FAFD-53E8CC89B4AF}"/>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79" name="Straight Arrow Connector 14">
              <a:extLst>
                <a:ext uri="{FF2B5EF4-FFF2-40B4-BE49-F238E27FC236}">
                  <a16:creationId xmlns:a16="http://schemas.microsoft.com/office/drawing/2014/main" id="{B8173FA3-58EB-E928-0791-3CC869C5D868}"/>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80" name="TextBox 44">
              <a:extLst>
                <a:ext uri="{FF2B5EF4-FFF2-40B4-BE49-F238E27FC236}">
                  <a16:creationId xmlns:a16="http://schemas.microsoft.com/office/drawing/2014/main" id="{785EA4D5-96EC-039F-BE36-0E3B8E1508A5}"/>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81" name="TextBox 46">
              <a:extLst>
                <a:ext uri="{FF2B5EF4-FFF2-40B4-BE49-F238E27FC236}">
                  <a16:creationId xmlns:a16="http://schemas.microsoft.com/office/drawing/2014/main" id="{C739036C-EFD4-DC17-CED9-D205051F8F87}"/>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82" name="TextBox 25">
              <a:extLst>
                <a:ext uri="{FF2B5EF4-FFF2-40B4-BE49-F238E27FC236}">
                  <a16:creationId xmlns:a16="http://schemas.microsoft.com/office/drawing/2014/main" id="{C7C5892B-8427-CBDE-25A6-D27E48634F83}"/>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83" name="TextBox 15">
              <a:extLst>
                <a:ext uri="{FF2B5EF4-FFF2-40B4-BE49-F238E27FC236}">
                  <a16:creationId xmlns:a16="http://schemas.microsoft.com/office/drawing/2014/main" id="{1FF4AFA9-9BF2-3462-34B9-B8159EE5A63B}"/>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84" name="TextBox 15">
              <a:extLst>
                <a:ext uri="{FF2B5EF4-FFF2-40B4-BE49-F238E27FC236}">
                  <a16:creationId xmlns:a16="http://schemas.microsoft.com/office/drawing/2014/main" id="{51CFAB13-59CB-4DD8-3243-2B8C0366EC8B}"/>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85" name="TextBox 15">
              <a:extLst>
                <a:ext uri="{FF2B5EF4-FFF2-40B4-BE49-F238E27FC236}">
                  <a16:creationId xmlns:a16="http://schemas.microsoft.com/office/drawing/2014/main" id="{1DF27220-0C25-9F02-883C-A755D6DBE7E9}"/>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p:spTree>
    <p:extLst>
      <p:ext uri="{BB962C8B-B14F-4D97-AF65-F5344CB8AC3E}">
        <p14:creationId xmlns:p14="http://schemas.microsoft.com/office/powerpoint/2010/main" val="2315546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A3B46B-F866-E949-2EA4-19F619C8A4B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6BEAD9-7A1A-41A8-236A-C7820CBFD816}"/>
              </a:ext>
            </a:extLst>
          </p:cNvPr>
          <p:cNvSpPr>
            <a:spLocks noGrp="1"/>
          </p:cNvSpPr>
          <p:nvPr>
            <p:ph type="sldNum" sz="quarter" idx="12"/>
          </p:nvPr>
        </p:nvSpPr>
        <p:spPr/>
        <p:txBody>
          <a:bodyPr/>
          <a:lstStyle/>
          <a:p>
            <a:fld id="{F8F1DF15-C229-48B7-BAF9-986BF1C52604}" type="slidenum">
              <a:rPr lang="fr-FR" smtClean="0"/>
              <a:pPr/>
              <a:t>22</a:t>
            </a:fld>
            <a:endParaRPr lang="fr-FR" dirty="0"/>
          </a:p>
        </p:txBody>
      </p:sp>
      <p:pic>
        <p:nvPicPr>
          <p:cNvPr id="8" name="Picture 7">
            <a:extLst>
              <a:ext uri="{FF2B5EF4-FFF2-40B4-BE49-F238E27FC236}">
                <a16:creationId xmlns:a16="http://schemas.microsoft.com/office/drawing/2014/main" id="{DCEAC260-1610-1D82-21B0-A04489B8997D}"/>
              </a:ext>
            </a:extLst>
          </p:cNvPr>
          <p:cNvPicPr>
            <a:picLocks noChangeAspect="1"/>
          </p:cNvPicPr>
          <p:nvPr/>
        </p:nvPicPr>
        <p:blipFill>
          <a:blip r:embed="rId2"/>
          <a:srcRect l="3990"/>
          <a:stretch>
            <a:fillRect/>
          </a:stretch>
        </p:blipFill>
        <p:spPr>
          <a:xfrm>
            <a:off x="182880" y="2016965"/>
            <a:ext cx="4937094" cy="3662475"/>
          </a:xfrm>
          <a:prstGeom prst="rect">
            <a:avLst/>
          </a:prstGeom>
        </p:spPr>
      </p:pic>
      <p:pic>
        <p:nvPicPr>
          <p:cNvPr id="12" name="Picture 11">
            <a:extLst>
              <a:ext uri="{FF2B5EF4-FFF2-40B4-BE49-F238E27FC236}">
                <a16:creationId xmlns:a16="http://schemas.microsoft.com/office/drawing/2014/main" id="{FC039040-96E0-9D10-D745-39DAAB40D3C6}"/>
              </a:ext>
            </a:extLst>
          </p:cNvPr>
          <p:cNvPicPr>
            <a:picLocks noChangeAspect="1"/>
          </p:cNvPicPr>
          <p:nvPr/>
        </p:nvPicPr>
        <p:blipFill>
          <a:blip r:embed="rId3"/>
          <a:stretch>
            <a:fillRect/>
          </a:stretch>
        </p:blipFill>
        <p:spPr>
          <a:xfrm>
            <a:off x="71121" y="1595120"/>
            <a:ext cx="4937094" cy="400305"/>
          </a:xfrm>
          <a:prstGeom prst="rect">
            <a:avLst/>
          </a:prstGeom>
        </p:spPr>
      </p:pic>
      <p:pic>
        <p:nvPicPr>
          <p:cNvPr id="7" name="Picture 6">
            <a:extLst>
              <a:ext uri="{FF2B5EF4-FFF2-40B4-BE49-F238E27FC236}">
                <a16:creationId xmlns:a16="http://schemas.microsoft.com/office/drawing/2014/main" id="{AF1305F8-864F-66D7-A913-C8F3DEE78B68}"/>
              </a:ext>
            </a:extLst>
          </p:cNvPr>
          <p:cNvPicPr>
            <a:picLocks noChangeAspect="1"/>
          </p:cNvPicPr>
          <p:nvPr/>
        </p:nvPicPr>
        <p:blipFill>
          <a:blip r:embed="rId4"/>
          <a:stretch>
            <a:fillRect/>
          </a:stretch>
        </p:blipFill>
        <p:spPr>
          <a:xfrm>
            <a:off x="5347900" y="750959"/>
            <a:ext cx="6264982" cy="6107041"/>
          </a:xfrm>
          <a:prstGeom prst="rect">
            <a:avLst/>
          </a:prstGeom>
        </p:spPr>
      </p:pic>
    </p:spTree>
    <p:extLst>
      <p:ext uri="{BB962C8B-B14F-4D97-AF65-F5344CB8AC3E}">
        <p14:creationId xmlns:p14="http://schemas.microsoft.com/office/powerpoint/2010/main" val="35169819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8D102-6D15-9B2E-7CFB-68ACB177F30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53049F-1120-3010-0590-51F7C8D07CBD}"/>
              </a:ext>
            </a:extLst>
          </p:cNvPr>
          <p:cNvSpPr>
            <a:spLocks noGrp="1"/>
          </p:cNvSpPr>
          <p:nvPr>
            <p:ph type="sldNum" sz="quarter" idx="12"/>
          </p:nvPr>
        </p:nvSpPr>
        <p:spPr/>
        <p:txBody>
          <a:bodyPr/>
          <a:lstStyle/>
          <a:p>
            <a:fld id="{F8F1DF15-C229-48B7-BAF9-986BF1C52604}" type="slidenum">
              <a:rPr lang="fr-FR" smtClean="0"/>
              <a:pPr/>
              <a:t>23</a:t>
            </a:fld>
            <a:endParaRPr lang="fr-FR" dirty="0"/>
          </a:p>
        </p:txBody>
      </p:sp>
      <p:pic>
        <p:nvPicPr>
          <p:cNvPr id="8" name="Picture 7">
            <a:extLst>
              <a:ext uri="{FF2B5EF4-FFF2-40B4-BE49-F238E27FC236}">
                <a16:creationId xmlns:a16="http://schemas.microsoft.com/office/drawing/2014/main" id="{4E63D5DE-2CDC-F013-4141-7534E8991F84}"/>
              </a:ext>
            </a:extLst>
          </p:cNvPr>
          <p:cNvPicPr>
            <a:picLocks noChangeAspect="1"/>
          </p:cNvPicPr>
          <p:nvPr/>
        </p:nvPicPr>
        <p:blipFill>
          <a:blip r:embed="rId2"/>
          <a:srcRect l="3990"/>
          <a:stretch>
            <a:fillRect/>
          </a:stretch>
        </p:blipFill>
        <p:spPr>
          <a:xfrm>
            <a:off x="182880" y="2016965"/>
            <a:ext cx="4937094" cy="3662475"/>
          </a:xfrm>
          <a:prstGeom prst="rect">
            <a:avLst/>
          </a:prstGeom>
        </p:spPr>
      </p:pic>
      <p:pic>
        <p:nvPicPr>
          <p:cNvPr id="12" name="Picture 11">
            <a:extLst>
              <a:ext uri="{FF2B5EF4-FFF2-40B4-BE49-F238E27FC236}">
                <a16:creationId xmlns:a16="http://schemas.microsoft.com/office/drawing/2014/main" id="{810B24CE-D415-F170-B15D-D9F63983EB9E}"/>
              </a:ext>
            </a:extLst>
          </p:cNvPr>
          <p:cNvPicPr>
            <a:picLocks noChangeAspect="1"/>
          </p:cNvPicPr>
          <p:nvPr/>
        </p:nvPicPr>
        <p:blipFill>
          <a:blip r:embed="rId3"/>
          <a:stretch>
            <a:fillRect/>
          </a:stretch>
        </p:blipFill>
        <p:spPr>
          <a:xfrm>
            <a:off x="71121" y="1595120"/>
            <a:ext cx="4937094" cy="400305"/>
          </a:xfrm>
          <a:prstGeom prst="rect">
            <a:avLst/>
          </a:prstGeom>
        </p:spPr>
      </p:pic>
      <p:pic>
        <p:nvPicPr>
          <p:cNvPr id="7" name="Picture 6">
            <a:extLst>
              <a:ext uri="{FF2B5EF4-FFF2-40B4-BE49-F238E27FC236}">
                <a16:creationId xmlns:a16="http://schemas.microsoft.com/office/drawing/2014/main" id="{90BBBA95-D5A3-9FA8-CDF9-0DF7DC3A4D1F}"/>
              </a:ext>
            </a:extLst>
          </p:cNvPr>
          <p:cNvPicPr>
            <a:picLocks noChangeAspect="1"/>
          </p:cNvPicPr>
          <p:nvPr/>
        </p:nvPicPr>
        <p:blipFill>
          <a:blip r:embed="rId4"/>
          <a:stretch>
            <a:fillRect/>
          </a:stretch>
        </p:blipFill>
        <p:spPr>
          <a:xfrm>
            <a:off x="5347900" y="750959"/>
            <a:ext cx="6264982" cy="6107041"/>
          </a:xfrm>
          <a:prstGeom prst="rect">
            <a:avLst/>
          </a:prstGeom>
        </p:spPr>
      </p:pic>
      <p:sp>
        <p:nvSpPr>
          <p:cNvPr id="3" name="Rectangle 2">
            <a:extLst>
              <a:ext uri="{FF2B5EF4-FFF2-40B4-BE49-F238E27FC236}">
                <a16:creationId xmlns:a16="http://schemas.microsoft.com/office/drawing/2014/main" id="{FDB52FF8-E349-FEF7-804A-13080C874B38}"/>
              </a:ext>
            </a:extLst>
          </p:cNvPr>
          <p:cNvSpPr/>
          <p:nvPr/>
        </p:nvSpPr>
        <p:spPr>
          <a:xfrm>
            <a:off x="1280160" y="2615184"/>
            <a:ext cx="688848" cy="475488"/>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8E26212F-46E3-750A-C7F2-B659223D1555}"/>
              </a:ext>
            </a:extLst>
          </p:cNvPr>
          <p:cNvSpPr/>
          <p:nvPr/>
        </p:nvSpPr>
        <p:spPr>
          <a:xfrm>
            <a:off x="3797808" y="2852928"/>
            <a:ext cx="688848" cy="627888"/>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A75ED3FE-A1C2-85B9-2D06-F634DA769079}"/>
              </a:ext>
            </a:extLst>
          </p:cNvPr>
          <p:cNvSpPr/>
          <p:nvPr/>
        </p:nvSpPr>
        <p:spPr>
          <a:xfrm>
            <a:off x="1280160" y="4139184"/>
            <a:ext cx="688848" cy="859536"/>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C13C2929-180B-9722-C3FD-96F7F862700B}"/>
              </a:ext>
            </a:extLst>
          </p:cNvPr>
          <p:cNvSpPr/>
          <p:nvPr/>
        </p:nvSpPr>
        <p:spPr>
          <a:xfrm>
            <a:off x="3797808" y="4364735"/>
            <a:ext cx="688848" cy="1255777"/>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93801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9BED0-0ECA-5290-0C2B-115E88D5ED5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80E68F-06E7-EA2E-3E9B-5D2986362C52}"/>
              </a:ext>
            </a:extLst>
          </p:cNvPr>
          <p:cNvSpPr>
            <a:spLocks noGrp="1"/>
          </p:cNvSpPr>
          <p:nvPr>
            <p:ph type="sldNum" sz="quarter" idx="12"/>
          </p:nvPr>
        </p:nvSpPr>
        <p:spPr/>
        <p:txBody>
          <a:bodyPr/>
          <a:lstStyle/>
          <a:p>
            <a:fld id="{F8F1DF15-C229-48B7-BAF9-986BF1C52604}" type="slidenum">
              <a:rPr lang="fr-FR" smtClean="0"/>
              <a:pPr/>
              <a:t>24</a:t>
            </a:fld>
            <a:endParaRPr lang="fr-FR" dirty="0"/>
          </a:p>
        </p:txBody>
      </p:sp>
      <p:pic>
        <p:nvPicPr>
          <p:cNvPr id="8" name="Picture 7">
            <a:extLst>
              <a:ext uri="{FF2B5EF4-FFF2-40B4-BE49-F238E27FC236}">
                <a16:creationId xmlns:a16="http://schemas.microsoft.com/office/drawing/2014/main" id="{80823E64-1695-347A-BF41-E71DCCAAF714}"/>
              </a:ext>
            </a:extLst>
          </p:cNvPr>
          <p:cNvPicPr>
            <a:picLocks noChangeAspect="1"/>
          </p:cNvPicPr>
          <p:nvPr/>
        </p:nvPicPr>
        <p:blipFill>
          <a:blip r:embed="rId2"/>
          <a:srcRect l="3990"/>
          <a:stretch>
            <a:fillRect/>
          </a:stretch>
        </p:blipFill>
        <p:spPr>
          <a:xfrm>
            <a:off x="182880" y="2016965"/>
            <a:ext cx="4937094" cy="3662475"/>
          </a:xfrm>
          <a:prstGeom prst="rect">
            <a:avLst/>
          </a:prstGeom>
        </p:spPr>
      </p:pic>
      <p:pic>
        <p:nvPicPr>
          <p:cNvPr id="12" name="Picture 11">
            <a:extLst>
              <a:ext uri="{FF2B5EF4-FFF2-40B4-BE49-F238E27FC236}">
                <a16:creationId xmlns:a16="http://schemas.microsoft.com/office/drawing/2014/main" id="{8CC2BFED-1B5E-3290-F6D0-88920E1E0295}"/>
              </a:ext>
            </a:extLst>
          </p:cNvPr>
          <p:cNvPicPr>
            <a:picLocks noChangeAspect="1"/>
          </p:cNvPicPr>
          <p:nvPr/>
        </p:nvPicPr>
        <p:blipFill>
          <a:blip r:embed="rId3"/>
          <a:stretch>
            <a:fillRect/>
          </a:stretch>
        </p:blipFill>
        <p:spPr>
          <a:xfrm>
            <a:off x="71121" y="1595120"/>
            <a:ext cx="4937094" cy="400305"/>
          </a:xfrm>
          <a:prstGeom prst="rect">
            <a:avLst/>
          </a:prstGeom>
        </p:spPr>
      </p:pic>
      <p:pic>
        <p:nvPicPr>
          <p:cNvPr id="7" name="Picture 6">
            <a:extLst>
              <a:ext uri="{FF2B5EF4-FFF2-40B4-BE49-F238E27FC236}">
                <a16:creationId xmlns:a16="http://schemas.microsoft.com/office/drawing/2014/main" id="{F862D7F7-7AFB-A1BB-31D6-369A2109D313}"/>
              </a:ext>
            </a:extLst>
          </p:cNvPr>
          <p:cNvPicPr>
            <a:picLocks noChangeAspect="1"/>
          </p:cNvPicPr>
          <p:nvPr/>
        </p:nvPicPr>
        <p:blipFill>
          <a:blip r:embed="rId4"/>
          <a:stretch>
            <a:fillRect/>
          </a:stretch>
        </p:blipFill>
        <p:spPr>
          <a:xfrm>
            <a:off x="5347900" y="750959"/>
            <a:ext cx="6264982" cy="6107041"/>
          </a:xfrm>
          <a:prstGeom prst="rect">
            <a:avLst/>
          </a:prstGeom>
        </p:spPr>
      </p:pic>
      <p:sp>
        <p:nvSpPr>
          <p:cNvPr id="3" name="Rectangle 2">
            <a:extLst>
              <a:ext uri="{FF2B5EF4-FFF2-40B4-BE49-F238E27FC236}">
                <a16:creationId xmlns:a16="http://schemas.microsoft.com/office/drawing/2014/main" id="{97C90B58-291F-CA7E-7E2E-4857830665F0}"/>
              </a:ext>
            </a:extLst>
          </p:cNvPr>
          <p:cNvSpPr/>
          <p:nvPr/>
        </p:nvSpPr>
        <p:spPr>
          <a:xfrm>
            <a:off x="1280160" y="2615184"/>
            <a:ext cx="688848" cy="475488"/>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E53F681E-1D41-B555-D9E3-7166961ED8D5}"/>
              </a:ext>
            </a:extLst>
          </p:cNvPr>
          <p:cNvSpPr/>
          <p:nvPr/>
        </p:nvSpPr>
        <p:spPr>
          <a:xfrm>
            <a:off x="3797808" y="2852928"/>
            <a:ext cx="688848" cy="627888"/>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81981214-D80E-4A98-B0AE-0AA1DBA1889E}"/>
              </a:ext>
            </a:extLst>
          </p:cNvPr>
          <p:cNvSpPr/>
          <p:nvPr/>
        </p:nvSpPr>
        <p:spPr>
          <a:xfrm>
            <a:off x="1280160" y="4139184"/>
            <a:ext cx="688848" cy="859536"/>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7FFD3F34-3B0B-2CA3-7018-519E39B0E12D}"/>
              </a:ext>
            </a:extLst>
          </p:cNvPr>
          <p:cNvSpPr/>
          <p:nvPr/>
        </p:nvSpPr>
        <p:spPr>
          <a:xfrm>
            <a:off x="3797808" y="4364735"/>
            <a:ext cx="688848" cy="1255777"/>
          </a:xfrm>
          <a:prstGeom prst="rect">
            <a:avLst/>
          </a:prstGeom>
          <a:solidFill>
            <a:srgbClr val="FF0000">
              <a:alpha val="2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extBox 10">
            <a:extLst>
              <a:ext uri="{FF2B5EF4-FFF2-40B4-BE49-F238E27FC236}">
                <a16:creationId xmlns:a16="http://schemas.microsoft.com/office/drawing/2014/main" id="{1466C769-AF0E-27F9-625C-6CE049AE9D3B}"/>
              </a:ext>
            </a:extLst>
          </p:cNvPr>
          <p:cNvSpPr txBox="1"/>
          <p:nvPr/>
        </p:nvSpPr>
        <p:spPr>
          <a:xfrm>
            <a:off x="1624584" y="3119324"/>
            <a:ext cx="1219200" cy="369332"/>
          </a:xfrm>
          <a:prstGeom prst="rect">
            <a:avLst/>
          </a:prstGeom>
          <a:noFill/>
        </p:spPr>
        <p:txBody>
          <a:bodyPr wrap="square" rtlCol="0">
            <a:spAutoFit/>
          </a:bodyPr>
          <a:lstStyle/>
          <a:p>
            <a:r>
              <a:rPr lang="fr-FR" dirty="0">
                <a:solidFill>
                  <a:srgbClr val="FF0000"/>
                </a:solidFill>
              </a:rPr>
              <a:t>57%</a:t>
            </a:r>
          </a:p>
        </p:txBody>
      </p:sp>
      <p:sp>
        <p:nvSpPr>
          <p:cNvPr id="13" name="TextBox 12">
            <a:extLst>
              <a:ext uri="{FF2B5EF4-FFF2-40B4-BE49-F238E27FC236}">
                <a16:creationId xmlns:a16="http://schemas.microsoft.com/office/drawing/2014/main" id="{799D9A23-DCE6-99C3-9F58-D79500FA1800}"/>
              </a:ext>
            </a:extLst>
          </p:cNvPr>
          <p:cNvSpPr txBox="1"/>
          <p:nvPr/>
        </p:nvSpPr>
        <p:spPr>
          <a:xfrm>
            <a:off x="2974515" y="3092662"/>
            <a:ext cx="1219200" cy="369332"/>
          </a:xfrm>
          <a:prstGeom prst="rect">
            <a:avLst/>
          </a:prstGeom>
          <a:noFill/>
        </p:spPr>
        <p:txBody>
          <a:bodyPr wrap="square" rtlCol="0">
            <a:spAutoFit/>
          </a:bodyPr>
          <a:lstStyle/>
          <a:p>
            <a:r>
              <a:rPr lang="fr-FR" dirty="0">
                <a:solidFill>
                  <a:srgbClr val="FF0000"/>
                </a:solidFill>
              </a:rPr>
              <a:t>35%</a:t>
            </a:r>
          </a:p>
        </p:txBody>
      </p:sp>
      <p:sp>
        <p:nvSpPr>
          <p:cNvPr id="14" name="TextBox 13">
            <a:extLst>
              <a:ext uri="{FF2B5EF4-FFF2-40B4-BE49-F238E27FC236}">
                <a16:creationId xmlns:a16="http://schemas.microsoft.com/office/drawing/2014/main" id="{DA2FB603-4959-F175-911B-DD7C924BB685}"/>
              </a:ext>
            </a:extLst>
          </p:cNvPr>
          <p:cNvSpPr txBox="1"/>
          <p:nvPr/>
        </p:nvSpPr>
        <p:spPr>
          <a:xfrm>
            <a:off x="1521644" y="5214193"/>
            <a:ext cx="1219200" cy="369332"/>
          </a:xfrm>
          <a:prstGeom prst="rect">
            <a:avLst/>
          </a:prstGeom>
          <a:noFill/>
        </p:spPr>
        <p:txBody>
          <a:bodyPr wrap="square" rtlCol="0">
            <a:spAutoFit/>
          </a:bodyPr>
          <a:lstStyle/>
          <a:p>
            <a:r>
              <a:rPr lang="fr-FR" dirty="0">
                <a:solidFill>
                  <a:srgbClr val="FF0000"/>
                </a:solidFill>
              </a:rPr>
              <a:t>64%</a:t>
            </a:r>
          </a:p>
        </p:txBody>
      </p:sp>
      <p:sp>
        <p:nvSpPr>
          <p:cNvPr id="15" name="TextBox 14">
            <a:extLst>
              <a:ext uri="{FF2B5EF4-FFF2-40B4-BE49-F238E27FC236}">
                <a16:creationId xmlns:a16="http://schemas.microsoft.com/office/drawing/2014/main" id="{BEC6E142-15E5-6921-73F2-DFF7F54C0CE1}"/>
              </a:ext>
            </a:extLst>
          </p:cNvPr>
          <p:cNvSpPr txBox="1"/>
          <p:nvPr/>
        </p:nvSpPr>
        <p:spPr>
          <a:xfrm>
            <a:off x="2871575" y="5187531"/>
            <a:ext cx="1219200" cy="369332"/>
          </a:xfrm>
          <a:prstGeom prst="rect">
            <a:avLst/>
          </a:prstGeom>
          <a:noFill/>
        </p:spPr>
        <p:txBody>
          <a:bodyPr wrap="square" rtlCol="0">
            <a:spAutoFit/>
          </a:bodyPr>
          <a:lstStyle/>
          <a:p>
            <a:r>
              <a:rPr lang="fr-FR" dirty="0">
                <a:solidFill>
                  <a:srgbClr val="FF0000"/>
                </a:solidFill>
              </a:rPr>
              <a:t>46%</a:t>
            </a:r>
          </a:p>
        </p:txBody>
      </p:sp>
    </p:spTree>
    <p:extLst>
      <p:ext uri="{BB962C8B-B14F-4D97-AF65-F5344CB8AC3E}">
        <p14:creationId xmlns:p14="http://schemas.microsoft.com/office/powerpoint/2010/main" val="138221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813B0C0-D25C-7CA1-D67A-F8B171A638C9}"/>
              </a:ext>
            </a:extLst>
          </p:cNvPr>
          <p:cNvSpPr>
            <a:spLocks noGrp="1"/>
          </p:cNvSpPr>
          <p:nvPr>
            <p:ph type="sldNum" sz="quarter" idx="12"/>
          </p:nvPr>
        </p:nvSpPr>
        <p:spPr/>
        <p:txBody>
          <a:bodyPr/>
          <a:lstStyle/>
          <a:p>
            <a:fld id="{F8F1DF15-C229-48B7-BAF9-986BF1C52604}" type="slidenum">
              <a:rPr lang="fr-FR" smtClean="0"/>
              <a:pPr/>
              <a:t>25</a:t>
            </a:fld>
            <a:endParaRPr lang="fr-FR" dirty="0"/>
          </a:p>
        </p:txBody>
      </p:sp>
      <p:pic>
        <p:nvPicPr>
          <p:cNvPr id="3" name="Picture 2">
            <a:extLst>
              <a:ext uri="{FF2B5EF4-FFF2-40B4-BE49-F238E27FC236}">
                <a16:creationId xmlns:a16="http://schemas.microsoft.com/office/drawing/2014/main" id="{FCD6D9AB-64A6-4BF4-6827-ADFC93EDCE3C}"/>
              </a:ext>
            </a:extLst>
          </p:cNvPr>
          <p:cNvPicPr>
            <a:picLocks noChangeAspect="1"/>
          </p:cNvPicPr>
          <p:nvPr/>
        </p:nvPicPr>
        <p:blipFill>
          <a:blip r:embed="rId2"/>
          <a:stretch>
            <a:fillRect/>
          </a:stretch>
        </p:blipFill>
        <p:spPr>
          <a:xfrm>
            <a:off x="92598" y="752354"/>
            <a:ext cx="5586904" cy="4552910"/>
          </a:xfrm>
          <a:prstGeom prst="rect">
            <a:avLst/>
          </a:prstGeom>
        </p:spPr>
      </p:pic>
      <p:pic>
        <p:nvPicPr>
          <p:cNvPr id="4" name="Picture 3">
            <a:extLst>
              <a:ext uri="{FF2B5EF4-FFF2-40B4-BE49-F238E27FC236}">
                <a16:creationId xmlns:a16="http://schemas.microsoft.com/office/drawing/2014/main" id="{817F059A-C95A-DA2E-E4A1-07FB617C572E}"/>
              </a:ext>
            </a:extLst>
          </p:cNvPr>
          <p:cNvPicPr>
            <a:picLocks noChangeAspect="1"/>
          </p:cNvPicPr>
          <p:nvPr/>
        </p:nvPicPr>
        <p:blipFill>
          <a:blip r:embed="rId3"/>
          <a:stretch>
            <a:fillRect/>
          </a:stretch>
        </p:blipFill>
        <p:spPr>
          <a:xfrm>
            <a:off x="395694" y="5531524"/>
            <a:ext cx="4216783" cy="815951"/>
          </a:xfrm>
          <a:prstGeom prst="rect">
            <a:avLst/>
          </a:prstGeom>
        </p:spPr>
      </p:pic>
      <p:pic>
        <p:nvPicPr>
          <p:cNvPr id="8" name="Picture 7">
            <a:extLst>
              <a:ext uri="{FF2B5EF4-FFF2-40B4-BE49-F238E27FC236}">
                <a16:creationId xmlns:a16="http://schemas.microsoft.com/office/drawing/2014/main" id="{E1286815-D6E7-38AF-5D64-6BD26263F7DA}"/>
              </a:ext>
            </a:extLst>
          </p:cNvPr>
          <p:cNvPicPr>
            <a:picLocks noChangeAspect="1"/>
          </p:cNvPicPr>
          <p:nvPr/>
        </p:nvPicPr>
        <p:blipFill>
          <a:blip r:embed="rId4"/>
          <a:stretch>
            <a:fillRect/>
          </a:stretch>
        </p:blipFill>
        <p:spPr>
          <a:xfrm>
            <a:off x="5671595" y="744241"/>
            <a:ext cx="6427807" cy="4169572"/>
          </a:xfrm>
          <a:prstGeom prst="rect">
            <a:avLst/>
          </a:prstGeom>
        </p:spPr>
      </p:pic>
      <p:pic>
        <p:nvPicPr>
          <p:cNvPr id="9" name="Picture 8">
            <a:extLst>
              <a:ext uri="{FF2B5EF4-FFF2-40B4-BE49-F238E27FC236}">
                <a16:creationId xmlns:a16="http://schemas.microsoft.com/office/drawing/2014/main" id="{0F7EE74F-0A70-6182-CB98-45B535569247}"/>
              </a:ext>
            </a:extLst>
          </p:cNvPr>
          <p:cNvPicPr>
            <a:picLocks noChangeAspect="1"/>
          </p:cNvPicPr>
          <p:nvPr/>
        </p:nvPicPr>
        <p:blipFill>
          <a:blip r:embed="rId5"/>
          <a:stretch>
            <a:fillRect/>
          </a:stretch>
        </p:blipFill>
        <p:spPr>
          <a:xfrm>
            <a:off x="6096000" y="4913813"/>
            <a:ext cx="5883797" cy="1099235"/>
          </a:xfrm>
          <a:prstGeom prst="rect">
            <a:avLst/>
          </a:prstGeom>
        </p:spPr>
      </p:pic>
      <p:pic>
        <p:nvPicPr>
          <p:cNvPr id="10" name="Picture 9">
            <a:extLst>
              <a:ext uri="{FF2B5EF4-FFF2-40B4-BE49-F238E27FC236}">
                <a16:creationId xmlns:a16="http://schemas.microsoft.com/office/drawing/2014/main" id="{1CF42AE6-7F9A-48CF-762C-31DAB6ACEFD9}"/>
              </a:ext>
            </a:extLst>
          </p:cNvPr>
          <p:cNvPicPr>
            <a:picLocks noChangeAspect="1"/>
          </p:cNvPicPr>
          <p:nvPr/>
        </p:nvPicPr>
        <p:blipFill>
          <a:blip r:embed="rId6"/>
          <a:stretch>
            <a:fillRect/>
          </a:stretch>
        </p:blipFill>
        <p:spPr>
          <a:xfrm>
            <a:off x="6404437" y="5980481"/>
            <a:ext cx="5266921" cy="733988"/>
          </a:xfrm>
          <a:prstGeom prst="rect">
            <a:avLst/>
          </a:prstGeom>
        </p:spPr>
      </p:pic>
    </p:spTree>
    <p:extLst>
      <p:ext uri="{BB962C8B-B14F-4D97-AF65-F5344CB8AC3E}">
        <p14:creationId xmlns:p14="http://schemas.microsoft.com/office/powerpoint/2010/main" val="2953856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C97E0-14A3-7B0C-17AF-F01F31723FC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5DC167-5961-F0F9-7D29-64481AFEB30A}"/>
              </a:ext>
            </a:extLst>
          </p:cNvPr>
          <p:cNvSpPr>
            <a:spLocks noGrp="1"/>
          </p:cNvSpPr>
          <p:nvPr>
            <p:ph type="sldNum" sz="quarter" idx="12"/>
          </p:nvPr>
        </p:nvSpPr>
        <p:spPr/>
        <p:txBody>
          <a:bodyPr/>
          <a:lstStyle/>
          <a:p>
            <a:fld id="{F8F1DF15-C229-48B7-BAF9-986BF1C52604}" type="slidenum">
              <a:rPr lang="fr-FR" smtClean="0"/>
              <a:pPr/>
              <a:t>26</a:t>
            </a:fld>
            <a:endParaRPr lang="fr-FR" dirty="0"/>
          </a:p>
        </p:txBody>
      </p:sp>
      <p:pic>
        <p:nvPicPr>
          <p:cNvPr id="8" name="Picture 7">
            <a:extLst>
              <a:ext uri="{FF2B5EF4-FFF2-40B4-BE49-F238E27FC236}">
                <a16:creationId xmlns:a16="http://schemas.microsoft.com/office/drawing/2014/main" id="{64DE0CDA-BD18-30DC-794B-43F36565E79D}"/>
              </a:ext>
            </a:extLst>
          </p:cNvPr>
          <p:cNvPicPr>
            <a:picLocks noChangeAspect="1"/>
          </p:cNvPicPr>
          <p:nvPr/>
        </p:nvPicPr>
        <p:blipFill>
          <a:blip r:embed="rId2"/>
          <a:stretch>
            <a:fillRect/>
          </a:stretch>
        </p:blipFill>
        <p:spPr>
          <a:xfrm>
            <a:off x="5671595" y="744241"/>
            <a:ext cx="6427807" cy="4169572"/>
          </a:xfrm>
          <a:prstGeom prst="rect">
            <a:avLst/>
          </a:prstGeom>
        </p:spPr>
      </p:pic>
      <p:pic>
        <p:nvPicPr>
          <p:cNvPr id="9" name="Picture 8">
            <a:extLst>
              <a:ext uri="{FF2B5EF4-FFF2-40B4-BE49-F238E27FC236}">
                <a16:creationId xmlns:a16="http://schemas.microsoft.com/office/drawing/2014/main" id="{61633BEB-1365-E137-097F-CB7165AE911A}"/>
              </a:ext>
            </a:extLst>
          </p:cNvPr>
          <p:cNvPicPr>
            <a:picLocks noChangeAspect="1"/>
          </p:cNvPicPr>
          <p:nvPr/>
        </p:nvPicPr>
        <p:blipFill>
          <a:blip r:embed="rId3"/>
          <a:stretch>
            <a:fillRect/>
          </a:stretch>
        </p:blipFill>
        <p:spPr>
          <a:xfrm>
            <a:off x="6096000" y="4913813"/>
            <a:ext cx="5883797" cy="1099235"/>
          </a:xfrm>
          <a:prstGeom prst="rect">
            <a:avLst/>
          </a:prstGeom>
        </p:spPr>
      </p:pic>
      <p:pic>
        <p:nvPicPr>
          <p:cNvPr id="10" name="Picture 9">
            <a:extLst>
              <a:ext uri="{FF2B5EF4-FFF2-40B4-BE49-F238E27FC236}">
                <a16:creationId xmlns:a16="http://schemas.microsoft.com/office/drawing/2014/main" id="{68173428-4D18-EBD5-4CA1-76A03AE1D56C}"/>
              </a:ext>
            </a:extLst>
          </p:cNvPr>
          <p:cNvPicPr>
            <a:picLocks noChangeAspect="1"/>
          </p:cNvPicPr>
          <p:nvPr/>
        </p:nvPicPr>
        <p:blipFill>
          <a:blip r:embed="rId4"/>
          <a:stretch>
            <a:fillRect/>
          </a:stretch>
        </p:blipFill>
        <p:spPr>
          <a:xfrm>
            <a:off x="6404437" y="5980481"/>
            <a:ext cx="5266921" cy="733988"/>
          </a:xfrm>
          <a:prstGeom prst="rect">
            <a:avLst/>
          </a:prstGeom>
        </p:spPr>
      </p:pic>
      <p:pic>
        <p:nvPicPr>
          <p:cNvPr id="6" name="Picture 5">
            <a:extLst>
              <a:ext uri="{FF2B5EF4-FFF2-40B4-BE49-F238E27FC236}">
                <a16:creationId xmlns:a16="http://schemas.microsoft.com/office/drawing/2014/main" id="{689E63AF-E272-2F08-8782-4F0FFB06D874}"/>
              </a:ext>
            </a:extLst>
          </p:cNvPr>
          <p:cNvPicPr>
            <a:picLocks noChangeAspect="1"/>
          </p:cNvPicPr>
          <p:nvPr/>
        </p:nvPicPr>
        <p:blipFill>
          <a:blip r:embed="rId5"/>
          <a:stretch>
            <a:fillRect/>
          </a:stretch>
        </p:blipFill>
        <p:spPr>
          <a:xfrm>
            <a:off x="212203" y="1455476"/>
            <a:ext cx="5169402" cy="4295084"/>
          </a:xfrm>
          <a:prstGeom prst="rect">
            <a:avLst/>
          </a:prstGeom>
        </p:spPr>
      </p:pic>
    </p:spTree>
    <p:extLst>
      <p:ext uri="{BB962C8B-B14F-4D97-AF65-F5344CB8AC3E}">
        <p14:creationId xmlns:p14="http://schemas.microsoft.com/office/powerpoint/2010/main" val="2061159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14DF6-ACCE-3DE1-D219-B9670C6F3CE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154BBB-971A-7D2D-2A97-655E6FF05AE0}"/>
              </a:ext>
            </a:extLst>
          </p:cNvPr>
          <p:cNvSpPr>
            <a:spLocks noGrp="1"/>
          </p:cNvSpPr>
          <p:nvPr>
            <p:ph type="sldNum" sz="quarter" idx="12"/>
          </p:nvPr>
        </p:nvSpPr>
        <p:spPr/>
        <p:txBody>
          <a:bodyPr/>
          <a:lstStyle/>
          <a:p>
            <a:fld id="{F8F1DF15-C229-48B7-BAF9-986BF1C52604}" type="slidenum">
              <a:rPr lang="fr-FR" smtClean="0"/>
              <a:pPr/>
              <a:t>27</a:t>
            </a:fld>
            <a:endParaRPr lang="fr-FR" dirty="0"/>
          </a:p>
        </p:txBody>
      </p:sp>
      <p:pic>
        <p:nvPicPr>
          <p:cNvPr id="8" name="Picture 7">
            <a:extLst>
              <a:ext uri="{FF2B5EF4-FFF2-40B4-BE49-F238E27FC236}">
                <a16:creationId xmlns:a16="http://schemas.microsoft.com/office/drawing/2014/main" id="{84639586-EDC3-03B1-3E46-4904DEB7E048}"/>
              </a:ext>
            </a:extLst>
          </p:cNvPr>
          <p:cNvPicPr>
            <a:picLocks noChangeAspect="1"/>
          </p:cNvPicPr>
          <p:nvPr/>
        </p:nvPicPr>
        <p:blipFill>
          <a:blip r:embed="rId2"/>
          <a:stretch>
            <a:fillRect/>
          </a:stretch>
        </p:blipFill>
        <p:spPr>
          <a:xfrm>
            <a:off x="5671595" y="744241"/>
            <a:ext cx="6427807" cy="4169572"/>
          </a:xfrm>
          <a:prstGeom prst="rect">
            <a:avLst/>
          </a:prstGeom>
        </p:spPr>
      </p:pic>
      <p:pic>
        <p:nvPicPr>
          <p:cNvPr id="9" name="Picture 8">
            <a:extLst>
              <a:ext uri="{FF2B5EF4-FFF2-40B4-BE49-F238E27FC236}">
                <a16:creationId xmlns:a16="http://schemas.microsoft.com/office/drawing/2014/main" id="{3F4295FC-EAD6-6C78-3997-9CD8456D079A}"/>
              </a:ext>
            </a:extLst>
          </p:cNvPr>
          <p:cNvPicPr>
            <a:picLocks noChangeAspect="1"/>
          </p:cNvPicPr>
          <p:nvPr/>
        </p:nvPicPr>
        <p:blipFill>
          <a:blip r:embed="rId3"/>
          <a:stretch>
            <a:fillRect/>
          </a:stretch>
        </p:blipFill>
        <p:spPr>
          <a:xfrm>
            <a:off x="6096000" y="4913813"/>
            <a:ext cx="5883797" cy="1099235"/>
          </a:xfrm>
          <a:prstGeom prst="rect">
            <a:avLst/>
          </a:prstGeom>
        </p:spPr>
      </p:pic>
      <p:pic>
        <p:nvPicPr>
          <p:cNvPr id="10" name="Picture 9">
            <a:extLst>
              <a:ext uri="{FF2B5EF4-FFF2-40B4-BE49-F238E27FC236}">
                <a16:creationId xmlns:a16="http://schemas.microsoft.com/office/drawing/2014/main" id="{9AEF8F51-CEF8-18F5-FE6F-BCE0E8564335}"/>
              </a:ext>
            </a:extLst>
          </p:cNvPr>
          <p:cNvPicPr>
            <a:picLocks noChangeAspect="1"/>
          </p:cNvPicPr>
          <p:nvPr/>
        </p:nvPicPr>
        <p:blipFill>
          <a:blip r:embed="rId4"/>
          <a:stretch>
            <a:fillRect/>
          </a:stretch>
        </p:blipFill>
        <p:spPr>
          <a:xfrm>
            <a:off x="6404437" y="5980481"/>
            <a:ext cx="5266921" cy="733988"/>
          </a:xfrm>
          <a:prstGeom prst="rect">
            <a:avLst/>
          </a:prstGeom>
        </p:spPr>
      </p:pic>
      <p:pic>
        <p:nvPicPr>
          <p:cNvPr id="5" name="Picture 4">
            <a:extLst>
              <a:ext uri="{FF2B5EF4-FFF2-40B4-BE49-F238E27FC236}">
                <a16:creationId xmlns:a16="http://schemas.microsoft.com/office/drawing/2014/main" id="{BA8D5932-E22A-C906-9DC0-1964A531DDBF}"/>
              </a:ext>
            </a:extLst>
          </p:cNvPr>
          <p:cNvPicPr>
            <a:picLocks noChangeAspect="1"/>
          </p:cNvPicPr>
          <p:nvPr/>
        </p:nvPicPr>
        <p:blipFill>
          <a:blip r:embed="rId5"/>
          <a:srcRect l="1791" t="-5185" r="76572" b="87934"/>
          <a:stretch>
            <a:fillRect/>
          </a:stretch>
        </p:blipFill>
        <p:spPr>
          <a:xfrm>
            <a:off x="337671" y="779873"/>
            <a:ext cx="1726279" cy="1048927"/>
          </a:xfrm>
          <a:prstGeom prst="rect">
            <a:avLst/>
          </a:prstGeom>
        </p:spPr>
      </p:pic>
      <p:pic>
        <p:nvPicPr>
          <p:cNvPr id="7" name="Picture 6">
            <a:extLst>
              <a:ext uri="{FF2B5EF4-FFF2-40B4-BE49-F238E27FC236}">
                <a16:creationId xmlns:a16="http://schemas.microsoft.com/office/drawing/2014/main" id="{7F643463-DD31-09EC-0674-4B9EDFED3E09}"/>
              </a:ext>
            </a:extLst>
          </p:cNvPr>
          <p:cNvPicPr>
            <a:picLocks noChangeAspect="1"/>
          </p:cNvPicPr>
          <p:nvPr/>
        </p:nvPicPr>
        <p:blipFill>
          <a:blip r:embed="rId5"/>
          <a:srcRect t="29393" r="80973"/>
          <a:stretch>
            <a:fillRect/>
          </a:stretch>
        </p:blipFill>
        <p:spPr>
          <a:xfrm>
            <a:off x="122015" y="2066924"/>
            <a:ext cx="1645825" cy="4654549"/>
          </a:xfrm>
          <a:prstGeom prst="rect">
            <a:avLst/>
          </a:prstGeom>
        </p:spPr>
      </p:pic>
      <p:pic>
        <p:nvPicPr>
          <p:cNvPr id="4" name="Picture 3">
            <a:extLst>
              <a:ext uri="{FF2B5EF4-FFF2-40B4-BE49-F238E27FC236}">
                <a16:creationId xmlns:a16="http://schemas.microsoft.com/office/drawing/2014/main" id="{29C2BFD8-2108-796A-C1CB-1685E146D935}"/>
              </a:ext>
            </a:extLst>
          </p:cNvPr>
          <p:cNvPicPr>
            <a:picLocks noChangeAspect="1"/>
          </p:cNvPicPr>
          <p:nvPr/>
        </p:nvPicPr>
        <p:blipFill>
          <a:blip r:embed="rId6"/>
          <a:srcRect b="82166"/>
          <a:stretch>
            <a:fillRect/>
          </a:stretch>
        </p:blipFill>
        <p:spPr>
          <a:xfrm>
            <a:off x="1699226" y="1111163"/>
            <a:ext cx="3738448" cy="955761"/>
          </a:xfrm>
          <a:prstGeom prst="rect">
            <a:avLst/>
          </a:prstGeom>
        </p:spPr>
      </p:pic>
      <p:pic>
        <p:nvPicPr>
          <p:cNvPr id="11" name="Picture 10">
            <a:extLst>
              <a:ext uri="{FF2B5EF4-FFF2-40B4-BE49-F238E27FC236}">
                <a16:creationId xmlns:a16="http://schemas.microsoft.com/office/drawing/2014/main" id="{42E04345-E3E7-F12A-9D84-02D36033EF65}"/>
              </a:ext>
            </a:extLst>
          </p:cNvPr>
          <p:cNvPicPr>
            <a:picLocks noChangeAspect="1"/>
          </p:cNvPicPr>
          <p:nvPr/>
        </p:nvPicPr>
        <p:blipFill>
          <a:blip r:embed="rId6"/>
          <a:srcRect l="46" t="35959" r="-46" b="-35959"/>
          <a:stretch>
            <a:fillRect/>
          </a:stretch>
        </p:blipFill>
        <p:spPr>
          <a:xfrm>
            <a:off x="1520481" y="2614914"/>
            <a:ext cx="3974069" cy="5697032"/>
          </a:xfrm>
          <a:prstGeom prst="rect">
            <a:avLst/>
          </a:prstGeom>
        </p:spPr>
      </p:pic>
    </p:spTree>
    <p:extLst>
      <p:ext uri="{BB962C8B-B14F-4D97-AF65-F5344CB8AC3E}">
        <p14:creationId xmlns:p14="http://schemas.microsoft.com/office/powerpoint/2010/main" val="1894239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C8668-7A92-85A4-01E6-C49B7E3B6F00}"/>
              </a:ext>
            </a:extLst>
          </p:cNvPr>
          <p:cNvSpPr>
            <a:spLocks noGrp="1"/>
          </p:cNvSpPr>
          <p:nvPr>
            <p:ph type="title"/>
          </p:nvPr>
        </p:nvSpPr>
        <p:spPr/>
        <p:txBody>
          <a:bodyPr/>
          <a:lstStyle/>
          <a:p>
            <a:r>
              <a:rPr lang="fr-FR" dirty="0"/>
              <a:t>8p3/2 </a:t>
            </a:r>
            <a:r>
              <a:rPr lang="fr-FR" dirty="0" err="1"/>
              <a:t>Lifetime</a:t>
            </a:r>
            <a:r>
              <a:rPr lang="fr-FR" dirty="0"/>
              <a:t> </a:t>
            </a:r>
            <a:r>
              <a:rPr lang="fr-FR" dirty="0" err="1"/>
              <a:t>reference</a:t>
            </a:r>
            <a:endParaRPr lang="fr-FR" dirty="0"/>
          </a:p>
        </p:txBody>
      </p:sp>
      <p:sp>
        <p:nvSpPr>
          <p:cNvPr id="4" name="Slide Number Placeholder 3">
            <a:extLst>
              <a:ext uri="{FF2B5EF4-FFF2-40B4-BE49-F238E27FC236}">
                <a16:creationId xmlns:a16="http://schemas.microsoft.com/office/drawing/2014/main" id="{D6D07D3F-BF42-110A-2FC6-66E932094C5C}"/>
              </a:ext>
            </a:extLst>
          </p:cNvPr>
          <p:cNvSpPr>
            <a:spLocks noGrp="1"/>
          </p:cNvSpPr>
          <p:nvPr>
            <p:ph type="sldNum" sz="quarter" idx="12"/>
          </p:nvPr>
        </p:nvSpPr>
        <p:spPr/>
        <p:txBody>
          <a:bodyPr/>
          <a:lstStyle/>
          <a:p>
            <a:fld id="{F8F1DF15-C229-48B7-BAF9-986BF1C52604}" type="slidenum">
              <a:rPr lang="fr-FR" smtClean="0"/>
              <a:pPr/>
              <a:t>28</a:t>
            </a:fld>
            <a:endParaRPr lang="fr-FR" dirty="0"/>
          </a:p>
        </p:txBody>
      </p:sp>
      <p:sp>
        <p:nvSpPr>
          <p:cNvPr id="24" name="Up Arrow 31">
            <a:extLst>
              <a:ext uri="{FF2B5EF4-FFF2-40B4-BE49-F238E27FC236}">
                <a16:creationId xmlns:a16="http://schemas.microsoft.com/office/drawing/2014/main" id="{963D38FA-436B-3616-40F0-2D2E8AE1C312}"/>
              </a:ext>
            </a:extLst>
          </p:cNvPr>
          <p:cNvSpPr/>
          <p:nvPr/>
        </p:nvSpPr>
        <p:spPr>
          <a:xfrm>
            <a:off x="9978173" y="897071"/>
            <a:ext cx="989259" cy="4040689"/>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40">
            <a:extLst>
              <a:ext uri="{FF2B5EF4-FFF2-40B4-BE49-F238E27FC236}">
                <a16:creationId xmlns:a16="http://schemas.microsoft.com/office/drawing/2014/main" id="{C7547BF2-0344-31A4-CB6E-86B45DDAF727}"/>
              </a:ext>
            </a:extLst>
          </p:cNvPr>
          <p:cNvGrpSpPr/>
          <p:nvPr/>
        </p:nvGrpSpPr>
        <p:grpSpPr>
          <a:xfrm>
            <a:off x="8999767" y="6240158"/>
            <a:ext cx="2094772" cy="475708"/>
            <a:chOff x="227557" y="6201908"/>
            <a:chExt cx="2094772" cy="475708"/>
          </a:xfrm>
        </p:grpSpPr>
        <p:cxnSp>
          <p:nvCxnSpPr>
            <p:cNvPr id="26" name="Straight Connector 41">
              <a:extLst>
                <a:ext uri="{FF2B5EF4-FFF2-40B4-BE49-F238E27FC236}">
                  <a16:creationId xmlns:a16="http://schemas.microsoft.com/office/drawing/2014/main" id="{BCCB845D-C6D0-7DC7-A704-7859DD22B5DD}"/>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27" name="TextBox 42">
                  <a:extLst>
                    <a:ext uri="{FF2B5EF4-FFF2-40B4-BE49-F238E27FC236}">
                      <a16:creationId xmlns:a16="http://schemas.microsoft.com/office/drawing/2014/main" id="{5A37B2C8-B4BE-26B7-D466-92EEE57A5CD5}"/>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4"/>
                  <a:stretch>
                    <a:fillRect l="-4783" t="-37333" b="-97333"/>
                  </a:stretch>
                </a:blipFill>
                <a:ln cap="flat">
                  <a:noFill/>
                </a:ln>
              </p:spPr>
              <p:txBody>
                <a:bodyPr/>
                <a:lstStyle/>
                <a:p>
                  <a:r>
                    <a:rPr lang="fr-FR">
                      <a:noFill/>
                    </a:rPr>
                    <a:t> </a:t>
                  </a:r>
                </a:p>
              </p:txBody>
            </p:sp>
          </mc:Fallback>
        </mc:AlternateContent>
      </p:grpSp>
      <p:cxnSp>
        <p:nvCxnSpPr>
          <p:cNvPr id="28" name="Straight Arrow Connector 43">
            <a:extLst>
              <a:ext uri="{FF2B5EF4-FFF2-40B4-BE49-F238E27FC236}">
                <a16:creationId xmlns:a16="http://schemas.microsoft.com/office/drawing/2014/main" id="{3DB7FA85-40DF-0804-F16C-7FE112B444AA}"/>
              </a:ext>
            </a:extLst>
          </p:cNvPr>
          <p:cNvCxnSpPr>
            <a:cxnSpLocks/>
          </p:cNvCxnSpPr>
          <p:nvPr/>
        </p:nvCxnSpPr>
        <p:spPr>
          <a:xfrm flipV="1">
            <a:off x="10451416" y="4452440"/>
            <a:ext cx="16303" cy="2262393"/>
          </a:xfrm>
          <a:prstGeom prst="straightConnector1">
            <a:avLst/>
          </a:prstGeom>
          <a:noFill/>
          <a:ln w="57150" cap="flat">
            <a:solidFill>
              <a:srgbClr val="7030A0"/>
            </a:solidFill>
            <a:prstDash val="solid"/>
            <a:miter/>
            <a:tailEnd type="arrow"/>
          </a:ln>
        </p:spPr>
      </p:cxnSp>
      <p:cxnSp>
        <p:nvCxnSpPr>
          <p:cNvPr id="29" name="Straight Connector 51">
            <a:extLst>
              <a:ext uri="{FF2B5EF4-FFF2-40B4-BE49-F238E27FC236}">
                <a16:creationId xmlns:a16="http://schemas.microsoft.com/office/drawing/2014/main" id="{B2B72C3C-3281-AF1A-5D4C-40CA63C5F047}"/>
              </a:ext>
            </a:extLst>
          </p:cNvPr>
          <p:cNvCxnSpPr>
            <a:cxnSpLocks/>
          </p:cNvCxnSpPr>
          <p:nvPr/>
        </p:nvCxnSpPr>
        <p:spPr>
          <a:xfrm>
            <a:off x="9336111" y="4452440"/>
            <a:ext cx="2250921"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30" name="TextBox 52">
                <a:extLst>
                  <a:ext uri="{FF2B5EF4-FFF2-40B4-BE49-F238E27FC236}">
                    <a16:creationId xmlns:a16="http://schemas.microsoft.com/office/drawing/2014/main" id="{98CF9A77-A9C2-CA80-FEED-5C5CCE005B83}"/>
                  </a:ext>
                </a:extLst>
              </p:cNvPr>
              <p:cNvSpPr txBox="1"/>
              <p:nvPr/>
            </p:nvSpPr>
            <p:spPr>
              <a:xfrm>
                <a:off x="8883254" y="3919984"/>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0" name="TextBox 52">
                <a:extLst>
                  <a:ext uri="{FF2B5EF4-FFF2-40B4-BE49-F238E27FC236}">
                    <a16:creationId xmlns:a16="http://schemas.microsoft.com/office/drawing/2014/main" id="{98CF9A77-A9C2-CA80-FEED-5C5CCE005B83}"/>
                  </a:ext>
                </a:extLst>
              </p:cNvPr>
              <p:cNvSpPr txBox="1">
                <a:spLocks noRot="1" noChangeAspect="1" noMove="1" noResize="1" noEditPoints="1" noAdjustHandles="1" noChangeArrowheads="1" noChangeShapeType="1" noTextEdit="1"/>
              </p:cNvSpPr>
              <p:nvPr/>
            </p:nvSpPr>
            <p:spPr>
              <a:xfrm>
                <a:off x="8883254" y="3919984"/>
                <a:ext cx="1404152" cy="409536"/>
              </a:xfrm>
              <a:prstGeom prst="rect">
                <a:avLst/>
              </a:prstGeom>
              <a:blipFill>
                <a:blip r:embed="rId5"/>
                <a:stretch>
                  <a:fillRect l="-4329" t="-41791" b="-120896"/>
                </a:stretch>
              </a:blipFill>
              <a:ln cap="flat">
                <a:noFill/>
              </a:ln>
            </p:spPr>
            <p:txBody>
              <a:bodyPr/>
              <a:lstStyle/>
              <a:p>
                <a:r>
                  <a:rPr lang="fr-FR">
                    <a:noFill/>
                  </a:rPr>
                  <a:t> </a:t>
                </a:r>
              </a:p>
            </p:txBody>
          </p:sp>
        </mc:Fallback>
      </mc:AlternateContent>
      <p:cxnSp>
        <p:nvCxnSpPr>
          <p:cNvPr id="31" name="Straight Connector 55">
            <a:extLst>
              <a:ext uri="{FF2B5EF4-FFF2-40B4-BE49-F238E27FC236}">
                <a16:creationId xmlns:a16="http://schemas.microsoft.com/office/drawing/2014/main" id="{4104D800-9ABA-A8B5-3E93-95139448CCB8}"/>
              </a:ext>
            </a:extLst>
          </p:cNvPr>
          <p:cNvCxnSpPr>
            <a:cxnSpLocks/>
          </p:cNvCxnSpPr>
          <p:nvPr/>
        </p:nvCxnSpPr>
        <p:spPr>
          <a:xfrm>
            <a:off x="9270356" y="3142973"/>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32" name="TextBox 56">
                <a:extLst>
                  <a:ext uri="{FF2B5EF4-FFF2-40B4-BE49-F238E27FC236}">
                    <a16:creationId xmlns:a16="http://schemas.microsoft.com/office/drawing/2014/main" id="{9D405423-2E2D-6CB4-E802-BCD626B69BF1}"/>
                  </a:ext>
                </a:extLst>
              </p:cNvPr>
              <p:cNvSpPr txBox="1"/>
              <p:nvPr/>
            </p:nvSpPr>
            <p:spPr>
              <a:xfrm>
                <a:off x="8893431" y="314375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6">
                <a:extLst>
                  <a:ext uri="{FF2B5EF4-FFF2-40B4-BE49-F238E27FC236}">
                    <a16:creationId xmlns:a16="http://schemas.microsoft.com/office/drawing/2014/main" id="{9D405423-2E2D-6CB4-E802-BCD626B69BF1}"/>
                  </a:ext>
                </a:extLst>
              </p:cNvPr>
              <p:cNvSpPr txBox="1">
                <a:spLocks noRot="1" noChangeAspect="1" noMove="1" noResize="1" noEditPoints="1" noAdjustHandles="1" noChangeArrowheads="1" noChangeShapeType="1" noTextEdit="1"/>
              </p:cNvSpPr>
              <p:nvPr/>
            </p:nvSpPr>
            <p:spPr>
              <a:xfrm>
                <a:off x="8893431" y="3143750"/>
                <a:ext cx="1404152" cy="452298"/>
              </a:xfrm>
              <a:prstGeom prst="rect">
                <a:avLst/>
              </a:prstGeom>
              <a:blipFill>
                <a:blip r:embed="rId6"/>
                <a:stretch>
                  <a:fillRect l="-4783" t="-37838" b="-100000"/>
                </a:stretch>
              </a:blipFill>
              <a:ln cap="flat">
                <a:noFill/>
              </a:ln>
            </p:spPr>
            <p:txBody>
              <a:bodyPr/>
              <a:lstStyle/>
              <a:p>
                <a:r>
                  <a:rPr lang="fr-FR">
                    <a:noFill/>
                  </a:rPr>
                  <a:t> </a:t>
                </a:r>
              </a:p>
            </p:txBody>
          </p:sp>
        </mc:Fallback>
      </mc:AlternateContent>
      <p:grpSp>
        <p:nvGrpSpPr>
          <p:cNvPr id="33" name="Group 57">
            <a:extLst>
              <a:ext uri="{FF2B5EF4-FFF2-40B4-BE49-F238E27FC236}">
                <a16:creationId xmlns:a16="http://schemas.microsoft.com/office/drawing/2014/main" id="{B9D45CC6-02F7-D8DB-C33D-555D07172471}"/>
              </a:ext>
            </a:extLst>
          </p:cNvPr>
          <p:cNvGrpSpPr/>
          <p:nvPr/>
        </p:nvGrpSpPr>
        <p:grpSpPr>
          <a:xfrm>
            <a:off x="8883254" y="2509129"/>
            <a:ext cx="1896301" cy="502975"/>
            <a:chOff x="360264" y="1677210"/>
            <a:chExt cx="1896301" cy="502975"/>
          </a:xfrm>
        </p:grpSpPr>
        <p:cxnSp>
          <p:nvCxnSpPr>
            <p:cNvPr id="34" name="Straight Connector 58">
              <a:extLst>
                <a:ext uri="{FF2B5EF4-FFF2-40B4-BE49-F238E27FC236}">
                  <a16:creationId xmlns:a16="http://schemas.microsoft.com/office/drawing/2014/main" id="{4D6433CC-3652-BA10-E7E9-83337E961BA0}"/>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35" name="TextBox 59">
                  <a:extLst>
                    <a:ext uri="{FF2B5EF4-FFF2-40B4-BE49-F238E27FC236}">
                      <a16:creationId xmlns:a16="http://schemas.microsoft.com/office/drawing/2014/main" id="{C0365EE9-CC8A-E96B-EC92-E8E1CF607064}"/>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36" name="Straight Connector 53">
            <a:extLst>
              <a:ext uri="{FF2B5EF4-FFF2-40B4-BE49-F238E27FC236}">
                <a16:creationId xmlns:a16="http://schemas.microsoft.com/office/drawing/2014/main" id="{7F7943B7-D618-2CDC-5712-D27656416EC5}"/>
              </a:ext>
            </a:extLst>
          </p:cNvPr>
          <p:cNvCxnSpPr>
            <a:cxnSpLocks/>
          </p:cNvCxnSpPr>
          <p:nvPr/>
        </p:nvCxnSpPr>
        <p:spPr>
          <a:xfrm>
            <a:off x="9247836" y="1305722"/>
            <a:ext cx="2273441" cy="0"/>
          </a:xfrm>
          <a:prstGeom prst="straightConnector1">
            <a:avLst/>
          </a:prstGeom>
          <a:noFill/>
          <a:ln w="28575" cap="flat">
            <a:solidFill>
              <a:srgbClr val="000000"/>
            </a:solidFill>
            <a:prstDash val="dash"/>
            <a:miter/>
          </a:ln>
        </p:spPr>
      </p:cxnSp>
      <p:sp>
        <p:nvSpPr>
          <p:cNvPr id="39" name="TextBox 44">
            <a:extLst>
              <a:ext uri="{FF2B5EF4-FFF2-40B4-BE49-F238E27FC236}">
                <a16:creationId xmlns:a16="http://schemas.microsoft.com/office/drawing/2014/main" id="{EAD7ADA2-D8D6-6A92-35A7-4A50682DBE1A}"/>
              </a:ext>
            </a:extLst>
          </p:cNvPr>
          <p:cNvSpPr txBox="1"/>
          <p:nvPr/>
        </p:nvSpPr>
        <p:spPr>
          <a:xfrm>
            <a:off x="9151734" y="80575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40" name="Straight Connector 48">
            <a:extLst>
              <a:ext uri="{FF2B5EF4-FFF2-40B4-BE49-F238E27FC236}">
                <a16:creationId xmlns:a16="http://schemas.microsoft.com/office/drawing/2014/main" id="{ADE7DF7F-40AD-B37D-7788-5C85E11B901E}"/>
              </a:ext>
            </a:extLst>
          </p:cNvPr>
          <p:cNvCxnSpPr>
            <a:cxnSpLocks/>
          </p:cNvCxnSpPr>
          <p:nvPr/>
        </p:nvCxnSpPr>
        <p:spPr>
          <a:xfrm>
            <a:off x="9270356" y="3143144"/>
            <a:ext cx="2250921" cy="0"/>
          </a:xfrm>
          <a:prstGeom prst="straightConnector1">
            <a:avLst/>
          </a:prstGeom>
          <a:noFill/>
          <a:ln w="28575" cap="flat">
            <a:solidFill>
              <a:srgbClr val="000000"/>
            </a:solidFill>
            <a:prstDash val="solid"/>
            <a:miter/>
          </a:ln>
        </p:spPr>
      </p:cxnSp>
      <p:cxnSp>
        <p:nvCxnSpPr>
          <p:cNvPr id="41" name="Straight Connector 51">
            <a:extLst>
              <a:ext uri="{FF2B5EF4-FFF2-40B4-BE49-F238E27FC236}">
                <a16:creationId xmlns:a16="http://schemas.microsoft.com/office/drawing/2014/main" id="{DDEE42AA-B857-0F06-9432-47DE47600BC4}"/>
              </a:ext>
            </a:extLst>
          </p:cNvPr>
          <p:cNvCxnSpPr>
            <a:cxnSpLocks/>
          </p:cNvCxnSpPr>
          <p:nvPr/>
        </p:nvCxnSpPr>
        <p:spPr>
          <a:xfrm>
            <a:off x="9270356" y="3012260"/>
            <a:ext cx="2250921" cy="0"/>
          </a:xfrm>
          <a:prstGeom prst="straightConnector1">
            <a:avLst/>
          </a:prstGeom>
          <a:noFill/>
          <a:ln w="28575" cap="flat">
            <a:solidFill>
              <a:srgbClr val="000000"/>
            </a:solidFill>
            <a:prstDash val="solid"/>
            <a:miter/>
          </a:ln>
        </p:spPr>
      </p:cxnSp>
      <p:sp>
        <p:nvSpPr>
          <p:cNvPr id="42" name="TextBox 44">
            <a:extLst>
              <a:ext uri="{FF2B5EF4-FFF2-40B4-BE49-F238E27FC236}">
                <a16:creationId xmlns:a16="http://schemas.microsoft.com/office/drawing/2014/main" id="{15C60D1E-5A0D-46D2-FA11-8F92987495D7}"/>
              </a:ext>
            </a:extLst>
          </p:cNvPr>
          <p:cNvSpPr txBox="1"/>
          <p:nvPr/>
        </p:nvSpPr>
        <p:spPr>
          <a:xfrm>
            <a:off x="11004669" y="5355112"/>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43" name="TextBox 46">
            <a:extLst>
              <a:ext uri="{FF2B5EF4-FFF2-40B4-BE49-F238E27FC236}">
                <a16:creationId xmlns:a16="http://schemas.microsoft.com/office/drawing/2014/main" id="{893A39A1-5924-EF42-B1FE-2D96634B1438}"/>
              </a:ext>
            </a:extLst>
          </p:cNvPr>
          <p:cNvSpPr txBox="1"/>
          <p:nvPr/>
        </p:nvSpPr>
        <p:spPr>
          <a:xfrm>
            <a:off x="11021810" y="1387026"/>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44" name="TextBox 25">
            <a:extLst>
              <a:ext uri="{FF2B5EF4-FFF2-40B4-BE49-F238E27FC236}">
                <a16:creationId xmlns:a16="http://schemas.microsoft.com/office/drawing/2014/main" id="{FC24AECB-6F76-F1DB-34DD-B98D5902EF48}"/>
              </a:ext>
            </a:extLst>
          </p:cNvPr>
          <p:cNvSpPr txBox="1"/>
          <p:nvPr/>
        </p:nvSpPr>
        <p:spPr>
          <a:xfrm>
            <a:off x="11004669" y="3550649"/>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45" name="TextBox 15">
            <a:extLst>
              <a:ext uri="{FF2B5EF4-FFF2-40B4-BE49-F238E27FC236}">
                <a16:creationId xmlns:a16="http://schemas.microsoft.com/office/drawing/2014/main" id="{A609F060-A51F-29E7-728E-923926C79450}"/>
              </a:ext>
            </a:extLst>
          </p:cNvPr>
          <p:cNvSpPr txBox="1"/>
          <p:nvPr/>
        </p:nvSpPr>
        <p:spPr>
          <a:xfrm>
            <a:off x="11014671" y="3243789"/>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pic>
        <p:nvPicPr>
          <p:cNvPr id="6" name="Picture 5">
            <a:extLst>
              <a:ext uri="{FF2B5EF4-FFF2-40B4-BE49-F238E27FC236}">
                <a16:creationId xmlns:a16="http://schemas.microsoft.com/office/drawing/2014/main" id="{F81464AA-D722-1334-9CB0-A8850437B278}"/>
              </a:ext>
            </a:extLst>
          </p:cNvPr>
          <p:cNvPicPr>
            <a:picLocks noChangeAspect="1"/>
          </p:cNvPicPr>
          <p:nvPr/>
        </p:nvPicPr>
        <p:blipFill>
          <a:blip r:embed="rId8"/>
          <a:srcRect l="572" r="633"/>
          <a:stretch>
            <a:fillRect/>
          </a:stretch>
        </p:blipFill>
        <p:spPr>
          <a:xfrm>
            <a:off x="294485" y="918756"/>
            <a:ext cx="6451246" cy="5308852"/>
          </a:xfrm>
          <a:prstGeom prst="rect">
            <a:avLst/>
          </a:prstGeom>
        </p:spPr>
      </p:pic>
    </p:spTree>
    <p:extLst>
      <p:ext uri="{BB962C8B-B14F-4D97-AF65-F5344CB8AC3E}">
        <p14:creationId xmlns:p14="http://schemas.microsoft.com/office/powerpoint/2010/main" val="42223734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C8668-7A92-85A4-01E6-C49B7E3B6F00}"/>
              </a:ext>
            </a:extLst>
          </p:cNvPr>
          <p:cNvSpPr>
            <a:spLocks noGrp="1"/>
          </p:cNvSpPr>
          <p:nvPr>
            <p:ph type="title"/>
          </p:nvPr>
        </p:nvSpPr>
        <p:spPr/>
        <p:txBody>
          <a:bodyPr/>
          <a:lstStyle/>
          <a:p>
            <a:r>
              <a:rPr lang="fr-FR" dirty="0"/>
              <a:t>8p3/2 </a:t>
            </a:r>
            <a:r>
              <a:rPr lang="fr-FR" dirty="0" err="1"/>
              <a:t>Lifetime</a:t>
            </a:r>
            <a:r>
              <a:rPr lang="fr-FR" dirty="0"/>
              <a:t> </a:t>
            </a:r>
            <a:r>
              <a:rPr lang="fr-FR" dirty="0" err="1"/>
              <a:t>reference</a:t>
            </a:r>
            <a:endParaRPr lang="fr-FR" dirty="0"/>
          </a:p>
        </p:txBody>
      </p:sp>
      <p:sp>
        <p:nvSpPr>
          <p:cNvPr id="4" name="Slide Number Placeholder 3">
            <a:extLst>
              <a:ext uri="{FF2B5EF4-FFF2-40B4-BE49-F238E27FC236}">
                <a16:creationId xmlns:a16="http://schemas.microsoft.com/office/drawing/2014/main" id="{D6D07D3F-BF42-110A-2FC6-66E932094C5C}"/>
              </a:ext>
            </a:extLst>
          </p:cNvPr>
          <p:cNvSpPr>
            <a:spLocks noGrp="1"/>
          </p:cNvSpPr>
          <p:nvPr>
            <p:ph type="sldNum" sz="quarter" idx="12"/>
          </p:nvPr>
        </p:nvSpPr>
        <p:spPr/>
        <p:txBody>
          <a:bodyPr/>
          <a:lstStyle/>
          <a:p>
            <a:fld id="{F8F1DF15-C229-48B7-BAF9-986BF1C52604}" type="slidenum">
              <a:rPr lang="fr-FR" smtClean="0"/>
              <a:pPr/>
              <a:t>29</a:t>
            </a:fld>
            <a:endParaRPr lang="fr-FR" dirty="0"/>
          </a:p>
        </p:txBody>
      </p:sp>
      <p:pic>
        <p:nvPicPr>
          <p:cNvPr id="5" name="Picture 4">
            <a:extLst>
              <a:ext uri="{FF2B5EF4-FFF2-40B4-BE49-F238E27FC236}">
                <a16:creationId xmlns:a16="http://schemas.microsoft.com/office/drawing/2014/main" id="{3412CB0D-C911-A718-61ED-20F026B4F6ED}"/>
              </a:ext>
            </a:extLst>
          </p:cNvPr>
          <p:cNvPicPr>
            <a:picLocks noChangeAspect="1"/>
          </p:cNvPicPr>
          <p:nvPr/>
        </p:nvPicPr>
        <p:blipFill>
          <a:blip r:embed="rId2"/>
          <a:srcRect l="572" r="633"/>
          <a:stretch>
            <a:fillRect/>
          </a:stretch>
        </p:blipFill>
        <p:spPr>
          <a:xfrm>
            <a:off x="294485" y="918756"/>
            <a:ext cx="6451246" cy="5308852"/>
          </a:xfrm>
          <a:prstGeom prst="rect">
            <a:avLst/>
          </a:prstGeom>
        </p:spPr>
      </p:pic>
      <p:pic>
        <p:nvPicPr>
          <p:cNvPr id="7" name="Picture 6">
            <a:extLst>
              <a:ext uri="{FF2B5EF4-FFF2-40B4-BE49-F238E27FC236}">
                <a16:creationId xmlns:a16="http://schemas.microsoft.com/office/drawing/2014/main" id="{17E2704D-B6FF-3361-F4D1-4E31978DC172}"/>
              </a:ext>
            </a:extLst>
          </p:cNvPr>
          <p:cNvPicPr>
            <a:picLocks noChangeAspect="1"/>
          </p:cNvPicPr>
          <p:nvPr/>
        </p:nvPicPr>
        <p:blipFill>
          <a:blip r:embed="rId3"/>
          <a:stretch>
            <a:fillRect/>
          </a:stretch>
        </p:blipFill>
        <p:spPr>
          <a:xfrm>
            <a:off x="6975278" y="1547813"/>
            <a:ext cx="5054162" cy="4084386"/>
          </a:xfrm>
          <a:prstGeom prst="rect">
            <a:avLst/>
          </a:prstGeom>
        </p:spPr>
      </p:pic>
    </p:spTree>
    <p:extLst>
      <p:ext uri="{BB962C8B-B14F-4D97-AF65-F5344CB8AC3E}">
        <p14:creationId xmlns:p14="http://schemas.microsoft.com/office/powerpoint/2010/main" val="423097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3BA3E-EF81-F856-35D0-8967C7F018BF}"/>
              </a:ext>
            </a:extLst>
          </p:cNvPr>
          <p:cNvSpPr>
            <a:spLocks noGrp="1"/>
          </p:cNvSpPr>
          <p:nvPr>
            <p:ph type="title"/>
          </p:nvPr>
        </p:nvSpPr>
        <p:spPr/>
        <p:txBody>
          <a:bodyPr/>
          <a:lstStyle/>
          <a:p>
            <a:r>
              <a:rPr lang="fr-FR" dirty="0"/>
              <a:t>General motivation – </a:t>
            </a:r>
            <a:r>
              <a:rPr lang="fr-FR" dirty="0" err="1"/>
              <a:t>Parity</a:t>
            </a:r>
            <a:r>
              <a:rPr lang="fr-FR" dirty="0"/>
              <a:t> non-conservation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CE847D1-5942-EA61-1ECE-C541849F1D30}"/>
                  </a:ext>
                </a:extLst>
              </p:cNvPr>
              <p:cNvSpPr>
                <a:spLocks noGrp="1"/>
              </p:cNvSpPr>
              <p:nvPr>
                <p:ph idx="1"/>
              </p:nvPr>
            </p:nvSpPr>
            <p:spPr>
              <a:xfrm>
                <a:off x="26670" y="1563250"/>
                <a:ext cx="8071721" cy="5983079"/>
              </a:xfrm>
            </p:spPr>
            <p:txBody>
              <a:bodyPr>
                <a:noAutofit/>
              </a:bodyPr>
              <a:lstStyle/>
              <a:p>
                <a:pPr algn="l"/>
                <a:r>
                  <a:rPr lang="en-US" sz="2400" b="0" i="0" u="none" strike="noStrike" baseline="0" dirty="0">
                    <a:cs typeface="Arial" panose="020B0604020202020204" pitchFamily="34" charset="0"/>
                  </a:rPr>
                  <a:t>Studies of parity non-conservations (PNC) is a unique signature of </a:t>
                </a:r>
                <a:r>
                  <a:rPr lang="en-US" sz="2400" b="1" i="0" u="none" strike="noStrike" baseline="0" dirty="0">
                    <a:cs typeface="Arial" panose="020B0604020202020204" pitchFamily="34" charset="0"/>
                  </a:rPr>
                  <a:t>weak interaction.</a:t>
                </a:r>
                <a:endParaRPr lang="en-US" sz="2400" dirty="0">
                  <a:cs typeface="Arial" panose="020B0604020202020204" pitchFamily="34" charset="0"/>
                </a:endParaRPr>
              </a:p>
              <a:p>
                <a:r>
                  <a:rPr lang="en-US" sz="2400" dirty="0">
                    <a:cs typeface="Arial" panose="020B0604020202020204" pitchFamily="34" charset="0"/>
                  </a:rPr>
                  <a:t>Most precise measurement performed on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dirty="0">
                    <a:cs typeface="Arial" panose="020B0604020202020204" pitchFamily="34" charset="0"/>
                  </a:rPr>
                  <a:t> →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dirty="0">
                    <a:cs typeface="Arial" panose="020B0604020202020204" pitchFamily="34" charset="0"/>
                  </a:rPr>
                  <a:t> transition in Cs, achieving </a:t>
                </a:r>
                <a:r>
                  <a:rPr lang="en-US" sz="2400" b="1" dirty="0">
                    <a:cs typeface="Arial" panose="020B0604020202020204" pitchFamily="34" charset="0"/>
                  </a:rPr>
                  <a:t>a precision of 0.35</a:t>
                </a:r>
                <a:r>
                  <a:rPr lang="fr-FR" sz="2400" b="0" u="none" strike="noStrike" baseline="0" dirty="0">
                    <a:cs typeface="Arial" panose="020B0604020202020204" pitchFamily="34" charset="0"/>
                  </a:rPr>
                  <a:t> </a:t>
                </a:r>
                <a14:m>
                  <m:oMath xmlns:m="http://schemas.openxmlformats.org/officeDocument/2006/math">
                    <m:sSup>
                      <m:sSupPr>
                        <m:ctrlPr>
                          <a:rPr lang="fr-FR" sz="2400" b="0" i="1" u="none" strike="noStrike" baseline="0" smtClean="0">
                            <a:latin typeface="Cambria Math" panose="02040503050406030204" pitchFamily="18" charset="0"/>
                            <a:cs typeface="Arial" panose="020B0604020202020204" pitchFamily="34" charset="0"/>
                          </a:rPr>
                        </m:ctrlPr>
                      </m:sSupPr>
                      <m:e>
                        <m:r>
                          <m:rPr>
                            <m:nor/>
                          </m:rPr>
                          <a:rPr lang="en-US" sz="2400" b="1" dirty="0">
                            <a:cs typeface="Arial" panose="020B0604020202020204" pitchFamily="34" charset="0"/>
                          </a:rPr>
                          <m:t>%</m:t>
                        </m:r>
                      </m:e>
                      <m:sup>
                        <m:r>
                          <a:rPr lang="fr-FR" sz="2400" b="0" i="1" u="none" strike="noStrike" baseline="0" smtClean="0">
                            <a:latin typeface="Cambria Math" panose="02040503050406030204" pitchFamily="18" charset="0"/>
                            <a:cs typeface="Arial" panose="020B0604020202020204" pitchFamily="34" charset="0"/>
                          </a:rPr>
                          <m:t>(1)</m:t>
                        </m:r>
                      </m:sup>
                    </m:sSup>
                  </m:oMath>
                </a14:m>
                <a:r>
                  <a:rPr lang="en-US" sz="2400" b="1" dirty="0">
                    <a:cs typeface="Arial" panose="020B0604020202020204" pitchFamily="34" charset="0"/>
                  </a:rPr>
                  <a:t>.</a:t>
                </a:r>
                <a:endParaRPr lang="en-US" sz="2400" dirty="0">
                  <a:cs typeface="Arial" panose="020B0604020202020204" pitchFamily="34" charset="0"/>
                </a:endParaRPr>
              </a:p>
              <a:p>
                <a:r>
                  <a:rPr lang="en-US" sz="2400" b="0" i="0" u="none" strike="noStrike" baseline="0" dirty="0">
                    <a:cs typeface="Arial" panose="020B0604020202020204" pitchFamily="34" charset="0"/>
                  </a:rPr>
                  <a:t>PNC amplitude in the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𝐷</m:t>
                            </m:r>
                          </m:e>
                          <m:sub>
                            <m:r>
                              <a:rPr lang="fr-FR" sz="2400" b="0" i="1" smtClean="0">
                                <a:latin typeface="Cambria Math" panose="02040503050406030204" pitchFamily="18" charset="0"/>
                              </a:rPr>
                              <m:t>3/2,</m:t>
                            </m:r>
                            <m:r>
                              <a:rPr lang="fr-FR" sz="2400" i="1">
                                <a:latin typeface="Cambria Math" panose="02040503050406030204" pitchFamily="18" charset="0"/>
                              </a:rPr>
                              <m:t>5/2</m:t>
                            </m:r>
                          </m:sub>
                        </m:sSub>
                      </m:e>
                    </m:sPre>
                  </m:oMath>
                </a14:m>
                <a:r>
                  <a:rPr lang="en-US" sz="2400" b="0" i="0" u="none" strike="noStrike" baseline="0" dirty="0">
                    <a:cs typeface="Arial" panose="020B0604020202020204" pitchFamily="34" charset="0"/>
                  </a:rPr>
                  <a:t> transitions in Fr is predicted to be </a:t>
                </a:r>
                <a:r>
                  <a:rPr lang="en-US" sz="2400" b="1" i="0" u="none" strike="noStrike" baseline="0" dirty="0">
                    <a:cs typeface="Arial" panose="020B0604020202020204" pitchFamily="34" charset="0"/>
                  </a:rPr>
                  <a:t>more than 50 times larger </a:t>
                </a:r>
                <a:r>
                  <a:rPr lang="en-US" sz="2400" b="0" i="0" u="none" strike="noStrike" baseline="0" dirty="0">
                    <a:cs typeface="Arial" panose="020B0604020202020204" pitchFamily="34" charset="0"/>
                  </a:rPr>
                  <a:t>than in the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 </a:t>
                </a:r>
                <a:r>
                  <a:rPr lang="fr-FR" sz="2400" dirty="0"/>
                  <a:t>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a:t>
                </a:r>
                <a:r>
                  <a:rPr lang="fr-FR" sz="2400" b="0" i="0" u="none" strike="noStrike" baseline="0" dirty="0">
                    <a:cs typeface="Arial" panose="020B0604020202020204" pitchFamily="34" charset="0"/>
                  </a:rPr>
                  <a:t>transition in </a:t>
                </a:r>
                <a14:m>
                  <m:oMath xmlns:m="http://schemas.openxmlformats.org/officeDocument/2006/math">
                    <m:sSup>
                      <m:sSupPr>
                        <m:ctrlPr>
                          <a:rPr lang="fr-FR" sz="2400" b="0" i="1" u="none" strike="noStrike" baseline="0" smtClean="0">
                            <a:latin typeface="Cambria Math" panose="02040503050406030204" pitchFamily="18" charset="0"/>
                            <a:cs typeface="Arial" panose="020B0604020202020204" pitchFamily="34" charset="0"/>
                          </a:rPr>
                        </m:ctrlPr>
                      </m:sSupPr>
                      <m:e>
                        <m:r>
                          <m:rPr>
                            <m:nor/>
                          </m:rPr>
                          <a:rPr lang="fr-FR" sz="2400" dirty="0">
                            <a:cs typeface="Arial" panose="020B0604020202020204" pitchFamily="34" charset="0"/>
                          </a:rPr>
                          <m:t>Cs</m:t>
                        </m:r>
                      </m:e>
                      <m:sup>
                        <m:r>
                          <a:rPr lang="fr-FR" sz="2400" b="0" i="1" u="none" strike="noStrike" baseline="0" smtClean="0">
                            <a:latin typeface="Cambria Math" panose="02040503050406030204" pitchFamily="18" charset="0"/>
                            <a:cs typeface="Arial" panose="020B0604020202020204" pitchFamily="34" charset="0"/>
                          </a:rPr>
                          <m:t>(2)</m:t>
                        </m:r>
                      </m:sup>
                    </m:sSup>
                  </m:oMath>
                </a14:m>
                <a:r>
                  <a:rPr lang="fr-FR" sz="2400" b="0" i="0" u="none" strike="noStrike" baseline="0" dirty="0">
                    <a:cs typeface="Arial" panose="020B0604020202020204" pitchFamily="34" charset="0"/>
                  </a:rPr>
                  <a:t>.</a:t>
                </a:r>
              </a:p>
              <a:p>
                <a:endParaRPr lang="fr-FR" sz="2400" b="0" i="0" u="none" strike="noStrike" baseline="0" dirty="0">
                  <a:cs typeface="Arial" panose="020B0604020202020204" pitchFamily="34" charset="0"/>
                </a:endParaRPr>
              </a:p>
              <a:p>
                <a:pPr marL="0" indent="0">
                  <a:buNone/>
                </a:pPr>
                <a:r>
                  <a:rPr lang="fr-FR" sz="2400" b="1" dirty="0"/>
                  <a:t>	</a:t>
                </a:r>
                <a:r>
                  <a:rPr lang="fr-FR" sz="2400" b="1" u="sng" dirty="0" err="1"/>
                  <a:t>Problem</a:t>
                </a:r>
                <a:r>
                  <a:rPr lang="fr-FR" sz="2400" dirty="0"/>
                  <a:t> : 7</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𝑆</m:t>
                            </m:r>
                          </m:e>
                          <m:sub>
                            <m:r>
                              <a:rPr lang="fr-FR" sz="2400" i="1">
                                <a:latin typeface="Cambria Math" panose="02040503050406030204" pitchFamily="18" charset="0"/>
                              </a:rPr>
                              <m:t>1/2</m:t>
                            </m:r>
                          </m:sub>
                        </m:sSub>
                      </m:e>
                    </m:sPre>
                  </m:oMath>
                </a14:m>
                <a:r>
                  <a:rPr lang="en-US" sz="2400" b="0" i="0" u="none" strike="noStrike" baseline="0" dirty="0">
                    <a:cs typeface="Arial" panose="020B0604020202020204" pitchFamily="34" charset="0"/>
                  </a:rPr>
                  <a:t> →</a:t>
                </a:r>
                <a:r>
                  <a:rPr lang="fr-FR" sz="2400" dirty="0"/>
                  <a:t>6</a:t>
                </a:r>
                <a14:m>
                  <m:oMath xmlns:m="http://schemas.openxmlformats.org/officeDocument/2006/math">
                    <m:sPre>
                      <m:sPrePr>
                        <m:ctrlPr>
                          <a:rPr lang="fr-FR" sz="2400" i="1">
                            <a:latin typeface="Cambria Math" panose="02040503050406030204" pitchFamily="18" charset="0"/>
                          </a:rPr>
                        </m:ctrlPr>
                      </m:sPrePr>
                      <m:sub/>
                      <m:sup>
                        <m:r>
                          <a:rPr lang="fr-FR" sz="2400" i="1">
                            <a:latin typeface="Cambria Math" panose="02040503050406030204" pitchFamily="18" charset="0"/>
                          </a:rPr>
                          <m:t>2</m:t>
                        </m:r>
                      </m:sup>
                      <m:e>
                        <m:sSub>
                          <m:sSubPr>
                            <m:ctrlPr>
                              <a:rPr lang="fr-FR" sz="2400" i="1">
                                <a:latin typeface="Cambria Math" panose="02040503050406030204" pitchFamily="18" charset="0"/>
                              </a:rPr>
                            </m:ctrlPr>
                          </m:sSubPr>
                          <m:e>
                            <m:r>
                              <a:rPr lang="fr-FR" sz="2400" i="1">
                                <a:latin typeface="Cambria Math" panose="02040503050406030204" pitchFamily="18" charset="0"/>
                              </a:rPr>
                              <m:t>𝐷</m:t>
                            </m:r>
                          </m:e>
                          <m:sub>
                            <m:r>
                              <a:rPr lang="fr-FR" sz="2400" b="0" i="1" smtClean="0">
                                <a:latin typeface="Cambria Math" panose="02040503050406030204" pitchFamily="18" charset="0"/>
                              </a:rPr>
                              <m:t>3/2,</m:t>
                            </m:r>
                            <m:r>
                              <a:rPr lang="fr-FR" sz="2400" i="1">
                                <a:latin typeface="Cambria Math" panose="02040503050406030204" pitchFamily="18" charset="0"/>
                              </a:rPr>
                              <m:t>5/2</m:t>
                            </m:r>
                          </m:sub>
                        </m:sSub>
                      </m:e>
                    </m:sPre>
                  </m:oMath>
                </a14:m>
                <a:r>
                  <a:rPr lang="fr-FR" sz="2400" dirty="0">
                    <a:cs typeface="Arial" panose="020B0604020202020204" pitchFamily="34" charset="0"/>
                  </a:rPr>
                  <a:t> transition </a:t>
                </a:r>
                <a:r>
                  <a:rPr lang="fr-FR" sz="2400" b="1" dirty="0" err="1">
                    <a:cs typeface="Arial" panose="020B0604020202020204" pitchFamily="34" charset="0"/>
                  </a:rPr>
                  <a:t>never</a:t>
                </a:r>
                <a:r>
                  <a:rPr lang="fr-FR" sz="2400" b="1" dirty="0">
                    <a:cs typeface="Arial" panose="020B0604020202020204" pitchFamily="34" charset="0"/>
                  </a:rPr>
                  <a:t> 	</a:t>
                </a:r>
                <a:r>
                  <a:rPr lang="fr-FR" sz="2400" b="1" dirty="0" err="1">
                    <a:cs typeface="Arial" panose="020B0604020202020204" pitchFamily="34" charset="0"/>
                  </a:rPr>
                  <a:t>measured</a:t>
                </a:r>
                <a:r>
                  <a:rPr lang="fr-FR" sz="2400" b="1" dirty="0">
                    <a:cs typeface="Arial" panose="020B0604020202020204" pitchFamily="34" charset="0"/>
                  </a:rPr>
                  <a:t> </a:t>
                </a:r>
                <a:r>
                  <a:rPr lang="fr-FR" sz="2400" dirty="0" err="1">
                    <a:cs typeface="Arial" panose="020B0604020202020204" pitchFamily="34" charset="0"/>
                  </a:rPr>
                  <a:t>experimentally</a:t>
                </a:r>
                <a:r>
                  <a:rPr lang="fr-FR" sz="2400" dirty="0">
                    <a:cs typeface="Arial" panose="020B0604020202020204" pitchFamily="34" charset="0"/>
                  </a:rPr>
                  <a:t>.</a:t>
                </a:r>
              </a:p>
            </p:txBody>
          </p:sp>
        </mc:Choice>
        <mc:Fallback xmlns="">
          <p:sp>
            <p:nvSpPr>
              <p:cNvPr id="3" name="Content Placeholder 2">
                <a:extLst>
                  <a:ext uri="{FF2B5EF4-FFF2-40B4-BE49-F238E27FC236}">
                    <a16:creationId xmlns:a16="http://schemas.microsoft.com/office/drawing/2014/main" id="{4CE847D1-5942-EA61-1ECE-C541849F1D30}"/>
                  </a:ext>
                </a:extLst>
              </p:cNvPr>
              <p:cNvSpPr>
                <a:spLocks noGrp="1" noRot="1" noChangeAspect="1" noMove="1" noResize="1" noEditPoints="1" noAdjustHandles="1" noChangeArrowheads="1" noChangeShapeType="1" noTextEdit="1"/>
              </p:cNvSpPr>
              <p:nvPr>
                <p:ph idx="1"/>
              </p:nvPr>
            </p:nvSpPr>
            <p:spPr>
              <a:xfrm>
                <a:off x="26670" y="1563250"/>
                <a:ext cx="8071721" cy="5983079"/>
              </a:xfrm>
              <a:blipFill>
                <a:blip r:embed="rId3"/>
                <a:stretch>
                  <a:fillRect l="-982" t="-1426" r="-529"/>
                </a:stretch>
              </a:blipFill>
            </p:spPr>
            <p:txBody>
              <a:bodyPr/>
              <a:lstStyle/>
              <a:p>
                <a:r>
                  <a:rPr lang="fr-FR">
                    <a:noFill/>
                  </a:rPr>
                  <a:t> </a:t>
                </a:r>
              </a:p>
            </p:txBody>
          </p:sp>
        </mc:Fallback>
      </mc:AlternateContent>
      <p:sp>
        <p:nvSpPr>
          <p:cNvPr id="4" name="Slide Number Placeholder 3">
            <a:extLst>
              <a:ext uri="{FF2B5EF4-FFF2-40B4-BE49-F238E27FC236}">
                <a16:creationId xmlns:a16="http://schemas.microsoft.com/office/drawing/2014/main" id="{435CD57B-AAFE-8781-4D1B-9613CB188B0E}"/>
              </a:ext>
            </a:extLst>
          </p:cNvPr>
          <p:cNvSpPr>
            <a:spLocks noGrp="1"/>
          </p:cNvSpPr>
          <p:nvPr>
            <p:ph type="sldNum" sz="quarter" idx="12"/>
          </p:nvPr>
        </p:nvSpPr>
        <p:spPr/>
        <p:txBody>
          <a:bodyPr/>
          <a:lstStyle/>
          <a:p>
            <a:fld id="{F8F1DF15-C229-48B7-BAF9-986BF1C52604}" type="slidenum">
              <a:rPr lang="fr-FR" smtClean="0"/>
              <a:t>3</a:t>
            </a:fld>
            <a:endParaRPr lang="fr-FR"/>
          </a:p>
        </p:txBody>
      </p:sp>
      <p:pic>
        <p:nvPicPr>
          <p:cNvPr id="6" name="Picture 5">
            <a:extLst>
              <a:ext uri="{FF2B5EF4-FFF2-40B4-BE49-F238E27FC236}">
                <a16:creationId xmlns:a16="http://schemas.microsoft.com/office/drawing/2014/main" id="{A9743239-1E18-18ED-43AA-AE82387E3844}"/>
              </a:ext>
            </a:extLst>
          </p:cNvPr>
          <p:cNvPicPr>
            <a:picLocks noChangeAspect="1"/>
          </p:cNvPicPr>
          <p:nvPr/>
        </p:nvPicPr>
        <p:blipFill>
          <a:blip r:embed="rId4"/>
          <a:stretch>
            <a:fillRect/>
          </a:stretch>
        </p:blipFill>
        <p:spPr>
          <a:xfrm>
            <a:off x="8370370" y="1298492"/>
            <a:ext cx="2889582" cy="3069731"/>
          </a:xfrm>
          <a:prstGeom prst="rect">
            <a:avLst/>
          </a:prstGeom>
          <a:ln w="57150">
            <a:solidFill>
              <a:schemeClr val="accent1">
                <a:lumMod val="75000"/>
              </a:schemeClr>
            </a:solidFill>
          </a:ln>
        </p:spPr>
      </p:pic>
      <p:sp>
        <p:nvSpPr>
          <p:cNvPr id="8" name="TextBox 7">
            <a:extLst>
              <a:ext uri="{FF2B5EF4-FFF2-40B4-BE49-F238E27FC236}">
                <a16:creationId xmlns:a16="http://schemas.microsoft.com/office/drawing/2014/main" id="{FAC446C0-DD6B-7DAF-1D1A-26264E880EBE}"/>
              </a:ext>
            </a:extLst>
          </p:cNvPr>
          <p:cNvSpPr txBox="1"/>
          <p:nvPr/>
        </p:nvSpPr>
        <p:spPr>
          <a:xfrm>
            <a:off x="8370370" y="4554790"/>
            <a:ext cx="3125271" cy="430887"/>
          </a:xfrm>
          <a:prstGeom prst="rect">
            <a:avLst/>
          </a:prstGeom>
          <a:noFill/>
        </p:spPr>
        <p:txBody>
          <a:bodyPr wrap="square">
            <a:spAutoFit/>
          </a:bodyPr>
          <a:lstStyle/>
          <a:p>
            <a:r>
              <a:rPr lang="fr-FR" sz="1100" dirty="0"/>
              <a:t> « </a:t>
            </a:r>
            <a:r>
              <a:rPr lang="fr-FR" sz="1100" dirty="0" err="1"/>
              <a:t>Parity</a:t>
            </a:r>
            <a:r>
              <a:rPr lang="fr-FR" sz="1100" dirty="0"/>
              <a:t> non-conservation » </a:t>
            </a:r>
            <a:r>
              <a:rPr lang="fr-FR" sz="1100" dirty="0" err="1"/>
              <a:t>Artistic</a:t>
            </a:r>
            <a:r>
              <a:rPr lang="fr-FR" sz="1100" dirty="0"/>
              <a:t> </a:t>
            </a:r>
            <a:r>
              <a:rPr lang="fr-FR" sz="1100" dirty="0" err="1"/>
              <a:t>rendition</a:t>
            </a:r>
            <a:r>
              <a:rPr lang="fr-FR" sz="1100" dirty="0"/>
              <a:t> of the Wu </a:t>
            </a:r>
            <a:r>
              <a:rPr lang="fr-FR" sz="1100" dirty="0" err="1"/>
              <a:t>experiment</a:t>
            </a:r>
            <a:r>
              <a:rPr lang="fr-FR" sz="1100" dirty="0"/>
              <a:t> -  </a:t>
            </a:r>
            <a:r>
              <a:rPr lang="fr-FR" sz="1100" b="1" dirty="0"/>
              <a:t>Aleksandra </a:t>
            </a:r>
            <a:r>
              <a:rPr lang="fr-FR" sz="1100" b="1" dirty="0" err="1"/>
              <a:t>Sokół</a:t>
            </a:r>
            <a:endParaRPr lang="fr-FR" sz="1100" b="1"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D812F57-0129-ED7A-BD13-0D386BC9D30C}"/>
                  </a:ext>
                </a:extLst>
              </p:cNvPr>
              <p:cNvSpPr txBox="1"/>
              <p:nvPr/>
            </p:nvSpPr>
            <p:spPr>
              <a:xfrm>
                <a:off x="343009" y="6064963"/>
                <a:ext cx="11505982" cy="719299"/>
              </a:xfrm>
              <a:prstGeom prst="rect">
                <a:avLst/>
              </a:prstGeom>
              <a:noFill/>
            </p:spPr>
            <p:txBody>
              <a:bodyPr wrap="square">
                <a:spAutoFit/>
              </a:bodyPr>
              <a:lstStyle/>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(1)</m:t>
                        </m:r>
                      </m:sup>
                    </m:sSup>
                    <m:r>
                      <a:rPr lang="fr-FR" sz="1200" b="0" i="1" u="none" strike="noStrike" baseline="0" smtClean="0">
                        <a:latin typeface="Cambria Math" panose="02040503050406030204" pitchFamily="18" charset="0"/>
                        <a:cs typeface="Arial" panose="020B0604020202020204" pitchFamily="34" charset="0"/>
                      </a:rPr>
                      <m:t> </m:t>
                    </m:r>
                  </m:oMath>
                </a14:m>
                <a:r>
                  <a:rPr lang="en-US" sz="1200" dirty="0">
                    <a:effectLst/>
                  </a:rPr>
                  <a:t>Wood, C. S., S. C. Bennett, D. Cho, B. P. Masterson, J. L. Roberts, C. E. Tanner, et C. E. </a:t>
                </a:r>
                <a:r>
                  <a:rPr lang="en-US" sz="1200" dirty="0" err="1">
                    <a:effectLst/>
                  </a:rPr>
                  <a:t>Wieman</a:t>
                </a:r>
                <a:r>
                  <a:rPr lang="en-US" sz="1200" dirty="0">
                    <a:effectLst/>
                  </a:rPr>
                  <a:t>. « Measurement of Parity </a:t>
                </a:r>
                <a:r>
                  <a:rPr lang="en-US" sz="1200" dirty="0" err="1">
                    <a:effectLst/>
                  </a:rPr>
                  <a:t>Nonconservation</a:t>
                </a:r>
                <a:r>
                  <a:rPr lang="en-US" sz="1200" dirty="0">
                    <a:effectLst/>
                  </a:rPr>
                  <a:t> and an Anapole Moment in Cesium ». </a:t>
                </a:r>
                <a:r>
                  <a:rPr lang="en-US" sz="1200" i="1" dirty="0">
                    <a:effectLst/>
                  </a:rPr>
                  <a:t>Science</a:t>
                </a:r>
                <a:r>
                  <a:rPr lang="en-US" sz="1200" dirty="0">
                    <a:effectLst/>
                  </a:rPr>
                  <a:t> 275, n</a:t>
                </a:r>
                <a:r>
                  <a:rPr lang="en-US" sz="1200" baseline="30000" dirty="0">
                    <a:effectLst/>
                  </a:rPr>
                  <a:t>o</a:t>
                </a:r>
                <a:r>
                  <a:rPr lang="en-US" sz="1200" dirty="0">
                    <a:effectLst/>
                  </a:rPr>
                  <a:t> 5307 (1997)</a:t>
                </a:r>
                <a:endParaRPr lang="fr-FR" sz="1200" b="0" i="1" u="none" strike="noStrike" baseline="0" dirty="0">
                  <a:latin typeface="Cambria Math" panose="02040503050406030204" pitchFamily="18" charset="0"/>
                  <a:cs typeface="Arial" panose="020B0604020202020204" pitchFamily="34" charset="0"/>
                </a:endParaRPr>
              </a:p>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(2)</m:t>
                        </m:r>
                      </m:sup>
                    </m:sSup>
                    <m:r>
                      <a:rPr lang="fr-FR" sz="1200" b="0" i="1" u="none" strike="noStrike" baseline="0" smtClean="0">
                        <a:latin typeface="Cambria Math" panose="02040503050406030204" pitchFamily="18" charset="0"/>
                        <a:cs typeface="Arial" panose="020B0604020202020204" pitchFamily="34" charset="0"/>
                      </a:rPr>
                      <m:t> </m:t>
                    </m:r>
                  </m:oMath>
                </a14:m>
                <a:r>
                  <a:rPr lang="fr-FR" sz="1200" dirty="0">
                    <a:effectLst/>
                  </a:rPr>
                  <a:t>Roberts, B. M., V. A. </a:t>
                </a:r>
                <a:r>
                  <a:rPr lang="fr-FR" sz="1200" dirty="0" err="1">
                    <a:effectLst/>
                  </a:rPr>
                  <a:t>Dzuba</a:t>
                </a:r>
                <a:r>
                  <a:rPr lang="fr-FR" sz="1200" dirty="0">
                    <a:effectLst/>
                  </a:rPr>
                  <a:t>, et V. V. </a:t>
                </a:r>
                <a:r>
                  <a:rPr lang="fr-FR" sz="1200" dirty="0" err="1">
                    <a:effectLst/>
                  </a:rPr>
                  <a:t>Flambaum</a:t>
                </a:r>
                <a:r>
                  <a:rPr lang="fr-FR" sz="1200" dirty="0">
                    <a:effectLst/>
                  </a:rPr>
                  <a:t>. « </a:t>
                </a:r>
                <a:r>
                  <a:rPr lang="fr-FR" sz="1200" dirty="0" err="1">
                    <a:effectLst/>
                  </a:rPr>
                  <a:t>Parity</a:t>
                </a:r>
                <a:r>
                  <a:rPr lang="fr-FR" sz="1200" dirty="0">
                    <a:effectLst/>
                  </a:rPr>
                  <a:t> </a:t>
                </a:r>
                <a:r>
                  <a:rPr lang="fr-FR" sz="1200" dirty="0" err="1">
                    <a:effectLst/>
                  </a:rPr>
                  <a:t>nonconservation</a:t>
                </a:r>
                <a:r>
                  <a:rPr lang="fr-FR" sz="1200" dirty="0">
                    <a:effectLst/>
                  </a:rPr>
                  <a:t> in Fr-like actinide and Cs-like rare-</a:t>
                </a:r>
                <a:r>
                  <a:rPr lang="fr-FR" sz="1200" dirty="0" err="1">
                    <a:effectLst/>
                  </a:rPr>
                  <a:t>earth</a:t>
                </a:r>
                <a:r>
                  <a:rPr lang="fr-FR" sz="1200" dirty="0">
                    <a:effectLst/>
                  </a:rPr>
                  <a:t>-</a:t>
                </a:r>
                <a:r>
                  <a:rPr lang="fr-FR" sz="1200" dirty="0" err="1">
                    <a:effectLst/>
                  </a:rPr>
                  <a:t>metal</a:t>
                </a:r>
                <a:r>
                  <a:rPr lang="fr-FR" sz="1200" dirty="0">
                    <a:effectLst/>
                  </a:rPr>
                  <a:t> ions ». </a:t>
                </a:r>
                <a:r>
                  <a:rPr lang="fr-FR" sz="1200" i="1" dirty="0">
                    <a:effectLst/>
                  </a:rPr>
                  <a:t>Phys. </a:t>
                </a:r>
                <a:r>
                  <a:rPr lang="fr-FR" sz="1200" i="1" dirty="0" err="1">
                    <a:effectLst/>
                  </a:rPr>
                  <a:t>Rev</a:t>
                </a:r>
                <a:r>
                  <a:rPr lang="fr-FR" sz="1200" i="1" dirty="0">
                    <a:effectLst/>
                  </a:rPr>
                  <a:t>. A</a:t>
                </a:r>
                <a:r>
                  <a:rPr lang="fr-FR" sz="1200" dirty="0">
                    <a:effectLst/>
                  </a:rPr>
                  <a:t> 88, n</a:t>
                </a:r>
                <a:r>
                  <a:rPr lang="fr-FR" sz="1200" baseline="30000" dirty="0">
                    <a:effectLst/>
                  </a:rPr>
                  <a:t>o</a:t>
                </a:r>
                <a:r>
                  <a:rPr lang="fr-FR" sz="1200" dirty="0">
                    <a:effectLst/>
                  </a:rPr>
                  <a:t> 1</a:t>
                </a:r>
              </a:p>
            </p:txBody>
          </p:sp>
        </mc:Choice>
        <mc:Fallback xmlns="">
          <p:sp>
            <p:nvSpPr>
              <p:cNvPr id="11" name="TextBox 10">
                <a:extLst>
                  <a:ext uri="{FF2B5EF4-FFF2-40B4-BE49-F238E27FC236}">
                    <a16:creationId xmlns:a16="http://schemas.microsoft.com/office/drawing/2014/main" id="{3D812F57-0129-ED7A-BD13-0D386BC9D30C}"/>
                  </a:ext>
                </a:extLst>
              </p:cNvPr>
              <p:cNvSpPr txBox="1">
                <a:spLocks noRot="1" noChangeAspect="1" noMove="1" noResize="1" noEditPoints="1" noAdjustHandles="1" noChangeArrowheads="1" noChangeShapeType="1" noTextEdit="1"/>
              </p:cNvSpPr>
              <p:nvPr/>
            </p:nvSpPr>
            <p:spPr>
              <a:xfrm>
                <a:off x="343009" y="6064963"/>
                <a:ext cx="11505982" cy="719299"/>
              </a:xfrm>
              <a:prstGeom prst="rect">
                <a:avLst/>
              </a:prstGeom>
              <a:blipFill>
                <a:blip r:embed="rId5"/>
                <a:stretch>
                  <a:fillRect b="-5932"/>
                </a:stretch>
              </a:blipFill>
            </p:spPr>
            <p:txBody>
              <a:bodyPr/>
              <a:lstStyle/>
              <a:p>
                <a:r>
                  <a:rPr lang="fr-FR">
                    <a:noFill/>
                  </a:rPr>
                  <a:t> </a:t>
                </a:r>
              </a:p>
            </p:txBody>
          </p:sp>
        </mc:Fallback>
      </mc:AlternateContent>
    </p:spTree>
    <p:extLst>
      <p:ext uri="{BB962C8B-B14F-4D97-AF65-F5344CB8AC3E}">
        <p14:creationId xmlns:p14="http://schemas.microsoft.com/office/powerpoint/2010/main" val="22002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C2A5A7-0672-DDF0-F9EA-35D27C4517F6}"/>
              </a:ext>
            </a:extLst>
          </p:cNvPr>
          <p:cNvSpPr>
            <a:spLocks noGrp="1"/>
          </p:cNvSpPr>
          <p:nvPr>
            <p:ph type="title"/>
          </p:nvPr>
        </p:nvSpPr>
        <p:spPr/>
        <p:txBody>
          <a:bodyPr/>
          <a:lstStyle/>
          <a:p>
            <a:r>
              <a:rPr lang="fr-FR" dirty="0"/>
              <a:t>Main Objective</a:t>
            </a:r>
          </a:p>
        </p:txBody>
      </p:sp>
      <p:sp>
        <p:nvSpPr>
          <p:cNvPr id="5" name="Text Placeholder 4">
            <a:extLst>
              <a:ext uri="{FF2B5EF4-FFF2-40B4-BE49-F238E27FC236}">
                <a16:creationId xmlns:a16="http://schemas.microsoft.com/office/drawing/2014/main" id="{7CA0A499-C29A-4F6B-5BB9-8410FAF4502F}"/>
              </a:ext>
            </a:extLst>
          </p:cNvPr>
          <p:cNvSpPr>
            <a:spLocks noGrp="1"/>
          </p:cNvSpPr>
          <p:nvPr>
            <p:ph type="body" idx="1"/>
          </p:nvPr>
        </p:nvSpPr>
        <p:spPr/>
        <p:txBody>
          <a:bodyPr/>
          <a:lstStyle/>
          <a:p>
            <a:endParaRPr lang="fr-FR"/>
          </a:p>
        </p:txBody>
      </p:sp>
    </p:spTree>
    <p:extLst>
      <p:ext uri="{BB962C8B-B14F-4D97-AF65-F5344CB8AC3E}">
        <p14:creationId xmlns:p14="http://schemas.microsoft.com/office/powerpoint/2010/main" val="3259391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26A8F-CB7C-FD8C-504E-C0B136D2CD04}"/>
              </a:ext>
            </a:extLst>
          </p:cNvPr>
          <p:cNvSpPr>
            <a:spLocks noGrp="1"/>
          </p:cNvSpPr>
          <p:nvPr>
            <p:ph type="title"/>
          </p:nvPr>
        </p:nvSpPr>
        <p:spPr/>
        <p:txBody>
          <a:bodyPr/>
          <a:lstStyle/>
          <a:p>
            <a:r>
              <a:rPr lang="fr-FR" dirty="0"/>
              <a:t>General motivation – </a:t>
            </a:r>
            <a:r>
              <a:rPr lang="fr-FR" dirty="0" err="1"/>
              <a:t>Parity</a:t>
            </a:r>
            <a:r>
              <a:rPr lang="fr-FR" dirty="0"/>
              <a:t> non-conservation</a:t>
            </a:r>
            <a:endParaRPr lang="en-US" dirty="0"/>
          </a:p>
        </p:txBody>
      </p:sp>
      <p:sp>
        <p:nvSpPr>
          <p:cNvPr id="3" name="Content Placeholder 2">
            <a:extLst>
              <a:ext uri="{FF2B5EF4-FFF2-40B4-BE49-F238E27FC236}">
                <a16:creationId xmlns:a16="http://schemas.microsoft.com/office/drawing/2014/main" id="{F5D9B017-69F0-0DCB-E7B1-21FDE54B52DE}"/>
              </a:ext>
            </a:extLst>
          </p:cNvPr>
          <p:cNvSpPr>
            <a:spLocks noGrp="1"/>
          </p:cNvSpPr>
          <p:nvPr>
            <p:ph idx="1"/>
          </p:nvPr>
        </p:nvSpPr>
        <p:spPr>
          <a:xfrm>
            <a:off x="3448418" y="2337704"/>
            <a:ext cx="5639358" cy="4529829"/>
          </a:xfrm>
        </p:spPr>
        <p:txBody>
          <a:bodyPr>
            <a:normAutofit/>
          </a:bodyPr>
          <a:lstStyle/>
          <a:p>
            <a:pPr marL="0" indent="0">
              <a:buNone/>
            </a:pPr>
            <a:r>
              <a:rPr lang="en-US" sz="2200" dirty="0"/>
              <a:t>To date: Most accurate measurement performed on  6 </a:t>
            </a:r>
            <a:r>
              <a:rPr lang="en-US" sz="2200" baseline="30000" dirty="0"/>
              <a:t>2</a:t>
            </a:r>
            <a:r>
              <a:rPr lang="en-US" sz="2200" dirty="0"/>
              <a:t>𝑆</a:t>
            </a:r>
            <a:r>
              <a:rPr lang="en-US" sz="2200" baseline="-25000" dirty="0"/>
              <a:t>1/2</a:t>
            </a:r>
            <a:r>
              <a:rPr lang="en-US" sz="2200" dirty="0"/>
              <a:t> → 7 </a:t>
            </a:r>
            <a:r>
              <a:rPr lang="en-US" sz="2200" baseline="30000" dirty="0"/>
              <a:t>2</a:t>
            </a:r>
            <a:r>
              <a:rPr lang="en-US" sz="2200" dirty="0"/>
              <a:t>𝑆</a:t>
            </a:r>
            <a:r>
              <a:rPr lang="en-US" sz="2200" baseline="-25000" dirty="0"/>
              <a:t>1/2</a:t>
            </a:r>
            <a:r>
              <a:rPr lang="en-US" sz="2200" dirty="0"/>
              <a:t> transition in Cs, relative uncertainty of 0.35 %. </a:t>
            </a:r>
          </a:p>
          <a:p>
            <a:pPr marL="0" indent="0">
              <a:buNone/>
            </a:pPr>
            <a:endParaRPr lang="en-US" sz="2200" dirty="0"/>
          </a:p>
          <a:p>
            <a:pPr marL="0" indent="0">
              <a:buNone/>
            </a:pPr>
            <a:r>
              <a:rPr lang="en-US" sz="2200" dirty="0"/>
              <a:t>Predicted PNC amplitude in the 7 </a:t>
            </a:r>
            <a:r>
              <a:rPr lang="en-US" sz="2200" baseline="30000" dirty="0"/>
              <a:t>2</a:t>
            </a:r>
            <a:r>
              <a:rPr lang="en-US" sz="2200" dirty="0"/>
              <a:t>𝑆</a:t>
            </a:r>
            <a:r>
              <a:rPr lang="en-US" sz="2200" baseline="-25000" dirty="0"/>
              <a:t>1/2</a:t>
            </a:r>
            <a:r>
              <a:rPr lang="en-US" sz="2200" dirty="0"/>
              <a:t> →6 </a:t>
            </a:r>
            <a:r>
              <a:rPr lang="en-US" sz="2200" baseline="30000" dirty="0"/>
              <a:t>2</a:t>
            </a:r>
            <a:r>
              <a:rPr lang="en-US" sz="2200" dirty="0"/>
              <a:t>𝐷</a:t>
            </a:r>
            <a:r>
              <a:rPr lang="en-US" sz="2200" baseline="-25000" dirty="0"/>
              <a:t>3/2,5/2</a:t>
            </a:r>
            <a:r>
              <a:rPr lang="en-US" sz="2200" dirty="0"/>
              <a:t> transitions in Fr: more than 50 times larger</a:t>
            </a:r>
          </a:p>
          <a:p>
            <a:pPr marL="0" indent="0">
              <a:buNone/>
            </a:pPr>
            <a:endParaRPr lang="en-US" sz="2200" dirty="0"/>
          </a:p>
          <a:p>
            <a:pPr marL="0" indent="0">
              <a:buNone/>
            </a:pPr>
            <a:endParaRPr lang="en-US" sz="2200" dirty="0"/>
          </a:p>
          <a:p>
            <a:endParaRPr lang="en-US" sz="2200" dirty="0"/>
          </a:p>
        </p:txBody>
      </p:sp>
      <p:sp>
        <p:nvSpPr>
          <p:cNvPr id="4" name="Slide Number Placeholder 3">
            <a:extLst>
              <a:ext uri="{FF2B5EF4-FFF2-40B4-BE49-F238E27FC236}">
                <a16:creationId xmlns:a16="http://schemas.microsoft.com/office/drawing/2014/main" id="{9EFF80CD-E37D-2AAB-221F-F0B4BCC77144}"/>
              </a:ext>
            </a:extLst>
          </p:cNvPr>
          <p:cNvSpPr>
            <a:spLocks noGrp="1"/>
          </p:cNvSpPr>
          <p:nvPr>
            <p:ph type="sldNum" sz="quarter" idx="12"/>
          </p:nvPr>
        </p:nvSpPr>
        <p:spPr/>
        <p:txBody>
          <a:bodyPr/>
          <a:lstStyle/>
          <a:p>
            <a:fld id="{480CD61E-EEE6-4D53-A597-0DE12228D098}" type="slidenum">
              <a:rPr lang="de-DE" smtClean="0"/>
              <a:t>31</a:t>
            </a:fld>
            <a:endParaRPr lang="de-DE"/>
          </a:p>
        </p:txBody>
      </p:sp>
      <p:pic>
        <p:nvPicPr>
          <p:cNvPr id="8" name="Picture 7">
            <a:extLst>
              <a:ext uri="{FF2B5EF4-FFF2-40B4-BE49-F238E27FC236}">
                <a16:creationId xmlns:a16="http://schemas.microsoft.com/office/drawing/2014/main" id="{514729D0-D514-B66F-5C1D-4B878ECEE7C9}"/>
              </a:ext>
            </a:extLst>
          </p:cNvPr>
          <p:cNvPicPr>
            <a:picLocks noChangeAspect="1"/>
          </p:cNvPicPr>
          <p:nvPr/>
        </p:nvPicPr>
        <p:blipFill>
          <a:blip r:embed="rId2"/>
          <a:stretch>
            <a:fillRect/>
          </a:stretch>
        </p:blipFill>
        <p:spPr>
          <a:xfrm>
            <a:off x="8809990" y="1915912"/>
            <a:ext cx="3072222" cy="3676990"/>
          </a:xfrm>
          <a:prstGeom prst="rect">
            <a:avLst/>
          </a:prstGeom>
        </p:spPr>
      </p:pic>
      <p:sp>
        <p:nvSpPr>
          <p:cNvPr id="10" name="TextBox 9">
            <a:extLst>
              <a:ext uri="{FF2B5EF4-FFF2-40B4-BE49-F238E27FC236}">
                <a16:creationId xmlns:a16="http://schemas.microsoft.com/office/drawing/2014/main" id="{50DA1E8D-DEB4-FEB2-BE0C-9E6ABE8AB856}"/>
              </a:ext>
            </a:extLst>
          </p:cNvPr>
          <p:cNvSpPr txBox="1"/>
          <p:nvPr/>
        </p:nvSpPr>
        <p:spPr>
          <a:xfrm>
            <a:off x="3356487" y="1389940"/>
            <a:ext cx="10333281" cy="4247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Towards the measurements of Parity non-conservation (PNC) in Fr</a:t>
            </a:r>
          </a:p>
        </p:txBody>
      </p:sp>
      <p:grpSp>
        <p:nvGrpSpPr>
          <p:cNvPr id="6" name="Group 40">
            <a:extLst>
              <a:ext uri="{FF2B5EF4-FFF2-40B4-BE49-F238E27FC236}">
                <a16:creationId xmlns:a16="http://schemas.microsoft.com/office/drawing/2014/main" id="{9D18FAE8-7913-7F63-1D90-140FED9038F4}"/>
              </a:ext>
            </a:extLst>
          </p:cNvPr>
          <p:cNvGrpSpPr/>
          <p:nvPr/>
        </p:nvGrpSpPr>
        <p:grpSpPr>
          <a:xfrm>
            <a:off x="466239" y="5527836"/>
            <a:ext cx="2047910" cy="396269"/>
            <a:chOff x="-83031" y="6364799"/>
            <a:chExt cx="2405360" cy="452298"/>
          </a:xfrm>
        </p:grpSpPr>
        <p:cxnSp>
          <p:nvCxnSpPr>
            <p:cNvPr id="7" name="Straight Connector 41">
              <a:extLst>
                <a:ext uri="{FF2B5EF4-FFF2-40B4-BE49-F238E27FC236}">
                  <a16:creationId xmlns:a16="http://schemas.microsoft.com/office/drawing/2014/main" id="{818BD9FC-DF8C-1226-96E6-66041CB736E7}"/>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9" name="TextBox 42">
                  <a:extLst>
                    <a:ext uri="{FF2B5EF4-FFF2-40B4-BE49-F238E27FC236}">
                      <a16:creationId xmlns:a16="http://schemas.microsoft.com/office/drawing/2014/main" id="{843AD58E-B70D-32C4-5268-B7E26F7FAD5D}"/>
                    </a:ext>
                  </a:extLst>
                </p:cNvPr>
                <p:cNvSpPr txBox="1"/>
                <p:nvPr/>
              </p:nvSpPr>
              <p:spPr>
                <a:xfrm>
                  <a:off x="-83031" y="636479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9" name="TextBox 42">
                  <a:extLst>
                    <a:ext uri="{FF2B5EF4-FFF2-40B4-BE49-F238E27FC236}">
                      <a16:creationId xmlns:a16="http://schemas.microsoft.com/office/drawing/2014/main" id="{843AD58E-B70D-32C4-5268-B7E26F7FAD5D}"/>
                    </a:ext>
                  </a:extLst>
                </p:cNvPr>
                <p:cNvSpPr txBox="1">
                  <a:spLocks noRot="1" noChangeAspect="1" noMove="1" noResize="1" noEditPoints="1" noAdjustHandles="1" noChangeArrowheads="1" noChangeShapeType="1" noTextEdit="1"/>
                </p:cNvSpPr>
                <p:nvPr/>
              </p:nvSpPr>
              <p:spPr>
                <a:xfrm>
                  <a:off x="-83031" y="6364799"/>
                  <a:ext cx="1404152" cy="452298"/>
                </a:xfrm>
                <a:prstGeom prst="rect">
                  <a:avLst/>
                </a:prstGeom>
                <a:blipFill>
                  <a:blip r:embed="rId3"/>
                  <a:stretch>
                    <a:fillRect l="-5076" t="-44615" b="-126154"/>
                  </a:stretch>
                </a:blipFill>
                <a:ln cap="flat">
                  <a:noFill/>
                </a:ln>
              </p:spPr>
              <p:txBody>
                <a:bodyPr/>
                <a:lstStyle/>
                <a:p>
                  <a:r>
                    <a:rPr lang="fr-FR">
                      <a:noFill/>
                    </a:rPr>
                    <a:t> </a:t>
                  </a:r>
                </a:p>
              </p:txBody>
            </p:sp>
          </mc:Fallback>
        </mc:AlternateContent>
      </p:grpSp>
      <p:sp>
        <p:nvSpPr>
          <p:cNvPr id="13" name="TextBox 46">
            <a:extLst>
              <a:ext uri="{FF2B5EF4-FFF2-40B4-BE49-F238E27FC236}">
                <a16:creationId xmlns:a16="http://schemas.microsoft.com/office/drawing/2014/main" id="{9BEE5F27-B58A-8DA3-5928-9E56F556AE8A}"/>
              </a:ext>
            </a:extLst>
          </p:cNvPr>
          <p:cNvSpPr txBox="1"/>
          <p:nvPr/>
        </p:nvSpPr>
        <p:spPr>
          <a:xfrm>
            <a:off x="2159117" y="1087316"/>
            <a:ext cx="1197370" cy="36933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grpSp>
        <p:nvGrpSpPr>
          <p:cNvPr id="14" name="Group 47">
            <a:extLst>
              <a:ext uri="{FF2B5EF4-FFF2-40B4-BE49-F238E27FC236}">
                <a16:creationId xmlns:a16="http://schemas.microsoft.com/office/drawing/2014/main" id="{EA707BB6-E423-E7B4-6A65-8DE3E4D70684}"/>
              </a:ext>
            </a:extLst>
          </p:cNvPr>
          <p:cNvGrpSpPr/>
          <p:nvPr/>
        </p:nvGrpSpPr>
        <p:grpSpPr>
          <a:xfrm>
            <a:off x="400891" y="3014886"/>
            <a:ext cx="2113259" cy="396269"/>
            <a:chOff x="-159786" y="3496537"/>
            <a:chExt cx="2482115" cy="452298"/>
          </a:xfrm>
        </p:grpSpPr>
        <p:cxnSp>
          <p:nvCxnSpPr>
            <p:cNvPr id="15" name="Straight Connector 48">
              <a:extLst>
                <a:ext uri="{FF2B5EF4-FFF2-40B4-BE49-F238E27FC236}">
                  <a16:creationId xmlns:a16="http://schemas.microsoft.com/office/drawing/2014/main" id="{5CEB4F88-9A92-3BA8-C55E-F1E6687EF93F}"/>
                </a:ext>
              </a:extLst>
            </p:cNvPr>
            <p:cNvCxnSpPr/>
            <p:nvPr/>
          </p:nvCxnSpPr>
          <p:spPr>
            <a:xfrm>
              <a:off x="813121" y="3701875"/>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16" name="TextBox 49">
                  <a:extLst>
                    <a:ext uri="{FF2B5EF4-FFF2-40B4-BE49-F238E27FC236}">
                      <a16:creationId xmlns:a16="http://schemas.microsoft.com/office/drawing/2014/main" id="{BAE7E516-F12B-2231-590C-A924B1C4D502}"/>
                    </a:ext>
                  </a:extLst>
                </p:cNvPr>
                <p:cNvSpPr txBox="1"/>
                <p:nvPr/>
              </p:nvSpPr>
              <p:spPr>
                <a:xfrm>
                  <a:off x="-159786" y="3496537"/>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16" name="TextBox 49">
                  <a:extLst>
                    <a:ext uri="{FF2B5EF4-FFF2-40B4-BE49-F238E27FC236}">
                      <a16:creationId xmlns:a16="http://schemas.microsoft.com/office/drawing/2014/main" id="{BAE7E516-F12B-2231-590C-A924B1C4D502}"/>
                    </a:ext>
                  </a:extLst>
                </p:cNvPr>
                <p:cNvSpPr txBox="1">
                  <a:spLocks noRot="1" noChangeAspect="1" noMove="1" noResize="1" noEditPoints="1" noAdjustHandles="1" noChangeArrowheads="1" noChangeShapeType="1" noTextEdit="1"/>
                </p:cNvSpPr>
                <p:nvPr/>
              </p:nvSpPr>
              <p:spPr>
                <a:xfrm>
                  <a:off x="-159786" y="3496537"/>
                  <a:ext cx="1404152" cy="452298"/>
                </a:xfrm>
                <a:prstGeom prst="rect">
                  <a:avLst/>
                </a:prstGeom>
                <a:blipFill>
                  <a:blip r:embed="rId4"/>
                  <a:stretch>
                    <a:fillRect l="-5612" t="-44615" r="-1531" b="-126154"/>
                  </a:stretch>
                </a:blipFill>
                <a:ln cap="flat">
                  <a:noFill/>
                </a:ln>
              </p:spPr>
              <p:txBody>
                <a:bodyPr/>
                <a:lstStyle/>
                <a:p>
                  <a:r>
                    <a:rPr lang="fr-FR">
                      <a:noFill/>
                    </a:rPr>
                    <a:t> </a:t>
                  </a:r>
                </a:p>
              </p:txBody>
            </p:sp>
          </mc:Fallback>
        </mc:AlternateContent>
      </p:grpSp>
      <p:grpSp>
        <p:nvGrpSpPr>
          <p:cNvPr id="17" name="Group 50">
            <a:extLst>
              <a:ext uri="{FF2B5EF4-FFF2-40B4-BE49-F238E27FC236}">
                <a16:creationId xmlns:a16="http://schemas.microsoft.com/office/drawing/2014/main" id="{3B100E32-B6B3-4B1C-A107-53A004A95129}"/>
              </a:ext>
            </a:extLst>
          </p:cNvPr>
          <p:cNvGrpSpPr/>
          <p:nvPr/>
        </p:nvGrpSpPr>
        <p:grpSpPr>
          <a:xfrm>
            <a:off x="396392" y="2773083"/>
            <a:ext cx="2117758" cy="396269"/>
            <a:chOff x="-165070" y="3220546"/>
            <a:chExt cx="2487399" cy="452298"/>
          </a:xfrm>
        </p:grpSpPr>
        <p:cxnSp>
          <p:nvCxnSpPr>
            <p:cNvPr id="18" name="Straight Connector 51">
              <a:extLst>
                <a:ext uri="{FF2B5EF4-FFF2-40B4-BE49-F238E27FC236}">
                  <a16:creationId xmlns:a16="http://schemas.microsoft.com/office/drawing/2014/main" id="{B6A9B4B9-06F7-4618-7CE0-0CF34984C4CE}"/>
                </a:ext>
              </a:extLst>
            </p:cNvPr>
            <p:cNvCxnSpPr/>
            <p:nvPr/>
          </p:nvCxnSpPr>
          <p:spPr>
            <a:xfrm>
              <a:off x="813121" y="3620521"/>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19" name="TextBox 52">
                  <a:extLst>
                    <a:ext uri="{FF2B5EF4-FFF2-40B4-BE49-F238E27FC236}">
                      <a16:creationId xmlns:a16="http://schemas.microsoft.com/office/drawing/2014/main" id="{B9655BB5-D8AE-8BEA-D9E5-7EB705C16556}"/>
                    </a:ext>
                  </a:extLst>
                </p:cNvPr>
                <p:cNvSpPr txBox="1"/>
                <p:nvPr/>
              </p:nvSpPr>
              <p:spPr>
                <a:xfrm>
                  <a:off x="-165070" y="3220546"/>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19" name="TextBox 52">
                  <a:extLst>
                    <a:ext uri="{FF2B5EF4-FFF2-40B4-BE49-F238E27FC236}">
                      <a16:creationId xmlns:a16="http://schemas.microsoft.com/office/drawing/2014/main" id="{B9655BB5-D8AE-8BEA-D9E5-7EB705C16556}"/>
                    </a:ext>
                  </a:extLst>
                </p:cNvPr>
                <p:cNvSpPr txBox="1">
                  <a:spLocks noRot="1" noChangeAspect="1" noMove="1" noResize="1" noEditPoints="1" noAdjustHandles="1" noChangeArrowheads="1" noChangeShapeType="1" noTextEdit="1"/>
                </p:cNvSpPr>
                <p:nvPr/>
              </p:nvSpPr>
              <p:spPr>
                <a:xfrm>
                  <a:off x="-165070" y="3220546"/>
                  <a:ext cx="1404152" cy="452298"/>
                </a:xfrm>
                <a:prstGeom prst="rect">
                  <a:avLst/>
                </a:prstGeom>
                <a:blipFill>
                  <a:blip r:embed="rId5"/>
                  <a:stretch>
                    <a:fillRect l="-5102" t="-44615" r="-2041" b="-126154"/>
                  </a:stretch>
                </a:blipFill>
                <a:ln cap="flat">
                  <a:noFill/>
                </a:ln>
              </p:spPr>
              <p:txBody>
                <a:bodyPr/>
                <a:lstStyle/>
                <a:p>
                  <a:r>
                    <a:rPr lang="fr-FR">
                      <a:noFill/>
                    </a:rPr>
                    <a:t> </a:t>
                  </a:r>
                </a:p>
              </p:txBody>
            </p:sp>
          </mc:Fallback>
        </mc:AlternateContent>
      </p:grpSp>
      <p:grpSp>
        <p:nvGrpSpPr>
          <p:cNvPr id="20" name="Group 54">
            <a:extLst>
              <a:ext uri="{FF2B5EF4-FFF2-40B4-BE49-F238E27FC236}">
                <a16:creationId xmlns:a16="http://schemas.microsoft.com/office/drawing/2014/main" id="{E3894365-B5EC-E66E-2EF4-A1E10E40C3EA}"/>
              </a:ext>
            </a:extLst>
          </p:cNvPr>
          <p:cNvGrpSpPr/>
          <p:nvPr/>
        </p:nvGrpSpPr>
        <p:grpSpPr>
          <a:xfrm>
            <a:off x="420264" y="2139410"/>
            <a:ext cx="2037894" cy="396269"/>
            <a:chOff x="-137031" y="2098782"/>
            <a:chExt cx="2393596" cy="452298"/>
          </a:xfrm>
        </p:grpSpPr>
        <p:cxnSp>
          <p:nvCxnSpPr>
            <p:cNvPr id="21" name="Straight Connector 55">
              <a:extLst>
                <a:ext uri="{FF2B5EF4-FFF2-40B4-BE49-F238E27FC236}">
                  <a16:creationId xmlns:a16="http://schemas.microsoft.com/office/drawing/2014/main" id="{D13A493A-8112-33B5-708D-952FB6BC095C}"/>
                </a:ext>
              </a:extLst>
            </p:cNvPr>
            <p:cNvCxnSpPr/>
            <p:nvPr/>
          </p:nvCxnSpPr>
          <p:spPr>
            <a:xfrm>
              <a:off x="747366" y="2311054"/>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22" name="TextBox 56">
                  <a:extLst>
                    <a:ext uri="{FF2B5EF4-FFF2-40B4-BE49-F238E27FC236}">
                      <a16:creationId xmlns:a16="http://schemas.microsoft.com/office/drawing/2014/main" id="{7F62AA2C-B302-9FB2-D640-BE675D08C25A}"/>
                    </a:ext>
                  </a:extLst>
                </p:cNvPr>
                <p:cNvSpPr txBox="1"/>
                <p:nvPr/>
              </p:nvSpPr>
              <p:spPr>
                <a:xfrm>
                  <a:off x="-137031" y="2098782"/>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22" name="TextBox 56">
                  <a:extLst>
                    <a:ext uri="{FF2B5EF4-FFF2-40B4-BE49-F238E27FC236}">
                      <a16:creationId xmlns:a16="http://schemas.microsoft.com/office/drawing/2014/main" id="{7F62AA2C-B302-9FB2-D640-BE675D08C25A}"/>
                    </a:ext>
                  </a:extLst>
                </p:cNvPr>
                <p:cNvSpPr txBox="1">
                  <a:spLocks noRot="1" noChangeAspect="1" noMove="1" noResize="1" noEditPoints="1" noAdjustHandles="1" noChangeArrowheads="1" noChangeShapeType="1" noTextEdit="1"/>
                </p:cNvSpPr>
                <p:nvPr/>
              </p:nvSpPr>
              <p:spPr>
                <a:xfrm>
                  <a:off x="-137031" y="2098782"/>
                  <a:ext cx="1404152" cy="452298"/>
                </a:xfrm>
                <a:prstGeom prst="rect">
                  <a:avLst/>
                </a:prstGeom>
                <a:blipFill>
                  <a:blip r:embed="rId6"/>
                  <a:stretch>
                    <a:fillRect l="-5612" t="-44615" r="-1531" b="-126154"/>
                  </a:stretch>
                </a:blipFill>
                <a:ln cap="flat">
                  <a:noFill/>
                </a:ln>
              </p:spPr>
              <p:txBody>
                <a:bodyPr/>
                <a:lstStyle/>
                <a:p>
                  <a:r>
                    <a:rPr lang="fr-FR">
                      <a:noFill/>
                    </a:rPr>
                    <a:t> </a:t>
                  </a:r>
                </a:p>
              </p:txBody>
            </p:sp>
          </mc:Fallback>
        </mc:AlternateContent>
      </p:grpSp>
      <p:grpSp>
        <p:nvGrpSpPr>
          <p:cNvPr id="23" name="Group 57">
            <a:extLst>
              <a:ext uri="{FF2B5EF4-FFF2-40B4-BE49-F238E27FC236}">
                <a16:creationId xmlns:a16="http://schemas.microsoft.com/office/drawing/2014/main" id="{DA250F72-A327-7870-E878-80418BF7781C}"/>
              </a:ext>
            </a:extLst>
          </p:cNvPr>
          <p:cNvGrpSpPr/>
          <p:nvPr/>
        </p:nvGrpSpPr>
        <p:grpSpPr>
          <a:xfrm>
            <a:off x="432990" y="1886654"/>
            <a:ext cx="2025168" cy="396269"/>
            <a:chOff x="-122084" y="1810288"/>
            <a:chExt cx="2378649" cy="452298"/>
          </a:xfrm>
        </p:grpSpPr>
        <p:cxnSp>
          <p:nvCxnSpPr>
            <p:cNvPr id="24" name="Straight Connector 58">
              <a:extLst>
                <a:ext uri="{FF2B5EF4-FFF2-40B4-BE49-F238E27FC236}">
                  <a16:creationId xmlns:a16="http://schemas.microsoft.com/office/drawing/2014/main" id="{23603F28-7F30-EB6D-3D42-5073B4EE694B}"/>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25" name="TextBox 59">
                  <a:extLst>
                    <a:ext uri="{FF2B5EF4-FFF2-40B4-BE49-F238E27FC236}">
                      <a16:creationId xmlns:a16="http://schemas.microsoft.com/office/drawing/2014/main" id="{3E844778-77F0-EB79-2C37-F01D77BD6CBA}"/>
                    </a:ext>
                  </a:extLst>
                </p:cNvPr>
                <p:cNvSpPr txBox="1"/>
                <p:nvPr/>
              </p:nvSpPr>
              <p:spPr>
                <a:xfrm>
                  <a:off x="-122084" y="181028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25" name="TextBox 59">
                  <a:extLst>
                    <a:ext uri="{FF2B5EF4-FFF2-40B4-BE49-F238E27FC236}">
                      <a16:creationId xmlns:a16="http://schemas.microsoft.com/office/drawing/2014/main" id="{3E844778-77F0-EB79-2C37-F01D77BD6CBA}"/>
                    </a:ext>
                  </a:extLst>
                </p:cNvPr>
                <p:cNvSpPr txBox="1">
                  <a:spLocks noRot="1" noChangeAspect="1" noMove="1" noResize="1" noEditPoints="1" noAdjustHandles="1" noChangeArrowheads="1" noChangeShapeType="1" noTextEdit="1"/>
                </p:cNvSpPr>
                <p:nvPr/>
              </p:nvSpPr>
              <p:spPr>
                <a:xfrm>
                  <a:off x="-122084" y="1810288"/>
                  <a:ext cx="1404152" cy="452298"/>
                </a:xfrm>
                <a:prstGeom prst="rect">
                  <a:avLst/>
                </a:prstGeom>
                <a:blipFill>
                  <a:blip r:embed="rId7"/>
                  <a:stretch>
                    <a:fillRect l="-5102" t="-44615" r="-2041" b="-126154"/>
                  </a:stretch>
                </a:blipFill>
                <a:ln cap="flat">
                  <a:noFill/>
                </a:ln>
              </p:spPr>
              <p:txBody>
                <a:bodyPr/>
                <a:lstStyle/>
                <a:p>
                  <a:r>
                    <a:rPr lang="fr-FR">
                      <a:noFill/>
                    </a:rPr>
                    <a:t> </a:t>
                  </a:r>
                </a:p>
              </p:txBody>
            </p:sp>
          </mc:Fallback>
        </mc:AlternateContent>
      </p:grpSp>
      <p:cxnSp>
        <p:nvCxnSpPr>
          <p:cNvPr id="26" name="Straight Connector 53">
            <a:extLst>
              <a:ext uri="{FF2B5EF4-FFF2-40B4-BE49-F238E27FC236}">
                <a16:creationId xmlns:a16="http://schemas.microsoft.com/office/drawing/2014/main" id="{E7BEF946-4717-DC00-DAD7-9ACF8C1E5B9B}"/>
              </a:ext>
            </a:extLst>
          </p:cNvPr>
          <p:cNvCxnSpPr/>
          <p:nvPr/>
        </p:nvCxnSpPr>
        <p:spPr>
          <a:xfrm>
            <a:off x="1154062" y="1076931"/>
            <a:ext cx="1284931" cy="0"/>
          </a:xfrm>
          <a:prstGeom prst="straightConnector1">
            <a:avLst/>
          </a:prstGeom>
          <a:noFill/>
          <a:ln w="28575" cap="flat">
            <a:solidFill>
              <a:srgbClr val="000000"/>
            </a:solidFill>
            <a:prstDash val="dash"/>
            <a:miter/>
          </a:ln>
        </p:spPr>
      </p:cxnSp>
      <p:cxnSp>
        <p:nvCxnSpPr>
          <p:cNvPr id="28" name="Straight Arrow Connector 14">
            <a:extLst>
              <a:ext uri="{FF2B5EF4-FFF2-40B4-BE49-F238E27FC236}">
                <a16:creationId xmlns:a16="http://schemas.microsoft.com/office/drawing/2014/main" id="{76CD68CF-0384-E99E-FD31-5073CF8182E6}"/>
              </a:ext>
            </a:extLst>
          </p:cNvPr>
          <p:cNvCxnSpPr>
            <a:cxnSpLocks/>
          </p:cNvCxnSpPr>
          <p:nvPr/>
        </p:nvCxnSpPr>
        <p:spPr>
          <a:xfrm flipV="1">
            <a:off x="2321528" y="1647579"/>
            <a:ext cx="0" cy="4133813"/>
          </a:xfrm>
          <a:prstGeom prst="straightConnector1">
            <a:avLst/>
          </a:prstGeom>
          <a:noFill/>
          <a:ln w="57150" cap="flat">
            <a:solidFill>
              <a:schemeClr val="tx2">
                <a:lumMod val="75000"/>
              </a:schemeClr>
            </a:solidFill>
            <a:prstDash val="solid"/>
            <a:miter/>
            <a:tailEnd type="arrow"/>
          </a:ln>
        </p:spPr>
      </p:cxnSp>
      <p:grpSp>
        <p:nvGrpSpPr>
          <p:cNvPr id="30" name="Group 54">
            <a:extLst>
              <a:ext uri="{FF2B5EF4-FFF2-40B4-BE49-F238E27FC236}">
                <a16:creationId xmlns:a16="http://schemas.microsoft.com/office/drawing/2014/main" id="{03A421EE-73F5-211E-BEB6-3F615E73AD3B}"/>
              </a:ext>
            </a:extLst>
          </p:cNvPr>
          <p:cNvGrpSpPr/>
          <p:nvPr/>
        </p:nvGrpSpPr>
        <p:grpSpPr>
          <a:xfrm>
            <a:off x="307632" y="1559634"/>
            <a:ext cx="2154269" cy="396269"/>
            <a:chOff x="-273720" y="2079806"/>
            <a:chExt cx="2530285" cy="452298"/>
          </a:xfrm>
        </p:grpSpPr>
        <p:cxnSp>
          <p:nvCxnSpPr>
            <p:cNvPr id="31" name="Straight Connector 55">
              <a:extLst>
                <a:ext uri="{FF2B5EF4-FFF2-40B4-BE49-F238E27FC236}">
                  <a16:creationId xmlns:a16="http://schemas.microsoft.com/office/drawing/2014/main" id="{FFE38C68-B8FB-E2BF-F568-F55941774990}"/>
                </a:ext>
              </a:extLst>
            </p:cNvPr>
            <p:cNvCxnSpPr/>
            <p:nvPr/>
          </p:nvCxnSpPr>
          <p:spPr>
            <a:xfrm>
              <a:off x="747366" y="2311054"/>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32" name="TextBox 56">
                  <a:extLst>
                    <a:ext uri="{FF2B5EF4-FFF2-40B4-BE49-F238E27FC236}">
                      <a16:creationId xmlns:a16="http://schemas.microsoft.com/office/drawing/2014/main" id="{3830A6C3-74C6-4658-E535-7E3FBBF4EB43}"/>
                    </a:ext>
                  </a:extLst>
                </p:cNvPr>
                <p:cNvSpPr txBox="1"/>
                <p:nvPr/>
              </p:nvSpPr>
              <p:spPr>
                <a:xfrm>
                  <a:off x="-273720" y="2079806"/>
                  <a:ext cx="1404153"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6">
                  <a:extLst>
                    <a:ext uri="{FF2B5EF4-FFF2-40B4-BE49-F238E27FC236}">
                      <a16:creationId xmlns:a16="http://schemas.microsoft.com/office/drawing/2014/main" id="{3830A6C3-74C6-4658-E535-7E3FBBF4EB43}"/>
                    </a:ext>
                  </a:extLst>
                </p:cNvPr>
                <p:cNvSpPr txBox="1">
                  <a:spLocks noRot="1" noChangeAspect="1" noMove="1" noResize="1" noEditPoints="1" noAdjustHandles="1" noChangeArrowheads="1" noChangeShapeType="1" noTextEdit="1"/>
                </p:cNvSpPr>
                <p:nvPr/>
              </p:nvSpPr>
              <p:spPr>
                <a:xfrm>
                  <a:off x="-273720" y="2079806"/>
                  <a:ext cx="1404153" cy="452298"/>
                </a:xfrm>
                <a:prstGeom prst="rect">
                  <a:avLst/>
                </a:prstGeom>
                <a:blipFill>
                  <a:blip r:embed="rId8"/>
                  <a:stretch>
                    <a:fillRect l="-5076" t="-44615" r="-12183" b="-126154"/>
                  </a:stretch>
                </a:blipFill>
                <a:ln cap="flat">
                  <a:noFill/>
                </a:ln>
              </p:spPr>
              <p:txBody>
                <a:bodyPr/>
                <a:lstStyle/>
                <a:p>
                  <a:r>
                    <a:rPr lang="fr-FR">
                      <a:noFill/>
                    </a:rPr>
                    <a:t> </a:t>
                  </a:r>
                </a:p>
              </p:txBody>
            </p:sp>
          </mc:Fallback>
        </mc:AlternateContent>
      </p:grpSp>
      <p:grpSp>
        <p:nvGrpSpPr>
          <p:cNvPr id="33" name="Group 57">
            <a:extLst>
              <a:ext uri="{FF2B5EF4-FFF2-40B4-BE49-F238E27FC236}">
                <a16:creationId xmlns:a16="http://schemas.microsoft.com/office/drawing/2014/main" id="{1991D807-38CA-5351-CEED-F57137DCB2BE}"/>
              </a:ext>
            </a:extLst>
          </p:cNvPr>
          <p:cNvGrpSpPr/>
          <p:nvPr/>
        </p:nvGrpSpPr>
        <p:grpSpPr>
          <a:xfrm>
            <a:off x="287108" y="1323503"/>
            <a:ext cx="2174793" cy="396269"/>
            <a:chOff x="-297827" y="1810288"/>
            <a:chExt cx="2554392" cy="452298"/>
          </a:xfrm>
        </p:grpSpPr>
        <p:cxnSp>
          <p:nvCxnSpPr>
            <p:cNvPr id="34" name="Straight Connector 58">
              <a:extLst>
                <a:ext uri="{FF2B5EF4-FFF2-40B4-BE49-F238E27FC236}">
                  <a16:creationId xmlns:a16="http://schemas.microsoft.com/office/drawing/2014/main" id="{F4AB753F-43A0-A63B-CA5D-B549EDE3893A}"/>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35" name="TextBox 59">
                  <a:extLst>
                    <a:ext uri="{FF2B5EF4-FFF2-40B4-BE49-F238E27FC236}">
                      <a16:creationId xmlns:a16="http://schemas.microsoft.com/office/drawing/2014/main" id="{E7838A2E-7278-F932-ADA3-204EA838DD4F}"/>
                    </a:ext>
                  </a:extLst>
                </p:cNvPr>
                <p:cNvSpPr txBox="1"/>
                <p:nvPr/>
              </p:nvSpPr>
              <p:spPr>
                <a:xfrm>
                  <a:off x="-297827" y="181028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r>
                            <a:rPr lang="en-US" b="0" i="1" smtClean="0">
                              <a:solidFill>
                                <a:srgbClr val="836967"/>
                              </a:solidFill>
                              <a:latin typeface="Cambria Math" panose="02040503050406030204" pitchFamily="18" charset="0"/>
                            </a:rPr>
                            <m:t> </m:t>
                          </m: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5" name="TextBox 59">
                  <a:extLst>
                    <a:ext uri="{FF2B5EF4-FFF2-40B4-BE49-F238E27FC236}">
                      <a16:creationId xmlns:a16="http://schemas.microsoft.com/office/drawing/2014/main" id="{E7838A2E-7278-F932-ADA3-204EA838DD4F}"/>
                    </a:ext>
                  </a:extLst>
                </p:cNvPr>
                <p:cNvSpPr txBox="1">
                  <a:spLocks noRot="1" noChangeAspect="1" noMove="1" noResize="1" noEditPoints="1" noAdjustHandles="1" noChangeArrowheads="1" noChangeShapeType="1" noTextEdit="1"/>
                </p:cNvSpPr>
                <p:nvPr/>
              </p:nvSpPr>
              <p:spPr>
                <a:xfrm>
                  <a:off x="-297827" y="1810288"/>
                  <a:ext cx="1404152" cy="452298"/>
                </a:xfrm>
                <a:prstGeom prst="rect">
                  <a:avLst/>
                </a:prstGeom>
                <a:blipFill>
                  <a:blip r:embed="rId9"/>
                  <a:stretch>
                    <a:fillRect l="-5102" t="-44615" r="-12755" b="-126154"/>
                  </a:stretch>
                </a:blipFill>
                <a:ln cap="flat">
                  <a:noFill/>
                </a:ln>
              </p:spPr>
              <p:txBody>
                <a:bodyPr/>
                <a:lstStyle/>
                <a:p>
                  <a:r>
                    <a:rPr lang="fr-FR">
                      <a:noFill/>
                    </a:rPr>
                    <a:t> </a:t>
                  </a:r>
                </a:p>
              </p:txBody>
            </p:sp>
          </mc:Fallback>
        </mc:AlternateContent>
      </p:grpSp>
      <p:sp>
        <p:nvSpPr>
          <p:cNvPr id="36" name="Up Arrow 35">
            <a:extLst>
              <a:ext uri="{FF2B5EF4-FFF2-40B4-BE49-F238E27FC236}">
                <a16:creationId xmlns:a16="http://schemas.microsoft.com/office/drawing/2014/main" id="{341227EF-CA79-D584-EEF6-3761FF85F7B2}"/>
              </a:ext>
            </a:extLst>
          </p:cNvPr>
          <p:cNvSpPr/>
          <p:nvPr/>
        </p:nvSpPr>
        <p:spPr>
          <a:xfrm>
            <a:off x="1410524" y="939791"/>
            <a:ext cx="766974" cy="2340240"/>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24">
            <a:extLst>
              <a:ext uri="{FF2B5EF4-FFF2-40B4-BE49-F238E27FC236}">
                <a16:creationId xmlns:a16="http://schemas.microsoft.com/office/drawing/2014/main" id="{64168E2A-5563-C57F-1964-46B426687A5F}"/>
              </a:ext>
            </a:extLst>
          </p:cNvPr>
          <p:cNvCxnSpPr>
            <a:cxnSpLocks/>
          </p:cNvCxnSpPr>
          <p:nvPr/>
        </p:nvCxnSpPr>
        <p:spPr>
          <a:xfrm flipV="1">
            <a:off x="2050597" y="2210730"/>
            <a:ext cx="0" cy="3589054"/>
          </a:xfrm>
          <a:prstGeom prst="straightConnector1">
            <a:avLst/>
          </a:prstGeom>
          <a:noFill/>
          <a:ln w="57150" cap="flat">
            <a:solidFill>
              <a:schemeClr val="tx2"/>
            </a:solidFill>
            <a:prstDash val="solid"/>
            <a:miter/>
            <a:tailEnd type="arrow"/>
          </a:ln>
        </p:spPr>
      </p:cxnSp>
      <p:cxnSp>
        <p:nvCxnSpPr>
          <p:cNvPr id="38" name="Straight Arrow Connector 43">
            <a:extLst>
              <a:ext uri="{FF2B5EF4-FFF2-40B4-BE49-F238E27FC236}">
                <a16:creationId xmlns:a16="http://schemas.microsoft.com/office/drawing/2014/main" id="{1C62601B-8826-6585-BB53-3E16FF554C7B}"/>
              </a:ext>
            </a:extLst>
          </p:cNvPr>
          <p:cNvCxnSpPr/>
          <p:nvPr/>
        </p:nvCxnSpPr>
        <p:spPr>
          <a:xfrm flipV="1">
            <a:off x="1801816" y="3130720"/>
            <a:ext cx="0" cy="2685258"/>
          </a:xfrm>
          <a:prstGeom prst="straightConnector1">
            <a:avLst/>
          </a:prstGeom>
          <a:noFill/>
          <a:ln w="57150" cap="flat">
            <a:solidFill>
              <a:srgbClr val="7030A0"/>
            </a:solidFill>
            <a:prstDash val="solid"/>
            <a:miter/>
            <a:tailEnd type="arrow"/>
          </a:ln>
        </p:spPr>
      </p:cxnSp>
      <p:grpSp>
        <p:nvGrpSpPr>
          <p:cNvPr id="45" name="Group 44">
            <a:extLst>
              <a:ext uri="{FF2B5EF4-FFF2-40B4-BE49-F238E27FC236}">
                <a16:creationId xmlns:a16="http://schemas.microsoft.com/office/drawing/2014/main" id="{7F6F67CD-8BD3-3817-7760-4CEBC07B254C}"/>
              </a:ext>
            </a:extLst>
          </p:cNvPr>
          <p:cNvGrpSpPr/>
          <p:nvPr/>
        </p:nvGrpSpPr>
        <p:grpSpPr>
          <a:xfrm>
            <a:off x="423863" y="3839974"/>
            <a:ext cx="2235696" cy="433837"/>
            <a:chOff x="378102" y="5699276"/>
            <a:chExt cx="2455724" cy="512672"/>
          </a:xfrm>
        </p:grpSpPr>
        <p:cxnSp>
          <p:nvCxnSpPr>
            <p:cNvPr id="46" name="Straight Connector 45">
              <a:extLst>
                <a:ext uri="{FF2B5EF4-FFF2-40B4-BE49-F238E27FC236}">
                  <a16:creationId xmlns:a16="http://schemas.microsoft.com/office/drawing/2014/main" id="{A517DCE7-C9B1-9F4D-757E-6113EE3A8199}"/>
                </a:ext>
              </a:extLst>
            </p:cNvPr>
            <p:cNvCxnSpPr/>
            <p:nvPr/>
          </p:nvCxnSpPr>
          <p:spPr>
            <a:xfrm>
              <a:off x="1324622" y="612120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DFE02266-ED00-809B-415D-6F109BDA33B5}"/>
                    </a:ext>
                  </a:extLst>
                </p:cNvPr>
                <p:cNvSpPr txBox="1"/>
                <p:nvPr/>
              </p:nvSpPr>
              <p:spPr>
                <a:xfrm>
                  <a:off x="378102" y="5699276"/>
                  <a:ext cx="1404152" cy="512672"/>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47" name="TextBox 46">
                  <a:extLst>
                    <a:ext uri="{FF2B5EF4-FFF2-40B4-BE49-F238E27FC236}">
                      <a16:creationId xmlns:a16="http://schemas.microsoft.com/office/drawing/2014/main" id="{DFE02266-ED00-809B-415D-6F109BDA33B5}"/>
                    </a:ext>
                  </a:extLst>
                </p:cNvPr>
                <p:cNvSpPr txBox="1">
                  <a:spLocks noRot="1" noChangeAspect="1" noMove="1" noResize="1" noEditPoints="1" noAdjustHandles="1" noChangeArrowheads="1" noChangeShapeType="1" noTextEdit="1"/>
                </p:cNvSpPr>
                <p:nvPr/>
              </p:nvSpPr>
              <p:spPr>
                <a:xfrm>
                  <a:off x="378102" y="5699276"/>
                  <a:ext cx="1404152" cy="512672"/>
                </a:xfrm>
                <a:prstGeom prst="rect">
                  <a:avLst/>
                </a:prstGeom>
                <a:blipFill>
                  <a:blip r:embed="rId10"/>
                  <a:stretch>
                    <a:fillRect l="-5263" t="-5634" b="-19718"/>
                  </a:stretch>
                </a:blipFill>
              </p:spPr>
              <p:txBody>
                <a:bodyPr/>
                <a:lstStyle/>
                <a:p>
                  <a:r>
                    <a:rPr lang="fr-FR">
                      <a:noFill/>
                    </a:rPr>
                    <a:t> </a:t>
                  </a:r>
                </a:p>
              </p:txBody>
            </p:sp>
          </mc:Fallback>
        </mc:AlternateContent>
      </p:grpSp>
      <p:grpSp>
        <p:nvGrpSpPr>
          <p:cNvPr id="48" name="Group 47">
            <a:extLst>
              <a:ext uri="{FF2B5EF4-FFF2-40B4-BE49-F238E27FC236}">
                <a16:creationId xmlns:a16="http://schemas.microsoft.com/office/drawing/2014/main" id="{7B9B0555-CFF0-D007-C687-C768FF6B16BD}"/>
              </a:ext>
            </a:extLst>
          </p:cNvPr>
          <p:cNvGrpSpPr/>
          <p:nvPr/>
        </p:nvGrpSpPr>
        <p:grpSpPr>
          <a:xfrm>
            <a:off x="433661" y="4160618"/>
            <a:ext cx="2225901" cy="433837"/>
            <a:chOff x="391405" y="5986408"/>
            <a:chExt cx="2444965" cy="512672"/>
          </a:xfrm>
        </p:grpSpPr>
        <p:cxnSp>
          <p:nvCxnSpPr>
            <p:cNvPr id="49" name="Straight Connector 48">
              <a:extLst>
                <a:ext uri="{FF2B5EF4-FFF2-40B4-BE49-F238E27FC236}">
                  <a16:creationId xmlns:a16="http://schemas.microsoft.com/office/drawing/2014/main" id="{D075EC8F-C1E7-BE3F-E74E-43B3C052EF5B}"/>
                </a:ext>
              </a:extLst>
            </p:cNvPr>
            <p:cNvCxnSpPr>
              <a:cxnSpLocks/>
            </p:cNvCxnSpPr>
            <p:nvPr/>
          </p:nvCxnSpPr>
          <p:spPr>
            <a:xfrm>
              <a:off x="1327166"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CA8AC160-14BC-D9A8-180F-DF8BC804DA82}"/>
                    </a:ext>
                  </a:extLst>
                </p:cNvPr>
                <p:cNvSpPr txBox="1"/>
                <p:nvPr/>
              </p:nvSpPr>
              <p:spPr>
                <a:xfrm>
                  <a:off x="391405" y="5986408"/>
                  <a:ext cx="1404151" cy="512672"/>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50" name="TextBox 49">
                  <a:extLst>
                    <a:ext uri="{FF2B5EF4-FFF2-40B4-BE49-F238E27FC236}">
                      <a16:creationId xmlns:a16="http://schemas.microsoft.com/office/drawing/2014/main" id="{CA8AC160-14BC-D9A8-180F-DF8BC804DA82}"/>
                    </a:ext>
                  </a:extLst>
                </p:cNvPr>
                <p:cNvSpPr txBox="1">
                  <a:spLocks noRot="1" noChangeAspect="1" noMove="1" noResize="1" noEditPoints="1" noAdjustHandles="1" noChangeArrowheads="1" noChangeShapeType="1" noTextEdit="1"/>
                </p:cNvSpPr>
                <p:nvPr/>
              </p:nvSpPr>
              <p:spPr>
                <a:xfrm>
                  <a:off x="391405" y="5986408"/>
                  <a:ext cx="1404151" cy="512672"/>
                </a:xfrm>
                <a:prstGeom prst="rect">
                  <a:avLst/>
                </a:prstGeom>
                <a:blipFill>
                  <a:blip r:embed="rId11"/>
                  <a:stretch>
                    <a:fillRect l="-4762" t="-5634" b="-19718"/>
                  </a:stretch>
                </a:blipFill>
              </p:spPr>
              <p:txBody>
                <a:bodyPr/>
                <a:lstStyle/>
                <a:p>
                  <a:r>
                    <a:rPr lang="fr-FR">
                      <a:noFill/>
                    </a:rPr>
                    <a:t> </a:t>
                  </a:r>
                </a:p>
              </p:txBody>
            </p:sp>
          </mc:Fallback>
        </mc:AlternateContent>
      </p:grpSp>
      <p:sp>
        <p:nvSpPr>
          <p:cNvPr id="51" name="Rectangle 50">
            <a:extLst>
              <a:ext uri="{FF2B5EF4-FFF2-40B4-BE49-F238E27FC236}">
                <a16:creationId xmlns:a16="http://schemas.microsoft.com/office/drawing/2014/main" id="{A07AF1B4-A390-1610-28FA-9A4A52DC2E99}"/>
              </a:ext>
            </a:extLst>
          </p:cNvPr>
          <p:cNvSpPr/>
          <p:nvPr/>
        </p:nvSpPr>
        <p:spPr>
          <a:xfrm>
            <a:off x="2839550" y="4076947"/>
            <a:ext cx="293421" cy="246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2" name="Straight Arrow Connector 43">
            <a:extLst>
              <a:ext uri="{FF2B5EF4-FFF2-40B4-BE49-F238E27FC236}">
                <a16:creationId xmlns:a16="http://schemas.microsoft.com/office/drawing/2014/main" id="{4C0B280F-45E1-4A44-B8B6-585A5293F03C}"/>
              </a:ext>
            </a:extLst>
          </p:cNvPr>
          <p:cNvCxnSpPr>
            <a:cxnSpLocks/>
          </p:cNvCxnSpPr>
          <p:nvPr/>
        </p:nvCxnSpPr>
        <p:spPr>
          <a:xfrm flipV="1">
            <a:off x="1567666" y="4197020"/>
            <a:ext cx="0" cy="1602764"/>
          </a:xfrm>
          <a:prstGeom prst="straightConnector1">
            <a:avLst/>
          </a:prstGeom>
          <a:noFill/>
          <a:ln w="57150" cap="flat">
            <a:solidFill>
              <a:srgbClr val="7030A0"/>
            </a:solidFill>
            <a:prstDash val="solid"/>
            <a:miter/>
            <a:tailEnd type="arrow"/>
          </a:ln>
        </p:spPr>
      </p:cxnSp>
      <p:sp>
        <p:nvSpPr>
          <p:cNvPr id="54" name="Oval 53">
            <a:extLst>
              <a:ext uri="{FF2B5EF4-FFF2-40B4-BE49-F238E27FC236}">
                <a16:creationId xmlns:a16="http://schemas.microsoft.com/office/drawing/2014/main" id="{C63BDF41-1199-9A77-E17B-E18C8777D3A2}"/>
              </a:ext>
            </a:extLst>
          </p:cNvPr>
          <p:cNvSpPr/>
          <p:nvPr/>
        </p:nvSpPr>
        <p:spPr>
          <a:xfrm>
            <a:off x="112192" y="3788098"/>
            <a:ext cx="2781854" cy="860817"/>
          </a:xfrm>
          <a:prstGeom prst="ellipse">
            <a:avLst/>
          </a:prstGeom>
          <a:noFill/>
          <a:ln w="57150">
            <a:solidFill>
              <a:srgbClr val="D81E0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03DA2B53-DBC5-EF90-78A7-0DB802F9B322}"/>
              </a:ext>
            </a:extLst>
          </p:cNvPr>
          <p:cNvCxnSpPr>
            <a:cxnSpLocks/>
          </p:cNvCxnSpPr>
          <p:nvPr/>
        </p:nvCxnSpPr>
        <p:spPr>
          <a:xfrm>
            <a:off x="1374709" y="4648915"/>
            <a:ext cx="395503"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39BE026B-D55C-D0B6-0B3B-9D9E200A5586}"/>
              </a:ext>
            </a:extLst>
          </p:cNvPr>
          <p:cNvCxnSpPr>
            <a:cxnSpLocks/>
          </p:cNvCxnSpPr>
          <p:nvPr/>
        </p:nvCxnSpPr>
        <p:spPr>
          <a:xfrm flipV="1">
            <a:off x="1405709" y="4648915"/>
            <a:ext cx="298888" cy="713778"/>
          </a:xfrm>
          <a:prstGeom prst="line">
            <a:avLst/>
          </a:prstGeom>
          <a:ln w="381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C492C7EE-7D67-5EE8-18A6-3FF778FEF6FC}"/>
                  </a:ext>
                </a:extLst>
              </p:cNvPr>
              <p:cNvSpPr txBox="1"/>
              <p:nvPr/>
            </p:nvSpPr>
            <p:spPr>
              <a:xfrm>
                <a:off x="343009" y="6064963"/>
                <a:ext cx="11505982" cy="719299"/>
              </a:xfrm>
              <a:prstGeom prst="rect">
                <a:avLst/>
              </a:prstGeom>
              <a:noFill/>
            </p:spPr>
            <p:txBody>
              <a:bodyPr wrap="square">
                <a:spAutoFit/>
              </a:bodyPr>
              <a:lstStyle/>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(1)</m:t>
                        </m:r>
                      </m:sup>
                    </m:sSup>
                    <m:r>
                      <a:rPr lang="fr-FR" sz="1200" b="0" i="1" u="none" strike="noStrike" baseline="0" smtClean="0">
                        <a:latin typeface="Cambria Math" panose="02040503050406030204" pitchFamily="18" charset="0"/>
                        <a:cs typeface="Arial" panose="020B0604020202020204" pitchFamily="34" charset="0"/>
                      </a:rPr>
                      <m:t> </m:t>
                    </m:r>
                  </m:oMath>
                </a14:m>
                <a:r>
                  <a:rPr lang="en-US" sz="1200" dirty="0">
                    <a:effectLst/>
                  </a:rPr>
                  <a:t>Wood, C. S., S. C. Bennett, D. Cho, B. P. Masterson, J. L. Roberts, C. E. Tanner, et C. E. </a:t>
                </a:r>
                <a:r>
                  <a:rPr lang="en-US" sz="1200" dirty="0" err="1">
                    <a:effectLst/>
                  </a:rPr>
                  <a:t>Wieman</a:t>
                </a:r>
                <a:r>
                  <a:rPr lang="en-US" sz="1200" dirty="0">
                    <a:effectLst/>
                  </a:rPr>
                  <a:t>. « Measurement of Parity </a:t>
                </a:r>
                <a:r>
                  <a:rPr lang="en-US" sz="1200" dirty="0" err="1">
                    <a:effectLst/>
                  </a:rPr>
                  <a:t>Nonconservation</a:t>
                </a:r>
                <a:r>
                  <a:rPr lang="en-US" sz="1200" dirty="0">
                    <a:effectLst/>
                  </a:rPr>
                  <a:t> and an Anapole Moment in Cesium ». </a:t>
                </a:r>
                <a:r>
                  <a:rPr lang="en-US" sz="1200" i="1" dirty="0">
                    <a:effectLst/>
                  </a:rPr>
                  <a:t>Science</a:t>
                </a:r>
                <a:r>
                  <a:rPr lang="en-US" sz="1200" dirty="0">
                    <a:effectLst/>
                  </a:rPr>
                  <a:t> 275, n</a:t>
                </a:r>
                <a:r>
                  <a:rPr lang="en-US" sz="1200" baseline="30000" dirty="0">
                    <a:effectLst/>
                  </a:rPr>
                  <a:t>o</a:t>
                </a:r>
                <a:r>
                  <a:rPr lang="en-US" sz="1200" dirty="0">
                    <a:effectLst/>
                  </a:rPr>
                  <a:t> 5307 (1997)</a:t>
                </a:r>
                <a:endParaRPr lang="fr-FR" sz="1200" b="0" i="1" u="none" strike="noStrike" baseline="0" dirty="0">
                  <a:latin typeface="Cambria Math" panose="02040503050406030204" pitchFamily="18" charset="0"/>
                  <a:cs typeface="Arial" panose="020B0604020202020204" pitchFamily="34" charset="0"/>
                </a:endParaRPr>
              </a:p>
              <a:p>
                <a14:m>
                  <m:oMath xmlns:m="http://schemas.openxmlformats.org/officeDocument/2006/math">
                    <m:sSup>
                      <m:sSupPr>
                        <m:ctrlPr>
                          <a:rPr lang="fr-FR" sz="1200" b="0" i="1" u="none" strike="noStrike" baseline="0" smtClean="0">
                            <a:latin typeface="Cambria Math" panose="02040503050406030204" pitchFamily="18" charset="0"/>
                            <a:cs typeface="Arial" panose="020B0604020202020204" pitchFamily="34" charset="0"/>
                          </a:rPr>
                        </m:ctrlPr>
                      </m:sSupPr>
                      <m:e/>
                      <m:sup>
                        <m:r>
                          <a:rPr lang="fr-FR" sz="1200" b="0" i="1" u="none" strike="noStrike" baseline="0" smtClean="0">
                            <a:latin typeface="Cambria Math" panose="02040503050406030204" pitchFamily="18" charset="0"/>
                            <a:cs typeface="Arial" panose="020B0604020202020204" pitchFamily="34" charset="0"/>
                          </a:rPr>
                          <m:t>(2)</m:t>
                        </m:r>
                      </m:sup>
                    </m:sSup>
                    <m:r>
                      <a:rPr lang="fr-FR" sz="1200" b="0" i="1" u="none" strike="noStrike" baseline="0" smtClean="0">
                        <a:latin typeface="Cambria Math" panose="02040503050406030204" pitchFamily="18" charset="0"/>
                        <a:cs typeface="Arial" panose="020B0604020202020204" pitchFamily="34" charset="0"/>
                      </a:rPr>
                      <m:t> </m:t>
                    </m:r>
                  </m:oMath>
                </a14:m>
                <a:r>
                  <a:rPr lang="fr-FR" sz="1200" dirty="0">
                    <a:effectLst/>
                  </a:rPr>
                  <a:t>Roberts, B. M., V. A. </a:t>
                </a:r>
                <a:r>
                  <a:rPr lang="fr-FR" sz="1200" dirty="0" err="1">
                    <a:effectLst/>
                  </a:rPr>
                  <a:t>Dzuba</a:t>
                </a:r>
                <a:r>
                  <a:rPr lang="fr-FR" sz="1200" dirty="0">
                    <a:effectLst/>
                  </a:rPr>
                  <a:t>, et V. V. </a:t>
                </a:r>
                <a:r>
                  <a:rPr lang="fr-FR" sz="1200" dirty="0" err="1">
                    <a:effectLst/>
                  </a:rPr>
                  <a:t>Flambaum</a:t>
                </a:r>
                <a:r>
                  <a:rPr lang="fr-FR" sz="1200" dirty="0">
                    <a:effectLst/>
                  </a:rPr>
                  <a:t>. « </a:t>
                </a:r>
                <a:r>
                  <a:rPr lang="fr-FR" sz="1200" dirty="0" err="1">
                    <a:effectLst/>
                  </a:rPr>
                  <a:t>Parity</a:t>
                </a:r>
                <a:r>
                  <a:rPr lang="fr-FR" sz="1200" dirty="0">
                    <a:effectLst/>
                  </a:rPr>
                  <a:t> </a:t>
                </a:r>
                <a:r>
                  <a:rPr lang="fr-FR" sz="1200" dirty="0" err="1">
                    <a:effectLst/>
                  </a:rPr>
                  <a:t>nonconservation</a:t>
                </a:r>
                <a:r>
                  <a:rPr lang="fr-FR" sz="1200" dirty="0">
                    <a:effectLst/>
                  </a:rPr>
                  <a:t> in Fr-like actinide and Cs-like rare-</a:t>
                </a:r>
                <a:r>
                  <a:rPr lang="fr-FR" sz="1200" dirty="0" err="1">
                    <a:effectLst/>
                  </a:rPr>
                  <a:t>earth</a:t>
                </a:r>
                <a:r>
                  <a:rPr lang="fr-FR" sz="1200" dirty="0">
                    <a:effectLst/>
                  </a:rPr>
                  <a:t>-</a:t>
                </a:r>
                <a:r>
                  <a:rPr lang="fr-FR" sz="1200" dirty="0" err="1">
                    <a:effectLst/>
                  </a:rPr>
                  <a:t>metal</a:t>
                </a:r>
                <a:r>
                  <a:rPr lang="fr-FR" sz="1200" dirty="0">
                    <a:effectLst/>
                  </a:rPr>
                  <a:t> ions ». </a:t>
                </a:r>
                <a:r>
                  <a:rPr lang="fr-FR" sz="1200" i="1" dirty="0">
                    <a:effectLst/>
                  </a:rPr>
                  <a:t>Phys. </a:t>
                </a:r>
                <a:r>
                  <a:rPr lang="fr-FR" sz="1200" i="1" dirty="0" err="1">
                    <a:effectLst/>
                  </a:rPr>
                  <a:t>Rev</a:t>
                </a:r>
                <a:r>
                  <a:rPr lang="fr-FR" sz="1200" i="1" dirty="0">
                    <a:effectLst/>
                  </a:rPr>
                  <a:t>. A</a:t>
                </a:r>
                <a:r>
                  <a:rPr lang="fr-FR" sz="1200" dirty="0">
                    <a:effectLst/>
                  </a:rPr>
                  <a:t> 88, n</a:t>
                </a:r>
                <a:r>
                  <a:rPr lang="fr-FR" sz="1200" baseline="30000" dirty="0">
                    <a:effectLst/>
                  </a:rPr>
                  <a:t>o</a:t>
                </a:r>
                <a:r>
                  <a:rPr lang="fr-FR" sz="1200" dirty="0">
                    <a:effectLst/>
                  </a:rPr>
                  <a:t> 1</a:t>
                </a:r>
              </a:p>
            </p:txBody>
          </p:sp>
        </mc:Choice>
        <mc:Fallback xmlns="">
          <p:sp>
            <p:nvSpPr>
              <p:cNvPr id="41" name="TextBox 40">
                <a:extLst>
                  <a:ext uri="{FF2B5EF4-FFF2-40B4-BE49-F238E27FC236}">
                    <a16:creationId xmlns:a16="http://schemas.microsoft.com/office/drawing/2014/main" id="{C492C7EE-7D67-5EE8-18A6-3FF778FEF6FC}"/>
                  </a:ext>
                </a:extLst>
              </p:cNvPr>
              <p:cNvSpPr txBox="1">
                <a:spLocks noRot="1" noChangeAspect="1" noMove="1" noResize="1" noEditPoints="1" noAdjustHandles="1" noChangeArrowheads="1" noChangeShapeType="1" noTextEdit="1"/>
              </p:cNvSpPr>
              <p:nvPr/>
            </p:nvSpPr>
            <p:spPr>
              <a:xfrm>
                <a:off x="343009" y="6064963"/>
                <a:ext cx="11505982" cy="719299"/>
              </a:xfrm>
              <a:prstGeom prst="rect">
                <a:avLst/>
              </a:prstGeom>
              <a:blipFill>
                <a:blip r:embed="rId12"/>
                <a:stretch>
                  <a:fillRect b="-5932"/>
                </a:stretch>
              </a:blipFill>
            </p:spPr>
            <p:txBody>
              <a:bodyPr/>
              <a:lstStyle/>
              <a:p>
                <a:r>
                  <a:rPr lang="fr-FR">
                    <a:noFill/>
                  </a:rPr>
                  <a:t> </a:t>
                </a:r>
              </a:p>
            </p:txBody>
          </p:sp>
        </mc:Fallback>
      </mc:AlternateContent>
    </p:spTree>
    <p:extLst>
      <p:ext uri="{BB962C8B-B14F-4D97-AF65-F5344CB8AC3E}">
        <p14:creationId xmlns:p14="http://schemas.microsoft.com/office/powerpoint/2010/main" val="2815330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DAC8A-77CD-A66F-9AA7-FE994050E5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17BCF0-7202-6711-F143-00D4A1640B1C}"/>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E4BDC5AD-8BF0-5FE0-81EC-940D1995E964}"/>
              </a:ext>
            </a:extLst>
          </p:cNvPr>
          <p:cNvSpPr>
            <a:spLocks noGrp="1"/>
          </p:cNvSpPr>
          <p:nvPr>
            <p:ph type="sldNum" sz="quarter" idx="12"/>
          </p:nvPr>
        </p:nvSpPr>
        <p:spPr/>
        <p:txBody>
          <a:bodyPr/>
          <a:lstStyle/>
          <a:p>
            <a:fld id="{480CD61E-EEE6-4D53-A597-0DE12228D098}" type="slidenum">
              <a:rPr lang="de-DE" smtClean="0"/>
              <a:t>32</a:t>
            </a:fld>
            <a:endParaRPr lang="de-DE"/>
          </a:p>
        </p:txBody>
      </p:sp>
      <p:sp>
        <p:nvSpPr>
          <p:cNvPr id="18" name="Rectangle 17">
            <a:extLst>
              <a:ext uri="{FF2B5EF4-FFF2-40B4-BE49-F238E27FC236}">
                <a16:creationId xmlns:a16="http://schemas.microsoft.com/office/drawing/2014/main" id="{7BC69E08-1C03-F31C-841A-1B054D10413E}"/>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FBB397B-B5A0-E551-76EA-A136EDDE6E93}"/>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21DBB715-E71B-1046-BB53-4A692E07AC0D}"/>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D5EDCCBA-4BF1-1825-71D5-5BFF3E5A7F05}"/>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4E56D1B-BB2C-C36B-BA44-1D2143947269}"/>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74E56D1B-BB2C-C36B-BA44-1D2143947269}"/>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2"/>
                  <a:stretch>
                    <a:fillRect l="-4902" t="-8571" b="-14286"/>
                  </a:stretch>
                </a:blipFill>
              </p:spPr>
              <p:txBody>
                <a:bodyPr/>
                <a:lstStyle/>
                <a:p>
                  <a:r>
                    <a:rPr lang="en-US">
                      <a:noFill/>
                    </a:rPr>
                    <a:t> </a:t>
                  </a:r>
                </a:p>
              </p:txBody>
            </p:sp>
          </mc:Fallback>
        </mc:AlternateContent>
      </p:grpSp>
      <p:grpSp>
        <p:nvGrpSpPr>
          <p:cNvPr id="48" name="Group 47">
            <a:extLst>
              <a:ext uri="{FF2B5EF4-FFF2-40B4-BE49-F238E27FC236}">
                <a16:creationId xmlns:a16="http://schemas.microsoft.com/office/drawing/2014/main" id="{56683F14-295E-EEA9-91AA-16F982390888}"/>
              </a:ext>
            </a:extLst>
          </p:cNvPr>
          <p:cNvGrpSpPr/>
          <p:nvPr/>
        </p:nvGrpSpPr>
        <p:grpSpPr>
          <a:xfrm>
            <a:off x="1050475" y="2307270"/>
            <a:ext cx="2361658" cy="433837"/>
            <a:chOff x="733564" y="5899461"/>
            <a:chExt cx="2594084" cy="512672"/>
          </a:xfrm>
        </p:grpSpPr>
        <p:cxnSp>
          <p:nvCxnSpPr>
            <p:cNvPr id="49" name="Straight Connector 48">
              <a:extLst>
                <a:ext uri="{FF2B5EF4-FFF2-40B4-BE49-F238E27FC236}">
                  <a16:creationId xmlns:a16="http://schemas.microsoft.com/office/drawing/2014/main" id="{ABDCE5A4-E756-DEE6-98EF-4BBB0691B565}"/>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7EB0A807-522C-B4E9-BD25-5658219F4CCC}"/>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50" name="TextBox 49">
                  <a:extLst>
                    <a:ext uri="{FF2B5EF4-FFF2-40B4-BE49-F238E27FC236}">
                      <a16:creationId xmlns:a16="http://schemas.microsoft.com/office/drawing/2014/main" id="{7EB0A807-522C-B4E9-BD25-5658219F4CCC}"/>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3"/>
                  <a:stretch>
                    <a:fillRect l="-4902" t="-5556" b="-13889"/>
                  </a:stretch>
                </a:blipFill>
              </p:spPr>
              <p:txBody>
                <a:bodyPr/>
                <a:lstStyle/>
                <a:p>
                  <a:r>
                    <a:rPr lang="en-US">
                      <a:noFill/>
                    </a:rPr>
                    <a:t> </a:t>
                  </a:r>
                </a:p>
              </p:txBody>
            </p:sp>
          </mc:Fallback>
        </mc:AlternateContent>
      </p:grpSp>
      <p:grpSp>
        <p:nvGrpSpPr>
          <p:cNvPr id="51" name="Group 50">
            <a:extLst>
              <a:ext uri="{FF2B5EF4-FFF2-40B4-BE49-F238E27FC236}">
                <a16:creationId xmlns:a16="http://schemas.microsoft.com/office/drawing/2014/main" id="{AC08B43B-BB1D-52C9-EC99-3338D6E6F0CE}"/>
              </a:ext>
            </a:extLst>
          </p:cNvPr>
          <p:cNvGrpSpPr/>
          <p:nvPr/>
        </p:nvGrpSpPr>
        <p:grpSpPr>
          <a:xfrm>
            <a:off x="1047517" y="1994963"/>
            <a:ext cx="2364616" cy="433837"/>
            <a:chOff x="730315" y="5641125"/>
            <a:chExt cx="2597333" cy="512673"/>
          </a:xfrm>
        </p:grpSpPr>
        <p:cxnSp>
          <p:nvCxnSpPr>
            <p:cNvPr id="52" name="Straight Connector 51">
              <a:extLst>
                <a:ext uri="{FF2B5EF4-FFF2-40B4-BE49-F238E27FC236}">
                  <a16:creationId xmlns:a16="http://schemas.microsoft.com/office/drawing/2014/main" id="{787803A5-BAC9-57FA-A279-FEF2BB7D7C50}"/>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2A5C69E1-2B3C-CB8E-D763-568A775A6D06}"/>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4" name="TextBox 53">
                  <a:extLst>
                    <a:ext uri="{FF2B5EF4-FFF2-40B4-BE49-F238E27FC236}">
                      <a16:creationId xmlns:a16="http://schemas.microsoft.com/office/drawing/2014/main" id="{2A5C69E1-2B3C-CB8E-D763-568A775A6D06}"/>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4"/>
                  <a:stretch>
                    <a:fillRect l="-4902" t="-5556" b="-13889"/>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9E481B22-608E-8BDE-CF5E-0B6869731129}"/>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62" name="Group 61">
            <a:extLst>
              <a:ext uri="{FF2B5EF4-FFF2-40B4-BE49-F238E27FC236}">
                <a16:creationId xmlns:a16="http://schemas.microsoft.com/office/drawing/2014/main" id="{A81BA699-6FA1-86E2-5D6F-8914D7EF373F}"/>
              </a:ext>
            </a:extLst>
          </p:cNvPr>
          <p:cNvGrpSpPr/>
          <p:nvPr/>
        </p:nvGrpSpPr>
        <p:grpSpPr>
          <a:xfrm>
            <a:off x="2441651" y="3845205"/>
            <a:ext cx="2261139" cy="433837"/>
            <a:chOff x="350155" y="5677979"/>
            <a:chExt cx="2483671" cy="512672"/>
          </a:xfrm>
        </p:grpSpPr>
        <p:cxnSp>
          <p:nvCxnSpPr>
            <p:cNvPr id="63" name="Straight Connector 62">
              <a:extLst>
                <a:ext uri="{FF2B5EF4-FFF2-40B4-BE49-F238E27FC236}">
                  <a16:creationId xmlns:a16="http://schemas.microsoft.com/office/drawing/2014/main" id="{0242BBBD-CA23-08AD-AAB7-2BB5BB1AA26B}"/>
                </a:ext>
              </a:extLst>
            </p:cNvPr>
            <p:cNvCxnSpPr/>
            <p:nvPr/>
          </p:nvCxnSpPr>
          <p:spPr>
            <a:xfrm>
              <a:off x="1324622" y="612120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0E8CC057-EB81-FD0D-900C-B07A700EC8A1}"/>
                    </a:ext>
                  </a:extLst>
                </p:cNvPr>
                <p:cNvSpPr txBox="1"/>
                <p:nvPr/>
              </p:nvSpPr>
              <p:spPr>
                <a:xfrm>
                  <a:off x="350155" y="5677979"/>
                  <a:ext cx="1404152" cy="512672"/>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64" name="TextBox 63">
                  <a:extLst>
                    <a:ext uri="{FF2B5EF4-FFF2-40B4-BE49-F238E27FC236}">
                      <a16:creationId xmlns:a16="http://schemas.microsoft.com/office/drawing/2014/main" id="{0E8CC057-EB81-FD0D-900C-B07A700EC8A1}"/>
                    </a:ext>
                  </a:extLst>
                </p:cNvPr>
                <p:cNvSpPr txBox="1">
                  <a:spLocks noRot="1" noChangeAspect="1" noMove="1" noResize="1" noEditPoints="1" noAdjustHandles="1" noChangeArrowheads="1" noChangeShapeType="1" noTextEdit="1"/>
                </p:cNvSpPr>
                <p:nvPr/>
              </p:nvSpPr>
              <p:spPr>
                <a:xfrm>
                  <a:off x="350155" y="5677979"/>
                  <a:ext cx="1404152" cy="512672"/>
                </a:xfrm>
                <a:prstGeom prst="rect">
                  <a:avLst/>
                </a:prstGeom>
                <a:blipFill>
                  <a:blip r:embed="rId5"/>
                  <a:stretch>
                    <a:fillRect l="-4950" t="-5714" b="-17143"/>
                  </a:stretch>
                </a:blipFill>
              </p:spPr>
              <p:txBody>
                <a:bodyPr/>
                <a:lstStyle/>
                <a:p>
                  <a:r>
                    <a:rPr lang="en-US">
                      <a:noFill/>
                    </a:rPr>
                    <a:t> </a:t>
                  </a:r>
                </a:p>
              </p:txBody>
            </p:sp>
          </mc:Fallback>
        </mc:AlternateContent>
      </p:grpSp>
      <p:grpSp>
        <p:nvGrpSpPr>
          <p:cNvPr id="65" name="Group 64">
            <a:extLst>
              <a:ext uri="{FF2B5EF4-FFF2-40B4-BE49-F238E27FC236}">
                <a16:creationId xmlns:a16="http://schemas.microsoft.com/office/drawing/2014/main" id="{A46EBF44-8CB1-4213-C555-49C64DDCA897}"/>
              </a:ext>
            </a:extLst>
          </p:cNvPr>
          <p:cNvGrpSpPr/>
          <p:nvPr/>
        </p:nvGrpSpPr>
        <p:grpSpPr>
          <a:xfrm>
            <a:off x="2441651" y="4149846"/>
            <a:ext cx="2261142" cy="433837"/>
            <a:chOff x="352695" y="5946200"/>
            <a:chExt cx="2483675" cy="512672"/>
          </a:xfrm>
        </p:grpSpPr>
        <p:cxnSp>
          <p:nvCxnSpPr>
            <p:cNvPr id="66" name="Straight Connector 65">
              <a:extLst>
                <a:ext uri="{FF2B5EF4-FFF2-40B4-BE49-F238E27FC236}">
                  <a16:creationId xmlns:a16="http://schemas.microsoft.com/office/drawing/2014/main" id="{6876C498-0EA0-1B97-B0F2-1EB91BE56046}"/>
                </a:ext>
              </a:extLst>
            </p:cNvPr>
            <p:cNvCxnSpPr>
              <a:cxnSpLocks/>
            </p:cNvCxnSpPr>
            <p:nvPr/>
          </p:nvCxnSpPr>
          <p:spPr>
            <a:xfrm>
              <a:off x="1327166"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1C89ED2D-164B-5D70-261E-0355CD200056}"/>
                    </a:ext>
                  </a:extLst>
                </p:cNvPr>
                <p:cNvSpPr txBox="1"/>
                <p:nvPr/>
              </p:nvSpPr>
              <p:spPr>
                <a:xfrm>
                  <a:off x="352695" y="5946200"/>
                  <a:ext cx="1404150" cy="512672"/>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67" name="TextBox 66">
                  <a:extLst>
                    <a:ext uri="{FF2B5EF4-FFF2-40B4-BE49-F238E27FC236}">
                      <a16:creationId xmlns:a16="http://schemas.microsoft.com/office/drawing/2014/main" id="{1C89ED2D-164B-5D70-261E-0355CD200056}"/>
                    </a:ext>
                  </a:extLst>
                </p:cNvPr>
                <p:cNvSpPr txBox="1">
                  <a:spLocks noRot="1" noChangeAspect="1" noMove="1" noResize="1" noEditPoints="1" noAdjustHandles="1" noChangeArrowheads="1" noChangeShapeType="1" noTextEdit="1"/>
                </p:cNvSpPr>
                <p:nvPr/>
              </p:nvSpPr>
              <p:spPr>
                <a:xfrm>
                  <a:off x="352695" y="5946200"/>
                  <a:ext cx="1404150" cy="512672"/>
                </a:xfrm>
                <a:prstGeom prst="rect">
                  <a:avLst/>
                </a:prstGeom>
                <a:blipFill>
                  <a:blip r:embed="rId6"/>
                  <a:stretch>
                    <a:fillRect l="-4950" t="-5714" b="-17143"/>
                  </a:stretch>
                </a:blipFill>
              </p:spPr>
              <p:txBody>
                <a:bodyPr/>
                <a:lstStyle/>
                <a:p>
                  <a:r>
                    <a:rPr lang="en-US">
                      <a:noFill/>
                    </a:rPr>
                    <a:t> </a:t>
                  </a:r>
                </a:p>
              </p:txBody>
            </p:sp>
          </mc:Fallback>
        </mc:AlternateContent>
      </p:grpSp>
      <p:grpSp>
        <p:nvGrpSpPr>
          <p:cNvPr id="68" name="Group 67">
            <a:extLst>
              <a:ext uri="{FF2B5EF4-FFF2-40B4-BE49-F238E27FC236}">
                <a16:creationId xmlns:a16="http://schemas.microsoft.com/office/drawing/2014/main" id="{E283C41B-208D-AFE3-5889-3E9E62B8BD81}"/>
              </a:ext>
            </a:extLst>
          </p:cNvPr>
          <p:cNvGrpSpPr/>
          <p:nvPr/>
        </p:nvGrpSpPr>
        <p:grpSpPr>
          <a:xfrm>
            <a:off x="1050475" y="3058315"/>
            <a:ext cx="2391055" cy="433837"/>
            <a:chOff x="701274" y="6009909"/>
            <a:chExt cx="2626374" cy="512672"/>
          </a:xfrm>
        </p:grpSpPr>
        <p:cxnSp>
          <p:nvCxnSpPr>
            <p:cNvPr id="69" name="Straight Connector 68">
              <a:extLst>
                <a:ext uri="{FF2B5EF4-FFF2-40B4-BE49-F238E27FC236}">
                  <a16:creationId xmlns:a16="http://schemas.microsoft.com/office/drawing/2014/main" id="{E84602A5-EB79-6D80-CA10-102321FBC480}"/>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F918F513-86E1-A228-B9C3-3EAC39B84DB0}"/>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70" name="TextBox 69">
                  <a:extLst>
                    <a:ext uri="{FF2B5EF4-FFF2-40B4-BE49-F238E27FC236}">
                      <a16:creationId xmlns:a16="http://schemas.microsoft.com/office/drawing/2014/main" id="{F918F513-86E1-A228-B9C3-3EAC39B84DB0}"/>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7"/>
                  <a:stretch>
                    <a:fillRect l="-4902" t="-5556" b="-13889"/>
                  </a:stretch>
                </a:blipFill>
              </p:spPr>
              <p:txBody>
                <a:bodyPr/>
                <a:lstStyle/>
                <a:p>
                  <a:r>
                    <a:rPr lang="en-US">
                      <a:noFill/>
                    </a:rPr>
                    <a:t> </a:t>
                  </a:r>
                </a:p>
              </p:txBody>
            </p:sp>
          </mc:Fallback>
        </mc:AlternateContent>
      </p:grpSp>
      <p:grpSp>
        <p:nvGrpSpPr>
          <p:cNvPr id="71" name="Group 70">
            <a:extLst>
              <a:ext uri="{FF2B5EF4-FFF2-40B4-BE49-F238E27FC236}">
                <a16:creationId xmlns:a16="http://schemas.microsoft.com/office/drawing/2014/main" id="{8B817608-BB93-4391-54B3-F92F35A305DD}"/>
              </a:ext>
            </a:extLst>
          </p:cNvPr>
          <p:cNvGrpSpPr/>
          <p:nvPr/>
        </p:nvGrpSpPr>
        <p:grpSpPr>
          <a:xfrm>
            <a:off x="1050475" y="2748310"/>
            <a:ext cx="2391055" cy="433837"/>
            <a:chOff x="701274" y="5754293"/>
            <a:chExt cx="2626374" cy="512672"/>
          </a:xfrm>
        </p:grpSpPr>
        <p:cxnSp>
          <p:nvCxnSpPr>
            <p:cNvPr id="72" name="Straight Connector 71">
              <a:extLst>
                <a:ext uri="{FF2B5EF4-FFF2-40B4-BE49-F238E27FC236}">
                  <a16:creationId xmlns:a16="http://schemas.microsoft.com/office/drawing/2014/main" id="{A9979E60-B797-2C96-BB1A-335EAD232CCE}"/>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39A5DE77-D70B-AE02-194E-9199F64845ED}"/>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73" name="TextBox 72">
                  <a:extLst>
                    <a:ext uri="{FF2B5EF4-FFF2-40B4-BE49-F238E27FC236}">
                      <a16:creationId xmlns:a16="http://schemas.microsoft.com/office/drawing/2014/main" id="{39A5DE77-D70B-AE02-194E-9199F64845ED}"/>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8"/>
                  <a:stretch>
                    <a:fillRect l="-4902" t="-8571" b="-17143"/>
                  </a:stretch>
                </a:blipFill>
              </p:spPr>
              <p:txBody>
                <a:bodyPr/>
                <a:lstStyle/>
                <a:p>
                  <a:r>
                    <a:rPr lang="en-US">
                      <a:noFill/>
                    </a:rPr>
                    <a:t> </a:t>
                  </a:r>
                </a:p>
              </p:txBody>
            </p:sp>
          </mc:Fallback>
        </mc:AlternateContent>
      </p:grpSp>
      <p:sp>
        <p:nvSpPr>
          <p:cNvPr id="74" name="Rectangle 73">
            <a:extLst>
              <a:ext uri="{FF2B5EF4-FFF2-40B4-BE49-F238E27FC236}">
                <a16:creationId xmlns:a16="http://schemas.microsoft.com/office/drawing/2014/main" id="{9F6F8EAF-E74A-425C-36E7-6A390C7D0745}"/>
              </a:ext>
            </a:extLst>
          </p:cNvPr>
          <p:cNvSpPr/>
          <p:nvPr/>
        </p:nvSpPr>
        <p:spPr>
          <a:xfrm>
            <a:off x="4882781" y="4100200"/>
            <a:ext cx="293421" cy="246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extBox 6">
            <a:extLst>
              <a:ext uri="{FF2B5EF4-FFF2-40B4-BE49-F238E27FC236}">
                <a16:creationId xmlns:a16="http://schemas.microsoft.com/office/drawing/2014/main" id="{A679BCA2-2AA2-8CFA-A787-AAC99744A317}"/>
              </a:ext>
            </a:extLst>
          </p:cNvPr>
          <p:cNvSpPr txBox="1"/>
          <p:nvPr/>
        </p:nvSpPr>
        <p:spPr>
          <a:xfrm>
            <a:off x="4105183" y="4687802"/>
            <a:ext cx="7878641" cy="1295868"/>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sym typeface="Wingdings" pitchFamily="2" charset="2"/>
              </a:rPr>
              <a:t>Experimentally identifying the 6D levels</a:t>
            </a:r>
          </a:p>
          <a:p>
            <a:pPr marL="285750" indent="-285750">
              <a:lnSpc>
                <a:spcPct val="150000"/>
              </a:lnSpc>
              <a:buFont typeface="Courier New" panose="02070309020205020404" pitchFamily="49" charset="0"/>
              <a:buChar char="o"/>
            </a:pPr>
            <a:r>
              <a:rPr lang="en-US" dirty="0">
                <a:sym typeface="Wingdings" pitchFamily="2" charset="2"/>
              </a:rPr>
              <a:t>Direct excitation forbidden  need different route</a:t>
            </a:r>
          </a:p>
          <a:p>
            <a:pPr>
              <a:lnSpc>
                <a:spcPct val="150000"/>
              </a:lnSpc>
            </a:pPr>
            <a:endParaRPr lang="en-US" dirty="0"/>
          </a:p>
        </p:txBody>
      </p:sp>
      <p:cxnSp>
        <p:nvCxnSpPr>
          <p:cNvPr id="3" name="Straight Arrow Connector 2">
            <a:extLst>
              <a:ext uri="{FF2B5EF4-FFF2-40B4-BE49-F238E27FC236}">
                <a16:creationId xmlns:a16="http://schemas.microsoft.com/office/drawing/2014/main" id="{B0AB3976-7313-3571-5399-AC3C59D15FA4}"/>
              </a:ext>
            </a:extLst>
          </p:cNvPr>
          <p:cNvCxnSpPr>
            <a:cxnSpLocks/>
          </p:cNvCxnSpPr>
          <p:nvPr/>
        </p:nvCxnSpPr>
        <p:spPr>
          <a:xfrm flipV="1">
            <a:off x="1668055" y="4258130"/>
            <a:ext cx="2405449" cy="20599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6CC44F6-54D1-92BF-2997-F3F8A006B9C3}"/>
              </a:ext>
            </a:extLst>
          </p:cNvPr>
          <p:cNvSpPr txBox="1"/>
          <p:nvPr/>
        </p:nvSpPr>
        <p:spPr>
          <a:xfrm>
            <a:off x="2250060" y="5678523"/>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608</a:t>
            </a:r>
            <a:r>
              <a:rPr lang="fr-FR" dirty="0">
                <a:effectLst/>
                <a:latin typeface="Arial" panose="020B0604020202020204" pitchFamily="34" charset="0"/>
              </a:rPr>
              <a:t> nm</a:t>
            </a:r>
            <a:endParaRPr lang="fr-FR" dirty="0"/>
          </a:p>
        </p:txBody>
      </p:sp>
      <p:cxnSp>
        <p:nvCxnSpPr>
          <p:cNvPr id="9" name="Straight Connector 8">
            <a:extLst>
              <a:ext uri="{FF2B5EF4-FFF2-40B4-BE49-F238E27FC236}">
                <a16:creationId xmlns:a16="http://schemas.microsoft.com/office/drawing/2014/main" id="{41705ECE-14BB-A26D-D54B-8663602A3BCD}"/>
              </a:ext>
            </a:extLst>
          </p:cNvPr>
          <p:cNvCxnSpPr>
            <a:cxnSpLocks/>
          </p:cNvCxnSpPr>
          <p:nvPr/>
        </p:nvCxnSpPr>
        <p:spPr>
          <a:xfrm>
            <a:off x="2731504" y="4935140"/>
            <a:ext cx="395503"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41581A41-7F09-162E-E473-0FF6A374BD42}"/>
              </a:ext>
            </a:extLst>
          </p:cNvPr>
          <p:cNvCxnSpPr>
            <a:cxnSpLocks/>
          </p:cNvCxnSpPr>
          <p:nvPr/>
        </p:nvCxnSpPr>
        <p:spPr>
          <a:xfrm flipV="1">
            <a:off x="2762504" y="4935140"/>
            <a:ext cx="298888" cy="713778"/>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243807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20D7A-1E12-99A1-2335-8263E5918D66}"/>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9E147319-13AC-5CF6-528E-E729ACF7EA08}"/>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E9552AA1-5F64-3CAC-8AFC-35B88598D336}"/>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1B082237-6C69-A1E6-278A-60B83822B059}"/>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1B082237-6C69-A1E6-278A-60B83822B059}"/>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06A5AFEF-D3C7-DF9A-977C-B477AB61EA1F}"/>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C85D0344-AF77-1A08-8280-0AE1443C0397}"/>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CAA21A04-575A-EF57-4471-9D62D9798C06}"/>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CAA21A04-575A-EF57-4471-9D62D9798C06}"/>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A27C90CD-A9A8-1A67-2750-265E3E4EB6AB}"/>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94E26B22-8176-E8BD-020B-8AB417D163C2}"/>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94E26B22-8176-E8BD-020B-8AB417D163C2}"/>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0131FB81-E0E4-0C39-C5A9-29252EDC02B2}"/>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FCDFBE8A-E8BF-B178-C028-085876988D11}"/>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FCDFBE8A-E8BF-B178-C028-085876988D11}"/>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9C54F1E9-D23A-F671-16F8-D6C61A439BEB}"/>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453E0406-64C0-D5AD-C942-3D5573104606}"/>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944DA9D8-AADC-3785-2718-B3B91EA3B33E}"/>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944DA9D8-AADC-3785-2718-B3B91EA3B33E}"/>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F3C250E1-B519-A00A-7534-36011EC8D4F4}"/>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7C5EE0E2-4030-970F-409C-79767CF4F7E5}"/>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472668B6-0E67-9139-83AB-B9FF288B61AE}"/>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472668B6-0E67-9139-83AB-B9FF288B61AE}"/>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F12469AD-4C51-ED11-5378-4137B7452F9C}"/>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39C8DD53-E274-DE28-04D7-35DD4EB14597}"/>
              </a:ext>
            </a:extLst>
          </p:cNvPr>
          <p:cNvSpPr>
            <a:spLocks noGrp="1"/>
          </p:cNvSpPr>
          <p:nvPr>
            <p:ph type="sldNum" sz="quarter" idx="12"/>
          </p:nvPr>
        </p:nvSpPr>
        <p:spPr/>
        <p:txBody>
          <a:bodyPr/>
          <a:lstStyle/>
          <a:p>
            <a:fld id="{480CD61E-EEE6-4D53-A597-0DE12228D098}" type="slidenum">
              <a:rPr lang="de-DE" smtClean="0"/>
              <a:t>33</a:t>
            </a:fld>
            <a:endParaRPr lang="de-DE"/>
          </a:p>
        </p:txBody>
      </p:sp>
      <p:grpSp>
        <p:nvGrpSpPr>
          <p:cNvPr id="58" name="Group 57">
            <a:extLst>
              <a:ext uri="{FF2B5EF4-FFF2-40B4-BE49-F238E27FC236}">
                <a16:creationId xmlns:a16="http://schemas.microsoft.com/office/drawing/2014/main" id="{D3E55BA2-BEE2-7BF5-A17A-057D2A81EC67}"/>
              </a:ext>
            </a:extLst>
          </p:cNvPr>
          <p:cNvGrpSpPr/>
          <p:nvPr/>
        </p:nvGrpSpPr>
        <p:grpSpPr>
          <a:xfrm>
            <a:off x="7408439" y="1370633"/>
            <a:ext cx="4123345" cy="3209691"/>
            <a:chOff x="7975454" y="1970011"/>
            <a:chExt cx="4123345" cy="3209691"/>
          </a:xfrm>
        </p:grpSpPr>
        <p:pic>
          <p:nvPicPr>
            <p:cNvPr id="59" name="Picture 58">
              <a:extLst>
                <a:ext uri="{FF2B5EF4-FFF2-40B4-BE49-F238E27FC236}">
                  <a16:creationId xmlns:a16="http://schemas.microsoft.com/office/drawing/2014/main" id="{DAD8C0F0-C9F7-B21D-31F3-24B8DC268353}"/>
                </a:ext>
              </a:extLst>
            </p:cNvPr>
            <p:cNvPicPr>
              <a:picLocks noChangeAspect="1"/>
            </p:cNvPicPr>
            <p:nvPr/>
          </p:nvPicPr>
          <p:blipFill>
            <a:blip r:embed="rId8"/>
            <a:stretch>
              <a:fillRect/>
            </a:stretch>
          </p:blipFill>
          <p:spPr>
            <a:xfrm>
              <a:off x="7975454" y="2213464"/>
              <a:ext cx="3979382" cy="2966238"/>
            </a:xfrm>
            <a:prstGeom prst="rect">
              <a:avLst/>
            </a:prstGeom>
          </p:spPr>
        </p:pic>
        <p:sp>
          <p:nvSpPr>
            <p:cNvPr id="60" name="TextBox 59">
              <a:extLst>
                <a:ext uri="{FF2B5EF4-FFF2-40B4-BE49-F238E27FC236}">
                  <a16:creationId xmlns:a16="http://schemas.microsoft.com/office/drawing/2014/main" id="{405D892E-13A0-9AF7-445A-3E632AF4C54C}"/>
                </a:ext>
              </a:extLst>
            </p:cNvPr>
            <p:cNvSpPr txBox="1"/>
            <p:nvPr/>
          </p:nvSpPr>
          <p:spPr>
            <a:xfrm>
              <a:off x="8207297" y="1970011"/>
              <a:ext cx="3891502" cy="369332"/>
            </a:xfrm>
            <a:prstGeom prst="rect">
              <a:avLst/>
            </a:prstGeom>
            <a:solidFill>
              <a:schemeClr val="bg1"/>
            </a:solidFill>
          </p:spPr>
          <p:txBody>
            <a:bodyPr wrap="square">
              <a:spAutoFit/>
            </a:bodyPr>
            <a:lstStyle/>
            <a:p>
              <a:r>
                <a:rPr lang="en-US" sz="1400" b="0" i="0" u="none" strike="noStrike" baseline="0" dirty="0"/>
                <a:t>Simulated spectra of the 8P</a:t>
              </a:r>
              <a:r>
                <a:rPr lang="en-US" sz="1050" b="0" i="0" u="none" strike="noStrike" baseline="0" dirty="0"/>
                <a:t>1/2 </a:t>
              </a:r>
              <a:r>
                <a:rPr lang="en-US" sz="1400" b="0" i="0" u="none" strike="noStrike" baseline="0" dirty="0"/>
                <a:t>→</a:t>
              </a:r>
              <a:r>
                <a:rPr lang="en-US" sz="1800" b="0" i="0" u="none" strike="noStrike" baseline="0" dirty="0"/>
                <a:t> </a:t>
              </a:r>
              <a:r>
                <a:rPr lang="en-US" sz="1400" b="0" i="0" u="none" strike="noStrike" baseline="0" dirty="0"/>
                <a:t>6D</a:t>
              </a:r>
              <a:r>
                <a:rPr lang="en-US" sz="1050" b="0" i="0" u="none" strike="noStrike" baseline="0" dirty="0"/>
                <a:t>3/2 </a:t>
              </a:r>
              <a:r>
                <a:rPr lang="en-US" sz="1400" b="0" i="0" u="none" strike="noStrike" baseline="0" dirty="0"/>
                <a:t>transitions</a:t>
              </a:r>
              <a:endParaRPr lang="fr-FR" sz="1400" dirty="0"/>
            </a:p>
          </p:txBody>
        </p:sp>
      </p:grpSp>
      <p:sp>
        <p:nvSpPr>
          <p:cNvPr id="18" name="Rectangle 17">
            <a:extLst>
              <a:ext uri="{FF2B5EF4-FFF2-40B4-BE49-F238E27FC236}">
                <a16:creationId xmlns:a16="http://schemas.microsoft.com/office/drawing/2014/main" id="{233BED1B-DB51-AAEC-C17F-17F647DE27F2}"/>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30F46BA6-554D-C9AE-8D11-3B8DD6ED34BE}"/>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AD1E49F9-FBA5-68E6-E986-8800A0E68923}"/>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41FD0E96-D2E3-180C-C1D2-F3E1425EF6A9}"/>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B32D7E69-6B72-AB1F-B45C-9762EEA23060}"/>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B32D7E69-6B72-AB1F-B45C-9762EEA23060}"/>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9"/>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CFFEC619-4ED8-599F-E743-C064C6AB3E97}"/>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8421B398-B1A2-F8C8-9E79-213F5C9BD24D}"/>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DE77D3A0-86AE-129B-DA69-5B94C44F9384}"/>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DE77D3A0-86AE-129B-DA69-5B94C44F9384}"/>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10"/>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D86512D3-7C1B-CB22-497F-0BCEA3209878}"/>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0AA16DA7-2F3E-EB16-96B7-5456E2B0771B}"/>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793C5ADE-55E9-3622-AB3A-4E7FA86E8A17}"/>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DEE8E8C6-6203-2B1E-1531-6B470081A137}"/>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6DAC2AF-9CDB-DEC8-184A-E929F8488043}"/>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1A6AC908-08C0-C4AF-5D10-B7EC96855CD3}"/>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02229583-9B21-3B1B-947C-873C851D07B0}"/>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sp>
        <p:nvSpPr>
          <p:cNvPr id="86" name="TextBox 85">
            <a:extLst>
              <a:ext uri="{FF2B5EF4-FFF2-40B4-BE49-F238E27FC236}">
                <a16:creationId xmlns:a16="http://schemas.microsoft.com/office/drawing/2014/main" id="{EE85DFB7-AA18-880E-3804-D9453D1A8F2F}"/>
              </a:ext>
            </a:extLst>
          </p:cNvPr>
          <p:cNvSpPr txBox="1"/>
          <p:nvPr/>
        </p:nvSpPr>
        <p:spPr>
          <a:xfrm>
            <a:off x="5073283" y="2727580"/>
            <a:ext cx="2094807"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Lambda-scheme:</a:t>
            </a:r>
          </a:p>
          <a:p>
            <a:r>
              <a:rPr lang="en-US" dirty="0"/>
              <a:t>Driving population into 6D states via 9P</a:t>
            </a:r>
          </a:p>
        </p:txBody>
      </p:sp>
      <p:sp>
        <p:nvSpPr>
          <p:cNvPr id="7" name="TextBox 6">
            <a:extLst>
              <a:ext uri="{FF2B5EF4-FFF2-40B4-BE49-F238E27FC236}">
                <a16:creationId xmlns:a16="http://schemas.microsoft.com/office/drawing/2014/main" id="{1C00C7EB-FDB3-ED29-356D-B91E009F4121}"/>
              </a:ext>
            </a:extLst>
          </p:cNvPr>
          <p:cNvSpPr txBox="1"/>
          <p:nvPr/>
        </p:nvSpPr>
        <p:spPr>
          <a:xfrm>
            <a:off x="4095754" y="4687802"/>
            <a:ext cx="7878641" cy="1295868"/>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t>Two step ionization scheme </a:t>
            </a:r>
            <a:r>
              <a:rPr lang="en-US" dirty="0">
                <a:sym typeface="Wingdings" pitchFamily="2" charset="2"/>
              </a:rPr>
              <a:t> detect laser ions</a:t>
            </a: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a:lnSpc>
                <a:spcPct val="150000"/>
              </a:lnSpc>
            </a:pPr>
            <a:endParaRPr lang="en-US" dirty="0"/>
          </a:p>
        </p:txBody>
      </p:sp>
      <p:cxnSp>
        <p:nvCxnSpPr>
          <p:cNvPr id="3" name="Straight Arrow Connector 2">
            <a:extLst>
              <a:ext uri="{FF2B5EF4-FFF2-40B4-BE49-F238E27FC236}">
                <a16:creationId xmlns:a16="http://schemas.microsoft.com/office/drawing/2014/main" id="{CF02873D-FC0E-A0F1-2659-4E102E69CF40}"/>
              </a:ext>
            </a:extLst>
          </p:cNvPr>
          <p:cNvCxnSpPr>
            <a:cxnSpLocks/>
          </p:cNvCxnSpPr>
          <p:nvPr/>
        </p:nvCxnSpPr>
        <p:spPr>
          <a:xfrm flipV="1">
            <a:off x="1668055" y="4258130"/>
            <a:ext cx="2405449" cy="20599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23A4FE0-B6C1-A573-76B5-C064590C6A67}"/>
              </a:ext>
            </a:extLst>
          </p:cNvPr>
          <p:cNvSpPr txBox="1"/>
          <p:nvPr/>
        </p:nvSpPr>
        <p:spPr>
          <a:xfrm>
            <a:off x="2250060" y="5678523"/>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608</a:t>
            </a:r>
            <a:r>
              <a:rPr lang="fr-FR" dirty="0">
                <a:effectLst/>
                <a:latin typeface="Arial" panose="020B0604020202020204" pitchFamily="34" charset="0"/>
              </a:rPr>
              <a:t> nm</a:t>
            </a:r>
            <a:endParaRPr lang="fr-FR" dirty="0"/>
          </a:p>
        </p:txBody>
      </p:sp>
      <p:cxnSp>
        <p:nvCxnSpPr>
          <p:cNvPr id="9" name="Straight Connector 8">
            <a:extLst>
              <a:ext uri="{FF2B5EF4-FFF2-40B4-BE49-F238E27FC236}">
                <a16:creationId xmlns:a16="http://schemas.microsoft.com/office/drawing/2014/main" id="{56C3F8A8-60A2-5B74-B6F3-7EE2B5306FE6}"/>
              </a:ext>
            </a:extLst>
          </p:cNvPr>
          <p:cNvCxnSpPr>
            <a:cxnSpLocks/>
          </p:cNvCxnSpPr>
          <p:nvPr/>
        </p:nvCxnSpPr>
        <p:spPr>
          <a:xfrm>
            <a:off x="2731504" y="4935140"/>
            <a:ext cx="395503"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6B9AA7F-BAB6-9F5D-5B03-658857B470B1}"/>
              </a:ext>
            </a:extLst>
          </p:cNvPr>
          <p:cNvCxnSpPr>
            <a:cxnSpLocks/>
          </p:cNvCxnSpPr>
          <p:nvPr/>
        </p:nvCxnSpPr>
        <p:spPr>
          <a:xfrm flipV="1">
            <a:off x="2762504" y="4935140"/>
            <a:ext cx="298888"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99" name="Straight Arrow Connector 98">
            <a:extLst>
              <a:ext uri="{FF2B5EF4-FFF2-40B4-BE49-F238E27FC236}">
                <a16:creationId xmlns:a16="http://schemas.microsoft.com/office/drawing/2014/main" id="{E9D56AEC-3E03-7DE3-634F-88B3817F57A9}"/>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C809631C-7990-EB9B-8CFC-7853AFE3452B}"/>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Up Arrow 35">
            <a:extLst>
              <a:ext uri="{FF2B5EF4-FFF2-40B4-BE49-F238E27FC236}">
                <a16:creationId xmlns:a16="http://schemas.microsoft.com/office/drawing/2014/main" id="{97003050-B074-9620-02DC-863CCBA5B600}"/>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E9D5861-186A-907C-44F6-3ACB7CCBB572}"/>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spTree>
    <p:extLst>
      <p:ext uri="{BB962C8B-B14F-4D97-AF65-F5344CB8AC3E}">
        <p14:creationId xmlns:p14="http://schemas.microsoft.com/office/powerpoint/2010/main" val="1823450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34</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9"/>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10"/>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16" name="TextBox 15">
            <a:extLst>
              <a:ext uri="{FF2B5EF4-FFF2-40B4-BE49-F238E27FC236}">
                <a16:creationId xmlns:a16="http://schemas.microsoft.com/office/drawing/2014/main" id="{85BE34A3-37F9-E6DB-CEB9-E6C1522CF97B}"/>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t>Excitation to 9P </a:t>
            </a:r>
            <a:r>
              <a:rPr lang="en-US" dirty="0" err="1"/>
              <a:t>lvl</a:t>
            </a:r>
            <a:endParaRPr lang="en-US"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dirty="0"/>
              <a:t>Field ionization = previous new developments necessary</a:t>
            </a:r>
          </a:p>
        </p:txBody>
      </p:sp>
      <p:sp>
        <p:nvSpPr>
          <p:cNvPr id="17" name="TextBox 16">
            <a:extLst>
              <a:ext uri="{FF2B5EF4-FFF2-40B4-BE49-F238E27FC236}">
                <a16:creationId xmlns:a16="http://schemas.microsoft.com/office/drawing/2014/main" id="{4CFA7706-E2A8-72D8-D403-5CAE3534385D}"/>
              </a:ext>
            </a:extLst>
          </p:cNvPr>
          <p:cNvSpPr txBox="1"/>
          <p:nvPr/>
        </p:nvSpPr>
        <p:spPr>
          <a:xfrm>
            <a:off x="7156606" y="2652174"/>
            <a:ext cx="2094807"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N-scheme:</a:t>
            </a:r>
          </a:p>
          <a:p>
            <a:r>
              <a:rPr lang="en-US" dirty="0"/>
              <a:t>4 steps Ionization</a:t>
            </a:r>
          </a:p>
        </p:txBody>
      </p:sp>
    </p:spTree>
    <p:extLst>
      <p:ext uri="{BB962C8B-B14F-4D97-AF65-F5344CB8AC3E}">
        <p14:creationId xmlns:p14="http://schemas.microsoft.com/office/powerpoint/2010/main" val="38479710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35</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5" name="TextBox 4">
            <a:extLst>
              <a:ext uri="{FF2B5EF4-FFF2-40B4-BE49-F238E27FC236}">
                <a16:creationId xmlns:a16="http://schemas.microsoft.com/office/drawing/2014/main" id="{6464EC7D-379F-B58F-4FDD-25E2B85AD9F5}"/>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t>Excitation to 9P </a:t>
            </a:r>
            <a:r>
              <a:rPr lang="en-US" dirty="0" err="1"/>
              <a:t>lvl</a:t>
            </a:r>
            <a:endParaRPr lang="en-US"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dirty="0"/>
              <a:t>Field ionization = previous new developments necessary</a:t>
            </a:r>
          </a:p>
        </p:txBody>
      </p:sp>
      <p:pic>
        <p:nvPicPr>
          <p:cNvPr id="6" name="Graphic 5" descr="Question Mark with solid fill">
            <a:extLst>
              <a:ext uri="{FF2B5EF4-FFF2-40B4-BE49-F238E27FC236}">
                <a16:creationId xmlns:a16="http://schemas.microsoft.com/office/drawing/2014/main" id="{682D0B31-DD96-F027-2A54-60FD04CC8D6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841393" y="4840202"/>
            <a:ext cx="801317" cy="801317"/>
          </a:xfrm>
          <a:prstGeom prst="rect">
            <a:avLst/>
          </a:prstGeom>
        </p:spPr>
      </p:pic>
      <p:sp>
        <p:nvSpPr>
          <p:cNvPr id="7" name="TextBox 6">
            <a:extLst>
              <a:ext uri="{FF2B5EF4-FFF2-40B4-BE49-F238E27FC236}">
                <a16:creationId xmlns:a16="http://schemas.microsoft.com/office/drawing/2014/main" id="{668E9E5E-8C37-C5AD-77D5-C19ED16AC767}"/>
              </a:ext>
            </a:extLst>
          </p:cNvPr>
          <p:cNvSpPr txBox="1"/>
          <p:nvPr/>
        </p:nvSpPr>
        <p:spPr>
          <a:xfrm>
            <a:off x="7156606" y="2652174"/>
            <a:ext cx="2094807"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N-scheme:</a:t>
            </a:r>
          </a:p>
          <a:p>
            <a:r>
              <a:rPr lang="en-US" dirty="0"/>
              <a:t>4 steps Ionization</a:t>
            </a:r>
          </a:p>
        </p:txBody>
      </p:sp>
    </p:spTree>
    <p:extLst>
      <p:ext uri="{BB962C8B-B14F-4D97-AF65-F5344CB8AC3E}">
        <p14:creationId xmlns:p14="http://schemas.microsoft.com/office/powerpoint/2010/main" val="39399359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36</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pic>
        <p:nvPicPr>
          <p:cNvPr id="14" name="Picture 13">
            <a:extLst>
              <a:ext uri="{FF2B5EF4-FFF2-40B4-BE49-F238E27FC236}">
                <a16:creationId xmlns:a16="http://schemas.microsoft.com/office/drawing/2014/main" id="{2BD3E076-6E89-3073-3A97-3A33D81A3DAA}"/>
              </a:ext>
            </a:extLst>
          </p:cNvPr>
          <p:cNvPicPr>
            <a:picLocks noChangeAspect="1"/>
          </p:cNvPicPr>
          <p:nvPr/>
        </p:nvPicPr>
        <p:blipFill rotWithShape="1">
          <a:blip r:embed="rId10"/>
          <a:srcRect l="34900" t="3511"/>
          <a:stretch/>
        </p:blipFill>
        <p:spPr>
          <a:xfrm>
            <a:off x="6370817" y="1081209"/>
            <a:ext cx="5234863" cy="2564111"/>
          </a:xfrm>
          <a:prstGeom prst="rect">
            <a:avLst/>
          </a:prstGeom>
        </p:spPr>
      </p:pic>
      <p:pic>
        <p:nvPicPr>
          <p:cNvPr id="6" name="Graphic 5" descr="Question Mark with solid fill">
            <a:extLst>
              <a:ext uri="{FF2B5EF4-FFF2-40B4-BE49-F238E27FC236}">
                <a16:creationId xmlns:a16="http://schemas.microsoft.com/office/drawing/2014/main" id="{682D0B31-DD96-F027-2A54-60FD04CC8D6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41393" y="4840202"/>
            <a:ext cx="801317" cy="801317"/>
          </a:xfrm>
          <a:prstGeom prst="rect">
            <a:avLst/>
          </a:prstGeom>
        </p:spPr>
      </p:pic>
      <p:sp>
        <p:nvSpPr>
          <p:cNvPr id="3" name="TextBox 2">
            <a:extLst>
              <a:ext uri="{FF2B5EF4-FFF2-40B4-BE49-F238E27FC236}">
                <a16:creationId xmlns:a16="http://schemas.microsoft.com/office/drawing/2014/main" id="{541A4529-ABC2-2EF2-CFD0-785EDA19410B}"/>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dirty="0"/>
              <a:t>Field ionization = previous new developments necessary</a:t>
            </a:r>
          </a:p>
        </p:txBody>
      </p:sp>
      <p:pic>
        <p:nvPicPr>
          <p:cNvPr id="7" name="Picture 6">
            <a:extLst>
              <a:ext uri="{FF2B5EF4-FFF2-40B4-BE49-F238E27FC236}">
                <a16:creationId xmlns:a16="http://schemas.microsoft.com/office/drawing/2014/main" id="{B19F0F0B-33BB-BB55-FC2E-2AC14C6E930D}"/>
              </a:ext>
            </a:extLst>
          </p:cNvPr>
          <p:cNvPicPr>
            <a:picLocks noChangeAspect="1"/>
          </p:cNvPicPr>
          <p:nvPr/>
        </p:nvPicPr>
        <p:blipFill>
          <a:blip r:embed="rId13"/>
          <a:stretch>
            <a:fillRect/>
          </a:stretch>
        </p:blipFill>
        <p:spPr>
          <a:xfrm>
            <a:off x="4301822" y="4707908"/>
            <a:ext cx="489398" cy="593210"/>
          </a:xfrm>
          <a:prstGeom prst="rect">
            <a:avLst/>
          </a:prstGeom>
        </p:spPr>
      </p:pic>
    </p:spTree>
    <p:extLst>
      <p:ext uri="{BB962C8B-B14F-4D97-AF65-F5344CB8AC3E}">
        <p14:creationId xmlns:p14="http://schemas.microsoft.com/office/powerpoint/2010/main" val="221774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4" name="TextBox 13">
            <a:extLst>
              <a:ext uri="{FF2B5EF4-FFF2-40B4-BE49-F238E27FC236}">
                <a16:creationId xmlns:a16="http://schemas.microsoft.com/office/drawing/2014/main" id="{FE6F0D99-B749-D88A-761E-EB2BFA3BC875}"/>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dirty="0"/>
              <a:t>Field ionization = previous new developments necessary</a:t>
            </a:r>
          </a:p>
        </p:txBody>
      </p:sp>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37</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pic>
        <p:nvPicPr>
          <p:cNvPr id="7" name="Picture 6">
            <a:extLst>
              <a:ext uri="{FF2B5EF4-FFF2-40B4-BE49-F238E27FC236}">
                <a16:creationId xmlns:a16="http://schemas.microsoft.com/office/drawing/2014/main" id="{A28FF328-79D4-53B7-20C2-904DE4B8F842}"/>
              </a:ext>
            </a:extLst>
          </p:cNvPr>
          <p:cNvPicPr>
            <a:picLocks noChangeAspect="1"/>
          </p:cNvPicPr>
          <p:nvPr/>
        </p:nvPicPr>
        <p:blipFill>
          <a:blip r:embed="rId10"/>
          <a:stretch>
            <a:fillRect/>
          </a:stretch>
        </p:blipFill>
        <p:spPr>
          <a:xfrm>
            <a:off x="4301822" y="4707908"/>
            <a:ext cx="489398" cy="593210"/>
          </a:xfrm>
          <a:prstGeom prst="rect">
            <a:avLst/>
          </a:prstGeom>
        </p:spPr>
      </p:pic>
      <p:pic>
        <p:nvPicPr>
          <p:cNvPr id="15" name="Graphic 14" descr="Question Mark with solid fill">
            <a:extLst>
              <a:ext uri="{FF2B5EF4-FFF2-40B4-BE49-F238E27FC236}">
                <a16:creationId xmlns:a16="http://schemas.microsoft.com/office/drawing/2014/main" id="{88A1F984-F082-7BBE-0BCA-FACFDD94A88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66381" y="766630"/>
            <a:ext cx="801317" cy="801317"/>
          </a:xfrm>
          <a:prstGeom prst="rect">
            <a:avLst/>
          </a:prstGeom>
        </p:spPr>
      </p:pic>
    </p:spTree>
    <p:extLst>
      <p:ext uri="{BB962C8B-B14F-4D97-AF65-F5344CB8AC3E}">
        <p14:creationId xmlns:p14="http://schemas.microsoft.com/office/powerpoint/2010/main" val="35008955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38</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pic>
        <p:nvPicPr>
          <p:cNvPr id="3" name="Content Placeholder 2">
            <a:extLst>
              <a:ext uri="{FF2B5EF4-FFF2-40B4-BE49-F238E27FC236}">
                <a16:creationId xmlns:a16="http://schemas.microsoft.com/office/drawing/2014/main" id="{996313AE-9D7D-4815-0381-8141FFA43D37}"/>
              </a:ext>
            </a:extLst>
          </p:cNvPr>
          <p:cNvPicPr>
            <a:picLocks noGrp="1" noChangeAspect="1" noChangeArrowheads="1"/>
          </p:cNvPicPr>
          <p:nvPr>
            <p:ph idx="1"/>
          </p:nvPr>
        </p:nvPicPr>
        <p:blipFill rotWithShape="1">
          <a:blip r:embed="rId10">
            <a:extLst>
              <a:ext uri="{28A0092B-C50C-407E-A947-70E740481C1C}">
                <a14:useLocalDpi xmlns:a14="http://schemas.microsoft.com/office/drawing/2010/main" val="0"/>
              </a:ext>
            </a:extLst>
          </a:blip>
          <a:srcRect b="49722"/>
          <a:stretch/>
        </p:blipFill>
        <p:spPr bwMode="auto">
          <a:xfrm>
            <a:off x="6132138" y="1146762"/>
            <a:ext cx="5828170" cy="18479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machine in a factory&#10;&#10;Description automatically generated">
            <a:extLst>
              <a:ext uri="{FF2B5EF4-FFF2-40B4-BE49-F238E27FC236}">
                <a16:creationId xmlns:a16="http://schemas.microsoft.com/office/drawing/2014/main" id="{DBA5F9E8-0D65-DE65-7A32-69AD4BF62B45}"/>
              </a:ext>
            </a:extLst>
          </p:cNvPr>
          <p:cNvPicPr>
            <a:picLocks noChangeAspect="1"/>
          </p:cNvPicPr>
          <p:nvPr/>
        </p:nvPicPr>
        <p:blipFill>
          <a:blip r:embed="rId11">
            <a:extLst>
              <a:ext uri="{28A0092B-C50C-407E-A947-70E740481C1C}">
                <a14:useLocalDpi xmlns:a14="http://schemas.microsoft.com/office/drawing/2010/main" val="0"/>
              </a:ext>
            </a:extLst>
          </a:blip>
          <a:srcRect t="31425" r="2381" b="14180"/>
          <a:stretch/>
        </p:blipFill>
        <p:spPr>
          <a:xfrm>
            <a:off x="7947721" y="3141628"/>
            <a:ext cx="3665161" cy="1531721"/>
          </a:xfrm>
          <a:prstGeom prst="rect">
            <a:avLst/>
          </a:prstGeom>
        </p:spPr>
      </p:pic>
      <p:pic>
        <p:nvPicPr>
          <p:cNvPr id="15" name="Graphic 14" descr="Question Mark with solid fill">
            <a:extLst>
              <a:ext uri="{FF2B5EF4-FFF2-40B4-BE49-F238E27FC236}">
                <a16:creationId xmlns:a16="http://schemas.microsoft.com/office/drawing/2014/main" id="{88A1F984-F082-7BBE-0BCA-FACFDD94A88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066381" y="766630"/>
            <a:ext cx="801317" cy="801317"/>
          </a:xfrm>
          <a:prstGeom prst="rect">
            <a:avLst/>
          </a:prstGeom>
        </p:spPr>
      </p:pic>
      <p:sp>
        <p:nvSpPr>
          <p:cNvPr id="16" name="TextBox 15">
            <a:extLst>
              <a:ext uri="{FF2B5EF4-FFF2-40B4-BE49-F238E27FC236}">
                <a16:creationId xmlns:a16="http://schemas.microsoft.com/office/drawing/2014/main" id="{61B3891F-FC5E-AD3F-86DB-3AD2D87327B2}"/>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17" name="Picture 16">
            <a:extLst>
              <a:ext uri="{FF2B5EF4-FFF2-40B4-BE49-F238E27FC236}">
                <a16:creationId xmlns:a16="http://schemas.microsoft.com/office/drawing/2014/main" id="{C0832E02-9AA8-4B19-FD20-85D170284E22}"/>
              </a:ext>
            </a:extLst>
          </p:cNvPr>
          <p:cNvPicPr>
            <a:picLocks noChangeAspect="1"/>
          </p:cNvPicPr>
          <p:nvPr/>
        </p:nvPicPr>
        <p:blipFill>
          <a:blip r:embed="rId14"/>
          <a:stretch>
            <a:fillRect/>
          </a:stretch>
        </p:blipFill>
        <p:spPr>
          <a:xfrm>
            <a:off x="4301822" y="4707908"/>
            <a:ext cx="489398" cy="593210"/>
          </a:xfrm>
          <a:prstGeom prst="rect">
            <a:avLst/>
          </a:prstGeom>
        </p:spPr>
      </p:pic>
      <p:pic>
        <p:nvPicPr>
          <p:cNvPr id="19" name="Picture 18">
            <a:extLst>
              <a:ext uri="{FF2B5EF4-FFF2-40B4-BE49-F238E27FC236}">
                <a16:creationId xmlns:a16="http://schemas.microsoft.com/office/drawing/2014/main" id="{2B602963-7EDD-FB4F-C26F-C772E568E074}"/>
              </a:ext>
            </a:extLst>
          </p:cNvPr>
          <p:cNvPicPr>
            <a:picLocks noChangeAspect="1"/>
          </p:cNvPicPr>
          <p:nvPr/>
        </p:nvPicPr>
        <p:blipFill>
          <a:blip r:embed="rId14"/>
          <a:stretch>
            <a:fillRect/>
          </a:stretch>
        </p:blipFill>
        <p:spPr>
          <a:xfrm>
            <a:off x="4315447" y="6075595"/>
            <a:ext cx="489398" cy="593210"/>
          </a:xfrm>
          <a:prstGeom prst="rect">
            <a:avLst/>
          </a:prstGeom>
        </p:spPr>
      </p:pic>
    </p:spTree>
    <p:extLst>
      <p:ext uri="{BB962C8B-B14F-4D97-AF65-F5344CB8AC3E}">
        <p14:creationId xmlns:p14="http://schemas.microsoft.com/office/powerpoint/2010/main" val="39545258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42B50B-2C99-9B3D-1F2B-9F79F7DD7BD4}"/>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31270910-B73F-9302-F94D-EED8CE2F18F2}"/>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6CCC2C4-2BB6-8459-E955-EA24D965DB9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4D0DE963-15DF-61B6-EF6E-DB994B916F72}"/>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4D0DE963-15DF-61B6-EF6E-DB994B916F72}"/>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F477CFF1-7BA4-C1CE-D510-ECCD9987016A}"/>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C6A749BF-B6EF-163A-E906-C0F82B589B7E}"/>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2365B772-15EC-5367-B206-70513C142004}"/>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2365B772-15EC-5367-B206-70513C142004}"/>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D4A099E9-E81D-BE96-AD6D-51497AF9081F}"/>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42026418-6CC0-9B95-56F5-1500A780BC26}"/>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42026418-6CC0-9B95-56F5-1500A780BC26}"/>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7E242A8C-3996-8009-644C-FBA33FED3E29}"/>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24456085-A735-7A51-EC62-26E5160A3997}"/>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24456085-A735-7A51-EC62-26E5160A3997}"/>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D2D49220-2A49-D8DB-A31A-EEA5A66F09E9}"/>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7CA08221-C72B-C846-13B3-BA3B108A7C26}"/>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CD9DE578-A3B1-E0FC-7D8B-1F88E5C6EC25}"/>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CD9DE578-A3B1-E0FC-7D8B-1F88E5C6EC25}"/>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A33FC89F-D000-BB5F-74B9-0BECD54E012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75A5F9D9-E70C-1E47-3CE1-D25E81D249F3}"/>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7BD4432-3A36-DD77-3951-25426DA878FB}"/>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7BD4432-3A36-DD77-3951-25426DA878FB}"/>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8660B900-866A-D208-4D38-A63B08B19166}"/>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8CA1276-5142-393E-9429-8408705119CB}"/>
              </a:ext>
            </a:extLst>
          </p:cNvPr>
          <p:cNvSpPr>
            <a:spLocks noGrp="1"/>
          </p:cNvSpPr>
          <p:nvPr>
            <p:ph type="sldNum" sz="quarter" idx="12"/>
          </p:nvPr>
        </p:nvSpPr>
        <p:spPr/>
        <p:txBody>
          <a:bodyPr/>
          <a:lstStyle/>
          <a:p>
            <a:fld id="{480CD61E-EEE6-4D53-A597-0DE12228D098}" type="slidenum">
              <a:rPr lang="de-DE" smtClean="0"/>
              <a:t>39</a:t>
            </a:fld>
            <a:endParaRPr lang="de-DE"/>
          </a:p>
        </p:txBody>
      </p:sp>
      <p:sp>
        <p:nvSpPr>
          <p:cNvPr id="18" name="Rectangle 17">
            <a:extLst>
              <a:ext uri="{FF2B5EF4-FFF2-40B4-BE49-F238E27FC236}">
                <a16:creationId xmlns:a16="http://schemas.microsoft.com/office/drawing/2014/main" id="{C9198193-4487-1996-012D-1B86484054EE}"/>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41E0D4F-F5A9-BF50-66C3-DF7C08611C90}"/>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15C4402-7048-892C-1F73-D4E495FB7695}"/>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E754076E-984D-B7D9-CE7E-CB8107EF6D73}"/>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BB4F649A-0848-1F64-0CC5-C3069C3865E3}"/>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BB4F649A-0848-1F64-0CC5-C3069C3865E3}"/>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70DC785B-4E32-C677-2D22-959BD276545D}"/>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561E3917-924A-60AA-5E55-3142EC5570CB}"/>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4221D5EC-F111-4760-FE12-C30C0E6ADC6C}"/>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4221D5EC-F111-4760-FE12-C30C0E6ADC6C}"/>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AA8CD43A-1BA8-E3DF-ED62-08764293EEA0}"/>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E435B620-A8C6-8833-2E6C-C5DAC108F94A}"/>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95E13CF-1A80-55CC-AC55-DC6D45C780EF}"/>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35B4274-D363-390C-AA3D-5F14F8B8B0F9}"/>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0CEAB608-D587-5E80-F576-A83350157E09}"/>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85" name="TextBox 84">
            <a:extLst>
              <a:ext uri="{FF2B5EF4-FFF2-40B4-BE49-F238E27FC236}">
                <a16:creationId xmlns:a16="http://schemas.microsoft.com/office/drawing/2014/main" id="{71D4DB8C-6F31-28C5-8814-90E0BB91B3C9}"/>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sp>
        <p:nvSpPr>
          <p:cNvPr id="100" name="TextBox 99">
            <a:extLst>
              <a:ext uri="{FF2B5EF4-FFF2-40B4-BE49-F238E27FC236}">
                <a16:creationId xmlns:a16="http://schemas.microsoft.com/office/drawing/2014/main" id="{E85B8038-92A4-9AA6-609D-603CC41D695E}"/>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cxnSp>
        <p:nvCxnSpPr>
          <p:cNvPr id="3" name="Straight Arrow Connector 2">
            <a:extLst>
              <a:ext uri="{FF2B5EF4-FFF2-40B4-BE49-F238E27FC236}">
                <a16:creationId xmlns:a16="http://schemas.microsoft.com/office/drawing/2014/main" id="{55CFAA49-AEA4-285C-AA6B-A36977648029}"/>
              </a:ext>
            </a:extLst>
          </p:cNvPr>
          <p:cNvCxnSpPr>
            <a:cxnSpLocks/>
          </p:cNvCxnSpPr>
          <p:nvPr/>
        </p:nvCxnSpPr>
        <p:spPr>
          <a:xfrm flipV="1">
            <a:off x="1437673" y="2363265"/>
            <a:ext cx="1236931" cy="3941015"/>
          </a:xfrm>
          <a:prstGeom prst="straightConnector1">
            <a:avLst/>
          </a:prstGeom>
          <a:ln w="38100">
            <a:solidFill>
              <a:srgbClr val="7030A0">
                <a:alpha val="5006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B08B90A-2954-907F-36F4-6DD931D5D5DC}"/>
              </a:ext>
            </a:extLst>
          </p:cNvPr>
          <p:cNvCxnSpPr>
            <a:cxnSpLocks/>
          </p:cNvCxnSpPr>
          <p:nvPr/>
        </p:nvCxnSpPr>
        <p:spPr>
          <a:xfrm>
            <a:off x="3061392" y="2393850"/>
            <a:ext cx="984599" cy="1809311"/>
          </a:xfrm>
          <a:prstGeom prst="straightConnector1">
            <a:avLst/>
          </a:prstGeom>
          <a:ln w="38100">
            <a:solidFill>
              <a:srgbClr val="C00000">
                <a:alpha val="50000"/>
              </a:srgb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D036EB5-6FDA-5A37-39E0-38E4BA82B6F2}"/>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21" name="Straight Arrow Connector 20">
            <a:extLst>
              <a:ext uri="{FF2B5EF4-FFF2-40B4-BE49-F238E27FC236}">
                <a16:creationId xmlns:a16="http://schemas.microsoft.com/office/drawing/2014/main" id="{C2848A5C-898E-01CF-B9C2-CF6BA3B69B79}"/>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3" name="Graphic 22" descr="Question Mark with solid fill">
            <a:extLst>
              <a:ext uri="{FF2B5EF4-FFF2-40B4-BE49-F238E27FC236}">
                <a16:creationId xmlns:a16="http://schemas.microsoft.com/office/drawing/2014/main" id="{2947DD51-5B62-7856-3C6A-A11ACE5DDCA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804845" y="2568269"/>
            <a:ext cx="801317" cy="801317"/>
          </a:xfrm>
          <a:prstGeom prst="rect">
            <a:avLst/>
          </a:prstGeom>
        </p:spPr>
      </p:pic>
      <p:sp>
        <p:nvSpPr>
          <p:cNvPr id="24" name="TextBox 23">
            <a:extLst>
              <a:ext uri="{FF2B5EF4-FFF2-40B4-BE49-F238E27FC236}">
                <a16:creationId xmlns:a16="http://schemas.microsoft.com/office/drawing/2014/main" id="{E411EAEE-16D2-6FD0-9434-C4CFAD72D02F}"/>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25" name="Picture 24">
            <a:extLst>
              <a:ext uri="{FF2B5EF4-FFF2-40B4-BE49-F238E27FC236}">
                <a16:creationId xmlns:a16="http://schemas.microsoft.com/office/drawing/2014/main" id="{458BF586-B42A-70E2-C42D-2965396F5C2B}"/>
              </a:ext>
            </a:extLst>
          </p:cNvPr>
          <p:cNvPicPr>
            <a:picLocks noChangeAspect="1"/>
          </p:cNvPicPr>
          <p:nvPr/>
        </p:nvPicPr>
        <p:blipFill>
          <a:blip r:embed="rId12"/>
          <a:stretch>
            <a:fillRect/>
          </a:stretch>
        </p:blipFill>
        <p:spPr>
          <a:xfrm>
            <a:off x="4301822" y="4707908"/>
            <a:ext cx="489398" cy="593210"/>
          </a:xfrm>
          <a:prstGeom prst="rect">
            <a:avLst/>
          </a:prstGeom>
        </p:spPr>
      </p:pic>
      <p:pic>
        <p:nvPicPr>
          <p:cNvPr id="26" name="Picture 25">
            <a:extLst>
              <a:ext uri="{FF2B5EF4-FFF2-40B4-BE49-F238E27FC236}">
                <a16:creationId xmlns:a16="http://schemas.microsoft.com/office/drawing/2014/main" id="{C87A34D5-655A-B650-F58A-F0B2CA1665A9}"/>
              </a:ext>
            </a:extLst>
          </p:cNvPr>
          <p:cNvPicPr>
            <a:picLocks noChangeAspect="1"/>
          </p:cNvPicPr>
          <p:nvPr/>
        </p:nvPicPr>
        <p:blipFill>
          <a:blip r:embed="rId12"/>
          <a:stretch>
            <a:fillRect/>
          </a:stretch>
        </p:blipFill>
        <p:spPr>
          <a:xfrm>
            <a:off x="4315447" y="6075595"/>
            <a:ext cx="489398" cy="593210"/>
          </a:xfrm>
          <a:prstGeom prst="rect">
            <a:avLst/>
          </a:prstGeom>
        </p:spPr>
      </p:pic>
    </p:spTree>
    <p:extLst>
      <p:ext uri="{BB962C8B-B14F-4D97-AF65-F5344CB8AC3E}">
        <p14:creationId xmlns:p14="http://schemas.microsoft.com/office/powerpoint/2010/main" val="1530452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2C0C5-E40A-DAD9-3C9E-94F6D5DC5787}"/>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61FC70BE-AD49-01B5-B730-367ABD72F0FB}"/>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C948EF2E-A8E7-725C-6530-8335EFFD99B7}"/>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3AD47BE3-54A9-6E72-F2B5-AB01D1EFFAB0}"/>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7C6834AC-FB4F-7EFB-6A22-999EE2B9FE31}"/>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94F0E826-F043-B156-DD55-F6FE6D5A0173}"/>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704402AE-D0F6-32E6-78AB-DE96218F3CF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CF4BF6E6-AAC4-3538-6D00-3866281F09AE}"/>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E39FCDE1-E472-0517-9BCA-CB666FD2DBC1}"/>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95A0E481-7A1A-5118-3827-D5F3E891D36D}"/>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BD1FBBAF-2327-1C48-8763-A54994C7F1A8}"/>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2D67BACB-A9A0-9259-1B67-BB19B0BEFC0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38C7B796-8C9E-968E-3A62-E4E1F57D96A0}"/>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4D7A4353-D323-CB1E-9910-1AC87197102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17011EC3-BEB7-CBAA-2BCA-9E6157F12236}"/>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2DC069FA-1198-6C6B-D9DE-A7981E83CFE4}"/>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2513ABE1-E0BE-E671-B2DB-133BF89FEB7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8C288515-5F43-58CE-54F5-588F0A618852}"/>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B6CCECA0-7DD5-4610-8636-D7E3714197A2}"/>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8003287A-E7B0-75E2-B2A2-E6FB91C89365}"/>
              </a:ext>
            </a:extLst>
          </p:cNvPr>
          <p:cNvSpPr>
            <a:spLocks noGrp="1"/>
          </p:cNvSpPr>
          <p:nvPr>
            <p:ph type="sldNum" sz="quarter" idx="12"/>
          </p:nvPr>
        </p:nvSpPr>
        <p:spPr/>
        <p:txBody>
          <a:bodyPr/>
          <a:lstStyle/>
          <a:p>
            <a:fld id="{480CD61E-EEE6-4D53-A597-0DE12228D098}" type="slidenum">
              <a:rPr lang="de-DE" smtClean="0"/>
              <a:t>4</a:t>
            </a:fld>
            <a:endParaRPr lang="de-DE"/>
          </a:p>
        </p:txBody>
      </p:sp>
      <p:sp>
        <p:nvSpPr>
          <p:cNvPr id="44" name="TextBox 43">
            <a:extLst>
              <a:ext uri="{FF2B5EF4-FFF2-40B4-BE49-F238E27FC236}">
                <a16:creationId xmlns:a16="http://schemas.microsoft.com/office/drawing/2014/main" id="{66999960-F5BA-3486-CF81-931525402E4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C15CA7F5-D082-E6D2-9023-FBC3ECF2FB16}"/>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41EB3691-B3C0-4F48-5361-47C4A2F93047}"/>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20C7FEEF-A704-6075-AB13-3EF051787442}"/>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9"/>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6C98E906-CF19-315D-1E4B-0B1EB28BCDF8}"/>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4AF391ED-6650-814C-A11D-EF7DBD1F27A6}"/>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DB412F7B-CF66-20D7-34DC-CA0C33C40561}"/>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10"/>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403B32FD-2C2C-7911-1975-14D80D6D219A}"/>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D0B55BF4-EC96-B70C-E932-F41CC1CDD070}"/>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303AABA-0B63-785C-AACA-7C4B2D1952E1}"/>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5B3A8A0-B188-36A4-9104-D263FBC67ADC}"/>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673DC18-AAD8-D8FB-B4FC-98338E10DB19}"/>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C5A6CFAF-44E5-4E22-310B-0C85B222F69D}"/>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0C7EAD6B-CEDA-7C00-3D64-9571C7653464}"/>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AAA7C98D-4827-AF56-E3E2-CBE003551ABC}"/>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7830DB73-3D2D-4A10-E453-CE676E56EFBB}"/>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5C4DD201-A0EA-1851-080C-222237F56BB3}"/>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769560C1-89CA-9F52-FDFE-3936BF25B700}"/>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112C6524-D96D-FB83-2007-243F96F2781D}"/>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67E4DFB-46D7-DF3C-8740-70E037B8C1B0}"/>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16" name="TextBox 15">
            <a:extLst>
              <a:ext uri="{FF2B5EF4-FFF2-40B4-BE49-F238E27FC236}">
                <a16:creationId xmlns:a16="http://schemas.microsoft.com/office/drawing/2014/main" id="{7ACD6A46-16BC-AA69-CB80-2DC8146CAACE}"/>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t>Excitation to 9P </a:t>
            </a:r>
            <a:r>
              <a:rPr lang="en-US" dirty="0" err="1"/>
              <a:t>lvl</a:t>
            </a:r>
            <a:endParaRPr lang="en-US"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dirty="0"/>
              <a:t>Excitation to Rydberg states (+plus bonus of characterizing Rydberg series)</a:t>
            </a:r>
          </a:p>
          <a:p>
            <a:pPr marL="285750" indent="-285750">
              <a:lnSpc>
                <a:spcPct val="150000"/>
              </a:lnSpc>
              <a:buFont typeface="Courier New" panose="02070309020205020404" pitchFamily="49" charset="0"/>
              <a:buChar char="o"/>
            </a:pPr>
            <a:r>
              <a:rPr lang="en-US" dirty="0"/>
              <a:t>Field ionization = previous new developments necessary</a:t>
            </a:r>
          </a:p>
        </p:txBody>
      </p:sp>
      <p:sp>
        <p:nvSpPr>
          <p:cNvPr id="17" name="TextBox 16">
            <a:extLst>
              <a:ext uri="{FF2B5EF4-FFF2-40B4-BE49-F238E27FC236}">
                <a16:creationId xmlns:a16="http://schemas.microsoft.com/office/drawing/2014/main" id="{B0252759-809B-A5AE-075B-842CBDE10A39}"/>
              </a:ext>
            </a:extLst>
          </p:cNvPr>
          <p:cNvSpPr txBox="1"/>
          <p:nvPr/>
        </p:nvSpPr>
        <p:spPr>
          <a:xfrm>
            <a:off x="7156606" y="2652174"/>
            <a:ext cx="2094807"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N-scheme:</a:t>
            </a:r>
          </a:p>
          <a:p>
            <a:r>
              <a:rPr lang="en-US" dirty="0"/>
              <a:t>4 steps Ionization</a:t>
            </a:r>
          </a:p>
        </p:txBody>
      </p:sp>
    </p:spTree>
    <p:extLst>
      <p:ext uri="{BB962C8B-B14F-4D97-AF65-F5344CB8AC3E}">
        <p14:creationId xmlns:p14="http://schemas.microsoft.com/office/powerpoint/2010/main" val="15344084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070B2-5DBF-5154-78AC-71C68DAF9951}"/>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B3F82801-CBD3-D191-8499-1D0583CCD40C}"/>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1FA7841B-988F-21D3-1D12-80727021DDE3}"/>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A04A0F1-3446-A36A-5BEA-7BF7161A0A68}"/>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8A04A0F1-3446-A36A-5BEA-7BF7161A0A68}"/>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8ADC4A47-5821-CD72-E582-3C7582113F97}"/>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E087B4D7-280E-E0D3-FC32-06DCB3B0731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62402BCC-9B3D-E591-E837-6513AB316FE1}"/>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62402BCC-9B3D-E591-E837-6513AB316FE1}"/>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3DD5F5DD-A7C6-8D1B-0E56-37BB68CD4EE9}"/>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B72B38CE-99D0-44BC-CE7D-758D074C952A}"/>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B72B38CE-99D0-44BC-CE7D-758D074C952A}"/>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9DA5CBF3-A4AC-BD3C-AC15-226D31A797FD}"/>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E8ECF9C8-0E38-8899-CAD2-C5344D1495EF}"/>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E8ECF9C8-0E38-8899-CAD2-C5344D1495EF}"/>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56A79B1B-9B2B-AD92-6BFB-25770E76FC7E}"/>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46659523-E722-4011-87A9-7F41C73A8AD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AF9B01C0-44DD-B116-9CED-AC3A5649B31B}"/>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AF9B01C0-44DD-B116-9CED-AC3A5649B31B}"/>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72030E0C-8E32-3A42-C99B-DA94343F1318}"/>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DB0B95E2-8A78-7C94-043E-D4063AA7BF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9A393528-99F5-0D4A-24C5-2E88A42F40C3}"/>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9A393528-99F5-0D4A-24C5-2E88A42F40C3}"/>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728859B1-130C-745E-7A3D-13A3638F3992}"/>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4848B9A2-0CCB-0BA9-88A0-ED8F39838CD9}"/>
              </a:ext>
            </a:extLst>
          </p:cNvPr>
          <p:cNvSpPr>
            <a:spLocks noGrp="1"/>
          </p:cNvSpPr>
          <p:nvPr>
            <p:ph type="sldNum" sz="quarter" idx="12"/>
          </p:nvPr>
        </p:nvSpPr>
        <p:spPr/>
        <p:txBody>
          <a:bodyPr/>
          <a:lstStyle/>
          <a:p>
            <a:fld id="{480CD61E-EEE6-4D53-A597-0DE12228D098}" type="slidenum">
              <a:rPr lang="de-DE" smtClean="0"/>
              <a:t>40</a:t>
            </a:fld>
            <a:endParaRPr lang="de-DE"/>
          </a:p>
        </p:txBody>
      </p:sp>
      <p:sp>
        <p:nvSpPr>
          <p:cNvPr id="18" name="Rectangle 17">
            <a:extLst>
              <a:ext uri="{FF2B5EF4-FFF2-40B4-BE49-F238E27FC236}">
                <a16:creationId xmlns:a16="http://schemas.microsoft.com/office/drawing/2014/main" id="{709DEF17-2260-44A7-3BB7-9AD15A33EA93}"/>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F98D942-3D79-53EC-7978-3D8C2E02368D}"/>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1BCE7406-4B6A-51E9-E322-85833CE64701}"/>
              </a:ext>
            </a:extLst>
          </p:cNvPr>
          <p:cNvGrpSpPr/>
          <p:nvPr/>
        </p:nvGrpSpPr>
        <p:grpSpPr>
          <a:xfrm>
            <a:off x="523940" y="5921534"/>
            <a:ext cx="4411914" cy="433837"/>
            <a:chOff x="2278590" y="5609937"/>
            <a:chExt cx="4846119" cy="512672"/>
          </a:xfrm>
        </p:grpSpPr>
        <p:cxnSp>
          <p:nvCxnSpPr>
            <p:cNvPr id="46" name="Straight Connector 45">
              <a:extLst>
                <a:ext uri="{FF2B5EF4-FFF2-40B4-BE49-F238E27FC236}">
                  <a16:creationId xmlns:a16="http://schemas.microsoft.com/office/drawing/2014/main" id="{BF0A0681-B8E6-A78C-5CDF-5EBBE1893EFE}"/>
                </a:ext>
              </a:extLst>
            </p:cNvPr>
            <p:cNvCxnSpPr>
              <a:cxnSpLocks/>
            </p:cNvCxnSpPr>
            <p:nvPr/>
          </p:nvCxnSpPr>
          <p:spPr>
            <a:xfrm>
              <a:off x="2593568" y="6085643"/>
              <a:ext cx="45311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0478CE3-DCA9-D1EE-4888-4393ED33125E}"/>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0478CE3-DCA9-D1EE-4888-4393ED33125E}"/>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DCB24DE9-1991-1C8E-7395-F9BD03FFC104}"/>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458C1464-7E8C-E663-4449-71DC71185BCC}"/>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D99D19B3-91EF-1206-DBE0-0B6783454FA3}"/>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D99D19B3-91EF-1206-DBE0-0B6783454FA3}"/>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B2D3094E-919F-98F9-BAFD-4AACE9BE0713}"/>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106CE36-9E8B-577C-D78F-2F194CE8E73C}"/>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4EE99F35-3D4B-45CC-CD43-794BA0094E34}"/>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992169B-CAA2-AAFB-0DE9-3A279B68E338}"/>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F0016C5-B3C8-F219-8D78-AE79BE6986AE}"/>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D3A7EB5B-038C-65AB-3B40-22748BD98753}"/>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8F01C1B-55E3-8F04-D672-F6C037F077BE}"/>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21" name="Straight Arrow Connector 20">
            <a:extLst>
              <a:ext uri="{FF2B5EF4-FFF2-40B4-BE49-F238E27FC236}">
                <a16:creationId xmlns:a16="http://schemas.microsoft.com/office/drawing/2014/main" id="{78BE649E-751B-0C50-58BA-71DAF3DF1B1C}"/>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502D958-820D-81D7-4BAC-B9AA2590878E}"/>
              </a:ext>
            </a:extLst>
          </p:cNvPr>
          <p:cNvSpPr txBox="1"/>
          <p:nvPr/>
        </p:nvSpPr>
        <p:spPr>
          <a:xfrm>
            <a:off x="2516058" y="4965781"/>
            <a:ext cx="1545999" cy="1323439"/>
          </a:xfrm>
          <a:prstGeom prst="rect">
            <a:avLst/>
          </a:prstGeom>
          <a:noFill/>
        </p:spPr>
        <p:txBody>
          <a:bodyPr wrap="square" rtlCol="0">
            <a:spAutoFit/>
          </a:bodyPr>
          <a:lstStyle/>
          <a:p>
            <a:pPr algn="r"/>
            <a:r>
              <a:rPr lang="en-US" sz="2000" dirty="0"/>
              <a:t>Charge exchange population</a:t>
            </a:r>
          </a:p>
          <a:p>
            <a:pPr algn="r"/>
            <a:r>
              <a:rPr lang="en-US" sz="2000" dirty="0"/>
              <a:t>∼2% </a:t>
            </a:r>
            <a:endParaRPr lang="fr-FR" sz="2000" dirty="0"/>
          </a:p>
        </p:txBody>
      </p:sp>
      <p:pic>
        <p:nvPicPr>
          <p:cNvPr id="27" name="Picture 26">
            <a:extLst>
              <a:ext uri="{FF2B5EF4-FFF2-40B4-BE49-F238E27FC236}">
                <a16:creationId xmlns:a16="http://schemas.microsoft.com/office/drawing/2014/main" id="{152DE571-515C-8D8E-274D-4B98304AF152}"/>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5371107" y="1811779"/>
            <a:ext cx="6794511" cy="1726173"/>
          </a:xfrm>
          <a:prstGeom prst="rect">
            <a:avLst/>
          </a:prstGeom>
        </p:spPr>
      </p:pic>
      <p:cxnSp>
        <p:nvCxnSpPr>
          <p:cNvPr id="29" name="Straight Connector 28">
            <a:extLst>
              <a:ext uri="{FF2B5EF4-FFF2-40B4-BE49-F238E27FC236}">
                <a16:creationId xmlns:a16="http://schemas.microsoft.com/office/drawing/2014/main" id="{E2EB545B-DD1D-7EDB-6BA3-461DF12CC834}"/>
              </a:ext>
            </a:extLst>
          </p:cNvPr>
          <p:cNvCxnSpPr>
            <a:cxnSpLocks/>
          </p:cNvCxnSpPr>
          <p:nvPr/>
        </p:nvCxnSpPr>
        <p:spPr>
          <a:xfrm flipV="1">
            <a:off x="4391301" y="3257041"/>
            <a:ext cx="1441174" cy="133859"/>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B4080614-77E4-8725-A833-25CC876DE008}"/>
              </a:ext>
            </a:extLst>
          </p:cNvPr>
          <p:cNvCxnSpPr>
            <a:cxnSpLocks/>
          </p:cNvCxnSpPr>
          <p:nvPr/>
        </p:nvCxnSpPr>
        <p:spPr>
          <a:xfrm>
            <a:off x="4826000" y="2029889"/>
            <a:ext cx="1006475" cy="3627"/>
          </a:xfrm>
          <a:prstGeom prst="line">
            <a:avLst/>
          </a:prstGeom>
          <a:ln w="12700"/>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F637BA3B-DD9E-3FB1-B280-CECC58190A59}"/>
              </a:ext>
            </a:extLst>
          </p:cNvPr>
          <p:cNvSpPr txBox="1"/>
          <p:nvPr/>
        </p:nvSpPr>
        <p:spPr>
          <a:xfrm>
            <a:off x="5885898" y="2017007"/>
            <a:ext cx="176735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dirty="0">
                <a:solidFill>
                  <a:srgbClr val="FF0000">
                    <a:alpha val="30000"/>
                  </a:srgbClr>
                </a:solidFill>
              </a:rPr>
              <a:t>PRELIMINARY</a:t>
            </a:r>
          </a:p>
        </p:txBody>
      </p:sp>
      <p:sp>
        <p:nvSpPr>
          <p:cNvPr id="7" name="Up Arrow 35">
            <a:extLst>
              <a:ext uri="{FF2B5EF4-FFF2-40B4-BE49-F238E27FC236}">
                <a16:creationId xmlns:a16="http://schemas.microsoft.com/office/drawing/2014/main" id="{661C553C-7624-C699-9226-6C48FCDE5104}"/>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CA7B143-0AAB-89C0-72C4-24E879200C15}"/>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Tree>
    <p:extLst>
      <p:ext uri="{BB962C8B-B14F-4D97-AF65-F5344CB8AC3E}">
        <p14:creationId xmlns:p14="http://schemas.microsoft.com/office/powerpoint/2010/main" val="4140165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19B23-38E3-9FB6-7940-5ADA0F54C136}"/>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A06B7BDA-3039-9C76-7261-882F61D7B6D4}"/>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96553946-819C-0C40-365F-35E94580180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707FBCCD-19E3-CBA7-D776-919FD557395A}"/>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707FBCCD-19E3-CBA7-D776-919FD557395A}"/>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B39C0DC7-7563-4A3E-4B64-264A15A544DC}"/>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C78EE59A-7C2E-8368-27FD-37B18BD1610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FB62ED5C-6326-52FD-93F4-A5A469BFB23E}"/>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FB62ED5C-6326-52FD-93F4-A5A469BFB23E}"/>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02D88651-7B2C-39D4-6FB1-32FF6E3ACFE9}"/>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29797AE-E08C-2BA0-4C41-EF4500CFC81A}"/>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29797AE-E08C-2BA0-4C41-EF4500CFC81A}"/>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1F34B85C-F15B-EB19-44FC-C9A5F9BEA2A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0283084E-22F3-3AD3-BEA1-3EC118A138CE}"/>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0283084E-22F3-3AD3-BEA1-3EC118A138CE}"/>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187261B8-FBB2-2209-2590-0E1CBA862E41}"/>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88470A66-ADEB-3EB5-183E-BF71BA11EF25}"/>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FBA6317B-7D55-AA14-2373-93E6DFAFC7C3}"/>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FBA6317B-7D55-AA14-2373-93E6DFAFC7C3}"/>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9F389601-A2C6-DEEE-5117-F59013C379F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00AD1847-297D-19CF-7022-7217D571A3B0}"/>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44D5646F-F208-2AF1-0DF5-CC7E3BC4BCD3}"/>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44D5646F-F208-2AF1-0DF5-CC7E3BC4BCD3}"/>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9323EBD6-15C8-B70F-22F7-B73E15565514}"/>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5846D1AD-4927-EECC-011F-2FE41C1A0DBE}"/>
              </a:ext>
            </a:extLst>
          </p:cNvPr>
          <p:cNvSpPr>
            <a:spLocks noGrp="1"/>
          </p:cNvSpPr>
          <p:nvPr>
            <p:ph type="sldNum" sz="quarter" idx="12"/>
          </p:nvPr>
        </p:nvSpPr>
        <p:spPr/>
        <p:txBody>
          <a:bodyPr/>
          <a:lstStyle/>
          <a:p>
            <a:fld id="{480CD61E-EEE6-4D53-A597-0DE12228D098}" type="slidenum">
              <a:rPr lang="de-DE" smtClean="0"/>
              <a:t>41</a:t>
            </a:fld>
            <a:endParaRPr lang="de-DE"/>
          </a:p>
        </p:txBody>
      </p:sp>
      <p:sp>
        <p:nvSpPr>
          <p:cNvPr id="18" name="Rectangle 17">
            <a:extLst>
              <a:ext uri="{FF2B5EF4-FFF2-40B4-BE49-F238E27FC236}">
                <a16:creationId xmlns:a16="http://schemas.microsoft.com/office/drawing/2014/main" id="{20DDEB8D-D964-D967-A17B-F6D91DB78F1E}"/>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CBF2631-BD1C-61EB-E99E-CE931A543B9C}"/>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BB81077C-B890-51F6-E743-5B578E5713D1}"/>
              </a:ext>
            </a:extLst>
          </p:cNvPr>
          <p:cNvGrpSpPr/>
          <p:nvPr/>
        </p:nvGrpSpPr>
        <p:grpSpPr>
          <a:xfrm>
            <a:off x="523940" y="5921534"/>
            <a:ext cx="4411914" cy="433837"/>
            <a:chOff x="2278590" y="5609937"/>
            <a:chExt cx="4846119" cy="512672"/>
          </a:xfrm>
        </p:grpSpPr>
        <p:cxnSp>
          <p:nvCxnSpPr>
            <p:cNvPr id="46" name="Straight Connector 45">
              <a:extLst>
                <a:ext uri="{FF2B5EF4-FFF2-40B4-BE49-F238E27FC236}">
                  <a16:creationId xmlns:a16="http://schemas.microsoft.com/office/drawing/2014/main" id="{36AA6436-AD52-3E7B-30C8-8B245543A043}"/>
                </a:ext>
              </a:extLst>
            </p:cNvPr>
            <p:cNvCxnSpPr>
              <a:cxnSpLocks/>
            </p:cNvCxnSpPr>
            <p:nvPr/>
          </p:nvCxnSpPr>
          <p:spPr>
            <a:xfrm>
              <a:off x="2593568" y="6085643"/>
              <a:ext cx="45311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F774AC1-2D05-3E22-5755-A3A9AEBD9686}"/>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F774AC1-2D05-3E22-5755-A3A9AEBD9686}"/>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C8F631BB-CDF0-1891-219D-0BAF169D0B7F}"/>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59917240-95EF-DDD2-7264-A2BD0DB49AA1}"/>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CCD656A9-80B8-61FD-738B-22D1AF9F7517}"/>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CCD656A9-80B8-61FD-738B-22D1AF9F7517}"/>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94A058CD-4781-F8D7-1689-866D16F70A61}"/>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A4FC043-DF63-D71F-742C-651A3EF8B44B}"/>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4AAA3F7-B036-A4A6-AF35-ABFF4464049D}"/>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6201922-0BE6-66B8-29C8-FD537B87557C}"/>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5B6DE8B-F607-0D3B-6819-FD4250222C83}"/>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Arrow Connector 7">
            <a:extLst>
              <a:ext uri="{FF2B5EF4-FFF2-40B4-BE49-F238E27FC236}">
                <a16:creationId xmlns:a16="http://schemas.microsoft.com/office/drawing/2014/main" id="{18C56A71-1F1C-F50B-F2D0-C4816E2649E8}"/>
              </a:ext>
            </a:extLst>
          </p:cNvPr>
          <p:cNvCxnSpPr>
            <a:cxnSpLocks/>
          </p:cNvCxnSpPr>
          <p:nvPr/>
        </p:nvCxnSpPr>
        <p:spPr>
          <a:xfrm flipV="1">
            <a:off x="1758798" y="1659069"/>
            <a:ext cx="2943992" cy="4654290"/>
          </a:xfrm>
          <a:prstGeom prst="straightConnector1">
            <a:avLst/>
          </a:prstGeom>
          <a:ln w="69850">
            <a:solidFill>
              <a:schemeClr val="accent2">
                <a:alpha val="49737"/>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2F5E11C-E55E-B93B-E42C-AFB346977B93}"/>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55F7C4A-287C-CD59-0D24-2D5E3CED8339}"/>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21" name="Straight Arrow Connector 20">
            <a:extLst>
              <a:ext uri="{FF2B5EF4-FFF2-40B4-BE49-F238E27FC236}">
                <a16:creationId xmlns:a16="http://schemas.microsoft.com/office/drawing/2014/main" id="{17ECFB44-7D94-1B20-BB8E-124ABE63A28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0BE5F03C-0307-F524-AFDC-3DE0AF494822}"/>
              </a:ext>
            </a:extLst>
          </p:cNvPr>
          <p:cNvPicPr>
            <a:picLocks noChangeAspect="1"/>
          </p:cNvPicPr>
          <p:nvPr/>
        </p:nvPicPr>
        <p:blipFill>
          <a:blip r:embed="rId10">
            <a:clrChange>
              <a:clrFrom>
                <a:srgbClr val="FFFFFF"/>
              </a:clrFrom>
              <a:clrTo>
                <a:srgbClr val="FFFFFF">
                  <a:alpha val="0"/>
                </a:srgbClr>
              </a:clrTo>
            </a:clrChange>
          </a:blip>
          <a:srcRect b="5689"/>
          <a:stretch/>
        </p:blipFill>
        <p:spPr>
          <a:xfrm>
            <a:off x="5371107" y="3746436"/>
            <a:ext cx="6911952" cy="1568669"/>
          </a:xfrm>
          <a:prstGeom prst="rect">
            <a:avLst/>
          </a:prstGeom>
        </p:spPr>
      </p:pic>
      <p:pic>
        <p:nvPicPr>
          <p:cNvPr id="27" name="Picture 26">
            <a:extLst>
              <a:ext uri="{FF2B5EF4-FFF2-40B4-BE49-F238E27FC236}">
                <a16:creationId xmlns:a16="http://schemas.microsoft.com/office/drawing/2014/main" id="{03C15302-26FA-2B2D-68F6-B20A6B930663}"/>
              </a:ext>
            </a:extLst>
          </p:cNvPr>
          <p:cNvPicPr>
            <a:picLocks noChangeAspect="1"/>
          </p:cNvPicPr>
          <p:nvPr/>
        </p:nvPicPr>
        <p:blipFill>
          <a:blip r:embed="rId11">
            <a:clrChange>
              <a:clrFrom>
                <a:srgbClr val="FFFFFF"/>
              </a:clrFrom>
              <a:clrTo>
                <a:srgbClr val="FFFFFF">
                  <a:alpha val="0"/>
                </a:srgbClr>
              </a:clrTo>
            </a:clrChange>
          </a:blip>
          <a:stretch>
            <a:fillRect/>
          </a:stretch>
        </p:blipFill>
        <p:spPr>
          <a:xfrm>
            <a:off x="5371107" y="1811779"/>
            <a:ext cx="6794511" cy="1726173"/>
          </a:xfrm>
          <a:prstGeom prst="rect">
            <a:avLst/>
          </a:prstGeom>
        </p:spPr>
      </p:pic>
      <p:pic>
        <p:nvPicPr>
          <p:cNvPr id="28" name="Picture 27">
            <a:extLst>
              <a:ext uri="{FF2B5EF4-FFF2-40B4-BE49-F238E27FC236}">
                <a16:creationId xmlns:a16="http://schemas.microsoft.com/office/drawing/2014/main" id="{C3DB414B-727D-DEE8-A839-49908BF0D344}"/>
              </a:ext>
            </a:extLst>
          </p:cNvPr>
          <p:cNvPicPr>
            <a:picLocks noChangeAspect="1"/>
          </p:cNvPicPr>
          <p:nvPr/>
        </p:nvPicPr>
        <p:blipFill>
          <a:blip r:embed="rId11">
            <a:clrChange>
              <a:clrFrom>
                <a:srgbClr val="FFFFFF"/>
              </a:clrFrom>
              <a:clrTo>
                <a:srgbClr val="FFFFFF">
                  <a:alpha val="0"/>
                </a:srgbClr>
              </a:clrTo>
            </a:clrChange>
          </a:blip>
          <a:srcRect t="91793"/>
          <a:stretch/>
        </p:blipFill>
        <p:spPr>
          <a:xfrm>
            <a:off x="5371106" y="5343366"/>
            <a:ext cx="6794511" cy="141669"/>
          </a:xfrm>
          <a:prstGeom prst="rect">
            <a:avLst/>
          </a:prstGeom>
        </p:spPr>
      </p:pic>
      <p:cxnSp>
        <p:nvCxnSpPr>
          <p:cNvPr id="29" name="Straight Connector 28">
            <a:extLst>
              <a:ext uri="{FF2B5EF4-FFF2-40B4-BE49-F238E27FC236}">
                <a16:creationId xmlns:a16="http://schemas.microsoft.com/office/drawing/2014/main" id="{45CFBDFE-40AB-B8FE-85A4-9981BE41FC58}"/>
              </a:ext>
            </a:extLst>
          </p:cNvPr>
          <p:cNvCxnSpPr>
            <a:cxnSpLocks/>
          </p:cNvCxnSpPr>
          <p:nvPr/>
        </p:nvCxnSpPr>
        <p:spPr>
          <a:xfrm flipV="1">
            <a:off x="4391301" y="3257041"/>
            <a:ext cx="1441174" cy="133859"/>
          </a:xfrm>
          <a:prstGeom prst="line">
            <a:avLst/>
          </a:prstGeom>
          <a:ln w="12700"/>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C469598E-8A12-9B04-C36D-FB52C1256AEE}"/>
              </a:ext>
            </a:extLst>
          </p:cNvPr>
          <p:cNvSpPr txBox="1"/>
          <p:nvPr/>
        </p:nvSpPr>
        <p:spPr>
          <a:xfrm>
            <a:off x="5885898" y="3935425"/>
            <a:ext cx="234370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u="sng" dirty="0">
                <a:solidFill>
                  <a:srgbClr val="FF0000">
                    <a:alpha val="30000"/>
                  </a:srgbClr>
                </a:solidFill>
              </a:rPr>
              <a:t>VERY PRELIMINARY !</a:t>
            </a:r>
          </a:p>
        </p:txBody>
      </p:sp>
      <p:sp>
        <p:nvSpPr>
          <p:cNvPr id="6" name="TextBox 5">
            <a:extLst>
              <a:ext uri="{FF2B5EF4-FFF2-40B4-BE49-F238E27FC236}">
                <a16:creationId xmlns:a16="http://schemas.microsoft.com/office/drawing/2014/main" id="{D07193D4-2C97-B3DA-D56A-2E3AB953031E}"/>
              </a:ext>
            </a:extLst>
          </p:cNvPr>
          <p:cNvSpPr txBox="1"/>
          <p:nvPr/>
        </p:nvSpPr>
        <p:spPr>
          <a:xfrm>
            <a:off x="5885898" y="2017007"/>
            <a:ext cx="176735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dirty="0">
                <a:solidFill>
                  <a:srgbClr val="FF0000">
                    <a:alpha val="30000"/>
                  </a:srgbClr>
                </a:solidFill>
              </a:rPr>
              <a:t>PRELIMINARY</a:t>
            </a:r>
          </a:p>
        </p:txBody>
      </p:sp>
      <p:sp>
        <p:nvSpPr>
          <p:cNvPr id="3" name="TextBox 2">
            <a:extLst>
              <a:ext uri="{FF2B5EF4-FFF2-40B4-BE49-F238E27FC236}">
                <a16:creationId xmlns:a16="http://schemas.microsoft.com/office/drawing/2014/main" id="{989452C5-44A1-3D92-ED9C-16482B73C3B1}"/>
              </a:ext>
            </a:extLst>
          </p:cNvPr>
          <p:cNvSpPr txBox="1"/>
          <p:nvPr/>
        </p:nvSpPr>
        <p:spPr>
          <a:xfrm>
            <a:off x="6544802" y="5657948"/>
            <a:ext cx="2043404"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First FIU online implementation</a:t>
            </a:r>
          </a:p>
        </p:txBody>
      </p:sp>
      <p:sp>
        <p:nvSpPr>
          <p:cNvPr id="7" name="TextBox 6">
            <a:extLst>
              <a:ext uri="{FF2B5EF4-FFF2-40B4-BE49-F238E27FC236}">
                <a16:creationId xmlns:a16="http://schemas.microsoft.com/office/drawing/2014/main" id="{F8162482-782B-88D1-DE87-5593EF5AD9D0}"/>
              </a:ext>
            </a:extLst>
          </p:cNvPr>
          <p:cNvSpPr txBox="1"/>
          <p:nvPr/>
        </p:nvSpPr>
        <p:spPr>
          <a:xfrm>
            <a:off x="9342451" y="5657949"/>
            <a:ext cx="2181502"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New Rydberg series observed</a:t>
            </a:r>
          </a:p>
        </p:txBody>
      </p:sp>
      <p:sp>
        <p:nvSpPr>
          <p:cNvPr id="10" name="TextBox 9">
            <a:extLst>
              <a:ext uri="{FF2B5EF4-FFF2-40B4-BE49-F238E27FC236}">
                <a16:creationId xmlns:a16="http://schemas.microsoft.com/office/drawing/2014/main" id="{3D814615-2568-31B4-B5D1-61C6734FB68B}"/>
              </a:ext>
            </a:extLst>
          </p:cNvPr>
          <p:cNvSpPr txBox="1"/>
          <p:nvPr/>
        </p:nvSpPr>
        <p:spPr>
          <a:xfrm>
            <a:off x="2516058" y="4965781"/>
            <a:ext cx="1545999" cy="1323439"/>
          </a:xfrm>
          <a:prstGeom prst="rect">
            <a:avLst/>
          </a:prstGeom>
          <a:noFill/>
        </p:spPr>
        <p:txBody>
          <a:bodyPr wrap="square" rtlCol="0">
            <a:spAutoFit/>
          </a:bodyPr>
          <a:lstStyle/>
          <a:p>
            <a:pPr algn="r"/>
            <a:r>
              <a:rPr lang="en-US" sz="2000" dirty="0"/>
              <a:t>Charge exchange population</a:t>
            </a:r>
          </a:p>
          <a:p>
            <a:pPr algn="r"/>
            <a:r>
              <a:rPr lang="en-US" sz="2000" dirty="0"/>
              <a:t>∼2% </a:t>
            </a:r>
            <a:endParaRPr lang="fr-FR" sz="2000" dirty="0"/>
          </a:p>
        </p:txBody>
      </p:sp>
      <p:sp>
        <p:nvSpPr>
          <p:cNvPr id="11" name="Up Arrow 35">
            <a:extLst>
              <a:ext uri="{FF2B5EF4-FFF2-40B4-BE49-F238E27FC236}">
                <a16:creationId xmlns:a16="http://schemas.microsoft.com/office/drawing/2014/main" id="{1BD9BE2D-E451-1A5E-201E-7560FDC77DBE}"/>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DCC3930-D182-7792-EFA7-1127F8F97ADB}"/>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cxnSp>
        <p:nvCxnSpPr>
          <p:cNvPr id="13" name="Straight Connector 12">
            <a:extLst>
              <a:ext uri="{FF2B5EF4-FFF2-40B4-BE49-F238E27FC236}">
                <a16:creationId xmlns:a16="http://schemas.microsoft.com/office/drawing/2014/main" id="{37312EB4-246C-BB5F-926F-005D676654ED}"/>
              </a:ext>
            </a:extLst>
          </p:cNvPr>
          <p:cNvCxnSpPr>
            <a:cxnSpLocks/>
          </p:cNvCxnSpPr>
          <p:nvPr/>
        </p:nvCxnSpPr>
        <p:spPr>
          <a:xfrm>
            <a:off x="2725142" y="4860742"/>
            <a:ext cx="3107333" cy="284766"/>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234000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19B23-38E3-9FB6-7940-5ADA0F54C136}"/>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A06B7BDA-3039-9C76-7261-882F61D7B6D4}"/>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96553946-819C-0C40-365F-35E94580180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707FBCCD-19E3-CBA7-D776-919FD557395A}"/>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707FBCCD-19E3-CBA7-D776-919FD557395A}"/>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B39C0DC7-7563-4A3E-4B64-264A15A544DC}"/>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C78EE59A-7C2E-8368-27FD-37B18BD1610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FB62ED5C-6326-52FD-93F4-A5A469BFB23E}"/>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FB62ED5C-6326-52FD-93F4-A5A469BFB23E}"/>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02D88651-7B2C-39D4-6FB1-32FF6E3ACFE9}"/>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29797AE-E08C-2BA0-4C41-EF4500CFC81A}"/>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29797AE-E08C-2BA0-4C41-EF4500CFC81A}"/>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1F34B85C-F15B-EB19-44FC-C9A5F9BEA2A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0283084E-22F3-3AD3-BEA1-3EC118A138CE}"/>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0283084E-22F3-3AD3-BEA1-3EC118A138CE}"/>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187261B8-FBB2-2209-2590-0E1CBA862E41}"/>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88470A66-ADEB-3EB5-183E-BF71BA11EF25}"/>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FBA6317B-7D55-AA14-2373-93E6DFAFC7C3}"/>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FBA6317B-7D55-AA14-2373-93E6DFAFC7C3}"/>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9F389601-A2C6-DEEE-5117-F59013C379F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00AD1847-297D-19CF-7022-7217D571A3B0}"/>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44D5646F-F208-2AF1-0DF5-CC7E3BC4BCD3}"/>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44D5646F-F208-2AF1-0DF5-CC7E3BC4BCD3}"/>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9323EBD6-15C8-B70F-22F7-B73E15565514}"/>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5846D1AD-4927-EECC-011F-2FE41C1A0DBE}"/>
              </a:ext>
            </a:extLst>
          </p:cNvPr>
          <p:cNvSpPr>
            <a:spLocks noGrp="1"/>
          </p:cNvSpPr>
          <p:nvPr>
            <p:ph type="sldNum" sz="quarter" idx="12"/>
          </p:nvPr>
        </p:nvSpPr>
        <p:spPr/>
        <p:txBody>
          <a:bodyPr/>
          <a:lstStyle/>
          <a:p>
            <a:fld id="{480CD61E-EEE6-4D53-A597-0DE12228D098}" type="slidenum">
              <a:rPr lang="de-DE" smtClean="0"/>
              <a:t>42</a:t>
            </a:fld>
            <a:endParaRPr lang="de-DE"/>
          </a:p>
        </p:txBody>
      </p:sp>
      <p:sp>
        <p:nvSpPr>
          <p:cNvPr id="18" name="Rectangle 17">
            <a:extLst>
              <a:ext uri="{FF2B5EF4-FFF2-40B4-BE49-F238E27FC236}">
                <a16:creationId xmlns:a16="http://schemas.microsoft.com/office/drawing/2014/main" id="{20DDEB8D-D964-D967-A17B-F6D91DB78F1E}"/>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CBF2631-BD1C-61EB-E99E-CE931A543B9C}"/>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BB81077C-B890-51F6-E743-5B578E5713D1}"/>
              </a:ext>
            </a:extLst>
          </p:cNvPr>
          <p:cNvGrpSpPr/>
          <p:nvPr/>
        </p:nvGrpSpPr>
        <p:grpSpPr>
          <a:xfrm>
            <a:off x="523940" y="5921534"/>
            <a:ext cx="3668297" cy="433837"/>
            <a:chOff x="2278590" y="5609937"/>
            <a:chExt cx="4846119" cy="512672"/>
          </a:xfrm>
        </p:grpSpPr>
        <p:cxnSp>
          <p:nvCxnSpPr>
            <p:cNvPr id="46" name="Straight Connector 45">
              <a:extLst>
                <a:ext uri="{FF2B5EF4-FFF2-40B4-BE49-F238E27FC236}">
                  <a16:creationId xmlns:a16="http://schemas.microsoft.com/office/drawing/2014/main" id="{36AA6436-AD52-3E7B-30C8-8B245543A043}"/>
                </a:ext>
              </a:extLst>
            </p:cNvPr>
            <p:cNvCxnSpPr>
              <a:cxnSpLocks/>
            </p:cNvCxnSpPr>
            <p:nvPr/>
          </p:nvCxnSpPr>
          <p:spPr>
            <a:xfrm>
              <a:off x="2593568" y="6085643"/>
              <a:ext cx="45311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F774AC1-2D05-3E22-5755-A3A9AEBD9686}"/>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F774AC1-2D05-3E22-5755-A3A9AEBD9686}"/>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6322"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C8F631BB-CDF0-1891-219D-0BAF169D0B7F}"/>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59917240-95EF-DDD2-7264-A2BD0DB49AA1}"/>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CCD656A9-80B8-61FD-738B-22D1AF9F7517}"/>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CCD656A9-80B8-61FD-738B-22D1AF9F7517}"/>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94A058CD-4781-F8D7-1689-866D16F70A61}"/>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A4FC043-DF63-D71F-742C-651A3EF8B44B}"/>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4AAA3F7-B036-A4A6-AF35-ABFF4464049D}"/>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6201922-0BE6-66B8-29C8-FD537B87557C}"/>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5B6DE8B-F607-0D3B-6819-FD4250222C83}"/>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Arrow Connector 7">
            <a:extLst>
              <a:ext uri="{FF2B5EF4-FFF2-40B4-BE49-F238E27FC236}">
                <a16:creationId xmlns:a16="http://schemas.microsoft.com/office/drawing/2014/main" id="{18C56A71-1F1C-F50B-F2D0-C4816E2649E8}"/>
              </a:ext>
            </a:extLst>
          </p:cNvPr>
          <p:cNvCxnSpPr>
            <a:cxnSpLocks/>
          </p:cNvCxnSpPr>
          <p:nvPr/>
        </p:nvCxnSpPr>
        <p:spPr>
          <a:xfrm flipV="1">
            <a:off x="1758798" y="1659069"/>
            <a:ext cx="2943992" cy="4654290"/>
          </a:xfrm>
          <a:prstGeom prst="straightConnector1">
            <a:avLst/>
          </a:prstGeom>
          <a:ln w="69850">
            <a:solidFill>
              <a:schemeClr val="accent2">
                <a:alpha val="49737"/>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2F5E11C-E55E-B93B-E42C-AFB346977B93}"/>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55F7C4A-287C-CD59-0D24-2D5E3CED8339}"/>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21" name="Straight Arrow Connector 20">
            <a:extLst>
              <a:ext uri="{FF2B5EF4-FFF2-40B4-BE49-F238E27FC236}">
                <a16:creationId xmlns:a16="http://schemas.microsoft.com/office/drawing/2014/main" id="{17ECFB44-7D94-1B20-BB8E-124ABE63A28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03C15302-26FA-2B2D-68F6-B20A6B930663}"/>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5371107" y="1811779"/>
            <a:ext cx="6794511" cy="1726173"/>
          </a:xfrm>
          <a:prstGeom prst="rect">
            <a:avLst/>
          </a:prstGeom>
        </p:spPr>
      </p:pic>
      <p:cxnSp>
        <p:nvCxnSpPr>
          <p:cNvPr id="29" name="Straight Connector 28">
            <a:extLst>
              <a:ext uri="{FF2B5EF4-FFF2-40B4-BE49-F238E27FC236}">
                <a16:creationId xmlns:a16="http://schemas.microsoft.com/office/drawing/2014/main" id="{45CFBDFE-40AB-B8FE-85A4-9981BE41FC58}"/>
              </a:ext>
            </a:extLst>
          </p:cNvPr>
          <p:cNvCxnSpPr>
            <a:cxnSpLocks/>
          </p:cNvCxnSpPr>
          <p:nvPr/>
        </p:nvCxnSpPr>
        <p:spPr>
          <a:xfrm flipV="1">
            <a:off x="4391301" y="3257041"/>
            <a:ext cx="1441174" cy="133859"/>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B0FEF3C-D0CE-E090-A169-CB4300032A8F}"/>
              </a:ext>
            </a:extLst>
          </p:cNvPr>
          <p:cNvCxnSpPr>
            <a:cxnSpLocks/>
          </p:cNvCxnSpPr>
          <p:nvPr/>
        </p:nvCxnSpPr>
        <p:spPr>
          <a:xfrm>
            <a:off x="4826000" y="2029889"/>
            <a:ext cx="1006475" cy="3627"/>
          </a:xfrm>
          <a:prstGeom prst="line">
            <a:avLst/>
          </a:prstGeom>
          <a:ln w="12700"/>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D07193D4-2C97-B3DA-D56A-2E3AB953031E}"/>
              </a:ext>
            </a:extLst>
          </p:cNvPr>
          <p:cNvSpPr txBox="1"/>
          <p:nvPr/>
        </p:nvSpPr>
        <p:spPr>
          <a:xfrm>
            <a:off x="5885898" y="2017007"/>
            <a:ext cx="176735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dirty="0">
                <a:solidFill>
                  <a:srgbClr val="FF0000">
                    <a:alpha val="30000"/>
                  </a:srgbClr>
                </a:solidFill>
              </a:rPr>
              <a:t>PRELIMINARY</a:t>
            </a:r>
          </a:p>
        </p:txBody>
      </p:sp>
      <p:sp>
        <p:nvSpPr>
          <p:cNvPr id="14" name="TextBox 13">
            <a:extLst>
              <a:ext uri="{FF2B5EF4-FFF2-40B4-BE49-F238E27FC236}">
                <a16:creationId xmlns:a16="http://schemas.microsoft.com/office/drawing/2014/main" id="{E326FCF7-C616-150B-CE48-6CE2A561FB8E}"/>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b="1"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15" name="Picture 14">
            <a:extLst>
              <a:ext uri="{FF2B5EF4-FFF2-40B4-BE49-F238E27FC236}">
                <a16:creationId xmlns:a16="http://schemas.microsoft.com/office/drawing/2014/main" id="{FB1E779C-D20A-F847-D8D9-E7319DBD462F}"/>
              </a:ext>
            </a:extLst>
          </p:cNvPr>
          <p:cNvPicPr>
            <a:picLocks noChangeAspect="1"/>
          </p:cNvPicPr>
          <p:nvPr/>
        </p:nvPicPr>
        <p:blipFill>
          <a:blip r:embed="rId11"/>
          <a:stretch>
            <a:fillRect/>
          </a:stretch>
        </p:blipFill>
        <p:spPr>
          <a:xfrm>
            <a:off x="4301822" y="4707908"/>
            <a:ext cx="489398" cy="593210"/>
          </a:xfrm>
          <a:prstGeom prst="rect">
            <a:avLst/>
          </a:prstGeom>
        </p:spPr>
      </p:pic>
      <p:pic>
        <p:nvPicPr>
          <p:cNvPr id="16" name="Picture 15">
            <a:extLst>
              <a:ext uri="{FF2B5EF4-FFF2-40B4-BE49-F238E27FC236}">
                <a16:creationId xmlns:a16="http://schemas.microsoft.com/office/drawing/2014/main" id="{E786DF49-B466-2018-8413-D37BE799C9E6}"/>
              </a:ext>
            </a:extLst>
          </p:cNvPr>
          <p:cNvPicPr>
            <a:picLocks noChangeAspect="1"/>
          </p:cNvPicPr>
          <p:nvPr/>
        </p:nvPicPr>
        <p:blipFill>
          <a:blip r:embed="rId11"/>
          <a:stretch>
            <a:fillRect/>
          </a:stretch>
        </p:blipFill>
        <p:spPr>
          <a:xfrm>
            <a:off x="4315447" y="6075595"/>
            <a:ext cx="489398" cy="593210"/>
          </a:xfrm>
          <a:prstGeom prst="rect">
            <a:avLst/>
          </a:prstGeom>
        </p:spPr>
      </p:pic>
      <p:pic>
        <p:nvPicPr>
          <p:cNvPr id="17" name="Picture 16">
            <a:extLst>
              <a:ext uri="{FF2B5EF4-FFF2-40B4-BE49-F238E27FC236}">
                <a16:creationId xmlns:a16="http://schemas.microsoft.com/office/drawing/2014/main" id="{5BD5FFC1-8378-0C38-655F-3F193ECC6F89}"/>
              </a:ext>
            </a:extLst>
          </p:cNvPr>
          <p:cNvPicPr>
            <a:picLocks noChangeAspect="1"/>
          </p:cNvPicPr>
          <p:nvPr/>
        </p:nvPicPr>
        <p:blipFill>
          <a:blip r:embed="rId11"/>
          <a:stretch>
            <a:fillRect/>
          </a:stretch>
        </p:blipFill>
        <p:spPr>
          <a:xfrm>
            <a:off x="4359073" y="5695885"/>
            <a:ext cx="376348" cy="456179"/>
          </a:xfrm>
          <a:prstGeom prst="rect">
            <a:avLst/>
          </a:prstGeom>
        </p:spPr>
      </p:pic>
    </p:spTree>
    <p:extLst>
      <p:ext uri="{BB962C8B-B14F-4D97-AF65-F5344CB8AC3E}">
        <p14:creationId xmlns:p14="http://schemas.microsoft.com/office/powerpoint/2010/main" val="18429912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2C42A-3EB3-DCA5-8487-AF36D1D05DCB}"/>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97EAE3B5-0054-26E5-486D-759367DFF8AC}"/>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F2BA392F-0001-9F11-9FC6-BD723726400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69FBDFA-F7CD-65DE-CE25-884FF3105078}"/>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69FBDFA-F7CD-65DE-CE25-884FF3105078}"/>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BF46DA65-7630-6591-1EFB-5C2D64D41DA5}"/>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550A2BAC-B2FE-6C82-4748-CABFA034232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0717A45F-C8D4-7D16-A793-AE97F5049F0C}"/>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0717A45F-C8D4-7D16-A793-AE97F5049F0C}"/>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3F3B2B70-92A3-EB3B-2325-D1553082C6E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AAAB1A0E-643D-9F87-5D4E-EC29DEA65E50}"/>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AAAB1A0E-643D-9F87-5D4E-EC29DEA65E50}"/>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D4B7C475-9279-0877-F411-AB27148C20B6}"/>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1B0FC96A-6A8A-427E-CC83-A9E623546E23}"/>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1B0FC96A-6A8A-427E-CC83-A9E623546E23}"/>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DFFAC2E8-3111-DDF0-7FA8-9062EFE68C67}"/>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6AB0D6E7-BB08-053C-2FA0-C5A595BA0A1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1CD0DDF5-7823-2D3F-FD22-CC0D8C0BCDC1}"/>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1CD0DDF5-7823-2D3F-FD22-CC0D8C0BCDC1}"/>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2EEF955B-2014-10E3-78B2-503CCC99104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50D1CB1F-531B-1950-F2EC-08D078407253}"/>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0D8B65A9-7FE7-7113-B206-5FC33D05A697}"/>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0D8B65A9-7FE7-7113-B206-5FC33D05A697}"/>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5B8089CC-EFFE-D4D8-6F7F-06B9E433EA60}"/>
              </a:ext>
            </a:extLst>
          </p:cNvPr>
          <p:cNvSpPr>
            <a:spLocks noGrp="1"/>
          </p:cNvSpPr>
          <p:nvPr>
            <p:ph type="title"/>
          </p:nvPr>
        </p:nvSpPr>
        <p:spPr/>
        <p:txBody>
          <a:bodyPr/>
          <a:lstStyle/>
          <a:p>
            <a:r>
              <a:rPr lang="en-US" i="0" dirty="0">
                <a:effectLst/>
              </a:rPr>
              <a:t>Lifetime measurements of 6D</a:t>
            </a:r>
            <a:r>
              <a:rPr lang="en-US" i="0" baseline="-25000" dirty="0">
                <a:effectLst/>
              </a:rPr>
              <a:t>5/2</a:t>
            </a:r>
            <a:endParaRPr lang="en-US" baseline="-25000" dirty="0"/>
          </a:p>
        </p:txBody>
      </p:sp>
      <p:sp>
        <p:nvSpPr>
          <p:cNvPr id="4" name="Slide Number Placeholder 3">
            <a:extLst>
              <a:ext uri="{FF2B5EF4-FFF2-40B4-BE49-F238E27FC236}">
                <a16:creationId xmlns:a16="http://schemas.microsoft.com/office/drawing/2014/main" id="{6537F1E0-FE5A-F4CF-0BD1-735FA80E4BBC}"/>
              </a:ext>
            </a:extLst>
          </p:cNvPr>
          <p:cNvSpPr>
            <a:spLocks noGrp="1"/>
          </p:cNvSpPr>
          <p:nvPr>
            <p:ph type="sldNum" sz="quarter" idx="12"/>
          </p:nvPr>
        </p:nvSpPr>
        <p:spPr/>
        <p:txBody>
          <a:bodyPr/>
          <a:lstStyle/>
          <a:p>
            <a:fld id="{480CD61E-EEE6-4D53-A597-0DE12228D098}" type="slidenum">
              <a:rPr lang="de-DE" smtClean="0"/>
              <a:t>43</a:t>
            </a:fld>
            <a:endParaRPr lang="de-DE"/>
          </a:p>
        </p:txBody>
      </p:sp>
      <p:sp>
        <p:nvSpPr>
          <p:cNvPr id="18" name="Rectangle 17">
            <a:extLst>
              <a:ext uri="{FF2B5EF4-FFF2-40B4-BE49-F238E27FC236}">
                <a16:creationId xmlns:a16="http://schemas.microsoft.com/office/drawing/2014/main" id="{E57DBC55-487C-8155-EEC2-3D6CB697E85A}"/>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5881D52-E974-FB82-2535-40B171073FF5}"/>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0B0C8CDB-5F9F-E04F-5606-A478DFB5A33F}"/>
              </a:ext>
            </a:extLst>
          </p:cNvPr>
          <p:cNvGrpSpPr/>
          <p:nvPr/>
        </p:nvGrpSpPr>
        <p:grpSpPr>
          <a:xfrm>
            <a:off x="523940" y="5921534"/>
            <a:ext cx="3724188" cy="433837"/>
            <a:chOff x="2278590" y="5609937"/>
            <a:chExt cx="4090709" cy="512672"/>
          </a:xfrm>
        </p:grpSpPr>
        <p:cxnSp>
          <p:nvCxnSpPr>
            <p:cNvPr id="46" name="Straight Connector 45">
              <a:extLst>
                <a:ext uri="{FF2B5EF4-FFF2-40B4-BE49-F238E27FC236}">
                  <a16:creationId xmlns:a16="http://schemas.microsoft.com/office/drawing/2014/main" id="{57B2C396-6034-A893-42A7-D091892CE631}"/>
                </a:ext>
              </a:extLst>
            </p:cNvPr>
            <p:cNvCxnSpPr>
              <a:cxnSpLocks/>
            </p:cNvCxnSpPr>
            <p:nvPr/>
          </p:nvCxnSpPr>
          <p:spPr>
            <a:xfrm>
              <a:off x="2593568" y="6085643"/>
              <a:ext cx="377573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F04B868B-C365-4E6D-CAF7-520DCD5E3A8C}"/>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F04B868B-C365-4E6D-CAF7-520DCD5E3A8C}"/>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FAFAD31B-21A5-97B3-C47F-6B3F5E7CC756}"/>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6B3C41D3-D73D-C7BE-CC26-9077D48EFA67}"/>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167CBD69-D881-7E93-9F0B-A8F70AB3B108}"/>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167CBD69-D881-7E93-9F0B-A8F70AB3B108}"/>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9CC6EFA1-CA45-D73F-A968-A0F8BA754A82}"/>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90EDFB2-6143-38E2-04C3-8F8D654F1B8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A299A90-519A-CFB6-9786-B1753635D201}"/>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D1DC8CF-CC87-4A12-11E6-029985D4780D}"/>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70B14BA3-0C2E-B96E-7AE0-8527949CE50D}"/>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CE207A36-FEBD-3849-1DAE-65CB92DDF57B}"/>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B22AFD1-638D-CA14-26AE-DA07D18E898D}"/>
              </a:ext>
            </a:extLst>
          </p:cNvPr>
          <p:cNvCxnSpPr>
            <a:cxnSpLocks/>
          </p:cNvCxnSpPr>
          <p:nvPr/>
        </p:nvCxnSpPr>
        <p:spPr>
          <a:xfrm>
            <a:off x="3055434" y="2345856"/>
            <a:ext cx="990557" cy="1857305"/>
          </a:xfrm>
          <a:prstGeom prst="straightConnector1">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FD5C30B-FD4D-12F0-1768-5224F75152AB}"/>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3" name="Up Arrow 35">
            <a:extLst>
              <a:ext uri="{FF2B5EF4-FFF2-40B4-BE49-F238E27FC236}">
                <a16:creationId xmlns:a16="http://schemas.microsoft.com/office/drawing/2014/main" id="{FEBC8067-E1CD-4B13-C2A5-0C99390BE3CF}"/>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8A534E-5F62-9B3A-A77B-C924AD028178}"/>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sp>
        <p:nvSpPr>
          <p:cNvPr id="14" name="TextBox 13">
            <a:extLst>
              <a:ext uri="{FF2B5EF4-FFF2-40B4-BE49-F238E27FC236}">
                <a16:creationId xmlns:a16="http://schemas.microsoft.com/office/drawing/2014/main" id="{9AE1B997-2350-0802-F665-FB6901716DBC}"/>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b="1"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16" name="Picture 15">
            <a:extLst>
              <a:ext uri="{FF2B5EF4-FFF2-40B4-BE49-F238E27FC236}">
                <a16:creationId xmlns:a16="http://schemas.microsoft.com/office/drawing/2014/main" id="{CC0DCB30-DC52-8E61-2F85-600BF3D5A7A8}"/>
              </a:ext>
            </a:extLst>
          </p:cNvPr>
          <p:cNvPicPr>
            <a:picLocks noChangeAspect="1"/>
          </p:cNvPicPr>
          <p:nvPr/>
        </p:nvPicPr>
        <p:blipFill>
          <a:blip r:embed="rId10"/>
          <a:stretch>
            <a:fillRect/>
          </a:stretch>
        </p:blipFill>
        <p:spPr>
          <a:xfrm>
            <a:off x="4301822" y="4707908"/>
            <a:ext cx="489398" cy="593210"/>
          </a:xfrm>
          <a:prstGeom prst="rect">
            <a:avLst/>
          </a:prstGeom>
        </p:spPr>
      </p:pic>
      <p:pic>
        <p:nvPicPr>
          <p:cNvPr id="17" name="Picture 16">
            <a:extLst>
              <a:ext uri="{FF2B5EF4-FFF2-40B4-BE49-F238E27FC236}">
                <a16:creationId xmlns:a16="http://schemas.microsoft.com/office/drawing/2014/main" id="{79F874E3-CEF4-A146-8432-7A3AA4FF394C}"/>
              </a:ext>
            </a:extLst>
          </p:cNvPr>
          <p:cNvPicPr>
            <a:picLocks noChangeAspect="1"/>
          </p:cNvPicPr>
          <p:nvPr/>
        </p:nvPicPr>
        <p:blipFill>
          <a:blip r:embed="rId10"/>
          <a:stretch>
            <a:fillRect/>
          </a:stretch>
        </p:blipFill>
        <p:spPr>
          <a:xfrm>
            <a:off x="4315447" y="6075595"/>
            <a:ext cx="489398" cy="593210"/>
          </a:xfrm>
          <a:prstGeom prst="rect">
            <a:avLst/>
          </a:prstGeom>
        </p:spPr>
      </p:pic>
      <p:pic>
        <p:nvPicPr>
          <p:cNvPr id="19" name="Picture 18">
            <a:extLst>
              <a:ext uri="{FF2B5EF4-FFF2-40B4-BE49-F238E27FC236}">
                <a16:creationId xmlns:a16="http://schemas.microsoft.com/office/drawing/2014/main" id="{7C93A014-97D4-344B-1438-AAC76B75A703}"/>
              </a:ext>
            </a:extLst>
          </p:cNvPr>
          <p:cNvPicPr>
            <a:picLocks noChangeAspect="1"/>
          </p:cNvPicPr>
          <p:nvPr/>
        </p:nvPicPr>
        <p:blipFill>
          <a:blip r:embed="rId10"/>
          <a:stretch>
            <a:fillRect/>
          </a:stretch>
        </p:blipFill>
        <p:spPr>
          <a:xfrm>
            <a:off x="4359073" y="5695885"/>
            <a:ext cx="376348" cy="456179"/>
          </a:xfrm>
          <a:prstGeom prst="rect">
            <a:avLst/>
          </a:prstGeom>
        </p:spPr>
      </p:pic>
      <p:pic>
        <p:nvPicPr>
          <p:cNvPr id="20" name="Graphic 19" descr="Question Mark with solid fill">
            <a:extLst>
              <a:ext uri="{FF2B5EF4-FFF2-40B4-BE49-F238E27FC236}">
                <a16:creationId xmlns:a16="http://schemas.microsoft.com/office/drawing/2014/main" id="{95F4A0CC-B9D9-8E6A-D834-779DC4260D1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038347" y="2579983"/>
            <a:ext cx="801317" cy="801317"/>
          </a:xfrm>
          <a:prstGeom prst="rect">
            <a:avLst/>
          </a:prstGeom>
        </p:spPr>
      </p:pic>
    </p:spTree>
    <p:extLst>
      <p:ext uri="{BB962C8B-B14F-4D97-AF65-F5344CB8AC3E}">
        <p14:creationId xmlns:p14="http://schemas.microsoft.com/office/powerpoint/2010/main" val="1953622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2C42A-3EB3-DCA5-8487-AF36D1D05DCB}"/>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97EAE3B5-0054-26E5-486D-759367DFF8AC}"/>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F2BA392F-0001-9F11-9FC6-BD723726400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69FBDFA-F7CD-65DE-CE25-884FF3105078}"/>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69FBDFA-F7CD-65DE-CE25-884FF3105078}"/>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BF46DA65-7630-6591-1EFB-5C2D64D41DA5}"/>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550A2BAC-B2FE-6C82-4748-CABFA034232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0717A45F-C8D4-7D16-A793-AE97F5049F0C}"/>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0717A45F-C8D4-7D16-A793-AE97F5049F0C}"/>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3F3B2B70-92A3-EB3B-2325-D1553082C6E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AAAB1A0E-643D-9F87-5D4E-EC29DEA65E50}"/>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AAAB1A0E-643D-9F87-5D4E-EC29DEA65E50}"/>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D4B7C475-9279-0877-F411-AB27148C20B6}"/>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1B0FC96A-6A8A-427E-CC83-A9E623546E23}"/>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1B0FC96A-6A8A-427E-CC83-A9E623546E23}"/>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DFFAC2E8-3111-DDF0-7FA8-9062EFE68C67}"/>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6AB0D6E7-BB08-053C-2FA0-C5A595BA0A1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1CD0DDF5-7823-2D3F-FD22-CC0D8C0BCDC1}"/>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1CD0DDF5-7823-2D3F-FD22-CC0D8C0BCDC1}"/>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2EEF955B-2014-10E3-78B2-503CCC99104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50D1CB1F-531B-1950-F2EC-08D078407253}"/>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0D8B65A9-7FE7-7113-B206-5FC33D05A697}"/>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0D8B65A9-7FE7-7113-B206-5FC33D05A697}"/>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5B8089CC-EFFE-D4D8-6F7F-06B9E433EA60}"/>
              </a:ext>
            </a:extLst>
          </p:cNvPr>
          <p:cNvSpPr>
            <a:spLocks noGrp="1"/>
          </p:cNvSpPr>
          <p:nvPr>
            <p:ph type="title"/>
          </p:nvPr>
        </p:nvSpPr>
        <p:spPr/>
        <p:txBody>
          <a:bodyPr/>
          <a:lstStyle/>
          <a:p>
            <a:r>
              <a:rPr lang="en-US" i="0" dirty="0">
                <a:effectLst/>
              </a:rPr>
              <a:t>Lifetime measurements of 6D</a:t>
            </a:r>
            <a:r>
              <a:rPr lang="en-US" i="0" baseline="-25000" dirty="0">
                <a:effectLst/>
              </a:rPr>
              <a:t>5/2</a:t>
            </a:r>
            <a:endParaRPr lang="en-US" baseline="-25000" dirty="0"/>
          </a:p>
        </p:txBody>
      </p:sp>
      <p:sp>
        <p:nvSpPr>
          <p:cNvPr id="4" name="Slide Number Placeholder 3">
            <a:extLst>
              <a:ext uri="{FF2B5EF4-FFF2-40B4-BE49-F238E27FC236}">
                <a16:creationId xmlns:a16="http://schemas.microsoft.com/office/drawing/2014/main" id="{6537F1E0-FE5A-F4CF-0BD1-735FA80E4BBC}"/>
              </a:ext>
            </a:extLst>
          </p:cNvPr>
          <p:cNvSpPr>
            <a:spLocks noGrp="1"/>
          </p:cNvSpPr>
          <p:nvPr>
            <p:ph type="sldNum" sz="quarter" idx="12"/>
          </p:nvPr>
        </p:nvSpPr>
        <p:spPr/>
        <p:txBody>
          <a:bodyPr/>
          <a:lstStyle/>
          <a:p>
            <a:fld id="{480CD61E-EEE6-4D53-A597-0DE12228D098}" type="slidenum">
              <a:rPr lang="de-DE" smtClean="0"/>
              <a:t>44</a:t>
            </a:fld>
            <a:endParaRPr lang="de-DE"/>
          </a:p>
        </p:txBody>
      </p:sp>
      <p:sp>
        <p:nvSpPr>
          <p:cNvPr id="18" name="Rectangle 17">
            <a:extLst>
              <a:ext uri="{FF2B5EF4-FFF2-40B4-BE49-F238E27FC236}">
                <a16:creationId xmlns:a16="http://schemas.microsoft.com/office/drawing/2014/main" id="{E57DBC55-487C-8155-EEC2-3D6CB697E85A}"/>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5881D52-E974-FB82-2535-40B171073FF5}"/>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0B0C8CDB-5F9F-E04F-5606-A478DFB5A33F}"/>
              </a:ext>
            </a:extLst>
          </p:cNvPr>
          <p:cNvGrpSpPr/>
          <p:nvPr/>
        </p:nvGrpSpPr>
        <p:grpSpPr>
          <a:xfrm>
            <a:off x="523940" y="5921534"/>
            <a:ext cx="3724188" cy="433837"/>
            <a:chOff x="2278590" y="5609937"/>
            <a:chExt cx="4090709" cy="512672"/>
          </a:xfrm>
        </p:grpSpPr>
        <p:cxnSp>
          <p:nvCxnSpPr>
            <p:cNvPr id="46" name="Straight Connector 45">
              <a:extLst>
                <a:ext uri="{FF2B5EF4-FFF2-40B4-BE49-F238E27FC236}">
                  <a16:creationId xmlns:a16="http://schemas.microsoft.com/office/drawing/2014/main" id="{57B2C396-6034-A893-42A7-D091892CE631}"/>
                </a:ext>
              </a:extLst>
            </p:cNvPr>
            <p:cNvCxnSpPr>
              <a:cxnSpLocks/>
            </p:cNvCxnSpPr>
            <p:nvPr/>
          </p:nvCxnSpPr>
          <p:spPr>
            <a:xfrm>
              <a:off x="2593568" y="6085643"/>
              <a:ext cx="377573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F04B868B-C365-4E6D-CAF7-520DCD5E3A8C}"/>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F04B868B-C365-4E6D-CAF7-520DCD5E3A8C}"/>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FAFAD31B-21A5-97B3-C47F-6B3F5E7CC756}"/>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6B3C41D3-D73D-C7BE-CC26-9077D48EFA67}"/>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167CBD69-D881-7E93-9F0B-A8F70AB3B108}"/>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167CBD69-D881-7E93-9F0B-A8F70AB3B108}"/>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9CC6EFA1-CA45-D73F-A968-A0F8BA754A82}"/>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90EDFB2-6143-38E2-04C3-8F8D654F1B8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A299A90-519A-CFB6-9786-B1753635D201}"/>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D1DC8CF-CC87-4A12-11E6-029985D4780D}"/>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70B14BA3-0C2E-B96E-7AE0-8527949CE50D}"/>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CE207A36-FEBD-3849-1DAE-65CB92DDF57B}"/>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04E5F41-797C-43CD-8806-938A5F45C325}"/>
              </a:ext>
            </a:extLst>
          </p:cNvPr>
          <p:cNvSpPr txBox="1"/>
          <p:nvPr/>
        </p:nvSpPr>
        <p:spPr>
          <a:xfrm>
            <a:off x="754802" y="3662955"/>
            <a:ext cx="3105204" cy="1295868"/>
          </a:xfrm>
          <a:prstGeom prst="rect">
            <a:avLst/>
          </a:prstGeom>
          <a:noFill/>
        </p:spPr>
        <p:txBody>
          <a:bodyPr wrap="square" rtlCol="0">
            <a:spAutoFit/>
          </a:bodyPr>
          <a:lstStyle/>
          <a:p>
            <a:pPr>
              <a:lnSpc>
                <a:spcPct val="150000"/>
              </a:lnSpc>
            </a:pPr>
            <a:r>
              <a:rPr lang="en-US" dirty="0"/>
              <a:t>Lifetime measurements by delaying excitation laser</a:t>
            </a:r>
          </a:p>
          <a:p>
            <a:pPr marL="285750" indent="-285750">
              <a:lnSpc>
                <a:spcPct val="150000"/>
              </a:lnSpc>
              <a:buFont typeface="Courier New" panose="02070309020205020404" pitchFamily="49" charset="0"/>
              <a:buChar char="o"/>
            </a:pPr>
            <a:endParaRPr lang="en-US" b="1" dirty="0"/>
          </a:p>
        </p:txBody>
      </p:sp>
      <p:cxnSp>
        <p:nvCxnSpPr>
          <p:cNvPr id="8" name="Straight Arrow Connector 7">
            <a:extLst>
              <a:ext uri="{FF2B5EF4-FFF2-40B4-BE49-F238E27FC236}">
                <a16:creationId xmlns:a16="http://schemas.microsoft.com/office/drawing/2014/main" id="{CB22AFD1-638D-CA14-26AE-DA07D18E898D}"/>
              </a:ext>
            </a:extLst>
          </p:cNvPr>
          <p:cNvCxnSpPr>
            <a:cxnSpLocks/>
          </p:cNvCxnSpPr>
          <p:nvPr/>
        </p:nvCxnSpPr>
        <p:spPr>
          <a:xfrm>
            <a:off x="3055434" y="2345856"/>
            <a:ext cx="990557" cy="1857305"/>
          </a:xfrm>
          <a:prstGeom prst="straightConnector1">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FD5C30B-FD4D-12F0-1768-5224F75152AB}"/>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pic>
        <p:nvPicPr>
          <p:cNvPr id="12" name="Picture 11">
            <a:extLst>
              <a:ext uri="{FF2B5EF4-FFF2-40B4-BE49-F238E27FC236}">
                <a16:creationId xmlns:a16="http://schemas.microsoft.com/office/drawing/2014/main" id="{6F05DD01-06F3-14EC-4A5F-FF8715953FC2}"/>
              </a:ext>
            </a:extLst>
          </p:cNvPr>
          <p:cNvPicPr>
            <a:picLocks noChangeAspect="1"/>
          </p:cNvPicPr>
          <p:nvPr/>
        </p:nvPicPr>
        <p:blipFill>
          <a:blip r:embed="rId10"/>
          <a:stretch>
            <a:fillRect/>
          </a:stretch>
        </p:blipFill>
        <p:spPr>
          <a:xfrm>
            <a:off x="6346623" y="1065002"/>
            <a:ext cx="5266259" cy="2245089"/>
          </a:xfrm>
          <a:prstGeom prst="rect">
            <a:avLst/>
          </a:prstGeom>
        </p:spPr>
      </p:pic>
      <p:sp>
        <p:nvSpPr>
          <p:cNvPr id="3" name="Up Arrow 35">
            <a:extLst>
              <a:ext uri="{FF2B5EF4-FFF2-40B4-BE49-F238E27FC236}">
                <a16:creationId xmlns:a16="http://schemas.microsoft.com/office/drawing/2014/main" id="{FEBC8067-E1CD-4B13-C2A5-0C99390BE3CF}"/>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8A534E-5F62-9B3A-A77B-C924AD028178}"/>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sp>
        <p:nvSpPr>
          <p:cNvPr id="7" name="TextBox 6">
            <a:extLst>
              <a:ext uri="{FF2B5EF4-FFF2-40B4-BE49-F238E27FC236}">
                <a16:creationId xmlns:a16="http://schemas.microsoft.com/office/drawing/2014/main" id="{CA70AAC3-45D6-0A55-406B-F0366529C3A9}"/>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b="1"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b="1"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13" name="Picture 12">
            <a:extLst>
              <a:ext uri="{FF2B5EF4-FFF2-40B4-BE49-F238E27FC236}">
                <a16:creationId xmlns:a16="http://schemas.microsoft.com/office/drawing/2014/main" id="{95C5967B-BCBA-BD31-CCD5-E6EEB194E382}"/>
              </a:ext>
            </a:extLst>
          </p:cNvPr>
          <p:cNvPicPr>
            <a:picLocks noChangeAspect="1"/>
          </p:cNvPicPr>
          <p:nvPr/>
        </p:nvPicPr>
        <p:blipFill>
          <a:blip r:embed="rId11"/>
          <a:stretch>
            <a:fillRect/>
          </a:stretch>
        </p:blipFill>
        <p:spPr>
          <a:xfrm>
            <a:off x="4301822" y="4707908"/>
            <a:ext cx="489398" cy="593210"/>
          </a:xfrm>
          <a:prstGeom prst="rect">
            <a:avLst/>
          </a:prstGeom>
        </p:spPr>
      </p:pic>
      <p:pic>
        <p:nvPicPr>
          <p:cNvPr id="14" name="Picture 13">
            <a:extLst>
              <a:ext uri="{FF2B5EF4-FFF2-40B4-BE49-F238E27FC236}">
                <a16:creationId xmlns:a16="http://schemas.microsoft.com/office/drawing/2014/main" id="{6930F66F-9311-7C45-CB14-DBC6D09D3AF4}"/>
              </a:ext>
            </a:extLst>
          </p:cNvPr>
          <p:cNvPicPr>
            <a:picLocks noChangeAspect="1"/>
          </p:cNvPicPr>
          <p:nvPr/>
        </p:nvPicPr>
        <p:blipFill>
          <a:blip r:embed="rId11"/>
          <a:stretch>
            <a:fillRect/>
          </a:stretch>
        </p:blipFill>
        <p:spPr>
          <a:xfrm>
            <a:off x="4315447" y="6075595"/>
            <a:ext cx="489398" cy="593210"/>
          </a:xfrm>
          <a:prstGeom prst="rect">
            <a:avLst/>
          </a:prstGeom>
        </p:spPr>
      </p:pic>
      <p:pic>
        <p:nvPicPr>
          <p:cNvPr id="16" name="Picture 15">
            <a:extLst>
              <a:ext uri="{FF2B5EF4-FFF2-40B4-BE49-F238E27FC236}">
                <a16:creationId xmlns:a16="http://schemas.microsoft.com/office/drawing/2014/main" id="{6E33E234-3828-A612-BB06-FDA378694A08}"/>
              </a:ext>
            </a:extLst>
          </p:cNvPr>
          <p:cNvPicPr>
            <a:picLocks noChangeAspect="1"/>
          </p:cNvPicPr>
          <p:nvPr/>
        </p:nvPicPr>
        <p:blipFill>
          <a:blip r:embed="rId11"/>
          <a:stretch>
            <a:fillRect/>
          </a:stretch>
        </p:blipFill>
        <p:spPr>
          <a:xfrm>
            <a:off x="4359073" y="5695885"/>
            <a:ext cx="376348" cy="456179"/>
          </a:xfrm>
          <a:prstGeom prst="rect">
            <a:avLst/>
          </a:prstGeom>
        </p:spPr>
      </p:pic>
      <p:pic>
        <p:nvPicPr>
          <p:cNvPr id="17" name="Picture 16">
            <a:extLst>
              <a:ext uri="{FF2B5EF4-FFF2-40B4-BE49-F238E27FC236}">
                <a16:creationId xmlns:a16="http://schemas.microsoft.com/office/drawing/2014/main" id="{3B20498D-E4A0-B09E-B017-D7DDCA843D34}"/>
              </a:ext>
            </a:extLst>
          </p:cNvPr>
          <p:cNvPicPr>
            <a:picLocks noChangeAspect="1"/>
          </p:cNvPicPr>
          <p:nvPr/>
        </p:nvPicPr>
        <p:blipFill>
          <a:blip r:embed="rId11"/>
          <a:stretch>
            <a:fillRect/>
          </a:stretch>
        </p:blipFill>
        <p:spPr>
          <a:xfrm>
            <a:off x="4295561" y="5294206"/>
            <a:ext cx="432277" cy="456179"/>
          </a:xfrm>
          <a:prstGeom prst="rect">
            <a:avLst/>
          </a:prstGeom>
        </p:spPr>
      </p:pic>
    </p:spTree>
    <p:extLst>
      <p:ext uri="{BB962C8B-B14F-4D97-AF65-F5344CB8AC3E}">
        <p14:creationId xmlns:p14="http://schemas.microsoft.com/office/powerpoint/2010/main" val="463092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2C42A-3EB3-DCA5-8487-AF36D1D05DCB}"/>
            </a:ext>
          </a:extLst>
        </p:cNvPr>
        <p:cNvGrpSpPr/>
        <p:nvPr/>
      </p:nvGrpSpPr>
      <p:grpSpPr>
        <a:xfrm>
          <a:off x="0" y="0"/>
          <a:ext cx="0" cy="0"/>
          <a:chOff x="0" y="0"/>
          <a:chExt cx="0" cy="0"/>
        </a:xfrm>
      </p:grpSpPr>
      <p:grpSp>
        <p:nvGrpSpPr>
          <p:cNvPr id="40" name="Group 39">
            <a:extLst>
              <a:ext uri="{FF2B5EF4-FFF2-40B4-BE49-F238E27FC236}">
                <a16:creationId xmlns:a16="http://schemas.microsoft.com/office/drawing/2014/main" id="{97EAE3B5-0054-26E5-486D-759367DFF8AC}"/>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F2BA392F-0001-9F11-9FC6-BD723726400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69FBDFA-F7CD-65DE-CE25-884FF3105078}"/>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69FBDFA-F7CD-65DE-CE25-884FF3105078}"/>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BF46DA65-7630-6591-1EFB-5C2D64D41DA5}"/>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550A2BAC-B2FE-6C82-4748-CABFA034232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0717A45F-C8D4-7D16-A793-AE97F5049F0C}"/>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0717A45F-C8D4-7D16-A793-AE97F5049F0C}"/>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3F3B2B70-92A3-EB3B-2325-D1553082C6E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AAAB1A0E-643D-9F87-5D4E-EC29DEA65E50}"/>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AAAB1A0E-643D-9F87-5D4E-EC29DEA65E50}"/>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D4B7C475-9279-0877-F411-AB27148C20B6}"/>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1B0FC96A-6A8A-427E-CC83-A9E623546E23}"/>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1B0FC96A-6A8A-427E-CC83-A9E623546E23}"/>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DFFAC2E8-3111-DDF0-7FA8-9062EFE68C67}"/>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6AB0D6E7-BB08-053C-2FA0-C5A595BA0A1F}"/>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1CD0DDF5-7823-2D3F-FD22-CC0D8C0BCDC1}"/>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1CD0DDF5-7823-2D3F-FD22-CC0D8C0BCDC1}"/>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2EEF955B-2014-10E3-78B2-503CCC991043}"/>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50D1CB1F-531B-1950-F2EC-08D078407253}"/>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0D8B65A9-7FE7-7113-B206-5FC33D05A697}"/>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0D8B65A9-7FE7-7113-B206-5FC33D05A697}"/>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5B8089CC-EFFE-D4D8-6F7F-06B9E433EA60}"/>
              </a:ext>
            </a:extLst>
          </p:cNvPr>
          <p:cNvSpPr>
            <a:spLocks noGrp="1"/>
          </p:cNvSpPr>
          <p:nvPr>
            <p:ph type="title"/>
          </p:nvPr>
        </p:nvSpPr>
        <p:spPr/>
        <p:txBody>
          <a:bodyPr/>
          <a:lstStyle/>
          <a:p>
            <a:r>
              <a:rPr lang="en-US" i="0" dirty="0">
                <a:effectLst/>
              </a:rPr>
              <a:t>Lifetime measurements of 6D</a:t>
            </a:r>
            <a:r>
              <a:rPr lang="en-US" i="0" baseline="-25000" dirty="0">
                <a:effectLst/>
              </a:rPr>
              <a:t>5/2</a:t>
            </a:r>
            <a:endParaRPr lang="en-US" baseline="-25000" dirty="0"/>
          </a:p>
        </p:txBody>
      </p:sp>
      <p:sp>
        <p:nvSpPr>
          <p:cNvPr id="4" name="Slide Number Placeholder 3">
            <a:extLst>
              <a:ext uri="{FF2B5EF4-FFF2-40B4-BE49-F238E27FC236}">
                <a16:creationId xmlns:a16="http://schemas.microsoft.com/office/drawing/2014/main" id="{6537F1E0-FE5A-F4CF-0BD1-735FA80E4BBC}"/>
              </a:ext>
            </a:extLst>
          </p:cNvPr>
          <p:cNvSpPr>
            <a:spLocks noGrp="1"/>
          </p:cNvSpPr>
          <p:nvPr>
            <p:ph type="sldNum" sz="quarter" idx="12"/>
          </p:nvPr>
        </p:nvSpPr>
        <p:spPr/>
        <p:txBody>
          <a:bodyPr/>
          <a:lstStyle/>
          <a:p>
            <a:fld id="{480CD61E-EEE6-4D53-A597-0DE12228D098}" type="slidenum">
              <a:rPr lang="de-DE" smtClean="0"/>
              <a:t>45</a:t>
            </a:fld>
            <a:endParaRPr lang="de-DE"/>
          </a:p>
        </p:txBody>
      </p:sp>
      <p:sp>
        <p:nvSpPr>
          <p:cNvPr id="18" name="Rectangle 17">
            <a:extLst>
              <a:ext uri="{FF2B5EF4-FFF2-40B4-BE49-F238E27FC236}">
                <a16:creationId xmlns:a16="http://schemas.microsoft.com/office/drawing/2014/main" id="{E57DBC55-487C-8155-EEC2-3D6CB697E85A}"/>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5881D52-E974-FB82-2535-40B171073FF5}"/>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0B0C8CDB-5F9F-E04F-5606-A478DFB5A33F}"/>
              </a:ext>
            </a:extLst>
          </p:cNvPr>
          <p:cNvGrpSpPr/>
          <p:nvPr/>
        </p:nvGrpSpPr>
        <p:grpSpPr>
          <a:xfrm>
            <a:off x="523940" y="5921534"/>
            <a:ext cx="4411914" cy="433837"/>
            <a:chOff x="2278590" y="5609937"/>
            <a:chExt cx="4846119" cy="512672"/>
          </a:xfrm>
        </p:grpSpPr>
        <p:cxnSp>
          <p:nvCxnSpPr>
            <p:cNvPr id="46" name="Straight Connector 45">
              <a:extLst>
                <a:ext uri="{FF2B5EF4-FFF2-40B4-BE49-F238E27FC236}">
                  <a16:creationId xmlns:a16="http://schemas.microsoft.com/office/drawing/2014/main" id="{57B2C396-6034-A893-42A7-D091892CE631}"/>
                </a:ext>
              </a:extLst>
            </p:cNvPr>
            <p:cNvCxnSpPr>
              <a:cxnSpLocks/>
            </p:cNvCxnSpPr>
            <p:nvPr/>
          </p:nvCxnSpPr>
          <p:spPr>
            <a:xfrm>
              <a:off x="2593568" y="6085643"/>
              <a:ext cx="45311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F04B868B-C365-4E6D-CAF7-520DCD5E3A8C}"/>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F04B868B-C365-4E6D-CAF7-520DCD5E3A8C}"/>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FAFAD31B-21A5-97B3-C47F-6B3F5E7CC756}"/>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6B3C41D3-D73D-C7BE-CC26-9077D48EFA67}"/>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167CBD69-D881-7E93-9F0B-A8F70AB3B108}"/>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167CBD69-D881-7E93-9F0B-A8F70AB3B108}"/>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9CC6EFA1-CA45-D73F-A968-A0F8BA754A82}"/>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90EDFB2-6143-38E2-04C3-8F8D654F1B8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A299A90-519A-CFB6-9786-B1753635D201}"/>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D1DC8CF-CC87-4A12-11E6-029985D4780D}"/>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70B14BA3-0C2E-B96E-7AE0-8527949CE50D}"/>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CE207A36-FEBD-3849-1DAE-65CB92DDF57B}"/>
              </a:ext>
            </a:extLst>
          </p:cNvPr>
          <p:cNvCxnSpPr>
            <a:cxnSpLocks/>
          </p:cNvCxnSpPr>
          <p:nvPr/>
        </p:nvCxnSpPr>
        <p:spPr>
          <a:xfrm flipV="1">
            <a:off x="4073504" y="4258130"/>
            <a:ext cx="0" cy="2046150"/>
          </a:xfrm>
          <a:prstGeom prst="straightConnector1">
            <a:avLst/>
          </a:prstGeom>
          <a:ln w="3810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0E5E8E9-ED78-7E39-48F7-6E82C51861BC}"/>
              </a:ext>
            </a:extLst>
          </p:cNvPr>
          <p:cNvSpPr txBox="1"/>
          <p:nvPr/>
        </p:nvSpPr>
        <p:spPr>
          <a:xfrm>
            <a:off x="4244558" y="4792167"/>
            <a:ext cx="1545999" cy="1323439"/>
          </a:xfrm>
          <a:prstGeom prst="rect">
            <a:avLst/>
          </a:prstGeom>
          <a:noFill/>
        </p:spPr>
        <p:txBody>
          <a:bodyPr wrap="square" rtlCol="0">
            <a:spAutoFit/>
          </a:bodyPr>
          <a:lstStyle/>
          <a:p>
            <a:r>
              <a:rPr lang="en-US" sz="2000" dirty="0"/>
              <a:t>Charge exchange population</a:t>
            </a:r>
          </a:p>
          <a:p>
            <a:r>
              <a:rPr lang="en-US" sz="2000" dirty="0"/>
              <a:t>∼2% </a:t>
            </a:r>
            <a:endParaRPr lang="fr-FR" sz="2000" dirty="0"/>
          </a:p>
        </p:txBody>
      </p:sp>
      <p:sp>
        <p:nvSpPr>
          <p:cNvPr id="5" name="TextBox 4">
            <a:extLst>
              <a:ext uri="{FF2B5EF4-FFF2-40B4-BE49-F238E27FC236}">
                <a16:creationId xmlns:a16="http://schemas.microsoft.com/office/drawing/2014/main" id="{F04E5F41-797C-43CD-8806-938A5F45C325}"/>
              </a:ext>
            </a:extLst>
          </p:cNvPr>
          <p:cNvSpPr txBox="1"/>
          <p:nvPr/>
        </p:nvSpPr>
        <p:spPr>
          <a:xfrm>
            <a:off x="754802" y="3662955"/>
            <a:ext cx="3105204" cy="1295868"/>
          </a:xfrm>
          <a:prstGeom prst="rect">
            <a:avLst/>
          </a:prstGeom>
          <a:noFill/>
        </p:spPr>
        <p:txBody>
          <a:bodyPr wrap="square" rtlCol="0">
            <a:spAutoFit/>
          </a:bodyPr>
          <a:lstStyle/>
          <a:p>
            <a:pPr>
              <a:lnSpc>
                <a:spcPct val="150000"/>
              </a:lnSpc>
            </a:pPr>
            <a:r>
              <a:rPr lang="en-US" dirty="0"/>
              <a:t>Lifetime measurements by delaying excitation laser</a:t>
            </a:r>
          </a:p>
          <a:p>
            <a:pPr marL="285750" indent="-285750">
              <a:lnSpc>
                <a:spcPct val="150000"/>
              </a:lnSpc>
              <a:buFont typeface="Courier New" panose="02070309020205020404" pitchFamily="49" charset="0"/>
              <a:buChar char="o"/>
            </a:pPr>
            <a:endParaRPr lang="en-US" b="1" dirty="0"/>
          </a:p>
        </p:txBody>
      </p:sp>
      <p:cxnSp>
        <p:nvCxnSpPr>
          <p:cNvPr id="8" name="Straight Arrow Connector 7">
            <a:extLst>
              <a:ext uri="{FF2B5EF4-FFF2-40B4-BE49-F238E27FC236}">
                <a16:creationId xmlns:a16="http://schemas.microsoft.com/office/drawing/2014/main" id="{CB22AFD1-638D-CA14-26AE-DA07D18E898D}"/>
              </a:ext>
            </a:extLst>
          </p:cNvPr>
          <p:cNvCxnSpPr>
            <a:cxnSpLocks/>
          </p:cNvCxnSpPr>
          <p:nvPr/>
        </p:nvCxnSpPr>
        <p:spPr>
          <a:xfrm>
            <a:off x="3055434" y="2345856"/>
            <a:ext cx="990557" cy="1857305"/>
          </a:xfrm>
          <a:prstGeom prst="straightConnector1">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FD5C30B-FD4D-12F0-1768-5224F75152AB}"/>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pic>
        <p:nvPicPr>
          <p:cNvPr id="12" name="Picture 11">
            <a:extLst>
              <a:ext uri="{FF2B5EF4-FFF2-40B4-BE49-F238E27FC236}">
                <a16:creationId xmlns:a16="http://schemas.microsoft.com/office/drawing/2014/main" id="{6F05DD01-06F3-14EC-4A5F-FF8715953FC2}"/>
              </a:ext>
            </a:extLst>
          </p:cNvPr>
          <p:cNvPicPr>
            <a:picLocks noChangeAspect="1"/>
          </p:cNvPicPr>
          <p:nvPr/>
        </p:nvPicPr>
        <p:blipFill>
          <a:blip r:embed="rId10"/>
          <a:stretch>
            <a:fillRect/>
          </a:stretch>
        </p:blipFill>
        <p:spPr>
          <a:xfrm>
            <a:off x="6346623" y="1065002"/>
            <a:ext cx="5266259" cy="2245089"/>
          </a:xfrm>
          <a:prstGeom prst="rect">
            <a:avLst/>
          </a:prstGeom>
        </p:spPr>
      </p:pic>
      <p:pic>
        <p:nvPicPr>
          <p:cNvPr id="15" name="Picture 14">
            <a:extLst>
              <a:ext uri="{FF2B5EF4-FFF2-40B4-BE49-F238E27FC236}">
                <a16:creationId xmlns:a16="http://schemas.microsoft.com/office/drawing/2014/main" id="{E7512374-FBDE-D59C-B868-A54FE56C1514}"/>
              </a:ext>
            </a:extLst>
          </p:cNvPr>
          <p:cNvPicPr>
            <a:picLocks noChangeAspect="1"/>
          </p:cNvPicPr>
          <p:nvPr/>
        </p:nvPicPr>
        <p:blipFill rotWithShape="1">
          <a:blip r:embed="rId11">
            <a:extLst>
              <a:ext uri="{28A0092B-C50C-407E-A947-70E740481C1C}">
                <a14:useLocalDpi xmlns:a14="http://schemas.microsoft.com/office/drawing/2010/main" val="0"/>
              </a:ext>
            </a:extLst>
          </a:blip>
          <a:srcRect t="8829"/>
          <a:stretch/>
        </p:blipFill>
        <p:spPr>
          <a:xfrm>
            <a:off x="6619997" y="3377886"/>
            <a:ext cx="5164377" cy="3480114"/>
          </a:xfrm>
          <a:prstGeom prst="rect">
            <a:avLst/>
          </a:prstGeom>
        </p:spPr>
      </p:pic>
      <p:sp>
        <p:nvSpPr>
          <p:cNvPr id="3" name="Up Arrow 35">
            <a:extLst>
              <a:ext uri="{FF2B5EF4-FFF2-40B4-BE49-F238E27FC236}">
                <a16:creationId xmlns:a16="http://schemas.microsoft.com/office/drawing/2014/main" id="{FEBC8067-E1CD-4B13-C2A5-0C99390BE3CF}"/>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28A534E-5F62-9B3A-A77B-C924AD028178}"/>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spTree>
    <p:extLst>
      <p:ext uri="{BB962C8B-B14F-4D97-AF65-F5344CB8AC3E}">
        <p14:creationId xmlns:p14="http://schemas.microsoft.com/office/powerpoint/2010/main" val="29909527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902" t="-5556" b="-13889"/>
                  </a:stretch>
                </a:blipFill>
              </p:spPr>
              <p:txBody>
                <a:bodyPr/>
                <a:lstStyle/>
                <a:p>
                  <a:r>
                    <a:rPr lang="en-US">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4902" t="-5556" b="-13889"/>
                  </a:stretch>
                </a:blipFill>
              </p:spPr>
              <p:txBody>
                <a:bodyPr/>
                <a:lstStyle/>
                <a:p>
                  <a:r>
                    <a:rPr lang="en-US">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3922" t="-5714" b="-17143"/>
                </a:stretch>
              </a:blipFill>
            </p:spPr>
            <p:txBody>
              <a:bodyPr/>
              <a:lstStyle/>
              <a:p>
                <a:r>
                  <a:rPr lang="en-US">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3922" t="-5714" b="-17143"/>
                </a:stretch>
              </a:blipFill>
            </p:spPr>
            <p:txBody>
              <a:bodyPr/>
              <a:lstStyle/>
              <a:p>
                <a:r>
                  <a:rPr lang="en-US">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902" t="-5556" b="-13889"/>
                  </a:stretch>
                </a:blipFill>
              </p:spPr>
              <p:txBody>
                <a:bodyPr/>
                <a:lstStyle/>
                <a:p>
                  <a:r>
                    <a:rPr lang="en-US">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902" t="-8571" b="-17143"/>
                  </a:stretch>
                </a:blipFill>
              </p:spPr>
              <p:txBody>
                <a:bodyPr/>
                <a:lstStyle/>
                <a:p>
                  <a:r>
                    <a:rPr lang="en-US">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46</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9"/>
                  <a:stretch>
                    <a:fillRect l="-4902" t="-8571" b="-14286"/>
                  </a:stretch>
                </a:blipFill>
              </p:spPr>
              <p:txBody>
                <a:bodyPr/>
                <a:lstStyle/>
                <a:p>
                  <a:r>
                    <a:rPr lang="en-US">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10"/>
                  <a:stretch>
                    <a:fillRect l="-3356" t="-5357"/>
                  </a:stretch>
                </a:blipFill>
              </p:spPr>
              <p:txBody>
                <a:bodyPr/>
                <a:lstStyle/>
                <a:p>
                  <a:r>
                    <a:rPr lang="en-US">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3" name="TextBox 2">
            <a:extLst>
              <a:ext uri="{FF2B5EF4-FFF2-40B4-BE49-F238E27FC236}">
                <a16:creationId xmlns:a16="http://schemas.microsoft.com/office/drawing/2014/main" id="{8368FCF9-AC5D-00FA-AEA9-E3F1530649BD}"/>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b="1"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b="1"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5" name="Picture 4">
            <a:extLst>
              <a:ext uri="{FF2B5EF4-FFF2-40B4-BE49-F238E27FC236}">
                <a16:creationId xmlns:a16="http://schemas.microsoft.com/office/drawing/2014/main" id="{A0597B1B-ADE3-FEA9-7A04-0030FAB60B44}"/>
              </a:ext>
            </a:extLst>
          </p:cNvPr>
          <p:cNvPicPr>
            <a:picLocks noChangeAspect="1"/>
          </p:cNvPicPr>
          <p:nvPr/>
        </p:nvPicPr>
        <p:blipFill>
          <a:blip r:embed="rId11"/>
          <a:stretch>
            <a:fillRect/>
          </a:stretch>
        </p:blipFill>
        <p:spPr>
          <a:xfrm>
            <a:off x="4301822" y="4707908"/>
            <a:ext cx="489398" cy="593210"/>
          </a:xfrm>
          <a:prstGeom prst="rect">
            <a:avLst/>
          </a:prstGeom>
        </p:spPr>
      </p:pic>
      <p:pic>
        <p:nvPicPr>
          <p:cNvPr id="6" name="Picture 5">
            <a:extLst>
              <a:ext uri="{FF2B5EF4-FFF2-40B4-BE49-F238E27FC236}">
                <a16:creationId xmlns:a16="http://schemas.microsoft.com/office/drawing/2014/main" id="{890A0404-102F-DBF0-4E4A-819F32B7434A}"/>
              </a:ext>
            </a:extLst>
          </p:cNvPr>
          <p:cNvPicPr>
            <a:picLocks noChangeAspect="1"/>
          </p:cNvPicPr>
          <p:nvPr/>
        </p:nvPicPr>
        <p:blipFill>
          <a:blip r:embed="rId11"/>
          <a:stretch>
            <a:fillRect/>
          </a:stretch>
        </p:blipFill>
        <p:spPr>
          <a:xfrm>
            <a:off x="4315447" y="6075595"/>
            <a:ext cx="489398" cy="593210"/>
          </a:xfrm>
          <a:prstGeom prst="rect">
            <a:avLst/>
          </a:prstGeom>
        </p:spPr>
      </p:pic>
      <p:pic>
        <p:nvPicPr>
          <p:cNvPr id="7" name="Picture 6">
            <a:extLst>
              <a:ext uri="{FF2B5EF4-FFF2-40B4-BE49-F238E27FC236}">
                <a16:creationId xmlns:a16="http://schemas.microsoft.com/office/drawing/2014/main" id="{ECB35F53-1942-D38D-CF07-41336B3ACA7A}"/>
              </a:ext>
            </a:extLst>
          </p:cNvPr>
          <p:cNvPicPr>
            <a:picLocks noChangeAspect="1"/>
          </p:cNvPicPr>
          <p:nvPr/>
        </p:nvPicPr>
        <p:blipFill>
          <a:blip r:embed="rId11"/>
          <a:stretch>
            <a:fillRect/>
          </a:stretch>
        </p:blipFill>
        <p:spPr>
          <a:xfrm>
            <a:off x="4359073" y="5695885"/>
            <a:ext cx="376348" cy="456179"/>
          </a:xfrm>
          <a:prstGeom prst="rect">
            <a:avLst/>
          </a:prstGeom>
        </p:spPr>
      </p:pic>
      <p:pic>
        <p:nvPicPr>
          <p:cNvPr id="9" name="Picture 8">
            <a:extLst>
              <a:ext uri="{FF2B5EF4-FFF2-40B4-BE49-F238E27FC236}">
                <a16:creationId xmlns:a16="http://schemas.microsoft.com/office/drawing/2014/main" id="{D3807F55-AD21-813F-6376-BDE880113E75}"/>
              </a:ext>
            </a:extLst>
          </p:cNvPr>
          <p:cNvPicPr>
            <a:picLocks noChangeAspect="1"/>
          </p:cNvPicPr>
          <p:nvPr/>
        </p:nvPicPr>
        <p:blipFill>
          <a:blip r:embed="rId11"/>
          <a:stretch>
            <a:fillRect/>
          </a:stretch>
        </p:blipFill>
        <p:spPr>
          <a:xfrm>
            <a:off x="4295561" y="5294206"/>
            <a:ext cx="432277" cy="456179"/>
          </a:xfrm>
          <a:prstGeom prst="rect">
            <a:avLst/>
          </a:prstGeom>
        </p:spPr>
      </p:pic>
      <p:sp>
        <p:nvSpPr>
          <p:cNvPr id="17" name="TextBox 16">
            <a:extLst>
              <a:ext uri="{FF2B5EF4-FFF2-40B4-BE49-F238E27FC236}">
                <a16:creationId xmlns:a16="http://schemas.microsoft.com/office/drawing/2014/main" id="{2E1AEC86-42D0-5445-B2E7-05700D453A29}"/>
              </a:ext>
            </a:extLst>
          </p:cNvPr>
          <p:cNvSpPr txBox="1"/>
          <p:nvPr/>
        </p:nvSpPr>
        <p:spPr>
          <a:xfrm>
            <a:off x="5161342" y="2966122"/>
            <a:ext cx="2094807"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N-scheme:</a:t>
            </a:r>
          </a:p>
          <a:p>
            <a:r>
              <a:rPr lang="en-US" dirty="0"/>
              <a:t>Work indirectly !</a:t>
            </a:r>
          </a:p>
        </p:txBody>
      </p:sp>
    </p:spTree>
    <p:extLst>
      <p:ext uri="{BB962C8B-B14F-4D97-AF65-F5344CB8AC3E}">
        <p14:creationId xmlns:p14="http://schemas.microsoft.com/office/powerpoint/2010/main" val="2473282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Atomic 6D-states in neutral Fr</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47</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3" name="TextBox 2">
            <a:extLst>
              <a:ext uri="{FF2B5EF4-FFF2-40B4-BE49-F238E27FC236}">
                <a16:creationId xmlns:a16="http://schemas.microsoft.com/office/drawing/2014/main" id="{8368FCF9-AC5D-00FA-AEA9-E3F1530649BD}"/>
              </a:ext>
            </a:extLst>
          </p:cNvPr>
          <p:cNvSpPr txBox="1"/>
          <p:nvPr/>
        </p:nvSpPr>
        <p:spPr>
          <a:xfrm>
            <a:off x="4455544" y="4840202"/>
            <a:ext cx="7878641" cy="1711366"/>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b="1" dirty="0"/>
              <a:t>Excitation to 9P </a:t>
            </a:r>
            <a:r>
              <a:rPr lang="en-US" b="1" dirty="0" err="1"/>
              <a:t>lvl</a:t>
            </a:r>
            <a:endParaRPr lang="en-US" b="1" dirty="0">
              <a:sym typeface="Wingdings" pitchFamily="2" charset="2"/>
            </a:endParaRPr>
          </a:p>
          <a:p>
            <a:pPr marL="285750" indent="-285750">
              <a:lnSpc>
                <a:spcPct val="150000"/>
              </a:lnSpc>
              <a:buFont typeface="Courier New" panose="02070309020205020404" pitchFamily="49" charset="0"/>
              <a:buChar char="o"/>
            </a:pPr>
            <a:r>
              <a:rPr lang="en-US" b="1" dirty="0">
                <a:sym typeface="Wingdings" pitchFamily="2" charset="2"/>
              </a:rPr>
              <a:t>Additional laser driving depopulation into the 6D state  dip in ion rate</a:t>
            </a:r>
          </a:p>
          <a:p>
            <a:pPr marL="285750" indent="-285750">
              <a:lnSpc>
                <a:spcPct val="150000"/>
              </a:lnSpc>
              <a:buFont typeface="Courier New" panose="02070309020205020404" pitchFamily="49" charset="0"/>
              <a:buChar char="o"/>
            </a:pPr>
            <a:r>
              <a:rPr lang="en-US" b="1" dirty="0"/>
              <a:t>Excitation to Rydberg states (+plus bonus of characterizing Rydberg series)</a:t>
            </a:r>
          </a:p>
          <a:p>
            <a:pPr marL="285750" indent="-285750">
              <a:lnSpc>
                <a:spcPct val="150000"/>
              </a:lnSpc>
              <a:buFont typeface="Courier New" panose="02070309020205020404" pitchFamily="49" charset="0"/>
              <a:buChar char="o"/>
            </a:pPr>
            <a:r>
              <a:rPr lang="en-US" b="1" dirty="0"/>
              <a:t>Field ionization = previous new developments necessary</a:t>
            </a:r>
          </a:p>
        </p:txBody>
      </p:sp>
      <p:pic>
        <p:nvPicPr>
          <p:cNvPr id="5" name="Picture 4">
            <a:extLst>
              <a:ext uri="{FF2B5EF4-FFF2-40B4-BE49-F238E27FC236}">
                <a16:creationId xmlns:a16="http://schemas.microsoft.com/office/drawing/2014/main" id="{A0597B1B-ADE3-FEA9-7A04-0030FAB60B44}"/>
              </a:ext>
            </a:extLst>
          </p:cNvPr>
          <p:cNvPicPr>
            <a:picLocks noChangeAspect="1"/>
          </p:cNvPicPr>
          <p:nvPr/>
        </p:nvPicPr>
        <p:blipFill>
          <a:blip r:embed="rId10"/>
          <a:stretch>
            <a:fillRect/>
          </a:stretch>
        </p:blipFill>
        <p:spPr>
          <a:xfrm>
            <a:off x="4301822" y="4707908"/>
            <a:ext cx="489398" cy="593210"/>
          </a:xfrm>
          <a:prstGeom prst="rect">
            <a:avLst/>
          </a:prstGeom>
        </p:spPr>
      </p:pic>
      <p:pic>
        <p:nvPicPr>
          <p:cNvPr id="6" name="Picture 5">
            <a:extLst>
              <a:ext uri="{FF2B5EF4-FFF2-40B4-BE49-F238E27FC236}">
                <a16:creationId xmlns:a16="http://schemas.microsoft.com/office/drawing/2014/main" id="{890A0404-102F-DBF0-4E4A-819F32B7434A}"/>
              </a:ext>
            </a:extLst>
          </p:cNvPr>
          <p:cNvPicPr>
            <a:picLocks noChangeAspect="1"/>
          </p:cNvPicPr>
          <p:nvPr/>
        </p:nvPicPr>
        <p:blipFill>
          <a:blip r:embed="rId10"/>
          <a:stretch>
            <a:fillRect/>
          </a:stretch>
        </p:blipFill>
        <p:spPr>
          <a:xfrm>
            <a:off x="4315447" y="6075595"/>
            <a:ext cx="489398" cy="593210"/>
          </a:xfrm>
          <a:prstGeom prst="rect">
            <a:avLst/>
          </a:prstGeom>
        </p:spPr>
      </p:pic>
      <p:pic>
        <p:nvPicPr>
          <p:cNvPr id="7" name="Picture 6">
            <a:extLst>
              <a:ext uri="{FF2B5EF4-FFF2-40B4-BE49-F238E27FC236}">
                <a16:creationId xmlns:a16="http://schemas.microsoft.com/office/drawing/2014/main" id="{ECB35F53-1942-D38D-CF07-41336B3ACA7A}"/>
              </a:ext>
            </a:extLst>
          </p:cNvPr>
          <p:cNvPicPr>
            <a:picLocks noChangeAspect="1"/>
          </p:cNvPicPr>
          <p:nvPr/>
        </p:nvPicPr>
        <p:blipFill>
          <a:blip r:embed="rId10"/>
          <a:stretch>
            <a:fillRect/>
          </a:stretch>
        </p:blipFill>
        <p:spPr>
          <a:xfrm>
            <a:off x="4359073" y="5695885"/>
            <a:ext cx="376348" cy="456179"/>
          </a:xfrm>
          <a:prstGeom prst="rect">
            <a:avLst/>
          </a:prstGeom>
        </p:spPr>
      </p:pic>
      <p:pic>
        <p:nvPicPr>
          <p:cNvPr id="9" name="Picture 8">
            <a:extLst>
              <a:ext uri="{FF2B5EF4-FFF2-40B4-BE49-F238E27FC236}">
                <a16:creationId xmlns:a16="http://schemas.microsoft.com/office/drawing/2014/main" id="{D3807F55-AD21-813F-6376-BDE880113E75}"/>
              </a:ext>
            </a:extLst>
          </p:cNvPr>
          <p:cNvPicPr>
            <a:picLocks noChangeAspect="1"/>
          </p:cNvPicPr>
          <p:nvPr/>
        </p:nvPicPr>
        <p:blipFill>
          <a:blip r:embed="rId10"/>
          <a:stretch>
            <a:fillRect/>
          </a:stretch>
        </p:blipFill>
        <p:spPr>
          <a:xfrm>
            <a:off x="4295561" y="5294206"/>
            <a:ext cx="432277" cy="456179"/>
          </a:xfrm>
          <a:prstGeom prst="rect">
            <a:avLst/>
          </a:prstGeom>
        </p:spPr>
      </p:pic>
      <p:sp>
        <p:nvSpPr>
          <p:cNvPr id="11" name="Up Arrow 35">
            <a:extLst>
              <a:ext uri="{FF2B5EF4-FFF2-40B4-BE49-F238E27FC236}">
                <a16:creationId xmlns:a16="http://schemas.microsoft.com/office/drawing/2014/main" id="{484758A1-F0DB-B4C6-A183-F5882A51F5A6}"/>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CF83A90-F4B1-66E9-BE49-C6743FB1765D}"/>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cxnSp>
        <p:nvCxnSpPr>
          <p:cNvPr id="15" name="Straight Arrow Connector 14">
            <a:extLst>
              <a:ext uri="{FF2B5EF4-FFF2-40B4-BE49-F238E27FC236}">
                <a16:creationId xmlns:a16="http://schemas.microsoft.com/office/drawing/2014/main" id="{44BC3BC4-C09E-5720-9F49-A05B778697AA}"/>
              </a:ext>
            </a:extLst>
          </p:cNvPr>
          <p:cNvCxnSpPr>
            <a:cxnSpLocks/>
          </p:cNvCxnSpPr>
          <p:nvPr/>
        </p:nvCxnSpPr>
        <p:spPr>
          <a:xfrm flipV="1">
            <a:off x="1668055" y="4258130"/>
            <a:ext cx="2405449" cy="20599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E61F53-5001-8F23-4B90-36F854746919}"/>
              </a:ext>
            </a:extLst>
          </p:cNvPr>
          <p:cNvCxnSpPr>
            <a:cxnSpLocks/>
          </p:cNvCxnSpPr>
          <p:nvPr/>
        </p:nvCxnSpPr>
        <p:spPr>
          <a:xfrm>
            <a:off x="2731504" y="4935140"/>
            <a:ext cx="395503" cy="713778"/>
          </a:xfrm>
          <a:prstGeom prst="line">
            <a:avLst/>
          </a:prstGeom>
          <a:ln w="38100"/>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85E2B745-10D3-A339-39F4-52F1E8B26C5A}"/>
              </a:ext>
            </a:extLst>
          </p:cNvPr>
          <p:cNvSpPr txBox="1"/>
          <p:nvPr/>
        </p:nvSpPr>
        <p:spPr>
          <a:xfrm>
            <a:off x="2250060" y="5678523"/>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608</a:t>
            </a:r>
            <a:r>
              <a:rPr lang="fr-FR" dirty="0">
                <a:effectLst/>
                <a:latin typeface="Arial" panose="020B0604020202020204" pitchFamily="34" charset="0"/>
              </a:rPr>
              <a:t> nm</a:t>
            </a:r>
            <a:endParaRPr lang="fr-FR" dirty="0"/>
          </a:p>
        </p:txBody>
      </p:sp>
      <p:cxnSp>
        <p:nvCxnSpPr>
          <p:cNvPr id="20" name="Straight Connector 19">
            <a:extLst>
              <a:ext uri="{FF2B5EF4-FFF2-40B4-BE49-F238E27FC236}">
                <a16:creationId xmlns:a16="http://schemas.microsoft.com/office/drawing/2014/main" id="{9612A477-BA0A-CCD0-351E-B55B548DAFC9}"/>
              </a:ext>
            </a:extLst>
          </p:cNvPr>
          <p:cNvCxnSpPr>
            <a:cxnSpLocks/>
          </p:cNvCxnSpPr>
          <p:nvPr/>
        </p:nvCxnSpPr>
        <p:spPr>
          <a:xfrm flipV="1">
            <a:off x="2762504" y="4935140"/>
            <a:ext cx="298888"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69A03A-8DA7-5421-4065-1CAB0E5B2540}"/>
              </a:ext>
            </a:extLst>
          </p:cNvPr>
          <p:cNvCxnSpPr>
            <a:cxnSpLocks/>
          </p:cNvCxnSpPr>
          <p:nvPr/>
        </p:nvCxnSpPr>
        <p:spPr>
          <a:xfrm>
            <a:off x="2530982" y="1460417"/>
            <a:ext cx="395503"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7C32A060-6AF3-CE9E-BEF7-4C2875ADCCFB}"/>
              </a:ext>
            </a:extLst>
          </p:cNvPr>
          <p:cNvCxnSpPr>
            <a:cxnSpLocks/>
          </p:cNvCxnSpPr>
          <p:nvPr/>
        </p:nvCxnSpPr>
        <p:spPr>
          <a:xfrm flipV="1">
            <a:off x="2561982" y="1460417"/>
            <a:ext cx="298888" cy="713778"/>
          </a:xfrm>
          <a:prstGeom prst="line">
            <a:avLst/>
          </a:prstGeom>
          <a:ln w="38100"/>
        </p:spPr>
        <p:style>
          <a:lnRef idx="1">
            <a:schemeClr val="dk1"/>
          </a:lnRef>
          <a:fillRef idx="0">
            <a:schemeClr val="dk1"/>
          </a:fillRef>
          <a:effectRef idx="0">
            <a:schemeClr val="dk1"/>
          </a:effectRef>
          <a:fontRef idx="minor">
            <a:schemeClr val="tx1"/>
          </a:fontRef>
        </p:style>
      </p:cxnSp>
      <p:grpSp>
        <p:nvGrpSpPr>
          <p:cNvPr id="25" name="Group 24">
            <a:extLst>
              <a:ext uri="{FF2B5EF4-FFF2-40B4-BE49-F238E27FC236}">
                <a16:creationId xmlns:a16="http://schemas.microsoft.com/office/drawing/2014/main" id="{57AA8A20-6609-06F7-9EDC-31CD6F4C4A52}"/>
              </a:ext>
            </a:extLst>
          </p:cNvPr>
          <p:cNvGrpSpPr/>
          <p:nvPr/>
        </p:nvGrpSpPr>
        <p:grpSpPr>
          <a:xfrm>
            <a:off x="7408439" y="1370633"/>
            <a:ext cx="4123345" cy="3209691"/>
            <a:chOff x="7975454" y="1970011"/>
            <a:chExt cx="4123345" cy="3209691"/>
          </a:xfrm>
        </p:grpSpPr>
        <p:pic>
          <p:nvPicPr>
            <p:cNvPr id="26" name="Picture 25">
              <a:extLst>
                <a:ext uri="{FF2B5EF4-FFF2-40B4-BE49-F238E27FC236}">
                  <a16:creationId xmlns:a16="http://schemas.microsoft.com/office/drawing/2014/main" id="{26455D1C-AAC2-B877-F95D-0BFAA91D6A96}"/>
                </a:ext>
              </a:extLst>
            </p:cNvPr>
            <p:cNvPicPr>
              <a:picLocks noChangeAspect="1"/>
            </p:cNvPicPr>
            <p:nvPr/>
          </p:nvPicPr>
          <p:blipFill>
            <a:blip r:embed="rId11"/>
            <a:stretch>
              <a:fillRect/>
            </a:stretch>
          </p:blipFill>
          <p:spPr>
            <a:xfrm>
              <a:off x="7975454" y="2213464"/>
              <a:ext cx="3979382" cy="2966238"/>
            </a:xfrm>
            <a:prstGeom prst="rect">
              <a:avLst/>
            </a:prstGeom>
          </p:spPr>
        </p:pic>
        <p:sp>
          <p:nvSpPr>
            <p:cNvPr id="27" name="TextBox 26">
              <a:extLst>
                <a:ext uri="{FF2B5EF4-FFF2-40B4-BE49-F238E27FC236}">
                  <a16:creationId xmlns:a16="http://schemas.microsoft.com/office/drawing/2014/main" id="{0FE95164-59FF-FAE9-8385-A785343363B7}"/>
                </a:ext>
              </a:extLst>
            </p:cNvPr>
            <p:cNvSpPr txBox="1"/>
            <p:nvPr/>
          </p:nvSpPr>
          <p:spPr>
            <a:xfrm>
              <a:off x="8207297" y="1970011"/>
              <a:ext cx="3891502" cy="369332"/>
            </a:xfrm>
            <a:prstGeom prst="rect">
              <a:avLst/>
            </a:prstGeom>
            <a:solidFill>
              <a:schemeClr val="bg1"/>
            </a:solidFill>
          </p:spPr>
          <p:txBody>
            <a:bodyPr wrap="square">
              <a:spAutoFit/>
            </a:bodyPr>
            <a:lstStyle/>
            <a:p>
              <a:r>
                <a:rPr lang="en-US" sz="1400" b="0" i="0" u="none" strike="noStrike" baseline="0" dirty="0"/>
                <a:t>Simulated spectra of the 8P</a:t>
              </a:r>
              <a:r>
                <a:rPr lang="en-US" sz="1050" b="0" i="0" u="none" strike="noStrike" baseline="0" dirty="0"/>
                <a:t>1/2 </a:t>
              </a:r>
              <a:r>
                <a:rPr lang="en-US" sz="1400" b="0" i="0" u="none" strike="noStrike" baseline="0" dirty="0"/>
                <a:t>→</a:t>
              </a:r>
              <a:r>
                <a:rPr lang="en-US" sz="1800" b="0" i="0" u="none" strike="noStrike" baseline="0" dirty="0"/>
                <a:t> </a:t>
              </a:r>
              <a:r>
                <a:rPr lang="en-US" sz="1400" b="0" i="0" u="none" strike="noStrike" baseline="0" dirty="0"/>
                <a:t>6D</a:t>
              </a:r>
              <a:r>
                <a:rPr lang="en-US" sz="1050" b="0" i="0" u="none" strike="noStrike" baseline="0" dirty="0"/>
                <a:t>3/2 </a:t>
              </a:r>
              <a:r>
                <a:rPr lang="en-US" sz="1400" b="0" i="0" u="none" strike="noStrike" baseline="0" dirty="0"/>
                <a:t>transitions</a:t>
              </a:r>
              <a:endParaRPr lang="fr-FR" sz="1400" dirty="0"/>
            </a:p>
          </p:txBody>
        </p:sp>
      </p:grpSp>
      <p:sp>
        <p:nvSpPr>
          <p:cNvPr id="28" name="TextBox 27">
            <a:extLst>
              <a:ext uri="{FF2B5EF4-FFF2-40B4-BE49-F238E27FC236}">
                <a16:creationId xmlns:a16="http://schemas.microsoft.com/office/drawing/2014/main" id="{15D1254B-4C8F-CAF2-05C1-17BE45B0852E}"/>
              </a:ext>
            </a:extLst>
          </p:cNvPr>
          <p:cNvSpPr txBox="1"/>
          <p:nvPr/>
        </p:nvSpPr>
        <p:spPr>
          <a:xfrm>
            <a:off x="5161342" y="2966122"/>
            <a:ext cx="2094807"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N-scheme:</a:t>
            </a:r>
          </a:p>
          <a:p>
            <a:r>
              <a:rPr lang="en-US" dirty="0"/>
              <a:t>Work directly ?</a:t>
            </a:r>
          </a:p>
        </p:txBody>
      </p:sp>
    </p:spTree>
    <p:extLst>
      <p:ext uri="{BB962C8B-B14F-4D97-AF65-F5344CB8AC3E}">
        <p14:creationId xmlns:p14="http://schemas.microsoft.com/office/powerpoint/2010/main" val="34950880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1DB485C7-DDAE-AA03-97D6-E97342940D38}"/>
              </a:ext>
            </a:extLst>
          </p:cNvPr>
          <p:cNvSpPr/>
          <p:nvPr/>
        </p:nvSpPr>
        <p:spPr>
          <a:xfrm>
            <a:off x="1154755" y="1402017"/>
            <a:ext cx="4468973" cy="110480"/>
          </a:xfrm>
          <a:prstGeom prst="rect">
            <a:avLst/>
          </a:prstGeom>
          <a:gradFill>
            <a:gsLst>
              <a:gs pos="0">
                <a:schemeClr val="accent1">
                  <a:lumMod val="5000"/>
                  <a:lumOff val="95000"/>
                  <a:alpha val="62799"/>
                </a:schemeClr>
              </a:gs>
              <a:gs pos="100000">
                <a:schemeClr val="bg2">
                  <a:lumMod val="5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EBE3CD1-7658-70EB-9083-4FFD4F688D16}"/>
              </a:ext>
            </a:extLst>
          </p:cNvPr>
          <p:cNvGrpSpPr/>
          <p:nvPr/>
        </p:nvGrpSpPr>
        <p:grpSpPr>
          <a:xfrm>
            <a:off x="1050475" y="2307270"/>
            <a:ext cx="2361658" cy="433837"/>
            <a:chOff x="733564" y="5899461"/>
            <a:chExt cx="2594084" cy="512672"/>
          </a:xfrm>
        </p:grpSpPr>
        <p:cxnSp>
          <p:nvCxnSpPr>
            <p:cNvPr id="41" name="Straight Connector 40">
              <a:extLst>
                <a:ext uri="{FF2B5EF4-FFF2-40B4-BE49-F238E27FC236}">
                  <a16:creationId xmlns:a16="http://schemas.microsoft.com/office/drawing/2014/main" id="{22342387-ABA2-9689-3C5B-611EEB9CC152}"/>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08ACCE90-F32C-7AB0-B6A8-FB1CCB16ACFB}"/>
                    </a:ext>
                  </a:extLst>
                </p:cNvPr>
                <p:cNvSpPr txBox="1"/>
                <p:nvPr/>
              </p:nvSpPr>
              <p:spPr>
                <a:xfrm>
                  <a:off x="733564" y="5899461"/>
                  <a:ext cx="1404152" cy="512672"/>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42" name="TextBox 41">
                  <a:extLst>
                    <a:ext uri="{FF2B5EF4-FFF2-40B4-BE49-F238E27FC236}">
                      <a16:creationId xmlns:a16="http://schemas.microsoft.com/office/drawing/2014/main" id="{08ACCE90-F32C-7AB0-B6A8-FB1CCB16ACFB}"/>
                    </a:ext>
                  </a:extLst>
                </p:cNvPr>
                <p:cNvSpPr txBox="1">
                  <a:spLocks noRot="1" noChangeAspect="1" noMove="1" noResize="1" noEditPoints="1" noAdjustHandles="1" noChangeArrowheads="1" noChangeShapeType="1" noTextEdit="1"/>
                </p:cNvSpPr>
                <p:nvPr/>
              </p:nvSpPr>
              <p:spPr>
                <a:xfrm>
                  <a:off x="733564" y="5899461"/>
                  <a:ext cx="1404152" cy="512672"/>
                </a:xfrm>
                <a:prstGeom prst="rect">
                  <a:avLst/>
                </a:prstGeom>
                <a:blipFill>
                  <a:blip r:embed="rId2"/>
                  <a:stretch>
                    <a:fillRect l="-4762" t="-4167" b="-18056"/>
                  </a:stretch>
                </a:blipFill>
              </p:spPr>
              <p:txBody>
                <a:bodyPr/>
                <a:lstStyle/>
                <a:p>
                  <a:r>
                    <a:rPr lang="fr-FR">
                      <a:noFill/>
                    </a:rPr>
                    <a:t> </a:t>
                  </a:r>
                </a:p>
              </p:txBody>
            </p:sp>
          </mc:Fallback>
        </mc:AlternateContent>
      </p:grpSp>
      <p:grpSp>
        <p:nvGrpSpPr>
          <p:cNvPr id="53" name="Group 52">
            <a:extLst>
              <a:ext uri="{FF2B5EF4-FFF2-40B4-BE49-F238E27FC236}">
                <a16:creationId xmlns:a16="http://schemas.microsoft.com/office/drawing/2014/main" id="{06DA24E8-597A-D0DF-821B-E7CA8973173B}"/>
              </a:ext>
            </a:extLst>
          </p:cNvPr>
          <p:cNvGrpSpPr/>
          <p:nvPr/>
        </p:nvGrpSpPr>
        <p:grpSpPr>
          <a:xfrm>
            <a:off x="1047517" y="1994963"/>
            <a:ext cx="2364616" cy="433837"/>
            <a:chOff x="730315" y="5641125"/>
            <a:chExt cx="2597333" cy="512673"/>
          </a:xfrm>
        </p:grpSpPr>
        <p:cxnSp>
          <p:nvCxnSpPr>
            <p:cNvPr id="55" name="Straight Connector 54">
              <a:extLst>
                <a:ext uri="{FF2B5EF4-FFF2-40B4-BE49-F238E27FC236}">
                  <a16:creationId xmlns:a16="http://schemas.microsoft.com/office/drawing/2014/main" id="{B46A07CE-F49C-53D2-D07A-0C230B5AE9B8}"/>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DF28649E-D26A-CE4D-F956-6E26058C65F8}"/>
                    </a:ext>
                  </a:extLst>
                </p:cNvPr>
                <p:cNvSpPr txBox="1"/>
                <p:nvPr/>
              </p:nvSpPr>
              <p:spPr>
                <a:xfrm>
                  <a:off x="730315" y="5641125"/>
                  <a:ext cx="1404152" cy="512673"/>
                </a:xfrm>
                <a:prstGeom prst="rect">
                  <a:avLst/>
                </a:prstGeom>
                <a:noFill/>
              </p:spPr>
              <p:txBody>
                <a:bodyPr wrap="square" rtlCol="0">
                  <a:spAutoFit/>
                </a:bodyPr>
                <a:lstStyle/>
                <a:p>
                  <a:r>
                    <a:rPr lang="fr-FR" sz="2000" dirty="0"/>
                    <a:t>9</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57" name="TextBox 56">
                  <a:extLst>
                    <a:ext uri="{FF2B5EF4-FFF2-40B4-BE49-F238E27FC236}">
                      <a16:creationId xmlns:a16="http://schemas.microsoft.com/office/drawing/2014/main" id="{DF28649E-D26A-CE4D-F956-6E26058C65F8}"/>
                    </a:ext>
                  </a:extLst>
                </p:cNvPr>
                <p:cNvSpPr txBox="1">
                  <a:spLocks noRot="1" noChangeAspect="1" noMove="1" noResize="1" noEditPoints="1" noAdjustHandles="1" noChangeArrowheads="1" noChangeShapeType="1" noTextEdit="1"/>
                </p:cNvSpPr>
                <p:nvPr/>
              </p:nvSpPr>
              <p:spPr>
                <a:xfrm>
                  <a:off x="730315" y="5641125"/>
                  <a:ext cx="1404152" cy="512673"/>
                </a:xfrm>
                <a:prstGeom prst="rect">
                  <a:avLst/>
                </a:prstGeom>
                <a:blipFill>
                  <a:blip r:embed="rId3"/>
                  <a:stretch>
                    <a:fillRect l="-5238" t="-4225" b="-19718"/>
                  </a:stretch>
                </a:blipFill>
              </p:spPr>
              <p:txBody>
                <a:bodyPr/>
                <a:lstStyle/>
                <a:p>
                  <a:r>
                    <a:rPr lang="fr-FR">
                      <a:noFill/>
                    </a:rPr>
                    <a:t> </a:t>
                  </a:r>
                </a:p>
              </p:txBody>
            </p:sp>
          </mc:Fallback>
        </mc:AlternateContent>
      </p:grpSp>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E5DAF54A-B5AA-8F4E-4BD1-3D082A7E5141}"/>
                  </a:ext>
                </a:extLst>
              </p:cNvPr>
              <p:cNvSpPr txBox="1"/>
              <p:nvPr/>
            </p:nvSpPr>
            <p:spPr>
              <a:xfrm>
                <a:off x="4633069" y="3845205"/>
                <a:ext cx="1278343"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5/2</m:t>
                            </m:r>
                          </m:sub>
                        </m:sSub>
                      </m:e>
                    </m:sPre>
                  </m:oMath>
                </a14:m>
                <a:endParaRPr lang="fr-FR" sz="2000" dirty="0"/>
              </a:p>
            </p:txBody>
          </p:sp>
        </mc:Choice>
        <mc:Fallback xmlns="">
          <p:sp>
            <p:nvSpPr>
              <p:cNvPr id="88" name="TextBox 87">
                <a:extLst>
                  <a:ext uri="{FF2B5EF4-FFF2-40B4-BE49-F238E27FC236}">
                    <a16:creationId xmlns:a16="http://schemas.microsoft.com/office/drawing/2014/main" id="{E5DAF54A-B5AA-8F4E-4BD1-3D082A7E5141}"/>
                  </a:ext>
                </a:extLst>
              </p:cNvPr>
              <p:cNvSpPr txBox="1">
                <a:spLocks noRot="1" noChangeAspect="1" noMove="1" noResize="1" noEditPoints="1" noAdjustHandles="1" noChangeArrowheads="1" noChangeShapeType="1" noTextEdit="1"/>
              </p:cNvSpPr>
              <p:nvPr/>
            </p:nvSpPr>
            <p:spPr>
              <a:xfrm>
                <a:off x="4633069" y="3845205"/>
                <a:ext cx="1278343" cy="433837"/>
              </a:xfrm>
              <a:prstGeom prst="rect">
                <a:avLst/>
              </a:prstGeom>
              <a:blipFill>
                <a:blip r:embed="rId4"/>
                <a:stretch>
                  <a:fillRect l="-4762" t="-5634" b="-19718"/>
                </a:stretch>
              </a:blipFill>
            </p:spPr>
            <p:txBody>
              <a:bodyPr/>
              <a:lstStyle/>
              <a:p>
                <a:r>
                  <a:rPr lang="fr-FR">
                    <a:noFill/>
                  </a:rPr>
                  <a:t> </a:t>
                </a:r>
              </a:p>
            </p:txBody>
          </p:sp>
        </mc:Fallback>
      </mc:AlternateContent>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5"/>
                <a:stretch>
                  <a:fillRect l="-4762" t="-5634" b="-19718"/>
                </a:stretch>
              </a:blipFill>
            </p:spPr>
            <p:txBody>
              <a:bodyPr/>
              <a:lstStyle/>
              <a:p>
                <a:r>
                  <a:rPr lang="fr-FR">
                    <a:noFill/>
                  </a:rPr>
                  <a:t> </a:t>
                </a:r>
              </a:p>
            </p:txBody>
          </p:sp>
        </mc:Fallback>
      </mc:AlternateContent>
      <p:grpSp>
        <p:nvGrpSpPr>
          <p:cNvPr id="92" name="Group 91">
            <a:extLst>
              <a:ext uri="{FF2B5EF4-FFF2-40B4-BE49-F238E27FC236}">
                <a16:creationId xmlns:a16="http://schemas.microsoft.com/office/drawing/2014/main" id="{F174A0DF-DA5B-A9F6-966E-9D6D6326A0F6}"/>
              </a:ext>
            </a:extLst>
          </p:cNvPr>
          <p:cNvGrpSpPr/>
          <p:nvPr/>
        </p:nvGrpSpPr>
        <p:grpSpPr>
          <a:xfrm>
            <a:off x="1050475" y="3058315"/>
            <a:ext cx="2391055" cy="433837"/>
            <a:chOff x="701274" y="6009909"/>
            <a:chExt cx="2626374" cy="512672"/>
          </a:xfrm>
        </p:grpSpPr>
        <p:cxnSp>
          <p:nvCxnSpPr>
            <p:cNvPr id="93" name="Straight Connector 92">
              <a:extLst>
                <a:ext uri="{FF2B5EF4-FFF2-40B4-BE49-F238E27FC236}">
                  <a16:creationId xmlns:a16="http://schemas.microsoft.com/office/drawing/2014/main" id="{3DAF47B0-ADBE-6525-860C-AB558275B41D}"/>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4734DA35-502D-03D7-8F30-016B5353D59D}"/>
                    </a:ext>
                  </a:extLst>
                </p:cNvPr>
                <p:cNvSpPr txBox="1"/>
                <p:nvPr/>
              </p:nvSpPr>
              <p:spPr>
                <a:xfrm>
                  <a:off x="701274" y="6009909"/>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1/2</m:t>
                              </m:r>
                            </m:sub>
                          </m:sSub>
                        </m:e>
                      </m:sPre>
                    </m:oMath>
                  </a14:m>
                  <a:endParaRPr lang="fr-FR" sz="2000" dirty="0"/>
                </a:p>
              </p:txBody>
            </p:sp>
          </mc:Choice>
          <mc:Fallback xmlns="">
            <p:sp>
              <p:nvSpPr>
                <p:cNvPr id="94" name="TextBox 93">
                  <a:extLst>
                    <a:ext uri="{FF2B5EF4-FFF2-40B4-BE49-F238E27FC236}">
                      <a16:creationId xmlns:a16="http://schemas.microsoft.com/office/drawing/2014/main" id="{4734DA35-502D-03D7-8F30-016B5353D59D}"/>
                    </a:ext>
                  </a:extLst>
                </p:cNvPr>
                <p:cNvSpPr txBox="1">
                  <a:spLocks noRot="1" noChangeAspect="1" noMove="1" noResize="1" noEditPoints="1" noAdjustHandles="1" noChangeArrowheads="1" noChangeShapeType="1" noTextEdit="1"/>
                </p:cNvSpPr>
                <p:nvPr/>
              </p:nvSpPr>
              <p:spPr>
                <a:xfrm>
                  <a:off x="701274" y="6009909"/>
                  <a:ext cx="1404152" cy="512672"/>
                </a:xfrm>
                <a:prstGeom prst="rect">
                  <a:avLst/>
                </a:prstGeom>
                <a:blipFill>
                  <a:blip r:embed="rId6"/>
                  <a:stretch>
                    <a:fillRect l="-4762" t="-5634" b="-19718"/>
                  </a:stretch>
                </a:blipFill>
              </p:spPr>
              <p:txBody>
                <a:bodyPr/>
                <a:lstStyle/>
                <a:p>
                  <a:r>
                    <a:rPr lang="fr-FR">
                      <a:noFill/>
                    </a:rPr>
                    <a:t> </a:t>
                  </a:r>
                </a:p>
              </p:txBody>
            </p:sp>
          </mc:Fallback>
        </mc:AlternateContent>
      </p:grpSp>
      <p:grpSp>
        <p:nvGrpSpPr>
          <p:cNvPr id="95" name="Group 94">
            <a:extLst>
              <a:ext uri="{FF2B5EF4-FFF2-40B4-BE49-F238E27FC236}">
                <a16:creationId xmlns:a16="http://schemas.microsoft.com/office/drawing/2014/main" id="{B6FF9E78-FC8B-628F-69A6-78C0FD9A5D2E}"/>
              </a:ext>
            </a:extLst>
          </p:cNvPr>
          <p:cNvGrpSpPr/>
          <p:nvPr/>
        </p:nvGrpSpPr>
        <p:grpSpPr>
          <a:xfrm>
            <a:off x="1050475" y="2748310"/>
            <a:ext cx="2391055" cy="433837"/>
            <a:chOff x="701274" y="5754293"/>
            <a:chExt cx="2626374" cy="512672"/>
          </a:xfrm>
        </p:grpSpPr>
        <p:cxnSp>
          <p:nvCxnSpPr>
            <p:cNvPr id="96" name="Straight Connector 95">
              <a:extLst>
                <a:ext uri="{FF2B5EF4-FFF2-40B4-BE49-F238E27FC236}">
                  <a16:creationId xmlns:a16="http://schemas.microsoft.com/office/drawing/2014/main" id="{C62245CF-A10C-2E16-C22A-35C99FEBAAEA}"/>
                </a:ext>
              </a:extLst>
            </p:cNvPr>
            <p:cNvCxnSpPr/>
            <p:nvPr/>
          </p:nvCxnSpPr>
          <p:spPr>
            <a:xfrm>
              <a:off x="1818444" y="6085643"/>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D01C0AEA-98EB-77E8-200E-F94D83259FBF}"/>
                    </a:ext>
                  </a:extLst>
                </p:cNvPr>
                <p:cNvSpPr txBox="1"/>
                <p:nvPr/>
              </p:nvSpPr>
              <p:spPr>
                <a:xfrm>
                  <a:off x="701274" y="5754293"/>
                  <a:ext cx="1404152" cy="512672"/>
                </a:xfrm>
                <a:prstGeom prst="rect">
                  <a:avLst/>
                </a:prstGeom>
                <a:noFill/>
              </p:spPr>
              <p:txBody>
                <a:bodyPr wrap="square" rtlCol="0">
                  <a:spAutoFit/>
                </a:bodyPr>
                <a:lstStyle/>
                <a:p>
                  <a:r>
                    <a:rPr lang="fr-FR" sz="2000" dirty="0"/>
                    <a:t>8</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fr-FR" sz="2000" b="0" i="1" smtClean="0">
                                  <a:latin typeface="Cambria Math" panose="02040503050406030204" pitchFamily="18" charset="0"/>
                                </a:rPr>
                                <m:t>3/2</m:t>
                              </m:r>
                            </m:sub>
                          </m:sSub>
                        </m:e>
                      </m:sPre>
                    </m:oMath>
                  </a14:m>
                  <a:endParaRPr lang="fr-FR" sz="2000" dirty="0"/>
                </a:p>
              </p:txBody>
            </p:sp>
          </mc:Choice>
          <mc:Fallback xmlns="">
            <p:sp>
              <p:nvSpPr>
                <p:cNvPr id="97" name="TextBox 96">
                  <a:extLst>
                    <a:ext uri="{FF2B5EF4-FFF2-40B4-BE49-F238E27FC236}">
                      <a16:creationId xmlns:a16="http://schemas.microsoft.com/office/drawing/2014/main" id="{D01C0AEA-98EB-77E8-200E-F94D83259FBF}"/>
                    </a:ext>
                  </a:extLst>
                </p:cNvPr>
                <p:cNvSpPr txBox="1">
                  <a:spLocks noRot="1" noChangeAspect="1" noMove="1" noResize="1" noEditPoints="1" noAdjustHandles="1" noChangeArrowheads="1" noChangeShapeType="1" noTextEdit="1"/>
                </p:cNvSpPr>
                <p:nvPr/>
              </p:nvSpPr>
              <p:spPr>
                <a:xfrm>
                  <a:off x="701274" y="5754293"/>
                  <a:ext cx="1404152" cy="512672"/>
                </a:xfrm>
                <a:prstGeom prst="rect">
                  <a:avLst/>
                </a:prstGeom>
                <a:blipFill>
                  <a:blip r:embed="rId7"/>
                  <a:stretch>
                    <a:fillRect l="-4762" t="-5634" b="-19718"/>
                  </a:stretch>
                </a:blipFill>
              </p:spPr>
              <p:txBody>
                <a:bodyPr/>
                <a:lstStyle/>
                <a:p>
                  <a:r>
                    <a:rPr lang="fr-FR">
                      <a:noFill/>
                    </a:rPr>
                    <a:t> </a:t>
                  </a:r>
                </a:p>
              </p:txBody>
            </p:sp>
          </mc:Fallback>
        </mc:AlternateContent>
      </p:grpSp>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 More Atomic measurements in neutral Fr !</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48</a:t>
            </a:fld>
            <a:endParaRPr lang="de-DE"/>
          </a:p>
        </p:txBody>
      </p:sp>
      <p:sp>
        <p:nvSpPr>
          <p:cNvPr id="44" name="TextBox 43">
            <a:extLst>
              <a:ext uri="{FF2B5EF4-FFF2-40B4-BE49-F238E27FC236}">
                <a16:creationId xmlns:a16="http://schemas.microsoft.com/office/drawing/2014/main" id="{753DE51F-080C-1C7C-19BB-7BB016679E79}"/>
              </a:ext>
            </a:extLst>
          </p:cNvPr>
          <p:cNvSpPr txBox="1"/>
          <p:nvPr/>
        </p:nvSpPr>
        <p:spPr>
          <a:xfrm>
            <a:off x="5664314" y="1320486"/>
            <a:ext cx="1278342" cy="338583"/>
          </a:xfrm>
          <a:prstGeom prst="rect">
            <a:avLst/>
          </a:prstGeom>
          <a:noFill/>
        </p:spPr>
        <p:txBody>
          <a:bodyPr wrap="square" rtlCol="0">
            <a:spAutoFit/>
          </a:bodyPr>
          <a:lstStyle/>
          <a:p>
            <a:r>
              <a:rPr lang="fr-FR" sz="2000" dirty="0"/>
              <a:t>IP</a:t>
            </a:r>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8"/>
                  <a:stretch>
                    <a:fillRect l="-5238" t="-4167" b="-18056"/>
                  </a:stretch>
                </a:blipFill>
              </p:spPr>
              <p:txBody>
                <a:bodyPr/>
                <a:lstStyle/>
                <a:p>
                  <a:r>
                    <a:rPr lang="fr-FR">
                      <a:noFill/>
                    </a:rPr>
                    <a:t> </a:t>
                  </a:r>
                </a:p>
              </p:txBody>
            </p:sp>
          </mc:Fallback>
        </mc:AlternateContent>
      </p:grpSp>
      <p:cxnSp>
        <p:nvCxnSpPr>
          <p:cNvPr id="56" name="Straight Connector 55">
            <a:extLst>
              <a:ext uri="{FF2B5EF4-FFF2-40B4-BE49-F238E27FC236}">
                <a16:creationId xmlns:a16="http://schemas.microsoft.com/office/drawing/2014/main" id="{2DCE2A31-5477-C8B0-3798-A8A65104A0AC}"/>
              </a:ext>
            </a:extLst>
          </p:cNvPr>
          <p:cNvCxnSpPr>
            <a:cxnSpLocks/>
          </p:cNvCxnSpPr>
          <p:nvPr/>
        </p:nvCxnSpPr>
        <p:spPr>
          <a:xfrm>
            <a:off x="1154755" y="1497636"/>
            <a:ext cx="4468975" cy="176"/>
          </a:xfrm>
          <a:prstGeom prst="line">
            <a:avLst/>
          </a:prstGeom>
          <a:ln w="28575">
            <a:solidFill>
              <a:schemeClr val="tx1">
                <a:alpha val="72000"/>
              </a:schemeClr>
            </a:solidFill>
          </a:ln>
        </p:spPr>
        <p:style>
          <a:lnRef idx="1">
            <a:schemeClr val="dk1"/>
          </a:lnRef>
          <a:fillRef idx="0">
            <a:schemeClr val="dk1"/>
          </a:fillRef>
          <a:effectRef idx="0">
            <a:schemeClr val="dk1"/>
          </a:effectRef>
          <a:fontRef idx="minor">
            <a:schemeClr val="tx1"/>
          </a:fontRef>
        </p:style>
      </p:cxnSp>
      <p:grpSp>
        <p:nvGrpSpPr>
          <p:cNvPr id="75" name="Group 74">
            <a:extLst>
              <a:ext uri="{FF2B5EF4-FFF2-40B4-BE49-F238E27FC236}">
                <a16:creationId xmlns:a16="http://schemas.microsoft.com/office/drawing/2014/main" id="{7446FA41-CF97-1BFA-ACFB-70B0E4DAE59A}"/>
              </a:ext>
            </a:extLst>
          </p:cNvPr>
          <p:cNvGrpSpPr/>
          <p:nvPr/>
        </p:nvGrpSpPr>
        <p:grpSpPr>
          <a:xfrm>
            <a:off x="3142522" y="1499188"/>
            <a:ext cx="2480323" cy="707886"/>
            <a:chOff x="5761373" y="952774"/>
            <a:chExt cx="2724427" cy="836520"/>
          </a:xfrm>
        </p:grpSpPr>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68896D4C-AAAF-F3A0-38EC-9B793CD18245}"/>
                    </a:ext>
                  </a:extLst>
                </p:cNvPr>
                <p:cNvSpPr txBox="1"/>
                <p:nvPr/>
              </p:nvSpPr>
              <p:spPr>
                <a:xfrm>
                  <a:off x="5761373" y="952774"/>
                  <a:ext cx="2068620" cy="836520"/>
                </a:xfrm>
                <a:prstGeom prst="rect">
                  <a:avLst/>
                </a:prstGeom>
                <a:noFill/>
              </p:spPr>
              <p:txBody>
                <a:bodyPr wrap="square" rtlCol="0">
                  <a:spAutoFit/>
                </a:bodyPr>
                <a:lstStyle/>
                <a:p>
                  <a:r>
                    <a:rPr lang="fr-FR" sz="2000" dirty="0"/>
                    <a:t>n</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𝑃</m:t>
                              </m:r>
                            </m:e>
                            <m:sub>
                              <m:r>
                                <a:rPr lang="en-US" sz="2000" b="0" i="1" smtClean="0">
                                  <a:latin typeface="Cambria Math" panose="02040503050406030204" pitchFamily="18" charset="0"/>
                                </a:rPr>
                                <m:t> </m:t>
                              </m:r>
                            </m:sub>
                          </m:sSub>
                        </m:e>
                      </m:sPre>
                    </m:oMath>
                  </a14:m>
                  <a:r>
                    <a:rPr lang="fr-FR" sz="2000" dirty="0"/>
                    <a:t>/n</a:t>
                  </a:r>
                  <a14:m>
                    <m:oMath xmlns:m="http://schemas.openxmlformats.org/officeDocument/2006/math">
                      <m:sPre>
                        <m:sPrePr>
                          <m:ctrlPr>
                            <a:rPr lang="fr-FR" sz="2000" i="1">
                              <a:latin typeface="Cambria Math" panose="02040503050406030204" pitchFamily="18" charset="0"/>
                            </a:rPr>
                          </m:ctrlPr>
                        </m:sPrePr>
                        <m:sub>
                          <m:r>
                            <a:rPr lang="en-US" sz="2000" b="0" i="1" smtClean="0">
                              <a:latin typeface="Cambria Math" panose="02040503050406030204" pitchFamily="18" charset="0"/>
                            </a:rPr>
                            <m:t> </m:t>
                          </m:r>
                        </m:sub>
                        <m:sup>
                          <m:r>
                            <a:rPr lang="fr-FR" sz="2000" i="1">
                              <a:latin typeface="Cambria Math" panose="02040503050406030204" pitchFamily="18" charset="0"/>
                            </a:rPr>
                            <m:t>2</m:t>
                          </m:r>
                        </m:sup>
                        <m:e>
                          <m:sSub>
                            <m:sSubPr>
                              <m:ctrlPr>
                                <a:rPr lang="fr-FR" sz="2000" i="1">
                                  <a:latin typeface="Cambria Math" panose="02040503050406030204" pitchFamily="18" charset="0"/>
                                </a:rPr>
                              </m:ctrlPr>
                            </m:sSubPr>
                            <m:e>
                              <m:r>
                                <a:rPr lang="fr-FR" sz="2000" i="1">
                                  <a:latin typeface="Cambria Math" panose="02040503050406030204" pitchFamily="18" charset="0"/>
                                </a:rPr>
                                <m:t>𝐹</m:t>
                              </m:r>
                            </m:e>
                            <m:sub>
                              <m:r>
                                <a:rPr lang="en-US" sz="2000" b="0" i="1" smtClean="0">
                                  <a:latin typeface="Cambria Math" panose="02040503050406030204" pitchFamily="18" charset="0"/>
                                </a:rPr>
                                <m:t> </m:t>
                              </m:r>
                            </m:sub>
                          </m:sSub>
                        </m:e>
                      </m:sPre>
                    </m:oMath>
                  </a14:m>
                  <a:endParaRPr lang="fr-FR" sz="2000" dirty="0"/>
                </a:p>
                <a:p>
                  <a:endParaRPr lang="fr-FR" sz="2000" dirty="0"/>
                </a:p>
              </p:txBody>
            </p:sp>
          </mc:Choice>
          <mc:Fallback xmlns="">
            <p:sp>
              <p:nvSpPr>
                <p:cNvPr id="76" name="TextBox 75">
                  <a:extLst>
                    <a:ext uri="{FF2B5EF4-FFF2-40B4-BE49-F238E27FC236}">
                      <a16:creationId xmlns:a16="http://schemas.microsoft.com/office/drawing/2014/main" id="{68896D4C-AAAF-F3A0-38EC-9B793CD18245}"/>
                    </a:ext>
                  </a:extLst>
                </p:cNvPr>
                <p:cNvSpPr txBox="1">
                  <a:spLocks noRot="1" noChangeAspect="1" noMove="1" noResize="1" noEditPoints="1" noAdjustHandles="1" noChangeArrowheads="1" noChangeShapeType="1" noTextEdit="1"/>
                </p:cNvSpPr>
                <p:nvPr/>
              </p:nvSpPr>
              <p:spPr>
                <a:xfrm>
                  <a:off x="5761373" y="952774"/>
                  <a:ext cx="2068620" cy="836520"/>
                </a:xfrm>
                <a:prstGeom prst="rect">
                  <a:avLst/>
                </a:prstGeom>
                <a:blipFill>
                  <a:blip r:embed="rId9"/>
                  <a:stretch>
                    <a:fillRect l="-3571" t="-5172"/>
                  </a:stretch>
                </a:blipFill>
              </p:spPr>
              <p:txBody>
                <a:bodyPr/>
                <a:lstStyle/>
                <a:p>
                  <a:r>
                    <a:rPr lang="fr-FR">
                      <a:noFill/>
                    </a:rPr>
                    <a:t> </a:t>
                  </a:r>
                </a:p>
              </p:txBody>
            </p:sp>
          </mc:Fallback>
        </mc:AlternateContent>
        <p:cxnSp>
          <p:nvCxnSpPr>
            <p:cNvPr id="77" name="Straight Connector 76">
              <a:extLst>
                <a:ext uri="{FF2B5EF4-FFF2-40B4-BE49-F238E27FC236}">
                  <a16:creationId xmlns:a16="http://schemas.microsoft.com/office/drawing/2014/main" id="{751C2F45-B111-91F3-DE67-BF309ED52574}"/>
                </a:ext>
              </a:extLst>
            </p:cNvPr>
            <p:cNvCxnSpPr/>
            <p:nvPr/>
          </p:nvCxnSpPr>
          <p:spPr>
            <a:xfrm>
              <a:off x="6976596" y="1377800"/>
              <a:ext cx="1509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AE7838A6-AA6A-8F82-0468-CE9BA122D599}"/>
                </a:ext>
              </a:extLst>
            </p:cNvPr>
            <p:cNvCxnSpPr/>
            <p:nvPr/>
          </p:nvCxnSpPr>
          <p:spPr>
            <a:xfrm>
              <a:off x="6976596" y="1143446"/>
              <a:ext cx="150920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EC5331F-ADE2-E974-EEF5-5407533C1205}"/>
                </a:ext>
              </a:extLst>
            </p:cNvPr>
            <p:cNvCxnSpPr/>
            <p:nvPr/>
          </p:nvCxnSpPr>
          <p:spPr>
            <a:xfrm>
              <a:off x="6976596" y="1063475"/>
              <a:ext cx="1509204"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0280573-B65E-E5FE-37F1-0C30F18C7B7A}"/>
                </a:ext>
              </a:extLst>
            </p:cNvPr>
            <p:cNvCxnSpPr/>
            <p:nvPr/>
          </p:nvCxnSpPr>
          <p:spPr>
            <a:xfrm>
              <a:off x="6976596" y="1004420"/>
              <a:ext cx="1509204"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B3516FB-8B32-7D91-E6FF-AF01AABACA87}"/>
                </a:ext>
              </a:extLst>
            </p:cNvPr>
            <p:cNvCxnSpPr/>
            <p:nvPr/>
          </p:nvCxnSpPr>
          <p:spPr>
            <a:xfrm>
              <a:off x="6976596" y="1243547"/>
              <a:ext cx="1509204"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573D90F6-6E2F-8AF8-91AE-E18D4589C3F4}"/>
              </a:ext>
            </a:extLst>
          </p:cNvPr>
          <p:cNvCxnSpPr>
            <a:cxnSpLocks/>
          </p:cNvCxnSpPr>
          <p:nvPr/>
        </p:nvCxnSpPr>
        <p:spPr>
          <a:xfrm flipV="1">
            <a:off x="1437673" y="2363265"/>
            <a:ext cx="1236931" cy="394101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99" name="Straight Arrow Connector 98">
            <a:extLst>
              <a:ext uri="{FF2B5EF4-FFF2-40B4-BE49-F238E27FC236}">
                <a16:creationId xmlns:a16="http://schemas.microsoft.com/office/drawing/2014/main" id="{9CA26203-5106-0BFB-27D2-326136AE223B}"/>
              </a:ext>
            </a:extLst>
          </p:cNvPr>
          <p:cNvCxnSpPr>
            <a:cxnSpLocks/>
          </p:cNvCxnSpPr>
          <p:nvPr/>
        </p:nvCxnSpPr>
        <p:spPr>
          <a:xfrm>
            <a:off x="3061392" y="2393850"/>
            <a:ext cx="984599" cy="180931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55A0D094-10C7-D3E9-03EC-86835F968724}"/>
              </a:ext>
            </a:extLst>
          </p:cNvPr>
          <p:cNvSpPr txBox="1"/>
          <p:nvPr/>
        </p:nvSpPr>
        <p:spPr>
          <a:xfrm rot="3680332">
            <a:off x="3257824" y="3199464"/>
            <a:ext cx="1139181" cy="336240"/>
          </a:xfrm>
          <a:prstGeom prst="rect">
            <a:avLst/>
          </a:prstGeom>
          <a:noFill/>
        </p:spPr>
        <p:txBody>
          <a:bodyPr wrap="square">
            <a:spAutoFit/>
          </a:bodyPr>
          <a:lstStyle/>
          <a:p>
            <a:r>
              <a:rPr lang="fr-FR" dirty="0">
                <a:effectLst/>
                <a:latin typeface="Arial" panose="020B0604020202020204" pitchFamily="34" charset="0"/>
              </a:rPr>
              <a:t>~912 nm</a:t>
            </a:r>
            <a:endParaRPr lang="fr-FR" dirty="0"/>
          </a:p>
        </p:txBody>
      </p:sp>
      <p:sp>
        <p:nvSpPr>
          <p:cNvPr id="12" name="TextBox 11">
            <a:extLst>
              <a:ext uri="{FF2B5EF4-FFF2-40B4-BE49-F238E27FC236}">
                <a16:creationId xmlns:a16="http://schemas.microsoft.com/office/drawing/2014/main" id="{7597B80C-04D0-8F65-A47F-ECFCB745414A}"/>
              </a:ext>
            </a:extLst>
          </p:cNvPr>
          <p:cNvSpPr txBox="1"/>
          <p:nvPr/>
        </p:nvSpPr>
        <p:spPr>
          <a:xfrm rot="17227142">
            <a:off x="4221630" y="2703888"/>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611</a:t>
            </a:r>
            <a:r>
              <a:rPr lang="fr-FR" dirty="0">
                <a:effectLst/>
                <a:latin typeface="Arial" panose="020B0604020202020204" pitchFamily="34" charset="0"/>
              </a:rPr>
              <a:t> nm</a:t>
            </a:r>
            <a:endParaRPr lang="fr-FR" dirty="0"/>
          </a:p>
        </p:txBody>
      </p:sp>
      <p:cxnSp>
        <p:nvCxnSpPr>
          <p:cNvPr id="13" name="Straight Arrow Connector 12">
            <a:extLst>
              <a:ext uri="{FF2B5EF4-FFF2-40B4-BE49-F238E27FC236}">
                <a16:creationId xmlns:a16="http://schemas.microsoft.com/office/drawing/2014/main" id="{F42613B3-15CB-5404-D8D0-6F27F3EA2AEA}"/>
              </a:ext>
            </a:extLst>
          </p:cNvPr>
          <p:cNvCxnSpPr>
            <a:cxnSpLocks/>
          </p:cNvCxnSpPr>
          <p:nvPr/>
        </p:nvCxnSpPr>
        <p:spPr>
          <a:xfrm flipV="1">
            <a:off x="4141210" y="1647428"/>
            <a:ext cx="794643" cy="25557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 name="Up Arrow 35">
            <a:extLst>
              <a:ext uri="{FF2B5EF4-FFF2-40B4-BE49-F238E27FC236}">
                <a16:creationId xmlns:a16="http://schemas.microsoft.com/office/drawing/2014/main" id="{AC056C37-71FE-04D5-8A55-6671F9D1CE28}"/>
              </a:ext>
            </a:extLst>
          </p:cNvPr>
          <p:cNvSpPr/>
          <p:nvPr/>
        </p:nvSpPr>
        <p:spPr>
          <a:xfrm>
            <a:off x="4552366" y="806242"/>
            <a:ext cx="766974" cy="1034104"/>
          </a:xfrm>
          <a:prstGeom prst="upArrow">
            <a:avLst/>
          </a:prstGeom>
          <a:gradFill>
            <a:gsLst>
              <a:gs pos="0">
                <a:schemeClr val="accent1">
                  <a:lumMod val="5000"/>
                  <a:lumOff val="95000"/>
                  <a:alpha val="65198"/>
                </a:schemeClr>
              </a:gs>
              <a:gs pos="99000">
                <a:srgbClr val="00B0F0"/>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9AA6B29-459A-5580-4307-BA431C3686A2}"/>
              </a:ext>
            </a:extLst>
          </p:cNvPr>
          <p:cNvSpPr txBox="1"/>
          <p:nvPr/>
        </p:nvSpPr>
        <p:spPr>
          <a:xfrm rot="16200000">
            <a:off x="4650653" y="1090219"/>
            <a:ext cx="598713" cy="369332"/>
          </a:xfrm>
          <a:prstGeom prst="rect">
            <a:avLst/>
          </a:prstGeom>
          <a:noFill/>
        </p:spPr>
        <p:txBody>
          <a:bodyPr wrap="square">
            <a:spAutoFit/>
          </a:bodyPr>
          <a:lstStyle/>
          <a:p>
            <a:r>
              <a:rPr lang="fr-FR" dirty="0">
                <a:effectLst/>
                <a:latin typeface="Arial" panose="020B0604020202020204" pitchFamily="34" charset="0"/>
              </a:rPr>
              <a:t>FIU</a:t>
            </a:r>
            <a:endParaRPr lang="fr-FR" dirty="0"/>
          </a:p>
        </p:txBody>
      </p:sp>
      <p:sp>
        <p:nvSpPr>
          <p:cNvPr id="11" name="Up Arrow 35">
            <a:extLst>
              <a:ext uri="{FF2B5EF4-FFF2-40B4-BE49-F238E27FC236}">
                <a16:creationId xmlns:a16="http://schemas.microsoft.com/office/drawing/2014/main" id="{484758A1-F0DB-B4C6-A183-F5882A51F5A6}"/>
              </a:ext>
            </a:extLst>
          </p:cNvPr>
          <p:cNvSpPr/>
          <p:nvPr/>
        </p:nvSpPr>
        <p:spPr>
          <a:xfrm>
            <a:off x="2341655" y="1286463"/>
            <a:ext cx="766974" cy="1034104"/>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CF83A90-F4B1-66E9-BE49-C6743FB1765D}"/>
              </a:ext>
            </a:extLst>
          </p:cNvPr>
          <p:cNvSpPr txBox="1"/>
          <p:nvPr/>
        </p:nvSpPr>
        <p:spPr>
          <a:xfrm rot="16200000">
            <a:off x="2129674" y="1589396"/>
            <a:ext cx="1143587" cy="369332"/>
          </a:xfrm>
          <a:prstGeom prst="rect">
            <a:avLst/>
          </a:prstGeom>
          <a:noFill/>
        </p:spPr>
        <p:txBody>
          <a:bodyPr wrap="square">
            <a:spAutoFit/>
          </a:bodyPr>
          <a:lstStyle/>
          <a:p>
            <a:r>
              <a:rPr lang="fr-FR" dirty="0">
                <a:effectLst/>
                <a:latin typeface="Arial" panose="020B0604020202020204" pitchFamily="34" charset="0"/>
              </a:rPr>
              <a:t>1064 nm</a:t>
            </a:r>
            <a:endParaRPr lang="fr-FR" dirty="0"/>
          </a:p>
        </p:txBody>
      </p:sp>
      <p:cxnSp>
        <p:nvCxnSpPr>
          <p:cNvPr id="15" name="Straight Arrow Connector 14">
            <a:extLst>
              <a:ext uri="{FF2B5EF4-FFF2-40B4-BE49-F238E27FC236}">
                <a16:creationId xmlns:a16="http://schemas.microsoft.com/office/drawing/2014/main" id="{44BC3BC4-C09E-5720-9F49-A05B778697AA}"/>
              </a:ext>
            </a:extLst>
          </p:cNvPr>
          <p:cNvCxnSpPr>
            <a:cxnSpLocks/>
          </p:cNvCxnSpPr>
          <p:nvPr/>
        </p:nvCxnSpPr>
        <p:spPr>
          <a:xfrm flipV="1">
            <a:off x="1668055" y="4258130"/>
            <a:ext cx="2405449" cy="20599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E61F53-5001-8F23-4B90-36F854746919}"/>
              </a:ext>
            </a:extLst>
          </p:cNvPr>
          <p:cNvCxnSpPr>
            <a:cxnSpLocks/>
          </p:cNvCxnSpPr>
          <p:nvPr/>
        </p:nvCxnSpPr>
        <p:spPr>
          <a:xfrm>
            <a:off x="2731504" y="4935140"/>
            <a:ext cx="395503" cy="713778"/>
          </a:xfrm>
          <a:prstGeom prst="line">
            <a:avLst/>
          </a:prstGeom>
          <a:ln w="38100"/>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85E2B745-10D3-A339-39F4-52F1E8B26C5A}"/>
              </a:ext>
            </a:extLst>
          </p:cNvPr>
          <p:cNvSpPr txBox="1"/>
          <p:nvPr/>
        </p:nvSpPr>
        <p:spPr>
          <a:xfrm>
            <a:off x="2250060" y="5678523"/>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608</a:t>
            </a:r>
            <a:r>
              <a:rPr lang="fr-FR" dirty="0">
                <a:effectLst/>
                <a:latin typeface="Arial" panose="020B0604020202020204" pitchFamily="34" charset="0"/>
              </a:rPr>
              <a:t> nm</a:t>
            </a:r>
            <a:endParaRPr lang="fr-FR" dirty="0"/>
          </a:p>
        </p:txBody>
      </p:sp>
      <p:cxnSp>
        <p:nvCxnSpPr>
          <p:cNvPr id="20" name="Straight Connector 19">
            <a:extLst>
              <a:ext uri="{FF2B5EF4-FFF2-40B4-BE49-F238E27FC236}">
                <a16:creationId xmlns:a16="http://schemas.microsoft.com/office/drawing/2014/main" id="{9612A477-BA0A-CCD0-351E-B55B548DAFC9}"/>
              </a:ext>
            </a:extLst>
          </p:cNvPr>
          <p:cNvCxnSpPr>
            <a:cxnSpLocks/>
          </p:cNvCxnSpPr>
          <p:nvPr/>
        </p:nvCxnSpPr>
        <p:spPr>
          <a:xfrm flipV="1">
            <a:off x="2762504" y="4935140"/>
            <a:ext cx="298888"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69A03A-8DA7-5421-4065-1CAB0E5B2540}"/>
              </a:ext>
            </a:extLst>
          </p:cNvPr>
          <p:cNvCxnSpPr>
            <a:cxnSpLocks/>
          </p:cNvCxnSpPr>
          <p:nvPr/>
        </p:nvCxnSpPr>
        <p:spPr>
          <a:xfrm>
            <a:off x="2530982" y="1460417"/>
            <a:ext cx="395503"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7C32A060-6AF3-CE9E-BEF7-4C2875ADCCFB}"/>
              </a:ext>
            </a:extLst>
          </p:cNvPr>
          <p:cNvCxnSpPr>
            <a:cxnSpLocks/>
          </p:cNvCxnSpPr>
          <p:nvPr/>
        </p:nvCxnSpPr>
        <p:spPr>
          <a:xfrm flipV="1">
            <a:off x="2561982" y="1460417"/>
            <a:ext cx="298888" cy="713778"/>
          </a:xfrm>
          <a:prstGeom prst="line">
            <a:avLst/>
          </a:prstGeom>
          <a:ln w="381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492CAF93-36B0-76A7-D38F-FF4B506BBD06}"/>
              </a:ext>
            </a:extLst>
          </p:cNvPr>
          <p:cNvCxnSpPr>
            <a:cxnSpLocks/>
          </p:cNvCxnSpPr>
          <p:nvPr/>
        </p:nvCxnSpPr>
        <p:spPr>
          <a:xfrm flipV="1">
            <a:off x="1758798" y="1659069"/>
            <a:ext cx="2943992" cy="4654290"/>
          </a:xfrm>
          <a:prstGeom prst="straightConnector1">
            <a:avLst/>
          </a:prstGeom>
          <a:ln w="69850">
            <a:solidFill>
              <a:schemeClr val="accent2">
                <a:alpha val="49737"/>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4" name="Graphic 23" descr="Question Mark with solid fill">
            <a:extLst>
              <a:ext uri="{FF2B5EF4-FFF2-40B4-BE49-F238E27FC236}">
                <a16:creationId xmlns:a16="http://schemas.microsoft.com/office/drawing/2014/main" id="{9F0F51EE-1FF6-5F57-BB3B-E163E72DB57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746764" y="3585216"/>
            <a:ext cx="801317" cy="801317"/>
          </a:xfrm>
          <a:prstGeom prst="rect">
            <a:avLst/>
          </a:prstGeom>
        </p:spPr>
      </p:pic>
      <p:pic>
        <p:nvPicPr>
          <p:cNvPr id="25" name="Picture 24">
            <a:extLst>
              <a:ext uri="{FF2B5EF4-FFF2-40B4-BE49-F238E27FC236}">
                <a16:creationId xmlns:a16="http://schemas.microsoft.com/office/drawing/2014/main" id="{0BE69CAB-37FE-3314-D5C4-05AAE7366DEC}"/>
              </a:ext>
            </a:extLst>
          </p:cNvPr>
          <p:cNvPicPr>
            <a:picLocks noChangeAspect="1"/>
          </p:cNvPicPr>
          <p:nvPr/>
        </p:nvPicPr>
        <p:blipFill>
          <a:blip r:embed="rId12">
            <a:clrChange>
              <a:clrFrom>
                <a:srgbClr val="FFFFFF"/>
              </a:clrFrom>
              <a:clrTo>
                <a:srgbClr val="FFFFFF">
                  <a:alpha val="0"/>
                </a:srgbClr>
              </a:clrTo>
            </a:clrChange>
          </a:blip>
          <a:srcRect b="5689"/>
          <a:stretch/>
        </p:blipFill>
        <p:spPr>
          <a:xfrm>
            <a:off x="5239196" y="2249931"/>
            <a:ext cx="6911952" cy="1568669"/>
          </a:xfrm>
          <a:prstGeom prst="rect">
            <a:avLst/>
          </a:prstGeom>
        </p:spPr>
      </p:pic>
      <p:sp>
        <p:nvSpPr>
          <p:cNvPr id="17" name="TextBox 16">
            <a:extLst>
              <a:ext uri="{FF2B5EF4-FFF2-40B4-BE49-F238E27FC236}">
                <a16:creationId xmlns:a16="http://schemas.microsoft.com/office/drawing/2014/main" id="{C68C4DB6-B2B7-C8EA-E335-D106FC56DFA2}"/>
              </a:ext>
            </a:extLst>
          </p:cNvPr>
          <p:cNvSpPr txBox="1"/>
          <p:nvPr/>
        </p:nvSpPr>
        <p:spPr>
          <a:xfrm>
            <a:off x="4447072" y="5034603"/>
            <a:ext cx="7878641" cy="1295868"/>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US" dirty="0">
                <a:sym typeface="Wingdings" pitchFamily="2" charset="2"/>
              </a:rPr>
              <a:t>Good opportunity to Scan all P </a:t>
            </a:r>
            <a:r>
              <a:rPr lang="en-US" dirty="0" err="1">
                <a:sym typeface="Wingdings" pitchFamily="2" charset="2"/>
              </a:rPr>
              <a:t>serie</a:t>
            </a:r>
            <a:r>
              <a:rPr lang="en-US" dirty="0">
                <a:sym typeface="Wingdings" pitchFamily="2" charset="2"/>
              </a:rPr>
              <a:t> to IP</a:t>
            </a:r>
          </a:p>
          <a:p>
            <a:pPr marL="285750" indent="-285750">
              <a:lnSpc>
                <a:spcPct val="150000"/>
              </a:lnSpc>
              <a:buFont typeface="Courier New" panose="02070309020205020404" pitchFamily="49" charset="0"/>
              <a:buChar char="o"/>
            </a:pPr>
            <a:r>
              <a:rPr lang="en-US" dirty="0">
                <a:sym typeface="Wingdings" pitchFamily="2" charset="2"/>
              </a:rPr>
              <a:t>Further tests on </a:t>
            </a:r>
            <a:r>
              <a:rPr lang="el-GR" dirty="0"/>
              <a:t>λ</a:t>
            </a:r>
            <a:r>
              <a:rPr lang="fr-FR" dirty="0"/>
              <a:t> and N Scheme</a:t>
            </a:r>
            <a:endParaRPr lang="en-US" dirty="0">
              <a:sym typeface="Wingdings" pitchFamily="2" charset="2"/>
            </a:endParaRPr>
          </a:p>
          <a:p>
            <a:pPr marL="285750" indent="-285750">
              <a:lnSpc>
                <a:spcPct val="150000"/>
              </a:lnSpc>
              <a:buFont typeface="Courier New" panose="02070309020205020404" pitchFamily="49" charset="0"/>
              <a:buChar char="o"/>
            </a:pPr>
            <a:r>
              <a:rPr lang="en-US" dirty="0"/>
              <a:t>Search for D  level Fine and Hyperfine structure</a:t>
            </a:r>
          </a:p>
        </p:txBody>
      </p:sp>
      <p:sp>
        <p:nvSpPr>
          <p:cNvPr id="26" name="TextBox 25">
            <a:extLst>
              <a:ext uri="{FF2B5EF4-FFF2-40B4-BE49-F238E27FC236}">
                <a16:creationId xmlns:a16="http://schemas.microsoft.com/office/drawing/2014/main" id="{9D996437-2864-B2B4-53C0-62F3BBE68EFE}"/>
              </a:ext>
            </a:extLst>
          </p:cNvPr>
          <p:cNvSpPr txBox="1"/>
          <p:nvPr/>
        </p:nvSpPr>
        <p:spPr>
          <a:xfrm>
            <a:off x="5784298" y="2411425"/>
            <a:ext cx="234370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u="sng" dirty="0">
                <a:solidFill>
                  <a:srgbClr val="FF0000">
                    <a:alpha val="30000"/>
                  </a:srgbClr>
                </a:solidFill>
              </a:rPr>
              <a:t>VERY PRELIMINARY !</a:t>
            </a:r>
          </a:p>
        </p:txBody>
      </p:sp>
    </p:spTree>
    <p:extLst>
      <p:ext uri="{BB962C8B-B14F-4D97-AF65-F5344CB8AC3E}">
        <p14:creationId xmlns:p14="http://schemas.microsoft.com/office/powerpoint/2010/main" val="7033377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2D85AC3-751A-3B36-1DD3-248BAACC48FD}"/>
              </a:ext>
            </a:extLst>
          </p:cNvPr>
          <p:cNvGrpSpPr/>
          <p:nvPr/>
        </p:nvGrpSpPr>
        <p:grpSpPr>
          <a:xfrm rot="574732">
            <a:off x="174420" y="5424298"/>
            <a:ext cx="1571078" cy="1312132"/>
            <a:chOff x="7459151" y="931897"/>
            <a:chExt cx="3945599" cy="3256333"/>
          </a:xfrm>
        </p:grpSpPr>
        <p:pic>
          <p:nvPicPr>
            <p:cNvPr id="6" name="Picture 5">
              <a:extLst>
                <a:ext uri="{FF2B5EF4-FFF2-40B4-BE49-F238E27FC236}">
                  <a16:creationId xmlns:a16="http://schemas.microsoft.com/office/drawing/2014/main" id="{CDCCCB5B-26EB-C1DD-5D9A-8EA7527C31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838020">
              <a:off x="9468004" y="2280072"/>
              <a:ext cx="1936746" cy="1504206"/>
            </a:xfrm>
            <a:prstGeom prst="rect">
              <a:avLst/>
            </a:prstGeom>
          </p:spPr>
        </p:pic>
        <p:pic>
          <p:nvPicPr>
            <p:cNvPr id="7" name="Picture 6">
              <a:extLst>
                <a:ext uri="{FF2B5EF4-FFF2-40B4-BE49-F238E27FC236}">
                  <a16:creationId xmlns:a16="http://schemas.microsoft.com/office/drawing/2014/main" id="{0224E969-84D0-8D8F-E909-AA5DC08A9A18}"/>
                </a:ext>
              </a:extLst>
            </p:cNvPr>
            <p:cNvPicPr>
              <a:picLocks noChangeAspect="1"/>
            </p:cNvPicPr>
            <p:nvPr/>
          </p:nvPicPr>
          <p:blipFill>
            <a:blip r:embed="rId3"/>
            <a:stretch>
              <a:fillRect/>
            </a:stretch>
          </p:blipFill>
          <p:spPr>
            <a:xfrm rot="1165151">
              <a:off x="7780958" y="931897"/>
              <a:ext cx="1749041" cy="1280915"/>
            </a:xfrm>
            <a:prstGeom prst="rect">
              <a:avLst/>
            </a:prstGeom>
          </p:spPr>
        </p:pic>
        <p:pic>
          <p:nvPicPr>
            <p:cNvPr id="12" name="Picture 11">
              <a:extLst>
                <a:ext uri="{FF2B5EF4-FFF2-40B4-BE49-F238E27FC236}">
                  <a16:creationId xmlns:a16="http://schemas.microsoft.com/office/drawing/2014/main" id="{5282A1FA-39E7-98D4-11EA-3722D7D75CB7}"/>
                </a:ext>
              </a:extLst>
            </p:cNvPr>
            <p:cNvPicPr>
              <a:picLocks noChangeAspect="1"/>
            </p:cNvPicPr>
            <p:nvPr/>
          </p:nvPicPr>
          <p:blipFill rotWithShape="1">
            <a:blip r:embed="rId4">
              <a:extLst>
                <a:ext uri="{28A0092B-C50C-407E-A947-70E740481C1C}">
                  <a14:useLocalDpi xmlns:a14="http://schemas.microsoft.com/office/drawing/2010/main" val="0"/>
                </a:ext>
              </a:extLst>
            </a:blip>
            <a:srcRect t="3151" b="3604"/>
            <a:stretch/>
          </p:blipFill>
          <p:spPr>
            <a:xfrm>
              <a:off x="7459151" y="1918870"/>
              <a:ext cx="2433735" cy="2269360"/>
            </a:xfrm>
            <a:prstGeom prst="rect">
              <a:avLst/>
            </a:prstGeom>
          </p:spPr>
        </p:pic>
      </p:grpSp>
      <p:sp>
        <p:nvSpPr>
          <p:cNvPr id="2" name="Title 1">
            <a:extLst>
              <a:ext uri="{FF2B5EF4-FFF2-40B4-BE49-F238E27FC236}">
                <a16:creationId xmlns:a16="http://schemas.microsoft.com/office/drawing/2014/main" id="{0EB66BED-0899-83C0-286C-B9B2CFB5758C}"/>
              </a:ext>
            </a:extLst>
          </p:cNvPr>
          <p:cNvSpPr>
            <a:spLocks noGrp="1"/>
          </p:cNvSpPr>
          <p:nvPr>
            <p:ph type="title"/>
          </p:nvPr>
        </p:nvSpPr>
        <p:spPr/>
        <p:txBody>
          <a:bodyPr/>
          <a:lstStyle/>
          <a:p>
            <a:r>
              <a:rPr lang="en-US" dirty="0"/>
              <a:t>Conclusion</a:t>
            </a:r>
          </a:p>
        </p:txBody>
      </p:sp>
      <p:sp>
        <p:nvSpPr>
          <p:cNvPr id="4" name="Slide Number Placeholder 3">
            <a:extLst>
              <a:ext uri="{FF2B5EF4-FFF2-40B4-BE49-F238E27FC236}">
                <a16:creationId xmlns:a16="http://schemas.microsoft.com/office/drawing/2014/main" id="{4922662E-8123-8972-2EED-197D244954C1}"/>
              </a:ext>
            </a:extLst>
          </p:cNvPr>
          <p:cNvSpPr>
            <a:spLocks noGrp="1"/>
          </p:cNvSpPr>
          <p:nvPr>
            <p:ph type="sldNum" sz="quarter" idx="12"/>
          </p:nvPr>
        </p:nvSpPr>
        <p:spPr/>
        <p:txBody>
          <a:bodyPr/>
          <a:lstStyle/>
          <a:p>
            <a:fld id="{480CD61E-EEE6-4D53-A597-0DE12228D098}" type="slidenum">
              <a:rPr lang="de-DE" smtClean="0"/>
              <a:t>49</a:t>
            </a:fld>
            <a:endParaRPr lang="de-DE"/>
          </a:p>
        </p:txBody>
      </p:sp>
      <p:pic>
        <p:nvPicPr>
          <p:cNvPr id="9" name="Picture 8">
            <a:extLst>
              <a:ext uri="{FF2B5EF4-FFF2-40B4-BE49-F238E27FC236}">
                <a16:creationId xmlns:a16="http://schemas.microsoft.com/office/drawing/2014/main" id="{4ACEB4C7-67B3-3A6F-2605-1A2F9BF07C19}"/>
              </a:ext>
            </a:extLst>
          </p:cNvPr>
          <p:cNvPicPr>
            <a:picLocks noChangeAspect="1"/>
          </p:cNvPicPr>
          <p:nvPr/>
        </p:nvPicPr>
        <p:blipFill>
          <a:blip r:embed="rId5">
            <a:clrChange>
              <a:clrFrom>
                <a:srgbClr val="FFFFFF"/>
              </a:clrFrom>
              <a:clrTo>
                <a:srgbClr val="FFFFFF">
                  <a:alpha val="0"/>
                </a:srgbClr>
              </a:clrTo>
            </a:clrChange>
          </a:blip>
          <a:srcRect b="5689"/>
          <a:stretch/>
        </p:blipFill>
        <p:spPr>
          <a:xfrm>
            <a:off x="5280048" y="3868622"/>
            <a:ext cx="6911952" cy="1568669"/>
          </a:xfrm>
          <a:prstGeom prst="rect">
            <a:avLst/>
          </a:prstGeom>
        </p:spPr>
      </p:pic>
      <p:pic>
        <p:nvPicPr>
          <p:cNvPr id="5" name="Picture 4">
            <a:extLst>
              <a:ext uri="{FF2B5EF4-FFF2-40B4-BE49-F238E27FC236}">
                <a16:creationId xmlns:a16="http://schemas.microsoft.com/office/drawing/2014/main" id="{125F9B80-32BA-F84C-87D8-20303F7AC800}"/>
              </a:ext>
            </a:extLst>
          </p:cNvPr>
          <p:cNvPicPr>
            <a:picLocks noChangeAspect="1"/>
          </p:cNvPicPr>
          <p:nvPr/>
        </p:nvPicPr>
        <p:blipFill rotWithShape="1">
          <a:blip r:embed="rId6"/>
          <a:srcRect t="3037"/>
          <a:stretch/>
        </p:blipFill>
        <p:spPr>
          <a:xfrm>
            <a:off x="6507131" y="1503679"/>
            <a:ext cx="5256282" cy="1684279"/>
          </a:xfrm>
          <a:prstGeom prst="rect">
            <a:avLst/>
          </a:prstGeom>
        </p:spPr>
      </p:pic>
      <p:sp>
        <p:nvSpPr>
          <p:cNvPr id="18" name="TextBox 17">
            <a:extLst>
              <a:ext uri="{FF2B5EF4-FFF2-40B4-BE49-F238E27FC236}">
                <a16:creationId xmlns:a16="http://schemas.microsoft.com/office/drawing/2014/main" id="{B21D440F-A9FE-0823-57C6-A3724E0987F5}"/>
              </a:ext>
            </a:extLst>
          </p:cNvPr>
          <p:cNvSpPr txBox="1"/>
          <p:nvPr/>
        </p:nvSpPr>
        <p:spPr>
          <a:xfrm>
            <a:off x="147201" y="1591373"/>
            <a:ext cx="6136640" cy="3086871"/>
          </a:xfrm>
          <a:prstGeom prst="rect">
            <a:avLst/>
          </a:prstGeom>
          <a:noFill/>
        </p:spPr>
        <p:txBody>
          <a:bodyPr wrap="square">
            <a:spAutoFit/>
          </a:bodyPr>
          <a:lstStyle/>
          <a:p>
            <a:pPr lvl="1">
              <a:lnSpc>
                <a:spcPct val="100000"/>
              </a:lnSpc>
            </a:pPr>
            <a:r>
              <a:rPr lang="en-US" sz="2200" dirty="0"/>
              <a:t>Atomic studies in 221 Francium :</a:t>
            </a:r>
          </a:p>
          <a:p>
            <a:pPr lvl="1">
              <a:lnSpc>
                <a:spcPct val="100000"/>
              </a:lnSpc>
            </a:pPr>
            <a:endParaRPr lang="en-US" sz="2200" dirty="0"/>
          </a:p>
          <a:p>
            <a:pPr marL="742950" lvl="1" indent="-285750">
              <a:lnSpc>
                <a:spcPct val="100000"/>
              </a:lnSpc>
              <a:buFont typeface="Arial" panose="020B0604020202020204" pitchFamily="34" charset="0"/>
              <a:buChar char="•"/>
            </a:pPr>
            <a:r>
              <a:rPr lang="en-US" sz="2200" dirty="0"/>
              <a:t>New </a:t>
            </a:r>
            <a:r>
              <a:rPr lang="en-US" sz="2200" b="1" dirty="0"/>
              <a:t>atomic levels </a:t>
            </a:r>
            <a:r>
              <a:rPr lang="en-US" sz="2200" dirty="0"/>
              <a:t>identified in Fr</a:t>
            </a:r>
          </a:p>
          <a:p>
            <a:pPr marL="742950" lvl="1" indent="-285750">
              <a:lnSpc>
                <a:spcPct val="150000"/>
              </a:lnSpc>
              <a:buFont typeface="Arial" panose="020B0604020202020204" pitchFamily="34" charset="0"/>
              <a:buChar char="•"/>
            </a:pPr>
            <a:r>
              <a:rPr lang="en-US" sz="2200" b="1" dirty="0"/>
              <a:t>Lifetime</a:t>
            </a:r>
            <a:r>
              <a:rPr lang="en-US" sz="2200" dirty="0"/>
              <a:t> measurements performed for excited </a:t>
            </a:r>
            <a:r>
              <a:rPr lang="en-US" sz="2200" i="1" dirty="0"/>
              <a:t>P</a:t>
            </a:r>
            <a:r>
              <a:rPr lang="en-US" sz="2200" dirty="0"/>
              <a:t>-states</a:t>
            </a:r>
          </a:p>
          <a:p>
            <a:pPr marL="742950" lvl="1" indent="-285750">
              <a:lnSpc>
                <a:spcPct val="150000"/>
              </a:lnSpc>
              <a:buFont typeface="Arial" panose="020B0604020202020204" pitchFamily="34" charset="0"/>
              <a:buChar char="•"/>
            </a:pPr>
            <a:r>
              <a:rPr lang="en-US" sz="2200" dirty="0"/>
              <a:t>Identified </a:t>
            </a:r>
            <a:r>
              <a:rPr lang="en-US" sz="2200" b="1" dirty="0"/>
              <a:t>6D state </a:t>
            </a:r>
            <a:r>
              <a:rPr lang="en-US" sz="2200" dirty="0"/>
              <a:t>(broadband)</a:t>
            </a:r>
          </a:p>
          <a:p>
            <a:pPr marL="742950" lvl="1" indent="-285750">
              <a:lnSpc>
                <a:spcPct val="150000"/>
              </a:lnSpc>
              <a:buFont typeface="Arial" panose="020B0604020202020204" pitchFamily="34" charset="0"/>
              <a:buChar char="•"/>
            </a:pPr>
            <a:r>
              <a:rPr lang="en-US" sz="2200" dirty="0"/>
              <a:t>New </a:t>
            </a:r>
            <a:r>
              <a:rPr lang="en-US" sz="2200" b="1" dirty="0"/>
              <a:t>Rydberg series </a:t>
            </a:r>
            <a:r>
              <a:rPr lang="en-US" sz="2200" dirty="0"/>
              <a:t>observed</a:t>
            </a:r>
          </a:p>
        </p:txBody>
      </p:sp>
    </p:spTree>
    <p:extLst>
      <p:ext uri="{BB962C8B-B14F-4D97-AF65-F5344CB8AC3E}">
        <p14:creationId xmlns:p14="http://schemas.microsoft.com/office/powerpoint/2010/main" val="3368743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6ADC9-C3A4-1C3F-FEB4-233E645BBB2C}"/>
            </a:ext>
          </a:extLst>
        </p:cNvPr>
        <p:cNvGrpSpPr/>
        <p:nvPr/>
      </p:nvGrpSpPr>
      <p:grpSpPr>
        <a:xfrm>
          <a:off x="0" y="0"/>
          <a:ext cx="0" cy="0"/>
          <a:chOff x="0" y="0"/>
          <a:chExt cx="0" cy="0"/>
        </a:xfrm>
      </p:grpSpPr>
      <p:cxnSp>
        <p:nvCxnSpPr>
          <p:cNvPr id="87" name="Straight Connector 86">
            <a:extLst>
              <a:ext uri="{FF2B5EF4-FFF2-40B4-BE49-F238E27FC236}">
                <a16:creationId xmlns:a16="http://schemas.microsoft.com/office/drawing/2014/main" id="{F7E88164-C4EC-1512-F1CE-E7C2FF36D000}"/>
              </a:ext>
            </a:extLst>
          </p:cNvPr>
          <p:cNvCxnSpPr/>
          <p:nvPr/>
        </p:nvCxnSpPr>
        <p:spPr>
          <a:xfrm>
            <a:off x="3328808" y="4220273"/>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55A224D-6361-D3F3-9A98-5C7AC56BE591}"/>
              </a:ext>
            </a:extLst>
          </p:cNvPr>
          <p:cNvCxnSpPr>
            <a:cxnSpLocks/>
          </p:cNvCxnSpPr>
          <p:nvPr/>
        </p:nvCxnSpPr>
        <p:spPr>
          <a:xfrm>
            <a:off x="3328811" y="4267846"/>
            <a:ext cx="13739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D7491E66-4D55-8036-7BB3-BAD6F7F40E2B}"/>
                  </a:ext>
                </a:extLst>
              </p:cNvPr>
              <p:cNvSpPr txBox="1"/>
              <p:nvPr/>
            </p:nvSpPr>
            <p:spPr>
              <a:xfrm>
                <a:off x="4633069" y="4149846"/>
                <a:ext cx="1278341" cy="433837"/>
              </a:xfrm>
              <a:prstGeom prst="rect">
                <a:avLst/>
              </a:prstGeom>
              <a:noFill/>
            </p:spPr>
            <p:txBody>
              <a:bodyPr wrap="square" rtlCol="0">
                <a:spAutoFit/>
              </a:bodyPr>
              <a:lstStyle/>
              <a:p>
                <a:r>
                  <a:rPr lang="fr-FR" sz="2000" dirty="0"/>
                  <a:t>6</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𝐷</m:t>
                            </m:r>
                          </m:e>
                          <m:sub>
                            <m:r>
                              <a:rPr lang="fr-FR" sz="2000" b="0" i="1" smtClean="0">
                                <a:latin typeface="Cambria Math" panose="02040503050406030204" pitchFamily="18" charset="0"/>
                              </a:rPr>
                              <m:t>3/2</m:t>
                            </m:r>
                          </m:sub>
                        </m:sSub>
                      </m:e>
                    </m:sPre>
                  </m:oMath>
                </a14:m>
                <a:endParaRPr lang="fr-FR" sz="2000" dirty="0"/>
              </a:p>
            </p:txBody>
          </p:sp>
        </mc:Choice>
        <mc:Fallback xmlns="">
          <p:sp>
            <p:nvSpPr>
              <p:cNvPr id="91" name="TextBox 90">
                <a:extLst>
                  <a:ext uri="{FF2B5EF4-FFF2-40B4-BE49-F238E27FC236}">
                    <a16:creationId xmlns:a16="http://schemas.microsoft.com/office/drawing/2014/main" id="{D7491E66-4D55-8036-7BB3-BAD6F7F40E2B}"/>
                  </a:ext>
                </a:extLst>
              </p:cNvPr>
              <p:cNvSpPr txBox="1">
                <a:spLocks noRot="1" noChangeAspect="1" noMove="1" noResize="1" noEditPoints="1" noAdjustHandles="1" noChangeArrowheads="1" noChangeShapeType="1" noTextEdit="1"/>
              </p:cNvSpPr>
              <p:nvPr/>
            </p:nvSpPr>
            <p:spPr>
              <a:xfrm>
                <a:off x="4633069" y="4149846"/>
                <a:ext cx="1278341" cy="433837"/>
              </a:xfrm>
              <a:prstGeom prst="rect">
                <a:avLst/>
              </a:prstGeom>
              <a:blipFill>
                <a:blip r:embed="rId2"/>
                <a:stretch>
                  <a:fillRect l="-4762" t="-5634" b="-19718"/>
                </a:stretch>
              </a:blipFill>
            </p:spPr>
            <p:txBody>
              <a:bodyPr/>
              <a:lstStyle/>
              <a:p>
                <a:r>
                  <a:rPr lang="fr-FR">
                    <a:noFill/>
                  </a:rPr>
                  <a:t> </a:t>
                </a:r>
              </a:p>
            </p:txBody>
          </p:sp>
        </mc:Fallback>
      </mc:AlternateContent>
      <p:sp>
        <p:nvSpPr>
          <p:cNvPr id="2" name="Title 1">
            <a:extLst>
              <a:ext uri="{FF2B5EF4-FFF2-40B4-BE49-F238E27FC236}">
                <a16:creationId xmlns:a16="http://schemas.microsoft.com/office/drawing/2014/main" id="{C4425A98-8CF0-B4A5-17D0-7210B3DAA29A}"/>
              </a:ext>
            </a:extLst>
          </p:cNvPr>
          <p:cNvSpPr>
            <a:spLocks noGrp="1"/>
          </p:cNvSpPr>
          <p:nvPr>
            <p:ph type="title"/>
          </p:nvPr>
        </p:nvSpPr>
        <p:spPr/>
        <p:txBody>
          <a:bodyPr/>
          <a:lstStyle/>
          <a:p>
            <a:r>
              <a:rPr lang="en-US" i="0" dirty="0">
                <a:effectLst/>
              </a:rPr>
              <a:t> More Atomic measurements in neutral Fr !</a:t>
            </a:r>
            <a:endParaRPr lang="en-US" dirty="0"/>
          </a:p>
        </p:txBody>
      </p:sp>
      <p:sp>
        <p:nvSpPr>
          <p:cNvPr id="4" name="Slide Number Placeholder 3">
            <a:extLst>
              <a:ext uri="{FF2B5EF4-FFF2-40B4-BE49-F238E27FC236}">
                <a16:creationId xmlns:a16="http://schemas.microsoft.com/office/drawing/2014/main" id="{C1BDC458-9BE1-72AC-C52A-8B307CFFD038}"/>
              </a:ext>
            </a:extLst>
          </p:cNvPr>
          <p:cNvSpPr>
            <a:spLocks noGrp="1"/>
          </p:cNvSpPr>
          <p:nvPr>
            <p:ph type="sldNum" sz="quarter" idx="12"/>
          </p:nvPr>
        </p:nvSpPr>
        <p:spPr/>
        <p:txBody>
          <a:bodyPr/>
          <a:lstStyle/>
          <a:p>
            <a:fld id="{480CD61E-EEE6-4D53-A597-0DE12228D098}" type="slidenum">
              <a:rPr lang="de-DE" smtClean="0"/>
              <a:t>5</a:t>
            </a:fld>
            <a:endParaRPr lang="de-DE"/>
          </a:p>
        </p:txBody>
      </p:sp>
      <p:grpSp>
        <p:nvGrpSpPr>
          <p:cNvPr id="45" name="Group 44">
            <a:extLst>
              <a:ext uri="{FF2B5EF4-FFF2-40B4-BE49-F238E27FC236}">
                <a16:creationId xmlns:a16="http://schemas.microsoft.com/office/drawing/2014/main" id="{5EB41CA6-07A3-3796-E688-3521DAEEC734}"/>
              </a:ext>
            </a:extLst>
          </p:cNvPr>
          <p:cNvGrpSpPr/>
          <p:nvPr/>
        </p:nvGrpSpPr>
        <p:grpSpPr>
          <a:xfrm>
            <a:off x="523940" y="5921534"/>
            <a:ext cx="1660737" cy="433837"/>
            <a:chOff x="2278590" y="5609937"/>
            <a:chExt cx="1824181" cy="512672"/>
          </a:xfrm>
        </p:grpSpPr>
        <p:cxnSp>
          <p:nvCxnSpPr>
            <p:cNvPr id="46" name="Straight Connector 45">
              <a:extLst>
                <a:ext uri="{FF2B5EF4-FFF2-40B4-BE49-F238E27FC236}">
                  <a16:creationId xmlns:a16="http://schemas.microsoft.com/office/drawing/2014/main" id="{3DAF5258-6FDC-CFF1-4FC8-F8221C334B40}"/>
                </a:ext>
              </a:extLst>
            </p:cNvPr>
            <p:cNvCxnSpPr/>
            <p:nvPr/>
          </p:nvCxnSpPr>
          <p:spPr>
            <a:xfrm>
              <a:off x="2593568" y="6085643"/>
              <a:ext cx="15092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642235A8-A83D-DFBD-36B6-C9791C512937}"/>
                    </a:ext>
                  </a:extLst>
                </p:cNvPr>
                <p:cNvSpPr txBox="1"/>
                <p:nvPr/>
              </p:nvSpPr>
              <p:spPr>
                <a:xfrm>
                  <a:off x="2278590" y="5609937"/>
                  <a:ext cx="1404151" cy="512672"/>
                </a:xfrm>
                <a:prstGeom prst="rect">
                  <a:avLst/>
                </a:prstGeom>
                <a:noFill/>
              </p:spPr>
              <p:txBody>
                <a:bodyPr wrap="square" rtlCol="0">
                  <a:spAutoFit/>
                </a:bodyPr>
                <a:lstStyle/>
                <a:p>
                  <a:r>
                    <a:rPr lang="fr-FR" sz="2000" dirty="0"/>
                    <a:t>7</a:t>
                  </a:r>
                  <a14:m>
                    <m:oMath xmlns:m="http://schemas.openxmlformats.org/officeDocument/2006/math">
                      <m:sPre>
                        <m:sPrePr>
                          <m:ctrlPr>
                            <a:rPr lang="fr-FR" sz="2000" i="1" smtClean="0">
                              <a:latin typeface="Cambria Math" panose="02040503050406030204" pitchFamily="18" charset="0"/>
                            </a:rPr>
                          </m:ctrlPr>
                        </m:sPrePr>
                        <m:sub>
                          <m:r>
                            <a:rPr lang="en-US" sz="2000" b="0" i="1" smtClean="0">
                              <a:latin typeface="Cambria Math" panose="02040503050406030204" pitchFamily="18" charset="0"/>
                            </a:rPr>
                            <m:t> </m:t>
                          </m:r>
                        </m:sub>
                        <m:sup>
                          <m:r>
                            <a:rPr lang="fr-FR" sz="2000" b="0" i="1" smtClean="0">
                              <a:latin typeface="Cambria Math" panose="02040503050406030204" pitchFamily="18" charset="0"/>
                            </a:rPr>
                            <m:t>2</m:t>
                          </m:r>
                        </m:sup>
                        <m:e>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𝑆</m:t>
                              </m:r>
                            </m:e>
                            <m:sub>
                              <m:r>
                                <a:rPr lang="fr-FR" sz="2000" b="0" i="1" smtClean="0">
                                  <a:latin typeface="Cambria Math" panose="02040503050406030204" pitchFamily="18" charset="0"/>
                                </a:rPr>
                                <m:t>1/2</m:t>
                              </m:r>
                            </m:sub>
                          </m:sSub>
                        </m:e>
                      </m:sPre>
                    </m:oMath>
                  </a14:m>
                  <a:endParaRPr lang="fr-FR" sz="2000" dirty="0"/>
                </a:p>
              </p:txBody>
            </p:sp>
          </mc:Choice>
          <mc:Fallback xmlns="">
            <p:sp>
              <p:nvSpPr>
                <p:cNvPr id="47" name="TextBox 46">
                  <a:extLst>
                    <a:ext uri="{FF2B5EF4-FFF2-40B4-BE49-F238E27FC236}">
                      <a16:creationId xmlns:a16="http://schemas.microsoft.com/office/drawing/2014/main" id="{642235A8-A83D-DFBD-36B6-C9791C512937}"/>
                    </a:ext>
                  </a:extLst>
                </p:cNvPr>
                <p:cNvSpPr txBox="1">
                  <a:spLocks noRot="1" noChangeAspect="1" noMove="1" noResize="1" noEditPoints="1" noAdjustHandles="1" noChangeArrowheads="1" noChangeShapeType="1" noTextEdit="1"/>
                </p:cNvSpPr>
                <p:nvPr/>
              </p:nvSpPr>
              <p:spPr>
                <a:xfrm>
                  <a:off x="2278590" y="5609937"/>
                  <a:ext cx="1404151" cy="512672"/>
                </a:xfrm>
                <a:prstGeom prst="rect">
                  <a:avLst/>
                </a:prstGeom>
                <a:blipFill>
                  <a:blip r:embed="rId3"/>
                  <a:stretch>
                    <a:fillRect l="-5238" t="-4167" b="-18056"/>
                  </a:stretch>
                </a:blipFill>
              </p:spPr>
              <p:txBody>
                <a:bodyPr/>
                <a:lstStyle/>
                <a:p>
                  <a:r>
                    <a:rPr lang="fr-FR">
                      <a:noFill/>
                    </a:rPr>
                    <a:t> </a:t>
                  </a:r>
                </a:p>
              </p:txBody>
            </p:sp>
          </mc:Fallback>
        </mc:AlternateContent>
      </p:grpSp>
      <p:sp>
        <p:nvSpPr>
          <p:cNvPr id="85" name="TextBox 84">
            <a:extLst>
              <a:ext uri="{FF2B5EF4-FFF2-40B4-BE49-F238E27FC236}">
                <a16:creationId xmlns:a16="http://schemas.microsoft.com/office/drawing/2014/main" id="{8521DA24-5076-BFAD-AE2D-B0FEE40B626C}"/>
              </a:ext>
            </a:extLst>
          </p:cNvPr>
          <p:cNvSpPr txBox="1"/>
          <p:nvPr/>
        </p:nvSpPr>
        <p:spPr>
          <a:xfrm rot="17286820">
            <a:off x="1161191" y="4710849"/>
            <a:ext cx="975624" cy="336240"/>
          </a:xfrm>
          <a:prstGeom prst="rect">
            <a:avLst/>
          </a:prstGeom>
          <a:noFill/>
        </p:spPr>
        <p:txBody>
          <a:bodyPr wrap="square">
            <a:spAutoFit/>
          </a:bodyPr>
          <a:lstStyle/>
          <a:p>
            <a:r>
              <a:rPr lang="fr-FR" dirty="0">
                <a:latin typeface="Arial" panose="020B0604020202020204" pitchFamily="34" charset="0"/>
              </a:rPr>
              <a:t>365</a:t>
            </a:r>
            <a:r>
              <a:rPr lang="fr-FR" dirty="0">
                <a:effectLst/>
                <a:latin typeface="Arial" panose="020B0604020202020204" pitchFamily="34" charset="0"/>
              </a:rPr>
              <a:t> nm</a:t>
            </a:r>
            <a:endParaRPr lang="fr-FR" dirty="0"/>
          </a:p>
        </p:txBody>
      </p:sp>
      <p:cxnSp>
        <p:nvCxnSpPr>
          <p:cNvPr id="15" name="Straight Arrow Connector 14">
            <a:extLst>
              <a:ext uri="{FF2B5EF4-FFF2-40B4-BE49-F238E27FC236}">
                <a16:creationId xmlns:a16="http://schemas.microsoft.com/office/drawing/2014/main" id="{44BC3BC4-C09E-5720-9F49-A05B778697AA}"/>
              </a:ext>
            </a:extLst>
          </p:cNvPr>
          <p:cNvCxnSpPr>
            <a:cxnSpLocks/>
          </p:cNvCxnSpPr>
          <p:nvPr/>
        </p:nvCxnSpPr>
        <p:spPr>
          <a:xfrm flipV="1">
            <a:off x="1668055" y="4258130"/>
            <a:ext cx="2405449" cy="20599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6E61F53-5001-8F23-4B90-36F854746919}"/>
              </a:ext>
            </a:extLst>
          </p:cNvPr>
          <p:cNvCxnSpPr>
            <a:cxnSpLocks/>
          </p:cNvCxnSpPr>
          <p:nvPr/>
        </p:nvCxnSpPr>
        <p:spPr>
          <a:xfrm>
            <a:off x="2731504" y="4935140"/>
            <a:ext cx="395503" cy="713778"/>
          </a:xfrm>
          <a:prstGeom prst="line">
            <a:avLst/>
          </a:prstGeom>
          <a:ln w="38100"/>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85E2B745-10D3-A339-39F4-52F1E8B26C5A}"/>
              </a:ext>
            </a:extLst>
          </p:cNvPr>
          <p:cNvSpPr txBox="1"/>
          <p:nvPr/>
        </p:nvSpPr>
        <p:spPr>
          <a:xfrm>
            <a:off x="2250060" y="5678523"/>
            <a:ext cx="1139181" cy="369332"/>
          </a:xfrm>
          <a:prstGeom prst="rect">
            <a:avLst/>
          </a:prstGeom>
          <a:noFill/>
        </p:spPr>
        <p:txBody>
          <a:bodyPr wrap="square">
            <a:spAutoFit/>
          </a:bodyPr>
          <a:lstStyle/>
          <a:p>
            <a:r>
              <a:rPr lang="fr-FR" dirty="0">
                <a:effectLst/>
                <a:latin typeface="Arial" panose="020B0604020202020204" pitchFamily="34" charset="0"/>
              </a:rPr>
              <a:t>~</a:t>
            </a:r>
            <a:r>
              <a:rPr lang="fr-FR" dirty="0">
                <a:latin typeface="Arial" panose="020B0604020202020204" pitchFamily="34" charset="0"/>
              </a:rPr>
              <a:t>608</a:t>
            </a:r>
            <a:r>
              <a:rPr lang="fr-FR" dirty="0">
                <a:effectLst/>
                <a:latin typeface="Arial" panose="020B0604020202020204" pitchFamily="34" charset="0"/>
              </a:rPr>
              <a:t> nm</a:t>
            </a:r>
            <a:endParaRPr lang="fr-FR" dirty="0"/>
          </a:p>
        </p:txBody>
      </p:sp>
      <p:cxnSp>
        <p:nvCxnSpPr>
          <p:cNvPr id="20" name="Straight Connector 19">
            <a:extLst>
              <a:ext uri="{FF2B5EF4-FFF2-40B4-BE49-F238E27FC236}">
                <a16:creationId xmlns:a16="http://schemas.microsoft.com/office/drawing/2014/main" id="{9612A477-BA0A-CCD0-351E-B55B548DAFC9}"/>
              </a:ext>
            </a:extLst>
          </p:cNvPr>
          <p:cNvCxnSpPr>
            <a:cxnSpLocks/>
          </p:cNvCxnSpPr>
          <p:nvPr/>
        </p:nvCxnSpPr>
        <p:spPr>
          <a:xfrm flipV="1">
            <a:off x="2762504" y="4935140"/>
            <a:ext cx="298888" cy="713778"/>
          </a:xfrm>
          <a:prstGeom prst="line">
            <a:avLst/>
          </a:prstGeom>
          <a:ln w="38100"/>
        </p:spPr>
        <p:style>
          <a:lnRef idx="1">
            <a:schemeClr val="dk1"/>
          </a:lnRef>
          <a:fillRef idx="0">
            <a:schemeClr val="dk1"/>
          </a:fillRef>
          <a:effectRef idx="0">
            <a:schemeClr val="dk1"/>
          </a:effectRef>
          <a:fontRef idx="minor">
            <a:schemeClr val="tx1"/>
          </a:fontRef>
        </p:style>
      </p:cxnSp>
      <p:pic>
        <p:nvPicPr>
          <p:cNvPr id="25" name="Picture 24">
            <a:extLst>
              <a:ext uri="{FF2B5EF4-FFF2-40B4-BE49-F238E27FC236}">
                <a16:creationId xmlns:a16="http://schemas.microsoft.com/office/drawing/2014/main" id="{0BE69CAB-37FE-3314-D5C4-05AAE7366DEC}"/>
              </a:ext>
            </a:extLst>
          </p:cNvPr>
          <p:cNvPicPr>
            <a:picLocks noChangeAspect="1"/>
          </p:cNvPicPr>
          <p:nvPr/>
        </p:nvPicPr>
        <p:blipFill>
          <a:blip r:embed="rId4">
            <a:clrChange>
              <a:clrFrom>
                <a:srgbClr val="FFFFFF"/>
              </a:clrFrom>
              <a:clrTo>
                <a:srgbClr val="FFFFFF">
                  <a:alpha val="0"/>
                </a:srgbClr>
              </a:clrTo>
            </a:clrChange>
          </a:blip>
          <a:srcRect b="5689"/>
          <a:stretch/>
        </p:blipFill>
        <p:spPr>
          <a:xfrm>
            <a:off x="5239196" y="2249931"/>
            <a:ext cx="6911952" cy="1568669"/>
          </a:xfrm>
          <a:prstGeom prst="rect">
            <a:avLst/>
          </a:prstGeom>
        </p:spPr>
      </p:pic>
      <p:sp>
        <p:nvSpPr>
          <p:cNvPr id="26" name="TextBox 25">
            <a:extLst>
              <a:ext uri="{FF2B5EF4-FFF2-40B4-BE49-F238E27FC236}">
                <a16:creationId xmlns:a16="http://schemas.microsoft.com/office/drawing/2014/main" id="{9D996437-2864-B2B4-53C0-62F3BBE68EFE}"/>
              </a:ext>
            </a:extLst>
          </p:cNvPr>
          <p:cNvSpPr txBox="1"/>
          <p:nvPr/>
        </p:nvSpPr>
        <p:spPr>
          <a:xfrm>
            <a:off x="5784298" y="2411425"/>
            <a:ext cx="2343702" cy="369332"/>
          </a:xfrm>
          <a:prstGeom prst="rect">
            <a:avLst/>
          </a:prstGeom>
          <a:noFill/>
          <a:ln>
            <a:noFill/>
          </a:ln>
          <a:effectLst>
            <a:outerShdw blurRad="50800" dist="50800" dir="5400000" algn="ctr" rotWithShape="0">
              <a:srgbClr val="000000">
                <a:alpha val="0"/>
              </a:srgbClr>
            </a:outerShdw>
          </a:effectLst>
        </p:spPr>
        <p:txBody>
          <a:bodyPr wrap="square" rtlCol="0">
            <a:spAutoFit/>
          </a:bodyPr>
          <a:lstStyle/>
          <a:p>
            <a:r>
              <a:rPr lang="fr-FR" b="1" u="sng" dirty="0">
                <a:solidFill>
                  <a:srgbClr val="FF0000">
                    <a:alpha val="30000"/>
                  </a:srgbClr>
                </a:solidFill>
              </a:rPr>
              <a:t>VERY PRELIMINARY !</a:t>
            </a:r>
          </a:p>
        </p:txBody>
      </p:sp>
      <p:pic>
        <p:nvPicPr>
          <p:cNvPr id="3" name="Picture 2">
            <a:extLst>
              <a:ext uri="{FF2B5EF4-FFF2-40B4-BE49-F238E27FC236}">
                <a16:creationId xmlns:a16="http://schemas.microsoft.com/office/drawing/2014/main" id="{467A9DF3-FC81-02A0-D020-A7A9E25DE366}"/>
              </a:ext>
            </a:extLst>
          </p:cNvPr>
          <p:cNvPicPr>
            <a:picLocks noChangeAspect="1"/>
          </p:cNvPicPr>
          <p:nvPr/>
        </p:nvPicPr>
        <p:blipFill rotWithShape="1">
          <a:blip r:embed="rId5"/>
          <a:srcRect t="2915"/>
          <a:stretch/>
        </p:blipFill>
        <p:spPr>
          <a:xfrm>
            <a:off x="523940" y="4005376"/>
            <a:ext cx="10905165" cy="2611701"/>
          </a:xfrm>
          <a:prstGeom prst="rect">
            <a:avLst/>
          </a:prstGeom>
          <a:ln w="38100">
            <a:solidFill>
              <a:srgbClr val="C00000"/>
            </a:solidFill>
          </a:ln>
        </p:spPr>
      </p:pic>
      <p:sp>
        <p:nvSpPr>
          <p:cNvPr id="5" name="TextBox 4">
            <a:extLst>
              <a:ext uri="{FF2B5EF4-FFF2-40B4-BE49-F238E27FC236}">
                <a16:creationId xmlns:a16="http://schemas.microsoft.com/office/drawing/2014/main" id="{1ACBD0A7-7176-40B9-3F95-CD8B88DAB3EE}"/>
              </a:ext>
            </a:extLst>
          </p:cNvPr>
          <p:cNvSpPr txBox="1"/>
          <p:nvPr/>
        </p:nvSpPr>
        <p:spPr>
          <a:xfrm>
            <a:off x="523940" y="1207697"/>
            <a:ext cx="4373180" cy="2000548"/>
          </a:xfrm>
          <a:prstGeom prst="rect">
            <a:avLst/>
          </a:prstGeom>
          <a:noFill/>
        </p:spPr>
        <p:txBody>
          <a:bodyPr wrap="square" rtlCol="0">
            <a:spAutoFit/>
          </a:bodyPr>
          <a:lstStyle/>
          <a:p>
            <a:r>
              <a:rPr lang="fr-FR" sz="2400" dirty="0"/>
              <a:t>Fluctuations of the Beam:</a:t>
            </a:r>
          </a:p>
          <a:p>
            <a:pPr marL="285750" indent="-285750">
              <a:buFont typeface="Arial" panose="020B0604020202020204" pitchFamily="34" charset="0"/>
              <a:buChar char="•"/>
            </a:pPr>
            <a:r>
              <a:rPr lang="fr-FR" sz="2000" dirty="0" err="1"/>
              <a:t>Unable</a:t>
            </a:r>
            <a:r>
              <a:rPr lang="fr-FR" sz="2000" dirty="0"/>
              <a:t> to do High </a:t>
            </a:r>
            <a:r>
              <a:rPr lang="fr-FR" sz="2000" dirty="0" err="1"/>
              <a:t>precision</a:t>
            </a:r>
            <a:r>
              <a:rPr lang="fr-FR" sz="2000" dirty="0"/>
              <a:t> </a:t>
            </a:r>
            <a:r>
              <a:rPr lang="fr-FR" sz="2000" dirty="0" err="1"/>
              <a:t>Spectroscopy</a:t>
            </a:r>
            <a:endParaRPr lang="fr-FR" sz="2000" dirty="0"/>
          </a:p>
          <a:p>
            <a:pPr marL="285750" indent="-285750">
              <a:buFont typeface="Arial" panose="020B0604020202020204" pitchFamily="34" charset="0"/>
              <a:buChar char="•"/>
            </a:pPr>
            <a:r>
              <a:rPr lang="fr-FR" sz="2000" dirty="0"/>
              <a:t>At least 2 shifts </a:t>
            </a:r>
            <a:r>
              <a:rPr lang="fr-FR" sz="2000" dirty="0" err="1"/>
              <a:t>losts</a:t>
            </a:r>
            <a:endParaRPr lang="fr-FR" sz="2000" dirty="0"/>
          </a:p>
          <a:p>
            <a:pPr marL="285750" indent="-285750">
              <a:buFont typeface="Arial" panose="020B0604020202020204" pitchFamily="34" charset="0"/>
              <a:buChar char="•"/>
            </a:pPr>
            <a:r>
              <a:rPr lang="fr-FR" sz="2000" dirty="0" err="1"/>
              <a:t>Same</a:t>
            </a:r>
            <a:r>
              <a:rPr lang="fr-FR" sz="2000" dirty="0"/>
              <a:t> </a:t>
            </a:r>
            <a:r>
              <a:rPr lang="fr-FR" sz="2000" dirty="0" err="1"/>
              <a:t>problem</a:t>
            </a:r>
            <a:r>
              <a:rPr lang="fr-FR" sz="2000" dirty="0"/>
              <a:t> </a:t>
            </a:r>
            <a:r>
              <a:rPr lang="fr-FR" sz="2000" dirty="0" err="1"/>
              <a:t>during</a:t>
            </a:r>
            <a:r>
              <a:rPr lang="fr-FR" sz="2000" dirty="0"/>
              <a:t> </a:t>
            </a:r>
            <a:r>
              <a:rPr lang="fr-FR" sz="2000" dirty="0" err="1"/>
              <a:t>Antimony</a:t>
            </a:r>
            <a:r>
              <a:rPr lang="fr-FR" sz="2000" dirty="0"/>
              <a:t> ? And Gold ?</a:t>
            </a:r>
          </a:p>
        </p:txBody>
      </p:sp>
    </p:spTree>
    <p:extLst>
      <p:ext uri="{BB962C8B-B14F-4D97-AF65-F5344CB8AC3E}">
        <p14:creationId xmlns:p14="http://schemas.microsoft.com/office/powerpoint/2010/main" val="26758453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1E5D8CCF-D4EE-C1CB-B4F5-262CCE66DA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1093" y="4609153"/>
            <a:ext cx="2974470" cy="167313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5583789-9832-6771-31E5-C2F5F5F67940}"/>
              </a:ext>
            </a:extLst>
          </p:cNvPr>
          <p:cNvSpPr>
            <a:spLocks noGrp="1"/>
          </p:cNvSpPr>
          <p:nvPr>
            <p:ph type="title"/>
          </p:nvPr>
        </p:nvSpPr>
        <p:spPr/>
        <p:txBody>
          <a:bodyPr/>
          <a:lstStyle/>
          <a:p>
            <a:r>
              <a:rPr lang="en-US" dirty="0"/>
              <a:t>Acknowledgments</a:t>
            </a:r>
          </a:p>
        </p:txBody>
      </p:sp>
      <p:sp>
        <p:nvSpPr>
          <p:cNvPr id="4" name="Slide Number Placeholder 3">
            <a:extLst>
              <a:ext uri="{FF2B5EF4-FFF2-40B4-BE49-F238E27FC236}">
                <a16:creationId xmlns:a16="http://schemas.microsoft.com/office/drawing/2014/main" id="{EF1427D9-EDCD-C3C0-19D7-92B74DF8555E}"/>
              </a:ext>
            </a:extLst>
          </p:cNvPr>
          <p:cNvSpPr>
            <a:spLocks noGrp="1"/>
          </p:cNvSpPr>
          <p:nvPr>
            <p:ph type="sldNum" sz="quarter" idx="12"/>
          </p:nvPr>
        </p:nvSpPr>
        <p:spPr/>
        <p:txBody>
          <a:bodyPr/>
          <a:lstStyle/>
          <a:p>
            <a:fld id="{480CD61E-EEE6-4D53-A597-0DE12228D098}" type="slidenum">
              <a:rPr lang="de-DE" smtClean="0"/>
              <a:t>50</a:t>
            </a:fld>
            <a:endParaRPr lang="de-DE"/>
          </a:p>
        </p:txBody>
      </p:sp>
      <p:pic>
        <p:nvPicPr>
          <p:cNvPr id="1026" name="Picture 2">
            <a:extLst>
              <a:ext uri="{FF2B5EF4-FFF2-40B4-BE49-F238E27FC236}">
                <a16:creationId xmlns:a16="http://schemas.microsoft.com/office/drawing/2014/main" id="{614254BC-8A08-C2BD-85F0-A8A47D310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3094" y="3736214"/>
            <a:ext cx="2974470" cy="98180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KU Leuven Logo">
            <a:extLst>
              <a:ext uri="{FF2B5EF4-FFF2-40B4-BE49-F238E27FC236}">
                <a16:creationId xmlns:a16="http://schemas.microsoft.com/office/drawing/2014/main" id="{88E59612-D3F9-B659-8A57-FA49731D1620}"/>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380409" y="3211684"/>
            <a:ext cx="2295262" cy="1722643"/>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8" descr="University of Manchester Logo">
            <a:extLst>
              <a:ext uri="{FF2B5EF4-FFF2-40B4-BE49-F238E27FC236}">
                <a16:creationId xmlns:a16="http://schemas.microsoft.com/office/drawing/2014/main" id="{8ED15BD6-7C3B-8B7E-FBED-DCD2591D868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a:extLst>
              <a:ext uri="{FF2B5EF4-FFF2-40B4-BE49-F238E27FC236}">
                <a16:creationId xmlns:a16="http://schemas.microsoft.com/office/drawing/2014/main" id="{F1F8774D-D658-E74B-9B30-8A476776AF03}"/>
              </a:ext>
            </a:extLst>
          </p:cNvPr>
          <p:cNvPicPr>
            <a:picLocks noChangeAspect="1"/>
          </p:cNvPicPr>
          <p:nvPr/>
        </p:nvPicPr>
        <p:blipFill>
          <a:blip r:embed="rId6"/>
          <a:stretch>
            <a:fillRect/>
          </a:stretch>
        </p:blipFill>
        <p:spPr>
          <a:xfrm>
            <a:off x="2828147" y="3226772"/>
            <a:ext cx="2777544" cy="1851696"/>
          </a:xfrm>
          <a:prstGeom prst="rect">
            <a:avLst/>
          </a:prstGeom>
        </p:spPr>
      </p:pic>
      <p:pic>
        <p:nvPicPr>
          <p:cNvPr id="16" name="Picture 15">
            <a:extLst>
              <a:ext uri="{FF2B5EF4-FFF2-40B4-BE49-F238E27FC236}">
                <a16:creationId xmlns:a16="http://schemas.microsoft.com/office/drawing/2014/main" id="{4FC00FB3-7EA0-8BD8-F2B3-23EB75BB9ABA}"/>
              </a:ext>
            </a:extLst>
          </p:cNvPr>
          <p:cNvPicPr>
            <a:picLocks noChangeAspect="1"/>
          </p:cNvPicPr>
          <p:nvPr/>
        </p:nvPicPr>
        <p:blipFill>
          <a:blip r:embed="rId7"/>
          <a:stretch>
            <a:fillRect/>
          </a:stretch>
        </p:blipFill>
        <p:spPr>
          <a:xfrm>
            <a:off x="1120693" y="3777524"/>
            <a:ext cx="821073" cy="821073"/>
          </a:xfrm>
          <a:prstGeom prst="rect">
            <a:avLst/>
          </a:prstGeom>
        </p:spPr>
      </p:pic>
      <p:pic>
        <p:nvPicPr>
          <p:cNvPr id="1042" name="Picture 18" descr="Exploring a better tomorrow | SCK CEN">
            <a:extLst>
              <a:ext uri="{FF2B5EF4-FFF2-40B4-BE49-F238E27FC236}">
                <a16:creationId xmlns:a16="http://schemas.microsoft.com/office/drawing/2014/main" id="{4866B8AA-AA04-BA30-0970-C33B0128EB1F}"/>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48557" y="5059432"/>
            <a:ext cx="1596788" cy="83831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nstitut pluridisciplinaire Hubert Curien – IPHC">
            <a:extLst>
              <a:ext uri="{FF2B5EF4-FFF2-40B4-BE49-F238E27FC236}">
                <a16:creationId xmlns:a16="http://schemas.microsoft.com/office/drawing/2014/main" id="{BE44E557-C3B7-B2F7-83B4-6A191A915B9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30316" y="4654246"/>
            <a:ext cx="1676400" cy="11525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33F5BB9-6235-4B91-9954-7DA14EF1500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281" y="1916693"/>
            <a:ext cx="10821435" cy="16105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65C32F8-B22C-E266-0281-486CADC4333D}"/>
              </a:ext>
            </a:extLst>
          </p:cNvPr>
          <p:cNvSpPr txBox="1"/>
          <p:nvPr/>
        </p:nvSpPr>
        <p:spPr>
          <a:xfrm>
            <a:off x="838200" y="1356595"/>
            <a:ext cx="3448467" cy="584775"/>
          </a:xfrm>
          <a:prstGeom prst="rect">
            <a:avLst/>
          </a:prstGeom>
          <a:noFill/>
        </p:spPr>
        <p:txBody>
          <a:bodyPr wrap="square" rtlCol="0">
            <a:spAutoFit/>
          </a:bodyPr>
          <a:lstStyle/>
          <a:p>
            <a:r>
              <a:rPr lang="en-US" sz="3200" dirty="0"/>
              <a:t>CRIS collaboration</a:t>
            </a:r>
          </a:p>
        </p:txBody>
      </p:sp>
      <p:pic>
        <p:nvPicPr>
          <p:cNvPr id="12" name="Picture 4" descr="University of Gothenburg Logo PNG vector in SVG, PDF, AI, CDR format">
            <a:extLst>
              <a:ext uri="{FF2B5EF4-FFF2-40B4-BE49-F238E27FC236}">
                <a16:creationId xmlns:a16="http://schemas.microsoft.com/office/drawing/2014/main" id="{339C4201-C6F5-01BB-858D-7F6F736774F0}"/>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72158" y="4769726"/>
            <a:ext cx="2076268" cy="1558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868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C8491B-4A35-7BD3-CBBF-2BE446833763}"/>
              </a:ext>
            </a:extLst>
          </p:cNvPr>
          <p:cNvSpPr>
            <a:spLocks noGrp="1"/>
          </p:cNvSpPr>
          <p:nvPr>
            <p:ph type="title"/>
          </p:nvPr>
        </p:nvSpPr>
        <p:spPr/>
        <p:txBody>
          <a:bodyPr/>
          <a:lstStyle/>
          <a:p>
            <a:r>
              <a:rPr lang="en-US" dirty="0"/>
              <a:t>Atomic studies in 221 Francium</a:t>
            </a:r>
            <a:endParaRPr lang="fr-FR" dirty="0"/>
          </a:p>
        </p:txBody>
      </p:sp>
      <mc:AlternateContent xmlns:mc="http://schemas.openxmlformats.org/markup-compatibility/2006">
        <mc:Choice xmlns:a14="http://schemas.microsoft.com/office/drawing/2010/main" Requires="a14">
          <p:sp>
            <p:nvSpPr>
              <p:cNvPr id="11" name="Content Placeholder 10">
                <a:extLst>
                  <a:ext uri="{FF2B5EF4-FFF2-40B4-BE49-F238E27FC236}">
                    <a16:creationId xmlns:a16="http://schemas.microsoft.com/office/drawing/2014/main" id="{342338A1-ADD7-C3F1-2923-010C071E55A5}"/>
                  </a:ext>
                </a:extLst>
              </p:cNvPr>
              <p:cNvSpPr>
                <a:spLocks noGrp="1"/>
              </p:cNvSpPr>
              <p:nvPr>
                <p:ph sz="half" idx="1"/>
              </p:nvPr>
            </p:nvSpPr>
            <p:spPr>
              <a:xfrm>
                <a:off x="3391391" y="1404535"/>
                <a:ext cx="5587609" cy="5100431"/>
              </a:xfrm>
            </p:spPr>
            <p:txBody>
              <a:bodyPr>
                <a:normAutofit/>
              </a:bodyPr>
              <a:lstStyle/>
              <a:p>
                <a:r>
                  <a:rPr lang="fr-FR" sz="2400" dirty="0"/>
                  <a:t>Measurements of Energy </a:t>
                </a:r>
                <a:r>
                  <a:rPr lang="fr-FR" sz="2400" dirty="0" err="1"/>
                  <a:t>level</a:t>
                </a:r>
                <a:endParaRPr lang="fr-FR" sz="2400" dirty="0"/>
              </a:p>
              <a:p>
                <a:r>
                  <a:rPr lang="fr-FR" sz="2400" dirty="0" err="1"/>
                  <a:t>Measurement</a:t>
                </a:r>
                <a:r>
                  <a:rPr lang="fr-FR" sz="2400" dirty="0"/>
                  <a:t> of </a:t>
                </a:r>
                <a:r>
                  <a:rPr lang="fr-FR" sz="2400" dirty="0" err="1"/>
                  <a:t>Lifetimes</a:t>
                </a:r>
                <a:endParaRPr lang="fr-FR" sz="2400" dirty="0"/>
              </a:p>
              <a:p>
                <a:pPr marL="0" indent="0">
                  <a:buNone/>
                </a:pPr>
                <a:endParaRPr lang="fr-FR" sz="2400" dirty="0"/>
              </a:p>
              <a:p>
                <a:r>
                  <a:rPr lang="fr-FR" sz="2400" dirty="0"/>
                  <a:t>221 Francium :</a:t>
                </a:r>
              </a:p>
              <a:p>
                <a:pPr marL="0" indent="0">
                  <a:buNone/>
                </a:pPr>
                <a:r>
                  <a:rPr lang="fr-FR" sz="2400" dirty="0"/>
                  <a:t> </a:t>
                </a:r>
                <a:r>
                  <a:rPr lang="fr-FR" sz="2400" b="0" i="0" u="none" strike="noStrike" kern="1200" cap="none" spc="0" baseline="0" dirty="0">
                    <a:solidFill>
                      <a:srgbClr val="000000"/>
                    </a:solidFill>
                    <a:uFillTx/>
                    <a:latin typeface="Calibri"/>
                  </a:rPr>
                  <a:t>8</a:t>
                </a:r>
                <a14:m>
                  <m:oMath xmlns:m="http://schemas.openxmlformats.org/officeDocument/2006/math">
                    <m:sPre>
                      <m:sPrePr>
                        <m:ctrlPr>
                          <a:rPr lang="fr-FR" sz="2400" i="1">
                            <a:solidFill>
                              <a:srgbClr val="836967"/>
                            </a:solidFill>
                            <a:latin typeface="Cambria Math" panose="02040503050406030204" pitchFamily="18" charset="0"/>
                          </a:rPr>
                        </m:ctrlPr>
                      </m:sPrePr>
                      <m:sub/>
                      <m:sup>
                        <m:r>
                          <a:rPr lang="fr-FR" sz="2400" i="0">
                            <a:latin typeface="Cambria Math" panose="02040503050406030204" pitchFamily="18" charset="0"/>
                          </a:rPr>
                          <m:t>2</m:t>
                        </m:r>
                      </m:sup>
                      <m:e>
                        <m:sSub>
                          <m:sSubPr>
                            <m:ctrlPr>
                              <a:rPr lang="fr-FR" sz="2400" i="1">
                                <a:solidFill>
                                  <a:srgbClr val="836967"/>
                                </a:solidFill>
                                <a:latin typeface="Cambria Math" panose="02040503050406030204" pitchFamily="18" charset="0"/>
                              </a:rPr>
                            </m:ctrlPr>
                          </m:sSubPr>
                          <m:e>
                            <m:r>
                              <a:rPr lang="fr-FR" sz="2400" i="1">
                                <a:latin typeface="Cambria Math" panose="02040503050406030204" pitchFamily="18" charset="0"/>
                              </a:rPr>
                              <m:t>𝑃</m:t>
                            </m:r>
                          </m:e>
                          <m:sub>
                            <m:f>
                              <m:fPr>
                                <m:type m:val="lin"/>
                                <m:ctrlPr>
                                  <a:rPr lang="fr-FR" sz="2400" i="1">
                                    <a:latin typeface="Cambria Math" panose="02040503050406030204" pitchFamily="18" charset="0"/>
                                  </a:rPr>
                                </m:ctrlPr>
                              </m:fPr>
                              <m:num>
                                <m:r>
                                  <a:rPr lang="fr-FR" sz="2400" i="0">
                                    <a:latin typeface="Cambria Math" panose="02040503050406030204" pitchFamily="18" charset="0"/>
                                  </a:rPr>
                                  <m:t>3</m:t>
                                </m:r>
                              </m:num>
                              <m:den>
                                <m:r>
                                  <a:rPr lang="fr-FR" sz="2400" i="0">
                                    <a:latin typeface="Cambria Math" panose="02040503050406030204" pitchFamily="18" charset="0"/>
                                  </a:rPr>
                                  <m:t>2</m:t>
                                </m:r>
                              </m:den>
                            </m:f>
                          </m:sub>
                        </m:sSub>
                      </m:e>
                    </m:sPre>
                  </m:oMath>
                </a14:m>
                <a:r>
                  <a:rPr lang="fr-FR" sz="2400" dirty="0"/>
                  <a:t>,</a:t>
                </a:r>
              </a:p>
              <a:p>
                <a:pPr marL="0" indent="0">
                  <a:buNone/>
                </a:pPr>
                <a:r>
                  <a:rPr lang="fr-FR" sz="2400" dirty="0">
                    <a:solidFill>
                      <a:srgbClr val="000000"/>
                    </a:solidFill>
                  </a:rPr>
                  <a:t> 9</a:t>
                </a:r>
                <a14:m>
                  <m:oMath xmlns:m="http://schemas.openxmlformats.org/officeDocument/2006/math">
                    <m:sPre>
                      <m:sPrePr>
                        <m:ctrlPr>
                          <a:rPr lang="fr-FR" sz="2400" i="1">
                            <a:solidFill>
                              <a:srgbClr val="836967"/>
                            </a:solidFill>
                            <a:latin typeface="Cambria Math" panose="02040503050406030204" pitchFamily="18" charset="0"/>
                          </a:rPr>
                        </m:ctrlPr>
                      </m:sPrePr>
                      <m:sub/>
                      <m:sup>
                        <m:r>
                          <a:rPr lang="fr-FR" sz="2400">
                            <a:latin typeface="Cambria Math" panose="02040503050406030204" pitchFamily="18" charset="0"/>
                          </a:rPr>
                          <m:t>2</m:t>
                        </m:r>
                      </m:sup>
                      <m:e>
                        <m:sSub>
                          <m:sSubPr>
                            <m:ctrlPr>
                              <a:rPr lang="fr-FR" sz="2400" i="1">
                                <a:solidFill>
                                  <a:srgbClr val="836967"/>
                                </a:solidFill>
                                <a:latin typeface="Cambria Math" panose="02040503050406030204" pitchFamily="18" charset="0"/>
                              </a:rPr>
                            </m:ctrlPr>
                          </m:sSubPr>
                          <m:e>
                            <m:r>
                              <a:rPr lang="fr-FR" sz="2400" i="1">
                                <a:latin typeface="Cambria Math" panose="02040503050406030204" pitchFamily="18" charset="0"/>
                              </a:rPr>
                              <m:t>𝑃</m:t>
                            </m:r>
                          </m:e>
                          <m:sub>
                            <m:f>
                              <m:fPr>
                                <m:type m:val="lin"/>
                                <m:ctrlPr>
                                  <a:rPr lang="fr-FR" sz="2400" i="1">
                                    <a:latin typeface="Cambria Math" panose="02040503050406030204" pitchFamily="18" charset="0"/>
                                  </a:rPr>
                                </m:ctrlPr>
                              </m:fPr>
                              <m:num>
                                <m:r>
                                  <a:rPr lang="fr-FR" sz="2400">
                                    <a:latin typeface="Cambria Math" panose="02040503050406030204" pitchFamily="18" charset="0"/>
                                  </a:rPr>
                                  <m:t>1</m:t>
                                </m:r>
                              </m:num>
                              <m:den>
                                <m:r>
                                  <a:rPr lang="fr-FR" sz="2400">
                                    <a:latin typeface="Cambria Math" panose="02040503050406030204" pitchFamily="18" charset="0"/>
                                  </a:rPr>
                                  <m:t>2</m:t>
                                </m:r>
                              </m:den>
                            </m:f>
                          </m:sub>
                        </m:sSub>
                      </m:e>
                    </m:sPre>
                  </m:oMath>
                </a14:m>
                <a:r>
                  <a:rPr lang="fr-FR" sz="2400" dirty="0"/>
                  <a:t>,</a:t>
                </a:r>
                <a:r>
                  <a:rPr lang="fr-FR" sz="2400" dirty="0">
                    <a:solidFill>
                      <a:srgbClr val="000000"/>
                    </a:solidFill>
                  </a:rPr>
                  <a:t> 9</a:t>
                </a:r>
                <a14:m>
                  <m:oMath xmlns:m="http://schemas.openxmlformats.org/officeDocument/2006/math">
                    <m:sPre>
                      <m:sPrePr>
                        <m:ctrlPr>
                          <a:rPr lang="fr-FR" sz="2400" i="1">
                            <a:solidFill>
                              <a:srgbClr val="836967"/>
                            </a:solidFill>
                            <a:latin typeface="Cambria Math" panose="02040503050406030204" pitchFamily="18" charset="0"/>
                          </a:rPr>
                        </m:ctrlPr>
                      </m:sPrePr>
                      <m:sub/>
                      <m:sup>
                        <m:r>
                          <a:rPr lang="fr-FR" sz="2400">
                            <a:latin typeface="Cambria Math" panose="02040503050406030204" pitchFamily="18" charset="0"/>
                          </a:rPr>
                          <m:t>2</m:t>
                        </m:r>
                      </m:sup>
                      <m:e>
                        <m:sSub>
                          <m:sSubPr>
                            <m:ctrlPr>
                              <a:rPr lang="fr-FR" sz="2400" i="1">
                                <a:solidFill>
                                  <a:srgbClr val="836967"/>
                                </a:solidFill>
                                <a:latin typeface="Cambria Math" panose="02040503050406030204" pitchFamily="18" charset="0"/>
                              </a:rPr>
                            </m:ctrlPr>
                          </m:sSubPr>
                          <m:e>
                            <m:r>
                              <a:rPr lang="fr-FR" sz="2400" i="1">
                                <a:latin typeface="Cambria Math" panose="02040503050406030204" pitchFamily="18" charset="0"/>
                              </a:rPr>
                              <m:t>𝑃</m:t>
                            </m:r>
                          </m:e>
                          <m:sub>
                            <m:f>
                              <m:fPr>
                                <m:type m:val="lin"/>
                                <m:ctrlPr>
                                  <a:rPr lang="fr-FR" sz="2400" i="1">
                                    <a:latin typeface="Cambria Math" panose="02040503050406030204" pitchFamily="18" charset="0"/>
                                  </a:rPr>
                                </m:ctrlPr>
                              </m:fPr>
                              <m:num>
                                <m:r>
                                  <a:rPr lang="fr-FR" sz="2400" b="0" i="0" smtClean="0">
                                    <a:latin typeface="Cambria Math" panose="02040503050406030204" pitchFamily="18" charset="0"/>
                                  </a:rPr>
                                  <m:t>3</m:t>
                                </m:r>
                              </m:num>
                              <m:den>
                                <m:r>
                                  <a:rPr lang="fr-FR" sz="2400">
                                    <a:latin typeface="Cambria Math" panose="02040503050406030204" pitchFamily="18" charset="0"/>
                                  </a:rPr>
                                  <m:t>2</m:t>
                                </m:r>
                              </m:den>
                            </m:f>
                          </m:sub>
                        </m:sSub>
                      </m:e>
                    </m:sPre>
                    <m:r>
                      <a:rPr lang="fr-FR" sz="2400" b="0" i="1" smtClean="0">
                        <a:latin typeface="Cambria Math" panose="02040503050406030204" pitchFamily="18" charset="0"/>
                      </a:rPr>
                      <m:t>,</m:t>
                    </m:r>
                  </m:oMath>
                </a14:m>
                <a:endParaRPr lang="fr-FR" sz="2400" dirty="0"/>
              </a:p>
              <a:p>
                <a:pPr marL="0" indent="0">
                  <a:buNone/>
                </a:pPr>
                <a:r>
                  <a:rPr lang="fr-FR" sz="2400" dirty="0"/>
                  <a:t> </a:t>
                </a:r>
                <a14:m>
                  <m:oMath xmlns:m="http://schemas.openxmlformats.org/officeDocument/2006/math">
                    <m:r>
                      <m:rPr>
                        <m:nor/>
                      </m:rPr>
                      <a:rPr lang="fr-FR" sz="2400">
                        <a:latin typeface="Cambria Math" panose="02040503050406030204" pitchFamily="18" charset="0"/>
                      </a:rPr>
                      <m:t>10</m:t>
                    </m:r>
                    <m:sPre>
                      <m:sPrePr>
                        <m:ctrlPr>
                          <a:rPr lang="fr-FR" sz="2400" i="1">
                            <a:solidFill>
                              <a:srgbClr val="836967"/>
                            </a:solidFill>
                            <a:latin typeface="Cambria Math" panose="02040503050406030204" pitchFamily="18" charset="0"/>
                          </a:rPr>
                        </m:ctrlPr>
                      </m:sPrePr>
                      <m:sub/>
                      <m:sup>
                        <m:r>
                          <a:rPr lang="fr-FR" sz="2400">
                            <a:latin typeface="Cambria Math" panose="02040503050406030204" pitchFamily="18" charset="0"/>
                          </a:rPr>
                          <m:t>2</m:t>
                        </m:r>
                      </m:sup>
                      <m:e>
                        <m:sSub>
                          <m:sSubPr>
                            <m:ctrlPr>
                              <a:rPr lang="fr-FR" sz="2400" i="1">
                                <a:solidFill>
                                  <a:srgbClr val="836967"/>
                                </a:solidFill>
                                <a:latin typeface="Cambria Math" panose="02040503050406030204" pitchFamily="18" charset="0"/>
                              </a:rPr>
                            </m:ctrlPr>
                          </m:sSubPr>
                          <m:e>
                            <m:r>
                              <a:rPr lang="fr-FR" sz="2400" i="1">
                                <a:latin typeface="Cambria Math" panose="02040503050406030204" pitchFamily="18" charset="0"/>
                              </a:rPr>
                              <m:t>𝑃</m:t>
                            </m:r>
                          </m:e>
                          <m:sub>
                            <m:f>
                              <m:fPr>
                                <m:type m:val="lin"/>
                                <m:ctrlPr>
                                  <a:rPr lang="fr-FR" sz="2400" i="1">
                                    <a:latin typeface="Cambria Math" panose="02040503050406030204" pitchFamily="18" charset="0"/>
                                  </a:rPr>
                                </m:ctrlPr>
                              </m:fPr>
                              <m:num>
                                <m:r>
                                  <a:rPr lang="fr-FR" sz="2400">
                                    <a:latin typeface="Cambria Math" panose="02040503050406030204" pitchFamily="18" charset="0"/>
                                  </a:rPr>
                                  <m:t>1</m:t>
                                </m:r>
                              </m:num>
                              <m:den>
                                <m:r>
                                  <a:rPr lang="fr-FR" sz="2400">
                                    <a:latin typeface="Cambria Math" panose="02040503050406030204" pitchFamily="18" charset="0"/>
                                  </a:rPr>
                                  <m:t>2</m:t>
                                </m:r>
                              </m:den>
                            </m:f>
                          </m:sub>
                        </m:sSub>
                      </m:e>
                    </m:sPre>
                    <m:r>
                      <a:rPr lang="fr-FR" sz="2400" i="1">
                        <a:latin typeface="Cambria Math" panose="02040503050406030204" pitchFamily="18" charset="0"/>
                      </a:rPr>
                      <m:t>,</m:t>
                    </m:r>
                    <m:r>
                      <m:rPr>
                        <m:nor/>
                      </m:rPr>
                      <a:rPr lang="fr-FR" sz="2400">
                        <a:latin typeface="Cambria Math" panose="02040503050406030204" pitchFamily="18" charset="0"/>
                      </a:rPr>
                      <m:t>10</m:t>
                    </m:r>
                    <m:sPre>
                      <m:sPrePr>
                        <m:ctrlPr>
                          <a:rPr lang="fr-FR" sz="2400" i="1">
                            <a:solidFill>
                              <a:srgbClr val="836967"/>
                            </a:solidFill>
                            <a:latin typeface="Cambria Math" panose="02040503050406030204" pitchFamily="18" charset="0"/>
                          </a:rPr>
                        </m:ctrlPr>
                      </m:sPrePr>
                      <m:sub/>
                      <m:sup>
                        <m:r>
                          <a:rPr lang="fr-FR" sz="2400">
                            <a:latin typeface="Cambria Math" panose="02040503050406030204" pitchFamily="18" charset="0"/>
                          </a:rPr>
                          <m:t>2</m:t>
                        </m:r>
                      </m:sup>
                      <m:e>
                        <m:sSub>
                          <m:sSubPr>
                            <m:ctrlPr>
                              <a:rPr lang="fr-FR" sz="2400" i="1">
                                <a:solidFill>
                                  <a:srgbClr val="836967"/>
                                </a:solidFill>
                                <a:latin typeface="Cambria Math" panose="02040503050406030204" pitchFamily="18" charset="0"/>
                              </a:rPr>
                            </m:ctrlPr>
                          </m:sSubPr>
                          <m:e>
                            <m:r>
                              <a:rPr lang="fr-FR" sz="2400" i="1">
                                <a:latin typeface="Cambria Math" panose="02040503050406030204" pitchFamily="18" charset="0"/>
                              </a:rPr>
                              <m:t>𝑃</m:t>
                            </m:r>
                          </m:e>
                          <m:sub>
                            <m:f>
                              <m:fPr>
                                <m:type m:val="lin"/>
                                <m:ctrlPr>
                                  <a:rPr lang="fr-FR" sz="2400" i="1">
                                    <a:latin typeface="Cambria Math" panose="02040503050406030204" pitchFamily="18" charset="0"/>
                                  </a:rPr>
                                </m:ctrlPr>
                              </m:fPr>
                              <m:num>
                                <m:r>
                                  <a:rPr lang="fr-FR" sz="2400">
                                    <a:latin typeface="Cambria Math" panose="02040503050406030204" pitchFamily="18" charset="0"/>
                                  </a:rPr>
                                  <m:t>3</m:t>
                                </m:r>
                              </m:num>
                              <m:den>
                                <m:r>
                                  <a:rPr lang="fr-FR" sz="2400">
                                    <a:latin typeface="Cambria Math" panose="02040503050406030204" pitchFamily="18" charset="0"/>
                                  </a:rPr>
                                  <m:t>2</m:t>
                                </m:r>
                              </m:den>
                            </m:f>
                          </m:sub>
                        </m:sSub>
                      </m:e>
                    </m:sPre>
                  </m:oMath>
                </a14:m>
                <a:endParaRPr lang="fr-FR" sz="2400" dirty="0"/>
              </a:p>
              <a:p>
                <a:pPr marL="0" indent="0">
                  <a:buNone/>
                </a:pPr>
                <a:endParaRPr lang="fr-FR" sz="2400" dirty="0"/>
              </a:p>
              <a:p>
                <a:pPr marL="0" indent="0">
                  <a:buNone/>
                </a:pPr>
                <a:r>
                  <a:rPr lang="en-US" sz="2400" dirty="0"/>
                  <a:t>Experimental test of relativistic coupled-cluster theory </a:t>
                </a:r>
                <a:endParaRPr lang="fr-FR" sz="2400" dirty="0"/>
              </a:p>
            </p:txBody>
          </p:sp>
        </mc:Choice>
        <mc:Fallback>
          <p:sp>
            <p:nvSpPr>
              <p:cNvPr id="11" name="Content Placeholder 10">
                <a:extLst>
                  <a:ext uri="{FF2B5EF4-FFF2-40B4-BE49-F238E27FC236}">
                    <a16:creationId xmlns:a16="http://schemas.microsoft.com/office/drawing/2014/main" id="{342338A1-ADD7-C3F1-2923-010C071E55A5}"/>
                  </a:ext>
                </a:extLst>
              </p:cNvPr>
              <p:cNvSpPr>
                <a:spLocks noGrp="1" noRot="1" noChangeAspect="1" noMove="1" noResize="1" noEditPoints="1" noAdjustHandles="1" noChangeArrowheads="1" noChangeShapeType="1" noTextEdit="1"/>
              </p:cNvSpPr>
              <p:nvPr>
                <p:ph sz="half" idx="1"/>
              </p:nvPr>
            </p:nvSpPr>
            <p:spPr>
              <a:xfrm>
                <a:off x="3391391" y="1404535"/>
                <a:ext cx="5587609" cy="5100431"/>
              </a:xfrm>
              <a:blipFill>
                <a:blip r:embed="rId2"/>
                <a:stretch>
                  <a:fillRect l="-1636" t="-1673"/>
                </a:stretch>
              </a:blipFill>
            </p:spPr>
            <p:txBody>
              <a:bodyPr/>
              <a:lstStyle/>
              <a:p>
                <a:r>
                  <a:rPr lang="fr-FR">
                    <a:noFill/>
                  </a:rPr>
                  <a:t> </a:t>
                </a:r>
              </a:p>
            </p:txBody>
          </p:sp>
        </mc:Fallback>
      </mc:AlternateContent>
      <p:grpSp>
        <p:nvGrpSpPr>
          <p:cNvPr id="115" name="Group 114">
            <a:extLst>
              <a:ext uri="{FF2B5EF4-FFF2-40B4-BE49-F238E27FC236}">
                <a16:creationId xmlns:a16="http://schemas.microsoft.com/office/drawing/2014/main" id="{87BF006B-FFAD-19B5-510D-1A8551C592D4}"/>
              </a:ext>
            </a:extLst>
          </p:cNvPr>
          <p:cNvGrpSpPr/>
          <p:nvPr/>
        </p:nvGrpSpPr>
        <p:grpSpPr>
          <a:xfrm>
            <a:off x="222302" y="761196"/>
            <a:ext cx="3316374" cy="5910109"/>
            <a:chOff x="222302" y="761196"/>
            <a:chExt cx="3316374" cy="5910109"/>
          </a:xfrm>
        </p:grpSpPr>
        <p:sp>
          <p:nvSpPr>
            <p:cNvPr id="114" name="Up Arrow 31">
              <a:extLst>
                <a:ext uri="{FF2B5EF4-FFF2-40B4-BE49-F238E27FC236}">
                  <a16:creationId xmlns:a16="http://schemas.microsoft.com/office/drawing/2014/main" id="{88F94040-33CA-0366-CDDB-FEA67E99653E}"/>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40">
              <a:extLst>
                <a:ext uri="{FF2B5EF4-FFF2-40B4-BE49-F238E27FC236}">
                  <a16:creationId xmlns:a16="http://schemas.microsoft.com/office/drawing/2014/main" id="{6CB08F59-D031-23C1-B8B2-A14A75772D42}"/>
                </a:ext>
              </a:extLst>
            </p:cNvPr>
            <p:cNvGrpSpPr/>
            <p:nvPr/>
          </p:nvGrpSpPr>
          <p:grpSpPr>
            <a:xfrm>
              <a:off x="338815" y="6195597"/>
              <a:ext cx="2094772" cy="475708"/>
              <a:chOff x="227557" y="6201908"/>
              <a:chExt cx="2094772" cy="475708"/>
            </a:xfrm>
          </p:grpSpPr>
          <p:cxnSp>
            <p:nvCxnSpPr>
              <p:cNvPr id="80" name="Straight Connector 41">
                <a:extLst>
                  <a:ext uri="{FF2B5EF4-FFF2-40B4-BE49-F238E27FC236}">
                    <a16:creationId xmlns:a16="http://schemas.microsoft.com/office/drawing/2014/main" id="{BF5CADE3-D2F3-298E-4820-9A181C01AA9E}"/>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81" name="TextBox 42">
                    <a:extLst>
                      <a:ext uri="{FF2B5EF4-FFF2-40B4-BE49-F238E27FC236}">
                        <a16:creationId xmlns:a16="http://schemas.microsoft.com/office/drawing/2014/main" id="{D7F4E0B0-C5E7-0EA8-142E-33EB2BA8C455}"/>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3"/>
                    <a:stretch>
                      <a:fillRect l="-4783" t="-37333" b="-97333"/>
                    </a:stretch>
                  </a:blipFill>
                  <a:ln cap="flat">
                    <a:noFill/>
                  </a:ln>
                </p:spPr>
                <p:txBody>
                  <a:bodyPr/>
                  <a:lstStyle/>
                  <a:p>
                    <a:r>
                      <a:rPr lang="fr-FR">
                        <a:noFill/>
                      </a:rPr>
                      <a:t> </a:t>
                    </a:r>
                  </a:p>
                </p:txBody>
              </p:sp>
            </mc:Fallback>
          </mc:AlternateContent>
        </p:grpSp>
        <p:cxnSp>
          <p:nvCxnSpPr>
            <p:cNvPr id="82" name="Straight Arrow Connector 43">
              <a:extLst>
                <a:ext uri="{FF2B5EF4-FFF2-40B4-BE49-F238E27FC236}">
                  <a16:creationId xmlns:a16="http://schemas.microsoft.com/office/drawing/2014/main" id="{6C3F35EB-C360-112E-7D8E-C691C99CFE65}"/>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84" name="Straight Connector 51">
              <a:extLst>
                <a:ext uri="{FF2B5EF4-FFF2-40B4-BE49-F238E27FC236}">
                  <a16:creationId xmlns:a16="http://schemas.microsoft.com/office/drawing/2014/main" id="{905641F0-72B6-AAD5-BEA2-91D0315C3702}"/>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85" name="TextBox 52">
                  <a:extLst>
                    <a:ext uri="{FF2B5EF4-FFF2-40B4-BE49-F238E27FC236}">
                      <a16:creationId xmlns:a16="http://schemas.microsoft.com/office/drawing/2014/main" id="{024CA6FF-880A-A298-2A48-DB3B3D473CDE}"/>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85" name="TextBox 52">
                  <a:extLst>
                    <a:ext uri="{FF2B5EF4-FFF2-40B4-BE49-F238E27FC236}">
                      <a16:creationId xmlns:a16="http://schemas.microsoft.com/office/drawing/2014/main" id="{024CA6FF-880A-A298-2A48-DB3B3D473CDE}"/>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4"/>
                  <a:stretch>
                    <a:fillRect l="-4329" t="-38806" b="-113433"/>
                  </a:stretch>
                </a:blipFill>
                <a:ln cap="flat">
                  <a:noFill/>
                </a:ln>
              </p:spPr>
              <p:txBody>
                <a:bodyPr/>
                <a:lstStyle/>
                <a:p>
                  <a:r>
                    <a:rPr lang="fr-FR">
                      <a:noFill/>
                    </a:rPr>
                    <a:t> </a:t>
                  </a:r>
                </a:p>
              </p:txBody>
            </p:sp>
          </mc:Fallback>
        </mc:AlternateContent>
        <p:cxnSp>
          <p:nvCxnSpPr>
            <p:cNvPr id="86" name="Straight Connector 55">
              <a:extLst>
                <a:ext uri="{FF2B5EF4-FFF2-40B4-BE49-F238E27FC236}">
                  <a16:creationId xmlns:a16="http://schemas.microsoft.com/office/drawing/2014/main" id="{1A14E959-1473-9074-9D16-FBBBD042A39C}"/>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87" name="TextBox 56">
                  <a:extLst>
                    <a:ext uri="{FF2B5EF4-FFF2-40B4-BE49-F238E27FC236}">
                      <a16:creationId xmlns:a16="http://schemas.microsoft.com/office/drawing/2014/main" id="{6FBE5DD6-495E-37E1-9C38-A6B29763670E}"/>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87" name="TextBox 56">
                  <a:extLst>
                    <a:ext uri="{FF2B5EF4-FFF2-40B4-BE49-F238E27FC236}">
                      <a16:creationId xmlns:a16="http://schemas.microsoft.com/office/drawing/2014/main" id="{6FBE5DD6-495E-37E1-9C38-A6B29763670E}"/>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5"/>
                  <a:stretch>
                    <a:fillRect l="-4348" t="-34667" b="-90667"/>
                  </a:stretch>
                </a:blipFill>
                <a:ln cap="flat">
                  <a:noFill/>
                </a:ln>
              </p:spPr>
              <p:txBody>
                <a:bodyPr/>
                <a:lstStyle/>
                <a:p>
                  <a:r>
                    <a:rPr lang="fr-FR">
                      <a:noFill/>
                    </a:rPr>
                    <a:t> </a:t>
                  </a:r>
                </a:p>
              </p:txBody>
            </p:sp>
          </mc:Fallback>
        </mc:AlternateContent>
        <p:grpSp>
          <p:nvGrpSpPr>
            <p:cNvPr id="88" name="Group 57">
              <a:extLst>
                <a:ext uri="{FF2B5EF4-FFF2-40B4-BE49-F238E27FC236}">
                  <a16:creationId xmlns:a16="http://schemas.microsoft.com/office/drawing/2014/main" id="{4561F8B0-3888-D82B-6815-1AA3F4472ACD}"/>
                </a:ext>
              </a:extLst>
            </p:cNvPr>
            <p:cNvGrpSpPr/>
            <p:nvPr/>
          </p:nvGrpSpPr>
          <p:grpSpPr>
            <a:xfrm>
              <a:off x="222302" y="2464568"/>
              <a:ext cx="1896301" cy="502975"/>
              <a:chOff x="360264" y="1677210"/>
              <a:chExt cx="1896301" cy="502975"/>
            </a:xfrm>
          </p:grpSpPr>
          <p:cxnSp>
            <p:nvCxnSpPr>
              <p:cNvPr id="89" name="Straight Connector 58">
                <a:extLst>
                  <a:ext uri="{FF2B5EF4-FFF2-40B4-BE49-F238E27FC236}">
                    <a16:creationId xmlns:a16="http://schemas.microsoft.com/office/drawing/2014/main" id="{C999CE72-233D-D362-2836-5233FAB683A8}"/>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90" name="TextBox 59">
                    <a:extLst>
                      <a:ext uri="{FF2B5EF4-FFF2-40B4-BE49-F238E27FC236}">
                        <a16:creationId xmlns:a16="http://schemas.microsoft.com/office/drawing/2014/main" id="{D9DA688D-1DF8-136A-4CD0-82833026EE80}"/>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91" name="Straight Connector 53">
              <a:extLst>
                <a:ext uri="{FF2B5EF4-FFF2-40B4-BE49-F238E27FC236}">
                  <a16:creationId xmlns:a16="http://schemas.microsoft.com/office/drawing/2014/main" id="{2BBC27D1-0C1A-A38E-5FEC-6ED8F223AC39}"/>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92" name="Straight Arrow Connector 24">
              <a:extLst>
                <a:ext uri="{FF2B5EF4-FFF2-40B4-BE49-F238E27FC236}">
                  <a16:creationId xmlns:a16="http://schemas.microsoft.com/office/drawing/2014/main" id="{25FE4ED7-4275-3BA2-3648-4DABADEC8B6C}"/>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93" name="Straight Arrow Connector 14">
              <a:extLst>
                <a:ext uri="{FF2B5EF4-FFF2-40B4-BE49-F238E27FC236}">
                  <a16:creationId xmlns:a16="http://schemas.microsoft.com/office/drawing/2014/main" id="{79FA55AE-B2C7-932B-74FD-6973F989DB74}"/>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96" name="TextBox 44">
              <a:extLst>
                <a:ext uri="{FF2B5EF4-FFF2-40B4-BE49-F238E27FC236}">
                  <a16:creationId xmlns:a16="http://schemas.microsoft.com/office/drawing/2014/main" id="{E5BA548D-1065-1A73-86FD-0743D8D2E688}"/>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97" name="Straight Connector 48">
              <a:extLst>
                <a:ext uri="{FF2B5EF4-FFF2-40B4-BE49-F238E27FC236}">
                  <a16:creationId xmlns:a16="http://schemas.microsoft.com/office/drawing/2014/main" id="{BEB9FD78-3B84-C7AF-37AE-0EFCA89E28A0}"/>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98" name="Straight Connector 51">
              <a:extLst>
                <a:ext uri="{FF2B5EF4-FFF2-40B4-BE49-F238E27FC236}">
                  <a16:creationId xmlns:a16="http://schemas.microsoft.com/office/drawing/2014/main" id="{12970AA5-F2CD-0F4C-8F53-3625BCEF20D1}"/>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99" name="Straight Connector 48">
              <a:extLst>
                <a:ext uri="{FF2B5EF4-FFF2-40B4-BE49-F238E27FC236}">
                  <a16:creationId xmlns:a16="http://schemas.microsoft.com/office/drawing/2014/main" id="{3396479C-5A4A-315B-86D8-5B2241B2C12D}"/>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100" name="Straight Connector 51">
              <a:extLst>
                <a:ext uri="{FF2B5EF4-FFF2-40B4-BE49-F238E27FC236}">
                  <a16:creationId xmlns:a16="http://schemas.microsoft.com/office/drawing/2014/main" id="{B60DB585-EC1C-1505-8EA3-05C7C276294C}"/>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101" name="TextBox 59">
                  <a:extLst>
                    <a:ext uri="{FF2B5EF4-FFF2-40B4-BE49-F238E27FC236}">
                      <a16:creationId xmlns:a16="http://schemas.microsoft.com/office/drawing/2014/main" id="{3963F5E4-ED4E-E1B2-8C46-14B6AD0A0AEB}"/>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101" name="TextBox 59">
                  <a:extLst>
                    <a:ext uri="{FF2B5EF4-FFF2-40B4-BE49-F238E27FC236}">
                      <a16:creationId xmlns:a16="http://schemas.microsoft.com/office/drawing/2014/main" id="{3963F5E4-ED4E-E1B2-8C46-14B6AD0A0AEB}"/>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329"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102" name="TextBox 56">
                  <a:extLst>
                    <a:ext uri="{FF2B5EF4-FFF2-40B4-BE49-F238E27FC236}">
                      <a16:creationId xmlns:a16="http://schemas.microsoft.com/office/drawing/2014/main" id="{E5C1F34B-D5D2-5BF1-BD8B-273E8E269434}"/>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102" name="TextBox 56">
                  <a:extLst>
                    <a:ext uri="{FF2B5EF4-FFF2-40B4-BE49-F238E27FC236}">
                      <a16:creationId xmlns:a16="http://schemas.microsoft.com/office/drawing/2014/main" id="{E5C1F34B-D5D2-5BF1-BD8B-273E8E269434}"/>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783" t="-38235" b="-110294"/>
                  </a:stretch>
                </a:blipFill>
                <a:ln cap="flat">
                  <a:noFill/>
                </a:ln>
              </p:spPr>
              <p:txBody>
                <a:bodyPr/>
                <a:lstStyle/>
                <a:p>
                  <a:r>
                    <a:rPr lang="fr-FR">
                      <a:noFill/>
                    </a:rPr>
                    <a:t> </a:t>
                  </a:r>
                </a:p>
              </p:txBody>
            </p:sp>
          </mc:Fallback>
        </mc:AlternateContent>
        <p:cxnSp>
          <p:nvCxnSpPr>
            <p:cNvPr id="103" name="Straight Arrow Connector 14">
              <a:extLst>
                <a:ext uri="{FF2B5EF4-FFF2-40B4-BE49-F238E27FC236}">
                  <a16:creationId xmlns:a16="http://schemas.microsoft.com/office/drawing/2014/main" id="{EC920899-D16B-9831-EF26-069E56645A25}"/>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104" name="Straight Arrow Connector 14">
              <a:extLst>
                <a:ext uri="{FF2B5EF4-FFF2-40B4-BE49-F238E27FC236}">
                  <a16:creationId xmlns:a16="http://schemas.microsoft.com/office/drawing/2014/main" id="{E9BA3183-73F4-9813-3552-834BA88386A1}"/>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107" name="TextBox 44">
              <a:extLst>
                <a:ext uri="{FF2B5EF4-FFF2-40B4-BE49-F238E27FC236}">
                  <a16:creationId xmlns:a16="http://schemas.microsoft.com/office/drawing/2014/main" id="{D9346214-B1E6-A9A9-E941-B1B647AFAA69}"/>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108" name="TextBox 46">
              <a:extLst>
                <a:ext uri="{FF2B5EF4-FFF2-40B4-BE49-F238E27FC236}">
                  <a16:creationId xmlns:a16="http://schemas.microsoft.com/office/drawing/2014/main" id="{00588AB0-5C46-A2F9-8377-439BE784CD26}"/>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109" name="TextBox 25">
              <a:extLst>
                <a:ext uri="{FF2B5EF4-FFF2-40B4-BE49-F238E27FC236}">
                  <a16:creationId xmlns:a16="http://schemas.microsoft.com/office/drawing/2014/main" id="{2437893F-43B2-0220-3292-5C1980DF0E61}"/>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110" name="TextBox 15">
              <a:extLst>
                <a:ext uri="{FF2B5EF4-FFF2-40B4-BE49-F238E27FC236}">
                  <a16:creationId xmlns:a16="http://schemas.microsoft.com/office/drawing/2014/main" id="{ADC253A3-3CBC-6E6F-1998-7FCB1941E6BD}"/>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111" name="TextBox 15">
              <a:extLst>
                <a:ext uri="{FF2B5EF4-FFF2-40B4-BE49-F238E27FC236}">
                  <a16:creationId xmlns:a16="http://schemas.microsoft.com/office/drawing/2014/main" id="{1B58805D-905E-8929-5020-816E2D6C38C8}"/>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112" name="TextBox 15">
              <a:extLst>
                <a:ext uri="{FF2B5EF4-FFF2-40B4-BE49-F238E27FC236}">
                  <a16:creationId xmlns:a16="http://schemas.microsoft.com/office/drawing/2014/main" id="{6C8209AF-26B2-9717-19E8-891969DE96F4}"/>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p:spTree>
    <p:extLst>
      <p:ext uri="{BB962C8B-B14F-4D97-AF65-F5344CB8AC3E}">
        <p14:creationId xmlns:p14="http://schemas.microsoft.com/office/powerpoint/2010/main" val="757578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8C8491B-4A35-7BD3-CBBF-2BE446833763}"/>
              </a:ext>
            </a:extLst>
          </p:cNvPr>
          <p:cNvSpPr>
            <a:spLocks noGrp="1"/>
          </p:cNvSpPr>
          <p:nvPr>
            <p:ph type="title"/>
          </p:nvPr>
        </p:nvSpPr>
        <p:spPr/>
        <p:txBody>
          <a:bodyPr/>
          <a:lstStyle/>
          <a:p>
            <a:r>
              <a:rPr lang="fr-FR" dirty="0" err="1"/>
              <a:t>Results</a:t>
            </a:r>
            <a:r>
              <a:rPr lang="fr-FR" dirty="0"/>
              <a:t> </a:t>
            </a:r>
            <a:r>
              <a:rPr lang="fr-FR" dirty="0" err="1"/>
              <a:t>December</a:t>
            </a:r>
            <a:r>
              <a:rPr lang="fr-FR" dirty="0"/>
              <a:t> 2023</a:t>
            </a:r>
          </a:p>
        </p:txBody>
      </p:sp>
      <p:grpSp>
        <p:nvGrpSpPr>
          <p:cNvPr id="76" name="Group 75">
            <a:extLst>
              <a:ext uri="{FF2B5EF4-FFF2-40B4-BE49-F238E27FC236}">
                <a16:creationId xmlns:a16="http://schemas.microsoft.com/office/drawing/2014/main" id="{91B8A5D8-4A3C-D7F5-7133-0F9AC2D53E33}"/>
              </a:ext>
            </a:extLst>
          </p:cNvPr>
          <p:cNvGrpSpPr/>
          <p:nvPr/>
        </p:nvGrpSpPr>
        <p:grpSpPr>
          <a:xfrm>
            <a:off x="9187648" y="1011663"/>
            <a:ext cx="3104388" cy="5624059"/>
            <a:chOff x="9187648" y="1011663"/>
            <a:chExt cx="3104388" cy="5624059"/>
          </a:xfrm>
        </p:grpSpPr>
        <p:grpSp>
          <p:nvGrpSpPr>
            <p:cNvPr id="43" name="Group 42">
              <a:extLst>
                <a:ext uri="{FF2B5EF4-FFF2-40B4-BE49-F238E27FC236}">
                  <a16:creationId xmlns:a16="http://schemas.microsoft.com/office/drawing/2014/main" id="{6284D8C0-45E9-74CB-698E-826B73694FD8}"/>
                </a:ext>
              </a:extLst>
            </p:cNvPr>
            <p:cNvGrpSpPr/>
            <p:nvPr/>
          </p:nvGrpSpPr>
          <p:grpSpPr>
            <a:xfrm>
              <a:off x="9187648" y="1011663"/>
              <a:ext cx="3104388" cy="5624059"/>
              <a:chOff x="152428" y="1030147"/>
              <a:chExt cx="3104388" cy="5624059"/>
            </a:xfrm>
          </p:grpSpPr>
          <p:grpSp>
            <p:nvGrpSpPr>
              <p:cNvPr id="44" name="Group 43">
                <a:extLst>
                  <a:ext uri="{FF2B5EF4-FFF2-40B4-BE49-F238E27FC236}">
                    <a16:creationId xmlns:a16="http://schemas.microsoft.com/office/drawing/2014/main" id="{0F8A1962-B6B4-1054-C1D4-930314959890}"/>
                  </a:ext>
                </a:extLst>
              </p:cNvPr>
              <p:cNvGrpSpPr/>
              <p:nvPr/>
            </p:nvGrpSpPr>
            <p:grpSpPr>
              <a:xfrm>
                <a:off x="152428" y="1288300"/>
                <a:ext cx="3104388" cy="5365906"/>
                <a:chOff x="290390" y="1311710"/>
                <a:chExt cx="3104388" cy="5365906"/>
              </a:xfrm>
            </p:grpSpPr>
            <p:grpSp>
              <p:nvGrpSpPr>
                <p:cNvPr id="51" name="Group 40">
                  <a:extLst>
                    <a:ext uri="{FF2B5EF4-FFF2-40B4-BE49-F238E27FC236}">
                      <a16:creationId xmlns:a16="http://schemas.microsoft.com/office/drawing/2014/main" id="{54D99415-F7D7-4936-47E5-8B66DF2266A7}"/>
                    </a:ext>
                  </a:extLst>
                </p:cNvPr>
                <p:cNvGrpSpPr/>
                <p:nvPr/>
              </p:nvGrpSpPr>
              <p:grpSpPr>
                <a:xfrm>
                  <a:off x="498146" y="6201908"/>
                  <a:ext cx="1824183" cy="475708"/>
                  <a:chOff x="498146" y="6201908"/>
                  <a:chExt cx="1824183" cy="475708"/>
                </a:xfrm>
              </p:grpSpPr>
              <p:cxnSp>
                <p:nvCxnSpPr>
                  <p:cNvPr id="69" name="Straight Connector 41">
                    <a:extLst>
                      <a:ext uri="{FF2B5EF4-FFF2-40B4-BE49-F238E27FC236}">
                        <a16:creationId xmlns:a16="http://schemas.microsoft.com/office/drawing/2014/main" id="{9E78CFB9-5D47-11DF-2763-DE73C3899B25}"/>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70" name="TextBox 42">
                        <a:extLst>
                          <a:ext uri="{FF2B5EF4-FFF2-40B4-BE49-F238E27FC236}">
                            <a16:creationId xmlns:a16="http://schemas.microsoft.com/office/drawing/2014/main" id="{71100574-BD52-72E0-6C5F-6206A1078305}"/>
                          </a:ext>
                        </a:extLst>
                      </p:cNvPr>
                      <p:cNvSpPr txBox="1"/>
                      <p:nvPr/>
                    </p:nvSpPr>
                    <p:spPr>
                      <a:xfrm>
                        <a:off x="498146" y="6201908"/>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chemeClr val="tx1"/>
                            </a:solidFill>
                            <a:latin typeface="Calibri"/>
                          </a:rPr>
                          <a:t>X</a:t>
                        </a:r>
                        <a14:m>
                          <m:oMath xmlns:m="http://schemas.openxmlformats.org/officeDocument/2006/math">
                            <m:sPre>
                              <m:sPrePr>
                                <m:ctrlPr>
                                  <a:rPr lang="fr-FR" i="1">
                                    <a:solidFill>
                                      <a:schemeClr val="tx1"/>
                                    </a:solidFill>
                                    <a:latin typeface="Cambria Math" panose="02040503050406030204" pitchFamily="18" charset="0"/>
                                  </a:rPr>
                                </m:ctrlPr>
                              </m:sPrePr>
                              <m:sub/>
                              <m:sup>
                                <m:r>
                                  <a:rPr lang="fr-FR" i="0">
                                    <a:solidFill>
                                      <a:schemeClr val="tx1"/>
                                    </a:solidFill>
                                    <a:latin typeface="Cambria Math" panose="02040503050406030204" pitchFamily="18" charset="0"/>
                                  </a:rPr>
                                  <m:t>2</m:t>
                                </m:r>
                              </m:sup>
                              <m:e>
                                <m:sSub>
                                  <m:sSubPr>
                                    <m:ctrlPr>
                                      <a:rPr lang="fr-FR" i="1">
                                        <a:solidFill>
                                          <a:schemeClr val="tx1"/>
                                        </a:solidFill>
                                        <a:latin typeface="Cambria Math" panose="02040503050406030204" pitchFamily="18" charset="0"/>
                                      </a:rPr>
                                    </m:ctrlPr>
                                  </m:sSubPr>
                                  <m:e>
                                    <m:r>
                                      <m:rPr>
                                        <m:sty m:val="p"/>
                                      </m:rPr>
                                      <a:rPr lang="el-GR" i="1">
                                        <a:solidFill>
                                          <a:schemeClr val="tx1"/>
                                        </a:solidFill>
                                        <a:latin typeface="Cambria Math" panose="02040503050406030204" pitchFamily="18" charset="0"/>
                                        <a:ea typeface="Cambria Math" panose="02040503050406030204" pitchFamily="18" charset="0"/>
                                      </a:rPr>
                                      <m:t>Σ</m:t>
                                    </m:r>
                                  </m:e>
                                  <m:sub>
                                    <m:f>
                                      <m:fPr>
                                        <m:type m:val="lin"/>
                                        <m:ctrlPr>
                                          <a:rPr lang="fr-FR" i="1">
                                            <a:solidFill>
                                              <a:schemeClr val="tx1"/>
                                            </a:solidFill>
                                            <a:latin typeface="Cambria Math" panose="02040503050406030204" pitchFamily="18" charset="0"/>
                                          </a:rPr>
                                        </m:ctrlPr>
                                      </m:fPr>
                                      <m:num>
                                        <m:r>
                                          <a:rPr lang="fr-FR" i="0">
                                            <a:solidFill>
                                              <a:schemeClr val="tx1"/>
                                            </a:solidFill>
                                            <a:latin typeface="Cambria Math" panose="02040503050406030204" pitchFamily="18" charset="0"/>
                                          </a:rPr>
                                          <m:t>1</m:t>
                                        </m:r>
                                      </m:num>
                                      <m:den>
                                        <m:r>
                                          <a:rPr lang="fr-FR" i="0">
                                            <a:solidFill>
                                              <a:schemeClr val="tx1"/>
                                            </a:solidFill>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70" name="TextBox 42">
                        <a:extLst>
                          <a:ext uri="{FF2B5EF4-FFF2-40B4-BE49-F238E27FC236}">
                            <a16:creationId xmlns:a16="http://schemas.microsoft.com/office/drawing/2014/main" id="{71100574-BD52-72E0-6C5F-6206A1078305}"/>
                          </a:ext>
                        </a:extLst>
                      </p:cNvPr>
                      <p:cNvSpPr txBox="1">
                        <a:spLocks noRot="1" noChangeAspect="1" noMove="1" noResize="1" noEditPoints="1" noAdjustHandles="1" noChangeArrowheads="1" noChangeShapeType="1" noTextEdit="1"/>
                      </p:cNvSpPr>
                      <p:nvPr/>
                    </p:nvSpPr>
                    <p:spPr>
                      <a:xfrm>
                        <a:off x="498146" y="6201908"/>
                        <a:ext cx="1404152" cy="409536"/>
                      </a:xfrm>
                      <a:prstGeom prst="rect">
                        <a:avLst/>
                      </a:prstGeom>
                      <a:blipFill>
                        <a:blip r:embed="rId2"/>
                        <a:stretch>
                          <a:fillRect l="-4329" t="-41791" b="-120896"/>
                        </a:stretch>
                      </a:blipFill>
                      <a:ln cap="flat">
                        <a:noFill/>
                      </a:ln>
                    </p:spPr>
                    <p:txBody>
                      <a:bodyPr/>
                      <a:lstStyle/>
                      <a:p>
                        <a:r>
                          <a:rPr lang="fr-FR">
                            <a:noFill/>
                          </a:rPr>
                          <a:t> </a:t>
                        </a:r>
                      </a:p>
                    </p:txBody>
                  </p:sp>
                </mc:Fallback>
              </mc:AlternateContent>
            </p:grpSp>
            <p:sp>
              <p:nvSpPr>
                <p:cNvPr id="53" name="TextBox 44">
                  <a:extLst>
                    <a:ext uri="{FF2B5EF4-FFF2-40B4-BE49-F238E27FC236}">
                      <a16:creationId xmlns:a16="http://schemas.microsoft.com/office/drawing/2014/main" id="{9C54ACAB-A75B-3148-3A23-B6DF842E9840}"/>
                    </a:ext>
                  </a:extLst>
                </p:cNvPr>
                <p:cNvSpPr txBox="1"/>
                <p:nvPr/>
              </p:nvSpPr>
              <p:spPr>
                <a:xfrm>
                  <a:off x="2192009" y="481210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dirty="0">
                      <a:solidFill>
                        <a:srgbClr val="000000"/>
                      </a:solidFill>
                      <a:latin typeface="Arial" pitchFamily="34"/>
                    </a:rPr>
                    <a:t>753</a:t>
                  </a:r>
                  <a:r>
                    <a:rPr lang="fr-FR" sz="1800" b="0" i="0" u="none" strike="noStrike" kern="1200" cap="none" spc="0" baseline="0" dirty="0">
                      <a:solidFill>
                        <a:srgbClr val="000000"/>
                      </a:solidFill>
                      <a:uFillTx/>
                      <a:latin typeface="Arial" pitchFamily="34"/>
                    </a:rPr>
                    <a:t> nm</a:t>
                  </a:r>
                  <a:endParaRPr lang="fr-FR" sz="1800" b="0" i="0" u="none" strike="noStrike" kern="1200" cap="none" spc="0" baseline="0" dirty="0">
                    <a:solidFill>
                      <a:srgbClr val="000000"/>
                    </a:solidFill>
                    <a:uFillTx/>
                    <a:latin typeface="Calibri"/>
                  </a:endParaRPr>
                </a:p>
              </p:txBody>
            </p:sp>
            <p:sp>
              <p:nvSpPr>
                <p:cNvPr id="55" name="TextBox 46">
                  <a:extLst>
                    <a:ext uri="{FF2B5EF4-FFF2-40B4-BE49-F238E27FC236}">
                      <a16:creationId xmlns:a16="http://schemas.microsoft.com/office/drawing/2014/main" id="{813DF3EC-19E7-C2F3-A62A-D62A74DB04FC}"/>
                    </a:ext>
                  </a:extLst>
                </p:cNvPr>
                <p:cNvSpPr txBox="1"/>
                <p:nvPr/>
              </p:nvSpPr>
              <p:spPr>
                <a:xfrm>
                  <a:off x="2276147" y="1427946"/>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dirty="0">
                      <a:solidFill>
                        <a:srgbClr val="000000"/>
                      </a:solidFill>
                      <a:latin typeface="Arial" pitchFamily="34"/>
                    </a:rPr>
                    <a:t>532</a:t>
                  </a:r>
                  <a:r>
                    <a:rPr lang="fr-FR" sz="1800" b="0" i="0" u="none" strike="noStrike" kern="1200" cap="none" spc="0" baseline="0" dirty="0">
                      <a:solidFill>
                        <a:srgbClr val="000000"/>
                      </a:solidFill>
                      <a:uFillTx/>
                      <a:latin typeface="Arial" pitchFamily="34"/>
                    </a:rPr>
                    <a:t> nm</a:t>
                  </a:r>
                  <a:endParaRPr lang="fr-FR" sz="1800" b="0" i="0" u="none" strike="noStrike" kern="1200" cap="none" spc="0" baseline="0" dirty="0">
                    <a:solidFill>
                      <a:srgbClr val="000000"/>
                    </a:solidFill>
                    <a:uFillTx/>
                    <a:latin typeface="Calibri"/>
                  </a:endParaRPr>
                </a:p>
              </p:txBody>
            </p:sp>
            <p:grpSp>
              <p:nvGrpSpPr>
                <p:cNvPr id="56" name="Group 47">
                  <a:extLst>
                    <a:ext uri="{FF2B5EF4-FFF2-40B4-BE49-F238E27FC236}">
                      <a16:creationId xmlns:a16="http://schemas.microsoft.com/office/drawing/2014/main" id="{31A19593-C085-25C6-EED6-608AE16CA5FA}"/>
                    </a:ext>
                  </a:extLst>
                </p:cNvPr>
                <p:cNvGrpSpPr/>
                <p:nvPr/>
              </p:nvGrpSpPr>
              <p:grpSpPr>
                <a:xfrm>
                  <a:off x="370441" y="3701875"/>
                  <a:ext cx="1951888" cy="490753"/>
                  <a:chOff x="370441" y="3701875"/>
                  <a:chExt cx="1951888" cy="490753"/>
                </a:xfrm>
              </p:grpSpPr>
              <p:cxnSp>
                <p:nvCxnSpPr>
                  <p:cNvPr id="67" name="Straight Connector 48">
                    <a:extLst>
                      <a:ext uri="{FF2B5EF4-FFF2-40B4-BE49-F238E27FC236}">
                        <a16:creationId xmlns:a16="http://schemas.microsoft.com/office/drawing/2014/main" id="{703CE3C6-7167-D75C-CCD0-6219EBF20867}"/>
                      </a:ext>
                    </a:extLst>
                  </p:cNvPr>
                  <p:cNvCxnSpPr/>
                  <p:nvPr/>
                </p:nvCxnSpPr>
                <p:spPr>
                  <a:xfrm>
                    <a:off x="813121" y="3701875"/>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68" name="TextBox 49">
                        <a:extLst>
                          <a:ext uri="{FF2B5EF4-FFF2-40B4-BE49-F238E27FC236}">
                            <a16:creationId xmlns:a16="http://schemas.microsoft.com/office/drawing/2014/main" id="{1B843F4D-B4A9-5298-FBD5-861F9EFBC1AB}"/>
                          </a:ext>
                        </a:extLst>
                      </p:cNvPr>
                      <p:cNvSpPr txBox="1"/>
                      <p:nvPr/>
                    </p:nvSpPr>
                    <p:spPr>
                      <a:xfrm>
                        <a:off x="370441" y="3783092"/>
                        <a:ext cx="1404152" cy="409536"/>
                      </a:xfrm>
                      <a:prstGeom prst="rect">
                        <a:avLst/>
                      </a:prstGeom>
                      <a:noFill/>
                      <a:ln cap="flat">
                        <a:noFill/>
                      </a:ln>
                    </p:spPr>
                    <p:txBody>
                      <a:bodyPr vert="horz" wrap="square" lIns="91440" tIns="45720" rIns="91440" bIns="45720" anchor="t" anchorCtr="0" compatLnSpc="1">
                        <a:spAutoFit/>
                      </a:bodyPr>
                      <a:lstStyle/>
                      <a:p>
                        <a:pPr lvl="0">
                          <a:defRPr sz="1800" b="0" i="0" u="none" strike="noStrike" kern="0" cap="none" spc="0" baseline="0">
                            <a:solidFill>
                              <a:srgbClr val="000000"/>
                            </a:solidFill>
                            <a:uFillTx/>
                          </a:defRPr>
                        </a:pPr>
                        <a:r>
                          <a:rPr lang="fr-FR" sz="2000" b="0" i="0" u="none" strike="noStrike" kern="1200" cap="none" spc="0" baseline="0" dirty="0">
                            <a:solidFill>
                              <a:schemeClr val="tx1"/>
                            </a:solidFill>
                            <a:uFillTx/>
                            <a:latin typeface="Calibri"/>
                          </a:rPr>
                          <a:t>A</a:t>
                        </a:r>
                        <a14:m>
                          <m:oMath xmlns:m="http://schemas.openxmlformats.org/officeDocument/2006/math">
                            <m:sPre>
                              <m:sPrePr>
                                <m:ctrlPr>
                                  <a:rPr lang="fr-FR" i="1">
                                    <a:solidFill>
                                      <a:schemeClr val="tx1"/>
                                    </a:solidFill>
                                    <a:latin typeface="Cambria Math" panose="02040503050406030204" pitchFamily="18" charset="0"/>
                                  </a:rPr>
                                </m:ctrlPr>
                              </m:sPrePr>
                              <m:sub/>
                              <m:sup>
                                <m:r>
                                  <a:rPr lang="fr-FR" i="0">
                                    <a:solidFill>
                                      <a:schemeClr val="tx1"/>
                                    </a:solidFill>
                                    <a:latin typeface="Cambria Math" panose="02040503050406030204" pitchFamily="18" charset="0"/>
                                  </a:rPr>
                                  <m:t>2</m:t>
                                </m:r>
                              </m:sup>
                              <m:e>
                                <m:sSub>
                                  <m:sSubPr>
                                    <m:ctrlPr>
                                      <a:rPr lang="fr-FR" i="1">
                                        <a:solidFill>
                                          <a:schemeClr val="tx1"/>
                                        </a:solidFill>
                                        <a:latin typeface="Cambria Math" panose="02040503050406030204" pitchFamily="18" charset="0"/>
                                      </a:rPr>
                                    </m:ctrlPr>
                                  </m:sSubPr>
                                  <m:e>
                                    <m:r>
                                      <m:rPr>
                                        <m:sty m:val="p"/>
                                      </m:rPr>
                                      <a:rPr lang="el-GR" i="1">
                                        <a:solidFill>
                                          <a:schemeClr val="tx1"/>
                                        </a:solidFill>
                                        <a:latin typeface="Cambria Math" panose="02040503050406030204" pitchFamily="18" charset="0"/>
                                        <a:ea typeface="Cambria Math" panose="02040503050406030204" pitchFamily="18" charset="0"/>
                                      </a:rPr>
                                      <m:t>Π</m:t>
                                    </m:r>
                                  </m:e>
                                  <m:sub>
                                    <m:f>
                                      <m:fPr>
                                        <m:type m:val="lin"/>
                                        <m:ctrlPr>
                                          <a:rPr lang="fr-FR" i="1">
                                            <a:solidFill>
                                              <a:schemeClr val="tx1"/>
                                            </a:solidFill>
                                            <a:latin typeface="Cambria Math" panose="02040503050406030204" pitchFamily="18" charset="0"/>
                                          </a:rPr>
                                        </m:ctrlPr>
                                      </m:fPr>
                                      <m:num>
                                        <m:r>
                                          <a:rPr lang="fr-FR" i="0">
                                            <a:solidFill>
                                              <a:schemeClr val="tx1"/>
                                            </a:solidFill>
                                            <a:latin typeface="Cambria Math" panose="02040503050406030204" pitchFamily="18" charset="0"/>
                                          </a:rPr>
                                          <m:t>1</m:t>
                                        </m:r>
                                      </m:num>
                                      <m:den>
                                        <m:r>
                                          <a:rPr lang="fr-FR" i="0">
                                            <a:solidFill>
                                              <a:schemeClr val="tx1"/>
                                            </a:solidFill>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68" name="TextBox 49">
                        <a:extLst>
                          <a:ext uri="{FF2B5EF4-FFF2-40B4-BE49-F238E27FC236}">
                            <a16:creationId xmlns:a16="http://schemas.microsoft.com/office/drawing/2014/main" id="{1B843F4D-B4A9-5298-FBD5-861F9EFBC1AB}"/>
                          </a:ext>
                        </a:extLst>
                      </p:cNvPr>
                      <p:cNvSpPr txBox="1">
                        <a:spLocks noRot="1" noChangeAspect="1" noMove="1" noResize="1" noEditPoints="1" noAdjustHandles="1" noChangeArrowheads="1" noChangeShapeType="1" noTextEdit="1"/>
                      </p:cNvSpPr>
                      <p:nvPr/>
                    </p:nvSpPr>
                    <p:spPr>
                      <a:xfrm>
                        <a:off x="370441" y="3783092"/>
                        <a:ext cx="1404152" cy="409536"/>
                      </a:xfrm>
                      <a:prstGeom prst="rect">
                        <a:avLst/>
                      </a:prstGeom>
                      <a:blipFill>
                        <a:blip r:embed="rId3"/>
                        <a:stretch>
                          <a:fillRect l="-4329" t="-41791" b="-120896"/>
                        </a:stretch>
                      </a:blipFill>
                      <a:ln cap="flat">
                        <a:noFill/>
                      </a:ln>
                    </p:spPr>
                    <p:txBody>
                      <a:bodyPr/>
                      <a:lstStyle/>
                      <a:p>
                        <a:r>
                          <a:rPr lang="fr-FR">
                            <a:noFill/>
                          </a:rPr>
                          <a:t> </a:t>
                        </a:r>
                      </a:p>
                    </p:txBody>
                  </p:sp>
                </mc:Fallback>
              </mc:AlternateContent>
            </p:grpSp>
            <p:cxnSp>
              <p:nvCxnSpPr>
                <p:cNvPr id="58" name="Straight Connector 53">
                  <a:extLst>
                    <a:ext uri="{FF2B5EF4-FFF2-40B4-BE49-F238E27FC236}">
                      <a16:creationId xmlns:a16="http://schemas.microsoft.com/office/drawing/2014/main" id="{BEFF9867-51A1-FD3F-BEFB-63DDA3448114}"/>
                    </a:ext>
                  </a:extLst>
                </p:cNvPr>
                <p:cNvCxnSpPr/>
                <p:nvPr/>
              </p:nvCxnSpPr>
              <p:spPr>
                <a:xfrm>
                  <a:off x="682801" y="1311710"/>
                  <a:ext cx="1509208" cy="0"/>
                </a:xfrm>
                <a:prstGeom prst="straightConnector1">
                  <a:avLst/>
                </a:prstGeom>
                <a:noFill/>
                <a:ln w="28575" cap="flat">
                  <a:solidFill>
                    <a:srgbClr val="000000"/>
                  </a:solidFill>
                  <a:prstDash val="dash"/>
                  <a:miter/>
                </a:ln>
              </p:spPr>
            </p:cxnSp>
            <p:cxnSp>
              <p:nvCxnSpPr>
                <p:cNvPr id="63" name="Straight Connector 55">
                  <a:extLst>
                    <a:ext uri="{FF2B5EF4-FFF2-40B4-BE49-F238E27FC236}">
                      <a16:creationId xmlns:a16="http://schemas.microsoft.com/office/drawing/2014/main" id="{11BF33BA-2BC2-05EB-E0F8-F13C37C3C445}"/>
                    </a:ext>
                  </a:extLst>
                </p:cNvPr>
                <p:cNvCxnSpPr/>
                <p:nvPr/>
              </p:nvCxnSpPr>
              <p:spPr>
                <a:xfrm>
                  <a:off x="747366" y="2311054"/>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62" name="TextBox 59">
                      <a:extLst>
                        <a:ext uri="{FF2B5EF4-FFF2-40B4-BE49-F238E27FC236}">
                          <a16:creationId xmlns:a16="http://schemas.microsoft.com/office/drawing/2014/main" id="{5BAC11BF-1A02-2D20-E1C8-F62B79DF7750}"/>
                        </a:ext>
                      </a:extLst>
                    </p:cNvPr>
                    <p:cNvSpPr txBox="1"/>
                    <p:nvPr/>
                  </p:nvSpPr>
                  <p:spPr>
                    <a:xfrm>
                      <a:off x="290390" y="2328308"/>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chemeClr val="tx1"/>
                          </a:solidFill>
                          <a:latin typeface="Calibri"/>
                        </a:rPr>
                        <a:t>G</a:t>
                      </a:r>
                      <a14:m>
                        <m:oMath xmlns:m="http://schemas.openxmlformats.org/officeDocument/2006/math">
                          <m:sPre>
                            <m:sPrePr>
                              <m:ctrlPr>
                                <a:rPr lang="fr-FR" i="1">
                                  <a:solidFill>
                                    <a:schemeClr val="tx1"/>
                                  </a:solidFill>
                                  <a:latin typeface="Cambria Math" panose="02040503050406030204" pitchFamily="18" charset="0"/>
                                </a:rPr>
                              </m:ctrlPr>
                            </m:sPrePr>
                            <m:sub/>
                            <m:sup>
                              <m:r>
                                <a:rPr lang="fr-FR" i="0">
                                  <a:solidFill>
                                    <a:schemeClr val="tx1"/>
                                  </a:solidFill>
                                  <a:latin typeface="Cambria Math" panose="02040503050406030204" pitchFamily="18" charset="0"/>
                                </a:rPr>
                                <m:t>2</m:t>
                              </m:r>
                            </m:sup>
                            <m:e>
                              <m:sSub>
                                <m:sSubPr>
                                  <m:ctrlPr>
                                    <a:rPr lang="fr-FR" i="1">
                                      <a:solidFill>
                                        <a:schemeClr val="tx1"/>
                                      </a:solidFill>
                                      <a:latin typeface="Cambria Math" panose="02040503050406030204" pitchFamily="18" charset="0"/>
                                    </a:rPr>
                                  </m:ctrlPr>
                                </m:sSubPr>
                                <m:e>
                                  <m:r>
                                    <m:rPr>
                                      <m:sty m:val="p"/>
                                    </m:rPr>
                                    <a:rPr lang="el-GR" i="1" smtClean="0">
                                      <a:solidFill>
                                        <a:schemeClr val="tx1"/>
                                      </a:solidFill>
                                      <a:latin typeface="Cambria Math" panose="02040503050406030204" pitchFamily="18" charset="0"/>
                                      <a:ea typeface="Cambria Math" panose="02040503050406030204" pitchFamily="18" charset="0"/>
                                    </a:rPr>
                                    <m:t>Π</m:t>
                                  </m:r>
                                </m:e>
                                <m:sub>
                                  <m:f>
                                    <m:fPr>
                                      <m:type m:val="lin"/>
                                      <m:ctrlPr>
                                        <a:rPr lang="fr-FR" i="1">
                                          <a:solidFill>
                                            <a:schemeClr val="tx1"/>
                                          </a:solidFill>
                                          <a:latin typeface="Cambria Math" panose="02040503050406030204" pitchFamily="18" charset="0"/>
                                        </a:rPr>
                                      </m:ctrlPr>
                                    </m:fPr>
                                    <m:num>
                                      <m:r>
                                        <a:rPr lang="fr-FR" b="0" i="0" smtClean="0">
                                          <a:solidFill>
                                            <a:schemeClr val="tx1"/>
                                          </a:solidFill>
                                          <a:latin typeface="Cambria Math" panose="02040503050406030204" pitchFamily="18" charset="0"/>
                                        </a:rPr>
                                        <m:t>1</m:t>
                                      </m:r>
                                    </m:num>
                                    <m:den>
                                      <m:r>
                                        <a:rPr lang="fr-FR" i="0">
                                          <a:solidFill>
                                            <a:schemeClr val="tx1"/>
                                          </a:solidFill>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62" name="TextBox 59">
                      <a:extLst>
                        <a:ext uri="{FF2B5EF4-FFF2-40B4-BE49-F238E27FC236}">
                          <a16:creationId xmlns:a16="http://schemas.microsoft.com/office/drawing/2014/main" id="{5BAC11BF-1A02-2D20-E1C8-F62B79DF7750}"/>
                        </a:ext>
                      </a:extLst>
                    </p:cNvPr>
                    <p:cNvSpPr txBox="1">
                      <a:spLocks noRot="1" noChangeAspect="1" noMove="1" noResize="1" noEditPoints="1" noAdjustHandles="1" noChangeArrowheads="1" noChangeShapeType="1" noTextEdit="1"/>
                    </p:cNvSpPr>
                    <p:nvPr/>
                  </p:nvSpPr>
                  <p:spPr>
                    <a:xfrm>
                      <a:off x="290390" y="2328308"/>
                      <a:ext cx="1404152" cy="409536"/>
                    </a:xfrm>
                    <a:prstGeom prst="rect">
                      <a:avLst/>
                    </a:prstGeom>
                    <a:blipFill>
                      <a:blip r:embed="rId4"/>
                      <a:stretch>
                        <a:fillRect l="-4329" t="-41791" b="-120896"/>
                      </a:stretch>
                    </a:blipFill>
                    <a:ln cap="flat">
                      <a:noFill/>
                    </a:ln>
                  </p:spPr>
                  <p:txBody>
                    <a:bodyPr/>
                    <a:lstStyle/>
                    <a:p>
                      <a:r>
                        <a:rPr lang="fr-FR">
                          <a:noFill/>
                        </a:rPr>
                        <a:t> </a:t>
                      </a:r>
                    </a:p>
                  </p:txBody>
                </p:sp>
              </mc:Fallback>
            </mc:AlternateContent>
          </p:grpSp>
          <p:sp>
            <p:nvSpPr>
              <p:cNvPr id="46" name="TextBox 25">
                <a:extLst>
                  <a:ext uri="{FF2B5EF4-FFF2-40B4-BE49-F238E27FC236}">
                    <a16:creationId xmlns:a16="http://schemas.microsoft.com/office/drawing/2014/main" id="{C91B9595-1FEE-2D75-9F0B-558CB9AEF93B}"/>
                  </a:ext>
                </a:extLst>
              </p:cNvPr>
              <p:cNvSpPr txBox="1"/>
              <p:nvPr/>
            </p:nvSpPr>
            <p:spPr>
              <a:xfrm>
                <a:off x="1958124" y="268203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dirty="0">
                    <a:solidFill>
                      <a:srgbClr val="000000"/>
                    </a:solidFill>
                    <a:latin typeface="Arial" pitchFamily="34"/>
                  </a:rPr>
                  <a:t>646</a:t>
                </a:r>
                <a:r>
                  <a:rPr lang="fr-FR" sz="1800" b="0" i="0" u="none" strike="noStrike" kern="1200" cap="none" spc="0" baseline="0" dirty="0">
                    <a:solidFill>
                      <a:srgbClr val="000000"/>
                    </a:solidFill>
                    <a:uFillTx/>
                    <a:latin typeface="Arial" pitchFamily="34"/>
                  </a:rPr>
                  <a:t> nm</a:t>
                </a:r>
                <a:endParaRPr lang="fr-FR" sz="1800" b="0" i="0" u="none" strike="noStrike" kern="1200" cap="none" spc="0" baseline="0" dirty="0">
                  <a:solidFill>
                    <a:srgbClr val="000000"/>
                  </a:solidFill>
                  <a:uFillTx/>
                  <a:latin typeface="Calibri"/>
                </a:endParaRPr>
              </a:p>
            </p:txBody>
          </p:sp>
          <p:cxnSp>
            <p:nvCxnSpPr>
              <p:cNvPr id="47" name="Straight Arrow Connector 14">
                <a:extLst>
                  <a:ext uri="{FF2B5EF4-FFF2-40B4-BE49-F238E27FC236}">
                    <a16:creationId xmlns:a16="http://schemas.microsoft.com/office/drawing/2014/main" id="{BDB44A1F-5113-AD5E-D33F-5A4682866D9A}"/>
                  </a:ext>
                </a:extLst>
              </p:cNvPr>
              <p:cNvCxnSpPr>
                <a:cxnSpLocks/>
              </p:cNvCxnSpPr>
              <p:nvPr/>
            </p:nvCxnSpPr>
            <p:spPr>
              <a:xfrm flipH="1" flipV="1">
                <a:off x="1947947" y="2306128"/>
                <a:ext cx="10177" cy="1372337"/>
              </a:xfrm>
              <a:prstGeom prst="straightConnector1">
                <a:avLst/>
              </a:prstGeom>
              <a:noFill/>
              <a:ln w="57150" cap="flat">
                <a:solidFill>
                  <a:srgbClr val="FF0000"/>
                </a:solidFill>
                <a:prstDash val="solid"/>
                <a:miter/>
                <a:tailEnd type="arrow"/>
              </a:ln>
            </p:spPr>
          </p:cxnSp>
          <p:cxnSp>
            <p:nvCxnSpPr>
              <p:cNvPr id="50" name="Straight Arrow Connector 45">
                <a:extLst>
                  <a:ext uri="{FF2B5EF4-FFF2-40B4-BE49-F238E27FC236}">
                    <a16:creationId xmlns:a16="http://schemas.microsoft.com/office/drawing/2014/main" id="{FFD5E05F-F8D8-D35D-8240-CB87047B600A}"/>
                  </a:ext>
                </a:extLst>
              </p:cNvPr>
              <p:cNvCxnSpPr>
                <a:cxnSpLocks/>
              </p:cNvCxnSpPr>
              <p:nvPr/>
            </p:nvCxnSpPr>
            <p:spPr>
              <a:xfrm flipV="1">
                <a:off x="1947947" y="1030147"/>
                <a:ext cx="10177" cy="1234087"/>
              </a:xfrm>
              <a:prstGeom prst="straightConnector1">
                <a:avLst/>
              </a:prstGeom>
              <a:noFill/>
              <a:ln w="57150" cap="flat">
                <a:solidFill>
                  <a:srgbClr val="00B050"/>
                </a:solidFill>
                <a:prstDash val="solid"/>
                <a:miter/>
                <a:tailEnd type="arrow"/>
              </a:ln>
            </p:spPr>
          </p:cxnSp>
        </p:grpSp>
        <p:cxnSp>
          <p:nvCxnSpPr>
            <p:cNvPr id="74" name="Straight Arrow Connector 14">
              <a:extLst>
                <a:ext uri="{FF2B5EF4-FFF2-40B4-BE49-F238E27FC236}">
                  <a16:creationId xmlns:a16="http://schemas.microsoft.com/office/drawing/2014/main" id="{81F416C5-6006-15DA-1ADB-619BD8A65A4B}"/>
                </a:ext>
              </a:extLst>
            </p:cNvPr>
            <p:cNvCxnSpPr>
              <a:cxnSpLocks/>
            </p:cNvCxnSpPr>
            <p:nvPr/>
          </p:nvCxnSpPr>
          <p:spPr>
            <a:xfrm flipV="1">
              <a:off x="10988675" y="3655581"/>
              <a:ext cx="0" cy="2975215"/>
            </a:xfrm>
            <a:prstGeom prst="straightConnector1">
              <a:avLst/>
            </a:prstGeom>
            <a:noFill/>
            <a:ln w="57150" cap="flat">
              <a:solidFill>
                <a:srgbClr val="FF0000"/>
              </a:solidFill>
              <a:prstDash val="solid"/>
              <a:miter/>
              <a:tailEnd type="arrow"/>
            </a:ln>
          </p:spPr>
        </p:cxnSp>
      </p:grpSp>
      <p:sp>
        <p:nvSpPr>
          <p:cNvPr id="79" name="TextBox 44">
            <a:extLst>
              <a:ext uri="{FF2B5EF4-FFF2-40B4-BE49-F238E27FC236}">
                <a16:creationId xmlns:a16="http://schemas.microsoft.com/office/drawing/2014/main" id="{5BE10C48-3262-4902-5900-DF071C43522D}"/>
              </a:ext>
            </a:extLst>
          </p:cNvPr>
          <p:cNvSpPr txBox="1"/>
          <p:nvPr/>
        </p:nvSpPr>
        <p:spPr>
          <a:xfrm>
            <a:off x="9509359" y="761232"/>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dirty="0" err="1">
                <a:solidFill>
                  <a:srgbClr val="000000"/>
                </a:solidFill>
                <a:latin typeface="Arial" pitchFamily="34"/>
              </a:rPr>
              <a:t>RaF</a:t>
            </a:r>
            <a:endParaRPr lang="fr-FR" sz="1800" b="0" i="0" u="none" strike="noStrike" kern="1200" cap="none" spc="0" baseline="0" dirty="0">
              <a:solidFill>
                <a:srgbClr val="000000"/>
              </a:solidFill>
              <a:uFillTx/>
              <a:latin typeface="Calibri"/>
            </a:endParaRPr>
          </a:p>
        </p:txBody>
      </p:sp>
      <p:pic>
        <p:nvPicPr>
          <p:cNvPr id="13" name="Picture 12">
            <a:extLst>
              <a:ext uri="{FF2B5EF4-FFF2-40B4-BE49-F238E27FC236}">
                <a16:creationId xmlns:a16="http://schemas.microsoft.com/office/drawing/2014/main" id="{81AB1426-C542-B1BE-A587-FB4C87FCD0E5}"/>
              </a:ext>
            </a:extLst>
          </p:cNvPr>
          <p:cNvPicPr>
            <a:picLocks noChangeAspect="1"/>
          </p:cNvPicPr>
          <p:nvPr/>
        </p:nvPicPr>
        <p:blipFill rotWithShape="1">
          <a:blip r:embed="rId5"/>
          <a:srcRect b="1661"/>
          <a:stretch/>
        </p:blipFill>
        <p:spPr>
          <a:xfrm>
            <a:off x="3362599" y="681038"/>
            <a:ext cx="5376248" cy="6094186"/>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99E7AFD-5106-27A1-438D-DE6D2FA067E3}"/>
                  </a:ext>
                </a:extLst>
              </p:cNvPr>
              <p:cNvSpPr txBox="1"/>
              <p:nvPr/>
            </p:nvSpPr>
            <p:spPr>
              <a:xfrm>
                <a:off x="8690143" y="4818424"/>
                <a:ext cx="1981708" cy="1132618"/>
              </a:xfrm>
              <a:prstGeom prst="rect">
                <a:avLst/>
              </a:prstGeom>
              <a:noFill/>
            </p:spPr>
            <p:txBody>
              <a:bodyPr wrap="square">
                <a:spAutoFit/>
              </a:bodyPr>
              <a:lstStyle/>
              <a:p>
                <a:r>
                  <a:rPr lang="fr-FR" sz="1100" dirty="0" err="1">
                    <a:effectLst/>
                  </a:rPr>
                  <a:t>Athanasakis-Kaklamanakis</a:t>
                </a:r>
                <a:r>
                  <a:rPr lang="fr-FR" sz="1100" dirty="0">
                    <a:effectLst/>
                  </a:rPr>
                  <a:t>, M. </a:t>
                </a:r>
                <a:r>
                  <a:rPr lang="fr-FR" sz="1100" i="1" dirty="0">
                    <a:effectLst/>
                  </a:rPr>
                  <a:t>et al.</a:t>
                </a:r>
                <a:r>
                  <a:rPr lang="fr-FR" sz="1100" dirty="0">
                    <a:effectLst/>
                  </a:rPr>
                  <a:t> Radiative </a:t>
                </a:r>
                <a:r>
                  <a:rPr lang="fr-FR" sz="1100" dirty="0" err="1">
                    <a:effectLst/>
                  </a:rPr>
                  <a:t>lifetime</a:t>
                </a:r>
                <a:r>
                  <a:rPr lang="fr-FR" sz="1100" dirty="0">
                    <a:effectLst/>
                  </a:rPr>
                  <a:t> of the </a:t>
                </a:r>
                <a:r>
                  <a:rPr lang="fr-FR" sz="1100" b="0" i="0" u="none" strike="noStrike" kern="1200" cap="none" spc="0" baseline="0" dirty="0">
                    <a:solidFill>
                      <a:schemeClr val="tx1"/>
                    </a:solidFill>
                    <a:uFillTx/>
                    <a:latin typeface="Calibri"/>
                  </a:rPr>
                  <a:t>A</a:t>
                </a:r>
                <a14:m>
                  <m:oMath xmlns:m="http://schemas.openxmlformats.org/officeDocument/2006/math">
                    <m:sPre>
                      <m:sPrePr>
                        <m:ctrlPr>
                          <a:rPr lang="fr-FR" sz="1100" i="1">
                            <a:solidFill>
                              <a:schemeClr val="tx1"/>
                            </a:solidFill>
                            <a:latin typeface="Cambria Math" panose="02040503050406030204" pitchFamily="18" charset="0"/>
                          </a:rPr>
                        </m:ctrlPr>
                      </m:sPrePr>
                      <m:sub/>
                      <m:sup>
                        <m:r>
                          <a:rPr lang="fr-FR" sz="1100" i="0">
                            <a:solidFill>
                              <a:schemeClr val="tx1"/>
                            </a:solidFill>
                            <a:latin typeface="Cambria Math" panose="02040503050406030204" pitchFamily="18" charset="0"/>
                          </a:rPr>
                          <m:t>2</m:t>
                        </m:r>
                      </m:sup>
                      <m:e>
                        <m:sSub>
                          <m:sSubPr>
                            <m:ctrlPr>
                              <a:rPr lang="fr-FR" sz="1100" i="1">
                                <a:solidFill>
                                  <a:schemeClr val="tx1"/>
                                </a:solidFill>
                                <a:latin typeface="Cambria Math" panose="02040503050406030204" pitchFamily="18" charset="0"/>
                              </a:rPr>
                            </m:ctrlPr>
                          </m:sSubPr>
                          <m:e>
                            <m:r>
                              <m:rPr>
                                <m:sty m:val="p"/>
                              </m:rPr>
                              <a:rPr lang="el-GR" sz="1100" i="1">
                                <a:solidFill>
                                  <a:schemeClr val="tx1"/>
                                </a:solidFill>
                                <a:latin typeface="Cambria Math" panose="02040503050406030204" pitchFamily="18" charset="0"/>
                                <a:ea typeface="Cambria Math" panose="02040503050406030204" pitchFamily="18" charset="0"/>
                              </a:rPr>
                              <m:t>Π</m:t>
                            </m:r>
                          </m:e>
                          <m:sub>
                            <m:f>
                              <m:fPr>
                                <m:type m:val="lin"/>
                                <m:ctrlPr>
                                  <a:rPr lang="fr-FR" sz="1100" i="1">
                                    <a:solidFill>
                                      <a:schemeClr val="tx1"/>
                                    </a:solidFill>
                                    <a:latin typeface="Cambria Math" panose="02040503050406030204" pitchFamily="18" charset="0"/>
                                  </a:rPr>
                                </m:ctrlPr>
                              </m:fPr>
                              <m:num>
                                <m:r>
                                  <a:rPr lang="fr-FR" sz="1100" i="0">
                                    <a:solidFill>
                                      <a:schemeClr val="tx1"/>
                                    </a:solidFill>
                                    <a:latin typeface="Cambria Math" panose="02040503050406030204" pitchFamily="18" charset="0"/>
                                  </a:rPr>
                                  <m:t>1</m:t>
                                </m:r>
                              </m:num>
                              <m:den>
                                <m:r>
                                  <a:rPr lang="fr-FR" sz="1100" i="0">
                                    <a:solidFill>
                                      <a:schemeClr val="tx1"/>
                                    </a:solidFill>
                                    <a:latin typeface="Cambria Math" panose="02040503050406030204" pitchFamily="18" charset="0"/>
                                  </a:rPr>
                                  <m:t>2</m:t>
                                </m:r>
                              </m:den>
                            </m:f>
                          </m:sub>
                        </m:sSub>
                      </m:e>
                    </m:sPre>
                    <m:r>
                      <a:rPr lang="fr-FR" sz="1100" i="1">
                        <a:solidFill>
                          <a:schemeClr val="tx1"/>
                        </a:solidFill>
                        <a:latin typeface="Cambria Math" panose="02040503050406030204" pitchFamily="18" charset="0"/>
                      </a:rPr>
                      <m:t> </m:t>
                    </m:r>
                  </m:oMath>
                </a14:m>
                <a:r>
                  <a:rPr lang="fr-FR" sz="1100" dirty="0">
                    <a:effectLst/>
                  </a:rPr>
                  <a:t>state in </a:t>
                </a:r>
                <a:r>
                  <a:rPr lang="fr-FR" sz="1100" dirty="0" err="1">
                    <a:effectLst/>
                  </a:rPr>
                  <a:t>RaF</a:t>
                </a:r>
                <a:r>
                  <a:rPr lang="fr-FR" sz="1100" dirty="0">
                    <a:effectLst/>
                  </a:rPr>
                  <a:t> </a:t>
                </a:r>
                <a:r>
                  <a:rPr lang="fr-FR" sz="1100" dirty="0" err="1">
                    <a:effectLst/>
                  </a:rPr>
                  <a:t>with</a:t>
                </a:r>
                <a:r>
                  <a:rPr lang="fr-FR" sz="1100" dirty="0">
                    <a:effectLst/>
                  </a:rPr>
                  <a:t> relevance to laser </a:t>
                </a:r>
                <a:r>
                  <a:rPr lang="fr-FR" sz="1100" dirty="0" err="1">
                    <a:effectLst/>
                  </a:rPr>
                  <a:t>cooling</a:t>
                </a:r>
                <a:r>
                  <a:rPr lang="fr-FR" sz="1100" dirty="0">
                    <a:effectLst/>
                  </a:rPr>
                  <a:t>. </a:t>
                </a:r>
                <a:r>
                  <a:rPr lang="fr-FR" sz="1100" i="1" dirty="0">
                    <a:effectLst/>
                  </a:rPr>
                  <a:t>Phys. </a:t>
                </a:r>
                <a:r>
                  <a:rPr lang="fr-FR" sz="1100" i="1" dirty="0" err="1">
                    <a:effectLst/>
                  </a:rPr>
                  <a:t>Rev</a:t>
                </a:r>
                <a:r>
                  <a:rPr lang="fr-FR" sz="1100" i="1" dirty="0">
                    <a:effectLst/>
                  </a:rPr>
                  <a:t>. A</a:t>
                </a:r>
                <a:r>
                  <a:rPr lang="fr-FR" sz="1100" dirty="0">
                    <a:effectLst/>
                  </a:rPr>
                  <a:t> </a:t>
                </a:r>
                <a:r>
                  <a:rPr lang="fr-FR" sz="1100" b="1" dirty="0">
                    <a:effectLst/>
                  </a:rPr>
                  <a:t>110</a:t>
                </a:r>
                <a:r>
                  <a:rPr lang="fr-FR" sz="1100" dirty="0">
                    <a:effectLst/>
                  </a:rPr>
                  <a:t>, L010802 (2024).</a:t>
                </a:r>
              </a:p>
            </p:txBody>
          </p:sp>
        </mc:Choice>
        <mc:Fallback xmlns="">
          <p:sp>
            <p:nvSpPr>
              <p:cNvPr id="16" name="TextBox 15">
                <a:extLst>
                  <a:ext uri="{FF2B5EF4-FFF2-40B4-BE49-F238E27FC236}">
                    <a16:creationId xmlns:a16="http://schemas.microsoft.com/office/drawing/2014/main" id="{E99E7AFD-5106-27A1-438D-DE6D2FA067E3}"/>
                  </a:ext>
                </a:extLst>
              </p:cNvPr>
              <p:cNvSpPr txBox="1">
                <a:spLocks noRot="1" noChangeAspect="1" noMove="1" noResize="1" noEditPoints="1" noAdjustHandles="1" noChangeArrowheads="1" noChangeShapeType="1" noTextEdit="1"/>
              </p:cNvSpPr>
              <p:nvPr/>
            </p:nvSpPr>
            <p:spPr>
              <a:xfrm>
                <a:off x="8690143" y="4818424"/>
                <a:ext cx="1981708" cy="1132618"/>
              </a:xfrm>
              <a:prstGeom prst="rect">
                <a:avLst/>
              </a:prstGeom>
              <a:blipFill>
                <a:blip r:embed="rId10"/>
                <a:stretch>
                  <a:fillRect t="-538" b="-2688"/>
                </a:stretch>
              </a:blipFill>
            </p:spPr>
            <p:txBody>
              <a:bodyPr/>
              <a:lstStyle/>
              <a:p>
                <a:r>
                  <a:rPr lang="fr-FR">
                    <a:noFill/>
                  </a:rPr>
                  <a:t> </a:t>
                </a:r>
              </a:p>
            </p:txBody>
          </p:sp>
        </mc:Fallback>
      </mc:AlternateContent>
      <p:grpSp>
        <p:nvGrpSpPr>
          <p:cNvPr id="14" name="Group 13">
            <a:extLst>
              <a:ext uri="{FF2B5EF4-FFF2-40B4-BE49-F238E27FC236}">
                <a16:creationId xmlns:a16="http://schemas.microsoft.com/office/drawing/2014/main" id="{8F987668-24E3-0CE7-3A6B-44DCB77670F8}"/>
              </a:ext>
            </a:extLst>
          </p:cNvPr>
          <p:cNvGrpSpPr/>
          <p:nvPr/>
        </p:nvGrpSpPr>
        <p:grpSpPr>
          <a:xfrm>
            <a:off x="222302" y="761196"/>
            <a:ext cx="3316374" cy="5910109"/>
            <a:chOff x="222302" y="761196"/>
            <a:chExt cx="3316374" cy="5910109"/>
          </a:xfrm>
        </p:grpSpPr>
        <p:sp>
          <p:nvSpPr>
            <p:cNvPr id="15" name="Up Arrow 31">
              <a:extLst>
                <a:ext uri="{FF2B5EF4-FFF2-40B4-BE49-F238E27FC236}">
                  <a16:creationId xmlns:a16="http://schemas.microsoft.com/office/drawing/2014/main" id="{1E8C5E41-9ED5-D6F3-B97A-97F1C569F46C}"/>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40">
              <a:extLst>
                <a:ext uri="{FF2B5EF4-FFF2-40B4-BE49-F238E27FC236}">
                  <a16:creationId xmlns:a16="http://schemas.microsoft.com/office/drawing/2014/main" id="{2D37FCDD-FDE9-53D8-7E96-065900057A3C}"/>
                </a:ext>
              </a:extLst>
            </p:cNvPr>
            <p:cNvGrpSpPr/>
            <p:nvPr/>
          </p:nvGrpSpPr>
          <p:grpSpPr>
            <a:xfrm>
              <a:off x="338815" y="6195597"/>
              <a:ext cx="2094772" cy="475708"/>
              <a:chOff x="227557" y="6201908"/>
              <a:chExt cx="2094772" cy="475708"/>
            </a:xfrm>
          </p:grpSpPr>
          <p:cxnSp>
            <p:nvCxnSpPr>
              <p:cNvPr id="73" name="Straight Connector 41">
                <a:extLst>
                  <a:ext uri="{FF2B5EF4-FFF2-40B4-BE49-F238E27FC236}">
                    <a16:creationId xmlns:a16="http://schemas.microsoft.com/office/drawing/2014/main" id="{6006CA10-A243-64C0-E3D2-0FD16DD11C87}"/>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75" name="TextBox 42">
                    <a:extLst>
                      <a:ext uri="{FF2B5EF4-FFF2-40B4-BE49-F238E27FC236}">
                        <a16:creationId xmlns:a16="http://schemas.microsoft.com/office/drawing/2014/main" id="{AC707CFA-FA18-36C3-C5EE-35593670B900}"/>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11"/>
                    <a:stretch>
                      <a:fillRect l="-4783" t="-37333" b="-97333"/>
                    </a:stretch>
                  </a:blipFill>
                  <a:ln cap="flat">
                    <a:noFill/>
                  </a:ln>
                </p:spPr>
                <p:txBody>
                  <a:bodyPr/>
                  <a:lstStyle/>
                  <a:p>
                    <a:r>
                      <a:rPr lang="fr-FR">
                        <a:noFill/>
                      </a:rPr>
                      <a:t> </a:t>
                    </a:r>
                  </a:p>
                </p:txBody>
              </p:sp>
            </mc:Fallback>
          </mc:AlternateContent>
        </p:grpSp>
        <p:cxnSp>
          <p:nvCxnSpPr>
            <p:cNvPr id="18" name="Straight Arrow Connector 43">
              <a:extLst>
                <a:ext uri="{FF2B5EF4-FFF2-40B4-BE49-F238E27FC236}">
                  <a16:creationId xmlns:a16="http://schemas.microsoft.com/office/drawing/2014/main" id="{EF56E975-BC39-830F-EED6-B8739AA8B2C5}"/>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19" name="Straight Connector 51">
              <a:extLst>
                <a:ext uri="{FF2B5EF4-FFF2-40B4-BE49-F238E27FC236}">
                  <a16:creationId xmlns:a16="http://schemas.microsoft.com/office/drawing/2014/main" id="{E508DBEF-3EC8-1D2C-E756-74137BE4C464}"/>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20" name="TextBox 52">
                  <a:extLst>
                    <a:ext uri="{FF2B5EF4-FFF2-40B4-BE49-F238E27FC236}">
                      <a16:creationId xmlns:a16="http://schemas.microsoft.com/office/drawing/2014/main" id="{118576C0-041E-13ED-9B56-66219C1633BE}"/>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20" name="TextBox 52">
                  <a:extLst>
                    <a:ext uri="{FF2B5EF4-FFF2-40B4-BE49-F238E27FC236}">
                      <a16:creationId xmlns:a16="http://schemas.microsoft.com/office/drawing/2014/main" id="{118576C0-041E-13ED-9B56-66219C1633BE}"/>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12"/>
                  <a:stretch>
                    <a:fillRect l="-4329" t="-38806" b="-113433"/>
                  </a:stretch>
                </a:blipFill>
                <a:ln cap="flat">
                  <a:noFill/>
                </a:ln>
              </p:spPr>
              <p:txBody>
                <a:bodyPr/>
                <a:lstStyle/>
                <a:p>
                  <a:r>
                    <a:rPr lang="fr-FR">
                      <a:noFill/>
                    </a:rPr>
                    <a:t> </a:t>
                  </a:r>
                </a:p>
              </p:txBody>
            </p:sp>
          </mc:Fallback>
        </mc:AlternateContent>
        <p:cxnSp>
          <p:nvCxnSpPr>
            <p:cNvPr id="21" name="Straight Connector 55">
              <a:extLst>
                <a:ext uri="{FF2B5EF4-FFF2-40B4-BE49-F238E27FC236}">
                  <a16:creationId xmlns:a16="http://schemas.microsoft.com/office/drawing/2014/main" id="{28BBBD1C-A3D9-4BFA-C8C9-356ECA2AF4CF}"/>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22" name="TextBox 56">
                  <a:extLst>
                    <a:ext uri="{FF2B5EF4-FFF2-40B4-BE49-F238E27FC236}">
                      <a16:creationId xmlns:a16="http://schemas.microsoft.com/office/drawing/2014/main" id="{4BAB1B98-9FD5-4E33-E218-DC19D8CF9769}"/>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22" name="TextBox 56">
                  <a:extLst>
                    <a:ext uri="{FF2B5EF4-FFF2-40B4-BE49-F238E27FC236}">
                      <a16:creationId xmlns:a16="http://schemas.microsoft.com/office/drawing/2014/main" id="{4BAB1B98-9FD5-4E33-E218-DC19D8CF9769}"/>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13"/>
                  <a:stretch>
                    <a:fillRect l="-4348" t="-34667" b="-90667"/>
                  </a:stretch>
                </a:blipFill>
                <a:ln cap="flat">
                  <a:noFill/>
                </a:ln>
              </p:spPr>
              <p:txBody>
                <a:bodyPr/>
                <a:lstStyle/>
                <a:p>
                  <a:r>
                    <a:rPr lang="fr-FR">
                      <a:noFill/>
                    </a:rPr>
                    <a:t> </a:t>
                  </a:r>
                </a:p>
              </p:txBody>
            </p:sp>
          </mc:Fallback>
        </mc:AlternateContent>
        <p:grpSp>
          <p:nvGrpSpPr>
            <p:cNvPr id="23" name="Group 57">
              <a:extLst>
                <a:ext uri="{FF2B5EF4-FFF2-40B4-BE49-F238E27FC236}">
                  <a16:creationId xmlns:a16="http://schemas.microsoft.com/office/drawing/2014/main" id="{67E67CDD-9331-4413-2128-DCB153F1331C}"/>
                </a:ext>
              </a:extLst>
            </p:cNvPr>
            <p:cNvGrpSpPr/>
            <p:nvPr/>
          </p:nvGrpSpPr>
          <p:grpSpPr>
            <a:xfrm>
              <a:off x="222302" y="2464568"/>
              <a:ext cx="1896301" cy="502975"/>
              <a:chOff x="360264" y="1677210"/>
              <a:chExt cx="1896301" cy="502975"/>
            </a:xfrm>
          </p:grpSpPr>
          <p:cxnSp>
            <p:nvCxnSpPr>
              <p:cNvPr id="71" name="Straight Connector 58">
                <a:extLst>
                  <a:ext uri="{FF2B5EF4-FFF2-40B4-BE49-F238E27FC236}">
                    <a16:creationId xmlns:a16="http://schemas.microsoft.com/office/drawing/2014/main" id="{AA61069A-3C8C-5AC4-F745-93A848A2292D}"/>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72" name="TextBox 59">
                    <a:extLst>
                      <a:ext uri="{FF2B5EF4-FFF2-40B4-BE49-F238E27FC236}">
                        <a16:creationId xmlns:a16="http://schemas.microsoft.com/office/drawing/2014/main" id="{9FBF4BF4-F4CE-7BDA-7CAC-4629C309A02A}"/>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24" name="Straight Connector 53">
              <a:extLst>
                <a:ext uri="{FF2B5EF4-FFF2-40B4-BE49-F238E27FC236}">
                  <a16:creationId xmlns:a16="http://schemas.microsoft.com/office/drawing/2014/main" id="{ACE81860-766E-951D-6EB8-3CFC0BC38462}"/>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25" name="Straight Arrow Connector 24">
              <a:extLst>
                <a:ext uri="{FF2B5EF4-FFF2-40B4-BE49-F238E27FC236}">
                  <a16:creationId xmlns:a16="http://schemas.microsoft.com/office/drawing/2014/main" id="{048B4A8F-DC9A-3CC3-9972-253EED952306}"/>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26" name="Straight Arrow Connector 14">
              <a:extLst>
                <a:ext uri="{FF2B5EF4-FFF2-40B4-BE49-F238E27FC236}">
                  <a16:creationId xmlns:a16="http://schemas.microsoft.com/office/drawing/2014/main" id="{42D20FB6-12D2-BCBC-5515-28E9CE71934A}"/>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27" name="TextBox 44">
              <a:extLst>
                <a:ext uri="{FF2B5EF4-FFF2-40B4-BE49-F238E27FC236}">
                  <a16:creationId xmlns:a16="http://schemas.microsoft.com/office/drawing/2014/main" id="{8100D0BF-BA01-1FFE-CD10-ADFA4BDBE824}"/>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28" name="Straight Connector 48">
              <a:extLst>
                <a:ext uri="{FF2B5EF4-FFF2-40B4-BE49-F238E27FC236}">
                  <a16:creationId xmlns:a16="http://schemas.microsoft.com/office/drawing/2014/main" id="{1971F5F1-1E3C-24AF-AE5E-4AB4125DEBED}"/>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29" name="Straight Connector 51">
              <a:extLst>
                <a:ext uri="{FF2B5EF4-FFF2-40B4-BE49-F238E27FC236}">
                  <a16:creationId xmlns:a16="http://schemas.microsoft.com/office/drawing/2014/main" id="{0493A83E-31F3-E376-0907-8A3D686F6B3C}"/>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30" name="Straight Connector 48">
              <a:extLst>
                <a:ext uri="{FF2B5EF4-FFF2-40B4-BE49-F238E27FC236}">
                  <a16:creationId xmlns:a16="http://schemas.microsoft.com/office/drawing/2014/main" id="{7C456FD2-152B-C426-54AB-1263BED6E1B0}"/>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31" name="Straight Connector 51">
              <a:extLst>
                <a:ext uri="{FF2B5EF4-FFF2-40B4-BE49-F238E27FC236}">
                  <a16:creationId xmlns:a16="http://schemas.microsoft.com/office/drawing/2014/main" id="{71798E7C-0F5D-FE28-485E-3B6AB2A177DA}"/>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2" name="TextBox 59">
                  <a:extLst>
                    <a:ext uri="{FF2B5EF4-FFF2-40B4-BE49-F238E27FC236}">
                      <a16:creationId xmlns:a16="http://schemas.microsoft.com/office/drawing/2014/main" id="{FAB1F13A-5837-1985-179A-83571A1CF2B2}"/>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2" name="TextBox 59">
                  <a:extLst>
                    <a:ext uri="{FF2B5EF4-FFF2-40B4-BE49-F238E27FC236}">
                      <a16:creationId xmlns:a16="http://schemas.microsoft.com/office/drawing/2014/main" id="{FAB1F13A-5837-1985-179A-83571A1CF2B2}"/>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3"/>
                  <a:stretch>
                    <a:fillRect l="-4329"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33" name="TextBox 56">
                  <a:extLst>
                    <a:ext uri="{FF2B5EF4-FFF2-40B4-BE49-F238E27FC236}">
                      <a16:creationId xmlns:a16="http://schemas.microsoft.com/office/drawing/2014/main" id="{BEC7E965-B2B5-2318-6F5F-C2DD7616FDEC}"/>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3" name="TextBox 56">
                  <a:extLst>
                    <a:ext uri="{FF2B5EF4-FFF2-40B4-BE49-F238E27FC236}">
                      <a16:creationId xmlns:a16="http://schemas.microsoft.com/office/drawing/2014/main" id="{BEC7E965-B2B5-2318-6F5F-C2DD7616FDEC}"/>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4"/>
                  <a:stretch>
                    <a:fillRect l="-4783" t="-38235" b="-110294"/>
                  </a:stretch>
                </a:blipFill>
                <a:ln cap="flat">
                  <a:noFill/>
                </a:ln>
              </p:spPr>
              <p:txBody>
                <a:bodyPr/>
                <a:lstStyle/>
                <a:p>
                  <a:r>
                    <a:rPr lang="fr-FR">
                      <a:noFill/>
                    </a:rPr>
                    <a:t> </a:t>
                  </a:r>
                </a:p>
              </p:txBody>
            </p:sp>
          </mc:Fallback>
        </mc:AlternateContent>
        <p:cxnSp>
          <p:nvCxnSpPr>
            <p:cNvPr id="34" name="Straight Arrow Connector 14">
              <a:extLst>
                <a:ext uri="{FF2B5EF4-FFF2-40B4-BE49-F238E27FC236}">
                  <a16:creationId xmlns:a16="http://schemas.microsoft.com/office/drawing/2014/main" id="{595A0F8A-68E9-EF8C-F0DA-AC7D44A6C0FD}"/>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35" name="Straight Arrow Connector 14">
              <a:extLst>
                <a:ext uri="{FF2B5EF4-FFF2-40B4-BE49-F238E27FC236}">
                  <a16:creationId xmlns:a16="http://schemas.microsoft.com/office/drawing/2014/main" id="{C088C94A-2D64-7FE9-E307-6A73A4B64777}"/>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36" name="TextBox 44">
              <a:extLst>
                <a:ext uri="{FF2B5EF4-FFF2-40B4-BE49-F238E27FC236}">
                  <a16:creationId xmlns:a16="http://schemas.microsoft.com/office/drawing/2014/main" id="{D60B0C89-0046-981A-DD0B-1505711907E4}"/>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37" name="TextBox 46">
              <a:extLst>
                <a:ext uri="{FF2B5EF4-FFF2-40B4-BE49-F238E27FC236}">
                  <a16:creationId xmlns:a16="http://schemas.microsoft.com/office/drawing/2014/main" id="{FC9440B7-AA69-872D-68D5-EC91052469D1}"/>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38" name="TextBox 25">
              <a:extLst>
                <a:ext uri="{FF2B5EF4-FFF2-40B4-BE49-F238E27FC236}">
                  <a16:creationId xmlns:a16="http://schemas.microsoft.com/office/drawing/2014/main" id="{64953098-0529-F46B-DA0B-63FC69611416}"/>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39" name="TextBox 15">
              <a:extLst>
                <a:ext uri="{FF2B5EF4-FFF2-40B4-BE49-F238E27FC236}">
                  <a16:creationId xmlns:a16="http://schemas.microsoft.com/office/drawing/2014/main" id="{12CC0587-8058-A1A3-2C03-486800039198}"/>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40" name="TextBox 15">
              <a:extLst>
                <a:ext uri="{FF2B5EF4-FFF2-40B4-BE49-F238E27FC236}">
                  <a16:creationId xmlns:a16="http://schemas.microsoft.com/office/drawing/2014/main" id="{A858B0BC-6F6E-6E43-715E-0BC7E1D9E43C}"/>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66" name="TextBox 15">
              <a:extLst>
                <a:ext uri="{FF2B5EF4-FFF2-40B4-BE49-F238E27FC236}">
                  <a16:creationId xmlns:a16="http://schemas.microsoft.com/office/drawing/2014/main" id="{94B2322C-9C8E-F447-A678-E96D4E175BD0}"/>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p:spTree>
    <p:extLst>
      <p:ext uri="{BB962C8B-B14F-4D97-AF65-F5344CB8AC3E}">
        <p14:creationId xmlns:p14="http://schemas.microsoft.com/office/powerpoint/2010/main" val="2692519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7C2A5A7-0672-DDF0-F9EA-35D27C4517F6}"/>
              </a:ext>
            </a:extLst>
          </p:cNvPr>
          <p:cNvSpPr>
            <a:spLocks noGrp="1"/>
          </p:cNvSpPr>
          <p:nvPr>
            <p:ph type="title"/>
          </p:nvPr>
        </p:nvSpPr>
        <p:spPr/>
        <p:txBody>
          <a:bodyPr/>
          <a:lstStyle/>
          <a:p>
            <a:r>
              <a:rPr lang="fr-FR" dirty="0"/>
              <a:t>Energy Levels</a:t>
            </a:r>
          </a:p>
        </p:txBody>
      </p:sp>
      <p:sp>
        <p:nvSpPr>
          <p:cNvPr id="5" name="Text Placeholder 4">
            <a:extLst>
              <a:ext uri="{FF2B5EF4-FFF2-40B4-BE49-F238E27FC236}">
                <a16:creationId xmlns:a16="http://schemas.microsoft.com/office/drawing/2014/main" id="{7CA0A499-C29A-4F6B-5BB9-8410FAF4502F}"/>
              </a:ext>
            </a:extLst>
          </p:cNvPr>
          <p:cNvSpPr>
            <a:spLocks noGrp="1"/>
          </p:cNvSpPr>
          <p:nvPr>
            <p:ph type="body" idx="1"/>
          </p:nvPr>
        </p:nvSpPr>
        <p:spPr/>
        <p:txBody>
          <a:bodyPr/>
          <a:lstStyle/>
          <a:p>
            <a:endParaRPr lang="fr-FR"/>
          </a:p>
        </p:txBody>
      </p:sp>
    </p:spTree>
    <p:extLst>
      <p:ext uri="{BB962C8B-B14F-4D97-AF65-F5344CB8AC3E}">
        <p14:creationId xmlns:p14="http://schemas.microsoft.com/office/powerpoint/2010/main" val="1639394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669D2-380C-4630-C083-7B4C6DF9936F}"/>
              </a:ext>
            </a:extLst>
          </p:cNvPr>
          <p:cNvSpPr>
            <a:spLocks noGrp="1"/>
          </p:cNvSpPr>
          <p:nvPr>
            <p:ph type="title"/>
          </p:nvPr>
        </p:nvSpPr>
        <p:spPr/>
        <p:txBody>
          <a:bodyPr/>
          <a:lstStyle/>
          <a:p>
            <a:r>
              <a:rPr lang="fr-FR" dirty="0"/>
              <a:t>Energy </a:t>
            </a:r>
            <a:r>
              <a:rPr lang="fr-FR" dirty="0" err="1"/>
              <a:t>levels</a:t>
            </a:r>
            <a:endParaRPr lang="fr-FR" dirty="0"/>
          </a:p>
        </p:txBody>
      </p:sp>
      <p:pic>
        <p:nvPicPr>
          <p:cNvPr id="5" name="Picture 4">
            <a:extLst>
              <a:ext uri="{FF2B5EF4-FFF2-40B4-BE49-F238E27FC236}">
                <a16:creationId xmlns:a16="http://schemas.microsoft.com/office/drawing/2014/main" id="{B49A464D-54E2-8FDB-9ABE-1DA6E1A2AC1D}"/>
              </a:ext>
            </a:extLst>
          </p:cNvPr>
          <p:cNvPicPr>
            <a:picLocks noChangeAspect="1"/>
          </p:cNvPicPr>
          <p:nvPr/>
        </p:nvPicPr>
        <p:blipFill>
          <a:blip r:embed="rId2"/>
          <a:stretch>
            <a:fillRect/>
          </a:stretch>
        </p:blipFill>
        <p:spPr>
          <a:xfrm>
            <a:off x="0" y="1046422"/>
            <a:ext cx="8597889" cy="2744242"/>
          </a:xfrm>
          <a:prstGeom prst="rect">
            <a:avLst/>
          </a:prstGeom>
        </p:spPr>
      </p:pic>
      <p:grpSp>
        <p:nvGrpSpPr>
          <p:cNvPr id="32" name="Group 31">
            <a:extLst>
              <a:ext uri="{FF2B5EF4-FFF2-40B4-BE49-F238E27FC236}">
                <a16:creationId xmlns:a16="http://schemas.microsoft.com/office/drawing/2014/main" id="{9E7717D2-24DD-2787-1F61-0170028AC646}"/>
              </a:ext>
            </a:extLst>
          </p:cNvPr>
          <p:cNvGrpSpPr/>
          <p:nvPr/>
        </p:nvGrpSpPr>
        <p:grpSpPr>
          <a:xfrm>
            <a:off x="8799426" y="835609"/>
            <a:ext cx="3316374" cy="5910109"/>
            <a:chOff x="222302" y="761196"/>
            <a:chExt cx="3316374" cy="5910109"/>
          </a:xfrm>
        </p:grpSpPr>
        <p:sp>
          <p:nvSpPr>
            <p:cNvPr id="33" name="Up Arrow 31">
              <a:extLst>
                <a:ext uri="{FF2B5EF4-FFF2-40B4-BE49-F238E27FC236}">
                  <a16:creationId xmlns:a16="http://schemas.microsoft.com/office/drawing/2014/main" id="{4379DC94-3ACB-D82F-2D5A-C52B229900D1}"/>
                </a:ext>
              </a:extLst>
            </p:cNvPr>
            <p:cNvSpPr/>
            <p:nvPr/>
          </p:nvSpPr>
          <p:spPr>
            <a:xfrm>
              <a:off x="1283444" y="803958"/>
              <a:ext cx="989259" cy="3022913"/>
            </a:xfrm>
            <a:prstGeom prst="upArrow">
              <a:avLst/>
            </a:prstGeom>
            <a:gradFill>
              <a:gsLst>
                <a:gs pos="0">
                  <a:schemeClr val="accent1">
                    <a:lumMod val="5000"/>
                    <a:lumOff val="95000"/>
                    <a:alpha val="65198"/>
                  </a:schemeClr>
                </a:gs>
                <a:gs pos="99000">
                  <a:srgbClr val="D81E01"/>
                </a:gs>
              </a:gsLst>
              <a:lin ang="16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40">
              <a:extLst>
                <a:ext uri="{FF2B5EF4-FFF2-40B4-BE49-F238E27FC236}">
                  <a16:creationId xmlns:a16="http://schemas.microsoft.com/office/drawing/2014/main" id="{980E1D76-27C2-E2A4-F346-2582925A1BE1}"/>
                </a:ext>
              </a:extLst>
            </p:cNvPr>
            <p:cNvGrpSpPr/>
            <p:nvPr/>
          </p:nvGrpSpPr>
          <p:grpSpPr>
            <a:xfrm>
              <a:off x="338815" y="6195597"/>
              <a:ext cx="2094772" cy="475708"/>
              <a:chOff x="227557" y="6201908"/>
              <a:chExt cx="2094772" cy="475708"/>
            </a:xfrm>
          </p:grpSpPr>
          <p:cxnSp>
            <p:nvCxnSpPr>
              <p:cNvPr id="61" name="Straight Connector 41">
                <a:extLst>
                  <a:ext uri="{FF2B5EF4-FFF2-40B4-BE49-F238E27FC236}">
                    <a16:creationId xmlns:a16="http://schemas.microsoft.com/office/drawing/2014/main" id="{B5F9F8E6-74E0-A312-4F4F-2AE5C33A0394}"/>
                  </a:ext>
                </a:extLst>
              </p:cNvPr>
              <p:cNvCxnSpPr/>
              <p:nvPr/>
            </p:nvCxnSpPr>
            <p:spPr>
              <a:xfrm>
                <a:off x="813121" y="6677616"/>
                <a:ext cx="1509208"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62" name="TextBox 42">
                    <a:extLst>
                      <a:ext uri="{FF2B5EF4-FFF2-40B4-BE49-F238E27FC236}">
                        <a16:creationId xmlns:a16="http://schemas.microsoft.com/office/drawing/2014/main" id="{7218A3FD-27EB-A0FB-A525-A11275F2AD65}"/>
                      </a:ext>
                    </a:extLst>
                  </p:cNvPr>
                  <p:cNvSpPr txBox="1"/>
                  <p:nvPr/>
                </p:nvSpPr>
                <p:spPr>
                  <a:xfrm>
                    <a:off x="227557" y="6201908"/>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7</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𝑆</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42">
                    <a:extLst>
                      <a:ext uri="{FF2B5EF4-FFF2-40B4-BE49-F238E27FC236}">
                        <a16:creationId xmlns:a16="http://schemas.microsoft.com/office/drawing/2014/main" id="{359C3D0C-AE44-528D-3EC9-30C8990FA22E}"/>
                      </a:ext>
                    </a:extLst>
                  </p:cNvPr>
                  <p:cNvSpPr txBox="1">
                    <a:spLocks noRot="1" noChangeAspect="1" noMove="1" noResize="1" noEditPoints="1" noAdjustHandles="1" noChangeArrowheads="1" noChangeShapeType="1" noTextEdit="1"/>
                  </p:cNvSpPr>
                  <p:nvPr/>
                </p:nvSpPr>
                <p:spPr>
                  <a:xfrm>
                    <a:off x="227557" y="6201908"/>
                    <a:ext cx="1404152" cy="452298"/>
                  </a:xfrm>
                  <a:prstGeom prst="rect">
                    <a:avLst/>
                  </a:prstGeom>
                  <a:blipFill>
                    <a:blip r:embed="rId3"/>
                    <a:stretch>
                      <a:fillRect l="-4783" t="-37333" b="-97333"/>
                    </a:stretch>
                  </a:blipFill>
                  <a:ln cap="flat">
                    <a:noFill/>
                  </a:ln>
                </p:spPr>
                <p:txBody>
                  <a:bodyPr/>
                  <a:lstStyle/>
                  <a:p>
                    <a:r>
                      <a:rPr lang="fr-FR">
                        <a:noFill/>
                      </a:rPr>
                      <a:t> </a:t>
                    </a:r>
                  </a:p>
                </p:txBody>
              </p:sp>
            </mc:Fallback>
          </mc:AlternateContent>
        </p:grpSp>
        <p:cxnSp>
          <p:nvCxnSpPr>
            <p:cNvPr id="35" name="Straight Arrow Connector 43">
              <a:extLst>
                <a:ext uri="{FF2B5EF4-FFF2-40B4-BE49-F238E27FC236}">
                  <a16:creationId xmlns:a16="http://schemas.microsoft.com/office/drawing/2014/main" id="{0FEC5D07-3769-989E-5739-56A02C65D349}"/>
                </a:ext>
              </a:extLst>
            </p:cNvPr>
            <p:cNvCxnSpPr>
              <a:cxnSpLocks/>
            </p:cNvCxnSpPr>
            <p:nvPr/>
          </p:nvCxnSpPr>
          <p:spPr>
            <a:xfrm flipV="1">
              <a:off x="1347700" y="4407879"/>
              <a:ext cx="16303" cy="2262393"/>
            </a:xfrm>
            <a:prstGeom prst="straightConnector1">
              <a:avLst/>
            </a:prstGeom>
            <a:noFill/>
            <a:ln w="57150" cap="flat">
              <a:solidFill>
                <a:srgbClr val="7030A0"/>
              </a:solidFill>
              <a:prstDash val="solid"/>
              <a:miter/>
              <a:tailEnd type="arrow"/>
            </a:ln>
          </p:spPr>
        </p:cxnSp>
        <p:cxnSp>
          <p:nvCxnSpPr>
            <p:cNvPr id="36" name="Straight Connector 51">
              <a:extLst>
                <a:ext uri="{FF2B5EF4-FFF2-40B4-BE49-F238E27FC236}">
                  <a16:creationId xmlns:a16="http://schemas.microsoft.com/office/drawing/2014/main" id="{CF4EE525-A7F1-7D84-60DF-734DE82B735F}"/>
                </a:ext>
              </a:extLst>
            </p:cNvPr>
            <p:cNvCxnSpPr>
              <a:cxnSpLocks/>
            </p:cNvCxnSpPr>
            <p:nvPr/>
          </p:nvCxnSpPr>
          <p:spPr>
            <a:xfrm>
              <a:off x="675159" y="4407879"/>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7" name="TextBox 52">
                  <a:extLst>
                    <a:ext uri="{FF2B5EF4-FFF2-40B4-BE49-F238E27FC236}">
                      <a16:creationId xmlns:a16="http://schemas.microsoft.com/office/drawing/2014/main" id="{38D270AC-C153-CC12-402F-10ED67CDC7AE}"/>
                    </a:ext>
                  </a:extLst>
                </p:cNvPr>
                <p:cNvSpPr txBox="1"/>
                <p:nvPr/>
              </p:nvSpPr>
              <p:spPr>
                <a:xfrm>
                  <a:off x="222302" y="3875423"/>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8</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7" name="TextBox 52">
                  <a:extLst>
                    <a:ext uri="{FF2B5EF4-FFF2-40B4-BE49-F238E27FC236}">
                      <a16:creationId xmlns:a16="http://schemas.microsoft.com/office/drawing/2014/main" id="{38D270AC-C153-CC12-402F-10ED67CDC7AE}"/>
                    </a:ext>
                  </a:extLst>
                </p:cNvPr>
                <p:cNvSpPr txBox="1">
                  <a:spLocks noRot="1" noChangeAspect="1" noMove="1" noResize="1" noEditPoints="1" noAdjustHandles="1" noChangeArrowheads="1" noChangeShapeType="1" noTextEdit="1"/>
                </p:cNvSpPr>
                <p:nvPr/>
              </p:nvSpPr>
              <p:spPr>
                <a:xfrm>
                  <a:off x="222302" y="3875423"/>
                  <a:ext cx="1404152" cy="409536"/>
                </a:xfrm>
                <a:prstGeom prst="rect">
                  <a:avLst/>
                </a:prstGeom>
                <a:blipFill>
                  <a:blip r:embed="rId4"/>
                  <a:stretch>
                    <a:fillRect l="-4329" t="-38806" b="-113433"/>
                  </a:stretch>
                </a:blipFill>
                <a:ln cap="flat">
                  <a:noFill/>
                </a:ln>
              </p:spPr>
              <p:txBody>
                <a:bodyPr/>
                <a:lstStyle/>
                <a:p>
                  <a:r>
                    <a:rPr lang="fr-FR">
                      <a:noFill/>
                    </a:rPr>
                    <a:t> </a:t>
                  </a:r>
                </a:p>
              </p:txBody>
            </p:sp>
          </mc:Fallback>
        </mc:AlternateContent>
        <p:cxnSp>
          <p:nvCxnSpPr>
            <p:cNvPr id="38" name="Straight Connector 55">
              <a:extLst>
                <a:ext uri="{FF2B5EF4-FFF2-40B4-BE49-F238E27FC236}">
                  <a16:creationId xmlns:a16="http://schemas.microsoft.com/office/drawing/2014/main" id="{CB68536C-A8E2-6295-1CEE-63F06EA8C8BF}"/>
                </a:ext>
              </a:extLst>
            </p:cNvPr>
            <p:cNvCxnSpPr>
              <a:cxnSpLocks/>
            </p:cNvCxnSpPr>
            <p:nvPr/>
          </p:nvCxnSpPr>
          <p:spPr>
            <a:xfrm>
              <a:off x="609404" y="3098412"/>
              <a:ext cx="1509199"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39" name="TextBox 56">
                  <a:extLst>
                    <a:ext uri="{FF2B5EF4-FFF2-40B4-BE49-F238E27FC236}">
                      <a16:creationId xmlns:a16="http://schemas.microsoft.com/office/drawing/2014/main" id="{B8C1FB16-7EDA-2D19-63DF-001AB6624B76}"/>
                    </a:ext>
                  </a:extLst>
                </p:cNvPr>
                <p:cNvSpPr txBox="1"/>
                <p:nvPr/>
              </p:nvSpPr>
              <p:spPr>
                <a:xfrm>
                  <a:off x="232479" y="3099189"/>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39" name="TextBox 56">
                  <a:extLst>
                    <a:ext uri="{FF2B5EF4-FFF2-40B4-BE49-F238E27FC236}">
                      <a16:creationId xmlns:a16="http://schemas.microsoft.com/office/drawing/2014/main" id="{B8C1FB16-7EDA-2D19-63DF-001AB6624B76}"/>
                    </a:ext>
                  </a:extLst>
                </p:cNvPr>
                <p:cNvSpPr txBox="1">
                  <a:spLocks noRot="1" noChangeAspect="1" noMove="1" noResize="1" noEditPoints="1" noAdjustHandles="1" noChangeArrowheads="1" noChangeShapeType="1" noTextEdit="1"/>
                </p:cNvSpPr>
                <p:nvPr/>
              </p:nvSpPr>
              <p:spPr>
                <a:xfrm>
                  <a:off x="232479" y="3099189"/>
                  <a:ext cx="1404152" cy="452298"/>
                </a:xfrm>
                <a:prstGeom prst="rect">
                  <a:avLst/>
                </a:prstGeom>
                <a:blipFill>
                  <a:blip r:embed="rId5"/>
                  <a:stretch>
                    <a:fillRect l="-4348" t="-35135" b="-93243"/>
                  </a:stretch>
                </a:blipFill>
                <a:ln cap="flat">
                  <a:noFill/>
                </a:ln>
              </p:spPr>
              <p:txBody>
                <a:bodyPr/>
                <a:lstStyle/>
                <a:p>
                  <a:r>
                    <a:rPr lang="fr-FR">
                      <a:noFill/>
                    </a:rPr>
                    <a:t> </a:t>
                  </a:r>
                </a:p>
              </p:txBody>
            </p:sp>
          </mc:Fallback>
        </mc:AlternateContent>
        <p:grpSp>
          <p:nvGrpSpPr>
            <p:cNvPr id="40" name="Group 57">
              <a:extLst>
                <a:ext uri="{FF2B5EF4-FFF2-40B4-BE49-F238E27FC236}">
                  <a16:creationId xmlns:a16="http://schemas.microsoft.com/office/drawing/2014/main" id="{4B7C2345-C8A1-9E79-7D36-591D8E4F2487}"/>
                </a:ext>
              </a:extLst>
            </p:cNvPr>
            <p:cNvGrpSpPr/>
            <p:nvPr/>
          </p:nvGrpSpPr>
          <p:grpSpPr>
            <a:xfrm>
              <a:off x="222302" y="2464568"/>
              <a:ext cx="1896301" cy="502975"/>
              <a:chOff x="360264" y="1677210"/>
              <a:chExt cx="1896301" cy="502975"/>
            </a:xfrm>
          </p:grpSpPr>
          <p:cxnSp>
            <p:nvCxnSpPr>
              <p:cNvPr id="59" name="Straight Connector 58">
                <a:extLst>
                  <a:ext uri="{FF2B5EF4-FFF2-40B4-BE49-F238E27FC236}">
                    <a16:creationId xmlns:a16="http://schemas.microsoft.com/office/drawing/2014/main" id="{CF98425A-F484-C5D4-E1CF-A8C78F3A51C7}"/>
                  </a:ext>
                </a:extLst>
              </p:cNvPr>
              <p:cNvCxnSpPr/>
              <p:nvPr/>
            </p:nvCxnSpPr>
            <p:spPr>
              <a:xfrm>
                <a:off x="747366" y="2180185"/>
                <a:ext cx="1509199" cy="0"/>
              </a:xfrm>
              <a:prstGeom prst="straightConnector1">
                <a:avLst/>
              </a:prstGeom>
              <a:noFill/>
              <a:ln w="28575" cap="flat">
                <a:solidFill>
                  <a:srgbClr val="000000"/>
                </a:solidFill>
                <a:prstDash val="solid"/>
                <a:miter/>
              </a:ln>
            </p:spPr>
          </p:cxnSp>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E0CECD49-C622-7582-9B7F-93E378F7B156}"/>
                      </a:ext>
                    </a:extLst>
                  </p:cNvPr>
                  <p:cNvSpPr txBox="1"/>
                  <p:nvPr/>
                </p:nvSpPr>
                <p:spPr>
                  <a:xfrm>
                    <a:off x="360264" y="1677210"/>
                    <a:ext cx="1404152" cy="4522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Calibri"/>
                      </a:rPr>
                      <a:t>9</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xmlns="">
              <p:sp>
                <p:nvSpPr>
                  <p:cNvPr id="32" name="TextBox 59">
                    <a:extLst>
                      <a:ext uri="{FF2B5EF4-FFF2-40B4-BE49-F238E27FC236}">
                        <a16:creationId xmlns:a16="http://schemas.microsoft.com/office/drawing/2014/main" id="{253E4063-363E-E307-783D-203946EAD7C5}"/>
                      </a:ext>
                    </a:extLst>
                  </p:cNvPr>
                  <p:cNvSpPr txBox="1">
                    <a:spLocks noRot="1" noChangeAspect="1" noMove="1" noResize="1" noEditPoints="1" noAdjustHandles="1" noChangeArrowheads="1" noChangeShapeType="1" noTextEdit="1"/>
                  </p:cNvSpPr>
                  <p:nvPr/>
                </p:nvSpPr>
                <p:spPr>
                  <a:xfrm>
                    <a:off x="360264" y="1677210"/>
                    <a:ext cx="1404152" cy="452298"/>
                  </a:xfrm>
                  <a:prstGeom prst="rect">
                    <a:avLst/>
                  </a:prstGeom>
                  <a:blipFill>
                    <a:blip r:embed="rId7"/>
                    <a:stretch>
                      <a:fillRect l="-4329" t="-37838" b="-100000"/>
                    </a:stretch>
                  </a:blipFill>
                  <a:ln cap="flat">
                    <a:noFill/>
                  </a:ln>
                </p:spPr>
                <p:txBody>
                  <a:bodyPr/>
                  <a:lstStyle/>
                  <a:p>
                    <a:r>
                      <a:rPr lang="fr-FR">
                        <a:noFill/>
                      </a:rPr>
                      <a:t> </a:t>
                    </a:r>
                  </a:p>
                </p:txBody>
              </p:sp>
            </mc:Fallback>
          </mc:AlternateContent>
        </p:grpSp>
        <p:cxnSp>
          <p:nvCxnSpPr>
            <p:cNvPr id="41" name="Straight Connector 53">
              <a:extLst>
                <a:ext uri="{FF2B5EF4-FFF2-40B4-BE49-F238E27FC236}">
                  <a16:creationId xmlns:a16="http://schemas.microsoft.com/office/drawing/2014/main" id="{DCC705B7-8904-1211-946A-9678ED2B8249}"/>
                </a:ext>
              </a:extLst>
            </p:cNvPr>
            <p:cNvCxnSpPr>
              <a:cxnSpLocks/>
            </p:cNvCxnSpPr>
            <p:nvPr/>
          </p:nvCxnSpPr>
          <p:spPr>
            <a:xfrm>
              <a:off x="586884" y="1261161"/>
              <a:ext cx="2273441" cy="0"/>
            </a:xfrm>
            <a:prstGeom prst="straightConnector1">
              <a:avLst/>
            </a:prstGeom>
            <a:noFill/>
            <a:ln w="28575" cap="flat">
              <a:solidFill>
                <a:srgbClr val="000000"/>
              </a:solidFill>
              <a:prstDash val="dash"/>
              <a:miter/>
            </a:ln>
          </p:spPr>
        </p:cxnSp>
        <p:cxnSp>
          <p:nvCxnSpPr>
            <p:cNvPr id="42" name="Straight Arrow Connector 24">
              <a:extLst>
                <a:ext uri="{FF2B5EF4-FFF2-40B4-BE49-F238E27FC236}">
                  <a16:creationId xmlns:a16="http://schemas.microsoft.com/office/drawing/2014/main" id="{D6655BD6-D6E3-113F-473A-ED015EA01897}"/>
                </a:ext>
              </a:extLst>
            </p:cNvPr>
            <p:cNvCxnSpPr>
              <a:cxnSpLocks/>
            </p:cNvCxnSpPr>
            <p:nvPr/>
          </p:nvCxnSpPr>
          <p:spPr>
            <a:xfrm flipV="1">
              <a:off x="1639904" y="3123469"/>
              <a:ext cx="0" cy="3528319"/>
            </a:xfrm>
            <a:prstGeom prst="straightConnector1">
              <a:avLst/>
            </a:prstGeom>
            <a:noFill/>
            <a:ln w="57150" cap="flat">
              <a:solidFill>
                <a:schemeClr val="tx2"/>
              </a:solidFill>
              <a:prstDash val="solid"/>
              <a:miter/>
              <a:tailEnd type="arrow"/>
            </a:ln>
          </p:spPr>
        </p:cxnSp>
        <p:cxnSp>
          <p:nvCxnSpPr>
            <p:cNvPr id="43" name="Straight Arrow Connector 14">
              <a:extLst>
                <a:ext uri="{FF2B5EF4-FFF2-40B4-BE49-F238E27FC236}">
                  <a16:creationId xmlns:a16="http://schemas.microsoft.com/office/drawing/2014/main" id="{157E8305-30FB-6A69-26CE-E8E54AE46F9B}"/>
                </a:ext>
              </a:extLst>
            </p:cNvPr>
            <p:cNvCxnSpPr>
              <a:cxnSpLocks/>
            </p:cNvCxnSpPr>
            <p:nvPr/>
          </p:nvCxnSpPr>
          <p:spPr>
            <a:xfrm flipV="1">
              <a:off x="1958124" y="2967543"/>
              <a:ext cx="0" cy="3663253"/>
            </a:xfrm>
            <a:prstGeom prst="straightConnector1">
              <a:avLst/>
            </a:prstGeom>
            <a:noFill/>
            <a:ln w="57150" cap="flat">
              <a:solidFill>
                <a:schemeClr val="tx2">
                  <a:lumMod val="75000"/>
                </a:schemeClr>
              </a:solidFill>
              <a:prstDash val="solid"/>
              <a:miter/>
              <a:tailEnd type="arrow"/>
            </a:ln>
          </p:spPr>
        </p:cxnSp>
        <p:sp>
          <p:nvSpPr>
            <p:cNvPr id="44" name="TextBox 44">
              <a:extLst>
                <a:ext uri="{FF2B5EF4-FFF2-40B4-BE49-F238E27FC236}">
                  <a16:creationId xmlns:a16="http://schemas.microsoft.com/office/drawing/2014/main" id="{950CF8FC-03FE-E237-0FCE-515A38E93A23}"/>
                </a:ext>
              </a:extLst>
            </p:cNvPr>
            <p:cNvSpPr txBox="1"/>
            <p:nvPr/>
          </p:nvSpPr>
          <p:spPr>
            <a:xfrm>
              <a:off x="490782" y="76119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Fr</a:t>
              </a:r>
              <a:endParaRPr lang="fr-FR" sz="1800" b="0" i="0" u="none" strike="noStrike" kern="1200" cap="none" spc="0" baseline="0" dirty="0">
                <a:solidFill>
                  <a:srgbClr val="000000"/>
                </a:solidFill>
                <a:uFillTx/>
                <a:latin typeface="Calibri"/>
              </a:endParaRPr>
            </a:p>
          </p:txBody>
        </p:sp>
        <p:cxnSp>
          <p:nvCxnSpPr>
            <p:cNvPr id="45" name="Straight Connector 48">
              <a:extLst>
                <a:ext uri="{FF2B5EF4-FFF2-40B4-BE49-F238E27FC236}">
                  <a16:creationId xmlns:a16="http://schemas.microsoft.com/office/drawing/2014/main" id="{8701B62C-C0FF-F7EF-8452-D6A8535ADBFB}"/>
                </a:ext>
              </a:extLst>
            </p:cNvPr>
            <p:cNvCxnSpPr>
              <a:cxnSpLocks/>
            </p:cNvCxnSpPr>
            <p:nvPr/>
          </p:nvCxnSpPr>
          <p:spPr>
            <a:xfrm>
              <a:off x="609404" y="3098583"/>
              <a:ext cx="2250921" cy="0"/>
            </a:xfrm>
            <a:prstGeom prst="straightConnector1">
              <a:avLst/>
            </a:prstGeom>
            <a:noFill/>
            <a:ln w="28575" cap="flat">
              <a:solidFill>
                <a:srgbClr val="000000"/>
              </a:solidFill>
              <a:prstDash val="solid"/>
              <a:miter/>
            </a:ln>
          </p:spPr>
        </p:cxnSp>
        <p:cxnSp>
          <p:nvCxnSpPr>
            <p:cNvPr id="46" name="Straight Connector 51">
              <a:extLst>
                <a:ext uri="{FF2B5EF4-FFF2-40B4-BE49-F238E27FC236}">
                  <a16:creationId xmlns:a16="http://schemas.microsoft.com/office/drawing/2014/main" id="{CAA1949F-CA8F-6D57-58B3-28C66CD9CB28}"/>
                </a:ext>
              </a:extLst>
            </p:cNvPr>
            <p:cNvCxnSpPr>
              <a:cxnSpLocks/>
            </p:cNvCxnSpPr>
            <p:nvPr/>
          </p:nvCxnSpPr>
          <p:spPr>
            <a:xfrm>
              <a:off x="609404" y="2967699"/>
              <a:ext cx="2250921" cy="0"/>
            </a:xfrm>
            <a:prstGeom prst="straightConnector1">
              <a:avLst/>
            </a:prstGeom>
            <a:noFill/>
            <a:ln w="28575" cap="flat">
              <a:solidFill>
                <a:srgbClr val="000000"/>
              </a:solidFill>
              <a:prstDash val="solid"/>
              <a:miter/>
            </a:ln>
          </p:spPr>
        </p:cxnSp>
        <p:cxnSp>
          <p:nvCxnSpPr>
            <p:cNvPr id="47" name="Straight Connector 48">
              <a:extLst>
                <a:ext uri="{FF2B5EF4-FFF2-40B4-BE49-F238E27FC236}">
                  <a16:creationId xmlns:a16="http://schemas.microsoft.com/office/drawing/2014/main" id="{4AE6B915-4503-5989-C960-E8EB6A37D94C}"/>
                </a:ext>
              </a:extLst>
            </p:cNvPr>
            <p:cNvCxnSpPr>
              <a:cxnSpLocks/>
            </p:cNvCxnSpPr>
            <p:nvPr/>
          </p:nvCxnSpPr>
          <p:spPr>
            <a:xfrm>
              <a:off x="586884" y="1935009"/>
              <a:ext cx="2250921" cy="0"/>
            </a:xfrm>
            <a:prstGeom prst="straightConnector1">
              <a:avLst/>
            </a:prstGeom>
            <a:noFill/>
            <a:ln w="28575" cap="flat">
              <a:solidFill>
                <a:srgbClr val="000000"/>
              </a:solidFill>
              <a:prstDash val="solid"/>
              <a:miter/>
            </a:ln>
          </p:spPr>
        </p:cxnSp>
        <p:cxnSp>
          <p:nvCxnSpPr>
            <p:cNvPr id="48" name="Straight Connector 51">
              <a:extLst>
                <a:ext uri="{FF2B5EF4-FFF2-40B4-BE49-F238E27FC236}">
                  <a16:creationId xmlns:a16="http://schemas.microsoft.com/office/drawing/2014/main" id="{251C8947-278B-BDE1-A139-8ABC25A35CF0}"/>
                </a:ext>
              </a:extLst>
            </p:cNvPr>
            <p:cNvCxnSpPr>
              <a:cxnSpLocks/>
            </p:cNvCxnSpPr>
            <p:nvPr/>
          </p:nvCxnSpPr>
          <p:spPr>
            <a:xfrm>
              <a:off x="586884" y="1792695"/>
              <a:ext cx="2250921" cy="0"/>
            </a:xfrm>
            <a:prstGeom prst="straightConnector1">
              <a:avLst/>
            </a:prstGeom>
            <a:noFill/>
            <a:ln w="28575" cap="flat">
              <a:solidFill>
                <a:srgbClr val="000000"/>
              </a:solidFill>
              <a:prstDash val="solid"/>
              <a:miter/>
            </a:ln>
          </p:spPr>
        </p:cxnSp>
        <mc:AlternateContent xmlns:mc="http://schemas.openxmlformats.org/markup-compatibility/2006">
          <mc:Choice xmlns:a14="http://schemas.microsoft.com/office/drawing/2010/main" Requires="a14">
            <p:sp>
              <p:nvSpPr>
                <p:cNvPr id="49" name="TextBox 59">
                  <a:extLst>
                    <a:ext uri="{FF2B5EF4-FFF2-40B4-BE49-F238E27FC236}">
                      <a16:creationId xmlns:a16="http://schemas.microsoft.com/office/drawing/2014/main" id="{608349FE-E03E-D32C-3391-FE2211C7078F}"/>
                    </a:ext>
                  </a:extLst>
                </p:cNvPr>
                <p:cNvSpPr txBox="1"/>
                <p:nvPr/>
              </p:nvSpPr>
              <p:spPr>
                <a:xfrm>
                  <a:off x="239542" y="1322365"/>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3</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49" name="TextBox 59">
                  <a:extLst>
                    <a:ext uri="{FF2B5EF4-FFF2-40B4-BE49-F238E27FC236}">
                      <a16:creationId xmlns:a16="http://schemas.microsoft.com/office/drawing/2014/main" id="{608349FE-E03E-D32C-3391-FE2211C7078F}"/>
                    </a:ext>
                  </a:extLst>
                </p:cNvPr>
                <p:cNvSpPr txBox="1">
                  <a:spLocks noRot="1" noChangeAspect="1" noMove="1" noResize="1" noEditPoints="1" noAdjustHandles="1" noChangeArrowheads="1" noChangeShapeType="1" noTextEdit="1"/>
                </p:cNvSpPr>
                <p:nvPr/>
              </p:nvSpPr>
              <p:spPr>
                <a:xfrm>
                  <a:off x="239542" y="1322365"/>
                  <a:ext cx="1404152" cy="409536"/>
                </a:xfrm>
                <a:prstGeom prst="rect">
                  <a:avLst/>
                </a:prstGeom>
                <a:blipFill>
                  <a:blip r:embed="rId8"/>
                  <a:stretch>
                    <a:fillRect l="-4329" t="-38806" b="-113433"/>
                  </a:stretch>
                </a:blipFill>
                <a:ln cap="flat">
                  <a:noFill/>
                </a:ln>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50" name="TextBox 56">
                  <a:extLst>
                    <a:ext uri="{FF2B5EF4-FFF2-40B4-BE49-F238E27FC236}">
                      <a16:creationId xmlns:a16="http://schemas.microsoft.com/office/drawing/2014/main" id="{2CA75605-3515-9782-963A-19C3070D9F0F}"/>
                    </a:ext>
                  </a:extLst>
                </p:cNvPr>
                <p:cNvSpPr txBox="1"/>
                <p:nvPr/>
              </p:nvSpPr>
              <p:spPr>
                <a:xfrm>
                  <a:off x="229027" y="1916711"/>
                  <a:ext cx="1404152" cy="40953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000" dirty="0">
                      <a:solidFill>
                        <a:srgbClr val="000000"/>
                      </a:solidFill>
                      <a:latin typeface="Calibri"/>
                    </a:rPr>
                    <a:t>10</a:t>
                  </a:r>
                  <a14:m>
                    <m:oMath xmlns:m="http://schemas.openxmlformats.org/officeDocument/2006/math">
                      <m:sPre>
                        <m:sPrePr>
                          <m:ctrlPr>
                            <a:rPr lang="fr-FR" i="1">
                              <a:solidFill>
                                <a:srgbClr val="836967"/>
                              </a:solidFill>
                              <a:latin typeface="Cambria Math" panose="02040503050406030204" pitchFamily="18" charset="0"/>
                            </a:rPr>
                          </m:ctrlPr>
                        </m:sPrePr>
                        <m:sub/>
                        <m:sup>
                          <m:r>
                            <a:rPr lang="fr-FR" i="0">
                              <a:latin typeface="Cambria Math" panose="02040503050406030204" pitchFamily="18" charset="0"/>
                            </a:rPr>
                            <m:t>2</m:t>
                          </m:r>
                        </m:sup>
                        <m:e>
                          <m:sSub>
                            <m:sSubPr>
                              <m:ctrlPr>
                                <a:rPr lang="fr-FR" i="1">
                                  <a:solidFill>
                                    <a:srgbClr val="836967"/>
                                  </a:solidFill>
                                  <a:latin typeface="Cambria Math" panose="02040503050406030204" pitchFamily="18" charset="0"/>
                                </a:rPr>
                              </m:ctrlPr>
                            </m:sSubPr>
                            <m:e>
                              <m:r>
                                <a:rPr lang="fr-FR" i="1">
                                  <a:latin typeface="Cambria Math" panose="02040503050406030204" pitchFamily="18" charset="0"/>
                                </a:rPr>
                                <m:t>𝑃</m:t>
                              </m:r>
                            </m:e>
                            <m:sub>
                              <m:f>
                                <m:fPr>
                                  <m:type m:val="lin"/>
                                  <m:ctrlPr>
                                    <a:rPr lang="fr-FR" i="1">
                                      <a:latin typeface="Cambria Math" panose="02040503050406030204" pitchFamily="18" charset="0"/>
                                    </a:rPr>
                                  </m:ctrlPr>
                                </m:fPr>
                                <m:num>
                                  <m:r>
                                    <a:rPr lang="fr-FR" i="0">
                                      <a:latin typeface="Cambria Math" panose="02040503050406030204" pitchFamily="18" charset="0"/>
                                    </a:rPr>
                                    <m:t>1</m:t>
                                  </m:r>
                                </m:num>
                                <m:den>
                                  <m:r>
                                    <a:rPr lang="fr-FR" i="0">
                                      <a:latin typeface="Cambria Math" panose="02040503050406030204" pitchFamily="18" charset="0"/>
                                    </a:rPr>
                                    <m:t>2</m:t>
                                  </m:r>
                                </m:den>
                              </m:f>
                            </m:sub>
                          </m:sSub>
                        </m:e>
                      </m:sPre>
                    </m:oMath>
                  </a14:m>
                  <a:endParaRPr lang="fr-FR" sz="2000" b="0" i="0" u="none" strike="noStrike" kern="1200" cap="none" spc="0" baseline="0" dirty="0">
                    <a:solidFill>
                      <a:srgbClr val="000000"/>
                    </a:solidFill>
                    <a:uFillTx/>
                    <a:latin typeface="Calibri"/>
                  </a:endParaRPr>
                </a:p>
              </p:txBody>
            </p:sp>
          </mc:Choice>
          <mc:Fallback>
            <p:sp>
              <p:nvSpPr>
                <p:cNvPr id="50" name="TextBox 56">
                  <a:extLst>
                    <a:ext uri="{FF2B5EF4-FFF2-40B4-BE49-F238E27FC236}">
                      <a16:creationId xmlns:a16="http://schemas.microsoft.com/office/drawing/2014/main" id="{2CA75605-3515-9782-963A-19C3070D9F0F}"/>
                    </a:ext>
                  </a:extLst>
                </p:cNvPr>
                <p:cNvSpPr txBox="1">
                  <a:spLocks noRot="1" noChangeAspect="1" noMove="1" noResize="1" noEditPoints="1" noAdjustHandles="1" noChangeArrowheads="1" noChangeShapeType="1" noTextEdit="1"/>
                </p:cNvSpPr>
                <p:nvPr/>
              </p:nvSpPr>
              <p:spPr>
                <a:xfrm>
                  <a:off x="229027" y="1916711"/>
                  <a:ext cx="1404152" cy="409536"/>
                </a:xfrm>
                <a:prstGeom prst="rect">
                  <a:avLst/>
                </a:prstGeom>
                <a:blipFill>
                  <a:blip r:embed="rId9"/>
                  <a:stretch>
                    <a:fillRect l="-4783" t="-38806" b="-113433"/>
                  </a:stretch>
                </a:blipFill>
                <a:ln cap="flat">
                  <a:noFill/>
                </a:ln>
              </p:spPr>
              <p:txBody>
                <a:bodyPr/>
                <a:lstStyle/>
                <a:p>
                  <a:r>
                    <a:rPr lang="fr-FR">
                      <a:noFill/>
                    </a:rPr>
                    <a:t> </a:t>
                  </a:r>
                </a:p>
              </p:txBody>
            </p:sp>
          </mc:Fallback>
        </mc:AlternateContent>
        <p:cxnSp>
          <p:nvCxnSpPr>
            <p:cNvPr id="51" name="Straight Arrow Connector 14">
              <a:extLst>
                <a:ext uri="{FF2B5EF4-FFF2-40B4-BE49-F238E27FC236}">
                  <a16:creationId xmlns:a16="http://schemas.microsoft.com/office/drawing/2014/main" id="{94A7A978-3E55-7957-7DF3-8D0CA4EC93AB}"/>
                </a:ext>
              </a:extLst>
            </p:cNvPr>
            <p:cNvCxnSpPr>
              <a:cxnSpLocks/>
            </p:cNvCxnSpPr>
            <p:nvPr/>
          </p:nvCxnSpPr>
          <p:spPr>
            <a:xfrm flipV="1">
              <a:off x="2184367" y="1935009"/>
              <a:ext cx="0" cy="4716779"/>
            </a:xfrm>
            <a:prstGeom prst="straightConnector1">
              <a:avLst/>
            </a:prstGeom>
            <a:noFill/>
            <a:ln w="57150" cap="flat">
              <a:solidFill>
                <a:schemeClr val="tx2">
                  <a:lumMod val="75000"/>
                </a:schemeClr>
              </a:solidFill>
              <a:prstDash val="solid"/>
              <a:miter/>
              <a:tailEnd type="arrow"/>
            </a:ln>
          </p:spPr>
        </p:cxnSp>
        <p:cxnSp>
          <p:nvCxnSpPr>
            <p:cNvPr id="52" name="Straight Arrow Connector 14">
              <a:extLst>
                <a:ext uri="{FF2B5EF4-FFF2-40B4-BE49-F238E27FC236}">
                  <a16:creationId xmlns:a16="http://schemas.microsoft.com/office/drawing/2014/main" id="{6B0CD93F-9429-9402-FCCF-4B2B39412A01}"/>
                </a:ext>
              </a:extLst>
            </p:cNvPr>
            <p:cNvCxnSpPr>
              <a:cxnSpLocks/>
            </p:cNvCxnSpPr>
            <p:nvPr/>
          </p:nvCxnSpPr>
          <p:spPr>
            <a:xfrm flipH="1" flipV="1">
              <a:off x="2399698" y="1792695"/>
              <a:ext cx="17141" cy="4871804"/>
            </a:xfrm>
            <a:prstGeom prst="straightConnector1">
              <a:avLst/>
            </a:prstGeom>
            <a:noFill/>
            <a:ln w="57150" cap="flat">
              <a:solidFill>
                <a:schemeClr val="tx2">
                  <a:lumMod val="75000"/>
                </a:schemeClr>
              </a:solidFill>
              <a:prstDash val="solid"/>
              <a:miter/>
              <a:tailEnd type="arrow"/>
            </a:ln>
          </p:spPr>
        </p:cxnSp>
        <p:sp>
          <p:nvSpPr>
            <p:cNvPr id="53" name="TextBox 44">
              <a:extLst>
                <a:ext uri="{FF2B5EF4-FFF2-40B4-BE49-F238E27FC236}">
                  <a16:creationId xmlns:a16="http://schemas.microsoft.com/office/drawing/2014/main" id="{9CC4F58F-3294-52A5-3BD1-9997DB560CF4}"/>
                </a:ext>
              </a:extLst>
            </p:cNvPr>
            <p:cNvSpPr txBox="1"/>
            <p:nvPr/>
          </p:nvSpPr>
          <p:spPr>
            <a:xfrm>
              <a:off x="2343717" y="5310551"/>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422 nm</a:t>
              </a:r>
              <a:endParaRPr lang="fr-FR" sz="1800" b="0" i="0" u="none" strike="noStrike" kern="1200" cap="none" spc="0" baseline="0" dirty="0">
                <a:solidFill>
                  <a:srgbClr val="000000"/>
                </a:solidFill>
                <a:uFillTx/>
                <a:latin typeface="Calibri"/>
              </a:endParaRPr>
            </a:p>
          </p:txBody>
        </p:sp>
        <p:sp>
          <p:nvSpPr>
            <p:cNvPr id="54" name="TextBox 46">
              <a:extLst>
                <a:ext uri="{FF2B5EF4-FFF2-40B4-BE49-F238E27FC236}">
                  <a16:creationId xmlns:a16="http://schemas.microsoft.com/office/drawing/2014/main" id="{BF233E6A-B332-9C19-20C3-ED4A119FA72F}"/>
                </a:ext>
              </a:extLst>
            </p:cNvPr>
            <p:cNvSpPr txBox="1"/>
            <p:nvPr/>
          </p:nvSpPr>
          <p:spPr>
            <a:xfrm>
              <a:off x="2360858" y="1342465"/>
              <a:ext cx="1118631"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1064 nm</a:t>
              </a:r>
              <a:endParaRPr lang="fr-FR" sz="1800" b="0" i="0" u="none" strike="noStrike" kern="1200" cap="none" spc="0" baseline="0" dirty="0">
                <a:solidFill>
                  <a:srgbClr val="000000"/>
                </a:solidFill>
                <a:uFillTx/>
                <a:latin typeface="Calibri"/>
              </a:endParaRPr>
            </a:p>
          </p:txBody>
        </p:sp>
        <p:sp>
          <p:nvSpPr>
            <p:cNvPr id="55" name="TextBox 25">
              <a:extLst>
                <a:ext uri="{FF2B5EF4-FFF2-40B4-BE49-F238E27FC236}">
                  <a16:creationId xmlns:a16="http://schemas.microsoft.com/office/drawing/2014/main" id="{04EFA551-231F-027D-6E99-5AE4A6222A48}"/>
                </a:ext>
              </a:extLst>
            </p:cNvPr>
            <p:cNvSpPr txBox="1"/>
            <p:nvPr/>
          </p:nvSpPr>
          <p:spPr>
            <a:xfrm>
              <a:off x="2343717" y="400125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368 nm</a:t>
              </a:r>
              <a:endParaRPr lang="fr-FR" sz="1800" b="0" i="0" u="none" strike="noStrike" kern="1200" cap="none" spc="0" baseline="0" dirty="0">
                <a:solidFill>
                  <a:srgbClr val="000000"/>
                </a:solidFill>
                <a:uFillTx/>
                <a:latin typeface="Calibri"/>
              </a:endParaRPr>
            </a:p>
          </p:txBody>
        </p:sp>
        <p:sp>
          <p:nvSpPr>
            <p:cNvPr id="56" name="TextBox 15">
              <a:extLst>
                <a:ext uri="{FF2B5EF4-FFF2-40B4-BE49-F238E27FC236}">
                  <a16:creationId xmlns:a16="http://schemas.microsoft.com/office/drawing/2014/main" id="{F4D38F3C-B467-AFC7-DF45-D83EA649C3D6}"/>
                </a:ext>
              </a:extLst>
            </p:cNvPr>
            <p:cNvSpPr txBox="1"/>
            <p:nvPr/>
          </p:nvSpPr>
          <p:spPr>
            <a:xfrm>
              <a:off x="2343717" y="3484478"/>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365 nm</a:t>
              </a:r>
              <a:endParaRPr lang="fr-FR" sz="1800" b="0" i="0" u="none" strike="noStrike" kern="1200" cap="none" spc="0" baseline="0" dirty="0">
                <a:solidFill>
                  <a:srgbClr val="000000"/>
                </a:solidFill>
                <a:uFillTx/>
                <a:latin typeface="Calibri"/>
              </a:endParaRPr>
            </a:p>
          </p:txBody>
        </p:sp>
        <p:sp>
          <p:nvSpPr>
            <p:cNvPr id="57" name="TextBox 15">
              <a:extLst>
                <a:ext uri="{FF2B5EF4-FFF2-40B4-BE49-F238E27FC236}">
                  <a16:creationId xmlns:a16="http://schemas.microsoft.com/office/drawing/2014/main" id="{AA64E89F-D271-7447-C062-5AF210297C28}"/>
                </a:ext>
              </a:extLst>
            </p:cNvPr>
            <p:cNvSpPr txBox="1"/>
            <p:nvPr/>
          </p:nvSpPr>
          <p:spPr>
            <a:xfrm>
              <a:off x="2380368" y="2103426"/>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342 nm</a:t>
              </a:r>
              <a:endParaRPr lang="fr-FR" sz="1800" b="0" i="0" u="none" strike="noStrike" kern="1200" cap="none" spc="0" baseline="0" dirty="0">
                <a:solidFill>
                  <a:srgbClr val="000000"/>
                </a:solidFill>
                <a:uFillTx/>
                <a:latin typeface="Calibri"/>
              </a:endParaRPr>
            </a:p>
          </p:txBody>
        </p:sp>
        <p:sp>
          <p:nvSpPr>
            <p:cNvPr id="58" name="TextBox 15">
              <a:extLst>
                <a:ext uri="{FF2B5EF4-FFF2-40B4-BE49-F238E27FC236}">
                  <a16:creationId xmlns:a16="http://schemas.microsoft.com/office/drawing/2014/main" id="{9FD10211-1D3B-5648-CACC-DD3730356842}"/>
                </a:ext>
              </a:extLst>
            </p:cNvPr>
            <p:cNvSpPr txBox="1"/>
            <p:nvPr/>
          </p:nvSpPr>
          <p:spPr>
            <a:xfrm>
              <a:off x="2385764" y="2479567"/>
              <a:ext cx="1152912"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pitchFamily="34"/>
                </a:rPr>
                <a:t>344 nm</a:t>
              </a:r>
              <a:endParaRPr lang="fr-FR" sz="1800" b="0" i="0" u="none" strike="noStrike" kern="1200" cap="none" spc="0" baseline="0" dirty="0">
                <a:solidFill>
                  <a:srgbClr val="000000"/>
                </a:solidFill>
                <a:uFillTx/>
                <a:latin typeface="Calibri"/>
              </a:endParaRPr>
            </a:p>
          </p:txBody>
        </p:sp>
      </p:grpSp>
      <mc:AlternateContent xmlns:mc="http://schemas.openxmlformats.org/markup-compatibility/2006">
        <mc:Choice xmlns:a14="http://schemas.microsoft.com/office/drawing/2010/main" Requires="a14">
          <p:sp>
            <p:nvSpPr>
              <p:cNvPr id="64" name="TextBox 63">
                <a:extLst>
                  <a:ext uri="{FF2B5EF4-FFF2-40B4-BE49-F238E27FC236}">
                    <a16:creationId xmlns:a16="http://schemas.microsoft.com/office/drawing/2014/main" id="{8EB8A8BA-08FD-1CC2-905B-2B722F273761}"/>
                  </a:ext>
                </a:extLst>
              </p:cNvPr>
              <p:cNvSpPr txBox="1"/>
              <p:nvPr/>
            </p:nvSpPr>
            <p:spPr>
              <a:xfrm>
                <a:off x="5139165" y="4280244"/>
                <a:ext cx="3483480" cy="1517531"/>
              </a:xfrm>
              <a:prstGeom prst="rect">
                <a:avLst/>
              </a:prstGeom>
              <a:noFill/>
            </p:spPr>
            <p:txBody>
              <a:bodyPr wrap="square">
                <a:spAutoFit/>
              </a:bodyPr>
              <a:lstStyle/>
              <a:p>
                <a:r>
                  <a:rPr lang="fr-FR" sz="1800" b="0" i="0" u="none" strike="noStrike" kern="1200" cap="none" spc="0" baseline="0" dirty="0">
                    <a:solidFill>
                      <a:srgbClr val="000000"/>
                    </a:solidFill>
                    <a:uFillTx/>
                    <a:latin typeface="Calibri"/>
                  </a:rPr>
                  <a:t>8</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i="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i="0">
                                    <a:latin typeface="Cambria Math" panose="02040503050406030204" pitchFamily="18" charset="0"/>
                                  </a:rPr>
                                  <m:t>3</m:t>
                                </m:r>
                              </m:num>
                              <m:den>
                                <m:r>
                                  <a:rPr lang="fr-FR" sz="1800" i="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a:latin typeface="Cambria Math" panose="02040503050406030204" pitchFamily="18" charset="0"/>
                                  </a:rPr>
                                  <m:t>1</m:t>
                                </m:r>
                              </m:num>
                              <m:den>
                                <m:r>
                                  <a:rPr lang="fr-FR" sz="1800">
                                    <a:latin typeface="Cambria Math" panose="02040503050406030204" pitchFamily="18" charset="0"/>
                                  </a:rPr>
                                  <m:t>2</m:t>
                                </m:r>
                              </m:den>
                            </m:f>
                          </m:sub>
                        </m:sSub>
                      </m:e>
                    </m:sPre>
                  </m:oMath>
                </a14:m>
                <a:r>
                  <a:rPr lang="fr-FR" sz="1800" dirty="0"/>
                  <a:t>,</a:t>
                </a:r>
                <a:r>
                  <a:rPr lang="fr-FR" sz="1800" dirty="0">
                    <a:solidFill>
                      <a:srgbClr val="000000"/>
                    </a:solidFill>
                  </a:rPr>
                  <a:t> 9</a:t>
                </a:r>
                <a14:m>
                  <m:oMath xmlns:m="http://schemas.openxmlformats.org/officeDocument/2006/math">
                    <m:sPre>
                      <m:sPrePr>
                        <m:ctrlPr>
                          <a:rPr lang="fr-FR" sz="1800" i="1">
                            <a:solidFill>
                              <a:srgbClr val="836967"/>
                            </a:solidFill>
                            <a:latin typeface="Cambria Math" panose="02040503050406030204" pitchFamily="18" charset="0"/>
                          </a:rPr>
                        </m:ctrlPr>
                      </m:sPrePr>
                      <m:sub/>
                      <m:sup>
                        <m:r>
                          <a:rPr lang="fr-FR" sz="1800">
                            <a:latin typeface="Cambria Math" panose="02040503050406030204" pitchFamily="18" charset="0"/>
                          </a:rPr>
                          <m:t>2</m:t>
                        </m:r>
                      </m:sup>
                      <m:e>
                        <m:sSub>
                          <m:sSubPr>
                            <m:ctrlPr>
                              <a:rPr lang="fr-FR" sz="1800" i="1">
                                <a:solidFill>
                                  <a:srgbClr val="836967"/>
                                </a:solidFill>
                                <a:latin typeface="Cambria Math" panose="02040503050406030204" pitchFamily="18" charset="0"/>
                              </a:rPr>
                            </m:ctrlPr>
                          </m:sSubPr>
                          <m:e>
                            <m:r>
                              <a:rPr lang="fr-FR" sz="1800" i="1">
                                <a:latin typeface="Cambria Math" panose="02040503050406030204" pitchFamily="18" charset="0"/>
                              </a:rPr>
                              <m:t>𝑃</m:t>
                            </m:r>
                          </m:e>
                          <m:sub>
                            <m:f>
                              <m:fPr>
                                <m:type m:val="lin"/>
                                <m:ctrlPr>
                                  <a:rPr lang="fr-FR" sz="1800" i="1">
                                    <a:latin typeface="Cambria Math" panose="02040503050406030204" pitchFamily="18" charset="0"/>
                                  </a:rPr>
                                </m:ctrlPr>
                              </m:fPr>
                              <m:num>
                                <m:r>
                                  <a:rPr lang="fr-FR" sz="1800" b="0" i="0" smtClean="0">
                                    <a:latin typeface="Cambria Math" panose="02040503050406030204" pitchFamily="18" charset="0"/>
                                  </a:rPr>
                                  <m:t>3</m:t>
                                </m:r>
                              </m:num>
                              <m:den>
                                <m:r>
                                  <a:rPr lang="fr-FR" sz="1800">
                                    <a:latin typeface="Cambria Math" panose="02040503050406030204" pitchFamily="18" charset="0"/>
                                  </a:rPr>
                                  <m:t>2</m:t>
                                </m:r>
                              </m:den>
                            </m:f>
                          </m:sub>
                        </m:sSub>
                      </m:e>
                    </m:sPre>
                  </m:oMath>
                </a14:m>
                <a:endParaRPr lang="fr-FR" sz="1800" dirty="0"/>
              </a:p>
              <a:p>
                <a:r>
                  <a:rPr lang="fr-FR" dirty="0"/>
                  <a:t>1st </a:t>
                </a:r>
                <a:r>
                  <a:rPr lang="fr-FR" dirty="0" err="1"/>
                  <a:t>step</a:t>
                </a:r>
                <a:r>
                  <a:rPr lang="fr-FR" dirty="0"/>
                  <a:t> : </a:t>
                </a:r>
                <a:r>
                  <a:rPr lang="fr-FR" dirty="0" err="1"/>
                  <a:t>Ti:Sa</a:t>
                </a:r>
                <a:r>
                  <a:rPr lang="fr-FR" dirty="0"/>
                  <a:t> (3GHz </a:t>
                </a:r>
                <a:r>
                  <a:rPr lang="fr-FR" dirty="0" err="1"/>
                  <a:t>linewidth</a:t>
                </a:r>
                <a:r>
                  <a:rPr lang="fr-FR" dirty="0"/>
                  <a:t>)</a:t>
                </a:r>
              </a:p>
              <a:p>
                <a:r>
                  <a:rPr lang="fr-FR" dirty="0"/>
                  <a:t>2</a:t>
                </a:r>
                <a:r>
                  <a:rPr lang="fr-FR" baseline="30000" dirty="0"/>
                  <a:t>nd</a:t>
                </a:r>
                <a:r>
                  <a:rPr lang="fr-FR" dirty="0"/>
                  <a:t> </a:t>
                </a:r>
                <a:r>
                  <a:rPr lang="fr-FR" dirty="0" err="1"/>
                  <a:t>step</a:t>
                </a:r>
                <a:r>
                  <a:rPr lang="fr-FR" dirty="0"/>
                  <a:t> : </a:t>
                </a:r>
                <a:r>
                  <a:rPr lang="fr-FR" dirty="0" err="1"/>
                  <a:t>Nd:YAG</a:t>
                </a:r>
                <a:endParaRPr lang="fr-FR" dirty="0"/>
              </a:p>
              <a:p>
                <a:endParaRPr lang="fr-FR" sz="1800" dirty="0"/>
              </a:p>
              <a:p>
                <a:pPr marL="0" indent="0">
                  <a:buNone/>
                </a:pPr>
                <a:endParaRPr lang="fr-FR" sz="1800" dirty="0"/>
              </a:p>
            </p:txBody>
          </p:sp>
        </mc:Choice>
        <mc:Fallback>
          <p:sp>
            <p:nvSpPr>
              <p:cNvPr id="64" name="TextBox 63">
                <a:extLst>
                  <a:ext uri="{FF2B5EF4-FFF2-40B4-BE49-F238E27FC236}">
                    <a16:creationId xmlns:a16="http://schemas.microsoft.com/office/drawing/2014/main" id="{8EB8A8BA-08FD-1CC2-905B-2B722F273761}"/>
                  </a:ext>
                </a:extLst>
              </p:cNvPr>
              <p:cNvSpPr txBox="1">
                <a:spLocks noRot="1" noChangeAspect="1" noMove="1" noResize="1" noEditPoints="1" noAdjustHandles="1" noChangeArrowheads="1" noChangeShapeType="1" noTextEdit="1"/>
              </p:cNvSpPr>
              <p:nvPr/>
            </p:nvSpPr>
            <p:spPr>
              <a:xfrm>
                <a:off x="5139165" y="4280244"/>
                <a:ext cx="3483480" cy="1517531"/>
              </a:xfrm>
              <a:prstGeom prst="rect">
                <a:avLst/>
              </a:prstGeom>
              <a:blipFill>
                <a:blip r:embed="rId10"/>
                <a:stretch>
                  <a:fillRect l="-1401" t="-10442"/>
                </a:stretch>
              </a:blipFill>
            </p:spPr>
            <p:txBody>
              <a:bodyPr/>
              <a:lstStyle/>
              <a:p>
                <a:r>
                  <a:rPr lang="fr-FR">
                    <a:noFill/>
                  </a:rPr>
                  <a:t> </a:t>
                </a:r>
              </a:p>
            </p:txBody>
          </p:sp>
        </mc:Fallback>
      </mc:AlternateContent>
    </p:spTree>
    <p:extLst>
      <p:ext uri="{BB962C8B-B14F-4D97-AF65-F5344CB8AC3E}">
        <p14:creationId xmlns:p14="http://schemas.microsoft.com/office/powerpoint/2010/main" val="1887069390"/>
      </p:ext>
    </p:extLst>
  </p:cSld>
  <p:clrMapOvr>
    <a:masterClrMapping/>
  </p:clrMapOvr>
</p:sld>
</file>

<file path=ppt/theme/theme1.xml><?xml version="1.0" encoding="utf-8"?>
<a:theme xmlns:a="http://schemas.openxmlformats.org/drawingml/2006/main" name="Theme Pierre">
  <a:themeElements>
    <a:clrScheme name="Ble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 Pierre" id="{ED093DB5-D5E5-4202-B302-4912021AC57D}" vid="{5F3E4234-CCEA-4A07-9DB7-CD5D7B90EF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Pierre</Template>
  <TotalTime>3248</TotalTime>
  <Words>2848</Words>
  <Application>Microsoft Office PowerPoint</Application>
  <PresentationFormat>Widescreen</PresentationFormat>
  <Paragraphs>623</Paragraphs>
  <Slides>50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Arial Narrow</vt:lpstr>
      <vt:lpstr>Calibri</vt:lpstr>
      <vt:lpstr>Cambria Math</vt:lpstr>
      <vt:lpstr>Courier New</vt:lpstr>
      <vt:lpstr>Wingdings</vt:lpstr>
      <vt:lpstr>Theme Pierre</vt:lpstr>
      <vt:lpstr>Atomic physics studies of the heaviest alkaline</vt:lpstr>
      <vt:lpstr>General motivation – Parity non-conservation</vt:lpstr>
      <vt:lpstr>General motivation – Parity non-conservation</vt:lpstr>
      <vt:lpstr>Atomic 6D-states in neutral Fr</vt:lpstr>
      <vt:lpstr> More Atomic measurements in neutral Fr !</vt:lpstr>
      <vt:lpstr>Atomic studies in 221 Francium</vt:lpstr>
      <vt:lpstr>Results December 2023</vt:lpstr>
      <vt:lpstr>Energy Levels</vt:lpstr>
      <vt:lpstr>Energy levels</vt:lpstr>
      <vt:lpstr>Energy levels</vt:lpstr>
      <vt:lpstr>Energy levels</vt:lpstr>
      <vt:lpstr>Energy levels</vt:lpstr>
      <vt:lpstr>Energy levels</vt:lpstr>
      <vt:lpstr>Energy levels</vt:lpstr>
      <vt:lpstr>Lifetimes</vt:lpstr>
      <vt:lpstr>Atomic studies in Fr : Lifetimes</vt:lpstr>
      <vt:lpstr>Atomic studies in Fr : Lifetimes</vt:lpstr>
      <vt:lpstr>Atomic studies in Fr : Lifetimes</vt:lpstr>
      <vt:lpstr>Atomic studies in Fr : Lifetimes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8p3/2 Lifetime reference</vt:lpstr>
      <vt:lpstr>8p3/2 Lifetime reference</vt:lpstr>
      <vt:lpstr>Main Objective</vt:lpstr>
      <vt:lpstr>General motivation – Parity non-conservation</vt:lpstr>
      <vt:lpstr>Atomic 6D-states in neutral Fr</vt:lpstr>
      <vt:lpstr>Atomic 6D-states in neutral Fr</vt:lpstr>
      <vt:lpstr>Atomic 6D-states in neutral Fr</vt:lpstr>
      <vt:lpstr>Atomic 6D-states in neutral Fr</vt:lpstr>
      <vt:lpstr>Atomic 6D-states in neutral Fr</vt:lpstr>
      <vt:lpstr>Atomic 6D-states in neutral Fr</vt:lpstr>
      <vt:lpstr>Atomic 6D-states in neutral Fr</vt:lpstr>
      <vt:lpstr>Atomic 6D-states in neutral Fr</vt:lpstr>
      <vt:lpstr>Atomic 6D-states in neutral Fr</vt:lpstr>
      <vt:lpstr>Atomic 6D-states in neutral Fr</vt:lpstr>
      <vt:lpstr>Atomic 6D-states in neutral Fr</vt:lpstr>
      <vt:lpstr>Lifetime measurements of 6D5/2</vt:lpstr>
      <vt:lpstr>Lifetime measurements of 6D5/2</vt:lpstr>
      <vt:lpstr>Lifetime measurements of 6D5/2</vt:lpstr>
      <vt:lpstr>Atomic 6D-states in neutral Fr</vt:lpstr>
      <vt:lpstr>Atomic 6D-states in neutral Fr</vt:lpstr>
      <vt:lpstr> More Atomic measurements in neutral Fr !</vt:lpstr>
      <vt:lpstr>Conclusion</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Home</cp:lastModifiedBy>
  <cp:revision>18</cp:revision>
  <dcterms:created xsi:type="dcterms:W3CDTF">2025-01-28T00:30:54Z</dcterms:created>
  <dcterms:modified xsi:type="dcterms:W3CDTF">2026-02-02T14:01:55Z</dcterms:modified>
</cp:coreProperties>
</file>