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94" r:id="rId2"/>
  </p:sldMasterIdLst>
  <p:notesMasterIdLst>
    <p:notesMasterId r:id="rId15"/>
  </p:notesMasterIdLst>
  <p:handoutMasterIdLst>
    <p:handoutMasterId r:id="rId16"/>
  </p:handoutMasterIdLst>
  <p:sldIdLst>
    <p:sldId id="268" r:id="rId3"/>
    <p:sldId id="308" r:id="rId4"/>
    <p:sldId id="320" r:id="rId5"/>
    <p:sldId id="321" r:id="rId6"/>
    <p:sldId id="484" r:id="rId7"/>
    <p:sldId id="485" r:id="rId8"/>
    <p:sldId id="309" r:id="rId9"/>
    <p:sldId id="487" r:id="rId10"/>
    <p:sldId id="486" r:id="rId11"/>
    <p:sldId id="303" r:id="rId12"/>
    <p:sldId id="307" r:id="rId13"/>
    <p:sldId id="301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1FF"/>
    <a:srgbClr val="FFA502"/>
    <a:srgbClr val="138913"/>
    <a:srgbClr val="010101"/>
    <a:srgbClr val="1DC6FF"/>
    <a:srgbClr val="ED06EE"/>
    <a:srgbClr val="005E77"/>
    <a:srgbClr val="2F4D5D"/>
    <a:srgbClr val="DCE7F0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986" autoAdjust="0"/>
  </p:normalViewPr>
  <p:slideViewPr>
    <p:cSldViewPr snapToGrid="0" snapToObjects="1">
      <p:cViewPr varScale="1">
        <p:scale>
          <a:sx n="101" d="100"/>
          <a:sy n="101" d="100"/>
        </p:scale>
        <p:origin x="3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m van den Borne" userId="31dfef72-eeab-4d9c-ba04-b1f57c7839c6" providerId="ADAL" clId="{6E439608-6EF8-4915-ACEC-D7B9BB5FDE9E}"/>
    <pc:docChg chg="mod">
      <pc:chgData name="Bram van den Borne" userId="31dfef72-eeab-4d9c-ba04-b1f57c7839c6" providerId="ADAL" clId="{6E439608-6EF8-4915-ACEC-D7B9BB5FDE9E}" dt="2025-03-27T14:03:56.443" v="0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2-2-2026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2-2-2026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847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90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254A-9A32-4D9F-999A-7AE4229080F7}" type="datetime1">
              <a:rPr lang="nl-BE" smtClean="0"/>
              <a:t>2/02/2026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A9D4-9C81-4EA4-90D9-A5AE89F469FF}" type="datetime1">
              <a:rPr lang="nl-BE" smtClean="0"/>
              <a:t>2/02/2026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3630-3C94-4135-B83C-63BE03A4DA6E}" type="datetime1">
              <a:rPr lang="nl-BE" smtClean="0"/>
              <a:t>2/02/2026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D71A-5F4E-4788-BDB4-7E4316FB62D4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3CEE-DEE7-4FE1-9E60-4920A957B100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8E0B1-D330-47E7-9506-DB8B06CAA4FC}" type="datetime1">
              <a:rPr lang="nl-BE" smtClean="0"/>
              <a:t>2/02/2026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F4F3-53B2-4D44-99BA-0E1E9C6C9971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A5EF-57F2-4BDD-A65C-1B326C668724}" type="datetime1">
              <a:rPr lang="nl-BE" smtClean="0"/>
              <a:t>2/02/2026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8BF3-1E82-4611-A23B-9F416DA51A2D}" type="datetime1">
              <a:rPr lang="nl-BE" smtClean="0"/>
              <a:t>2/02/2026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D058-9EE8-499B-BF67-D4CD97500876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D677A2D-EBAD-4722-BAE3-C0FF7C0AA90A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Department of Physics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BE03537F-3CAE-4DBF-9570-DAF52EBDEB96}" type="datetime1">
              <a:rPr lang="nl-BE" smtClean="0"/>
              <a:t>2/02/2026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Department of Physics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03/PhysRevC.111.01432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F8950-C55D-44A4-8358-65B5E5AE9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10805174" cy="4024798"/>
          </a:xfrm>
        </p:spPr>
        <p:txBody>
          <a:bodyPr>
            <a:normAutofit/>
          </a:bodyPr>
          <a:lstStyle/>
          <a:p>
            <a:r>
              <a:rPr lang="nl-NL" dirty="0"/>
              <a:t>Silver at CRIS: Update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D840A1E-E577-492B-AB8C-5DBF01299E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999" y="5222466"/>
            <a:ext cx="6096524" cy="1544448"/>
          </a:xfrm>
        </p:spPr>
        <p:txBody>
          <a:bodyPr>
            <a:normAutofit/>
          </a:bodyPr>
          <a:lstStyle/>
          <a:p>
            <a:r>
              <a:rPr lang="nl-NL" sz="1600" dirty="0"/>
              <a:t>Bram van den Borne</a:t>
            </a:r>
          </a:p>
          <a:p>
            <a:r>
              <a:rPr lang="nl-NL" sz="1600" dirty="0"/>
              <a:t>Prof. Gerda Neyens</a:t>
            </a:r>
          </a:p>
          <a:p>
            <a:r>
              <a:rPr lang="nl-NL" sz="1600" dirty="0"/>
              <a:t>Prof. Ruben de Groote</a:t>
            </a:r>
          </a:p>
          <a:p>
            <a:r>
              <a:rPr lang="nl-NL" sz="1600" dirty="0"/>
              <a:t>CRIS collaboration meeting 2026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8983C87F-5E8F-45EE-9CE9-61032C3BC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3040E343-EFFE-6506-90BB-555FECF6D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43489"/>
            <a:ext cx="6059263" cy="1544447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7" name="Picture 6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B5E5CD35-5520-1EF9-59F2-CEF91DA93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8850" y="5455730"/>
            <a:ext cx="2105024" cy="94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072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2E3217-04A6-4FF3-4024-3168915C1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1053568"/>
            <a:ext cx="5421575" cy="540000"/>
          </a:xfrm>
        </p:spPr>
        <p:txBody>
          <a:bodyPr/>
          <a:lstStyle/>
          <a:p>
            <a:r>
              <a:rPr lang="en-US" dirty="0"/>
              <a:t>2021 low resolution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3EB44-D368-CB8F-C3D6-3BAD5B7A8A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000" y="1593568"/>
            <a:ext cx="5421575" cy="452036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</a:t>
            </a:r>
            <a:r>
              <a:rPr lang="en-US" baseline="-25000" dirty="0"/>
              <a:t>1/2 </a:t>
            </a:r>
            <a:r>
              <a:rPr lang="en-US" dirty="0"/>
              <a:t>to P</a:t>
            </a:r>
            <a:r>
              <a:rPr lang="en-US" baseline="-25000" dirty="0"/>
              <a:t>1/2</a:t>
            </a:r>
            <a:r>
              <a:rPr lang="en-US" dirty="0"/>
              <a:t> transition </a:t>
            </a:r>
          </a:p>
          <a:p>
            <a:r>
              <a:rPr lang="en-US" baseline="30000" dirty="0"/>
              <a:t>99m-110,112-115,118-120,122-123</a:t>
            </a:r>
            <a:r>
              <a:rPr lang="en-US" dirty="0"/>
              <a:t>Ag measured</a:t>
            </a:r>
            <a:endParaRPr lang="en-US" baseline="30000" dirty="0"/>
          </a:p>
          <a:p>
            <a:r>
              <a:rPr lang="en-US" dirty="0"/>
              <a:t>Odd-even </a:t>
            </a:r>
          </a:p>
          <a:p>
            <a:pPr lvl="1"/>
            <a:r>
              <a:rPr lang="en-US" dirty="0"/>
              <a:t>I = 7/2 fully resolved</a:t>
            </a:r>
          </a:p>
          <a:p>
            <a:pPr lvl="1"/>
            <a:r>
              <a:rPr lang="en-US" dirty="0"/>
              <a:t>I = 1/2 unresolved</a:t>
            </a:r>
          </a:p>
          <a:p>
            <a:r>
              <a:rPr lang="en-US" dirty="0"/>
              <a:t>Odd-odd mostly unresolved</a:t>
            </a:r>
          </a:p>
          <a:p>
            <a:r>
              <a:rPr lang="en-US" dirty="0"/>
              <a:t>Heavily constrained fits</a:t>
            </a:r>
          </a:p>
          <a:p>
            <a:endParaRPr lang="en-US" b="1" dirty="0"/>
          </a:p>
          <a:p>
            <a:r>
              <a:rPr lang="en-US" b="1" dirty="0"/>
              <a:t>Analysis</a:t>
            </a:r>
          </a:p>
          <a:p>
            <a:pPr lvl="1"/>
            <a:r>
              <a:rPr lang="en-US" dirty="0"/>
              <a:t>Sonja (odd-even?)</a:t>
            </a:r>
          </a:p>
          <a:p>
            <a:pPr lvl="1"/>
            <a:r>
              <a:rPr lang="en-US" dirty="0"/>
              <a:t>Bram (finished)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4AAD59-7D25-F856-E28C-504B1C178E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053568"/>
            <a:ext cx="5445000" cy="540000"/>
          </a:xfrm>
        </p:spPr>
        <p:txBody>
          <a:bodyPr/>
          <a:lstStyle/>
          <a:p>
            <a:r>
              <a:rPr lang="en-US" dirty="0"/>
              <a:t>2022 high resolution run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537EBF-3448-DA64-2D50-CB9A3A44FD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593568"/>
            <a:ext cx="5735320" cy="452036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</a:t>
            </a:r>
            <a:r>
              <a:rPr lang="en-US" baseline="-25000" dirty="0"/>
              <a:t>1/2 </a:t>
            </a:r>
            <a:r>
              <a:rPr lang="en-US" dirty="0"/>
              <a:t>to P</a:t>
            </a:r>
            <a:r>
              <a:rPr lang="en-US" baseline="-25000" dirty="0"/>
              <a:t>3/2</a:t>
            </a:r>
            <a:r>
              <a:rPr lang="en-US" dirty="0"/>
              <a:t> transition </a:t>
            </a:r>
          </a:p>
          <a:p>
            <a:r>
              <a:rPr lang="en-US" baseline="30000" dirty="0"/>
              <a:t>106-123</a:t>
            </a:r>
            <a:r>
              <a:rPr lang="en-US" dirty="0"/>
              <a:t>Ag measured</a:t>
            </a:r>
          </a:p>
          <a:p>
            <a:pPr lvl="1"/>
            <a:r>
              <a:rPr lang="en-US" baseline="30000" dirty="0"/>
              <a:t>106m</a:t>
            </a:r>
            <a:r>
              <a:rPr lang="en-US" dirty="0"/>
              <a:t>Ag not measured</a:t>
            </a:r>
            <a:endParaRPr lang="en-US" baseline="30000" dirty="0"/>
          </a:p>
          <a:p>
            <a:r>
              <a:rPr lang="en-US" dirty="0"/>
              <a:t>Odd-even </a:t>
            </a:r>
          </a:p>
          <a:p>
            <a:pPr lvl="1"/>
            <a:r>
              <a:rPr lang="en-US" dirty="0"/>
              <a:t>I = 7/2 fully resolved</a:t>
            </a:r>
          </a:p>
          <a:p>
            <a:pPr lvl="1"/>
            <a:r>
              <a:rPr lang="en-US" dirty="0"/>
              <a:t>I = 1/2 mostly resolved</a:t>
            </a:r>
          </a:p>
          <a:p>
            <a:r>
              <a:rPr lang="en-US" dirty="0"/>
              <a:t>Odd-odd resolved</a:t>
            </a:r>
          </a:p>
          <a:p>
            <a:endParaRPr lang="en-US" dirty="0"/>
          </a:p>
          <a:p>
            <a:r>
              <a:rPr lang="en-US" b="1" dirty="0"/>
              <a:t>Analysis</a:t>
            </a:r>
          </a:p>
          <a:p>
            <a:pPr lvl="1"/>
            <a:r>
              <a:rPr lang="en-US" dirty="0"/>
              <a:t>Sonja (almost finished?)</a:t>
            </a:r>
          </a:p>
          <a:p>
            <a:pPr lvl="1"/>
            <a:r>
              <a:rPr lang="en-US" dirty="0"/>
              <a:t>Bram (finished)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FF94B-A2C5-94D2-7983-C78F2283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9E73DA-9004-C7F3-9425-F82C26D7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179539F-2D93-15B1-54CE-76AFD30FB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laser spectroscopy runs</a:t>
            </a:r>
          </a:p>
        </p:txBody>
      </p:sp>
    </p:spTree>
    <p:extLst>
      <p:ext uri="{BB962C8B-B14F-4D97-AF65-F5344CB8AC3E}">
        <p14:creationId xmlns:p14="http://schemas.microsoft.com/office/powerpoint/2010/main" val="307017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EF566C-90A0-6F31-4BBA-0A42D295F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1178480"/>
            <a:ext cx="5421575" cy="540000"/>
          </a:xfrm>
        </p:spPr>
        <p:txBody>
          <a:bodyPr/>
          <a:lstStyle/>
          <a:p>
            <a:r>
              <a:rPr lang="en-US" dirty="0"/>
              <a:t>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4F529C-6847-AFC5-0713-2E7C67CBB9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78480"/>
            <a:ext cx="5445000" cy="540000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pic>
        <p:nvPicPr>
          <p:cNvPr id="12" name="Content Placeholder 11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6783B3B9-B9A3-AB2B-6B1D-FBBF3129D3B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8676" t="10715" r="8299" b="5586"/>
          <a:stretch/>
        </p:blipFill>
        <p:spPr>
          <a:xfrm>
            <a:off x="6033600" y="2385085"/>
            <a:ext cx="6158399" cy="3649955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66908-92F7-FE87-82B3-F5C4F1A96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1D3222-FF6B-BAAA-4796-5D3D9FDB7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8A7C171-087E-D424-0A45-26EFD9FC4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 regression</a:t>
            </a:r>
          </a:p>
        </p:txBody>
      </p:sp>
      <p:pic>
        <p:nvPicPr>
          <p:cNvPr id="10" name="Content Placeholder 9" descr="A red lines with black lines&#10;&#10;Description automatically generated with medium confidence">
            <a:extLst>
              <a:ext uri="{FF2B5EF4-FFF2-40B4-BE49-F238E27FC236}">
                <a16:creationId xmlns:a16="http://schemas.microsoft.com/office/drawing/2014/main" id="{E96F9EEB-FA1B-56F0-0460-CD863842006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" y="2385085"/>
            <a:ext cx="6095999" cy="3728844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42070A-85C1-0604-2946-A4AE266E142D}"/>
              </a:ext>
            </a:extLst>
          </p:cNvPr>
          <p:cNvSpPr txBox="1"/>
          <p:nvPr/>
        </p:nvSpPr>
        <p:spPr>
          <a:xfrm>
            <a:off x="6242599" y="1831087"/>
            <a:ext cx="574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consistency between </a:t>
            </a:r>
            <a:r>
              <a:rPr lang="en-US" b="1" dirty="0"/>
              <a:t>all</a:t>
            </a:r>
            <a:r>
              <a:rPr lang="en-US" dirty="0"/>
              <a:t> scans of same isotope</a:t>
            </a:r>
          </a:p>
        </p:txBody>
      </p:sp>
    </p:spTree>
    <p:extLst>
      <p:ext uri="{BB962C8B-B14F-4D97-AF65-F5344CB8AC3E}">
        <p14:creationId xmlns:p14="http://schemas.microsoft.com/office/powerpoint/2010/main" val="1720142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630E7FF-1174-45A5-41BB-9B7AD950A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BE073B-C051-8789-CF9E-F0FE8567D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608495A-1549-C6F1-B1CA-53D1A86B6A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91" t="10761" r="8828" b="4496"/>
          <a:stretch/>
        </p:blipFill>
        <p:spPr>
          <a:xfrm>
            <a:off x="6327958" y="324857"/>
            <a:ext cx="5390706" cy="5811656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5B17A155-9CED-C8A9-A513-BB147457D5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65" t="10761" r="8353" b="4496"/>
          <a:stretch/>
        </p:blipFill>
        <p:spPr>
          <a:xfrm>
            <a:off x="855735" y="277389"/>
            <a:ext cx="5390706" cy="58116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C47957-5877-074A-3461-F15141D73EA5}"/>
              </a:ext>
            </a:extLst>
          </p:cNvPr>
          <p:cNvSpPr txBox="1"/>
          <p:nvPr/>
        </p:nvSpPr>
        <p:spPr>
          <a:xfrm>
            <a:off x="898264" y="387897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106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CB808B-CA1C-55B2-4A23-89ABA1FEA706}"/>
              </a:ext>
            </a:extLst>
          </p:cNvPr>
          <p:cNvSpPr txBox="1"/>
          <p:nvPr/>
        </p:nvSpPr>
        <p:spPr>
          <a:xfrm>
            <a:off x="898264" y="1018762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108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38834B-998E-1F5F-DCA6-90E09C1A0A9A}"/>
              </a:ext>
            </a:extLst>
          </p:cNvPr>
          <p:cNvSpPr txBox="1"/>
          <p:nvPr/>
        </p:nvSpPr>
        <p:spPr>
          <a:xfrm>
            <a:off x="898264" y="1665180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110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E28D61-06AC-4103-11B3-D8EDD5FC6609}"/>
              </a:ext>
            </a:extLst>
          </p:cNvPr>
          <p:cNvSpPr txBox="1"/>
          <p:nvPr/>
        </p:nvSpPr>
        <p:spPr>
          <a:xfrm>
            <a:off x="898264" y="2422940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112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989445-AA46-1F0A-A098-39390D391D74}"/>
              </a:ext>
            </a:extLst>
          </p:cNvPr>
          <p:cNvSpPr txBox="1"/>
          <p:nvPr/>
        </p:nvSpPr>
        <p:spPr>
          <a:xfrm>
            <a:off x="898264" y="3053805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116</a:t>
            </a:r>
            <a:endParaRPr lang="LID4096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1F3A5F-9BF5-8FFC-FFA2-9DE886DEE421}"/>
              </a:ext>
            </a:extLst>
          </p:cNvPr>
          <p:cNvSpPr txBox="1"/>
          <p:nvPr/>
        </p:nvSpPr>
        <p:spPr>
          <a:xfrm>
            <a:off x="898264" y="3700223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118</a:t>
            </a:r>
            <a:endParaRPr lang="LID4096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390210-F759-C281-3EC6-A9EC47B79CE3}"/>
              </a:ext>
            </a:extLst>
          </p:cNvPr>
          <p:cNvSpPr txBox="1"/>
          <p:nvPr/>
        </p:nvSpPr>
        <p:spPr>
          <a:xfrm>
            <a:off x="898264" y="4375675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120</a:t>
            </a:r>
            <a:endParaRPr lang="LID4096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B82E77-53F9-455D-8BF1-150B0461C570}"/>
              </a:ext>
            </a:extLst>
          </p:cNvPr>
          <p:cNvSpPr txBox="1"/>
          <p:nvPr/>
        </p:nvSpPr>
        <p:spPr>
          <a:xfrm>
            <a:off x="898264" y="5059705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122</a:t>
            </a:r>
            <a:endParaRPr lang="LID409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D64A8A-C673-075B-4D5B-EF6F5BC67F6A}"/>
              </a:ext>
            </a:extLst>
          </p:cNvPr>
          <p:cNvSpPr txBox="1"/>
          <p:nvPr/>
        </p:nvSpPr>
        <p:spPr>
          <a:xfrm>
            <a:off x="6359141" y="387897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107</a:t>
            </a:r>
            <a:endParaRPr lang="LID4096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1FE458-A41C-51C1-490C-6727D02F4E93}"/>
              </a:ext>
            </a:extLst>
          </p:cNvPr>
          <p:cNvSpPr txBox="1"/>
          <p:nvPr/>
        </p:nvSpPr>
        <p:spPr>
          <a:xfrm>
            <a:off x="6359141" y="1006921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109</a:t>
            </a:r>
            <a:endParaRPr lang="LID4096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90AF0E-24B2-8C4F-E0C1-D9A6C6FB55BF}"/>
              </a:ext>
            </a:extLst>
          </p:cNvPr>
          <p:cNvSpPr txBox="1"/>
          <p:nvPr/>
        </p:nvSpPr>
        <p:spPr>
          <a:xfrm>
            <a:off x="6359141" y="1635258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111</a:t>
            </a:r>
            <a:endParaRPr lang="LID4096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F73F0D-C141-8DF3-9930-3E0D4B47AF85}"/>
              </a:ext>
            </a:extLst>
          </p:cNvPr>
          <p:cNvSpPr txBox="1"/>
          <p:nvPr/>
        </p:nvSpPr>
        <p:spPr>
          <a:xfrm>
            <a:off x="6359141" y="2205683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113</a:t>
            </a:r>
            <a:endParaRPr lang="LID4096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E1879-1B05-04A7-03B1-C30B39D113B7}"/>
              </a:ext>
            </a:extLst>
          </p:cNvPr>
          <p:cNvSpPr txBox="1"/>
          <p:nvPr/>
        </p:nvSpPr>
        <p:spPr>
          <a:xfrm>
            <a:off x="6359141" y="2764512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115</a:t>
            </a: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73B06A-6ABA-6909-0281-F4459838072E}"/>
              </a:ext>
            </a:extLst>
          </p:cNvPr>
          <p:cNvSpPr txBox="1"/>
          <p:nvPr/>
        </p:nvSpPr>
        <p:spPr>
          <a:xfrm>
            <a:off x="6359141" y="3392849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117</a:t>
            </a:r>
            <a:endParaRPr lang="LID4096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34087C-9F16-C03C-D4DD-B816B45C2311}"/>
              </a:ext>
            </a:extLst>
          </p:cNvPr>
          <p:cNvSpPr txBox="1"/>
          <p:nvPr/>
        </p:nvSpPr>
        <p:spPr>
          <a:xfrm>
            <a:off x="6359141" y="3960991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119</a:t>
            </a:r>
            <a:endParaRPr lang="LID4096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6EBC8A-DC95-ABC4-C09C-37DB0A5C96F8}"/>
              </a:ext>
            </a:extLst>
          </p:cNvPr>
          <p:cNvSpPr txBox="1"/>
          <p:nvPr/>
        </p:nvSpPr>
        <p:spPr>
          <a:xfrm>
            <a:off x="6359141" y="4547741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121</a:t>
            </a:r>
            <a:endParaRPr lang="LID4096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ED0DEA-91E1-7BF3-0C3A-A3B628C7FDF8}"/>
              </a:ext>
            </a:extLst>
          </p:cNvPr>
          <p:cNvSpPr txBox="1"/>
          <p:nvPr/>
        </p:nvSpPr>
        <p:spPr>
          <a:xfrm>
            <a:off x="6359141" y="5112975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123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81095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431AFF-E9E7-7DD8-E2D2-8BC321C7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Review of g-factors for </a:t>
            </a:r>
            <a:r>
              <a:rPr lang="en-US" i="1" dirty="0"/>
              <a:t>Z </a:t>
            </a:r>
            <a:r>
              <a:rPr lang="en-US" dirty="0"/>
              <a:t>= 43 to 49 for odd-even isotopes</a:t>
            </a:r>
          </a:p>
          <a:p>
            <a:pPr lvl="1"/>
            <a:r>
              <a:rPr lang="en-US" dirty="0"/>
              <a:t>Finished calculations &amp; (very) preliminary draft ready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Odd-odd isotopes similarity between silver and indium</a:t>
            </a:r>
          </a:p>
          <a:p>
            <a:pPr lvl="1"/>
            <a:r>
              <a:rPr lang="en-US" dirty="0"/>
              <a:t>Still running HFODD calculations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Charge radii both low res and high res from CRIS</a:t>
            </a:r>
          </a:p>
          <a:p>
            <a:pPr lvl="1"/>
            <a:r>
              <a:rPr lang="en-US" dirty="0"/>
              <a:t>Reevaluation with F and M factors from Leonid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Requirement:</a:t>
            </a:r>
            <a:r>
              <a:rPr lang="en-US" dirty="0"/>
              <a:t> Paper with Leonid with calculated hf magnetic field and EFG needs to be submitted (draft is ready)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F1FC3D-D3D7-07C0-6EB0-EF712CBA4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5FDA0-D2E0-C495-9B38-92A6FA9B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0620DE-6414-7BF9-80E0-B8568CD3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for papers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413A73-14CC-BACA-756C-636A6FE68D65}"/>
              </a:ext>
            </a:extLst>
          </p:cNvPr>
          <p:cNvSpPr txBox="1"/>
          <p:nvPr/>
        </p:nvSpPr>
        <p:spPr>
          <a:xfrm>
            <a:off x="9144002" y="2981258"/>
            <a:ext cx="2623382" cy="71508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Or we merge 2. and 3. to one paper</a:t>
            </a:r>
            <a:endParaRPr lang="LID4096" dirty="0">
              <a:solidFill>
                <a:srgbClr val="C00000"/>
              </a:solidFill>
            </a:endParaRP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0D893E47-015F-DBB0-686B-02E700999A26}"/>
              </a:ext>
            </a:extLst>
          </p:cNvPr>
          <p:cNvSpPr/>
          <p:nvPr/>
        </p:nvSpPr>
        <p:spPr>
          <a:xfrm>
            <a:off x="8387255" y="2546132"/>
            <a:ext cx="532292" cy="1715288"/>
          </a:xfrm>
          <a:prstGeom prst="rightBrace">
            <a:avLst>
              <a:gd name="adj1" fmla="val 58333"/>
              <a:gd name="adj2" fmla="val 47426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1702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F7C3C5-6CFD-0D0E-848E-3D9FD33A6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F05693-B467-B7E3-007B-6FBF2F95A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pic>
        <p:nvPicPr>
          <p:cNvPr id="6" name="Picture 5" descr="A graph of numbers and symbols&#10;&#10;AI-generated content may be incorrect.">
            <a:extLst>
              <a:ext uri="{FF2B5EF4-FFF2-40B4-BE49-F238E27FC236}">
                <a16:creationId xmlns:a16="http://schemas.microsoft.com/office/drawing/2014/main" id="{EE79F85F-D900-CCBC-1FE7-2745F35E1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317" y="770981"/>
            <a:ext cx="9669366" cy="543902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8483740-C06F-9A62-8F6C-5FA11E141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5058"/>
            <a:ext cx="11041200" cy="801957"/>
          </a:xfrm>
        </p:spPr>
        <p:txBody>
          <a:bodyPr/>
          <a:lstStyle/>
          <a:p>
            <a:pPr algn="ctr"/>
            <a:r>
              <a:rPr lang="en-GB" dirty="0"/>
              <a:t>Paper 1: odd-evens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4384C5-6DB2-00BA-21D4-4F3CECD46FB1}"/>
              </a:ext>
            </a:extLst>
          </p:cNvPr>
          <p:cNvSpPr txBox="1"/>
          <p:nvPr/>
        </p:nvSpPr>
        <p:spPr>
          <a:xfrm>
            <a:off x="5139559" y="2043211"/>
            <a:ext cx="5192035" cy="783193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Similarity between all positive parity high-spin states</a:t>
            </a:r>
            <a:endParaRPr lang="LID4096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1FDF1-23DB-98D5-0DB4-F2881EE9A914}"/>
              </a:ext>
            </a:extLst>
          </p:cNvPr>
          <p:cNvSpPr txBox="1"/>
          <p:nvPr/>
        </p:nvSpPr>
        <p:spPr>
          <a:xfrm>
            <a:off x="5915223" y="2955854"/>
            <a:ext cx="3640708" cy="44267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Only deviation at </a:t>
            </a:r>
            <a:r>
              <a:rPr lang="en-GB" sz="2000" i="1" dirty="0"/>
              <a:t>Z </a:t>
            </a:r>
            <a:r>
              <a:rPr lang="en-GB" sz="2000" dirty="0"/>
              <a:t>= 39 &amp; 41</a:t>
            </a:r>
            <a:endParaRPr lang="LID4096" sz="2000" dirty="0"/>
          </a:p>
        </p:txBody>
      </p:sp>
    </p:spTree>
    <p:extLst>
      <p:ext uri="{BB962C8B-B14F-4D97-AF65-F5344CB8AC3E}">
        <p14:creationId xmlns:p14="http://schemas.microsoft.com/office/powerpoint/2010/main" val="31194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C4BCF-9396-6B99-046E-C5496D259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84B2B0-6413-6BA4-904D-3049DC77F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EC26F-280B-6054-A473-E36F0DDD5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14F1F37-9FD1-F8C6-7742-69CA14B821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701" t="4861" b="1248"/>
          <a:stretch>
            <a:fillRect/>
          </a:stretch>
        </p:blipFill>
        <p:spPr>
          <a:xfrm>
            <a:off x="512937" y="475728"/>
            <a:ext cx="5232992" cy="571235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93C81EB-4085-C93D-98C2-B9A5971CEC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908" t="1981" b="1491"/>
          <a:stretch>
            <a:fillRect/>
          </a:stretch>
        </p:blipFill>
        <p:spPr>
          <a:xfrm>
            <a:off x="6506180" y="482768"/>
            <a:ext cx="5021328" cy="57053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0DD94A-DB3D-6607-CB02-2717DE9CAFE0}"/>
              </a:ext>
            </a:extLst>
          </p:cNvPr>
          <p:cNvSpPr txBox="1"/>
          <p:nvPr/>
        </p:nvSpPr>
        <p:spPr>
          <a:xfrm>
            <a:off x="2003934" y="98868"/>
            <a:ext cx="3287888" cy="57105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>
            <a:normAutofit lnSpcReduction="10000"/>
          </a:bodyPr>
          <a:lstStyle/>
          <a:p>
            <a:pPr algn="ctr"/>
            <a:r>
              <a:rPr lang="en-US" sz="1400" dirty="0"/>
              <a:t>Special thanks to Jacek </a:t>
            </a:r>
            <a:r>
              <a:rPr lang="en-US" sz="1400" dirty="0" err="1"/>
              <a:t>Dobaczewski</a:t>
            </a:r>
            <a:r>
              <a:rPr lang="en-US" sz="1400" dirty="0"/>
              <a:t> for providing and helping with HFODD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07331A-987E-E4FE-64F5-0039D6F01CDD}"/>
              </a:ext>
            </a:extLst>
          </p:cNvPr>
          <p:cNvSpPr txBox="1"/>
          <p:nvPr/>
        </p:nvSpPr>
        <p:spPr>
          <a:xfrm>
            <a:off x="7786815" y="77600"/>
            <a:ext cx="2879535" cy="50824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>
            <a:normAutofit fontScale="92500" lnSpcReduction="10000"/>
          </a:bodyPr>
          <a:lstStyle/>
          <a:p>
            <a:pPr algn="ctr"/>
            <a:r>
              <a:rPr lang="en-US" sz="1400" dirty="0" err="1"/>
              <a:t>Skyrme</a:t>
            </a:r>
            <a:r>
              <a:rPr lang="en-US" sz="1400" dirty="0"/>
              <a:t> force parameter set from global analysis</a:t>
            </a:r>
            <a:r>
              <a:rPr lang="en-US" sz="1400" baseline="30000" dirty="0"/>
              <a:t>[1]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387E33-68B6-74D9-2DA8-BA65C0E7E264}"/>
              </a:ext>
            </a:extLst>
          </p:cNvPr>
          <p:cNvSpPr txBox="1"/>
          <p:nvPr/>
        </p:nvSpPr>
        <p:spPr>
          <a:xfrm>
            <a:off x="773037" y="6410889"/>
            <a:ext cx="69133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[1] P. L. </a:t>
            </a:r>
            <a:r>
              <a:rPr lang="en-US" sz="1000" dirty="0" err="1">
                <a:solidFill>
                  <a:schemeClr val="bg1"/>
                </a:solidFill>
              </a:rPr>
              <a:t>Sassarini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i="1" dirty="0">
                <a:solidFill>
                  <a:schemeClr val="bg1"/>
                </a:solidFill>
              </a:rPr>
              <a:t>et al., </a:t>
            </a:r>
            <a:r>
              <a:rPr lang="en-US" sz="1000" dirty="0">
                <a:solidFill>
                  <a:schemeClr val="bg1"/>
                </a:solidFill>
              </a:rPr>
              <a:t>J. Phys. G: </a:t>
            </a:r>
            <a:r>
              <a:rPr lang="en-US" sz="1000" dirty="0" err="1">
                <a:solidFill>
                  <a:schemeClr val="bg1"/>
                </a:solidFill>
              </a:rPr>
              <a:t>Nucl</a:t>
            </a:r>
            <a:r>
              <a:rPr lang="en-US" sz="1000" dirty="0">
                <a:solidFill>
                  <a:schemeClr val="bg1"/>
                </a:solidFill>
              </a:rPr>
              <a:t>. Part. Phys. </a:t>
            </a:r>
            <a:r>
              <a:rPr lang="en-US" sz="1000" b="1" dirty="0">
                <a:solidFill>
                  <a:schemeClr val="bg1"/>
                </a:solidFill>
              </a:rPr>
              <a:t>49</a:t>
            </a:r>
            <a:r>
              <a:rPr lang="en-US" sz="1000" dirty="0">
                <a:solidFill>
                  <a:schemeClr val="bg1"/>
                </a:solidFill>
              </a:rPr>
              <a:t>, 11LT01 (2022).</a:t>
            </a:r>
          </a:p>
        </p:txBody>
      </p:sp>
    </p:spTree>
    <p:extLst>
      <p:ext uri="{BB962C8B-B14F-4D97-AF65-F5344CB8AC3E}">
        <p14:creationId xmlns:p14="http://schemas.microsoft.com/office/powerpoint/2010/main" val="2022420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1DF87F-0616-4C66-BE3B-9D0B69B1F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CFAE45-3503-69B9-9485-9C47A5E67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Institute for Nuclear and Radiation Physics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0A1462-D87C-872F-8541-4244C863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95FD83-5346-369D-3D87-5AD0218D8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2: odd-odds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0045D3-3A6F-3975-E311-8E9F4CCC1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940" y="2377440"/>
            <a:ext cx="6072569" cy="38325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632C4F-032E-F437-67CA-DD8544E2D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2" y="2378541"/>
            <a:ext cx="6024433" cy="38314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E5E180-87CA-0D20-314A-1FDA852EC819}"/>
              </a:ext>
            </a:extLst>
          </p:cNvPr>
          <p:cNvSpPr txBox="1"/>
          <p:nvPr/>
        </p:nvSpPr>
        <p:spPr>
          <a:xfrm>
            <a:off x="4483526" y="2456152"/>
            <a:ext cx="1499616" cy="552645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algn="l"/>
            <a:r>
              <a:rPr lang="en-US" sz="2000" b="1" dirty="0">
                <a:solidFill>
                  <a:srgbClr val="D62728"/>
                </a:solidFill>
              </a:rPr>
              <a:t>I = 6</a:t>
            </a:r>
            <a:r>
              <a:rPr lang="en-US" sz="2000" b="1" baseline="30000" dirty="0">
                <a:solidFill>
                  <a:srgbClr val="D62728"/>
                </a:solidFill>
              </a:rPr>
              <a:t>+</a:t>
            </a:r>
            <a:endParaRPr lang="en-US" sz="2000" b="1" dirty="0">
              <a:solidFill>
                <a:srgbClr val="D62728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F56EC3-A9EC-7AE2-EFCF-116D60F739BC}"/>
              </a:ext>
            </a:extLst>
          </p:cNvPr>
          <p:cNvSpPr txBox="1"/>
          <p:nvPr/>
        </p:nvSpPr>
        <p:spPr>
          <a:xfrm>
            <a:off x="7542825" y="2456152"/>
            <a:ext cx="1499616" cy="552645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algn="l"/>
            <a:r>
              <a:rPr lang="en-US" sz="2000" b="1" dirty="0">
                <a:solidFill>
                  <a:srgbClr val="D62728"/>
                </a:solidFill>
              </a:rPr>
              <a:t>I = 1</a:t>
            </a:r>
            <a:r>
              <a:rPr lang="en-US" sz="2000" b="1" baseline="30000" dirty="0">
                <a:solidFill>
                  <a:srgbClr val="D62728"/>
                </a:solidFill>
              </a:rPr>
              <a:t>+</a:t>
            </a:r>
            <a:endParaRPr lang="en-US" sz="2000" b="1" dirty="0">
              <a:solidFill>
                <a:srgbClr val="D62728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9C826A-7BD2-A222-2DCA-8A9A4D349DCD}"/>
              </a:ext>
            </a:extLst>
          </p:cNvPr>
          <p:cNvSpPr txBox="1"/>
          <p:nvPr/>
        </p:nvSpPr>
        <p:spPr>
          <a:xfrm rot="421458">
            <a:off x="5583329" y="978611"/>
            <a:ext cx="4843338" cy="883274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rmAutofit fontScale="92500" lnSpcReduction="20000"/>
          </a:bodyPr>
          <a:lstStyle/>
          <a:p>
            <a:pPr algn="ctr"/>
            <a:r>
              <a:rPr lang="en-US" sz="2800" dirty="0"/>
              <a:t>Good* agreement for dipole and quadrupole moments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848B4A-B066-80E2-59A6-A62423D96143}"/>
              </a:ext>
            </a:extLst>
          </p:cNvPr>
          <p:cNvSpPr txBox="1"/>
          <p:nvPr/>
        </p:nvSpPr>
        <p:spPr>
          <a:xfrm rot="430536">
            <a:off x="8753323" y="325691"/>
            <a:ext cx="3300234" cy="60688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vert="horz" wrap="square" lIns="91440" tIns="45720" rIns="91440" bIns="45720" rtlCol="0">
            <a:normAutofit fontScale="70000" lnSpcReduction="20000"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Globally fitted </a:t>
            </a:r>
            <a:r>
              <a:rPr lang="en-US" sz="2400" dirty="0" err="1">
                <a:solidFill>
                  <a:srgbClr val="00B050"/>
                </a:solidFill>
              </a:rPr>
              <a:t>Skyrme</a:t>
            </a:r>
            <a:r>
              <a:rPr lang="en-US" sz="2400" dirty="0">
                <a:solidFill>
                  <a:srgbClr val="00B050"/>
                </a:solidFill>
              </a:rPr>
              <a:t> force parameter set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58F075-0873-6B94-A614-DB6584C8249C}"/>
              </a:ext>
            </a:extLst>
          </p:cNvPr>
          <p:cNvSpPr txBox="1"/>
          <p:nvPr/>
        </p:nvSpPr>
        <p:spPr>
          <a:xfrm>
            <a:off x="504189" y="1424316"/>
            <a:ext cx="4200242" cy="74250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2000" dirty="0"/>
              <a:t>So far odd-odd nuclei have </a:t>
            </a:r>
            <a:r>
              <a:rPr lang="en-US" sz="2000" i="1" dirty="0"/>
              <a:t>not*</a:t>
            </a:r>
            <a:r>
              <a:rPr lang="en-US" sz="2000" dirty="0"/>
              <a:t> been investigated with HFODD</a:t>
            </a:r>
          </a:p>
        </p:txBody>
      </p:sp>
      <p:pic>
        <p:nvPicPr>
          <p:cNvPr id="20" name="Picture 2" descr="Funny Work In Progress Clipart , Png Download - Work In Progress Funny,  Transparent Png , Transparent Png Image - PNGitem">
            <a:extLst>
              <a:ext uri="{FF2B5EF4-FFF2-40B4-BE49-F238E27FC236}">
                <a16:creationId xmlns:a16="http://schemas.microsoft.com/office/drawing/2014/main" id="{0B66DE04-F4C8-77A4-C73D-1A901D61E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365" b="91011" l="6628" r="94535">
                        <a14:foregroundMark x1="29302" y1="40325" x2="29302" y2="40325"/>
                        <a14:foregroundMark x1="6977" y1="83770" x2="6977" y2="83770"/>
                        <a14:foregroundMark x1="6744" y1="86267" x2="12558" y2="90137"/>
                        <a14:foregroundMark x1="92209" y1="89139" x2="94535" y2="86517"/>
                        <a14:foregroundMark x1="52907" y1="11111" x2="47442" y2="8365"/>
                        <a14:foregroundMark x1="11977" y1="91011" x2="19767" y2="910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2567" y="1182629"/>
            <a:ext cx="1233038" cy="114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52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EB6FE-5A03-1502-A2F0-3F5953480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DF7553-2AE2-494F-29F0-55D0A8E91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Institute for Nuclear and Radiation Physics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30E26C-138B-BC71-371E-931260206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6D9A70C-CAD7-0C90-65E4-E7249E68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2: odd-odds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80C2537-E9C9-5932-C121-E9CE6E0F8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2334235"/>
            <a:ext cx="6096000" cy="38307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3931FD1-12F1-3807-C1F0-CA38FC953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9" y="2332385"/>
            <a:ext cx="6051234" cy="38326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4C1C45-1762-4AAB-51E8-F4244F599943}"/>
              </a:ext>
            </a:extLst>
          </p:cNvPr>
          <p:cNvSpPr txBox="1"/>
          <p:nvPr/>
        </p:nvSpPr>
        <p:spPr>
          <a:xfrm>
            <a:off x="574800" y="2919358"/>
            <a:ext cx="1499616" cy="93181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algn="l"/>
            <a:r>
              <a:rPr lang="en-US" sz="2000" b="1" dirty="0">
                <a:solidFill>
                  <a:srgbClr val="9467BD"/>
                </a:solidFill>
              </a:rPr>
              <a:t>I = 5</a:t>
            </a:r>
            <a:r>
              <a:rPr lang="en-US" sz="2000" b="1" baseline="30000" dirty="0">
                <a:solidFill>
                  <a:srgbClr val="9467BD"/>
                </a:solidFill>
              </a:rPr>
              <a:t>+</a:t>
            </a:r>
          </a:p>
          <a:p>
            <a:pPr algn="l"/>
            <a:r>
              <a:rPr lang="en-US" sz="2000" b="1" dirty="0">
                <a:solidFill>
                  <a:srgbClr val="D62728"/>
                </a:solidFill>
              </a:rPr>
              <a:t>I = 4</a:t>
            </a:r>
            <a:r>
              <a:rPr lang="en-US" sz="2000" b="1" baseline="30000" dirty="0">
                <a:solidFill>
                  <a:srgbClr val="D62728"/>
                </a:solidFill>
              </a:rPr>
              <a:t>+</a:t>
            </a:r>
            <a:endParaRPr lang="en-US" sz="2000" b="1" dirty="0">
              <a:solidFill>
                <a:srgbClr val="D62728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FE9A29-ACC3-5BA8-384C-86E596AFB24C}"/>
              </a:ext>
            </a:extLst>
          </p:cNvPr>
          <p:cNvSpPr txBox="1"/>
          <p:nvPr/>
        </p:nvSpPr>
        <p:spPr>
          <a:xfrm>
            <a:off x="6680573" y="2919358"/>
            <a:ext cx="1499616" cy="771561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algn="l"/>
            <a:r>
              <a:rPr lang="en-US" sz="2000" b="1" dirty="0">
                <a:solidFill>
                  <a:srgbClr val="9467BD"/>
                </a:solidFill>
              </a:rPr>
              <a:t>I = 8</a:t>
            </a:r>
            <a:r>
              <a:rPr lang="en-US" sz="2000" b="1" baseline="30000" dirty="0">
                <a:solidFill>
                  <a:srgbClr val="9467BD"/>
                </a:solidFill>
              </a:rPr>
              <a:t>-</a:t>
            </a:r>
          </a:p>
          <a:p>
            <a:pPr algn="l"/>
            <a:r>
              <a:rPr lang="en-US" sz="2000" b="1" dirty="0">
                <a:solidFill>
                  <a:srgbClr val="D62728"/>
                </a:solidFill>
              </a:rPr>
              <a:t>I = 7</a:t>
            </a:r>
            <a:r>
              <a:rPr lang="en-US" sz="2000" b="1" baseline="30000" dirty="0">
                <a:solidFill>
                  <a:srgbClr val="D62728"/>
                </a:solidFill>
              </a:rPr>
              <a:t>-</a:t>
            </a:r>
            <a:endParaRPr lang="en-US" sz="2000" b="1" dirty="0">
              <a:solidFill>
                <a:srgbClr val="D62728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95B5A7-30C1-3D8D-2028-EF48DE64E634}"/>
              </a:ext>
            </a:extLst>
          </p:cNvPr>
          <p:cNvSpPr txBox="1"/>
          <p:nvPr/>
        </p:nvSpPr>
        <p:spPr>
          <a:xfrm>
            <a:off x="2515399" y="1302493"/>
            <a:ext cx="7161201" cy="88286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rmAutofit lnSpcReduction="10000"/>
          </a:bodyPr>
          <a:lstStyle/>
          <a:p>
            <a:pPr algn="ctr"/>
            <a:r>
              <a:rPr lang="en-US" sz="2400" dirty="0"/>
              <a:t>Reasonable agreement for dipole and quadrupole moments in silver,</a:t>
            </a:r>
            <a:r>
              <a:rPr lang="en-US" sz="2400" b="1" dirty="0"/>
              <a:t> but not in indium!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8A27B3-14CE-CAF9-F1AA-09FB5208F80D}"/>
              </a:ext>
            </a:extLst>
          </p:cNvPr>
          <p:cNvSpPr txBox="1"/>
          <p:nvPr/>
        </p:nvSpPr>
        <p:spPr>
          <a:xfrm rot="430536">
            <a:off x="8753323" y="325691"/>
            <a:ext cx="3300234" cy="60688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vert="horz" wrap="square" lIns="91440" tIns="45720" rIns="91440" bIns="45720" rtlCol="0">
            <a:normAutofit fontScale="70000" lnSpcReduction="20000"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Globally fitted </a:t>
            </a:r>
            <a:r>
              <a:rPr lang="en-US" sz="2400" dirty="0" err="1">
                <a:solidFill>
                  <a:srgbClr val="00B050"/>
                </a:solidFill>
              </a:rPr>
              <a:t>Skyrme</a:t>
            </a:r>
            <a:r>
              <a:rPr lang="en-US" sz="2400" dirty="0">
                <a:solidFill>
                  <a:srgbClr val="00B050"/>
                </a:solidFill>
              </a:rPr>
              <a:t> force parameter set</a:t>
            </a:r>
          </a:p>
        </p:txBody>
      </p:sp>
      <p:pic>
        <p:nvPicPr>
          <p:cNvPr id="19" name="Picture 2" descr="Funny Work In Progress Clipart , Png Download - Work In Progress Funny,  Transparent Png , Transparent Png Image - PNGitem">
            <a:extLst>
              <a:ext uri="{FF2B5EF4-FFF2-40B4-BE49-F238E27FC236}">
                <a16:creationId xmlns:a16="http://schemas.microsoft.com/office/drawing/2014/main" id="{48B725D6-A9B7-9736-DADB-03C28E857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365" b="91011" l="6628" r="94535">
                        <a14:foregroundMark x1="29302" y1="40325" x2="29302" y2="40325"/>
                        <a14:foregroundMark x1="6977" y1="83770" x2="6977" y2="83770"/>
                        <a14:foregroundMark x1="6744" y1="86267" x2="12558" y2="90137"/>
                        <a14:foregroundMark x1="92209" y1="89139" x2="94535" y2="86517"/>
                        <a14:foregroundMark x1="52907" y1="11111" x2="47442" y2="8365"/>
                        <a14:foregroundMark x1="11977" y1="91011" x2="19767" y2="910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2567" y="1182629"/>
            <a:ext cx="1233038" cy="114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51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F3BA33-A741-27F5-9F06-46CCC4EF9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1C3F0-5996-BFA9-E949-DD8585E0D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FAF2CF-B8B4-A601-2F9A-4C380131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Charge radii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E39B2C-58D4-AA6B-6980-AD318C369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268160"/>
            <a:ext cx="3624525" cy="4851840"/>
          </a:xfrm>
        </p:spPr>
        <p:txBody>
          <a:bodyPr>
            <a:normAutofit/>
          </a:bodyPr>
          <a:lstStyle/>
          <a:p>
            <a:r>
              <a:rPr lang="en-US" sz="2200" dirty="0"/>
              <a:t>CRIS data removes weird “staggering” in literature at n-def</a:t>
            </a:r>
          </a:p>
          <a:p>
            <a:endParaRPr lang="en-US" sz="2200" dirty="0"/>
          </a:p>
          <a:p>
            <a:r>
              <a:rPr lang="en-US" sz="2200" dirty="0"/>
              <a:t>New measurements at </a:t>
            </a:r>
            <a:r>
              <a:rPr lang="en-US" sz="2200" baseline="30000" dirty="0"/>
              <a:t>111,112</a:t>
            </a:r>
            <a:r>
              <a:rPr lang="en-US" sz="2200" dirty="0"/>
              <a:t>Ag</a:t>
            </a:r>
          </a:p>
          <a:p>
            <a:endParaRPr lang="en-US" dirty="0"/>
          </a:p>
          <a:p>
            <a:r>
              <a:rPr lang="en-US" sz="2200" baseline="30000" dirty="0"/>
              <a:t>112</a:t>
            </a:r>
            <a:r>
              <a:rPr lang="en-US" sz="2200" dirty="0"/>
              <a:t>Ag deviates slightly from trend</a:t>
            </a:r>
          </a:p>
          <a:p>
            <a:pPr lvl="1"/>
            <a:r>
              <a:rPr lang="en-US" sz="2000" dirty="0"/>
              <a:t>Q = 0.73(2)[8] </a:t>
            </a:r>
            <a:r>
              <a:rPr lang="en-US" sz="2000" dirty="0" err="1"/>
              <a:t>eb</a:t>
            </a:r>
            <a:endParaRPr lang="en-US" sz="2000" dirty="0"/>
          </a:p>
          <a:p>
            <a:pPr lvl="1"/>
            <a:r>
              <a:rPr lang="en-US" sz="2000" dirty="0"/>
              <a:t>Only 2</a:t>
            </a:r>
            <a:r>
              <a:rPr lang="en-US" sz="2000" baseline="30000" dirty="0"/>
              <a:t>-</a:t>
            </a:r>
            <a:r>
              <a:rPr lang="en-US" sz="2000" dirty="0"/>
              <a:t> state in chain</a:t>
            </a:r>
          </a:p>
        </p:txBody>
      </p:sp>
      <p:pic>
        <p:nvPicPr>
          <p:cNvPr id="6" name="Picture 5" descr="A graph of mass number&#10;&#10;Description automatically generated">
            <a:extLst>
              <a:ext uri="{FF2B5EF4-FFF2-40B4-BE49-F238E27FC236}">
                <a16:creationId xmlns:a16="http://schemas.microsoft.com/office/drawing/2014/main" id="{9DA303F2-CE65-7FD2-FC2A-6F79AB1478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4" t="10682" r="9726" b="1490"/>
          <a:stretch/>
        </p:blipFill>
        <p:spPr>
          <a:xfrm>
            <a:off x="4281914" y="379348"/>
            <a:ext cx="7751297" cy="57406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B8A2AB-541C-16C5-688C-68D13843A001}"/>
              </a:ext>
            </a:extLst>
          </p:cNvPr>
          <p:cNvSpPr txBox="1"/>
          <p:nvPr/>
        </p:nvSpPr>
        <p:spPr>
          <a:xfrm>
            <a:off x="5227785" y="456633"/>
            <a:ext cx="2678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Literature</a:t>
            </a:r>
          </a:p>
          <a:p>
            <a:r>
              <a:rPr lang="en-US" dirty="0">
                <a:solidFill>
                  <a:srgbClr val="00B050"/>
                </a:solidFill>
              </a:rPr>
              <a:t>Low resolution CRIS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High resolution CRIS</a:t>
            </a:r>
          </a:p>
          <a:p>
            <a:r>
              <a:rPr lang="en-US" dirty="0">
                <a:solidFill>
                  <a:srgbClr val="ED06EE"/>
                </a:solidFill>
              </a:rPr>
              <a:t>IGISOL</a:t>
            </a:r>
          </a:p>
        </p:txBody>
      </p:sp>
    </p:spTree>
    <p:extLst>
      <p:ext uri="{BB962C8B-B14F-4D97-AF65-F5344CB8AC3E}">
        <p14:creationId xmlns:p14="http://schemas.microsoft.com/office/powerpoint/2010/main" val="292956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7DE187-80C6-033B-C166-23532FF48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Paper with Leonid needs to be published before publishing CRIS results</a:t>
            </a:r>
          </a:p>
          <a:p>
            <a:endParaRPr lang="en-GB" dirty="0"/>
          </a:p>
          <a:p>
            <a:r>
              <a:rPr lang="en-GB" dirty="0"/>
              <a:t>First preliminary draft on odd-evens with HFODD calculations ready</a:t>
            </a:r>
          </a:p>
          <a:p>
            <a:endParaRPr lang="en-GB" dirty="0"/>
          </a:p>
          <a:p>
            <a:r>
              <a:rPr lang="en-GB" dirty="0"/>
              <a:t>Merge the charge radii with odd-odds into one paper?</a:t>
            </a:r>
          </a:p>
          <a:p>
            <a:pPr lvl="1"/>
            <a:r>
              <a:rPr lang="en-GB" dirty="0"/>
              <a:t>Similar to IGISOL odd-odd paper on n-rich silver </a:t>
            </a:r>
            <a:r>
              <a:rPr lang="nl-BE" sz="1000" dirty="0">
                <a:hlinkClick r:id="rId2"/>
              </a:rPr>
              <a:t>https://doi.org/10.1103/PhysRevC.111.014329</a:t>
            </a:r>
            <a:r>
              <a:rPr lang="nl-BE" sz="1000" dirty="0"/>
              <a:t>  </a:t>
            </a:r>
          </a:p>
          <a:p>
            <a:pPr lvl="1"/>
            <a:endParaRPr lang="LID4096" sz="2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B11903-5125-1965-894E-C8B0960F9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9B504-0A55-F256-FDBF-757B8B35C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CCE76A-F528-916F-DB38-25FCA2A34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328751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C09EF-D2C8-C9C8-8C74-345F5791C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Suggestions &amp; questions?</a:t>
            </a:r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A029A-9591-7F51-7191-84C31230B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68A93B-3FB7-821C-4A8E-1A37E560C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3219655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285</TotalTime>
  <Words>507</Words>
  <Application>Microsoft Office PowerPoint</Application>
  <PresentationFormat>Widescreen</PresentationFormat>
  <Paragraphs>125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KU Leuven</vt:lpstr>
      <vt:lpstr>KU Leuven Sedes</vt:lpstr>
      <vt:lpstr>Silver at CRIS: Update</vt:lpstr>
      <vt:lpstr>Story for papers</vt:lpstr>
      <vt:lpstr>Paper 1: odd-evens</vt:lpstr>
      <vt:lpstr>PowerPoint Presentation</vt:lpstr>
      <vt:lpstr>Paper 2: odd-odds</vt:lpstr>
      <vt:lpstr>Paper 2: odd-odds</vt:lpstr>
      <vt:lpstr>3. Charge radii</vt:lpstr>
      <vt:lpstr>Summary </vt:lpstr>
      <vt:lpstr>Suggestions &amp; questions?</vt:lpstr>
      <vt:lpstr>Two laser spectroscopy runs</vt:lpstr>
      <vt:lpstr>GP regression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Bram van den Borne</cp:lastModifiedBy>
  <cp:revision>6</cp:revision>
  <dcterms:created xsi:type="dcterms:W3CDTF">2017-09-13T11:47:32Z</dcterms:created>
  <dcterms:modified xsi:type="dcterms:W3CDTF">2026-02-02T14:30:28Z</dcterms:modified>
</cp:coreProperties>
</file>