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67" r:id="rId3"/>
    <p:sldId id="272" r:id="rId4"/>
    <p:sldId id="292" r:id="rId5"/>
    <p:sldId id="275" r:id="rId6"/>
    <p:sldId id="289" r:id="rId7"/>
    <p:sldId id="291" r:id="rId8"/>
    <p:sldId id="276" r:id="rId9"/>
    <p:sldId id="295" r:id="rId10"/>
    <p:sldId id="297" r:id="rId11"/>
    <p:sldId id="274" r:id="rId12"/>
    <p:sldId id="287" r:id="rId13"/>
    <p:sldId id="290" r:id="rId14"/>
    <p:sldId id="296" r:id="rId15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3C0A1-9C72-4460-BE65-B1687890214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47884-25FD-4A5E-81C4-9BF3B7B05D2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7329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798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54E32A-327F-AF4B-8E1F-209FBF93D26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223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114B8-0E6D-CDCB-7108-C05A894A1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DF6C4F-E6E9-4020-8217-9D321C07F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A032E-029A-AA78-E035-0F66CC456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52E36-FDA8-3294-11B9-080A41AE7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C815C-E618-07FE-76FC-EFFD83780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46826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9AD4-9FDF-B94F-F5F8-E17AC210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C07689-E9A3-33A7-CF5C-0687B5A8EA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8195B-4E9F-DA27-24C7-EB415BEF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34DA4-F6E8-97EC-6190-E9B1F88B8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F6097-CD76-4CF5-CFAC-581FF671E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0345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879C99-13D4-9255-A778-E964AEDDA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DCC6C-C487-4BC3-403B-465C1B41A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78449-7C99-A2E2-018B-130FB3E00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11504-52E1-1115-4D6B-8305E67A8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61E6D-C7BB-A0DC-4D4E-BA75681E5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16238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55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F01B-1275-4430-A60C-AF6700DA741E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955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FE7D-7C4B-43FF-AE15-325B3A5CED3C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0908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D6B-60D7-4A2B-B6B8-6AE23AACEDEB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5616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6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9DE1-A27D-46A3-92E9-47F666AA9428}" type="datetime1">
              <a:rPr lang="nl-BE" smtClean="0"/>
              <a:t>2/02/2026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5101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A7A7-80A3-4DC9-935F-69D54716A967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5088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95D-D46A-40D5-A7EF-95B65D11EB23}" type="datetime1">
              <a:rPr lang="nl-BE" smtClean="0"/>
              <a:t>2/02/2026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820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91B8D-D9EB-42E1-A288-985BBD1D52D7}" type="datetime1">
              <a:rPr lang="nl-BE" smtClean="0"/>
              <a:t>2/02/2026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805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B77F-90DF-5678-E906-B5C2D5B8F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5A37B-9454-7919-18E3-4AA7D96C5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0891C-8D9B-89C2-0E15-42F3B4021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0340F-BF2D-13AA-9030-DEF24C43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66603-5444-6CA7-CA9E-7E5CEBEBF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55274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C41A-CC96-43DC-9D0C-EEA4404690A2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475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32"/>
            </a:lvl1pPr>
            <a:lvl2pPr marL="387111" indent="0" algn="ctr">
              <a:buNone/>
              <a:defRPr sz="1693"/>
            </a:lvl2pPr>
            <a:lvl3pPr marL="774222" indent="0" algn="ctr">
              <a:buNone/>
              <a:defRPr sz="1524"/>
            </a:lvl3pPr>
            <a:lvl4pPr marL="1161334" indent="0" algn="ctr">
              <a:buNone/>
              <a:defRPr sz="1355"/>
            </a:lvl4pPr>
            <a:lvl5pPr marL="1548445" indent="0" algn="ctr">
              <a:buNone/>
              <a:defRPr sz="1355"/>
            </a:lvl5pPr>
            <a:lvl6pPr marL="1935556" indent="0" algn="ctr">
              <a:buNone/>
              <a:defRPr sz="1355"/>
            </a:lvl6pPr>
            <a:lvl7pPr marL="2322667" indent="0" algn="ctr">
              <a:buNone/>
              <a:defRPr sz="1355"/>
            </a:lvl7pPr>
            <a:lvl8pPr marL="2709779" indent="0" algn="ctr">
              <a:buNone/>
              <a:defRPr sz="1355"/>
            </a:lvl8pPr>
            <a:lvl9pPr marL="3096890" indent="0" algn="ctr">
              <a:buNone/>
              <a:defRPr sz="135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44E2-AD52-47FD-815C-174D417EAD04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2DCB-666F-4079-AC5B-6FB9E78919A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3718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FF28-2B9D-FEFB-D3FD-BCAFF5AD2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108A7-5112-5FA0-4D9D-1D0DEF846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BCF95-D063-B8FF-C2C4-F2DD7164D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3D8C1-64AE-8556-F4DB-EF3EBE7E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52EE2-91D0-8C04-FD22-BE9A6015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2301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D2274-528D-84AA-D371-368220A6C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E7D88-80A9-F5E6-1849-3EFB0127A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9910B-DA48-2629-308E-2E43A28D7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82166-B459-E140-A10F-96F0F8155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E6A5A-3716-33F1-88D4-F015DE793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CA1D1-D2E6-B0AE-9A14-85CAB2B8E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0284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62605-D7E7-A6A5-A4EA-B085439D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FCDAB-DEC3-6293-1150-3AA18AD16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2060C-968B-11C5-B355-1981085EF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A304B1-C68F-B87D-CC29-5854A714C7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000A4D-E892-6254-07AE-5444FB3EE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052BB7-7E6B-4E37-5124-5C0EBE310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A5EEA7-3218-3062-F044-B5EC0BBDA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E06099-FE2A-76D7-99E9-B17DF449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054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D04A9-39FE-F512-BC1E-BB242E1D6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0CD85-4E31-6160-0838-A1D9A607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EB69A2-B153-ED06-3C1F-D52B4901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8BFFD-1635-4E71-95D7-F3756A2E7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6832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3E61FD-9035-A0D5-BD28-0CC80A1C8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1962-E1B2-5EAD-0AA6-0BFFEB2E0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C0588-7412-DAB4-0E06-4F72DC5BF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8566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85CAC-D274-5757-F912-85D8A23BF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CF1C8-B2ED-BFD4-4681-BE1FC216A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6D0A2-F696-6F4E-80E6-9688DC02E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0EF2D-3423-1062-DDB4-93E3CE55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9893C-6240-5CF3-1611-400A95F73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38BC8-AB83-B5E4-BBE3-9928EDDC5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2684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83FF-9868-3BDE-80B5-943B53CB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F1DC21-4521-E15E-0066-3FD9069CC5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A60F19-E295-10A8-55C7-EF0F9CFCF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72FC2-F951-582F-3E10-3A4417858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213300-7CF9-1688-F3FB-8F0B06904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4639C-3C56-A54E-40C2-BCBEBA55F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9059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D9AAC6-67F2-F448-8731-732411EC7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5D244-216A-94F5-1BD9-C94FB7F98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CD42E-4930-E39F-C06F-8AF82F42F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372E64-2C07-4926-8968-9AFBEA8F9083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376A2-DB24-6F80-EA7D-069EB0270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7971C-0357-8ADC-024C-82C9EE48B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D6C050-F214-42E0-BC2D-EADEF15B1CA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6986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454510C-EFF4-4A5F-90B4-11CF67E27FF7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400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>
          <p15:clr>
            <a:srgbClr val="F26B43"/>
          </p15:clr>
        </p15:guide>
        <p15:guide id="2" pos="7319">
          <p15:clr>
            <a:srgbClr val="F26B43"/>
          </p15:clr>
        </p15:guide>
        <p15:guide id="3" orient="horz" pos="3857">
          <p15:clr>
            <a:srgbClr val="F26B43"/>
          </p15:clr>
        </p15:guide>
        <p15:guide id="4" pos="3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9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2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6/adnd.1995.1007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physics.anu.edu.au/~ecs103/chart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0.png"/><Relationship Id="rId5" Type="http://schemas.openxmlformats.org/officeDocument/2006/relationships/image" Target="../media/image381.png"/><Relationship Id="rId4" Type="http://schemas.openxmlformats.org/officeDocument/2006/relationships/image" Target="../media/image3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270" y="647953"/>
            <a:ext cx="12193270" cy="6210300"/>
          </a:xfrm>
          <a:custGeom>
            <a:avLst/>
            <a:gdLst/>
            <a:ahLst/>
            <a:cxnLst/>
            <a:rect l="l" t="t" r="r" b="b"/>
            <a:pathLst>
              <a:path w="12193270" h="6210300">
                <a:moveTo>
                  <a:pt x="12193143" y="0"/>
                </a:moveTo>
                <a:lnTo>
                  <a:pt x="0" y="0"/>
                </a:lnTo>
                <a:lnTo>
                  <a:pt x="0" y="6210046"/>
                </a:lnTo>
                <a:lnTo>
                  <a:pt x="12193143" y="6210046"/>
                </a:lnTo>
                <a:lnTo>
                  <a:pt x="12193143" y="0"/>
                </a:lnTo>
                <a:close/>
              </a:path>
            </a:pathLst>
          </a:custGeom>
          <a:solidFill>
            <a:srgbClr val="1D8DA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4" y="360006"/>
            <a:ext cx="2018157" cy="72000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43800" y="1350262"/>
            <a:ext cx="4648200" cy="550773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44600" y="4340097"/>
            <a:ext cx="10069830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Angelos Karadimas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Supervisor: Agi Koszorus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Co – Supervisor: Gerda Neyens</a:t>
            </a:r>
          </a:p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45565" y="2154900"/>
            <a:ext cx="9968865" cy="2342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/>
            <a:r>
              <a:rPr lang="en-US" u="sng" dirty="0">
                <a:solidFill>
                  <a:schemeClr val="bg1"/>
                </a:solidFill>
              </a:rPr>
              <a:t>Collinear Resonance Ionization Spectroscopy of Argon (Z=18) Isotopes</a:t>
            </a:r>
            <a:br>
              <a:rPr lang="en-US" u="sng" dirty="0">
                <a:solidFill>
                  <a:schemeClr val="bg1"/>
                </a:solidFill>
              </a:rPr>
            </a:br>
            <a:br>
              <a:rPr lang="en-US" u="sng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CRIS Collaboration Meeting 2/2/2026</a:t>
            </a:r>
            <a:endParaRPr lang="en-B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CFBC7-5698-D866-586E-F703138FF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DD5496-6BD8-F1E8-463C-187570C29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-204120"/>
            <a:ext cx="11041200" cy="1152000"/>
          </a:xfrm>
        </p:spPr>
        <p:txBody>
          <a:bodyPr/>
          <a:lstStyle/>
          <a:p>
            <a:pPr algn="ctr"/>
            <a:r>
              <a:rPr lang="en-US" dirty="0"/>
              <a:t>Even – Even Isotopes</a:t>
            </a:r>
            <a:endParaRPr lang="en-BE" dirty="0"/>
          </a:p>
        </p:txBody>
      </p:sp>
      <p:sp>
        <p:nvSpPr>
          <p:cNvPr id="32" name="Footer Placeholder 2">
            <a:extLst>
              <a:ext uri="{FF2B5EF4-FFF2-40B4-BE49-F238E27FC236}">
                <a16:creationId xmlns:a16="http://schemas.microsoft.com/office/drawing/2014/main" id="{A701630A-8225-E5E5-FFC4-6FA0965FC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pic>
        <p:nvPicPr>
          <p:cNvPr id="8" name="Picture 7" descr="A graph of a number of lines&#10;&#10;AI-generated content may be incorrect.">
            <a:extLst>
              <a:ext uri="{FF2B5EF4-FFF2-40B4-BE49-F238E27FC236}">
                <a16:creationId xmlns:a16="http://schemas.microsoft.com/office/drawing/2014/main" id="{827AD174-1814-211D-421A-EB090F4CB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709755"/>
            <a:ext cx="11510413" cy="52433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EE01CC-BDBA-39F1-E478-40CB349BFB58}"/>
              </a:ext>
            </a:extLst>
          </p:cNvPr>
          <p:cNvSpPr txBox="1"/>
          <p:nvPr/>
        </p:nvSpPr>
        <p:spPr>
          <a:xfrm>
            <a:off x="1224000" y="5876447"/>
            <a:ext cx="9117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Figure: Even - even argon isotopes evolution over frequency.</a:t>
            </a:r>
            <a:endParaRPr kumimoji="0" lang="en-BE" sz="12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BD54BE-DC46-9EDF-171F-9DE06DBF00B9}"/>
              </a:ext>
            </a:extLst>
          </p:cNvPr>
          <p:cNvCxnSpPr/>
          <p:nvPr/>
        </p:nvCxnSpPr>
        <p:spPr>
          <a:xfrm>
            <a:off x="3676650" y="1524000"/>
            <a:ext cx="0" cy="392430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FA7029-794A-FA47-5608-7BB64602F6F2}"/>
              </a:ext>
            </a:extLst>
          </p:cNvPr>
          <p:cNvCxnSpPr>
            <a:cxnSpLocks/>
          </p:cNvCxnSpPr>
          <p:nvPr/>
        </p:nvCxnSpPr>
        <p:spPr>
          <a:xfrm>
            <a:off x="5267325" y="2209800"/>
            <a:ext cx="0" cy="323850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2BAC8AF-4D72-A7E2-3E6C-CF0549B33A7B}"/>
              </a:ext>
            </a:extLst>
          </p:cNvPr>
          <p:cNvCxnSpPr>
            <a:cxnSpLocks/>
          </p:cNvCxnSpPr>
          <p:nvPr/>
        </p:nvCxnSpPr>
        <p:spPr>
          <a:xfrm>
            <a:off x="6791325" y="2933700"/>
            <a:ext cx="0" cy="251460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9D64FD-FDA6-A59E-B2AD-61D351C917EA}"/>
              </a:ext>
            </a:extLst>
          </p:cNvPr>
          <p:cNvCxnSpPr>
            <a:cxnSpLocks/>
          </p:cNvCxnSpPr>
          <p:nvPr/>
        </p:nvCxnSpPr>
        <p:spPr>
          <a:xfrm>
            <a:off x="8191500" y="3600450"/>
            <a:ext cx="0" cy="188595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C13163-46FD-ABA0-B39D-31E3BB5035C1}"/>
              </a:ext>
            </a:extLst>
          </p:cNvPr>
          <p:cNvCxnSpPr>
            <a:cxnSpLocks/>
          </p:cNvCxnSpPr>
          <p:nvPr/>
        </p:nvCxnSpPr>
        <p:spPr>
          <a:xfrm>
            <a:off x="9601200" y="4314825"/>
            <a:ext cx="0" cy="117157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9CBE39-1696-6D6F-065B-5C58F2A52245}"/>
              </a:ext>
            </a:extLst>
          </p:cNvPr>
          <p:cNvCxnSpPr>
            <a:cxnSpLocks/>
          </p:cNvCxnSpPr>
          <p:nvPr/>
        </p:nvCxnSpPr>
        <p:spPr>
          <a:xfrm>
            <a:off x="10439400" y="5019675"/>
            <a:ext cx="0" cy="46672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9F18EBE-D572-F70A-7C1D-AE8BACADCA3E}"/>
              </a:ext>
            </a:extLst>
          </p:cNvPr>
          <p:cNvCxnSpPr>
            <a:cxnSpLocks/>
          </p:cNvCxnSpPr>
          <p:nvPr/>
        </p:nvCxnSpPr>
        <p:spPr>
          <a:xfrm>
            <a:off x="1800225" y="847725"/>
            <a:ext cx="0" cy="463867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323A24-2EA5-6DE5-B004-C8A375C42013}"/>
              </a:ext>
            </a:extLst>
          </p:cNvPr>
          <p:cNvCxnSpPr>
            <a:cxnSpLocks/>
          </p:cNvCxnSpPr>
          <p:nvPr/>
        </p:nvCxnSpPr>
        <p:spPr>
          <a:xfrm>
            <a:off x="1800225" y="1181100"/>
            <a:ext cx="18764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6EA43F5-BB65-C830-FC35-A7353C7FAF55}"/>
              </a:ext>
            </a:extLst>
          </p:cNvPr>
          <p:cNvCxnSpPr>
            <a:cxnSpLocks/>
          </p:cNvCxnSpPr>
          <p:nvPr/>
        </p:nvCxnSpPr>
        <p:spPr>
          <a:xfrm>
            <a:off x="3676650" y="2466975"/>
            <a:ext cx="15906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AC049ED-DB44-007D-4786-1103F2450AF2}"/>
              </a:ext>
            </a:extLst>
          </p:cNvPr>
          <p:cNvCxnSpPr>
            <a:cxnSpLocks/>
          </p:cNvCxnSpPr>
          <p:nvPr/>
        </p:nvCxnSpPr>
        <p:spPr>
          <a:xfrm>
            <a:off x="3676650" y="3162300"/>
            <a:ext cx="31146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FAD424E-2241-AF14-458F-C6E54FFC38D4}"/>
              </a:ext>
            </a:extLst>
          </p:cNvPr>
          <p:cNvCxnSpPr>
            <a:cxnSpLocks/>
          </p:cNvCxnSpPr>
          <p:nvPr/>
        </p:nvCxnSpPr>
        <p:spPr>
          <a:xfrm>
            <a:off x="3676650" y="3848100"/>
            <a:ext cx="45148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1A8480B-8AD1-AC92-C7D5-8330DE3CA434}"/>
              </a:ext>
            </a:extLst>
          </p:cNvPr>
          <p:cNvCxnSpPr>
            <a:cxnSpLocks/>
          </p:cNvCxnSpPr>
          <p:nvPr/>
        </p:nvCxnSpPr>
        <p:spPr>
          <a:xfrm>
            <a:off x="3676650" y="4524375"/>
            <a:ext cx="5924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AF1449C-B3B0-58F3-0957-42B18F4DB06E}"/>
              </a:ext>
            </a:extLst>
          </p:cNvPr>
          <p:cNvCxnSpPr>
            <a:cxnSpLocks/>
          </p:cNvCxnSpPr>
          <p:nvPr/>
        </p:nvCxnSpPr>
        <p:spPr>
          <a:xfrm>
            <a:off x="3676650" y="5267325"/>
            <a:ext cx="67627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144496F-F86C-505B-CDBF-ACEDDC1D28D9}"/>
                  </a:ext>
                </a:extLst>
              </p:cNvPr>
              <p:cNvSpPr txBox="1"/>
              <p:nvPr/>
            </p:nvSpPr>
            <p:spPr>
              <a:xfrm>
                <a:off x="2377494" y="843105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36,38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144496F-F86C-505B-CDBF-ACEDDC1D2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94" y="843105"/>
                <a:ext cx="600074" cy="369332"/>
              </a:xfrm>
              <a:prstGeom prst="rect">
                <a:avLst/>
              </a:prstGeom>
              <a:blipFill>
                <a:blip r:embed="rId4"/>
                <a:stretch>
                  <a:fillRect r="-377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59C0CC-8D85-1E8B-6C81-9CF6E920ED5E}"/>
                  </a:ext>
                </a:extLst>
              </p:cNvPr>
              <p:cNvSpPr txBox="1"/>
              <p:nvPr/>
            </p:nvSpPr>
            <p:spPr>
              <a:xfrm>
                <a:off x="4034844" y="2119455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40,38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59C0CC-8D85-1E8B-6C81-9CF6E920E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844" y="2119455"/>
                <a:ext cx="600074" cy="369332"/>
              </a:xfrm>
              <a:prstGeom prst="rect">
                <a:avLst/>
              </a:prstGeom>
              <a:blipFill>
                <a:blip r:embed="rId5"/>
                <a:stretch>
                  <a:fillRect r="-377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41F3E79-7CF0-3496-8489-2AE102345D4D}"/>
                  </a:ext>
                </a:extLst>
              </p:cNvPr>
              <p:cNvSpPr txBox="1"/>
              <p:nvPr/>
            </p:nvSpPr>
            <p:spPr>
              <a:xfrm>
                <a:off x="4367216" y="2858165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42,38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41F3E79-7CF0-3496-8489-2AE102345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216" y="2858165"/>
                <a:ext cx="600074" cy="369332"/>
              </a:xfrm>
              <a:prstGeom prst="rect">
                <a:avLst/>
              </a:prstGeom>
              <a:blipFill>
                <a:blip r:embed="rId6"/>
                <a:stretch>
                  <a:fillRect r="-3636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759E55-1810-0884-C9E7-FAB19B7A0B25}"/>
                  </a:ext>
                </a:extLst>
              </p:cNvPr>
              <p:cNvSpPr txBox="1"/>
              <p:nvPr/>
            </p:nvSpPr>
            <p:spPr>
              <a:xfrm>
                <a:off x="5644569" y="3529155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44,38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759E55-1810-0884-C9E7-FAB19B7A0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569" y="3529155"/>
                <a:ext cx="600074" cy="369332"/>
              </a:xfrm>
              <a:prstGeom prst="rect">
                <a:avLst/>
              </a:prstGeom>
              <a:blipFill>
                <a:blip r:embed="rId7"/>
                <a:stretch>
                  <a:fillRect r="-377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D90B425-F87F-E9CD-3129-977BFECEE53F}"/>
                  </a:ext>
                </a:extLst>
              </p:cNvPr>
              <p:cNvSpPr txBox="1"/>
              <p:nvPr/>
            </p:nvSpPr>
            <p:spPr>
              <a:xfrm>
                <a:off x="5720769" y="4224480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46,38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D90B425-F87F-E9CD-3129-977BFECEE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769" y="4224480"/>
                <a:ext cx="600074" cy="369332"/>
              </a:xfrm>
              <a:prstGeom prst="rect">
                <a:avLst/>
              </a:prstGeom>
              <a:blipFill>
                <a:blip r:embed="rId8"/>
                <a:stretch>
                  <a:fillRect r="-3636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8E31186-93C4-ADDA-0F9C-08A9BD5C7E54}"/>
                  </a:ext>
                </a:extLst>
              </p:cNvPr>
              <p:cNvSpPr txBox="1"/>
              <p:nvPr/>
            </p:nvSpPr>
            <p:spPr>
              <a:xfrm>
                <a:off x="6882819" y="4948380"/>
                <a:ext cx="600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B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𝛿𝜈</m:t>
                          </m:r>
                        </m:e>
                        <m:sup>
                          <m: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48,38</m:t>
                          </m:r>
                        </m:sup>
                      </m:sSup>
                    </m:oMath>
                  </m:oMathPara>
                </a14:m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8E31186-93C4-ADDA-0F9C-08A9BD5C7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2819" y="4948380"/>
                <a:ext cx="600074" cy="369332"/>
              </a:xfrm>
              <a:prstGeom prst="rect">
                <a:avLst/>
              </a:prstGeom>
              <a:blipFill>
                <a:blip r:embed="rId9"/>
                <a:stretch>
                  <a:fillRect r="-3636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20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629F2-3159-4A00-6158-FFAC129FA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B5F20-282E-12BF-6434-9DC5058F4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118" y="-180975"/>
            <a:ext cx="11041200" cy="1152000"/>
          </a:xfrm>
        </p:spPr>
        <p:txBody>
          <a:bodyPr/>
          <a:lstStyle/>
          <a:p>
            <a:pPr algn="ctr"/>
            <a:r>
              <a:rPr lang="en-US" dirty="0"/>
              <a:t>Charge radii of Argon isotopes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136D72-CDEA-B30E-4031-D288E1F13C5F}"/>
                  </a:ext>
                </a:extLst>
              </p:cNvPr>
              <p:cNvSpPr txBox="1"/>
              <p:nvPr/>
            </p:nvSpPr>
            <p:spPr>
              <a:xfrm>
                <a:off x="8119765" y="964852"/>
                <a:ext cx="3641178" cy="5410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Odd – even staggering for the isotopes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𝒇</m:t>
                        </m:r>
                      </m:e>
                      <m:sub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𝟕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/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𝟐</m:t>
                        </m:r>
                      </m:sub>
                    </m:sSub>
                  </m:oMath>
                </a14:m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shell.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Shell effects near magic number N=28.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b="1" dirty="0">
                  <a:solidFill>
                    <a:srgbClr val="2F4D5D"/>
                  </a:solidFill>
                  <a:latin typeface="Arial" panose="020B060402020202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F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=−104</m:t>
                      </m:r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10</m:t>
                          </m:r>
                        </m:e>
                      </m:d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MHz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/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𝑓𝑚</m:t>
                          </m:r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2F4D5D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solidFill>
                            <a:srgbClr val="2F4D5D"/>
                          </a:solidFill>
                          <a:latin typeface="Cambria Math" panose="02040503050406030204" pitchFamily="18" charset="0"/>
                        </a:rPr>
                        <m:t>=189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2F4D5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2F4D5D"/>
                              </a:solidFill>
                              <a:latin typeface="Cambria Math" panose="02040503050406030204" pitchFamily="18" charset="0"/>
                            </a:rPr>
                            <m:t>1.9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2F4D5D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  <m:r>
                        <a:rPr lang="en-US" b="0" i="1" smtClean="0">
                          <a:solidFill>
                            <a:srgbClr val="2F4D5D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b="0" i="1" smtClean="0">
                          <a:solidFill>
                            <a:srgbClr val="2F4D5D"/>
                          </a:solidFill>
                          <a:latin typeface="Cambria Math" panose="02040503050406030204" pitchFamily="18" charset="0"/>
                        </a:rPr>
                        <m:t>𝑎𝑚𝑢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Changes in square charge radii are relative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PrePr>
                      <m:sub/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38</m:t>
                        </m:r>
                      </m:sup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𝐴𝑟</m:t>
                        </m:r>
                      </m:e>
                    </m:sPre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F4D5D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In red we highlight the new measured isotopes.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136D72-CDEA-B30E-4031-D288E1F13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9765" y="964852"/>
                <a:ext cx="3641178" cy="5410264"/>
              </a:xfrm>
              <a:prstGeom prst="rect">
                <a:avLst/>
              </a:prstGeom>
              <a:blipFill>
                <a:blip r:embed="rId2"/>
                <a:stretch>
                  <a:fillRect l="-1508" t="-56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831F044E-FF8E-B1DB-D669-6486510DD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C1A697-479B-5EF9-D9AC-45557C3C682D}"/>
              </a:ext>
            </a:extLst>
          </p:cNvPr>
          <p:cNvSpPr/>
          <p:nvPr/>
        </p:nvSpPr>
        <p:spPr>
          <a:xfrm>
            <a:off x="8119765" y="4186664"/>
            <a:ext cx="3496235" cy="13658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0DFE6B-BC18-3B66-8EC9-1D0DDA35E5B2}"/>
                  </a:ext>
                </a:extLst>
              </p:cNvPr>
              <p:cNvSpPr txBox="1"/>
              <p:nvPr/>
            </p:nvSpPr>
            <p:spPr>
              <a:xfrm>
                <a:off x="489561" y="754226"/>
                <a:ext cx="6461294" cy="5828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𝛿𝜈</m:t>
                      </m:r>
                      <m: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F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⋅</m:t>
                      </m:r>
                      <m: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𝛿</m:t>
                      </m:r>
                      <m: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&lt;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</m:t>
                          </m:r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D5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 +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D5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</m:t>
                          </m:r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kumimoji="0" lang="en-US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18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a:rPr kumimoji="0" lang="en-US" sz="18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2F4D5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38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·</m:t>
                              </m:r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</m:t>
                              </m:r>
                            </m:e>
                            <m:sub>
                              <m: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2F4D5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38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0DFE6B-BC18-3B66-8EC9-1D0DDA35E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61" y="754226"/>
                <a:ext cx="6461294" cy="582852"/>
              </a:xfrm>
              <a:prstGeom prst="rect">
                <a:avLst/>
              </a:prstGeom>
              <a:blipFill>
                <a:blip r:embed="rId6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8290749-BB2D-D137-EAEA-39E18CAD9601}"/>
              </a:ext>
            </a:extLst>
          </p:cNvPr>
          <p:cNvSpPr txBox="1"/>
          <p:nvPr/>
        </p:nvSpPr>
        <p:spPr>
          <a:xfrm>
            <a:off x="903753" y="5950845"/>
            <a:ext cx="9117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Figure: Changes in square charge radii for the isotopic chain of Ar.</a:t>
            </a:r>
            <a:endParaRPr kumimoji="0" lang="en-BE" sz="12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A534DD-FBDD-7B37-FFF5-C6123FE12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8" y="1453342"/>
            <a:ext cx="7440083" cy="446405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ED31424-0CD8-B328-A388-769C18AF0BAD}"/>
              </a:ext>
            </a:extLst>
          </p:cNvPr>
          <p:cNvSpPr/>
          <p:nvPr/>
        </p:nvSpPr>
        <p:spPr>
          <a:xfrm>
            <a:off x="5462306" y="3311912"/>
            <a:ext cx="571782" cy="5828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0A7169-43B0-D2A9-14EF-258505D15F7C}"/>
              </a:ext>
            </a:extLst>
          </p:cNvPr>
          <p:cNvSpPr/>
          <p:nvPr/>
        </p:nvSpPr>
        <p:spPr>
          <a:xfrm>
            <a:off x="6443381" y="2702312"/>
            <a:ext cx="571782" cy="5828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A5EE32-CE74-6C65-2833-656D2CED4709}"/>
              </a:ext>
            </a:extLst>
          </p:cNvPr>
          <p:cNvSpPr/>
          <p:nvPr/>
        </p:nvSpPr>
        <p:spPr>
          <a:xfrm>
            <a:off x="6948206" y="1940312"/>
            <a:ext cx="571782" cy="5828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8926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91A35-90B8-F5FA-8868-3529389E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27D2B4-353F-191C-CC61-F900BF522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127" y="-152400"/>
            <a:ext cx="11041200" cy="1152000"/>
          </a:xfrm>
        </p:spPr>
        <p:txBody>
          <a:bodyPr/>
          <a:lstStyle/>
          <a:p>
            <a:r>
              <a:rPr lang="en-US" dirty="0"/>
              <a:t>Charge radii from my </a:t>
            </a:r>
            <a:r>
              <a:rPr lang="en-US" dirty="0" err="1"/>
              <a:t>Kingplot</a:t>
            </a:r>
            <a:endParaRPr lang="en-BE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81C70A2-727D-CA66-E8B9-4DFB8951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199F35-80BD-80FF-9D3C-A6C6F5CC4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653" y="816244"/>
            <a:ext cx="7222368" cy="52255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58A1B5-4FEA-8369-8887-21ABE032EE1F}"/>
              </a:ext>
            </a:extLst>
          </p:cNvPr>
          <p:cNvSpPr txBox="1"/>
          <p:nvPr/>
        </p:nvSpPr>
        <p:spPr>
          <a:xfrm>
            <a:off x="390524" y="1460810"/>
            <a:ext cx="32113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Absolute radii obtained from the work of</a:t>
            </a:r>
            <a:r>
              <a:rPr lang="el-GR" sz="2000" dirty="0"/>
              <a:t> </a:t>
            </a:r>
            <a:r>
              <a:rPr lang="en-US" sz="2000"/>
              <a:t>Fricke:</a:t>
            </a:r>
            <a:endParaRPr lang="en-US" sz="2000" dirty="0"/>
          </a:p>
          <a:p>
            <a:r>
              <a:rPr lang="en-US" sz="2000" dirty="0">
                <a:hlinkClick r:id="rId3"/>
              </a:rPr>
              <a:t>https://doi.org/10.1006/adnd.1995.1007</a:t>
            </a:r>
            <a:endParaRPr lang="en-US" sz="2000" dirty="0"/>
          </a:p>
          <a:p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795D63-7D9D-D581-451F-A780AFDBB0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4" y="813434"/>
            <a:ext cx="8915409" cy="534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4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5FA8F2-171F-B3F1-BCE7-ADF0D1C7A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650" y="438150"/>
            <a:ext cx="11041200" cy="5681850"/>
          </a:xfrm>
        </p:spPr>
        <p:txBody>
          <a:bodyPr/>
          <a:lstStyle/>
          <a:p>
            <a:pPr marL="1828800" lvl="4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sz="4800" dirty="0">
              <a:solidFill>
                <a:schemeClr val="tx2"/>
              </a:solidFill>
            </a:endParaRPr>
          </a:p>
          <a:p>
            <a:pPr marL="1828800" lvl="4" indent="0">
              <a:buNone/>
            </a:pPr>
            <a:endParaRPr lang="en-US" sz="4800" dirty="0">
              <a:solidFill>
                <a:schemeClr val="tx2"/>
              </a:solidFill>
            </a:endParaRPr>
          </a:p>
          <a:p>
            <a:pPr marL="1828800" lvl="4" indent="0">
              <a:buNone/>
            </a:pPr>
            <a:r>
              <a:rPr lang="en-US" sz="4800" dirty="0">
                <a:solidFill>
                  <a:schemeClr val="tx2"/>
                </a:solidFill>
              </a:rPr>
              <a:t>Thank you for your attention!</a:t>
            </a:r>
            <a:endParaRPr lang="en-BE" sz="4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0DF56-409A-85D5-A27E-29893E61A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8D773A8-C1F4-719E-D329-B12919AA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</p:spTree>
    <p:extLst>
      <p:ext uri="{BB962C8B-B14F-4D97-AF65-F5344CB8AC3E}">
        <p14:creationId xmlns:p14="http://schemas.microsoft.com/office/powerpoint/2010/main" val="39653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43C83-045C-CD70-B7B7-9D2740C0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B28D33-11D9-55C5-75CC-BA4FCDAD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-38379"/>
            <a:ext cx="11041200" cy="1152000"/>
          </a:xfrm>
        </p:spPr>
        <p:txBody>
          <a:bodyPr/>
          <a:lstStyle/>
          <a:p>
            <a:r>
              <a:rPr lang="en-US" dirty="0"/>
              <a:t>CRIS experiment in Argon (Z=18) Isotopes</a:t>
            </a:r>
            <a:endParaRPr lang="en-BE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3241652-7598-970F-8BFF-E6F0D3EAE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2976A7-89E7-D544-F94F-7C3DE4DD6BEE}"/>
              </a:ext>
            </a:extLst>
          </p:cNvPr>
          <p:cNvSpPr txBox="1"/>
          <p:nvPr/>
        </p:nvSpPr>
        <p:spPr>
          <a:xfrm>
            <a:off x="1685365" y="5684208"/>
            <a:ext cx="90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Nuclear chart for the region of interest, highlighted in yellow the isotopes that studied.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B56252C-8A79-5C2F-740F-2625E0A13C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2" t="13329" r="4713" b="7905"/>
          <a:stretch>
            <a:fillRect/>
          </a:stretch>
        </p:blipFill>
        <p:spPr>
          <a:xfrm>
            <a:off x="718875" y="1081707"/>
            <a:ext cx="10640679" cy="42826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438D9B7-6D0B-19A3-8218-E6DB979AE655}"/>
              </a:ext>
            </a:extLst>
          </p:cNvPr>
          <p:cNvSpPr/>
          <p:nvPr/>
        </p:nvSpPr>
        <p:spPr>
          <a:xfrm>
            <a:off x="2076448" y="1081707"/>
            <a:ext cx="723902" cy="429812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D14FA-48AE-1057-11F1-C2FB35585015}"/>
              </a:ext>
            </a:extLst>
          </p:cNvPr>
          <p:cNvSpPr/>
          <p:nvPr/>
        </p:nvSpPr>
        <p:spPr>
          <a:xfrm>
            <a:off x="7820023" y="1081707"/>
            <a:ext cx="723902" cy="429812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EC02A8-F9EB-F177-3A25-2FCBFF3B3328}"/>
              </a:ext>
            </a:extLst>
          </p:cNvPr>
          <p:cNvSpPr/>
          <p:nvPr/>
        </p:nvSpPr>
        <p:spPr>
          <a:xfrm>
            <a:off x="709350" y="3190875"/>
            <a:ext cx="10669254" cy="74115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54B2DD-982B-5448-01B7-D485712B2E5F}"/>
              </a:ext>
            </a:extLst>
          </p:cNvPr>
          <p:cNvSpPr txBox="1"/>
          <p:nvPr/>
        </p:nvSpPr>
        <p:spPr>
          <a:xfrm>
            <a:off x="-19050" y="3399233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Z=20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ED7A88-DF76-55B4-CCDA-BFB8043E373A}"/>
              </a:ext>
            </a:extLst>
          </p:cNvPr>
          <p:cNvSpPr txBox="1"/>
          <p:nvPr/>
        </p:nvSpPr>
        <p:spPr>
          <a:xfrm>
            <a:off x="2085975" y="5380433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N=20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CB1248-17AA-AC6E-C1CD-18C011847B7C}"/>
              </a:ext>
            </a:extLst>
          </p:cNvPr>
          <p:cNvSpPr txBox="1"/>
          <p:nvPr/>
        </p:nvSpPr>
        <p:spPr>
          <a:xfrm>
            <a:off x="7820023" y="5380433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N=28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8D8BC3-F274-003E-4C4B-9992410F53C3}"/>
              </a:ext>
            </a:extLst>
          </p:cNvPr>
          <p:cNvSpPr/>
          <p:nvPr/>
        </p:nvSpPr>
        <p:spPr>
          <a:xfrm>
            <a:off x="699825" y="4640470"/>
            <a:ext cx="9244275" cy="74115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E632E5-4E9C-C874-40F6-65591276728D}"/>
              </a:ext>
            </a:extLst>
          </p:cNvPr>
          <p:cNvSpPr txBox="1"/>
          <p:nvPr/>
        </p:nvSpPr>
        <p:spPr>
          <a:xfrm>
            <a:off x="1224000" y="6393868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MT"/>
                <a:ea typeface="+mn-ea"/>
                <a:cs typeface="Arial MT"/>
              </a:rPr>
              <a:t>Figure from: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Colorful Nuclide Chart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MT"/>
              <a:ea typeface="+mn-ea"/>
              <a:cs typeface="Arial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529081-4EE2-E32C-771B-8F4A6838D126}"/>
              </a:ext>
            </a:extLst>
          </p:cNvPr>
          <p:cNvSpPr txBox="1"/>
          <p:nvPr/>
        </p:nvSpPr>
        <p:spPr>
          <a:xfrm>
            <a:off x="4765964" y="5350771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Neutrons in f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7/2</a:t>
            </a:r>
            <a:endParaRPr kumimoji="0" lang="en-BE" sz="1800" b="0" i="0" u="none" strike="noStrike" kern="1200" cap="none" spc="0" normalizeH="0" baseline="-2500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40FEB2-ABBC-6C1D-9A52-890460EE2997}"/>
              </a:ext>
            </a:extLst>
          </p:cNvPr>
          <p:cNvSpPr txBox="1"/>
          <p:nvPr/>
        </p:nvSpPr>
        <p:spPr>
          <a:xfrm>
            <a:off x="261966" y="5363277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Neutrons in 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3/2</a:t>
            </a:r>
            <a:endParaRPr kumimoji="0" lang="en-BE" sz="1800" b="0" i="0" u="none" strike="noStrike" kern="1200" cap="none" spc="0" normalizeH="0" baseline="-2500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BFC6FE-E04B-B726-CBF5-9D277394AB2A}"/>
              </a:ext>
            </a:extLst>
          </p:cNvPr>
          <p:cNvSpPr txBox="1"/>
          <p:nvPr/>
        </p:nvSpPr>
        <p:spPr>
          <a:xfrm>
            <a:off x="9129241" y="5347122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Neutrons in p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3/2</a:t>
            </a:r>
            <a:endParaRPr kumimoji="0" lang="en-BE" sz="1800" b="0" i="0" u="none" strike="noStrike" kern="1200" cap="none" spc="0" normalizeH="0" baseline="-2500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153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2A27921-203C-07F3-BDD4-5629B8008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6020"/>
          <a:stretch>
            <a:fillRect/>
          </a:stretch>
        </p:blipFill>
        <p:spPr>
          <a:xfrm>
            <a:off x="106405" y="1160051"/>
            <a:ext cx="6946686" cy="347862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191B7-7212-D3D9-DA84-C607927B5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1AD9900-6A55-6515-65CA-EC3385E0E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22" y="0"/>
            <a:ext cx="11041200" cy="1152000"/>
          </a:xfrm>
        </p:spPr>
        <p:txBody>
          <a:bodyPr/>
          <a:lstStyle/>
          <a:p>
            <a:r>
              <a:rPr lang="en-US" dirty="0"/>
              <a:t>Centroid evolution during the run	</a:t>
            </a:r>
            <a:endParaRPr lang="en-BE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725AFD3-11F8-ADF2-9CAB-AB05D2795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76E9E9-0773-F2C8-0E73-3C9EDF56ECED}"/>
                  </a:ext>
                </a:extLst>
              </p:cNvPr>
              <p:cNvSpPr txBox="1"/>
              <p:nvPr/>
            </p:nvSpPr>
            <p:spPr>
              <a:xfrm>
                <a:off x="735066" y="4884326"/>
                <a:ext cx="6713484" cy="953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Centroid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38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</m:sPre>
                  </m:oMath>
                </a14:m>
                <a:r>
                  <a:rPr lang="en-US" dirty="0"/>
                  <a:t> throughout the experiment.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Biggest dispersion is 7MHz.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No systematic drift is observed.</a:t>
                </a:r>
                <a:endParaRPr lang="en-BE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76E9E9-0773-F2C8-0E73-3C9EDF56E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66" y="4884326"/>
                <a:ext cx="6713484" cy="953403"/>
              </a:xfrm>
              <a:prstGeom prst="rect">
                <a:avLst/>
              </a:prstGeom>
              <a:blipFill>
                <a:blip r:embed="rId3"/>
                <a:stretch>
                  <a:fillRect l="-636" t="-1274" b="-891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86D82F9-4507-CD4D-2991-1F9FAB7AF6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43" y="1123748"/>
            <a:ext cx="4914907" cy="368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0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57F7C-C346-83BC-AD3A-1C61771A1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6DF1DB-F829-58AB-4A1D-A4EF643F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105" y="153246"/>
            <a:ext cx="11041200" cy="1152000"/>
          </a:xfrm>
        </p:spPr>
        <p:txBody>
          <a:bodyPr/>
          <a:lstStyle/>
          <a:p>
            <a:pPr algn="ctr"/>
            <a:r>
              <a:rPr lang="en-US" dirty="0"/>
              <a:t>Odd - Even Isotopes</a:t>
            </a:r>
            <a:endParaRPr lang="en-BE" dirty="0"/>
          </a:p>
        </p:txBody>
      </p:sp>
      <p:pic>
        <p:nvPicPr>
          <p:cNvPr id="15" name="Content Placeholder 14" descr="A graph of a frequency&#10;&#10;AI-generated content may be incorrect.">
            <a:extLst>
              <a:ext uri="{FF2B5EF4-FFF2-40B4-BE49-F238E27FC236}">
                <a16:creationId xmlns:a16="http://schemas.microsoft.com/office/drawing/2014/main" id="{776818E5-9F12-B521-5E82-D274DDB3B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266" y="1286196"/>
            <a:ext cx="5987926" cy="4490945"/>
          </a:xfrm>
        </p:spPr>
      </p:pic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E4084B76-B51C-2EFC-AD98-0294DBC3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A6C47B6-3BB0-96CC-A66A-E1CAD5A7DCAA}"/>
                  </a:ext>
                </a:extLst>
              </p:cNvPr>
              <p:cNvSpPr txBox="1"/>
              <p:nvPr/>
            </p:nvSpPr>
            <p:spPr>
              <a:xfrm>
                <a:off x="1363430" y="5756011"/>
                <a:ext cx="5468470" cy="410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Example: Hyperfine structure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PrePr>
                      <m:sub/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47</m:t>
                        </m:r>
                      </m:sup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𝐴𝑟</m:t>
                        </m:r>
                      </m:e>
                    </m:sPre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endParaRPr kumimoji="0" lang="en-B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A6C47B6-3BB0-96CC-A66A-E1CAD5A7D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430" y="5756011"/>
                <a:ext cx="5468470" cy="410497"/>
              </a:xfrm>
              <a:prstGeom prst="rect">
                <a:avLst/>
              </a:prstGeom>
              <a:blipFill>
                <a:blip r:embed="rId3"/>
                <a:stretch>
                  <a:fillRect l="-1003" t="-2941" b="-1617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0EC8E20-5CFE-B9DE-57C5-3EF4F4A98293}"/>
              </a:ext>
            </a:extLst>
          </p:cNvPr>
          <p:cNvSpPr txBox="1"/>
          <p:nvPr/>
        </p:nvSpPr>
        <p:spPr>
          <a:xfrm>
            <a:off x="6705600" y="1609725"/>
            <a:ext cx="43211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Hyperfine fits performed for all odd-A isotopes.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and B constants extracted with good precision.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 the left side the most exotic odd even case we managed to measure.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Sum of 4 independent scans in order to obtain significant statistics.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6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BF41F-B94F-DF27-B3A3-10071D359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199B07-FB48-973D-4850-09E47DA9C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0690" y="-60595"/>
            <a:ext cx="11041200" cy="1152000"/>
          </a:xfrm>
        </p:spPr>
        <p:txBody>
          <a:bodyPr/>
          <a:lstStyle/>
          <a:p>
            <a:r>
              <a:rPr lang="en-US" dirty="0" err="1"/>
              <a:t>Hfs</a:t>
            </a:r>
            <a:r>
              <a:rPr lang="en-US" dirty="0"/>
              <a:t> fit for odd even isotopes	</a:t>
            </a:r>
            <a:endParaRPr lang="en-BE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8C9FE24-ACCA-8458-D187-55460712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E0F7A8-CDF7-6121-8E06-7DE67CBB033D}"/>
              </a:ext>
            </a:extLst>
          </p:cNvPr>
          <p:cNvSpPr txBox="1"/>
          <p:nvPr/>
        </p:nvSpPr>
        <p:spPr>
          <a:xfrm>
            <a:off x="377198" y="1685714"/>
            <a:ext cx="44508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order polynomial background required to optimize HFS fit.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Elevated background near spectrum center.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Lorentzian tail overlap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Due to voltage scan steering at spectrum edges.</a:t>
            </a:r>
          </a:p>
          <a:p>
            <a:endParaRPr lang="en-US" dirty="0"/>
          </a:p>
          <a:p>
            <a:endParaRPr lang="en-B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B1908D-90A3-E270-F998-1C68CF6FC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13" y="976060"/>
            <a:ext cx="6285290" cy="5195840"/>
          </a:xfrm>
        </p:spPr>
      </p:pic>
    </p:spTree>
    <p:extLst>
      <p:ext uri="{BB962C8B-B14F-4D97-AF65-F5344CB8AC3E}">
        <p14:creationId xmlns:p14="http://schemas.microsoft.com/office/powerpoint/2010/main" val="2808325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85E07-1B87-EE42-5A81-EA1B730F6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4F279D-D88D-4209-C761-8BA103063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350" y="-224840"/>
            <a:ext cx="11041200" cy="1152000"/>
          </a:xfrm>
        </p:spPr>
        <p:txBody>
          <a:bodyPr/>
          <a:lstStyle/>
          <a:p>
            <a:r>
              <a:rPr lang="en-US" dirty="0"/>
              <a:t>Hyperfine parameters comparison	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>
                <a:extLst>
                  <a:ext uri="{FF2B5EF4-FFF2-40B4-BE49-F238E27FC236}">
                    <a16:creationId xmlns:a16="http://schemas.microsoft.com/office/drawing/2014/main" id="{2EF5E05E-AF82-67C5-3B02-11C864DCE7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39551911"/>
                  </p:ext>
                </p:extLst>
              </p:nvPr>
            </p:nvGraphicFramePr>
            <p:xfrm>
              <a:off x="1022475" y="930410"/>
              <a:ext cx="6673727" cy="25732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3345">
                      <a:extLst>
                        <a:ext uri="{9D8B030D-6E8A-4147-A177-3AD203B41FA5}">
                          <a16:colId xmlns:a16="http://schemas.microsoft.com/office/drawing/2014/main" val="764887319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3077270806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2801498578"/>
                        </a:ext>
                      </a:extLst>
                    </a:gridCol>
                    <a:gridCol w="1953692">
                      <a:extLst>
                        <a:ext uri="{9D8B030D-6E8A-4147-A177-3AD203B41FA5}">
                          <a16:colId xmlns:a16="http://schemas.microsoft.com/office/drawing/2014/main" val="12996824"/>
                        </a:ext>
                      </a:extLst>
                    </a:gridCol>
                  </a:tblGrid>
                  <a:tr h="425269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Isotope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Spin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BE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𝒍𝒊𝒕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e>
                                </m:d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𝑴𝑯𝒛</m:t>
                                </m:r>
                              </m:oMath>
                            </m:oMathPara>
                          </a14:m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BE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𝒆𝒙𝒑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e>
                                </m:d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𝑴𝑯𝒛</m:t>
                                </m:r>
                              </m:oMath>
                            </m:oMathPara>
                          </a14:m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8620178"/>
                      </a:ext>
                    </a:extLst>
                  </a:tr>
                  <a:tr h="302268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39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-286.1(1.4)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-284.21(36)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534501380"/>
                      </a:ext>
                    </a:extLst>
                  </a:tr>
                  <a:tr h="302268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41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-236.2(4)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-236.46(34)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895491793"/>
                      </a:ext>
                    </a:extLst>
                  </a:tr>
                  <a:tr h="302268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43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5/2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-257.9(3)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-256.89(37)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703266448"/>
                      </a:ext>
                    </a:extLst>
                  </a:tr>
                  <a:tr h="473825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-211.71(45)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4228535497"/>
                      </a:ext>
                    </a:extLst>
                  </a:tr>
                  <a:tr h="473825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47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3/2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-393.40(86)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28707633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>
                <a:extLst>
                  <a:ext uri="{FF2B5EF4-FFF2-40B4-BE49-F238E27FC236}">
                    <a16:creationId xmlns:a16="http://schemas.microsoft.com/office/drawing/2014/main" id="{2EF5E05E-AF82-67C5-3B02-11C864DCE7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39551911"/>
                  </p:ext>
                </p:extLst>
              </p:nvPr>
            </p:nvGraphicFramePr>
            <p:xfrm>
              <a:off x="1022475" y="930410"/>
              <a:ext cx="6673727" cy="25732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3345">
                      <a:extLst>
                        <a:ext uri="{9D8B030D-6E8A-4147-A177-3AD203B41FA5}">
                          <a16:colId xmlns:a16="http://schemas.microsoft.com/office/drawing/2014/main" val="764887319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3077270806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2801498578"/>
                        </a:ext>
                      </a:extLst>
                    </a:gridCol>
                    <a:gridCol w="1953692">
                      <a:extLst>
                        <a:ext uri="{9D8B030D-6E8A-4147-A177-3AD203B41FA5}">
                          <a16:colId xmlns:a16="http://schemas.microsoft.com/office/drawing/2014/main" val="12996824"/>
                        </a:ext>
                      </a:extLst>
                    </a:gridCol>
                  </a:tblGrid>
                  <a:tr h="480314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Isotope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Spin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200775" t="-2532" r="-125969" b="-4620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241745" t="-2532" r="-1246" b="-4620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8620178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39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-286.1(1.4)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-284.21(36)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534501380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41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-236.2(4)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-236.46(34)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895491793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43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5/2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-257.9(3)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-256.89(37)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703266448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-211.71(45)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4228535497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47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3/2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-393.40(86)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287076335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8">
                <a:extLst>
                  <a:ext uri="{FF2B5EF4-FFF2-40B4-BE49-F238E27FC236}">
                    <a16:creationId xmlns:a16="http://schemas.microsoft.com/office/drawing/2014/main" id="{9B8E69FC-F0A0-E454-6DB6-AF37E8A8E8A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1811503"/>
                  </p:ext>
                </p:extLst>
              </p:nvPr>
            </p:nvGraphicFramePr>
            <p:xfrm>
              <a:off x="1012950" y="3526893"/>
              <a:ext cx="6673727" cy="25945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3345">
                      <a:extLst>
                        <a:ext uri="{9D8B030D-6E8A-4147-A177-3AD203B41FA5}">
                          <a16:colId xmlns:a16="http://schemas.microsoft.com/office/drawing/2014/main" val="764887319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3077270806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2801498578"/>
                        </a:ext>
                      </a:extLst>
                    </a:gridCol>
                    <a:gridCol w="1953692">
                      <a:extLst>
                        <a:ext uri="{9D8B030D-6E8A-4147-A177-3AD203B41FA5}">
                          <a16:colId xmlns:a16="http://schemas.microsoft.com/office/drawing/2014/main" val="12996824"/>
                        </a:ext>
                      </a:extLst>
                    </a:gridCol>
                  </a:tblGrid>
                  <a:tr h="482666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Isotope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Spin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BE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𝒍𝒊𝒕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e>
                                </m:d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𝑴𝑯𝒛</m:t>
                                </m:r>
                              </m:oMath>
                            </m:oMathPara>
                          </a14:m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BE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𝒆𝒙𝒑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𝒔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e>
                                </m:d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𝑴𝑯𝒛</m:t>
                                </m:r>
                              </m:oMath>
                            </m:oMathPara>
                          </a14:m>
                          <a:endParaRPr lang="en-B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8620178"/>
                      </a:ext>
                    </a:extLst>
                  </a:tr>
                  <a:tr h="343064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39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118(20)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110.9(5.4)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534501380"/>
                      </a:ext>
                    </a:extLst>
                  </a:tr>
                  <a:tr h="343064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41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42.1(1.4)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42.7(5.4)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895491793"/>
                      </a:ext>
                    </a:extLst>
                  </a:tr>
                  <a:tr h="343064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43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5/2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-143.4(1.6)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-148.6(3.2)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703266448"/>
                      </a:ext>
                    </a:extLst>
                  </a:tr>
                  <a:tr h="537776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-164.5(8.2)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4228535497"/>
                      </a:ext>
                    </a:extLst>
                  </a:tr>
                  <a:tr h="537776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47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3/2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97.4(3.5)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28707633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8">
                <a:extLst>
                  <a:ext uri="{FF2B5EF4-FFF2-40B4-BE49-F238E27FC236}">
                    <a16:creationId xmlns:a16="http://schemas.microsoft.com/office/drawing/2014/main" id="{9B8E69FC-F0A0-E454-6DB6-AF37E8A8E8A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1811503"/>
                  </p:ext>
                </p:extLst>
              </p:nvPr>
            </p:nvGraphicFramePr>
            <p:xfrm>
              <a:off x="1012950" y="3526893"/>
              <a:ext cx="6673727" cy="25945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3345">
                      <a:extLst>
                        <a:ext uri="{9D8B030D-6E8A-4147-A177-3AD203B41FA5}">
                          <a16:colId xmlns:a16="http://schemas.microsoft.com/office/drawing/2014/main" val="764887319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3077270806"/>
                        </a:ext>
                      </a:extLst>
                    </a:gridCol>
                    <a:gridCol w="1573345">
                      <a:extLst>
                        <a:ext uri="{9D8B030D-6E8A-4147-A177-3AD203B41FA5}">
                          <a16:colId xmlns:a16="http://schemas.microsoft.com/office/drawing/2014/main" val="2801498578"/>
                        </a:ext>
                      </a:extLst>
                    </a:gridCol>
                    <a:gridCol w="1953692">
                      <a:extLst>
                        <a:ext uri="{9D8B030D-6E8A-4147-A177-3AD203B41FA5}">
                          <a16:colId xmlns:a16="http://schemas.microsoft.com/office/drawing/2014/main" val="12996824"/>
                        </a:ext>
                      </a:extLst>
                    </a:gridCol>
                  </a:tblGrid>
                  <a:tr h="482666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Isotope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Spin</a:t>
                          </a:r>
                          <a:endParaRPr lang="en-B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388" t="-2532" r="-126357" b="-464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41433" t="-2532" r="-1558" b="-4645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8620178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39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118(20)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110.9(5.4)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534501380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41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42.1(1.4)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42.7(5.4)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895491793"/>
                      </a:ext>
                    </a:extLst>
                  </a:tr>
                  <a:tr h="345440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43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5/2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-143.4(1.6)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-148.6(3.2)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3703266448"/>
                      </a:ext>
                    </a:extLst>
                  </a:tr>
                  <a:tr h="537776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7/2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-164.5(8.2)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4228535497"/>
                      </a:ext>
                    </a:extLst>
                  </a:tr>
                  <a:tr h="537776"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47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</a:rPr>
                            <a:t>3/2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742950" lvl="1" indent="-285750" rtl="0" font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</a:txBody>
                      <a:tcPr marL="50800" marR="50800" marT="50800" marB="50800"/>
                    </a:tc>
                    <a:tc>
                      <a:txBody>
                        <a:bodyPr/>
                        <a:lstStyle/>
                        <a:p>
                          <a:pPr marL="0" marR="0" fontAlgn="t">
                            <a:buNone/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</a:rPr>
                            <a:t>97.4(3.5)</a:t>
                          </a:r>
                        </a:p>
                      </a:txBody>
                      <a:tcPr marL="50800" marR="50800" marT="50800" marB="50800"/>
                    </a:tc>
                    <a:extLst>
                      <a:ext uri="{0D108BD9-81ED-4DB2-BD59-A6C34878D82A}">
                        <a16:rowId xmlns:a16="http://schemas.microsoft.com/office/drawing/2014/main" val="28707633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20B37666-C589-DFD9-FBE5-820418F8C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B67DE3-86A2-BDA6-C15F-D414D10E1854}"/>
                  </a:ext>
                </a:extLst>
              </p:cNvPr>
              <p:cNvSpPr txBox="1"/>
              <p:nvPr/>
            </p:nvSpPr>
            <p:spPr>
              <a:xfrm>
                <a:off x="8267700" y="2217047"/>
                <a:ext cx="3314700" cy="978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Good agreement with literature and new values added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b="1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1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𝟒𝟕</m:t>
                        </m:r>
                      </m:sup>
                      <m:e>
                        <m:r>
                          <a:rPr lang="en-US" b="1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</m:sPre>
                  </m:oMath>
                </a14:m>
                <a:r>
                  <a:rPr lang="en-US" b="1" dirty="0">
                    <a:solidFill>
                      <a:srgbClr val="2F4D5D"/>
                    </a:solidFill>
                  </a:rPr>
                  <a:t>. </a:t>
                </a:r>
                <a:endParaRPr lang="en-BE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B67DE3-86A2-BDA6-C15F-D414D10E1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700" y="2217047"/>
                <a:ext cx="3314700" cy="978153"/>
              </a:xfrm>
              <a:prstGeom prst="rect">
                <a:avLst/>
              </a:prstGeom>
              <a:blipFill>
                <a:blip r:embed="rId4"/>
                <a:stretch>
                  <a:fillRect l="-1471" t="-3750" b="-812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6667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28E54-DF3F-EDC6-A164-9BDC220BE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5E2F999-A0F4-28F3-C5E1-35BF13CC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6B857A-9ACC-F559-4BA5-250836FC3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57" y="695325"/>
            <a:ext cx="10714201" cy="535710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9A40FB3-8E31-35C9-950A-B164A09F6AA8}"/>
              </a:ext>
            </a:extLst>
          </p:cNvPr>
          <p:cNvGrpSpPr/>
          <p:nvPr/>
        </p:nvGrpSpPr>
        <p:grpSpPr>
          <a:xfrm>
            <a:off x="1483879" y="1360042"/>
            <a:ext cx="4087906" cy="3939856"/>
            <a:chOff x="1667433" y="1531492"/>
            <a:chExt cx="4087906" cy="393985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B06838-2F46-6191-AD17-E48C2CF8A469}"/>
                </a:ext>
              </a:extLst>
            </p:cNvPr>
            <p:cNvCxnSpPr/>
            <p:nvPr/>
          </p:nvCxnSpPr>
          <p:spPr>
            <a:xfrm>
              <a:off x="2212258" y="1818968"/>
              <a:ext cx="875071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9E52396-E002-BF93-4676-0D6F72E92486}"/>
                    </a:ext>
                  </a:extLst>
                </p:cNvPr>
                <p:cNvSpPr txBox="1"/>
                <p:nvPr/>
              </p:nvSpPr>
              <p:spPr>
                <a:xfrm>
                  <a:off x="2303929" y="1531492"/>
                  <a:ext cx="573742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BE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𝑑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3/2</m:t>
                            </m:r>
                          </m:sub>
                        </m:sSub>
                      </m:oMath>
                    </m:oMathPara>
                  </a14:m>
                  <a:endParaRPr kumimoji="0" lang="en-B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9E52396-E002-BF93-4676-0D6F72E924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3929" y="1531492"/>
                  <a:ext cx="573742" cy="327077"/>
                </a:xfrm>
                <a:prstGeom prst="rect">
                  <a:avLst/>
                </a:prstGeom>
                <a:blipFill>
                  <a:blip r:embed="rId3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B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DE6EB52-C2CA-2AED-4BB6-465FEA257EA9}"/>
                </a:ext>
              </a:extLst>
            </p:cNvPr>
            <p:cNvCxnSpPr>
              <a:cxnSpLocks/>
            </p:cNvCxnSpPr>
            <p:nvPr/>
          </p:nvCxnSpPr>
          <p:spPr>
            <a:xfrm>
              <a:off x="1710237" y="5431744"/>
              <a:ext cx="405434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D4D687B-FE94-01F0-F90B-1EC13F74614B}"/>
                    </a:ext>
                  </a:extLst>
                </p:cNvPr>
                <p:cNvSpPr txBox="1"/>
                <p:nvPr/>
              </p:nvSpPr>
              <p:spPr>
                <a:xfrm>
                  <a:off x="1667433" y="5144271"/>
                  <a:ext cx="573742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BE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1/2</m:t>
                            </m:r>
                          </m:sub>
                        </m:sSub>
                      </m:oMath>
                    </m:oMathPara>
                  </a14:m>
                  <a:endParaRPr kumimoji="0" lang="en-B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D4D687B-FE94-01F0-F90B-1EC13F7461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7433" y="5144271"/>
                  <a:ext cx="573742" cy="327077"/>
                </a:xfrm>
                <a:prstGeom prst="rect">
                  <a:avLst/>
                </a:prstGeom>
                <a:blipFill>
                  <a:blip r:embed="rId4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en-B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4D88392-4F2A-7FC6-FC59-A5E37BC9F997}"/>
                </a:ext>
              </a:extLst>
            </p:cNvPr>
            <p:cNvCxnSpPr>
              <a:cxnSpLocks/>
            </p:cNvCxnSpPr>
            <p:nvPr/>
          </p:nvCxnSpPr>
          <p:spPr>
            <a:xfrm>
              <a:off x="3279060" y="5422779"/>
              <a:ext cx="1786000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1019FCF-19D1-F856-E0DC-D4312A3771A7}"/>
                    </a:ext>
                  </a:extLst>
                </p:cNvPr>
                <p:cNvSpPr txBox="1"/>
                <p:nvPr/>
              </p:nvSpPr>
              <p:spPr>
                <a:xfrm>
                  <a:off x="3836893" y="5135304"/>
                  <a:ext cx="573742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BE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7/2</m:t>
                            </m:r>
                          </m:sub>
                        </m:sSub>
                      </m:oMath>
                    </m:oMathPara>
                  </a14:m>
                  <a:endParaRPr kumimoji="0" lang="en-B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1019FCF-19D1-F856-E0DC-D4312A3771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6893" y="5135304"/>
                  <a:ext cx="573742" cy="327077"/>
                </a:xfrm>
                <a:prstGeom prst="rect">
                  <a:avLst/>
                </a:prstGeom>
                <a:blipFill>
                  <a:blip r:embed="rId5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B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0F1BB61-0702-FBF8-7E35-4079F18A35C9}"/>
                </a:ext>
              </a:extLst>
            </p:cNvPr>
            <p:cNvCxnSpPr>
              <a:cxnSpLocks/>
            </p:cNvCxnSpPr>
            <p:nvPr/>
          </p:nvCxnSpPr>
          <p:spPr>
            <a:xfrm>
              <a:off x="5280212" y="5431744"/>
              <a:ext cx="394447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5937FF9-B7F2-179B-E122-2463D720D1B7}"/>
                    </a:ext>
                  </a:extLst>
                </p:cNvPr>
                <p:cNvSpPr txBox="1"/>
                <p:nvPr/>
              </p:nvSpPr>
              <p:spPr>
                <a:xfrm>
                  <a:off x="5181597" y="5129538"/>
                  <a:ext cx="573742" cy="327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BE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4D5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3/2</m:t>
                            </m:r>
                          </m:sub>
                        </m:sSub>
                      </m:oMath>
                    </m:oMathPara>
                  </a14:m>
                  <a:endParaRPr kumimoji="0" lang="en-B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4D5D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5937FF9-B7F2-179B-E122-2463D720D1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1597" y="5129538"/>
                  <a:ext cx="573742" cy="327077"/>
                </a:xfrm>
                <a:prstGeom prst="rect">
                  <a:avLst/>
                </a:prstGeom>
                <a:blipFill>
                  <a:blip r:embed="rId6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B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209854A-A03B-7AE0-71E1-D1C20F9B554F}"/>
              </a:ext>
            </a:extLst>
          </p:cNvPr>
          <p:cNvSpPr txBox="1"/>
          <p:nvPr/>
        </p:nvSpPr>
        <p:spPr>
          <a:xfrm>
            <a:off x="1695440" y="5767264"/>
            <a:ext cx="9117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Figure: Left magnetic dipole moments and right electric quadrupole moments for the isotopic chain of Ar.</a:t>
            </a:r>
            <a:endParaRPr kumimoji="0" lang="en-BE" sz="12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B9D040-D5BD-B65B-7F02-BB875FCF3B14}"/>
              </a:ext>
            </a:extLst>
          </p:cNvPr>
          <p:cNvSpPr txBox="1"/>
          <p:nvPr/>
        </p:nvSpPr>
        <p:spPr>
          <a:xfrm>
            <a:off x="1695440" y="5959526"/>
            <a:ext cx="9117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Excellent agreement with literature values, two new isotopes observed, at N=27 and N=29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anose="05000000000000000000" pitchFamily="2" charset="2"/>
              </a:rPr>
              <a:t> probe the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anose="05000000000000000000" pitchFamily="2" charset="2"/>
              </a:rPr>
              <a:t>magicity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anose="05000000000000000000" pitchFamily="2" charset="2"/>
              </a:rPr>
              <a:t> of N=28</a:t>
            </a:r>
            <a:endParaRPr kumimoji="0" lang="en-BE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A1D8F10B-96F9-261F-64CA-CA0A3018D3BB}"/>
              </a:ext>
            </a:extLst>
          </p:cNvPr>
          <p:cNvSpPr txBox="1">
            <a:spLocks/>
          </p:cNvSpPr>
          <p:nvPr/>
        </p:nvSpPr>
        <p:spPr>
          <a:xfrm>
            <a:off x="419757" y="-135789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8DB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Electromagnetic moments </a:t>
            </a:r>
            <a:endParaRPr kumimoji="0" lang="en-BE" sz="4000" b="0" i="0" u="none" strike="noStrike" kern="1200" cap="none" spc="0" normalizeH="0" baseline="0" noProof="0" dirty="0">
              <a:ln>
                <a:noFill/>
              </a:ln>
              <a:solidFill>
                <a:srgbClr val="1D8DB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847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2291D-3332-0A41-6C1A-DB5B29D8D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0D152F-2FE9-6C18-6E1C-FB9A2EED2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650" y="-21565"/>
            <a:ext cx="11041200" cy="1152000"/>
          </a:xfrm>
        </p:spPr>
        <p:txBody>
          <a:bodyPr/>
          <a:lstStyle/>
          <a:p>
            <a:r>
              <a:rPr lang="en-US" dirty="0"/>
              <a:t>Hyperfine A and B ratios across the </a:t>
            </a:r>
            <a:r>
              <a:rPr lang="en-US" dirty="0" err="1"/>
              <a:t>Ar</a:t>
            </a:r>
            <a:r>
              <a:rPr lang="en-US" dirty="0"/>
              <a:t> isotopes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ED3AD5-B5FC-B022-CDB9-6F7BD1A45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9" y="852816"/>
            <a:ext cx="11043241" cy="4417296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7FAA7823-B19D-2907-E22C-A42275714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1848-160B-8C6B-F449-FF5A5798B8EC}"/>
                  </a:ext>
                </a:extLst>
              </p:cNvPr>
              <p:cNvSpPr txBox="1"/>
              <p:nvPr/>
            </p:nvSpPr>
            <p:spPr>
              <a:xfrm>
                <a:off x="962025" y="5191125"/>
                <a:ext cx="8839200" cy="67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 and B ration remain constant across isotopes without imposing any constraints.</a:t>
                </a:r>
              </a:p>
              <a:p>
                <a:r>
                  <a:rPr lang="en-US" dirty="0"/>
                  <a:t>Best-fit conversion of the A ratio assigns spin I=3/2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47</m:t>
                        </m:r>
                      </m:sup>
                      <m:e>
                        <m: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</m:sPre>
                  </m:oMath>
                </a14:m>
                <a:r>
                  <a:rPr lang="en-US" dirty="0">
                    <a:solidFill>
                      <a:srgbClr val="2F4D5D"/>
                    </a:solidFill>
                  </a:rPr>
                  <a:t> and I=7/2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  <m:e>
                        <m:r>
                          <a:rPr lang="en-US" i="1">
                            <a:solidFill>
                              <a:srgbClr val="2F4D5D"/>
                            </a:solidFill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</m:sPre>
                  </m:oMath>
                </a14:m>
                <a:r>
                  <a:rPr lang="en-US" dirty="0">
                    <a:solidFill>
                      <a:srgbClr val="2F4D5D"/>
                    </a:solidFill>
                  </a:rPr>
                  <a:t> . </a:t>
                </a:r>
                <a:endParaRPr lang="en-BE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1848-160B-8C6B-F449-FF5A5798B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025" y="5191125"/>
                <a:ext cx="8839200" cy="673839"/>
              </a:xfrm>
              <a:prstGeom prst="rect">
                <a:avLst/>
              </a:prstGeom>
              <a:blipFill>
                <a:blip r:embed="rId3"/>
                <a:stretch>
                  <a:fillRect l="-621" t="-5455" b="-1363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43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980F0C-E2F7-EBBA-09F7-2809DEEBA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A297500-7527-634B-90F4-69D0994C32B4}" type="slidenum">
              <a:rPr lang="nl-NL" smtClean="0"/>
              <a:pPr>
                <a:spcAft>
                  <a:spcPts val="600"/>
                </a:spcAft>
              </a:pPr>
              <a:t>9</a:t>
            </a:fld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97CB41EC-9139-7A5D-70CE-2F57227D4F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4550" y="92736"/>
                <a:ext cx="11041200" cy="1152000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Comparison with Ca isotopes across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7/2</m:t>
                        </m:r>
                      </m:sub>
                    </m:sSub>
                  </m:oMath>
                </a14:m>
                <a:endParaRPr lang="en-BE" dirty="0"/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97CB41EC-9139-7A5D-70CE-2F57227D4F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4550" y="92736"/>
                <a:ext cx="11041200" cy="1152000"/>
              </a:xfrm>
              <a:blipFill>
                <a:blip r:embed="rId2"/>
                <a:stretch>
                  <a:fillRect l="-2759" b="-52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3ACD851-D86D-4191-F144-E80375D24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63" y="1026919"/>
            <a:ext cx="6631311" cy="497348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ECD89F-C536-962A-7544-F798FCE4FA6D}"/>
              </a:ext>
            </a:extLst>
          </p:cNvPr>
          <p:cNvCxnSpPr>
            <a:cxnSpLocks/>
          </p:cNvCxnSpPr>
          <p:nvPr/>
        </p:nvCxnSpPr>
        <p:spPr>
          <a:xfrm flipV="1">
            <a:off x="6286500" y="1244736"/>
            <a:ext cx="0" cy="4089264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2F0BA98-F9AF-BB33-1ECA-3F6D0061AACD}"/>
              </a:ext>
            </a:extLst>
          </p:cNvPr>
          <p:cNvSpPr txBox="1"/>
          <p:nvPr/>
        </p:nvSpPr>
        <p:spPr>
          <a:xfrm>
            <a:off x="7724775" y="15240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Similar evolution of quadrupole moments in </a:t>
            </a:r>
            <a:r>
              <a:rPr lang="en-US" sz="2000" b="1" dirty="0" err="1"/>
              <a:t>Ar</a:t>
            </a:r>
            <a:r>
              <a:rPr lang="en-US" sz="2000" b="1" dirty="0"/>
              <a:t> and Ca isotopes.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More pronounced single particle character in Ca compared to Ar.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B970646D-325E-E89A-1D8F-EE948E773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4088" y="6210300"/>
            <a:ext cx="4992687" cy="647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Department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of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nl-NL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Astronomy</a:t>
            </a: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IKS</a:t>
            </a:r>
          </a:p>
        </p:txBody>
      </p:sp>
    </p:spTree>
    <p:extLst>
      <p:ext uri="{BB962C8B-B14F-4D97-AF65-F5344CB8AC3E}">
        <p14:creationId xmlns:p14="http://schemas.microsoft.com/office/powerpoint/2010/main" val="120211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646</Words>
  <Application>Microsoft Office PowerPoint</Application>
  <PresentationFormat>Widescreen</PresentationFormat>
  <Paragraphs>153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Aptos Display</vt:lpstr>
      <vt:lpstr>Arial</vt:lpstr>
      <vt:lpstr>Arial MT</vt:lpstr>
      <vt:lpstr>Calibri</vt:lpstr>
      <vt:lpstr>Cambria Math</vt:lpstr>
      <vt:lpstr>Office Theme</vt:lpstr>
      <vt:lpstr>KU Leuven</vt:lpstr>
      <vt:lpstr>Collinear Resonance Ionization Spectroscopy of Argon (Z=18) Isotopes  CRIS Collaboration Meeting 2/2/2026</vt:lpstr>
      <vt:lpstr>CRIS experiment in Argon (Z=18) Isotopes</vt:lpstr>
      <vt:lpstr>Centroid evolution during the run </vt:lpstr>
      <vt:lpstr>Odd - Even Isotopes</vt:lpstr>
      <vt:lpstr>Hfs fit for odd even isotopes </vt:lpstr>
      <vt:lpstr>Hyperfine parameters comparison </vt:lpstr>
      <vt:lpstr>PowerPoint Presentation</vt:lpstr>
      <vt:lpstr>Hyperfine A and B ratios across the Ar isotopes</vt:lpstr>
      <vt:lpstr>Comparison with Ca isotopes across f_(7/2)</vt:lpstr>
      <vt:lpstr>Even – Even Isotopes</vt:lpstr>
      <vt:lpstr>Charge radii of Argon isotopes</vt:lpstr>
      <vt:lpstr>Charge radii from my Kingplot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Angelos Karadimas</dc:creator>
  <cp:lastModifiedBy>Angelos Karadimas</cp:lastModifiedBy>
  <cp:revision>17</cp:revision>
  <dcterms:created xsi:type="dcterms:W3CDTF">2026-01-14T11:39:44Z</dcterms:created>
  <dcterms:modified xsi:type="dcterms:W3CDTF">2026-02-02T14:24:52Z</dcterms:modified>
</cp:coreProperties>
</file>