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  <p:sldMasterId id="2147483660" r:id="rId3"/>
  </p:sldMasterIdLst>
  <p:notesMasterIdLst>
    <p:notesMasterId r:id="rId71"/>
  </p:notesMasterIdLst>
  <p:handoutMasterIdLst>
    <p:handoutMasterId r:id="rId72"/>
  </p:handoutMasterIdLst>
  <p:sldIdLst>
    <p:sldId id="264" r:id="rId4"/>
    <p:sldId id="266" r:id="rId5"/>
    <p:sldId id="286" r:id="rId6"/>
    <p:sldId id="267" r:id="rId7"/>
    <p:sldId id="281" r:id="rId8"/>
    <p:sldId id="294" r:id="rId9"/>
    <p:sldId id="288" r:id="rId10"/>
    <p:sldId id="297" r:id="rId11"/>
    <p:sldId id="301" r:id="rId12"/>
    <p:sldId id="302" r:id="rId13"/>
    <p:sldId id="304" r:id="rId14"/>
    <p:sldId id="305" r:id="rId15"/>
    <p:sldId id="333" r:id="rId16"/>
    <p:sldId id="308" r:id="rId17"/>
    <p:sldId id="331" r:id="rId18"/>
    <p:sldId id="309" r:id="rId19"/>
    <p:sldId id="310" r:id="rId20"/>
    <p:sldId id="329" r:id="rId21"/>
    <p:sldId id="307" r:id="rId22"/>
    <p:sldId id="312" r:id="rId23"/>
    <p:sldId id="314" r:id="rId24"/>
    <p:sldId id="319" r:id="rId25"/>
    <p:sldId id="322" r:id="rId26"/>
    <p:sldId id="316" r:id="rId27"/>
    <p:sldId id="317" r:id="rId28"/>
    <p:sldId id="321" r:id="rId29"/>
    <p:sldId id="325" r:id="rId30"/>
    <p:sldId id="324" r:id="rId31"/>
    <p:sldId id="366" r:id="rId32"/>
    <p:sldId id="367" r:id="rId33"/>
    <p:sldId id="271" r:id="rId34"/>
    <p:sldId id="345" r:id="rId35"/>
    <p:sldId id="343" r:id="rId36"/>
    <p:sldId id="344" r:id="rId37"/>
    <p:sldId id="259" r:id="rId38"/>
    <p:sldId id="320" r:id="rId39"/>
    <p:sldId id="260" r:id="rId40"/>
    <p:sldId id="360" r:id="rId41"/>
    <p:sldId id="352" r:id="rId42"/>
    <p:sldId id="361" r:id="rId43"/>
    <p:sldId id="350" r:id="rId44"/>
    <p:sldId id="351" r:id="rId45"/>
    <p:sldId id="359" r:id="rId46"/>
    <p:sldId id="342" r:id="rId47"/>
    <p:sldId id="327" r:id="rId48"/>
    <p:sldId id="362" r:id="rId49"/>
    <p:sldId id="363" r:id="rId50"/>
    <p:sldId id="268" r:id="rId51"/>
    <p:sldId id="335" r:id="rId52"/>
    <p:sldId id="356" r:id="rId53"/>
    <p:sldId id="357" r:id="rId54"/>
    <p:sldId id="364" r:id="rId55"/>
    <p:sldId id="358" r:id="rId56"/>
    <p:sldId id="347" r:id="rId57"/>
    <p:sldId id="256" r:id="rId58"/>
    <p:sldId id="349" r:id="rId59"/>
    <p:sldId id="262" r:id="rId60"/>
    <p:sldId id="346" r:id="rId61"/>
    <p:sldId id="354" r:id="rId62"/>
    <p:sldId id="334" r:id="rId63"/>
    <p:sldId id="303" r:id="rId64"/>
    <p:sldId id="315" r:id="rId65"/>
    <p:sldId id="318" r:id="rId66"/>
    <p:sldId id="313" r:id="rId67"/>
    <p:sldId id="330" r:id="rId68"/>
    <p:sldId id="311" r:id="rId69"/>
    <p:sldId id="292" r:id="rId7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1E01"/>
    <a:srgbClr val="DE78BA"/>
    <a:srgbClr val="C46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9" autoAdjust="0"/>
    <p:restoredTop sz="94608"/>
  </p:normalViewPr>
  <p:slideViewPr>
    <p:cSldViewPr snapToGrid="0">
      <p:cViewPr>
        <p:scale>
          <a:sx n="111" d="100"/>
          <a:sy n="111" d="100"/>
        </p:scale>
        <p:origin x="61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385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ableStyles" Target="tableStyles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kuleuven-my.sharepoint.com/personal/simone_casci_kuleuven_be/Documents/PhD/CRIS/In_2025/Output/beta_efficiency/beta_efficiency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Efficiency of</a:t>
            </a:r>
            <a:r>
              <a:rPr lang="en-GB" baseline="0"/>
              <a:t> the beta detector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106In, I =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(Sheet1!$I$3:$I$4,Sheet1!$I$7:$I$8,Sheet1!$I$14)</c:f>
                <c:numCache>
                  <c:formatCode>General</c:formatCode>
                  <c:ptCount val="5"/>
                  <c:pt idx="0">
                    <c:v>1.5893685832268423</c:v>
                  </c:pt>
                  <c:pt idx="1">
                    <c:v>1.5646909317976216</c:v>
                  </c:pt>
                  <c:pt idx="2">
                    <c:v>0.93691202781483707</c:v>
                  </c:pt>
                  <c:pt idx="3">
                    <c:v>3.1127735333763731</c:v>
                  </c:pt>
                  <c:pt idx="4">
                    <c:v>0.81568112764246159</c:v>
                  </c:pt>
                </c:numCache>
              </c:numRef>
            </c:plus>
            <c:minus>
              <c:numRef>
                <c:f>(Sheet1!$I$3:$I$4,Sheet1!$I$7:$I$8,Sheet1!$I$14)</c:f>
                <c:numCache>
                  <c:formatCode>General</c:formatCode>
                  <c:ptCount val="5"/>
                  <c:pt idx="0">
                    <c:v>1.5893685832268423</c:v>
                  </c:pt>
                  <c:pt idx="1">
                    <c:v>1.5646909317976216</c:v>
                  </c:pt>
                  <c:pt idx="2">
                    <c:v>0.93691202781483707</c:v>
                  </c:pt>
                  <c:pt idx="3">
                    <c:v>3.1127735333763731</c:v>
                  </c:pt>
                  <c:pt idx="4">
                    <c:v>0.81568112764246159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(Sheet1!$A$3:$A$4,Sheet1!$A$7:$A$8,Sheet1!$A$14)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7</c:v>
                </c:pt>
                <c:pt idx="4">
                  <c:v>13</c:v>
                </c:pt>
              </c:numCache>
            </c:numRef>
          </c:xVal>
          <c:yVal>
            <c:numRef>
              <c:f>(Sheet1!$H$3:$H$4,Sheet1!$H$7:$H$8,Sheet1!$H$13)</c:f>
              <c:numCache>
                <c:formatCode>0.00</c:formatCode>
                <c:ptCount val="5"/>
                <c:pt idx="0">
                  <c:v>6.4319317847691853</c:v>
                </c:pt>
                <c:pt idx="1">
                  <c:v>13.281707262167394</c:v>
                </c:pt>
                <c:pt idx="2">
                  <c:v>16.988774355850545</c:v>
                </c:pt>
                <c:pt idx="3">
                  <c:v>11.766213188094685</c:v>
                </c:pt>
                <c:pt idx="4">
                  <c:v>10.994374329558742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B4-48F5-8C38-A314D08867E6}"/>
            </c:ext>
          </c:extLst>
        </c:ser>
        <c:ser>
          <c:idx val="1"/>
          <c:order val="1"/>
          <c:tx>
            <c:v>106In, I = 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(Sheet1!$I$2,Sheet1!$I$9)</c:f>
                <c:numCache>
                  <c:formatCode>General</c:formatCode>
                  <c:ptCount val="2"/>
                  <c:pt idx="0">
                    <c:v>0.64776696206877149</c:v>
                  </c:pt>
                  <c:pt idx="1">
                    <c:v>0.56730628917383519</c:v>
                  </c:pt>
                </c:numCache>
              </c:numRef>
            </c:plus>
            <c:minus>
              <c:numRef>
                <c:f>(Sheet1!$I$2,Sheet1!$I$9)</c:f>
                <c:numCache>
                  <c:formatCode>General</c:formatCode>
                  <c:ptCount val="2"/>
                  <c:pt idx="0">
                    <c:v>0.64776696206877149</c:v>
                  </c:pt>
                  <c:pt idx="1">
                    <c:v>0.56730628917383519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(Sheet1!$A$2,Sheet1!$A$9)</c:f>
              <c:numCache>
                <c:formatCode>General</c:formatCode>
                <c:ptCount val="2"/>
                <c:pt idx="0">
                  <c:v>1</c:v>
                </c:pt>
                <c:pt idx="1">
                  <c:v>8</c:v>
                </c:pt>
              </c:numCache>
            </c:numRef>
          </c:xVal>
          <c:yVal>
            <c:numRef>
              <c:f>(Sheet1!$H$2,Sheet1!$H$9)</c:f>
              <c:numCache>
                <c:formatCode>0.00</c:formatCode>
                <c:ptCount val="2"/>
                <c:pt idx="0">
                  <c:v>15.170832730789693</c:v>
                </c:pt>
                <c:pt idx="1">
                  <c:v>12.668535929139333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B4-48F5-8C38-A314D08867E6}"/>
            </c:ext>
          </c:extLst>
        </c:ser>
        <c:ser>
          <c:idx val="2"/>
          <c:order val="2"/>
          <c:tx>
            <c:v>104In, I = 6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Sheet1!$I$13</c:f>
                <c:numCache>
                  <c:formatCode>General</c:formatCode>
                  <c:ptCount val="1"/>
                  <c:pt idx="0">
                    <c:v>0.55429481454624918</c:v>
                  </c:pt>
                </c:numCache>
              </c:numRef>
            </c:plus>
            <c:minus>
              <c:numRef>
                <c:f>Sheet1!$I$13</c:f>
                <c:numCache>
                  <c:formatCode>General</c:formatCode>
                  <c:ptCount val="1"/>
                  <c:pt idx="0">
                    <c:v>0.55429481454624918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Sheet1!$A$13</c:f>
              <c:numCache>
                <c:formatCode>General</c:formatCode>
                <c:ptCount val="1"/>
                <c:pt idx="0">
                  <c:v>12</c:v>
                </c:pt>
              </c:numCache>
            </c:numRef>
          </c:xVal>
          <c:yVal>
            <c:numRef>
              <c:f>Sheet1!$H$13</c:f>
              <c:numCache>
                <c:formatCode>0.00</c:formatCode>
                <c:ptCount val="1"/>
                <c:pt idx="0">
                  <c:v>10.994374329558742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B4-48F5-8C38-A314D08867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869935"/>
        <c:axId val="330868015"/>
      </c:scatterChart>
      <c:valAx>
        <c:axId val="3308699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Measurement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BE"/>
          </a:p>
        </c:txPr>
        <c:crossAx val="330868015"/>
        <c:crosses val="autoZero"/>
        <c:crossBetween val="midCat"/>
      </c:valAx>
      <c:valAx>
        <c:axId val="330868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Beta efficiency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B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BE"/>
          </a:p>
        </c:txPr>
        <c:crossAx val="3308699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B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B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0.26519</cdr:x>
      <cdr:y>0.16391</cdr:y>
    </cdr:from>
    <cdr:to>
      <cdr:x>0.80613</cdr:x>
      <cdr:y>0.53855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C544CB95-D669-2715-C429-3E91C1E2FAE9}"/>
            </a:ext>
          </a:extLst>
        </cdr:cNvPr>
        <cdr:cNvSpPr/>
      </cdr:nvSpPr>
      <cdr:spPr>
        <a:xfrm xmlns:a="http://schemas.openxmlformats.org/drawingml/2006/main">
          <a:off x="1601441" y="678345"/>
          <a:ext cx="3266661" cy="1550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BE" kern="120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0.66129</cdr:x>
      <cdr:y>0.11107</cdr:y>
    </cdr:from>
    <cdr:to>
      <cdr:x>0.80833</cdr:x>
      <cdr:y>0.16871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BB8A3A5E-A240-15E8-D90D-1F64F146DCD8}"/>
            </a:ext>
          </a:extLst>
        </cdr:cNvPr>
        <cdr:cNvSpPr txBox="1"/>
      </cdr:nvSpPr>
      <cdr:spPr>
        <a:xfrm xmlns:a="http://schemas.openxmlformats.org/drawingml/2006/main">
          <a:off x="3993460" y="459685"/>
          <a:ext cx="887895" cy="2385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kern="1200" dirty="0">
              <a:solidFill>
                <a:srgbClr val="FF0000"/>
              </a:solidFill>
            </a:rPr>
            <a:t>Night shift</a:t>
          </a:r>
          <a:endParaRPr lang="en-BE" sz="1100" kern="1200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380849-8920-3263-CF82-2F578F13F8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C52F1-5CD9-3F58-2CD2-C0BD78A2E0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98859-42AF-9A47-9167-ADD70BF514B0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5A18A-8739-20A8-6215-0D254C2894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4D568-8397-0FFC-4C3F-24D222ECA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D4625-B3C8-6049-A495-9EE28F134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51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1AA65-5CB2-4331-9EB4-14D7E48F6A38}" type="datetimeFigureOut">
              <a:rPr lang="de-DE" smtClean="0"/>
              <a:t>02.02.26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5459F-A7E0-4AB0-B1E2-0E07BF6EF00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868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Heaviest self-conjugate and doubly magic nucleus, stable </a:t>
            </a:r>
            <a:r>
              <a:rPr lang="en-US" dirty="0" err="1"/>
              <a:t>wrt</a:t>
            </a:r>
            <a:r>
              <a:rPr lang="en-US" dirty="0"/>
              <a:t> heavy-particle emission</a:t>
            </a:r>
          </a:p>
          <a:p>
            <a:r>
              <a:rPr lang="en-US" dirty="0"/>
              <a:t>Investigate p-n correlations based on coupling of </a:t>
            </a:r>
            <a:r>
              <a:rPr lang="en-US" dirty="0" err="1"/>
              <a:t>sp</a:t>
            </a:r>
            <a:r>
              <a:rPr lang="en-US" dirty="0"/>
              <a:t> states to doubly magic core</a:t>
            </a:r>
          </a:p>
          <a:p>
            <a:r>
              <a:rPr lang="en-US" dirty="0"/>
              <a:t>N=Z nuclei: best lab to test np-interactions, isospin symmetry &amp; mixing, evolution of </a:t>
            </a:r>
            <a:r>
              <a:rPr lang="en-US" dirty="0" err="1"/>
              <a:t>nucl</a:t>
            </a:r>
            <a:r>
              <a:rPr lang="en-US" dirty="0"/>
              <a:t>. shapes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2368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30BAD-8227-7474-C5C4-093CC84B5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9FD781-9569-9967-0153-08DDB27DAF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41A3B6-B0BB-1F5A-6859-B189E315FD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3344A-4548-B34E-9045-5FE0AECB84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193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0A828-73F2-E0B5-1578-F226DC06F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143E5B-E5E9-2E32-F00E-0642868A1D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CF9164-867D-A6A9-60CF-C68664D81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FE8E6-8963-E889-A6D3-C5703A669A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00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6A021-EA35-F68C-3C7E-7B8770A2A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3433ED-661D-451B-9DF0-2A3608AA81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A3F360-51D3-BE0B-B036-BEE1215B71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40556-2D28-4ED3-934B-4934AE69D6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456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Shifting topic from the laser spectroscopy: in this part of the experiment we do not explore the structure of indium further, we study the structure of its beta-decay daughter: cadmium.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32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54820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33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31343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re-arranging the level into a rotational-like structure (you see in this picture the arrangement in bands of states differing by 2 units of angular momentum, according to the B(E2) values), there is evidence of multiple shape coexistence in a rotational model. This relates to one of the fundamental questions in nuclear physics research: do vibrational states at low energy exist?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34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700457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35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22552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7B7CD-0D14-7E8E-A442-3EFA3EDBB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89CD8C-9F52-5568-A10D-5D93FDE2C7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682136-E82D-33FE-B7E2-305E252931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can we measure? Gamma ray energies, intensities, coincidences </a:t>
            </a:r>
            <a:r>
              <a:rPr lang="en-US" dirty="0">
                <a:sym typeface="Wingdings" panose="05000000000000000000" pitchFamily="2" charset="2"/>
              </a:rPr>
              <a:t> Level scheme, energy of the states, effective beta-feeding, tentative spin and parity assignments based on the selection rules. 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86E8F-0020-CE74-B166-51B0B86740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36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64769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decay scheme of 106In is not quite simple and contains several inconsistencies. We think that previous studies could be affected by their isomeric purity.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37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563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6B7FD-EB4E-6E99-3064-C1D90BF19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C41DC5-5CE3-E901-1DFD-B356DA929F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BC06F-73FB-5FC0-C7B0-11A8861CBE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Heaviest self-conjugate and doubly magic nucleus, stable </a:t>
            </a:r>
            <a:r>
              <a:rPr lang="en-US" dirty="0" err="1"/>
              <a:t>wrt</a:t>
            </a:r>
            <a:r>
              <a:rPr lang="en-US" dirty="0"/>
              <a:t> heavy-particle emission</a:t>
            </a:r>
          </a:p>
          <a:p>
            <a:r>
              <a:rPr lang="en-US" dirty="0"/>
              <a:t>Investigate p-n correlations based on coupling of </a:t>
            </a:r>
            <a:r>
              <a:rPr lang="en-US" dirty="0" err="1"/>
              <a:t>sp</a:t>
            </a:r>
            <a:r>
              <a:rPr lang="en-US" dirty="0"/>
              <a:t> states to doubly magic core</a:t>
            </a:r>
          </a:p>
          <a:p>
            <a:r>
              <a:rPr lang="en-US" dirty="0"/>
              <a:t>N=Z nuclei: best lab to test np-interactions, isospin symmetry &amp; mixing, evolution of </a:t>
            </a:r>
            <a:r>
              <a:rPr lang="en-US" dirty="0" err="1"/>
              <a:t>nucl</a:t>
            </a:r>
            <a:r>
              <a:rPr lang="en-US" dirty="0"/>
              <a:t>. shapes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0A9DF-6059-E026-C890-0DBE0854AD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883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D2895-E6E0-BED5-E9DA-DB5FFEC1E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AB0804-EBAA-9E74-D4A7-95FF4F69BF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E7682-24C0-CCF1-D5F6-83ED03F693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decay scheme of 106In is not quite simple and contains several inconsistencies. We think that previous studies could be affected by their isomeric purity.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7C068-FDA2-EBF0-4FCA-81F3AC19B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38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5926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of you are already familiar with the first two parts of the experiment, which in fact remain the same, but for this study we combine CRIS with a decay spectroscopy station, which I am going to discuss in the next slide.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40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49234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41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9533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43EA2-CBDB-FE63-C319-C621877F9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46ABA3-9C2D-19E5-0042-5AC30ACAB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98B3ED-7E76-FE40-6CA7-46807089B0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75EEA-A95E-920F-F72D-6805A72FD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42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042304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3EDFB-A5AF-03C1-1DA0-57FFD81DF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9B1EA5-9D1B-5561-6EF9-C7D685B6AC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7F570C-208E-1601-4900-02CED9589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C8130-E5D6-34C0-7832-8ADC5C5B46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44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552119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8F870-E145-FB53-7A5A-6B71B28BC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D69063-03C5-14E1-0763-2529FFD747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A3F95D-D102-7FA4-2EF1-631D7F11A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95AC3-188B-9C57-E2CD-FD87FE5AFA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35D8B-9873-4FFE-BD47-62B7F06034C3}" type="slidenum">
              <a:rPr lang="en-BE" smtClean="0"/>
              <a:t>45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197118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46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97073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47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747710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DCA279-D2F2-4368-A5CC-128D9AF23D4F}" type="slidenum">
              <a:rPr lang="en-BE" smtClean="0"/>
              <a:t>48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92311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Re-adapt</a:t>
            </a:r>
            <a:endParaRPr lang="en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9B3969-2739-4E02-B9E3-B404D6A6C65D}" type="slidenum">
              <a:rPr lang="en-BE" smtClean="0"/>
              <a:t>52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1337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OES: Need to tie systematics together, very sensitive on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9292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C1729-F73F-49E7-AA02-BB4AFC2CBA26}" type="slidenum">
              <a:rPr lang="en-BE" smtClean="0"/>
              <a:t>57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352907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Here, show a picture of beta-gamma spectra of the different states compared to each other.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A1D22-1132-466A-8D04-296215BBDC87}" type="slidenum">
              <a:rPr lang="en-BE" smtClean="0"/>
              <a:t>59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570077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2 orders of magnitude more for 99In</a:t>
            </a:r>
          </a:p>
          <a:p>
            <a:r>
              <a:rPr lang="en-US" b="1" dirty="0"/>
              <a:t>Previous CRIS runs on n-deficient In:</a:t>
            </a:r>
          </a:p>
          <a:p>
            <a:r>
              <a:rPr lang="en-US" dirty="0"/>
              <a:t>Accidental Mo contamination in target container: increased background on mass 100 hindered </a:t>
            </a:r>
            <a:r>
              <a:rPr lang="en-US" baseline="30000" dirty="0"/>
              <a:t>100</a:t>
            </a:r>
            <a:r>
              <a:rPr lang="en-US" dirty="0"/>
              <a:t>In in 2018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/>
              <a:t>Background for </a:t>
            </a:r>
            <a:r>
              <a:rPr lang="en-US" baseline="30000" dirty="0"/>
              <a:t>101</a:t>
            </a:r>
            <a:r>
              <a:rPr lang="en-US" dirty="0"/>
              <a:t>In from laser scheme on </a:t>
            </a:r>
            <a:r>
              <a:rPr lang="en-US" dirty="0" err="1"/>
              <a:t>SrF</a:t>
            </a:r>
            <a:r>
              <a:rPr lang="en-US" dirty="0"/>
              <a:t> observed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585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Magnetic moments: sensitive probe to study interplay of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Measure the spin of…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Extract g-factors, compare to Ca. Investigate presence of mixed configurations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g-factors remain nearly constant close to the f</a:t>
            </a:r>
            <a:r>
              <a:rPr lang="en-US" sz="1200" baseline="-25000" dirty="0"/>
              <a:t>7/2</a:t>
            </a:r>
            <a:r>
              <a:rPr lang="en-US" sz="1200" dirty="0"/>
              <a:t> single particle value.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If the moments of </a:t>
            </a:r>
            <a:r>
              <a:rPr lang="en-US" sz="1200" baseline="30000" dirty="0"/>
              <a:t>45,47</a:t>
            </a:r>
            <a:r>
              <a:rPr lang="en-US" sz="1200" dirty="0"/>
              <a:t>Ar are similar to Ca, this confirms the presence of the N=28 shell gap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276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F3176-B441-4E61-126E-389C7CC56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E22E1B-8088-A160-5B86-1E4E22F404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462AD7-8BD3-620D-25A1-1C32ABAAAC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Magnetic moments: sensitive probe to study interplay of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Measure the spin of…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Extract g-factors, compare to Ca. Investigate presence of mixed configurations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g-factors remain nearly constant close to the f</a:t>
            </a:r>
            <a:r>
              <a:rPr lang="en-US" sz="1200" baseline="-25000" dirty="0"/>
              <a:t>7/2</a:t>
            </a:r>
            <a:r>
              <a:rPr lang="en-US" sz="1200" dirty="0"/>
              <a:t> single particle value.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If the moments of </a:t>
            </a:r>
            <a:r>
              <a:rPr lang="en-US" sz="1200" baseline="30000" dirty="0"/>
              <a:t>45,47</a:t>
            </a:r>
            <a:r>
              <a:rPr lang="en-US" sz="1200" dirty="0"/>
              <a:t>Ar are similar to Ca, this confirms the presence of the N=28 shell gap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406FA-5C8D-7E73-3A14-9C45A7761A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553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4B0DD-0706-CC78-6020-1B86E7DFA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012C26-36AA-32E6-326E-9A5963196E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C7F057-5496-302C-E18C-9EF47A787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Magnetic moments: sensitive probe to study interplay of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Measure the spin of…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Extract g-factors, compare to Ca. Investigate presence of mixed configurations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g-factors remain nearly constant close to the f</a:t>
            </a:r>
            <a:r>
              <a:rPr lang="en-US" sz="1200" baseline="-25000" dirty="0"/>
              <a:t>7/2</a:t>
            </a:r>
            <a:r>
              <a:rPr lang="en-US" sz="1200" dirty="0"/>
              <a:t> single particle value.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If the moments of </a:t>
            </a:r>
            <a:r>
              <a:rPr lang="en-US" sz="1200" baseline="30000" dirty="0"/>
              <a:t>45,47</a:t>
            </a:r>
            <a:r>
              <a:rPr lang="en-US" sz="1200" dirty="0"/>
              <a:t>Ar are similar to Ca, this confirms the presence of the N=28 shell gap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FC21D-1C3E-58B6-AD41-314EE4647B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575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996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56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0FC4E-F956-F238-E182-FFCC34B8E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36D027-0BE1-8EB6-ACE1-E7738B82DB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6DE43C-11DF-6BC9-3D2E-61972D2CB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AEF6-0D1B-AE2A-20C0-D778F8520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80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Collaboration meeting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7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69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02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817-1704-41B0-BB59-4078BCC372DE}" type="slidenum">
              <a:rPr lang="en-BE" smtClean="0"/>
              <a:t>‹#›</a:t>
            </a:fld>
            <a:endParaRPr lang="en-BE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95458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6E95-5052-3B18-4299-4539A0F300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BB0E2-972E-2DCA-8E50-84C23273E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F87CC-09B0-91A0-F26D-8B8B0785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1CDF-863D-38C2-351C-471D9878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2076A-358B-3C9C-853A-592189671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365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6BEB-C785-89C3-FBF1-153489D3D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43ABD-BAF7-07BF-8C8B-66BD3E81E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9BC0A-C694-9F58-6762-D84BA28A4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61E48-19E6-B565-1140-A3ABFDC3D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CD63E-ACD7-2A69-23F7-727D224B8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07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BDEF8-13B5-EA1A-61E8-CB34C0E8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64F66-1BD2-F14C-375B-5EEEC6D7B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7AC9C-F5CC-681D-2353-EC2E070B4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89994-C559-DE13-AC1C-39718981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620D2-65E7-16CD-58E9-8822EDB1C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12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E2E5E-A68F-2AE6-4E2B-783C1EA24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796B6-F109-C85D-4201-676989E6D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F8739-131C-CA6E-7CDB-3F1DD7CB3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C5A5B-6E5D-D15A-69C1-FCDA4D7D5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09C19-7D13-15A1-1FA8-BC97BEA49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A85B2-58F0-5682-D6DA-A351F1A2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9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1FB92-7DC3-CFD3-4B10-0B1FD8EE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4FBC8-9CB6-565C-7AA0-648AD8C3B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39DB00-540A-133E-ADFF-AB529BF8C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9A5D6B-D011-3095-2857-8600C03495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EACD5E-235B-BB1A-A01A-74F0C8D0DA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08F00A-4F09-178F-C8B6-21DD1B158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0423E-B50F-C70D-7CA8-DC4AA2AE9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8C8A9-ABC0-428D-B26B-C89D8D07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34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9F2AA-8000-9FFF-B090-D18EA4B2E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50B740-5F92-2304-92AE-E14ECAB91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9DC3F-A0D8-F3E0-5CFE-6D43B712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68BE8-2FA4-DA24-97A9-2520145AB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88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3C54F1-1CB6-9011-DBAB-501A01B98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522C79-8D7D-34A9-E5CD-7CEC5A02C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21E14-BB6F-76BF-36E2-F633B7DD3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438411"/>
            <a:ext cx="2743200" cy="365125"/>
          </a:xfrm>
        </p:spPr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cxnSp>
        <p:nvCxnSpPr>
          <p:cNvPr id="7" name="Gerader Verbinder 6"/>
          <p:cNvCxnSpPr/>
          <p:nvPr userDrawn="1"/>
        </p:nvCxnSpPr>
        <p:spPr>
          <a:xfrm flipV="1">
            <a:off x="838200" y="1314450"/>
            <a:ext cx="10515600" cy="4763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8E098C6-47A8-024E-663D-284BAAA4D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Collaboration meeting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9608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D3F53-7E7A-72A0-44B1-C90CAD1B1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337B8-13F9-B6FB-16C9-856F81D43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9A1FF-1851-89CC-1EB5-FBE967214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8702A-CFEA-0C6C-49DC-B325D6ED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8036F-36B5-3A23-4333-ABCDC8372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12A5E-5D2C-87DF-B380-A70CC3774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92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C42A9-EAC7-246B-5998-8BFB52685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167100-E9E4-6730-9CC5-E1D98390B2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E0B77-9CB6-16B5-7290-4AAD07CC3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3FC5A-0762-BB74-8F20-6E2B5887C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C594A-36B4-A15D-E274-F8689507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4190A-5C30-E21F-A6ED-AB43935DC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61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85BC4-3AF5-6186-48C7-A3A49185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AE0BCA-2889-9F8B-378B-CD94A8AD9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480E8-CC02-DD6C-0D4A-94EF414E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126AC-0BD0-B578-C82F-1A3AF6897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CDA5C-D88E-170C-2D34-318B3E6B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20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F7616E-5C85-296B-C013-C9827E5D5D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7516B9-4F4A-D3CB-6DB0-EC444E4DDD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01E6F-DC51-B1A7-C621-64BF27DE6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55819-8BD2-97BB-75D1-F1A7622C5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882AE-71AC-4044-806E-BAE5E95D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836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9250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0975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622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18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6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8533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35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9386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2113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249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Jessica Warbinek - Collaboration meeting 2026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17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88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92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9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18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16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57930" y="63852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6875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D61E-EEE6-4D53-A597-0DE12228D098}" type="slidenum">
              <a:rPr lang="de-DE" smtClean="0"/>
              <a:t>‹#›</a:t>
            </a:fld>
            <a:endParaRPr lang="de-DE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B2D3B68-4BDF-D192-3F19-D8C44806C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342" y="6031789"/>
            <a:ext cx="1945189" cy="4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r Verbinder 7"/>
          <p:cNvCxnSpPr>
            <a:cxnSpLocks/>
          </p:cNvCxnSpPr>
          <p:nvPr userDrawn="1"/>
        </p:nvCxnSpPr>
        <p:spPr>
          <a:xfrm>
            <a:off x="0" y="6428538"/>
            <a:ext cx="9435548" cy="0"/>
          </a:xfrm>
          <a:prstGeom prst="line">
            <a:avLst/>
          </a:prstGeom>
          <a:ln w="86360">
            <a:gradFill>
              <a:gsLst>
                <a:gs pos="0">
                  <a:schemeClr val="accent5"/>
                </a:gs>
                <a:gs pos="84000">
                  <a:schemeClr val="accent1">
                    <a:lumMod val="45000"/>
                    <a:lumOff val="55000"/>
                  </a:schemeClr>
                </a:gs>
                <a:gs pos="100000">
                  <a:srgbClr val="D81E01"/>
                </a:gs>
              </a:gsLst>
              <a:lin ang="0" scaled="0"/>
            </a:gra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560DD09-87D0-C37A-C2F3-4A586BD237A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380420" y="6030953"/>
            <a:ext cx="650794" cy="6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8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0A901-AAE0-7855-5AB9-87FB423DC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CA412-1C5A-01F5-FC2F-2BD2B6948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85912-DC0A-74D7-3F04-3882BBF6C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DE718F-3B5A-D141-A926-DAEAD1E2961D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75168-1A2E-1198-2488-286B4F018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1F4EE-F1B8-2D84-5BC5-892293B46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91C26D-69A4-C34B-94A7-282C58E2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Jessica Warbinek - Collaboration meeting 2026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928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>
          <p15:clr>
            <a:srgbClr val="F26B43"/>
          </p15:clr>
        </p15:guide>
        <p15:guide id="2" pos="7319">
          <p15:clr>
            <a:srgbClr val="F26B43"/>
          </p15:clr>
        </p15:guide>
        <p15:guide id="3" orient="horz" pos="3857">
          <p15:clr>
            <a:srgbClr val="F26B43"/>
          </p15:clr>
        </p15:guide>
        <p15:guide id="4" pos="3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48.png"/><Relationship Id="rId9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59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1.png"/><Relationship Id="rId5" Type="http://schemas.openxmlformats.org/officeDocument/2006/relationships/image" Target="../media/image220.png"/><Relationship Id="rId4" Type="http://schemas.openxmlformats.org/officeDocument/2006/relationships/image" Target="../media/image7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Collinear resonance ionization </a:t>
            </a:r>
            <a:b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of neutron-deficient indium: </a:t>
            </a:r>
            <a:b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closing up on </a:t>
            </a:r>
            <a:r>
              <a:rPr lang="en-US" sz="4400" b="0" i="1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</a:t>
            </a:r>
            <a:r>
              <a:rPr lang="en-US" sz="4400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= 50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46034" y="4472373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Jessica Warbinek, Simone Casci</a:t>
            </a:r>
          </a:p>
          <a:p>
            <a:r>
              <a:rPr lang="en-US" dirty="0"/>
              <a:t>Collaboration meeting 2026</a:t>
            </a:r>
          </a:p>
        </p:txBody>
      </p:sp>
    </p:spTree>
    <p:extLst>
      <p:ext uri="{BB962C8B-B14F-4D97-AF65-F5344CB8AC3E}">
        <p14:creationId xmlns:p14="http://schemas.microsoft.com/office/powerpoint/2010/main" val="329363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E3B5D-3D88-253E-2D7F-4A07B377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reference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E2F69-4954-9900-9563-B85782351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8957" y="1391481"/>
            <a:ext cx="6738730" cy="4848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Monitoring systems installed to observe the beams stability over the run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400" dirty="0"/>
              <a:t>Good traceability of laser position and power</a:t>
            </a:r>
          </a:p>
          <a:p>
            <a:r>
              <a:rPr lang="en-US" sz="2400" dirty="0"/>
              <a:t>Camera checking back-reflection stability</a:t>
            </a:r>
          </a:p>
          <a:p>
            <a:r>
              <a:rPr lang="en-US" sz="2400" dirty="0"/>
              <a:t>Photodiodes to monitor timing on the pico-scope</a:t>
            </a:r>
          </a:p>
          <a:p>
            <a:endParaRPr lang="en-US" sz="2400" dirty="0"/>
          </a:p>
          <a:p>
            <a:r>
              <a:rPr lang="en-US" sz="2400" dirty="0"/>
              <a:t>Laser adjustment after optimization done very easy</a:t>
            </a:r>
          </a:p>
          <a:p>
            <a:r>
              <a:rPr lang="en-US" sz="2400" dirty="0"/>
              <a:t>Change of transition within few minutes</a:t>
            </a:r>
          </a:p>
          <a:p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E3056-D8A1-BB03-0532-5910CA4A0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EE94A-DFDF-E51D-87F8-3B6AB3957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77" y="1905931"/>
            <a:ext cx="4270793" cy="304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23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FDC55-2A8C-A123-6C18-6C5298782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Start-up of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9DC78-A9BE-9BD5-6F15-3A32D3815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Proton scan/yield checks on Tuesday 16/09</a:t>
            </a:r>
          </a:p>
          <a:p>
            <a:r>
              <a:rPr lang="en-US" dirty="0"/>
              <a:t>Only 1D scan on 26Na done</a:t>
            </a:r>
          </a:p>
          <a:p>
            <a:r>
              <a:rPr lang="en-US" dirty="0"/>
              <a:t>Optimization of transmission to </a:t>
            </a:r>
            <a:r>
              <a:rPr lang="en-US" dirty="0" err="1"/>
              <a:t>Tapestation</a:t>
            </a:r>
            <a:endParaRPr lang="en-US" dirty="0"/>
          </a:p>
          <a:p>
            <a:r>
              <a:rPr lang="en-US" dirty="0"/>
              <a:t>Yield: 6.4E4/</a:t>
            </a:r>
            <a:r>
              <a:rPr lang="en-US" dirty="0" err="1"/>
              <a:t>uC</a:t>
            </a:r>
            <a:endParaRPr lang="en-US" dirty="0"/>
          </a:p>
          <a:p>
            <a:endParaRPr lang="en-US" dirty="0"/>
          </a:p>
          <a:p>
            <a:r>
              <a:rPr lang="en-US" dirty="0"/>
              <a:t>Yield found lower than expected</a:t>
            </a:r>
          </a:p>
          <a:p>
            <a:r>
              <a:rPr lang="en-US" dirty="0"/>
              <a:t>Optimization of target/ion source using 102In</a:t>
            </a:r>
          </a:p>
          <a:p>
            <a:r>
              <a:rPr lang="en-US" dirty="0"/>
              <a:t>Ion source heated/target cooled: total beam found at 100nA for opt.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491F1-AE78-2509-955E-C21F8CEDB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A64D47-9FB8-FB9A-5248-DEA178FB3A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3682"/>
          <a:stretch>
            <a:fillRect/>
          </a:stretch>
        </p:blipFill>
        <p:spPr>
          <a:xfrm>
            <a:off x="3423152" y="3486148"/>
            <a:ext cx="5345696" cy="828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CFA14E-774D-F73B-8AF1-1636578DA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062" y="1411755"/>
            <a:ext cx="4162930" cy="258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76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E87F8-D8F0-6E51-15D7-7FFE6F5AD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EE7C7-DEFE-A1DE-0F02-1267B896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Start-up of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6C62D-1FE5-B739-CD44-312206368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Proton scan/yield checks on Tuesday 16/09</a:t>
            </a:r>
          </a:p>
          <a:p>
            <a:r>
              <a:rPr lang="en-US" dirty="0"/>
              <a:t>Only 1D scan on 26Na done</a:t>
            </a:r>
          </a:p>
          <a:p>
            <a:r>
              <a:rPr lang="en-US" dirty="0"/>
              <a:t>Optimization of transmission to </a:t>
            </a:r>
            <a:r>
              <a:rPr lang="en-US" dirty="0" err="1"/>
              <a:t>Tapestation</a:t>
            </a:r>
            <a:endParaRPr lang="en-US" dirty="0"/>
          </a:p>
          <a:p>
            <a:r>
              <a:rPr lang="en-US" dirty="0"/>
              <a:t>Yield: 6.4E4/</a:t>
            </a:r>
            <a:r>
              <a:rPr lang="en-US" dirty="0" err="1"/>
              <a:t>uC</a:t>
            </a:r>
            <a:endParaRPr lang="en-US" dirty="0"/>
          </a:p>
          <a:p>
            <a:endParaRPr lang="en-US" dirty="0"/>
          </a:p>
          <a:p>
            <a:r>
              <a:rPr lang="en-US" dirty="0"/>
              <a:t>Yield found lower than expected</a:t>
            </a:r>
          </a:p>
          <a:p>
            <a:r>
              <a:rPr lang="en-US" dirty="0"/>
              <a:t>Optimization of target/ion source using 102In</a:t>
            </a:r>
          </a:p>
          <a:p>
            <a:r>
              <a:rPr lang="en-US" dirty="0"/>
              <a:t>Ion source heated/target cooled: total beam found at 100nA for opt.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6AC7-BAC2-C906-3C04-CF485D4DF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78338B-017F-E2B9-FFC9-D52FC61D6F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3682"/>
          <a:stretch>
            <a:fillRect/>
          </a:stretch>
        </p:blipFill>
        <p:spPr>
          <a:xfrm>
            <a:off x="3617843" y="3253092"/>
            <a:ext cx="7398026" cy="11468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D8F9C4-8F49-5CDF-0DCC-5CDB639B2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062" y="1411755"/>
            <a:ext cx="4162930" cy="25895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1AD505-35BC-9D74-8B8E-AF485B889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1421" y="2534720"/>
            <a:ext cx="10062618" cy="231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61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3E8AA-0CB2-756D-0308-FFE58190A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E15C6F-A729-DA50-E349-B41E26415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0" y="1461681"/>
            <a:ext cx="5623220" cy="48199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21719A-55DA-6BD7-650D-C81A2EE9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scans of literature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B123E-8797-F6A9-A4DE-3D5F32DAC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628" y="153513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Wednesday 17/09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4AC1E-F397-090A-39E6-C322AA00F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6C505-4664-0941-58D3-000769D1359B}"/>
              </a:ext>
            </a:extLst>
          </p:cNvPr>
          <p:cNvSpPr txBox="1"/>
          <p:nvPr/>
        </p:nvSpPr>
        <p:spPr>
          <a:xfrm>
            <a:off x="6010082" y="1579091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Yield &gt; 8x lower 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157699-8284-E121-D88D-086D72688384}"/>
              </a:ext>
            </a:extLst>
          </p:cNvPr>
          <p:cNvSpPr txBox="1"/>
          <p:nvPr/>
        </p:nvSpPr>
        <p:spPr>
          <a:xfrm>
            <a:off x="6053041" y="2849354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DSS comm. case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0CC987-800E-20A0-CD7D-0410DEF79F43}"/>
              </a:ext>
            </a:extLst>
          </p:cNvPr>
          <p:cNvSpPr txBox="1"/>
          <p:nvPr/>
        </p:nvSpPr>
        <p:spPr>
          <a:xfrm>
            <a:off x="6010082" y="4119617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NEW!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CDD621-242D-2759-554F-8C4B1EDC3995}"/>
              </a:ext>
            </a:extLst>
          </p:cNvPr>
          <p:cNvSpPr txBox="1"/>
          <p:nvPr/>
        </p:nvSpPr>
        <p:spPr>
          <a:xfrm>
            <a:off x="6053041" y="5361141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F4F902-65B0-C609-FB7D-361DE4DE4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652" y="2012191"/>
            <a:ext cx="2606284" cy="3125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9D8D61-4B44-4BE5-1B0C-5133EDD30BCF}"/>
              </a:ext>
            </a:extLst>
          </p:cNvPr>
          <p:cNvSpPr txBox="1"/>
          <p:nvPr/>
        </p:nvSpPr>
        <p:spPr>
          <a:xfrm>
            <a:off x="7335505" y="5161168"/>
            <a:ext cx="2778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Efficiencies of </a:t>
            </a:r>
          </a:p>
          <a:p>
            <a:r>
              <a:rPr lang="en-US" dirty="0"/>
              <a:t>1/100 in bb</a:t>
            </a:r>
          </a:p>
          <a:p>
            <a:r>
              <a:rPr lang="en-US" dirty="0"/>
              <a:t>1/500 in </a:t>
            </a:r>
            <a:r>
              <a:rPr lang="en-US" dirty="0" err="1"/>
              <a:t>nb</a:t>
            </a:r>
            <a:r>
              <a:rPr lang="en-US" dirty="0"/>
              <a:t> (&lt;70 MHz!)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968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002-6D7C-5846-1E84-09BD29358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Scans of 100In, no hardware p-gating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1B8D2-5A2E-BDF8-18FE-AF54D9186C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320A9D4-82B5-2EA6-34C6-3F2C8BA70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6" y="1817076"/>
            <a:ext cx="7672868" cy="385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EF6F23-942F-6609-86C4-4893E83F271F}"/>
              </a:ext>
            </a:extLst>
          </p:cNvPr>
          <p:cNvSpPr txBox="1"/>
          <p:nvPr/>
        </p:nvSpPr>
        <p:spPr>
          <a:xfrm>
            <a:off x="8323384" y="2403458"/>
            <a:ext cx="37147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Hints of peaks where they were expected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Scanned only the left peak a few times to confirm, seemed persistent</a:t>
            </a:r>
          </a:p>
        </p:txBody>
      </p:sp>
    </p:spTree>
    <p:extLst>
      <p:ext uri="{BB962C8B-B14F-4D97-AF65-F5344CB8AC3E}">
        <p14:creationId xmlns:p14="http://schemas.microsoft.com/office/powerpoint/2010/main" val="2987904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C4460-584F-1557-526D-8C4A8C7C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dependent on </a:t>
            </a:r>
            <a:r>
              <a:rPr lang="en-US" dirty="0" err="1"/>
              <a:t>supercycle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318EE-2125-9109-D829-912165223C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8B22B1-4BDA-2C06-D7C9-8C86679644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43" y="1851940"/>
            <a:ext cx="6179365" cy="378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FAF1EB-3E48-3CDF-9452-F3F138588869}"/>
              </a:ext>
            </a:extLst>
          </p:cNvPr>
          <p:cNvSpPr txBox="1"/>
          <p:nvPr/>
        </p:nvSpPr>
        <p:spPr>
          <a:xfrm>
            <a:off x="7615900" y="1981702"/>
            <a:ext cx="40050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One swipe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Background despite hardware p gating high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-&gt; LHC filling, many consecutive pulses to HRS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1DD7B-8E06-CD8C-880D-D6281B9F6A2F}"/>
              </a:ext>
            </a:extLst>
          </p:cNvPr>
          <p:cNvSpPr txBox="1"/>
          <p:nvPr/>
        </p:nvSpPr>
        <p:spPr>
          <a:xfrm>
            <a:off x="7615900" y="4677268"/>
            <a:ext cx="41752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In: fast release</a:t>
            </a:r>
          </a:p>
          <a:p>
            <a:r>
              <a:rPr lang="en-US" sz="2800" dirty="0" err="1"/>
              <a:t>SrF</a:t>
            </a:r>
            <a:r>
              <a:rPr lang="en-US" sz="2800" dirty="0"/>
              <a:t>: slow, basically constant</a:t>
            </a:r>
          </a:p>
        </p:txBody>
      </p:sp>
    </p:spTree>
    <p:extLst>
      <p:ext uri="{BB962C8B-B14F-4D97-AF65-F5344CB8AC3E}">
        <p14:creationId xmlns:p14="http://schemas.microsoft.com/office/powerpoint/2010/main" val="217025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06C9D-A623-2F33-A880-B93DB15D7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tried…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66DC5-ED67-ABED-D91A-831AEDBEE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B9B7E71-2501-CBB0-2A72-D8ACB9D9E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0" y="1443648"/>
            <a:ext cx="5284990" cy="278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5DAA28-BED4-1AD4-8825-6B66DC0B88A8}"/>
              </a:ext>
            </a:extLst>
          </p:cNvPr>
          <p:cNvSpPr txBox="1"/>
          <p:nvPr/>
        </p:nvSpPr>
        <p:spPr>
          <a:xfrm>
            <a:off x="5868365" y="1324027"/>
            <a:ext cx="6323635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Collisional background? Reduction on </a:t>
            </a:r>
            <a:r>
              <a:rPr lang="en-US" sz="2400" dirty="0" err="1"/>
              <a:t>Microtof</a:t>
            </a:r>
            <a:r>
              <a:rPr lang="en-US" sz="2400" dirty="0"/>
              <a:t>?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Same noise as on </a:t>
            </a:r>
            <a:r>
              <a:rPr lang="en-US" sz="2400" dirty="0" err="1"/>
              <a:t>magnetof</a:t>
            </a:r>
            <a:r>
              <a:rPr lang="en-US" sz="2400" dirty="0"/>
              <a:t>, but 2x less ions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4EF57C77-23D3-E9F3-6C9A-B915C086D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396" y="2837839"/>
            <a:ext cx="5771311" cy="322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07C4B7A-6866-B698-B164-4D9AD5606868}"/>
              </a:ext>
            </a:extLst>
          </p:cNvPr>
          <p:cNvCxnSpPr/>
          <p:nvPr/>
        </p:nvCxnSpPr>
        <p:spPr>
          <a:xfrm flipH="1">
            <a:off x="5439508" y="1887415"/>
            <a:ext cx="832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6A36E48-82AD-1F24-4DA0-5A913DEE1F4A}"/>
              </a:ext>
            </a:extLst>
          </p:cNvPr>
          <p:cNvCxnSpPr>
            <a:cxnSpLocks/>
          </p:cNvCxnSpPr>
          <p:nvPr/>
        </p:nvCxnSpPr>
        <p:spPr>
          <a:xfrm>
            <a:off x="5540392" y="5121503"/>
            <a:ext cx="832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FACF2A5-E585-4F07-51CE-335C44DEAB02}"/>
              </a:ext>
            </a:extLst>
          </p:cNvPr>
          <p:cNvSpPr txBox="1"/>
          <p:nvPr/>
        </p:nvSpPr>
        <p:spPr>
          <a:xfrm>
            <a:off x="698761" y="4498009"/>
            <a:ext cx="56739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Laser background? 1064 contribution?</a:t>
            </a:r>
          </a:p>
          <a:p>
            <a:endParaRPr lang="en-US" sz="2400" dirty="0"/>
          </a:p>
          <a:p>
            <a:r>
              <a:rPr lang="en-US" sz="2400" dirty="0"/>
              <a:t>Move 1064 in time BEFORE the UV step, scanning region around first peak</a:t>
            </a:r>
          </a:p>
        </p:txBody>
      </p:sp>
    </p:spTree>
    <p:extLst>
      <p:ext uri="{BB962C8B-B14F-4D97-AF65-F5344CB8AC3E}">
        <p14:creationId xmlns:p14="http://schemas.microsoft.com/office/powerpoint/2010/main" val="2699278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FD791-50D2-EF7E-A935-EE86C40F1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tried: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84368-0D7B-FD4D-448B-923B3AB7D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9E9ADB-D9B3-E93F-58A0-25282FC618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663"/>
          <a:stretch>
            <a:fillRect/>
          </a:stretch>
        </p:blipFill>
        <p:spPr>
          <a:xfrm>
            <a:off x="180123" y="1690688"/>
            <a:ext cx="6574638" cy="44424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9A3E33-0837-4810-587A-CB0C15B8D7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337"/>
          <a:stretch>
            <a:fillRect/>
          </a:stretch>
        </p:blipFill>
        <p:spPr>
          <a:xfrm>
            <a:off x="6754761" y="1690688"/>
            <a:ext cx="7544890" cy="1759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D3E855-B36D-D259-02FE-C65E13CB7589}"/>
              </a:ext>
            </a:extLst>
          </p:cNvPr>
          <p:cNvSpPr txBox="1"/>
          <p:nvPr/>
        </p:nvSpPr>
        <p:spPr>
          <a:xfrm>
            <a:off x="6754761" y="3790374"/>
            <a:ext cx="5100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The Jordan scheme:</a:t>
            </a:r>
          </a:p>
          <a:p>
            <a:r>
              <a:rPr lang="en-US" dirty="0"/>
              <a:t>Tried to set OPO to 340nm 4.5us earlier in time, overlapped with In scheme (path was set up in preparation)</a:t>
            </a:r>
          </a:p>
          <a:p>
            <a:r>
              <a:rPr lang="en-US" dirty="0"/>
              <a:t>Idea: ionize and deflect </a:t>
            </a:r>
            <a:r>
              <a:rPr lang="en-US" dirty="0" err="1"/>
              <a:t>SrF</a:t>
            </a:r>
            <a:r>
              <a:rPr lang="en-US" dirty="0"/>
              <a:t> directly after the CEC</a:t>
            </a:r>
          </a:p>
          <a:p>
            <a:r>
              <a:rPr lang="en-US" dirty="0"/>
              <a:t>Risk to enhance </a:t>
            </a:r>
            <a:r>
              <a:rPr lang="en-US" dirty="0" err="1"/>
              <a:t>SrF</a:t>
            </a:r>
            <a:r>
              <a:rPr lang="en-US" dirty="0"/>
              <a:t> if happening too late/after </a:t>
            </a:r>
            <a:r>
              <a:rPr lang="en-US" dirty="0" err="1"/>
              <a:t>Defl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23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00177-713B-C499-2D7A-CEAD0E3D3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BE5DB-EBF8-2B24-06E6-B38E35C9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tried…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23D1C-2240-B076-CB10-A1BE4F6DDA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766CBE-4EF5-B973-E2FC-D79C42F2142C}"/>
              </a:ext>
            </a:extLst>
          </p:cNvPr>
          <p:cNvSpPr txBox="1"/>
          <p:nvPr/>
        </p:nvSpPr>
        <p:spPr>
          <a:xfrm>
            <a:off x="6096000" y="1443648"/>
            <a:ext cx="5673969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Going through all isotopes well produced and tune </a:t>
            </a:r>
            <a:r>
              <a:rPr lang="en-US" dirty="0" err="1"/>
              <a:t>iscool</a:t>
            </a:r>
            <a:r>
              <a:rPr lang="en-US" dirty="0"/>
              <a:t> timing on signal rate – linear fit to guess optimal delays for exotic cases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BDE58C-52C0-FD2E-FCED-033B1BDBDF41}"/>
              </a:ext>
            </a:extLst>
          </p:cNvPr>
          <p:cNvCxnSpPr>
            <a:cxnSpLocks/>
          </p:cNvCxnSpPr>
          <p:nvPr/>
        </p:nvCxnSpPr>
        <p:spPr>
          <a:xfrm>
            <a:off x="6037956" y="5024641"/>
            <a:ext cx="832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3B72DD7-52FB-F3BF-BAF3-8F9267EE0270}"/>
              </a:ext>
            </a:extLst>
          </p:cNvPr>
          <p:cNvSpPr txBox="1"/>
          <p:nvPr/>
        </p:nvSpPr>
        <p:spPr>
          <a:xfrm>
            <a:off x="1032410" y="4866275"/>
            <a:ext cx="6141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And tried it again 2 days later</a:t>
            </a:r>
          </a:p>
          <a:p>
            <a:endParaRPr lang="en-US" dirty="0"/>
          </a:p>
          <a:p>
            <a:r>
              <a:rPr lang="en-US" dirty="0"/>
              <a:t>All consistent, not much change considering the bunch width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442138-5635-E335-7EAE-BB9800FFD5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0"/>
          <a:stretch>
            <a:fillRect/>
          </a:stretch>
        </p:blipFill>
        <p:spPr bwMode="auto">
          <a:xfrm>
            <a:off x="1032410" y="1410545"/>
            <a:ext cx="4472946" cy="315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4E97BE-0D7A-A874-5255-741072AC9173}"/>
              </a:ext>
            </a:extLst>
          </p:cNvPr>
          <p:cNvCxnSpPr/>
          <p:nvPr/>
        </p:nvCxnSpPr>
        <p:spPr>
          <a:xfrm flipH="1">
            <a:off x="5259397" y="1887415"/>
            <a:ext cx="832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FA422DAA-7455-AEB1-CF78-4D3A9DCE7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841" y="2453039"/>
            <a:ext cx="4472946" cy="354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16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EE34-8EC5-8ED2-34A4-3EFFDED21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target/line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85CAB-088D-B732-79F9-6A98008D0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0062" y="1825625"/>
            <a:ext cx="4413738" cy="4351338"/>
          </a:xfrm>
        </p:spPr>
        <p:txBody>
          <a:bodyPr>
            <a:normAutofit/>
          </a:bodyPr>
          <a:lstStyle/>
          <a:p>
            <a:r>
              <a:rPr lang="en-US" sz="2400" dirty="0"/>
              <a:t>Cooling line decreased yield, heating the line brought it back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Target temp. decreased slightly, no change</a:t>
            </a:r>
          </a:p>
          <a:p>
            <a:endParaRPr lang="en-US" sz="2400" dirty="0"/>
          </a:p>
          <a:p>
            <a:r>
              <a:rPr lang="en-US" sz="2400" dirty="0"/>
              <a:t>Later: also p spot moved and optimized on CRIS signal, later moved back (no change/maybe worse?)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C6390-44EB-97B2-00D3-961138141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C07B42-5D29-E9D3-E4D8-57FA9BCD2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47" y="1825625"/>
            <a:ext cx="6161193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70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358BD-4668-FD31-4D91-F7DE372A8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376" y="3449134"/>
            <a:ext cx="6033248" cy="4703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Studying the shell structure around doubly magic </a:t>
            </a:r>
            <a:r>
              <a:rPr lang="en-US" sz="1800" b="1" baseline="30000" dirty="0"/>
              <a:t>100</a:t>
            </a:r>
            <a:r>
              <a:rPr lang="en-US" sz="1800" b="1" dirty="0"/>
              <a:t>Sn</a:t>
            </a:r>
          </a:p>
          <a:p>
            <a:r>
              <a:rPr lang="en-US" sz="1800" dirty="0"/>
              <a:t>Testing the shell model under extreme conditions</a:t>
            </a:r>
          </a:p>
          <a:p>
            <a:r>
              <a:rPr lang="en-US" sz="1800" dirty="0"/>
              <a:t>Robustness of N=50 near Z=50, towards dripline</a:t>
            </a:r>
          </a:p>
          <a:p>
            <a:r>
              <a:rPr lang="en-US" sz="1800" dirty="0"/>
              <a:t>Proton-neutron interactions near shell closure</a:t>
            </a:r>
          </a:p>
          <a:p>
            <a:r>
              <a:rPr lang="en-US" sz="1800" dirty="0"/>
              <a:t>Role of electro-weak currents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EFF96-6757-BA87-BC8E-1D0F861E7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7" name="Picture 6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5A4966D3-C7A1-43C3-1D09-2C64B1664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8783"/>
            <a:ext cx="11732310" cy="164683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740FCE-C6CB-3730-153B-C62F2F935676}"/>
              </a:ext>
            </a:extLst>
          </p:cNvPr>
          <p:cNvSpPr/>
          <p:nvPr/>
        </p:nvSpPr>
        <p:spPr>
          <a:xfrm>
            <a:off x="2215133" y="2024734"/>
            <a:ext cx="8420441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AF22FC-9FA9-B182-8ABE-4F838D9662BC}"/>
              </a:ext>
            </a:extLst>
          </p:cNvPr>
          <p:cNvSpPr txBox="1"/>
          <p:nvPr/>
        </p:nvSpPr>
        <p:spPr>
          <a:xfrm>
            <a:off x="1250577" y="2967819"/>
            <a:ext cx="143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81E01"/>
                </a:solidFill>
              </a:rPr>
              <a:t>This proposal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8A6EF27-B17B-BDEC-28F8-EED9D8951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3779B4-CCAF-F95A-72BE-77E605092D6B}"/>
              </a:ext>
            </a:extLst>
          </p:cNvPr>
          <p:cNvSpPr/>
          <p:nvPr/>
        </p:nvSpPr>
        <p:spPr>
          <a:xfrm>
            <a:off x="1382233" y="2582312"/>
            <a:ext cx="7620451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867D616-E4BF-7886-1411-0614D0A6F07A}"/>
              </a:ext>
            </a:extLst>
          </p:cNvPr>
          <p:cNvSpPr/>
          <p:nvPr/>
        </p:nvSpPr>
        <p:spPr>
          <a:xfrm>
            <a:off x="2186983" y="2291389"/>
            <a:ext cx="8476741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98A21E-626C-C47C-19A5-29BE4970249D}"/>
              </a:ext>
            </a:extLst>
          </p:cNvPr>
          <p:cNvSpPr/>
          <p:nvPr/>
        </p:nvSpPr>
        <p:spPr>
          <a:xfrm>
            <a:off x="3823553" y="1753186"/>
            <a:ext cx="7357066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8E1C51-4A65-C0BF-1F9A-ED4413F25374}"/>
              </a:ext>
            </a:extLst>
          </p:cNvPr>
          <p:cNvSpPr/>
          <p:nvPr/>
        </p:nvSpPr>
        <p:spPr>
          <a:xfrm>
            <a:off x="4375244" y="1498826"/>
            <a:ext cx="6547680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437EE7B-F3D8-81C8-DE06-0E002105BCD8}"/>
              </a:ext>
            </a:extLst>
          </p:cNvPr>
          <p:cNvSpPr/>
          <p:nvPr/>
        </p:nvSpPr>
        <p:spPr>
          <a:xfrm>
            <a:off x="1595492" y="1721216"/>
            <a:ext cx="366509" cy="331901"/>
          </a:xfrm>
          <a:prstGeom prst="ellipse">
            <a:avLst/>
          </a:prstGeom>
          <a:solidFill>
            <a:schemeClr val="accent1">
              <a:alpha val="61595"/>
            </a:schemeClr>
          </a:solidFill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B98E12-92A7-7DC0-56CA-A14E3ACBD713}"/>
              </a:ext>
            </a:extLst>
          </p:cNvPr>
          <p:cNvSpPr/>
          <p:nvPr/>
        </p:nvSpPr>
        <p:spPr>
          <a:xfrm>
            <a:off x="1643523" y="2024734"/>
            <a:ext cx="271730" cy="260395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A576BC-E1BB-C849-59C9-26A256D2982D}"/>
              </a:ext>
            </a:extLst>
          </p:cNvPr>
          <p:cNvSpPr/>
          <p:nvPr/>
        </p:nvSpPr>
        <p:spPr>
          <a:xfrm>
            <a:off x="1915253" y="2022589"/>
            <a:ext cx="271730" cy="260395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A036605-F420-8041-534E-802334668C49}"/>
              </a:ext>
            </a:extLst>
          </p:cNvPr>
          <p:cNvSpPr/>
          <p:nvPr/>
        </p:nvSpPr>
        <p:spPr>
          <a:xfrm>
            <a:off x="10314522" y="1723968"/>
            <a:ext cx="366509" cy="331901"/>
          </a:xfrm>
          <a:prstGeom prst="ellipse">
            <a:avLst/>
          </a:prstGeom>
          <a:solidFill>
            <a:schemeClr val="accent1">
              <a:alpha val="61595"/>
            </a:schemeClr>
          </a:solidFill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DA64E-F41D-1505-E1CB-BD26F988151A}"/>
              </a:ext>
            </a:extLst>
          </p:cNvPr>
          <p:cNvSpPr txBox="1"/>
          <p:nvPr/>
        </p:nvSpPr>
        <p:spPr>
          <a:xfrm>
            <a:off x="4315330" y="2967819"/>
            <a:ext cx="372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(Un-)published laser spectroscopy</a:t>
            </a:r>
          </a:p>
        </p:txBody>
      </p:sp>
    </p:spTree>
    <p:extLst>
      <p:ext uri="{BB962C8B-B14F-4D97-AF65-F5344CB8AC3E}">
        <p14:creationId xmlns:p14="http://schemas.microsoft.com/office/powerpoint/2010/main" val="2534983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3F119-BFC6-FC53-268C-C3197D52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Sometimes… and sometimes…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B659C-14E9-8614-B12F-0004C37EC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7239044-4E73-E410-C96D-9498CC338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655" y="2339921"/>
            <a:ext cx="5717892" cy="332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E106CA3D-BEB4-62CC-E3D0-4A34027D5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27" y="2339921"/>
            <a:ext cx="5602519" cy="332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1C5207-8D1C-EA61-C055-A225E4C69A17}"/>
              </a:ext>
            </a:extLst>
          </p:cNvPr>
          <p:cNvSpPr txBox="1"/>
          <p:nvPr/>
        </p:nvSpPr>
        <p:spPr>
          <a:xfrm>
            <a:off x="2396359" y="1865947"/>
            <a:ext cx="431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Night 20/09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99F00-B8D6-951D-4F80-3ED4A395C180}"/>
              </a:ext>
            </a:extLst>
          </p:cNvPr>
          <p:cNvSpPr txBox="1"/>
          <p:nvPr/>
        </p:nvSpPr>
        <p:spPr>
          <a:xfrm>
            <a:off x="8610600" y="1865947"/>
            <a:ext cx="431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Morning 21/09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8D5FCE-DD3B-8CDA-F5B8-B9AC3C1DDD8F}"/>
              </a:ext>
            </a:extLst>
          </p:cNvPr>
          <p:cNvSpPr txBox="1"/>
          <p:nvPr/>
        </p:nvSpPr>
        <p:spPr>
          <a:xfrm>
            <a:off x="1326930" y="5731864"/>
            <a:ext cx="9443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Software gating code at this point not yet reliably working </a:t>
            </a:r>
          </a:p>
          <a:p>
            <a:r>
              <a:rPr lang="en-US" dirty="0"/>
              <a:t>Decided for hardware p-gating – need to make decision, not to loose time</a:t>
            </a:r>
          </a:p>
        </p:txBody>
      </p:sp>
    </p:spTree>
    <p:extLst>
      <p:ext uri="{BB962C8B-B14F-4D97-AF65-F5344CB8AC3E}">
        <p14:creationId xmlns:p14="http://schemas.microsoft.com/office/powerpoint/2010/main" val="1191714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44EB7-ECFB-F8BB-37B3-4505E028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steering/ hysteresis in laser scanning?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DD99F-A03D-422B-D38A-D1ED93D8C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2455" y="1690688"/>
            <a:ext cx="4729656" cy="4486275"/>
          </a:xfrm>
        </p:spPr>
        <p:txBody>
          <a:bodyPr/>
          <a:lstStyle/>
          <a:p>
            <a:r>
              <a:rPr lang="en-US" dirty="0"/>
              <a:t>Laser slightly moving?</a:t>
            </a:r>
          </a:p>
          <a:p>
            <a:r>
              <a:rPr lang="en-US" dirty="0"/>
              <a:t>Change in power meter pick up read-back?</a:t>
            </a:r>
          </a:p>
          <a:p>
            <a:endParaRPr lang="en-US" dirty="0"/>
          </a:p>
          <a:p>
            <a:r>
              <a:rPr lang="en-US" dirty="0"/>
              <a:t>Suspicion: laser not the same when going up or down </a:t>
            </a:r>
            <a:r>
              <a:rPr lang="en-US" dirty="0">
                <a:sym typeface="Wingdings" pitchFamily="2" charset="2"/>
              </a:rPr>
              <a:t> voltage scanning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FFC37-0CD0-C13D-1643-5B42ED813B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099EA5CE-E01C-9E03-B00C-D9ACCE461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65" y="1690688"/>
            <a:ext cx="3583129" cy="305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1B1D5DDA-90F9-662E-583D-FE1306D14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863" y="1409737"/>
            <a:ext cx="2415937" cy="454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485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CA913-F4A0-09E6-479C-BF2FA5626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06150" cy="1325563"/>
          </a:xfrm>
        </p:spPr>
        <p:txBody>
          <a:bodyPr/>
          <a:lstStyle/>
          <a:p>
            <a:r>
              <a:rPr lang="en-US" dirty="0"/>
              <a:t>Last night: all accumulated spectra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1D621-5A6C-14CA-455A-448CF4C73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051F0C3D-5383-8CD4-C274-B1CA1BAF52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062" y="1485736"/>
            <a:ext cx="862319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752AF17E-E6E9-DA62-30CB-27881341F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52" y="1588212"/>
            <a:ext cx="231064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E66B9F3-CAB2-27CE-1EBB-D3F0B5EEC0D3}"/>
              </a:ext>
            </a:extLst>
          </p:cNvPr>
          <p:cNvSpPr/>
          <p:nvPr/>
        </p:nvSpPr>
        <p:spPr>
          <a:xfrm>
            <a:off x="2554014" y="3661405"/>
            <a:ext cx="331076" cy="2029947"/>
          </a:xfrm>
          <a:prstGeom prst="ellipse">
            <a:avLst/>
          </a:prstGeom>
          <a:noFill/>
          <a:ln>
            <a:solidFill>
              <a:srgbClr val="D81E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A675A1F-DC0B-F621-49EA-90F8A43145AE}"/>
              </a:ext>
            </a:extLst>
          </p:cNvPr>
          <p:cNvCxnSpPr/>
          <p:nvPr/>
        </p:nvCxnSpPr>
        <p:spPr>
          <a:xfrm flipV="1">
            <a:off x="2900855" y="3058510"/>
            <a:ext cx="1292773" cy="1072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CB424494-DDE3-2538-76AD-CE2A34D0B6AD}"/>
              </a:ext>
            </a:extLst>
          </p:cNvPr>
          <p:cNvSpPr/>
          <p:nvPr/>
        </p:nvSpPr>
        <p:spPr>
          <a:xfrm>
            <a:off x="3668111" y="2457173"/>
            <a:ext cx="998482" cy="924776"/>
          </a:xfrm>
          <a:prstGeom prst="ellipse">
            <a:avLst/>
          </a:prstGeom>
          <a:noFill/>
          <a:ln>
            <a:solidFill>
              <a:srgbClr val="D81E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33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6FC6-6423-5D2E-1599-7396A590D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100In a quick sneak peak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F70B8-4457-1003-34D9-4F3DC0A6F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961" y="1513161"/>
            <a:ext cx="5111735" cy="4667250"/>
          </a:xfrm>
        </p:spPr>
        <p:txBody>
          <a:bodyPr>
            <a:normAutofit/>
          </a:bodyPr>
          <a:lstStyle/>
          <a:p>
            <a:r>
              <a:rPr lang="en-US" sz="2400" dirty="0"/>
              <a:t>Voltage scans only</a:t>
            </a:r>
          </a:p>
          <a:p>
            <a:r>
              <a:rPr lang="en-US" sz="2400" dirty="0"/>
              <a:t>Hardware p-gating: blind tagger after 1.1s</a:t>
            </a:r>
          </a:p>
          <a:p>
            <a:r>
              <a:rPr lang="en-US" sz="2400" dirty="0"/>
              <a:t>Booster: tried to stick to our desired pulse sequence</a:t>
            </a:r>
          </a:p>
          <a:p>
            <a:r>
              <a:rPr lang="en-US" sz="2400" dirty="0"/>
              <a:t>Saw during run a correlation between more background and too many pulses back-to-back</a:t>
            </a:r>
          </a:p>
          <a:p>
            <a:r>
              <a:rPr lang="en-US" sz="2400" dirty="0"/>
              <a:t>In-depth event by event analysis required – on it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AC57A-278B-C028-C3AB-99847A374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CA387F-F4BE-6C70-DC57-0BE62DB78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147" y="-3488078"/>
            <a:ext cx="4612106" cy="29549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77A8EFC-3E63-85CD-8D6A-A605733AEF74}"/>
              </a:ext>
            </a:extLst>
          </p:cNvPr>
          <p:cNvSpPr/>
          <p:nvPr/>
        </p:nvSpPr>
        <p:spPr>
          <a:xfrm flipV="1">
            <a:off x="3577389" y="1668627"/>
            <a:ext cx="1315453" cy="81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7340BE-34F5-3214-704A-8A236804755B}"/>
              </a:ext>
            </a:extLst>
          </p:cNvPr>
          <p:cNvSpPr/>
          <p:nvPr/>
        </p:nvSpPr>
        <p:spPr>
          <a:xfrm flipV="1">
            <a:off x="3362041" y="3552451"/>
            <a:ext cx="1530801" cy="13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FE75CE-B0F0-BC96-B326-669BF51AAEB8}"/>
              </a:ext>
            </a:extLst>
          </p:cNvPr>
          <p:cNvSpPr txBox="1"/>
          <p:nvPr/>
        </p:nvSpPr>
        <p:spPr>
          <a:xfrm>
            <a:off x="300752" y="5037936"/>
            <a:ext cx="6392336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Eyeballing scaling up rate on ”peak”: 0.05/s </a:t>
            </a:r>
            <a:r>
              <a:rPr lang="en-US" dirty="0">
                <a:sym typeface="Wingdings" pitchFamily="2" charset="2"/>
              </a:rPr>
              <a:t> 35 ions/s produced</a:t>
            </a:r>
          </a:p>
          <a:p>
            <a:pPr>
              <a:lnSpc>
                <a:spcPct val="150000"/>
              </a:lnSpc>
            </a:pPr>
            <a:r>
              <a:rPr lang="en-US" dirty="0">
                <a:sym typeface="Wingdings" pitchFamily="2" charset="2"/>
              </a:rPr>
              <a:t>&gt;10x lower yield than expected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78281F-248B-6066-6914-328C29A94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41" y="1400284"/>
            <a:ext cx="6543558" cy="324528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17DAC7-74D2-F62B-2E4D-8AEF229287C1}"/>
              </a:ext>
            </a:extLst>
          </p:cNvPr>
          <p:cNvCxnSpPr>
            <a:cxnSpLocks/>
          </p:cNvCxnSpPr>
          <p:nvPr/>
        </p:nvCxnSpPr>
        <p:spPr>
          <a:xfrm flipV="1">
            <a:off x="3184264" y="3975136"/>
            <a:ext cx="192123" cy="10917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748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1CAB-9B45-0532-D631-C4F04536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101In before/after p were gone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3EF18-8D4A-D894-D4FB-A5BD4BB7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692" y="1888880"/>
            <a:ext cx="4668108" cy="4351338"/>
          </a:xfrm>
        </p:spPr>
        <p:txBody>
          <a:bodyPr/>
          <a:lstStyle/>
          <a:p>
            <a:r>
              <a:rPr lang="en-US" dirty="0"/>
              <a:t>Single swipe!</a:t>
            </a:r>
          </a:p>
          <a:p>
            <a:endParaRPr lang="en-US" dirty="0"/>
          </a:p>
          <a:p>
            <a:r>
              <a:rPr lang="en-US" dirty="0"/>
              <a:t>60000pps of contaminants on cup, likely </a:t>
            </a:r>
            <a:r>
              <a:rPr lang="en-US" dirty="0" err="1"/>
              <a:t>SrF</a:t>
            </a:r>
            <a:r>
              <a:rPr lang="en-US" dirty="0"/>
              <a:t> </a:t>
            </a:r>
          </a:p>
          <a:p>
            <a:endParaRPr lang="en-US" dirty="0"/>
          </a:p>
          <a:p>
            <a:r>
              <a:rPr lang="en-US" dirty="0"/>
              <a:t>Yield: 400-500</a:t>
            </a:r>
          </a:p>
          <a:p>
            <a:r>
              <a:rPr lang="en-US" dirty="0"/>
              <a:t>Expected &gt;6600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FF15B-4836-3E95-1E06-6D06B6E7E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2191BC-1243-ABE3-B574-AB4FDAA96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4" y="1690687"/>
            <a:ext cx="5392616" cy="403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55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CB710-B51E-1817-F8C9-7A66F4AA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time during target change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46235-0929-2EE6-2F0F-1DDCF50D5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DBDC62FB-75B9-5114-7AE2-5822C74F7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76" y="1490663"/>
            <a:ext cx="5636324" cy="422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328C83-5463-83FE-DC6F-84DC2602C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896" y="1490663"/>
            <a:ext cx="5749842" cy="446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0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DEAF4-A5FB-AF17-43B1-FF2554902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>
            <a:extLst>
              <a:ext uri="{FF2B5EF4-FFF2-40B4-BE49-F238E27FC236}">
                <a16:creationId xmlns:a16="http://schemas.microsoft.com/office/drawing/2014/main" id="{A10FC805-4CAA-1C6C-C572-0DFCAC5336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" t="1" r="16951" b="63332"/>
          <a:stretch>
            <a:fillRect/>
          </a:stretch>
        </p:blipFill>
        <p:spPr bwMode="auto">
          <a:xfrm>
            <a:off x="5832231" y="2302216"/>
            <a:ext cx="6048083" cy="19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1C48F1E4-477C-35D7-3EBC-C233BFFDBD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" t="794" r="3772" b="53441"/>
          <a:stretch>
            <a:fillRect/>
          </a:stretch>
        </p:blipFill>
        <p:spPr bwMode="auto">
          <a:xfrm>
            <a:off x="6403970" y="239942"/>
            <a:ext cx="4949830" cy="211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>
            <a:extLst>
              <a:ext uri="{FF2B5EF4-FFF2-40B4-BE49-F238E27FC236}">
                <a16:creationId xmlns:a16="http://schemas.microsoft.com/office/drawing/2014/main" id="{0810FF31-9527-19DA-367C-E63D192F62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" t="5323" r="11402" b="50196"/>
          <a:stretch>
            <a:fillRect/>
          </a:stretch>
        </p:blipFill>
        <p:spPr bwMode="auto">
          <a:xfrm>
            <a:off x="322814" y="3983160"/>
            <a:ext cx="5151863" cy="229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B1B494-6225-371A-45EE-BD885B5E0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scans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62BB5-D24B-F25B-C765-58191D453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091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Tuesday 23/09: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43F02-E5B4-1E4C-CD4B-EC2645A568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2FFB296-7836-DEEE-E173-C8E5C4914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t="28811" r="26887" b="53929"/>
          <a:stretch>
            <a:fillRect/>
          </a:stretch>
        </p:blipFill>
        <p:spPr bwMode="auto">
          <a:xfrm>
            <a:off x="-1339822" y="2110142"/>
            <a:ext cx="7330494" cy="97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CF190C-CEB2-B24E-5BB5-763EDBFA966A}"/>
              </a:ext>
            </a:extLst>
          </p:cNvPr>
          <p:cNvSpPr txBox="1"/>
          <p:nvPr/>
        </p:nvSpPr>
        <p:spPr>
          <a:xfrm>
            <a:off x="480646" y="1816057"/>
            <a:ext cx="79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115</a:t>
            </a:r>
            <a:r>
              <a:rPr lang="en-US" dirty="0"/>
              <a:t>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727E27-BE10-44A4-DD98-F1E9C0CBD790}"/>
              </a:ext>
            </a:extLst>
          </p:cNvPr>
          <p:cNvSpPr txBox="1"/>
          <p:nvPr/>
        </p:nvSpPr>
        <p:spPr>
          <a:xfrm>
            <a:off x="649971" y="3193024"/>
            <a:ext cx="79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113</a:t>
            </a:r>
            <a:r>
              <a:rPr lang="en-US" dirty="0"/>
              <a:t>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68F03A-48F5-BB36-20CB-B3E5D709EFC6}"/>
              </a:ext>
            </a:extLst>
          </p:cNvPr>
          <p:cNvSpPr txBox="1"/>
          <p:nvPr/>
        </p:nvSpPr>
        <p:spPr>
          <a:xfrm>
            <a:off x="874189" y="4120953"/>
            <a:ext cx="79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112</a:t>
            </a:r>
            <a:r>
              <a:rPr lang="en-US" dirty="0"/>
              <a:t>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8B0B99-4F71-3FBA-2ECB-F3530F1C8BAD}"/>
              </a:ext>
            </a:extLst>
          </p:cNvPr>
          <p:cNvSpPr txBox="1"/>
          <p:nvPr/>
        </p:nvSpPr>
        <p:spPr>
          <a:xfrm>
            <a:off x="5857642" y="798855"/>
            <a:ext cx="79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106</a:t>
            </a:r>
            <a:r>
              <a:rPr lang="en-US" dirty="0"/>
              <a:t>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A8373A-A9CD-F4CF-21BF-439FCE1AC1BB}"/>
              </a:ext>
            </a:extLst>
          </p:cNvPr>
          <p:cNvSpPr txBox="1"/>
          <p:nvPr/>
        </p:nvSpPr>
        <p:spPr>
          <a:xfrm>
            <a:off x="6384790" y="2301392"/>
            <a:ext cx="161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101</a:t>
            </a:r>
            <a:r>
              <a:rPr lang="en-US" dirty="0"/>
              <a:t>In left side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FE8316-7270-CDE1-A242-878EAB0BE639}"/>
              </a:ext>
            </a:extLst>
          </p:cNvPr>
          <p:cNvSpPr txBox="1"/>
          <p:nvPr/>
        </p:nvSpPr>
        <p:spPr>
          <a:xfrm>
            <a:off x="6873693" y="805584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DSS comm. case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B5A366-7151-5A4E-738B-67A8EDEB2058}"/>
              </a:ext>
            </a:extLst>
          </p:cNvPr>
          <p:cNvSpPr txBox="1"/>
          <p:nvPr/>
        </p:nvSpPr>
        <p:spPr>
          <a:xfrm>
            <a:off x="1940158" y="4115650"/>
            <a:ext cx="17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NEW!</a:t>
            </a:r>
          </a:p>
          <a:p>
            <a:endParaRPr lang="en-US" dirty="0"/>
          </a:p>
        </p:txBody>
      </p:sp>
      <p:pic>
        <p:nvPicPr>
          <p:cNvPr id="17416" name="Picture 8">
            <a:extLst>
              <a:ext uri="{FF2B5EF4-FFF2-40B4-BE49-F238E27FC236}">
                <a16:creationId xmlns:a16="http://schemas.microsoft.com/office/drawing/2014/main" id="{1D84F977-6850-0BA6-6335-96C5F8420F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" t="3256" r="4970" b="53441"/>
          <a:stretch>
            <a:fillRect/>
          </a:stretch>
        </p:blipFill>
        <p:spPr bwMode="auto">
          <a:xfrm>
            <a:off x="6283809" y="4205197"/>
            <a:ext cx="4615763" cy="181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8D9CC2-5776-AFB6-AE59-953AB9798B50}"/>
              </a:ext>
            </a:extLst>
          </p:cNvPr>
          <p:cNvSpPr txBox="1"/>
          <p:nvPr/>
        </p:nvSpPr>
        <p:spPr>
          <a:xfrm>
            <a:off x="7191465" y="4305619"/>
            <a:ext cx="3060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104</a:t>
            </a:r>
            <a:r>
              <a:rPr lang="en-US" dirty="0"/>
              <a:t>In DSS decay case </a:t>
            </a:r>
            <a:r>
              <a:rPr lang="en-US" baseline="30000" dirty="0"/>
              <a:t>104m</a:t>
            </a:r>
            <a:r>
              <a:rPr lang="en-US" dirty="0"/>
              <a:t>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5FD7F8-5772-B052-F0C9-08254CE80F69}"/>
              </a:ext>
            </a:extLst>
          </p:cNvPr>
          <p:cNvSpPr txBox="1"/>
          <p:nvPr/>
        </p:nvSpPr>
        <p:spPr>
          <a:xfrm>
            <a:off x="1192665" y="3207552"/>
            <a:ext cx="325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again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C03E5-02B6-9BC9-9ADB-6FC52B614D6C}"/>
              </a:ext>
            </a:extLst>
          </p:cNvPr>
          <p:cNvSpPr txBox="1"/>
          <p:nvPr/>
        </p:nvSpPr>
        <p:spPr>
          <a:xfrm>
            <a:off x="641881" y="3559036"/>
            <a:ext cx="79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118</a:t>
            </a:r>
            <a:r>
              <a:rPr lang="en-US" dirty="0"/>
              <a:t>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7A3282-B211-70AB-1FC9-831A495D346A}"/>
              </a:ext>
            </a:extLst>
          </p:cNvPr>
          <p:cNvSpPr txBox="1"/>
          <p:nvPr/>
        </p:nvSpPr>
        <p:spPr>
          <a:xfrm>
            <a:off x="1184575" y="3573564"/>
            <a:ext cx="325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again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87EA6B-D2FC-0519-F91E-3A80948EB49F}"/>
              </a:ext>
            </a:extLst>
          </p:cNvPr>
          <p:cNvSpPr txBox="1"/>
          <p:nvPr/>
        </p:nvSpPr>
        <p:spPr>
          <a:xfrm>
            <a:off x="3414713" y="1451915"/>
            <a:ext cx="3240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Weaker transition, far from saturation, eff. 2x lower</a:t>
            </a:r>
          </a:p>
        </p:txBody>
      </p:sp>
    </p:spTree>
    <p:extLst>
      <p:ext uri="{BB962C8B-B14F-4D97-AF65-F5344CB8AC3E}">
        <p14:creationId xmlns:p14="http://schemas.microsoft.com/office/powerpoint/2010/main" val="2152598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E9AB1-2652-1BFE-25FB-9CC724097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ED048-2E7A-73A5-7025-409F62888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previous runs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7DAF8-C7B0-D779-2AF1-773728B65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EC55FE-9BD8-E56C-02E2-266D5F7D268D}"/>
              </a:ext>
            </a:extLst>
          </p:cNvPr>
          <p:cNvSpPr txBox="1"/>
          <p:nvPr/>
        </p:nvSpPr>
        <p:spPr>
          <a:xfrm>
            <a:off x="579629" y="5033070"/>
            <a:ext cx="450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Resonant background observed</a:t>
            </a:r>
          </a:p>
          <a:p>
            <a:r>
              <a:rPr lang="en-US" dirty="0"/>
              <a:t>Suspected to come from 1064nm step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E39B52-087F-5088-8384-F527F7C0A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6057" y="1941690"/>
            <a:ext cx="4507456" cy="2174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2335AA-6841-4B41-FC8E-DAD904020F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8777"/>
          <a:stretch/>
        </p:blipFill>
        <p:spPr>
          <a:xfrm>
            <a:off x="579629" y="1482728"/>
            <a:ext cx="4692444" cy="32737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A074A9-41FC-1076-8FD7-B7FF3EB139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0829"/>
          <a:stretch/>
        </p:blipFill>
        <p:spPr>
          <a:xfrm>
            <a:off x="5701302" y="7107029"/>
            <a:ext cx="5652498" cy="1615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57001B-5D5E-CAD1-4AB0-773CD21046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31" y="3801996"/>
            <a:ext cx="2111617" cy="253205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7D6C182-D1E8-A722-EC5A-306665063119}"/>
              </a:ext>
            </a:extLst>
          </p:cNvPr>
          <p:cNvSpPr/>
          <p:nvPr/>
        </p:nvSpPr>
        <p:spPr>
          <a:xfrm>
            <a:off x="5228005" y="3703383"/>
            <a:ext cx="429229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9D986D-2FFE-AA75-BF15-E8988CFAF521}"/>
              </a:ext>
            </a:extLst>
          </p:cNvPr>
          <p:cNvSpPr txBox="1"/>
          <p:nvPr/>
        </p:nvSpPr>
        <p:spPr>
          <a:xfrm>
            <a:off x="7684544" y="4959352"/>
            <a:ext cx="4507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Increasing background from long-lived contaminants decay on </a:t>
            </a:r>
            <a:r>
              <a:rPr lang="en-US" dirty="0" err="1">
                <a:sym typeface="Wingdings" pitchFamily="2" charset="2"/>
              </a:rPr>
              <a:t>magnetof</a:t>
            </a:r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AF72C0-9FD9-E20A-C029-7729B4287FE3}"/>
              </a:ext>
            </a:extLst>
          </p:cNvPr>
          <p:cNvSpPr txBox="1"/>
          <p:nvPr/>
        </p:nvSpPr>
        <p:spPr>
          <a:xfrm>
            <a:off x="562153" y="6016898"/>
            <a:ext cx="450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>
                <a:sym typeface="Wingdings" pitchFamily="2" charset="2"/>
              </a:rPr>
              <a:t>Molybdenum contamination from target</a:t>
            </a:r>
            <a:endParaRPr lang="en-US" strike="sngStrik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DB91E3-BF52-5620-37A4-95D2687C5E5C}"/>
              </a:ext>
            </a:extLst>
          </p:cNvPr>
          <p:cNvSpPr txBox="1"/>
          <p:nvPr/>
        </p:nvSpPr>
        <p:spPr>
          <a:xfrm rot="20724765">
            <a:off x="1183986" y="4988439"/>
            <a:ext cx="214788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Background from UV</a:t>
            </a:r>
          </a:p>
          <a:p>
            <a:pPr algn="ctr"/>
            <a:r>
              <a:rPr lang="en-US" dirty="0"/>
              <a:t>(RILIS and CRIS)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E08976-125E-BAC6-05FB-EAEE447E66B7}"/>
              </a:ext>
            </a:extLst>
          </p:cNvPr>
          <p:cNvSpPr txBox="1"/>
          <p:nvPr/>
        </p:nvSpPr>
        <p:spPr>
          <a:xfrm rot="20724765">
            <a:off x="8060783" y="3778480"/>
            <a:ext cx="295521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Only for 103 opt a problem for few hours</a:t>
            </a:r>
          </a:p>
        </p:txBody>
      </p:sp>
    </p:spTree>
    <p:extLst>
      <p:ext uri="{BB962C8B-B14F-4D97-AF65-F5344CB8AC3E}">
        <p14:creationId xmlns:p14="http://schemas.microsoft.com/office/powerpoint/2010/main" val="2356067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4BD64-4F11-8832-C146-78C7A7DC8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E4C83-6D4F-227E-9E5B-5DA95830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previous runs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9D737-8188-0658-2D5D-02D1E9913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765A57-03E9-F79D-2E83-71C5C67625F1}"/>
              </a:ext>
            </a:extLst>
          </p:cNvPr>
          <p:cNvSpPr txBox="1"/>
          <p:nvPr/>
        </p:nvSpPr>
        <p:spPr>
          <a:xfrm>
            <a:off x="579629" y="5033070"/>
            <a:ext cx="450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Resonant background observed</a:t>
            </a:r>
          </a:p>
          <a:p>
            <a:r>
              <a:rPr lang="en-US" dirty="0"/>
              <a:t>Suspected to come from 1064nm step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AE272B-4F28-9CF0-C0D3-3AC6FEC000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8777"/>
          <a:stretch/>
        </p:blipFill>
        <p:spPr>
          <a:xfrm>
            <a:off x="579629" y="1482728"/>
            <a:ext cx="4692444" cy="32737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47F447-89CD-BF18-7BFB-6573C25058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829"/>
          <a:stretch/>
        </p:blipFill>
        <p:spPr>
          <a:xfrm>
            <a:off x="5701302" y="7107029"/>
            <a:ext cx="5652498" cy="1615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F0E2D-0378-ADBF-555D-6137F9EB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31" y="3801996"/>
            <a:ext cx="2111617" cy="253205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68A91CE-6F23-3F12-3E6F-BD903A758984}"/>
              </a:ext>
            </a:extLst>
          </p:cNvPr>
          <p:cNvSpPr/>
          <p:nvPr/>
        </p:nvSpPr>
        <p:spPr>
          <a:xfrm>
            <a:off x="5228005" y="3703383"/>
            <a:ext cx="429229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D91B5D64-8868-070F-DCB0-CE65945240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" t="1422" r="1346" b="51519"/>
          <a:stretch>
            <a:fillRect/>
          </a:stretch>
        </p:blipFill>
        <p:spPr bwMode="auto">
          <a:xfrm>
            <a:off x="4619583" y="-2210146"/>
            <a:ext cx="6900191" cy="17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CE334E-380A-BDD0-9956-EC3D210D7A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175" y="1642857"/>
            <a:ext cx="4735075" cy="354529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0A8B510B-1E62-5BB2-C89D-934AAC7FED9D}"/>
              </a:ext>
            </a:extLst>
          </p:cNvPr>
          <p:cNvSpPr/>
          <p:nvPr/>
        </p:nvSpPr>
        <p:spPr>
          <a:xfrm>
            <a:off x="8611563" y="2985854"/>
            <a:ext cx="272777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BDF4D6-7F3A-FCD0-2D6B-D16957551F28}"/>
              </a:ext>
            </a:extLst>
          </p:cNvPr>
          <p:cNvSpPr txBox="1"/>
          <p:nvPr/>
        </p:nvSpPr>
        <p:spPr>
          <a:xfrm>
            <a:off x="562153" y="6016898"/>
            <a:ext cx="450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>
                <a:sym typeface="Wingdings" pitchFamily="2" charset="2"/>
              </a:rPr>
              <a:t>Molybdenum contamination from target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92633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44B74-80EC-F520-3261-3049662FA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9E915-A224-C828-E82F-50B68A736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previous runs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C3F186-129A-E0C2-41D9-0D06B9621E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B7E4B-8E0E-9CC5-05A8-F97F81B8C938}"/>
              </a:ext>
            </a:extLst>
          </p:cNvPr>
          <p:cNvSpPr txBox="1"/>
          <p:nvPr/>
        </p:nvSpPr>
        <p:spPr>
          <a:xfrm>
            <a:off x="579629" y="5033070"/>
            <a:ext cx="450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Resonant background observed</a:t>
            </a:r>
          </a:p>
          <a:p>
            <a:r>
              <a:rPr lang="en-US" dirty="0"/>
              <a:t>Suspected to come from 1064nm step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92F4C-27BC-10BC-BA65-9F6F0C0C08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8777"/>
          <a:stretch/>
        </p:blipFill>
        <p:spPr>
          <a:xfrm>
            <a:off x="579629" y="1482728"/>
            <a:ext cx="4692444" cy="32737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0942C4-37AC-FDE0-D0A1-2858359D0C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829"/>
          <a:stretch/>
        </p:blipFill>
        <p:spPr>
          <a:xfrm>
            <a:off x="5701302" y="7107029"/>
            <a:ext cx="5652498" cy="1615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7C0F64-F71E-A6F3-25D5-769D1FF63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31" y="3801996"/>
            <a:ext cx="2111617" cy="253205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0189965-7264-EB8D-CD74-41D0E88F6042}"/>
              </a:ext>
            </a:extLst>
          </p:cNvPr>
          <p:cNvSpPr/>
          <p:nvPr/>
        </p:nvSpPr>
        <p:spPr>
          <a:xfrm>
            <a:off x="5228005" y="3703383"/>
            <a:ext cx="429229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82AE439C-A85A-2C6E-C918-835EDA9728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" t="1422" r="1346" b="51519"/>
          <a:stretch>
            <a:fillRect/>
          </a:stretch>
        </p:blipFill>
        <p:spPr bwMode="auto">
          <a:xfrm>
            <a:off x="4619583" y="-2210146"/>
            <a:ext cx="6900191" cy="17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F72399-F0A9-FA65-7675-9B391D5A89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2175" y="1647345"/>
            <a:ext cx="4735075" cy="3536321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A403371-66EE-8466-BC8A-1096019E6C20}"/>
              </a:ext>
            </a:extLst>
          </p:cNvPr>
          <p:cNvSpPr/>
          <p:nvPr/>
        </p:nvSpPr>
        <p:spPr>
          <a:xfrm>
            <a:off x="8040159" y="3263646"/>
            <a:ext cx="272777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D8D531-8D20-F820-DEB6-D43E3E25F04C}"/>
              </a:ext>
            </a:extLst>
          </p:cNvPr>
          <p:cNvSpPr txBox="1"/>
          <p:nvPr/>
        </p:nvSpPr>
        <p:spPr>
          <a:xfrm rot="20724765">
            <a:off x="1183986" y="4988439"/>
            <a:ext cx="214788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Background from UV</a:t>
            </a:r>
          </a:p>
          <a:p>
            <a:pPr algn="ctr"/>
            <a:r>
              <a:rPr lang="en-US" dirty="0"/>
              <a:t>(RILIS and CRIS)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81E845-E194-548F-1356-4180FBE181DF}"/>
              </a:ext>
            </a:extLst>
          </p:cNvPr>
          <p:cNvSpPr txBox="1"/>
          <p:nvPr/>
        </p:nvSpPr>
        <p:spPr>
          <a:xfrm>
            <a:off x="562153" y="6016898"/>
            <a:ext cx="450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>
                <a:sym typeface="Wingdings" pitchFamily="2" charset="2"/>
              </a:rPr>
              <a:t>Molybdenum contamination from target</a:t>
            </a:r>
            <a:endParaRPr lang="en-US" strike="sngStrik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B461EF-86E4-A063-990F-2C46FEBCE9D9}"/>
              </a:ext>
            </a:extLst>
          </p:cNvPr>
          <p:cNvSpPr txBox="1"/>
          <p:nvPr/>
        </p:nvSpPr>
        <p:spPr>
          <a:xfrm rot="20724765">
            <a:off x="7675627" y="5161833"/>
            <a:ext cx="263942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After hardware p-gating and </a:t>
            </a:r>
            <a:r>
              <a:rPr lang="en-US" dirty="0" err="1"/>
              <a:t>supercycle</a:t>
            </a:r>
            <a:r>
              <a:rPr lang="en-US" dirty="0"/>
              <a:t> control</a:t>
            </a:r>
          </a:p>
        </p:txBody>
      </p:sp>
    </p:spTree>
    <p:extLst>
      <p:ext uri="{BB962C8B-B14F-4D97-AF65-F5344CB8AC3E}">
        <p14:creationId xmlns:p14="http://schemas.microsoft.com/office/powerpoint/2010/main" val="81220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3C2AA-2937-59E2-BBB7-A5A0EE7B8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4588-3651-F43E-FE73-746CBCDDC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indium runs at CRIS</a:t>
            </a:r>
          </a:p>
        </p:txBody>
      </p:sp>
      <p:pic>
        <p:nvPicPr>
          <p:cNvPr id="7" name="Picture 6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0C1F3B1-87C4-BC42-AC3C-8CE9D4FE2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8783"/>
            <a:ext cx="11732310" cy="16468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A05BBA-CC2F-3C46-4D4E-23BE6D22695E}"/>
              </a:ext>
            </a:extLst>
          </p:cNvPr>
          <p:cNvSpPr/>
          <p:nvPr/>
        </p:nvSpPr>
        <p:spPr>
          <a:xfrm>
            <a:off x="1643523" y="2024734"/>
            <a:ext cx="271730" cy="260395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BE3C32-EBD3-96A6-861D-8E9EF67ACE59}"/>
              </a:ext>
            </a:extLst>
          </p:cNvPr>
          <p:cNvSpPr txBox="1"/>
          <p:nvPr/>
        </p:nvSpPr>
        <p:spPr>
          <a:xfrm>
            <a:off x="1250577" y="2967819"/>
            <a:ext cx="143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81E01"/>
                </a:solidFill>
              </a:rPr>
              <a:t>This proposal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736F70-F202-CE8D-4A0F-0B0FB6A803F8}"/>
              </a:ext>
            </a:extLst>
          </p:cNvPr>
          <p:cNvSpPr txBox="1"/>
          <p:nvPr/>
        </p:nvSpPr>
        <p:spPr>
          <a:xfrm>
            <a:off x="4315330" y="2967819"/>
            <a:ext cx="372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(Un-)published laser spectroscopy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45C9EC4-5ED2-814B-33BA-4E64E3BA4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C17552C-3239-10EC-544C-824942185605}"/>
              </a:ext>
            </a:extLst>
          </p:cNvPr>
          <p:cNvSpPr/>
          <p:nvPr/>
        </p:nvSpPr>
        <p:spPr>
          <a:xfrm>
            <a:off x="1915253" y="2022589"/>
            <a:ext cx="271730" cy="260395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986909-921F-B4B5-1F74-F79104CB1909}"/>
              </a:ext>
            </a:extLst>
          </p:cNvPr>
          <p:cNvSpPr/>
          <p:nvPr/>
        </p:nvSpPr>
        <p:spPr>
          <a:xfrm>
            <a:off x="838201" y="1407751"/>
            <a:ext cx="11034252" cy="612693"/>
          </a:xfrm>
          <a:prstGeom prst="rect">
            <a:avLst/>
          </a:prstGeom>
          <a:solidFill>
            <a:schemeClr val="bg1">
              <a:alpha val="5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15DC7B-74AD-B358-768F-31E3F1D4FF11}"/>
              </a:ext>
            </a:extLst>
          </p:cNvPr>
          <p:cNvSpPr/>
          <p:nvPr/>
        </p:nvSpPr>
        <p:spPr>
          <a:xfrm>
            <a:off x="210169" y="2307224"/>
            <a:ext cx="11732310" cy="521618"/>
          </a:xfrm>
          <a:prstGeom prst="rect">
            <a:avLst/>
          </a:prstGeom>
          <a:solidFill>
            <a:schemeClr val="bg1">
              <a:alpha val="5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6164B6-2BD6-E559-AB85-E47FB2E5D32F}"/>
              </a:ext>
            </a:extLst>
          </p:cNvPr>
          <p:cNvSpPr/>
          <p:nvPr/>
        </p:nvSpPr>
        <p:spPr>
          <a:xfrm>
            <a:off x="745626" y="2005696"/>
            <a:ext cx="869747" cy="296836"/>
          </a:xfrm>
          <a:prstGeom prst="rect">
            <a:avLst/>
          </a:prstGeom>
          <a:solidFill>
            <a:schemeClr val="bg1">
              <a:alpha val="5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BAB246-0945-4FE5-21C7-79454D562AE8}"/>
              </a:ext>
            </a:extLst>
          </p:cNvPr>
          <p:cNvSpPr/>
          <p:nvPr/>
        </p:nvSpPr>
        <p:spPr>
          <a:xfrm>
            <a:off x="10654028" y="2011387"/>
            <a:ext cx="1106432" cy="291145"/>
          </a:xfrm>
          <a:prstGeom prst="rect">
            <a:avLst/>
          </a:prstGeom>
          <a:solidFill>
            <a:schemeClr val="bg1">
              <a:alpha val="5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8C58FF-E9B4-BC63-4655-82D718FF3052}"/>
              </a:ext>
            </a:extLst>
          </p:cNvPr>
          <p:cNvSpPr/>
          <p:nvPr/>
        </p:nvSpPr>
        <p:spPr>
          <a:xfrm>
            <a:off x="9784280" y="2025563"/>
            <a:ext cx="869747" cy="260395"/>
          </a:xfrm>
          <a:prstGeom prst="rect">
            <a:avLst/>
          </a:prstGeom>
          <a:solidFill>
            <a:schemeClr val="accent2">
              <a:alpha val="59000"/>
            </a:schemeClr>
          </a:solidFill>
          <a:ln w="25400" cap="flat" cmpd="sng" algn="ctr">
            <a:solidFill>
              <a:schemeClr val="accent2">
                <a:lumMod val="75000"/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2378F-EDD7-A3FF-0D6B-894CD9315CFD}"/>
              </a:ext>
            </a:extLst>
          </p:cNvPr>
          <p:cNvSpPr/>
          <p:nvPr/>
        </p:nvSpPr>
        <p:spPr>
          <a:xfrm>
            <a:off x="3289738" y="2032407"/>
            <a:ext cx="6478097" cy="260395"/>
          </a:xfrm>
          <a:prstGeom prst="rect">
            <a:avLst/>
          </a:prstGeom>
          <a:solidFill>
            <a:schemeClr val="accent6">
              <a:alpha val="59000"/>
            </a:schemeClr>
          </a:solidFill>
          <a:ln w="25400" cap="flat" cmpd="sng" algn="ctr">
            <a:solidFill>
              <a:schemeClr val="accent6"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150E4E-8CF5-AE1B-3F76-EB4E403B41FC}"/>
              </a:ext>
            </a:extLst>
          </p:cNvPr>
          <p:cNvSpPr/>
          <p:nvPr/>
        </p:nvSpPr>
        <p:spPr>
          <a:xfrm>
            <a:off x="2216786" y="2031807"/>
            <a:ext cx="1044802" cy="260395"/>
          </a:xfrm>
          <a:prstGeom prst="rect">
            <a:avLst/>
          </a:prstGeom>
          <a:solidFill>
            <a:schemeClr val="accent2">
              <a:alpha val="59000"/>
            </a:schemeClr>
          </a:solidFill>
          <a:ln w="25400" cap="flat" cmpd="sng" algn="ctr">
            <a:solidFill>
              <a:schemeClr val="accent2">
                <a:lumMod val="75000"/>
                <a:alpha val="87723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34E213-2561-0FCD-883F-081674BB04DD}"/>
              </a:ext>
            </a:extLst>
          </p:cNvPr>
          <p:cNvSpPr txBox="1"/>
          <p:nvPr/>
        </p:nvSpPr>
        <p:spPr>
          <a:xfrm>
            <a:off x="394687" y="387567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FB8C9-3E6A-E344-44B6-DC7AB2624F0A}"/>
              </a:ext>
            </a:extLst>
          </p:cNvPr>
          <p:cNvSpPr txBox="1">
            <a:spLocks/>
          </p:cNvSpPr>
          <p:nvPr/>
        </p:nvSpPr>
        <p:spPr>
          <a:xfrm>
            <a:off x="6425353" y="3426787"/>
            <a:ext cx="5363021" cy="1564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Studying In isotopes at CRIS, with one p-hole to </a:t>
            </a:r>
            <a:r>
              <a:rPr lang="en-US" sz="1800" b="1" baseline="30000" dirty="0"/>
              <a:t>100</a:t>
            </a:r>
            <a:r>
              <a:rPr lang="en-US" sz="1800" b="1" dirty="0"/>
              <a:t>Sn</a:t>
            </a:r>
          </a:p>
          <a:p>
            <a:r>
              <a:rPr lang="en-US" sz="1800" dirty="0"/>
              <a:t>Studying nuclear structure evolution approaching N=50 and N=82</a:t>
            </a:r>
          </a:p>
          <a:p>
            <a:r>
              <a:rPr lang="en-US" sz="1800" dirty="0"/>
              <a:t>Correlations of single proton hole with n / n-holes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1A9951-C05F-2849-A556-2A4A8383CD39}"/>
              </a:ext>
            </a:extLst>
          </p:cNvPr>
          <p:cNvSpPr txBox="1"/>
          <p:nvPr/>
        </p:nvSpPr>
        <p:spPr>
          <a:xfrm>
            <a:off x="3843139" y="5209826"/>
            <a:ext cx="79452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400" dirty="0"/>
          </a:p>
          <a:p>
            <a:r>
              <a:rPr lang="en-US" b="1" baseline="30000" dirty="0"/>
              <a:t>99,100</a:t>
            </a:r>
            <a:r>
              <a:rPr lang="en-US" b="1" dirty="0"/>
              <a:t>In</a:t>
            </a:r>
            <a:r>
              <a:rPr lang="en-US" dirty="0"/>
              <a:t>: pin-point the evolution of nuclear structure, sensitive to the presence of mixed configurations, benchmarking nuclear theory, investigating </a:t>
            </a:r>
            <a:r>
              <a:rPr lang="en-US" dirty="0" err="1"/>
              <a:t>magicity</a:t>
            </a:r>
            <a:r>
              <a:rPr lang="en-US" dirty="0"/>
              <a:t> of N=50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75F9020-C7E0-D275-31E6-C9EF1EEC4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376" y="3449134"/>
            <a:ext cx="6033248" cy="4703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Studying the shell structure around doubly magic </a:t>
            </a:r>
            <a:r>
              <a:rPr lang="en-US" sz="1800" b="1" baseline="30000" dirty="0"/>
              <a:t>100</a:t>
            </a:r>
            <a:r>
              <a:rPr lang="en-US" sz="1800" b="1" dirty="0"/>
              <a:t>Sn</a:t>
            </a:r>
          </a:p>
          <a:p>
            <a:r>
              <a:rPr lang="en-US" sz="1800" dirty="0"/>
              <a:t>Testing the shell model under extreme conditions</a:t>
            </a:r>
          </a:p>
          <a:p>
            <a:r>
              <a:rPr lang="en-US" sz="1800" dirty="0"/>
              <a:t>Robustness of N=50 near Z=50, towards dripline</a:t>
            </a:r>
          </a:p>
          <a:p>
            <a:r>
              <a:rPr lang="en-US" sz="1800" dirty="0"/>
              <a:t>Proton-neutron interactions near shell closure</a:t>
            </a:r>
          </a:p>
          <a:p>
            <a:r>
              <a:rPr lang="en-US" sz="1800" dirty="0"/>
              <a:t>Role of electro-weak currents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D10C71-9B54-D8DB-7EC4-7F21DE951BDB}"/>
              </a:ext>
            </a:extLst>
          </p:cNvPr>
          <p:cNvSpPr txBox="1"/>
          <p:nvPr/>
        </p:nvSpPr>
        <p:spPr>
          <a:xfrm>
            <a:off x="9070249" y="2962185"/>
            <a:ext cx="372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46A2E"/>
                </a:solidFill>
              </a:rPr>
              <a:t>Recent CRIS results</a:t>
            </a:r>
          </a:p>
        </p:txBody>
      </p:sp>
    </p:spTree>
    <p:extLst>
      <p:ext uri="{BB962C8B-B14F-4D97-AF65-F5344CB8AC3E}">
        <p14:creationId xmlns:p14="http://schemas.microsoft.com/office/powerpoint/2010/main" val="41230001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44C59-8086-FE59-60BB-9A139C1D2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E887D-9EB7-6442-E0F0-48D11E6D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– what’s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BF74E-1FBF-35B3-0818-8DFDBF78C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961" y="4430674"/>
            <a:ext cx="5364039" cy="1828330"/>
          </a:xfrm>
        </p:spPr>
        <p:txBody>
          <a:bodyPr>
            <a:normAutofit/>
          </a:bodyPr>
          <a:lstStyle/>
          <a:p>
            <a:r>
              <a:rPr lang="en-US" sz="2400" baseline="30000" dirty="0"/>
              <a:t>112</a:t>
            </a:r>
            <a:r>
              <a:rPr lang="en-US" sz="2400" dirty="0"/>
              <a:t>In to be added to odd-odd charge radii paper (David / Kara)</a:t>
            </a:r>
          </a:p>
          <a:p>
            <a:r>
              <a:rPr lang="en-US" sz="2400" dirty="0"/>
              <a:t>Analysis of decay data for DSS commissioning (Simone)</a:t>
            </a:r>
          </a:p>
          <a:p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60478-9D2B-CF76-167D-7B7425208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2E2C89-4FDC-1627-9888-D36FC2ABC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147" y="-3488078"/>
            <a:ext cx="4612106" cy="29549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5CA35C-518C-0F55-5F2D-D259603619B8}"/>
              </a:ext>
            </a:extLst>
          </p:cNvPr>
          <p:cNvSpPr/>
          <p:nvPr/>
        </p:nvSpPr>
        <p:spPr>
          <a:xfrm flipV="1">
            <a:off x="3577389" y="1668627"/>
            <a:ext cx="1315453" cy="81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80D25A-E9E4-DD50-1324-75AB501C948D}"/>
              </a:ext>
            </a:extLst>
          </p:cNvPr>
          <p:cNvSpPr/>
          <p:nvPr/>
        </p:nvSpPr>
        <p:spPr>
          <a:xfrm flipV="1">
            <a:off x="3362041" y="3552451"/>
            <a:ext cx="1530801" cy="13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3A15B2-7EFD-4B49-B2E9-02DAF3CD8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032" y="1513161"/>
            <a:ext cx="5724189" cy="2838920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1C644EF-34BC-DEF7-A2EC-5F914B4B4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9" y="1601349"/>
            <a:ext cx="231064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74CC4B-A850-290A-0BD8-EDE274C64596}"/>
              </a:ext>
            </a:extLst>
          </p:cNvPr>
          <p:cNvSpPr txBox="1"/>
          <p:nvPr/>
        </p:nvSpPr>
        <p:spPr>
          <a:xfrm>
            <a:off x="2927111" y="1709475"/>
            <a:ext cx="3109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ym typeface="Wingdings" pitchFamily="2" charset="2"/>
              </a:rPr>
              <a:t>Going through all data, </a:t>
            </a:r>
          </a:p>
          <a:p>
            <a:r>
              <a:rPr lang="en-US" sz="2400" dirty="0">
                <a:sym typeface="Wingdings" pitchFamily="2" charset="2"/>
              </a:rPr>
              <a:t>voltage and laser scans </a:t>
            </a:r>
          </a:p>
          <a:p>
            <a:r>
              <a:rPr lang="en-US" sz="2400" dirty="0">
                <a:sym typeface="Wingdings" pitchFamily="2" charset="2"/>
              </a:rPr>
              <a:t>– event by event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67966D-1C8F-2D89-9291-AC93F165C2FA}"/>
              </a:ext>
            </a:extLst>
          </p:cNvPr>
          <p:cNvSpPr txBox="1"/>
          <p:nvPr/>
        </p:nvSpPr>
        <p:spPr>
          <a:xfrm>
            <a:off x="2840620" y="3053825"/>
            <a:ext cx="37338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ym typeface="Wingdings" pitchFamily="2" charset="2"/>
              </a:rPr>
              <a:t>Software gating of p-pulses with timber data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5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ym typeface="Wingdings" pitchFamily="2" charset="2"/>
              </a:rPr>
              <a:t>Software gating of </a:t>
            </a:r>
            <a:r>
              <a:rPr lang="en-US" sz="2400" dirty="0" err="1">
                <a:sym typeface="Wingdings" pitchFamily="2" charset="2"/>
              </a:rPr>
              <a:t>supercycle</a:t>
            </a:r>
            <a:r>
              <a:rPr lang="en-US" sz="2400" dirty="0">
                <a:sym typeface="Wingdings" pitchFamily="2" charset="2"/>
              </a:rPr>
              <a:t> irregularities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5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ym typeface="Wingdings" pitchFamily="2" charset="2"/>
              </a:rPr>
              <a:t>Gating of laser power fluctuations / loosing lock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5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ym typeface="Wingdings" pitchFamily="2" charset="2"/>
              </a:rPr>
              <a:t>Gating of observed double counting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8836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928" y="5187032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583789-9832-6771-31E5-C2F5F5F6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427D9-EDCD-C3C0-19D7-92B74DF85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31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90" y="4664941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62" y="4359787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4666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5821" y="4261184"/>
            <a:ext cx="2777544" cy="1851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39" y="4825675"/>
            <a:ext cx="821073" cy="821073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67" y="5600097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5C32F8-B22C-E266-0281-486CADC4333D}"/>
              </a:ext>
            </a:extLst>
          </p:cNvPr>
          <p:cNvSpPr txBox="1"/>
          <p:nvPr/>
        </p:nvSpPr>
        <p:spPr>
          <a:xfrm>
            <a:off x="838200" y="1356595"/>
            <a:ext cx="34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CRIS collaboration</a:t>
            </a:r>
          </a:p>
        </p:txBody>
      </p:sp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28" y="5062690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9DCEFC-1B63-1B61-878D-46E17E2487B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1885" t="35778" r="5823" b="30959"/>
          <a:stretch/>
        </p:blipFill>
        <p:spPr>
          <a:xfrm>
            <a:off x="1033992" y="1903857"/>
            <a:ext cx="9036283" cy="273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68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FAEC8C0-F24C-7F5D-E0DB-75F66694D314}"/>
              </a:ext>
            </a:extLst>
          </p:cNvPr>
          <p:cNvSpPr/>
          <p:nvPr/>
        </p:nvSpPr>
        <p:spPr>
          <a:xfrm>
            <a:off x="1318591" y="318052"/>
            <a:ext cx="2855844" cy="2855844"/>
          </a:xfrm>
          <a:prstGeom prst="rect">
            <a:avLst/>
          </a:prstGeom>
          <a:solidFill>
            <a:schemeClr val="accent2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aseline="30000" dirty="0"/>
              <a:t>106</a:t>
            </a:r>
            <a:r>
              <a:rPr lang="en-US" sz="7200" dirty="0"/>
              <a:t>In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6DE9F68-33F5-83EB-FE45-03342D21244F}"/>
              </a:ext>
            </a:extLst>
          </p:cNvPr>
          <p:cNvCxnSpPr>
            <a:cxnSpLocks/>
          </p:cNvCxnSpPr>
          <p:nvPr/>
        </p:nvCxnSpPr>
        <p:spPr>
          <a:xfrm>
            <a:off x="4174435" y="2325756"/>
            <a:ext cx="3432312" cy="147099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78198A0-AD43-26EF-E2ED-B14AA4FF207D}"/>
              </a:ext>
            </a:extLst>
          </p:cNvPr>
          <p:cNvSpPr/>
          <p:nvPr/>
        </p:nvSpPr>
        <p:spPr>
          <a:xfrm>
            <a:off x="7606747" y="3730486"/>
            <a:ext cx="2855844" cy="2855844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aseline="30000" dirty="0"/>
              <a:t>106</a:t>
            </a:r>
            <a:r>
              <a:rPr lang="en-US" sz="7200" dirty="0"/>
              <a:t>Cd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6DC478-0751-ED9E-D07E-A3DA13009839}"/>
              </a:ext>
            </a:extLst>
          </p:cNvPr>
          <p:cNvSpPr txBox="1"/>
          <p:nvPr/>
        </p:nvSpPr>
        <p:spPr>
          <a:xfrm>
            <a:off x="6543260" y="1369080"/>
            <a:ext cx="46084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We produce indium to measure cadmium!</a:t>
            </a:r>
            <a:endParaRPr lang="en-B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124A26-28FA-1CFE-3936-4CC8FFD23479}"/>
                  </a:ext>
                </a:extLst>
              </p:cNvPr>
              <p:cNvSpPr txBox="1"/>
              <p:nvPr/>
            </p:nvSpPr>
            <p:spPr>
              <a:xfrm>
                <a:off x="3949149" y="3368429"/>
                <a:ext cx="308112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𝐸𝐶</m:t>
                      </m:r>
                    </m:oMath>
                  </m:oMathPara>
                </a14:m>
                <a:endParaRPr lang="en-BE" sz="6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124A26-28FA-1CFE-3936-4CC8FFD23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149" y="3368429"/>
                <a:ext cx="3081129" cy="10156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AB2EC14-B112-2B31-0FAF-C0F62010E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14BF8-B003-7798-1056-FFC9CFA2C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367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391C7-A64C-ADF1-B2B5-EEF72BED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cadmium</a:t>
            </a:r>
            <a:endParaRPr lang="en-B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FA595E-EE3C-E79A-23DC-8D4A792CC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Excitation energies: </a:t>
            </a:r>
            <a:br>
              <a:rPr lang="en-US" dirty="0"/>
            </a:br>
            <a:r>
              <a:rPr lang="en-US" dirty="0"/>
              <a:t>quadrupole vibrational structure</a:t>
            </a:r>
          </a:p>
          <a:p>
            <a:r>
              <a:rPr lang="en-US" dirty="0"/>
              <a:t>B(E2) values </a:t>
            </a:r>
            <a:r>
              <a:rPr lang="en-US" b="1" dirty="0"/>
              <a:t>disagree </a:t>
            </a:r>
          </a:p>
          <a:p>
            <a:endParaRPr lang="en-US" b="1" dirty="0"/>
          </a:p>
          <a:p>
            <a:r>
              <a:rPr lang="en-US" b="1" dirty="0"/>
              <a:t>What can explain this abundance of excited states with low-spin?</a:t>
            </a:r>
            <a:endParaRPr lang="en-US" dirty="0"/>
          </a:p>
          <a:p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446CBE-10ED-AD73-2404-0D889409D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86" y="669600"/>
            <a:ext cx="5080113" cy="58232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49D63E-B912-61D2-2C77-94293E7AD1D0}"/>
              </a:ext>
            </a:extLst>
          </p:cNvPr>
          <p:cNvSpPr txBox="1"/>
          <p:nvPr/>
        </p:nvSpPr>
        <p:spPr>
          <a:xfrm>
            <a:off x="6803999" y="6428018"/>
            <a:ext cx="508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 Denkins, J. Wood, Nuclear Data, IOP 2023 	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3778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F38EE-1F75-00DA-AF09-841048009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F2C8-428B-ED39-9FAB-89A1BA9F3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cadmium</a:t>
            </a:r>
            <a:endParaRPr lang="en-B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7F700D-C8B5-D370-4598-21FBD64D9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578" y="1221886"/>
            <a:ext cx="4439222" cy="5206132"/>
          </a:xfrm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60A538F8-F75A-4D0F-E081-A49941C3A7A9}"/>
              </a:ext>
            </a:extLst>
          </p:cNvPr>
          <p:cNvSpPr txBox="1">
            <a:spLocks/>
          </p:cNvSpPr>
          <p:nvPr/>
        </p:nvSpPr>
        <p:spPr>
          <a:xfrm>
            <a:off x="225135" y="1760768"/>
            <a:ext cx="5965800" cy="46672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Beyond mean field calculations and experimental values suggest </a:t>
            </a:r>
            <a:r>
              <a:rPr lang="en-US" b="1" dirty="0"/>
              <a:t>multiple shape coexistence in </a:t>
            </a:r>
            <a:r>
              <a:rPr lang="en-US" b="1" baseline="30000" dirty="0"/>
              <a:t>110,112,114</a:t>
            </a:r>
            <a:r>
              <a:rPr lang="en-US" b="1" dirty="0"/>
              <a:t>Cd</a:t>
            </a:r>
          </a:p>
          <a:p>
            <a:r>
              <a:rPr lang="en-US" dirty="0">
                <a:solidFill>
                  <a:srgbClr val="FF0000"/>
                </a:solidFill>
              </a:rPr>
              <a:t>Do nuclear low-energy vibrations exist at all?</a:t>
            </a:r>
          </a:p>
          <a:p>
            <a:r>
              <a:rPr lang="en-US" dirty="0"/>
              <a:t>Traces of shape coexistence:</a:t>
            </a:r>
          </a:p>
          <a:p>
            <a:pPr lvl="1"/>
            <a:r>
              <a:rPr lang="en-US" dirty="0"/>
              <a:t>Presence of excited 0</a:t>
            </a:r>
            <a:r>
              <a:rPr lang="en-US" baseline="30000" dirty="0"/>
              <a:t>+</a:t>
            </a:r>
            <a:r>
              <a:rPr lang="en-US" dirty="0"/>
              <a:t> states</a:t>
            </a:r>
          </a:p>
          <a:p>
            <a:pPr lvl="1"/>
            <a:r>
              <a:rPr lang="en-US" dirty="0"/>
              <a:t>Enhanced E2 transitions in-band</a:t>
            </a:r>
          </a:p>
          <a:p>
            <a:pPr lvl="1"/>
            <a:r>
              <a:rPr lang="en-US" dirty="0"/>
              <a:t>Enhanced E0 transitions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Input from beta-decay studies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9AF88E-D07F-EEAE-0FE7-B5D6A2234984}"/>
              </a:ext>
            </a:extLst>
          </p:cNvPr>
          <p:cNvSpPr txBox="1"/>
          <p:nvPr/>
        </p:nvSpPr>
        <p:spPr>
          <a:xfrm>
            <a:off x="6803999" y="6428018"/>
            <a:ext cx="508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P. E. Garrett, T. R. Rodriguez, PRL 2019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736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51294F-6D7C-B088-39BA-2869730E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decay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64C5C-61A9-1CEA-B3CB-24D697987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F04D4D-0437-2EDA-444D-0B23CA8EA2CB}"/>
              </a:ext>
            </a:extLst>
          </p:cNvPr>
          <p:cNvCxnSpPr>
            <a:cxnSpLocks/>
          </p:cNvCxnSpPr>
          <p:nvPr/>
        </p:nvCxnSpPr>
        <p:spPr>
          <a:xfrm>
            <a:off x="10313625" y="1045262"/>
            <a:ext cx="1285350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2B7A3B-A1E2-B713-A1D4-AA68456156B0}"/>
              </a:ext>
            </a:extLst>
          </p:cNvPr>
          <p:cNvCxnSpPr>
            <a:cxnSpLocks/>
          </p:cNvCxnSpPr>
          <p:nvPr/>
        </p:nvCxnSpPr>
        <p:spPr>
          <a:xfrm>
            <a:off x="7007293" y="4639634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095BD2-1348-D70B-09B2-7C4BF48889C9}"/>
              </a:ext>
            </a:extLst>
          </p:cNvPr>
          <p:cNvCxnSpPr>
            <a:cxnSpLocks/>
          </p:cNvCxnSpPr>
          <p:nvPr/>
        </p:nvCxnSpPr>
        <p:spPr>
          <a:xfrm flipV="1">
            <a:off x="7024161" y="3601294"/>
            <a:ext cx="2392442" cy="4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F684E3-DB9E-8DF9-3C84-0177485C15A5}"/>
              </a:ext>
            </a:extLst>
          </p:cNvPr>
          <p:cNvCxnSpPr>
            <a:cxnSpLocks/>
          </p:cNvCxnSpPr>
          <p:nvPr/>
        </p:nvCxnSpPr>
        <p:spPr>
          <a:xfrm flipV="1">
            <a:off x="7007293" y="5236315"/>
            <a:ext cx="2427982" cy="9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647147-D6A8-4458-BDAF-6DBE1E5C9327}"/>
              </a:ext>
            </a:extLst>
          </p:cNvPr>
          <p:cNvCxnSpPr>
            <a:cxnSpLocks/>
          </p:cNvCxnSpPr>
          <p:nvPr/>
        </p:nvCxnSpPr>
        <p:spPr>
          <a:xfrm>
            <a:off x="7042833" y="2684118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A4608DD-89BE-84B0-FC1A-F3594FE160B4}"/>
              </a:ext>
            </a:extLst>
          </p:cNvPr>
          <p:cNvSpPr txBox="1"/>
          <p:nvPr/>
        </p:nvSpPr>
        <p:spPr>
          <a:xfrm>
            <a:off x="10492507" y="1325417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In</a:t>
            </a:r>
            <a:endParaRPr lang="en-BE" sz="2400" baseline="30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F5242-3209-2A71-41EA-F73D6C1C9B65}"/>
              </a:ext>
            </a:extLst>
          </p:cNvPr>
          <p:cNvSpPr txBox="1"/>
          <p:nvPr/>
        </p:nvSpPr>
        <p:spPr>
          <a:xfrm>
            <a:off x="7623777" y="5653545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Cd</a:t>
            </a:r>
            <a:endParaRPr lang="en-BE" sz="2400" baseline="30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7E2EB2-44A1-B6AC-F793-956542F61B9F}"/>
              </a:ext>
            </a:extLst>
          </p:cNvPr>
          <p:cNvCxnSpPr>
            <a:cxnSpLocks/>
          </p:cNvCxnSpPr>
          <p:nvPr/>
        </p:nvCxnSpPr>
        <p:spPr>
          <a:xfrm flipH="1">
            <a:off x="10148833" y="1045262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D6393-75D9-1883-E599-08BE852C66E8}"/>
              </a:ext>
            </a:extLst>
          </p:cNvPr>
          <p:cNvSpPr txBox="1"/>
          <p:nvPr/>
        </p:nvSpPr>
        <p:spPr>
          <a:xfrm>
            <a:off x="6909379" y="4852987"/>
            <a:ext cx="58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2590DE-2D1E-E006-27C6-9A97D17CF9F4}"/>
              </a:ext>
            </a:extLst>
          </p:cNvPr>
          <p:cNvSpPr txBox="1"/>
          <p:nvPr/>
        </p:nvSpPr>
        <p:spPr>
          <a:xfrm>
            <a:off x="6895233" y="4202531"/>
            <a:ext cx="583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6F7836-29D9-9A13-122B-AB740A66B0E9}"/>
              </a:ext>
            </a:extLst>
          </p:cNvPr>
          <p:cNvSpPr txBox="1"/>
          <p:nvPr/>
        </p:nvSpPr>
        <p:spPr>
          <a:xfrm>
            <a:off x="6895024" y="3172915"/>
            <a:ext cx="612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5737F6-7C45-51B2-E7EE-477380C44F78}"/>
              </a:ext>
            </a:extLst>
          </p:cNvPr>
          <p:cNvCxnSpPr>
            <a:cxnSpLocks/>
          </p:cNvCxnSpPr>
          <p:nvPr/>
        </p:nvCxnSpPr>
        <p:spPr>
          <a:xfrm>
            <a:off x="8731303" y="3601294"/>
            <a:ext cx="0" cy="103475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E12B31-DE18-DD08-E517-4A6C070C38B1}"/>
              </a:ext>
            </a:extLst>
          </p:cNvPr>
          <p:cNvCxnSpPr>
            <a:cxnSpLocks/>
          </p:cNvCxnSpPr>
          <p:nvPr/>
        </p:nvCxnSpPr>
        <p:spPr>
          <a:xfrm>
            <a:off x="8887938" y="4636049"/>
            <a:ext cx="0" cy="60026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5B0153-0B6C-2129-C55D-E88FB1EA96E6}"/>
              </a:ext>
            </a:extLst>
          </p:cNvPr>
          <p:cNvCxnSpPr>
            <a:cxnSpLocks/>
          </p:cNvCxnSpPr>
          <p:nvPr/>
        </p:nvCxnSpPr>
        <p:spPr>
          <a:xfrm>
            <a:off x="7030884" y="2018466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65062A6-2754-3F6F-836A-BDF6DC238D87}"/>
              </a:ext>
            </a:extLst>
          </p:cNvPr>
          <p:cNvSpPr txBox="1"/>
          <p:nvPr/>
        </p:nvSpPr>
        <p:spPr>
          <a:xfrm>
            <a:off x="6893808" y="1674080"/>
            <a:ext cx="596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A9956D-D084-D5A1-2D27-819BBCDC3C4E}"/>
              </a:ext>
            </a:extLst>
          </p:cNvPr>
          <p:cNvSpPr txBox="1"/>
          <p:nvPr/>
        </p:nvSpPr>
        <p:spPr>
          <a:xfrm>
            <a:off x="10286324" y="640846"/>
            <a:ext cx="513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7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B9E802B-28A4-7C39-4AC6-0AA1ECBF52D3}"/>
              </a:ext>
            </a:extLst>
          </p:cNvPr>
          <p:cNvCxnSpPr>
            <a:cxnSpLocks/>
          </p:cNvCxnSpPr>
          <p:nvPr/>
        </p:nvCxnSpPr>
        <p:spPr>
          <a:xfrm flipH="1">
            <a:off x="9389995" y="1678868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9D74243-C283-CC12-D9A2-0A26ABC511D4}"/>
              </a:ext>
            </a:extLst>
          </p:cNvPr>
          <p:cNvCxnSpPr>
            <a:cxnSpLocks/>
          </p:cNvCxnSpPr>
          <p:nvPr/>
        </p:nvCxnSpPr>
        <p:spPr>
          <a:xfrm>
            <a:off x="8575702" y="2013465"/>
            <a:ext cx="0" cy="157336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A7778C4-A7AB-1217-BDFA-B7E1FDB2E621}"/>
              </a:ext>
            </a:extLst>
          </p:cNvPr>
          <p:cNvCxnSpPr>
            <a:cxnSpLocks/>
          </p:cNvCxnSpPr>
          <p:nvPr/>
        </p:nvCxnSpPr>
        <p:spPr>
          <a:xfrm>
            <a:off x="7038613" y="1751473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78903C5-8ACD-36DE-E1A2-F969C54F0C61}"/>
              </a:ext>
            </a:extLst>
          </p:cNvPr>
          <p:cNvSpPr txBox="1"/>
          <p:nvPr/>
        </p:nvSpPr>
        <p:spPr>
          <a:xfrm>
            <a:off x="6890939" y="1359896"/>
            <a:ext cx="84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1A22BEF-4079-7373-8FDF-4BBB72675C8B}"/>
              </a:ext>
            </a:extLst>
          </p:cNvPr>
          <p:cNvCxnSpPr>
            <a:cxnSpLocks/>
          </p:cNvCxnSpPr>
          <p:nvPr/>
        </p:nvCxnSpPr>
        <p:spPr>
          <a:xfrm flipH="1">
            <a:off x="9367365" y="1406123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0F20E51-A396-E88E-EA84-E76671DE3329}"/>
              </a:ext>
            </a:extLst>
          </p:cNvPr>
          <p:cNvCxnSpPr>
            <a:cxnSpLocks/>
          </p:cNvCxnSpPr>
          <p:nvPr/>
        </p:nvCxnSpPr>
        <p:spPr>
          <a:xfrm>
            <a:off x="8459835" y="1753646"/>
            <a:ext cx="0" cy="183317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18B3967-9DDB-47AB-E7A9-E724D27AC6F5}"/>
                  </a:ext>
                </a:extLst>
              </p:cNvPr>
              <p:cNvSpPr txBox="1"/>
              <p:nvPr/>
            </p:nvSpPr>
            <p:spPr>
              <a:xfrm>
                <a:off x="537116" y="2622925"/>
                <a:ext cx="5184240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/>
                  <a:t>Population of excited states in daughter nucleus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Selection rules: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Allowed: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|=0, 1</m:t>
                    </m:r>
                  </m:oMath>
                </a14:m>
                <a:endParaRPr lang="en-US" sz="2800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Forbidden: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endParaRPr lang="en-BE" sz="2800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18B3967-9DDB-47AB-E7A9-E724D27AC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16" y="2622925"/>
                <a:ext cx="5184240" cy="2400657"/>
              </a:xfrm>
              <a:prstGeom prst="rect">
                <a:avLst/>
              </a:prstGeom>
              <a:blipFill>
                <a:blip r:embed="rId3"/>
                <a:stretch>
                  <a:fillRect l="-2115" t="-2538" r="-1175" b="-609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7EAF998F-2C16-1A93-7E8E-004784A82438}"/>
              </a:ext>
            </a:extLst>
          </p:cNvPr>
          <p:cNvSpPr txBox="1"/>
          <p:nvPr/>
        </p:nvSpPr>
        <p:spPr>
          <a:xfrm>
            <a:off x="11630455" y="899525"/>
            <a:ext cx="791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  <a:endParaRPr lang="en-BE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E65B87-3DFB-5314-8B3B-300B54E08627}"/>
              </a:ext>
            </a:extLst>
          </p:cNvPr>
          <p:cNvSpPr txBox="1"/>
          <p:nvPr/>
        </p:nvSpPr>
        <p:spPr>
          <a:xfrm rot="16200000">
            <a:off x="8900781" y="2865812"/>
            <a:ext cx="495091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…</a:t>
            </a:r>
            <a:endParaRPr lang="en-BE" sz="1600" dirty="0"/>
          </a:p>
        </p:txBody>
      </p:sp>
    </p:spTree>
    <p:extLst>
      <p:ext uri="{BB962C8B-B14F-4D97-AF65-F5344CB8AC3E}">
        <p14:creationId xmlns:p14="http://schemas.microsoft.com/office/powerpoint/2010/main" val="37516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9F210-7280-ECB0-98C2-3B663E97D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367A83-A83D-A419-EA3C-AD69A7421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decay spectroscopy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10E47-99EB-C836-43FC-2F743F34B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809D1A-E325-AA29-FAA4-5A61C13F2DE4}"/>
              </a:ext>
            </a:extLst>
          </p:cNvPr>
          <p:cNvCxnSpPr>
            <a:cxnSpLocks/>
          </p:cNvCxnSpPr>
          <p:nvPr/>
        </p:nvCxnSpPr>
        <p:spPr>
          <a:xfrm>
            <a:off x="10313625" y="1045262"/>
            <a:ext cx="1285350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418F88-B1BA-15AB-5D27-1B1218B73AC5}"/>
              </a:ext>
            </a:extLst>
          </p:cNvPr>
          <p:cNvCxnSpPr>
            <a:cxnSpLocks/>
          </p:cNvCxnSpPr>
          <p:nvPr/>
        </p:nvCxnSpPr>
        <p:spPr>
          <a:xfrm>
            <a:off x="7007293" y="4639634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4AB98A-CE0B-7244-F764-4B0BF3DFF99E}"/>
              </a:ext>
            </a:extLst>
          </p:cNvPr>
          <p:cNvCxnSpPr>
            <a:cxnSpLocks/>
          </p:cNvCxnSpPr>
          <p:nvPr/>
        </p:nvCxnSpPr>
        <p:spPr>
          <a:xfrm flipV="1">
            <a:off x="7024161" y="3601294"/>
            <a:ext cx="2392442" cy="4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DC8B7D-1D9D-B268-8FCE-23B6A6B19017}"/>
              </a:ext>
            </a:extLst>
          </p:cNvPr>
          <p:cNvCxnSpPr>
            <a:cxnSpLocks/>
          </p:cNvCxnSpPr>
          <p:nvPr/>
        </p:nvCxnSpPr>
        <p:spPr>
          <a:xfrm flipV="1">
            <a:off x="7007293" y="5236315"/>
            <a:ext cx="2427982" cy="9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F5472C3-F0CD-343A-C0FA-D5ED49E422E3}"/>
              </a:ext>
            </a:extLst>
          </p:cNvPr>
          <p:cNvCxnSpPr>
            <a:cxnSpLocks/>
          </p:cNvCxnSpPr>
          <p:nvPr/>
        </p:nvCxnSpPr>
        <p:spPr>
          <a:xfrm>
            <a:off x="7042833" y="2684118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762845E-7DFA-CBC7-3BBE-29B51F79874F}"/>
              </a:ext>
            </a:extLst>
          </p:cNvPr>
          <p:cNvSpPr txBox="1"/>
          <p:nvPr/>
        </p:nvSpPr>
        <p:spPr>
          <a:xfrm>
            <a:off x="10492507" y="1325417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In</a:t>
            </a:r>
            <a:endParaRPr lang="en-BE" sz="2400" baseline="30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A07BC-71AB-8DF2-288B-D1D88F53665B}"/>
              </a:ext>
            </a:extLst>
          </p:cNvPr>
          <p:cNvSpPr txBox="1"/>
          <p:nvPr/>
        </p:nvSpPr>
        <p:spPr>
          <a:xfrm>
            <a:off x="7623777" y="5653545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Cd</a:t>
            </a:r>
            <a:endParaRPr lang="en-BE" sz="2400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B6DA4-924A-3FF3-8295-939BCF97ABC6}"/>
              </a:ext>
            </a:extLst>
          </p:cNvPr>
          <p:cNvSpPr txBox="1"/>
          <p:nvPr/>
        </p:nvSpPr>
        <p:spPr>
          <a:xfrm rot="16200000">
            <a:off x="8900781" y="2865812"/>
            <a:ext cx="495091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…</a:t>
            </a:r>
            <a:endParaRPr lang="en-BE" sz="16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90135A-15C3-77D1-6E43-386F671E6EFE}"/>
              </a:ext>
            </a:extLst>
          </p:cNvPr>
          <p:cNvCxnSpPr>
            <a:cxnSpLocks/>
          </p:cNvCxnSpPr>
          <p:nvPr/>
        </p:nvCxnSpPr>
        <p:spPr>
          <a:xfrm flipH="1">
            <a:off x="10148833" y="1045262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872B4EE-2630-1262-0800-136FD9CBCAE5}"/>
              </a:ext>
            </a:extLst>
          </p:cNvPr>
          <p:cNvSpPr txBox="1"/>
          <p:nvPr/>
        </p:nvSpPr>
        <p:spPr>
          <a:xfrm>
            <a:off x="6832213" y="2227655"/>
            <a:ext cx="791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(2)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79C418-2251-73B2-C9B1-04B490578E55}"/>
              </a:ext>
            </a:extLst>
          </p:cNvPr>
          <p:cNvCxnSpPr>
            <a:cxnSpLocks/>
          </p:cNvCxnSpPr>
          <p:nvPr/>
        </p:nvCxnSpPr>
        <p:spPr>
          <a:xfrm>
            <a:off x="8731303" y="3601294"/>
            <a:ext cx="0" cy="103475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C1141CB-63DC-B7E7-0F0A-CE57186A38E8}"/>
              </a:ext>
            </a:extLst>
          </p:cNvPr>
          <p:cNvCxnSpPr>
            <a:cxnSpLocks/>
          </p:cNvCxnSpPr>
          <p:nvPr/>
        </p:nvCxnSpPr>
        <p:spPr>
          <a:xfrm>
            <a:off x="8887938" y="4636049"/>
            <a:ext cx="0" cy="60026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1FBCB4-9F36-D332-44F2-279455B9D261}"/>
              </a:ext>
            </a:extLst>
          </p:cNvPr>
          <p:cNvCxnSpPr>
            <a:cxnSpLocks/>
          </p:cNvCxnSpPr>
          <p:nvPr/>
        </p:nvCxnSpPr>
        <p:spPr>
          <a:xfrm>
            <a:off x="7030884" y="2018466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A2FD36C-94F2-125E-8B38-C550C308AB7E}"/>
              </a:ext>
            </a:extLst>
          </p:cNvPr>
          <p:cNvCxnSpPr>
            <a:cxnSpLocks/>
          </p:cNvCxnSpPr>
          <p:nvPr/>
        </p:nvCxnSpPr>
        <p:spPr>
          <a:xfrm flipH="1">
            <a:off x="9389995" y="1678868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C189EE3-2065-19B1-27DA-587C0904C5F3}"/>
              </a:ext>
            </a:extLst>
          </p:cNvPr>
          <p:cNvCxnSpPr>
            <a:cxnSpLocks/>
          </p:cNvCxnSpPr>
          <p:nvPr/>
        </p:nvCxnSpPr>
        <p:spPr>
          <a:xfrm>
            <a:off x="8575702" y="2013465"/>
            <a:ext cx="0" cy="157336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25C12FB-5C45-3293-982F-9EC91C34BE48}"/>
              </a:ext>
            </a:extLst>
          </p:cNvPr>
          <p:cNvCxnSpPr>
            <a:cxnSpLocks/>
          </p:cNvCxnSpPr>
          <p:nvPr/>
        </p:nvCxnSpPr>
        <p:spPr>
          <a:xfrm>
            <a:off x="7038613" y="1751473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876D30C-4780-DE2A-A6BA-1B74A11E65A2}"/>
              </a:ext>
            </a:extLst>
          </p:cNvPr>
          <p:cNvCxnSpPr>
            <a:cxnSpLocks/>
          </p:cNvCxnSpPr>
          <p:nvPr/>
        </p:nvCxnSpPr>
        <p:spPr>
          <a:xfrm flipH="1">
            <a:off x="9367365" y="1406123"/>
            <a:ext cx="164792" cy="34355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2BE9AFE-D86D-81B5-CB89-C4CC6628836F}"/>
              </a:ext>
            </a:extLst>
          </p:cNvPr>
          <p:cNvCxnSpPr>
            <a:cxnSpLocks/>
          </p:cNvCxnSpPr>
          <p:nvPr/>
        </p:nvCxnSpPr>
        <p:spPr>
          <a:xfrm>
            <a:off x="8459835" y="1753646"/>
            <a:ext cx="0" cy="183317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E4D2605-8E86-E24F-65C1-55DC06E53EDA}"/>
              </a:ext>
            </a:extLst>
          </p:cNvPr>
          <p:cNvSpPr txBox="1"/>
          <p:nvPr/>
        </p:nvSpPr>
        <p:spPr>
          <a:xfrm>
            <a:off x="6253159" y="4496513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632,51</a:t>
            </a:r>
            <a:endParaRPr lang="en-BE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997CEA-4FD8-DBF0-9510-AE6BEF830526}"/>
              </a:ext>
            </a:extLst>
          </p:cNvPr>
          <p:cNvSpPr txBox="1"/>
          <p:nvPr/>
        </p:nvSpPr>
        <p:spPr>
          <a:xfrm>
            <a:off x="6267503" y="5126764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  <a:endParaRPr lang="en-BE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F5E5CC0-523C-1E80-7316-13367F6F5569}"/>
              </a:ext>
            </a:extLst>
          </p:cNvPr>
          <p:cNvSpPr txBox="1"/>
          <p:nvPr/>
        </p:nvSpPr>
        <p:spPr>
          <a:xfrm>
            <a:off x="6216002" y="3454252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1493,59</a:t>
            </a:r>
            <a:endParaRPr lang="en-BE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04281A0-4685-9A1D-0F5C-7089C6F1D277}"/>
              </a:ext>
            </a:extLst>
          </p:cNvPr>
          <p:cNvSpPr txBox="1"/>
          <p:nvPr/>
        </p:nvSpPr>
        <p:spPr>
          <a:xfrm>
            <a:off x="6239667" y="2518752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2347,43</a:t>
            </a:r>
            <a:endParaRPr lang="en-BE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C919BE3-976D-612D-F2EA-0BCD612A90B3}"/>
              </a:ext>
            </a:extLst>
          </p:cNvPr>
          <p:cNvSpPr txBox="1"/>
          <p:nvPr/>
        </p:nvSpPr>
        <p:spPr>
          <a:xfrm>
            <a:off x="6187922" y="1888394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2491,72</a:t>
            </a:r>
            <a:endParaRPr lang="en-BE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5BF1897-21C8-8A6C-B25E-515D6924C9E1}"/>
              </a:ext>
            </a:extLst>
          </p:cNvPr>
          <p:cNvSpPr txBox="1"/>
          <p:nvPr/>
        </p:nvSpPr>
        <p:spPr>
          <a:xfrm>
            <a:off x="6187922" y="1619116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2502,92</a:t>
            </a:r>
            <a:endParaRPr lang="en-BE" sz="12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57815E-051D-E0D9-5580-9BC3261AAA09}"/>
              </a:ext>
            </a:extLst>
          </p:cNvPr>
          <p:cNvSpPr txBox="1"/>
          <p:nvPr/>
        </p:nvSpPr>
        <p:spPr>
          <a:xfrm>
            <a:off x="11630455" y="899525"/>
            <a:ext cx="791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  <a:endParaRPr lang="en-BE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7E1E4F-11A5-0C50-27B1-DF1A230AA8C6}"/>
              </a:ext>
            </a:extLst>
          </p:cNvPr>
          <p:cNvSpPr txBox="1"/>
          <p:nvPr/>
        </p:nvSpPr>
        <p:spPr>
          <a:xfrm>
            <a:off x="615034" y="1690688"/>
            <a:ext cx="51472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Measure: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Gamma ray energies, intensities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Coincidences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Half-life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Deduce: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Excitation energies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Effective beta-feeding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Spin-parity (tentatively)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4D1A0D-C892-79EB-489A-587079D90984}"/>
              </a:ext>
            </a:extLst>
          </p:cNvPr>
          <p:cNvSpPr txBox="1"/>
          <p:nvPr/>
        </p:nvSpPr>
        <p:spPr>
          <a:xfrm rot="18130178">
            <a:off x="8493408" y="3878792"/>
            <a:ext cx="1334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632,6 100</a:t>
            </a:r>
            <a:endParaRPr lang="en-BE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C35BA5-1273-43DE-EC8D-913E82E83DC9}"/>
              </a:ext>
            </a:extLst>
          </p:cNvPr>
          <p:cNvSpPr txBox="1"/>
          <p:nvPr/>
        </p:nvSpPr>
        <p:spPr>
          <a:xfrm rot="18130178">
            <a:off x="8415615" y="2941235"/>
            <a:ext cx="1046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861,1 90</a:t>
            </a:r>
            <a:endParaRPr lang="en-BE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B50092-2BD5-86D8-94A4-FEB927E99319}"/>
              </a:ext>
            </a:extLst>
          </p:cNvPr>
          <p:cNvSpPr txBox="1"/>
          <p:nvPr/>
        </p:nvSpPr>
        <p:spPr>
          <a:xfrm rot="18130178">
            <a:off x="8183612" y="1156736"/>
            <a:ext cx="1622883" cy="300713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997,8 41,4</a:t>
            </a:r>
            <a:endParaRPr lang="en-BE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F86E3F-884A-C493-FBAC-2EAE8EC14E78}"/>
              </a:ext>
            </a:extLst>
          </p:cNvPr>
          <p:cNvSpPr txBox="1"/>
          <p:nvPr/>
        </p:nvSpPr>
        <p:spPr>
          <a:xfrm rot="18130178">
            <a:off x="8040462" y="868121"/>
            <a:ext cx="1622883" cy="300713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1009,03 27,4</a:t>
            </a:r>
            <a:endParaRPr lang="en-B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20438B-4C03-B663-16DE-2133C68FCFCC}"/>
              </a:ext>
            </a:extLst>
          </p:cNvPr>
          <p:cNvSpPr txBox="1"/>
          <p:nvPr/>
        </p:nvSpPr>
        <p:spPr>
          <a:xfrm rot="18130178">
            <a:off x="9342421" y="1085741"/>
            <a:ext cx="107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10,6 %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43B72D-148D-D09F-AA55-6A7F0793A25E}"/>
              </a:ext>
            </a:extLst>
          </p:cNvPr>
          <p:cNvSpPr txBox="1"/>
          <p:nvPr/>
        </p:nvSpPr>
        <p:spPr>
          <a:xfrm rot="18130178">
            <a:off x="9301884" y="888206"/>
            <a:ext cx="811565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8,3 %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9CA769-D001-8413-194D-7AE4A3AC2CC0}"/>
              </a:ext>
            </a:extLst>
          </p:cNvPr>
          <p:cNvSpPr txBox="1"/>
          <p:nvPr/>
        </p:nvSpPr>
        <p:spPr>
          <a:xfrm>
            <a:off x="11234272" y="1087346"/>
            <a:ext cx="100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6.2 min</a:t>
            </a:r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2FBE30-56CA-86EA-226D-52B5E0F3F90C}"/>
              </a:ext>
            </a:extLst>
          </p:cNvPr>
          <p:cNvSpPr txBox="1"/>
          <p:nvPr/>
        </p:nvSpPr>
        <p:spPr>
          <a:xfrm>
            <a:off x="6909379" y="4852987"/>
            <a:ext cx="58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9A361-657B-A9E9-DF98-3D25C7C3B2B8}"/>
              </a:ext>
            </a:extLst>
          </p:cNvPr>
          <p:cNvSpPr txBox="1"/>
          <p:nvPr/>
        </p:nvSpPr>
        <p:spPr>
          <a:xfrm>
            <a:off x="6895233" y="4202531"/>
            <a:ext cx="583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841926-AC33-018F-FAC3-C7F4B9B04689}"/>
              </a:ext>
            </a:extLst>
          </p:cNvPr>
          <p:cNvSpPr txBox="1"/>
          <p:nvPr/>
        </p:nvSpPr>
        <p:spPr>
          <a:xfrm>
            <a:off x="6895024" y="3172915"/>
            <a:ext cx="612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723B29-B866-7ED8-D447-4BA284BE1EBB}"/>
              </a:ext>
            </a:extLst>
          </p:cNvPr>
          <p:cNvSpPr txBox="1"/>
          <p:nvPr/>
        </p:nvSpPr>
        <p:spPr>
          <a:xfrm>
            <a:off x="6893808" y="1674080"/>
            <a:ext cx="596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29F2BD-891C-3074-6123-2CAF409A31D2}"/>
              </a:ext>
            </a:extLst>
          </p:cNvPr>
          <p:cNvSpPr txBox="1"/>
          <p:nvPr/>
        </p:nvSpPr>
        <p:spPr>
          <a:xfrm>
            <a:off x="10286324" y="640846"/>
            <a:ext cx="513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7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9F8D722-67CD-777E-9AAA-A67BB363988C}"/>
              </a:ext>
            </a:extLst>
          </p:cNvPr>
          <p:cNvSpPr txBox="1"/>
          <p:nvPr/>
        </p:nvSpPr>
        <p:spPr>
          <a:xfrm>
            <a:off x="6890939" y="1359896"/>
            <a:ext cx="84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313100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6" grpId="0"/>
      <p:bldP spid="47" grpId="0"/>
      <p:bldP spid="48" grpId="0"/>
      <p:bldP spid="49" grpId="0"/>
      <p:bldP spid="50" grpId="0"/>
      <p:bldP spid="51" grpId="0"/>
      <p:bldP spid="2" grpId="0"/>
      <p:bldP spid="10" grpId="0"/>
      <p:bldP spid="14" grpId="0" animBg="1"/>
      <p:bldP spid="15" grpId="0" animBg="1"/>
      <p:bldP spid="16" grpId="0"/>
      <p:bldP spid="18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F4634B-D1A2-E413-5DF5-C0CFD2F77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beta decay of </a:t>
            </a:r>
            <a:r>
              <a:rPr lang="en-US" baseline="30000" dirty="0"/>
              <a:t>106</a:t>
            </a:r>
            <a:r>
              <a:rPr lang="en-US" dirty="0"/>
              <a:t>In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28297-19D9-7255-A29D-AC1D81101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30782" cy="4351338"/>
          </a:xfrm>
        </p:spPr>
        <p:txBody>
          <a:bodyPr/>
          <a:lstStyle/>
          <a:p>
            <a:r>
              <a:rPr lang="en-US" dirty="0"/>
              <a:t>Isomeric state in </a:t>
            </a:r>
            <a:r>
              <a:rPr lang="en-US" baseline="30000" dirty="0"/>
              <a:t>106</a:t>
            </a:r>
            <a:r>
              <a:rPr lang="en-US" dirty="0"/>
              <a:t>In</a:t>
            </a:r>
          </a:p>
          <a:p>
            <a:r>
              <a:rPr lang="en-US" dirty="0"/>
              <a:t>Beta-decay feeding inconsistent with the selection rules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Poor separation of the 2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 and the 7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endParaRPr lang="en-US" dirty="0"/>
          </a:p>
          <a:p>
            <a:r>
              <a:rPr lang="en-US" dirty="0"/>
              <a:t>Many more states!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3B66E4-6F10-6E02-4A8E-B1401B4255D6}"/>
              </a:ext>
            </a:extLst>
          </p:cNvPr>
          <p:cNvCxnSpPr>
            <a:cxnSpLocks/>
          </p:cNvCxnSpPr>
          <p:nvPr/>
        </p:nvCxnSpPr>
        <p:spPr>
          <a:xfrm>
            <a:off x="10313625" y="1045262"/>
            <a:ext cx="1285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0C9DA8-8781-BF86-C2ED-3D3400AB885B}"/>
              </a:ext>
            </a:extLst>
          </p:cNvPr>
          <p:cNvCxnSpPr>
            <a:cxnSpLocks/>
          </p:cNvCxnSpPr>
          <p:nvPr/>
        </p:nvCxnSpPr>
        <p:spPr>
          <a:xfrm>
            <a:off x="7007293" y="4639634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A3D02C-720E-FBBB-BA6C-0E4FE2467090}"/>
              </a:ext>
            </a:extLst>
          </p:cNvPr>
          <p:cNvCxnSpPr>
            <a:cxnSpLocks/>
          </p:cNvCxnSpPr>
          <p:nvPr/>
        </p:nvCxnSpPr>
        <p:spPr>
          <a:xfrm flipV="1">
            <a:off x="7024161" y="3601294"/>
            <a:ext cx="2392442" cy="4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9DDEAF6-61F1-74F9-C921-F1997FAB0D66}"/>
              </a:ext>
            </a:extLst>
          </p:cNvPr>
          <p:cNvCxnSpPr>
            <a:cxnSpLocks/>
          </p:cNvCxnSpPr>
          <p:nvPr/>
        </p:nvCxnSpPr>
        <p:spPr>
          <a:xfrm flipV="1">
            <a:off x="7007293" y="5236315"/>
            <a:ext cx="2427982" cy="9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666CBA-A2F7-2A18-520F-B966DFCF133B}"/>
              </a:ext>
            </a:extLst>
          </p:cNvPr>
          <p:cNvCxnSpPr>
            <a:cxnSpLocks/>
          </p:cNvCxnSpPr>
          <p:nvPr/>
        </p:nvCxnSpPr>
        <p:spPr>
          <a:xfrm>
            <a:off x="7042833" y="2684118"/>
            <a:ext cx="23924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B4BDD9-7459-ED02-2C22-10B352FD85A6}"/>
              </a:ext>
            </a:extLst>
          </p:cNvPr>
          <p:cNvCxnSpPr>
            <a:cxnSpLocks/>
          </p:cNvCxnSpPr>
          <p:nvPr/>
        </p:nvCxnSpPr>
        <p:spPr>
          <a:xfrm flipV="1">
            <a:off x="10313625" y="487552"/>
            <a:ext cx="128535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096976D-36F2-0907-6565-5561954C1FC7}"/>
              </a:ext>
            </a:extLst>
          </p:cNvPr>
          <p:cNvSpPr txBox="1"/>
          <p:nvPr/>
        </p:nvSpPr>
        <p:spPr>
          <a:xfrm>
            <a:off x="10492507" y="1325417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In</a:t>
            </a:r>
            <a:endParaRPr lang="en-BE" sz="2400" baseline="30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A7F026-B078-6D11-9313-298DDA1A3850}"/>
              </a:ext>
            </a:extLst>
          </p:cNvPr>
          <p:cNvSpPr txBox="1"/>
          <p:nvPr/>
        </p:nvSpPr>
        <p:spPr>
          <a:xfrm>
            <a:off x="7623777" y="5653545"/>
            <a:ext cx="988760" cy="39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106</a:t>
            </a:r>
            <a:r>
              <a:rPr lang="en-US" sz="2400" dirty="0"/>
              <a:t>Cd</a:t>
            </a:r>
            <a:endParaRPr lang="en-BE" sz="2400" baseline="30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E6002B-7616-931D-CCD8-35BD699B783F}"/>
              </a:ext>
            </a:extLst>
          </p:cNvPr>
          <p:cNvSpPr txBox="1"/>
          <p:nvPr/>
        </p:nvSpPr>
        <p:spPr>
          <a:xfrm rot="16200000">
            <a:off x="8900781" y="2865812"/>
            <a:ext cx="495091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…</a:t>
            </a:r>
            <a:endParaRPr lang="en-BE" sz="16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C129D6-4478-96FE-221B-F8AD6446EA69}"/>
              </a:ext>
            </a:extLst>
          </p:cNvPr>
          <p:cNvCxnSpPr>
            <a:cxnSpLocks/>
          </p:cNvCxnSpPr>
          <p:nvPr/>
        </p:nvCxnSpPr>
        <p:spPr>
          <a:xfrm flipH="1">
            <a:off x="9291452" y="2341062"/>
            <a:ext cx="164792" cy="3435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7B9897-D6A0-5209-2CCD-373AECEC345F}"/>
              </a:ext>
            </a:extLst>
          </p:cNvPr>
          <p:cNvCxnSpPr>
            <a:cxnSpLocks/>
          </p:cNvCxnSpPr>
          <p:nvPr/>
        </p:nvCxnSpPr>
        <p:spPr>
          <a:xfrm flipH="1">
            <a:off x="9262404" y="3252631"/>
            <a:ext cx="164792" cy="3435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805D0D5-6C1F-FBB6-BA76-C33D4145E42D}"/>
              </a:ext>
            </a:extLst>
          </p:cNvPr>
          <p:cNvCxnSpPr>
            <a:cxnSpLocks/>
          </p:cNvCxnSpPr>
          <p:nvPr/>
        </p:nvCxnSpPr>
        <p:spPr>
          <a:xfrm flipH="1">
            <a:off x="9205211" y="4294808"/>
            <a:ext cx="164792" cy="3435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98C14F-0193-7D22-6649-9FED308D935A}"/>
              </a:ext>
            </a:extLst>
          </p:cNvPr>
          <p:cNvCxnSpPr>
            <a:cxnSpLocks/>
          </p:cNvCxnSpPr>
          <p:nvPr/>
        </p:nvCxnSpPr>
        <p:spPr>
          <a:xfrm flipH="1">
            <a:off x="10148833" y="1045262"/>
            <a:ext cx="164792" cy="34355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DAA561-8B2B-FE4C-014C-E8638106E8DD}"/>
              </a:ext>
            </a:extLst>
          </p:cNvPr>
          <p:cNvCxnSpPr>
            <a:cxnSpLocks/>
          </p:cNvCxnSpPr>
          <p:nvPr/>
        </p:nvCxnSpPr>
        <p:spPr>
          <a:xfrm flipH="1">
            <a:off x="10148833" y="487552"/>
            <a:ext cx="164792" cy="3435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C9DC361-7117-BD38-D189-ACA2A718B509}"/>
              </a:ext>
            </a:extLst>
          </p:cNvPr>
          <p:cNvCxnSpPr>
            <a:cxnSpLocks/>
          </p:cNvCxnSpPr>
          <p:nvPr/>
        </p:nvCxnSpPr>
        <p:spPr>
          <a:xfrm flipH="1">
            <a:off x="9367366" y="4314201"/>
            <a:ext cx="164792" cy="34355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502B4FA-6026-A815-3A37-E3327A6D2CF6}"/>
              </a:ext>
            </a:extLst>
          </p:cNvPr>
          <p:cNvCxnSpPr>
            <a:cxnSpLocks/>
          </p:cNvCxnSpPr>
          <p:nvPr/>
        </p:nvCxnSpPr>
        <p:spPr>
          <a:xfrm>
            <a:off x="8731303" y="3601294"/>
            <a:ext cx="0" cy="103475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7E11AAA-60A5-305A-EEBA-D3A4EFE04AF3}"/>
              </a:ext>
            </a:extLst>
          </p:cNvPr>
          <p:cNvCxnSpPr>
            <a:cxnSpLocks/>
          </p:cNvCxnSpPr>
          <p:nvPr/>
        </p:nvCxnSpPr>
        <p:spPr>
          <a:xfrm>
            <a:off x="7696468" y="4636049"/>
            <a:ext cx="0" cy="6002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4792EB-8341-B0DC-5AAF-51880A65068C}"/>
              </a:ext>
            </a:extLst>
          </p:cNvPr>
          <p:cNvCxnSpPr>
            <a:cxnSpLocks/>
          </p:cNvCxnSpPr>
          <p:nvPr/>
        </p:nvCxnSpPr>
        <p:spPr>
          <a:xfrm>
            <a:off x="7499744" y="2684118"/>
            <a:ext cx="0" cy="19661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DD177B-CB03-EC32-D431-5273C94114C2}"/>
              </a:ext>
            </a:extLst>
          </p:cNvPr>
          <p:cNvCxnSpPr>
            <a:cxnSpLocks/>
          </p:cNvCxnSpPr>
          <p:nvPr/>
        </p:nvCxnSpPr>
        <p:spPr>
          <a:xfrm>
            <a:off x="8887938" y="4636049"/>
            <a:ext cx="0" cy="600267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0F3667-C526-F2FA-65D3-95DC22BF66BA}"/>
              </a:ext>
            </a:extLst>
          </p:cNvPr>
          <p:cNvCxnSpPr>
            <a:cxnSpLocks/>
          </p:cNvCxnSpPr>
          <p:nvPr/>
        </p:nvCxnSpPr>
        <p:spPr>
          <a:xfrm>
            <a:off x="7599053" y="3586824"/>
            <a:ext cx="3474" cy="10634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4DDE93-A298-1CF9-C134-D62D9B3854EA}"/>
              </a:ext>
            </a:extLst>
          </p:cNvPr>
          <p:cNvCxnSpPr>
            <a:cxnSpLocks/>
          </p:cNvCxnSpPr>
          <p:nvPr/>
        </p:nvCxnSpPr>
        <p:spPr>
          <a:xfrm>
            <a:off x="7030884" y="2018466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26879E8-F697-B26E-BFE2-1294B20E45B4}"/>
              </a:ext>
            </a:extLst>
          </p:cNvPr>
          <p:cNvCxnSpPr>
            <a:cxnSpLocks/>
          </p:cNvCxnSpPr>
          <p:nvPr/>
        </p:nvCxnSpPr>
        <p:spPr>
          <a:xfrm flipH="1">
            <a:off x="9422906" y="3252488"/>
            <a:ext cx="164792" cy="34355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9C09BEB-F92F-9E7D-A835-78B6325BFE1F}"/>
              </a:ext>
            </a:extLst>
          </p:cNvPr>
          <p:cNvCxnSpPr>
            <a:cxnSpLocks/>
          </p:cNvCxnSpPr>
          <p:nvPr/>
        </p:nvCxnSpPr>
        <p:spPr>
          <a:xfrm flipH="1">
            <a:off x="9389995" y="1678868"/>
            <a:ext cx="164792" cy="34355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0C7A24B-2D69-EDD8-F82A-928A687F3C3B}"/>
              </a:ext>
            </a:extLst>
          </p:cNvPr>
          <p:cNvCxnSpPr>
            <a:cxnSpLocks/>
          </p:cNvCxnSpPr>
          <p:nvPr/>
        </p:nvCxnSpPr>
        <p:spPr>
          <a:xfrm>
            <a:off x="8575702" y="2013465"/>
            <a:ext cx="0" cy="157336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05E9CB9-39E4-3B25-AD63-372BA52DCFD8}"/>
              </a:ext>
            </a:extLst>
          </p:cNvPr>
          <p:cNvCxnSpPr>
            <a:cxnSpLocks/>
          </p:cNvCxnSpPr>
          <p:nvPr/>
        </p:nvCxnSpPr>
        <p:spPr>
          <a:xfrm>
            <a:off x="7038613" y="1751473"/>
            <a:ext cx="2359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DA0BBF5-4283-F57B-33A5-1DD3390EC7A4}"/>
              </a:ext>
            </a:extLst>
          </p:cNvPr>
          <p:cNvCxnSpPr>
            <a:cxnSpLocks/>
          </p:cNvCxnSpPr>
          <p:nvPr/>
        </p:nvCxnSpPr>
        <p:spPr>
          <a:xfrm flipH="1">
            <a:off x="9367365" y="1406123"/>
            <a:ext cx="164792" cy="34355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3D0B2D-FC31-D55B-8F75-FC30BC69D1BB}"/>
              </a:ext>
            </a:extLst>
          </p:cNvPr>
          <p:cNvCxnSpPr>
            <a:cxnSpLocks/>
          </p:cNvCxnSpPr>
          <p:nvPr/>
        </p:nvCxnSpPr>
        <p:spPr>
          <a:xfrm>
            <a:off x="8459835" y="1753646"/>
            <a:ext cx="0" cy="183317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4C571F0-F301-D848-B932-F2941AD167E1}"/>
              </a:ext>
            </a:extLst>
          </p:cNvPr>
          <p:cNvSpPr txBox="1"/>
          <p:nvPr/>
        </p:nvSpPr>
        <p:spPr>
          <a:xfrm rot="18130178">
            <a:off x="8493408" y="3878792"/>
            <a:ext cx="1334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632,6 100</a:t>
            </a:r>
            <a:endParaRPr lang="en-BE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9AB290-F35E-0014-E617-75C5EA378E32}"/>
              </a:ext>
            </a:extLst>
          </p:cNvPr>
          <p:cNvSpPr txBox="1"/>
          <p:nvPr/>
        </p:nvSpPr>
        <p:spPr>
          <a:xfrm rot="18130178">
            <a:off x="8415615" y="2941235"/>
            <a:ext cx="1046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861,1 90</a:t>
            </a:r>
            <a:endParaRPr lang="en-BE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B7B371-2A7C-209D-0D65-EFC8FC9B1C5D}"/>
              </a:ext>
            </a:extLst>
          </p:cNvPr>
          <p:cNvSpPr txBox="1"/>
          <p:nvPr/>
        </p:nvSpPr>
        <p:spPr>
          <a:xfrm rot="18130178">
            <a:off x="8183612" y="1156736"/>
            <a:ext cx="1622883" cy="300713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997,8 41,4</a:t>
            </a:r>
            <a:endParaRPr lang="en-BE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3ADC1BC-4C67-EA22-9C41-34330FBCC3F3}"/>
              </a:ext>
            </a:extLst>
          </p:cNvPr>
          <p:cNvSpPr txBox="1"/>
          <p:nvPr/>
        </p:nvSpPr>
        <p:spPr>
          <a:xfrm rot="18130178">
            <a:off x="8040462" y="868121"/>
            <a:ext cx="1622883" cy="300713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1009,03 27,4</a:t>
            </a:r>
            <a:endParaRPr lang="en-BE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800D88D-4987-AB9C-3F66-150C5034EB65}"/>
              </a:ext>
            </a:extLst>
          </p:cNvPr>
          <p:cNvSpPr txBox="1"/>
          <p:nvPr/>
        </p:nvSpPr>
        <p:spPr>
          <a:xfrm rot="18130178">
            <a:off x="7337508" y="3788008"/>
            <a:ext cx="1622883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632,6 100</a:t>
            </a:r>
            <a:endParaRPr lang="en-BE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BDA34B-6158-F509-86E5-6665217E9DDB}"/>
              </a:ext>
            </a:extLst>
          </p:cNvPr>
          <p:cNvSpPr txBox="1"/>
          <p:nvPr/>
        </p:nvSpPr>
        <p:spPr>
          <a:xfrm rot="18130178">
            <a:off x="7173753" y="2749198"/>
            <a:ext cx="1622883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861,1 10</a:t>
            </a:r>
            <a:endParaRPr lang="en-BE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EF9D309-9175-1453-05EC-A28CA640BEAE}"/>
              </a:ext>
            </a:extLst>
          </p:cNvPr>
          <p:cNvSpPr txBox="1"/>
          <p:nvPr/>
        </p:nvSpPr>
        <p:spPr>
          <a:xfrm rot="18130178">
            <a:off x="7188102" y="1911388"/>
            <a:ext cx="1437028" cy="33855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1714,9 16,1</a:t>
            </a:r>
            <a:endParaRPr lang="en-BE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4D88066-A6F1-30B6-A649-0E444658CCF2}"/>
              </a:ext>
            </a:extLst>
          </p:cNvPr>
          <p:cNvSpPr txBox="1"/>
          <p:nvPr/>
        </p:nvSpPr>
        <p:spPr>
          <a:xfrm>
            <a:off x="6253159" y="4496513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632,51</a:t>
            </a:r>
            <a:endParaRPr lang="en-BE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749FC6-17A6-93C6-0CE6-9281AC98BEF9}"/>
              </a:ext>
            </a:extLst>
          </p:cNvPr>
          <p:cNvSpPr txBox="1"/>
          <p:nvPr/>
        </p:nvSpPr>
        <p:spPr>
          <a:xfrm>
            <a:off x="6267503" y="5126764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  <a:endParaRPr lang="en-BE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C501A0A-B2FB-6EDF-9261-8FE5157032B1}"/>
              </a:ext>
            </a:extLst>
          </p:cNvPr>
          <p:cNvSpPr txBox="1"/>
          <p:nvPr/>
        </p:nvSpPr>
        <p:spPr>
          <a:xfrm>
            <a:off x="6216002" y="3454252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1493,59</a:t>
            </a:r>
            <a:endParaRPr lang="en-BE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6A07AB-8235-74BD-FFE3-4AAD0FF418FF}"/>
              </a:ext>
            </a:extLst>
          </p:cNvPr>
          <p:cNvSpPr txBox="1"/>
          <p:nvPr/>
        </p:nvSpPr>
        <p:spPr>
          <a:xfrm>
            <a:off x="6239667" y="2518752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2347,43</a:t>
            </a:r>
            <a:endParaRPr lang="en-BE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F9E432-B207-885B-8F3D-17D26FFB782D}"/>
              </a:ext>
            </a:extLst>
          </p:cNvPr>
          <p:cNvSpPr txBox="1"/>
          <p:nvPr/>
        </p:nvSpPr>
        <p:spPr>
          <a:xfrm>
            <a:off x="6187922" y="1888394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2491,72</a:t>
            </a:r>
            <a:endParaRPr lang="en-BE" sz="1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427053-DC31-CFE4-6651-8B67F31E7A46}"/>
              </a:ext>
            </a:extLst>
          </p:cNvPr>
          <p:cNvSpPr txBox="1"/>
          <p:nvPr/>
        </p:nvSpPr>
        <p:spPr>
          <a:xfrm>
            <a:off x="6187922" y="1619116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2502,92</a:t>
            </a:r>
            <a:endParaRPr lang="en-BE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C84CF6C-7491-0CC8-7864-9DB8B45ECED2}"/>
              </a:ext>
            </a:extLst>
          </p:cNvPr>
          <p:cNvSpPr txBox="1"/>
          <p:nvPr/>
        </p:nvSpPr>
        <p:spPr>
          <a:xfrm rot="18130178">
            <a:off x="9152511" y="2730628"/>
            <a:ext cx="860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7,2 %</a:t>
            </a:r>
            <a:endParaRPr lang="en-BE" sz="16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2C357C-AE05-93D5-BBEC-F8B3B837BF86}"/>
              </a:ext>
            </a:extLst>
          </p:cNvPr>
          <p:cNvSpPr txBox="1"/>
          <p:nvPr/>
        </p:nvSpPr>
        <p:spPr>
          <a:xfrm rot="18130178">
            <a:off x="9394343" y="2772874"/>
            <a:ext cx="87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10 %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A7E234B-2608-742A-4EF3-52D4F9AD377B}"/>
              </a:ext>
            </a:extLst>
          </p:cNvPr>
          <p:cNvSpPr txBox="1"/>
          <p:nvPr/>
        </p:nvSpPr>
        <p:spPr>
          <a:xfrm rot="18130178">
            <a:off x="9224863" y="1727512"/>
            <a:ext cx="1121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12,4 %</a:t>
            </a:r>
            <a:endParaRPr lang="en-BE" sz="1600" dirty="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466B6F0-BEC2-BD8F-2253-58ACDCBE7A0F}"/>
              </a:ext>
            </a:extLst>
          </p:cNvPr>
          <p:cNvSpPr txBox="1"/>
          <p:nvPr/>
        </p:nvSpPr>
        <p:spPr>
          <a:xfrm rot="18130178">
            <a:off x="9333263" y="3822975"/>
            <a:ext cx="856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&lt; 7 %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694A3E-3378-A9E0-0329-334803DCE0A9}"/>
              </a:ext>
            </a:extLst>
          </p:cNvPr>
          <p:cNvSpPr txBox="1"/>
          <p:nvPr/>
        </p:nvSpPr>
        <p:spPr>
          <a:xfrm rot="18130178">
            <a:off x="9103082" y="3733854"/>
            <a:ext cx="919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37,7 %</a:t>
            </a:r>
            <a:endParaRPr lang="en-BE" sz="1600" dirty="0">
              <a:solidFill>
                <a:srgbClr val="FF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06D81EF-2551-B9F4-2BC2-441F8EFE5564}"/>
              </a:ext>
            </a:extLst>
          </p:cNvPr>
          <p:cNvSpPr txBox="1"/>
          <p:nvPr/>
        </p:nvSpPr>
        <p:spPr>
          <a:xfrm rot="18130178">
            <a:off x="9342421" y="1085741"/>
            <a:ext cx="107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10,6 %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91BCA8E-4FEA-9DCF-235E-FEC9F2706979}"/>
              </a:ext>
            </a:extLst>
          </p:cNvPr>
          <p:cNvSpPr txBox="1"/>
          <p:nvPr/>
        </p:nvSpPr>
        <p:spPr>
          <a:xfrm rot="18130178">
            <a:off x="9301884" y="888206"/>
            <a:ext cx="811565" cy="3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8,3 %</a:t>
            </a:r>
            <a:endParaRPr lang="en-BE" sz="16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89400F-8A09-7252-1615-4271AA1D520D}"/>
              </a:ext>
            </a:extLst>
          </p:cNvPr>
          <p:cNvSpPr txBox="1"/>
          <p:nvPr/>
        </p:nvSpPr>
        <p:spPr>
          <a:xfrm>
            <a:off x="11630455" y="300685"/>
            <a:ext cx="791122" cy="23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28,6</a:t>
            </a:r>
            <a:endParaRPr lang="en-BE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10C7471-0418-4B1A-9479-B916A363B49E}"/>
              </a:ext>
            </a:extLst>
          </p:cNvPr>
          <p:cNvSpPr txBox="1"/>
          <p:nvPr/>
        </p:nvSpPr>
        <p:spPr>
          <a:xfrm>
            <a:off x="10286324" y="97789"/>
            <a:ext cx="513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AD5AC9-956C-5BD0-3530-6A37ADBB71EF}"/>
              </a:ext>
            </a:extLst>
          </p:cNvPr>
          <p:cNvSpPr txBox="1"/>
          <p:nvPr/>
        </p:nvSpPr>
        <p:spPr>
          <a:xfrm>
            <a:off x="11630455" y="899525"/>
            <a:ext cx="791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</a:t>
            </a:r>
            <a:endParaRPr lang="en-BE" sz="12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8E7B0D5-0296-951A-805D-817B28DC5EFC}"/>
              </a:ext>
            </a:extLst>
          </p:cNvPr>
          <p:cNvSpPr txBox="1"/>
          <p:nvPr/>
        </p:nvSpPr>
        <p:spPr>
          <a:xfrm>
            <a:off x="6832213" y="2227655"/>
            <a:ext cx="791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(2)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2C787F-B363-C5F9-E2CC-3984E5993C8A}"/>
              </a:ext>
            </a:extLst>
          </p:cNvPr>
          <p:cNvSpPr txBox="1"/>
          <p:nvPr/>
        </p:nvSpPr>
        <p:spPr>
          <a:xfrm>
            <a:off x="6909379" y="4852987"/>
            <a:ext cx="58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2A5792-6D35-0585-AA8B-91A51ED42333}"/>
              </a:ext>
            </a:extLst>
          </p:cNvPr>
          <p:cNvSpPr txBox="1"/>
          <p:nvPr/>
        </p:nvSpPr>
        <p:spPr>
          <a:xfrm>
            <a:off x="6895233" y="4202531"/>
            <a:ext cx="583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B674B5-CA60-3692-C838-B1655370B889}"/>
              </a:ext>
            </a:extLst>
          </p:cNvPr>
          <p:cNvSpPr txBox="1"/>
          <p:nvPr/>
        </p:nvSpPr>
        <p:spPr>
          <a:xfrm>
            <a:off x="6895024" y="3172915"/>
            <a:ext cx="612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99D388A-883E-0800-CB07-18F9A836C4CB}"/>
              </a:ext>
            </a:extLst>
          </p:cNvPr>
          <p:cNvSpPr txBox="1"/>
          <p:nvPr/>
        </p:nvSpPr>
        <p:spPr>
          <a:xfrm>
            <a:off x="6893808" y="1674080"/>
            <a:ext cx="596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D52E29E-94AD-231A-5018-7B163159A01E}"/>
              </a:ext>
            </a:extLst>
          </p:cNvPr>
          <p:cNvSpPr txBox="1"/>
          <p:nvPr/>
        </p:nvSpPr>
        <p:spPr>
          <a:xfrm>
            <a:off x="10286324" y="640846"/>
            <a:ext cx="513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7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8252D0F-01DC-CA87-2035-4DEA031A9DC7}"/>
              </a:ext>
            </a:extLst>
          </p:cNvPr>
          <p:cNvSpPr txBox="1"/>
          <p:nvPr/>
        </p:nvSpPr>
        <p:spPr>
          <a:xfrm>
            <a:off x="6890939" y="1359896"/>
            <a:ext cx="84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  <a:r>
              <a:rPr lang="en-US" sz="2000" baseline="30000" dirty="0"/>
              <a:t>+</a:t>
            </a:r>
            <a:endParaRPr lang="en-BE" sz="2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1CC6668-5D59-32BA-3EDE-5F4E9A4E514B}"/>
              </a:ext>
            </a:extLst>
          </p:cNvPr>
          <p:cNvSpPr txBox="1"/>
          <p:nvPr/>
        </p:nvSpPr>
        <p:spPr>
          <a:xfrm>
            <a:off x="11234272" y="1087346"/>
            <a:ext cx="100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6.2 min</a:t>
            </a:r>
            <a:endParaRPr lang="en-BE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ED10A40-C7CD-E09F-801C-FD136934570A}"/>
              </a:ext>
            </a:extLst>
          </p:cNvPr>
          <p:cNvSpPr txBox="1"/>
          <p:nvPr/>
        </p:nvSpPr>
        <p:spPr>
          <a:xfrm>
            <a:off x="11211580" y="474819"/>
            <a:ext cx="100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5.2 min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7688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 animBg="1"/>
      <p:bldP spid="54" grpId="0"/>
      <p:bldP spid="55" grpId="0"/>
      <p:bldP spid="56" grpId="0"/>
      <p:bldP spid="57" grpId="0"/>
      <p:bldP spid="58" grpId="0"/>
      <p:bldP spid="62" grpId="0"/>
      <p:bldP spid="63" grpId="0"/>
      <p:bldP spid="7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6E2C1-7818-396C-BD22-30DD3B8F2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00F97D-D932-6350-E519-6B5CABB8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beta decay of </a:t>
            </a:r>
            <a:r>
              <a:rPr lang="en-US" baseline="30000" dirty="0"/>
              <a:t>106</a:t>
            </a:r>
            <a:r>
              <a:rPr lang="en-US" dirty="0"/>
              <a:t>In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A42FA9-8A9C-FC6E-133A-F56419DAD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Isomeric state in </a:t>
            </a:r>
            <a:r>
              <a:rPr lang="en-US" baseline="30000" dirty="0"/>
              <a:t>106</a:t>
            </a:r>
            <a:r>
              <a:rPr lang="en-US" dirty="0"/>
              <a:t>In</a:t>
            </a:r>
          </a:p>
          <a:p>
            <a:r>
              <a:rPr lang="en-US" dirty="0"/>
              <a:t>Beta-decay feeding inconsistent with the selection rules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Poor separation of the 2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r>
              <a:rPr lang="en-US" dirty="0">
                <a:sym typeface="Wingdings" panose="05000000000000000000" pitchFamily="2" charset="2"/>
              </a:rPr>
              <a:t> and the 7</a:t>
            </a:r>
            <a:r>
              <a:rPr lang="en-US" baseline="30000" dirty="0">
                <a:sym typeface="Wingdings" panose="05000000000000000000" pitchFamily="2" charset="2"/>
              </a:rPr>
              <a:t>+</a:t>
            </a:r>
            <a:endParaRPr lang="en-US" dirty="0"/>
          </a:p>
          <a:p>
            <a:r>
              <a:rPr lang="en-US" dirty="0"/>
              <a:t>Many more states!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901AE0-2F61-C30C-7584-A50B76E56643}"/>
              </a:ext>
            </a:extLst>
          </p:cNvPr>
          <p:cNvGrpSpPr/>
          <p:nvPr/>
        </p:nvGrpSpPr>
        <p:grpSpPr>
          <a:xfrm>
            <a:off x="5479140" y="1390614"/>
            <a:ext cx="6681589" cy="4729386"/>
            <a:chOff x="1603620" y="64008"/>
            <a:chExt cx="8984759" cy="6489463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D176FF13-DF34-7D1D-C403-FE7F1B1F6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3620" y="304529"/>
              <a:ext cx="8984759" cy="6248942"/>
            </a:xfrm>
            <a:prstGeom prst="rect">
              <a:avLst/>
            </a:prstGeom>
          </p:spPr>
        </p:pic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038A9BC-42FB-E173-1D85-659F13A9EA31}"/>
                </a:ext>
              </a:extLst>
            </p:cNvPr>
            <p:cNvSpPr/>
            <p:nvPr/>
          </p:nvSpPr>
          <p:spPr>
            <a:xfrm>
              <a:off x="1709928" y="64008"/>
              <a:ext cx="2304288" cy="731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</p:spTree>
    <p:extLst>
      <p:ext uri="{BB962C8B-B14F-4D97-AF65-F5344CB8AC3E}">
        <p14:creationId xmlns:p14="http://schemas.microsoft.com/office/powerpoint/2010/main" val="1048101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39D72C-554D-9623-7052-28CE0CCF1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CRIS?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ED05C8-FDC7-C977-C590-690FBD63E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can separate the two states by changing the laser frequency!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A0563B-5291-B8BB-4974-AA0D000EE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659" y="2476293"/>
            <a:ext cx="7555840" cy="39543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AF6785-0040-B18C-5EFC-13E84549E617}"/>
              </a:ext>
            </a:extLst>
          </p:cNvPr>
          <p:cNvSpPr txBox="1"/>
          <p:nvPr/>
        </p:nvSpPr>
        <p:spPr>
          <a:xfrm>
            <a:off x="4186545" y="6430648"/>
            <a:ext cx="503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 M. Ricketts, PhD thesis, 2021</a:t>
            </a:r>
            <a:endParaRPr lang="en-BE" dirty="0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6FD355AA-3B16-489E-99D5-458E8DD8682C}"/>
              </a:ext>
            </a:extLst>
          </p:cNvPr>
          <p:cNvCxnSpPr>
            <a:cxnSpLocks/>
          </p:cNvCxnSpPr>
          <p:nvPr/>
        </p:nvCxnSpPr>
        <p:spPr>
          <a:xfrm rot="10800000" flipV="1">
            <a:off x="8613648" y="3108960"/>
            <a:ext cx="1078992" cy="192024"/>
          </a:xfrm>
          <a:prstGeom prst="bentConnector3">
            <a:avLst>
              <a:gd name="adj1" fmla="val 100000"/>
            </a:avLst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39A08B9-5EF2-8B63-1918-78506E37E636}"/>
              </a:ext>
            </a:extLst>
          </p:cNvPr>
          <p:cNvSpPr txBox="1"/>
          <p:nvPr/>
        </p:nvSpPr>
        <p:spPr>
          <a:xfrm>
            <a:off x="9692640" y="2828835"/>
            <a:ext cx="2112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this frequency, ions with spin I = 2 reach the end of CRIS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2521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76378-E4D7-DBB8-5784-867BC4CFC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radii of neutron-deficient In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EC04CE0-F942-7B12-67B1-66881BB05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045560-590D-6B60-D43B-6DF56DAC5615}"/>
              </a:ext>
            </a:extLst>
          </p:cNvPr>
          <p:cNvSpPr txBox="1"/>
          <p:nvPr/>
        </p:nvSpPr>
        <p:spPr>
          <a:xfrm>
            <a:off x="3615673" y="5608578"/>
            <a:ext cx="7185546" cy="57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B409A-8703-CB6B-65F9-613ABBCA3A4A}"/>
              </a:ext>
            </a:extLst>
          </p:cNvPr>
          <p:cNvSpPr txBox="1"/>
          <p:nvPr/>
        </p:nvSpPr>
        <p:spPr>
          <a:xfrm>
            <a:off x="39803" y="5794287"/>
            <a:ext cx="60266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effectLst/>
                <a:highlight>
                  <a:srgbClr val="FFFFFF"/>
                </a:highlight>
              </a:rPr>
              <a:t>M. </a:t>
            </a:r>
            <a:r>
              <a:rPr lang="en-US" sz="1100" dirty="0" err="1">
                <a:highlight>
                  <a:srgbClr val="FFFFFF"/>
                </a:highlight>
              </a:rPr>
              <a:t>Reponen</a:t>
            </a:r>
            <a:r>
              <a:rPr lang="en-US" sz="1100" dirty="0">
                <a:highlight>
                  <a:srgbClr val="FFFFFF"/>
                </a:highlight>
              </a:rPr>
              <a:t>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et al., Nat. </a:t>
            </a:r>
            <a:r>
              <a:rPr lang="en-US" sz="1100" dirty="0">
                <a:highlight>
                  <a:srgbClr val="FFFFFF"/>
                </a:highlight>
              </a:rPr>
              <a:t>Commun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. </a:t>
            </a:r>
            <a:r>
              <a:rPr lang="en-US" sz="1100" dirty="0">
                <a:highlight>
                  <a:srgbClr val="FFFFFF"/>
                </a:highlight>
              </a:rPr>
              <a:t>12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, 4596 (2021).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J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et al., Nat. </a:t>
            </a:r>
            <a:r>
              <a:rPr lang="en-US" sz="1100" dirty="0">
                <a:highlight>
                  <a:srgbClr val="FFFFFF"/>
                </a:highlight>
              </a:rPr>
              <a:t>Phys.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(2024).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J.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et al., </a:t>
            </a:r>
            <a:r>
              <a:rPr lang="en-US" sz="1100" dirty="0" err="1">
                <a:highlight>
                  <a:srgbClr val="FFFFFF"/>
                </a:highlight>
              </a:rPr>
              <a:t>arXiv</a:t>
            </a:r>
            <a:r>
              <a:rPr lang="en-US" sz="1100" dirty="0">
                <a:highlight>
                  <a:srgbClr val="FFFFFF"/>
                </a:highlight>
              </a:rPr>
              <a:t> preprint 2310.15093 (2023).</a:t>
            </a:r>
            <a:endParaRPr lang="en-US" sz="1100" b="0" dirty="0">
              <a:effectLst/>
              <a:highlight>
                <a:srgbClr val="FFFFFF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E8AA23-6B6C-EA60-1C19-77890AA0E067}"/>
              </a:ext>
            </a:extLst>
          </p:cNvPr>
          <p:cNvSpPr txBox="1"/>
          <p:nvPr/>
        </p:nvSpPr>
        <p:spPr>
          <a:xfrm>
            <a:off x="975368" y="1900479"/>
            <a:ext cx="41708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Changes in mean square charge radii:</a:t>
            </a:r>
          </a:p>
          <a:p>
            <a:r>
              <a:rPr lang="en-US" dirty="0"/>
              <a:t>A sensitive probe to study the evolution of nuclear size and deformation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Benchmarking nuclear theory models:</a:t>
            </a:r>
          </a:p>
          <a:p>
            <a:r>
              <a:rPr lang="en-US" dirty="0"/>
              <a:t>      Predictions for indium by DFT and ab- </a:t>
            </a:r>
          </a:p>
          <a:p>
            <a:r>
              <a:rPr lang="en-US" dirty="0"/>
              <a:t>      initio frameworks available,</a:t>
            </a:r>
          </a:p>
          <a:p>
            <a:r>
              <a:rPr lang="en-US" dirty="0"/>
              <a:t>      discrepancies observed towards N=50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8EE6F-55EA-0420-D781-CBA49AB089B3}"/>
              </a:ext>
            </a:extLst>
          </p:cNvPr>
          <p:cNvSpPr txBox="1"/>
          <p:nvPr/>
        </p:nvSpPr>
        <p:spPr>
          <a:xfrm>
            <a:off x="975368" y="2912104"/>
            <a:ext cx="4512012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Kink in charge radii: probe for shell closure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Odd-even staggering: many body correlations &amp; local effects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99DF4C-0B76-FBB5-6E4A-59B4872AC9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8741"/>
          <a:stretch/>
        </p:blipFill>
        <p:spPr>
          <a:xfrm>
            <a:off x="9872024" y="1550312"/>
            <a:ext cx="1652337" cy="45827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DD7241D-B9BA-9A44-3CB9-C73A28A5B4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524" r="58050" b="11126"/>
          <a:stretch/>
        </p:blipFill>
        <p:spPr>
          <a:xfrm>
            <a:off x="6372730" y="1571377"/>
            <a:ext cx="3260558" cy="207825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2C46186-7FF1-7A29-FC46-B0F8021A6CD2}"/>
              </a:ext>
            </a:extLst>
          </p:cNvPr>
          <p:cNvGrpSpPr/>
          <p:nvPr/>
        </p:nvGrpSpPr>
        <p:grpSpPr>
          <a:xfrm>
            <a:off x="6363184" y="3829672"/>
            <a:ext cx="3282136" cy="2090288"/>
            <a:chOff x="5551900" y="4002620"/>
            <a:chExt cx="3282136" cy="209028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A1402AD-6E3E-D758-5375-79A9F967F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796" t="43524" r="21570" b="11126"/>
            <a:stretch/>
          </p:blipFill>
          <p:spPr>
            <a:xfrm>
              <a:off x="5986563" y="4014652"/>
              <a:ext cx="2847473" cy="207825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25B7890-7726-1AED-0027-3CF8FA637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43524" r="94427" b="11126"/>
            <a:stretch/>
          </p:blipFill>
          <p:spPr>
            <a:xfrm>
              <a:off x="5551900" y="4002620"/>
              <a:ext cx="433136" cy="2078256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B2E09D0-60AD-31E8-3A9A-8A153EC1C54E}"/>
              </a:ext>
            </a:extLst>
          </p:cNvPr>
          <p:cNvSpPr/>
          <p:nvPr/>
        </p:nvSpPr>
        <p:spPr>
          <a:xfrm>
            <a:off x="9853863" y="2707105"/>
            <a:ext cx="1534024" cy="16122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42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1D5579-DA71-9CE4-4283-ED2DF0BA7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Beta-decay spectroscopy at CRIS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A76615-3070-A36F-77CF-6A93FFE80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3F6F6E-7ECE-E136-A661-0F20AE8F2EC4}"/>
              </a:ext>
            </a:extLst>
          </p:cNvPr>
          <p:cNvGrpSpPr/>
          <p:nvPr/>
        </p:nvGrpSpPr>
        <p:grpSpPr>
          <a:xfrm>
            <a:off x="0" y="2518872"/>
            <a:ext cx="3279640" cy="3257832"/>
            <a:chOff x="-618217" y="2290632"/>
            <a:chExt cx="4019785" cy="39930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085D07D-C1EA-8B83-0C60-772D44A8E58D}"/>
                </a:ext>
              </a:extLst>
            </p:cNvPr>
            <p:cNvGrpSpPr/>
            <p:nvPr/>
          </p:nvGrpSpPr>
          <p:grpSpPr>
            <a:xfrm rot="19665195">
              <a:off x="-618217" y="2669441"/>
              <a:ext cx="3516797" cy="3134588"/>
              <a:chOff x="611906" y="879528"/>
              <a:chExt cx="4221997" cy="371896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58DC2E-5BE3-39CE-EEB7-25CC7410584C}"/>
                  </a:ext>
                </a:extLst>
              </p:cNvPr>
              <p:cNvSpPr/>
              <p:nvPr/>
            </p:nvSpPr>
            <p:spPr>
              <a:xfrm>
                <a:off x="1980975" y="3970200"/>
                <a:ext cx="1106906" cy="269507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B4F829C-C001-E821-A03C-02103F74E5D9}"/>
                  </a:ext>
                </a:extLst>
              </p:cNvPr>
              <p:cNvSpPr/>
              <p:nvPr/>
            </p:nvSpPr>
            <p:spPr>
              <a:xfrm rot="16200000">
                <a:off x="2337092" y="3721553"/>
                <a:ext cx="404261" cy="9303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0" name="Block Arc 39">
                <a:extLst>
                  <a:ext uri="{FF2B5EF4-FFF2-40B4-BE49-F238E27FC236}">
                    <a16:creationId xmlns:a16="http://schemas.microsoft.com/office/drawing/2014/main" id="{BA7803E7-ADF4-EE09-1F96-9803FDD18BE5}"/>
                  </a:ext>
                </a:extLst>
              </p:cNvPr>
              <p:cNvSpPr/>
              <p:nvPr/>
            </p:nvSpPr>
            <p:spPr>
              <a:xfrm>
                <a:off x="1980975" y="1745561"/>
                <a:ext cx="2852928" cy="2852928"/>
              </a:xfrm>
              <a:prstGeom prst="blockArc">
                <a:avLst>
                  <a:gd name="adj1" fmla="val 10800000"/>
                  <a:gd name="adj2" fmla="val 13894927"/>
                  <a:gd name="adj3" fmla="val 38137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7FC58C4B-1E62-63DB-D349-44C89BCF4B5E}"/>
                  </a:ext>
                </a:extLst>
              </p:cNvPr>
              <p:cNvCxnSpPr/>
              <p:nvPr/>
            </p:nvCxnSpPr>
            <p:spPr>
              <a:xfrm>
                <a:off x="2534428" y="879528"/>
                <a:ext cx="0" cy="3090672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07D0936-315C-17E6-A2D6-7341EAA0EAE3}"/>
                  </a:ext>
                </a:extLst>
              </p:cNvPr>
              <p:cNvCxnSpPr/>
              <p:nvPr/>
            </p:nvCxnSpPr>
            <p:spPr>
              <a:xfrm>
                <a:off x="2548669" y="879528"/>
                <a:ext cx="0" cy="309067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1B6904B-A589-C0C7-4D35-B024DEA0525D}"/>
                  </a:ext>
                </a:extLst>
              </p:cNvPr>
              <p:cNvSpPr/>
              <p:nvPr/>
            </p:nvSpPr>
            <p:spPr>
              <a:xfrm>
                <a:off x="2534428" y="3427334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1944A4A-B94C-6F40-34A3-08038C9993BA}"/>
                  </a:ext>
                </a:extLst>
              </p:cNvPr>
              <p:cNvSpPr/>
              <p:nvPr/>
            </p:nvSpPr>
            <p:spPr>
              <a:xfrm>
                <a:off x="2438820" y="3386788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E28D05B-5BAF-7589-A05A-4DEBC02AA5F2}"/>
                  </a:ext>
                </a:extLst>
              </p:cNvPr>
              <p:cNvSpPr/>
              <p:nvPr/>
            </p:nvSpPr>
            <p:spPr>
              <a:xfrm>
                <a:off x="2530814" y="3326751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5E7D553-A29E-5EED-C4BB-446C70AEB4B6}"/>
                  </a:ext>
                </a:extLst>
              </p:cNvPr>
              <p:cNvSpPr/>
              <p:nvPr/>
            </p:nvSpPr>
            <p:spPr>
              <a:xfrm>
                <a:off x="2472275" y="3211789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D94785F-DBB9-E5EE-AEA3-DD74BD8DD21D}"/>
                  </a:ext>
                </a:extLst>
              </p:cNvPr>
              <p:cNvSpPr/>
              <p:nvPr/>
            </p:nvSpPr>
            <p:spPr>
              <a:xfrm>
                <a:off x="2527199" y="2920083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8AD4085-93E5-41AA-C9AE-56E3DB252B87}"/>
                  </a:ext>
                </a:extLst>
              </p:cNvPr>
              <p:cNvSpPr/>
              <p:nvPr/>
            </p:nvSpPr>
            <p:spPr>
              <a:xfrm>
                <a:off x="2619029" y="2683302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3E616784-1AB8-578B-CC6F-6D125E43111C}"/>
                  </a:ext>
                </a:extLst>
              </p:cNvPr>
              <p:cNvSpPr/>
              <p:nvPr/>
            </p:nvSpPr>
            <p:spPr>
              <a:xfrm>
                <a:off x="2799581" y="2500742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2F6F9F4-5B35-559B-DA6C-FDB60D60B55F}"/>
                  </a:ext>
                </a:extLst>
              </p:cNvPr>
              <p:cNvSpPr/>
              <p:nvPr/>
            </p:nvSpPr>
            <p:spPr>
              <a:xfrm>
                <a:off x="2966020" y="2390893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60A7EEA-0267-D232-8C33-AC5E71889C12}"/>
                  </a:ext>
                </a:extLst>
              </p:cNvPr>
              <p:cNvSpPr/>
              <p:nvPr/>
            </p:nvSpPr>
            <p:spPr>
              <a:xfrm>
                <a:off x="3158241" y="2263700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B9188D9-F8E4-42E6-88B5-54BE0111A154}"/>
                  </a:ext>
                </a:extLst>
              </p:cNvPr>
              <p:cNvSpPr/>
              <p:nvPr/>
            </p:nvSpPr>
            <p:spPr>
              <a:xfrm>
                <a:off x="3049571" y="2318624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BAD3029-6268-23DB-03F9-34F898887BA3}"/>
                  </a:ext>
                </a:extLst>
              </p:cNvPr>
              <p:cNvSpPr/>
              <p:nvPr/>
            </p:nvSpPr>
            <p:spPr>
              <a:xfrm>
                <a:off x="2487389" y="2648650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9E477FCA-4376-69B5-981A-5457911AEA08}"/>
                  </a:ext>
                </a:extLst>
              </p:cNvPr>
              <p:cNvSpPr/>
              <p:nvPr/>
            </p:nvSpPr>
            <p:spPr>
              <a:xfrm>
                <a:off x="2533744" y="2390893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2BDD85F-50E0-E2EC-255B-E087AD6126D7}"/>
                  </a:ext>
                </a:extLst>
              </p:cNvPr>
              <p:cNvSpPr/>
              <p:nvPr/>
            </p:nvSpPr>
            <p:spPr>
              <a:xfrm>
                <a:off x="2758898" y="2959927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F187B77-8BF1-A111-E3D5-2BD0C4BBCBC5}"/>
                  </a:ext>
                </a:extLst>
              </p:cNvPr>
              <p:cNvSpPr/>
              <p:nvPr/>
            </p:nvSpPr>
            <p:spPr>
              <a:xfrm>
                <a:off x="2932795" y="2810234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CA8DF75-5B80-A03E-DB27-7F0D8A9E5A8D}"/>
                  </a:ext>
                </a:extLst>
              </p:cNvPr>
              <p:cNvSpPr/>
              <p:nvPr/>
            </p:nvSpPr>
            <p:spPr>
              <a:xfrm>
                <a:off x="2340925" y="4050028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5D546C8-C93D-E813-1B11-A4C0F9FD0C78}"/>
                  </a:ext>
                </a:extLst>
              </p:cNvPr>
              <p:cNvSpPr/>
              <p:nvPr/>
            </p:nvSpPr>
            <p:spPr>
              <a:xfrm>
                <a:off x="2487389" y="4080049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7AA6824-7241-2B4E-5584-DC9456A05B3F}"/>
                  </a:ext>
                </a:extLst>
              </p:cNvPr>
              <p:cNvSpPr/>
              <p:nvPr/>
            </p:nvSpPr>
            <p:spPr>
              <a:xfrm>
                <a:off x="2414157" y="4007075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A751795-4E85-2079-3978-2F6B79B86C62}"/>
                  </a:ext>
                </a:extLst>
              </p:cNvPr>
              <p:cNvSpPr/>
              <p:nvPr/>
            </p:nvSpPr>
            <p:spPr>
              <a:xfrm>
                <a:off x="2533743" y="4016642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863C8A8-C18B-9527-2149-F3E6EA4CBEAB}"/>
                  </a:ext>
                </a:extLst>
              </p:cNvPr>
              <p:cNvSpPr/>
              <p:nvPr/>
            </p:nvSpPr>
            <p:spPr>
              <a:xfrm>
                <a:off x="2588667" y="4089616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9078BA6-F19D-5A99-F7C7-E42268ED7096}"/>
                  </a:ext>
                </a:extLst>
              </p:cNvPr>
              <p:cNvSpPr/>
              <p:nvPr/>
            </p:nvSpPr>
            <p:spPr>
              <a:xfrm>
                <a:off x="2606975" y="4007075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F7A27BF-84AC-4DE1-EAB6-B582781C0255}"/>
                  </a:ext>
                </a:extLst>
              </p:cNvPr>
              <p:cNvSpPr/>
              <p:nvPr/>
            </p:nvSpPr>
            <p:spPr>
              <a:xfrm>
                <a:off x="1500854" y="4046664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8FECD4A-CC1C-D2EE-0CAE-1BB2D45769C6}"/>
                  </a:ext>
                </a:extLst>
              </p:cNvPr>
              <p:cNvSpPr/>
              <p:nvPr/>
            </p:nvSpPr>
            <p:spPr>
              <a:xfrm>
                <a:off x="1647318" y="4046663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9786DE1-FA4B-10CF-9604-7B6F84EE015C}"/>
                  </a:ext>
                </a:extLst>
              </p:cNvPr>
              <p:cNvSpPr/>
              <p:nvPr/>
            </p:nvSpPr>
            <p:spPr>
              <a:xfrm>
                <a:off x="1600964" y="4121058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509DF87-EDDC-2049-E001-9D35AB695F02}"/>
                  </a:ext>
                </a:extLst>
              </p:cNvPr>
              <p:cNvSpPr/>
              <p:nvPr/>
            </p:nvSpPr>
            <p:spPr>
              <a:xfrm>
                <a:off x="1714490" y="4109086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862196-11B1-B4F1-0727-E68654C59B13}"/>
                  </a:ext>
                </a:extLst>
              </p:cNvPr>
              <p:cNvSpPr/>
              <p:nvPr/>
            </p:nvSpPr>
            <p:spPr>
              <a:xfrm>
                <a:off x="1781073" y="4034691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7DF8234D-E3A1-3283-B40B-D8740617A232}"/>
                  </a:ext>
                </a:extLst>
              </p:cNvPr>
              <p:cNvSpPr/>
              <p:nvPr/>
            </p:nvSpPr>
            <p:spPr>
              <a:xfrm>
                <a:off x="611906" y="4055464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4046222-D0EA-6F08-F5E0-51850129E073}"/>
                  </a:ext>
                </a:extLst>
              </p:cNvPr>
              <p:cNvSpPr/>
              <p:nvPr/>
            </p:nvSpPr>
            <p:spPr>
              <a:xfrm>
                <a:off x="758370" y="4055463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36B6979-792A-0876-B136-788FC1FDBEE7}"/>
                  </a:ext>
                </a:extLst>
              </p:cNvPr>
              <p:cNvSpPr/>
              <p:nvPr/>
            </p:nvSpPr>
            <p:spPr>
              <a:xfrm>
                <a:off x="712016" y="4129858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3BFDE48-E40A-CBDD-28A6-8D2C467FF2B8}"/>
                  </a:ext>
                </a:extLst>
              </p:cNvPr>
              <p:cNvSpPr/>
              <p:nvPr/>
            </p:nvSpPr>
            <p:spPr>
              <a:xfrm>
                <a:off x="825542" y="4117886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2800F6B-FAF8-0B26-5F77-732C44FF54FC}"/>
                  </a:ext>
                </a:extLst>
              </p:cNvPr>
              <p:cNvSpPr/>
              <p:nvPr/>
            </p:nvSpPr>
            <p:spPr>
              <a:xfrm>
                <a:off x="892125" y="4043491"/>
                <a:ext cx="109849" cy="1098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D9D9EDF-99CC-40C9-39A6-E31DBA0770D2}"/>
                </a:ext>
              </a:extLst>
            </p:cNvPr>
            <p:cNvGrpSpPr/>
            <p:nvPr/>
          </p:nvGrpSpPr>
          <p:grpSpPr>
            <a:xfrm rot="18084318">
              <a:off x="1125557" y="2709239"/>
              <a:ext cx="952716" cy="931286"/>
              <a:chOff x="3986784" y="4346491"/>
              <a:chExt cx="1130328" cy="1118031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670A577-9895-4663-90CA-F6C316DC83DD}"/>
                  </a:ext>
                </a:extLst>
              </p:cNvPr>
              <p:cNvSpPr/>
              <p:nvPr/>
            </p:nvSpPr>
            <p:spPr>
              <a:xfrm>
                <a:off x="4311472" y="4839657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9E48A80-19A7-A3A7-9E31-48D4F8DC2C3A}"/>
                  </a:ext>
                </a:extLst>
              </p:cNvPr>
              <p:cNvSpPr/>
              <p:nvPr/>
            </p:nvSpPr>
            <p:spPr>
              <a:xfrm>
                <a:off x="4576419" y="4839657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95533DC-7ECD-760B-1653-8EB1DB67C8FC}"/>
                  </a:ext>
                </a:extLst>
              </p:cNvPr>
              <p:cNvSpPr/>
              <p:nvPr/>
            </p:nvSpPr>
            <p:spPr>
              <a:xfrm>
                <a:off x="4680996" y="4839657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3B20815-747B-8A36-D0FE-7ACCB86BB726}"/>
                  </a:ext>
                </a:extLst>
              </p:cNvPr>
              <p:cNvSpPr/>
              <p:nvPr/>
            </p:nvSpPr>
            <p:spPr>
              <a:xfrm>
                <a:off x="4773201" y="4839656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6842A5A-26DE-65B1-6B50-E66186E74A7C}"/>
                  </a:ext>
                </a:extLst>
              </p:cNvPr>
              <p:cNvSpPr/>
              <p:nvPr/>
            </p:nvSpPr>
            <p:spPr>
              <a:xfrm>
                <a:off x="4860134" y="4839655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F1384F3-9063-BD00-2366-509C0BA8F4B3}"/>
                  </a:ext>
                </a:extLst>
              </p:cNvPr>
              <p:cNvSpPr/>
              <p:nvPr/>
            </p:nvSpPr>
            <p:spPr>
              <a:xfrm>
                <a:off x="4937108" y="4839655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E586F3B-80D7-1A76-0DD0-260836B4BB6D}"/>
                  </a:ext>
                </a:extLst>
              </p:cNvPr>
              <p:cNvSpPr/>
              <p:nvPr/>
            </p:nvSpPr>
            <p:spPr>
              <a:xfrm>
                <a:off x="4097045" y="4839657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10366BD-D198-7009-8388-9AC12D7CDE78}"/>
                  </a:ext>
                </a:extLst>
              </p:cNvPr>
              <p:cNvSpPr/>
              <p:nvPr/>
            </p:nvSpPr>
            <p:spPr>
              <a:xfrm>
                <a:off x="4905099" y="4784729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EE48AF4-CFC8-8491-1E71-C3908C5F6497}"/>
                  </a:ext>
                </a:extLst>
              </p:cNvPr>
              <p:cNvSpPr/>
              <p:nvPr/>
            </p:nvSpPr>
            <p:spPr>
              <a:xfrm>
                <a:off x="4897414" y="4943081"/>
                <a:ext cx="109849" cy="109849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3D06A21-BD76-CFA5-A4C5-6B77C258F3BC}"/>
                  </a:ext>
                </a:extLst>
              </p:cNvPr>
              <p:cNvSpPr/>
              <p:nvPr/>
            </p:nvSpPr>
            <p:spPr>
              <a:xfrm>
                <a:off x="3986784" y="5193792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F717B3A-E00F-D6A5-2365-314EF9E02DA3}"/>
                  </a:ext>
                </a:extLst>
              </p:cNvPr>
              <p:cNvSpPr/>
              <p:nvPr/>
            </p:nvSpPr>
            <p:spPr>
              <a:xfrm>
                <a:off x="4151969" y="5190674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079E052-8402-9255-EF24-B53E90FAFF12}"/>
                  </a:ext>
                </a:extLst>
              </p:cNvPr>
              <p:cNvSpPr/>
              <p:nvPr/>
            </p:nvSpPr>
            <p:spPr>
              <a:xfrm>
                <a:off x="4311471" y="5190674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792FB9C-6A56-38D5-226E-B950269A6D15}"/>
                  </a:ext>
                </a:extLst>
              </p:cNvPr>
              <p:cNvSpPr/>
              <p:nvPr/>
            </p:nvSpPr>
            <p:spPr>
              <a:xfrm>
                <a:off x="4471566" y="5190674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E40ACD3-17E2-D57D-66F6-33DCCA8F539C}"/>
                  </a:ext>
                </a:extLst>
              </p:cNvPr>
              <p:cNvSpPr/>
              <p:nvPr/>
            </p:nvSpPr>
            <p:spPr>
              <a:xfrm>
                <a:off x="4650284" y="5190672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21F60BD-C895-F6F2-56E7-2B35C77FCDD5}"/>
                  </a:ext>
                </a:extLst>
              </p:cNvPr>
              <p:cNvSpPr/>
              <p:nvPr/>
            </p:nvSpPr>
            <p:spPr>
              <a:xfrm>
                <a:off x="4832479" y="5190672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B390AAD-15E6-4AD5-8459-1EC7AB9034C8}"/>
                  </a:ext>
                </a:extLst>
              </p:cNvPr>
              <p:cNvSpPr/>
              <p:nvPr/>
            </p:nvSpPr>
            <p:spPr>
              <a:xfrm>
                <a:off x="5007263" y="5190672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800751-294E-6395-8144-1DB12C5AF80B}"/>
                  </a:ext>
                </a:extLst>
              </p:cNvPr>
              <p:cNvSpPr/>
              <p:nvPr/>
            </p:nvSpPr>
            <p:spPr>
              <a:xfrm>
                <a:off x="3986784" y="4349611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09A43FA-CFE9-4DDE-AD05-17E31EBF9E93}"/>
                  </a:ext>
                </a:extLst>
              </p:cNvPr>
              <p:cNvSpPr/>
              <p:nvPr/>
            </p:nvSpPr>
            <p:spPr>
              <a:xfrm>
                <a:off x="4151969" y="4346493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FC8A4FC-7D3F-FAAA-9CBD-72919A9F5098}"/>
                  </a:ext>
                </a:extLst>
              </p:cNvPr>
              <p:cNvSpPr/>
              <p:nvPr/>
            </p:nvSpPr>
            <p:spPr>
              <a:xfrm>
                <a:off x="4311471" y="4346493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4BBF49F-3C9D-34F7-4D2F-9EDE49DC65D4}"/>
                  </a:ext>
                </a:extLst>
              </p:cNvPr>
              <p:cNvSpPr/>
              <p:nvPr/>
            </p:nvSpPr>
            <p:spPr>
              <a:xfrm>
                <a:off x="4471566" y="4346493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624A1F4-B00D-2583-8065-91E105E9EE87}"/>
                  </a:ext>
                </a:extLst>
              </p:cNvPr>
              <p:cNvSpPr/>
              <p:nvPr/>
            </p:nvSpPr>
            <p:spPr>
              <a:xfrm>
                <a:off x="4650284" y="4346491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05BD597-D8AC-9694-8188-407EED5FF00F}"/>
                  </a:ext>
                </a:extLst>
              </p:cNvPr>
              <p:cNvSpPr/>
              <p:nvPr/>
            </p:nvSpPr>
            <p:spPr>
              <a:xfrm>
                <a:off x="4832479" y="4346491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1229F99-729E-05C6-BBF0-31F363CE21B3}"/>
                  </a:ext>
                </a:extLst>
              </p:cNvPr>
              <p:cNvSpPr/>
              <p:nvPr/>
            </p:nvSpPr>
            <p:spPr>
              <a:xfrm>
                <a:off x="5007263" y="4346491"/>
                <a:ext cx="109849" cy="2707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4531C36-0BCF-5A87-1BFD-53C041E564ED}"/>
                </a:ext>
              </a:extLst>
            </p:cNvPr>
            <p:cNvSpPr txBox="1"/>
            <p:nvPr/>
          </p:nvSpPr>
          <p:spPr>
            <a:xfrm>
              <a:off x="603504" y="5975911"/>
              <a:ext cx="1865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Protons 1.4 GeV, 2 </a:t>
              </a:r>
              <a:r>
                <a:rPr lang="el-GR" sz="1400" dirty="0"/>
                <a:t>μ</a:t>
              </a:r>
              <a:r>
                <a:rPr lang="en-US" sz="1400" dirty="0"/>
                <a:t>A </a:t>
              </a:r>
              <a:endParaRPr lang="en-BE" sz="1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402C58-7344-1F24-54FF-FA0C95D01854}"/>
                </a:ext>
              </a:extLst>
            </p:cNvPr>
            <p:cNvSpPr txBox="1"/>
            <p:nvPr/>
          </p:nvSpPr>
          <p:spPr>
            <a:xfrm>
              <a:off x="-155447" y="2290632"/>
              <a:ext cx="1783079" cy="377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ISCOOL </a:t>
              </a:r>
              <a:endParaRPr lang="en-BE" sz="1400" dirty="0"/>
            </a:p>
          </p:txBody>
        </p:sp>
        <p:pic>
          <p:nvPicPr>
            <p:cNvPr id="12" name="Picture 2" descr="Collaborations — Institute for Nuclear and Radiation Physics">
              <a:extLst>
                <a:ext uri="{FF2B5EF4-FFF2-40B4-BE49-F238E27FC236}">
                  <a16:creationId xmlns:a16="http://schemas.microsoft.com/office/drawing/2014/main" id="{0E8AD5A1-9EA3-88F4-E169-E027C930B1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2" y="2897406"/>
              <a:ext cx="590933" cy="609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AC00D4-C37D-3C67-F368-9C6364AC79EE}"/>
                </a:ext>
              </a:extLst>
            </p:cNvPr>
            <p:cNvSpPr txBox="1"/>
            <p:nvPr/>
          </p:nvSpPr>
          <p:spPr>
            <a:xfrm>
              <a:off x="1536192" y="5458970"/>
              <a:ext cx="1865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Target (</a:t>
              </a:r>
              <a:r>
                <a:rPr lang="en-US" sz="1400" dirty="0" err="1"/>
                <a:t>LaC</a:t>
              </a:r>
              <a:r>
                <a:rPr lang="en-US" sz="1400" baseline="-25000" dirty="0" err="1"/>
                <a:t>x</a:t>
              </a:r>
              <a:r>
                <a:rPr lang="en-US" sz="1400" dirty="0"/>
                <a:t>)</a:t>
              </a:r>
              <a:endParaRPr lang="en-BE" sz="1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3FB028-1708-7CF4-7E62-F22E63D7F543}"/>
                </a:ext>
              </a:extLst>
            </p:cNvPr>
            <p:cNvSpPr txBox="1"/>
            <p:nvPr/>
          </p:nvSpPr>
          <p:spPr>
            <a:xfrm>
              <a:off x="1627632" y="4111488"/>
              <a:ext cx="1463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High Resolution</a:t>
              </a:r>
            </a:p>
            <a:p>
              <a:r>
                <a:rPr lang="en-US" sz="1400" dirty="0"/>
                <a:t>Separator </a:t>
              </a:r>
              <a:endParaRPr lang="en-BE" sz="1400" dirty="0"/>
            </a:p>
          </p:txBody>
        </p:sp>
      </p:grpSp>
      <p:pic>
        <p:nvPicPr>
          <p:cNvPr id="7" name="Picture 6" descr="A blue and green logo&#10;&#10;AI-generated content may be incorrect.">
            <a:extLst>
              <a:ext uri="{FF2B5EF4-FFF2-40B4-BE49-F238E27FC236}">
                <a16:creationId xmlns:a16="http://schemas.microsoft.com/office/drawing/2014/main" id="{76924401-2850-6BCA-B9C4-01F5873114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4" t="34661" r="11575" b="37856"/>
          <a:stretch>
            <a:fillRect/>
          </a:stretch>
        </p:blipFill>
        <p:spPr>
          <a:xfrm>
            <a:off x="162013" y="4818467"/>
            <a:ext cx="1061987" cy="268541"/>
          </a:xfrm>
          <a:prstGeom prst="rect">
            <a:avLst/>
          </a:prstGeom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BF2D6C23-55F0-0060-EF8A-54711E12EC90}"/>
              </a:ext>
            </a:extLst>
          </p:cNvPr>
          <p:cNvGrpSpPr/>
          <p:nvPr/>
        </p:nvGrpSpPr>
        <p:grpSpPr>
          <a:xfrm>
            <a:off x="678980" y="1250858"/>
            <a:ext cx="8385048" cy="2835490"/>
            <a:chOff x="1005841" y="1393101"/>
            <a:chExt cx="8385048" cy="2835490"/>
          </a:xfrm>
        </p:grpSpPr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0AC0BD72-02EF-83B2-0EEA-07FBC92AA12C}"/>
                </a:ext>
              </a:extLst>
            </p:cNvPr>
            <p:cNvGrpSpPr/>
            <p:nvPr/>
          </p:nvGrpSpPr>
          <p:grpSpPr>
            <a:xfrm>
              <a:off x="1005841" y="1393101"/>
              <a:ext cx="8385048" cy="2835490"/>
              <a:chOff x="1005841" y="1393101"/>
              <a:chExt cx="8385048" cy="2835490"/>
            </a:xfrm>
          </p:grpSpPr>
          <p:sp>
            <p:nvSpPr>
              <p:cNvPr id="209" name="Block Arc 208">
                <a:extLst>
                  <a:ext uri="{FF2B5EF4-FFF2-40B4-BE49-F238E27FC236}">
                    <a16:creationId xmlns:a16="http://schemas.microsoft.com/office/drawing/2014/main" id="{85EA1E14-A7E8-F652-0B93-63FDD7EC2545}"/>
                  </a:ext>
                </a:extLst>
              </p:cNvPr>
              <p:cNvSpPr/>
              <p:nvPr/>
            </p:nvSpPr>
            <p:spPr>
              <a:xfrm rot="2004436">
                <a:off x="2133772" y="1823953"/>
                <a:ext cx="2376404" cy="2404638"/>
              </a:xfrm>
              <a:prstGeom prst="blockArc">
                <a:avLst>
                  <a:gd name="adj1" fmla="val 10800000"/>
                  <a:gd name="adj2" fmla="val 14161457"/>
                  <a:gd name="adj3" fmla="val 32220"/>
                </a:avLst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A5C63497-03AF-50F7-5127-8671A7CBF76F}"/>
                  </a:ext>
                </a:extLst>
              </p:cNvPr>
              <p:cNvGrpSpPr/>
              <p:nvPr/>
            </p:nvGrpSpPr>
            <p:grpSpPr>
              <a:xfrm>
                <a:off x="1005841" y="1393101"/>
                <a:ext cx="8385048" cy="1651549"/>
                <a:chOff x="1005841" y="1393101"/>
                <a:chExt cx="8385048" cy="1651549"/>
              </a:xfrm>
            </p:grpSpPr>
            <p:grpSp>
              <p:nvGrpSpPr>
                <p:cNvPr id="211" name="Group 210">
                  <a:extLst>
                    <a:ext uri="{FF2B5EF4-FFF2-40B4-BE49-F238E27FC236}">
                      <a16:creationId xmlns:a16="http://schemas.microsoft.com/office/drawing/2014/main" id="{73630F97-0F77-3B2B-B452-F990458CDC50}"/>
                    </a:ext>
                  </a:extLst>
                </p:cNvPr>
                <p:cNvGrpSpPr/>
                <p:nvPr/>
              </p:nvGrpSpPr>
              <p:grpSpPr>
                <a:xfrm>
                  <a:off x="1005841" y="1393101"/>
                  <a:ext cx="8385048" cy="1309746"/>
                  <a:chOff x="1005840" y="1239621"/>
                  <a:chExt cx="9367639" cy="1463227"/>
                </a:xfrm>
              </p:grpSpPr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69340716-99C5-AB7D-C6C3-0269F02E28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34168" y="2163895"/>
                    <a:ext cx="8539311" cy="0"/>
                  </a:xfrm>
                  <a:prstGeom prst="line">
                    <a:avLst/>
                  </a:prstGeom>
                  <a:ln w="38100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>
                    <a:extLst>
                      <a:ext uri="{FF2B5EF4-FFF2-40B4-BE49-F238E27FC236}">
                        <a16:creationId xmlns:a16="http://schemas.microsoft.com/office/drawing/2014/main" id="{9329AC8E-7AA8-B061-2999-D5DDE31ECB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0641" y="2050567"/>
                    <a:ext cx="8485997" cy="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  <a:prstDash val="sysDash"/>
                    <a:headEnd type="none" w="med" len="med"/>
                    <a:tailEnd type="triangle" w="med" len="med"/>
                  </a:ln>
                  <a:effectLst>
                    <a:glow rad="63500">
                      <a:srgbClr val="FF0000">
                        <a:alpha val="40000"/>
                      </a:srgbClr>
                    </a:glo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>
                    <a:extLst>
                      <a:ext uri="{FF2B5EF4-FFF2-40B4-BE49-F238E27FC236}">
                        <a16:creationId xmlns:a16="http://schemas.microsoft.com/office/drawing/2014/main" id="{A0EA1240-E84E-C989-D4F5-AEA09C72A2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67328" y="1807131"/>
                    <a:ext cx="437084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>
                    <a:extLst>
                      <a:ext uri="{FF2B5EF4-FFF2-40B4-BE49-F238E27FC236}">
                        <a16:creationId xmlns:a16="http://schemas.microsoft.com/office/drawing/2014/main" id="{8ABDFCD8-8AA5-18FE-AC5D-1B823D8F3B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67328" y="2490501"/>
                    <a:ext cx="437084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D1254B2D-7D71-1F40-9916-528B08257BCB}"/>
                      </a:ext>
                    </a:extLst>
                  </p:cNvPr>
                  <p:cNvSpPr/>
                  <p:nvPr/>
                </p:nvSpPr>
                <p:spPr>
                  <a:xfrm>
                    <a:off x="4204411" y="1583623"/>
                    <a:ext cx="1957106" cy="1094419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19" name="Oval 218">
                    <a:extLst>
                      <a:ext uri="{FF2B5EF4-FFF2-40B4-BE49-F238E27FC236}">
                        <a16:creationId xmlns:a16="http://schemas.microsoft.com/office/drawing/2014/main" id="{D849716D-1B23-DCFB-5CEB-8A5B2E8C3548}"/>
                      </a:ext>
                    </a:extLst>
                  </p:cNvPr>
                  <p:cNvSpPr/>
                  <p:nvPr/>
                </p:nvSpPr>
                <p:spPr>
                  <a:xfrm>
                    <a:off x="4870490" y="1798652"/>
                    <a:ext cx="624949" cy="632374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effectLst>
                    <a:glow rad="139700">
                      <a:schemeClr val="accent1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 dirty="0"/>
                  </a:p>
                </p:txBody>
              </p:sp>
              <p:cxnSp>
                <p:nvCxnSpPr>
                  <p:cNvPr id="220" name="Straight Connector 219">
                    <a:extLst>
                      <a:ext uri="{FF2B5EF4-FFF2-40B4-BE49-F238E27FC236}">
                        <a16:creationId xmlns:a16="http://schemas.microsoft.com/office/drawing/2014/main" id="{B5C0C797-B02D-CF16-6AA5-6A1D145E65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21026" y="1791331"/>
                    <a:ext cx="189147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>
                    <a:extLst>
                      <a:ext uri="{FF2B5EF4-FFF2-40B4-BE49-F238E27FC236}">
                        <a16:creationId xmlns:a16="http://schemas.microsoft.com/office/drawing/2014/main" id="{B499192A-5CA1-A746-601F-64B3E3EE7F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21026" y="2474700"/>
                    <a:ext cx="189147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>
                    <a:extLst>
                      <a:ext uri="{FF2B5EF4-FFF2-40B4-BE49-F238E27FC236}">
                        <a16:creationId xmlns:a16="http://schemas.microsoft.com/office/drawing/2014/main" id="{B778BACE-3912-BD9D-7964-05EA09BE92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14872" y="1634012"/>
                    <a:ext cx="75950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3" name="Oval 222">
                    <a:extLst>
                      <a:ext uri="{FF2B5EF4-FFF2-40B4-BE49-F238E27FC236}">
                        <a16:creationId xmlns:a16="http://schemas.microsoft.com/office/drawing/2014/main" id="{6AE45BB0-003B-5922-45AB-2CBC3FB56896}"/>
                      </a:ext>
                    </a:extLst>
                  </p:cNvPr>
                  <p:cNvSpPr/>
                  <p:nvPr/>
                </p:nvSpPr>
                <p:spPr>
                  <a:xfrm>
                    <a:off x="2744105" y="2610260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4" name="Oval 223">
                    <a:extLst>
                      <a:ext uri="{FF2B5EF4-FFF2-40B4-BE49-F238E27FC236}">
                        <a16:creationId xmlns:a16="http://schemas.microsoft.com/office/drawing/2014/main" id="{4E50F16B-3997-461C-8751-A1E3FEC9EC11}"/>
                      </a:ext>
                    </a:extLst>
                  </p:cNvPr>
                  <p:cNvSpPr/>
                  <p:nvPr/>
                </p:nvSpPr>
                <p:spPr>
                  <a:xfrm>
                    <a:off x="2835606" y="2490473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5" name="Oval 224">
                    <a:extLst>
                      <a:ext uri="{FF2B5EF4-FFF2-40B4-BE49-F238E27FC236}">
                        <a16:creationId xmlns:a16="http://schemas.microsoft.com/office/drawing/2014/main" id="{B80FE4EA-18E6-343A-82E0-FD8839990EC6}"/>
                      </a:ext>
                    </a:extLst>
                  </p:cNvPr>
                  <p:cNvSpPr/>
                  <p:nvPr/>
                </p:nvSpPr>
                <p:spPr>
                  <a:xfrm>
                    <a:off x="2771178" y="252616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6" name="Oval 225">
                    <a:extLst>
                      <a:ext uri="{FF2B5EF4-FFF2-40B4-BE49-F238E27FC236}">
                        <a16:creationId xmlns:a16="http://schemas.microsoft.com/office/drawing/2014/main" id="{81ED7A0E-4DE1-4A82-FCDF-2F22724A8D90}"/>
                      </a:ext>
                    </a:extLst>
                  </p:cNvPr>
                  <p:cNvSpPr/>
                  <p:nvPr/>
                </p:nvSpPr>
                <p:spPr>
                  <a:xfrm>
                    <a:off x="2816929" y="2572456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7" name="Oval 226">
                    <a:extLst>
                      <a:ext uri="{FF2B5EF4-FFF2-40B4-BE49-F238E27FC236}">
                        <a16:creationId xmlns:a16="http://schemas.microsoft.com/office/drawing/2014/main" id="{459FBE0E-8243-AC56-06F3-44EB6D75998D}"/>
                      </a:ext>
                    </a:extLst>
                  </p:cNvPr>
                  <p:cNvSpPr/>
                  <p:nvPr/>
                </p:nvSpPr>
                <p:spPr>
                  <a:xfrm>
                    <a:off x="2689016" y="2536767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8" name="Oval 227">
                    <a:extLst>
                      <a:ext uri="{FF2B5EF4-FFF2-40B4-BE49-F238E27FC236}">
                        <a16:creationId xmlns:a16="http://schemas.microsoft.com/office/drawing/2014/main" id="{23CA8859-89AF-2C3E-B9CC-C2389F4335EF}"/>
                      </a:ext>
                    </a:extLst>
                  </p:cNvPr>
                  <p:cNvSpPr/>
                  <p:nvPr/>
                </p:nvSpPr>
                <p:spPr>
                  <a:xfrm>
                    <a:off x="2734766" y="2429329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29" name="Oval 228">
                    <a:extLst>
                      <a:ext uri="{FF2B5EF4-FFF2-40B4-BE49-F238E27FC236}">
                        <a16:creationId xmlns:a16="http://schemas.microsoft.com/office/drawing/2014/main" id="{D0627529-85BE-0D1B-399F-9886CFD3BE7E}"/>
                      </a:ext>
                    </a:extLst>
                  </p:cNvPr>
                  <p:cNvSpPr/>
                  <p:nvPr/>
                </p:nvSpPr>
                <p:spPr>
                  <a:xfrm>
                    <a:off x="3464163" y="2091565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0" name="Oval 229">
                    <a:extLst>
                      <a:ext uri="{FF2B5EF4-FFF2-40B4-BE49-F238E27FC236}">
                        <a16:creationId xmlns:a16="http://schemas.microsoft.com/office/drawing/2014/main" id="{46FE915A-E72E-0D81-B1DD-580152DB5963}"/>
                      </a:ext>
                    </a:extLst>
                  </p:cNvPr>
                  <p:cNvSpPr/>
                  <p:nvPr/>
                </p:nvSpPr>
                <p:spPr>
                  <a:xfrm>
                    <a:off x="3576963" y="2088943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1" name="Oval 230">
                    <a:extLst>
                      <a:ext uri="{FF2B5EF4-FFF2-40B4-BE49-F238E27FC236}">
                        <a16:creationId xmlns:a16="http://schemas.microsoft.com/office/drawing/2014/main" id="{C8D358F3-9D5B-8A93-1EC3-4D6C66FECD6B}"/>
                      </a:ext>
                    </a:extLst>
                  </p:cNvPr>
                  <p:cNvSpPr/>
                  <p:nvPr/>
                </p:nvSpPr>
                <p:spPr>
                  <a:xfrm>
                    <a:off x="3464162" y="2008585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2" name="Oval 231">
                    <a:extLst>
                      <a:ext uri="{FF2B5EF4-FFF2-40B4-BE49-F238E27FC236}">
                        <a16:creationId xmlns:a16="http://schemas.microsoft.com/office/drawing/2014/main" id="{F8141143-D59A-924C-EAE7-546C32C7AE66}"/>
                      </a:ext>
                    </a:extLst>
                  </p:cNvPr>
                  <p:cNvSpPr/>
                  <p:nvPr/>
                </p:nvSpPr>
                <p:spPr>
                  <a:xfrm>
                    <a:off x="3387996" y="210388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3" name="Oval 232">
                    <a:extLst>
                      <a:ext uri="{FF2B5EF4-FFF2-40B4-BE49-F238E27FC236}">
                        <a16:creationId xmlns:a16="http://schemas.microsoft.com/office/drawing/2014/main" id="{2F58443E-36C8-9EB2-281F-4C2B6400FBA0}"/>
                      </a:ext>
                    </a:extLst>
                  </p:cNvPr>
                  <p:cNvSpPr/>
                  <p:nvPr/>
                </p:nvSpPr>
                <p:spPr>
                  <a:xfrm>
                    <a:off x="3555664" y="2135238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4" name="Oval 233">
                    <a:extLst>
                      <a:ext uri="{FF2B5EF4-FFF2-40B4-BE49-F238E27FC236}">
                        <a16:creationId xmlns:a16="http://schemas.microsoft.com/office/drawing/2014/main" id="{F09B8D40-F8D9-93D1-90C9-482FD2A829F0}"/>
                      </a:ext>
                    </a:extLst>
                  </p:cNvPr>
                  <p:cNvSpPr/>
                  <p:nvPr/>
                </p:nvSpPr>
                <p:spPr>
                  <a:xfrm>
                    <a:off x="3469190" y="2159695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5" name="Oval 234">
                    <a:extLst>
                      <a:ext uri="{FF2B5EF4-FFF2-40B4-BE49-F238E27FC236}">
                        <a16:creationId xmlns:a16="http://schemas.microsoft.com/office/drawing/2014/main" id="{14D11ECF-9391-0052-9554-8EEB593AD692}"/>
                      </a:ext>
                    </a:extLst>
                  </p:cNvPr>
                  <p:cNvSpPr/>
                  <p:nvPr/>
                </p:nvSpPr>
                <p:spPr>
                  <a:xfrm>
                    <a:off x="4391774" y="2078064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6" name="Oval 235">
                    <a:extLst>
                      <a:ext uri="{FF2B5EF4-FFF2-40B4-BE49-F238E27FC236}">
                        <a16:creationId xmlns:a16="http://schemas.microsoft.com/office/drawing/2014/main" id="{C3B7B49B-E267-3813-173D-B1EF9B2D1B90}"/>
                      </a:ext>
                    </a:extLst>
                  </p:cNvPr>
                  <p:cNvSpPr/>
                  <p:nvPr/>
                </p:nvSpPr>
                <p:spPr>
                  <a:xfrm>
                    <a:off x="4504575" y="2075443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7" name="Oval 236">
                    <a:extLst>
                      <a:ext uri="{FF2B5EF4-FFF2-40B4-BE49-F238E27FC236}">
                        <a16:creationId xmlns:a16="http://schemas.microsoft.com/office/drawing/2014/main" id="{D743D8EA-DE6B-155E-8877-D0FF95174FE7}"/>
                      </a:ext>
                    </a:extLst>
                  </p:cNvPr>
                  <p:cNvSpPr/>
                  <p:nvPr/>
                </p:nvSpPr>
                <p:spPr>
                  <a:xfrm>
                    <a:off x="4391774" y="1995084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8" name="Oval 237">
                    <a:extLst>
                      <a:ext uri="{FF2B5EF4-FFF2-40B4-BE49-F238E27FC236}">
                        <a16:creationId xmlns:a16="http://schemas.microsoft.com/office/drawing/2014/main" id="{C5627B86-9F1A-3F92-9970-84744794AAC0}"/>
                      </a:ext>
                    </a:extLst>
                  </p:cNvPr>
                  <p:cNvSpPr/>
                  <p:nvPr/>
                </p:nvSpPr>
                <p:spPr>
                  <a:xfrm>
                    <a:off x="4315608" y="2090381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39" name="Oval 238">
                    <a:extLst>
                      <a:ext uri="{FF2B5EF4-FFF2-40B4-BE49-F238E27FC236}">
                        <a16:creationId xmlns:a16="http://schemas.microsoft.com/office/drawing/2014/main" id="{D3CDDA06-1C04-0F11-F9D4-F2CBDDCB760C}"/>
                      </a:ext>
                    </a:extLst>
                  </p:cNvPr>
                  <p:cNvSpPr/>
                  <p:nvPr/>
                </p:nvSpPr>
                <p:spPr>
                  <a:xfrm>
                    <a:off x="4483275" y="2121737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0" name="Oval 239">
                    <a:extLst>
                      <a:ext uri="{FF2B5EF4-FFF2-40B4-BE49-F238E27FC236}">
                        <a16:creationId xmlns:a16="http://schemas.microsoft.com/office/drawing/2014/main" id="{E96A1F87-D829-4970-46B2-A596F9A09C22}"/>
                      </a:ext>
                    </a:extLst>
                  </p:cNvPr>
                  <p:cNvSpPr/>
                  <p:nvPr/>
                </p:nvSpPr>
                <p:spPr>
                  <a:xfrm>
                    <a:off x="4396801" y="2146195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1" name="Oval 240">
                    <a:extLst>
                      <a:ext uri="{FF2B5EF4-FFF2-40B4-BE49-F238E27FC236}">
                        <a16:creationId xmlns:a16="http://schemas.microsoft.com/office/drawing/2014/main" id="{D5FF693F-E3BD-C57E-2305-E7378447A5EF}"/>
                      </a:ext>
                    </a:extLst>
                  </p:cNvPr>
                  <p:cNvSpPr/>
                  <p:nvPr/>
                </p:nvSpPr>
                <p:spPr>
                  <a:xfrm>
                    <a:off x="5788265" y="2068544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2" name="Oval 241">
                    <a:extLst>
                      <a:ext uri="{FF2B5EF4-FFF2-40B4-BE49-F238E27FC236}">
                        <a16:creationId xmlns:a16="http://schemas.microsoft.com/office/drawing/2014/main" id="{E07F5945-74F9-0D0C-DCCF-154FA1C62BFB}"/>
                      </a:ext>
                    </a:extLst>
                  </p:cNvPr>
                  <p:cNvSpPr/>
                  <p:nvPr/>
                </p:nvSpPr>
                <p:spPr>
                  <a:xfrm>
                    <a:off x="5901066" y="206592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3" name="Oval 242">
                    <a:extLst>
                      <a:ext uri="{FF2B5EF4-FFF2-40B4-BE49-F238E27FC236}">
                        <a16:creationId xmlns:a16="http://schemas.microsoft.com/office/drawing/2014/main" id="{B3E0D59A-A461-7041-58DB-1915DA907C23}"/>
                      </a:ext>
                    </a:extLst>
                  </p:cNvPr>
                  <p:cNvSpPr/>
                  <p:nvPr/>
                </p:nvSpPr>
                <p:spPr>
                  <a:xfrm>
                    <a:off x="5788264" y="1985564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4" name="Oval 243">
                    <a:extLst>
                      <a:ext uri="{FF2B5EF4-FFF2-40B4-BE49-F238E27FC236}">
                        <a16:creationId xmlns:a16="http://schemas.microsoft.com/office/drawing/2014/main" id="{48DE1A99-6788-92BA-46FF-2AADCFCB9331}"/>
                      </a:ext>
                    </a:extLst>
                  </p:cNvPr>
                  <p:cNvSpPr/>
                  <p:nvPr/>
                </p:nvSpPr>
                <p:spPr>
                  <a:xfrm>
                    <a:off x="5712099" y="2080861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5" name="Oval 244">
                    <a:extLst>
                      <a:ext uri="{FF2B5EF4-FFF2-40B4-BE49-F238E27FC236}">
                        <a16:creationId xmlns:a16="http://schemas.microsoft.com/office/drawing/2014/main" id="{46E6126F-8754-8EF5-BB41-E580808218DF}"/>
                      </a:ext>
                    </a:extLst>
                  </p:cNvPr>
                  <p:cNvSpPr/>
                  <p:nvPr/>
                </p:nvSpPr>
                <p:spPr>
                  <a:xfrm>
                    <a:off x="5879766" y="2112217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6" name="Oval 245">
                    <a:extLst>
                      <a:ext uri="{FF2B5EF4-FFF2-40B4-BE49-F238E27FC236}">
                        <a16:creationId xmlns:a16="http://schemas.microsoft.com/office/drawing/2014/main" id="{E9BFD441-BD2A-B79A-9833-3E50D6739B2B}"/>
                      </a:ext>
                    </a:extLst>
                  </p:cNvPr>
                  <p:cNvSpPr/>
                  <p:nvPr/>
                </p:nvSpPr>
                <p:spPr>
                  <a:xfrm>
                    <a:off x="5793292" y="2136674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7" name="Oval 246">
                    <a:extLst>
                      <a:ext uri="{FF2B5EF4-FFF2-40B4-BE49-F238E27FC236}">
                        <a16:creationId xmlns:a16="http://schemas.microsoft.com/office/drawing/2014/main" id="{1606A404-38BF-91BD-5CF7-74F21EB4C44E}"/>
                      </a:ext>
                    </a:extLst>
                  </p:cNvPr>
                  <p:cNvSpPr/>
                  <p:nvPr/>
                </p:nvSpPr>
                <p:spPr>
                  <a:xfrm>
                    <a:off x="5699651" y="200731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8" name="Oval 247">
                    <a:extLst>
                      <a:ext uri="{FF2B5EF4-FFF2-40B4-BE49-F238E27FC236}">
                        <a16:creationId xmlns:a16="http://schemas.microsoft.com/office/drawing/2014/main" id="{9EEC02CC-66C9-EA98-B29D-68EA62D65F03}"/>
                      </a:ext>
                    </a:extLst>
                  </p:cNvPr>
                  <p:cNvSpPr/>
                  <p:nvPr/>
                </p:nvSpPr>
                <p:spPr>
                  <a:xfrm>
                    <a:off x="5861563" y="1982855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49" name="Oval 248">
                    <a:extLst>
                      <a:ext uri="{FF2B5EF4-FFF2-40B4-BE49-F238E27FC236}">
                        <a16:creationId xmlns:a16="http://schemas.microsoft.com/office/drawing/2014/main" id="{1B67306A-1682-B181-400B-E0A709194EA8}"/>
                      </a:ext>
                    </a:extLst>
                  </p:cNvPr>
                  <p:cNvSpPr/>
                  <p:nvPr/>
                </p:nvSpPr>
                <p:spPr>
                  <a:xfrm>
                    <a:off x="4472554" y="2029148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0" name="Oval 249">
                    <a:extLst>
                      <a:ext uri="{FF2B5EF4-FFF2-40B4-BE49-F238E27FC236}">
                        <a16:creationId xmlns:a16="http://schemas.microsoft.com/office/drawing/2014/main" id="{4F5422B0-6DFC-C4A3-9009-0D17D15C8C36}"/>
                      </a:ext>
                    </a:extLst>
                  </p:cNvPr>
                  <p:cNvSpPr/>
                  <p:nvPr/>
                </p:nvSpPr>
                <p:spPr>
                  <a:xfrm>
                    <a:off x="4327167" y="200124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1" name="Oval 250">
                    <a:extLst>
                      <a:ext uri="{FF2B5EF4-FFF2-40B4-BE49-F238E27FC236}">
                        <a16:creationId xmlns:a16="http://schemas.microsoft.com/office/drawing/2014/main" id="{11A4F351-534C-2C39-4A9B-A3636A2983EB}"/>
                      </a:ext>
                    </a:extLst>
                  </p:cNvPr>
                  <p:cNvSpPr/>
                  <p:nvPr/>
                </p:nvSpPr>
                <p:spPr>
                  <a:xfrm>
                    <a:off x="4480387" y="1942017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2" name="Oval 251">
                    <a:extLst>
                      <a:ext uri="{FF2B5EF4-FFF2-40B4-BE49-F238E27FC236}">
                        <a16:creationId xmlns:a16="http://schemas.microsoft.com/office/drawing/2014/main" id="{D2C6A4CA-991D-C952-482A-19751DD28B8B}"/>
                      </a:ext>
                    </a:extLst>
                  </p:cNvPr>
                  <p:cNvSpPr/>
                  <p:nvPr/>
                </p:nvSpPr>
                <p:spPr>
                  <a:xfrm>
                    <a:off x="4298135" y="2179520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3" name="Oval 252">
                    <a:extLst>
                      <a:ext uri="{FF2B5EF4-FFF2-40B4-BE49-F238E27FC236}">
                        <a16:creationId xmlns:a16="http://schemas.microsoft.com/office/drawing/2014/main" id="{CACA60AE-ECCC-77B3-9E98-36FC2A84C2B5}"/>
                      </a:ext>
                    </a:extLst>
                  </p:cNvPr>
                  <p:cNvSpPr/>
                  <p:nvPr/>
                </p:nvSpPr>
                <p:spPr>
                  <a:xfrm>
                    <a:off x="4251720" y="2071994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4" name="Oval 253">
                    <a:extLst>
                      <a:ext uri="{FF2B5EF4-FFF2-40B4-BE49-F238E27FC236}">
                        <a16:creationId xmlns:a16="http://schemas.microsoft.com/office/drawing/2014/main" id="{FAEB0554-8820-16B8-B8D8-E8902754FDF3}"/>
                      </a:ext>
                    </a:extLst>
                  </p:cNvPr>
                  <p:cNvSpPr/>
                  <p:nvPr/>
                </p:nvSpPr>
                <p:spPr>
                  <a:xfrm>
                    <a:off x="3534622" y="2023647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5" name="Oval 254">
                    <a:extLst>
                      <a:ext uri="{FF2B5EF4-FFF2-40B4-BE49-F238E27FC236}">
                        <a16:creationId xmlns:a16="http://schemas.microsoft.com/office/drawing/2014/main" id="{417B806A-E46A-0DC7-E7EF-8C3BE888C93D}"/>
                      </a:ext>
                    </a:extLst>
                  </p:cNvPr>
                  <p:cNvSpPr/>
                  <p:nvPr/>
                </p:nvSpPr>
                <p:spPr>
                  <a:xfrm>
                    <a:off x="3398282" y="2178083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6" name="Oval 255">
                    <a:extLst>
                      <a:ext uri="{FF2B5EF4-FFF2-40B4-BE49-F238E27FC236}">
                        <a16:creationId xmlns:a16="http://schemas.microsoft.com/office/drawing/2014/main" id="{41DE2C35-1F7D-284C-BB50-E65762A4F404}"/>
                      </a:ext>
                    </a:extLst>
                  </p:cNvPr>
                  <p:cNvSpPr/>
                  <p:nvPr/>
                </p:nvSpPr>
                <p:spPr>
                  <a:xfrm>
                    <a:off x="3421929" y="2023629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7" name="Oval 256">
                    <a:extLst>
                      <a:ext uri="{FF2B5EF4-FFF2-40B4-BE49-F238E27FC236}">
                        <a16:creationId xmlns:a16="http://schemas.microsoft.com/office/drawing/2014/main" id="{0BE82D16-2ACD-16CA-CA22-50559C558A3D}"/>
                      </a:ext>
                    </a:extLst>
                  </p:cNvPr>
                  <p:cNvSpPr/>
                  <p:nvPr/>
                </p:nvSpPr>
                <p:spPr>
                  <a:xfrm>
                    <a:off x="6243480" y="1880236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8" name="Oval 257">
                    <a:extLst>
                      <a:ext uri="{FF2B5EF4-FFF2-40B4-BE49-F238E27FC236}">
                        <a16:creationId xmlns:a16="http://schemas.microsoft.com/office/drawing/2014/main" id="{6D4271E6-E8B8-3553-15B7-6A8910E744A8}"/>
                      </a:ext>
                    </a:extLst>
                  </p:cNvPr>
                  <p:cNvSpPr/>
                  <p:nvPr/>
                </p:nvSpPr>
                <p:spPr>
                  <a:xfrm>
                    <a:off x="6478086" y="1675254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59" name="Oval 258">
                    <a:extLst>
                      <a:ext uri="{FF2B5EF4-FFF2-40B4-BE49-F238E27FC236}">
                        <a16:creationId xmlns:a16="http://schemas.microsoft.com/office/drawing/2014/main" id="{4406ADEB-7E12-99C8-5DA1-86A3B068374E}"/>
                      </a:ext>
                    </a:extLst>
                  </p:cNvPr>
                  <p:cNvSpPr/>
                  <p:nvPr/>
                </p:nvSpPr>
                <p:spPr>
                  <a:xfrm>
                    <a:off x="7265542" y="2041390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0" name="Oval 259">
                    <a:extLst>
                      <a:ext uri="{FF2B5EF4-FFF2-40B4-BE49-F238E27FC236}">
                        <a16:creationId xmlns:a16="http://schemas.microsoft.com/office/drawing/2014/main" id="{410FFC8B-3FD6-AAFB-52D4-259BADBEA479}"/>
                      </a:ext>
                    </a:extLst>
                  </p:cNvPr>
                  <p:cNvSpPr/>
                  <p:nvPr/>
                </p:nvSpPr>
                <p:spPr>
                  <a:xfrm>
                    <a:off x="7207578" y="2127183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1" name="Oval 260">
                    <a:extLst>
                      <a:ext uri="{FF2B5EF4-FFF2-40B4-BE49-F238E27FC236}">
                        <a16:creationId xmlns:a16="http://schemas.microsoft.com/office/drawing/2014/main" id="{01EEE645-3695-DE43-91A4-8425612ADF21}"/>
                      </a:ext>
                    </a:extLst>
                  </p:cNvPr>
                  <p:cNvSpPr/>
                  <p:nvPr/>
                </p:nvSpPr>
                <p:spPr>
                  <a:xfrm>
                    <a:off x="7375245" y="2158539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2" name="Oval 261">
                    <a:extLst>
                      <a:ext uri="{FF2B5EF4-FFF2-40B4-BE49-F238E27FC236}">
                        <a16:creationId xmlns:a16="http://schemas.microsoft.com/office/drawing/2014/main" id="{579AF628-0FF7-0C25-96FF-8598AAF8DE82}"/>
                      </a:ext>
                    </a:extLst>
                  </p:cNvPr>
                  <p:cNvSpPr/>
                  <p:nvPr/>
                </p:nvSpPr>
                <p:spPr>
                  <a:xfrm>
                    <a:off x="7357043" y="2069400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3" name="Oval 262">
                    <a:extLst>
                      <a:ext uri="{FF2B5EF4-FFF2-40B4-BE49-F238E27FC236}">
                        <a16:creationId xmlns:a16="http://schemas.microsoft.com/office/drawing/2014/main" id="{99A0D0BE-A9ED-C893-B5FB-6356CB77C1FE}"/>
                      </a:ext>
                    </a:extLst>
                  </p:cNvPr>
                  <p:cNvSpPr/>
                  <p:nvPr/>
                </p:nvSpPr>
                <p:spPr>
                  <a:xfrm>
                    <a:off x="7289547" y="2142746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4" name="Oval 263">
                    <a:extLst>
                      <a:ext uri="{FF2B5EF4-FFF2-40B4-BE49-F238E27FC236}">
                        <a16:creationId xmlns:a16="http://schemas.microsoft.com/office/drawing/2014/main" id="{02A37C82-D6B7-7A68-EDC4-0D9762438D1B}"/>
                      </a:ext>
                    </a:extLst>
                  </p:cNvPr>
                  <p:cNvSpPr/>
                  <p:nvPr/>
                </p:nvSpPr>
                <p:spPr>
                  <a:xfrm>
                    <a:off x="8472659" y="2032622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5" name="Oval 264">
                    <a:extLst>
                      <a:ext uri="{FF2B5EF4-FFF2-40B4-BE49-F238E27FC236}">
                        <a16:creationId xmlns:a16="http://schemas.microsoft.com/office/drawing/2014/main" id="{7E346C81-9464-CEDC-EE3A-02B7664944EB}"/>
                      </a:ext>
                    </a:extLst>
                  </p:cNvPr>
                  <p:cNvSpPr/>
                  <p:nvPr/>
                </p:nvSpPr>
                <p:spPr>
                  <a:xfrm>
                    <a:off x="8599604" y="2161075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6" name="Oval 265">
                    <a:extLst>
                      <a:ext uri="{FF2B5EF4-FFF2-40B4-BE49-F238E27FC236}">
                        <a16:creationId xmlns:a16="http://schemas.microsoft.com/office/drawing/2014/main" id="{8E2016D2-524F-1C5C-2895-7C09D0DEF6E0}"/>
                      </a:ext>
                    </a:extLst>
                  </p:cNvPr>
                  <p:cNvSpPr/>
                  <p:nvPr/>
                </p:nvSpPr>
                <p:spPr>
                  <a:xfrm>
                    <a:off x="8503571" y="2139671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7" name="Oval 266">
                    <a:extLst>
                      <a:ext uri="{FF2B5EF4-FFF2-40B4-BE49-F238E27FC236}">
                        <a16:creationId xmlns:a16="http://schemas.microsoft.com/office/drawing/2014/main" id="{DBD93A56-E4C7-4341-FF56-BB3E0215CE0B}"/>
                      </a:ext>
                    </a:extLst>
                  </p:cNvPr>
                  <p:cNvSpPr/>
                  <p:nvPr/>
                </p:nvSpPr>
                <p:spPr>
                  <a:xfrm>
                    <a:off x="8558796" y="2076156"/>
                    <a:ext cx="91501" cy="92588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8" name="Oval 267">
                    <a:extLst>
                      <a:ext uri="{FF2B5EF4-FFF2-40B4-BE49-F238E27FC236}">
                        <a16:creationId xmlns:a16="http://schemas.microsoft.com/office/drawing/2014/main" id="{EA6D11A9-C538-1FB3-F9D5-CCDDCD2B1879}"/>
                      </a:ext>
                    </a:extLst>
                  </p:cNvPr>
                  <p:cNvSpPr/>
                  <p:nvPr/>
                </p:nvSpPr>
                <p:spPr>
                  <a:xfrm>
                    <a:off x="8442869" y="2093377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69" name="Oval 268">
                    <a:extLst>
                      <a:ext uri="{FF2B5EF4-FFF2-40B4-BE49-F238E27FC236}">
                        <a16:creationId xmlns:a16="http://schemas.microsoft.com/office/drawing/2014/main" id="{E78DD32E-9419-88DD-9413-073DD61B5412}"/>
                      </a:ext>
                    </a:extLst>
                  </p:cNvPr>
                  <p:cNvSpPr/>
                  <p:nvPr/>
                </p:nvSpPr>
                <p:spPr>
                  <a:xfrm>
                    <a:off x="8461819" y="2178083"/>
                    <a:ext cx="91501" cy="92588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70" name="TextBox 269">
                    <a:extLst>
                      <a:ext uri="{FF2B5EF4-FFF2-40B4-BE49-F238E27FC236}">
                        <a16:creationId xmlns:a16="http://schemas.microsoft.com/office/drawing/2014/main" id="{65805EFD-E356-47A3-E57E-1145AE63846E}"/>
                      </a:ext>
                    </a:extLst>
                  </p:cNvPr>
                  <p:cNvSpPr txBox="1"/>
                  <p:nvPr/>
                </p:nvSpPr>
                <p:spPr>
                  <a:xfrm>
                    <a:off x="4090416" y="1256567"/>
                    <a:ext cx="269443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/>
                      <a:t>Charge Exchange Cell</a:t>
                    </a:r>
                    <a:endParaRPr lang="en-BE" sz="1400" dirty="0"/>
                  </a:p>
                </p:txBody>
              </p:sp>
              <p:sp>
                <p:nvSpPr>
                  <p:cNvPr id="271" name="TextBox 270">
                    <a:extLst>
                      <a:ext uri="{FF2B5EF4-FFF2-40B4-BE49-F238E27FC236}">
                        <a16:creationId xmlns:a16="http://schemas.microsoft.com/office/drawing/2014/main" id="{6BFD87D0-DE4E-A6A1-4D00-6E641066419A}"/>
                      </a:ext>
                    </a:extLst>
                  </p:cNvPr>
                  <p:cNvSpPr txBox="1"/>
                  <p:nvPr/>
                </p:nvSpPr>
                <p:spPr>
                  <a:xfrm>
                    <a:off x="6295980" y="1300138"/>
                    <a:ext cx="1472214" cy="3094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Ion dump</a:t>
                    </a:r>
                    <a:endParaRPr lang="en-BE" sz="1200" dirty="0"/>
                  </a:p>
                </p:txBody>
              </p:sp>
              <p:sp>
                <p:nvSpPr>
                  <p:cNvPr id="272" name="TextBox 271">
                    <a:extLst>
                      <a:ext uri="{FF2B5EF4-FFF2-40B4-BE49-F238E27FC236}">
                        <a16:creationId xmlns:a16="http://schemas.microsoft.com/office/drawing/2014/main" id="{157967EB-69C9-4886-0E94-8B126B0484C9}"/>
                      </a:ext>
                    </a:extLst>
                  </p:cNvPr>
                  <p:cNvSpPr txBox="1"/>
                  <p:nvPr/>
                </p:nvSpPr>
                <p:spPr>
                  <a:xfrm>
                    <a:off x="7163631" y="1239621"/>
                    <a:ext cx="2083542" cy="5845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dirty="0"/>
                      <a:t>Interaction Region (10</a:t>
                    </a:r>
                    <a:r>
                      <a:rPr lang="en-US" sz="1400" baseline="30000" dirty="0"/>
                      <a:t>-10 </a:t>
                    </a:r>
                    <a:r>
                      <a:rPr lang="en-US" sz="1400" dirty="0"/>
                      <a:t>mbar)</a:t>
                    </a:r>
                    <a:endParaRPr lang="en-BE" sz="1400" dirty="0"/>
                  </a:p>
                </p:txBody>
              </p:sp>
              <p:sp>
                <p:nvSpPr>
                  <p:cNvPr id="273" name="TextBox 272">
                    <a:extLst>
                      <a:ext uri="{FF2B5EF4-FFF2-40B4-BE49-F238E27FC236}">
                        <a16:creationId xmlns:a16="http://schemas.microsoft.com/office/drawing/2014/main" id="{57EF2C9C-8770-5E85-FC5F-9895CF9E7B82}"/>
                      </a:ext>
                    </a:extLst>
                  </p:cNvPr>
                  <p:cNvSpPr txBox="1"/>
                  <p:nvPr/>
                </p:nvSpPr>
                <p:spPr>
                  <a:xfrm>
                    <a:off x="1005840" y="1725308"/>
                    <a:ext cx="146304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FF0000"/>
                        </a:solidFill>
                      </a:rPr>
                      <a:t>Lasers</a:t>
                    </a:r>
                    <a:endParaRPr lang="en-BE" sz="1400" b="1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74" name="Straight Arrow Connector 273">
                    <a:extLst>
                      <a:ext uri="{FF2B5EF4-FFF2-40B4-BE49-F238E27FC236}">
                        <a16:creationId xmlns:a16="http://schemas.microsoft.com/office/drawing/2014/main" id="{773E5C94-DC34-FB6B-7627-58A24BD39E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75621" y="2112121"/>
                    <a:ext cx="273151" cy="3474"/>
                  </a:xfrm>
                  <a:prstGeom prst="straightConnector1">
                    <a:avLst/>
                  </a:prstGeom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2" name="TextBox 211">
                  <a:extLst>
                    <a:ext uri="{FF2B5EF4-FFF2-40B4-BE49-F238E27FC236}">
                      <a16:creationId xmlns:a16="http://schemas.microsoft.com/office/drawing/2014/main" id="{60365D0A-A1A9-81E7-83F2-859EA2B15E69}"/>
                    </a:ext>
                  </a:extLst>
                </p:cNvPr>
                <p:cNvSpPr txBox="1"/>
                <p:nvPr/>
              </p:nvSpPr>
              <p:spPr>
                <a:xfrm>
                  <a:off x="3030652" y="2736873"/>
                  <a:ext cx="5151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34</a:t>
                  </a:r>
                  <a:r>
                    <a:rPr lang="en-US" sz="1400" baseline="30000" dirty="0"/>
                    <a:t>o</a:t>
                  </a:r>
                  <a:endParaRPr lang="en-BE" sz="1400" dirty="0"/>
                </a:p>
              </p:txBody>
            </p:sp>
          </p:grpSp>
        </p:grpSp>
        <p:sp>
          <p:nvSpPr>
            <p:cNvPr id="208" name="Block Arc 207">
              <a:extLst>
                <a:ext uri="{FF2B5EF4-FFF2-40B4-BE49-F238E27FC236}">
                  <a16:creationId xmlns:a16="http://schemas.microsoft.com/office/drawing/2014/main" id="{012CFFBC-1063-D82A-233F-A75C18E0EE27}"/>
                </a:ext>
              </a:extLst>
            </p:cNvPr>
            <p:cNvSpPr/>
            <p:nvPr/>
          </p:nvSpPr>
          <p:spPr>
            <a:xfrm rot="5419213">
              <a:off x="6988287" y="1766862"/>
              <a:ext cx="2404638" cy="2376403"/>
            </a:xfrm>
            <a:prstGeom prst="blockArc">
              <a:avLst>
                <a:gd name="adj1" fmla="val 10800000"/>
                <a:gd name="adj2" fmla="val 14161457"/>
                <a:gd name="adj3" fmla="val 32220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>
                <a:solidFill>
                  <a:schemeClr val="tx1"/>
                </a:solidFill>
              </a:endParaRP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AFAC9D3D-75F3-131B-158A-06BA134DFC89}"/>
              </a:ext>
            </a:extLst>
          </p:cNvPr>
          <p:cNvGrpSpPr/>
          <p:nvPr/>
        </p:nvGrpSpPr>
        <p:grpSpPr>
          <a:xfrm>
            <a:off x="7424880" y="2244739"/>
            <a:ext cx="4347575" cy="3694487"/>
            <a:chOff x="8250171" y="2265598"/>
            <a:chExt cx="5344682" cy="4541809"/>
          </a:xfrm>
        </p:grpSpPr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C2268F8C-A4B3-FDDA-CD91-FC945DD22DD1}"/>
                </a:ext>
              </a:extLst>
            </p:cNvPr>
            <p:cNvGrpSpPr/>
            <p:nvPr/>
          </p:nvGrpSpPr>
          <p:grpSpPr>
            <a:xfrm rot="3402634">
              <a:off x="8643994" y="2936498"/>
              <a:ext cx="3937627" cy="2595828"/>
              <a:chOff x="2577298" y="3556851"/>
              <a:chExt cx="4671707" cy="3116352"/>
            </a:xfrm>
          </p:grpSpPr>
          <p:grpSp>
            <p:nvGrpSpPr>
              <p:cNvPr id="287" name="Group 286">
                <a:extLst>
                  <a:ext uri="{FF2B5EF4-FFF2-40B4-BE49-F238E27FC236}">
                    <a16:creationId xmlns:a16="http://schemas.microsoft.com/office/drawing/2014/main" id="{4D341530-63B9-A495-4470-BED30849264A}"/>
                  </a:ext>
                </a:extLst>
              </p:cNvPr>
              <p:cNvGrpSpPr/>
              <p:nvPr/>
            </p:nvGrpSpPr>
            <p:grpSpPr>
              <a:xfrm>
                <a:off x="2577298" y="3556851"/>
                <a:ext cx="3523221" cy="1905332"/>
                <a:chOff x="2577298" y="3556851"/>
                <a:chExt cx="3523221" cy="1905332"/>
              </a:xfrm>
            </p:grpSpPr>
            <p:grpSp>
              <p:nvGrpSpPr>
                <p:cNvPr id="301" name="Group 300">
                  <a:extLst>
                    <a:ext uri="{FF2B5EF4-FFF2-40B4-BE49-F238E27FC236}">
                      <a16:creationId xmlns:a16="http://schemas.microsoft.com/office/drawing/2014/main" id="{4D808D58-8124-DFB7-52B1-EBD608D2E522}"/>
                    </a:ext>
                  </a:extLst>
                </p:cNvPr>
                <p:cNvGrpSpPr/>
                <p:nvPr/>
              </p:nvGrpSpPr>
              <p:grpSpPr>
                <a:xfrm>
                  <a:off x="2577298" y="4325264"/>
                  <a:ext cx="3032270" cy="1136919"/>
                  <a:chOff x="4726958" y="3265860"/>
                  <a:chExt cx="3032270" cy="1136919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3D6810CB-3776-3914-D83E-2EE74BBCD9A5}"/>
                      </a:ext>
                    </a:extLst>
                  </p:cNvPr>
                  <p:cNvSpPr/>
                  <p:nvPr/>
                </p:nvSpPr>
                <p:spPr>
                  <a:xfrm>
                    <a:off x="6631996" y="3650172"/>
                    <a:ext cx="1127232" cy="318151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D93E3FA-BF91-0B5C-215B-914A0E0607C1}"/>
                      </a:ext>
                    </a:extLst>
                  </p:cNvPr>
                  <p:cNvSpPr/>
                  <p:nvPr/>
                </p:nvSpPr>
                <p:spPr>
                  <a:xfrm>
                    <a:off x="4766441" y="3420892"/>
                    <a:ext cx="1865555" cy="77672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317" name="Rectangle 316">
                    <a:extLst>
                      <a:ext uri="{FF2B5EF4-FFF2-40B4-BE49-F238E27FC236}">
                        <a16:creationId xmlns:a16="http://schemas.microsoft.com/office/drawing/2014/main" id="{A4EC6993-24A4-97BE-A859-14BF5C74B195}"/>
                      </a:ext>
                    </a:extLst>
                  </p:cNvPr>
                  <p:cNvSpPr/>
                  <p:nvPr/>
                </p:nvSpPr>
                <p:spPr>
                  <a:xfrm>
                    <a:off x="4726958" y="3265860"/>
                    <a:ext cx="176579" cy="11369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318" name="Rectangle 317">
                    <a:extLst>
                      <a:ext uri="{FF2B5EF4-FFF2-40B4-BE49-F238E27FC236}">
                        <a16:creationId xmlns:a16="http://schemas.microsoft.com/office/drawing/2014/main" id="{9B9BE0B3-FAAE-B9CF-86D9-9E8B4C14AE09}"/>
                      </a:ext>
                    </a:extLst>
                  </p:cNvPr>
                  <p:cNvSpPr/>
                  <p:nvPr/>
                </p:nvSpPr>
                <p:spPr>
                  <a:xfrm>
                    <a:off x="6453222" y="3701418"/>
                    <a:ext cx="419100" cy="21565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</p:grpSp>
            <p:sp>
              <p:nvSpPr>
                <p:cNvPr id="302" name="Rectangle 301">
                  <a:extLst>
                    <a:ext uri="{FF2B5EF4-FFF2-40B4-BE49-F238E27FC236}">
                      <a16:creationId xmlns:a16="http://schemas.microsoft.com/office/drawing/2014/main" id="{216F0A3F-EB69-3232-E15E-983B24D4AD2A}"/>
                    </a:ext>
                  </a:extLst>
                </p:cNvPr>
                <p:cNvSpPr/>
                <p:nvPr/>
              </p:nvSpPr>
              <p:spPr>
                <a:xfrm>
                  <a:off x="3328082" y="4561843"/>
                  <a:ext cx="382752" cy="162626"/>
                </a:xfrm>
                <a:prstGeom prst="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3" name="Oval 302">
                  <a:extLst>
                    <a:ext uri="{FF2B5EF4-FFF2-40B4-BE49-F238E27FC236}">
                      <a16:creationId xmlns:a16="http://schemas.microsoft.com/office/drawing/2014/main" id="{F77A2F64-9263-74DD-756D-2B03A2BB0875}"/>
                    </a:ext>
                  </a:extLst>
                </p:cNvPr>
                <p:cNvSpPr/>
                <p:nvPr/>
              </p:nvSpPr>
              <p:spPr>
                <a:xfrm>
                  <a:off x="5343494" y="4773520"/>
                  <a:ext cx="170884" cy="21565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7C2E1034-09BD-F08F-DB60-38ECB2D4C239}"/>
                    </a:ext>
                  </a:extLst>
                </p:cNvPr>
                <p:cNvSpPr/>
                <p:nvPr/>
              </p:nvSpPr>
              <p:spPr>
                <a:xfrm>
                  <a:off x="5343494" y="4261749"/>
                  <a:ext cx="176579" cy="437062"/>
                </a:xfrm>
                <a:prstGeom prst="rect">
                  <a:avLst/>
                </a:prstGeom>
                <a:pattFill prst="ltDnDiag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5" name="Rectangle 304">
                  <a:extLst>
                    <a:ext uri="{FF2B5EF4-FFF2-40B4-BE49-F238E27FC236}">
                      <a16:creationId xmlns:a16="http://schemas.microsoft.com/office/drawing/2014/main" id="{3F6C9856-A4F4-2133-2D20-AAD883752932}"/>
                    </a:ext>
                  </a:extLst>
                </p:cNvPr>
                <p:cNvSpPr/>
                <p:nvPr/>
              </p:nvSpPr>
              <p:spPr>
                <a:xfrm>
                  <a:off x="4786800" y="3556851"/>
                  <a:ext cx="1313719" cy="715653"/>
                </a:xfrm>
                <a:prstGeom prst="rect">
                  <a:avLst/>
                </a:prstGeom>
                <a:pattFill prst="ltDnDiag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6" name="Rectangle 305">
                  <a:extLst>
                    <a:ext uri="{FF2B5EF4-FFF2-40B4-BE49-F238E27FC236}">
                      <a16:creationId xmlns:a16="http://schemas.microsoft.com/office/drawing/2014/main" id="{7CDDC412-AC3C-F4EA-48B7-3F8B6EAC6A6D}"/>
                    </a:ext>
                  </a:extLst>
                </p:cNvPr>
                <p:cNvSpPr/>
                <p:nvPr/>
              </p:nvSpPr>
              <p:spPr>
                <a:xfrm>
                  <a:off x="5374860" y="3569324"/>
                  <a:ext cx="109849" cy="1168400"/>
                </a:xfrm>
                <a:prstGeom prst="rect">
                  <a:avLst/>
                </a:prstGeom>
                <a:pattFill prst="ltDnDiag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7" name="Oval 306">
                  <a:extLst>
                    <a:ext uri="{FF2B5EF4-FFF2-40B4-BE49-F238E27FC236}">
                      <a16:creationId xmlns:a16="http://schemas.microsoft.com/office/drawing/2014/main" id="{36329E8F-5EB8-8301-3616-E6FE4F5E7F76}"/>
                    </a:ext>
                  </a:extLst>
                </p:cNvPr>
                <p:cNvSpPr/>
                <p:nvPr/>
              </p:nvSpPr>
              <p:spPr>
                <a:xfrm>
                  <a:off x="2684700" y="4867815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8" name="Oval 307">
                  <a:extLst>
                    <a:ext uri="{FF2B5EF4-FFF2-40B4-BE49-F238E27FC236}">
                      <a16:creationId xmlns:a16="http://schemas.microsoft.com/office/drawing/2014/main" id="{4CEFC5E1-57F8-3B24-BE7B-D2751BF1938C}"/>
                    </a:ext>
                  </a:extLst>
                </p:cNvPr>
                <p:cNvSpPr/>
                <p:nvPr/>
              </p:nvSpPr>
              <p:spPr>
                <a:xfrm>
                  <a:off x="2821282" y="4791598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9" name="Oval 308">
                  <a:extLst>
                    <a:ext uri="{FF2B5EF4-FFF2-40B4-BE49-F238E27FC236}">
                      <a16:creationId xmlns:a16="http://schemas.microsoft.com/office/drawing/2014/main" id="{6890273B-1796-0661-5CBA-0480C8DA8A80}"/>
                    </a:ext>
                  </a:extLst>
                </p:cNvPr>
                <p:cNvSpPr/>
                <p:nvPr/>
              </p:nvSpPr>
              <p:spPr>
                <a:xfrm>
                  <a:off x="2728297" y="4812892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0" name="Oval 309">
                  <a:extLst>
                    <a:ext uri="{FF2B5EF4-FFF2-40B4-BE49-F238E27FC236}">
                      <a16:creationId xmlns:a16="http://schemas.microsoft.com/office/drawing/2014/main" id="{F3E303B3-B0C1-4F48-3F78-16B9F8B16461}"/>
                    </a:ext>
                  </a:extLst>
                </p:cNvPr>
                <p:cNvSpPr/>
                <p:nvPr/>
              </p:nvSpPr>
              <p:spPr>
                <a:xfrm>
                  <a:off x="2794549" y="4867816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1" name="Oval 310">
                  <a:extLst>
                    <a:ext uri="{FF2B5EF4-FFF2-40B4-BE49-F238E27FC236}">
                      <a16:creationId xmlns:a16="http://schemas.microsoft.com/office/drawing/2014/main" id="{A789F7E1-628B-6457-223F-04FCB5557EAF}"/>
                    </a:ext>
                  </a:extLst>
                </p:cNvPr>
                <p:cNvSpPr/>
                <p:nvPr/>
              </p:nvSpPr>
              <p:spPr>
                <a:xfrm>
                  <a:off x="3991063" y="4813755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2" name="Oval 311">
                  <a:extLst>
                    <a:ext uri="{FF2B5EF4-FFF2-40B4-BE49-F238E27FC236}">
                      <a16:creationId xmlns:a16="http://schemas.microsoft.com/office/drawing/2014/main" id="{65E61476-9758-2A06-A35F-4F2862E94CAC}"/>
                    </a:ext>
                  </a:extLst>
                </p:cNvPr>
                <p:cNvSpPr/>
                <p:nvPr/>
              </p:nvSpPr>
              <p:spPr>
                <a:xfrm>
                  <a:off x="3858559" y="4842772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3" name="Oval 312">
                  <a:extLst>
                    <a:ext uri="{FF2B5EF4-FFF2-40B4-BE49-F238E27FC236}">
                      <a16:creationId xmlns:a16="http://schemas.microsoft.com/office/drawing/2014/main" id="{3DDEA78A-DEFA-A423-3DD6-9ABC1FBA600F}"/>
                    </a:ext>
                  </a:extLst>
                </p:cNvPr>
                <p:cNvSpPr/>
                <p:nvPr/>
              </p:nvSpPr>
              <p:spPr>
                <a:xfrm>
                  <a:off x="3942837" y="4922741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4" name="Oval 313">
                  <a:extLst>
                    <a:ext uri="{FF2B5EF4-FFF2-40B4-BE49-F238E27FC236}">
                      <a16:creationId xmlns:a16="http://schemas.microsoft.com/office/drawing/2014/main" id="{4BBE1A30-86C1-345A-4879-E0BA045ADDDC}"/>
                    </a:ext>
                  </a:extLst>
                </p:cNvPr>
                <p:cNvSpPr/>
                <p:nvPr/>
              </p:nvSpPr>
              <p:spPr>
                <a:xfrm>
                  <a:off x="4021875" y="4893724"/>
                  <a:ext cx="109849" cy="109849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grpSp>
            <p:nvGrpSpPr>
              <p:cNvPr id="288" name="Group 287">
                <a:extLst>
                  <a:ext uri="{FF2B5EF4-FFF2-40B4-BE49-F238E27FC236}">
                    <a16:creationId xmlns:a16="http://schemas.microsoft.com/office/drawing/2014/main" id="{B5DE34FE-FF0C-C5E3-9C95-79893B8E9B22}"/>
                  </a:ext>
                </a:extLst>
              </p:cNvPr>
              <p:cNvGrpSpPr/>
              <p:nvPr/>
            </p:nvGrpSpPr>
            <p:grpSpPr>
              <a:xfrm>
                <a:off x="5200018" y="5075346"/>
                <a:ext cx="451542" cy="1597857"/>
                <a:chOff x="5200018" y="5075346"/>
                <a:chExt cx="451542" cy="1597857"/>
              </a:xfrm>
            </p:grpSpPr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ACA16C63-4807-2DC0-5240-DE1C6B245AEC}"/>
                    </a:ext>
                  </a:extLst>
                </p:cNvPr>
                <p:cNvGrpSpPr/>
                <p:nvPr/>
              </p:nvGrpSpPr>
              <p:grpSpPr>
                <a:xfrm>
                  <a:off x="5200018" y="5075346"/>
                  <a:ext cx="451542" cy="1597857"/>
                  <a:chOff x="5200018" y="5075346"/>
                  <a:chExt cx="451542" cy="1597857"/>
                </a:xfrm>
              </p:grpSpPr>
              <p:sp>
                <p:nvSpPr>
                  <p:cNvPr id="298" name="Rectangle 297">
                    <a:extLst>
                      <a:ext uri="{FF2B5EF4-FFF2-40B4-BE49-F238E27FC236}">
                        <a16:creationId xmlns:a16="http://schemas.microsoft.com/office/drawing/2014/main" id="{6AC22DAE-03D5-080A-F900-F781190DC9B3}"/>
                      </a:ext>
                    </a:extLst>
                  </p:cNvPr>
                  <p:cNvSpPr/>
                  <p:nvPr/>
                </p:nvSpPr>
                <p:spPr>
                  <a:xfrm>
                    <a:off x="5200018" y="5718628"/>
                    <a:ext cx="451542" cy="954575"/>
                  </a:xfrm>
                  <a:prstGeom prst="rect">
                    <a:avLst/>
                  </a:prstGeom>
                  <a:solidFill>
                    <a:srgbClr val="FFCC99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99" name="Rectangle 298">
                    <a:extLst>
                      <a:ext uri="{FF2B5EF4-FFF2-40B4-BE49-F238E27FC236}">
                        <a16:creationId xmlns:a16="http://schemas.microsoft.com/office/drawing/2014/main" id="{10A52F55-F109-7F4B-EC79-5C58D2EE52EB}"/>
                      </a:ext>
                    </a:extLst>
                  </p:cNvPr>
                  <p:cNvSpPr/>
                  <p:nvPr/>
                </p:nvSpPr>
                <p:spPr>
                  <a:xfrm>
                    <a:off x="5343494" y="5075346"/>
                    <a:ext cx="185746" cy="63178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300" name="Rectangle 299">
                    <a:extLst>
                      <a:ext uri="{FF2B5EF4-FFF2-40B4-BE49-F238E27FC236}">
                        <a16:creationId xmlns:a16="http://schemas.microsoft.com/office/drawing/2014/main" id="{23D1A65A-BDC5-876F-5C85-3D18FE6FF814}"/>
                      </a:ext>
                    </a:extLst>
                  </p:cNvPr>
                  <p:cNvSpPr/>
                  <p:nvPr/>
                </p:nvSpPr>
                <p:spPr>
                  <a:xfrm>
                    <a:off x="5225590" y="6504887"/>
                    <a:ext cx="404118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</p:grpSp>
            <p:sp>
              <p:nvSpPr>
                <p:cNvPr id="297" name="Rectangle 296">
                  <a:extLst>
                    <a:ext uri="{FF2B5EF4-FFF2-40B4-BE49-F238E27FC236}">
                      <a16:creationId xmlns:a16="http://schemas.microsoft.com/office/drawing/2014/main" id="{462098E8-247F-3683-93B1-9FF64092EF8E}"/>
                    </a:ext>
                  </a:extLst>
                </p:cNvPr>
                <p:cNvSpPr/>
                <p:nvPr/>
              </p:nvSpPr>
              <p:spPr>
                <a:xfrm>
                  <a:off x="5215477" y="5926400"/>
                  <a:ext cx="414231" cy="825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52D9D24B-D8FF-C648-1A3F-246CA65623A6}"/>
                  </a:ext>
                </a:extLst>
              </p:cNvPr>
              <p:cNvGrpSpPr/>
              <p:nvPr/>
            </p:nvGrpSpPr>
            <p:grpSpPr>
              <a:xfrm rot="16200000">
                <a:off x="6224306" y="4079057"/>
                <a:ext cx="451542" cy="1597857"/>
                <a:chOff x="5200018" y="5075346"/>
                <a:chExt cx="451542" cy="1597857"/>
              </a:xfrm>
            </p:grpSpPr>
            <p:grpSp>
              <p:nvGrpSpPr>
                <p:cNvPr id="291" name="Group 290">
                  <a:extLst>
                    <a:ext uri="{FF2B5EF4-FFF2-40B4-BE49-F238E27FC236}">
                      <a16:creationId xmlns:a16="http://schemas.microsoft.com/office/drawing/2014/main" id="{F37BAF81-A8ED-CC43-6776-3D88D9C976D7}"/>
                    </a:ext>
                  </a:extLst>
                </p:cNvPr>
                <p:cNvGrpSpPr/>
                <p:nvPr/>
              </p:nvGrpSpPr>
              <p:grpSpPr>
                <a:xfrm>
                  <a:off x="5200018" y="5075346"/>
                  <a:ext cx="451542" cy="1597857"/>
                  <a:chOff x="5200018" y="5075346"/>
                  <a:chExt cx="451542" cy="1597857"/>
                </a:xfrm>
              </p:grpSpPr>
              <p:sp>
                <p:nvSpPr>
                  <p:cNvPr id="293" name="Rectangle 292">
                    <a:extLst>
                      <a:ext uri="{FF2B5EF4-FFF2-40B4-BE49-F238E27FC236}">
                        <a16:creationId xmlns:a16="http://schemas.microsoft.com/office/drawing/2014/main" id="{956972AB-B003-E5AC-16BF-A2C378F27C31}"/>
                      </a:ext>
                    </a:extLst>
                  </p:cNvPr>
                  <p:cNvSpPr/>
                  <p:nvPr/>
                </p:nvSpPr>
                <p:spPr>
                  <a:xfrm>
                    <a:off x="5200018" y="5718628"/>
                    <a:ext cx="451542" cy="954575"/>
                  </a:xfrm>
                  <a:prstGeom prst="rect">
                    <a:avLst/>
                  </a:prstGeom>
                  <a:solidFill>
                    <a:srgbClr val="FFCC99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94" name="Rectangle 293">
                    <a:extLst>
                      <a:ext uri="{FF2B5EF4-FFF2-40B4-BE49-F238E27FC236}">
                        <a16:creationId xmlns:a16="http://schemas.microsoft.com/office/drawing/2014/main" id="{13072E6B-F2AA-5FBC-F114-20D9E2906A59}"/>
                      </a:ext>
                    </a:extLst>
                  </p:cNvPr>
                  <p:cNvSpPr/>
                  <p:nvPr/>
                </p:nvSpPr>
                <p:spPr>
                  <a:xfrm>
                    <a:off x="5343494" y="5075346"/>
                    <a:ext cx="185746" cy="63178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  <p:sp>
                <p:nvSpPr>
                  <p:cNvPr id="295" name="Rectangle 294">
                    <a:extLst>
                      <a:ext uri="{FF2B5EF4-FFF2-40B4-BE49-F238E27FC236}">
                        <a16:creationId xmlns:a16="http://schemas.microsoft.com/office/drawing/2014/main" id="{D9231A8B-7D5B-76EB-CDF8-64FDE20619AD}"/>
                      </a:ext>
                    </a:extLst>
                  </p:cNvPr>
                  <p:cNvSpPr/>
                  <p:nvPr/>
                </p:nvSpPr>
                <p:spPr>
                  <a:xfrm>
                    <a:off x="5225590" y="6504887"/>
                    <a:ext cx="404118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BE"/>
                  </a:p>
                </p:txBody>
              </p:sp>
            </p:grpSp>
            <p:sp>
              <p:nvSpPr>
                <p:cNvPr id="292" name="Rectangle 291">
                  <a:extLst>
                    <a:ext uri="{FF2B5EF4-FFF2-40B4-BE49-F238E27FC236}">
                      <a16:creationId xmlns:a16="http://schemas.microsoft.com/office/drawing/2014/main" id="{0F51A204-175E-1A1B-BB56-2ABF5C8F01D1}"/>
                    </a:ext>
                  </a:extLst>
                </p:cNvPr>
                <p:cNvSpPr/>
                <p:nvPr/>
              </p:nvSpPr>
              <p:spPr>
                <a:xfrm>
                  <a:off x="5215477" y="5926399"/>
                  <a:ext cx="414231" cy="8259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87EA1ADA-E0DB-66A8-85C1-83AE1E144E87}"/>
                  </a:ext>
                </a:extLst>
              </p:cNvPr>
              <p:cNvSpPr/>
              <p:nvPr/>
            </p:nvSpPr>
            <p:spPr>
              <a:xfrm>
                <a:off x="4904882" y="4737724"/>
                <a:ext cx="109849" cy="87917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8FAC0621-34C3-9E91-37EA-945E27B62FDA}"/>
                </a:ext>
              </a:extLst>
            </p:cNvPr>
            <p:cNvSpPr txBox="1"/>
            <p:nvPr/>
          </p:nvSpPr>
          <p:spPr>
            <a:xfrm>
              <a:off x="10305288" y="2605441"/>
              <a:ext cx="1535449" cy="37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/>
                <a:t>MagneTOF</a:t>
              </a:r>
              <a:endParaRPr lang="en-BE" sz="1400" dirty="0"/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55786CF-9F37-FA36-CA5C-B6A3E7F6EF97}"/>
                </a:ext>
              </a:extLst>
            </p:cNvPr>
            <p:cNvSpPr txBox="1"/>
            <p:nvPr/>
          </p:nvSpPr>
          <p:spPr>
            <a:xfrm>
              <a:off x="11694037" y="3444303"/>
              <a:ext cx="1535449" cy="37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Tape station</a:t>
              </a:r>
              <a:endParaRPr lang="en-BE" sz="1400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38B77AF5-1A9D-E551-8831-3D3FC6550115}"/>
                </a:ext>
              </a:extLst>
            </p:cNvPr>
            <p:cNvSpPr txBox="1"/>
            <p:nvPr/>
          </p:nvSpPr>
          <p:spPr>
            <a:xfrm>
              <a:off x="9800939" y="5385432"/>
              <a:ext cx="1893097" cy="64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Gamma detectors</a:t>
              </a:r>
              <a:endParaRPr lang="en-BE" sz="1400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9A0C4E0D-7747-825C-40B0-A969ADE8E2BB}"/>
                </a:ext>
              </a:extLst>
            </p:cNvPr>
            <p:cNvSpPr txBox="1"/>
            <p:nvPr/>
          </p:nvSpPr>
          <p:spPr>
            <a:xfrm>
              <a:off x="8823530" y="4111488"/>
              <a:ext cx="1648410" cy="37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Beta detector</a:t>
              </a:r>
              <a:endParaRPr lang="en-BE" sz="1400" dirty="0"/>
            </a:p>
          </p:txBody>
        </p: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7D8CB17B-2366-D8DE-AF86-B128E87D32B7}"/>
                </a:ext>
              </a:extLst>
            </p:cNvPr>
            <p:cNvCxnSpPr>
              <a:cxnSpLocks/>
              <a:endCxn id="303" idx="2"/>
            </p:cNvCxnSpPr>
            <p:nvPr/>
          </p:nvCxnSpPr>
          <p:spPr>
            <a:xfrm>
              <a:off x="10305288" y="4373098"/>
              <a:ext cx="669312" cy="576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0E9F9936-02BE-3F3B-DCE6-E2583614ECEA}"/>
                </a:ext>
              </a:extLst>
            </p:cNvPr>
            <p:cNvSpPr txBox="1"/>
            <p:nvPr/>
          </p:nvSpPr>
          <p:spPr>
            <a:xfrm>
              <a:off x="8250171" y="6239860"/>
              <a:ext cx="5344682" cy="56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Decay Spectroscopy Station</a:t>
              </a:r>
              <a:endParaRPr lang="en-BE" sz="2400" b="1" dirty="0"/>
            </a:p>
          </p:txBody>
        </p:sp>
      </p:grpSp>
      <p:pic>
        <p:nvPicPr>
          <p:cNvPr id="319" name="Picture 318" descr="A red and black background with white circles and dots&#10;&#10;AI-generated content may be incorrect.">
            <a:extLst>
              <a:ext uri="{FF2B5EF4-FFF2-40B4-BE49-F238E27FC236}">
                <a16:creationId xmlns:a16="http://schemas.microsoft.com/office/drawing/2014/main" id="{BD4E57EE-1A67-EA8B-8DBF-58079F68C9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136" y="1322671"/>
            <a:ext cx="2278864" cy="580860"/>
          </a:xfrm>
          <a:prstGeom prst="rect">
            <a:avLst/>
          </a:prstGeom>
        </p:spPr>
      </p:pic>
      <p:sp>
        <p:nvSpPr>
          <p:cNvPr id="321" name="TextBox 320">
            <a:extLst>
              <a:ext uri="{FF2B5EF4-FFF2-40B4-BE49-F238E27FC236}">
                <a16:creationId xmlns:a16="http://schemas.microsoft.com/office/drawing/2014/main" id="{6373CD92-BE7A-E8D9-A246-1FC54A15251D}"/>
              </a:ext>
            </a:extLst>
          </p:cNvPr>
          <p:cNvSpPr txBox="1"/>
          <p:nvPr/>
        </p:nvSpPr>
        <p:spPr>
          <a:xfrm>
            <a:off x="7633717" y="2518872"/>
            <a:ext cx="515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34</a:t>
            </a:r>
            <a:r>
              <a:rPr lang="en-US" sz="1400" baseline="30000" dirty="0"/>
              <a:t>o</a:t>
            </a:r>
            <a:endParaRPr lang="en-BE" sz="1400" dirty="0"/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B5E6303F-6A33-CB5B-40D3-C19750D716E8}"/>
              </a:ext>
            </a:extLst>
          </p:cNvPr>
          <p:cNvGrpSpPr/>
          <p:nvPr/>
        </p:nvGrpSpPr>
        <p:grpSpPr>
          <a:xfrm>
            <a:off x="4558284" y="2567118"/>
            <a:ext cx="3101764" cy="1975642"/>
            <a:chOff x="5889286" y="2718470"/>
            <a:chExt cx="3101764" cy="1975642"/>
          </a:xfrm>
        </p:grpSpPr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3E825F3D-B07A-A90A-ED75-076C5CC923E2}"/>
                </a:ext>
              </a:extLst>
            </p:cNvPr>
            <p:cNvGrpSpPr/>
            <p:nvPr/>
          </p:nvGrpSpPr>
          <p:grpSpPr>
            <a:xfrm>
              <a:off x="6303431" y="2718470"/>
              <a:ext cx="2687619" cy="1916238"/>
              <a:chOff x="1090258" y="1769665"/>
              <a:chExt cx="7566061" cy="4241534"/>
            </a:xfrm>
          </p:grpSpPr>
          <p:grpSp>
            <p:nvGrpSpPr>
              <p:cNvPr id="340" name="Group 339">
                <a:extLst>
                  <a:ext uri="{FF2B5EF4-FFF2-40B4-BE49-F238E27FC236}">
                    <a16:creationId xmlns:a16="http://schemas.microsoft.com/office/drawing/2014/main" id="{C9C438E8-EDF6-3437-6FB6-E59230CF501D}"/>
                  </a:ext>
                </a:extLst>
              </p:cNvPr>
              <p:cNvGrpSpPr/>
              <p:nvPr/>
            </p:nvGrpSpPr>
            <p:grpSpPr>
              <a:xfrm>
                <a:off x="1090258" y="1769665"/>
                <a:ext cx="7566061" cy="4241534"/>
                <a:chOff x="1376993" y="1536851"/>
                <a:chExt cx="3723324" cy="2087295"/>
              </a:xfrm>
            </p:grpSpPr>
            <p:grpSp>
              <p:nvGrpSpPr>
                <p:cNvPr id="345" name="Group 344">
                  <a:extLst>
                    <a:ext uri="{FF2B5EF4-FFF2-40B4-BE49-F238E27FC236}">
                      <a16:creationId xmlns:a16="http://schemas.microsoft.com/office/drawing/2014/main" id="{01E4BD46-A418-3B96-EDDB-F864A3E8C663}"/>
                    </a:ext>
                  </a:extLst>
                </p:cNvPr>
                <p:cNvGrpSpPr/>
                <p:nvPr/>
              </p:nvGrpSpPr>
              <p:grpSpPr>
                <a:xfrm>
                  <a:off x="3660463" y="2439419"/>
                  <a:ext cx="1439854" cy="1178557"/>
                  <a:chOff x="3651645" y="2439419"/>
                  <a:chExt cx="1816467" cy="1178557"/>
                </a:xfrm>
              </p:grpSpPr>
              <p:cxnSp>
                <p:nvCxnSpPr>
                  <p:cNvPr id="354" name="Straight Connector 353">
                    <a:extLst>
                      <a:ext uri="{FF2B5EF4-FFF2-40B4-BE49-F238E27FC236}">
                        <a16:creationId xmlns:a16="http://schemas.microsoft.com/office/drawing/2014/main" id="{6B720D7C-6C38-65C3-42E7-2B6A34B04BE7}"/>
                      </a:ext>
                    </a:extLst>
                  </p:cNvPr>
                  <p:cNvCxnSpPr/>
                  <p:nvPr/>
                </p:nvCxnSpPr>
                <p:spPr>
                  <a:xfrm>
                    <a:off x="3694176" y="3508248"/>
                    <a:ext cx="1773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>
                    <a:extLst>
                      <a:ext uri="{FF2B5EF4-FFF2-40B4-BE49-F238E27FC236}">
                        <a16:creationId xmlns:a16="http://schemas.microsoft.com/office/drawing/2014/main" id="{7EFECC51-0F28-508E-6E61-1F2A5A633FC6}"/>
                      </a:ext>
                    </a:extLst>
                  </p:cNvPr>
                  <p:cNvCxnSpPr/>
                  <p:nvPr/>
                </p:nvCxnSpPr>
                <p:spPr>
                  <a:xfrm>
                    <a:off x="3694176" y="3617976"/>
                    <a:ext cx="1773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>
                    <a:extLst>
                      <a:ext uri="{FF2B5EF4-FFF2-40B4-BE49-F238E27FC236}">
                        <a16:creationId xmlns:a16="http://schemas.microsoft.com/office/drawing/2014/main" id="{B24A9E96-9B13-F3E8-50A5-65D6B553176C}"/>
                      </a:ext>
                    </a:extLst>
                  </p:cNvPr>
                  <p:cNvCxnSpPr/>
                  <p:nvPr/>
                </p:nvCxnSpPr>
                <p:spPr>
                  <a:xfrm>
                    <a:off x="3651646" y="2533907"/>
                    <a:ext cx="1773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>
                    <a:extLst>
                      <a:ext uri="{FF2B5EF4-FFF2-40B4-BE49-F238E27FC236}">
                        <a16:creationId xmlns:a16="http://schemas.microsoft.com/office/drawing/2014/main" id="{00F79523-A301-6463-CBCE-BEE3F2A87E89}"/>
                      </a:ext>
                    </a:extLst>
                  </p:cNvPr>
                  <p:cNvCxnSpPr/>
                  <p:nvPr/>
                </p:nvCxnSpPr>
                <p:spPr>
                  <a:xfrm>
                    <a:off x="3651645" y="2439419"/>
                    <a:ext cx="17739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CED33FE7-770F-6C2D-E030-A281673321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5440" y="1859280"/>
                  <a:ext cx="137533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Arrow Connector 346">
                  <a:extLst>
                    <a:ext uri="{FF2B5EF4-FFF2-40B4-BE49-F238E27FC236}">
                      <a16:creationId xmlns:a16="http://schemas.microsoft.com/office/drawing/2014/main" id="{68F82A29-A2E5-31FD-CF92-1722B13B29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74240" y="2509058"/>
                  <a:ext cx="0" cy="999190"/>
                </a:xfrm>
                <a:prstGeom prst="straightConnector1">
                  <a:avLst/>
                </a:prstGeom>
                <a:ln w="4762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Straight Arrow Connector 347">
                  <a:extLst>
                    <a:ext uri="{FF2B5EF4-FFF2-40B4-BE49-F238E27FC236}">
                      <a16:creationId xmlns:a16="http://schemas.microsoft.com/office/drawing/2014/main" id="{716B8547-0DD2-EC9C-0D12-C6EEF77D3E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619110" y="1689855"/>
                  <a:ext cx="0" cy="819204"/>
                </a:xfrm>
                <a:prstGeom prst="straightConnector1">
                  <a:avLst/>
                </a:prstGeom>
                <a:ln w="60325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307FB316-31CD-C7AA-284C-520EDE876DF4}"/>
                    </a:ext>
                  </a:extLst>
                </p:cNvPr>
                <p:cNvSpPr txBox="1"/>
                <p:nvPr/>
              </p:nvSpPr>
              <p:spPr>
                <a:xfrm>
                  <a:off x="1376993" y="1536851"/>
                  <a:ext cx="5994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IP</a:t>
                  </a:r>
                  <a:endParaRPr lang="en-BE" dirty="0"/>
                </a:p>
              </p:txBody>
            </p:sp>
            <p:cxnSp>
              <p:nvCxnSpPr>
                <p:cNvPr id="350" name="Straight Arrow Connector 349">
                  <a:extLst>
                    <a:ext uri="{FF2B5EF4-FFF2-40B4-BE49-F238E27FC236}">
                      <a16:creationId xmlns:a16="http://schemas.microsoft.com/office/drawing/2014/main" id="{66693187-F3BF-3554-9DDC-EEB39E0D37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46573" y="2533907"/>
                  <a:ext cx="0" cy="1084069"/>
                </a:xfrm>
                <a:prstGeom prst="straightConnector1">
                  <a:avLst/>
                </a:prstGeom>
                <a:ln w="4762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Arrow Connector 350">
                  <a:extLst>
                    <a:ext uri="{FF2B5EF4-FFF2-40B4-BE49-F238E27FC236}">
                      <a16:creationId xmlns:a16="http://schemas.microsoft.com/office/drawing/2014/main" id="{35805259-CA08-FB57-9CD2-DD933CEC7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35019" y="2439419"/>
                  <a:ext cx="0" cy="1184727"/>
                </a:xfrm>
                <a:prstGeom prst="straightConnector1">
                  <a:avLst/>
                </a:prstGeom>
                <a:ln w="4762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Straight Arrow Connector 351">
                  <a:extLst>
                    <a:ext uri="{FF2B5EF4-FFF2-40B4-BE49-F238E27FC236}">
                      <a16:creationId xmlns:a16="http://schemas.microsoft.com/office/drawing/2014/main" id="{DE9E8DE5-02BA-28E3-875A-D2D47244B2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46598" y="2533907"/>
                  <a:ext cx="0" cy="991104"/>
                </a:xfrm>
                <a:prstGeom prst="straightConnector1">
                  <a:avLst/>
                </a:prstGeom>
                <a:ln w="4762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Straight Arrow Connector 352">
                  <a:extLst>
                    <a:ext uri="{FF2B5EF4-FFF2-40B4-BE49-F238E27FC236}">
                      <a16:creationId xmlns:a16="http://schemas.microsoft.com/office/drawing/2014/main" id="{E0ECB12F-6B3A-9681-7ADB-4F2ACDABF1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16890" y="2439419"/>
                  <a:ext cx="0" cy="1085593"/>
                </a:xfrm>
                <a:prstGeom prst="straightConnector1">
                  <a:avLst/>
                </a:prstGeom>
                <a:ln w="4762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312D97F4-28E3-4740-7237-6B2C33E28711}"/>
                  </a:ext>
                </a:extLst>
              </p:cNvPr>
              <p:cNvSpPr/>
              <p:nvPr/>
            </p:nvSpPr>
            <p:spPr>
              <a:xfrm>
                <a:off x="5708309" y="2721355"/>
                <a:ext cx="703601" cy="750508"/>
              </a:xfrm>
              <a:custGeom>
                <a:avLst/>
                <a:gdLst>
                  <a:gd name="connsiteX0" fmla="*/ 0 w 1371600"/>
                  <a:gd name="connsiteY0" fmla="*/ 1463040 h 1463040"/>
                  <a:gd name="connsiteX1" fmla="*/ 487680 w 1371600"/>
                  <a:gd name="connsiteY1" fmla="*/ 1127760 h 1463040"/>
                  <a:gd name="connsiteX2" fmla="*/ 690880 w 1371600"/>
                  <a:gd name="connsiteY2" fmla="*/ 0 h 1463040"/>
                  <a:gd name="connsiteX3" fmla="*/ 873760 w 1371600"/>
                  <a:gd name="connsiteY3" fmla="*/ 1127760 h 1463040"/>
                  <a:gd name="connsiteX4" fmla="*/ 1371600 w 1371600"/>
                  <a:gd name="connsiteY4" fmla="*/ 144272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1600" h="1463040">
                    <a:moveTo>
                      <a:pt x="0" y="1463040"/>
                    </a:moveTo>
                    <a:cubicBezTo>
                      <a:pt x="186266" y="1417320"/>
                      <a:pt x="372533" y="1371600"/>
                      <a:pt x="487680" y="1127760"/>
                    </a:cubicBezTo>
                    <a:cubicBezTo>
                      <a:pt x="602827" y="883920"/>
                      <a:pt x="626533" y="0"/>
                      <a:pt x="690880" y="0"/>
                    </a:cubicBezTo>
                    <a:cubicBezTo>
                      <a:pt x="755227" y="0"/>
                      <a:pt x="760307" y="887307"/>
                      <a:pt x="873760" y="1127760"/>
                    </a:cubicBezTo>
                    <a:cubicBezTo>
                      <a:pt x="987213" y="1368213"/>
                      <a:pt x="1179406" y="1405466"/>
                      <a:pt x="1371600" y="144272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300B959E-2F56-F833-9B2D-499EF393DD43}"/>
                  </a:ext>
                </a:extLst>
              </p:cNvPr>
              <p:cNvSpPr/>
              <p:nvPr/>
            </p:nvSpPr>
            <p:spPr>
              <a:xfrm>
                <a:off x="6410246" y="2907800"/>
                <a:ext cx="514366" cy="548657"/>
              </a:xfrm>
              <a:custGeom>
                <a:avLst/>
                <a:gdLst>
                  <a:gd name="connsiteX0" fmla="*/ 0 w 1371600"/>
                  <a:gd name="connsiteY0" fmla="*/ 1463040 h 1463040"/>
                  <a:gd name="connsiteX1" fmla="*/ 487680 w 1371600"/>
                  <a:gd name="connsiteY1" fmla="*/ 1127760 h 1463040"/>
                  <a:gd name="connsiteX2" fmla="*/ 690880 w 1371600"/>
                  <a:gd name="connsiteY2" fmla="*/ 0 h 1463040"/>
                  <a:gd name="connsiteX3" fmla="*/ 873760 w 1371600"/>
                  <a:gd name="connsiteY3" fmla="*/ 1127760 h 1463040"/>
                  <a:gd name="connsiteX4" fmla="*/ 1371600 w 1371600"/>
                  <a:gd name="connsiteY4" fmla="*/ 144272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1600" h="1463040">
                    <a:moveTo>
                      <a:pt x="0" y="1463040"/>
                    </a:moveTo>
                    <a:cubicBezTo>
                      <a:pt x="186266" y="1417320"/>
                      <a:pt x="372533" y="1371600"/>
                      <a:pt x="487680" y="1127760"/>
                    </a:cubicBezTo>
                    <a:cubicBezTo>
                      <a:pt x="602827" y="883920"/>
                      <a:pt x="626533" y="0"/>
                      <a:pt x="690880" y="0"/>
                    </a:cubicBezTo>
                    <a:cubicBezTo>
                      <a:pt x="755227" y="0"/>
                      <a:pt x="760307" y="887307"/>
                      <a:pt x="873760" y="1127760"/>
                    </a:cubicBezTo>
                    <a:cubicBezTo>
                      <a:pt x="987213" y="1368213"/>
                      <a:pt x="1179406" y="1405466"/>
                      <a:pt x="1371600" y="144272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FCE2C880-CEB8-F663-74F9-727129D2DF6E}"/>
                  </a:ext>
                </a:extLst>
              </p:cNvPr>
              <p:cNvSpPr/>
              <p:nvPr/>
            </p:nvSpPr>
            <p:spPr>
              <a:xfrm>
                <a:off x="6924611" y="2083507"/>
                <a:ext cx="1034944" cy="1372949"/>
              </a:xfrm>
              <a:custGeom>
                <a:avLst/>
                <a:gdLst>
                  <a:gd name="connsiteX0" fmla="*/ 0 w 1371600"/>
                  <a:gd name="connsiteY0" fmla="*/ 1463040 h 1463040"/>
                  <a:gd name="connsiteX1" fmla="*/ 487680 w 1371600"/>
                  <a:gd name="connsiteY1" fmla="*/ 1127760 h 1463040"/>
                  <a:gd name="connsiteX2" fmla="*/ 690880 w 1371600"/>
                  <a:gd name="connsiteY2" fmla="*/ 0 h 1463040"/>
                  <a:gd name="connsiteX3" fmla="*/ 873760 w 1371600"/>
                  <a:gd name="connsiteY3" fmla="*/ 1127760 h 1463040"/>
                  <a:gd name="connsiteX4" fmla="*/ 1371600 w 1371600"/>
                  <a:gd name="connsiteY4" fmla="*/ 144272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1600" h="1463040">
                    <a:moveTo>
                      <a:pt x="0" y="1463040"/>
                    </a:moveTo>
                    <a:cubicBezTo>
                      <a:pt x="186266" y="1417320"/>
                      <a:pt x="372533" y="1371600"/>
                      <a:pt x="487680" y="1127760"/>
                    </a:cubicBezTo>
                    <a:cubicBezTo>
                      <a:pt x="602827" y="883920"/>
                      <a:pt x="626533" y="0"/>
                      <a:pt x="690880" y="0"/>
                    </a:cubicBezTo>
                    <a:cubicBezTo>
                      <a:pt x="755227" y="0"/>
                      <a:pt x="760307" y="887307"/>
                      <a:pt x="873760" y="1127760"/>
                    </a:cubicBezTo>
                    <a:cubicBezTo>
                      <a:pt x="987213" y="1368213"/>
                      <a:pt x="1179406" y="1405466"/>
                      <a:pt x="1371600" y="144272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1FAF82E5-0E54-0DD4-74BF-415DF091EC74}"/>
                  </a:ext>
                </a:extLst>
              </p:cNvPr>
              <p:cNvSpPr/>
              <p:nvPr/>
            </p:nvSpPr>
            <p:spPr>
              <a:xfrm>
                <a:off x="7957892" y="2892251"/>
                <a:ext cx="514366" cy="548657"/>
              </a:xfrm>
              <a:custGeom>
                <a:avLst/>
                <a:gdLst>
                  <a:gd name="connsiteX0" fmla="*/ 0 w 1371600"/>
                  <a:gd name="connsiteY0" fmla="*/ 1463040 h 1463040"/>
                  <a:gd name="connsiteX1" fmla="*/ 487680 w 1371600"/>
                  <a:gd name="connsiteY1" fmla="*/ 1127760 h 1463040"/>
                  <a:gd name="connsiteX2" fmla="*/ 690880 w 1371600"/>
                  <a:gd name="connsiteY2" fmla="*/ 0 h 1463040"/>
                  <a:gd name="connsiteX3" fmla="*/ 873760 w 1371600"/>
                  <a:gd name="connsiteY3" fmla="*/ 1127760 h 1463040"/>
                  <a:gd name="connsiteX4" fmla="*/ 1371600 w 1371600"/>
                  <a:gd name="connsiteY4" fmla="*/ 144272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1600" h="1463040">
                    <a:moveTo>
                      <a:pt x="0" y="1463040"/>
                    </a:moveTo>
                    <a:cubicBezTo>
                      <a:pt x="186266" y="1417320"/>
                      <a:pt x="372533" y="1371600"/>
                      <a:pt x="487680" y="1127760"/>
                    </a:cubicBezTo>
                    <a:cubicBezTo>
                      <a:pt x="602827" y="883920"/>
                      <a:pt x="626533" y="0"/>
                      <a:pt x="690880" y="0"/>
                    </a:cubicBezTo>
                    <a:cubicBezTo>
                      <a:pt x="755227" y="0"/>
                      <a:pt x="760307" y="887307"/>
                      <a:pt x="873760" y="1127760"/>
                    </a:cubicBezTo>
                    <a:cubicBezTo>
                      <a:pt x="987213" y="1368213"/>
                      <a:pt x="1179406" y="1405466"/>
                      <a:pt x="1371600" y="144272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E0554056-E880-30DD-A601-A51B786AAB5C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50" y="4368540"/>
              <a:ext cx="992764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Arrow Connector 324">
              <a:extLst>
                <a:ext uri="{FF2B5EF4-FFF2-40B4-BE49-F238E27FC236}">
                  <a16:creationId xmlns:a16="http://schemas.microsoft.com/office/drawing/2014/main" id="{1D99A59B-0C0B-8493-C341-55C276FB32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4609" y="3403780"/>
              <a:ext cx="0" cy="957548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Arrow Connector 325">
              <a:extLst>
                <a:ext uri="{FF2B5EF4-FFF2-40B4-BE49-F238E27FC236}">
                  <a16:creationId xmlns:a16="http://schemas.microsoft.com/office/drawing/2014/main" id="{39F750A9-2591-FBBA-A096-9836A3D97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4249" y="2858935"/>
              <a:ext cx="0" cy="544845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12021280-6F3F-47FB-60DF-3E1637807D66}"/>
                </a:ext>
              </a:extLst>
            </p:cNvPr>
            <p:cNvSpPr txBox="1"/>
            <p:nvPr/>
          </p:nvSpPr>
          <p:spPr>
            <a:xfrm>
              <a:off x="5889286" y="4430191"/>
              <a:ext cx="720360" cy="263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5p </a:t>
              </a:r>
              <a:r>
                <a:rPr lang="en-US" sz="1200" baseline="30000" dirty="0"/>
                <a:t>2</a:t>
              </a:r>
              <a:r>
                <a:rPr lang="en-US" sz="1200" dirty="0"/>
                <a:t>P</a:t>
              </a:r>
              <a:r>
                <a:rPr lang="en-US" sz="1200" baseline="-25000" dirty="0"/>
                <a:t>1/2</a:t>
              </a:r>
              <a:endParaRPr lang="en-BE" sz="1200" dirty="0"/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F081C7E6-CD66-30D2-260D-6F7D71634B37}"/>
                </a:ext>
              </a:extLst>
            </p:cNvPr>
            <p:cNvSpPr txBox="1"/>
            <p:nvPr/>
          </p:nvSpPr>
          <p:spPr>
            <a:xfrm>
              <a:off x="5889286" y="4208126"/>
              <a:ext cx="992764" cy="263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5p </a:t>
              </a:r>
              <a:r>
                <a:rPr lang="en-US" sz="1200" baseline="30000" dirty="0"/>
                <a:t>2</a:t>
              </a:r>
              <a:r>
                <a:rPr lang="en-US" sz="1200" dirty="0"/>
                <a:t>P</a:t>
              </a:r>
              <a:r>
                <a:rPr lang="en-US" sz="1200" baseline="-25000" dirty="0"/>
                <a:t>3/2</a:t>
              </a:r>
              <a:endParaRPr lang="en-BE" sz="1200" dirty="0"/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B7F6B385-BD55-F36C-6AF3-AEF179DB5186}"/>
                </a:ext>
              </a:extLst>
            </p:cNvPr>
            <p:cNvSpPr txBox="1"/>
            <p:nvPr/>
          </p:nvSpPr>
          <p:spPr>
            <a:xfrm>
              <a:off x="5889286" y="3475097"/>
              <a:ext cx="992764" cy="263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8s </a:t>
              </a:r>
              <a:r>
                <a:rPr lang="en-US" sz="1200" baseline="30000" dirty="0"/>
                <a:t>2</a:t>
              </a:r>
              <a:r>
                <a:rPr lang="en-US" sz="1200" dirty="0"/>
                <a:t>S</a:t>
              </a:r>
              <a:r>
                <a:rPr lang="en-US" sz="1200" baseline="-25000" dirty="0"/>
                <a:t>1/2</a:t>
              </a:r>
              <a:endParaRPr lang="en-BE" sz="1200" baseline="-25000" dirty="0"/>
            </a:p>
          </p:txBody>
        </p: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2199A82F-DE36-FD7C-279B-390FD3D39765}"/>
                </a:ext>
              </a:extLst>
            </p:cNvPr>
            <p:cNvSpPr txBox="1"/>
            <p:nvPr/>
          </p:nvSpPr>
          <p:spPr>
            <a:xfrm>
              <a:off x="5929625" y="3192721"/>
              <a:ext cx="912087" cy="263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9s </a:t>
              </a:r>
              <a:r>
                <a:rPr lang="en-US" sz="1200" baseline="30000" dirty="0"/>
                <a:t>2</a:t>
              </a:r>
              <a:r>
                <a:rPr lang="en-US" sz="1200" dirty="0"/>
                <a:t>S</a:t>
              </a:r>
              <a:r>
                <a:rPr lang="en-US" sz="1200" baseline="-25000" dirty="0"/>
                <a:t>1/2</a:t>
              </a:r>
              <a:endParaRPr lang="en-BE" sz="1200" baseline="-25000" dirty="0"/>
            </a:p>
          </p:txBody>
        </p: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36273089-2BE4-18A1-1632-66887EED83A6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50" y="4543698"/>
              <a:ext cx="992764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926D6A8-1609-EC91-6603-D19C3B40D125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50" y="3611004"/>
              <a:ext cx="992764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09692E98-86F4-1E5A-275A-4724F6AB8284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50" y="3403780"/>
              <a:ext cx="992764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B6B3668E-933F-DC0D-3EC2-2BBFF05108CC}"/>
                </a:ext>
              </a:extLst>
            </p:cNvPr>
            <p:cNvSpPr txBox="1"/>
            <p:nvPr/>
          </p:nvSpPr>
          <p:spPr>
            <a:xfrm>
              <a:off x="5990850" y="3899079"/>
              <a:ext cx="924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246.0 nm</a:t>
              </a:r>
              <a:endParaRPr lang="en-BE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42F00DED-BCD7-3D3B-0C3B-775281AB33AA}"/>
                </a:ext>
              </a:extLst>
            </p:cNvPr>
            <p:cNvSpPr txBox="1"/>
            <p:nvPr/>
          </p:nvSpPr>
          <p:spPr>
            <a:xfrm>
              <a:off x="6971930" y="3882555"/>
              <a:ext cx="924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246.8 nm</a:t>
              </a:r>
              <a:endParaRPr lang="en-BE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442E9942-63D9-E9ED-DAAC-1E0FBE040941}"/>
                </a:ext>
              </a:extLst>
            </p:cNvPr>
            <p:cNvCxnSpPr/>
            <p:nvPr/>
          </p:nvCxnSpPr>
          <p:spPr>
            <a:xfrm>
              <a:off x="7468314" y="3607057"/>
              <a:ext cx="487455" cy="3342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697B3947-40F6-CAB2-20C9-939E6CAD82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8314" y="3539688"/>
              <a:ext cx="487455" cy="6736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20411609-B4CE-1E65-E3BC-3AA47292AB23}"/>
                </a:ext>
              </a:extLst>
            </p:cNvPr>
            <p:cNvCxnSpPr>
              <a:cxnSpLocks/>
            </p:cNvCxnSpPr>
            <p:nvPr/>
          </p:nvCxnSpPr>
          <p:spPr>
            <a:xfrm>
              <a:off x="7468314" y="4543698"/>
              <a:ext cx="514349" cy="8577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EF9CB1AC-19F3-13F8-07B5-9EE9CFCB0F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8314" y="4528955"/>
              <a:ext cx="514349" cy="14743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C5CFA966-DAD3-D34B-25BF-6882F883EDDB}"/>
              </a:ext>
            </a:extLst>
          </p:cNvPr>
          <p:cNvSpPr txBox="1"/>
          <p:nvPr/>
        </p:nvSpPr>
        <p:spPr>
          <a:xfrm>
            <a:off x="3279640" y="4903771"/>
            <a:ext cx="4249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Ion beam production and separation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Collinear laser ionization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Decay spectroscopy</a:t>
            </a:r>
            <a:endParaRPr lang="en-BE" dirty="0"/>
          </a:p>
        </p:txBody>
      </p:sp>
      <p:pic>
        <p:nvPicPr>
          <p:cNvPr id="74" name="Picture 73" descr="A blue and green logo&#10;&#10;AI-generated content may be incorrect.">
            <a:extLst>
              <a:ext uri="{FF2B5EF4-FFF2-40B4-BE49-F238E27FC236}">
                <a16:creationId xmlns:a16="http://schemas.microsoft.com/office/drawing/2014/main" id="{2496AEEC-2BB2-6E29-1329-3C34E6999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4" t="34661" r="11575" b="37856"/>
          <a:stretch>
            <a:fillRect/>
          </a:stretch>
        </p:blipFill>
        <p:spPr>
          <a:xfrm>
            <a:off x="1975967" y="6179345"/>
            <a:ext cx="1825722" cy="46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B32AC3-641C-8455-CC8A-34F52B0FA31E}"/>
              </a:ext>
            </a:extLst>
          </p:cNvPr>
          <p:cNvSpPr/>
          <p:nvPr/>
        </p:nvSpPr>
        <p:spPr>
          <a:xfrm>
            <a:off x="6096000" y="2541160"/>
            <a:ext cx="4619177" cy="311768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D1D8F7-C8FF-7380-EE7A-3B0AA8BD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DSS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4B542D-32C1-AE32-0E4F-6CC95B10B4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366083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Normal CRIS </a:t>
                </a:r>
                <a:r>
                  <a:rPr lang="en-US" dirty="0">
                    <a:sym typeface="Wingdings" panose="05000000000000000000" pitchFamily="2" charset="2"/>
                  </a:rPr>
                  <a:t> Ion counting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DSS  Detection of decay products (beta, gamma)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Efficiency:</a:t>
                </a:r>
                <a:br>
                  <a:rPr lang="en-US" dirty="0">
                    <a:sym typeface="Wingdings" panose="05000000000000000000" pitchFamily="2" charset="2"/>
                  </a:rPr>
                </a:br>
                <a:r>
                  <a:rPr lang="en-US" dirty="0">
                    <a:sym typeface="Wingdings" panose="05000000000000000000" pitchFamily="2" charset="2"/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𝐷𝑆𝑆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𝑇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⋅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𝜖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𝛽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∼5%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4B542D-32C1-AE32-0E4F-6CC95B10B4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366083" cy="4351338"/>
              </a:xfrm>
              <a:blipFill>
                <a:blip r:embed="rId3"/>
                <a:stretch>
                  <a:fillRect l="-2128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56BC0981-214F-3027-506C-039BDCC15654}"/>
              </a:ext>
            </a:extLst>
          </p:cNvPr>
          <p:cNvGrpSpPr/>
          <p:nvPr/>
        </p:nvGrpSpPr>
        <p:grpSpPr>
          <a:xfrm>
            <a:off x="6652348" y="1288659"/>
            <a:ext cx="4512727" cy="1988152"/>
            <a:chOff x="-947166" y="462014"/>
            <a:chExt cx="10302921" cy="405223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734623-04AF-0413-C6AC-4D58423322E6}"/>
                </a:ext>
              </a:extLst>
            </p:cNvPr>
            <p:cNvSpPr/>
            <p:nvPr/>
          </p:nvSpPr>
          <p:spPr>
            <a:xfrm>
              <a:off x="3176336" y="2127182"/>
              <a:ext cx="6179419" cy="23870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A995BD-6B32-3390-58DF-1CC84450D141}"/>
                </a:ext>
              </a:extLst>
            </p:cNvPr>
            <p:cNvSpPr/>
            <p:nvPr/>
          </p:nvSpPr>
          <p:spPr>
            <a:xfrm>
              <a:off x="1840832" y="2786510"/>
              <a:ext cx="1337911" cy="10684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1DC7BC-4A54-7898-4515-A899E6704009}"/>
                </a:ext>
              </a:extLst>
            </p:cNvPr>
            <p:cNvSpPr/>
            <p:nvPr/>
          </p:nvSpPr>
          <p:spPr>
            <a:xfrm>
              <a:off x="1181501" y="2050181"/>
              <a:ext cx="659331" cy="24640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4A05A00-D23D-51AA-205E-61781163E40F}"/>
                </a:ext>
              </a:extLst>
            </p:cNvPr>
            <p:cNvSpPr/>
            <p:nvPr/>
          </p:nvSpPr>
          <p:spPr>
            <a:xfrm>
              <a:off x="3686476" y="2127182"/>
              <a:ext cx="151598" cy="991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BAE76E7-30F0-C38D-3F54-32F3CBFF6348}"/>
                </a:ext>
              </a:extLst>
            </p:cNvPr>
            <p:cNvSpPr/>
            <p:nvPr/>
          </p:nvSpPr>
          <p:spPr>
            <a:xfrm>
              <a:off x="3686476" y="3522844"/>
              <a:ext cx="151598" cy="991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9AB92F-635A-80B1-C6FB-359577BE3840}"/>
                </a:ext>
              </a:extLst>
            </p:cNvPr>
            <p:cNvSpPr/>
            <p:nvPr/>
          </p:nvSpPr>
          <p:spPr>
            <a:xfrm>
              <a:off x="7708232" y="2127182"/>
              <a:ext cx="151598" cy="991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481C7BE-C16D-FA65-6E7D-EE3142B7D30E}"/>
                </a:ext>
              </a:extLst>
            </p:cNvPr>
            <p:cNvSpPr/>
            <p:nvPr/>
          </p:nvSpPr>
          <p:spPr>
            <a:xfrm>
              <a:off x="7708232" y="3522844"/>
              <a:ext cx="151598" cy="991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D7DC49E-9F1F-1AE4-E3CE-6D412E4A6873}"/>
                </a:ext>
              </a:extLst>
            </p:cNvPr>
            <p:cNvSpPr/>
            <p:nvPr/>
          </p:nvSpPr>
          <p:spPr>
            <a:xfrm>
              <a:off x="5930366" y="2281183"/>
              <a:ext cx="1110114" cy="57751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4B3EECD-BCB7-ABFF-3B8A-50B742E261E0}"/>
                </a:ext>
              </a:extLst>
            </p:cNvPr>
            <p:cNvSpPr/>
            <p:nvPr/>
          </p:nvSpPr>
          <p:spPr>
            <a:xfrm>
              <a:off x="6362299" y="462014"/>
              <a:ext cx="124528" cy="181917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D895A87-43D5-625A-7B9F-C5A927D8B95A}"/>
                </a:ext>
              </a:extLst>
            </p:cNvPr>
            <p:cNvSpPr/>
            <p:nvPr/>
          </p:nvSpPr>
          <p:spPr>
            <a:xfrm>
              <a:off x="8132143" y="2353375"/>
              <a:ext cx="951298" cy="166517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3" name="Partial Circle 22">
              <a:extLst>
                <a:ext uri="{FF2B5EF4-FFF2-40B4-BE49-F238E27FC236}">
                  <a16:creationId xmlns:a16="http://schemas.microsoft.com/office/drawing/2014/main" id="{450DECA0-A115-A3B5-4DF5-A7F8CB9D6AED}"/>
                </a:ext>
              </a:extLst>
            </p:cNvPr>
            <p:cNvSpPr/>
            <p:nvPr/>
          </p:nvSpPr>
          <p:spPr>
            <a:xfrm rot="16200000">
              <a:off x="8347456" y="3876122"/>
              <a:ext cx="563081" cy="520666"/>
            </a:xfrm>
            <a:prstGeom prst="pie">
              <a:avLst>
                <a:gd name="adj1" fmla="val 5386486"/>
                <a:gd name="adj2" fmla="val 16200000"/>
              </a:avLst>
            </a:prstGeom>
            <a:solidFill>
              <a:schemeClr val="bg2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>
                <a:solidFill>
                  <a:schemeClr val="tx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96B1A27-58F3-5199-57F2-1A80FCB2EBC8}"/>
                </a:ext>
              </a:extLst>
            </p:cNvPr>
            <p:cNvSpPr/>
            <p:nvPr/>
          </p:nvSpPr>
          <p:spPr>
            <a:xfrm>
              <a:off x="8095247" y="3063240"/>
              <a:ext cx="231006" cy="3657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C9E44DA-9A25-F41F-0D86-FBC30056E7CE}"/>
                </a:ext>
              </a:extLst>
            </p:cNvPr>
            <p:cNvSpPr/>
            <p:nvPr/>
          </p:nvSpPr>
          <p:spPr>
            <a:xfrm rot="5400000">
              <a:off x="8476647" y="1918231"/>
              <a:ext cx="262290" cy="9881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ED4BD5F-DC75-D4ED-7745-77F8EF68062F}"/>
                </a:ext>
              </a:extLst>
            </p:cNvPr>
            <p:cNvSpPr/>
            <p:nvPr/>
          </p:nvSpPr>
          <p:spPr>
            <a:xfrm rot="5400000">
              <a:off x="8548438" y="2061814"/>
              <a:ext cx="117906" cy="70585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5E0AAD3-AC44-F914-FD33-97D4E52DE50F}"/>
                </a:ext>
              </a:extLst>
            </p:cNvPr>
            <p:cNvSpPr/>
            <p:nvPr/>
          </p:nvSpPr>
          <p:spPr>
            <a:xfrm>
              <a:off x="9073014" y="2292011"/>
              <a:ext cx="122320" cy="189618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2A0BE39-33E1-F28A-7B1C-6770F5E2FEBE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>
              <a:off x="8862260" y="1318661"/>
              <a:ext cx="27070" cy="2817794"/>
            </a:xfrm>
            <a:prstGeom prst="line">
              <a:avLst/>
            </a:prstGeom>
            <a:ln w="76200">
              <a:solidFill>
                <a:schemeClr val="bg1">
                  <a:lumMod val="65000"/>
                </a:schemeClr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AF6835F-38EB-893E-6AC2-52AF15A622AA}"/>
                </a:ext>
              </a:extLst>
            </p:cNvPr>
            <p:cNvCxnSpPr>
              <a:cxnSpLocks/>
            </p:cNvCxnSpPr>
            <p:nvPr/>
          </p:nvCxnSpPr>
          <p:spPr>
            <a:xfrm>
              <a:off x="8341594" y="1312646"/>
              <a:ext cx="27070" cy="2817792"/>
            </a:xfrm>
            <a:prstGeom prst="line">
              <a:avLst/>
            </a:prstGeom>
            <a:ln w="762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95D142D-71F8-5B71-7A57-8F6FBAC969AD}"/>
                </a:ext>
              </a:extLst>
            </p:cNvPr>
            <p:cNvCxnSpPr/>
            <p:nvPr/>
          </p:nvCxnSpPr>
          <p:spPr>
            <a:xfrm>
              <a:off x="-538173" y="3259673"/>
              <a:ext cx="1318662" cy="0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FE87CE6-3AB6-3E09-D251-6D2AD29D4DD2}"/>
                </a:ext>
              </a:extLst>
            </p:cNvPr>
            <p:cNvSpPr txBox="1"/>
            <p:nvPr/>
          </p:nvSpPr>
          <p:spPr>
            <a:xfrm>
              <a:off x="-947166" y="2560260"/>
              <a:ext cx="2627577" cy="53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>
                      <a:lumMod val="75000"/>
                    </a:schemeClr>
                  </a:solidFill>
                </a:rPr>
                <a:t>Ion beam</a:t>
              </a:r>
              <a:endParaRPr lang="en-BE" sz="14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97D6886-2EF5-8C12-B333-4B6F4DA56D82}"/>
                </a:ext>
              </a:extLst>
            </p:cNvPr>
            <p:cNvCxnSpPr/>
            <p:nvPr/>
          </p:nvCxnSpPr>
          <p:spPr>
            <a:xfrm>
              <a:off x="3965609" y="3089883"/>
              <a:ext cx="0" cy="40425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1B9291-FB80-E932-5ED8-C09290844AF3}"/>
                </a:ext>
              </a:extLst>
            </p:cNvPr>
            <p:cNvSpPr txBox="1"/>
            <p:nvPr/>
          </p:nvSpPr>
          <p:spPr>
            <a:xfrm>
              <a:off x="3924837" y="3033298"/>
              <a:ext cx="1599625" cy="564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 mm</a:t>
              </a:r>
              <a:endParaRPr lang="en-BE" sz="12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1255BED-2CDC-E89D-3CD7-D3FF3BFD6350}"/>
              </a:ext>
            </a:extLst>
          </p:cNvPr>
          <p:cNvSpPr txBox="1"/>
          <p:nvPr/>
        </p:nvSpPr>
        <p:spPr>
          <a:xfrm>
            <a:off x="9355291" y="3386745"/>
            <a:ext cx="110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Plastic scintillator</a:t>
            </a:r>
            <a:endParaRPr lang="en-BE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3132DF-405A-F0E1-8FEB-9F8AFB158EAC}"/>
              </a:ext>
            </a:extLst>
          </p:cNvPr>
          <p:cNvSpPr txBox="1"/>
          <p:nvPr/>
        </p:nvSpPr>
        <p:spPr>
          <a:xfrm>
            <a:off x="11141274" y="1884431"/>
            <a:ext cx="808819" cy="215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SiPM</a:t>
            </a:r>
            <a:endParaRPr lang="en-BE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41862B-778D-AC7E-6445-5FBE61117CEA}"/>
              </a:ext>
            </a:extLst>
          </p:cNvPr>
          <p:cNvSpPr txBox="1"/>
          <p:nvPr/>
        </p:nvSpPr>
        <p:spPr>
          <a:xfrm>
            <a:off x="8890829" y="1786116"/>
            <a:ext cx="1040952" cy="26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MicroTOF</a:t>
            </a:r>
            <a:r>
              <a:rPr lang="en-US" sz="1400" b="1" dirty="0"/>
              <a:t> </a:t>
            </a:r>
            <a:endParaRPr lang="en-BE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BE073E-A327-81BE-F4F1-830E2EF3C9B6}"/>
              </a:ext>
            </a:extLst>
          </p:cNvPr>
          <p:cNvSpPr txBox="1"/>
          <p:nvPr/>
        </p:nvSpPr>
        <p:spPr>
          <a:xfrm>
            <a:off x="10612967" y="1402971"/>
            <a:ext cx="1040952" cy="215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Tape</a:t>
            </a:r>
            <a:endParaRPr lang="en-BE" sz="1400" b="1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DD6D8F-9F20-197E-449A-CACD19864540}"/>
              </a:ext>
            </a:extLst>
          </p:cNvPr>
          <p:cNvGrpSpPr/>
          <p:nvPr/>
        </p:nvGrpSpPr>
        <p:grpSpPr>
          <a:xfrm>
            <a:off x="10104156" y="3286846"/>
            <a:ext cx="1385552" cy="4796743"/>
            <a:chOff x="10219219" y="3659385"/>
            <a:chExt cx="749123" cy="259344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87B733C-D79B-D9F2-36DE-0E9F36C3F8F8}"/>
                </a:ext>
              </a:extLst>
            </p:cNvPr>
            <p:cNvSpPr/>
            <p:nvPr/>
          </p:nvSpPr>
          <p:spPr>
            <a:xfrm rot="21584070">
              <a:off x="10222794" y="4697420"/>
              <a:ext cx="744497" cy="1555411"/>
            </a:xfrm>
            <a:prstGeom prst="rect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BF5680A-4602-0B0B-86F1-B4803795854D}"/>
                </a:ext>
              </a:extLst>
            </p:cNvPr>
            <p:cNvSpPr/>
            <p:nvPr/>
          </p:nvSpPr>
          <p:spPr>
            <a:xfrm rot="21584070">
              <a:off x="10427973" y="3659385"/>
              <a:ext cx="306255" cy="102944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6B9870D-73C1-49C2-B143-7DC3D915046F}"/>
                </a:ext>
              </a:extLst>
            </p:cNvPr>
            <p:cNvSpPr/>
            <p:nvPr/>
          </p:nvSpPr>
          <p:spPr>
            <a:xfrm rot="21584070">
              <a:off x="10219219" y="6007361"/>
              <a:ext cx="749123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4764096-D5BF-AA74-E8D4-C514003549B4}"/>
                </a:ext>
              </a:extLst>
            </p:cNvPr>
            <p:cNvSpPr/>
            <p:nvPr/>
          </p:nvSpPr>
          <p:spPr>
            <a:xfrm rot="21584070">
              <a:off x="10226682" y="5037732"/>
              <a:ext cx="741282" cy="15781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34AFC26-C21A-D145-6170-0F9A26B2A6D3}"/>
              </a:ext>
            </a:extLst>
          </p:cNvPr>
          <p:cNvCxnSpPr/>
          <p:nvPr/>
        </p:nvCxnSpPr>
        <p:spPr>
          <a:xfrm flipV="1">
            <a:off x="10062907" y="2997741"/>
            <a:ext cx="564859" cy="613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238CB9D-CEEA-E0C2-3C01-409D298A4298}"/>
              </a:ext>
            </a:extLst>
          </p:cNvPr>
          <p:cNvSpPr txBox="1"/>
          <p:nvPr/>
        </p:nvSpPr>
        <p:spPr>
          <a:xfrm>
            <a:off x="11133443" y="3516230"/>
            <a:ext cx="1148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HPGe</a:t>
            </a:r>
            <a:r>
              <a:rPr lang="en-US" sz="1400" b="1" dirty="0"/>
              <a:t> detectors</a:t>
            </a:r>
            <a:endParaRPr lang="en-BE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079EFEA-44CA-648A-B61B-941AB2904499}"/>
              </a:ext>
            </a:extLst>
          </p:cNvPr>
          <p:cNvSpPr/>
          <p:nvPr/>
        </p:nvSpPr>
        <p:spPr>
          <a:xfrm>
            <a:off x="6111078" y="1618474"/>
            <a:ext cx="1470944" cy="22400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EBB3EE2-B0B5-1A67-AB52-8381DDA7AFDE}"/>
              </a:ext>
            </a:extLst>
          </p:cNvPr>
          <p:cNvSpPr/>
          <p:nvPr/>
        </p:nvSpPr>
        <p:spPr>
          <a:xfrm>
            <a:off x="6205644" y="2175772"/>
            <a:ext cx="486235" cy="28334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20128C9-F84F-BF09-00C5-5CE64C992889}"/>
              </a:ext>
            </a:extLst>
          </p:cNvPr>
          <p:cNvSpPr/>
          <p:nvPr/>
        </p:nvSpPr>
        <p:spPr>
          <a:xfrm>
            <a:off x="6394832" y="1283231"/>
            <a:ext cx="54544" cy="89254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7FDE50A-4ED6-C0D3-610F-5E07A2B11E22}"/>
              </a:ext>
            </a:extLst>
          </p:cNvPr>
          <p:cNvSpPr txBox="1"/>
          <p:nvPr/>
        </p:nvSpPr>
        <p:spPr>
          <a:xfrm>
            <a:off x="6458814" y="1743235"/>
            <a:ext cx="1040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MagneTOF</a:t>
            </a:r>
            <a:r>
              <a:rPr lang="en-US" sz="1400" b="1" dirty="0"/>
              <a:t> </a:t>
            </a:r>
            <a:endParaRPr lang="en-BE" sz="1400" b="1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84D05CB-ACD2-23D7-6A31-F77DFA11707C}"/>
              </a:ext>
            </a:extLst>
          </p:cNvPr>
          <p:cNvCxnSpPr>
            <a:cxnSpLocks/>
          </p:cNvCxnSpPr>
          <p:nvPr/>
        </p:nvCxnSpPr>
        <p:spPr>
          <a:xfrm flipV="1">
            <a:off x="2299552" y="4594330"/>
            <a:ext cx="603504" cy="96012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77619C4-9F50-91AE-FF9E-50D4B337FE81}"/>
              </a:ext>
            </a:extLst>
          </p:cNvPr>
          <p:cNvCxnSpPr>
            <a:cxnSpLocks/>
          </p:cNvCxnSpPr>
          <p:nvPr/>
        </p:nvCxnSpPr>
        <p:spPr>
          <a:xfrm flipH="1" flipV="1">
            <a:off x="3997109" y="4723523"/>
            <a:ext cx="502920" cy="96012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7B3002A-519E-21AD-46FB-1370FA4269AA}"/>
                  </a:ext>
                </a:extLst>
              </p:cNvPr>
              <p:cNvSpPr txBox="1"/>
              <p:nvPr/>
            </p:nvSpPr>
            <p:spPr>
              <a:xfrm>
                <a:off x="629608" y="5569545"/>
                <a:ext cx="235305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Beam transmission </a:t>
                </a:r>
                <a:r>
                  <a:rPr lang="en-US" dirty="0" err="1"/>
                  <a:t>MagneTOF</a:t>
                </a:r>
                <a:r>
                  <a:rPr lang="en-US" dirty="0"/>
                  <a:t> – tape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=38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7B3002A-519E-21AD-46FB-1370FA426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608" y="5569545"/>
                <a:ext cx="2353056" cy="923330"/>
              </a:xfrm>
              <a:prstGeom prst="rect">
                <a:avLst/>
              </a:prstGeom>
              <a:blipFill>
                <a:blip r:embed="rId4"/>
                <a:stretch>
                  <a:fillRect l="-2073" t="-331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F0B46DB-616E-2BB7-3208-54E4A9C10424}"/>
                  </a:ext>
                </a:extLst>
              </p:cNvPr>
              <p:cNvSpPr txBox="1"/>
              <p:nvPr/>
            </p:nvSpPr>
            <p:spPr>
              <a:xfrm>
                <a:off x="3450376" y="5766171"/>
                <a:ext cx="2942846" cy="67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Beta-detection efficiency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=13.3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F0B46DB-616E-2BB7-3208-54E4A9C104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376" y="5766171"/>
                <a:ext cx="2942846" cy="671209"/>
              </a:xfrm>
              <a:prstGeom prst="rect">
                <a:avLst/>
              </a:prstGeom>
              <a:blipFill>
                <a:blip r:embed="rId5"/>
                <a:stretch>
                  <a:fillRect l="-1656" t="-4545" b="-454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>
            <a:extLst>
              <a:ext uri="{FF2B5EF4-FFF2-40B4-BE49-F238E27FC236}">
                <a16:creationId xmlns:a16="http://schemas.microsoft.com/office/drawing/2014/main" id="{881156FA-9D12-167D-2D4C-A7F2DB12AB82}"/>
              </a:ext>
            </a:extLst>
          </p:cNvPr>
          <p:cNvGrpSpPr/>
          <p:nvPr/>
        </p:nvGrpSpPr>
        <p:grpSpPr>
          <a:xfrm rot="16200000">
            <a:off x="12885978" y="250622"/>
            <a:ext cx="1385552" cy="4796743"/>
            <a:chOff x="10219219" y="3659385"/>
            <a:chExt cx="749123" cy="259344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87FEE0B-577F-AC52-D294-65F64BB4ACE7}"/>
                </a:ext>
              </a:extLst>
            </p:cNvPr>
            <p:cNvSpPr/>
            <p:nvPr/>
          </p:nvSpPr>
          <p:spPr>
            <a:xfrm rot="21584070">
              <a:off x="10222794" y="4697420"/>
              <a:ext cx="744497" cy="1555411"/>
            </a:xfrm>
            <a:prstGeom prst="rect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07A86F3-E1EE-E6FB-1629-056FD69A40C4}"/>
                </a:ext>
              </a:extLst>
            </p:cNvPr>
            <p:cNvSpPr/>
            <p:nvPr/>
          </p:nvSpPr>
          <p:spPr>
            <a:xfrm rot="21584070">
              <a:off x="10427973" y="3659385"/>
              <a:ext cx="306255" cy="102944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86812C1-902C-F963-98DC-68146679860A}"/>
                </a:ext>
              </a:extLst>
            </p:cNvPr>
            <p:cNvSpPr/>
            <p:nvPr/>
          </p:nvSpPr>
          <p:spPr>
            <a:xfrm rot="21584070">
              <a:off x="10219219" y="6007361"/>
              <a:ext cx="749123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7B18967-65D5-6BFB-F6BA-A5E46AE00DC9}"/>
                </a:ext>
              </a:extLst>
            </p:cNvPr>
            <p:cNvSpPr/>
            <p:nvPr/>
          </p:nvSpPr>
          <p:spPr>
            <a:xfrm rot="21584070">
              <a:off x="10226682" y="5037732"/>
              <a:ext cx="741282" cy="15781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905438A-57D1-F582-D5B3-4968EB9B0B03}"/>
              </a:ext>
            </a:extLst>
          </p:cNvPr>
          <p:cNvCxnSpPr>
            <a:cxnSpLocks/>
          </p:cNvCxnSpPr>
          <p:nvPr/>
        </p:nvCxnSpPr>
        <p:spPr>
          <a:xfrm flipV="1">
            <a:off x="11104780" y="2145399"/>
            <a:ext cx="257373" cy="2206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5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EC2FA-B55D-4420-4FA1-F85ADBC96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3F35-304B-CA19-9630-CF344572D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DSS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A6E11-1E5B-AC63-AC64-5EEC60D29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Gamma detection efficiency:</a:t>
            </a:r>
            <a:endParaRPr lang="en-US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83DF62D-9D90-5266-542A-3ABA52245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00" y="303437"/>
            <a:ext cx="4773168" cy="6364224"/>
          </a:xfrm>
          <a:prstGeom prst="rect">
            <a:avLst/>
          </a:prstGeom>
        </p:spPr>
      </p:pic>
      <p:sp>
        <p:nvSpPr>
          <p:cNvPr id="39" name="TextBox 11">
            <a:extLst>
              <a:ext uri="{FF2B5EF4-FFF2-40B4-BE49-F238E27FC236}">
                <a16:creationId xmlns:a16="http://schemas.microsoft.com/office/drawing/2014/main" id="{FC42CCD1-A08E-443E-3589-9024377DFBE7}"/>
              </a:ext>
            </a:extLst>
          </p:cNvPr>
          <p:cNvSpPr txBox="1"/>
          <p:nvPr/>
        </p:nvSpPr>
        <p:spPr>
          <a:xfrm>
            <a:off x="838200" y="6375274"/>
            <a:ext cx="9177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	M. Heines, </a:t>
            </a:r>
            <a:r>
              <a:rPr lang="en-US" sz="1600" dirty="0" err="1"/>
              <a:t>detectorefficiency</a:t>
            </a:r>
            <a:r>
              <a:rPr lang="en-US" sz="1600" dirty="0"/>
              <a:t>, 2025</a:t>
            </a:r>
          </a:p>
          <a:p>
            <a:endParaRPr lang="en-US" sz="16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FC3589B-CCFF-BA96-FE63-739BFD287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245" y="2276946"/>
            <a:ext cx="5819350" cy="409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843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3FCFC-6375-3601-72FC-CABF13228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DSS for future users</a:t>
            </a:r>
            <a:endParaRPr lang="en-BE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2A77FFE0-FF5D-042C-694E-8E6252E5B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Germanium detectors and scintillators from external supplier (e.g. IDS, Leuven…)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1C978F-F37F-FC18-1DDC-D00B62E05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96"/>
          <a:stretch>
            <a:fillRect/>
          </a:stretch>
        </p:blipFill>
        <p:spPr>
          <a:xfrm>
            <a:off x="5905826" y="3260979"/>
            <a:ext cx="3123438" cy="35192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75AEB5-8491-C96D-66CA-61D79DAA6272}"/>
              </a:ext>
            </a:extLst>
          </p:cNvPr>
          <p:cNvSpPr txBox="1"/>
          <p:nvPr/>
        </p:nvSpPr>
        <p:spPr>
          <a:xfrm>
            <a:off x="6693353" y="3260979"/>
            <a:ext cx="154838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Frame for germanium detectors</a:t>
            </a:r>
            <a:endParaRPr lang="en-BE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1BA75D-4FBE-573A-D50B-B1A6D9C59D40}"/>
              </a:ext>
            </a:extLst>
          </p:cNvPr>
          <p:cNvGrpSpPr/>
          <p:nvPr/>
        </p:nvGrpSpPr>
        <p:grpSpPr>
          <a:xfrm>
            <a:off x="6968533" y="187186"/>
            <a:ext cx="4941201" cy="2794794"/>
            <a:chOff x="2618177" y="158943"/>
            <a:chExt cx="4941201" cy="27947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A2C4BB6-946E-D313-7DB6-8C5E6B6D2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8177" y="173101"/>
              <a:ext cx="4941201" cy="278063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0ADC21-4CDD-5783-0A18-09D45FB2AB0E}"/>
                </a:ext>
              </a:extLst>
            </p:cNvPr>
            <p:cNvSpPr txBox="1"/>
            <p:nvPr/>
          </p:nvSpPr>
          <p:spPr>
            <a:xfrm>
              <a:off x="5377250" y="1753408"/>
              <a:ext cx="1900950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CAEN DAQ + COMPASS software on </a:t>
              </a:r>
              <a:r>
                <a:rPr lang="en-US" dirty="0" err="1"/>
                <a:t>pccris</a:t>
              </a:r>
              <a:r>
                <a:rPr lang="en-US" dirty="0"/>
                <a:t> 32</a:t>
              </a:r>
              <a:endParaRPr lang="en-BE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47B4EC1-35C5-D109-D153-32BB4ACBF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6069" y="158943"/>
              <a:ext cx="2707280" cy="101542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821302-315B-B5F6-58D5-6A3143309742}"/>
              </a:ext>
            </a:extLst>
          </p:cNvPr>
          <p:cNvGrpSpPr/>
          <p:nvPr/>
        </p:nvGrpSpPr>
        <p:grpSpPr>
          <a:xfrm>
            <a:off x="9220681" y="3082112"/>
            <a:ext cx="2846351" cy="3698081"/>
            <a:chOff x="9184105" y="201752"/>
            <a:chExt cx="2846351" cy="3698081"/>
          </a:xfrm>
        </p:grpSpPr>
        <p:pic>
          <p:nvPicPr>
            <p:cNvPr id="8" name="Picture 7" descr="A person holding a metal device&#10;&#10;AI-generated content may be incorrect.">
              <a:extLst>
                <a:ext uri="{FF2B5EF4-FFF2-40B4-BE49-F238E27FC236}">
                  <a16:creationId xmlns:a16="http://schemas.microsoft.com/office/drawing/2014/main" id="{642C1A1A-A5DD-7FD0-E67F-33295516C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92"/>
            <a:stretch>
              <a:fillRect/>
            </a:stretch>
          </p:blipFill>
          <p:spPr>
            <a:xfrm>
              <a:off x="9184105" y="519834"/>
              <a:ext cx="2846351" cy="337999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A63F54-EE18-5F93-F59C-A89772891A5D}"/>
                </a:ext>
              </a:extLst>
            </p:cNvPr>
            <p:cNvSpPr txBox="1"/>
            <p:nvPr/>
          </p:nvSpPr>
          <p:spPr>
            <a:xfrm>
              <a:off x="9253640" y="201752"/>
              <a:ext cx="270728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Detection chamber with beta/alpha detectors</a:t>
              </a:r>
              <a:endParaRPr lang="en-BE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AC29F6F5-FC73-19A7-F075-508DE5EA11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12" b="9196"/>
          <a:stretch>
            <a:fillRect/>
          </a:stretch>
        </p:blipFill>
        <p:spPr>
          <a:xfrm>
            <a:off x="160626" y="1613233"/>
            <a:ext cx="5649492" cy="31131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20DECC-B25A-848E-74B2-614656F6B81B}"/>
              </a:ext>
            </a:extLst>
          </p:cNvPr>
          <p:cNvSpPr txBox="1"/>
          <p:nvPr/>
        </p:nvSpPr>
        <p:spPr>
          <a:xfrm>
            <a:off x="2077301" y="4080084"/>
            <a:ext cx="373281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Tape system + tape controller (</a:t>
            </a:r>
            <a:r>
              <a:rPr lang="en-US" dirty="0" err="1"/>
              <a:t>pccris</a:t>
            </a:r>
            <a:r>
              <a:rPr lang="en-US" dirty="0"/>
              <a:t> 32) + manual in cris logbook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056977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6FD15-A6C8-79B1-7E69-DABE7BC92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76CA4D-F2BD-DD4B-9378-CFAB257E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20B199-B076-0DF3-431F-8384358A7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8EF4FC-3B01-7A50-F9F1-58DDC182C665}"/>
              </a:ext>
            </a:extLst>
          </p:cNvPr>
          <p:cNvGrpSpPr/>
          <p:nvPr/>
        </p:nvGrpSpPr>
        <p:grpSpPr>
          <a:xfrm>
            <a:off x="5703838" y="3083872"/>
            <a:ext cx="4837089" cy="2983442"/>
            <a:chOff x="4960597" y="2608937"/>
            <a:chExt cx="5923811" cy="3653717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EEB6CF84-8A34-ADC3-61F6-CD122527FE3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05" t="7112" r="1816" b="51844"/>
            <a:stretch>
              <a:fillRect/>
            </a:stretch>
          </p:blipFill>
          <p:spPr bwMode="auto">
            <a:xfrm>
              <a:off x="5601208" y="2797840"/>
              <a:ext cx="5283200" cy="2814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E8FD17-3F9B-C3CB-D07C-9F7AA68F9E75}"/>
                </a:ext>
              </a:extLst>
            </p:cNvPr>
            <p:cNvSpPr txBox="1"/>
            <p:nvPr/>
          </p:nvSpPr>
          <p:spPr>
            <a:xfrm>
              <a:off x="6150659" y="5697269"/>
              <a:ext cx="4147790" cy="56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Laser frequency (cm</a:t>
              </a:r>
              <a:r>
                <a:rPr lang="en-US" sz="2400" baseline="30000" dirty="0"/>
                <a:t>-1</a:t>
              </a:r>
              <a:r>
                <a:rPr lang="en-US" sz="2400" dirty="0"/>
                <a:t>)</a:t>
              </a:r>
              <a:endParaRPr lang="en-BE" sz="2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A4F74A-A3D4-9284-B8E0-03C662BC7BBD}"/>
                </a:ext>
              </a:extLst>
            </p:cNvPr>
            <p:cNvSpPr txBox="1"/>
            <p:nvPr/>
          </p:nvSpPr>
          <p:spPr>
            <a:xfrm rot="16200000">
              <a:off x="4159509" y="3701703"/>
              <a:ext cx="2167561" cy="56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Ion counts</a:t>
              </a:r>
              <a:endParaRPr lang="en-BE" sz="2400" dirty="0"/>
            </a:p>
          </p:txBody>
        </p:sp>
        <p:pic>
          <p:nvPicPr>
            <p:cNvPr id="9" name="Picture 8" descr="A red and black background with white circles and dots&#10;&#10;Description automatically generated">
              <a:extLst>
                <a:ext uri="{FF2B5EF4-FFF2-40B4-BE49-F238E27FC236}">
                  <a16:creationId xmlns:a16="http://schemas.microsoft.com/office/drawing/2014/main" id="{3AAE2A20-AE6E-B650-75C9-D017B1C97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2488" y="2608937"/>
              <a:ext cx="2288669" cy="583358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CD7FE7-23D4-5CA4-32AF-E5DDD6F8F08B}"/>
              </a:ext>
            </a:extLst>
          </p:cNvPr>
          <p:cNvGrpSpPr/>
          <p:nvPr/>
        </p:nvGrpSpPr>
        <p:grpSpPr>
          <a:xfrm>
            <a:off x="3293461" y="1265190"/>
            <a:ext cx="6658441" cy="3682119"/>
            <a:chOff x="2008693" y="381662"/>
            <a:chExt cx="8154356" cy="4509362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29219D9-81D3-DE7F-94B0-D051F7B06DC3}"/>
                </a:ext>
              </a:extLst>
            </p:cNvPr>
            <p:cNvCxnSpPr/>
            <p:nvPr/>
          </p:nvCxnSpPr>
          <p:spPr>
            <a:xfrm>
              <a:off x="3731768" y="969264"/>
              <a:ext cx="1595120" cy="0"/>
            </a:xfrm>
            <a:prstGeom prst="line">
              <a:avLst/>
            </a:prstGeom>
            <a:ln w="50800" cmpd="dbl">
              <a:solidFill>
                <a:srgbClr val="0070C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EDD486C-63C6-31EE-8F2A-303DFD5D7A87}"/>
                </a:ext>
              </a:extLst>
            </p:cNvPr>
            <p:cNvCxnSpPr/>
            <p:nvPr/>
          </p:nvCxnSpPr>
          <p:spPr>
            <a:xfrm flipH="1">
              <a:off x="3335528" y="969264"/>
              <a:ext cx="396240" cy="579120"/>
            </a:xfrm>
            <a:prstGeom prst="straightConnector1">
              <a:avLst/>
            </a:prstGeom>
            <a:ln w="41275" cmpd="dbl">
              <a:solidFill>
                <a:srgbClr val="0070C0"/>
              </a:solidFill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1F15EF-D040-EFF0-1DA9-607EB569865B}"/>
                </a:ext>
              </a:extLst>
            </p:cNvPr>
            <p:cNvSpPr txBox="1"/>
            <p:nvPr/>
          </p:nvSpPr>
          <p:spPr>
            <a:xfrm>
              <a:off x="3731768" y="381662"/>
              <a:ext cx="86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  <a:r>
                <a:rPr lang="en-US" sz="2400" baseline="30000" dirty="0"/>
                <a:t>+</a:t>
              </a:r>
              <a:endParaRPr lang="en-BE" sz="2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1A2991-0BBC-C309-9B5A-1A2366A006EF}"/>
                </a:ext>
              </a:extLst>
            </p:cNvPr>
            <p:cNvSpPr txBox="1"/>
            <p:nvPr/>
          </p:nvSpPr>
          <p:spPr>
            <a:xfrm>
              <a:off x="4424625" y="491497"/>
              <a:ext cx="1480732" cy="450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28.6 keV</a:t>
              </a:r>
              <a:endParaRPr lang="en-BE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0FC6D2-EF75-1020-7D0D-BC9F0D9C754E}"/>
                </a:ext>
              </a:extLst>
            </p:cNvPr>
            <p:cNvSpPr txBox="1"/>
            <p:nvPr/>
          </p:nvSpPr>
          <p:spPr>
            <a:xfrm>
              <a:off x="5581190" y="734980"/>
              <a:ext cx="1771143" cy="450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5.2 (1) min</a:t>
              </a:r>
              <a:endParaRPr lang="en-BE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9806B21-6121-22F8-0975-B3A2C4FE541E}"/>
                    </a:ext>
                  </a:extLst>
                </p:cNvPr>
                <p:cNvSpPr txBox="1"/>
                <p:nvPr/>
              </p:nvSpPr>
              <p:spPr>
                <a:xfrm>
                  <a:off x="2008693" y="1036812"/>
                  <a:ext cx="14732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𝐸𝐶</m:t>
                        </m:r>
                      </m:oMath>
                    </m:oMathPara>
                  </a14:m>
                  <a:endParaRPr lang="en-BE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13A62FD-D94E-5A20-65DC-A878C1FB35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8693" y="1036812"/>
                  <a:ext cx="1473202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40000"/>
                  </a:stretch>
                </a:blipFill>
              </p:spPr>
              <p:txBody>
                <a:bodyPr/>
                <a:lstStyle/>
                <a:p>
                  <a:r>
                    <a:rPr lang="en-B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FE411D03-BB03-F7B3-5701-1471B2A8379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711943" y="1439919"/>
              <a:ext cx="3854211" cy="3048000"/>
            </a:xfrm>
            <a:prstGeom prst="bentConnector3">
              <a:avLst>
                <a:gd name="adj1" fmla="val 100086"/>
              </a:avLst>
            </a:prstGeom>
            <a:ln w="1016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DCCCDB-C167-3746-F72D-789DE7891638}"/>
              </a:ext>
            </a:extLst>
          </p:cNvPr>
          <p:cNvGrpSpPr/>
          <p:nvPr/>
        </p:nvGrpSpPr>
        <p:grpSpPr>
          <a:xfrm>
            <a:off x="1590322" y="1624008"/>
            <a:ext cx="1503328" cy="1871692"/>
            <a:chOff x="585877" y="221389"/>
            <a:chExt cx="1841073" cy="22921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4702DD3-CD76-F27B-C1D3-F7FA64992351}"/>
                </a:ext>
              </a:extLst>
            </p:cNvPr>
            <p:cNvGrpSpPr/>
            <p:nvPr/>
          </p:nvGrpSpPr>
          <p:grpSpPr>
            <a:xfrm rot="7557857">
              <a:off x="1402251" y="712870"/>
              <a:ext cx="451542" cy="1597857"/>
              <a:chOff x="5200018" y="5075346"/>
              <a:chExt cx="451542" cy="1597857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0927467-0FC3-C93D-F7B2-46EFCC984339}"/>
                  </a:ext>
                </a:extLst>
              </p:cNvPr>
              <p:cNvGrpSpPr/>
              <p:nvPr/>
            </p:nvGrpSpPr>
            <p:grpSpPr>
              <a:xfrm>
                <a:off x="5200018" y="5075346"/>
                <a:ext cx="451542" cy="1597857"/>
                <a:chOff x="5200018" y="5075346"/>
                <a:chExt cx="451542" cy="1597857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3F70D6C-B401-F2DB-6DE3-E61481693622}"/>
                    </a:ext>
                  </a:extLst>
                </p:cNvPr>
                <p:cNvSpPr/>
                <p:nvPr/>
              </p:nvSpPr>
              <p:spPr>
                <a:xfrm>
                  <a:off x="5200018" y="5718628"/>
                  <a:ext cx="451542" cy="954575"/>
                </a:xfrm>
                <a:prstGeom prst="rect">
                  <a:avLst/>
                </a:prstGeom>
                <a:solidFill>
                  <a:srgbClr val="FFCC99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A0FD22B-9DF8-CE2C-8F54-D7766367D9C8}"/>
                    </a:ext>
                  </a:extLst>
                </p:cNvPr>
                <p:cNvSpPr/>
                <p:nvPr/>
              </p:nvSpPr>
              <p:spPr>
                <a:xfrm>
                  <a:off x="5343494" y="5075346"/>
                  <a:ext cx="185746" cy="63178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5E07FFFB-9809-6F33-2543-271FDFE9CE02}"/>
                    </a:ext>
                  </a:extLst>
                </p:cNvPr>
                <p:cNvSpPr/>
                <p:nvPr/>
              </p:nvSpPr>
              <p:spPr>
                <a:xfrm>
                  <a:off x="5225590" y="6504887"/>
                  <a:ext cx="404118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B9B19D0-1501-E040-1F12-A7AA02B24D68}"/>
                  </a:ext>
                </a:extLst>
              </p:cNvPr>
              <p:cNvSpPr/>
              <p:nvPr/>
            </p:nvSpPr>
            <p:spPr>
              <a:xfrm>
                <a:off x="5215477" y="5926400"/>
                <a:ext cx="414231" cy="8259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6DF8CCE-E0DD-F1ED-F967-7D18DF424EED}"/>
                </a:ext>
              </a:extLst>
            </p:cNvPr>
            <p:cNvGrpSpPr/>
            <p:nvPr/>
          </p:nvGrpSpPr>
          <p:grpSpPr>
            <a:xfrm rot="5400000">
              <a:off x="1159035" y="1488885"/>
              <a:ext cx="451542" cy="1597857"/>
              <a:chOff x="5200018" y="5075346"/>
              <a:chExt cx="451542" cy="1597857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150CBF5-77A2-925E-44FE-00BA469648CB}"/>
                  </a:ext>
                </a:extLst>
              </p:cNvPr>
              <p:cNvGrpSpPr/>
              <p:nvPr/>
            </p:nvGrpSpPr>
            <p:grpSpPr>
              <a:xfrm>
                <a:off x="5200018" y="5075346"/>
                <a:ext cx="451542" cy="1597857"/>
                <a:chOff x="5200018" y="5075346"/>
                <a:chExt cx="451542" cy="1597857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5407350-0351-1B50-D121-FB091ED38C6B}"/>
                    </a:ext>
                  </a:extLst>
                </p:cNvPr>
                <p:cNvSpPr/>
                <p:nvPr/>
              </p:nvSpPr>
              <p:spPr>
                <a:xfrm>
                  <a:off x="5200018" y="5718628"/>
                  <a:ext cx="451542" cy="954575"/>
                </a:xfrm>
                <a:prstGeom prst="rect">
                  <a:avLst/>
                </a:prstGeom>
                <a:solidFill>
                  <a:srgbClr val="FFCC99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BEFFB39F-C313-135B-CA14-E68D22C05D23}"/>
                    </a:ext>
                  </a:extLst>
                </p:cNvPr>
                <p:cNvSpPr/>
                <p:nvPr/>
              </p:nvSpPr>
              <p:spPr>
                <a:xfrm>
                  <a:off x="5343494" y="5075346"/>
                  <a:ext cx="185746" cy="63178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BD1F5178-10B1-AF05-EE66-9139BADD4ED5}"/>
                    </a:ext>
                  </a:extLst>
                </p:cNvPr>
                <p:cNvSpPr/>
                <p:nvPr/>
              </p:nvSpPr>
              <p:spPr>
                <a:xfrm>
                  <a:off x="5225590" y="6504887"/>
                  <a:ext cx="404118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78B6C6A-0816-290A-33BC-5DA98A096BA5}"/>
                  </a:ext>
                </a:extLst>
              </p:cNvPr>
              <p:cNvSpPr/>
              <p:nvPr/>
            </p:nvSpPr>
            <p:spPr>
              <a:xfrm>
                <a:off x="5215477" y="5926400"/>
                <a:ext cx="414231" cy="8259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D3A8E86-4E20-81AB-CC25-48BC92CCD5E7}"/>
                </a:ext>
              </a:extLst>
            </p:cNvPr>
            <p:cNvGrpSpPr/>
            <p:nvPr/>
          </p:nvGrpSpPr>
          <p:grpSpPr>
            <a:xfrm rot="9355759">
              <a:off x="1926386" y="221389"/>
              <a:ext cx="451542" cy="1597857"/>
              <a:chOff x="5200018" y="5075346"/>
              <a:chExt cx="451542" cy="1597857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E07240A-C0B3-C272-56E1-720939122225}"/>
                  </a:ext>
                </a:extLst>
              </p:cNvPr>
              <p:cNvGrpSpPr/>
              <p:nvPr/>
            </p:nvGrpSpPr>
            <p:grpSpPr>
              <a:xfrm>
                <a:off x="5200018" y="5075346"/>
                <a:ext cx="451542" cy="1597857"/>
                <a:chOff x="5200018" y="5075346"/>
                <a:chExt cx="451542" cy="159785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B81CF035-1AF6-85C3-9252-05FE7E85FD78}"/>
                    </a:ext>
                  </a:extLst>
                </p:cNvPr>
                <p:cNvSpPr/>
                <p:nvPr/>
              </p:nvSpPr>
              <p:spPr>
                <a:xfrm>
                  <a:off x="5200018" y="5718628"/>
                  <a:ext cx="451542" cy="954575"/>
                </a:xfrm>
                <a:prstGeom prst="rect">
                  <a:avLst/>
                </a:prstGeom>
                <a:solidFill>
                  <a:srgbClr val="FFCC99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7E42C38D-1902-3572-BD88-C63E2015D81F}"/>
                    </a:ext>
                  </a:extLst>
                </p:cNvPr>
                <p:cNvSpPr/>
                <p:nvPr/>
              </p:nvSpPr>
              <p:spPr>
                <a:xfrm>
                  <a:off x="5343494" y="5075346"/>
                  <a:ext cx="185746" cy="63178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929DE198-B9D6-5D56-D745-5F0CE32CF0CF}"/>
                    </a:ext>
                  </a:extLst>
                </p:cNvPr>
                <p:cNvSpPr/>
                <p:nvPr/>
              </p:nvSpPr>
              <p:spPr>
                <a:xfrm>
                  <a:off x="5225590" y="6504887"/>
                  <a:ext cx="404118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62A4274-56C3-0DF4-9632-0BB10A1145F0}"/>
                  </a:ext>
                </a:extLst>
              </p:cNvPr>
              <p:cNvSpPr/>
              <p:nvPr/>
            </p:nvSpPr>
            <p:spPr>
              <a:xfrm>
                <a:off x="5215477" y="5926400"/>
                <a:ext cx="414231" cy="8259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E887DEE-280C-CD6C-F12E-1A333AD11122}"/>
              </a:ext>
            </a:extLst>
          </p:cNvPr>
          <p:cNvGrpSpPr/>
          <p:nvPr/>
        </p:nvGrpSpPr>
        <p:grpSpPr>
          <a:xfrm>
            <a:off x="3173946" y="2053323"/>
            <a:ext cx="5326129" cy="2333997"/>
            <a:chOff x="3173946" y="2053323"/>
            <a:chExt cx="5326129" cy="233399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FF0883-38D0-3CFC-A7FF-083847374BD9}"/>
                </a:ext>
              </a:extLst>
            </p:cNvPr>
            <p:cNvSpPr txBox="1"/>
            <p:nvPr/>
          </p:nvSpPr>
          <p:spPr>
            <a:xfrm>
              <a:off x="3250744" y="3346048"/>
              <a:ext cx="10070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/>
                <a:t>106</a:t>
              </a:r>
              <a:r>
                <a:rPr lang="en-US" sz="2400" dirty="0"/>
                <a:t>Cd</a:t>
              </a:r>
            </a:p>
            <a:p>
              <a:r>
                <a:rPr lang="en-US" sz="2400" dirty="0"/>
                <a:t>stable</a:t>
              </a:r>
              <a:endParaRPr lang="en-BE" sz="2400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42A1C3B-F833-8146-CA35-15CBA7237308}"/>
                </a:ext>
              </a:extLst>
            </p:cNvPr>
            <p:cNvGrpSpPr/>
            <p:nvPr/>
          </p:nvGrpSpPr>
          <p:grpSpPr>
            <a:xfrm>
              <a:off x="3173946" y="2053323"/>
              <a:ext cx="5326129" cy="2333997"/>
              <a:chOff x="1862328" y="1346861"/>
              <a:chExt cx="6522720" cy="2858364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54675951-D18F-D4ED-46EA-ED6AA51536F1}"/>
                  </a:ext>
                </a:extLst>
              </p:cNvPr>
              <p:cNvSpPr/>
              <p:nvPr/>
            </p:nvSpPr>
            <p:spPr>
              <a:xfrm>
                <a:off x="1862328" y="2732024"/>
                <a:ext cx="1473200" cy="147320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9CEB5B2-A663-CAF1-BE1F-4E203DCB00CB}"/>
                  </a:ext>
                </a:extLst>
              </p:cNvPr>
              <p:cNvCxnSpPr/>
              <p:nvPr/>
            </p:nvCxnSpPr>
            <p:spPr>
              <a:xfrm>
                <a:off x="3731768" y="1934464"/>
                <a:ext cx="1595120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6BF7F09-8643-8911-CC7F-59243C932FD7}"/>
                  </a:ext>
                </a:extLst>
              </p:cNvPr>
              <p:cNvCxnSpPr/>
              <p:nvPr/>
            </p:nvCxnSpPr>
            <p:spPr>
              <a:xfrm flipH="1">
                <a:off x="3335528" y="1934464"/>
                <a:ext cx="396240" cy="579120"/>
              </a:xfrm>
              <a:prstGeom prst="straightConnector1">
                <a:avLst/>
              </a:prstGeom>
              <a:ln w="412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49FDA08-8467-4860-C9B6-417D5755940C}"/>
                  </a:ext>
                </a:extLst>
              </p:cNvPr>
              <p:cNvSpPr txBox="1"/>
              <p:nvPr/>
            </p:nvSpPr>
            <p:spPr>
              <a:xfrm>
                <a:off x="3741928" y="1346861"/>
                <a:ext cx="863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7</a:t>
                </a:r>
                <a:r>
                  <a:rPr lang="en-US" sz="2400" baseline="30000" dirty="0"/>
                  <a:t>+</a:t>
                </a:r>
                <a:endParaRPr lang="en-BE" sz="2400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82CFBCE-73BD-AD01-619D-DE1421F2D7BE}"/>
                  </a:ext>
                </a:extLst>
              </p:cNvPr>
              <p:cNvSpPr txBox="1"/>
              <p:nvPr/>
            </p:nvSpPr>
            <p:spPr>
              <a:xfrm>
                <a:off x="4442910" y="1462995"/>
                <a:ext cx="1239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0.0 keV</a:t>
                </a:r>
                <a:endParaRPr lang="en-BE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E10A7A9-E177-3413-62CC-7172DD89CA60}"/>
                  </a:ext>
                </a:extLst>
              </p:cNvPr>
              <p:cNvSpPr txBox="1"/>
              <p:nvPr/>
            </p:nvSpPr>
            <p:spPr>
              <a:xfrm>
                <a:off x="5499608" y="1721943"/>
                <a:ext cx="1717039" cy="452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6.2 (1) min</a:t>
                </a:r>
                <a:endParaRPr lang="en-BE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F6D25AC-679B-EB2B-3ECE-74D52B6AE518}"/>
                  </a:ext>
                </a:extLst>
              </p:cNvPr>
              <p:cNvSpPr txBox="1"/>
              <p:nvPr/>
            </p:nvSpPr>
            <p:spPr>
              <a:xfrm>
                <a:off x="3970530" y="2130962"/>
                <a:ext cx="1239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aseline="30000" dirty="0"/>
                  <a:t>106</a:t>
                </a:r>
                <a:r>
                  <a:rPr lang="en-US" sz="2400" dirty="0"/>
                  <a:t>In</a:t>
                </a:r>
                <a:endParaRPr lang="en-BE" sz="2400" baseline="300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65073F80-2911-8ADA-BB62-A4AC91E7AB57}"/>
                      </a:ext>
                    </a:extLst>
                  </p:cNvPr>
                  <p:cNvSpPr txBox="1"/>
                  <p:nvPr/>
                </p:nvSpPr>
                <p:spPr>
                  <a:xfrm>
                    <a:off x="2022273" y="1967192"/>
                    <a:ext cx="14732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oMath>
                      </m:oMathPara>
                    </a14:m>
                    <a:endParaRPr lang="en-BE" dirty="0"/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0C76AEFD-640D-C79E-EACD-DEB11549E9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22273" y="1967192"/>
                    <a:ext cx="1473203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40816"/>
                    </a:stretch>
                  </a:blipFill>
                </p:spPr>
                <p:txBody>
                  <a:bodyPr/>
                  <a:lstStyle/>
                  <a:p>
                    <a:r>
                      <a:rPr lang="en-B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7" name="Connector: Elbow 46">
                <a:extLst>
                  <a:ext uri="{FF2B5EF4-FFF2-40B4-BE49-F238E27FC236}">
                    <a16:creationId xmlns:a16="http://schemas.microsoft.com/office/drawing/2014/main" id="{B921167E-85EB-5081-4592-8318A5F8D4A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988050" y="1967192"/>
                <a:ext cx="1396998" cy="546393"/>
              </a:xfrm>
              <a:prstGeom prst="bentConnector3">
                <a:avLst>
                  <a:gd name="adj1" fmla="val 3454"/>
                </a:avLst>
              </a:prstGeom>
              <a:ln w="1016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FB93478-B0A5-762E-7D30-66080AEE3754}"/>
              </a:ext>
            </a:extLst>
          </p:cNvPr>
          <p:cNvGrpSpPr/>
          <p:nvPr/>
        </p:nvGrpSpPr>
        <p:grpSpPr>
          <a:xfrm>
            <a:off x="8541556" y="2582743"/>
            <a:ext cx="1418642" cy="2632946"/>
            <a:chOff x="8435852" y="1995223"/>
            <a:chExt cx="1737360" cy="3224477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3797BF5-7113-5A1C-5BC6-2B8F3B35D21A}"/>
                </a:ext>
              </a:extLst>
            </p:cNvPr>
            <p:cNvCxnSpPr/>
            <p:nvPr/>
          </p:nvCxnSpPr>
          <p:spPr>
            <a:xfrm flipV="1">
              <a:off x="9296400" y="2391265"/>
              <a:ext cx="0" cy="2828435"/>
            </a:xfrm>
            <a:prstGeom prst="straightConnector1">
              <a:avLst/>
            </a:prstGeom>
            <a:ln w="762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A2D2529-DFD7-F95C-EDE5-C09BBE8B9FD5}"/>
                </a:ext>
              </a:extLst>
            </p:cNvPr>
            <p:cNvSpPr txBox="1"/>
            <p:nvPr/>
          </p:nvSpPr>
          <p:spPr>
            <a:xfrm>
              <a:off x="8435852" y="1995223"/>
              <a:ext cx="1737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Background</a:t>
              </a:r>
              <a:endParaRPr lang="en-BE" dirty="0"/>
            </a:p>
          </p:txBody>
        </p:sp>
      </p:grpSp>
    </p:spTree>
    <p:extLst>
      <p:ext uri="{BB962C8B-B14F-4D97-AF65-F5344CB8AC3E}">
        <p14:creationId xmlns:p14="http://schemas.microsoft.com/office/powerpoint/2010/main" val="312202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390B7-00D1-B2E4-104C-3D222A20E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3FC265-24BC-9E6A-01AC-6BD4C4BF9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350AB6-C3F9-AAE4-A3DF-D8FBDEF5E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9E052B29-7440-B691-0F16-F060A867A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32" y="1219200"/>
            <a:ext cx="9225935" cy="498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73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DBFC06-9C74-136E-4FDA-9F3BF57E3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5E6B90-EEC8-3015-4F13-74AECE87E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52369-8077-2516-AAFB-7F80B061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 descr="A graph of a number of numbers and a red and blue line&#10;&#10;AI-generated content may be incorrect.">
            <a:extLst>
              <a:ext uri="{FF2B5EF4-FFF2-40B4-BE49-F238E27FC236}">
                <a16:creationId xmlns:a16="http://schemas.microsoft.com/office/drawing/2014/main" id="{5784685C-312E-7BF2-2968-35C4E5BA1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0" y="2048256"/>
            <a:ext cx="5629819" cy="34326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704D80-BDEF-6619-03D6-B71159D8B07A}"/>
              </a:ext>
            </a:extLst>
          </p:cNvPr>
          <p:cNvSpPr txBox="1"/>
          <p:nvPr/>
        </p:nvSpPr>
        <p:spPr>
          <a:xfrm>
            <a:off x="3106284" y="3105834"/>
            <a:ext cx="249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Population of excited states with low spin</a:t>
            </a:r>
            <a:endParaRPr lang="en-BE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55B9A-636C-3D5E-6A71-90035EF0B2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771" y="2048256"/>
            <a:ext cx="6353889" cy="34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75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3A7BB-AD4D-656E-D4A5-D41441F52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purification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849DF-0819-E1A0-D933-3F382CA84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0DE821B-F9FE-D746-B10A-64408410B7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5" t="7112" r="1816" b="51844"/>
          <a:stretch>
            <a:fillRect/>
          </a:stretch>
        </p:blipFill>
        <p:spPr bwMode="auto">
          <a:xfrm>
            <a:off x="592255" y="3377717"/>
            <a:ext cx="5283200" cy="281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CF935-D502-0133-9566-C4CEFA56913E}"/>
              </a:ext>
            </a:extLst>
          </p:cNvPr>
          <p:cNvSpPr txBox="1"/>
          <p:nvPr/>
        </p:nvSpPr>
        <p:spPr>
          <a:xfrm>
            <a:off x="1575870" y="6206152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Laser frequency (cm</a:t>
            </a:r>
            <a:r>
              <a:rPr lang="en-US" sz="2400" baseline="30000" dirty="0"/>
              <a:t>-1</a:t>
            </a:r>
            <a:r>
              <a:rPr lang="en-US" sz="2400" dirty="0"/>
              <a:t>)</a:t>
            </a:r>
            <a:endParaRPr lang="en-BE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7756C9-4324-E0E3-F253-CFFB68B6927C}"/>
              </a:ext>
            </a:extLst>
          </p:cNvPr>
          <p:cNvSpPr txBox="1"/>
          <p:nvPr/>
        </p:nvSpPr>
        <p:spPr>
          <a:xfrm rot="16200000">
            <a:off x="-360817" y="4316523"/>
            <a:ext cx="1304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Counts</a:t>
            </a:r>
            <a:endParaRPr lang="en-BE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D3FF93-0901-2502-3CF5-7B25FAC5F294}"/>
              </a:ext>
            </a:extLst>
          </p:cNvPr>
          <p:cNvSpPr txBox="1"/>
          <p:nvPr/>
        </p:nvSpPr>
        <p:spPr>
          <a:xfrm>
            <a:off x="3343710" y="2783576"/>
            <a:ext cx="173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Off-resonance</a:t>
            </a:r>
            <a:endParaRPr lang="en-B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461D42-4333-A789-D633-0E244468A8F0}"/>
              </a:ext>
            </a:extLst>
          </p:cNvPr>
          <p:cNvCxnSpPr>
            <a:cxnSpLocks/>
          </p:cNvCxnSpPr>
          <p:nvPr/>
        </p:nvCxnSpPr>
        <p:spPr>
          <a:xfrm>
            <a:off x="5081070" y="2783576"/>
            <a:ext cx="35052" cy="274789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E50700-286C-CAC1-1C35-C416BD6A8696}"/>
              </a:ext>
            </a:extLst>
          </p:cNvPr>
          <p:cNvCxnSpPr>
            <a:cxnSpLocks/>
          </p:cNvCxnSpPr>
          <p:nvPr/>
        </p:nvCxnSpPr>
        <p:spPr>
          <a:xfrm>
            <a:off x="4316022" y="3159742"/>
            <a:ext cx="0" cy="2555576"/>
          </a:xfrm>
          <a:prstGeom prst="straightConnector1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D1CE514-1CFA-DE9C-4C19-B355B0B64199}"/>
              </a:ext>
            </a:extLst>
          </p:cNvPr>
          <p:cNvSpPr txBox="1"/>
          <p:nvPr/>
        </p:nvSpPr>
        <p:spPr>
          <a:xfrm>
            <a:off x="4212390" y="2137245"/>
            <a:ext cx="1737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On-resonance</a:t>
            </a:r>
          </a:p>
          <a:p>
            <a:pPr algn="ctr"/>
            <a:r>
              <a:rPr lang="en-US" dirty="0"/>
              <a:t>(I = 2)</a:t>
            </a:r>
            <a:endParaRPr lang="en-B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074052-8FAF-6EF4-7B5C-BCA36FC65358}"/>
              </a:ext>
            </a:extLst>
          </p:cNvPr>
          <p:cNvSpPr txBox="1"/>
          <p:nvPr/>
        </p:nvSpPr>
        <p:spPr>
          <a:xfrm>
            <a:off x="1782372" y="3696018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(I = 7)</a:t>
            </a:r>
            <a:endParaRPr lang="en-B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BF6200-31B5-AB1A-0328-882677748DFC}"/>
              </a:ext>
            </a:extLst>
          </p:cNvPr>
          <p:cNvSpPr txBox="1"/>
          <p:nvPr/>
        </p:nvSpPr>
        <p:spPr>
          <a:xfrm>
            <a:off x="2614729" y="3326686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(I = 7)</a:t>
            </a:r>
            <a:endParaRPr lang="en-B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0D106E-C027-B950-9040-6C2336A33108}"/>
              </a:ext>
            </a:extLst>
          </p:cNvPr>
          <p:cNvSpPr txBox="1"/>
          <p:nvPr/>
        </p:nvSpPr>
        <p:spPr>
          <a:xfrm>
            <a:off x="191421" y="1654929"/>
            <a:ext cx="4286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off-resonance by ~400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Off-resonance is dominated by I = 7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75A4D-208A-FA57-2A1C-B4B9DA7F9C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341" y="3054351"/>
            <a:ext cx="6242246" cy="34783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502273-3DDB-2CBC-CC38-41AC97C53D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61" y="135432"/>
            <a:ext cx="5686005" cy="297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1432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0B56D-411F-292C-C90E-1C25F1525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Purity in gamma rays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38EDA-FEE9-1586-7152-7DF84786C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E7335A-1480-57A1-2606-0D8BD89BC4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5" y="2231135"/>
            <a:ext cx="5816047" cy="32408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307B108-9AE1-59B5-25D0-F8D21F7976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66" y="198339"/>
            <a:ext cx="5291335" cy="29846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3E7D3EE-08E2-F35C-9640-48E5CA5DBA08}"/>
              </a:ext>
            </a:extLst>
          </p:cNvPr>
          <p:cNvSpPr txBox="1"/>
          <p:nvPr/>
        </p:nvSpPr>
        <p:spPr>
          <a:xfrm>
            <a:off x="7104888" y="938260"/>
            <a:ext cx="138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Pure I = 2</a:t>
            </a:r>
            <a:endParaRPr lang="en-BE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B8294D1-8BE7-3269-BF2E-F7E02629B4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271" y="3489882"/>
            <a:ext cx="5201527" cy="291091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58B6808-3143-74B7-B653-13A14494BE7A}"/>
              </a:ext>
            </a:extLst>
          </p:cNvPr>
          <p:cNvSpPr txBox="1"/>
          <p:nvPr/>
        </p:nvSpPr>
        <p:spPr>
          <a:xfrm>
            <a:off x="9480083" y="4305145"/>
            <a:ext cx="1986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Pure collisional ions (I = 7)</a:t>
            </a:r>
            <a:endParaRPr lang="en-BE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5F1AF4-98DF-7386-8A99-0F84282FC227}"/>
              </a:ext>
            </a:extLst>
          </p:cNvPr>
          <p:cNvSpPr txBox="1"/>
          <p:nvPr/>
        </p:nvSpPr>
        <p:spPr>
          <a:xfrm>
            <a:off x="436906" y="5852310"/>
            <a:ext cx="587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gamma-ray intensities </a:t>
            </a:r>
            <a:r>
              <a:rPr lang="en-US" dirty="0">
                <a:sym typeface="Wingdings" panose="05000000000000000000" pitchFamily="2" charset="2"/>
              </a:rPr>
              <a:t> Beta-decay feedings</a:t>
            </a:r>
            <a:endParaRPr lang="en-BE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93BFD8D-8438-9AEB-A031-2784167205EB}"/>
              </a:ext>
            </a:extLst>
          </p:cNvPr>
          <p:cNvCxnSpPr/>
          <p:nvPr/>
        </p:nvCxnSpPr>
        <p:spPr>
          <a:xfrm>
            <a:off x="3375686" y="4005072"/>
            <a:ext cx="4140682" cy="54864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F208F35-9B80-4914-10E7-D89412859661}"/>
              </a:ext>
            </a:extLst>
          </p:cNvPr>
          <p:cNvCxnSpPr/>
          <p:nvPr/>
        </p:nvCxnSpPr>
        <p:spPr>
          <a:xfrm flipV="1">
            <a:off x="5221224" y="1920240"/>
            <a:ext cx="2468880" cy="174650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525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3C7F2-0082-5B71-7EFF-6DEA519D3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6BAE54-5F7E-50D1-ADCE-6D35B9330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gamma-ray intensities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8B6052-F45D-9539-9004-9AAFA2CA6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B6F26B2-44ED-7FA5-3898-242D28F4F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491" y="1300324"/>
            <a:ext cx="6747709" cy="529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5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07507A6D-02B3-6C95-3CE8-B5CCDA47E10C}"/>
              </a:ext>
            </a:extLst>
          </p:cNvPr>
          <p:cNvSpPr/>
          <p:nvPr/>
        </p:nvSpPr>
        <p:spPr>
          <a:xfrm>
            <a:off x="3291065" y="1723272"/>
            <a:ext cx="465457" cy="297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5A0353-E32D-CB77-0F38-B06B71A0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moments and spins of In nuclei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B5CA40-F60C-950D-BD8E-8EEDF3BC9E7F}"/>
              </a:ext>
            </a:extLst>
          </p:cNvPr>
          <p:cNvSpPr/>
          <p:nvPr/>
        </p:nvSpPr>
        <p:spPr>
          <a:xfrm>
            <a:off x="7949155" y="4886435"/>
            <a:ext cx="491320" cy="766586"/>
          </a:xfrm>
          <a:prstGeom prst="rect">
            <a:avLst/>
          </a:prstGeom>
          <a:solidFill>
            <a:schemeClr val="bg1">
              <a:alpha val="84228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348D0D-4A0E-5903-2FAC-B5A8E28E98AE}"/>
              </a:ext>
            </a:extLst>
          </p:cNvPr>
          <p:cNvSpPr/>
          <p:nvPr/>
        </p:nvSpPr>
        <p:spPr>
          <a:xfrm>
            <a:off x="5852160" y="4878825"/>
            <a:ext cx="524293" cy="77758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5D24DC-45F5-62AD-6768-7836FDF36EAB}"/>
              </a:ext>
            </a:extLst>
          </p:cNvPr>
          <p:cNvSpPr/>
          <p:nvPr/>
        </p:nvSpPr>
        <p:spPr>
          <a:xfrm>
            <a:off x="6895371" y="4863151"/>
            <a:ext cx="505738" cy="839424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EF147A-35AB-E652-0A57-E184DA6A4971}"/>
              </a:ext>
            </a:extLst>
          </p:cNvPr>
          <p:cNvSpPr/>
          <p:nvPr/>
        </p:nvSpPr>
        <p:spPr>
          <a:xfrm>
            <a:off x="8953603" y="4931361"/>
            <a:ext cx="531177" cy="72166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EAB4FE-7B3A-EA3F-2BD8-FA6506411D25}"/>
              </a:ext>
            </a:extLst>
          </p:cNvPr>
          <p:cNvSpPr/>
          <p:nvPr/>
        </p:nvSpPr>
        <p:spPr>
          <a:xfrm>
            <a:off x="10021908" y="4918302"/>
            <a:ext cx="491320" cy="766586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40605D-C091-CEEE-513E-D539B4262B2D}"/>
              </a:ext>
            </a:extLst>
          </p:cNvPr>
          <p:cNvSpPr/>
          <p:nvPr/>
        </p:nvSpPr>
        <p:spPr>
          <a:xfrm>
            <a:off x="11051250" y="4931361"/>
            <a:ext cx="531177" cy="530791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F2EDCA6-8E43-A54C-A1C8-0512886280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021DBC-FF76-8F99-C010-7E1F8F69B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4427" y="1061107"/>
            <a:ext cx="6261172" cy="4620403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B80A1BEC-0E35-3F36-161F-90F370755672}"/>
              </a:ext>
            </a:extLst>
          </p:cNvPr>
          <p:cNvSpPr/>
          <p:nvPr/>
        </p:nvSpPr>
        <p:spPr>
          <a:xfrm>
            <a:off x="5296630" y="4899265"/>
            <a:ext cx="5230467" cy="7775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000">
                <a:schemeClr val="bg1">
                  <a:alpha val="71153"/>
                </a:schemeClr>
              </a:gs>
              <a:gs pos="47000">
                <a:schemeClr val="bg1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6F1C9F9A-C001-B06C-201E-6751C806C5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478"/>
          <a:stretch/>
        </p:blipFill>
        <p:spPr>
          <a:xfrm>
            <a:off x="7939677" y="1329584"/>
            <a:ext cx="4156557" cy="594837"/>
          </a:xfrm>
          <a:prstGeom prst="rect">
            <a:avLst/>
          </a:prstGeom>
        </p:spPr>
      </p:pic>
      <p:pic>
        <p:nvPicPr>
          <p:cNvPr id="3" name="Picture 2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B184E441-7210-DCC5-C289-E88398BCF2B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5" b="7436"/>
          <a:stretch/>
        </p:blipFill>
        <p:spPr>
          <a:xfrm>
            <a:off x="7946350" y="2012152"/>
            <a:ext cx="4156557" cy="1857322"/>
          </a:xfrm>
          <a:prstGeom prst="rect">
            <a:avLst/>
          </a:prstGeom>
        </p:spPr>
      </p:pic>
      <p:pic>
        <p:nvPicPr>
          <p:cNvPr id="5" name="Picture 4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D6CC525D-C472-525B-7205-7C7B474567D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53"/>
          <a:stretch/>
        </p:blipFill>
        <p:spPr>
          <a:xfrm>
            <a:off x="7939677" y="5695885"/>
            <a:ext cx="4156557" cy="386986"/>
          </a:xfrm>
          <a:prstGeom prst="rect">
            <a:avLst/>
          </a:prstGeom>
        </p:spPr>
      </p:pic>
      <p:pic>
        <p:nvPicPr>
          <p:cNvPr id="9" name="Picture 8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223AC15D-973B-2476-E637-B3979643E5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4" b="46696"/>
          <a:stretch/>
        </p:blipFill>
        <p:spPr>
          <a:xfrm>
            <a:off x="7933004" y="3828994"/>
            <a:ext cx="4156557" cy="1912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CE9A49-6F0B-C82B-143B-FE1084657842}"/>
              </a:ext>
            </a:extLst>
          </p:cNvPr>
          <p:cNvSpPr txBox="1"/>
          <p:nvPr/>
        </p:nvSpPr>
        <p:spPr>
          <a:xfrm>
            <a:off x="770257" y="1519043"/>
            <a:ext cx="71555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Electric quadrupole moments:</a:t>
            </a:r>
          </a:p>
          <a:p>
            <a:r>
              <a:rPr lang="en-US" dirty="0"/>
              <a:t>Reflects the evolution of collectivity towards mid-shell</a:t>
            </a:r>
          </a:p>
          <a:p>
            <a:r>
              <a:rPr lang="en-US" dirty="0"/>
              <a:t>Probe arising collectivity beyond shell closure</a:t>
            </a:r>
          </a:p>
          <a:p>
            <a:r>
              <a:rPr lang="en-US" dirty="0"/>
              <a:t>Reflects arising deformation</a:t>
            </a:r>
          </a:p>
          <a:p>
            <a:endParaRPr lang="en-US" b="1" dirty="0"/>
          </a:p>
          <a:p>
            <a:endParaRPr lang="en-US" sz="1050" b="1" dirty="0"/>
          </a:p>
          <a:p>
            <a:r>
              <a:rPr lang="en-US" b="1" dirty="0"/>
              <a:t>Magnetic dipole moments:</a:t>
            </a:r>
          </a:p>
          <a:p>
            <a:r>
              <a:rPr lang="en-US" dirty="0"/>
              <a:t>A sensitive probe to study the interplay between the single particle structure and many-body correlations.</a:t>
            </a:r>
          </a:p>
          <a:p>
            <a:r>
              <a:rPr lang="en-US" sz="1800" dirty="0"/>
              <a:t>Reflect the strength of a shell closure</a:t>
            </a:r>
          </a:p>
          <a:p>
            <a:r>
              <a:rPr lang="en-US" dirty="0"/>
              <a:t>Ordering of shell model levels and leading configuration for odd-odd nuclei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2D73D8-48A0-22ED-40FE-BFD3EBB6BDBE}"/>
              </a:ext>
            </a:extLst>
          </p:cNvPr>
          <p:cNvSpPr txBox="1"/>
          <p:nvPr/>
        </p:nvSpPr>
        <p:spPr>
          <a:xfrm>
            <a:off x="60141" y="5822351"/>
            <a:ext cx="610054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dirty="0">
                <a:effectLst/>
                <a:highlight>
                  <a:srgbClr val="FFFFFF"/>
                </a:highlight>
              </a:rPr>
              <a:t>L. </a:t>
            </a:r>
            <a:r>
              <a:rPr lang="en-US" sz="1100" b="0" dirty="0" err="1">
                <a:effectLst/>
                <a:highlight>
                  <a:srgbClr val="FFFFFF"/>
                </a:highlight>
              </a:rPr>
              <a:t>Nies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 et al., Phys. Rev. Lett. 131, 022502 (2023).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A. Vernon et al., Nature 607, 260–265 (2022).</a:t>
            </a:r>
          </a:p>
          <a:p>
            <a:r>
              <a:rPr lang="en-US" sz="1100" b="0" dirty="0">
                <a:effectLst/>
              </a:rPr>
              <a:t>T. Miyagi et al., </a:t>
            </a:r>
            <a:r>
              <a:rPr lang="en-US" sz="1100" dirty="0"/>
              <a:t>Phys. Rev. Lett. 132, 232503 (2024).</a:t>
            </a:r>
            <a:endParaRPr lang="en-US" sz="1100" b="0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A9D831-4A9A-5B34-91BC-DAA97275BA54}"/>
              </a:ext>
            </a:extLst>
          </p:cNvPr>
          <p:cNvSpPr txBox="1"/>
          <p:nvPr/>
        </p:nvSpPr>
        <p:spPr>
          <a:xfrm>
            <a:off x="3122516" y="5828672"/>
            <a:ext cx="6100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ighlight>
                  <a:srgbClr val="FFFFFF"/>
                </a:highlight>
              </a:rPr>
              <a:t>J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et al., Nat. </a:t>
            </a:r>
            <a:r>
              <a:rPr lang="en-US" sz="1100" dirty="0">
                <a:highlight>
                  <a:srgbClr val="FFFFFF"/>
                </a:highlight>
              </a:rPr>
              <a:t>Phys.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(2024).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J.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et al., </a:t>
            </a:r>
            <a:r>
              <a:rPr lang="en-US" sz="1100" dirty="0" err="1">
                <a:highlight>
                  <a:srgbClr val="FFFFFF"/>
                </a:highlight>
              </a:rPr>
              <a:t>arXiv</a:t>
            </a:r>
            <a:r>
              <a:rPr lang="en-US" sz="1100" dirty="0">
                <a:highlight>
                  <a:srgbClr val="FFFFFF"/>
                </a:highlight>
              </a:rPr>
              <a:t> preprint 2310.15093 (2023).</a:t>
            </a:r>
          </a:p>
        </p:txBody>
      </p:sp>
    </p:spTree>
    <p:extLst>
      <p:ext uri="{BB962C8B-B14F-4D97-AF65-F5344CB8AC3E}">
        <p14:creationId xmlns:p14="http://schemas.microsoft.com/office/powerpoint/2010/main" val="23499098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26A29-3E69-FE23-0EF5-830225DD5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4805F2-6827-483D-C207-F4881840E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gamma-ray intensities</a:t>
            </a:r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14E820-F3E1-64E1-301B-8F1DDBCD3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93AC89-1DAF-3889-62EA-2E8F992DE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2" y="1920090"/>
            <a:ext cx="5439608" cy="4272039"/>
          </a:xfrm>
          <a:prstGeom prst="rect">
            <a:avLst/>
          </a:prstGeom>
        </p:spPr>
      </p:pic>
      <p:pic>
        <p:nvPicPr>
          <p:cNvPr id="2" name="Picture 1" descr="A graph of a number of numbers and a red and blue line&#10;&#10;AI-generated content may be incorrect.">
            <a:extLst>
              <a:ext uri="{FF2B5EF4-FFF2-40B4-BE49-F238E27FC236}">
                <a16:creationId xmlns:a16="http://schemas.microsoft.com/office/drawing/2014/main" id="{5B3A526E-F4BD-5181-8ADF-FC4539A90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2027932"/>
            <a:ext cx="6557208" cy="399811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38A65EC-1F44-A787-2103-C20B5D44EBFC}"/>
              </a:ext>
            </a:extLst>
          </p:cNvPr>
          <p:cNvSpPr/>
          <p:nvPr/>
        </p:nvSpPr>
        <p:spPr>
          <a:xfrm rot="1997869">
            <a:off x="1660633" y="2799269"/>
            <a:ext cx="4040084" cy="352107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77A667-C58D-C220-880C-35F4FB8CEAAA}"/>
              </a:ext>
            </a:extLst>
          </p:cNvPr>
          <p:cNvSpPr/>
          <p:nvPr/>
        </p:nvSpPr>
        <p:spPr>
          <a:xfrm rot="1997869">
            <a:off x="8028610" y="2799266"/>
            <a:ext cx="4040084" cy="352107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2D38F4-F23E-3F9B-6A29-AA9231FBD192}"/>
              </a:ext>
            </a:extLst>
          </p:cNvPr>
          <p:cNvSpPr txBox="1"/>
          <p:nvPr/>
        </p:nvSpPr>
        <p:spPr>
          <a:xfrm>
            <a:off x="8391302" y="241029"/>
            <a:ext cx="331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Higher beam purity (~ 2 times)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Enhanced population of low-spin states</a:t>
            </a:r>
            <a:endParaRPr lang="en-BE" sz="2400" dirty="0"/>
          </a:p>
        </p:txBody>
      </p:sp>
    </p:spTree>
    <p:extLst>
      <p:ext uri="{BB962C8B-B14F-4D97-AF65-F5344CB8AC3E}">
        <p14:creationId xmlns:p14="http://schemas.microsoft.com/office/powerpoint/2010/main" val="2664078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765FD-F274-8FD9-F374-7E097E754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AB83DA-3851-842A-80BD-90FA7D69E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gamma-ray intensities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1AF952-D895-97A4-00BD-0872346FE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6658D2-F938-E47C-2984-53CFE2E1D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692" y="1843890"/>
            <a:ext cx="5439608" cy="427203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95141D-9738-7497-5B1C-5BB40E1D2426}"/>
              </a:ext>
            </a:extLst>
          </p:cNvPr>
          <p:cNvCxnSpPr/>
          <p:nvPr/>
        </p:nvCxnSpPr>
        <p:spPr>
          <a:xfrm>
            <a:off x="3496917" y="3290065"/>
            <a:ext cx="14486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FC930EE-2D12-4937-1550-A29B2C1E2630}"/>
              </a:ext>
            </a:extLst>
          </p:cNvPr>
          <p:cNvCxnSpPr>
            <a:cxnSpLocks/>
          </p:cNvCxnSpPr>
          <p:nvPr/>
        </p:nvCxnSpPr>
        <p:spPr>
          <a:xfrm flipH="1">
            <a:off x="3270886" y="3290065"/>
            <a:ext cx="246580" cy="4392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3122B09-5BCE-DDD7-6B78-68BBE9A0358A}"/>
              </a:ext>
            </a:extLst>
          </p:cNvPr>
          <p:cNvCxnSpPr/>
          <p:nvPr/>
        </p:nvCxnSpPr>
        <p:spPr>
          <a:xfrm>
            <a:off x="1097280" y="4620660"/>
            <a:ext cx="14486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ADAB4C-0CCB-0600-A55D-C63CACB2572F}"/>
              </a:ext>
            </a:extLst>
          </p:cNvPr>
          <p:cNvCxnSpPr/>
          <p:nvPr/>
        </p:nvCxnSpPr>
        <p:spPr>
          <a:xfrm>
            <a:off x="1097280" y="5225123"/>
            <a:ext cx="14486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E807493-BBFC-39CD-953F-6F1799171E46}"/>
              </a:ext>
            </a:extLst>
          </p:cNvPr>
          <p:cNvCxnSpPr/>
          <p:nvPr/>
        </p:nvCxnSpPr>
        <p:spPr>
          <a:xfrm>
            <a:off x="1097280" y="5870683"/>
            <a:ext cx="14486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18AD33-AF6B-3C0B-39C8-E1E229BA921B}"/>
              </a:ext>
            </a:extLst>
          </p:cNvPr>
          <p:cNvCxnSpPr/>
          <p:nvPr/>
        </p:nvCxnSpPr>
        <p:spPr>
          <a:xfrm>
            <a:off x="1587015" y="4620660"/>
            <a:ext cx="0" cy="5843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3826ED-A712-F63B-7E17-17E72CA732CA}"/>
              </a:ext>
            </a:extLst>
          </p:cNvPr>
          <p:cNvCxnSpPr>
            <a:cxnSpLocks/>
          </p:cNvCxnSpPr>
          <p:nvPr/>
        </p:nvCxnSpPr>
        <p:spPr>
          <a:xfrm>
            <a:off x="1821608" y="5225123"/>
            <a:ext cx="0" cy="6455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DBDFECD-AF2E-3401-418E-D923FB3761F8}"/>
              </a:ext>
            </a:extLst>
          </p:cNvPr>
          <p:cNvSpPr txBox="1"/>
          <p:nvPr/>
        </p:nvSpPr>
        <p:spPr>
          <a:xfrm>
            <a:off x="1073804" y="4204695"/>
            <a:ext cx="4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+</a:t>
            </a:r>
            <a:endParaRPr lang="en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4B1686-ABEA-76F9-FB11-BA3C29C57BAB}"/>
              </a:ext>
            </a:extLst>
          </p:cNvPr>
          <p:cNvSpPr txBox="1"/>
          <p:nvPr/>
        </p:nvSpPr>
        <p:spPr>
          <a:xfrm>
            <a:off x="1070873" y="4843274"/>
            <a:ext cx="4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+</a:t>
            </a:r>
            <a:endParaRPr lang="en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930F07-2681-C18C-4885-F9C3408E6567}"/>
              </a:ext>
            </a:extLst>
          </p:cNvPr>
          <p:cNvSpPr txBox="1"/>
          <p:nvPr/>
        </p:nvSpPr>
        <p:spPr>
          <a:xfrm>
            <a:off x="1070872" y="5481195"/>
            <a:ext cx="4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r>
              <a:rPr lang="en-US" baseline="30000" dirty="0"/>
              <a:t>+</a:t>
            </a:r>
            <a:endParaRPr lang="en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9E1E3B-7351-D274-DF6D-FFA82FFC4718}"/>
              </a:ext>
            </a:extLst>
          </p:cNvPr>
          <p:cNvSpPr txBox="1"/>
          <p:nvPr/>
        </p:nvSpPr>
        <p:spPr>
          <a:xfrm>
            <a:off x="3609933" y="2908418"/>
            <a:ext cx="4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+</a:t>
            </a:r>
            <a:endParaRPr lang="en-BE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14A981-7A2D-CDC1-8AD5-06F04B1D465F}"/>
              </a:ext>
            </a:extLst>
          </p:cNvPr>
          <p:cNvCxnSpPr>
            <a:cxnSpLocks/>
          </p:cNvCxnSpPr>
          <p:nvPr/>
        </p:nvCxnSpPr>
        <p:spPr>
          <a:xfrm flipH="1">
            <a:off x="2515115" y="4178437"/>
            <a:ext cx="246580" cy="4392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7082F7E-EA5D-CB17-36C6-EB420A546593}"/>
              </a:ext>
            </a:extLst>
          </p:cNvPr>
          <p:cNvSpPr txBox="1"/>
          <p:nvPr/>
        </p:nvSpPr>
        <p:spPr>
          <a:xfrm>
            <a:off x="2761694" y="3953861"/>
            <a:ext cx="75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7.2%</a:t>
            </a:r>
            <a:endParaRPr lang="en-B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4F680F-B60E-4A3A-90ED-AC2F63FBA366}"/>
              </a:ext>
            </a:extLst>
          </p:cNvPr>
          <p:cNvSpPr txBox="1"/>
          <p:nvPr/>
        </p:nvSpPr>
        <p:spPr>
          <a:xfrm>
            <a:off x="3547931" y="3941545"/>
            <a:ext cx="75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 3%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580C37-41C0-CC4A-BF44-F699FB73CD6A}"/>
              </a:ext>
            </a:extLst>
          </p:cNvPr>
          <p:cNvSpPr txBox="1"/>
          <p:nvPr/>
        </p:nvSpPr>
        <p:spPr>
          <a:xfrm>
            <a:off x="4202947" y="3939391"/>
            <a:ext cx="150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By this work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9195D5-2910-4E65-261B-4172309F2457}"/>
              </a:ext>
            </a:extLst>
          </p:cNvPr>
          <p:cNvSpPr txBox="1"/>
          <p:nvPr/>
        </p:nvSpPr>
        <p:spPr>
          <a:xfrm>
            <a:off x="1587015" y="3144560"/>
            <a:ext cx="1255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Literature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306473F-8CB4-7AD9-CB8F-62FC021B4CFF}"/>
                  </a:ext>
                </a:extLst>
              </p:cNvPr>
              <p:cNvSpPr txBox="1"/>
              <p:nvPr/>
            </p:nvSpPr>
            <p:spPr>
              <a:xfrm>
                <a:off x="2339341" y="2217562"/>
                <a:ext cx="14231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ΔI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BE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306473F-8CB4-7AD9-CB8F-62FC021B4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341" y="2217562"/>
                <a:ext cx="1423121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BF7B0F4A-F0A1-B7BB-E02B-36B76E745731}"/>
              </a:ext>
            </a:extLst>
          </p:cNvPr>
          <p:cNvSpPr txBox="1"/>
          <p:nvPr/>
        </p:nvSpPr>
        <p:spPr>
          <a:xfrm>
            <a:off x="1417868" y="4238804"/>
            <a:ext cx="75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</a:t>
            </a:r>
            <a:endParaRPr lang="en-B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F98FD9-EF5A-3724-7DAF-0B3BA99F0A5E}"/>
              </a:ext>
            </a:extLst>
          </p:cNvPr>
          <p:cNvSpPr txBox="1"/>
          <p:nvPr/>
        </p:nvSpPr>
        <p:spPr>
          <a:xfrm>
            <a:off x="2015078" y="4245261"/>
            <a:ext cx="75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3%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A93D5B-B23C-5072-2EA5-D2098B68E676}"/>
              </a:ext>
            </a:extLst>
          </p:cNvPr>
          <p:cNvCxnSpPr>
            <a:endCxn id="24" idx="2"/>
          </p:cNvCxnSpPr>
          <p:nvPr/>
        </p:nvCxnSpPr>
        <p:spPr>
          <a:xfrm>
            <a:off x="1560603" y="4238804"/>
            <a:ext cx="235150" cy="3352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1243963-751F-6B98-67B4-B2F004A41CAB}"/>
              </a:ext>
            </a:extLst>
          </p:cNvPr>
          <p:cNvCxnSpPr/>
          <p:nvPr/>
        </p:nvCxnSpPr>
        <p:spPr>
          <a:xfrm>
            <a:off x="2935200" y="3980975"/>
            <a:ext cx="235150" cy="3352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34C7C20-1F01-E53E-2638-227E28849714}"/>
              </a:ext>
            </a:extLst>
          </p:cNvPr>
          <p:cNvSpPr/>
          <p:nvPr/>
        </p:nvSpPr>
        <p:spPr>
          <a:xfrm>
            <a:off x="7232410" y="3420461"/>
            <a:ext cx="601921" cy="165729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1D6E3E-62E8-96B2-1E91-102E088AF3D7}"/>
              </a:ext>
            </a:extLst>
          </p:cNvPr>
          <p:cNvSpPr txBox="1"/>
          <p:nvPr/>
        </p:nvSpPr>
        <p:spPr>
          <a:xfrm>
            <a:off x="8365902" y="274230"/>
            <a:ext cx="331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Pointing towards a more accurate beta-feedings for forbidden transitions</a:t>
            </a:r>
          </a:p>
        </p:txBody>
      </p:sp>
    </p:spTree>
    <p:extLst>
      <p:ext uri="{BB962C8B-B14F-4D97-AF65-F5344CB8AC3E}">
        <p14:creationId xmlns:p14="http://schemas.microsoft.com/office/powerpoint/2010/main" val="3883153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5" grpId="0"/>
      <p:bldP spid="2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BEA85-5B48-A689-BC09-6A4FE8C2E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>
            <a:extLst>
              <a:ext uri="{FF2B5EF4-FFF2-40B4-BE49-F238E27FC236}">
                <a16:creationId xmlns:a16="http://schemas.microsoft.com/office/drawing/2014/main" id="{4CD59A71-4D25-A5F6-20E4-06183A02A468}"/>
              </a:ext>
            </a:extLst>
          </p:cNvPr>
          <p:cNvSpPr txBox="1">
            <a:spLocks/>
          </p:cNvSpPr>
          <p:nvPr/>
        </p:nvSpPr>
        <p:spPr>
          <a:xfrm>
            <a:off x="685567" y="134672"/>
            <a:ext cx="8926266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dirty="0"/>
              <a:t>Summary and Outlook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1041B2-5903-4A4F-6292-3BA6B924DAA1}"/>
                  </a:ext>
                </a:extLst>
              </p:cNvPr>
              <p:cNvSpPr txBox="1"/>
              <p:nvPr/>
            </p:nvSpPr>
            <p:spPr>
              <a:xfrm>
                <a:off x="685567" y="1643896"/>
                <a:ext cx="10308498" cy="4508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Summary: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Beta decay spectroscopy on </a:t>
                </a:r>
                <a:r>
                  <a:rPr lang="en-US" sz="2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106m,g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In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Commissioning the DSS: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𝜖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𝐷𝑆𝑆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~ 5%</m:t>
                    </m:r>
                  </m:oMath>
                </a14:m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CRIS improves the beam purity by a factor 2 with respect to previous studies, suggesting more accurate beta-feedings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Outlook: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Analysis of coincidences, half-life, updated beta-feedings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for investigating shape coexistence in light Cd isotopes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1041B2-5903-4A4F-6292-3BA6B924D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67" y="1643896"/>
                <a:ext cx="10308498" cy="4508927"/>
              </a:xfrm>
              <a:prstGeom prst="rect">
                <a:avLst/>
              </a:prstGeom>
              <a:blipFill>
                <a:blip r:embed="rId3"/>
                <a:stretch>
                  <a:fillRect l="-1183" t="-1488" b="-284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89799DC-4AB5-E89E-2916-92AF7527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D01C-264B-2784-8E43-D76B27391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E120E5-2B82-A80B-6436-46A0B576A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598AD0-8ADE-DF37-D191-E424C45CF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894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C483D4-965A-0549-9BF7-D6C161B8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3F792-8771-AC27-A78B-D11913E2A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130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3315591E-3178-1980-42CD-FEAE3D7B275F}"/>
              </a:ext>
            </a:extLst>
          </p:cNvPr>
          <p:cNvSpPr/>
          <p:nvPr/>
        </p:nvSpPr>
        <p:spPr>
          <a:xfrm>
            <a:off x="6958149" y="1141955"/>
            <a:ext cx="3475696" cy="1188690"/>
          </a:xfrm>
          <a:prstGeom prst="rect">
            <a:avLst/>
          </a:prstGeom>
          <a:solidFill>
            <a:schemeClr val="accent5">
              <a:lumMod val="20000"/>
              <a:lumOff val="80000"/>
              <a:alpha val="50196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961B73F-D1FC-3E2B-FEDA-1997A386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C435C5-B934-7BF6-9C88-4022A4AD6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CE5E5D-249F-6AD7-3EAE-0D64B678C50D}"/>
              </a:ext>
            </a:extLst>
          </p:cNvPr>
          <p:cNvGrpSpPr/>
          <p:nvPr/>
        </p:nvGrpSpPr>
        <p:grpSpPr>
          <a:xfrm>
            <a:off x="6899837" y="87568"/>
            <a:ext cx="5292163" cy="2913169"/>
            <a:chOff x="2813928" y="1571812"/>
            <a:chExt cx="5292163" cy="291316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8B261E7-4A87-8A16-3389-911A804467A1}"/>
                </a:ext>
              </a:extLst>
            </p:cNvPr>
            <p:cNvSpPr/>
            <p:nvPr/>
          </p:nvSpPr>
          <p:spPr>
            <a:xfrm>
              <a:off x="2813928" y="3051432"/>
              <a:ext cx="3786108" cy="368302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50196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FA0250D-B377-AF90-5CA4-A6281C28C2B9}"/>
                </a:ext>
              </a:extLst>
            </p:cNvPr>
            <p:cNvGrpSpPr/>
            <p:nvPr/>
          </p:nvGrpSpPr>
          <p:grpSpPr>
            <a:xfrm>
              <a:off x="2901920" y="1571812"/>
              <a:ext cx="5204171" cy="2913169"/>
              <a:chOff x="2711917" y="1068405"/>
              <a:chExt cx="6291646" cy="352191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0C718AE9-2DBD-95DC-0211-241C8052647C}"/>
                  </a:ext>
                </a:extLst>
              </p:cNvPr>
              <p:cNvGrpSpPr/>
              <p:nvPr/>
            </p:nvGrpSpPr>
            <p:grpSpPr>
              <a:xfrm>
                <a:off x="2711917" y="1068405"/>
                <a:ext cx="5113422" cy="2839452"/>
                <a:chOff x="1181501" y="462014"/>
                <a:chExt cx="8174254" cy="4052233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F6C6087D-F1CD-13B6-F084-DD7357875F7E}"/>
                    </a:ext>
                  </a:extLst>
                </p:cNvPr>
                <p:cNvSpPr/>
                <p:nvPr/>
              </p:nvSpPr>
              <p:spPr>
                <a:xfrm>
                  <a:off x="3176336" y="2127182"/>
                  <a:ext cx="6179419" cy="238706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490A8C6-2B03-179B-158B-1B59F2D1D951}"/>
                    </a:ext>
                  </a:extLst>
                </p:cNvPr>
                <p:cNvSpPr/>
                <p:nvPr/>
              </p:nvSpPr>
              <p:spPr>
                <a:xfrm>
                  <a:off x="1840832" y="2786510"/>
                  <a:ext cx="1337911" cy="106840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031AA5C-4564-A0EE-1C28-97E02F458C0A}"/>
                    </a:ext>
                  </a:extLst>
                </p:cNvPr>
                <p:cNvSpPr/>
                <p:nvPr/>
              </p:nvSpPr>
              <p:spPr>
                <a:xfrm>
                  <a:off x="1181501" y="2050181"/>
                  <a:ext cx="659331" cy="246406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3B774800-E1A9-CDE1-D1C4-A408C499CEFD}"/>
                    </a:ext>
                  </a:extLst>
                </p:cNvPr>
                <p:cNvSpPr/>
                <p:nvPr/>
              </p:nvSpPr>
              <p:spPr>
                <a:xfrm>
                  <a:off x="3007893" y="2873139"/>
                  <a:ext cx="327260" cy="8951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CD8AA75-B9AD-B08B-5702-C4D39BD11712}"/>
                    </a:ext>
                  </a:extLst>
                </p:cNvPr>
                <p:cNvSpPr/>
                <p:nvPr/>
              </p:nvSpPr>
              <p:spPr>
                <a:xfrm>
                  <a:off x="3686476" y="2127182"/>
                  <a:ext cx="151598" cy="9914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0FE656F-6BE1-40BD-1AD9-2DBE7DE0B9D2}"/>
                    </a:ext>
                  </a:extLst>
                </p:cNvPr>
                <p:cNvSpPr/>
                <p:nvPr/>
              </p:nvSpPr>
              <p:spPr>
                <a:xfrm>
                  <a:off x="3686476" y="3522844"/>
                  <a:ext cx="151598" cy="9914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286155F-8AA4-B9E9-5045-429EAD47C7CE}"/>
                    </a:ext>
                  </a:extLst>
                </p:cNvPr>
                <p:cNvSpPr/>
                <p:nvPr/>
              </p:nvSpPr>
              <p:spPr>
                <a:xfrm>
                  <a:off x="7708232" y="2127182"/>
                  <a:ext cx="151598" cy="9914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D8BB642-532A-A304-01EF-7D7957EA4486}"/>
                    </a:ext>
                  </a:extLst>
                </p:cNvPr>
                <p:cNvSpPr/>
                <p:nvPr/>
              </p:nvSpPr>
              <p:spPr>
                <a:xfrm>
                  <a:off x="7708232" y="3522844"/>
                  <a:ext cx="151598" cy="9914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50AF68E3-9C8F-835F-E1FF-5CD2298C16B8}"/>
                    </a:ext>
                  </a:extLst>
                </p:cNvPr>
                <p:cNvSpPr/>
                <p:nvPr/>
              </p:nvSpPr>
              <p:spPr>
                <a:xfrm>
                  <a:off x="5930366" y="2281183"/>
                  <a:ext cx="1110114" cy="577515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DDA0EEE9-881C-E5CA-EBE1-575C9ACA64F3}"/>
                    </a:ext>
                  </a:extLst>
                </p:cNvPr>
                <p:cNvSpPr/>
                <p:nvPr/>
              </p:nvSpPr>
              <p:spPr>
                <a:xfrm>
                  <a:off x="6362299" y="462014"/>
                  <a:ext cx="124528" cy="1819170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09BC9016-CB32-4084-6114-5CED6EFF4563}"/>
                    </a:ext>
                  </a:extLst>
                </p:cNvPr>
                <p:cNvSpPr/>
                <p:nvPr/>
              </p:nvSpPr>
              <p:spPr>
                <a:xfrm>
                  <a:off x="8132143" y="2353375"/>
                  <a:ext cx="951298" cy="166517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6" name="Partial Circle 25">
                  <a:extLst>
                    <a:ext uri="{FF2B5EF4-FFF2-40B4-BE49-F238E27FC236}">
                      <a16:creationId xmlns:a16="http://schemas.microsoft.com/office/drawing/2014/main" id="{A39CD4AD-C3EB-19F6-4E56-ECA2F1763588}"/>
                    </a:ext>
                  </a:extLst>
                </p:cNvPr>
                <p:cNvSpPr/>
                <p:nvPr/>
              </p:nvSpPr>
              <p:spPr>
                <a:xfrm rot="16200000">
                  <a:off x="8347456" y="3876122"/>
                  <a:ext cx="563081" cy="520666"/>
                </a:xfrm>
                <a:prstGeom prst="pie">
                  <a:avLst>
                    <a:gd name="adj1" fmla="val 5386486"/>
                    <a:gd name="adj2" fmla="val 16200000"/>
                  </a:avLst>
                </a:prstGeom>
                <a:solidFill>
                  <a:schemeClr val="bg2"/>
                </a:solidFill>
                <a:ln w="571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76550880-BFA4-9715-86E4-3A3045C0F83F}"/>
                    </a:ext>
                  </a:extLst>
                </p:cNvPr>
                <p:cNvSpPr/>
                <p:nvPr/>
              </p:nvSpPr>
              <p:spPr>
                <a:xfrm>
                  <a:off x="8095247" y="3063240"/>
                  <a:ext cx="231006" cy="365760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98594C13-ADB9-D671-701D-6078B23CC3FE}"/>
                    </a:ext>
                  </a:extLst>
                </p:cNvPr>
                <p:cNvSpPr/>
                <p:nvPr/>
              </p:nvSpPr>
              <p:spPr>
                <a:xfrm rot="5400000">
                  <a:off x="8476647" y="1918231"/>
                  <a:ext cx="262290" cy="98819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16283FE4-52EC-10A8-3627-91190A0F6C77}"/>
                    </a:ext>
                  </a:extLst>
                </p:cNvPr>
                <p:cNvSpPr/>
                <p:nvPr/>
              </p:nvSpPr>
              <p:spPr>
                <a:xfrm rot="5400000">
                  <a:off x="8548438" y="2061814"/>
                  <a:ext cx="117906" cy="705856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7839A003-35B9-73CC-7FCE-A8AED9C7EC40}"/>
                    </a:ext>
                  </a:extLst>
                </p:cNvPr>
                <p:cNvSpPr/>
                <p:nvPr/>
              </p:nvSpPr>
              <p:spPr>
                <a:xfrm>
                  <a:off x="9073014" y="2292011"/>
                  <a:ext cx="122320" cy="1896181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BE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23CA4C77-3FF2-2608-4131-D5B9EFA46AA7}"/>
                    </a:ext>
                  </a:extLst>
                </p:cNvPr>
                <p:cNvCxnSpPr>
                  <a:cxnSpLocks/>
                  <a:endCxn id="26" idx="1"/>
                </p:cNvCxnSpPr>
                <p:nvPr/>
              </p:nvCxnSpPr>
              <p:spPr>
                <a:xfrm>
                  <a:off x="8862260" y="1318661"/>
                  <a:ext cx="27070" cy="2817794"/>
                </a:xfrm>
                <a:prstGeom prst="line">
                  <a:avLst/>
                </a:prstGeom>
                <a:ln w="76200">
                  <a:solidFill>
                    <a:schemeClr val="bg1">
                      <a:lumMod val="65000"/>
                    </a:schemeClr>
                  </a:solidFill>
                  <a:headEnd type="triangl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5F2A4607-1543-FBB9-9AAC-86C5622693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41594" y="1312646"/>
                  <a:ext cx="27070" cy="2817792"/>
                </a:xfrm>
                <a:prstGeom prst="line">
                  <a:avLst/>
                </a:prstGeom>
                <a:ln w="762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11E8FC1E-C058-80F8-DEE8-9CC620319054}"/>
                    </a:ext>
                  </a:extLst>
                </p:cNvPr>
                <p:cNvCxnSpPr/>
                <p:nvPr/>
              </p:nvCxnSpPr>
              <p:spPr>
                <a:xfrm>
                  <a:off x="2127183" y="3311091"/>
                  <a:ext cx="1318661" cy="0"/>
                </a:xfrm>
                <a:prstGeom prst="straightConnector1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757A404-49CC-33BE-20E6-F407836C44EB}"/>
                    </a:ext>
                  </a:extLst>
                </p:cNvPr>
                <p:cNvSpPr txBox="1"/>
                <p:nvPr/>
              </p:nvSpPr>
              <p:spPr>
                <a:xfrm>
                  <a:off x="1801547" y="2750715"/>
                  <a:ext cx="2627578" cy="531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Ion beam</a:t>
                  </a:r>
                  <a:endParaRPr lang="en-BE" sz="1400" b="1" dirty="0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B9215D25-8531-BE02-416F-61A7FC0B3A23}"/>
                    </a:ext>
                  </a:extLst>
                </p:cNvPr>
                <p:cNvCxnSpPr/>
                <p:nvPr/>
              </p:nvCxnSpPr>
              <p:spPr>
                <a:xfrm>
                  <a:off x="3965609" y="3089883"/>
                  <a:ext cx="0" cy="404259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458A9AA-4DEC-B751-57C3-BDA14AD22AAC}"/>
                    </a:ext>
                  </a:extLst>
                </p:cNvPr>
                <p:cNvSpPr txBox="1"/>
                <p:nvPr/>
              </p:nvSpPr>
              <p:spPr>
                <a:xfrm>
                  <a:off x="3955144" y="3107346"/>
                  <a:ext cx="1095224" cy="395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4 mm</a:t>
                  </a:r>
                  <a:endParaRPr lang="en-BE" sz="1200" dirty="0"/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06F67B-ED5D-C739-76BA-691E708E6FFF}"/>
                  </a:ext>
                </a:extLst>
              </p:cNvPr>
              <p:cNvSpPr txBox="1"/>
              <p:nvPr/>
            </p:nvSpPr>
            <p:spPr>
              <a:xfrm>
                <a:off x="6842143" y="3957763"/>
                <a:ext cx="1388948" cy="632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Plastic scintillator</a:t>
                </a:r>
                <a:endParaRPr lang="en-BE" sz="1400" b="1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8DA112-E3A6-9181-F4FC-C25E36C1B441}"/>
                  </a:ext>
                </a:extLst>
              </p:cNvPr>
              <p:cNvSpPr txBox="1"/>
              <p:nvPr/>
            </p:nvSpPr>
            <p:spPr>
              <a:xfrm>
                <a:off x="7848419" y="2873247"/>
                <a:ext cx="1155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SiPM</a:t>
                </a:r>
                <a:endParaRPr lang="en-BE" sz="14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56C497-FA7F-22EF-B39E-AC00E3262490}"/>
                  </a:ext>
                </a:extLst>
              </p:cNvPr>
              <p:cNvSpPr txBox="1"/>
              <p:nvPr/>
            </p:nvSpPr>
            <p:spPr>
              <a:xfrm>
                <a:off x="4577292" y="1778866"/>
                <a:ext cx="1486673" cy="372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err="1"/>
                  <a:t>MicroTOF</a:t>
                </a:r>
                <a:r>
                  <a:rPr lang="en-US" sz="1400" b="1" dirty="0"/>
                  <a:t> </a:t>
                </a:r>
                <a:endParaRPr lang="en-BE" sz="14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714577-3AB6-451E-561E-179A3DA21A0D}"/>
                  </a:ext>
                </a:extLst>
              </p:cNvPr>
              <p:cNvSpPr txBox="1"/>
              <p:nvPr/>
            </p:nvSpPr>
            <p:spPr>
              <a:xfrm>
                <a:off x="7036826" y="1231664"/>
                <a:ext cx="1486673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Tape</a:t>
                </a:r>
                <a:endParaRPr lang="en-BE" sz="1400" b="1" dirty="0"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3116A52-24F3-956B-8526-8D28D03EDFE0}"/>
              </a:ext>
            </a:extLst>
          </p:cNvPr>
          <p:cNvSpPr txBox="1"/>
          <p:nvPr/>
        </p:nvSpPr>
        <p:spPr>
          <a:xfrm>
            <a:off x="8514664" y="1983080"/>
            <a:ext cx="1614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Collisional ions</a:t>
            </a:r>
            <a:endParaRPr lang="en-BE" sz="14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B57B554-0990-6B74-9C3D-333E99935D24}"/>
                  </a:ext>
                </a:extLst>
              </p:cNvPr>
              <p:cNvSpPr txBox="1"/>
              <p:nvPr/>
            </p:nvSpPr>
            <p:spPr>
              <a:xfrm>
                <a:off x="297341" y="1471797"/>
                <a:ext cx="5598829" cy="4191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Transmission </a:t>
                </a:r>
                <a:r>
                  <a:rPr lang="en-US" b="1" dirty="0" err="1"/>
                  <a:t>MicroTOF</a:t>
                </a:r>
                <a:r>
                  <a:rPr lang="en-US" b="1" dirty="0"/>
                  <a:t>-tape:</a:t>
                </a:r>
              </a:p>
              <a:p>
                <a:pPr lvl="1"/>
                <a:r>
                  <a:rPr lang="en-US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=1 −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𝑎𝑓𝑡𝑒𝑟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𝑡𝑎𝑝𝑒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𝑏𝑒𝑓𝑜𝑟𝑒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𝑡𝑎𝑝𝑒</m:t>
                                </m:r>
                              </m:sup>
                            </m:sSubSup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</m:e>
                      <m:sub/>
                      <m:sup/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=76 (3) %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Beta-efficiency: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𝑡𝑎𝑝𝑒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𝑡𝑎𝑝𝑒</m:t>
                            </m:r>
                          </m:sup>
                        </m:sSub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≈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=13.6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B57B554-0990-6B74-9C3D-333E99935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41" y="1471797"/>
                <a:ext cx="5598829" cy="4191404"/>
              </a:xfrm>
              <a:prstGeom prst="rect">
                <a:avLst/>
              </a:prstGeom>
              <a:blipFill>
                <a:blip r:embed="rId2"/>
                <a:stretch>
                  <a:fillRect l="-763" t="-43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44">
            <a:extLst>
              <a:ext uri="{FF2B5EF4-FFF2-40B4-BE49-F238E27FC236}">
                <a16:creationId xmlns:a16="http://schemas.microsoft.com/office/drawing/2014/main" id="{4095003C-E30A-599B-ED35-D10D8FA33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582" y="3042017"/>
            <a:ext cx="5072059" cy="370105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A65EA5D-A5D1-CF13-823E-AF60F12BC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4663" y="4107264"/>
            <a:ext cx="2345844" cy="187589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C59971B-12EE-8395-5D11-00501DD3D4B4}"/>
              </a:ext>
            </a:extLst>
          </p:cNvPr>
          <p:cNvCxnSpPr/>
          <p:nvPr/>
        </p:nvCxnSpPr>
        <p:spPr>
          <a:xfrm flipV="1">
            <a:off x="8402881" y="4089031"/>
            <a:ext cx="1050796" cy="23125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FEEA941-CFFF-2591-7D0B-327E65E39C0E}"/>
              </a:ext>
            </a:extLst>
          </p:cNvPr>
          <p:cNvCxnSpPr>
            <a:cxnSpLocks/>
          </p:cNvCxnSpPr>
          <p:nvPr/>
        </p:nvCxnSpPr>
        <p:spPr>
          <a:xfrm flipV="1">
            <a:off x="8605833" y="5983156"/>
            <a:ext cx="3190628" cy="418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9510A98-268A-A4A5-D2B5-BBD574B4E90A}"/>
                  </a:ext>
                </a:extLst>
              </p:cNvPr>
              <p:cNvSpPr txBox="1"/>
              <p:nvPr/>
            </p:nvSpPr>
            <p:spPr>
              <a:xfrm rot="16200000">
                <a:off x="10791795" y="5010426"/>
                <a:ext cx="642678" cy="369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BE" sz="140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𝑎𝑓𝑡𝑒𝑟</m:t>
                          </m:r>
                          <m:r>
                            <a:rPr lang="en-US" sz="1400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𝑡𝑎𝑝𝑒</m:t>
                          </m:r>
                        </m:sup>
                      </m:sSubSup>
                    </m:oMath>
                  </m:oMathPara>
                </a14:m>
                <a:endParaRPr lang="en-BE" sz="14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9510A98-268A-A4A5-D2B5-BBD574B4E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791795" y="5010426"/>
                <a:ext cx="642678" cy="369973"/>
              </a:xfrm>
              <a:prstGeom prst="rect">
                <a:avLst/>
              </a:prstGeom>
              <a:blipFill>
                <a:blip r:embed="rId5"/>
                <a:stretch>
                  <a:fillRect t="-49524" r="-1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53DC708-0EAE-49FE-A1A0-54D6FF015F27}"/>
                  </a:ext>
                </a:extLst>
              </p:cNvPr>
              <p:cNvSpPr txBox="1"/>
              <p:nvPr/>
            </p:nvSpPr>
            <p:spPr>
              <a:xfrm rot="16200000">
                <a:off x="9945321" y="5169305"/>
                <a:ext cx="525026" cy="330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BE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𝑏𝑒𝑓𝑜𝑟𝑒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𝑡𝑎𝑝𝑒</m:t>
                          </m:r>
                        </m:sup>
                      </m:sSubSup>
                    </m:oMath>
                  </m:oMathPara>
                </a14:m>
                <a:endParaRPr lang="en-BE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53DC708-0EAE-49FE-A1A0-54D6FF015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945321" y="5169305"/>
                <a:ext cx="525026" cy="330347"/>
              </a:xfrm>
              <a:prstGeom prst="rect">
                <a:avLst/>
              </a:prstGeom>
              <a:blipFill>
                <a:blip r:embed="rId6"/>
                <a:stretch>
                  <a:fillRect t="-732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AC7E042E-DA03-024F-FE03-C7FF921CAA9C}"/>
              </a:ext>
            </a:extLst>
          </p:cNvPr>
          <p:cNvSpPr txBox="1"/>
          <p:nvPr/>
        </p:nvSpPr>
        <p:spPr>
          <a:xfrm>
            <a:off x="8979318" y="1592100"/>
            <a:ext cx="1614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Resonant ions</a:t>
            </a:r>
            <a:endParaRPr lang="en-BE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72A0B269-0E15-FBC0-1E43-4CCED8260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59" y="4586909"/>
            <a:ext cx="3927519" cy="218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3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F9C15-5CF9-320A-E1A3-5EBA1A09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Beta-efficiency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44342A-0916-1DC7-5967-FD7EE1F0BD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Simulations: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=68%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Measurements: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=13,6 %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Possible reasons:</a:t>
                </a:r>
              </a:p>
              <a:p>
                <a:pPr lvl="1"/>
                <a:r>
                  <a:rPr lang="en-US" dirty="0"/>
                  <a:t>The gain was set too high on the signal and the detector was operating in saturation</a:t>
                </a:r>
              </a:p>
              <a:p>
                <a:pPr lvl="1"/>
                <a:r>
                  <a:rPr lang="en-US" dirty="0"/>
                  <a:t>The beta-detector is not great</a:t>
                </a:r>
              </a:p>
              <a:p>
                <a:pPr marL="457200" lvl="1" indent="0">
                  <a:buNone/>
                </a:pPr>
                <a:endParaRPr lang="en-B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44342A-0916-1DC7-5967-FD7EE1F0BD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381214A-928E-9E67-0CFB-C5994E30083E}"/>
              </a:ext>
            </a:extLst>
          </p:cNvPr>
          <p:cNvGraphicFramePr>
            <a:graphicFrameLocks/>
          </p:cNvGraphicFramePr>
          <p:nvPr/>
        </p:nvGraphicFramePr>
        <p:xfrm>
          <a:off x="5852905" y="1978715"/>
          <a:ext cx="6038850" cy="4138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03931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6A734AD-864B-28FA-BAC6-F6722BDA1342}"/>
              </a:ext>
            </a:extLst>
          </p:cNvPr>
          <p:cNvGrpSpPr/>
          <p:nvPr/>
        </p:nvGrpSpPr>
        <p:grpSpPr>
          <a:xfrm>
            <a:off x="5623634" y="3498637"/>
            <a:ext cx="6705451" cy="3239305"/>
            <a:chOff x="1121229" y="0"/>
            <a:chExt cx="8632371" cy="41232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CC73973-F3FE-E661-6D9A-D58169084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1229" y="0"/>
              <a:ext cx="8632371" cy="412328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CBF29F-C1DF-2A22-7E8C-2B2DEFAE73AD}"/>
                </a:ext>
              </a:extLst>
            </p:cNvPr>
            <p:cNvSpPr txBox="1"/>
            <p:nvPr/>
          </p:nvSpPr>
          <p:spPr>
            <a:xfrm>
              <a:off x="2188440" y="518339"/>
              <a:ext cx="1972080" cy="1175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energy gammas (E</a:t>
              </a:r>
              <a:r>
                <a:rPr lang="el-GR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en-US" dirty="0"/>
                <a:t>&lt;400 keV)</a:t>
              </a:r>
              <a:endParaRPr lang="en-BE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F54E9F4-47D3-C816-C33B-7F55708C88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528" y="1753241"/>
              <a:ext cx="237744" cy="52046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BED53D-1699-F93F-B11B-E20262B6F036}"/>
                </a:ext>
              </a:extLst>
            </p:cNvPr>
            <p:cNvSpPr txBox="1"/>
            <p:nvPr/>
          </p:nvSpPr>
          <p:spPr>
            <a:xfrm>
              <a:off x="4852771" y="1734643"/>
              <a:ext cx="1884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Beta spectrum</a:t>
              </a:r>
              <a:endParaRPr lang="en-BE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BFE3376-FEE1-DFDB-5F65-FBFDC83671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60520" y="2317278"/>
              <a:ext cx="692251" cy="2581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9E461AC-EFED-EBB9-E5DE-0234646E86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720" y="101638"/>
            <a:ext cx="6431280" cy="338995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75621E1-521B-A661-9C4F-FB193D10E41C}"/>
              </a:ext>
            </a:extLst>
          </p:cNvPr>
          <p:cNvSpPr txBox="1"/>
          <p:nvPr/>
        </p:nvSpPr>
        <p:spPr>
          <a:xfrm>
            <a:off x="7473442" y="643674"/>
            <a:ext cx="2504492" cy="7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Catalin, for ISOLDE Fast </a:t>
            </a:r>
            <a:r>
              <a:rPr lang="en-US" dirty="0" err="1"/>
              <a:t>Tapestation</a:t>
            </a:r>
            <a:r>
              <a:rPr lang="en-US" dirty="0"/>
              <a:t> 2022</a:t>
            </a:r>
            <a:endParaRPr lang="en-B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D11FA08-C850-2314-1173-2A6BC6B91F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808"/>
          <a:stretch>
            <a:fillRect/>
          </a:stretch>
        </p:blipFill>
        <p:spPr>
          <a:xfrm>
            <a:off x="39800" y="53946"/>
            <a:ext cx="5678424" cy="322309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5F596542-D73E-D0A7-525F-5812393FD59D}"/>
              </a:ext>
            </a:extLst>
          </p:cNvPr>
          <p:cNvGrpSpPr/>
          <p:nvPr/>
        </p:nvGrpSpPr>
        <p:grpSpPr>
          <a:xfrm>
            <a:off x="0" y="3361057"/>
            <a:ext cx="5675728" cy="3514468"/>
            <a:chOff x="0" y="37733"/>
            <a:chExt cx="12192000" cy="678253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9D8ACB2-EF6B-A939-1D18-EF30DD0EC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7733"/>
              <a:ext cx="12192000" cy="678253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B6BD552-E4C2-FEEF-45BC-0EE71E6084CA}"/>
                </a:ext>
              </a:extLst>
            </p:cNvPr>
            <p:cNvSpPr txBox="1"/>
            <p:nvPr/>
          </p:nvSpPr>
          <p:spPr>
            <a:xfrm>
              <a:off x="1383562" y="1813200"/>
              <a:ext cx="6299663" cy="1247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energy gammas (E&lt;400 keV)</a:t>
              </a:r>
              <a:endParaRPr lang="en-BE" dirty="0"/>
            </a:p>
          </p:txBody>
        </p:sp>
        <p:sp>
          <p:nvSpPr>
            <p:cNvPr id="28" name="Left Brace 27">
              <a:extLst>
                <a:ext uri="{FF2B5EF4-FFF2-40B4-BE49-F238E27FC236}">
                  <a16:creationId xmlns:a16="http://schemas.microsoft.com/office/drawing/2014/main" id="{8A0B7CC2-A492-F4DB-2EFC-584EE33C6953}"/>
                </a:ext>
              </a:extLst>
            </p:cNvPr>
            <p:cNvSpPr/>
            <p:nvPr/>
          </p:nvSpPr>
          <p:spPr>
            <a:xfrm rot="16200000">
              <a:off x="2981163" y="1322395"/>
              <a:ext cx="925286" cy="4213207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769866C-08E5-ECD5-AAFE-0845D71711B0}"/>
                </a:ext>
              </a:extLst>
            </p:cNvPr>
            <p:cNvSpPr txBox="1"/>
            <p:nvPr/>
          </p:nvSpPr>
          <p:spPr>
            <a:xfrm>
              <a:off x="8293593" y="2569464"/>
              <a:ext cx="3479889" cy="1247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Betas in saturation</a:t>
              </a:r>
              <a:endParaRPr lang="en-BE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51B2518-7B58-3FFC-0663-721C93B727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55770" y="2569464"/>
              <a:ext cx="1093101" cy="62367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789FE75-66B9-EC3C-38E0-87644BDD76B8}"/>
              </a:ext>
            </a:extLst>
          </p:cNvPr>
          <p:cNvSpPr txBox="1"/>
          <p:nvPr/>
        </p:nvSpPr>
        <p:spPr>
          <a:xfrm>
            <a:off x="2583876" y="977565"/>
            <a:ext cx="1354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/>
              <a:t>133</a:t>
            </a:r>
            <a:r>
              <a:rPr lang="en-US" sz="2000" dirty="0"/>
              <a:t>Ba</a:t>
            </a:r>
            <a:endParaRPr lang="en-BE" sz="2000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03DBF8-163D-1A9B-170A-158F181C3A24}"/>
              </a:ext>
            </a:extLst>
          </p:cNvPr>
          <p:cNvSpPr txBox="1"/>
          <p:nvPr/>
        </p:nvSpPr>
        <p:spPr>
          <a:xfrm>
            <a:off x="4786308" y="3647652"/>
            <a:ext cx="67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106</a:t>
            </a:r>
            <a:r>
              <a:rPr lang="en-US" dirty="0"/>
              <a:t>In</a:t>
            </a:r>
            <a:endParaRPr lang="en-BE" baseline="30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1E1649-7694-145D-D9D4-A3882BEBE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AB214-AF59-DFBB-E40F-78B4A37E4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721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01D2E0-7CAC-06BD-832E-0431895C4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172" y="0"/>
            <a:ext cx="8221656" cy="68580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FA46081-F214-DBB4-042C-5D115A437259}"/>
              </a:ext>
            </a:extLst>
          </p:cNvPr>
          <p:cNvCxnSpPr/>
          <p:nvPr/>
        </p:nvCxnSpPr>
        <p:spPr>
          <a:xfrm flipV="1">
            <a:off x="1143000" y="3675888"/>
            <a:ext cx="1527048" cy="886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EA96590-CB5A-D26B-5E6E-E99B02EA7070}"/>
              </a:ext>
            </a:extLst>
          </p:cNvPr>
          <p:cNvSpPr txBox="1"/>
          <p:nvPr/>
        </p:nvSpPr>
        <p:spPr>
          <a:xfrm>
            <a:off x="338328" y="4590288"/>
            <a:ext cx="122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68 (6) %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1A36C-A68A-4D2F-F373-04AD468B97E9}"/>
              </a:ext>
            </a:extLst>
          </p:cNvPr>
          <p:cNvSpPr txBox="1"/>
          <p:nvPr/>
        </p:nvSpPr>
        <p:spPr>
          <a:xfrm>
            <a:off x="338328" y="1546860"/>
            <a:ext cx="122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78 (4) %</a:t>
            </a:r>
            <a:endParaRPr lang="en-BE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3C6902-85EA-5727-1555-F204ED36C452}"/>
              </a:ext>
            </a:extLst>
          </p:cNvPr>
          <p:cNvCxnSpPr/>
          <p:nvPr/>
        </p:nvCxnSpPr>
        <p:spPr>
          <a:xfrm flipV="1">
            <a:off x="1064214" y="622054"/>
            <a:ext cx="1527048" cy="886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7BBFADA-1959-C85D-7D2B-85A855A6B63C}"/>
              </a:ext>
            </a:extLst>
          </p:cNvPr>
          <p:cNvSpPr txBox="1"/>
          <p:nvPr/>
        </p:nvSpPr>
        <p:spPr>
          <a:xfrm>
            <a:off x="207264" y="1065538"/>
            <a:ext cx="122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106</a:t>
            </a:r>
            <a:r>
              <a:rPr lang="en-US" dirty="0"/>
              <a:t>In, I = 7</a:t>
            </a:r>
            <a:endParaRPr lang="en-BE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94DEEA-2E9A-C93F-4945-6267A28C88EC}"/>
              </a:ext>
            </a:extLst>
          </p:cNvPr>
          <p:cNvSpPr txBox="1"/>
          <p:nvPr/>
        </p:nvSpPr>
        <p:spPr>
          <a:xfrm>
            <a:off x="207264" y="4147804"/>
            <a:ext cx="122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104</a:t>
            </a:r>
            <a:r>
              <a:rPr lang="en-US" dirty="0"/>
              <a:t>In, I = 6</a:t>
            </a:r>
            <a:endParaRPr lang="en-BE" baseline="30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137CBD-1FCB-69BB-4829-690AC6B0D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30D7B1-5B5F-B0E5-67A7-676693D9B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7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A47AF-39F7-8352-80E6-F92BEA594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Beta-decay spectroscopy of </a:t>
            </a:r>
            <a:r>
              <a:rPr lang="en-US" baseline="30000" dirty="0"/>
              <a:t>106,104</a:t>
            </a:r>
            <a:r>
              <a:rPr lang="en-US" dirty="0"/>
              <a:t>In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9CEED-4262-A800-BA05-693D6811A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EA39E3D-90AD-1B4D-1F01-01CCD5B45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413" y="1404060"/>
            <a:ext cx="4209665" cy="259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68D73F1D-3B34-C9F9-8E2E-E34FC7D4F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413" y="4112720"/>
            <a:ext cx="4209665" cy="268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D008F6-4BE5-32BF-09B3-ED0A765316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7" y="1029918"/>
            <a:ext cx="5349239" cy="28884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851A1F-C76C-3500-C785-599819A8B6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" y="3921432"/>
            <a:ext cx="5349239" cy="291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65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496A8-0B92-2AAE-3E47-64A9337FE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58A321D7-C5AE-CA10-6651-FBAC35C8BBAE}"/>
              </a:ext>
            </a:extLst>
          </p:cNvPr>
          <p:cNvSpPr/>
          <p:nvPr/>
        </p:nvSpPr>
        <p:spPr>
          <a:xfrm>
            <a:off x="3291065" y="1723272"/>
            <a:ext cx="465457" cy="297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65A0B6-DFF9-2A7C-115E-4FCED012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moments and spins of In nuclei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C4F6A3-A48F-164A-B258-5CFD0824AA08}"/>
              </a:ext>
            </a:extLst>
          </p:cNvPr>
          <p:cNvSpPr/>
          <p:nvPr/>
        </p:nvSpPr>
        <p:spPr>
          <a:xfrm>
            <a:off x="7949155" y="4886435"/>
            <a:ext cx="491320" cy="766586"/>
          </a:xfrm>
          <a:prstGeom prst="rect">
            <a:avLst/>
          </a:prstGeom>
          <a:solidFill>
            <a:schemeClr val="bg1">
              <a:alpha val="84228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6E9217-4932-5AFD-F6BD-E3D4DD8AAD1D}"/>
              </a:ext>
            </a:extLst>
          </p:cNvPr>
          <p:cNvSpPr/>
          <p:nvPr/>
        </p:nvSpPr>
        <p:spPr>
          <a:xfrm>
            <a:off x="5852160" y="4878825"/>
            <a:ext cx="524293" cy="77758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7E244-46B6-4FB3-CD3A-D6B526A323FD}"/>
              </a:ext>
            </a:extLst>
          </p:cNvPr>
          <p:cNvSpPr/>
          <p:nvPr/>
        </p:nvSpPr>
        <p:spPr>
          <a:xfrm>
            <a:off x="4807854" y="4875438"/>
            <a:ext cx="524293" cy="77758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5D9533-F124-B0C8-A437-61147F647F92}"/>
              </a:ext>
            </a:extLst>
          </p:cNvPr>
          <p:cNvSpPr/>
          <p:nvPr/>
        </p:nvSpPr>
        <p:spPr>
          <a:xfrm>
            <a:off x="3797172" y="4905510"/>
            <a:ext cx="490669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F38C31-33E7-BEE0-C18C-E4566501CB42}"/>
              </a:ext>
            </a:extLst>
          </p:cNvPr>
          <p:cNvSpPr/>
          <p:nvPr/>
        </p:nvSpPr>
        <p:spPr>
          <a:xfrm>
            <a:off x="2743832" y="4938640"/>
            <a:ext cx="524293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882DDD-2100-FFF8-3C61-0764C6475F99}"/>
              </a:ext>
            </a:extLst>
          </p:cNvPr>
          <p:cNvSpPr/>
          <p:nvPr/>
        </p:nvSpPr>
        <p:spPr>
          <a:xfrm>
            <a:off x="1706321" y="4901900"/>
            <a:ext cx="524293" cy="754508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6E9C0C-1366-EF36-DDF3-456A13BD376A}"/>
              </a:ext>
            </a:extLst>
          </p:cNvPr>
          <p:cNvSpPr/>
          <p:nvPr/>
        </p:nvSpPr>
        <p:spPr>
          <a:xfrm>
            <a:off x="675663" y="4889719"/>
            <a:ext cx="524293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60313A-F5DE-8627-A475-60884F805EC1}"/>
              </a:ext>
            </a:extLst>
          </p:cNvPr>
          <p:cNvSpPr/>
          <p:nvPr/>
        </p:nvSpPr>
        <p:spPr>
          <a:xfrm>
            <a:off x="6895371" y="4863151"/>
            <a:ext cx="505738" cy="839424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BB7693-E985-9367-F1CB-9FBCCEC27E74}"/>
              </a:ext>
            </a:extLst>
          </p:cNvPr>
          <p:cNvSpPr/>
          <p:nvPr/>
        </p:nvSpPr>
        <p:spPr>
          <a:xfrm>
            <a:off x="8953603" y="4931361"/>
            <a:ext cx="531177" cy="72166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C9891E-6779-444B-280D-CAEA4D91715D}"/>
              </a:ext>
            </a:extLst>
          </p:cNvPr>
          <p:cNvSpPr/>
          <p:nvPr/>
        </p:nvSpPr>
        <p:spPr>
          <a:xfrm>
            <a:off x="10021908" y="4918302"/>
            <a:ext cx="491320" cy="766586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D974BC-AE4E-4AD4-A926-D065CF43C6F2}"/>
              </a:ext>
            </a:extLst>
          </p:cNvPr>
          <p:cNvSpPr/>
          <p:nvPr/>
        </p:nvSpPr>
        <p:spPr>
          <a:xfrm>
            <a:off x="11051250" y="4931361"/>
            <a:ext cx="531177" cy="530791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1FDE510-94CB-EF26-1094-E099ADC3B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828F28-2475-F4BA-F69D-2156E45E7D5C}"/>
              </a:ext>
            </a:extLst>
          </p:cNvPr>
          <p:cNvSpPr/>
          <p:nvPr/>
        </p:nvSpPr>
        <p:spPr>
          <a:xfrm>
            <a:off x="5296630" y="4899265"/>
            <a:ext cx="5230467" cy="7775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000">
                <a:schemeClr val="bg1">
                  <a:alpha val="71153"/>
                </a:schemeClr>
              </a:gs>
              <a:gs pos="47000">
                <a:schemeClr val="bg1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C0C57FEB-547E-4395-5FEC-A6C98162B8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53"/>
          <a:stretch/>
        </p:blipFill>
        <p:spPr>
          <a:xfrm>
            <a:off x="7939677" y="5695885"/>
            <a:ext cx="4156557" cy="386986"/>
          </a:xfrm>
          <a:prstGeom prst="rect">
            <a:avLst/>
          </a:prstGeom>
        </p:spPr>
      </p:pic>
      <p:pic>
        <p:nvPicPr>
          <p:cNvPr id="9" name="Picture 8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CD4A2615-0929-D057-E8BB-A2C7EFB6D9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4" b="46696"/>
          <a:stretch/>
        </p:blipFill>
        <p:spPr>
          <a:xfrm>
            <a:off x="7933004" y="3828994"/>
            <a:ext cx="4156557" cy="19124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33E9CA-6331-B288-6ED2-71010BA510D7}"/>
              </a:ext>
            </a:extLst>
          </p:cNvPr>
          <p:cNvSpPr txBox="1"/>
          <p:nvPr/>
        </p:nvSpPr>
        <p:spPr>
          <a:xfrm>
            <a:off x="770257" y="1519043"/>
            <a:ext cx="71555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Electric quadrupole moments:</a:t>
            </a:r>
          </a:p>
          <a:p>
            <a:r>
              <a:rPr lang="en-US" dirty="0"/>
              <a:t>Reflects the evolution of collectivity towards mid-shell</a:t>
            </a:r>
          </a:p>
          <a:p>
            <a:r>
              <a:rPr lang="en-US" dirty="0"/>
              <a:t>Probe arising collectivity beyond shell closure</a:t>
            </a:r>
          </a:p>
          <a:p>
            <a:r>
              <a:rPr lang="en-US" dirty="0"/>
              <a:t>Reflects arising deformation</a:t>
            </a:r>
          </a:p>
          <a:p>
            <a:endParaRPr lang="en-US" b="1" dirty="0"/>
          </a:p>
          <a:p>
            <a:endParaRPr lang="en-US" sz="1050" b="1" dirty="0"/>
          </a:p>
          <a:p>
            <a:r>
              <a:rPr lang="en-US" b="1" dirty="0"/>
              <a:t>Magnetic dipole moments:</a:t>
            </a:r>
          </a:p>
          <a:p>
            <a:r>
              <a:rPr lang="en-US" dirty="0"/>
              <a:t>A sensitive probe to study the interplay between the single particle structure and many-body correlations.</a:t>
            </a:r>
          </a:p>
          <a:p>
            <a:r>
              <a:rPr lang="en-US" sz="1800" dirty="0"/>
              <a:t>Reflect the strength of a shell closure</a:t>
            </a:r>
          </a:p>
          <a:p>
            <a:r>
              <a:rPr lang="en-US" dirty="0"/>
              <a:t>Ordering of shell model levels and leading configuration for odd-odd nuclei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516456-E4A3-97FD-CE40-A701DC2039FD}"/>
              </a:ext>
            </a:extLst>
          </p:cNvPr>
          <p:cNvSpPr txBox="1"/>
          <p:nvPr/>
        </p:nvSpPr>
        <p:spPr>
          <a:xfrm>
            <a:off x="60141" y="5822351"/>
            <a:ext cx="610054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dirty="0">
                <a:effectLst/>
                <a:highlight>
                  <a:srgbClr val="FFFFFF"/>
                </a:highlight>
              </a:rPr>
              <a:t>L. </a:t>
            </a:r>
            <a:r>
              <a:rPr lang="en-US" sz="1100" b="0" dirty="0" err="1">
                <a:effectLst/>
                <a:highlight>
                  <a:srgbClr val="FFFFFF"/>
                </a:highlight>
              </a:rPr>
              <a:t>Nies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 et al., Phys. Rev. Lett. 131, 022502 (2023).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A. Vernon et al., Nature 607, 260–265 (2022).</a:t>
            </a:r>
          </a:p>
          <a:p>
            <a:r>
              <a:rPr lang="en-US" sz="1100" b="0" dirty="0">
                <a:effectLst/>
              </a:rPr>
              <a:t>T. Miyagi et al., </a:t>
            </a:r>
            <a:r>
              <a:rPr lang="en-US" sz="1100" dirty="0"/>
              <a:t>Phys. Rev. Lett. 132, 232503 (2024).</a:t>
            </a:r>
            <a:endParaRPr lang="en-US" sz="1100" b="0" dirty="0">
              <a:effectLst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0ACCBC-0EAA-F8B6-16D4-3C5A40C1A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6365" y="1397575"/>
            <a:ext cx="3700861" cy="24081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70232E-46CD-874F-D6CA-87C6F3C7E4FF}"/>
              </a:ext>
            </a:extLst>
          </p:cNvPr>
          <p:cNvSpPr txBox="1"/>
          <p:nvPr/>
        </p:nvSpPr>
        <p:spPr>
          <a:xfrm>
            <a:off x="3122516" y="5828672"/>
            <a:ext cx="6100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ighlight>
                  <a:srgbClr val="FFFFFF"/>
                </a:highlight>
              </a:rPr>
              <a:t>J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et al., Nat. </a:t>
            </a:r>
            <a:r>
              <a:rPr lang="en-US" sz="1100" dirty="0">
                <a:highlight>
                  <a:srgbClr val="FFFFFF"/>
                </a:highlight>
              </a:rPr>
              <a:t>Phys.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(2024).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J.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et al., </a:t>
            </a:r>
            <a:r>
              <a:rPr lang="en-US" sz="1100" dirty="0" err="1">
                <a:highlight>
                  <a:srgbClr val="FFFFFF"/>
                </a:highlight>
              </a:rPr>
              <a:t>arXiv</a:t>
            </a:r>
            <a:r>
              <a:rPr lang="en-US" sz="1100" dirty="0">
                <a:highlight>
                  <a:srgbClr val="FFFFFF"/>
                </a:highlight>
              </a:rPr>
              <a:t> preprint 2310.15093 (2023).</a:t>
            </a:r>
          </a:p>
        </p:txBody>
      </p:sp>
    </p:spTree>
    <p:extLst>
      <p:ext uri="{BB962C8B-B14F-4D97-AF65-F5344CB8AC3E}">
        <p14:creationId xmlns:p14="http://schemas.microsoft.com/office/powerpoint/2010/main" val="37431685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30C1C-C1E9-A26E-8A09-D69D9426D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6D03-5507-EA2C-2CDD-42A62AC90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2EA1F-674C-059D-CF12-3A58CBFAD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7585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D592-4C8D-A5BA-ABBC-CFF19C970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Start-up of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8DDA1-5839-C8B2-1241-D8B8D52DB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5359" y="1528224"/>
            <a:ext cx="4200099" cy="456922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Monday 15/09</a:t>
            </a:r>
          </a:p>
          <a:p>
            <a:r>
              <a:rPr lang="en-US" sz="2400" dirty="0"/>
              <a:t>Quick </a:t>
            </a:r>
            <a:r>
              <a:rPr lang="en-US" sz="2400" dirty="0" err="1"/>
              <a:t>beamtune</a:t>
            </a:r>
            <a:r>
              <a:rPr lang="en-US" sz="2400" dirty="0"/>
              <a:t> to CRIS, ISCOOL tuning</a:t>
            </a:r>
          </a:p>
          <a:p>
            <a:r>
              <a:rPr lang="en-US" sz="2400" dirty="0"/>
              <a:t>Periodic oscillations in combination of RILIS/MM</a:t>
            </a:r>
          </a:p>
          <a:p>
            <a:r>
              <a:rPr lang="en-US" sz="2400" dirty="0"/>
              <a:t>Less pronounced with MM off</a:t>
            </a:r>
          </a:p>
          <a:p>
            <a:r>
              <a:rPr lang="en-US" sz="2400" dirty="0"/>
              <a:t>Transmission stuck at 75%?</a:t>
            </a:r>
          </a:p>
          <a:p>
            <a:endParaRPr lang="en-US" sz="2400" dirty="0"/>
          </a:p>
          <a:p>
            <a:r>
              <a:rPr lang="en-US" sz="2400" dirty="0"/>
              <a:t>Tuesday: </a:t>
            </a:r>
            <a:r>
              <a:rPr lang="en-US" sz="2400" dirty="0" err="1"/>
              <a:t>beamtune</a:t>
            </a:r>
            <a:r>
              <a:rPr lang="en-US" sz="2400" dirty="0"/>
              <a:t> on 138Ba, 32% transmission unsuppressed (37% in </a:t>
            </a:r>
            <a:r>
              <a:rPr lang="en-US" sz="2400" dirty="0" err="1"/>
              <a:t>Ar</a:t>
            </a:r>
            <a:r>
              <a:rPr lang="en-US" sz="2400" dirty="0"/>
              <a:t>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FEE3C-1BB2-1C16-C234-90A68809E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199D50-EB9D-BA59-5988-395286FBE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40" y="1690688"/>
            <a:ext cx="6490655" cy="36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950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4CC5-FC28-E111-0216-8E7296B4C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DSS first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36420-DDCB-7A1B-6057-D09F6B35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0" y="1825625"/>
            <a:ext cx="4495800" cy="4351338"/>
          </a:xfrm>
        </p:spPr>
        <p:txBody>
          <a:bodyPr/>
          <a:lstStyle/>
          <a:p>
            <a:r>
              <a:rPr lang="en-US" dirty="0"/>
              <a:t>Implant 106In for 15min until saturation is reached, let it decay</a:t>
            </a:r>
          </a:p>
          <a:p>
            <a:endParaRPr lang="en-US" dirty="0"/>
          </a:p>
          <a:p>
            <a:r>
              <a:rPr lang="en-US" dirty="0"/>
              <a:t>Meantime: back to 115 ref and back to scanning 100In</a:t>
            </a:r>
          </a:p>
          <a:p>
            <a:endParaRPr lang="en-US" dirty="0"/>
          </a:p>
          <a:p>
            <a:r>
              <a:rPr lang="en-US" dirty="0"/>
              <a:t>More from Simone later </a:t>
            </a:r>
            <a:r>
              <a:rPr lang="en-US" dirty="0">
                <a:sym typeface="Wingdings" pitchFamily="2" charset="2"/>
              </a:rPr>
              <a:t>:)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4F674-5157-0AB2-B612-362210F46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38E2AE71-A13D-7D42-1765-159456A0F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29" y="1962807"/>
            <a:ext cx="6096001" cy="337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548CC38-10C4-F6A5-B401-D12D122E7634}"/>
              </a:ext>
            </a:extLst>
          </p:cNvPr>
          <p:cNvSpPr/>
          <p:nvPr/>
        </p:nvSpPr>
        <p:spPr>
          <a:xfrm>
            <a:off x="4508938" y="2554014"/>
            <a:ext cx="457200" cy="14472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896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F3946-A6A3-A385-087E-050A92532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844A3-10E5-FB41-1561-4881B80D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101In before/after p were gone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DC8F6-EEE9-A55D-A772-D68C35E94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8883" y="1825625"/>
            <a:ext cx="3594538" cy="4351338"/>
          </a:xfrm>
        </p:spPr>
        <p:txBody>
          <a:bodyPr/>
          <a:lstStyle/>
          <a:p>
            <a:r>
              <a:rPr lang="en-US" dirty="0"/>
              <a:t>Single swipe!</a:t>
            </a:r>
          </a:p>
          <a:p>
            <a:endParaRPr lang="en-US" dirty="0"/>
          </a:p>
          <a:p>
            <a:r>
              <a:rPr lang="en-US" dirty="0"/>
              <a:t>60000pps of contaminants on cup, likely </a:t>
            </a:r>
            <a:r>
              <a:rPr lang="en-US" dirty="0" err="1"/>
              <a:t>SrF</a:t>
            </a:r>
            <a:r>
              <a:rPr lang="en-US" dirty="0"/>
              <a:t> </a:t>
            </a:r>
          </a:p>
          <a:p>
            <a:endParaRPr lang="en-US" dirty="0"/>
          </a:p>
          <a:p>
            <a:r>
              <a:rPr lang="en-US" dirty="0"/>
              <a:t>Yield: 400-500</a:t>
            </a:r>
          </a:p>
          <a:p>
            <a:r>
              <a:rPr lang="en-US" dirty="0"/>
              <a:t>Expected &gt;6600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322E-763E-0123-C369-E5AA2A6AF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ED1A4EB-92B3-3335-1BF7-6F65E97ED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6" y="1690688"/>
            <a:ext cx="746073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16DD2477-7E84-D269-65A3-FE5391086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062" y="1690688"/>
            <a:ext cx="5665076" cy="436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3227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36251-6F06-D832-7067-4DF50FE66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full round of optimization…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E0BC1-2840-D88A-23F2-68A2D63FE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0510" y="1825625"/>
            <a:ext cx="3723290" cy="4351338"/>
          </a:xfrm>
        </p:spPr>
        <p:txBody>
          <a:bodyPr/>
          <a:lstStyle/>
          <a:p>
            <a:r>
              <a:rPr lang="en-US" dirty="0"/>
              <a:t>Very noisy/doubting</a:t>
            </a:r>
          </a:p>
          <a:p>
            <a:pPr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LHC filling, ISO_HRS got 5p pulses back to back</a:t>
            </a:r>
          </a:p>
          <a:p>
            <a:pPr>
              <a:buFont typeface="Wingdings" pitchFamily="2" charset="2"/>
              <a:buChar char="à"/>
            </a:pPr>
            <a:endParaRPr lang="en-US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P-gating not working then, enhanced </a:t>
            </a:r>
            <a:r>
              <a:rPr lang="en-US" dirty="0" err="1">
                <a:sym typeface="Wingdings" pitchFamily="2" charset="2"/>
              </a:rPr>
              <a:t>SrF</a:t>
            </a:r>
            <a:r>
              <a:rPr lang="en-US" dirty="0">
                <a:sym typeface="Wingdings" pitchFamily="2" charset="2"/>
              </a:rPr>
              <a:t> contribution?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0F90B-2FE8-2F12-837C-625D3DBF3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3D350F5-609C-F77A-1E1C-42E81DC71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50" y="1825625"/>
            <a:ext cx="6746591" cy="413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81594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A9423-F3C4-63F8-F540-2AF3D5080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 positions on target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F6EF93-164B-2559-0077-E34B8A3316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07AD90-9438-C553-C22C-AA7DCD6B64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65" y="1690688"/>
            <a:ext cx="7598559" cy="425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840CD9-5FBE-3BEE-FD48-E65CA570E98B}"/>
              </a:ext>
            </a:extLst>
          </p:cNvPr>
          <p:cNvSpPr txBox="1">
            <a:spLocks/>
          </p:cNvSpPr>
          <p:nvPr/>
        </p:nvSpPr>
        <p:spPr>
          <a:xfrm>
            <a:off x="7700624" y="1838586"/>
            <a:ext cx="44137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dirty="0"/>
              <a:t>Proton scan on radiogenic 115 on CRIS signal</a:t>
            </a:r>
          </a:p>
          <a:p>
            <a:pPr fontAlgn="base"/>
            <a:r>
              <a:rPr lang="en-US" dirty="0"/>
              <a:t>Maybe of 10% gain </a:t>
            </a:r>
          </a:p>
        </p:txBody>
      </p:sp>
    </p:spTree>
    <p:extLst>
      <p:ext uri="{BB962C8B-B14F-4D97-AF65-F5344CB8AC3E}">
        <p14:creationId xmlns:p14="http://schemas.microsoft.com/office/powerpoint/2010/main" val="15422882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AC8C9-67B9-0275-E3A4-8C683BF6D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tried… DSS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920A7-AFF0-86C6-D64D-165CD68BF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0E27807-EC01-4F10-4094-903FCA464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38916"/>
            <a:ext cx="4516517" cy="339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D29BF61-6BD2-92F4-4D86-A898E7072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5" t="2735" r="17686" b="50000"/>
          <a:stretch>
            <a:fillRect/>
          </a:stretch>
        </p:blipFill>
        <p:spPr bwMode="auto">
          <a:xfrm>
            <a:off x="6457711" y="1503119"/>
            <a:ext cx="5316453" cy="271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C45044-0E51-B651-33AC-E2B2E94AF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159" y="1384179"/>
            <a:ext cx="3848704" cy="1325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59871F-791F-BD8E-4BB7-5C6B0804A4D1}"/>
              </a:ext>
            </a:extLst>
          </p:cNvPr>
          <p:cNvSpPr txBox="1"/>
          <p:nvPr/>
        </p:nvSpPr>
        <p:spPr>
          <a:xfrm>
            <a:off x="5549209" y="4809679"/>
            <a:ext cx="6224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Tried to sit in </a:t>
            </a:r>
            <a:r>
              <a:rPr lang="en-US" dirty="0" err="1"/>
              <a:t>gs</a:t>
            </a:r>
            <a:r>
              <a:rPr lang="en-US" dirty="0"/>
              <a:t>: 5s half life, beta- tagging</a:t>
            </a:r>
          </a:p>
          <a:p>
            <a:r>
              <a:rPr lang="en-US" dirty="0"/>
              <a:t>Increased </a:t>
            </a:r>
            <a:r>
              <a:rPr lang="en-US" dirty="0" err="1"/>
              <a:t>beamgate</a:t>
            </a:r>
            <a:r>
              <a:rPr lang="en-US" dirty="0"/>
              <a:t>: 40cps on </a:t>
            </a:r>
            <a:r>
              <a:rPr lang="en-US" dirty="0" err="1"/>
              <a:t>microtof</a:t>
            </a:r>
            <a:r>
              <a:rPr lang="en-US" dirty="0"/>
              <a:t>, 4 betas/s after tuning</a:t>
            </a:r>
          </a:p>
          <a:p>
            <a:endParaRPr lang="en-US" dirty="0"/>
          </a:p>
          <a:p>
            <a:r>
              <a:rPr lang="en-US" dirty="0"/>
              <a:t>Biggest problem: 0.5cps background</a:t>
            </a:r>
            <a:r>
              <a:rPr lang="en-US" dirty="0">
                <a:sym typeface="Wingdings" pitchFamily="2" charset="2"/>
              </a:rPr>
              <a:t> too much for 100In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288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CB6AD-CFC4-78A0-9D86-8490BD5FE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9934-8B29-2C3F-1188-C140F74B8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low yields and large contamination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48687-5801-B345-724B-22835FA57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399412-6288-7162-46EC-4CE0D7A8C007}"/>
              </a:ext>
            </a:extLst>
          </p:cNvPr>
          <p:cNvSpPr txBox="1"/>
          <p:nvPr/>
        </p:nvSpPr>
        <p:spPr>
          <a:xfrm>
            <a:off x="2674313" y="3075412"/>
            <a:ext cx="6097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FFFFFF"/>
                </a:solidFill>
                <a:effectLst/>
                <a:latin typeface="Roboto" panose="020F0502020204030204" pitchFamily="34" charset="0"/>
              </a:rPr>
              <a:t>08/21/2021 06:46:33.580</a:t>
            </a:r>
            <a:endParaRPr lang="en-US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3E148341-7708-E67A-CDEB-B4E95C1A9E6F}"/>
              </a:ext>
            </a:extLst>
          </p:cNvPr>
          <p:cNvSpPr/>
          <p:nvPr/>
        </p:nvSpPr>
        <p:spPr>
          <a:xfrm>
            <a:off x="5889592" y="1431261"/>
            <a:ext cx="167016" cy="1705139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AB2F47-6A3E-6FBB-9D1D-EF5FA976C385}"/>
              </a:ext>
            </a:extLst>
          </p:cNvPr>
          <p:cNvGrpSpPr/>
          <p:nvPr/>
        </p:nvGrpSpPr>
        <p:grpSpPr>
          <a:xfrm>
            <a:off x="575948" y="1504375"/>
            <a:ext cx="5228270" cy="2025137"/>
            <a:chOff x="4105887" y="2894923"/>
            <a:chExt cx="7696690" cy="293543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D2247F-120C-7640-F47B-4EB2F7C0A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945" t="45909" r="810" b="1"/>
            <a:stretch/>
          </p:blipFill>
          <p:spPr>
            <a:xfrm>
              <a:off x="4477436" y="2894923"/>
              <a:ext cx="7325141" cy="293543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81D3C6C-6A3C-2D07-839A-96CC20618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340" t="32174" r="96432" b="30179"/>
            <a:stretch/>
          </p:blipFill>
          <p:spPr>
            <a:xfrm>
              <a:off x="4105887" y="2973567"/>
              <a:ext cx="381513" cy="204307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901CE80-8CB3-27CB-A1C9-F23E6A01A664}"/>
              </a:ext>
            </a:extLst>
          </p:cNvPr>
          <p:cNvSpPr txBox="1"/>
          <p:nvPr/>
        </p:nvSpPr>
        <p:spPr>
          <a:xfrm>
            <a:off x="2007104" y="3483395"/>
            <a:ext cx="6100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dirty="0">
                <a:effectLst/>
                <a:highlight>
                  <a:srgbClr val="FFFFFF"/>
                </a:highlight>
              </a:rPr>
              <a:t>L. </a:t>
            </a:r>
            <a:r>
              <a:rPr lang="en-US" sz="1100" b="0" dirty="0" err="1">
                <a:effectLst/>
                <a:highlight>
                  <a:srgbClr val="FFFFFF"/>
                </a:highlight>
              </a:rPr>
              <a:t>Nies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 et al., Phys. Rev. Lett. 131, 022502 (2023).</a:t>
            </a:r>
          </a:p>
          <a:p>
            <a:endParaRPr lang="en-US" sz="1100" b="0" dirty="0">
              <a:effectLst/>
              <a:highlight>
                <a:srgbClr val="FFFFFF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5F5F67-B3AF-3D04-9328-3FCE6C0AD610}"/>
              </a:ext>
            </a:extLst>
          </p:cNvPr>
          <p:cNvSpPr txBox="1"/>
          <p:nvPr/>
        </p:nvSpPr>
        <p:spPr>
          <a:xfrm>
            <a:off x="6087452" y="1576567"/>
            <a:ext cx="594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2 days of measurements: no decrease in yield for </a:t>
            </a:r>
            <a:r>
              <a:rPr lang="en-US" baseline="30000" dirty="0"/>
              <a:t>99</a:t>
            </a:r>
            <a:r>
              <a:rPr lang="en-US" dirty="0"/>
              <a:t>In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873B49-C373-847C-8AEA-9D2C27968809}"/>
              </a:ext>
            </a:extLst>
          </p:cNvPr>
          <p:cNvSpPr txBox="1"/>
          <p:nvPr/>
        </p:nvSpPr>
        <p:spPr>
          <a:xfrm>
            <a:off x="1758044" y="1412647"/>
            <a:ext cx="80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80</a:t>
            </a:r>
            <a:r>
              <a:rPr lang="en-US" dirty="0"/>
              <a:t>Sr</a:t>
            </a:r>
            <a:r>
              <a:rPr lang="en-US" baseline="30000" dirty="0"/>
              <a:t>19</a:t>
            </a:r>
            <a:r>
              <a:rPr lang="en-US" dirty="0"/>
              <a:t>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3F2B9-F8D0-E211-F4A3-19FB97E7CAAF}"/>
              </a:ext>
            </a:extLst>
          </p:cNvPr>
          <p:cNvSpPr txBox="1"/>
          <p:nvPr/>
        </p:nvSpPr>
        <p:spPr>
          <a:xfrm>
            <a:off x="4785989" y="1907740"/>
            <a:ext cx="54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99</a:t>
            </a:r>
            <a:r>
              <a:rPr lang="en-US" dirty="0"/>
              <a:t>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D5D45C-8404-42C8-794E-F75005BB7F91}"/>
              </a:ext>
            </a:extLst>
          </p:cNvPr>
          <p:cNvSpPr txBox="1"/>
          <p:nvPr/>
        </p:nvSpPr>
        <p:spPr>
          <a:xfrm>
            <a:off x="6087452" y="1997440"/>
            <a:ext cx="594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contamination </a:t>
            </a:r>
            <a:r>
              <a:rPr lang="en-US" baseline="30000" dirty="0"/>
              <a:t>81,80</a:t>
            </a:r>
            <a:r>
              <a:rPr lang="en-US" dirty="0"/>
              <a:t>SrF yields known from ISOLTRAP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C1744A-6ADC-9D6A-352D-21A629045FF0}"/>
              </a:ext>
            </a:extLst>
          </p:cNvPr>
          <p:cNvSpPr txBox="1"/>
          <p:nvPr/>
        </p:nvSpPr>
        <p:spPr>
          <a:xfrm>
            <a:off x="6087452" y="2523544"/>
            <a:ext cx="5573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CRIS technique selective, previously handled 3 orders of magnitude and more higher contamination</a:t>
            </a:r>
          </a:p>
        </p:txBody>
      </p:sp>
      <p:graphicFrame>
        <p:nvGraphicFramePr>
          <p:cNvPr id="14" name="Content Placeholder 4">
            <a:extLst>
              <a:ext uri="{FF2B5EF4-FFF2-40B4-BE49-F238E27FC236}">
                <a16:creationId xmlns:a16="http://schemas.microsoft.com/office/drawing/2014/main" id="{799C0F98-C8E6-EA20-6B11-DAC7288909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0430" y="4306108"/>
          <a:ext cx="6022300" cy="1719534"/>
        </p:xfrm>
        <a:graphic>
          <a:graphicData uri="http://schemas.openxmlformats.org/drawingml/2006/table">
            <a:tbl>
              <a:tblPr firstRow="1" bandRow="1"/>
              <a:tblGrid>
                <a:gridCol w="889358">
                  <a:extLst>
                    <a:ext uri="{9D8B030D-6E8A-4147-A177-3AD203B41FA5}">
                      <a16:colId xmlns:a16="http://schemas.microsoft.com/office/drawing/2014/main" val="3742880700"/>
                    </a:ext>
                  </a:extLst>
                </a:gridCol>
                <a:gridCol w="1137265">
                  <a:extLst>
                    <a:ext uri="{9D8B030D-6E8A-4147-A177-3AD203B41FA5}">
                      <a16:colId xmlns:a16="http://schemas.microsoft.com/office/drawing/2014/main" val="401717900"/>
                    </a:ext>
                  </a:extLst>
                </a:gridCol>
                <a:gridCol w="1399142">
                  <a:extLst>
                    <a:ext uri="{9D8B030D-6E8A-4147-A177-3AD203B41FA5}">
                      <a16:colId xmlns:a16="http://schemas.microsoft.com/office/drawing/2014/main" val="2571771534"/>
                    </a:ext>
                  </a:extLst>
                </a:gridCol>
                <a:gridCol w="1377109">
                  <a:extLst>
                    <a:ext uri="{9D8B030D-6E8A-4147-A177-3AD203B41FA5}">
                      <a16:colId xmlns:a16="http://schemas.microsoft.com/office/drawing/2014/main" val="2934685499"/>
                    </a:ext>
                  </a:extLst>
                </a:gridCol>
                <a:gridCol w="1219426">
                  <a:extLst>
                    <a:ext uri="{9D8B030D-6E8A-4147-A177-3AD203B41FA5}">
                      <a16:colId xmlns:a16="http://schemas.microsoft.com/office/drawing/2014/main" val="1006212557"/>
                    </a:ext>
                  </a:extLst>
                </a:gridCol>
              </a:tblGrid>
              <a:tr h="359033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Half live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Yields </a:t>
                      </a:r>
                      <a:r>
                        <a:rPr lang="el-GR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(/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Shifts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 results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558878"/>
                  </a:ext>
                </a:extLst>
              </a:tr>
              <a:tr h="307354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112-122</a:t>
                      </a:r>
                      <a:r>
                        <a:rPr lang="en-US" sz="1600" dirty="0"/>
                        <a:t>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 1s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 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baseline="0" dirty="0"/>
                        <a:t>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540800"/>
                  </a:ext>
                </a:extLst>
              </a:tr>
              <a:tr h="307354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100</a:t>
                      </a:r>
                      <a:r>
                        <a:rPr lang="en-US" sz="1600" dirty="0"/>
                        <a:t>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5.65(6) 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686328"/>
                  </a:ext>
                </a:extLst>
              </a:tr>
              <a:tr h="3073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30000" dirty="0"/>
                        <a:t>99</a:t>
                      </a:r>
                      <a:r>
                        <a:rPr lang="en-US" sz="1600" dirty="0"/>
                        <a:t>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3.1(2) 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× 10</a:t>
                      </a:r>
                      <a:r>
                        <a:rPr lang="en-US" sz="1600" b="0" i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I</a:t>
                      </a:r>
                      <a:r>
                        <a:rPr lang="en-US" sz="1600" dirty="0"/>
                        <a:t>, </a:t>
                      </a:r>
                      <a:r>
                        <a:rPr lang="el-GR" sz="1600" i="1" dirty="0"/>
                        <a:t>μ</a:t>
                      </a:r>
                      <a:r>
                        <a:rPr lang="en-US" sz="1600" i="1" dirty="0"/>
                        <a:t>, Q</a:t>
                      </a:r>
                      <a:r>
                        <a:rPr lang="en-US" sz="1600" i="1" baseline="-25000" dirty="0"/>
                        <a:t>s</a:t>
                      </a:r>
                      <a:r>
                        <a:rPr lang="en-US" sz="1600" i="1" dirty="0"/>
                        <a:t>, δ</a:t>
                      </a:r>
                      <a:r>
                        <a:rPr lang="en-US" sz="1600" i="0" dirty="0"/>
                        <a:t>〈</a:t>
                      </a:r>
                      <a:r>
                        <a:rPr lang="en-US" sz="1600" i="1" dirty="0"/>
                        <a:t>r</a:t>
                      </a:r>
                      <a:r>
                        <a:rPr lang="en-US" sz="1600" i="1" baseline="30000" dirty="0"/>
                        <a:t>2</a:t>
                      </a:r>
                      <a:r>
                        <a:rPr lang="en-US" sz="1600" i="0" baseline="0" dirty="0"/>
                        <a:t>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749499"/>
                  </a:ext>
                </a:extLst>
              </a:tr>
              <a:tr h="35466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CRIS setup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 (no protons)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474664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49CC798-83F2-C092-7E93-FE9F4A040B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980"/>
          <a:stretch/>
        </p:blipFill>
        <p:spPr>
          <a:xfrm>
            <a:off x="7410906" y="3184896"/>
            <a:ext cx="3751026" cy="18901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DED573-0AB7-3A7A-4824-F54A3A4A7E41}"/>
              </a:ext>
            </a:extLst>
          </p:cNvPr>
          <p:cNvSpPr txBox="1"/>
          <p:nvPr/>
        </p:nvSpPr>
        <p:spPr>
          <a:xfrm>
            <a:off x="10382469" y="4629008"/>
            <a:ext cx="43180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20 ions/s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97532A-2D69-0C79-64C1-80512E9DA10A}"/>
              </a:ext>
            </a:extLst>
          </p:cNvPr>
          <p:cNvSpPr txBox="1"/>
          <p:nvPr/>
        </p:nvSpPr>
        <p:spPr>
          <a:xfrm>
            <a:off x="6851636" y="4998382"/>
            <a:ext cx="6671643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Measurement done in 1 shift, single ion counting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Similar CE cross section and transition strength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Similar complex HFS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7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9A3D7-3B9F-8F29-D51C-5539EE5FA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CE4F92AC-42F5-9755-FA87-0E3EF36DAAD6}"/>
              </a:ext>
            </a:extLst>
          </p:cNvPr>
          <p:cNvSpPr txBox="1"/>
          <p:nvPr/>
        </p:nvSpPr>
        <p:spPr>
          <a:xfrm>
            <a:off x="7113834" y="4571906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</a:t>
            </a:r>
            <a:r>
              <a:rPr lang="en-US" sz="1400" baseline="30000" dirty="0"/>
              <a:t>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A3FC11-87A7-1313-F697-2E5CAF71BA8B}"/>
              </a:ext>
            </a:extLst>
          </p:cNvPr>
          <p:cNvSpPr txBox="1"/>
          <p:nvPr/>
        </p:nvSpPr>
        <p:spPr>
          <a:xfrm>
            <a:off x="6512912" y="4577254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E832FF-F8C8-F9C4-2D0F-0AC027047EEC}"/>
              </a:ext>
            </a:extLst>
          </p:cNvPr>
          <p:cNvSpPr txBox="1"/>
          <p:nvPr/>
        </p:nvSpPr>
        <p:spPr>
          <a:xfrm>
            <a:off x="7552199" y="4600212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1C49DB-AF63-BA84-B1A4-0A22E2472CBC}"/>
              </a:ext>
            </a:extLst>
          </p:cNvPr>
          <p:cNvSpPr/>
          <p:nvPr/>
        </p:nvSpPr>
        <p:spPr>
          <a:xfrm>
            <a:off x="3291065" y="1723272"/>
            <a:ext cx="465457" cy="297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E7BBC-E2C4-8245-BDC8-6C7A142B5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moments and spins of In nuclei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A9A60E-1D92-2961-53D0-D140340D1EE1}"/>
              </a:ext>
            </a:extLst>
          </p:cNvPr>
          <p:cNvSpPr/>
          <p:nvPr/>
        </p:nvSpPr>
        <p:spPr>
          <a:xfrm>
            <a:off x="7949155" y="4886435"/>
            <a:ext cx="491320" cy="766586"/>
          </a:xfrm>
          <a:prstGeom prst="rect">
            <a:avLst/>
          </a:prstGeom>
          <a:solidFill>
            <a:schemeClr val="bg1">
              <a:alpha val="84228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A915DA-E2A8-ED9F-2E96-835CD1936E26}"/>
              </a:ext>
            </a:extLst>
          </p:cNvPr>
          <p:cNvSpPr/>
          <p:nvPr/>
        </p:nvSpPr>
        <p:spPr>
          <a:xfrm>
            <a:off x="5852160" y="4878825"/>
            <a:ext cx="524293" cy="77758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1A3ED4-BF91-9B06-3309-9636DD7C9044}"/>
              </a:ext>
            </a:extLst>
          </p:cNvPr>
          <p:cNvSpPr/>
          <p:nvPr/>
        </p:nvSpPr>
        <p:spPr>
          <a:xfrm>
            <a:off x="4807854" y="4875438"/>
            <a:ext cx="524293" cy="77758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EB1B8D-566D-5332-37C6-4920E886509B}"/>
              </a:ext>
            </a:extLst>
          </p:cNvPr>
          <p:cNvSpPr/>
          <p:nvPr/>
        </p:nvSpPr>
        <p:spPr>
          <a:xfrm>
            <a:off x="3797172" y="4905510"/>
            <a:ext cx="490669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E8EB9E-F84B-5EBA-6AB4-75561D1A7BB0}"/>
              </a:ext>
            </a:extLst>
          </p:cNvPr>
          <p:cNvSpPr/>
          <p:nvPr/>
        </p:nvSpPr>
        <p:spPr>
          <a:xfrm>
            <a:off x="2743832" y="4938640"/>
            <a:ext cx="524293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CCFAB7-2231-B6EE-5E2A-F242D7E44627}"/>
              </a:ext>
            </a:extLst>
          </p:cNvPr>
          <p:cNvSpPr/>
          <p:nvPr/>
        </p:nvSpPr>
        <p:spPr>
          <a:xfrm>
            <a:off x="1706321" y="4901900"/>
            <a:ext cx="524293" cy="754508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9B7B137-B031-9199-7ED3-78C9FB241AA1}"/>
              </a:ext>
            </a:extLst>
          </p:cNvPr>
          <p:cNvSpPr/>
          <p:nvPr/>
        </p:nvSpPr>
        <p:spPr>
          <a:xfrm>
            <a:off x="675663" y="4889719"/>
            <a:ext cx="524293" cy="747511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07ED486-508C-B743-B019-80AD2358B7D7}"/>
              </a:ext>
            </a:extLst>
          </p:cNvPr>
          <p:cNvSpPr/>
          <p:nvPr/>
        </p:nvSpPr>
        <p:spPr>
          <a:xfrm>
            <a:off x="6895371" y="4863151"/>
            <a:ext cx="505738" cy="839424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E3E259-F7B8-5FB2-AC94-131205FCFE19}"/>
              </a:ext>
            </a:extLst>
          </p:cNvPr>
          <p:cNvSpPr/>
          <p:nvPr/>
        </p:nvSpPr>
        <p:spPr>
          <a:xfrm>
            <a:off x="8953603" y="4931361"/>
            <a:ext cx="531177" cy="72166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2BD6695-8049-546E-D2AB-763C5126CAE1}"/>
              </a:ext>
            </a:extLst>
          </p:cNvPr>
          <p:cNvSpPr/>
          <p:nvPr/>
        </p:nvSpPr>
        <p:spPr>
          <a:xfrm>
            <a:off x="10021908" y="4918302"/>
            <a:ext cx="491320" cy="766586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CDEAB4-78F7-A117-86ED-94638493B36F}"/>
              </a:ext>
            </a:extLst>
          </p:cNvPr>
          <p:cNvSpPr/>
          <p:nvPr/>
        </p:nvSpPr>
        <p:spPr>
          <a:xfrm>
            <a:off x="11051250" y="4931361"/>
            <a:ext cx="531177" cy="530791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8E29A-0819-FF1B-854C-42F72FE04DA5}"/>
              </a:ext>
            </a:extLst>
          </p:cNvPr>
          <p:cNvSpPr txBox="1"/>
          <p:nvPr/>
        </p:nvSpPr>
        <p:spPr>
          <a:xfrm>
            <a:off x="3534707" y="4581201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445EC5-10EE-5B90-1406-184039C2BB0C}"/>
              </a:ext>
            </a:extLst>
          </p:cNvPr>
          <p:cNvSpPr txBox="1"/>
          <p:nvPr/>
        </p:nvSpPr>
        <p:spPr>
          <a:xfrm>
            <a:off x="2548574" y="4557266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3028D4-DE30-9028-6EB3-8612714FCDF0}"/>
              </a:ext>
            </a:extLst>
          </p:cNvPr>
          <p:cNvSpPr txBox="1"/>
          <p:nvPr/>
        </p:nvSpPr>
        <p:spPr>
          <a:xfrm>
            <a:off x="1983404" y="4564269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(6</a:t>
            </a:r>
            <a:r>
              <a:rPr lang="en-US" sz="1400" baseline="30000" dirty="0"/>
              <a:t>+</a:t>
            </a:r>
            <a:r>
              <a:rPr lang="en-US" sz="1400" dirty="0"/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6E694C-35C7-8DDB-B0ED-6DCD976A2932}"/>
              </a:ext>
            </a:extLst>
          </p:cNvPr>
          <p:cNvSpPr txBox="1"/>
          <p:nvPr/>
        </p:nvSpPr>
        <p:spPr>
          <a:xfrm>
            <a:off x="1634073" y="4570641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?</a:t>
            </a:r>
            <a:endParaRPr lang="en-US" sz="1400" baseline="30000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121E722C-8B74-DE0F-A3A2-8B5A19B172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F7D2D1-5A5F-A54E-7D25-A7A10D600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4427" y="1061107"/>
            <a:ext cx="6261172" cy="462040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3EB7FBC-AA07-9514-74C5-C9C164E17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83" b="-4883"/>
          <a:stretch/>
        </p:blipFill>
        <p:spPr>
          <a:xfrm>
            <a:off x="-79324" y="4756411"/>
            <a:ext cx="10103953" cy="95817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25C4AF0-DDE1-3B51-8E7F-174059290B07}"/>
              </a:ext>
            </a:extLst>
          </p:cNvPr>
          <p:cNvSpPr/>
          <p:nvPr/>
        </p:nvSpPr>
        <p:spPr>
          <a:xfrm>
            <a:off x="1540412" y="4926614"/>
            <a:ext cx="468741" cy="486071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5AC093F-2AC2-2607-8F09-9AD42EFCC903}"/>
              </a:ext>
            </a:extLst>
          </p:cNvPr>
          <p:cNvSpPr/>
          <p:nvPr/>
        </p:nvSpPr>
        <p:spPr>
          <a:xfrm>
            <a:off x="2046777" y="4926307"/>
            <a:ext cx="468741" cy="486071"/>
          </a:xfrm>
          <a:prstGeom prst="rect">
            <a:avLst/>
          </a:prstGeom>
          <a:noFill/>
          <a:ln w="44450" cap="flat" cmpd="sng" algn="ctr">
            <a:solidFill>
              <a:srgbClr val="D81E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2CB7FA6-1177-7D1B-0354-4F36601EB045}"/>
              </a:ext>
            </a:extLst>
          </p:cNvPr>
          <p:cNvSpPr/>
          <p:nvPr/>
        </p:nvSpPr>
        <p:spPr>
          <a:xfrm>
            <a:off x="6196314" y="4448056"/>
            <a:ext cx="4330783" cy="12618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9000">
                <a:schemeClr val="bg1">
                  <a:alpha val="71153"/>
                </a:schemeClr>
              </a:gs>
              <a:gs pos="41000">
                <a:schemeClr val="bg1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Picture 40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DFAB4FA7-7DC4-875A-7965-909235BC0C6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478"/>
          <a:stretch/>
        </p:blipFill>
        <p:spPr>
          <a:xfrm>
            <a:off x="7939677" y="1329584"/>
            <a:ext cx="4156557" cy="594837"/>
          </a:xfrm>
          <a:prstGeom prst="rect">
            <a:avLst/>
          </a:prstGeom>
        </p:spPr>
      </p:pic>
      <p:pic>
        <p:nvPicPr>
          <p:cNvPr id="3" name="Picture 2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27B08184-F7F0-1940-1F7C-5DC5FA6CA7A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5" b="7436"/>
          <a:stretch/>
        </p:blipFill>
        <p:spPr>
          <a:xfrm>
            <a:off x="7946350" y="2012152"/>
            <a:ext cx="4156557" cy="1857322"/>
          </a:xfrm>
          <a:prstGeom prst="rect">
            <a:avLst/>
          </a:prstGeom>
        </p:spPr>
      </p:pic>
      <p:pic>
        <p:nvPicPr>
          <p:cNvPr id="5" name="Picture 4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0D56353C-3362-0E38-4A3B-836B06F183C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53"/>
          <a:stretch/>
        </p:blipFill>
        <p:spPr>
          <a:xfrm>
            <a:off x="7939677" y="5695885"/>
            <a:ext cx="4156557" cy="386986"/>
          </a:xfrm>
          <a:prstGeom prst="rect">
            <a:avLst/>
          </a:prstGeom>
        </p:spPr>
      </p:pic>
      <p:pic>
        <p:nvPicPr>
          <p:cNvPr id="9" name="Picture 8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86689C90-076D-386F-3863-297BE80DD81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4" b="46696"/>
          <a:stretch/>
        </p:blipFill>
        <p:spPr>
          <a:xfrm>
            <a:off x="7933004" y="3828994"/>
            <a:ext cx="4156557" cy="19124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05C4BE-72AD-0D99-4977-E9C1D10ED234}"/>
              </a:ext>
            </a:extLst>
          </p:cNvPr>
          <p:cNvSpPr txBox="1"/>
          <p:nvPr/>
        </p:nvSpPr>
        <p:spPr>
          <a:xfrm>
            <a:off x="770257" y="1519043"/>
            <a:ext cx="7155551" cy="3023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Electric quadrupole moments:</a:t>
            </a:r>
          </a:p>
          <a:p>
            <a:r>
              <a:rPr lang="en-US" dirty="0"/>
              <a:t>Reflects the evolution of collectivity towards mid-shell</a:t>
            </a:r>
          </a:p>
          <a:p>
            <a:r>
              <a:rPr lang="en-US" dirty="0"/>
              <a:t>Probe arising collectivity beyond shell closure</a:t>
            </a:r>
          </a:p>
          <a:p>
            <a:r>
              <a:rPr lang="en-US" dirty="0"/>
              <a:t>Reflects arising deformation</a:t>
            </a:r>
          </a:p>
          <a:p>
            <a:endParaRPr lang="en-US" b="1" dirty="0"/>
          </a:p>
          <a:p>
            <a:endParaRPr lang="en-US" sz="1050" b="1" dirty="0"/>
          </a:p>
          <a:p>
            <a:r>
              <a:rPr lang="en-US" b="1" dirty="0"/>
              <a:t>Magnetic dipole moments:</a:t>
            </a:r>
          </a:p>
          <a:p>
            <a:r>
              <a:rPr lang="en-US" dirty="0"/>
              <a:t>A sensitive probe to study the interplay between the single particle structure and many-body correlations.</a:t>
            </a:r>
          </a:p>
          <a:p>
            <a:r>
              <a:rPr lang="en-US" sz="1800" dirty="0"/>
              <a:t>Reflect the strength of a shell closure</a:t>
            </a:r>
          </a:p>
          <a:p>
            <a:r>
              <a:rPr lang="en-US" dirty="0"/>
              <a:t>Ordering of shell model levels and leading configuration for odd-odd nuclei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B75467-5054-CA50-D191-2BCF768014DA}"/>
              </a:ext>
            </a:extLst>
          </p:cNvPr>
          <p:cNvSpPr txBox="1"/>
          <p:nvPr/>
        </p:nvSpPr>
        <p:spPr>
          <a:xfrm>
            <a:off x="60141" y="5822351"/>
            <a:ext cx="610054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dirty="0">
                <a:effectLst/>
                <a:highlight>
                  <a:srgbClr val="FFFFFF"/>
                </a:highlight>
              </a:rPr>
              <a:t>L. </a:t>
            </a:r>
            <a:r>
              <a:rPr lang="en-US" sz="1100" b="0" dirty="0" err="1">
                <a:effectLst/>
                <a:highlight>
                  <a:srgbClr val="FFFFFF"/>
                </a:highlight>
              </a:rPr>
              <a:t>Nies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 et al., Phys. Rev. Lett. 131, 022502 (2023).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A. Vernon et al., Nature 607, 260–265 (2022).</a:t>
            </a:r>
          </a:p>
          <a:p>
            <a:r>
              <a:rPr lang="en-US" sz="1100" b="0" dirty="0">
                <a:effectLst/>
              </a:rPr>
              <a:t>T. Miyagi et al., </a:t>
            </a:r>
            <a:r>
              <a:rPr lang="en-US" sz="1100" dirty="0"/>
              <a:t>Phys. Rev. Lett. 132, 232503 (2024).</a:t>
            </a:r>
            <a:endParaRPr lang="en-US" sz="1100" b="0" dirty="0"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E1E2B2-3FF3-F057-07D9-B8469DCE0CA5}"/>
              </a:ext>
            </a:extLst>
          </p:cNvPr>
          <p:cNvSpPr txBox="1"/>
          <p:nvPr/>
        </p:nvSpPr>
        <p:spPr>
          <a:xfrm>
            <a:off x="3122516" y="5828672"/>
            <a:ext cx="6100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ighlight>
                  <a:srgbClr val="FFFFFF"/>
                </a:highlight>
              </a:rPr>
              <a:t>J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et al., Nat. </a:t>
            </a:r>
            <a:r>
              <a:rPr lang="en-US" sz="1100" dirty="0">
                <a:highlight>
                  <a:srgbClr val="FFFFFF"/>
                </a:highlight>
              </a:rPr>
              <a:t>Phys. </a:t>
            </a:r>
            <a:r>
              <a:rPr lang="en-US" sz="1100" b="0" dirty="0">
                <a:effectLst/>
                <a:highlight>
                  <a:srgbClr val="FFFFFF"/>
                </a:highlight>
              </a:rPr>
              <a:t>(2024).</a:t>
            </a:r>
          </a:p>
          <a:p>
            <a:r>
              <a:rPr lang="en-US" sz="1100" dirty="0">
                <a:highlight>
                  <a:srgbClr val="FFFFFF"/>
                </a:highlight>
              </a:rPr>
              <a:t>J. </a:t>
            </a:r>
            <a:r>
              <a:rPr lang="en-US" sz="1100" dirty="0" err="1">
                <a:highlight>
                  <a:srgbClr val="FFFFFF"/>
                </a:highlight>
              </a:rPr>
              <a:t>Karthein</a:t>
            </a:r>
            <a:r>
              <a:rPr lang="en-US" sz="1100" dirty="0">
                <a:highlight>
                  <a:srgbClr val="FFFFFF"/>
                </a:highlight>
              </a:rPr>
              <a:t> et al., </a:t>
            </a:r>
            <a:r>
              <a:rPr lang="en-US" sz="1100" dirty="0" err="1">
                <a:highlight>
                  <a:srgbClr val="FFFFFF"/>
                </a:highlight>
              </a:rPr>
              <a:t>arXiv</a:t>
            </a:r>
            <a:r>
              <a:rPr lang="en-US" sz="1100" dirty="0">
                <a:highlight>
                  <a:srgbClr val="FFFFFF"/>
                </a:highlight>
              </a:rPr>
              <a:t> preprint 2310.15093 (2023).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EAB5CB-B7B5-1BBC-4DC9-829659ADE91F}"/>
              </a:ext>
            </a:extLst>
          </p:cNvPr>
          <p:cNvSpPr txBox="1"/>
          <p:nvPr/>
        </p:nvSpPr>
        <p:spPr>
          <a:xfrm>
            <a:off x="4500349" y="4568930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1B257-8F1A-63F3-4128-E6E63FEFC5ED}"/>
              </a:ext>
            </a:extLst>
          </p:cNvPr>
          <p:cNvSpPr txBox="1"/>
          <p:nvPr/>
        </p:nvSpPr>
        <p:spPr>
          <a:xfrm>
            <a:off x="5516323" y="4568929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9/2</a:t>
            </a:r>
            <a:r>
              <a:rPr lang="en-US" sz="1400" baseline="30000" dirty="0"/>
              <a:t>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8A27FD-70E0-CA4A-397E-AB44B94808A6}"/>
              </a:ext>
            </a:extLst>
          </p:cNvPr>
          <p:cNvSpPr txBox="1"/>
          <p:nvPr/>
        </p:nvSpPr>
        <p:spPr>
          <a:xfrm>
            <a:off x="4097107" y="4564540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</a:t>
            </a:r>
            <a:r>
              <a:rPr lang="en-US" sz="1400" baseline="30000" dirty="0"/>
              <a:t>+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372378-7747-044D-DCA0-D602C662846E}"/>
              </a:ext>
            </a:extLst>
          </p:cNvPr>
          <p:cNvSpPr txBox="1"/>
          <p:nvPr/>
        </p:nvSpPr>
        <p:spPr>
          <a:xfrm>
            <a:off x="5119702" y="4584336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</a:t>
            </a:r>
            <a:r>
              <a:rPr lang="en-US" sz="1400" baseline="30000" dirty="0"/>
              <a:t>+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AA12B9-E655-A6CE-081F-657D8B479107}"/>
              </a:ext>
            </a:extLst>
          </p:cNvPr>
          <p:cNvSpPr txBox="1"/>
          <p:nvPr/>
        </p:nvSpPr>
        <p:spPr>
          <a:xfrm>
            <a:off x="6110357" y="4571906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</a:t>
            </a:r>
            <a:r>
              <a:rPr lang="en-US" sz="1400" baseline="30000" dirty="0"/>
              <a:t>+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83E99C-4959-0846-6C70-375208A92380}"/>
              </a:ext>
            </a:extLst>
          </p:cNvPr>
          <p:cNvSpPr txBox="1"/>
          <p:nvPr/>
        </p:nvSpPr>
        <p:spPr>
          <a:xfrm>
            <a:off x="3074512" y="4563587"/>
            <a:ext cx="6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(6</a:t>
            </a:r>
            <a:r>
              <a:rPr lang="en-US" sz="1400" baseline="30000" dirty="0"/>
              <a:t>+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7735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FBEE3-C489-622F-FCA8-35D04C95C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previous runs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C617F-6272-AA6D-81A2-DB538061C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E48242-DC23-E9A0-40C2-3BDF114E1AC1}"/>
              </a:ext>
            </a:extLst>
          </p:cNvPr>
          <p:cNvSpPr txBox="1"/>
          <p:nvPr/>
        </p:nvSpPr>
        <p:spPr>
          <a:xfrm>
            <a:off x="579629" y="5033070"/>
            <a:ext cx="450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Resonant background observed</a:t>
            </a:r>
          </a:p>
          <a:p>
            <a:r>
              <a:rPr lang="en-US" dirty="0"/>
              <a:t>Suspected to come from 1064nm step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46F027-5A16-6505-4E8E-1E042EB90873}"/>
              </a:ext>
            </a:extLst>
          </p:cNvPr>
          <p:cNvSpPr txBox="1"/>
          <p:nvPr/>
        </p:nvSpPr>
        <p:spPr>
          <a:xfrm>
            <a:off x="7520293" y="6134918"/>
            <a:ext cx="609797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prstClr val="black"/>
                </a:solidFill>
                <a:highlight>
                  <a:srgbClr val="FFFFFF"/>
                </a:highlight>
                <a:latin typeface="Calibri" panose="020F0502020204030204"/>
              </a:rPr>
              <a:t>C. Ricketts,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PhD thesis (2021).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E478E4-3AF8-100D-6F49-7A7432C6A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201" y="1482728"/>
            <a:ext cx="6100011" cy="29429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72BA78-2AA2-50C1-52E2-97F39FE308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8777"/>
          <a:stretch/>
        </p:blipFill>
        <p:spPr>
          <a:xfrm>
            <a:off x="579629" y="1482728"/>
            <a:ext cx="4692444" cy="32737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001D14-E9F0-4376-8EA9-FD7F83D13E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0829"/>
          <a:stretch/>
        </p:blipFill>
        <p:spPr>
          <a:xfrm>
            <a:off x="5701302" y="7107029"/>
            <a:ext cx="5652498" cy="1615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C87035-9A28-69E5-CBC6-3B8AC5EE3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31" y="3801996"/>
            <a:ext cx="2111617" cy="253205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7A05287-3ADE-4AF6-227D-B7535E913AB5}"/>
              </a:ext>
            </a:extLst>
          </p:cNvPr>
          <p:cNvSpPr/>
          <p:nvPr/>
        </p:nvSpPr>
        <p:spPr>
          <a:xfrm>
            <a:off x="5228005" y="3703383"/>
            <a:ext cx="429229" cy="124741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011D5-FD9B-F7DC-6BE0-8C49B3270C4B}"/>
              </a:ext>
            </a:extLst>
          </p:cNvPr>
          <p:cNvSpPr txBox="1"/>
          <p:nvPr/>
        </p:nvSpPr>
        <p:spPr>
          <a:xfrm>
            <a:off x="7684544" y="4271100"/>
            <a:ext cx="4507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Increasing background from long-lived contaminants decay on </a:t>
            </a:r>
            <a:r>
              <a:rPr lang="en-US" dirty="0" err="1">
                <a:sym typeface="Wingdings" pitchFamily="2" charset="2"/>
              </a:rPr>
              <a:t>magnetof</a:t>
            </a:r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 FIU? + Tape station for suppression</a:t>
            </a:r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26DB23-AA0A-F9F5-8C85-0156754BE8EC}"/>
              </a:ext>
            </a:extLst>
          </p:cNvPr>
          <p:cNvSpPr/>
          <p:nvPr/>
        </p:nvSpPr>
        <p:spPr>
          <a:xfrm>
            <a:off x="7832035" y="5482996"/>
            <a:ext cx="695516" cy="651922"/>
          </a:xfrm>
          <a:prstGeom prst="rect">
            <a:avLst/>
          </a:prstGeom>
          <a:solidFill>
            <a:srgbClr val="DE78B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C36600-8FF8-7642-3982-A2872C89B74D}"/>
              </a:ext>
            </a:extLst>
          </p:cNvPr>
          <p:cNvSpPr txBox="1"/>
          <p:nvPr/>
        </p:nvSpPr>
        <p:spPr>
          <a:xfrm>
            <a:off x="7891670" y="5513502"/>
            <a:ext cx="59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99</a:t>
            </a:r>
            <a:r>
              <a:rPr lang="en-US" dirty="0"/>
              <a:t>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2E1705-96DD-C0C1-0C8E-6B6CF8AEE68B}"/>
              </a:ext>
            </a:extLst>
          </p:cNvPr>
          <p:cNvSpPr txBox="1"/>
          <p:nvPr/>
        </p:nvSpPr>
        <p:spPr>
          <a:xfrm>
            <a:off x="7921264" y="5822486"/>
            <a:ext cx="596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3.11 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DD606A-407A-D63F-A4E4-1F21844C5FC2}"/>
              </a:ext>
            </a:extLst>
          </p:cNvPr>
          <p:cNvSpPr/>
          <p:nvPr/>
        </p:nvSpPr>
        <p:spPr>
          <a:xfrm>
            <a:off x="8743211" y="5486244"/>
            <a:ext cx="695516" cy="651922"/>
          </a:xfrm>
          <a:prstGeom prst="rect">
            <a:avLst/>
          </a:prstGeom>
          <a:solidFill>
            <a:srgbClr val="DE78B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40590D-B052-4B11-52F4-4B61D81BBDAC}"/>
              </a:ext>
            </a:extLst>
          </p:cNvPr>
          <p:cNvSpPr txBox="1"/>
          <p:nvPr/>
        </p:nvSpPr>
        <p:spPr>
          <a:xfrm>
            <a:off x="8802846" y="5516750"/>
            <a:ext cx="59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80</a:t>
            </a:r>
            <a:r>
              <a:rPr lang="en-US" dirty="0"/>
              <a:t>Sr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EB1DA2-E240-B9F1-1123-FD8DA00375B1}"/>
              </a:ext>
            </a:extLst>
          </p:cNvPr>
          <p:cNvSpPr txBox="1"/>
          <p:nvPr/>
        </p:nvSpPr>
        <p:spPr>
          <a:xfrm>
            <a:off x="8754554" y="5825734"/>
            <a:ext cx="753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106.3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4389B9-D039-8721-48A0-FBAD85D2C8FA}"/>
              </a:ext>
            </a:extLst>
          </p:cNvPr>
          <p:cNvSpPr txBox="1"/>
          <p:nvPr/>
        </p:nvSpPr>
        <p:spPr>
          <a:xfrm>
            <a:off x="562153" y="6016898"/>
            <a:ext cx="450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Molybdenum contamination from target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21E22-C96C-5E42-2B86-0B7798AC6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Wavelength scanner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27291-FBA7-0D69-16A8-1FDC7C216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Collaboration meeting 2026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50A484-03AA-43F2-698F-50FCACD4A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30" y="1449690"/>
            <a:ext cx="5317173" cy="48614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9393D0-898D-BC8B-C7B4-E859C5F93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599" y="1449690"/>
            <a:ext cx="793520" cy="8376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CA62E78-3887-27B5-4275-5C073483B63B}"/>
              </a:ext>
            </a:extLst>
          </p:cNvPr>
          <p:cNvSpPr txBox="1">
            <a:spLocks/>
          </p:cNvSpPr>
          <p:nvPr/>
        </p:nvSpPr>
        <p:spPr>
          <a:xfrm>
            <a:off x="5909666" y="2287294"/>
            <a:ext cx="62801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New wavelength scanner</a:t>
            </a:r>
          </a:p>
          <a:p>
            <a:r>
              <a:rPr lang="en-US" sz="2000" dirty="0"/>
              <a:t>Working well, no issues</a:t>
            </a:r>
          </a:p>
          <a:p>
            <a:r>
              <a:rPr lang="en-US" sz="2000" dirty="0"/>
              <a:t>Constant scanning on proton impact</a:t>
            </a:r>
          </a:p>
          <a:p>
            <a:r>
              <a:rPr lang="en-US" sz="2000" dirty="0"/>
              <a:t>Used extensively throughout campaign</a:t>
            </a:r>
          </a:p>
          <a:p>
            <a:r>
              <a:rPr lang="en-US" sz="2000" dirty="0"/>
              <a:t>Will be useful for many more runs to come after LS</a:t>
            </a:r>
          </a:p>
          <a:p>
            <a:r>
              <a:rPr lang="en-US" sz="2000" dirty="0"/>
              <a:t>Tanks Carlos!</a:t>
            </a:r>
          </a:p>
        </p:txBody>
      </p:sp>
    </p:spTree>
    <p:extLst>
      <p:ext uri="{BB962C8B-B14F-4D97-AF65-F5344CB8AC3E}">
        <p14:creationId xmlns:p14="http://schemas.microsoft.com/office/powerpoint/2010/main" val="2281306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6173</TotalTime>
  <Words>3744</Words>
  <Application>Microsoft Macintosh PowerPoint</Application>
  <PresentationFormat>Widescreen</PresentationFormat>
  <Paragraphs>722</Paragraphs>
  <Slides>67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79" baseType="lpstr">
      <vt:lpstr>Apple Chancery</vt:lpstr>
      <vt:lpstr>Aptos</vt:lpstr>
      <vt:lpstr>Aptos Display</vt:lpstr>
      <vt:lpstr>Arial</vt:lpstr>
      <vt:lpstr>Calibri</vt:lpstr>
      <vt:lpstr>Calibri Light</vt:lpstr>
      <vt:lpstr>Cambria Math</vt:lpstr>
      <vt:lpstr>Roboto</vt:lpstr>
      <vt:lpstr>Wingdings</vt:lpstr>
      <vt:lpstr>Office</vt:lpstr>
      <vt:lpstr>Custom Design</vt:lpstr>
      <vt:lpstr>KU Leuven</vt:lpstr>
      <vt:lpstr>Collinear resonance ionization  of neutron-deficient indium:  closing up on N = 50</vt:lpstr>
      <vt:lpstr>Introduction</vt:lpstr>
      <vt:lpstr>Previous indium runs at CRIS</vt:lpstr>
      <vt:lpstr>Charge radii of neutron-deficient In</vt:lpstr>
      <vt:lpstr>Nuclear moments and spins of In nuclei</vt:lpstr>
      <vt:lpstr>Nuclear moments and spins of In nuclei</vt:lpstr>
      <vt:lpstr>Nuclear moments and spins of In nuclei</vt:lpstr>
      <vt:lpstr>Limitations in previous runs</vt:lpstr>
      <vt:lpstr>Wavelength scanner</vt:lpstr>
      <vt:lpstr>Laser reference system</vt:lpstr>
      <vt:lpstr>Start-up of run</vt:lpstr>
      <vt:lpstr>Start-up of run</vt:lpstr>
      <vt:lpstr>Reference scans of literature data</vt:lpstr>
      <vt:lpstr>Scans of 100In, no hardware p-gating</vt:lpstr>
      <vt:lpstr>Background dependent on supercycle</vt:lpstr>
      <vt:lpstr>Things we tried…</vt:lpstr>
      <vt:lpstr>Things we tried:</vt:lpstr>
      <vt:lpstr>Things we tried…</vt:lpstr>
      <vt:lpstr>Optimization of target/line</vt:lpstr>
      <vt:lpstr>Sometimes… and sometimes…</vt:lpstr>
      <vt:lpstr>Laser steering/ hysteresis in laser scanning?</vt:lpstr>
      <vt:lpstr>Last night: all accumulated spectra</vt:lpstr>
      <vt:lpstr>100In a quick sneak peak</vt:lpstr>
      <vt:lpstr>Back to 101In before/after p were gone</vt:lpstr>
      <vt:lpstr>Use time during target change</vt:lpstr>
      <vt:lpstr>Reference scans</vt:lpstr>
      <vt:lpstr>Limitations in previous runs</vt:lpstr>
      <vt:lpstr>Limitations in previous runs</vt:lpstr>
      <vt:lpstr>Limitations in previous runs</vt:lpstr>
      <vt:lpstr>Outlook – what’s next</vt:lpstr>
      <vt:lpstr>Acknowledgments</vt:lpstr>
      <vt:lpstr>PowerPoint Presentation</vt:lpstr>
      <vt:lpstr>Structure of cadmium</vt:lpstr>
      <vt:lpstr>Structure of cadmium</vt:lpstr>
      <vt:lpstr>Beta decay</vt:lpstr>
      <vt:lpstr>Beta decay spectroscopy</vt:lpstr>
      <vt:lpstr>The beta decay of 106In</vt:lpstr>
      <vt:lpstr>The beta decay of 106In</vt:lpstr>
      <vt:lpstr>Why CRIS?</vt:lpstr>
      <vt:lpstr>Beta-decay spectroscopy at CRIS</vt:lpstr>
      <vt:lpstr>The DSS</vt:lpstr>
      <vt:lpstr>The DSS</vt:lpstr>
      <vt:lpstr>The DSS for future users</vt:lpstr>
      <vt:lpstr>The experiment</vt:lpstr>
      <vt:lpstr>The experiment</vt:lpstr>
      <vt:lpstr>The experiment</vt:lpstr>
      <vt:lpstr>State purification</vt:lpstr>
      <vt:lpstr>Purity in gamma rays</vt:lpstr>
      <vt:lpstr>Relative gamma-ray intensities</vt:lpstr>
      <vt:lpstr>Relative gamma-ray intensities</vt:lpstr>
      <vt:lpstr>Relative gamma-ray intensities</vt:lpstr>
      <vt:lpstr>PowerPoint Presentation</vt:lpstr>
      <vt:lpstr>Thank you!</vt:lpstr>
      <vt:lpstr>Extra slides</vt:lpstr>
      <vt:lpstr>Beam dynamics</vt:lpstr>
      <vt:lpstr>Beta-efficiency</vt:lpstr>
      <vt:lpstr>PowerPoint Presentation</vt:lpstr>
      <vt:lpstr>PowerPoint Presentation</vt:lpstr>
      <vt:lpstr>Beta-decay spectroscopy of 106,104In</vt:lpstr>
      <vt:lpstr>PowerPoint Presentation</vt:lpstr>
      <vt:lpstr>Start-up of run</vt:lpstr>
      <vt:lpstr>DSS first tests</vt:lpstr>
      <vt:lpstr>Back to 101In before/after p were gone</vt:lpstr>
      <vt:lpstr>After full round of optimization…</vt:lpstr>
      <vt:lpstr>P positions on target</vt:lpstr>
      <vt:lpstr>Things we tried… DSS</vt:lpstr>
      <vt:lpstr>Challenge: low yields and large contamination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 collaboration  meeting 2024</dc:title>
  <dc:creator>Warbinek, Jessica</dc:creator>
  <cp:lastModifiedBy>Jessica Warbinek</cp:lastModifiedBy>
  <cp:revision>252</cp:revision>
  <dcterms:created xsi:type="dcterms:W3CDTF">2024-01-26T14:24:20Z</dcterms:created>
  <dcterms:modified xsi:type="dcterms:W3CDTF">2026-02-02T12:35:08Z</dcterms:modified>
</cp:coreProperties>
</file>