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94" r:id="rId2"/>
  </p:sldMasterIdLst>
  <p:notesMasterIdLst>
    <p:notesMasterId r:id="rId20"/>
  </p:notesMasterIdLst>
  <p:handoutMasterIdLst>
    <p:handoutMasterId r:id="rId21"/>
  </p:handoutMasterIdLst>
  <p:sldIdLst>
    <p:sldId id="406" r:id="rId3"/>
    <p:sldId id="407" r:id="rId4"/>
    <p:sldId id="411" r:id="rId5"/>
    <p:sldId id="408" r:id="rId6"/>
    <p:sldId id="466" r:id="rId7"/>
    <p:sldId id="409" r:id="rId8"/>
    <p:sldId id="410" r:id="rId9"/>
    <p:sldId id="413" r:id="rId10"/>
    <p:sldId id="464" r:id="rId11"/>
    <p:sldId id="463" r:id="rId12"/>
    <p:sldId id="414" r:id="rId13"/>
    <p:sldId id="415" r:id="rId14"/>
    <p:sldId id="453" r:id="rId15"/>
    <p:sldId id="456" r:id="rId16"/>
    <p:sldId id="468" r:id="rId17"/>
    <p:sldId id="467" r:id="rId18"/>
    <p:sldId id="465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85A"/>
    <a:srgbClr val="D29818"/>
    <a:srgbClr val="656373"/>
    <a:srgbClr val="908E9E"/>
    <a:srgbClr val="00000A"/>
    <a:srgbClr val="FFA100"/>
    <a:srgbClr val="FFB050"/>
    <a:srgbClr val="0045FE"/>
    <a:srgbClr val="0000FF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983381-46E4-4722-B679-17E5111E3D26}" v="298" dt="2023-06-28T14:59:37.6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6" autoAdjust="0"/>
    <p:restoredTop sz="93856" autoAdjust="0"/>
  </p:normalViewPr>
  <p:slideViewPr>
    <p:cSldViewPr snapToGrid="0" snapToObjects="1">
      <p:cViewPr varScale="1">
        <p:scale>
          <a:sx n="119" d="100"/>
          <a:sy n="119" d="100"/>
        </p:scale>
        <p:origin x="64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30-1-2026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30-1-2026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F6CBB4-39CC-1F74-BA36-54AEF8857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74974A-F7D1-E6BB-48EC-B29DADA208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8C8EB4D-5B61-E648-D9A8-217BADE0F8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F8A4B9-36A8-1CF7-0687-E1E6266D07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95908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2BB39-1F36-F689-183D-527B2DC087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4FF1EA-7F1C-8B96-001C-85CBD9D249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3CD57B-AB02-73BA-ACCB-E84F98CEFA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1B08F-B2F2-ED60-3FC9-7E284BFE43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41988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C9A4C-9C9A-E6EA-6BEA-166E72314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F79E8B-7EBC-DE7E-689E-5F8A32C10A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E89069-8827-4400-182D-C69303EBEC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CF6DA2-6BCC-39CC-D902-4E46CC3D10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01362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F3C2E4-44FB-AD90-0D4F-3A7ED6D97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2AE8AA-0623-C29E-28D2-EDACE8A64E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182F2D-2B4A-2A51-F196-B245660091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F7E14B-619B-B382-58F3-4BDC602298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97689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A8B70F-C5EC-A8B5-10C9-503983DA0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882558-EF79-A62E-E258-70D70BC199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DB83EEC-5C2F-8A0F-8AA9-90FBFA1D34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EAC7E3-8809-42AC-FF53-58D6CFE46B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29892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C9C5F6-0C6A-41A3-CFF9-61053EE449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2D87DE-C7FE-98F1-1B76-10653F3293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3C119E-DEC2-3474-DBC3-4B0F7EF4C4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42B0BE-48BF-9BB9-6244-F7A7CFFAD5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10501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CBDB9E-5EF0-00E9-C719-77A34EFA8A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97477F-81BA-201B-1E49-C3BC0792F5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A7C155-A156-19EB-EE09-A69C99DC65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FEE944-1718-4410-3ACE-21111A7C4A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6974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11A99F-BEF1-1685-7D6E-DF0F1619F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0088E2-EDD2-ECF3-224F-B13B0C051A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35629D-E4FB-46D5-7244-6FEAF66682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0D677A-4472-BC6D-EE5F-58C9414C4F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0215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6CE890-D358-9EF8-3695-DD0D0F55F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198405-94E5-6F5F-6FD5-C8CE69D2FF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DE6DAA-7CBF-0A01-DA09-8D0A165893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AABEBD-B3CF-F41A-6763-08DE76FADA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5831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27A2F5-876E-DB88-96F6-DFF80CEB10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1412FD-653C-D7AD-0CA2-DDA2D0425F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D5D88F-C6D2-DC9A-6BCD-2C01259CBA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4211D-C44E-660C-F1C9-A5343100BB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9998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80157A-17E9-B625-F79D-19A578B21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0A3FC5-5B20-2673-9DDF-4A6AE6A19E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D0E2BE1-1C68-CD8A-2343-FD4472388B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315E7D-5037-E1D9-C7A4-E3AAB37353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2086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CB8F41-D7C5-1D12-4ECD-13EB3E16CB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C9F144-E6F2-ABF5-8172-A657D1FDB4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053606-AACA-0E70-CE06-DB51398344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A23954-80E0-ADD6-4674-F64BDB9264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465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79BF99-6E76-0EFC-266C-8F6F8C445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C4E57C-5A96-6444-8950-4446B77525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656C77-F786-04A9-6906-61AE6ED9B8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5998F-C05C-98D3-4A0A-4A30F40B74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64486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9F60AC-3F7A-97F6-B0CC-91AA49F8DC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9420B0-FCF0-9E0A-BCBE-22BA3E5656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3FB14F-BB82-94AE-54ED-59048C5E54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6B7DC-69D7-893D-BC19-FB5BE10F84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68738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791DF6-5170-1B21-63DF-63846CC42A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874606-3D86-BA33-462A-7445C79B95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029E089-FC53-FE0D-83F4-276EF668C7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255F7D-DA49-7DF5-14F8-7279DF3D70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2458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04F5-1DDB-433A-9F56-F69ABF3D82C1}" type="datetime1">
              <a:rPr lang="nl-BE" smtClean="0"/>
              <a:t>30/01/2026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A0AE-89F5-40F4-A8AC-2CFB7172A437}" type="datetime1">
              <a:rPr lang="nl-BE" smtClean="0"/>
              <a:t>30/01/2026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91C0-052E-4374-9F7B-8DF3098847EC}" type="datetime1">
              <a:rPr lang="nl-BE" smtClean="0"/>
              <a:t>30/01/2026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B7CBA-08E0-4FB9-BBC7-B0F9EE30FC23}" type="datetime1">
              <a:rPr lang="nl-BE" smtClean="0"/>
              <a:t>30/01/2026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1F9E-F395-4802-BA0E-A579FF58717F}" type="datetime1">
              <a:rPr lang="nl-BE" smtClean="0"/>
              <a:t>30/01/2026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B9AD4-BDDB-4121-9EEE-D890BB11E687}" type="datetime1">
              <a:rPr lang="nl-BE" smtClean="0"/>
              <a:t>30/01/2026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08CC-4EBF-4C64-BA9E-B07B99C9DB99}" type="datetime1">
              <a:rPr lang="nl-BE" smtClean="0"/>
              <a:t>30/01/2026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9C90-ED50-42CD-B56C-68BF842A2B6A}" type="datetime1">
              <a:rPr lang="nl-BE" smtClean="0"/>
              <a:t>30/01/2026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82AE-B9EE-446E-B46E-329ABC891749}" type="datetime1">
              <a:rPr lang="nl-BE" smtClean="0"/>
              <a:t>30/01/2026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Fi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DF18-BDCB-4338-9FA2-782F60A2E51C}" type="datetime1">
              <a:rPr lang="nl-BE" smtClean="0"/>
              <a:t>30/01/2026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389F4DD-E9F0-454C-8CE7-299000EBA983}" type="datetime1">
              <a:rPr lang="nl-BE" smtClean="0"/>
              <a:t>30/01/2026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Faculty, department, unit ...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7F18BCE0-9917-41C7-AA76-58ADB721FDEC}" type="datetime1">
              <a:rPr lang="nl-BE" smtClean="0"/>
              <a:t>30/01/2026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Faculty, department, unit ...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jpg"/><Relationship Id="rId5" Type="http://schemas.openxmlformats.org/officeDocument/2006/relationships/image" Target="../media/image23.png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857649" y="1046373"/>
            <a:ext cx="10476702" cy="4024798"/>
          </a:xfrm>
        </p:spPr>
        <p:txBody>
          <a:bodyPr/>
          <a:lstStyle/>
          <a:p>
            <a:pPr algn="ctr"/>
            <a:r>
              <a:rPr lang="en-US" dirty="0"/>
              <a:t>Measurement of Po electron affinity </a:t>
            </a:r>
            <a:br>
              <a:rPr lang="en-US" dirty="0"/>
            </a:b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Proposal by </a:t>
            </a:r>
            <a:br>
              <a:rPr lang="en-US" sz="2400" dirty="0"/>
            </a:br>
            <a:r>
              <a:rPr lang="en-US" sz="2400" dirty="0"/>
              <a:t>Miranda Nichols and Dag Hanstorp</a:t>
            </a:r>
            <a:br>
              <a:rPr lang="en-US" sz="2400" dirty="0"/>
            </a:br>
            <a:r>
              <a:rPr lang="en-US" sz="2400" dirty="0"/>
              <a:t>IS728</a:t>
            </a:r>
            <a:endParaRPr lang="en-BE" sz="2400" dirty="0"/>
          </a:p>
        </p:txBody>
      </p:sp>
      <p:pic>
        <p:nvPicPr>
          <p:cNvPr id="4" name="Content Placeholder 9" descr="A picture containing text&#10;&#10;Description automatically generated">
            <a:extLst>
              <a:ext uri="{FF2B5EF4-FFF2-40B4-BE49-F238E27FC236}">
                <a16:creationId xmlns:a16="http://schemas.microsoft.com/office/drawing/2014/main" id="{7820D94A-49A9-E667-10E9-85CB3C92B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3000" y="6042605"/>
            <a:ext cx="3199001" cy="8153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49FE29-30F9-0E36-5333-47DE1C7E4B43}"/>
              </a:ext>
            </a:extLst>
          </p:cNvPr>
          <p:cNvSpPr txBox="1"/>
          <p:nvPr/>
        </p:nvSpPr>
        <p:spPr>
          <a:xfrm>
            <a:off x="315906" y="5071171"/>
            <a:ext cx="314701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Carlos M. Fajardo-Zambrano</a:t>
            </a:r>
          </a:p>
          <a:p>
            <a:r>
              <a:rPr lang="en-US" dirty="0"/>
              <a:t>Jessica Warbinek</a:t>
            </a:r>
            <a:endParaRPr lang="en-US" sz="1800" dirty="0"/>
          </a:p>
          <a:p>
            <a:endParaRPr lang="de-DE" dirty="0"/>
          </a:p>
          <a:p>
            <a:endParaRPr lang="nl-NL" dirty="0"/>
          </a:p>
          <a:p>
            <a:endParaRPr lang="nl-NL" sz="1800" dirty="0"/>
          </a:p>
        </p:txBody>
      </p:sp>
      <p:sp>
        <p:nvSpPr>
          <p:cNvPr id="2" name="Ondertitel 8">
            <a:extLst>
              <a:ext uri="{FF2B5EF4-FFF2-40B4-BE49-F238E27FC236}">
                <a16:creationId xmlns:a16="http://schemas.microsoft.com/office/drawing/2014/main" id="{B94930D8-9901-CC4C-54BF-0BED6AEC8E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3543" y="5829309"/>
            <a:ext cx="11616003" cy="815396"/>
          </a:xfrm>
        </p:spPr>
        <p:txBody>
          <a:bodyPr>
            <a:normAutofit/>
          </a:bodyPr>
          <a:lstStyle/>
          <a:p>
            <a:r>
              <a:rPr lang="en-BE" sz="2000" dirty="0"/>
              <a:t>CRIS collaboration meeting, </a:t>
            </a:r>
            <a:r>
              <a:rPr lang="en-US" sz="2000" dirty="0"/>
              <a:t>February</a:t>
            </a:r>
            <a:r>
              <a:rPr lang="en-BE" sz="2000" dirty="0"/>
              <a:t> 202</a:t>
            </a:r>
            <a:r>
              <a:rPr lang="en-US" sz="2000" dirty="0"/>
              <a:t>6.</a:t>
            </a:r>
            <a:endParaRPr lang="en-BE" sz="2000" dirty="0"/>
          </a:p>
        </p:txBody>
      </p:sp>
    </p:spTree>
    <p:extLst>
      <p:ext uri="{BB962C8B-B14F-4D97-AF65-F5344CB8AC3E}">
        <p14:creationId xmlns:p14="http://schemas.microsoft.com/office/powerpoint/2010/main" val="2394147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1ECD5D-F483-5839-D9FD-F7925BAE44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CEDF00-3315-8B33-B822-C4672A677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E6A82-A68D-F600-A649-7E38A2132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939D10-A57C-19F1-BA18-06348B8EB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EA measurements</a:t>
            </a:r>
            <a:endParaRPr lang="en-BE" baseline="30000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10822864-AED8-3D2F-D186-6B74C0FB83F4}"/>
              </a:ext>
            </a:extLst>
          </p:cNvPr>
          <p:cNvSpPr txBox="1">
            <a:spLocks/>
          </p:cNvSpPr>
          <p:nvPr/>
        </p:nvSpPr>
        <p:spPr>
          <a:xfrm>
            <a:off x="470004" y="1077264"/>
            <a:ext cx="11097476" cy="8900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Comparison of measured EA using the different laser systems.</a:t>
            </a:r>
          </a:p>
          <a:p>
            <a:pPr marL="0" indent="0">
              <a:buNone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Agreement between theory and experiment of 99.5%.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8A0414BD-8F0A-B8C5-8FA0-6868D27C31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116669"/>
              </p:ext>
            </p:extLst>
          </p:nvPr>
        </p:nvGraphicFramePr>
        <p:xfrm>
          <a:off x="470004" y="2810321"/>
          <a:ext cx="506768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3843">
                  <a:extLst>
                    <a:ext uri="{9D8B030D-6E8A-4147-A177-3AD203B41FA5}">
                      <a16:colId xmlns:a16="http://schemas.microsoft.com/office/drawing/2014/main" val="3259427198"/>
                    </a:ext>
                  </a:extLst>
                </a:gridCol>
                <a:gridCol w="2533843">
                  <a:extLst>
                    <a:ext uri="{9D8B030D-6E8A-4147-A177-3AD203B41FA5}">
                      <a16:colId xmlns:a16="http://schemas.microsoft.com/office/drawing/2014/main" val="41556800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Laser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EA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519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OPO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11905.675(846)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2949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Z-cavity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11905.743(140)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301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JyvIS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11905.631(9)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538897"/>
                  </a:ext>
                </a:extLst>
              </a:tr>
            </a:tbl>
          </a:graphicData>
        </a:graphic>
      </p:graphicFrame>
      <p:pic>
        <p:nvPicPr>
          <p:cNvPr id="30" name="Picture 29">
            <a:extLst>
              <a:ext uri="{FF2B5EF4-FFF2-40B4-BE49-F238E27FC236}">
                <a16:creationId xmlns:a16="http://schemas.microsoft.com/office/drawing/2014/main" id="{9CAFB5CD-9EA7-DB87-1533-F8DF6D3B4F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3136" y="1898614"/>
            <a:ext cx="6583564" cy="416328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6D621DC-BB6B-D86C-7276-8E8593CFA56B}"/>
              </a:ext>
            </a:extLst>
          </p:cNvPr>
          <p:cNvSpPr txBox="1"/>
          <p:nvPr/>
        </p:nvSpPr>
        <p:spPr>
          <a:xfrm>
            <a:off x="8948986" y="2204144"/>
            <a:ext cx="1525051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 algn="ctr"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Preliminary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89DBD47-4958-6796-62B4-937BBABCAC07}"/>
              </a:ext>
            </a:extLst>
          </p:cNvPr>
          <p:cNvSpPr txBox="1"/>
          <p:nvPr/>
        </p:nvSpPr>
        <p:spPr>
          <a:xfrm>
            <a:off x="789583" y="4492425"/>
            <a:ext cx="4132792" cy="1015663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marL="0" indent="0" algn="ctr">
              <a:buNone/>
              <a:defRPr/>
            </a:pPr>
            <a:r>
              <a:rPr lang="en-US" sz="2000" dirty="0"/>
              <a:t>Results form three different laser systems agree with each other</a:t>
            </a:r>
          </a:p>
          <a:p>
            <a:pPr marL="0" indent="0" algn="ctr">
              <a:buNone/>
              <a:defRPr/>
            </a:pPr>
            <a:r>
              <a:rPr lang="en-US" sz="2000" dirty="0"/>
              <a:t>(Preliminary) </a:t>
            </a:r>
          </a:p>
        </p:txBody>
      </p:sp>
    </p:spTree>
    <p:extLst>
      <p:ext uri="{BB962C8B-B14F-4D97-AF65-F5344CB8AC3E}">
        <p14:creationId xmlns:p14="http://schemas.microsoft.com/office/powerpoint/2010/main" val="2143653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CE31B3-7B06-6309-6B1F-74FD08B41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0E725B-D544-EC68-07C6-CF7DBD9E7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1F8F39-3C10-1A0B-123A-69CDCBFE1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365B096-89DE-BC9B-AC53-24E1098CA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Systematic errors </a:t>
            </a:r>
            <a:endParaRPr lang="en-BE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EC5FE8AE-045F-4888-ACA9-3CA36AE5FDF5}"/>
              </a:ext>
            </a:extLst>
          </p:cNvPr>
          <p:cNvSpPr txBox="1">
            <a:spLocks/>
          </p:cNvSpPr>
          <p:nvPr/>
        </p:nvSpPr>
        <p:spPr>
          <a:xfrm>
            <a:off x="470004" y="1077264"/>
            <a:ext cx="11257336" cy="479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/>
              <a:t>Have not been included yet, but some of them are:</a:t>
            </a:r>
          </a:p>
          <a:p>
            <a:pPr marL="0" indent="0"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ISCOOL voltage offset and variation.</a:t>
            </a:r>
          </a:p>
          <a:p>
            <a:pPr marL="0" indent="0"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Wavemeter accuracy (Reference diode not recorded - AC trip during the run).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Laser/ion overlapping angle (incoming and exiting laser position were saved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r>
              <a:rPr lang="en-US" dirty="0"/>
              <a:t>).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Energy shift due to double charge exchange process</a:t>
            </a:r>
          </a:p>
        </p:txBody>
      </p:sp>
    </p:spTree>
    <p:extLst>
      <p:ext uri="{BB962C8B-B14F-4D97-AF65-F5344CB8AC3E}">
        <p14:creationId xmlns:p14="http://schemas.microsoft.com/office/powerpoint/2010/main" val="3237512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1AD527-EBE0-FEA4-5910-90A8E6488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73B2E8-EE12-6D2B-DA16-5BA05EDBB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B2269A-5467-F365-F3DA-9B199E38F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9F31B06-1A47-A960-5C86-B5632522D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Conclusions and outlook</a:t>
            </a:r>
            <a:endParaRPr lang="en-BE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D30A0737-7960-EB99-6FE5-1E38F330ADF0}"/>
              </a:ext>
            </a:extLst>
          </p:cNvPr>
          <p:cNvSpPr txBox="1">
            <a:spLocks/>
          </p:cNvSpPr>
          <p:nvPr/>
        </p:nvSpPr>
        <p:spPr>
          <a:xfrm>
            <a:off x="470004" y="1077264"/>
            <a:ext cx="10849562" cy="4537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Electron affinity (EA) of Po</a:t>
            </a:r>
            <a:r>
              <a:rPr lang="en-US" baseline="30000" dirty="0"/>
              <a:t>-</a:t>
            </a:r>
            <a:r>
              <a:rPr lang="en-US" dirty="0"/>
              <a:t> have been successfully measured using three different laser systems with good agreement between them.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No clear production curve of Po- was obtained due to beam instabilities and ISOLDE disturbances.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Isotope shift measurements in negative ions </a:t>
            </a:r>
            <a:r>
              <a:rPr lang="en-US" dirty="0">
                <a:solidFill>
                  <a:srgbClr val="253366"/>
                </a:solidFill>
                <a:sym typeface="Wingdings" panose="05000000000000000000" pitchFamily="2" charset="2"/>
              </a:rPr>
              <a:t></a:t>
            </a:r>
            <a:r>
              <a:rPr lang="en-US" dirty="0"/>
              <a:t> higher sensitivity to the specific mass shift (due to electron correlations).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Study of other proposed negative ions, e.g., Fr.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95915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B82D4D-32F6-300C-72C6-E6022ECD11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EB4F29-3747-AF6F-BC25-7B5DE179B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D2292E-25A5-2C52-7921-E94516316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13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2B8A195-C5D5-8012-446C-35FB132E0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Acknowledgments</a:t>
            </a:r>
            <a:endParaRPr lang="en-B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5D8CCF-D4EE-C1CB-B4F5-262CCE66D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911" y="4536861"/>
            <a:ext cx="2974470" cy="167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4254BC-8A08-C2BD-85F0-A8A47D310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912" y="3663922"/>
            <a:ext cx="2974470" cy="98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KU Leuven Logo">
            <a:extLst>
              <a:ext uri="{FF2B5EF4-FFF2-40B4-BE49-F238E27FC236}">
                <a16:creationId xmlns:a16="http://schemas.microsoft.com/office/drawing/2014/main" id="{88E59612-D3F9-B659-8A57-FA49731D1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8227" y="3139392"/>
            <a:ext cx="2295262" cy="172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F8774D-D658-E74B-9B30-8A476776AF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5965" y="3154480"/>
            <a:ext cx="2777544" cy="18516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C00FB3-7EA0-8BD8-F2B3-23EB75BB9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8511" y="3705232"/>
            <a:ext cx="821073" cy="821073"/>
          </a:xfrm>
          <a:prstGeom prst="rect">
            <a:avLst/>
          </a:prstGeom>
        </p:spPr>
      </p:pic>
      <p:pic>
        <p:nvPicPr>
          <p:cNvPr id="12" name="Picture 11" descr="Exploring a better tomorrow | SCK CEN">
            <a:extLst>
              <a:ext uri="{FF2B5EF4-FFF2-40B4-BE49-F238E27FC236}">
                <a16:creationId xmlns:a16="http://schemas.microsoft.com/office/drawing/2014/main" id="{4866B8AA-AA04-BA30-0970-C33B0128E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375" y="4987140"/>
            <a:ext cx="1596788" cy="8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Institut pluridisciplinaire Hubert Curien – IPHC">
            <a:extLst>
              <a:ext uri="{FF2B5EF4-FFF2-40B4-BE49-F238E27FC236}">
                <a16:creationId xmlns:a16="http://schemas.microsoft.com/office/drawing/2014/main" id="{BE44E557-C3B7-B2F7-83B4-6A191A915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8134" y="4581954"/>
            <a:ext cx="1676400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University of Gothenburg Logo PNG vector in SVG, PDF, AI, CDR format">
            <a:extLst>
              <a:ext uri="{FF2B5EF4-FFF2-40B4-BE49-F238E27FC236}">
                <a16:creationId xmlns:a16="http://schemas.microsoft.com/office/drawing/2014/main" id="{339C4201-C6F5-01BB-858D-7F6F73677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76" y="4697434"/>
            <a:ext cx="2076268" cy="155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A group of people standing in front of a building&#10;&#10;AI-generated content may be incorrect.">
            <a:extLst>
              <a:ext uri="{FF2B5EF4-FFF2-40B4-BE49-F238E27FC236}">
                <a16:creationId xmlns:a16="http://schemas.microsoft.com/office/drawing/2014/main" id="{ED663BAD-3A35-66CF-9BF9-DA363F9A5B3F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9961" t="37390" r="2543" b="29977"/>
          <a:stretch/>
        </p:blipFill>
        <p:spPr>
          <a:xfrm>
            <a:off x="1694089" y="983527"/>
            <a:ext cx="8679022" cy="242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210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F1FA26-D1D8-7931-6F6D-BA86E31F2F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E407A-4453-A81A-6F44-48E94CC48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your attention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3F0A19-7593-B2CA-C366-BEA466424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8E52EE-49A6-C390-F893-A3CE088C0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9303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A4A472-8DB9-58CA-CBCD-F673D630EB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2F378A-4BD3-95F8-2AEB-CE9DF6868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336" y="1162464"/>
            <a:ext cx="11487664" cy="909324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en-US" dirty="0"/>
              <a:t>Fluctuations in the target voltage induced a 20% beam variation in the total beam faraday cup </a:t>
            </a:r>
            <a:r>
              <a:rPr lang="en-US" dirty="0">
                <a:solidFill>
                  <a:srgbClr val="253366"/>
                </a:solidFill>
                <a:sym typeface="Wingdings" panose="05000000000000000000" pitchFamily="2" charset="2"/>
              </a:rPr>
              <a:t> </a:t>
            </a:r>
            <a:r>
              <a:rPr lang="en-US" dirty="0"/>
              <a:t>produced a change of 100% the beam before ISCOOL every ~2 min</a:t>
            </a:r>
            <a:endParaRPr lang="en-US" sz="3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349D73-EB2A-F4F0-9D81-7F0559958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286F26-B04C-B9D4-E981-3B16B9A4E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15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94063F2-6610-16F7-01DB-63F5BEA80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sz="4000" dirty="0"/>
              <a:t>Beam fluctuations at the end of the beamtime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D74B3B-39C7-80A1-7EDA-260C102AF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334" y="2423535"/>
            <a:ext cx="4322866" cy="37417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0013EE-E3A7-1A67-1F18-4BFD57508E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6344" t="2621"/>
          <a:stretch>
            <a:fillRect/>
          </a:stretch>
        </p:blipFill>
        <p:spPr>
          <a:xfrm>
            <a:off x="284548" y="2451585"/>
            <a:ext cx="3423804" cy="374175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4E0DCE5-45B6-1FAF-4895-1A7E503DD276}"/>
              </a:ext>
            </a:extLst>
          </p:cNvPr>
          <p:cNvSpPr txBox="1"/>
          <p:nvPr/>
        </p:nvSpPr>
        <p:spPr>
          <a:xfrm>
            <a:off x="284548" y="2055132"/>
            <a:ext cx="3452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Total beam</a:t>
            </a:r>
            <a:endParaRPr lang="en-BE" baseline="30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69C4F0-C3F7-8934-33DB-5ECC1C04818E}"/>
              </a:ext>
            </a:extLst>
          </p:cNvPr>
          <p:cNvSpPr txBox="1"/>
          <p:nvPr/>
        </p:nvSpPr>
        <p:spPr>
          <a:xfrm>
            <a:off x="4739388" y="2055132"/>
            <a:ext cx="3452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Beam before ISCOL</a:t>
            </a:r>
            <a:endParaRPr lang="en-BE" baseline="30000" dirty="0"/>
          </a:p>
        </p:txBody>
      </p:sp>
      <p:sp>
        <p:nvSpPr>
          <p:cNvPr id="13" name="Marcador de contenido 1">
            <a:extLst>
              <a:ext uri="{FF2B5EF4-FFF2-40B4-BE49-F238E27FC236}">
                <a16:creationId xmlns:a16="http://schemas.microsoft.com/office/drawing/2014/main" id="{6D81A6E4-570E-75E8-AD7B-E2C0C674F103}"/>
              </a:ext>
            </a:extLst>
          </p:cNvPr>
          <p:cNvSpPr txBox="1">
            <a:spLocks/>
          </p:cNvSpPr>
          <p:nvPr/>
        </p:nvSpPr>
        <p:spPr>
          <a:xfrm>
            <a:off x="8738440" y="3184260"/>
            <a:ext cx="3169012" cy="2276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/>
              <a:t>Could only be solved after fully re-booting the target heating (cooling the target down </a:t>
            </a:r>
            <a:r>
              <a:rPr lang="en-US"/>
              <a:t>and heating up</a:t>
            </a:r>
            <a:r>
              <a:rPr lang="en-US" dirty="0"/>
              <a:t>)</a:t>
            </a: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21683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292EA8-032F-C033-6187-CCC4680FEB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3CA5C7-DB76-CC2B-B685-569FD96D2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041" y="2073526"/>
            <a:ext cx="5492347" cy="2864413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</a:pPr>
            <a:r>
              <a:rPr lang="en-US" dirty="0"/>
              <a:t>One quick scan of UO- electron affinity before going for Po-</a:t>
            </a:r>
          </a:p>
          <a:p>
            <a:pPr algn="just">
              <a:spcAft>
                <a:spcPts val="600"/>
              </a:spcAft>
            </a:pPr>
            <a:endParaRPr lang="en-US" dirty="0"/>
          </a:p>
          <a:p>
            <a:pPr algn="just">
              <a:spcAft>
                <a:spcPts val="600"/>
              </a:spcAft>
            </a:pPr>
            <a:r>
              <a:rPr lang="en-US" dirty="0"/>
              <a:t>Considerably discrepancy with literature 9200(6) cm-1</a:t>
            </a:r>
          </a:p>
          <a:p>
            <a:pPr marL="0" indent="0" algn="just">
              <a:spcAft>
                <a:spcPts val="600"/>
              </a:spcAft>
              <a:buNone/>
            </a:pPr>
            <a:endParaRPr lang="en-US" sz="3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0B1EE8-B885-309E-A559-FFA3D20AE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7E009F-90E9-AB17-2B86-DDD455ECB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B8B9D48-5794-6424-FF80-C02013F5E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sz="4000" dirty="0"/>
              <a:t>Electron affinity of UO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3224F6-AB6E-123D-70E6-12C0DA17C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7875" y="945408"/>
            <a:ext cx="5852172" cy="5120650"/>
          </a:xfrm>
          <a:prstGeom prst="rect">
            <a:avLst/>
          </a:prstGeom>
        </p:spPr>
      </p:pic>
      <p:sp>
        <p:nvSpPr>
          <p:cNvPr id="9" name="CuadroTexto 5">
            <a:extLst>
              <a:ext uri="{FF2B5EF4-FFF2-40B4-BE49-F238E27FC236}">
                <a16:creationId xmlns:a16="http://schemas.microsoft.com/office/drawing/2014/main" id="{E6BC07A2-D1FE-52AA-2305-9AB6962D28B4}"/>
              </a:ext>
            </a:extLst>
          </p:cNvPr>
          <p:cNvSpPr txBox="1"/>
          <p:nvPr/>
        </p:nvSpPr>
        <p:spPr>
          <a:xfrm>
            <a:off x="786063" y="6201889"/>
            <a:ext cx="61120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[2] </a:t>
            </a:r>
            <a:r>
              <a:rPr lang="en-US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Czekner</a:t>
            </a:r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J., Lopez, G. V., &amp; Wang, L. S. (2014). High resolution photoelectron imaging of UO− and UO2− and the low-lying electronic states and vibrational frequencies of UO and UO2. The Journal of Chemical Physics, 141(24).</a:t>
            </a:r>
          </a:p>
        </p:txBody>
      </p:sp>
    </p:spTree>
    <p:extLst>
      <p:ext uri="{BB962C8B-B14F-4D97-AF65-F5344CB8AC3E}">
        <p14:creationId xmlns:p14="http://schemas.microsoft.com/office/powerpoint/2010/main" val="1313460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9C46C2-69FF-1075-3EFA-43E209D91E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6D00FB-1790-355F-FA81-4B6BBC0DD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336" y="1162463"/>
            <a:ext cx="11197389" cy="1222649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en-US" dirty="0"/>
              <a:t>No clear drop in counts during the scan despite zero transmission through ISCOOL in the following hour. Thus, all the data has been included for the fitting.</a:t>
            </a:r>
            <a:endParaRPr lang="en-US" sz="3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8982A3-435D-EE0D-972E-F32F0C6B5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3E8590-E654-79BB-E39A-144519E0A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17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EDEA735-0383-CD07-E183-93D267C8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sz="4000" dirty="0"/>
              <a:t>Counts </a:t>
            </a:r>
            <a:r>
              <a:rPr lang="en-US" sz="4000"/>
              <a:t>per 100 </a:t>
            </a:r>
            <a:r>
              <a:rPr lang="en-US" sz="4000" dirty="0"/>
              <a:t>sec </a:t>
            </a:r>
            <a:r>
              <a:rPr lang="en-US" sz="4000" dirty="0" err="1"/>
              <a:t>JyvIS</a:t>
            </a:r>
            <a:r>
              <a:rPr lang="en-US" sz="4000" dirty="0"/>
              <a:t> scan</a:t>
            </a:r>
            <a:endParaRPr lang="en-B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823026-6957-1D8B-C6F2-0C483CA840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4750" y="1954839"/>
            <a:ext cx="5673548" cy="425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044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248AD-8E62-E9D1-A1F7-08CA73EB5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08E0A4-1A21-A8FC-02EE-44C796D7B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AEC3088-DF74-35DB-FAAD-B30685B9D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Motivation</a:t>
            </a:r>
            <a:endParaRPr lang="en-BE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E119186D-CDA9-D1B9-29E8-A7D033233182}"/>
              </a:ext>
            </a:extLst>
          </p:cNvPr>
          <p:cNvSpPr txBox="1">
            <a:spLocks/>
          </p:cNvSpPr>
          <p:nvPr/>
        </p:nvSpPr>
        <p:spPr>
          <a:xfrm>
            <a:off x="470004" y="1077264"/>
            <a:ext cx="10849562" cy="480558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Measurements of negative ion’s electron affinity (EA) allows the direct study of electron-electron correlations </a:t>
            </a:r>
            <a:r>
              <a:rPr lang="en-US" dirty="0">
                <a:solidFill>
                  <a:srgbClr val="253366"/>
                </a:solidFill>
                <a:sym typeface="Wingdings" panose="05000000000000000000" pitchFamily="2" charset="2"/>
              </a:rPr>
              <a:t></a:t>
            </a:r>
            <a:r>
              <a:rPr lang="en-US" dirty="0"/>
              <a:t> benchmark atomic theoretical models beyond the independent particle model.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EA measurements of heavy elements, where relativistic effect are of great importance, is scarce.</a:t>
            </a:r>
          </a:p>
          <a:p>
            <a:pPr marL="0" indent="0">
              <a:buNone/>
              <a:defRPr/>
            </a:pPr>
            <a:endParaRPr lang="en-US" dirty="0"/>
          </a:p>
          <a:p>
            <a:pPr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Study of Po chemical properties </a:t>
            </a:r>
            <a:r>
              <a:rPr lang="en-US" dirty="0">
                <a:solidFill>
                  <a:srgbClr val="253366"/>
                </a:solidFill>
                <a:sym typeface="Wingdings" panose="05000000000000000000" pitchFamily="2" charset="2"/>
              </a:rPr>
              <a:t></a:t>
            </a:r>
            <a:r>
              <a:rPr lang="en-US" dirty="0"/>
              <a:t> relevant for Gen IV nuclear reactors and uranium mining </a:t>
            </a: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Po</a:t>
            </a:r>
            <a:r>
              <a:rPr kumimoji="0" lang="en-US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</a:rPr>
              <a:t>-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can’t be produce in a conventional LaB</a:t>
            </a:r>
            <a:r>
              <a:rPr kumimoji="0" lang="en-US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</a:rPr>
              <a:t>6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negative surface ion source </a:t>
            </a:r>
            <a:r>
              <a:rPr lang="en-US" dirty="0">
                <a:solidFill>
                  <a:srgbClr val="253366"/>
                </a:solidFill>
                <a:sym typeface="Wingdings" panose="05000000000000000000" pitchFamily="2" charset="2"/>
              </a:rPr>
              <a:t>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use of double exchange at CRIS</a:t>
            </a:r>
          </a:p>
        </p:txBody>
      </p:sp>
      <p:sp>
        <p:nvSpPr>
          <p:cNvPr id="2" name="CuadroTexto 5">
            <a:extLst>
              <a:ext uri="{FF2B5EF4-FFF2-40B4-BE49-F238E27FC236}">
                <a16:creationId xmlns:a16="http://schemas.microsoft.com/office/drawing/2014/main" id="{FF5905FB-2B4E-CBF8-1330-782D41789881}"/>
              </a:ext>
            </a:extLst>
          </p:cNvPr>
          <p:cNvSpPr txBox="1"/>
          <p:nvPr/>
        </p:nvSpPr>
        <p:spPr>
          <a:xfrm>
            <a:off x="786062" y="6395500"/>
            <a:ext cx="66889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[1] Nichols, M., et al (2023). Measuring the electron affinity of polonium (No. CERN-INTC-2023-011).</a:t>
            </a:r>
          </a:p>
        </p:txBody>
      </p:sp>
    </p:spTree>
    <p:extLst>
      <p:ext uri="{BB962C8B-B14F-4D97-AF65-F5344CB8AC3E}">
        <p14:creationId xmlns:p14="http://schemas.microsoft.com/office/powerpoint/2010/main" val="3421868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2B27E-36B2-ACF3-08BA-C5C7CDEE64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98CDDF-BFF9-4A11-02A5-9DD1DA783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4A3E3E-6785-62C9-A0CD-34BD7A25A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ECD8CF-3153-1D17-CA18-52541ECF4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Production of negative ions at CRIS</a:t>
            </a:r>
            <a:endParaRPr lang="en-BE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D1579D70-D216-4FF5-CC74-82128181787E}"/>
              </a:ext>
            </a:extLst>
          </p:cNvPr>
          <p:cNvSpPr txBox="1">
            <a:spLocks/>
          </p:cNvSpPr>
          <p:nvPr/>
        </p:nvSpPr>
        <p:spPr>
          <a:xfrm>
            <a:off x="470004" y="1077265"/>
            <a:ext cx="10849562" cy="598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Produced by double charge exchange </a:t>
            </a:r>
            <a:r>
              <a:rPr lang="en-US" dirty="0"/>
              <a:t>with an alkali vapor,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AECEEF6-4FA1-0959-31E6-B630660C7AFF}"/>
                  </a:ext>
                </a:extLst>
              </p:cNvPr>
              <p:cNvSpPr txBox="1"/>
              <p:nvPr/>
            </p:nvSpPr>
            <p:spPr>
              <a:xfrm>
                <a:off x="7752226" y="2238338"/>
                <a:ext cx="254531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i="1" baseline="-2500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AECEEF6-4FA1-0959-31E6-B630660C7A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2226" y="2238338"/>
                <a:ext cx="2545312" cy="276999"/>
              </a:xfrm>
              <a:prstGeom prst="rect">
                <a:avLst/>
              </a:prstGeom>
              <a:blipFill>
                <a:blip r:embed="rId3"/>
                <a:stretch>
                  <a:fillRect l="-2878" b="-1521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06E4CA9-EF9C-2450-8D2F-33EB44F2CDC3}"/>
                  </a:ext>
                </a:extLst>
              </p:cNvPr>
              <p:cNvSpPr txBox="1"/>
              <p:nvPr/>
            </p:nvSpPr>
            <p:spPr>
              <a:xfrm>
                <a:off x="7705353" y="2540636"/>
                <a:ext cx="2639057" cy="362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→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i="1" baseline="-2500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baseline="-25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06E4CA9-EF9C-2450-8D2F-33EB44F2CD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5353" y="2540636"/>
                <a:ext cx="2639057" cy="362984"/>
              </a:xfrm>
              <a:prstGeom prst="rect">
                <a:avLst/>
              </a:prstGeom>
              <a:blipFill>
                <a:blip r:embed="rId4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9E13BB10-7533-EAE3-BF4B-E2174A0DEEBD}"/>
              </a:ext>
            </a:extLst>
          </p:cNvPr>
          <p:cNvSpPr txBox="1"/>
          <p:nvPr/>
        </p:nvSpPr>
        <p:spPr>
          <a:xfrm>
            <a:off x="7281088" y="1647993"/>
            <a:ext cx="3745712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/>
              <a:t>Two-step double charge exchange: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B774837-6E69-E1B4-3D2C-484E23FFB0CB}"/>
                  </a:ext>
                </a:extLst>
              </p:cNvPr>
              <p:cNvSpPr txBox="1"/>
              <p:nvPr/>
            </p:nvSpPr>
            <p:spPr>
              <a:xfrm>
                <a:off x="1165201" y="2238338"/>
                <a:ext cx="254531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i="1" baseline="-2500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B774837-6E69-E1B4-3D2C-484E23FFB0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5201" y="2238338"/>
                <a:ext cx="2545312" cy="276999"/>
              </a:xfrm>
              <a:prstGeom prst="rect">
                <a:avLst/>
              </a:prstGeom>
              <a:blipFill>
                <a:blip r:embed="rId5"/>
                <a:stretch>
                  <a:fillRect l="-2632" b="-1521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12321EC-1179-93CD-FCDD-F45D8EA4E104}"/>
              </a:ext>
            </a:extLst>
          </p:cNvPr>
          <p:cNvSpPr txBox="1"/>
          <p:nvPr/>
        </p:nvSpPr>
        <p:spPr>
          <a:xfrm>
            <a:off x="694063" y="1647993"/>
            <a:ext cx="3745712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/>
              <a:t>One-step charge exchange: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8AB709-7239-844D-E1DD-64E6CAC6452F}"/>
              </a:ext>
            </a:extLst>
          </p:cNvPr>
          <p:cNvSpPr/>
          <p:nvPr/>
        </p:nvSpPr>
        <p:spPr>
          <a:xfrm>
            <a:off x="1688123" y="3241964"/>
            <a:ext cx="1656151" cy="118935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</a:t>
            </a:r>
            <a:endParaRPr lang="en-BE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BF9553C-1588-5BD7-0406-E2C5187E5DD3}"/>
              </a:ext>
            </a:extLst>
          </p:cNvPr>
          <p:cNvSpPr/>
          <p:nvPr/>
        </p:nvSpPr>
        <p:spPr>
          <a:xfrm>
            <a:off x="861152" y="3746643"/>
            <a:ext cx="180000" cy="180000"/>
          </a:xfrm>
          <a:prstGeom prst="ellipse">
            <a:avLst/>
          </a:prstGeom>
          <a:solidFill>
            <a:srgbClr val="0045FE"/>
          </a:solidFill>
          <a:ln>
            <a:solidFill>
              <a:srgbClr val="65637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2569C46-81E6-3720-22DF-C0E777966DC3}"/>
              </a:ext>
            </a:extLst>
          </p:cNvPr>
          <p:cNvSpPr/>
          <p:nvPr/>
        </p:nvSpPr>
        <p:spPr>
          <a:xfrm>
            <a:off x="3930772" y="3746643"/>
            <a:ext cx="180000" cy="180000"/>
          </a:xfrm>
          <a:prstGeom prst="ellipse">
            <a:avLst/>
          </a:prstGeom>
          <a:solidFill>
            <a:srgbClr val="FFA100"/>
          </a:solidFill>
          <a:ln>
            <a:solidFill>
              <a:srgbClr val="65637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8501F01-7669-A836-9E2C-5E0C6D40E158}"/>
              </a:ext>
            </a:extLst>
          </p:cNvPr>
          <p:cNvCxnSpPr>
            <a:cxnSpLocks/>
          </p:cNvCxnSpPr>
          <p:nvPr/>
        </p:nvCxnSpPr>
        <p:spPr>
          <a:xfrm>
            <a:off x="1165201" y="3836643"/>
            <a:ext cx="522922" cy="0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E1F918D-2A68-F8DE-C1EB-F944494C89DF}"/>
              </a:ext>
            </a:extLst>
          </p:cNvPr>
          <p:cNvCxnSpPr>
            <a:cxnSpLocks/>
          </p:cNvCxnSpPr>
          <p:nvPr/>
        </p:nvCxnSpPr>
        <p:spPr>
          <a:xfrm>
            <a:off x="3344274" y="3836643"/>
            <a:ext cx="522922" cy="0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396EBDD-A886-2137-EAEB-D3DD9094FCBC}"/>
              </a:ext>
            </a:extLst>
          </p:cNvPr>
          <p:cNvSpPr txBox="1"/>
          <p:nvPr/>
        </p:nvSpPr>
        <p:spPr>
          <a:xfrm>
            <a:off x="694063" y="3287683"/>
            <a:ext cx="597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</a:t>
            </a:r>
            <a:r>
              <a:rPr lang="en-US" baseline="30000" dirty="0"/>
              <a:t>+</a:t>
            </a:r>
            <a:endParaRPr lang="en-BE" baseline="30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6702E73-4815-90CC-96C3-B194392C817B}"/>
              </a:ext>
            </a:extLst>
          </p:cNvPr>
          <p:cNvSpPr txBox="1"/>
          <p:nvPr/>
        </p:nvSpPr>
        <p:spPr>
          <a:xfrm>
            <a:off x="3753965" y="3342808"/>
            <a:ext cx="597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</a:t>
            </a:r>
            <a:endParaRPr lang="en-BE" baseline="30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15D687D-D9A4-90EA-5B2B-A84D84D6C934}"/>
              </a:ext>
            </a:extLst>
          </p:cNvPr>
          <p:cNvSpPr/>
          <p:nvPr/>
        </p:nvSpPr>
        <p:spPr>
          <a:xfrm>
            <a:off x="8081230" y="3241964"/>
            <a:ext cx="1656151" cy="1189359"/>
          </a:xfrm>
          <a:prstGeom prst="rect">
            <a:avLst/>
          </a:prstGeom>
          <a:solidFill>
            <a:srgbClr val="D2981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</a:t>
            </a:r>
            <a:endParaRPr lang="en-BE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7CDEB47-A7C8-4519-13CA-AD64837A8684}"/>
              </a:ext>
            </a:extLst>
          </p:cNvPr>
          <p:cNvSpPr/>
          <p:nvPr/>
        </p:nvSpPr>
        <p:spPr>
          <a:xfrm>
            <a:off x="7254259" y="3746643"/>
            <a:ext cx="180000" cy="180000"/>
          </a:xfrm>
          <a:prstGeom prst="ellipse">
            <a:avLst/>
          </a:prstGeom>
          <a:solidFill>
            <a:srgbClr val="0045FE"/>
          </a:solidFill>
          <a:ln>
            <a:solidFill>
              <a:srgbClr val="65637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1B0B9BC-60D7-D313-5B75-ECD10D9826CE}"/>
              </a:ext>
            </a:extLst>
          </p:cNvPr>
          <p:cNvSpPr/>
          <p:nvPr/>
        </p:nvSpPr>
        <p:spPr>
          <a:xfrm>
            <a:off x="10323879" y="3746643"/>
            <a:ext cx="180000" cy="180000"/>
          </a:xfrm>
          <a:prstGeom prst="ellipse">
            <a:avLst/>
          </a:prstGeom>
          <a:solidFill>
            <a:srgbClr val="FF185A"/>
          </a:solidFill>
          <a:ln>
            <a:solidFill>
              <a:srgbClr val="65637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0477A08-0191-25A6-EFC2-A7D263B3D595}"/>
              </a:ext>
            </a:extLst>
          </p:cNvPr>
          <p:cNvCxnSpPr>
            <a:cxnSpLocks/>
          </p:cNvCxnSpPr>
          <p:nvPr/>
        </p:nvCxnSpPr>
        <p:spPr>
          <a:xfrm>
            <a:off x="7558308" y="3836643"/>
            <a:ext cx="522922" cy="0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9A86C53-D40D-2D82-EA40-1535B83BC20F}"/>
              </a:ext>
            </a:extLst>
          </p:cNvPr>
          <p:cNvCxnSpPr>
            <a:cxnSpLocks/>
          </p:cNvCxnSpPr>
          <p:nvPr/>
        </p:nvCxnSpPr>
        <p:spPr>
          <a:xfrm>
            <a:off x="9737381" y="3836643"/>
            <a:ext cx="522922" cy="0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3140CBC-AB44-3FAA-9DFD-AB3C86915C2B}"/>
              </a:ext>
            </a:extLst>
          </p:cNvPr>
          <p:cNvSpPr txBox="1"/>
          <p:nvPr/>
        </p:nvSpPr>
        <p:spPr>
          <a:xfrm>
            <a:off x="7087170" y="3287683"/>
            <a:ext cx="597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</a:t>
            </a:r>
            <a:r>
              <a:rPr lang="en-US" baseline="30000" dirty="0"/>
              <a:t>+</a:t>
            </a:r>
            <a:endParaRPr lang="en-BE" baseline="300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0166386-E139-4055-C24D-AD7516EA863C}"/>
              </a:ext>
            </a:extLst>
          </p:cNvPr>
          <p:cNvSpPr txBox="1"/>
          <p:nvPr/>
        </p:nvSpPr>
        <p:spPr>
          <a:xfrm>
            <a:off x="10147072" y="3342808"/>
            <a:ext cx="597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</a:t>
            </a:r>
            <a:r>
              <a:rPr lang="en-US" baseline="30000" dirty="0"/>
              <a:t>-</a:t>
            </a:r>
            <a:endParaRPr lang="en-BE" baseline="300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306114C-1A0E-6E72-E16B-0FF0A852E086}"/>
              </a:ext>
            </a:extLst>
          </p:cNvPr>
          <p:cNvSpPr txBox="1"/>
          <p:nvPr/>
        </p:nvSpPr>
        <p:spPr>
          <a:xfrm>
            <a:off x="306983" y="4653990"/>
            <a:ext cx="4132792" cy="400110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marL="0" indent="0" algn="ctr">
              <a:buNone/>
              <a:defRPr/>
            </a:pPr>
            <a:r>
              <a:rPr lang="en-US" sz="2000" dirty="0"/>
              <a:t>Standard CRIS technique </a:t>
            </a:r>
            <a:endParaRPr lang="en-US" sz="2000" baseline="300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F3ED110-7CB8-B062-2850-B167DBBDE504}"/>
              </a:ext>
            </a:extLst>
          </p:cNvPr>
          <p:cNvSpPr txBox="1"/>
          <p:nvPr/>
        </p:nvSpPr>
        <p:spPr>
          <a:xfrm>
            <a:off x="6412705" y="4533440"/>
            <a:ext cx="4993200" cy="1815882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marL="0" indent="0" algn="just">
              <a:buNone/>
              <a:defRPr/>
            </a:pPr>
            <a:r>
              <a:rPr lang="en-US" sz="2000" dirty="0"/>
              <a:t>Production of negative ions: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Dependent on </a:t>
            </a:r>
            <a:r>
              <a:rPr lang="el-GR" sz="2000" dirty="0"/>
              <a:t>Δ</a:t>
            </a:r>
            <a:r>
              <a:rPr lang="en-US" sz="2000" dirty="0"/>
              <a:t>E</a:t>
            </a:r>
            <a:r>
              <a:rPr lang="en-US" sz="2000" baseline="-25000" dirty="0"/>
              <a:t>2</a:t>
            </a:r>
            <a:r>
              <a:rPr lang="en-US" sz="2000" dirty="0"/>
              <a:t> = IP – EA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High temperature/density needed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Not so clear ion to negative ion alignment procedure</a:t>
            </a:r>
          </a:p>
          <a:p>
            <a:pPr marL="0" indent="0" algn="just">
              <a:buNone/>
              <a:defRPr/>
            </a:pP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882518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140FEC-DF89-0206-CF75-77F2FD38A2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5C3967-C0D3-ED09-F644-D75B1697C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A44670-D50E-D594-4F70-4143F7C5F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0EC142C-18FC-9740-1DB4-CD53CE3DA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Study of negative ions at CRIS</a:t>
            </a:r>
            <a:endParaRPr lang="en-BE" dirty="0"/>
          </a:p>
        </p:txBody>
      </p:sp>
      <p:sp>
        <p:nvSpPr>
          <p:cNvPr id="2" name="CuadroTexto 5">
            <a:extLst>
              <a:ext uri="{FF2B5EF4-FFF2-40B4-BE49-F238E27FC236}">
                <a16:creationId xmlns:a16="http://schemas.microsoft.com/office/drawing/2014/main" id="{5CBF890E-E3D5-32ED-0E4E-F0D0EB790374}"/>
              </a:ext>
            </a:extLst>
          </p:cNvPr>
          <p:cNvSpPr txBox="1"/>
          <p:nvPr/>
        </p:nvSpPr>
        <p:spPr>
          <a:xfrm>
            <a:off x="791469" y="6354487"/>
            <a:ext cx="61120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Figures courtesy of Jessica Warbinek</a:t>
            </a:r>
            <a:endParaRPr lang="fr-FR" sz="16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018FBA6-C768-5B3D-39B8-34335D42B605}"/>
              </a:ext>
            </a:extLst>
          </p:cNvPr>
          <p:cNvCxnSpPr>
            <a:cxnSpLocks/>
          </p:cNvCxnSpPr>
          <p:nvPr/>
        </p:nvCxnSpPr>
        <p:spPr>
          <a:xfrm flipV="1">
            <a:off x="8196277" y="2729538"/>
            <a:ext cx="1008582" cy="2302024"/>
          </a:xfrm>
          <a:prstGeom prst="line">
            <a:avLst/>
          </a:prstGeom>
          <a:ln w="38100">
            <a:solidFill>
              <a:srgbClr val="C0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B0F8B5B-66A2-BC3F-879A-D99AA1DA05FC}"/>
              </a:ext>
            </a:extLst>
          </p:cNvPr>
          <p:cNvCxnSpPr>
            <a:cxnSpLocks/>
          </p:cNvCxnSpPr>
          <p:nvPr/>
        </p:nvCxnSpPr>
        <p:spPr>
          <a:xfrm>
            <a:off x="1011594" y="3082625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5626037-15C1-4875-841F-268F36D2FB8D}"/>
              </a:ext>
            </a:extLst>
          </p:cNvPr>
          <p:cNvCxnSpPr>
            <a:cxnSpLocks/>
          </p:cNvCxnSpPr>
          <p:nvPr/>
        </p:nvCxnSpPr>
        <p:spPr>
          <a:xfrm>
            <a:off x="1011594" y="2192928"/>
            <a:ext cx="1883884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97FE24B-B30D-CFA5-C8F3-CF4E175A2AC5}"/>
              </a:ext>
            </a:extLst>
          </p:cNvPr>
          <p:cNvSpPr txBox="1"/>
          <p:nvPr/>
        </p:nvSpPr>
        <p:spPr>
          <a:xfrm>
            <a:off x="541058" y="2887072"/>
            <a:ext cx="61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</a:t>
            </a:r>
            <a:r>
              <a:rPr lang="en-US" baseline="30000" dirty="0"/>
              <a:t>-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BB1DFA-C5F9-47AC-E516-5F2782E15516}"/>
              </a:ext>
            </a:extLst>
          </p:cNvPr>
          <p:cNvSpPr txBox="1"/>
          <p:nvPr/>
        </p:nvSpPr>
        <p:spPr>
          <a:xfrm>
            <a:off x="541059" y="2008262"/>
            <a:ext cx="61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</a:t>
            </a:r>
            <a:endParaRPr lang="en-US" baseline="300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303468E-94F3-E2C0-14B1-92947B49D494}"/>
              </a:ext>
            </a:extLst>
          </p:cNvPr>
          <p:cNvCxnSpPr/>
          <p:nvPr/>
        </p:nvCxnSpPr>
        <p:spPr>
          <a:xfrm flipV="1">
            <a:off x="1488841" y="2182041"/>
            <a:ext cx="0" cy="8896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832C1EB-33EA-4EA8-3D3B-6A9F8D99A476}"/>
              </a:ext>
            </a:extLst>
          </p:cNvPr>
          <p:cNvSpPr txBox="1"/>
          <p:nvPr/>
        </p:nvSpPr>
        <p:spPr>
          <a:xfrm>
            <a:off x="1534515" y="2455469"/>
            <a:ext cx="1883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laser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A573A57-0B7E-3A6B-BEA5-3B0027376527}"/>
              </a:ext>
            </a:extLst>
          </p:cNvPr>
          <p:cNvSpPr/>
          <p:nvPr/>
        </p:nvSpPr>
        <p:spPr>
          <a:xfrm>
            <a:off x="7408261" y="2820418"/>
            <a:ext cx="1109317" cy="618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 descr="A screenshot of a video game&#10;&#10;Description automatically generated">
            <a:extLst>
              <a:ext uri="{FF2B5EF4-FFF2-40B4-BE49-F238E27FC236}">
                <a16:creationId xmlns:a16="http://schemas.microsoft.com/office/drawing/2014/main" id="{B9B6CA74-2A2F-D88B-CFB6-36E23E5A97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27" b="70484"/>
          <a:stretch>
            <a:fillRect/>
          </a:stretch>
        </p:blipFill>
        <p:spPr>
          <a:xfrm>
            <a:off x="4534745" y="2899100"/>
            <a:ext cx="1466880" cy="1202473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178FB86-A671-A6BD-93E1-16B3103E5E91}"/>
              </a:ext>
            </a:extLst>
          </p:cNvPr>
          <p:cNvCxnSpPr>
            <a:cxnSpLocks/>
          </p:cNvCxnSpPr>
          <p:nvPr/>
        </p:nvCxnSpPr>
        <p:spPr>
          <a:xfrm flipV="1">
            <a:off x="9112746" y="2689826"/>
            <a:ext cx="109009" cy="256549"/>
          </a:xfrm>
          <a:prstGeom prst="line">
            <a:avLst/>
          </a:prstGeom>
          <a:ln w="38100">
            <a:solidFill>
              <a:srgbClr val="C0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92999A31-0B5E-C4CE-0F4A-EEB3906238A3}"/>
              </a:ext>
            </a:extLst>
          </p:cNvPr>
          <p:cNvSpPr/>
          <p:nvPr/>
        </p:nvSpPr>
        <p:spPr>
          <a:xfrm rot="17546001">
            <a:off x="9103723" y="2363430"/>
            <a:ext cx="353881" cy="376754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24" descr="A screenshot of a video game&#10;&#10;Description automatically generated">
            <a:extLst>
              <a:ext uri="{FF2B5EF4-FFF2-40B4-BE49-F238E27FC236}">
                <a16:creationId xmlns:a16="http://schemas.microsoft.com/office/drawing/2014/main" id="{44079C51-19A2-8307-C9B5-323D37AC3FD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63"/>
          <a:stretch/>
        </p:blipFill>
        <p:spPr>
          <a:xfrm>
            <a:off x="30182" y="3329371"/>
            <a:ext cx="9174677" cy="249763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F010B1D-7C91-7F25-118D-03DFCB61C9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6033" y="1431943"/>
            <a:ext cx="2440234" cy="4338195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B485548-D67E-B34B-634E-5B4FE3C45D53}"/>
              </a:ext>
            </a:extLst>
          </p:cNvPr>
          <p:cNvCxnSpPr>
            <a:cxnSpLocks/>
          </p:cNvCxnSpPr>
          <p:nvPr/>
        </p:nvCxnSpPr>
        <p:spPr>
          <a:xfrm>
            <a:off x="6162138" y="3080081"/>
            <a:ext cx="2570018" cy="46474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955925-9914-EE79-218B-43AAAA75AFE2}"/>
              </a:ext>
            </a:extLst>
          </p:cNvPr>
          <p:cNvCxnSpPr>
            <a:cxnSpLocks/>
          </p:cNvCxnSpPr>
          <p:nvPr/>
        </p:nvCxnSpPr>
        <p:spPr>
          <a:xfrm>
            <a:off x="8278115" y="3045569"/>
            <a:ext cx="592552" cy="18429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4C68FB87-3849-B8F9-610F-7A3C43EB7B03}"/>
              </a:ext>
            </a:extLst>
          </p:cNvPr>
          <p:cNvSpPr/>
          <p:nvPr/>
        </p:nvSpPr>
        <p:spPr>
          <a:xfrm rot="17579358">
            <a:off x="8726333" y="3292462"/>
            <a:ext cx="353881" cy="273077"/>
          </a:xfrm>
          <a:prstGeom prst="rect">
            <a:avLst/>
          </a:prstGeom>
          <a:solidFill>
            <a:srgbClr val="666666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2" name="Picture 31" descr="A screenshot of a video game&#10;&#10;Description automatically generated">
            <a:extLst>
              <a:ext uri="{FF2B5EF4-FFF2-40B4-BE49-F238E27FC236}">
                <a16:creationId xmlns:a16="http://schemas.microsoft.com/office/drawing/2014/main" id="{BA99D65A-4A6A-9CAB-75C6-D13646F355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7" b="53458"/>
          <a:stretch/>
        </p:blipFill>
        <p:spPr>
          <a:xfrm>
            <a:off x="2582329" y="1412743"/>
            <a:ext cx="6333979" cy="189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02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3" grpId="0"/>
      <p:bldP spid="28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009C9-0663-6B17-0CEC-744409A5E1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E18A89-52AD-4D52-7FDE-0D18EA25F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30AA56-E477-53F8-6811-AB44CFF38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1787123-DBB1-4665-3382-13B727813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Production of negative ions during Po 2025</a:t>
            </a:r>
            <a:endParaRPr lang="en-BE" baseline="30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BA702B-2C01-7AD8-F291-2D244C5694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3928" y="1324186"/>
            <a:ext cx="4368991" cy="32767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C28F63-4747-5C34-4E91-4E48640994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8566" y="1324187"/>
            <a:ext cx="4368990" cy="32767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B22198-3C94-37BF-409F-A5C8D6D27889}"/>
              </a:ext>
            </a:extLst>
          </p:cNvPr>
          <p:cNvSpPr txBox="1"/>
          <p:nvPr/>
        </p:nvSpPr>
        <p:spPr>
          <a:xfrm>
            <a:off x="1745673" y="1068875"/>
            <a:ext cx="3452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Heating Up on UO</a:t>
            </a:r>
            <a:r>
              <a:rPr lang="en-US" baseline="30000" dirty="0"/>
              <a:t>-</a:t>
            </a:r>
            <a:endParaRPr lang="en-BE" baseline="30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775705-E7B2-9FC3-331D-48B02AEAF126}"/>
              </a:ext>
            </a:extLst>
          </p:cNvPr>
          <p:cNvSpPr txBox="1"/>
          <p:nvPr/>
        </p:nvSpPr>
        <p:spPr>
          <a:xfrm>
            <a:off x="7115908" y="1068875"/>
            <a:ext cx="3452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Cooling down on UO</a:t>
            </a:r>
            <a:r>
              <a:rPr lang="en-US" baseline="30000" dirty="0"/>
              <a:t>-</a:t>
            </a:r>
            <a:endParaRPr lang="en-BE" baseline="30000" dirty="0"/>
          </a:p>
        </p:txBody>
      </p:sp>
      <p:sp>
        <p:nvSpPr>
          <p:cNvPr id="11" name="Marcador de contenido 1">
            <a:extLst>
              <a:ext uri="{FF2B5EF4-FFF2-40B4-BE49-F238E27FC236}">
                <a16:creationId xmlns:a16="http://schemas.microsoft.com/office/drawing/2014/main" id="{3881EF4B-4118-228C-AE98-5C3F18CF46A2}"/>
              </a:ext>
            </a:extLst>
          </p:cNvPr>
          <p:cNvSpPr txBox="1">
            <a:spLocks/>
          </p:cNvSpPr>
          <p:nvPr/>
        </p:nvSpPr>
        <p:spPr>
          <a:xfrm>
            <a:off x="399665" y="4552817"/>
            <a:ext cx="11041200" cy="154643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000" dirty="0"/>
              <a:t>Strange spikes and drops were seen across the run (both heating up and down).</a:t>
            </a:r>
          </a:p>
          <a:p>
            <a:pPr marL="0" indent="0">
              <a:buNone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Could be related to the different problems present during the run (ISOLDE vacuum leaks, hanging cable in CB0, …)</a:t>
            </a:r>
          </a:p>
          <a:p>
            <a:pPr marL="0" indent="0">
              <a:buNone/>
              <a:defRPr/>
            </a:pPr>
            <a:r>
              <a:rPr lang="en-US" sz="2000" dirty="0"/>
              <a:t>Limited number of curves as they require a large time to record, but they all exhibit similar behavior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7078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A3A28-3F6F-B144-A954-AAB79AC39C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000EA7-3D63-9263-E8BC-D68DF2FC4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3748C-9A81-7449-DD49-23BE2DCC7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70632C2-BA43-E14E-FB5E-5949E73D5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Laser photo detachment of Po</a:t>
            </a:r>
            <a:r>
              <a:rPr lang="en-US" baseline="30000" dirty="0"/>
              <a:t>-</a:t>
            </a:r>
            <a:endParaRPr lang="en-BE" baseline="30000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25F4A84C-79F5-3E24-84B1-7B40B148579F}"/>
              </a:ext>
            </a:extLst>
          </p:cNvPr>
          <p:cNvSpPr txBox="1">
            <a:spLocks/>
          </p:cNvSpPr>
          <p:nvPr/>
        </p:nvSpPr>
        <p:spPr>
          <a:xfrm>
            <a:off x="470004" y="1077264"/>
            <a:ext cx="11097476" cy="14172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/>
              <a:t>Prediction by theory using relativistic CCSD(T) + Breit +QED corrections </a:t>
            </a:r>
          </a:p>
          <a:p>
            <a:pPr marL="0" indent="0">
              <a:buNone/>
              <a:defRPr/>
            </a:pPr>
            <a:r>
              <a:rPr lang="en-US" dirty="0"/>
              <a:t>EA = 1.469 eV or 11848 cm</a:t>
            </a:r>
            <a:r>
              <a:rPr lang="en-US" baseline="30000" dirty="0"/>
              <a:t>-1</a:t>
            </a:r>
            <a:endParaRPr lang="en-US" dirty="0"/>
          </a:p>
          <a:p>
            <a:pPr marL="0" indent="0">
              <a:buNone/>
              <a:defRPr/>
            </a:pPr>
            <a:r>
              <a:rPr lang="en-US" dirty="0"/>
              <a:t>Different laser systems implemented:</a:t>
            </a:r>
            <a:endParaRPr lang="en-US" baseline="300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D49241D-E013-9526-F1DA-5EE1A81D1B08}"/>
              </a:ext>
            </a:extLst>
          </p:cNvPr>
          <p:cNvSpPr/>
          <p:nvPr/>
        </p:nvSpPr>
        <p:spPr>
          <a:xfrm>
            <a:off x="1224001" y="2613008"/>
            <a:ext cx="2266937" cy="7991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OPO</a:t>
            </a:r>
            <a:endParaRPr lang="en-B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C356BA-0105-488D-247D-1F83D5B928E4}"/>
              </a:ext>
            </a:extLst>
          </p:cNvPr>
          <p:cNvSpPr/>
          <p:nvPr/>
        </p:nvSpPr>
        <p:spPr>
          <a:xfrm>
            <a:off x="1224000" y="3865808"/>
            <a:ext cx="2266937" cy="7991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Z-cavity</a:t>
            </a:r>
            <a:endParaRPr lang="en-B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AA68C4-AE24-B0EE-077F-71B583836103}"/>
              </a:ext>
            </a:extLst>
          </p:cNvPr>
          <p:cNvSpPr/>
          <p:nvPr/>
        </p:nvSpPr>
        <p:spPr>
          <a:xfrm>
            <a:off x="1223999" y="5071860"/>
            <a:ext cx="2266937" cy="7991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JyvIS</a:t>
            </a:r>
            <a:endParaRPr lang="en-BE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9A30C-BF7C-7410-23EA-FB36EF3016E4}"/>
              </a:ext>
            </a:extLst>
          </p:cNvPr>
          <p:cNvCxnSpPr>
            <a:cxnSpLocks/>
          </p:cNvCxnSpPr>
          <p:nvPr/>
        </p:nvCxnSpPr>
        <p:spPr>
          <a:xfrm>
            <a:off x="3490938" y="3012590"/>
            <a:ext cx="198865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EA7EF3C-0954-FBA0-F79E-2FDABD6D4F6F}"/>
              </a:ext>
            </a:extLst>
          </p:cNvPr>
          <p:cNvCxnSpPr>
            <a:cxnSpLocks/>
          </p:cNvCxnSpPr>
          <p:nvPr/>
        </p:nvCxnSpPr>
        <p:spPr>
          <a:xfrm>
            <a:off x="3490938" y="4258876"/>
            <a:ext cx="1988659" cy="65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FAE82B-93CE-B213-59F0-2BAC4CF838FC}"/>
              </a:ext>
            </a:extLst>
          </p:cNvPr>
          <p:cNvCxnSpPr>
            <a:cxnSpLocks/>
          </p:cNvCxnSpPr>
          <p:nvPr/>
        </p:nvCxnSpPr>
        <p:spPr>
          <a:xfrm>
            <a:off x="3490935" y="5471442"/>
            <a:ext cx="19872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A904D88-A63B-D4EA-BC2F-4BD3C8D030C2}"/>
              </a:ext>
            </a:extLst>
          </p:cNvPr>
          <p:cNvSpPr txBox="1"/>
          <p:nvPr/>
        </p:nvSpPr>
        <p:spPr>
          <a:xfrm>
            <a:off x="3510829" y="2624665"/>
            <a:ext cx="2046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FWHM ~ 100GHz</a:t>
            </a:r>
            <a:endParaRPr lang="en-BE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EE091F-4A06-D542-F0F5-C56A77D41001}"/>
              </a:ext>
            </a:extLst>
          </p:cNvPr>
          <p:cNvSpPr txBox="1"/>
          <p:nvPr/>
        </p:nvSpPr>
        <p:spPr>
          <a:xfrm>
            <a:off x="3510829" y="3838965"/>
            <a:ext cx="2046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FWHM ~ 9GHz</a:t>
            </a:r>
            <a:endParaRPr lang="en-BE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1A15F4-54D0-28BD-5634-312C8FBA4271}"/>
              </a:ext>
            </a:extLst>
          </p:cNvPr>
          <p:cNvSpPr txBox="1"/>
          <p:nvPr/>
        </p:nvSpPr>
        <p:spPr>
          <a:xfrm>
            <a:off x="3510829" y="5053265"/>
            <a:ext cx="2046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FWHM ~ 20MHz</a:t>
            </a:r>
            <a:endParaRPr lang="en-B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5AB63A5-DDB0-D3A3-9A43-F4A252968D7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640" b="30346"/>
          <a:stretch>
            <a:fillRect/>
          </a:stretch>
        </p:blipFill>
        <p:spPr>
          <a:xfrm>
            <a:off x="6874683" y="2298038"/>
            <a:ext cx="3938257" cy="385174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40A2CCB-219A-7FA1-3A08-F023D9A61DB4}"/>
              </a:ext>
            </a:extLst>
          </p:cNvPr>
          <p:cNvSpPr txBox="1"/>
          <p:nvPr/>
        </p:nvSpPr>
        <p:spPr>
          <a:xfrm>
            <a:off x="6777415" y="1882949"/>
            <a:ext cx="4132792" cy="369332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marL="0" indent="0" algn="ctr">
              <a:buNone/>
              <a:defRPr/>
            </a:pPr>
            <a:r>
              <a:rPr lang="en-US" dirty="0"/>
              <a:t>Bare fiber from the laser lab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004215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ADA530-F267-D54F-A0A7-81BB8E3B6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DA1695A-4C9E-A871-DD7A-20916F376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3002" y="752175"/>
            <a:ext cx="5519425" cy="54578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916219-67A7-B4DF-B9E7-16E309813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B0652F-AE99-0532-4906-11A74B7FF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B89AE0E-37F6-90BE-03F9-FBAE1158C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EA measurements with the OPO</a:t>
            </a:r>
            <a:endParaRPr lang="en-BE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1459E390-3951-14D3-029C-D76F500D4729}"/>
              </a:ext>
            </a:extLst>
          </p:cNvPr>
          <p:cNvSpPr txBox="1">
            <a:spLocks/>
          </p:cNvSpPr>
          <p:nvPr/>
        </p:nvSpPr>
        <p:spPr>
          <a:xfrm>
            <a:off x="470004" y="1077264"/>
            <a:ext cx="5519425" cy="130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/>
              <a:t>Given the large linewidth of the OPO two spectrometers were implemented and recorded (5 scans)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1026" name="Picture 2" descr="Optische Sensoren">
            <a:extLst>
              <a:ext uri="{FF2B5EF4-FFF2-40B4-BE49-F238E27FC236}">
                <a16:creationId xmlns:a16="http://schemas.microsoft.com/office/drawing/2014/main" id="{048E0647-3149-F496-D432-FD81C33AC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77" y="2733157"/>
            <a:ext cx="2172260" cy="217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DC5E45-B7CC-CA61-C7FB-8E51512ECF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7745" y="2924422"/>
            <a:ext cx="2395772" cy="17968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22C064-C32B-0CDA-FB38-E413FFE52EB8}"/>
              </a:ext>
            </a:extLst>
          </p:cNvPr>
          <p:cNvSpPr txBox="1"/>
          <p:nvPr/>
        </p:nvSpPr>
        <p:spPr>
          <a:xfrm>
            <a:off x="3298933" y="4905417"/>
            <a:ext cx="23957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Resolution: 0.002nm</a:t>
            </a:r>
          </a:p>
          <a:p>
            <a:r>
              <a:rPr lang="en-US" dirty="0"/>
              <a:t>Accuracy: 0.1 nm</a:t>
            </a:r>
          </a:p>
          <a:p>
            <a:r>
              <a:rPr lang="en-US" dirty="0"/>
              <a:t>Range: 450-950 nm</a:t>
            </a:r>
            <a:endParaRPr lang="en-B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0BEDF2-0683-06E1-1B04-C23CBF452027}"/>
              </a:ext>
            </a:extLst>
          </p:cNvPr>
          <p:cNvSpPr txBox="1"/>
          <p:nvPr/>
        </p:nvSpPr>
        <p:spPr>
          <a:xfrm>
            <a:off x="576000" y="4905417"/>
            <a:ext cx="23456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Resolution: 0.5 nm</a:t>
            </a:r>
          </a:p>
          <a:p>
            <a:r>
              <a:rPr lang="en-US" dirty="0"/>
              <a:t>Accuracy: 0.2 nm</a:t>
            </a:r>
          </a:p>
          <a:p>
            <a:r>
              <a:rPr lang="en-US" dirty="0"/>
              <a:t>Range: 750-1030 nm</a:t>
            </a:r>
            <a:endParaRPr lang="en-B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B8CE95-6750-198E-85BE-1DFFA3A9A1D2}"/>
              </a:ext>
            </a:extLst>
          </p:cNvPr>
          <p:cNvSpPr txBox="1"/>
          <p:nvPr/>
        </p:nvSpPr>
        <p:spPr>
          <a:xfrm>
            <a:off x="794330" y="2385113"/>
            <a:ext cx="1879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Qmini</a:t>
            </a:r>
            <a:endParaRPr lang="en-BE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18398D-D591-DA64-0D25-322B3C2C64A1}"/>
              </a:ext>
            </a:extLst>
          </p:cNvPr>
          <p:cNvSpPr txBox="1"/>
          <p:nvPr/>
        </p:nvSpPr>
        <p:spPr>
          <a:xfrm>
            <a:off x="3455654" y="2352847"/>
            <a:ext cx="1879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Waveye</a:t>
            </a:r>
            <a:endParaRPr lang="en-BE" b="1" dirty="0"/>
          </a:p>
        </p:txBody>
      </p:sp>
    </p:spTree>
    <p:extLst>
      <p:ext uri="{BB962C8B-B14F-4D97-AF65-F5344CB8AC3E}">
        <p14:creationId xmlns:p14="http://schemas.microsoft.com/office/powerpoint/2010/main" val="229034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1B5EFA-6F67-AD13-64DC-F6EE86DA06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AF769B-24AD-ED96-10EF-3ADE85683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409298-EE82-8412-9CA5-6282A8ABF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B79ED27-B75F-1734-9F9F-0A2C4B704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Z-cavity EA measurement</a:t>
            </a:r>
            <a:endParaRPr lang="en-BE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CB1F1452-BBA4-2939-1019-9A2C9ED4766E}"/>
              </a:ext>
            </a:extLst>
          </p:cNvPr>
          <p:cNvSpPr txBox="1">
            <a:spLocks/>
          </p:cNvSpPr>
          <p:nvPr/>
        </p:nvSpPr>
        <p:spPr>
          <a:xfrm>
            <a:off x="470004" y="1387838"/>
            <a:ext cx="5377343" cy="4537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Each data point of as an individual scan of ~ 60sec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“Reference” normalization scan were taken every five scans (Po</a:t>
            </a:r>
            <a:r>
              <a:rPr lang="en-US" baseline="30000" dirty="0"/>
              <a:t>-</a:t>
            </a:r>
            <a:r>
              <a:rPr lang="en-US" dirty="0"/>
              <a:t> beam intensity).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Normalized in power, time and incoming beam (interpolation between reference scans)</a:t>
            </a: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21AEAC-030D-984B-F24D-316E3AA35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5949" y="1093221"/>
            <a:ext cx="6100051" cy="46715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63E653-4D01-3234-B1C5-FA31CFBC3691}"/>
              </a:ext>
            </a:extLst>
          </p:cNvPr>
          <p:cNvSpPr txBox="1"/>
          <p:nvPr/>
        </p:nvSpPr>
        <p:spPr>
          <a:xfrm>
            <a:off x="6745393" y="813609"/>
            <a:ext cx="4281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Special thanks to Dr. Pierre </a:t>
            </a:r>
            <a:r>
              <a:rPr lang="de-DE" dirty="0"/>
              <a:t>Lassegues </a:t>
            </a:r>
            <a:endParaRPr lang="en-B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0392A1-FCC5-087E-C0D8-69DA85B1DB48}"/>
              </a:ext>
            </a:extLst>
          </p:cNvPr>
          <p:cNvSpPr txBox="1"/>
          <p:nvPr/>
        </p:nvSpPr>
        <p:spPr>
          <a:xfrm>
            <a:off x="6559883" y="2268089"/>
            <a:ext cx="1525051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 algn="ctr"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Preliminary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82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EFE245-7FE4-EE81-FB63-D4D98D3D52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F1C167-F3E5-0693-EADE-9C97A6161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462D54-F3C3-72B6-2A9F-8C1C9855A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8E005D-CA36-5437-8A57-2C9D203C8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 err="1"/>
              <a:t>JyvIS</a:t>
            </a:r>
            <a:r>
              <a:rPr lang="en-US" dirty="0"/>
              <a:t> EA measurement</a:t>
            </a:r>
            <a:endParaRPr lang="en-BE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B9B22E2A-82F8-BD90-E26A-B541178B02A6}"/>
              </a:ext>
            </a:extLst>
          </p:cNvPr>
          <p:cNvSpPr txBox="1">
            <a:spLocks/>
          </p:cNvSpPr>
          <p:nvPr/>
        </p:nvSpPr>
        <p:spPr>
          <a:xfrm>
            <a:off x="470003" y="1387838"/>
            <a:ext cx="5563597" cy="4537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Continuous scan of the EA threshold (normalized in power)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Last scan before complete lost in ISCOOL transmission (17pA before and 1.4 after ISCOOL) </a:t>
            </a:r>
            <a:r>
              <a:rPr lang="en-US" dirty="0">
                <a:solidFill>
                  <a:srgbClr val="253366"/>
                </a:solidFill>
                <a:sym typeface="Wingdings" panose="05000000000000000000" pitchFamily="2" charset="2"/>
              </a:rPr>
              <a:t></a:t>
            </a:r>
            <a:r>
              <a:rPr lang="en-US" dirty="0"/>
              <a:t> effective premature end of the beamtime</a:t>
            </a:r>
          </a:p>
          <a:p>
            <a:pPr marL="0" indent="0">
              <a:buNone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>
              <a:defRPr/>
            </a:pPr>
            <a:r>
              <a:rPr lang="en-US" dirty="0"/>
              <a:t>Likely to be dominated by systematic error bars</a:t>
            </a:r>
          </a:p>
          <a:p>
            <a:pPr marL="0" indent="0">
              <a:buNone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15931E-6B33-7ABB-7C0C-2485A098C8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400" y="773723"/>
            <a:ext cx="5622549" cy="53105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FCE7EC-E609-C686-C991-5035B6E966AF}"/>
              </a:ext>
            </a:extLst>
          </p:cNvPr>
          <p:cNvSpPr txBox="1"/>
          <p:nvPr/>
        </p:nvSpPr>
        <p:spPr>
          <a:xfrm>
            <a:off x="7155340" y="562708"/>
            <a:ext cx="4181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Special thanks to Dr. Anjali </a:t>
            </a:r>
            <a:r>
              <a:rPr lang="en-US" dirty="0" err="1"/>
              <a:t>Ajayakumar</a:t>
            </a:r>
            <a:endParaRPr lang="en-B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3E24A3-0515-968E-4566-ACCA39A197B2}"/>
              </a:ext>
            </a:extLst>
          </p:cNvPr>
          <p:cNvSpPr txBox="1"/>
          <p:nvPr/>
        </p:nvSpPr>
        <p:spPr>
          <a:xfrm>
            <a:off x="7005149" y="1559316"/>
            <a:ext cx="1525051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 algn="ctr"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Preliminary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631878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1730</TotalTime>
  <Words>1051</Words>
  <Application>Microsoft Office PowerPoint</Application>
  <PresentationFormat>Widescreen</PresentationFormat>
  <Paragraphs>174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Cambria Math</vt:lpstr>
      <vt:lpstr>Times New Roman</vt:lpstr>
      <vt:lpstr>Wingdings</vt:lpstr>
      <vt:lpstr>KU Leuven</vt:lpstr>
      <vt:lpstr>KU Leuven Sedes</vt:lpstr>
      <vt:lpstr>Measurement of Po electron affinity    Proposal by  Miranda Nichols and Dag Hanstorp IS728</vt:lpstr>
      <vt:lpstr>Motivation</vt:lpstr>
      <vt:lpstr>Production of negative ions at CRIS</vt:lpstr>
      <vt:lpstr>Study of negative ions at CRIS</vt:lpstr>
      <vt:lpstr>Production of negative ions during Po 2025</vt:lpstr>
      <vt:lpstr>Laser photo detachment of Po-</vt:lpstr>
      <vt:lpstr>EA measurements with the OPO</vt:lpstr>
      <vt:lpstr>Z-cavity EA measurement</vt:lpstr>
      <vt:lpstr>JyvIS EA measurement</vt:lpstr>
      <vt:lpstr>EA measurements</vt:lpstr>
      <vt:lpstr>Systematic errors </vt:lpstr>
      <vt:lpstr>Conclusions and outlook</vt:lpstr>
      <vt:lpstr>Acknowledgments</vt:lpstr>
      <vt:lpstr>Thanks for your attention</vt:lpstr>
      <vt:lpstr>Beam fluctuations at the end of the beamtime</vt:lpstr>
      <vt:lpstr>Electron affinity of UO</vt:lpstr>
      <vt:lpstr>Counts per 100 sec JyvIS scan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Carlos Mario Fajardo Zambrano</cp:lastModifiedBy>
  <cp:revision>39</cp:revision>
  <dcterms:created xsi:type="dcterms:W3CDTF">2017-09-13T11:47:32Z</dcterms:created>
  <dcterms:modified xsi:type="dcterms:W3CDTF">2026-01-30T12:36:48Z</dcterms:modified>
</cp:coreProperties>
</file>