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487" r:id="rId3"/>
    <p:sldId id="844" r:id="rId4"/>
    <p:sldId id="846" r:id="rId5"/>
    <p:sldId id="845" r:id="rId6"/>
    <p:sldId id="859" r:id="rId7"/>
    <p:sldId id="847" r:id="rId8"/>
    <p:sldId id="848" r:id="rId9"/>
    <p:sldId id="857" r:id="rId10"/>
    <p:sldId id="850" r:id="rId11"/>
    <p:sldId id="852" r:id="rId12"/>
    <p:sldId id="855" r:id="rId13"/>
    <p:sldId id="854" r:id="rId14"/>
    <p:sldId id="858" r:id="rId15"/>
    <p:sldId id="84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A2"/>
    <a:srgbClr val="FDEADA"/>
    <a:srgbClr val="C00000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3"/>
    <p:restoredTop sz="93304" autoAdjust="0"/>
  </p:normalViewPr>
  <p:slideViewPr>
    <p:cSldViewPr>
      <p:cViewPr>
        <p:scale>
          <a:sx n="112" d="100"/>
          <a:sy n="112" d="100"/>
        </p:scale>
        <p:origin x="792" y="4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1/30/26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1/30/26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132857"/>
            <a:ext cx="10363200" cy="1470025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3933056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0F80E9-55FA-4FA4-BF32-94E90AA83E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3789040"/>
            <a:ext cx="9505056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4640B-83F0-4950-B5B2-251FABC93E11}" type="datetime1">
              <a:rPr lang="en-GB" smtClean="0"/>
              <a:t>30/01/2026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8BA85-62EA-453D-9121-87A4ACE19859}" type="datetime1">
              <a:rPr lang="en-GB" smtClean="0"/>
              <a:t>30/01/2026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44826"/>
            <a:ext cx="11521280" cy="14700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0" y="3356992"/>
            <a:ext cx="115212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96752"/>
            <a:ext cx="11521280" cy="576064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916833"/>
            <a:ext cx="11521280" cy="4209332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21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196753"/>
            <a:ext cx="11521280" cy="4929411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54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738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68760"/>
            <a:ext cx="7315200" cy="417646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445225"/>
            <a:ext cx="7315200" cy="6549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151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4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en-US" dirty="0"/>
              <a:t>		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0EF0-FDF0-4D03-AC50-8BC10C2D8C4A}" type="datetime1">
              <a:rPr lang="en-GB" smtClean="0"/>
              <a:t>30/01/2026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5FAE-E6BD-4BFD-865C-B9623812F52F}" type="datetime1">
              <a:rPr lang="en-GB" smtClean="0"/>
              <a:t>30/01/2026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0DB76-7E42-44B4-8EB4-449560A284C5}" type="datetime1">
              <a:rPr lang="en-GB" smtClean="0"/>
              <a:t>30/01/2026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2FB0-8BD2-4BBA-8178-4F4A4FB9BF89}" type="datetime1">
              <a:rPr lang="en-GB" smtClean="0"/>
              <a:t>30/01/2026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59D0-C056-4946-829F-E8F2B2E5697E}" type="datetime1">
              <a:rPr lang="en-GB" smtClean="0"/>
              <a:t>30/01/2026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E726-2538-47C2-9779-0D56E55D6D89}" type="datetime1">
              <a:rPr lang="en-GB" smtClean="0"/>
              <a:t>30/01/2026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D396-5C50-45B6-85CC-579255B8BB3C}" type="datetime1">
              <a:rPr lang="en-GB" smtClean="0"/>
              <a:t>30/01/2026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F0F7-FF06-4AB5-AD78-4E3F86AA7864}" type="datetime1">
              <a:rPr lang="en-GB" smtClean="0"/>
              <a:t>30/01/2026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9576" y="258212"/>
            <a:ext cx="9302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0673-C28F-4BF7-AE33-0EB1E579660E}" type="datetime1">
              <a:rPr lang="en-GB" smtClean="0"/>
              <a:t>30/01/2026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8785" y="64729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TAB_col_white_background.eps">
            <a:extLst>
              <a:ext uri="{FF2B5EF4-FFF2-40B4-BE49-F238E27FC236}">
                <a16:creationId xmlns:a16="http://schemas.microsoft.com/office/drawing/2014/main" id="{BEBFE5C7-1111-4735-BD40-7689CB15DD1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7800A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23659" y="253032"/>
            <a:ext cx="7200800" cy="8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196753"/>
            <a:ext cx="10972800" cy="492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8" name="Picture 7" descr="logo-ltr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312080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34434" y="107950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4434" y="616585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1" descr="address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6237288"/>
            <a:ext cx="198966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479" y="233836"/>
            <a:ext cx="1339180" cy="74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7382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848" y="476677"/>
            <a:ext cx="2784000" cy="453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17" y="253844"/>
            <a:ext cx="2400000" cy="654876"/>
          </a:xfrm>
          <a:prstGeom prst="rect">
            <a:avLst/>
          </a:prstGeom>
        </p:spPr>
      </p:pic>
      <p:pic>
        <p:nvPicPr>
          <p:cNvPr id="15" name="Picture 7" descr="logo-ltr.ti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62" y="324732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9867900" y="6237288"/>
            <a:ext cx="1989667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597" y="6207517"/>
            <a:ext cx="1344000" cy="4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9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9A1D2B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BF2F37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7368" y="1484784"/>
            <a:ext cx="972108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ea typeface="Geneva" charset="0"/>
                <a:cs typeface="Arial"/>
              </a:rPr>
              <a:t>CRIS Collaboration Meeting </a:t>
            </a: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ea typeface="Geneva" charset="0"/>
                <a:cs typeface="Arial"/>
              </a:rPr>
              <a:t>Antimony – analysis updates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21792" y="4437112"/>
            <a:ext cx="6096000" cy="7265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Abigail McGlone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2</a:t>
            </a:r>
            <a:r>
              <a:rPr lang="en-GB" baseline="30000" dirty="0">
                <a:solidFill>
                  <a:srgbClr val="595959"/>
                </a:solidFill>
                <a:cs typeface="Arial" charset="0"/>
              </a:rPr>
              <a:t>nd</a:t>
            </a:r>
            <a:r>
              <a:rPr lang="en-GB" dirty="0">
                <a:solidFill>
                  <a:srgbClr val="595959"/>
                </a:solidFill>
                <a:cs typeface="Arial" charset="0"/>
              </a:rPr>
              <a:t> February 2026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A6091C-A4C4-9E94-3BC2-0E3E5F54472C}"/>
              </a:ext>
            </a:extLst>
          </p:cNvPr>
          <p:cNvSpPr txBox="1"/>
          <p:nvPr/>
        </p:nvSpPr>
        <p:spPr>
          <a:xfrm>
            <a:off x="1146412" y="6141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69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64592-020D-847E-1527-1612321DB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A17335A-6332-F91E-FBA6-8D9B3F6C198D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defRPr/>
            </a:pPr>
            <a:r>
              <a:rPr lang="en-US" dirty="0"/>
              <a:t>New F&amp;M calculations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3CB4358-8D68-A084-B0A7-7C909252ED78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447632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Charge radii calculated with both F and M evaluations </a:t>
            </a:r>
          </a:p>
          <a:p>
            <a:r>
              <a:rPr lang="en-US" sz="2200" dirty="0"/>
              <a:t>Changes gradient slightly within uncertainty, but GRASK2k 2025 has smaller associated errors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E10233-B041-E284-4982-A4BB90B7A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1118774"/>
            <a:ext cx="6930677" cy="46204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733086-3E47-6F70-7297-1D71D1AEB953}"/>
              </a:ext>
            </a:extLst>
          </p:cNvPr>
          <p:cNvSpPr txBox="1"/>
          <p:nvPr/>
        </p:nvSpPr>
        <p:spPr>
          <a:xfrm rot="1857498">
            <a:off x="7175297" y="2630798"/>
            <a:ext cx="41343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>
                    <a:lumMod val="65000"/>
                  </a:schemeClr>
                </a:solidFill>
                <a:latin typeface="Abadi" panose="020B0604020104020204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783707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31E0A-D173-06D4-1CF9-0448C564C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977A0E-43F5-7FC8-90CD-89BEE1930048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What next?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61CA50-138D-02B9-8CF5-7C777DBDFC3D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111010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ysClr val="windowText" lastClr="000000"/>
                </a:solidFill>
              </a:rPr>
              <a:t>Extending moment predictions to 111</a:t>
            </a:r>
          </a:p>
          <a:p>
            <a:pPr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Clarification of uncertainty </a:t>
            </a:r>
            <a:r>
              <a:rPr lang="en-US" dirty="0">
                <a:solidFill>
                  <a:sysClr val="windowText" lastClr="000000"/>
                </a:solidFill>
              </a:rPr>
              <a:t>on new F and M values</a:t>
            </a:r>
          </a:p>
          <a:p>
            <a:pPr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Discussions about charge radii publication </a:t>
            </a:r>
            <a:r>
              <a:rPr lang="en-US" dirty="0">
                <a:solidFill>
                  <a:sysClr val="windowText" lastClr="000000"/>
                </a:solidFill>
              </a:rPr>
              <a:t>– COLLAPS have yet to publish IS and charge radii.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77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C2B59-86A8-A72E-4B4F-7BA36E8F2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>
            <a:extLst>
              <a:ext uri="{FF2B5EF4-FFF2-40B4-BE49-F238E27FC236}">
                <a16:creationId xmlns:a16="http://schemas.microsoft.com/office/drawing/2014/main" id="{19CD4B4C-C8FC-D495-8E3C-A3EBCAEF3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1484784"/>
            <a:ext cx="972108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ea typeface="Geneva" charset="0"/>
                <a:cs typeface="Arial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366BD3-19F8-0A5C-15F4-AD312467CB4D}"/>
              </a:ext>
            </a:extLst>
          </p:cNvPr>
          <p:cNvSpPr txBox="1"/>
          <p:nvPr/>
        </p:nvSpPr>
        <p:spPr>
          <a:xfrm>
            <a:off x="1146412" y="6141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09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11053-97DC-FDB3-78C2-6DC03CE9F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8357D22-A5B8-C812-B11C-EDB039EEDA79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defRPr/>
            </a:pPr>
            <a:r>
              <a:rPr lang="en-US" dirty="0"/>
              <a:t>Charge radii of region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938699-30DE-B6B6-24D8-4A1CC4201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110" y="548680"/>
            <a:ext cx="7133187" cy="531632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8ECB9D2-8D56-6216-42F7-8276D418A3C6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447632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Our measurements are between shell, no kinks. But reasonable gradient. </a:t>
            </a:r>
          </a:p>
          <a:p>
            <a:r>
              <a:rPr lang="en-US" sz="2200" dirty="0"/>
              <a:t>Gradient change of new F&amp;M values is small on a global scale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AD035E4-4F56-D38E-A81D-DA955FB2B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880" y="5782464"/>
            <a:ext cx="661912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Lechner, S.</a:t>
            </a:r>
            <a:r>
              <a:rPr kumimoji="0" lang="en-US" altLang="en-US" sz="1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 (2021). </a:t>
            </a:r>
            <a:r>
              <a:rPr kumimoji="0" lang="en-US" altLang="en-US" sz="10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Laser spectroscopy of antimony isotopes and the design of a cryogenic Paul Trap. </a:t>
            </a:r>
            <a:r>
              <a:rPr kumimoji="0" lang="en-US" altLang="en-US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PhD thesis. </a:t>
            </a:r>
            <a:endParaRPr kumimoji="0" lang="en-US" altLang="en-US" sz="1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54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C0A2F-0981-DB60-96E7-36BC65EB1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3BC7609-B4F4-EB10-18E9-939713F3E8D0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G-factors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626415-7037-A37F-AFF7-74040BE8D79E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82296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G.s.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only</a:t>
            </a:r>
          </a:p>
        </p:txBody>
      </p:sp>
      <p:pic>
        <p:nvPicPr>
          <p:cNvPr id="2" name="Picture 12">
            <a:extLst>
              <a:ext uri="{FF2B5EF4-FFF2-40B4-BE49-F238E27FC236}">
                <a16:creationId xmlns:a16="http://schemas.microsoft.com/office/drawing/2014/main" id="{66586F9D-E3DB-C88A-9845-30C774953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1268760"/>
            <a:ext cx="6939232" cy="518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2F2D48-0F76-13DA-DB41-62A598708A43}"/>
              </a:ext>
            </a:extLst>
          </p:cNvPr>
          <p:cNvSpPr txBox="1"/>
          <p:nvPr/>
        </p:nvSpPr>
        <p:spPr>
          <a:xfrm rot="1857498">
            <a:off x="4943049" y="4070957"/>
            <a:ext cx="41343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>
                    <a:lumMod val="65000"/>
                  </a:schemeClr>
                </a:solidFill>
                <a:latin typeface="Abadi" panose="020B0604020104020204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771819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A little reminder: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5536" y="2492896"/>
            <a:ext cx="11245080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Single proton above magic Z=50</a:t>
            </a:r>
          </a:p>
          <a:p>
            <a:r>
              <a:rPr lang="en-US" dirty="0"/>
              <a:t>Existing measurements from COLLAPS ideal for comparison </a:t>
            </a:r>
          </a:p>
          <a:p>
            <a:r>
              <a:rPr lang="en-US" dirty="0"/>
              <a:t>At CRIS: Measurements of </a:t>
            </a:r>
            <a:r>
              <a:rPr lang="en-US" baseline="30000" dirty="0"/>
              <a:t>111-123</a:t>
            </a:r>
            <a:r>
              <a:rPr lang="en-US" dirty="0"/>
              <a:t>Sb – 111 for the first time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459F8B-5B6C-F78F-4942-88AEAE563D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813"/>
          <a:stretch/>
        </p:blipFill>
        <p:spPr>
          <a:xfrm>
            <a:off x="395536" y="4142152"/>
            <a:ext cx="1101550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4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306DF-B8DD-5002-71F6-AF42B0EBF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8B8ED3D-449B-2DF5-4D11-A7453DDCA84B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Where we last left off: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697BCD-5765-81BC-052C-9A5A15AD8BF4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6"/>
            <a:ext cx="11317088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Issues with the ToF profile </a:t>
            </a:r>
          </a:p>
          <a:p>
            <a:r>
              <a:rPr lang="en-US" dirty="0"/>
              <a:t>Bl is known to be very small from literature – if the B ratio is not fixed, Bl is wildly overestimated.</a:t>
            </a:r>
          </a:p>
          <a:p>
            <a:r>
              <a:rPr lang="en-US" dirty="0"/>
              <a:t>On masses 116, 118 and120 a higher intensity isomer present makes ground state fitting more difficult</a:t>
            </a:r>
          </a:p>
          <a:p>
            <a:r>
              <a:rPr lang="en-US" dirty="0"/>
              <a:t>Diode unlocked during experiment – had to use GPR to interpolate</a:t>
            </a:r>
          </a:p>
        </p:txBody>
      </p:sp>
    </p:spTree>
    <p:extLst>
      <p:ext uri="{BB962C8B-B14F-4D97-AF65-F5344CB8AC3E}">
        <p14:creationId xmlns:p14="http://schemas.microsoft.com/office/powerpoint/2010/main" val="2261597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12111-2119-B5ED-6D14-28F874013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E590477-09EA-FDAA-4FDA-54103948237B}"/>
              </a:ext>
            </a:extLst>
          </p:cNvPr>
          <p:cNvSpPr txBox="1">
            <a:spLocks/>
          </p:cNvSpPr>
          <p:nvPr/>
        </p:nvSpPr>
        <p:spPr bwMode="auto">
          <a:xfrm>
            <a:off x="377677" y="96947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ToF corrections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495B78-1F65-5188-4EC6-81FDA9F9C23E}"/>
              </a:ext>
            </a:extLst>
          </p:cNvPr>
          <p:cNvSpPr txBox="1">
            <a:spLocks/>
          </p:cNvSpPr>
          <p:nvPr/>
        </p:nvSpPr>
        <p:spPr bwMode="auto">
          <a:xfrm>
            <a:off x="395536" y="1844824"/>
            <a:ext cx="6987863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Fitted the highest intensity peak for 1 ns slices of ToF</a:t>
            </a:r>
          </a:p>
          <a:p>
            <a:r>
              <a:rPr lang="en-US" sz="1800" dirty="0"/>
              <a:t>Plotted peak centroid against ToF</a:t>
            </a:r>
          </a:p>
          <a:p>
            <a:r>
              <a:rPr lang="en-US" sz="1800" dirty="0"/>
              <a:t>Fit using a multi-order polynomial – gives a correction on centroid with respect to the ToF</a:t>
            </a:r>
          </a:p>
          <a:p>
            <a:r>
              <a:rPr lang="en-US" sz="1800" dirty="0"/>
              <a:t>Applied correction to each slice </a:t>
            </a:r>
          </a:p>
          <a:p>
            <a:endParaRPr lang="en-US" sz="1800" dirty="0"/>
          </a:p>
          <a:p>
            <a:r>
              <a:rPr lang="en-US" sz="1800" dirty="0"/>
              <a:t>This is able to correct the distortion </a:t>
            </a:r>
          </a:p>
          <a:p>
            <a:r>
              <a:rPr lang="en-US" sz="1800" dirty="0"/>
              <a:t>But there is an energy spread not accounted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AC2D32CC-C9A3-2D30-3947-6A3D3C7FA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99" y="3429000"/>
            <a:ext cx="4640264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8F9F1D-7B2B-BFA4-686F-0DBEC74351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99" y="43657"/>
            <a:ext cx="466804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A11C682-0020-09CF-A11A-137BFCB78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534" y="4653136"/>
            <a:ext cx="3298382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85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5CAA0-8FAD-8FDB-5E2A-E20EF64AC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FD5257F-13BD-FBE9-0696-2A57C4372B7D}"/>
              </a:ext>
            </a:extLst>
          </p:cNvPr>
          <p:cNvSpPr txBox="1">
            <a:spLocks/>
          </p:cNvSpPr>
          <p:nvPr/>
        </p:nvSpPr>
        <p:spPr bwMode="auto">
          <a:xfrm>
            <a:off x="377677" y="96947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ToF corrections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FB2ADDE-73F0-2280-527D-8BF4564E44D4}"/>
              </a:ext>
            </a:extLst>
          </p:cNvPr>
          <p:cNvSpPr txBox="1">
            <a:spLocks/>
          </p:cNvSpPr>
          <p:nvPr/>
        </p:nvSpPr>
        <p:spPr bwMode="auto">
          <a:xfrm>
            <a:off x="320332" y="1793018"/>
            <a:ext cx="6987863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Does not significantly improve FWHM or fit statistics – see below </a:t>
            </a:r>
          </a:p>
          <a:p>
            <a:r>
              <a:rPr lang="en-US" sz="1800" dirty="0"/>
              <a:t>Energy spread and additional uncertainty from correction makes errors of corrected fits much larger </a:t>
            </a:r>
          </a:p>
          <a:p>
            <a:r>
              <a:rPr lang="en-US" sz="1800" dirty="0"/>
              <a:t>The only thing that does improve fits is taking a ToF gate. Cut at time where the counts reach 80% of the maximum</a:t>
            </a:r>
          </a:p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Cannot have a specific time cut as often the ISCOOL delay was set differently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41ECB3-EFC6-0C36-FA4A-28C4DB0034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224152"/>
              </p:ext>
            </p:extLst>
          </p:nvPr>
        </p:nvGraphicFramePr>
        <p:xfrm>
          <a:off x="168337" y="4745530"/>
          <a:ext cx="7064654" cy="1846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89">
                  <a:extLst>
                    <a:ext uri="{9D8B030D-6E8A-4147-A177-3AD203B41FA5}">
                      <a16:colId xmlns:a16="http://schemas.microsoft.com/office/drawing/2014/main" val="1447976596"/>
                    </a:ext>
                  </a:extLst>
                </a:gridCol>
                <a:gridCol w="1703739">
                  <a:extLst>
                    <a:ext uri="{9D8B030D-6E8A-4147-A177-3AD203B41FA5}">
                      <a16:colId xmlns:a16="http://schemas.microsoft.com/office/drawing/2014/main" val="3519365479"/>
                    </a:ext>
                  </a:extLst>
                </a:gridCol>
                <a:gridCol w="1766163">
                  <a:extLst>
                    <a:ext uri="{9D8B030D-6E8A-4147-A177-3AD203B41FA5}">
                      <a16:colId xmlns:a16="http://schemas.microsoft.com/office/drawing/2014/main" val="3816303245"/>
                    </a:ext>
                  </a:extLst>
                </a:gridCol>
                <a:gridCol w="1766163">
                  <a:extLst>
                    <a:ext uri="{9D8B030D-6E8A-4147-A177-3AD203B41FA5}">
                      <a16:colId xmlns:a16="http://schemas.microsoft.com/office/drawing/2014/main" val="908057494"/>
                    </a:ext>
                  </a:extLst>
                </a:gridCol>
              </a:tblGrid>
              <a:tr h="2190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Uncorrected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80% ToF gate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866602"/>
                  </a:ext>
                </a:extLst>
              </a:tr>
              <a:tr h="383299">
                <a:tc>
                  <a:txBody>
                    <a:bodyPr/>
                    <a:lstStyle/>
                    <a:p>
                      <a:r>
                        <a:rPr lang="en-US" dirty="0"/>
                        <a:t>Centroid 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326(1)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367(4)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352(2)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002925"/>
                  </a:ext>
                </a:extLst>
              </a:tr>
              <a:tr h="219028">
                <a:tc>
                  <a:txBody>
                    <a:bodyPr/>
                    <a:lstStyle/>
                    <a:p>
                      <a:r>
                        <a:rPr lang="en-US" dirty="0"/>
                        <a:t>FWHM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279(3)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294(9)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213(6)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798299"/>
                  </a:ext>
                </a:extLst>
              </a:tr>
              <a:tr h="219028">
                <a:tc>
                  <a:txBody>
                    <a:bodyPr/>
                    <a:lstStyle/>
                    <a:p>
                      <a:r>
                        <a:rPr lang="en-US" dirty="0"/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542.6(3)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550.3(7)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546(3)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281341"/>
                  </a:ext>
                </a:extLst>
              </a:tr>
              <a:tr h="219028">
                <a:tc>
                  <a:txBody>
                    <a:bodyPr/>
                    <a:lstStyle/>
                    <a:p>
                      <a:r>
                        <a:rPr lang="en-US" dirty="0"/>
                        <a:t>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-469(3)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-445(6)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-454(3)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20270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614A254-83A0-B25B-C527-BED547DCFA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50"/>
          <a:stretch>
            <a:fillRect/>
          </a:stretch>
        </p:blipFill>
        <p:spPr>
          <a:xfrm>
            <a:off x="7538459" y="474602"/>
            <a:ext cx="4487436" cy="29321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688D33-0F7D-E503-5B6B-4E7BCB670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459" y="3522747"/>
            <a:ext cx="4485204" cy="296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08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300E9-C446-16CA-E13D-73BC38665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7E0687F-4FBA-2877-7B59-79FA6A76A49F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Isotope Shifts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485C6B0-896B-7841-644A-906D6A8ED33F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418829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Good agreement with literature</a:t>
            </a:r>
          </a:p>
          <a:p>
            <a:r>
              <a:rPr lang="en-US" dirty="0"/>
              <a:t>Maximum 40 MHz difference from COLLAPS measurements </a:t>
            </a:r>
          </a:p>
          <a:p>
            <a:r>
              <a:rPr lang="en-US" baseline="30000" dirty="0"/>
              <a:t>111</a:t>
            </a:r>
            <a:r>
              <a:rPr lang="en-US" dirty="0"/>
              <a:t>Sb seems sensible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DF413D-E678-288A-931F-0BA2E7D35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159" y="825044"/>
            <a:ext cx="7094241" cy="52079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F0D5C3-8D0A-E59E-F1BA-C0E4CC565505}"/>
              </a:ext>
            </a:extLst>
          </p:cNvPr>
          <p:cNvSpPr txBox="1"/>
          <p:nvPr/>
        </p:nvSpPr>
        <p:spPr>
          <a:xfrm rot="1857498">
            <a:off x="6957968" y="2285310"/>
            <a:ext cx="41343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>
                    <a:lumMod val="65000"/>
                  </a:schemeClr>
                </a:solidFill>
                <a:latin typeface="Abadi" panose="020B0604020104020204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40927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3593C-8D3A-A9A9-1797-5B365B614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21BE248-4C45-A4BD-9CC8-9F58B251420F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Moments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A304E8-0ACF-905C-BC55-E4D165C5207A}"/>
              </a:ext>
            </a:extLst>
          </p:cNvPr>
          <p:cNvSpPr txBox="1">
            <a:spLocks/>
          </p:cNvSpPr>
          <p:nvPr/>
        </p:nvSpPr>
        <p:spPr bwMode="auto">
          <a:xfrm>
            <a:off x="395536" y="2204864"/>
            <a:ext cx="50400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Somewhat consistent, but not always within errors. Still some improvement to be made</a:t>
            </a:r>
          </a:p>
          <a:p>
            <a:r>
              <a:rPr lang="en-US" dirty="0"/>
              <a:t>Main issues with the </a:t>
            </a:r>
            <a:r>
              <a:rPr lang="en-US" dirty="0" err="1"/>
              <a:t>g.s.</a:t>
            </a:r>
            <a:r>
              <a:rPr lang="en-US" dirty="0"/>
              <a:t> of 116,118,120 where the highly dominant isomer is present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F9796B17-8FBD-C157-2A1A-24156FA8E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411" y="1302286"/>
            <a:ext cx="6379087" cy="446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8885BA-A14F-AD24-1765-738730858EFC}"/>
              </a:ext>
            </a:extLst>
          </p:cNvPr>
          <p:cNvSpPr txBox="1"/>
          <p:nvPr/>
        </p:nvSpPr>
        <p:spPr>
          <a:xfrm rot="1857498">
            <a:off x="6974517" y="3170766"/>
            <a:ext cx="41343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>
                    <a:lumMod val="65000"/>
                  </a:schemeClr>
                </a:solidFill>
                <a:latin typeface="Abadi" panose="020B0604020104020204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77569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905B5-F366-9488-FF6A-F98561DC2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4CC4248-A004-1326-AAC0-722504078654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Moment Theory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3B59981-5CFD-42C7-2D02-E4F365C882A0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7"/>
            <a:ext cx="57004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Calculations only down to 112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This shows COLLAPS moments against shell model and VS-IMSRG theory</a:t>
            </a:r>
          </a:p>
          <a:p>
            <a:pPr>
              <a:defRPr/>
            </a:pPr>
            <a:r>
              <a:rPr lang="en-US" dirty="0">
                <a:solidFill>
                  <a:sysClr val="windowText" lastClr="000000"/>
                </a:solidFill>
              </a:rPr>
              <a:t>Most well described by the shell model, same picture for our measurements </a:t>
            </a:r>
          </a:p>
          <a:p>
            <a:pPr>
              <a:defRPr/>
            </a:pPr>
            <a:r>
              <a:rPr lang="en-US" dirty="0">
                <a:solidFill>
                  <a:sysClr val="windowText" lastClr="000000"/>
                </a:solidFill>
              </a:rPr>
              <a:t>Odd-odds only show 8- isomer not </a:t>
            </a:r>
            <a:r>
              <a:rPr lang="en-US" dirty="0" err="1">
                <a:solidFill>
                  <a:sysClr val="windowText" lastClr="000000"/>
                </a:solidFill>
              </a:rPr>
              <a:t>g.s.</a:t>
            </a:r>
            <a:endParaRPr lang="en-US" dirty="0">
              <a:solidFill>
                <a:sysClr val="windowText" lastClr="000000"/>
              </a:solidFill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FE48D8-9207-6F74-7D33-0A4A25164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976" y="73698"/>
            <a:ext cx="5842992" cy="3118684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8C05D0DF-C7BD-F2A1-55C1-D9FFE0684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3729" y="6378987"/>
            <a:ext cx="629253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Lechner et al.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 (2023). </a:t>
            </a:r>
            <a:r>
              <a:rPr kumimoji="0" lang="en-US" altLang="en-US" sz="11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Electromagnetic moments of the antimony isotopes 112–133 Sb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. 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Physics Letters B, 847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-webkit-standard"/>
              </a:rPr>
              <a:t>, 138278. 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https://</a:t>
            </a:r>
            <a:r>
              <a:rPr kumimoji="0" lang="en-US" altLang="en-US" sz="11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</a:rPr>
              <a:t>doi.org</a:t>
            </a:r>
            <a:r>
              <a:rPr kumimoji="0" lang="en-US" altLang="en-US" sz="11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/10.1016/j.physletb.2023.138278</a:t>
            </a:r>
            <a:endParaRPr kumimoji="0" lang="en-US" altLang="en-US" sz="11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10D51F-C4C4-4529-38C4-4E7B68F13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872" y="3192382"/>
            <a:ext cx="5851498" cy="311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39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BA56B-F2C5-2BC5-4099-9FE664FAD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63100DA-40A1-F9A3-CBD9-4E8FED1B25D7}"/>
              </a:ext>
            </a:extLst>
          </p:cNvPr>
          <p:cNvSpPr txBox="1">
            <a:spLocks/>
          </p:cNvSpPr>
          <p:nvPr/>
        </p:nvSpPr>
        <p:spPr bwMode="auto">
          <a:xfrm>
            <a:off x="405880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>
              <a:defRPr/>
            </a:pPr>
            <a:r>
              <a:rPr lang="en-US" dirty="0"/>
              <a:t>New F&amp;M calculations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4B5A558-8B59-97FD-D9CA-ADE10A8B1D91}"/>
              </a:ext>
            </a:extLst>
          </p:cNvPr>
          <p:cNvSpPr txBox="1">
            <a:spLocks/>
          </p:cNvSpPr>
          <p:nvPr/>
        </p:nvSpPr>
        <p:spPr bwMode="auto">
          <a:xfrm>
            <a:off x="395536" y="2492896"/>
            <a:ext cx="11389096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COLLAPS had pre-existing ab-initio MCDHF calculations for F and M</a:t>
            </a:r>
            <a:r>
              <a:rPr lang="en-US" sz="2200" baseline="30000" dirty="0"/>
              <a:t>1 </a:t>
            </a:r>
            <a:r>
              <a:rPr lang="en-GB" sz="2200" dirty="0"/>
              <a:t>with estimated reliability of 15% </a:t>
            </a:r>
          </a:p>
          <a:p>
            <a:r>
              <a:rPr lang="en-GB" sz="2200" dirty="0"/>
              <a:t>The calculations admitted difficulties in recreating Kms, with approx. uncertainty of 25% </a:t>
            </a:r>
          </a:p>
          <a:p>
            <a:r>
              <a:rPr lang="en-GB" sz="2200" dirty="0"/>
              <a:t>We have obtained new F and M calculations from Ekman and Jönsson. Still MCDHF but using the much-improved GRASP2k code. </a:t>
            </a:r>
          </a:p>
          <a:p>
            <a:r>
              <a:rPr lang="en-GB" sz="2200" dirty="0"/>
              <a:t>From papers using this to re-evaluate F and M factors an error of 5-8% from known values was obtained. </a:t>
            </a:r>
          </a:p>
          <a:p>
            <a:endParaRPr lang="en-GB" sz="2200" dirty="0"/>
          </a:p>
          <a:p>
            <a:endParaRPr lang="en-GB" sz="2200" dirty="0"/>
          </a:p>
          <a:p>
            <a:endParaRPr lang="en-US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38CC8F-4C8B-98BB-89BC-D1DAFFF3A409}"/>
              </a:ext>
            </a:extLst>
          </p:cNvPr>
          <p:cNvSpPr txBox="1"/>
          <p:nvPr/>
        </p:nvSpPr>
        <p:spPr>
          <a:xfrm>
            <a:off x="6248873" y="178676"/>
            <a:ext cx="5535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1. S. Gamrath et al., “MCDHF calculations of isotope shifts in neutral antimony”, Journal of Quantitative Spectroscopy and Radiative Transfer 218, 38–45 (2018)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981969C-8B8A-284B-F548-E26C44EF9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79410"/>
              </p:ext>
            </p:extLst>
          </p:nvPr>
        </p:nvGraphicFramePr>
        <p:xfrm>
          <a:off x="3440838" y="5301208"/>
          <a:ext cx="5298491" cy="1114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89">
                  <a:extLst>
                    <a:ext uri="{9D8B030D-6E8A-4147-A177-3AD203B41FA5}">
                      <a16:colId xmlns:a16="http://schemas.microsoft.com/office/drawing/2014/main" val="175058479"/>
                    </a:ext>
                  </a:extLst>
                </a:gridCol>
                <a:gridCol w="1703739">
                  <a:extLst>
                    <a:ext uri="{9D8B030D-6E8A-4147-A177-3AD203B41FA5}">
                      <a16:colId xmlns:a16="http://schemas.microsoft.com/office/drawing/2014/main" val="3007301999"/>
                    </a:ext>
                  </a:extLst>
                </a:gridCol>
                <a:gridCol w="1766163">
                  <a:extLst>
                    <a:ext uri="{9D8B030D-6E8A-4147-A177-3AD203B41FA5}">
                      <a16:colId xmlns:a16="http://schemas.microsoft.com/office/drawing/2014/main" val="4210586611"/>
                    </a:ext>
                  </a:extLst>
                </a:gridCol>
              </a:tblGrid>
              <a:tr h="21902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 (GHz 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 (GHz u)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37185"/>
                  </a:ext>
                </a:extLst>
              </a:tr>
              <a:tr h="383299"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2.980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-560.288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413407"/>
                  </a:ext>
                </a:extLst>
              </a:tr>
              <a:tr h="219028">
                <a:tc>
                  <a:txBody>
                    <a:bodyPr/>
                    <a:lstStyle/>
                    <a:p>
                      <a:r>
                        <a:rPr lang="en-US" dirty="0"/>
                        <a:t>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-158.400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131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086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2F39BEB1-B4C6-4864-AAB0-C09F11223845}"/>
    </a:ext>
  </a:extLst>
</a:theme>
</file>

<file path=ppt/theme/theme2.xml><?xml version="1.0" encoding="utf-8"?>
<a:theme xmlns:a="http://schemas.openxmlformats.org/drawingml/2006/main" name="SPHER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F3CE79FD-C231-4A13-BF9F-0F09E2FA48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4467</TotalTime>
  <Words>649</Words>
  <Application>Microsoft Macintosh PowerPoint</Application>
  <PresentationFormat>Widescreen</PresentationFormat>
  <Paragraphs>96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-webkit-standard</vt:lpstr>
      <vt:lpstr>Abadi</vt:lpstr>
      <vt:lpstr>Arial</vt:lpstr>
      <vt:lpstr>Calibri</vt:lpstr>
      <vt:lpstr>Geneva</vt:lpstr>
      <vt:lpstr>Segoe UI Light</vt:lpstr>
      <vt:lpstr>Office Theme</vt:lpstr>
      <vt:lpstr>SPHERE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Ross</dc:creator>
  <cp:lastModifiedBy>Abigail Mcglone</cp:lastModifiedBy>
  <cp:revision>10</cp:revision>
  <dcterms:created xsi:type="dcterms:W3CDTF">2022-05-13T10:11:39Z</dcterms:created>
  <dcterms:modified xsi:type="dcterms:W3CDTF">2026-02-02T14:23:53Z</dcterms:modified>
</cp:coreProperties>
</file>