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4" r:id="rId2"/>
    <p:sldId id="297" r:id="rId3"/>
    <p:sldId id="313" r:id="rId4"/>
    <p:sldId id="335" r:id="rId5"/>
    <p:sldId id="371" r:id="rId6"/>
    <p:sldId id="374" r:id="rId7"/>
    <p:sldId id="370" r:id="rId8"/>
    <p:sldId id="337" r:id="rId9"/>
    <p:sldId id="338" r:id="rId10"/>
    <p:sldId id="339" r:id="rId11"/>
    <p:sldId id="340" r:id="rId12"/>
    <p:sldId id="341" r:id="rId13"/>
    <p:sldId id="344" r:id="rId14"/>
    <p:sldId id="296" r:id="rId15"/>
    <p:sldId id="345" r:id="rId16"/>
    <p:sldId id="565" r:id="rId17"/>
    <p:sldId id="372" r:id="rId18"/>
    <p:sldId id="368" r:id="rId19"/>
    <p:sldId id="369" r:id="rId20"/>
    <p:sldId id="330" r:id="rId21"/>
    <p:sldId id="271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FF7024"/>
    <a:srgbClr val="4600FF"/>
    <a:srgbClr val="D30F0F"/>
    <a:srgbClr val="C83737"/>
    <a:srgbClr val="37ACC9"/>
    <a:srgbClr val="E20000"/>
    <a:srgbClr val="D81E01"/>
    <a:srgbClr val="C46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14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385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380849-8920-3263-CF82-2F578F13F8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C52F1-5CD9-3F58-2CD2-C0BD78A2E0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98859-42AF-9A47-9167-ADD70BF514B0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5A18A-8739-20A8-6215-0D254C2894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4D568-8397-0FFC-4C3F-24D222ECA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D4625-B3C8-6049-A495-9EE28F134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51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1AA65-5CB2-4331-9EB4-14D7E48F6A38}" type="datetimeFigureOut">
              <a:rPr lang="de-DE" smtClean="0"/>
              <a:t>02.02.26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5459F-A7E0-4AB0-B1E2-0E07BF6EF00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868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0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732DB-9591-18C6-CC3A-9A5CF4860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44F827-69D0-C057-A240-037483B953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F72E5D-72C6-69C1-82D2-A0DF9AB17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2 orders of magnitude more for 99In</a:t>
            </a:r>
          </a:p>
          <a:p>
            <a:r>
              <a:rPr lang="en-US" b="1" dirty="0"/>
              <a:t>Previous CRIS runs on n-deficient In:</a:t>
            </a:r>
          </a:p>
          <a:p>
            <a:r>
              <a:rPr lang="en-US" dirty="0"/>
              <a:t>Accidental Mo contamination in target container: increased background on mass 100 hindered </a:t>
            </a:r>
            <a:r>
              <a:rPr lang="en-US" baseline="30000" dirty="0"/>
              <a:t>100</a:t>
            </a:r>
            <a:r>
              <a:rPr lang="en-US" dirty="0"/>
              <a:t>In in 2018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/>
              <a:t>Background for </a:t>
            </a:r>
            <a:r>
              <a:rPr lang="en-US" baseline="30000" dirty="0"/>
              <a:t>101</a:t>
            </a:r>
            <a:r>
              <a:rPr lang="en-US" dirty="0"/>
              <a:t>In from laser scheme on </a:t>
            </a:r>
            <a:r>
              <a:rPr lang="en-US" dirty="0" err="1"/>
              <a:t>SrF</a:t>
            </a:r>
            <a:r>
              <a:rPr lang="en-US" dirty="0"/>
              <a:t> observed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9B5A9-4659-80A2-0A41-D566BF899D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527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7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69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0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438411"/>
            <a:ext cx="2743200" cy="365125"/>
          </a:xfrm>
        </p:spPr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cxnSp>
        <p:nvCxnSpPr>
          <p:cNvPr id="7" name="Gerader Verbinder 6"/>
          <p:cNvCxnSpPr/>
          <p:nvPr userDrawn="1"/>
        </p:nvCxnSpPr>
        <p:spPr>
          <a:xfrm flipV="1">
            <a:off x="838200" y="1314450"/>
            <a:ext cx="10515600" cy="4763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8E098C6-47A8-024E-663D-284BAAA4D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9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93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88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92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9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18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16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57930" y="63852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6875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D61E-EEE6-4D53-A597-0DE12228D098}" type="slidenum">
              <a:rPr lang="de-DE" smtClean="0"/>
              <a:t>‹#›</a:t>
            </a:fld>
            <a:endParaRPr lang="de-DE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B2D3B68-4BDF-D192-3F19-D8C44806C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342" y="6031789"/>
            <a:ext cx="1945189" cy="4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r Verbinder 7"/>
          <p:cNvCxnSpPr>
            <a:cxnSpLocks/>
          </p:cNvCxnSpPr>
          <p:nvPr userDrawn="1"/>
        </p:nvCxnSpPr>
        <p:spPr>
          <a:xfrm>
            <a:off x="0" y="6428538"/>
            <a:ext cx="9435548" cy="0"/>
          </a:xfrm>
          <a:prstGeom prst="line">
            <a:avLst/>
          </a:prstGeom>
          <a:ln w="86360">
            <a:gradFill>
              <a:gsLst>
                <a:gs pos="0">
                  <a:schemeClr val="accent5"/>
                </a:gs>
                <a:gs pos="84000">
                  <a:schemeClr val="accent1">
                    <a:lumMod val="45000"/>
                    <a:lumOff val="55000"/>
                  </a:schemeClr>
                </a:gs>
                <a:gs pos="100000">
                  <a:srgbClr val="D81E01"/>
                </a:gs>
              </a:gsLst>
              <a:lin ang="0" scaled="0"/>
            </a:gra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560DD09-87D0-C37A-C2F3-4A586BD237A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380420" y="6030953"/>
            <a:ext cx="650794" cy="6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8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13.png"/><Relationship Id="rId4" Type="http://schemas.openxmlformats.org/officeDocument/2006/relationships/image" Target="../media/image48.png"/><Relationship Id="rId9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Status update of the CRIS experiment 2025</a:t>
            </a:r>
            <a:b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Jessica Warbinek </a:t>
            </a:r>
          </a:p>
          <a:p>
            <a:r>
              <a:rPr lang="en-US" dirty="0"/>
              <a:t>on behalf of the CRIS collaboration</a:t>
            </a:r>
          </a:p>
          <a:p>
            <a:endParaRPr lang="en-US" dirty="0"/>
          </a:p>
          <a:p>
            <a:r>
              <a:rPr lang="en-US" dirty="0"/>
              <a:t>CRIS collaboration meeting 2026, February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63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F1B43-0380-9183-8D6C-ADD47A02A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3B391-F806-A600-8F8C-9A230869A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87" y="1690688"/>
            <a:ext cx="10910799" cy="2093232"/>
          </a:xfrm>
        </p:spPr>
        <p:txBody>
          <a:bodyPr>
            <a:normAutofit fontScale="92500"/>
          </a:bodyPr>
          <a:lstStyle/>
          <a:p>
            <a:pPr>
              <a:spcBef>
                <a:spcPts val="1500"/>
              </a:spcBef>
            </a:pPr>
            <a:r>
              <a:rPr lang="en-US" sz="2400" dirty="0"/>
              <a:t>2025 year of way more strict safety: more procedures, blocked experiments, bad vibes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Lab work partly disposed (again!), strict rule for required procedures 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Safety inspections and new beam clearance before every run needed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Operation during year: not blocked but sometimes tight (partially hampered)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C77AE-D096-5BC4-8B2C-2C8781C92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4D018-9661-4B52-1875-EE8FFE3CEA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0B23D-C6AA-E2E3-3A55-A2192C735BAB}"/>
              </a:ext>
            </a:extLst>
          </p:cNvPr>
          <p:cNvSpPr txBox="1"/>
          <p:nvPr/>
        </p:nvSpPr>
        <p:spPr>
          <a:xfrm>
            <a:off x="530087" y="3765837"/>
            <a:ext cx="8080513" cy="180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new procedures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Laser operation / alignment procedures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Laser usage more strictly restricted to trained personnel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Updated experiment safety file before every run</a:t>
            </a:r>
          </a:p>
        </p:txBody>
      </p:sp>
    </p:spTree>
    <p:extLst>
      <p:ext uri="{BB962C8B-B14F-4D97-AF65-F5344CB8AC3E}">
        <p14:creationId xmlns:p14="http://schemas.microsoft.com/office/powerpoint/2010/main" val="378558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66201-44E1-2745-D69D-45EC71941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update 2025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07D20F3-E7DB-F874-9ADF-F8B411D295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300575"/>
              </p:ext>
            </p:extLst>
          </p:nvPr>
        </p:nvGraphicFramePr>
        <p:xfrm>
          <a:off x="838200" y="1825625"/>
          <a:ext cx="105156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72416518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763589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926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Carry-Over from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122,204 CHF (</a:t>
                      </a:r>
                      <a:r>
                        <a:rPr lang="en-US" dirty="0"/>
                        <a:t>74,934 CHF in 2024)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893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Annual collaboration contributions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120,000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063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Expenses in 2025:</a:t>
                      </a:r>
                    </a:p>
                    <a:p>
                      <a:r>
                        <a:rPr lang="en-US" dirty="0"/>
                        <a:t>New ion source</a:t>
                      </a:r>
                    </a:p>
                    <a:p>
                      <a:r>
                        <a:rPr lang="en-US" dirty="0"/>
                        <a:t>Laser repairs</a:t>
                      </a:r>
                    </a:p>
                    <a:p>
                      <a:r>
                        <a:rPr lang="en-US" dirty="0"/>
                        <a:t>Optics / Dye / Laser safety</a:t>
                      </a:r>
                    </a:p>
                    <a:p>
                      <a:r>
                        <a:rPr lang="en-US" dirty="0"/>
                        <a:t>DSS</a:t>
                      </a:r>
                    </a:p>
                    <a:p>
                      <a:r>
                        <a:rPr lang="en-US" dirty="0"/>
                        <a:t>Detectors</a:t>
                      </a:r>
                    </a:p>
                    <a:p>
                      <a:r>
                        <a:rPr lang="en-US" dirty="0"/>
                        <a:t>Gases / chemicals</a:t>
                      </a:r>
                    </a:p>
                    <a:p>
                      <a:r>
                        <a:rPr lang="en-US" dirty="0"/>
                        <a:t>E-pool</a:t>
                      </a:r>
                    </a:p>
                    <a:p>
                      <a:r>
                        <a:rPr lang="en-US" dirty="0"/>
                        <a:t>Transport costs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Other consumables,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- 4,806 CHF</a:t>
                      </a:r>
                    </a:p>
                    <a:p>
                      <a:r>
                        <a:rPr lang="en-US" dirty="0"/>
                        <a:t>- </a:t>
                      </a:r>
                      <a:r>
                        <a:rPr lang="en-US" sz="1800" u="none" strike="noStrike" dirty="0">
                          <a:effectLst/>
                        </a:rPr>
                        <a:t>4,807</a:t>
                      </a:r>
                      <a:r>
                        <a:rPr lang="en-US" dirty="0"/>
                        <a:t> CHF (one in warranty)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- 9,991 CHF</a:t>
                      </a:r>
                    </a:p>
                    <a:p>
                      <a:r>
                        <a:rPr lang="en-US" dirty="0"/>
                        <a:t>- 8,743 CHF                                   ∼80,000 CHF</a:t>
                      </a:r>
                    </a:p>
                    <a:p>
                      <a:r>
                        <a:rPr lang="en-US" dirty="0"/>
                        <a:t>- 7,064 CHF</a:t>
                      </a:r>
                    </a:p>
                    <a:p>
                      <a:r>
                        <a:rPr lang="en-US" dirty="0"/>
                        <a:t>-1,256 CHF</a:t>
                      </a:r>
                    </a:p>
                    <a:p>
                      <a:r>
                        <a:rPr lang="en-US" dirty="0"/>
                        <a:t>-3,326 CHF</a:t>
                      </a:r>
                    </a:p>
                    <a:p>
                      <a:r>
                        <a:rPr lang="en-US" dirty="0"/>
                        <a:t>-2,743 CHF</a:t>
                      </a:r>
                    </a:p>
                    <a:p>
                      <a:r>
                        <a:rPr lang="en-US" dirty="0"/>
                        <a:t>-7,458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17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Account status today: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187,941.56</a:t>
                      </a:r>
                      <a:r>
                        <a:rPr lang="en-US" dirty="0"/>
                        <a:t>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3417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8F3E3-2880-5DCB-3052-9BEF4E15A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55E6-E479-5BE5-9728-07CE410E2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9E1A443B-B8A2-FB56-860E-2005A4039BA1}"/>
              </a:ext>
            </a:extLst>
          </p:cNvPr>
          <p:cNvSpPr/>
          <p:nvPr/>
        </p:nvSpPr>
        <p:spPr>
          <a:xfrm>
            <a:off x="8770420" y="3319670"/>
            <a:ext cx="308113" cy="17791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FD1480-0DFC-1DD3-B994-43AC92713578}"/>
              </a:ext>
            </a:extLst>
          </p:cNvPr>
          <p:cNvSpPr txBox="1"/>
          <p:nvPr/>
        </p:nvSpPr>
        <p:spPr>
          <a:xfrm>
            <a:off x="9842826" y="4792717"/>
            <a:ext cx="1765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Extra: </a:t>
            </a:r>
            <a:r>
              <a:rPr lang="en-US" dirty="0" err="1"/>
              <a:t>Innolas</a:t>
            </a:r>
            <a:r>
              <a:rPr lang="en-US" dirty="0"/>
              <a:t> pump laser:</a:t>
            </a:r>
          </a:p>
          <a:p>
            <a:r>
              <a:rPr lang="en-US" dirty="0"/>
              <a:t>79,052 CHF</a:t>
            </a:r>
          </a:p>
        </p:txBody>
      </p:sp>
    </p:spTree>
    <p:extLst>
      <p:ext uri="{BB962C8B-B14F-4D97-AF65-F5344CB8AC3E}">
        <p14:creationId xmlns:p14="http://schemas.microsoft.com/office/powerpoint/2010/main" val="1650604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8572-920E-E6D8-B92F-2419D0B25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 financial plan for 2026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DEC8963-93BF-3980-0A9C-FF72A570F2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66992"/>
              </p:ext>
            </p:extLst>
          </p:nvPr>
        </p:nvGraphicFramePr>
        <p:xfrm>
          <a:off x="837282" y="1485385"/>
          <a:ext cx="1051651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8718">
                  <a:extLst>
                    <a:ext uri="{9D8B030D-6E8A-4147-A177-3AD203B41FA5}">
                      <a16:colId xmlns:a16="http://schemas.microsoft.com/office/drawing/2014/main" val="19096694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013183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491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(New </a:t>
                      </a:r>
                      <a:r>
                        <a:rPr lang="en-US" dirty="0" err="1"/>
                        <a:t>TiSa</a:t>
                      </a:r>
                      <a:r>
                        <a:rPr lang="en-US" dirty="0"/>
                        <a:t> pump laser?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85,000 CHF)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666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New Grating laser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10,000-15,000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965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 chiller for </a:t>
                      </a:r>
                      <a:r>
                        <a:rPr lang="en-US" dirty="0" err="1"/>
                        <a:t>TiSas</a:t>
                      </a:r>
                      <a:r>
                        <a:rPr lang="en-US" dirty="0"/>
                        <a:t> upstairs?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3,000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812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Picoscope</a:t>
                      </a:r>
                      <a:r>
                        <a:rPr lang="en-US" dirty="0"/>
                        <a:t> / cheaper 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262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Restgas</a:t>
                      </a:r>
                      <a:r>
                        <a:rPr lang="en-US" dirty="0"/>
                        <a:t> analyzer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5,000 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89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 power supply for ion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10,000CHF??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585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Operational costs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10,000 CHF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177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Safety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24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&lt; 35,000 CHF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691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Contributions 2025 + carry-over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120,000 + 187,941.56 CHF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45599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E4546-C185-5E82-1D71-FE8B9C5A0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5B2FD-9A60-30A0-5486-92F0C69C7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D5DF2B-26B0-5E91-AE1F-09F017D5E169}"/>
              </a:ext>
            </a:extLst>
          </p:cNvPr>
          <p:cNvSpPr txBox="1"/>
          <p:nvPr/>
        </p:nvSpPr>
        <p:spPr>
          <a:xfrm>
            <a:off x="1714500" y="5709130"/>
            <a:ext cx="222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Platform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6764F7-8BC8-EA25-5ED7-E8F78A1F89B7}"/>
              </a:ext>
            </a:extLst>
          </p:cNvPr>
          <p:cNvSpPr txBox="1"/>
          <p:nvPr/>
        </p:nvSpPr>
        <p:spPr>
          <a:xfrm>
            <a:off x="3695700" y="5709130"/>
            <a:ext cx="222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Laser cabin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500EC1-DB77-E497-20E8-25ED43240437}"/>
              </a:ext>
            </a:extLst>
          </p:cNvPr>
          <p:cNvSpPr txBox="1"/>
          <p:nvPr/>
        </p:nvSpPr>
        <p:spPr>
          <a:xfrm>
            <a:off x="6095541" y="5709129"/>
            <a:ext cx="3091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New frontend</a:t>
            </a:r>
          </a:p>
        </p:txBody>
      </p:sp>
    </p:spTree>
    <p:extLst>
      <p:ext uri="{BB962C8B-B14F-4D97-AF65-F5344CB8AC3E}">
        <p14:creationId xmlns:p14="http://schemas.microsoft.com/office/powerpoint/2010/main" val="3905663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D08CD-D39C-8269-D9DB-32CA60015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in 2025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A8DD9-2F00-5E8A-0216-3945C604D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48F34-A934-D27B-03B8-7B9E09E8B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194637-1520-05FF-0246-C97F003A7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295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BD9BE-1BA8-01DB-4428-72C6C622E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8A3DE-0080-A187-3DDE-2BAFB3761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22911" cy="1325563"/>
          </a:xfrm>
        </p:spPr>
        <p:txBody>
          <a:bodyPr/>
          <a:lstStyle/>
          <a:p>
            <a:r>
              <a:rPr lang="en-US" dirty="0"/>
              <a:t>Challenges: low yields and large contamination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4D060-11A3-B9E6-21E7-D7EE87935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F98AF-6300-1BC6-9F30-4C12DC618D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93F422-17D3-2454-131E-4DF505347413}"/>
              </a:ext>
            </a:extLst>
          </p:cNvPr>
          <p:cNvSpPr txBox="1"/>
          <p:nvPr/>
        </p:nvSpPr>
        <p:spPr>
          <a:xfrm>
            <a:off x="2674313" y="3075412"/>
            <a:ext cx="6097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FFFFFF"/>
                </a:solidFill>
                <a:effectLst/>
                <a:latin typeface="Roboto" panose="020F0502020204030204" pitchFamily="34" charset="0"/>
              </a:rPr>
              <a:t>08/21/2021 06:46:33.580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A741A33-E174-E585-CA14-77933605C6E3}"/>
              </a:ext>
            </a:extLst>
          </p:cNvPr>
          <p:cNvGrpSpPr/>
          <p:nvPr/>
        </p:nvGrpSpPr>
        <p:grpSpPr>
          <a:xfrm>
            <a:off x="353446" y="-2389494"/>
            <a:ext cx="5228270" cy="2025137"/>
            <a:chOff x="4105887" y="2894923"/>
            <a:chExt cx="7696690" cy="293543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C0971E3-EEB5-13B8-F9FF-C06B69BD0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945" t="45909" r="810" b="1"/>
            <a:stretch/>
          </p:blipFill>
          <p:spPr>
            <a:xfrm>
              <a:off x="4477436" y="2894923"/>
              <a:ext cx="7325141" cy="293543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CD6120-52DF-0182-8333-C7E15A423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340" t="32174" r="96432" b="30179"/>
            <a:stretch/>
          </p:blipFill>
          <p:spPr>
            <a:xfrm>
              <a:off x="4105887" y="2973567"/>
              <a:ext cx="381513" cy="2043079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E159B55-3047-1683-C854-953A9DE5E5D1}"/>
              </a:ext>
            </a:extLst>
          </p:cNvPr>
          <p:cNvSpPr txBox="1"/>
          <p:nvPr/>
        </p:nvSpPr>
        <p:spPr>
          <a:xfrm>
            <a:off x="613708" y="4279855"/>
            <a:ext cx="5064212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Background contributions from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Collisional ionization</a:t>
            </a:r>
            <a:endParaRPr lang="en-US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Laser related background, especially from high power non-resonant step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09DF4A-1C42-6C07-F209-B7414859E7B3}"/>
              </a:ext>
            </a:extLst>
          </p:cNvPr>
          <p:cNvSpPr txBox="1"/>
          <p:nvPr/>
        </p:nvSpPr>
        <p:spPr>
          <a:xfrm>
            <a:off x="7487490" y="6934438"/>
            <a:ext cx="1864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Upgraded CRIS DSS for increased sensitivity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18B6DF-1D66-5D5B-A045-DFFFDD53F771}"/>
              </a:ext>
            </a:extLst>
          </p:cNvPr>
          <p:cNvSpPr txBox="1"/>
          <p:nvPr/>
        </p:nvSpPr>
        <p:spPr>
          <a:xfrm>
            <a:off x="5256778" y="1495609"/>
            <a:ext cx="609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CRIS technique selective, previously handled 3 orders of magnitude and more of higher contamination, case specific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15A24E-9F51-5338-D7CB-BFD1B3444B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66"/>
          <a:stretch/>
        </p:blipFill>
        <p:spPr>
          <a:xfrm>
            <a:off x="1366850" y="1382229"/>
            <a:ext cx="3750937" cy="2663547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4DF585D6-8C4E-E17F-8628-9DFF44A31784}"/>
              </a:ext>
            </a:extLst>
          </p:cNvPr>
          <p:cNvGrpSpPr/>
          <p:nvPr/>
        </p:nvGrpSpPr>
        <p:grpSpPr>
          <a:xfrm>
            <a:off x="10026499" y="2784808"/>
            <a:ext cx="1418799" cy="3111934"/>
            <a:chOff x="6039451" y="2883225"/>
            <a:chExt cx="1418799" cy="311193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7DD3C26-AF35-8876-57CD-B46603FF20BC}"/>
                </a:ext>
              </a:extLst>
            </p:cNvPr>
            <p:cNvGrpSpPr/>
            <p:nvPr/>
          </p:nvGrpSpPr>
          <p:grpSpPr>
            <a:xfrm>
              <a:off x="6039451" y="2883225"/>
              <a:ext cx="1418799" cy="3111934"/>
              <a:chOff x="4291087" y="3121066"/>
              <a:chExt cx="1418799" cy="3111934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87FB7FB-8DAC-CC91-6A20-ED13D8CC3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9089" b="12082"/>
              <a:stretch/>
            </p:blipFill>
            <p:spPr>
              <a:xfrm>
                <a:off x="4291087" y="3121066"/>
                <a:ext cx="1395192" cy="3111934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69223C5-503D-2E8A-566B-D1A99865BF26}"/>
                  </a:ext>
                </a:extLst>
              </p:cNvPr>
              <p:cNvSpPr/>
              <p:nvPr/>
            </p:nvSpPr>
            <p:spPr>
              <a:xfrm>
                <a:off x="5343181" y="4720606"/>
                <a:ext cx="343097" cy="1488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645F17B-CAAB-6F22-BA1C-E4A78D056FA9}"/>
                  </a:ext>
                </a:extLst>
              </p:cNvPr>
              <p:cNvSpPr/>
              <p:nvPr/>
            </p:nvSpPr>
            <p:spPr>
              <a:xfrm>
                <a:off x="5343181" y="5463364"/>
                <a:ext cx="366705" cy="690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BF2D9F6-A132-D59A-F5AD-EECDB0D45079}"/>
                </a:ext>
              </a:extLst>
            </p:cNvPr>
            <p:cNvCxnSpPr/>
            <p:nvPr/>
          </p:nvCxnSpPr>
          <p:spPr>
            <a:xfrm>
              <a:off x="6449216" y="3247823"/>
              <a:ext cx="580270" cy="8312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ADE499B-F50D-C0BD-9FDA-197C4FC737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12323" y="3256033"/>
              <a:ext cx="580270" cy="8312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0D20B9D2-405A-4658-452B-A59ECC715A29}"/>
              </a:ext>
            </a:extLst>
          </p:cNvPr>
          <p:cNvSpPr/>
          <p:nvPr/>
        </p:nvSpPr>
        <p:spPr>
          <a:xfrm>
            <a:off x="1297240" y="1446179"/>
            <a:ext cx="149667" cy="244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0DCC44-EBE1-370E-B90A-D9A46C7464D7}"/>
              </a:ext>
            </a:extLst>
          </p:cNvPr>
          <p:cNvSpPr txBox="1"/>
          <p:nvPr/>
        </p:nvSpPr>
        <p:spPr>
          <a:xfrm>
            <a:off x="1033221" y="1496920"/>
            <a:ext cx="6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EA1534-A025-A0C7-D846-35726D78EE6E}"/>
              </a:ext>
            </a:extLst>
          </p:cNvPr>
          <p:cNvSpPr txBox="1"/>
          <p:nvPr/>
        </p:nvSpPr>
        <p:spPr>
          <a:xfrm>
            <a:off x="2928148" y="3806587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0" i="1" dirty="0">
                <a:effectLst/>
                <a:highlight>
                  <a:srgbClr val="FFFFFF"/>
                </a:highlight>
              </a:rPr>
              <a:t>Thanks to ISOLTRAP for beam composition test</a:t>
            </a:r>
          </a:p>
          <a:p>
            <a:endParaRPr lang="en-US" sz="900" b="0" i="1" dirty="0">
              <a:effectLst/>
              <a:highlight>
                <a:srgbClr val="FFFFFF"/>
              </a:highlight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744A39-A95D-55A9-E303-2E46FCE228B9}"/>
              </a:ext>
            </a:extLst>
          </p:cNvPr>
          <p:cNvSpPr txBox="1"/>
          <p:nvPr/>
        </p:nvSpPr>
        <p:spPr>
          <a:xfrm>
            <a:off x="838199" y="7072938"/>
            <a:ext cx="566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New CRIS developments offer further background reduction by 2 orders of magnitude</a:t>
            </a:r>
            <a:endParaRPr lang="en-US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62C00832-8789-A804-FB3A-CE33DD9F22C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1082" y="2873257"/>
            <a:ext cx="1553577" cy="3343568"/>
          </a:xfrm>
          <a:prstGeom prst="rect">
            <a:avLst/>
          </a:prstGeom>
        </p:spPr>
      </p:pic>
      <p:pic>
        <p:nvPicPr>
          <p:cNvPr id="47" name="Picture 46" descr="A machine with blue circles&#10;&#10;Description automatically generated">
            <a:extLst>
              <a:ext uri="{FF2B5EF4-FFF2-40B4-BE49-F238E27FC236}">
                <a16:creationId xmlns:a16="http://schemas.microsoft.com/office/drawing/2014/main" id="{D99E6400-431D-68CD-16F7-E57E90B96E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/>
          <a:stretch/>
        </p:blipFill>
        <p:spPr>
          <a:xfrm rot="5400000">
            <a:off x="5548212" y="3374806"/>
            <a:ext cx="2966960" cy="2497426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AB04FF4-C6EE-907C-0E41-904E8A5EB4FF}"/>
              </a:ext>
            </a:extLst>
          </p:cNvPr>
          <p:cNvSpPr txBox="1"/>
          <p:nvPr/>
        </p:nvSpPr>
        <p:spPr>
          <a:xfrm>
            <a:off x="5256778" y="2599318"/>
            <a:ext cx="6431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Upgraded CRIS decay station available with new plastic scintillators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7CB7D2-31EB-DBA7-5E10-56CE345DD23B}"/>
              </a:ext>
            </a:extLst>
          </p:cNvPr>
          <p:cNvSpPr txBox="1"/>
          <p:nvPr/>
        </p:nvSpPr>
        <p:spPr>
          <a:xfrm>
            <a:off x="10871480" y="3485170"/>
            <a:ext cx="1737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1064 nm</a:t>
            </a:r>
          </a:p>
        </p:txBody>
      </p:sp>
    </p:spTree>
    <p:extLst>
      <p:ext uri="{BB962C8B-B14F-4D97-AF65-F5344CB8AC3E}">
        <p14:creationId xmlns:p14="http://schemas.microsoft.com/office/powerpoint/2010/main" val="199128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795B1-7967-0AE9-4A42-11137DA1C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FIU off- and on-line commissioning in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934F9-5228-BBF9-2FA1-B68017511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748"/>
            <a:ext cx="11533742" cy="62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Continuing resurrection of surface ion source, large &amp; “stable” beams for commissioning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B0B10-D8B6-A4F6-F686-42FD60CFE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269FD-111D-E542-8C80-885CB05C2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AEFF8A-AA99-C70B-A9F5-210704E62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804" y="1863366"/>
            <a:ext cx="3740801" cy="2247298"/>
          </a:xfrm>
          <a:prstGeom prst="rect">
            <a:avLst/>
          </a:prstGeom>
        </p:spPr>
      </p:pic>
      <p:pic>
        <p:nvPicPr>
          <p:cNvPr id="8" name="Picture 7" descr="A machine in a factory&#10;&#10;Description automatically generated">
            <a:extLst>
              <a:ext uri="{FF2B5EF4-FFF2-40B4-BE49-F238E27FC236}">
                <a16:creationId xmlns:a16="http://schemas.microsoft.com/office/drawing/2014/main" id="{E0B4C35D-8650-8573-93B9-09F87205A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3" t="31425" r="5630" b="14180"/>
          <a:stretch/>
        </p:blipFill>
        <p:spPr>
          <a:xfrm>
            <a:off x="579399" y="2002808"/>
            <a:ext cx="3945587" cy="203814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08E64A0-CEC5-1673-39F6-09D5DB87CC2A}"/>
              </a:ext>
            </a:extLst>
          </p:cNvPr>
          <p:cNvCxnSpPr>
            <a:cxnSpLocks/>
          </p:cNvCxnSpPr>
          <p:nvPr/>
        </p:nvCxnSpPr>
        <p:spPr>
          <a:xfrm flipH="1" flipV="1">
            <a:off x="2917885" y="2983330"/>
            <a:ext cx="2301776" cy="25553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267EA89-D0CE-8D59-D1C2-6561D3710339}"/>
              </a:ext>
            </a:extLst>
          </p:cNvPr>
          <p:cNvSpPr txBox="1"/>
          <p:nvPr/>
        </p:nvSpPr>
        <p:spPr>
          <a:xfrm>
            <a:off x="151676" y="5940450"/>
            <a:ext cx="60979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Vernon et al., Sci</a:t>
            </a:r>
            <a:r>
              <a:rPr lang="en-US" sz="1100" dirty="0">
                <a:solidFill>
                  <a:prstClr val="black"/>
                </a:solidFill>
                <a:highlight>
                  <a:srgbClr val="FFFFFF"/>
                </a:highlight>
                <a:latin typeface="Calibri" panose="020F0502020204030204"/>
              </a:rPr>
              <a:t>.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Rep. 10, 12306 (2020). </a:t>
            </a:r>
          </a:p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C. Schulz et al., J. Phys. B 24, 4831, (1991).</a:t>
            </a:r>
          </a:p>
          <a:p>
            <a:pPr>
              <a:defRPr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5707F-12B5-FD81-9697-98B573A0FF32}"/>
              </a:ext>
            </a:extLst>
          </p:cNvPr>
          <p:cNvCxnSpPr>
            <a:cxnSpLocks/>
          </p:cNvCxnSpPr>
          <p:nvPr/>
        </p:nvCxnSpPr>
        <p:spPr>
          <a:xfrm>
            <a:off x="5235120" y="2703805"/>
            <a:ext cx="1840839" cy="656271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D39CB0-1950-941C-C8FD-72FB317AC12C}"/>
              </a:ext>
            </a:extLst>
          </p:cNvPr>
          <p:cNvCxnSpPr>
            <a:cxnSpLocks/>
          </p:cNvCxnSpPr>
          <p:nvPr/>
        </p:nvCxnSpPr>
        <p:spPr>
          <a:xfrm flipV="1">
            <a:off x="5235120" y="2681387"/>
            <a:ext cx="1840839" cy="729896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48D52-E5F1-39A1-3C89-F17AEA251D90}"/>
              </a:ext>
            </a:extLst>
          </p:cNvPr>
          <p:cNvCxnSpPr>
            <a:cxnSpLocks/>
          </p:cNvCxnSpPr>
          <p:nvPr/>
        </p:nvCxnSpPr>
        <p:spPr>
          <a:xfrm>
            <a:off x="7394321" y="2527167"/>
            <a:ext cx="658006" cy="77135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8AC699-F7EB-3FF0-CEAC-98E559F5E844}"/>
              </a:ext>
            </a:extLst>
          </p:cNvPr>
          <p:cNvCxnSpPr>
            <a:cxnSpLocks/>
          </p:cNvCxnSpPr>
          <p:nvPr/>
        </p:nvCxnSpPr>
        <p:spPr>
          <a:xfrm flipV="1">
            <a:off x="7783530" y="2473905"/>
            <a:ext cx="613272" cy="91429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33F89B1-E306-13F9-FC6A-08780CA480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157" t="30524" r="26487" b="6026"/>
          <a:stretch>
            <a:fillRect/>
          </a:stretch>
        </p:blipFill>
        <p:spPr>
          <a:xfrm>
            <a:off x="9485209" y="1878886"/>
            <a:ext cx="2422050" cy="36359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149AA21-C62A-13CA-93CE-40FD04970150}"/>
              </a:ext>
            </a:extLst>
          </p:cNvPr>
          <p:cNvGrpSpPr/>
          <p:nvPr/>
        </p:nvGrpSpPr>
        <p:grpSpPr>
          <a:xfrm>
            <a:off x="4396292" y="3471195"/>
            <a:ext cx="5403389" cy="3016432"/>
            <a:chOff x="5863065" y="3270653"/>
            <a:chExt cx="5789978" cy="327133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BCAB042-F2F9-AB56-249D-0C2AB923A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3065" y="3270653"/>
              <a:ext cx="5789978" cy="327133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3F6C1C-5DEF-B2B7-6766-378DA4241F0F}"/>
                </a:ext>
              </a:extLst>
            </p:cNvPr>
            <p:cNvSpPr txBox="1"/>
            <p:nvPr/>
          </p:nvSpPr>
          <p:spPr>
            <a:xfrm>
              <a:off x="6624006" y="3609279"/>
              <a:ext cx="394769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r>
                <a:rPr lang="en-US" dirty="0"/>
                <a:t>Commissioning with stable </a:t>
              </a:r>
              <a:r>
                <a:rPr lang="en-US" dirty="0" err="1"/>
                <a:t>Ar</a:t>
              </a:r>
              <a:endParaRPr lang="en-US" dirty="0"/>
            </a:p>
            <a:p>
              <a:r>
                <a:rPr lang="en-US" dirty="0"/>
                <a:t>Rydberg states</a:t>
              </a:r>
            </a:p>
            <a:p>
              <a:endParaRPr lang="en-US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8A731E9-0367-D930-5B31-81349A524965}"/>
              </a:ext>
            </a:extLst>
          </p:cNvPr>
          <p:cNvSpPr/>
          <p:nvPr/>
        </p:nvSpPr>
        <p:spPr>
          <a:xfrm>
            <a:off x="5106426" y="3853292"/>
            <a:ext cx="1349376" cy="305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AE31A3-1E03-A8E9-0415-667A36B2D2CD}"/>
              </a:ext>
            </a:extLst>
          </p:cNvPr>
          <p:cNvSpPr/>
          <p:nvPr/>
        </p:nvSpPr>
        <p:spPr>
          <a:xfrm>
            <a:off x="5044317" y="3262226"/>
            <a:ext cx="1349376" cy="591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E08BF1-1F85-A922-9082-474A59AD4681}"/>
              </a:ext>
            </a:extLst>
          </p:cNvPr>
          <p:cNvSpPr txBox="1"/>
          <p:nvPr/>
        </p:nvSpPr>
        <p:spPr>
          <a:xfrm>
            <a:off x="588123" y="5209006"/>
            <a:ext cx="4929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Reduction of interaction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Minimizing collisional background</a:t>
            </a:r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FA2DA0-2E9A-42F5-7473-0FF7D751B2DC}"/>
              </a:ext>
            </a:extLst>
          </p:cNvPr>
          <p:cNvSpPr txBox="1"/>
          <p:nvPr/>
        </p:nvSpPr>
        <p:spPr>
          <a:xfrm>
            <a:off x="588123" y="3875292"/>
            <a:ext cx="3947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Field ionization via Rydberg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power laser obsolete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atomic physics opportunities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54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D3535-FE35-B7F7-7F3B-01579861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 Decay Spectroscopy Station (DSS)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0E83F-3B62-25DD-3515-DBCD9D1E7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EMIS 2025 - Jessica Warbinek, October 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646F93-C81F-F2F1-9E61-7CE5E096A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" t="22248" r="13562" b="13648"/>
          <a:stretch>
            <a:fillRect/>
          </a:stretch>
        </p:blipFill>
        <p:spPr>
          <a:xfrm>
            <a:off x="508556" y="1677024"/>
            <a:ext cx="4025590" cy="4225907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8C469E-50FE-AD61-B1BC-C1CC635D1048}"/>
              </a:ext>
            </a:extLst>
          </p:cNvPr>
          <p:cNvSpPr txBox="1"/>
          <p:nvPr/>
        </p:nvSpPr>
        <p:spPr>
          <a:xfrm rot="2687242">
            <a:off x="3001621" y="2679615"/>
            <a:ext cx="112674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Tape station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17A421-A2B8-3951-DF05-D73DA448852E}"/>
              </a:ext>
            </a:extLst>
          </p:cNvPr>
          <p:cNvSpPr txBox="1"/>
          <p:nvPr/>
        </p:nvSpPr>
        <p:spPr>
          <a:xfrm>
            <a:off x="838200" y="4772623"/>
            <a:ext cx="1509084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/>
              <a:t>HPGe</a:t>
            </a:r>
            <a:r>
              <a:rPr lang="en-US" sz="1400" dirty="0"/>
              <a:t> detectors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82B851-575A-6FB5-59D1-799FFF946254}"/>
              </a:ext>
            </a:extLst>
          </p:cNvPr>
          <p:cNvCxnSpPr>
            <a:cxnSpLocks/>
          </p:cNvCxnSpPr>
          <p:nvPr/>
        </p:nvCxnSpPr>
        <p:spPr>
          <a:xfrm flipH="1" flipV="1">
            <a:off x="1073815" y="4402432"/>
            <a:ext cx="580486" cy="359649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570549D-1B2B-0970-8A91-6D8BB2BC7EDC}"/>
              </a:ext>
            </a:extLst>
          </p:cNvPr>
          <p:cNvCxnSpPr>
            <a:cxnSpLocks/>
          </p:cNvCxnSpPr>
          <p:nvPr/>
        </p:nvCxnSpPr>
        <p:spPr>
          <a:xfrm flipV="1">
            <a:off x="1654301" y="4512365"/>
            <a:ext cx="631424" cy="260258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D11530-C6E1-EB5A-CBAD-6584CBED9543}"/>
              </a:ext>
            </a:extLst>
          </p:cNvPr>
          <p:cNvCxnSpPr>
            <a:cxnSpLocks/>
          </p:cNvCxnSpPr>
          <p:nvPr/>
        </p:nvCxnSpPr>
        <p:spPr>
          <a:xfrm>
            <a:off x="1542721" y="2258912"/>
            <a:ext cx="427292" cy="697808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85121E4-0896-7972-4F92-773F6D3CC0FE}"/>
              </a:ext>
            </a:extLst>
          </p:cNvPr>
          <p:cNvSpPr txBox="1"/>
          <p:nvPr/>
        </p:nvSpPr>
        <p:spPr>
          <a:xfrm>
            <a:off x="1129899" y="2005237"/>
            <a:ext cx="1155826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/>
              <a:t>HPGe</a:t>
            </a:r>
            <a:r>
              <a:rPr lang="en-US" sz="1400" dirty="0"/>
              <a:t> clover</a:t>
            </a:r>
          </a:p>
        </p:txBody>
      </p:sp>
      <p:pic>
        <p:nvPicPr>
          <p:cNvPr id="38" name="Picture 37" descr="A close-up of a machine&#10;&#10;AI-generated content may be incorrect.">
            <a:extLst>
              <a:ext uri="{FF2B5EF4-FFF2-40B4-BE49-F238E27FC236}">
                <a16:creationId xmlns:a16="http://schemas.microsoft.com/office/drawing/2014/main" id="{609E5E4E-8D7D-341D-031E-70138E482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61" y="1677024"/>
            <a:ext cx="3169431" cy="422590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014FEFC-AD07-E05E-B301-DB096B08EB2C}"/>
              </a:ext>
            </a:extLst>
          </p:cNvPr>
          <p:cNvSpPr txBox="1"/>
          <p:nvPr/>
        </p:nvSpPr>
        <p:spPr>
          <a:xfrm>
            <a:off x="5301799" y="2173511"/>
            <a:ext cx="1383134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LaBr detectors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C43BDB9-480D-610D-7685-81395FBAFD1B}"/>
              </a:ext>
            </a:extLst>
          </p:cNvPr>
          <p:cNvCxnSpPr>
            <a:cxnSpLocks/>
          </p:cNvCxnSpPr>
          <p:nvPr/>
        </p:nvCxnSpPr>
        <p:spPr>
          <a:xfrm flipH="1">
            <a:off x="5223476" y="2453508"/>
            <a:ext cx="600721" cy="379995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D5DB45E-B3BC-42CE-55C7-46FF0F9957D4}"/>
              </a:ext>
            </a:extLst>
          </p:cNvPr>
          <p:cNvCxnSpPr>
            <a:cxnSpLocks/>
          </p:cNvCxnSpPr>
          <p:nvPr/>
        </p:nvCxnSpPr>
        <p:spPr>
          <a:xfrm flipH="1">
            <a:off x="5523836" y="2479834"/>
            <a:ext cx="300361" cy="476886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5" name="Content Placeholder 29" descr="A person holding a machine&#10;&#10;AI-generated content may be incorrect.">
            <a:extLst>
              <a:ext uri="{FF2B5EF4-FFF2-40B4-BE49-F238E27FC236}">
                <a16:creationId xmlns:a16="http://schemas.microsoft.com/office/drawing/2014/main" id="{C7812F41-DBDA-452D-CEB9-1B0640EB54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677023"/>
            <a:ext cx="3430376" cy="422590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C6967A7-D069-3E16-3716-AC65CCB31A1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3804" y="224673"/>
            <a:ext cx="1129325" cy="243050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6B62D-621F-DE5D-2AB3-777CFA431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C301-0EC8-E047-8BC0-E93A96625F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97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0C1D8-550D-7ECD-6E59-2E58CF33A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off-line ion source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1B636C7-56DC-9416-E413-0E6A5139E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920" y="1704032"/>
            <a:ext cx="3402629" cy="43513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82D9A-0221-A851-9101-3E344524B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17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AD2DE-5EB5-7395-4721-B969A9A70E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5CF070-9D4D-BEB8-498B-15A757339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101" y="1704032"/>
            <a:ext cx="1375077" cy="123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45CEF1-EEEE-0224-61C6-AA4DE4E9229C}"/>
              </a:ext>
            </a:extLst>
          </p:cNvPr>
          <p:cNvCxnSpPr>
            <a:cxnSpLocks/>
          </p:cNvCxnSpPr>
          <p:nvPr/>
        </p:nvCxnSpPr>
        <p:spPr>
          <a:xfrm flipH="1">
            <a:off x="2224063" y="2636801"/>
            <a:ext cx="2329543" cy="10014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DD6753-3DBC-4756-7DAA-1B7E1811FCC3}"/>
              </a:ext>
            </a:extLst>
          </p:cNvPr>
          <p:cNvSpPr txBox="1"/>
          <p:nvPr/>
        </p:nvSpPr>
        <p:spPr>
          <a:xfrm>
            <a:off x="3830549" y="3222293"/>
            <a:ext cx="2416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Wave pellet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Isoltrap</a:t>
            </a:r>
            <a:r>
              <a:rPr lang="en-US" dirty="0"/>
              <a:t> pellet for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pellet with K, Rb, Cs mix for balanced beams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9F0CB72-4A89-1BBA-FBCD-85A29A63F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972" y="1923787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43E58-6768-02D7-B099-E6B94E67B087}"/>
              </a:ext>
            </a:extLst>
          </p:cNvPr>
          <p:cNvSpPr txBox="1"/>
          <p:nvPr/>
        </p:nvSpPr>
        <p:spPr>
          <a:xfrm>
            <a:off x="7529158" y="1341927"/>
            <a:ext cx="311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Cs: First step scan grating laser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496A1-135F-98FC-6713-D647A75F400A}"/>
              </a:ext>
            </a:extLst>
          </p:cNvPr>
          <p:cNvSpPr txBox="1"/>
          <p:nvPr/>
        </p:nvSpPr>
        <p:spPr>
          <a:xfrm>
            <a:off x="4820957" y="5359660"/>
            <a:ext cx="7108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Intense beams (</a:t>
            </a:r>
            <a:r>
              <a:rPr lang="en-US" dirty="0" err="1"/>
              <a:t>nA</a:t>
            </a:r>
            <a:r>
              <a:rPr lang="en-US" dirty="0"/>
              <a:t>) on demand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Still low and unstable beams after 90 Bender: (old) ion source steerers and extraction</a:t>
            </a:r>
          </a:p>
        </p:txBody>
      </p:sp>
    </p:spTree>
    <p:extLst>
      <p:ext uri="{BB962C8B-B14F-4D97-AF65-F5344CB8AC3E}">
        <p14:creationId xmlns:p14="http://schemas.microsoft.com/office/powerpoint/2010/main" val="1392462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42E3D-11EB-EB10-61B8-C5C44EF91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1F206E-25E7-5C64-4DA6-ACFCE2DE8E17}"/>
              </a:ext>
            </a:extLst>
          </p:cNvPr>
          <p:cNvCxnSpPr>
            <a:cxnSpLocks/>
          </p:cNvCxnSpPr>
          <p:nvPr/>
        </p:nvCxnSpPr>
        <p:spPr>
          <a:xfrm flipV="1">
            <a:off x="7528459" y="3531648"/>
            <a:ext cx="1008582" cy="2302024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A4583E3-9E30-DACC-9D27-6F469241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for negative ions @ CRIS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5E367-2BAF-3B93-E79C-B0D671E8D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7466" y="6438411"/>
            <a:ext cx="2743200" cy="365125"/>
          </a:xfrm>
        </p:spPr>
        <p:txBody>
          <a:bodyPr/>
          <a:lstStyle/>
          <a:p>
            <a:fld id="{480CD61E-EEE6-4D53-A597-0DE12228D098}" type="slidenum">
              <a:rPr lang="de-DE" smtClean="0"/>
              <a:t>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755A3-AC09-24A1-83CF-8039F3304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4796" y="6438411"/>
            <a:ext cx="4114800" cy="365125"/>
          </a:xfrm>
        </p:spPr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AE4BF4-7958-4932-422C-2BFA19B2F80D}"/>
              </a:ext>
            </a:extLst>
          </p:cNvPr>
          <p:cNvSpPr/>
          <p:nvPr/>
        </p:nvSpPr>
        <p:spPr>
          <a:xfrm>
            <a:off x="6740443" y="3622528"/>
            <a:ext cx="1109317" cy="618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screenshot of a video game&#10;&#10;Description automatically generated">
            <a:extLst>
              <a:ext uri="{FF2B5EF4-FFF2-40B4-BE49-F238E27FC236}">
                <a16:creationId xmlns:a16="http://schemas.microsoft.com/office/drawing/2014/main" id="{4E74EB39-91AB-6540-ED58-B6BE58A0BC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-346702" y="3715944"/>
            <a:ext cx="9174677" cy="2497633"/>
          </a:xfrm>
          <a:prstGeom prst="rect">
            <a:avLst/>
          </a:prstGeom>
        </p:spPr>
      </p:pic>
      <p:pic>
        <p:nvPicPr>
          <p:cNvPr id="28" name="Picture 27" descr="A screenshot of a video game&#10;&#10;Description automatically generated">
            <a:extLst>
              <a:ext uri="{FF2B5EF4-FFF2-40B4-BE49-F238E27FC236}">
                <a16:creationId xmlns:a16="http://schemas.microsoft.com/office/drawing/2014/main" id="{0BFD9B5B-290C-1B1F-FC6A-50FCA962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53458"/>
          <a:stretch/>
        </p:blipFill>
        <p:spPr>
          <a:xfrm>
            <a:off x="2021553" y="1898822"/>
            <a:ext cx="6333979" cy="1896095"/>
          </a:xfrm>
          <a:prstGeom prst="rect">
            <a:avLst/>
          </a:prstGeom>
        </p:spPr>
      </p:pic>
      <p:pic>
        <p:nvPicPr>
          <p:cNvPr id="30" name="Picture 29" descr="A screenshot of a video game&#10;&#10;Description automatically generated">
            <a:extLst>
              <a:ext uri="{FF2B5EF4-FFF2-40B4-BE49-F238E27FC236}">
                <a16:creationId xmlns:a16="http://schemas.microsoft.com/office/drawing/2014/main" id="{62F781EB-A0EC-2A2A-96C6-83087FD39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7" b="53458"/>
          <a:stretch/>
        </p:blipFill>
        <p:spPr>
          <a:xfrm>
            <a:off x="3507197" y="2981442"/>
            <a:ext cx="1466880" cy="189609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1CBE47-D3DB-6C69-8AF7-818758B03B85}"/>
              </a:ext>
            </a:extLst>
          </p:cNvPr>
          <p:cNvCxnSpPr>
            <a:cxnSpLocks/>
          </p:cNvCxnSpPr>
          <p:nvPr/>
        </p:nvCxnSpPr>
        <p:spPr>
          <a:xfrm>
            <a:off x="5601362" y="3566160"/>
            <a:ext cx="2570018" cy="46474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EF6588-73AE-79C5-7F40-B1F2AF0DE1C1}"/>
              </a:ext>
            </a:extLst>
          </p:cNvPr>
          <p:cNvCxnSpPr>
            <a:cxnSpLocks/>
          </p:cNvCxnSpPr>
          <p:nvPr/>
        </p:nvCxnSpPr>
        <p:spPr>
          <a:xfrm>
            <a:off x="7717339" y="3531648"/>
            <a:ext cx="592552" cy="1842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09579E8-09FA-AFAE-9FC6-8AFC75301E6F}"/>
              </a:ext>
            </a:extLst>
          </p:cNvPr>
          <p:cNvSpPr/>
          <p:nvPr/>
        </p:nvSpPr>
        <p:spPr>
          <a:xfrm rot="17579358">
            <a:off x="8189239" y="3787636"/>
            <a:ext cx="353881" cy="273077"/>
          </a:xfrm>
          <a:prstGeom prst="rect">
            <a:avLst/>
          </a:prstGeom>
          <a:solidFill>
            <a:srgbClr val="6666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31362B0-88F5-064E-F301-6762D203FD62}"/>
              </a:ext>
            </a:extLst>
          </p:cNvPr>
          <p:cNvCxnSpPr>
            <a:cxnSpLocks/>
          </p:cNvCxnSpPr>
          <p:nvPr/>
        </p:nvCxnSpPr>
        <p:spPr>
          <a:xfrm flipV="1">
            <a:off x="8444928" y="3491936"/>
            <a:ext cx="109009" cy="256549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9FD9F65-ABAA-7309-4BA9-870EB462DC6C}"/>
              </a:ext>
            </a:extLst>
          </p:cNvPr>
          <p:cNvSpPr/>
          <p:nvPr/>
        </p:nvSpPr>
        <p:spPr>
          <a:xfrm rot="17546001">
            <a:off x="8435905" y="3165540"/>
            <a:ext cx="353881" cy="37675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1159E2-BF0E-14A5-B02C-07B5AF0439F4}"/>
              </a:ext>
            </a:extLst>
          </p:cNvPr>
          <p:cNvSpPr txBox="1"/>
          <p:nvPr/>
        </p:nvSpPr>
        <p:spPr>
          <a:xfrm>
            <a:off x="8373828" y="3220479"/>
            <a:ext cx="7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OPO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1EFBBC-BB5D-A93A-B543-4C0384DFA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7" t="7605" r="11237" b="11075"/>
          <a:stretch/>
        </p:blipFill>
        <p:spPr>
          <a:xfrm>
            <a:off x="680506" y="1449875"/>
            <a:ext cx="1651289" cy="30631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E8E1B8-4496-10FC-7074-30246A3EB79E}"/>
              </a:ext>
            </a:extLst>
          </p:cNvPr>
          <p:cNvSpPr txBox="1"/>
          <p:nvPr/>
        </p:nvSpPr>
        <p:spPr>
          <a:xfrm>
            <a:off x="8032750" y="1843037"/>
            <a:ext cx="3881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GANDALPH type neutral atom detector installed and commissioned at CRIS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5373FF-952D-6913-7E19-75274B50A9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83" t="10982" r="29994" b="10982"/>
          <a:stretch/>
        </p:blipFill>
        <p:spPr>
          <a:xfrm rot="5400000">
            <a:off x="8848399" y="2798689"/>
            <a:ext cx="3126113" cy="2884769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2DEF916-1C3F-CB73-EB14-B4FEC826ABB6}"/>
              </a:ext>
            </a:extLst>
          </p:cNvPr>
          <p:cNvSpPr/>
          <p:nvPr/>
        </p:nvSpPr>
        <p:spPr>
          <a:xfrm>
            <a:off x="-231112" y="5867280"/>
            <a:ext cx="1069312" cy="472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89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1A835-21E1-F2B1-F36A-02758B290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344FAB9-89C7-D510-F21D-08AEA2BEAFFB}"/>
              </a:ext>
            </a:extLst>
          </p:cNvPr>
          <p:cNvCxnSpPr>
            <a:cxnSpLocks/>
          </p:cNvCxnSpPr>
          <p:nvPr/>
        </p:nvCxnSpPr>
        <p:spPr>
          <a:xfrm flipV="1">
            <a:off x="7528459" y="3531648"/>
            <a:ext cx="1008582" cy="2302024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C499816-7900-4734-EB32-FBEC4354E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for negative ions @ CRIS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8B203-E4CF-7A71-F174-A12A72D9E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7466" y="6438411"/>
            <a:ext cx="2743200" cy="365125"/>
          </a:xfrm>
        </p:spPr>
        <p:txBody>
          <a:bodyPr/>
          <a:lstStyle/>
          <a:p>
            <a:fld id="{480CD61E-EEE6-4D53-A597-0DE12228D098}" type="slidenum">
              <a:rPr lang="de-DE" smtClean="0"/>
              <a:t>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4F48C-7897-BB21-AC9A-B783B62042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4796" y="6438411"/>
            <a:ext cx="4114800" cy="365125"/>
          </a:xfrm>
        </p:spPr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45DEEC-D467-73B6-DA08-3BA4244AEC93}"/>
              </a:ext>
            </a:extLst>
          </p:cNvPr>
          <p:cNvSpPr/>
          <p:nvPr/>
        </p:nvSpPr>
        <p:spPr>
          <a:xfrm>
            <a:off x="6740443" y="3622528"/>
            <a:ext cx="1109317" cy="618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screenshot of a video game&#10;&#10;Description automatically generated">
            <a:extLst>
              <a:ext uri="{FF2B5EF4-FFF2-40B4-BE49-F238E27FC236}">
                <a16:creationId xmlns:a16="http://schemas.microsoft.com/office/drawing/2014/main" id="{8285A6B2-8FE2-5C9E-B1A9-F0C02E7D67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-346702" y="3715944"/>
            <a:ext cx="9174677" cy="249763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DB1C54A-113D-0247-EACF-583C218BE501}"/>
              </a:ext>
            </a:extLst>
          </p:cNvPr>
          <p:cNvSpPr/>
          <p:nvPr/>
        </p:nvSpPr>
        <p:spPr>
          <a:xfrm rot="17579358">
            <a:off x="8189239" y="3787636"/>
            <a:ext cx="353881" cy="273077"/>
          </a:xfrm>
          <a:prstGeom prst="rect">
            <a:avLst/>
          </a:prstGeom>
          <a:solidFill>
            <a:srgbClr val="6666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6C0411F-3411-488B-DD7F-9D5FD9A01D07}"/>
              </a:ext>
            </a:extLst>
          </p:cNvPr>
          <p:cNvCxnSpPr>
            <a:cxnSpLocks/>
          </p:cNvCxnSpPr>
          <p:nvPr/>
        </p:nvCxnSpPr>
        <p:spPr>
          <a:xfrm flipV="1">
            <a:off x="8444928" y="3491936"/>
            <a:ext cx="109009" cy="256549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D5FADC3-FD89-7076-A6C9-843ADB6AC8F0}"/>
              </a:ext>
            </a:extLst>
          </p:cNvPr>
          <p:cNvSpPr/>
          <p:nvPr/>
        </p:nvSpPr>
        <p:spPr>
          <a:xfrm rot="17546001">
            <a:off x="8435905" y="3165540"/>
            <a:ext cx="353881" cy="37675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CC82537-60DB-5078-B8F8-935BC0904040}"/>
              </a:ext>
            </a:extLst>
          </p:cNvPr>
          <p:cNvSpPr txBox="1"/>
          <p:nvPr/>
        </p:nvSpPr>
        <p:spPr>
          <a:xfrm>
            <a:off x="8373828" y="3220479"/>
            <a:ext cx="7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OPO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375021-A047-F703-DB75-90F8AB35812A}"/>
              </a:ext>
            </a:extLst>
          </p:cNvPr>
          <p:cNvSpPr txBox="1"/>
          <p:nvPr/>
        </p:nvSpPr>
        <p:spPr>
          <a:xfrm>
            <a:off x="7295101" y="1579026"/>
            <a:ext cx="4489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Movable DLA created for laser operation at the end of the beamline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Final arrangement not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Safety paperwork done and approved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5B29B3-5DFC-ED8A-51FE-A9401FE04903}"/>
              </a:ext>
            </a:extLst>
          </p:cNvPr>
          <p:cNvSpPr/>
          <p:nvPr/>
        </p:nvSpPr>
        <p:spPr>
          <a:xfrm>
            <a:off x="-231112" y="5867280"/>
            <a:ext cx="1069312" cy="472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C164EA-EF72-D973-4BEF-D4B2628837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096" r="9566" b="10924"/>
          <a:stretch/>
        </p:blipFill>
        <p:spPr>
          <a:xfrm rot="5400000">
            <a:off x="4540644" y="1726466"/>
            <a:ext cx="2910782" cy="2615903"/>
          </a:xfrm>
          <a:prstGeom prst="rect">
            <a:avLst/>
          </a:prstGeom>
        </p:spPr>
      </p:pic>
      <p:pic>
        <p:nvPicPr>
          <p:cNvPr id="1026" name="Picture 2" descr="Miniature USB Spectrometer ">
            <a:extLst>
              <a:ext uri="{FF2B5EF4-FFF2-40B4-BE49-F238E27FC236}">
                <a16:creationId xmlns:a16="http://schemas.microsoft.com/office/drawing/2014/main" id="{1345B039-5B94-B24B-9C9F-8AED4CA65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066" y="3491936"/>
            <a:ext cx="1649672" cy="164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B0B49F-68F0-AF8B-B412-038F5E6D90DA}"/>
              </a:ext>
            </a:extLst>
          </p:cNvPr>
          <p:cNvSpPr txBox="1"/>
          <p:nvPr/>
        </p:nvSpPr>
        <p:spPr>
          <a:xfrm>
            <a:off x="8612845" y="5096547"/>
            <a:ext cx="3296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bare </a:t>
            </a:r>
            <a:r>
              <a:rPr lang="en-US" dirty="0" err="1"/>
              <a:t>fibre</a:t>
            </a:r>
            <a:r>
              <a:rPr lang="en-US" dirty="0"/>
              <a:t> for </a:t>
            </a:r>
            <a:r>
              <a:rPr lang="en-US" dirty="0" err="1"/>
              <a:t>TiSa</a:t>
            </a:r>
            <a:r>
              <a:rPr lang="en-US" dirty="0"/>
              <a:t> transport: &lt; 50% transmission</a:t>
            </a:r>
          </a:p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55E60E-DFB4-8E78-7E0E-D71FBADE376F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6096000" y="2437470"/>
            <a:ext cx="2277828" cy="921509"/>
          </a:xfrm>
          <a:prstGeom prst="line">
            <a:avLst/>
          </a:prstGeom>
          <a:ln w="38100">
            <a:solidFill>
              <a:schemeClr val="accent6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E4149C8-41D7-95FF-1EC4-2BC2840E99D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3731" y="2711817"/>
            <a:ext cx="3509796" cy="1036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E8E76A-29A6-0439-16F7-E10F19729B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928" y="1562420"/>
            <a:ext cx="4512972" cy="291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5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183B1A5-230D-6E21-F5CB-FFC7C0FEE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60" y="1372207"/>
            <a:ext cx="4440027" cy="50140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E2BBA-2EE9-7CFA-19A7-09E1D5C10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campaign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45CEA-BC1C-4F4A-8ECB-9E76E86A2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C893D-4E69-890D-99A1-FFBB6116EA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52E0D3-A1E1-E081-0545-F9609A3570CF}"/>
              </a:ext>
            </a:extLst>
          </p:cNvPr>
          <p:cNvSpPr/>
          <p:nvPr/>
        </p:nvSpPr>
        <p:spPr>
          <a:xfrm>
            <a:off x="1720239" y="5130326"/>
            <a:ext cx="355378" cy="403971"/>
          </a:xfrm>
          <a:prstGeom prst="rect">
            <a:avLst/>
          </a:prstGeom>
          <a:noFill/>
          <a:ln w="3810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82798-18D5-5A9B-9570-66F640752D5F}"/>
              </a:ext>
            </a:extLst>
          </p:cNvPr>
          <p:cNvSpPr/>
          <p:nvPr/>
        </p:nvSpPr>
        <p:spPr>
          <a:xfrm>
            <a:off x="4668878" y="2674724"/>
            <a:ext cx="355378" cy="199105"/>
          </a:xfrm>
          <a:prstGeom prst="rect">
            <a:avLst/>
          </a:prstGeom>
          <a:noFill/>
          <a:ln w="3810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DD7767-6047-9C49-2FB3-4B95BF63A4B9}"/>
              </a:ext>
            </a:extLst>
          </p:cNvPr>
          <p:cNvSpPr/>
          <p:nvPr/>
        </p:nvSpPr>
        <p:spPr>
          <a:xfrm>
            <a:off x="1720239" y="2173637"/>
            <a:ext cx="355378" cy="117223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F655EF-AC6B-14A7-3340-AC819485487F}"/>
              </a:ext>
            </a:extLst>
          </p:cNvPr>
          <p:cNvSpPr/>
          <p:nvPr/>
        </p:nvSpPr>
        <p:spPr>
          <a:xfrm>
            <a:off x="3163724" y="3948638"/>
            <a:ext cx="355378" cy="80515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91A02EA-1B59-EFB2-4B6E-BB69A8056128}"/>
              </a:ext>
            </a:extLst>
          </p:cNvPr>
          <p:cNvGrpSpPr/>
          <p:nvPr/>
        </p:nvGrpSpPr>
        <p:grpSpPr>
          <a:xfrm>
            <a:off x="6723346" y="1480010"/>
            <a:ext cx="4387784" cy="4374171"/>
            <a:chOff x="8028214" y="1807029"/>
            <a:chExt cx="3476466" cy="3701879"/>
          </a:xfrm>
        </p:grpSpPr>
        <p:pic>
          <p:nvPicPr>
            <p:cNvPr id="9" name="Picture 8" descr="A machine in a factory&#10;&#10;Description automatically generated">
              <a:extLst>
                <a:ext uri="{FF2B5EF4-FFF2-40B4-BE49-F238E27FC236}">
                  <a16:creationId xmlns:a16="http://schemas.microsoft.com/office/drawing/2014/main" id="{A5B296CD-0D08-5186-009C-CE0C5E0DC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89"/>
            <a:stretch/>
          </p:blipFill>
          <p:spPr>
            <a:xfrm>
              <a:off x="8139793" y="1807029"/>
              <a:ext cx="3364887" cy="37018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11DEB3-D6DB-FF7E-D3E0-AE4313D956A9}"/>
                </a:ext>
              </a:extLst>
            </p:cNvPr>
            <p:cNvSpPr txBox="1"/>
            <p:nvPr/>
          </p:nvSpPr>
          <p:spPr>
            <a:xfrm>
              <a:off x="8028214" y="4803147"/>
              <a:ext cx="1164772" cy="461665"/>
            </a:xfrm>
            <a:prstGeom prst="rect">
              <a:avLst/>
            </a:prstGeom>
            <a:solidFill>
              <a:schemeClr val="lt1">
                <a:alpha val="6975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Neutral particle detector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45380B3-2571-1D69-79A3-0F0DBD23069A}"/>
                </a:ext>
              </a:extLst>
            </p:cNvPr>
            <p:cNvSpPr txBox="1"/>
            <p:nvPr/>
          </p:nvSpPr>
          <p:spPr>
            <a:xfrm>
              <a:off x="10804512" y="4164382"/>
              <a:ext cx="517072" cy="276999"/>
            </a:xfrm>
            <a:prstGeom prst="rect">
              <a:avLst/>
            </a:prstGeom>
            <a:solidFill>
              <a:schemeClr val="lt1">
                <a:alpha val="6975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DSS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CE5847D-41A8-C1E2-D7E4-B15CAC0028F6}"/>
                </a:ext>
              </a:extLst>
            </p:cNvPr>
            <p:cNvSpPr txBox="1"/>
            <p:nvPr/>
          </p:nvSpPr>
          <p:spPr>
            <a:xfrm>
              <a:off x="9585771" y="2818120"/>
              <a:ext cx="472929" cy="276999"/>
            </a:xfrm>
            <a:prstGeom prst="rect">
              <a:avLst/>
            </a:prstGeom>
            <a:solidFill>
              <a:schemeClr val="lt1">
                <a:alpha val="6975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FIU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BFE5EB2-7752-CE5B-5350-69B85D0E1B7E}"/>
                </a:ext>
              </a:extLst>
            </p:cNvPr>
            <p:cNvSpPr txBox="1"/>
            <p:nvPr/>
          </p:nvSpPr>
          <p:spPr>
            <a:xfrm>
              <a:off x="8775995" y="1887018"/>
              <a:ext cx="2092479" cy="312567"/>
            </a:xfrm>
            <a:prstGeom prst="rect">
              <a:avLst/>
            </a:prstGeom>
            <a:solidFill>
              <a:schemeClr val="lt1">
                <a:alpha val="6975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CRIS beginning of 2025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2B7EC-2239-CB24-8C92-98C9C2A9C8C3}"/>
              </a:ext>
            </a:extLst>
          </p:cNvPr>
          <p:cNvSpPr/>
          <p:nvPr/>
        </p:nvSpPr>
        <p:spPr>
          <a:xfrm>
            <a:off x="1720239" y="2971548"/>
            <a:ext cx="355378" cy="250623"/>
          </a:xfrm>
          <a:prstGeom prst="rect">
            <a:avLst/>
          </a:prstGeom>
          <a:noFill/>
          <a:ln w="3810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B6BB79-D158-CC53-6389-8DC3E9425609}"/>
              </a:ext>
            </a:extLst>
          </p:cNvPr>
          <p:cNvSpPr/>
          <p:nvPr/>
        </p:nvSpPr>
        <p:spPr>
          <a:xfrm>
            <a:off x="3160286" y="2971548"/>
            <a:ext cx="355378" cy="342063"/>
          </a:xfrm>
          <a:prstGeom prst="rect">
            <a:avLst/>
          </a:prstGeom>
          <a:noFill/>
          <a:ln w="38100" cap="flat" cmpd="sng" algn="ctr">
            <a:solidFill>
              <a:srgbClr val="FF702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EEC7E1-42BE-0FCF-87C1-2DA70AF5CAE8}"/>
              </a:ext>
            </a:extLst>
          </p:cNvPr>
          <p:cNvCxnSpPr>
            <a:endCxn id="13" idx="1"/>
          </p:cNvCxnSpPr>
          <p:nvPr/>
        </p:nvCxnSpPr>
        <p:spPr>
          <a:xfrm flipV="1">
            <a:off x="914398" y="2232249"/>
            <a:ext cx="805841" cy="442475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52BB05C-50B5-33CF-E798-6E0E7FDCD2CD}"/>
              </a:ext>
            </a:extLst>
          </p:cNvPr>
          <p:cNvSpPr txBox="1"/>
          <p:nvPr/>
        </p:nvSpPr>
        <p:spPr>
          <a:xfrm>
            <a:off x="30632" y="2478808"/>
            <a:ext cx="1326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ISCOOL commissioning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6E2DA2-A8A5-05DD-D098-39EDCE46A5D1}"/>
              </a:ext>
            </a:extLst>
          </p:cNvPr>
          <p:cNvSpPr txBox="1"/>
          <p:nvPr/>
        </p:nvSpPr>
        <p:spPr>
          <a:xfrm>
            <a:off x="5580990" y="4014618"/>
            <a:ext cx="1326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N-rich </a:t>
            </a:r>
            <a:r>
              <a:rPr lang="en-US" sz="1400" dirty="0" err="1"/>
              <a:t>Ar</a:t>
            </a:r>
            <a:endParaRPr lang="en-US"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DC2E55-E979-5169-E203-04C55ADDB5DC}"/>
              </a:ext>
            </a:extLst>
          </p:cNvPr>
          <p:cNvCxnSpPr>
            <a:cxnSpLocks/>
          </p:cNvCxnSpPr>
          <p:nvPr/>
        </p:nvCxnSpPr>
        <p:spPr>
          <a:xfrm flipH="1" flipV="1">
            <a:off x="2102251" y="5485793"/>
            <a:ext cx="800748" cy="53210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D778F75-D323-D30D-11FF-FD6BA32B1095}"/>
              </a:ext>
            </a:extLst>
          </p:cNvPr>
          <p:cNvSpPr txBox="1"/>
          <p:nvPr/>
        </p:nvSpPr>
        <p:spPr>
          <a:xfrm>
            <a:off x="2859802" y="5831744"/>
            <a:ext cx="1326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N-deficient In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A83443-5CB8-501E-8D12-1D460B3705B0}"/>
              </a:ext>
            </a:extLst>
          </p:cNvPr>
          <p:cNvCxnSpPr>
            <a:cxnSpLocks/>
          </p:cNvCxnSpPr>
          <p:nvPr/>
        </p:nvCxnSpPr>
        <p:spPr>
          <a:xfrm flipH="1">
            <a:off x="3515664" y="1967163"/>
            <a:ext cx="2186326" cy="983582"/>
          </a:xfrm>
          <a:prstGeom prst="straightConnector1">
            <a:avLst/>
          </a:prstGeom>
          <a:ln w="28575">
            <a:solidFill>
              <a:srgbClr val="FF70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F553CBC-2C16-9653-B958-CE43D5CF5AB6}"/>
              </a:ext>
            </a:extLst>
          </p:cNvPr>
          <p:cNvSpPr txBox="1"/>
          <p:nvPr/>
        </p:nvSpPr>
        <p:spPr>
          <a:xfrm>
            <a:off x="5619891" y="1705553"/>
            <a:ext cx="1326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GANDALPH @ CRIS: Po</a:t>
            </a:r>
            <a:r>
              <a:rPr lang="en-US" sz="1400" baseline="30000" dirty="0"/>
              <a:t>-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5ADBC5F-7129-42F5-0943-5656B99EEF09}"/>
              </a:ext>
            </a:extLst>
          </p:cNvPr>
          <p:cNvCxnSpPr>
            <a:cxnSpLocks/>
          </p:cNvCxnSpPr>
          <p:nvPr/>
        </p:nvCxnSpPr>
        <p:spPr>
          <a:xfrm flipH="1" flipV="1">
            <a:off x="5050890" y="2867731"/>
            <a:ext cx="791928" cy="11351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 descr="Sad face outline with solid fill">
            <a:extLst>
              <a:ext uri="{FF2B5EF4-FFF2-40B4-BE49-F238E27FC236}">
                <a16:creationId xmlns:a16="http://schemas.microsoft.com/office/drawing/2014/main" id="{68E1D25B-B9F5-0377-7131-C09EDBB7F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4747" y="3150149"/>
            <a:ext cx="409847" cy="409847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C2718CB-4218-F2B5-3FC8-89728E77C92E}"/>
              </a:ext>
            </a:extLst>
          </p:cNvPr>
          <p:cNvCxnSpPr>
            <a:cxnSpLocks/>
          </p:cNvCxnSpPr>
          <p:nvPr/>
        </p:nvCxnSpPr>
        <p:spPr>
          <a:xfrm flipV="1">
            <a:off x="634594" y="3204856"/>
            <a:ext cx="1076103" cy="9308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2B3E832-FC26-F2CC-6B88-3E559952A616}"/>
              </a:ext>
            </a:extLst>
          </p:cNvPr>
          <p:cNvSpPr txBox="1"/>
          <p:nvPr/>
        </p:nvSpPr>
        <p:spPr>
          <a:xfrm>
            <a:off x="571546" y="3291066"/>
            <a:ext cx="1326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RIP </a:t>
            </a:r>
            <a:r>
              <a:rPr lang="en-US" sz="1400" dirty="0" err="1"/>
              <a:t>Ar</a:t>
            </a:r>
            <a:endParaRPr lang="en-US" sz="14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65D26B4-0AA1-B413-7E8E-C470C878925A}"/>
              </a:ext>
            </a:extLst>
          </p:cNvPr>
          <p:cNvCxnSpPr>
            <a:cxnSpLocks/>
          </p:cNvCxnSpPr>
          <p:nvPr/>
        </p:nvCxnSpPr>
        <p:spPr>
          <a:xfrm flipV="1">
            <a:off x="571546" y="4044240"/>
            <a:ext cx="2588740" cy="446611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95FF8BF-DB98-F402-112B-46151033AFD5}"/>
              </a:ext>
            </a:extLst>
          </p:cNvPr>
          <p:cNvSpPr txBox="1"/>
          <p:nvPr/>
        </p:nvSpPr>
        <p:spPr>
          <a:xfrm>
            <a:off x="47122" y="4298800"/>
            <a:ext cx="1326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DSS commissioning </a:t>
            </a:r>
          </a:p>
        </p:txBody>
      </p:sp>
    </p:spTree>
    <p:extLst>
      <p:ext uri="{BB962C8B-B14F-4D97-AF65-F5344CB8AC3E}">
        <p14:creationId xmlns:p14="http://schemas.microsoft.com/office/powerpoint/2010/main" val="3467392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A1B44-97FD-3BED-5A26-739F04110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&amp; Outlook for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0C511-4B7A-7170-C152-B496934E1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7559" y="1349092"/>
            <a:ext cx="10853802" cy="4850781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500"/>
              </a:spcBef>
              <a:buFont typeface="Wingdings" pitchFamily="2" charset="2"/>
              <a:buChar char="ü"/>
            </a:pPr>
            <a:r>
              <a:rPr lang="en-US" sz="2200" dirty="0"/>
              <a:t>Successful physics campaigns in 2025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Wingdings" pitchFamily="2" charset="2"/>
              <a:buChar char="ü"/>
            </a:pPr>
            <a:r>
              <a:rPr lang="en-US" sz="2200" dirty="0"/>
              <a:t>Laser spectroscopy across the nuclear chart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Online implementation of FIU 2.0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First narrowband laser </a:t>
            </a:r>
            <a:r>
              <a:rPr lang="en-US" sz="2200" dirty="0" err="1"/>
              <a:t>photodetachment</a:t>
            </a:r>
            <a:r>
              <a:rPr lang="en-US" sz="2200" dirty="0"/>
              <a:t> studies</a:t>
            </a:r>
            <a:endParaRPr lang="en-US" sz="2200" baseline="30000" dirty="0"/>
          </a:p>
          <a:p>
            <a:pPr lvl="1">
              <a:lnSpc>
                <a:spcPct val="100000"/>
              </a:lnSpc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First implementation of full DSS array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FBD24-3D4A-19E6-96E6-EF451E357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D3D43-E5BD-EED9-2A91-4DC3FCE71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44B056-6248-D33C-A09A-6014DA080F28}"/>
              </a:ext>
            </a:extLst>
          </p:cNvPr>
          <p:cNvSpPr txBox="1">
            <a:spLocks/>
          </p:cNvSpPr>
          <p:nvPr/>
        </p:nvSpPr>
        <p:spPr>
          <a:xfrm>
            <a:off x="-67559" y="4013020"/>
            <a:ext cx="10853802" cy="4850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en-US" dirty="0"/>
              <a:t>Outlook for 2026</a:t>
            </a:r>
          </a:p>
          <a:p>
            <a:pPr lvl="1">
              <a:lnSpc>
                <a:spcPct val="100000"/>
              </a:lnSpc>
              <a:spcBef>
                <a:spcPts val="1500"/>
              </a:spcBef>
            </a:pPr>
            <a:r>
              <a:rPr lang="en-US" sz="2200" dirty="0"/>
              <a:t>CRIS in sleepy mode – until off-line campaign?</a:t>
            </a:r>
          </a:p>
          <a:p>
            <a:pPr lvl="1">
              <a:lnSpc>
                <a:spcPct val="100000"/>
              </a:lnSpc>
              <a:spcBef>
                <a:spcPts val="1500"/>
              </a:spcBef>
            </a:pPr>
            <a:r>
              <a:rPr lang="en-US" sz="2200" dirty="0"/>
              <a:t>Laser transport to their hosts over shutdown – which and where?</a:t>
            </a:r>
          </a:p>
          <a:p>
            <a:pPr lvl="1">
              <a:lnSpc>
                <a:spcPct val="100000"/>
              </a:lnSpc>
              <a:spcBef>
                <a:spcPts val="1500"/>
              </a:spcBef>
            </a:pPr>
            <a:r>
              <a:rPr lang="en-US" sz="2200" dirty="0"/>
              <a:t>Platform, laser cabin, new frontend of CRIS, new ion source?</a:t>
            </a: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en-US" sz="1600" dirty="0"/>
              <a:t>Cleaning up…</a:t>
            </a:r>
          </a:p>
          <a:p>
            <a:pPr lvl="1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A07EE3-FFCA-9288-21FA-8C06C69E3AA9}"/>
              </a:ext>
            </a:extLst>
          </p:cNvPr>
          <p:cNvSpPr txBox="1"/>
          <p:nvPr/>
        </p:nvSpPr>
        <p:spPr>
          <a:xfrm>
            <a:off x="8750552" y="5178861"/>
            <a:ext cx="2463295" cy="738664"/>
          </a:xfrm>
          <a:prstGeom prst="rect">
            <a:avLst/>
          </a:prstGeom>
          <a:solidFill>
            <a:schemeClr val="lt1">
              <a:alpha val="6975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CRIS team 2025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Peace - out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103E08-E30C-1BE4-3CDE-E3FEE80D5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929" y="1397606"/>
            <a:ext cx="5089687" cy="3732741"/>
          </a:xfrm>
          <a:prstGeom prst="rect">
            <a:avLst/>
          </a:prstGeom>
        </p:spPr>
      </p:pic>
      <p:pic>
        <p:nvPicPr>
          <p:cNvPr id="9" name="Graphic 8" descr="Peace Gesture with solid fill">
            <a:extLst>
              <a:ext uri="{FF2B5EF4-FFF2-40B4-BE49-F238E27FC236}">
                <a16:creationId xmlns:a16="http://schemas.microsoft.com/office/drawing/2014/main" id="{2C285265-E56E-955B-351A-3DA2C208F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41343" y="5288109"/>
            <a:ext cx="628173" cy="62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313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928" y="5187032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583789-9832-6771-31E5-C2F5F5F6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427D9-EDCD-C3C0-19D7-92B74DF85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21</a:t>
            </a:fld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BAA30C-172B-1035-4D36-646350BAB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90" y="4664941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62" y="4359787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4666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5821" y="4261184"/>
            <a:ext cx="2777544" cy="1851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39" y="4825675"/>
            <a:ext cx="821073" cy="821073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67" y="5600097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5C32F8-B22C-E266-0281-486CADC4333D}"/>
              </a:ext>
            </a:extLst>
          </p:cNvPr>
          <p:cNvSpPr txBox="1"/>
          <p:nvPr/>
        </p:nvSpPr>
        <p:spPr>
          <a:xfrm>
            <a:off x="838200" y="1356595"/>
            <a:ext cx="34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CRIS collaboration</a:t>
            </a:r>
          </a:p>
        </p:txBody>
      </p:sp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28" y="5062690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9DCEFC-1B63-1B61-878D-46E17E2487B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1885" t="35778" r="5823" b="30959"/>
          <a:stretch/>
        </p:blipFill>
        <p:spPr>
          <a:xfrm>
            <a:off x="1033992" y="1903857"/>
            <a:ext cx="9036283" cy="273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6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1FEF9-CC0F-2C5F-0CB8-212A125F8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ixelated image of a long thin blue red yellow and pink line&#10;&#10;Description automatically generated">
            <a:extLst>
              <a:ext uri="{FF2B5EF4-FFF2-40B4-BE49-F238E27FC236}">
                <a16:creationId xmlns:a16="http://schemas.microsoft.com/office/drawing/2014/main" id="{39CBFA0F-4753-C508-1FDE-6FD3C938A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74" y="1432013"/>
            <a:ext cx="7499407" cy="4986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6DAA4D-991F-803F-6A4D-850DEB861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campaign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C6BD2-2693-8705-7DF9-C6AA3251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063C0-31A6-657B-B533-5E5AD17CC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0BC237-EF41-FF9B-56A2-8D3B8649DE8E}"/>
              </a:ext>
            </a:extLst>
          </p:cNvPr>
          <p:cNvSpPr/>
          <p:nvPr/>
        </p:nvSpPr>
        <p:spPr>
          <a:xfrm>
            <a:off x="6467475" y="2857500"/>
            <a:ext cx="3683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56E8D66-907F-5137-B02A-89B6F0300940}"/>
              </a:ext>
            </a:extLst>
          </p:cNvPr>
          <p:cNvSpPr/>
          <p:nvPr/>
        </p:nvSpPr>
        <p:spPr>
          <a:xfrm>
            <a:off x="3819525" y="4319149"/>
            <a:ext cx="98425" cy="496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8BD2D4-781E-B201-02D3-CDBF63C3599F}"/>
              </a:ext>
            </a:extLst>
          </p:cNvPr>
          <p:cNvSpPr/>
          <p:nvPr/>
        </p:nvSpPr>
        <p:spPr>
          <a:xfrm>
            <a:off x="2858248" y="5617675"/>
            <a:ext cx="180228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7FC1FE-07B9-7676-A2FE-69CD0D599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66" y="2095123"/>
            <a:ext cx="3428692" cy="20294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9ECA78-DD60-74C9-DE33-60EF3234BB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401" y="4483442"/>
            <a:ext cx="3184809" cy="18850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59B787-6C91-4218-C386-DF515377E0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7700" y="2388340"/>
            <a:ext cx="3550202" cy="170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1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A2DA-37BC-3A08-E918-294DE8422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Happenings aside of physics in the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158FC-8BC2-7F26-1DAA-A63EA3723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07" y="1719600"/>
            <a:ext cx="1981410" cy="4745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Dr. van den Borne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44145-D85E-D868-EC5C-E94D30D6B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5DB05-DA39-BB40-33A7-F233106DE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6" name="Graphic 5" descr="Graduation cap with solid fill">
            <a:extLst>
              <a:ext uri="{FF2B5EF4-FFF2-40B4-BE49-F238E27FC236}">
                <a16:creationId xmlns:a16="http://schemas.microsoft.com/office/drawing/2014/main" id="{AD8A73A0-79D2-BDE9-1559-4A001E488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6690" y="1699553"/>
            <a:ext cx="489317" cy="489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F2B3BB-6037-6DCF-B527-EEB0510EB8B3}"/>
              </a:ext>
            </a:extLst>
          </p:cNvPr>
          <p:cNvSpPr txBox="1"/>
          <p:nvPr/>
        </p:nvSpPr>
        <p:spPr>
          <a:xfrm>
            <a:off x="984418" y="1357483"/>
            <a:ext cx="3470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Successful PhD defenses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42CF79-0783-1029-38BE-6C547B7FEF7D}"/>
              </a:ext>
            </a:extLst>
          </p:cNvPr>
          <p:cNvSpPr txBox="1"/>
          <p:nvPr/>
        </p:nvSpPr>
        <p:spPr>
          <a:xfrm>
            <a:off x="5422331" y="1308771"/>
            <a:ext cx="664133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Recent CRIS publications: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</a:rPr>
              <a:t>Athanasakis-</a:t>
            </a:r>
            <a:r>
              <a:rPr lang="en-US" sz="1500" b="0" i="0" dirty="0" err="1">
                <a:solidFill>
                  <a:srgbClr val="222222"/>
                </a:solidFill>
                <a:effectLst/>
              </a:rPr>
              <a:t>Kaklamanakis</a:t>
            </a:r>
            <a:r>
              <a:rPr lang="en-US" sz="1500" b="0" i="0" dirty="0">
                <a:solidFill>
                  <a:srgbClr val="222222"/>
                </a:solidFill>
                <a:effectLst/>
              </a:rPr>
              <a:t>, M., et al. "Laser spectroscopy and CP-violation sensitivity of actinium monofluoride." Nature 648.8094 (2025): 562-568.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</a:rPr>
              <a:t>Wilkins, S. G., et al. "Observation of the distribution of nuclear magnetization in a molecule." Science 390.6771 (2025): 386-389.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222222"/>
                </a:solidFill>
              </a:rPr>
              <a:t>Lalanne, L., et al. "Cr 61 as a doorway to the N= 40 island of inversion." Physical Review C 112.3 (2025): L031301.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/>
              <a:t>Athanasakis-</a:t>
            </a:r>
            <a:r>
              <a:rPr lang="en-US" sz="1500" dirty="0" err="1"/>
              <a:t>Kaklamanakis</a:t>
            </a:r>
            <a:r>
              <a:rPr lang="en-US" sz="1500" dirty="0"/>
              <a:t>, Michail, et al. "Electron correlation and relativistic effects in the excited states of radium monofluoride." Nature</a:t>
            </a:r>
            <a:r>
              <a:rPr lang="en-US" sz="1500" i="1" dirty="0"/>
              <a:t> </a:t>
            </a:r>
            <a:r>
              <a:rPr lang="en-US" sz="1500" dirty="0"/>
              <a:t>Communications 16.1 (2025): 2139.</a:t>
            </a:r>
            <a:endParaRPr lang="en-US" sz="1500" dirty="0">
              <a:solidFill>
                <a:srgbClr val="22222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/>
              <a:t>Gustafsson, F. P., et al. "Charge radii measurements of exotic tin isotopes in the  proximity of N= 50 and N= 82." </a:t>
            </a:r>
            <a:r>
              <a:rPr lang="en-US" sz="1400" dirty="0"/>
              <a:t>Phys. Rev. Lett. 135, 222501 (2025)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E656E0-8454-A233-5710-25D85A809978}"/>
              </a:ext>
            </a:extLst>
          </p:cNvPr>
          <p:cNvSpPr txBox="1"/>
          <p:nvPr/>
        </p:nvSpPr>
        <p:spPr>
          <a:xfrm>
            <a:off x="555332" y="2612563"/>
            <a:ext cx="48002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/>
              <a:t>New people at CRIS/ISOLDE: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Luis Fraile as ISOLDE spokesperson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Letitia di Giulio replaces Olga </a:t>
            </a:r>
            <a:r>
              <a:rPr lang="en-US" sz="2000" dirty="0" err="1"/>
              <a:t>Betramello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Oscar Fjeld as new technical support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14CD7-41CD-ADE4-9225-33CB8CB12990}"/>
              </a:ext>
            </a:extLst>
          </p:cNvPr>
          <p:cNvSpPr txBox="1"/>
          <p:nvPr/>
        </p:nvSpPr>
        <p:spPr>
          <a:xfrm>
            <a:off x="8241877" y="5037794"/>
            <a:ext cx="3470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Collaboration meeting 2025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CAEFE5-58F9-3E4F-6DDC-CEF514706238}"/>
              </a:ext>
            </a:extLst>
          </p:cNvPr>
          <p:cNvSpPr txBox="1">
            <a:spLocks/>
          </p:cNvSpPr>
          <p:nvPr/>
        </p:nvSpPr>
        <p:spPr>
          <a:xfrm>
            <a:off x="1706007" y="2139368"/>
            <a:ext cx="1981410" cy="47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Dr. Heines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E73FB70-D327-34B1-A8CB-69025CFD7A22}"/>
              </a:ext>
            </a:extLst>
          </p:cNvPr>
          <p:cNvSpPr txBox="1">
            <a:spLocks/>
          </p:cNvSpPr>
          <p:nvPr/>
        </p:nvSpPr>
        <p:spPr>
          <a:xfrm>
            <a:off x="2761295" y="2019326"/>
            <a:ext cx="2830877" cy="47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Dr. Urquiza-Gonzalez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EB674D3-F6F9-EBAE-2F04-88B84F545D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885" t="35778" r="5823" b="30959"/>
          <a:stretch/>
        </p:blipFill>
        <p:spPr>
          <a:xfrm>
            <a:off x="1216690" y="4231390"/>
            <a:ext cx="6871343" cy="208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4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38434-817E-3DEE-57D7-80644EC48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67173-3EBE-DFF2-21B7-EB04CD07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/>
              <a:t>Local team 2025 – development and preparation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00F85-C5A3-2910-5D3F-9ADECD872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23FD6-5E06-EE2E-555D-E5ADFC456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D1620AD-0D3B-A22A-55F2-C0BAA2B08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990738"/>
              </p:ext>
            </p:extLst>
          </p:nvPr>
        </p:nvGraphicFramePr>
        <p:xfrm>
          <a:off x="1773715" y="2904996"/>
          <a:ext cx="9845124" cy="370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20427">
                  <a:extLst>
                    <a:ext uri="{9D8B030D-6E8A-4147-A177-3AD203B41FA5}">
                      <a16:colId xmlns:a16="http://schemas.microsoft.com/office/drawing/2014/main" val="667873053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178610770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4187656989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420641902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257833430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607466926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345760117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162266459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1557367244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291577492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466969555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4042363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Dec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90486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B723F0B-21C4-E16E-ACE1-D29F6485F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430778"/>
              </p:ext>
            </p:extLst>
          </p:nvPr>
        </p:nvGraphicFramePr>
        <p:xfrm>
          <a:off x="327991" y="3295714"/>
          <a:ext cx="1405629" cy="3017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05629">
                  <a:extLst>
                    <a:ext uri="{9D8B030D-6E8A-4147-A177-3AD203B41FA5}">
                      <a16:colId xmlns:a16="http://schemas.microsoft.com/office/drawing/2014/main" val="1038320097"/>
                    </a:ext>
                  </a:extLst>
                </a:gridCol>
              </a:tblGrid>
              <a:tr h="335279">
                <a:tc>
                  <a:txBody>
                    <a:bodyPr/>
                    <a:lstStyle/>
                    <a:p>
                      <a:r>
                        <a:rPr lang="en-US" sz="1600" b="0" dirty="0"/>
                        <a:t>Jessica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81379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Osama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681640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Carlos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253286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Simone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004156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Bram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90363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Justus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962068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David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07471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Angelos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514840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Pierre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637340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2842366-A995-EC3D-3433-E8D0FEDFE789}"/>
              </a:ext>
            </a:extLst>
          </p:cNvPr>
          <p:cNvCxnSpPr>
            <a:cxnSpLocks/>
          </p:cNvCxnSpPr>
          <p:nvPr/>
        </p:nvCxnSpPr>
        <p:spPr>
          <a:xfrm>
            <a:off x="7593496" y="4466852"/>
            <a:ext cx="1679713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CCD30B-DD22-A728-288A-43EE1A20D29F}"/>
              </a:ext>
            </a:extLst>
          </p:cNvPr>
          <p:cNvCxnSpPr>
            <a:cxnSpLocks/>
          </p:cNvCxnSpPr>
          <p:nvPr/>
        </p:nvCxnSpPr>
        <p:spPr>
          <a:xfrm>
            <a:off x="8002417" y="5476049"/>
            <a:ext cx="934755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A6B1B-3123-369C-7CB1-ADD80B470DAF}"/>
              </a:ext>
            </a:extLst>
          </p:cNvPr>
          <p:cNvCxnSpPr>
            <a:cxnSpLocks/>
          </p:cNvCxnSpPr>
          <p:nvPr/>
        </p:nvCxnSpPr>
        <p:spPr>
          <a:xfrm>
            <a:off x="2476822" y="4801415"/>
            <a:ext cx="57449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21BB2DE-9B0B-0285-38DD-C15C2EE0DD4E}"/>
              </a:ext>
            </a:extLst>
          </p:cNvPr>
          <p:cNvCxnSpPr>
            <a:cxnSpLocks/>
          </p:cNvCxnSpPr>
          <p:nvPr/>
        </p:nvCxnSpPr>
        <p:spPr>
          <a:xfrm>
            <a:off x="5416826" y="4466852"/>
            <a:ext cx="68965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8CFFB9D-3C29-3E03-DA82-D83F0BB80BD1}"/>
              </a:ext>
            </a:extLst>
          </p:cNvPr>
          <p:cNvCxnSpPr>
            <a:cxnSpLocks/>
          </p:cNvCxnSpPr>
          <p:nvPr/>
        </p:nvCxnSpPr>
        <p:spPr>
          <a:xfrm>
            <a:off x="2476822" y="4466852"/>
            <a:ext cx="57449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D5EA901-EC56-3874-65A9-8039212B785A}"/>
              </a:ext>
            </a:extLst>
          </p:cNvPr>
          <p:cNvCxnSpPr>
            <a:cxnSpLocks/>
          </p:cNvCxnSpPr>
          <p:nvPr/>
        </p:nvCxnSpPr>
        <p:spPr>
          <a:xfrm>
            <a:off x="5416826" y="4678887"/>
            <a:ext cx="68965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277589-1DCF-7973-7564-3A41B8ABE000}"/>
              </a:ext>
            </a:extLst>
          </p:cNvPr>
          <p:cNvCxnSpPr>
            <a:cxnSpLocks/>
          </p:cNvCxnSpPr>
          <p:nvPr/>
        </p:nvCxnSpPr>
        <p:spPr>
          <a:xfrm>
            <a:off x="1784715" y="3815755"/>
            <a:ext cx="9834124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3A2F2F-026E-BA34-9DD7-06920DAB7EF7}"/>
              </a:ext>
            </a:extLst>
          </p:cNvPr>
          <p:cNvCxnSpPr>
            <a:cxnSpLocks/>
          </p:cNvCxnSpPr>
          <p:nvPr/>
        </p:nvCxnSpPr>
        <p:spPr>
          <a:xfrm>
            <a:off x="1784715" y="4155441"/>
            <a:ext cx="9834124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530566D-E0A3-0B39-200A-8DBEDF76F5A4}"/>
              </a:ext>
            </a:extLst>
          </p:cNvPr>
          <p:cNvCxnSpPr>
            <a:cxnSpLocks/>
          </p:cNvCxnSpPr>
          <p:nvPr/>
        </p:nvCxnSpPr>
        <p:spPr>
          <a:xfrm>
            <a:off x="1773716" y="3470614"/>
            <a:ext cx="9845123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7E6ED68-E4E1-6737-E9E2-D63F4503DB80}"/>
              </a:ext>
            </a:extLst>
          </p:cNvPr>
          <p:cNvCxnSpPr>
            <a:cxnSpLocks/>
          </p:cNvCxnSpPr>
          <p:nvPr/>
        </p:nvCxnSpPr>
        <p:spPr>
          <a:xfrm>
            <a:off x="4361793" y="5134315"/>
            <a:ext cx="1744684" cy="0"/>
          </a:xfrm>
          <a:prstGeom prst="straightConnector1">
            <a:avLst/>
          </a:prstGeom>
          <a:ln w="762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DA8F58C-AEE0-84C6-B061-399232EE0DBE}"/>
              </a:ext>
            </a:extLst>
          </p:cNvPr>
          <p:cNvSpPr txBox="1"/>
          <p:nvPr/>
        </p:nvSpPr>
        <p:spPr>
          <a:xfrm>
            <a:off x="5702733" y="2538084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054DD-AAC0-2ED8-E272-53C78A911A90}"/>
              </a:ext>
            </a:extLst>
          </p:cNvPr>
          <p:cNvSpPr txBox="1"/>
          <p:nvPr/>
        </p:nvSpPr>
        <p:spPr>
          <a:xfrm>
            <a:off x="6673124" y="2535372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EE700C-9BE4-6551-2EFD-247800EA973C}"/>
              </a:ext>
            </a:extLst>
          </p:cNvPr>
          <p:cNvSpPr txBox="1"/>
          <p:nvPr/>
        </p:nvSpPr>
        <p:spPr>
          <a:xfrm>
            <a:off x="8610600" y="2524034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AEB4CF-D10E-A641-7569-7F05BC43F045}"/>
              </a:ext>
            </a:extLst>
          </p:cNvPr>
          <p:cNvSpPr txBox="1"/>
          <p:nvPr/>
        </p:nvSpPr>
        <p:spPr>
          <a:xfrm>
            <a:off x="10524923" y="2517370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DFF936-C345-3B8B-7250-7BF558B038D3}"/>
              </a:ext>
            </a:extLst>
          </p:cNvPr>
          <p:cNvSpPr txBox="1"/>
          <p:nvPr/>
        </p:nvSpPr>
        <p:spPr>
          <a:xfrm>
            <a:off x="3803053" y="2538083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FIU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344B080-AECA-6760-8A74-D5C48A5AC33D}"/>
              </a:ext>
            </a:extLst>
          </p:cNvPr>
          <p:cNvCxnSpPr>
            <a:cxnSpLocks/>
          </p:cNvCxnSpPr>
          <p:nvPr/>
        </p:nvCxnSpPr>
        <p:spPr>
          <a:xfrm>
            <a:off x="7018560" y="4466852"/>
            <a:ext cx="477027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64042D3-FCF5-EE54-7D23-B140DDD3BF81}"/>
              </a:ext>
            </a:extLst>
          </p:cNvPr>
          <p:cNvSpPr txBox="1"/>
          <p:nvPr/>
        </p:nvSpPr>
        <p:spPr>
          <a:xfrm>
            <a:off x="3153652" y="2530661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ISCOOL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C952FA-2DEC-4DA8-CA5C-86928B601F45}"/>
              </a:ext>
            </a:extLst>
          </p:cNvPr>
          <p:cNvSpPr txBox="1"/>
          <p:nvPr/>
        </p:nvSpPr>
        <p:spPr>
          <a:xfrm>
            <a:off x="7495587" y="2529037"/>
            <a:ext cx="123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Ion source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6EE75D-2B7F-C5EB-7557-716B4103A817}"/>
              </a:ext>
            </a:extLst>
          </p:cNvPr>
          <p:cNvSpPr txBox="1"/>
          <p:nvPr/>
        </p:nvSpPr>
        <p:spPr>
          <a:xfrm>
            <a:off x="6822613" y="2538084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DSS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E1C0A7-36AD-FFCF-7619-E4D02679017F}"/>
              </a:ext>
            </a:extLst>
          </p:cNvPr>
          <p:cNvCxnSpPr>
            <a:cxnSpLocks/>
          </p:cNvCxnSpPr>
          <p:nvPr/>
        </p:nvCxnSpPr>
        <p:spPr>
          <a:xfrm>
            <a:off x="8002417" y="5796464"/>
            <a:ext cx="732974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A2EEC0-44F2-9AF8-F50C-64699A703140}"/>
              </a:ext>
            </a:extLst>
          </p:cNvPr>
          <p:cNvCxnSpPr>
            <a:cxnSpLocks/>
          </p:cNvCxnSpPr>
          <p:nvPr/>
        </p:nvCxnSpPr>
        <p:spPr>
          <a:xfrm>
            <a:off x="3445701" y="5134315"/>
            <a:ext cx="536028" cy="0"/>
          </a:xfrm>
          <a:prstGeom prst="straightConnector1">
            <a:avLst/>
          </a:prstGeom>
          <a:ln w="762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D5E34FB-B849-D31D-5761-89B981AB0554}"/>
              </a:ext>
            </a:extLst>
          </p:cNvPr>
          <p:cNvSpPr txBox="1"/>
          <p:nvPr/>
        </p:nvSpPr>
        <p:spPr>
          <a:xfrm>
            <a:off x="4684640" y="5982983"/>
            <a:ext cx="479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Helped and joined for every beamtime this year  </a:t>
            </a:r>
          </a:p>
        </p:txBody>
      </p:sp>
      <p:pic>
        <p:nvPicPr>
          <p:cNvPr id="21" name="Graphic 20" descr="Crown with solid fill">
            <a:extLst>
              <a:ext uri="{FF2B5EF4-FFF2-40B4-BE49-F238E27FC236}">
                <a16:creationId xmlns:a16="http://schemas.microsoft.com/office/drawing/2014/main" id="{8C9B4D4E-51C9-C59A-5801-260C4C17F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44515" y="5962994"/>
            <a:ext cx="307770" cy="3077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EEEB561-16A8-1FB4-DBD3-D9EBAE80F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0697" y="4268868"/>
            <a:ext cx="1598142" cy="159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93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7B383-3F55-9A6A-DBED-85CA14067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FBE5-95EC-88F2-9E65-093780031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/>
              <a:t>Local team 2025 – beamtimes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104E3-CFD3-7155-41B7-325AB4C8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6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486DF-DA32-6FED-8B70-2675DD27D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0DA24E1-8932-688A-C1E9-02CD75B219C1}"/>
              </a:ext>
            </a:extLst>
          </p:cNvPr>
          <p:cNvGraphicFramePr>
            <a:graphicFrameLocks noGrp="1"/>
          </p:cNvGraphicFramePr>
          <p:nvPr/>
        </p:nvGraphicFramePr>
        <p:xfrm>
          <a:off x="1773715" y="2904996"/>
          <a:ext cx="9845124" cy="370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20427">
                  <a:extLst>
                    <a:ext uri="{9D8B030D-6E8A-4147-A177-3AD203B41FA5}">
                      <a16:colId xmlns:a16="http://schemas.microsoft.com/office/drawing/2014/main" val="667873053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178610770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4187656989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420641902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257833430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607466926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345760117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162266459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1557367244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291577492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3466969555"/>
                    </a:ext>
                  </a:extLst>
                </a:gridCol>
                <a:gridCol w="820427">
                  <a:extLst>
                    <a:ext uri="{9D8B030D-6E8A-4147-A177-3AD203B41FA5}">
                      <a16:colId xmlns:a16="http://schemas.microsoft.com/office/drawing/2014/main" val="24042363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Dec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90486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B65400C-F274-BFAA-43E0-9A7CD10B7FF5}"/>
              </a:ext>
            </a:extLst>
          </p:cNvPr>
          <p:cNvGraphicFramePr>
            <a:graphicFrameLocks noGrp="1"/>
          </p:cNvGraphicFramePr>
          <p:nvPr/>
        </p:nvGraphicFramePr>
        <p:xfrm>
          <a:off x="327991" y="3295714"/>
          <a:ext cx="1405629" cy="3017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05629">
                  <a:extLst>
                    <a:ext uri="{9D8B030D-6E8A-4147-A177-3AD203B41FA5}">
                      <a16:colId xmlns:a16="http://schemas.microsoft.com/office/drawing/2014/main" val="1038320097"/>
                    </a:ext>
                  </a:extLst>
                </a:gridCol>
              </a:tblGrid>
              <a:tr h="335279">
                <a:tc>
                  <a:txBody>
                    <a:bodyPr/>
                    <a:lstStyle/>
                    <a:p>
                      <a:r>
                        <a:rPr lang="en-US" sz="1600" b="0" dirty="0"/>
                        <a:t>Jessica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81379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Osama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681640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Carlos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253286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Simone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004156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Bram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90363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Justus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962068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David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07471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Angelos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514840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Pierre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637340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263F74-8A93-3272-B9E9-9C74739978DC}"/>
              </a:ext>
            </a:extLst>
          </p:cNvPr>
          <p:cNvCxnSpPr>
            <a:cxnSpLocks/>
          </p:cNvCxnSpPr>
          <p:nvPr/>
        </p:nvCxnSpPr>
        <p:spPr>
          <a:xfrm>
            <a:off x="7593496" y="4466852"/>
            <a:ext cx="1679713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855124-1446-4623-B0BA-0AEDB8251CDB}"/>
              </a:ext>
            </a:extLst>
          </p:cNvPr>
          <p:cNvCxnSpPr>
            <a:cxnSpLocks/>
          </p:cNvCxnSpPr>
          <p:nvPr/>
        </p:nvCxnSpPr>
        <p:spPr>
          <a:xfrm>
            <a:off x="8002417" y="5476049"/>
            <a:ext cx="934755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831667-43FB-2CA9-4AE2-39AAA83396B3}"/>
              </a:ext>
            </a:extLst>
          </p:cNvPr>
          <p:cNvCxnSpPr>
            <a:cxnSpLocks/>
          </p:cNvCxnSpPr>
          <p:nvPr/>
        </p:nvCxnSpPr>
        <p:spPr>
          <a:xfrm>
            <a:off x="2476822" y="4801415"/>
            <a:ext cx="57449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36DE91-2A03-BC21-821C-0842CD93E364}"/>
              </a:ext>
            </a:extLst>
          </p:cNvPr>
          <p:cNvCxnSpPr>
            <a:cxnSpLocks/>
          </p:cNvCxnSpPr>
          <p:nvPr/>
        </p:nvCxnSpPr>
        <p:spPr>
          <a:xfrm>
            <a:off x="5416826" y="4466852"/>
            <a:ext cx="68965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2072320-9666-A845-4DA2-46609D6C8B46}"/>
              </a:ext>
            </a:extLst>
          </p:cNvPr>
          <p:cNvCxnSpPr>
            <a:cxnSpLocks/>
          </p:cNvCxnSpPr>
          <p:nvPr/>
        </p:nvCxnSpPr>
        <p:spPr>
          <a:xfrm>
            <a:off x="2476822" y="4466852"/>
            <a:ext cx="57449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C27EE54-F3D1-E393-877F-017A3A5AF9F8}"/>
              </a:ext>
            </a:extLst>
          </p:cNvPr>
          <p:cNvCxnSpPr>
            <a:cxnSpLocks/>
          </p:cNvCxnSpPr>
          <p:nvPr/>
        </p:nvCxnSpPr>
        <p:spPr>
          <a:xfrm>
            <a:off x="5416826" y="4678887"/>
            <a:ext cx="68965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29C146-F1ED-AF37-F323-065F5A53AE90}"/>
              </a:ext>
            </a:extLst>
          </p:cNvPr>
          <p:cNvCxnSpPr>
            <a:cxnSpLocks/>
          </p:cNvCxnSpPr>
          <p:nvPr/>
        </p:nvCxnSpPr>
        <p:spPr>
          <a:xfrm>
            <a:off x="1784715" y="3815755"/>
            <a:ext cx="9834124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CA0BF9-D91D-1B62-35FD-DBA09F2D1CC5}"/>
              </a:ext>
            </a:extLst>
          </p:cNvPr>
          <p:cNvCxnSpPr>
            <a:cxnSpLocks/>
          </p:cNvCxnSpPr>
          <p:nvPr/>
        </p:nvCxnSpPr>
        <p:spPr>
          <a:xfrm>
            <a:off x="1784715" y="4155441"/>
            <a:ext cx="9834124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8722A69-7F23-AF95-F557-5325D600B13B}"/>
              </a:ext>
            </a:extLst>
          </p:cNvPr>
          <p:cNvCxnSpPr>
            <a:cxnSpLocks/>
          </p:cNvCxnSpPr>
          <p:nvPr/>
        </p:nvCxnSpPr>
        <p:spPr>
          <a:xfrm>
            <a:off x="1773716" y="3470614"/>
            <a:ext cx="9845123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48D7C7A-7BD7-4CF9-6353-0B755A7B25E2}"/>
              </a:ext>
            </a:extLst>
          </p:cNvPr>
          <p:cNvCxnSpPr>
            <a:cxnSpLocks/>
          </p:cNvCxnSpPr>
          <p:nvPr/>
        </p:nvCxnSpPr>
        <p:spPr>
          <a:xfrm>
            <a:off x="4361793" y="5134315"/>
            <a:ext cx="1744684" cy="0"/>
          </a:xfrm>
          <a:prstGeom prst="straightConnector1">
            <a:avLst/>
          </a:prstGeom>
          <a:ln w="762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551274C-0E81-9EFD-65AC-65C3A53809F7}"/>
              </a:ext>
            </a:extLst>
          </p:cNvPr>
          <p:cNvSpPr txBox="1"/>
          <p:nvPr/>
        </p:nvSpPr>
        <p:spPr>
          <a:xfrm>
            <a:off x="5702733" y="2538084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43D18-4EFD-7690-B2F3-74E09B76A659}"/>
              </a:ext>
            </a:extLst>
          </p:cNvPr>
          <p:cNvSpPr txBox="1"/>
          <p:nvPr/>
        </p:nvSpPr>
        <p:spPr>
          <a:xfrm>
            <a:off x="6673124" y="2535372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0D1F0D-0DE6-2524-F8B4-656697B011DD}"/>
              </a:ext>
            </a:extLst>
          </p:cNvPr>
          <p:cNvSpPr txBox="1"/>
          <p:nvPr/>
        </p:nvSpPr>
        <p:spPr>
          <a:xfrm>
            <a:off x="8610600" y="2524034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48BD7-4CFC-4F69-F051-ECED9FA4959C}"/>
              </a:ext>
            </a:extLst>
          </p:cNvPr>
          <p:cNvSpPr txBox="1"/>
          <p:nvPr/>
        </p:nvSpPr>
        <p:spPr>
          <a:xfrm>
            <a:off x="10524923" y="2517370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5E3FF0-BB8B-E247-7D77-7412F2743FA3}"/>
              </a:ext>
            </a:extLst>
          </p:cNvPr>
          <p:cNvSpPr txBox="1"/>
          <p:nvPr/>
        </p:nvSpPr>
        <p:spPr>
          <a:xfrm>
            <a:off x="3803053" y="2538083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FIU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96E30B-DCAC-250E-541A-9AB16E6032D5}"/>
              </a:ext>
            </a:extLst>
          </p:cNvPr>
          <p:cNvCxnSpPr>
            <a:cxnSpLocks/>
          </p:cNvCxnSpPr>
          <p:nvPr/>
        </p:nvCxnSpPr>
        <p:spPr>
          <a:xfrm>
            <a:off x="7018560" y="4466852"/>
            <a:ext cx="477027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2DC1CF9-4BB3-CB1E-FB23-A101E5A700E3}"/>
              </a:ext>
            </a:extLst>
          </p:cNvPr>
          <p:cNvSpPr txBox="1"/>
          <p:nvPr/>
        </p:nvSpPr>
        <p:spPr>
          <a:xfrm>
            <a:off x="3153652" y="2530661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ISCOOL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22351F-EF89-E4D8-9339-ECBCF7A07370}"/>
              </a:ext>
            </a:extLst>
          </p:cNvPr>
          <p:cNvSpPr txBox="1"/>
          <p:nvPr/>
        </p:nvSpPr>
        <p:spPr>
          <a:xfrm>
            <a:off x="7495587" y="2529037"/>
            <a:ext cx="123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Ion source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CC6D3C-3CF4-1F3A-9724-3397883B33D1}"/>
              </a:ext>
            </a:extLst>
          </p:cNvPr>
          <p:cNvSpPr txBox="1"/>
          <p:nvPr/>
        </p:nvSpPr>
        <p:spPr>
          <a:xfrm>
            <a:off x="6822613" y="2538084"/>
            <a:ext cx="1102828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DSS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A79A518-5FB3-F1D4-0944-BC8F0DB8F173}"/>
              </a:ext>
            </a:extLst>
          </p:cNvPr>
          <p:cNvCxnSpPr>
            <a:cxnSpLocks/>
          </p:cNvCxnSpPr>
          <p:nvPr/>
        </p:nvCxnSpPr>
        <p:spPr>
          <a:xfrm>
            <a:off x="8002417" y="5796464"/>
            <a:ext cx="732974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59223C6-176C-7CD4-D428-01BB66ABA48D}"/>
              </a:ext>
            </a:extLst>
          </p:cNvPr>
          <p:cNvCxnSpPr>
            <a:cxnSpLocks/>
          </p:cNvCxnSpPr>
          <p:nvPr/>
        </p:nvCxnSpPr>
        <p:spPr>
          <a:xfrm>
            <a:off x="3445701" y="5134315"/>
            <a:ext cx="536028" cy="0"/>
          </a:xfrm>
          <a:prstGeom prst="straightConnector1">
            <a:avLst/>
          </a:prstGeom>
          <a:ln w="762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CFA4630-57BF-1260-F1D1-D0270DD27FB7}"/>
              </a:ext>
            </a:extLst>
          </p:cNvPr>
          <p:cNvSpPr/>
          <p:nvPr/>
        </p:nvSpPr>
        <p:spPr>
          <a:xfrm>
            <a:off x="5660991" y="3289127"/>
            <a:ext cx="445486" cy="3095979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36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7612F4-C7C3-6A61-F5C0-19AB2E22B336}"/>
              </a:ext>
            </a:extLst>
          </p:cNvPr>
          <p:cNvSpPr/>
          <p:nvPr/>
        </p:nvSpPr>
        <p:spPr>
          <a:xfrm>
            <a:off x="6616765" y="3285805"/>
            <a:ext cx="380023" cy="30837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36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24B66D-67E4-C7D8-9199-3AC8BD69EA72}"/>
              </a:ext>
            </a:extLst>
          </p:cNvPr>
          <p:cNvSpPr/>
          <p:nvPr/>
        </p:nvSpPr>
        <p:spPr>
          <a:xfrm>
            <a:off x="8542781" y="3290761"/>
            <a:ext cx="445486" cy="30837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36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51E6C1-8C43-9302-402D-677A3AE50DBC}"/>
              </a:ext>
            </a:extLst>
          </p:cNvPr>
          <p:cNvSpPr txBox="1"/>
          <p:nvPr/>
        </p:nvSpPr>
        <p:spPr>
          <a:xfrm>
            <a:off x="5272253" y="2545259"/>
            <a:ext cx="566057" cy="37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Pm</a:t>
            </a:r>
          </a:p>
        </p:txBody>
      </p:sp>
    </p:spTree>
    <p:extLst>
      <p:ext uri="{BB962C8B-B14F-4D97-AF65-F5344CB8AC3E}">
        <p14:creationId xmlns:p14="http://schemas.microsoft.com/office/powerpoint/2010/main" val="3815799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0DB18-7420-4E12-D0F3-8F65E5105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3C227-28C8-8491-D8B5-F7B989209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team 2026?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7565E-BCC2-64A5-0DBC-23283380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7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91EBC-A7D6-05F0-423B-25942F6BC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E6F600-1AA3-D2BD-7E7E-9087D11FD677}"/>
              </a:ext>
            </a:extLst>
          </p:cNvPr>
          <p:cNvCxnSpPr>
            <a:cxnSpLocks/>
          </p:cNvCxnSpPr>
          <p:nvPr/>
        </p:nvCxnSpPr>
        <p:spPr>
          <a:xfrm>
            <a:off x="1784715" y="4293707"/>
            <a:ext cx="1793372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F1DFC75-6256-866B-01F5-3677AC40B286}"/>
              </a:ext>
            </a:extLst>
          </p:cNvPr>
          <p:cNvGraphicFramePr>
            <a:graphicFrameLocks noGrp="1"/>
          </p:cNvGraphicFramePr>
          <p:nvPr/>
        </p:nvGraphicFramePr>
        <p:xfrm>
          <a:off x="1773716" y="3757699"/>
          <a:ext cx="9639744" cy="370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03312">
                  <a:extLst>
                    <a:ext uri="{9D8B030D-6E8A-4147-A177-3AD203B41FA5}">
                      <a16:colId xmlns:a16="http://schemas.microsoft.com/office/drawing/2014/main" val="667873053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2178610770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4187656989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3420641902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3257833430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607466926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3345760117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162266459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1557367244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2291577492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3466969555"/>
                    </a:ext>
                  </a:extLst>
                </a:gridCol>
                <a:gridCol w="803312">
                  <a:extLst>
                    <a:ext uri="{9D8B030D-6E8A-4147-A177-3AD203B41FA5}">
                      <a16:colId xmlns:a16="http://schemas.microsoft.com/office/drawing/2014/main" val="24042363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Dec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90486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78E4399-011C-9C85-9B48-40F6FC24D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703409"/>
              </p:ext>
            </p:extLst>
          </p:nvPr>
        </p:nvGraphicFramePr>
        <p:xfrm>
          <a:off x="698946" y="4128539"/>
          <a:ext cx="1034674" cy="1676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34674">
                  <a:extLst>
                    <a:ext uri="{9D8B030D-6E8A-4147-A177-3AD203B41FA5}">
                      <a16:colId xmlns:a16="http://schemas.microsoft.com/office/drawing/2014/main" val="1038320097"/>
                    </a:ext>
                  </a:extLst>
                </a:gridCol>
              </a:tblGrid>
              <a:tr h="3352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Jessica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81379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Carlos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725192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Osama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016084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Justus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253286"/>
                  </a:ext>
                </a:extLst>
              </a:tr>
              <a:tr h="335279">
                <a:tc>
                  <a:txBody>
                    <a:bodyPr/>
                    <a:lstStyle/>
                    <a:p>
                      <a:r>
                        <a:rPr lang="en-US" sz="1600" dirty="0"/>
                        <a:t>David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233628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9EAAF3E-532C-0320-C3F8-1539A7EEF9BE}"/>
              </a:ext>
            </a:extLst>
          </p:cNvPr>
          <p:cNvCxnSpPr>
            <a:cxnSpLocks/>
          </p:cNvCxnSpPr>
          <p:nvPr/>
        </p:nvCxnSpPr>
        <p:spPr>
          <a:xfrm>
            <a:off x="1784715" y="4630010"/>
            <a:ext cx="1793372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029AF4-AEB4-1CAA-1F3D-A37F34B65F0E}"/>
              </a:ext>
            </a:extLst>
          </p:cNvPr>
          <p:cNvCxnSpPr>
            <a:cxnSpLocks/>
          </p:cNvCxnSpPr>
          <p:nvPr/>
        </p:nvCxnSpPr>
        <p:spPr>
          <a:xfrm>
            <a:off x="1773716" y="5007262"/>
            <a:ext cx="1804371" cy="0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CDEFEB-32B4-9C27-B35F-A99E15320A02}"/>
              </a:ext>
            </a:extLst>
          </p:cNvPr>
          <p:cNvCxnSpPr>
            <a:cxnSpLocks/>
          </p:cNvCxnSpPr>
          <p:nvPr/>
        </p:nvCxnSpPr>
        <p:spPr>
          <a:xfrm>
            <a:off x="1773716" y="5321098"/>
            <a:ext cx="9639744" cy="0"/>
          </a:xfrm>
          <a:prstGeom prst="straightConnector1">
            <a:avLst/>
          </a:prstGeom>
          <a:ln w="76200">
            <a:solidFill>
              <a:srgbClr val="70AD47">
                <a:alpha val="52941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F8CF20-877D-93DA-E85F-B6C02EE2EE21}"/>
              </a:ext>
            </a:extLst>
          </p:cNvPr>
          <p:cNvCxnSpPr>
            <a:cxnSpLocks/>
          </p:cNvCxnSpPr>
          <p:nvPr/>
        </p:nvCxnSpPr>
        <p:spPr>
          <a:xfrm>
            <a:off x="1773716" y="5642463"/>
            <a:ext cx="7139056" cy="0"/>
          </a:xfrm>
          <a:prstGeom prst="straightConnector1">
            <a:avLst/>
          </a:prstGeom>
          <a:ln w="76200">
            <a:gradFill>
              <a:gsLst>
                <a:gs pos="0">
                  <a:schemeClr val="accent6">
                    <a:alpha val="53000"/>
                  </a:schemeClr>
                </a:gs>
                <a:gs pos="83000">
                  <a:schemeClr val="accent6">
                    <a:alpha val="19196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Group success outline">
            <a:extLst>
              <a:ext uri="{FF2B5EF4-FFF2-40B4-BE49-F238E27FC236}">
                <a16:creationId xmlns:a16="http://schemas.microsoft.com/office/drawing/2014/main" id="{C2B74D0C-A55C-B298-F739-36E1EA9A1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74984" y="1438103"/>
            <a:ext cx="2476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81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385A2-E13C-203C-6166-465983F5E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status report – CRIS beamline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C97A9-5B82-1E2B-3145-7186ECE05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6FA4C-6D9F-1994-2350-A458A5531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4938E-C312-40B1-1684-7EB771D1A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728" y="2898999"/>
            <a:ext cx="6302829" cy="18116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B6412A-7FC3-5BB4-EE86-ECE776E3A342}"/>
              </a:ext>
            </a:extLst>
          </p:cNvPr>
          <p:cNvSpPr txBox="1"/>
          <p:nvPr/>
        </p:nvSpPr>
        <p:spPr>
          <a:xfrm>
            <a:off x="4315330" y="4727398"/>
            <a:ext cx="538384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Vacuum system: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Turbo pumps dying (QT1 – replaced, IR - 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10</a:t>
            </a:r>
            <a:r>
              <a:rPr lang="en-US" baseline="30000" dirty="0"/>
              <a:t>-10</a:t>
            </a:r>
            <a:r>
              <a:rPr lang="en-US" dirty="0"/>
              <a:t>mbar in IR with valves closed, 10</a:t>
            </a:r>
            <a:r>
              <a:rPr lang="en-US" baseline="30000" dirty="0"/>
              <a:t>-9</a:t>
            </a:r>
            <a:r>
              <a:rPr lang="en-US" dirty="0"/>
              <a:t> 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Failure of Turbo in QT1 before Po: weight moved the whole beamline up by 3cm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2F8338-AADA-F139-7878-78F35389CA05}"/>
              </a:ext>
            </a:extLst>
          </p:cNvPr>
          <p:cNvSpPr txBox="1"/>
          <p:nvPr/>
        </p:nvSpPr>
        <p:spPr>
          <a:xfrm>
            <a:off x="598714" y="1436243"/>
            <a:ext cx="500742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Charge exchange cell: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Regular contamination, but RP happy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Strict CECs differentiation: clean for short-lived, contaminated CEC for molecules / long-lived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095CD0-BE8B-C3F8-3EB2-BBDE5DB11328}"/>
              </a:ext>
            </a:extLst>
          </p:cNvPr>
          <p:cNvSpPr txBox="1"/>
          <p:nvPr/>
        </p:nvSpPr>
        <p:spPr>
          <a:xfrm>
            <a:off x="6665207" y="1279949"/>
            <a:ext cx="564509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Detector systems: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</a:t>
            </a:r>
            <a:r>
              <a:rPr lang="en-US" dirty="0" err="1"/>
              <a:t>magnetof</a:t>
            </a:r>
            <a:r>
              <a:rPr lang="en-US" dirty="0"/>
              <a:t> working flawless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MiniTofs</a:t>
            </a:r>
            <a:r>
              <a:rPr lang="en-US" dirty="0"/>
              <a:t> after CEC/Bender broken: new ones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DSS commissioned, </a:t>
            </a:r>
            <a:r>
              <a:rPr lang="en-US" dirty="0" err="1"/>
              <a:t>microtof</a:t>
            </a:r>
            <a:r>
              <a:rPr lang="en-US" dirty="0"/>
              <a:t> as new useful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Neutral particle detector: commissioned and used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B0D03A-1FA6-BB7B-F1A5-739D7724F8B6}"/>
              </a:ext>
            </a:extLst>
          </p:cNvPr>
          <p:cNvSpPr txBox="1"/>
          <p:nvPr/>
        </p:nvSpPr>
        <p:spPr>
          <a:xfrm>
            <a:off x="8661879" y="3894495"/>
            <a:ext cx="538384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Field ionization unit: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of design in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Tests off-line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On-line commissioning with </a:t>
            </a:r>
            <a:r>
              <a:rPr lang="en-US" dirty="0" err="1"/>
              <a:t>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3C3135-1F61-2F88-5A42-4FA82F0B43DD}"/>
              </a:ext>
            </a:extLst>
          </p:cNvPr>
          <p:cNvSpPr txBox="1"/>
          <p:nvPr/>
        </p:nvSpPr>
        <p:spPr>
          <a:xfrm>
            <a:off x="200530" y="4407615"/>
            <a:ext cx="4114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ISCOOL: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 intervention during YETS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Commissioning with CRIS in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Narrow bunches and stable references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Way less instabilities seen in CRIS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upgrades planned (Lukas </a:t>
            </a:r>
            <a:r>
              <a:rPr lang="en-US" dirty="0">
                <a:sym typeface="Wingdings" pitchFamily="2" charset="2"/>
              </a:rPr>
              <a:t>)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5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E2643-CEB0-CAB5-E86E-4AD3BEFF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status report – laser labs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27183-E28F-6212-1239-97992AB49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2F9F1-905B-07D0-77C4-FD90005FE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66A506-1127-5B24-A06E-0F70D5D5C1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43"/>
          <a:stretch/>
        </p:blipFill>
        <p:spPr>
          <a:xfrm rot="5400000">
            <a:off x="276790" y="1518936"/>
            <a:ext cx="2368060" cy="23229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1F3241-5151-D0CE-B9B7-34FCCD527EC1}"/>
              </a:ext>
            </a:extLst>
          </p:cNvPr>
          <p:cNvSpPr txBox="1"/>
          <p:nvPr/>
        </p:nvSpPr>
        <p:spPr>
          <a:xfrm>
            <a:off x="2996984" y="1496369"/>
            <a:ext cx="436832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Matisse and </a:t>
            </a:r>
            <a:r>
              <a:rPr lang="en-US" u="sng" dirty="0" err="1"/>
              <a:t>Jyvis</a:t>
            </a:r>
            <a:r>
              <a:rPr lang="en-US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Working reliably and stable all year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Jyvis</a:t>
            </a:r>
            <a:r>
              <a:rPr lang="en-US" dirty="0"/>
              <a:t> doubled, tripled with good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Matisse: </a:t>
            </a:r>
            <a:r>
              <a:rPr lang="en-US" dirty="0" err="1"/>
              <a:t>seading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Drifts/vibrations in ISOHALL there but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0E04F-CA0A-6A78-3E16-31D822ECEF50}"/>
              </a:ext>
            </a:extLst>
          </p:cNvPr>
          <p:cNvSpPr txBox="1"/>
          <p:nvPr/>
        </p:nvSpPr>
        <p:spPr>
          <a:xfrm>
            <a:off x="7365305" y="1496369"/>
            <a:ext cx="452733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Z Cavity / Grating / </a:t>
            </a:r>
            <a:r>
              <a:rPr lang="en-US" u="sng" dirty="0" err="1"/>
              <a:t>Nd:YFL</a:t>
            </a:r>
            <a:r>
              <a:rPr lang="en-US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Working but giving lower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Grating (crystal?) still to be checked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Nd:YLF</a:t>
            </a:r>
            <a:r>
              <a:rPr lang="en-US" dirty="0"/>
              <a:t>: out of order for most of the time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Chiller went to </a:t>
            </a:r>
            <a:r>
              <a:rPr lang="en-US" dirty="0" err="1"/>
              <a:t>Litron</a:t>
            </a:r>
            <a:r>
              <a:rPr lang="en-US" dirty="0"/>
              <a:t> twice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5510A0-84FD-4978-437E-478AE15846B3}"/>
              </a:ext>
            </a:extLst>
          </p:cNvPr>
          <p:cNvSpPr txBox="1"/>
          <p:nvPr/>
        </p:nvSpPr>
        <p:spPr>
          <a:xfrm>
            <a:off x="134268" y="4002929"/>
            <a:ext cx="4459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Dual head / </a:t>
            </a:r>
            <a:r>
              <a:rPr lang="en-US" u="sng" dirty="0" err="1"/>
              <a:t>Trili</a:t>
            </a:r>
            <a:r>
              <a:rPr lang="en-US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Dualhead</a:t>
            </a:r>
            <a:r>
              <a:rPr lang="en-US" dirty="0"/>
              <a:t> shipped to Man, chiller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Trili</a:t>
            </a:r>
            <a:r>
              <a:rPr lang="en-US" dirty="0"/>
              <a:t> working ok after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NEW: </a:t>
            </a:r>
            <a:r>
              <a:rPr lang="en-US" dirty="0" err="1"/>
              <a:t>Innolas</a:t>
            </a:r>
            <a:r>
              <a:rPr lang="en-US" dirty="0"/>
              <a:t> pump laser, high output, stable, reliable (also the company),  dream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F6CCC-414F-1F36-D54E-97CD425B7AEC}"/>
              </a:ext>
            </a:extLst>
          </p:cNvPr>
          <p:cNvSpPr txBox="1"/>
          <p:nvPr/>
        </p:nvSpPr>
        <p:spPr>
          <a:xfrm>
            <a:off x="4495800" y="3853087"/>
            <a:ext cx="4114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Dye lasers: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PDL working fine, burned resonator dye cell from OPO pumping (to be replaced eventually)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Cobra up to specs, working reliable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C9FCA-20D4-392E-5659-D84B77EADC3C}"/>
              </a:ext>
            </a:extLst>
          </p:cNvPr>
          <p:cNvSpPr txBox="1"/>
          <p:nvPr/>
        </p:nvSpPr>
        <p:spPr>
          <a:xfrm>
            <a:off x="8312308" y="3853531"/>
            <a:ext cx="4114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OPO: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Working reliable in the 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Beneficial addition for FIU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temporary DLA for OPO at the end of the beamline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A998D0-3A39-FDD5-4CEB-83FC1B56BB1E}"/>
              </a:ext>
            </a:extLst>
          </p:cNvPr>
          <p:cNvSpPr txBox="1"/>
          <p:nvPr/>
        </p:nvSpPr>
        <p:spPr>
          <a:xfrm>
            <a:off x="4495800" y="5647909"/>
            <a:ext cx="621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Picoscope</a:t>
            </a:r>
            <a:r>
              <a:rPr lang="en-US" dirty="0"/>
              <a:t> dying sometimes </a:t>
            </a:r>
            <a:r>
              <a:rPr lang="en-US" dirty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FF9263-9832-E949-94ED-8FAC539D8AD7}"/>
              </a:ext>
            </a:extLst>
          </p:cNvPr>
          <p:cNvSpPr txBox="1"/>
          <p:nvPr/>
        </p:nvSpPr>
        <p:spPr>
          <a:xfrm>
            <a:off x="2988129" y="3423012"/>
            <a:ext cx="621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bare </a:t>
            </a:r>
            <a:r>
              <a:rPr lang="en-US" dirty="0" err="1"/>
              <a:t>fibre</a:t>
            </a:r>
            <a:r>
              <a:rPr lang="en-US" dirty="0"/>
              <a:t> for negative ion work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1880E5-1637-7C77-4118-5700F6472AB4}"/>
              </a:ext>
            </a:extLst>
          </p:cNvPr>
          <p:cNvSpPr txBox="1"/>
          <p:nvPr/>
        </p:nvSpPr>
        <p:spPr>
          <a:xfrm>
            <a:off x="7365304" y="3205421"/>
            <a:ext cx="621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Lee laser back! Used for </a:t>
            </a:r>
            <a:r>
              <a:rPr lang="en-US" dirty="0" err="1"/>
              <a:t>Ar</a:t>
            </a:r>
            <a:r>
              <a:rPr lang="en-US" dirty="0"/>
              <a:t> and In</a:t>
            </a:r>
          </a:p>
        </p:txBody>
      </p:sp>
    </p:spTree>
    <p:extLst>
      <p:ext uri="{BB962C8B-B14F-4D97-AF65-F5344CB8AC3E}">
        <p14:creationId xmlns:p14="http://schemas.microsoft.com/office/powerpoint/2010/main" val="1982083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7916</TotalTime>
  <Words>1558</Words>
  <Application>Microsoft Macintosh PowerPoint</Application>
  <PresentationFormat>Widescreen</PresentationFormat>
  <Paragraphs>335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Calibri</vt:lpstr>
      <vt:lpstr>Calibri Light</vt:lpstr>
      <vt:lpstr>Courier New</vt:lpstr>
      <vt:lpstr>Roboto</vt:lpstr>
      <vt:lpstr>Wingdings</vt:lpstr>
      <vt:lpstr>Office</vt:lpstr>
      <vt:lpstr>Status update of the CRIS experiment 2025 </vt:lpstr>
      <vt:lpstr>Experimental campaign 2025</vt:lpstr>
      <vt:lpstr>Experimental campaign 2025</vt:lpstr>
      <vt:lpstr>Happenings aside of physics in the lab</vt:lpstr>
      <vt:lpstr>Local team 2025 – development and preparation</vt:lpstr>
      <vt:lpstr>Local team 2025 – beamtimes</vt:lpstr>
      <vt:lpstr>Local team 2026?</vt:lpstr>
      <vt:lpstr>Lab status report – CRIS beamline</vt:lpstr>
      <vt:lpstr>Lab status report – laser labs</vt:lpstr>
      <vt:lpstr>Safety</vt:lpstr>
      <vt:lpstr>Financial update 2025</vt:lpstr>
      <vt:lpstr>CRIS financial plan for 2026</vt:lpstr>
      <vt:lpstr>Upgrades in 2025</vt:lpstr>
      <vt:lpstr>Challenges: low yields and large contamination</vt:lpstr>
      <vt:lpstr>FIU off- and on-line commissioning in 2025</vt:lpstr>
      <vt:lpstr>CRIS Decay Spectroscopy Station (DSS)</vt:lpstr>
      <vt:lpstr>New off-line ion source</vt:lpstr>
      <vt:lpstr>Upgrades for negative ions @ CRIS</vt:lpstr>
      <vt:lpstr>Upgrades for negative ions @ CRIS</vt:lpstr>
      <vt:lpstr>Conclusions &amp; Outlook for 2025</vt:lpstr>
      <vt:lpstr>Acknowledgments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 collaboration  meeting 2024</dc:title>
  <dc:creator>Warbinek, Jessica</dc:creator>
  <cp:lastModifiedBy>Jessica Warbinek</cp:lastModifiedBy>
  <cp:revision>483</cp:revision>
  <dcterms:created xsi:type="dcterms:W3CDTF">2024-01-26T14:24:20Z</dcterms:created>
  <dcterms:modified xsi:type="dcterms:W3CDTF">2026-02-02T09:46:25Z</dcterms:modified>
</cp:coreProperties>
</file>