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1"/>
  </p:notesMasterIdLst>
  <p:sldIdLst>
    <p:sldId id="260" r:id="rId2"/>
    <p:sldId id="261" r:id="rId3"/>
    <p:sldId id="264" r:id="rId4"/>
    <p:sldId id="265" r:id="rId5"/>
    <p:sldId id="266" r:id="rId6"/>
    <p:sldId id="532" r:id="rId7"/>
    <p:sldId id="533" r:id="rId8"/>
    <p:sldId id="552" r:id="rId9"/>
    <p:sldId id="537" r:id="rId10"/>
    <p:sldId id="538" r:id="rId11"/>
    <p:sldId id="553" r:id="rId12"/>
    <p:sldId id="268" r:id="rId13"/>
    <p:sldId id="269" r:id="rId14"/>
    <p:sldId id="547" r:id="rId15"/>
    <p:sldId id="270" r:id="rId16"/>
    <p:sldId id="297" r:id="rId17"/>
    <p:sldId id="549" r:id="rId18"/>
    <p:sldId id="550" r:id="rId19"/>
    <p:sldId id="542" r:id="rId20"/>
    <p:sldId id="546" r:id="rId21"/>
    <p:sldId id="276" r:id="rId22"/>
    <p:sldId id="470" r:id="rId23"/>
    <p:sldId id="551" r:id="rId24"/>
    <p:sldId id="277" r:id="rId25"/>
    <p:sldId id="294" r:id="rId26"/>
    <p:sldId id="534" r:id="rId27"/>
    <p:sldId id="535" r:id="rId28"/>
    <p:sldId id="554" r:id="rId29"/>
    <p:sldId id="555" r:id="rId30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986" autoAdjust="0"/>
    <p:restoredTop sz="94660"/>
  </p:normalViewPr>
  <p:slideViewPr>
    <p:cSldViewPr snapToGrid="0">
      <p:cViewPr varScale="1">
        <p:scale>
          <a:sx n="78" d="100"/>
          <a:sy n="78" d="100"/>
        </p:scale>
        <p:origin x="1051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microsoft.com/office/2016/11/relationships/changesInfo" Target="changesInfos/changesInfo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Kaoru Yokoya" userId="48e721ff84945994" providerId="LiveId" clId="{BF0066CA-37C3-4D96-AFB4-AFBC6BD67382}"/>
    <pc:docChg chg="addSld modSld">
      <pc:chgData name="Kaoru Yokoya" userId="48e721ff84945994" providerId="LiveId" clId="{BF0066CA-37C3-4D96-AFB4-AFBC6BD67382}" dt="2025-07-15T00:03:17" v="6" actId="15"/>
      <pc:docMkLst>
        <pc:docMk/>
      </pc:docMkLst>
      <pc:sldChg chg="modSp new mod">
        <pc:chgData name="Kaoru Yokoya" userId="48e721ff84945994" providerId="LiveId" clId="{BF0066CA-37C3-4D96-AFB4-AFBC6BD67382}" dt="2025-07-15T00:03:17" v="6" actId="15"/>
        <pc:sldMkLst>
          <pc:docMk/>
          <pc:sldMk cId="3584756954" sldId="259"/>
        </pc:sldMkLst>
        <pc:spChg chg="mod">
          <ac:chgData name="Kaoru Yokoya" userId="48e721ff84945994" providerId="LiveId" clId="{BF0066CA-37C3-4D96-AFB4-AFBC6BD67382}" dt="2025-07-15T00:03:17" v="6" actId="15"/>
          <ac:spMkLst>
            <pc:docMk/>
            <pc:sldMk cId="3584756954" sldId="259"/>
            <ac:spMk id="3" creationId="{397054FE-30EE-1787-D02A-E0B8F274E915}"/>
          </ac:spMkLst>
        </pc:spChg>
      </pc:sldChg>
    </pc:docChg>
  </pc:docChgLst>
  <pc:docChgLst>
    <pc:chgData name="Kaoru Yokoya" userId="48e721ff84945994" providerId="LiveId" clId="{4D3E9AD9-1763-4E04-AB58-CD5DBB514900}"/>
    <pc:docChg chg="undo custSel addSld delSld modSld">
      <pc:chgData name="Kaoru Yokoya" userId="48e721ff84945994" providerId="LiveId" clId="{4D3E9AD9-1763-4E04-AB58-CD5DBB514900}" dt="2024-08-19T07:07:21.671" v="449" actId="21"/>
      <pc:docMkLst>
        <pc:docMk/>
      </pc:docMkLst>
      <pc:sldChg chg="addSp modSp new mod">
        <pc:chgData name="Kaoru Yokoya" userId="48e721ff84945994" providerId="LiveId" clId="{4D3E9AD9-1763-4E04-AB58-CD5DBB514900}" dt="2024-08-19T06:14:23.757" v="13" actId="1035"/>
        <pc:sldMkLst>
          <pc:docMk/>
          <pc:sldMk cId="1522070029" sldId="257"/>
        </pc:sldMkLst>
      </pc:sldChg>
      <pc:sldChg chg="addSp delSp modSp new mod">
        <pc:chgData name="Kaoru Yokoya" userId="48e721ff84945994" providerId="LiveId" clId="{4D3E9AD9-1763-4E04-AB58-CD5DBB514900}" dt="2024-08-19T07:07:21.671" v="449" actId="21"/>
        <pc:sldMkLst>
          <pc:docMk/>
          <pc:sldMk cId="1871341067" sldId="258"/>
        </pc:sldMkLst>
      </pc:sldChg>
      <pc:sldChg chg="addSp delSp modSp new del mod">
        <pc:chgData name="Kaoru Yokoya" userId="48e721ff84945994" providerId="LiveId" clId="{4D3E9AD9-1763-4E04-AB58-CD5DBB514900}" dt="2024-08-19T06:27:10.104" v="333" actId="2696"/>
        <pc:sldMkLst>
          <pc:docMk/>
          <pc:sldMk cId="3306629885" sldId="259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B0AF730-2337-442D-9B37-8C066239212A}" type="datetimeFigureOut">
              <a:rPr kumimoji="1" lang="ja-JP" altLang="en-US" smtClean="0"/>
              <a:t>2025/12/10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D3C6AD9-299E-4A3C-916C-F9CB8CB469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493835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9B8FE36-922C-4D27-AC04-606E53A6824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7C55BE21-AF65-4877-869F-EC21573CE10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7CC0DF39-894D-4B6D-9A68-80C3C0BB7B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2025/12/10 EPFL Yokoya</a:t>
            </a:r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14527B0-A1C3-464C-A6E9-F0E467A583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FBEBCFA-6BB4-4E64-903A-3F9A0EA3BD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F600D-D68D-48CE-B1F1-70B796E325E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405328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C6059C6-2E6C-4ADD-93D9-835199DA03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35BBE318-36D9-46D9-9110-6BC5903C2DC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704929A8-0DAB-4AAD-A844-52A25A5F4F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2025/12/10 EPFL Yokoya</a:t>
            </a:r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55B1492E-E3D2-468A-8140-485C7C4BDD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FD8B6984-93C9-49F2-8AF7-E4665CF532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F600D-D68D-48CE-B1F1-70B796E325E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463052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C5195311-6BFA-4465-92E9-70DDFEB9B53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55648BCF-0520-4D82-B5F8-615C3571B8A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73CD70D3-E075-4751-A924-753647A10B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2025/12/10 EPFL Yokoya</a:t>
            </a:r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EB08C49-B27A-418E-AA41-6D13AD2C78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13C3CB56-6273-4641-B1D7-4D75A97A8E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F600D-D68D-48CE-B1F1-70B796E325E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862444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2890772-2839-4BF9-BE8D-1596D3D7CC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050A1AAA-C368-43EA-A67E-BAED6BF82E5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CCAFDBCE-A47B-47ED-BCEA-A927FBBD7A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2025/12/10 EPFL Yokoya</a:t>
            </a:r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F474CEE-A805-4925-BB16-6D7AEF2FA9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525A686F-55F1-4602-B579-7323A4BEB4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F600D-D68D-48CE-B1F1-70B796E325E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383443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E1718A6-7BEC-43D9-A9DD-24300D762F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9DE864C5-9CB5-48E4-AFE6-831B193F661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2EB4995-D68F-4365-BACD-41A43CB0ED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2025/12/10 EPFL Yokoya</a:t>
            </a:r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CC7C4AE-4AC7-4A0F-843A-85EE0E3005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C7B6EF1-9C0E-481A-A6CD-0E30FD6905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F600D-D68D-48CE-B1F1-70B796E325E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105630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C132114-8C72-4E40-8C90-FA970D4CD1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C5A6EFCE-4F86-4E5F-B68D-9BB2EFFDF07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E7369663-BD8D-47C7-B84B-3339638A7B2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B80FA3E1-0341-4102-B6ED-CE63510270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2025/12/10 EPFL Yokoya</a:t>
            </a:r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2FDF5D85-B759-46AF-953B-CF87D01D29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B7E5DF28-6BE7-4995-90C1-6FD1769AA4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F600D-D68D-48CE-B1F1-70B796E325E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858752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A1BE438-BFEF-4B15-BA85-A96F488D68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C846977D-C040-4224-BF2C-E2854124332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9FB79537-E82D-4DBC-9A54-903BE096EF6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1A865778-A4A0-4865-B081-4D0B38EFDD4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5516E1EB-7323-48AF-9B02-5D54E56C8A4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9AC9FE9E-58CA-4AFB-B204-A10D88B60F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2025/12/10 EPFL Yokoya</a:t>
            </a:r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72943B4C-B73D-4003-B706-DC9478CFB5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9CE82A1B-BE18-477F-B29B-D2C961D1F9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F600D-D68D-48CE-B1F1-70B796E325E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43545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CE54558-8F1C-4041-9FAB-E76B435C50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8D0CAFDD-1E2C-47AE-9419-CE426ED361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2025/12/10 EPFL Yokoya</a:t>
            </a:r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016D7D26-88DA-4BE8-A32F-976F745326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7FAD5711-75B1-41ED-AE1D-2E8F3214A6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F600D-D68D-48CE-B1F1-70B796E325E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644980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E86B34CD-5E55-4A22-971A-857AA26E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2025/12/10 EPFL Yokoya</a:t>
            </a:r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65264114-FCB7-454E-AC83-7EA9085DCC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B69027A4-34B6-4344-ADCB-38D2F2B223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F600D-D68D-48CE-B1F1-70B796E325E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114054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CAA691E-778D-4987-95A0-7C8D61DF26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2EF707AD-EBAB-441A-8DA5-146EE95492D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3B14F4B2-D3AD-4B27-AC79-F84E25A51E7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582EBE98-2B95-4BC8-BAEE-D19C1C0FDE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2025/12/10 EPFL Yokoya</a:t>
            </a:r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55C4CEBA-D15F-4838-AE38-F751F6D0A1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ABF568E9-E4A2-4BBD-A557-13FCD08378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F600D-D68D-48CE-B1F1-70B796E325E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645704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7D63E8B-F5CB-408F-8AF1-26CF81C710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D615E71A-6A4C-4D02-A1F0-D4C2D217FAA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kumimoji="1" lang="ja-JP" altLang="en-US"/>
              <a:t>アイコンをクリックして図を追加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F2D2945B-09CD-4DA8-BDE1-2D285AAC1E9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529F6C7F-CC53-4881-A33D-6C5830890E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2025/12/10 EPFL Yokoya</a:t>
            </a:r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A7C87671-3611-4D32-A3F5-759B489099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B4BD6D18-8601-49FF-9544-6FB84E237F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F600D-D68D-48CE-B1F1-70B796E325E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641030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AE485544-F478-41F2-B742-EF12D1C019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4687E947-B6BC-4943-8DE9-0603587BEF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dirty="0"/>
              <a:t>マスター テキストの書式設定</a:t>
            </a:r>
          </a:p>
          <a:p>
            <a:pPr lvl="1"/>
            <a:r>
              <a:rPr kumimoji="1" lang="ja-JP" altLang="en-US" dirty="0"/>
              <a:t>第 </a:t>
            </a:r>
            <a:r>
              <a:rPr kumimoji="1" lang="en-US" altLang="ja-JP" dirty="0"/>
              <a:t>2 </a:t>
            </a:r>
            <a:r>
              <a:rPr kumimoji="1" lang="ja-JP" altLang="en-US" dirty="0"/>
              <a:t>レベル</a:t>
            </a:r>
          </a:p>
          <a:p>
            <a:pPr lvl="2"/>
            <a:r>
              <a:rPr kumimoji="1" lang="ja-JP" altLang="en-US" dirty="0"/>
              <a:t>第 </a:t>
            </a:r>
            <a:r>
              <a:rPr kumimoji="1" lang="en-US" altLang="ja-JP" dirty="0"/>
              <a:t>3 </a:t>
            </a:r>
            <a:r>
              <a:rPr kumimoji="1" lang="ja-JP" altLang="en-US" dirty="0"/>
              <a:t>レベル</a:t>
            </a:r>
          </a:p>
          <a:p>
            <a:pPr lvl="3"/>
            <a:r>
              <a:rPr kumimoji="1" lang="ja-JP" altLang="en-US" dirty="0"/>
              <a:t>第 </a:t>
            </a:r>
            <a:r>
              <a:rPr kumimoji="1" lang="en-US" altLang="ja-JP" dirty="0"/>
              <a:t>4 </a:t>
            </a:r>
            <a:r>
              <a:rPr kumimoji="1" lang="ja-JP" altLang="en-US" dirty="0"/>
              <a:t>レベル</a:t>
            </a:r>
          </a:p>
          <a:p>
            <a:pPr lvl="4"/>
            <a:r>
              <a:rPr kumimoji="1" lang="ja-JP" altLang="en-US" dirty="0"/>
              <a:t>第 </a:t>
            </a:r>
            <a:r>
              <a:rPr kumimoji="1" lang="en-US" altLang="ja-JP" dirty="0"/>
              <a:t>5 </a:t>
            </a:r>
            <a:r>
              <a:rPr kumimoji="1" lang="ja-JP" altLang="en-US" dirty="0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3A6F545-1B9C-4597-8774-13B6B6EEEE7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kumimoji="1" lang="en-US" altLang="ja-JP"/>
              <a:t>2025/12/10 EPFL Yokoya</a:t>
            </a:r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E642FCAC-8910-4EAE-90EE-47CCD2F7926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2C81344-117E-4602-A0C1-9923C2C482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AF600D-D68D-48CE-B1F1-70B796E325E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187143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" panose="05000000000000000000" pitchFamily="2" charset="2"/>
        <a:buChar char="Ø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ü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tags" Target="../tags/tag5.xml"/><Relationship Id="rId7" Type="http://schemas.openxmlformats.org/officeDocument/2006/relationships/image" Target="../media/image8.png"/><Relationship Id="rId2" Type="http://schemas.openxmlformats.org/officeDocument/2006/relationships/tags" Target="../tags/tag4.xml"/><Relationship Id="rId1" Type="http://schemas.openxmlformats.org/officeDocument/2006/relationships/tags" Target="../tags/tag3.xml"/><Relationship Id="rId6" Type="http://schemas.openxmlformats.org/officeDocument/2006/relationships/image" Target="../media/image7.png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6.xml"/><Relationship Id="rId9" Type="http://schemas.openxmlformats.org/officeDocument/2006/relationships/image" Target="../media/image1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hyperlink" Target="https://arxiv.org/abs/2207.02095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7" Type="http://schemas.openxmlformats.org/officeDocument/2006/relationships/image" Target="../media/image27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svg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6A038D9-534D-8FA8-4C3D-ED0E7C29761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51860"/>
            <a:ext cx="6858000" cy="1030901"/>
          </a:xfrm>
          <a:solidFill>
            <a:schemeClr val="accent5">
              <a:lumMod val="20000"/>
              <a:lumOff val="80000"/>
            </a:schemeClr>
          </a:solidFill>
        </p:spPr>
        <p:txBody>
          <a:bodyPr anchor="ctr">
            <a:normAutofit/>
          </a:bodyPr>
          <a:lstStyle/>
          <a:p>
            <a:r>
              <a:rPr kumimoji="1" lang="en-US" altLang="ja-JP" sz="4800" dirty="0"/>
              <a:t>LC</a:t>
            </a:r>
            <a:r>
              <a:rPr lang="en-US" altLang="ja-JP" sz="4800" dirty="0"/>
              <a:t> with Energy Recovery </a:t>
            </a:r>
            <a:endParaRPr kumimoji="1" lang="ja-JP" altLang="en-US" sz="4800" dirty="0"/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5AD68398-A6A8-3529-1C07-A3E876F7EE4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2977978"/>
            <a:ext cx="6858000" cy="1223319"/>
          </a:xfrm>
        </p:spPr>
        <p:txBody>
          <a:bodyPr/>
          <a:lstStyle/>
          <a:p>
            <a:r>
              <a:rPr kumimoji="1" lang="en-US" altLang="ja-JP" dirty="0"/>
              <a:t>K. Yokoya</a:t>
            </a:r>
          </a:p>
          <a:p>
            <a:r>
              <a:rPr lang="en-US" altLang="ja-JP" dirty="0"/>
              <a:t>EPFL meeting 2025-1210</a:t>
            </a:r>
            <a:endParaRPr kumimoji="1" lang="ja-JP" altLang="en-US" dirty="0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713B6202-C0BE-C851-7D73-606EF57D60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2025/12/10 EPFL Yokoya</a:t>
            </a:r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A063374D-623F-AF36-03DC-DBD2EE6AA4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F600D-D68D-48CE-B1F1-70B796E325E5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3291910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5F7C580-A28A-DA55-C612-D629088F30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718956"/>
          </a:xfrm>
          <a:solidFill>
            <a:schemeClr val="accent5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r>
              <a:rPr kumimoji="1" lang="en-US" altLang="ja-JP" sz="4000" dirty="0"/>
              <a:t>Key Technologies for </a:t>
            </a:r>
            <a:r>
              <a:rPr kumimoji="1" lang="en-US" altLang="ja-JP" sz="4000" dirty="0" err="1"/>
              <a:t>ReLiC</a:t>
            </a:r>
            <a:endParaRPr kumimoji="1" lang="ja-JP" altLang="en-US" sz="4000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B3B5E571-1C2D-0685-7C48-D1132D28442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425677"/>
            <a:ext cx="7886700" cy="4621162"/>
          </a:xfrm>
        </p:spPr>
        <p:txBody>
          <a:bodyPr>
            <a:normAutofit fontScale="92500" lnSpcReduction="10000"/>
          </a:bodyPr>
          <a:lstStyle/>
          <a:p>
            <a:r>
              <a:rPr kumimoji="1" lang="en-US" altLang="ja-JP" dirty="0"/>
              <a:t>CW cavity</a:t>
            </a:r>
            <a:endParaRPr lang="en-US" altLang="ja-JP" dirty="0"/>
          </a:p>
          <a:p>
            <a:pPr lvl="1"/>
            <a:r>
              <a:rPr kumimoji="1" lang="en-US" altLang="ja-JP" b="1" dirty="0">
                <a:solidFill>
                  <a:srgbClr val="FF0000"/>
                </a:solidFill>
              </a:rPr>
              <a:t>High Q</a:t>
            </a:r>
            <a:r>
              <a:rPr kumimoji="1" lang="en-US" altLang="ja-JP" dirty="0"/>
              <a:t> (&gt;10</a:t>
            </a:r>
            <a:r>
              <a:rPr kumimoji="1" lang="en-US" altLang="ja-JP" baseline="30000" dirty="0"/>
              <a:t>11</a:t>
            </a:r>
            <a:r>
              <a:rPr lang="en-US" altLang="ja-JP" baseline="30000" dirty="0"/>
              <a:t> </a:t>
            </a:r>
            <a:r>
              <a:rPr kumimoji="1" lang="en-US" altLang="ja-JP" dirty="0"/>
              <a:t>if </a:t>
            </a:r>
            <a:r>
              <a:rPr lang="en-US" altLang="ja-JP" dirty="0"/>
              <a:t>1</a:t>
            </a:r>
            <a:r>
              <a:rPr kumimoji="1" lang="en-US" altLang="ja-JP" dirty="0"/>
              <a:t>.5K). Ideal if Nb3Sn cavity developed </a:t>
            </a:r>
          </a:p>
          <a:p>
            <a:pPr lvl="1"/>
            <a:r>
              <a:rPr kumimoji="1" lang="en-US" altLang="ja-JP" dirty="0"/>
              <a:t>HOM damping</a:t>
            </a:r>
          </a:p>
          <a:p>
            <a:pPr lvl="1"/>
            <a:r>
              <a:rPr kumimoji="1" lang="en-US" altLang="ja-JP" dirty="0"/>
              <a:t>But </a:t>
            </a:r>
            <a:r>
              <a:rPr kumimoji="1" lang="en-US" altLang="ja-JP" b="1" dirty="0"/>
              <a:t>twin-axis cavity not needed</a:t>
            </a:r>
          </a:p>
          <a:p>
            <a:r>
              <a:rPr lang="en-US" altLang="ja-JP" dirty="0"/>
              <a:t>DR:  </a:t>
            </a:r>
          </a:p>
          <a:p>
            <a:pPr lvl="1"/>
            <a:r>
              <a:rPr lang="en-US" altLang="ja-JP" b="1" dirty="0">
                <a:solidFill>
                  <a:srgbClr val="FF0000"/>
                </a:solidFill>
              </a:rPr>
              <a:t>Very low vertical emittance</a:t>
            </a:r>
            <a:r>
              <a:rPr lang="en-US" altLang="ja-JP" dirty="0"/>
              <a:t> (</a:t>
            </a:r>
            <a:r>
              <a:rPr lang="en-US" altLang="ja-JP" dirty="0" err="1">
                <a:latin typeface="Symbol" panose="05050102010706020507" pitchFamily="18" charset="2"/>
              </a:rPr>
              <a:t>e</a:t>
            </a:r>
            <a:r>
              <a:rPr lang="en-US" altLang="ja-JP" baseline="-25000" dirty="0" err="1"/>
              <a:t>ny</a:t>
            </a:r>
            <a:r>
              <a:rPr lang="en-US" altLang="ja-JP" dirty="0"/>
              <a:t>=1nm), </a:t>
            </a:r>
          </a:p>
          <a:p>
            <a:pPr lvl="2"/>
            <a:r>
              <a:rPr lang="en-US" altLang="ja-JP" dirty="0"/>
              <a:t>Cf. </a:t>
            </a:r>
            <a:r>
              <a:rPr lang="en-US" altLang="ja-JP" dirty="0" err="1">
                <a:latin typeface="Symbol" panose="05050102010706020507" pitchFamily="18" charset="2"/>
              </a:rPr>
              <a:t>e</a:t>
            </a:r>
            <a:r>
              <a:rPr lang="en-US" altLang="ja-JP" baseline="-25000" dirty="0" err="1"/>
              <a:t>ny</a:t>
            </a:r>
            <a:r>
              <a:rPr lang="en-US" altLang="ja-JP" dirty="0"/>
              <a:t>=20nm in ILC DR</a:t>
            </a:r>
          </a:p>
          <a:p>
            <a:pPr lvl="1"/>
            <a:r>
              <a:rPr lang="en-US" altLang="ja-JP" dirty="0"/>
              <a:t>Short damping time (~ 1ms)</a:t>
            </a:r>
          </a:p>
          <a:p>
            <a:pPr lvl="1"/>
            <a:r>
              <a:rPr lang="en-US" altLang="ja-JP" dirty="0"/>
              <a:t>large energy acceptance (&gt;~10%)</a:t>
            </a:r>
          </a:p>
          <a:p>
            <a:pPr lvl="1"/>
            <a:r>
              <a:rPr lang="en-US" altLang="ja-JP" dirty="0"/>
              <a:t>Bunch separation O(ns), beam current &gt; 1A</a:t>
            </a:r>
          </a:p>
          <a:p>
            <a:pPr lvl="1"/>
            <a:r>
              <a:rPr lang="en-US" altLang="ja-JP" dirty="0"/>
              <a:t>Sokolov-Ternov polarization (Vladimir says possible)</a:t>
            </a:r>
          </a:p>
          <a:p>
            <a:pPr lvl="1"/>
            <a:r>
              <a:rPr lang="en-US" altLang="ja-JP" dirty="0"/>
              <a:t>MHz rate injection/extraction kicker, O(ns) rise/fall</a:t>
            </a:r>
          </a:p>
          <a:p>
            <a:r>
              <a:rPr lang="en-US" altLang="ja-JP" dirty="0"/>
              <a:t>Bunch compressor: ~15x at 10GeV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1EEC459A-9721-0F08-1240-41F491F801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2025/12/10 EPFL Yokoya</a:t>
            </a:r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F3FCA222-C5F2-5A46-76E3-B645DFC4DB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F600D-D68D-48CE-B1F1-70B796E325E5}" type="slidenum">
              <a:rPr kumimoji="1" lang="ja-JP" altLang="en-US" smtClean="0"/>
              <a:t>10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7527612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7FD07B4-734B-DEC2-846D-050E5992922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FD8949B-7043-AEDE-8D66-69501ACB84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718956"/>
          </a:xfrm>
          <a:solidFill>
            <a:schemeClr val="accent5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r>
              <a:rPr kumimoji="1" lang="en-US" altLang="ja-JP" sz="4000" dirty="0"/>
              <a:t>Key Technologies for </a:t>
            </a:r>
            <a:r>
              <a:rPr kumimoji="1" lang="en-US" altLang="ja-JP" sz="4000" dirty="0" err="1"/>
              <a:t>ReLiC</a:t>
            </a:r>
            <a:r>
              <a:rPr kumimoji="1" lang="en-US" altLang="ja-JP" sz="4000" dirty="0"/>
              <a:t> (cont’d)</a:t>
            </a:r>
            <a:endParaRPr kumimoji="1" lang="ja-JP" altLang="en-US" sz="4000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D7B9359-9A33-54EC-C6B5-6AA94938729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425677"/>
            <a:ext cx="7886700" cy="4621162"/>
          </a:xfrm>
        </p:spPr>
        <p:txBody>
          <a:bodyPr>
            <a:normAutofit/>
          </a:bodyPr>
          <a:lstStyle/>
          <a:p>
            <a:r>
              <a:rPr lang="en-US" altLang="ja-JP" dirty="0"/>
              <a:t>Small emittance increase in the main linacs</a:t>
            </a:r>
          </a:p>
          <a:p>
            <a:pPr lvl="1"/>
            <a:r>
              <a:rPr lang="en-US" altLang="ja-JP" b="1" dirty="0">
                <a:solidFill>
                  <a:srgbClr val="FF0000"/>
                </a:solidFill>
              </a:rPr>
              <a:t>Increase of normalized emittance &lt;&lt; 1nm</a:t>
            </a:r>
            <a:r>
              <a:rPr lang="en-US" altLang="ja-JP" dirty="0"/>
              <a:t> </a:t>
            </a:r>
          </a:p>
          <a:p>
            <a:pPr lvl="2"/>
            <a:r>
              <a:rPr lang="en-US" altLang="ja-JP" dirty="0"/>
              <a:t>(ILC ~15nm in single pass)</a:t>
            </a:r>
          </a:p>
          <a:p>
            <a:r>
              <a:rPr lang="en-US" altLang="ja-JP" dirty="0"/>
              <a:t>Flat beam control (emittance ratio ~4000)</a:t>
            </a:r>
          </a:p>
          <a:p>
            <a:pPr lvl="1"/>
            <a:r>
              <a:rPr lang="en-US" altLang="ja-JP" dirty="0"/>
              <a:t>Design of Final Focus System</a:t>
            </a:r>
          </a:p>
          <a:p>
            <a:r>
              <a:rPr lang="en-US" altLang="ja-JP" b="1" dirty="0">
                <a:solidFill>
                  <a:srgbClr val="FF0000"/>
                </a:solidFill>
              </a:rPr>
              <a:t>High disruption</a:t>
            </a:r>
            <a:r>
              <a:rPr lang="en-US" altLang="ja-JP" dirty="0"/>
              <a:t> (Dy ~ 100)</a:t>
            </a:r>
          </a:p>
          <a:p>
            <a:pPr lvl="1"/>
            <a:r>
              <a:rPr lang="en-US" altLang="ja-JP" dirty="0"/>
              <a:t>Luminosity loss</a:t>
            </a:r>
          </a:p>
          <a:p>
            <a:pPr lvl="1"/>
            <a:r>
              <a:rPr lang="en-US" altLang="ja-JP" dirty="0"/>
              <a:t>How much (transverse) damping time needed to restore the emittance?</a:t>
            </a:r>
            <a:endParaRPr lang="ja-JP" altLang="en-US" dirty="0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1BB53AB9-14D1-4416-E7CB-6D96497A4C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2025/12/10 EPFL Yokoya</a:t>
            </a:r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670B818A-FEF9-1813-8A35-74571FDC2C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F600D-D68D-48CE-B1F1-70B796E325E5}" type="slidenum">
              <a:rPr kumimoji="1" lang="ja-JP" altLang="en-US" smtClean="0"/>
              <a:t>11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5545809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0AD49FA-3487-44E5-9B8B-08808829BF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861001"/>
          </a:xfrm>
          <a:solidFill>
            <a:schemeClr val="accent5">
              <a:lumMod val="20000"/>
              <a:lumOff val="80000"/>
            </a:schemeClr>
          </a:solidFill>
        </p:spPr>
        <p:txBody>
          <a:bodyPr/>
          <a:lstStyle/>
          <a:p>
            <a:r>
              <a:rPr kumimoji="1" lang="en-US" altLang="ja-JP" dirty="0"/>
              <a:t>ERLC </a:t>
            </a:r>
            <a:r>
              <a:rPr kumimoji="1" lang="en-US" altLang="ja-JP" sz="3200" dirty="0"/>
              <a:t>(Energy Recovery Linear Collider)</a:t>
            </a:r>
            <a:endParaRPr kumimoji="1" lang="ja-JP" altLang="en-US" sz="3200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C83BC1E7-15F7-45A5-80CF-4F545A7C90F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282421"/>
            <a:ext cx="7886700" cy="2758637"/>
          </a:xfrm>
        </p:spPr>
        <p:txBody>
          <a:bodyPr>
            <a:normAutofit fontScale="92500" lnSpcReduction="10000"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kumimoji="1" lang="en-US" altLang="ja-JP" dirty="0"/>
              <a:t>Proposed by V. </a:t>
            </a:r>
            <a:r>
              <a:rPr kumimoji="1" lang="en-US" altLang="ja-JP" dirty="0" err="1"/>
              <a:t>Telnov</a:t>
            </a:r>
            <a:endParaRPr kumimoji="1" lang="en-US" altLang="ja-JP" dirty="0"/>
          </a:p>
          <a:p>
            <a:pPr lvl="1">
              <a:buFont typeface="Wingdings" panose="05000000000000000000" pitchFamily="2" charset="2"/>
              <a:buChar char="ü"/>
            </a:pPr>
            <a:r>
              <a:rPr lang="en-US" altLang="ja-JP" dirty="0"/>
              <a:t>LCWS21  telnov-lcws21.pdf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kumimoji="1" lang="en-US" altLang="ja-JP" dirty="0" err="1"/>
              <a:t>arXiv</a:t>
            </a:r>
            <a:r>
              <a:rPr kumimoji="1" lang="en-US" altLang="ja-JP" dirty="0"/>
              <a:t>: 2105.11015 (May 2021)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US" altLang="ja-JP" dirty="0"/>
              <a:t>JINST 16 (2021)12, P12025 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kumimoji="1" lang="en-US" altLang="ja-JP" dirty="0"/>
              <a:t>At first </a:t>
            </a:r>
            <a:r>
              <a:rPr lang="en-US" altLang="ja-JP" dirty="0"/>
              <a:t>p</a:t>
            </a:r>
            <a:r>
              <a:rPr kumimoji="1" lang="en-US" altLang="ja-JP" dirty="0"/>
              <a:t>roposed for </a:t>
            </a:r>
            <a:r>
              <a:rPr kumimoji="1" lang="en-US" altLang="ja-JP" dirty="0" err="1"/>
              <a:t>Ecm</a:t>
            </a:r>
            <a:r>
              <a:rPr kumimoji="1" lang="en-US" altLang="ja-JP" dirty="0"/>
              <a:t>=250GeV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US" altLang="ja-JP" dirty="0"/>
              <a:t>Possible energy upgrade has been discussed in the v3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US" altLang="ja-JP" dirty="0"/>
              <a:t>e</a:t>
            </a:r>
            <a:r>
              <a:rPr kumimoji="1" lang="en-US" altLang="ja-JP" dirty="0"/>
              <a:t>-e- Collider is proposed recently (LCWS2025)</a:t>
            </a:r>
            <a:br>
              <a:rPr kumimoji="1" lang="en-US" altLang="ja-JP" dirty="0"/>
            </a:br>
            <a:r>
              <a:rPr lang="en-US" altLang="ja-JP" dirty="0"/>
              <a:t>I do not touch it here.</a:t>
            </a:r>
            <a:endParaRPr kumimoji="1" lang="en-US" altLang="ja-JP" dirty="0"/>
          </a:p>
          <a:p>
            <a:endParaRPr kumimoji="1" lang="ja-JP" altLang="en-US" dirty="0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78124B4E-CC83-4AC4-806B-9EBEACA703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2025/12/10 EPFL Yokoya</a:t>
            </a:r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C02F5B2F-0910-4DA8-8D55-212001CDE0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0B3866-9123-47B1-99EA-4CC694D67FBD}" type="slidenum">
              <a:rPr kumimoji="1" lang="ja-JP" altLang="en-US" smtClean="0"/>
              <a:t>12</a:t>
            </a:fld>
            <a:endParaRPr kumimoji="1" lang="ja-JP" altLang="en-US"/>
          </a:p>
        </p:txBody>
      </p:sp>
      <p:pic>
        <p:nvPicPr>
          <p:cNvPr id="7" name="図 6">
            <a:extLst>
              <a:ext uri="{FF2B5EF4-FFF2-40B4-BE49-F238E27FC236}">
                <a16:creationId xmlns:a16="http://schemas.microsoft.com/office/drawing/2014/main" id="{96A92349-5432-4F93-BCF0-25FA04EFE6A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284855"/>
            <a:ext cx="8895578" cy="20714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604928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図 5">
            <a:extLst>
              <a:ext uri="{FF2B5EF4-FFF2-40B4-BE49-F238E27FC236}">
                <a16:creationId xmlns:a16="http://schemas.microsoft.com/office/drawing/2014/main" id="{C3A046FC-68DA-46F9-B34E-59DCE22836B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36932" y="4883726"/>
            <a:ext cx="6910121" cy="1609147"/>
          </a:xfrm>
          <a:prstGeom prst="rect">
            <a:avLst/>
          </a:prstGeom>
        </p:spPr>
      </p:pic>
      <p:sp>
        <p:nvSpPr>
          <p:cNvPr id="2" name="タイトル 1">
            <a:extLst>
              <a:ext uri="{FF2B5EF4-FFF2-40B4-BE49-F238E27FC236}">
                <a16:creationId xmlns:a16="http://schemas.microsoft.com/office/drawing/2014/main" id="{B2E38C08-3224-49D7-9752-865A48101E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497319"/>
          </a:xfrm>
          <a:solidFill>
            <a:schemeClr val="accent5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r>
              <a:rPr kumimoji="1" lang="en-US" altLang="ja-JP" dirty="0"/>
              <a:t>Outline of ERLC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E5D0C97F-0126-4A8C-89C8-AD0D47F58BE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007955"/>
            <a:ext cx="7886700" cy="4109391"/>
          </a:xfrm>
        </p:spPr>
        <p:txBody>
          <a:bodyPr>
            <a:normAutofit fontScale="70000" lnSpcReduction="20000"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kumimoji="1" lang="en-US" altLang="ja-JP" dirty="0"/>
              <a:t>ILC-like structure plus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US" altLang="ja-JP" dirty="0"/>
              <a:t>Inverse FFS (Final Focus System) after collision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kumimoji="1" lang="en-US" altLang="ja-JP" dirty="0"/>
              <a:t>Decelerating </a:t>
            </a:r>
            <a:r>
              <a:rPr kumimoji="1" lang="en-US" altLang="ja-JP" dirty="0" err="1"/>
              <a:t>linac</a:t>
            </a:r>
            <a:r>
              <a:rPr kumimoji="1" lang="en-US" altLang="ja-JP" dirty="0"/>
              <a:t> from 125GeV to ~5GeV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US" altLang="ja-JP" dirty="0"/>
              <a:t>Bunch length decompressor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kumimoji="1" lang="en-US" altLang="ja-JP" dirty="0"/>
              <a:t>Turn around, wiggler (1/200 = 25MeV loss), another turn around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altLang="ja-JP" dirty="0"/>
              <a:t>Energy Recovery : Electrons during deceleration create RF which accelerates positrons (vice versa)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kumimoji="1" lang="en-US" altLang="ja-JP" dirty="0"/>
              <a:t>Deceleration and acceleration </a:t>
            </a:r>
            <a:r>
              <a:rPr kumimoji="1" lang="en-US" altLang="ja-JP" dirty="0" err="1"/>
              <a:t>linacs</a:t>
            </a:r>
            <a:r>
              <a:rPr kumimoji="1" lang="en-US" altLang="ja-JP" dirty="0"/>
              <a:t> must be “linked”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US" altLang="ja-JP" dirty="0"/>
              <a:t>“link” by couplers (LCWS) is almost impossible due to high power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kumimoji="1" lang="en-US" altLang="ja-JP" dirty="0"/>
              <a:t>So, “link” by </a:t>
            </a:r>
            <a:r>
              <a:rPr kumimoji="1" lang="en-US" altLang="ja-JP" b="1" dirty="0"/>
              <a:t>Twin Axis Cavity </a:t>
            </a:r>
            <a:r>
              <a:rPr kumimoji="1" lang="en-US" altLang="ja-JP" dirty="0"/>
              <a:t> </a:t>
            </a:r>
            <a:r>
              <a:rPr kumimoji="1" lang="en-US" altLang="ja-JP" dirty="0">
                <a:sym typeface="Wingdings" panose="05000000000000000000" pitchFamily="2" charset="2"/>
              </a:rPr>
              <a:t> To be discussed later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altLang="ja-JP" dirty="0">
                <a:sym typeface="Wingdings" panose="05000000000000000000" pitchFamily="2" charset="2"/>
              </a:rPr>
              <a:t>In spite of the name “ERLC” and its shape, the principle of the </a:t>
            </a:r>
            <a:r>
              <a:rPr lang="en-US" altLang="ja-JP" b="1" dirty="0">
                <a:solidFill>
                  <a:srgbClr val="FF0000"/>
                </a:solidFill>
                <a:sym typeface="Wingdings" panose="05000000000000000000" pitchFamily="2" charset="2"/>
              </a:rPr>
              <a:t>entire system is more like circular collider</a:t>
            </a:r>
            <a:r>
              <a:rPr lang="en-US" altLang="ja-JP" dirty="0">
                <a:solidFill>
                  <a:srgbClr val="FF0000"/>
                </a:solidFill>
                <a:sym typeface="Wingdings" panose="05000000000000000000" pitchFamily="2" charset="2"/>
              </a:rPr>
              <a:t> 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kumimoji="1" lang="en-US" altLang="ja-JP" dirty="0">
                <a:sym typeface="Wingdings" panose="05000000000000000000" pitchFamily="2" charset="2"/>
              </a:rPr>
              <a:t>Concept of the </a:t>
            </a:r>
            <a:r>
              <a:rPr kumimoji="1" lang="en-US" altLang="ja-JP" b="1" dirty="0">
                <a:solidFill>
                  <a:srgbClr val="FF0000"/>
                </a:solidFill>
                <a:sym typeface="Wingdings" panose="05000000000000000000" pitchFamily="2" charset="2"/>
              </a:rPr>
              <a:t>beam-beam tune-shift limit</a:t>
            </a:r>
            <a:r>
              <a:rPr kumimoji="1" lang="en-US" altLang="ja-JP" b="1" dirty="0">
                <a:sym typeface="Wingdings" panose="05000000000000000000" pitchFamily="2" charset="2"/>
              </a:rPr>
              <a:t> </a:t>
            </a:r>
            <a:r>
              <a:rPr kumimoji="1" lang="en-US" altLang="ja-JP" dirty="0">
                <a:sym typeface="Wingdings" panose="05000000000000000000" pitchFamily="2" charset="2"/>
              </a:rPr>
              <a:t>plays an important role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US" altLang="ja-JP" dirty="0">
                <a:sym typeface="Wingdings" panose="05000000000000000000" pitchFamily="2" charset="2"/>
              </a:rPr>
              <a:t>Must also work as damping rings</a:t>
            </a:r>
            <a:endParaRPr kumimoji="1" lang="ja-JP" altLang="en-US" dirty="0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720FAAEB-C6D2-4D31-BA39-44016F490D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2025/12/10 EPFL Yokoya</a:t>
            </a:r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5F790CB6-8784-4F6E-96F4-EA6CA5C3B3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0B3866-9123-47B1-99EA-4CC694D67FBD}" type="slidenum">
              <a:rPr kumimoji="1" lang="ja-JP" altLang="en-US" smtClean="0"/>
              <a:t>13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8206141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E41C2B3-FD2A-2F7F-2C2B-A78056E7FF9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A4024900-0992-457F-0375-0A60370E0D7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94983" y="982769"/>
            <a:ext cx="7886700" cy="642792"/>
          </a:xfrm>
        </p:spPr>
        <p:txBody>
          <a:bodyPr>
            <a:normAutofit fontScale="85000" lnSpcReduction="20000"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kumimoji="1" lang="en-US" altLang="ja-JP" b="1" dirty="0">
                <a:solidFill>
                  <a:srgbClr val="FF0000"/>
                </a:solidFill>
              </a:rPr>
              <a:t>Energy spread due to the </a:t>
            </a:r>
            <a:r>
              <a:rPr kumimoji="1" lang="en-US" altLang="ja-JP" b="1" dirty="0" err="1">
                <a:solidFill>
                  <a:srgbClr val="FF0000"/>
                </a:solidFill>
              </a:rPr>
              <a:t>beamstrahlung</a:t>
            </a:r>
            <a:endParaRPr kumimoji="1" lang="en-US" altLang="ja-JP" b="1" dirty="0">
              <a:solidFill>
                <a:srgbClr val="FF0000"/>
              </a:solidFill>
            </a:endParaRPr>
          </a:p>
          <a:p>
            <a:pPr lvl="1">
              <a:buFont typeface="Wingdings" panose="05000000000000000000" pitchFamily="2" charset="2"/>
              <a:buChar char="ü"/>
            </a:pPr>
            <a:r>
              <a:rPr lang="en-US" altLang="ja-JP" dirty="0"/>
              <a:t>The energy spread created by one collision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37CAB72-BF62-5704-B249-B10FF55634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2025/12/10 EPFL Yokoya</a:t>
            </a:r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8CA2235D-DB10-B60A-938C-DFCCF4EB26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0B3866-9123-47B1-99EA-4CC694D67FBD}" type="slidenum">
              <a:rPr kumimoji="1" lang="ja-JP" altLang="en-US" smtClean="0"/>
              <a:t>14</a:t>
            </a:fld>
            <a:endParaRPr kumimoji="1" lang="ja-JP" altLang="en-US"/>
          </a:p>
        </p:txBody>
      </p:sp>
      <p:sp>
        <p:nvSpPr>
          <p:cNvPr id="2" name="タイトル 1">
            <a:extLst>
              <a:ext uri="{FF2B5EF4-FFF2-40B4-BE49-F238E27FC236}">
                <a16:creationId xmlns:a16="http://schemas.microsoft.com/office/drawing/2014/main" id="{0CD9C3C3-5116-5A6B-D4F4-A6CB543A01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23893"/>
            <a:ext cx="7886700" cy="642792"/>
          </a:xfrm>
          <a:solidFill>
            <a:schemeClr val="accent5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r>
              <a:rPr kumimoji="1" lang="en-US" altLang="ja-JP" dirty="0"/>
              <a:t>Basic Conditions (1)</a:t>
            </a:r>
            <a:endParaRPr kumimoji="1" lang="ja-JP" altLang="en-US" dirty="0"/>
          </a:p>
        </p:txBody>
      </p:sp>
      <p:sp>
        <p:nvSpPr>
          <p:cNvPr id="15" name="コンテンツ プレースホルダー 2 2">
            <a:extLst>
              <a:ext uri="{FF2B5EF4-FFF2-40B4-BE49-F238E27FC236}">
                <a16:creationId xmlns:a16="http://schemas.microsoft.com/office/drawing/2014/main" id="{7D2BB7A8-9747-0E0C-0157-DEB0090206AF}"/>
              </a:ext>
            </a:extLst>
          </p:cNvPr>
          <p:cNvSpPr txBox="1">
            <a:spLocks/>
          </p:cNvSpPr>
          <p:nvPr/>
        </p:nvSpPr>
        <p:spPr>
          <a:xfrm>
            <a:off x="407366" y="3238288"/>
            <a:ext cx="7886700" cy="818940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Wingdings" panose="05000000000000000000" pitchFamily="2" charset="2"/>
              <a:buChar char="Ø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ü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en-US" altLang="ja-JP" dirty="0"/>
              <a:t>Equilibrium with the damping (</a:t>
            </a:r>
            <a:r>
              <a:rPr lang="en-US" altLang="ja-JP" dirty="0" err="1">
                <a:latin typeface="Symbol" panose="05050102010706020507" pitchFamily="18" charset="2"/>
              </a:rPr>
              <a:t>dE</a:t>
            </a:r>
            <a:r>
              <a:rPr lang="en-US" altLang="ja-JP" baseline="-25000" dirty="0" err="1"/>
              <a:t>wiggler</a:t>
            </a:r>
            <a:r>
              <a:rPr lang="en-US" altLang="ja-JP" dirty="0"/>
              <a:t> /E</a:t>
            </a:r>
            <a:r>
              <a:rPr lang="en-US" altLang="ja-JP" baseline="-25000" dirty="0"/>
              <a:t>DR</a:t>
            </a:r>
            <a:r>
              <a:rPr lang="en-US" altLang="ja-JP" dirty="0"/>
              <a:t> = 1/200)</a:t>
            </a:r>
          </a:p>
          <a:p>
            <a:pPr lvl="1"/>
            <a:r>
              <a:rPr lang="en-US" altLang="ja-JP" dirty="0"/>
              <a:t>Gives the equilibrium</a:t>
            </a:r>
          </a:p>
        </p:txBody>
      </p:sp>
      <p:sp>
        <p:nvSpPr>
          <p:cNvPr id="17" name="コンテンツ プレースホルダー 2 3">
            <a:extLst>
              <a:ext uri="{FF2B5EF4-FFF2-40B4-BE49-F238E27FC236}">
                <a16:creationId xmlns:a16="http://schemas.microsoft.com/office/drawing/2014/main" id="{E639BCF8-177A-FFFB-2ADF-CB7B9611B400}"/>
              </a:ext>
            </a:extLst>
          </p:cNvPr>
          <p:cNvSpPr txBox="1">
            <a:spLocks/>
          </p:cNvSpPr>
          <p:nvPr/>
        </p:nvSpPr>
        <p:spPr>
          <a:xfrm>
            <a:off x="347474" y="4928764"/>
            <a:ext cx="7886700" cy="365125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Wingdings" panose="05000000000000000000" pitchFamily="2" charset="2"/>
              <a:buChar char="Ø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ü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en-US" altLang="ja-JP" dirty="0"/>
              <a:t>Then, the constraint at IP</a:t>
            </a:r>
            <a:endParaRPr lang="ja-JP" altLang="en-US" dirty="0"/>
          </a:p>
        </p:txBody>
      </p:sp>
      <p:pic>
        <p:nvPicPr>
          <p:cNvPr id="6" name="図 5">
            <a:extLst>
              <a:ext uri="{FF2B5EF4-FFF2-40B4-BE49-F238E27FC236}">
                <a16:creationId xmlns:a16="http://schemas.microsoft.com/office/drawing/2014/main" id="{5746B4EA-A219-B4F5-4AE3-219FCA9D5FF4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650" y="1709676"/>
            <a:ext cx="8219366" cy="598044"/>
          </a:xfrm>
          <a:prstGeom prst="rect">
            <a:avLst/>
          </a:prstGeom>
        </p:spPr>
      </p:pic>
      <p:pic>
        <p:nvPicPr>
          <p:cNvPr id="7" name="図 6">
            <a:extLst>
              <a:ext uri="{FF2B5EF4-FFF2-40B4-BE49-F238E27FC236}">
                <a16:creationId xmlns:a16="http://schemas.microsoft.com/office/drawing/2014/main" id="{22C4582D-3421-510C-58D6-1C2C1B0BCCAD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53798" y="2371557"/>
            <a:ext cx="2680883" cy="802894"/>
          </a:xfrm>
          <a:prstGeom prst="rect">
            <a:avLst/>
          </a:prstGeom>
        </p:spPr>
      </p:pic>
      <p:pic>
        <p:nvPicPr>
          <p:cNvPr id="10" name="図 9">
            <a:extLst>
              <a:ext uri="{FF2B5EF4-FFF2-40B4-BE49-F238E27FC236}">
                <a16:creationId xmlns:a16="http://schemas.microsoft.com/office/drawing/2014/main" id="{A861080B-C650-63FD-CB76-3D5F24C12514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3285" y="3965414"/>
            <a:ext cx="3786412" cy="818940"/>
          </a:xfrm>
          <a:prstGeom prst="rect">
            <a:avLst/>
          </a:prstGeom>
        </p:spPr>
      </p:pic>
      <p:pic>
        <p:nvPicPr>
          <p:cNvPr id="13" name="図 12">
            <a:extLst>
              <a:ext uri="{FF2B5EF4-FFF2-40B4-BE49-F238E27FC236}">
                <a16:creationId xmlns:a16="http://schemas.microsoft.com/office/drawing/2014/main" id="{705888C7-97E1-190E-A3DB-3C12561199EF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5308353"/>
            <a:ext cx="4007697" cy="8189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817877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43AED485-B1F9-448C-92E8-EC5A9A06A5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2025/12/10 EPFL Yokoya</a:t>
            </a:r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3B1265D8-4369-4880-A0FD-FAA460ABC9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0B3866-9123-47B1-99EA-4CC694D67FBD}" type="slidenum">
              <a:rPr kumimoji="1" lang="ja-JP" altLang="en-US" smtClean="0"/>
              <a:t>15</a:t>
            </a:fld>
            <a:endParaRPr kumimoji="1" lang="ja-JP" altLang="en-US"/>
          </a:p>
        </p:txBody>
      </p:sp>
      <p:sp>
        <p:nvSpPr>
          <p:cNvPr id="2" name="タイトル 1">
            <a:extLst>
              <a:ext uri="{FF2B5EF4-FFF2-40B4-BE49-F238E27FC236}">
                <a16:creationId xmlns:a16="http://schemas.microsoft.com/office/drawing/2014/main" id="{9936C19D-41B5-4B7B-BF03-F7DAA9B4A8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23893"/>
            <a:ext cx="7886700" cy="642792"/>
          </a:xfrm>
          <a:solidFill>
            <a:schemeClr val="accent5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r>
              <a:rPr kumimoji="1" lang="en-US" altLang="ja-JP" dirty="0"/>
              <a:t>Basic Conditions (2)</a:t>
            </a:r>
            <a:endParaRPr kumimoji="1" lang="ja-JP" altLang="en-US" dirty="0"/>
          </a:p>
        </p:txBody>
      </p:sp>
      <p:pic>
        <p:nvPicPr>
          <p:cNvPr id="12" name="図 11">
            <a:extLst>
              <a:ext uri="{FF2B5EF4-FFF2-40B4-BE49-F238E27FC236}">
                <a16:creationId xmlns:a16="http://schemas.microsoft.com/office/drawing/2014/main" id="{A5A0BB04-2420-2A2C-EA3F-8F95DC1A78E0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0079" y="2960984"/>
            <a:ext cx="4407871" cy="650534"/>
          </a:xfrm>
          <a:prstGeom prst="rect">
            <a:avLst/>
          </a:prstGeom>
        </p:spPr>
      </p:pic>
      <p:sp>
        <p:nvSpPr>
          <p:cNvPr id="22" name="コンテンツ プレースホルダー 2">
            <a:extLst>
              <a:ext uri="{FF2B5EF4-FFF2-40B4-BE49-F238E27FC236}">
                <a16:creationId xmlns:a16="http://schemas.microsoft.com/office/drawing/2014/main" id="{9526D7F2-167E-02DF-AF86-B2A6C1418D4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1655" y="1441501"/>
            <a:ext cx="7886700" cy="1153418"/>
          </a:xfrm>
        </p:spPr>
        <p:txBody>
          <a:bodyPr>
            <a:normAutofit/>
          </a:bodyPr>
          <a:lstStyle/>
          <a:p>
            <a:r>
              <a:rPr lang="en-US" altLang="ja-JP" b="1" dirty="0">
                <a:solidFill>
                  <a:srgbClr val="FF0000"/>
                </a:solidFill>
              </a:rPr>
              <a:t>Beam-beam tune-shift limit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US" altLang="ja-JP" dirty="0"/>
              <a:t>Same as in circular colliders</a:t>
            </a:r>
          </a:p>
        </p:txBody>
      </p:sp>
    </p:spTree>
    <p:extLst>
      <p:ext uri="{BB962C8B-B14F-4D97-AF65-F5344CB8AC3E}">
        <p14:creationId xmlns:p14="http://schemas.microsoft.com/office/powerpoint/2010/main" val="240345936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936C19D-41B5-4B7B-BF03-F7DAA9B4A8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23893"/>
            <a:ext cx="7886700" cy="642792"/>
          </a:xfrm>
          <a:solidFill>
            <a:schemeClr val="accent5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r>
              <a:rPr kumimoji="1" lang="en-US" altLang="ja-JP" dirty="0"/>
              <a:t>Basic Conditions (3)</a:t>
            </a:r>
            <a:endParaRPr kumimoji="1" lang="ja-JP" altLang="en-US" dirty="0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43AED485-B1F9-448C-92E8-EC5A9A06A5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2025/12/10 EPFL Yokoya</a:t>
            </a:r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3B1265D8-4369-4880-A0FD-FAA460ABC9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0B3866-9123-47B1-99EA-4CC694D67FBD}" type="slidenum">
              <a:rPr kumimoji="1" lang="ja-JP" altLang="en-US" smtClean="0"/>
              <a:t>16</a:t>
            </a:fld>
            <a:endParaRPr kumimoji="1" lang="ja-JP" altLang="en-US"/>
          </a:p>
        </p:txBody>
      </p:sp>
      <p:sp>
        <p:nvSpPr>
          <p:cNvPr id="11" name="コンテンツ プレースホルダー 2">
            <a:extLst>
              <a:ext uri="{FF2B5EF4-FFF2-40B4-BE49-F238E27FC236}">
                <a16:creationId xmlns:a16="http://schemas.microsoft.com/office/drawing/2014/main" id="{AEBF1A2A-52A7-4315-B6F0-EF9A587F1D0B}"/>
              </a:ext>
            </a:extLst>
          </p:cNvPr>
          <p:cNvSpPr txBox="1">
            <a:spLocks/>
          </p:cNvSpPr>
          <p:nvPr/>
        </p:nvSpPr>
        <p:spPr>
          <a:xfrm>
            <a:off x="676532" y="964907"/>
            <a:ext cx="7886700" cy="4022596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Wingdings" panose="05000000000000000000" pitchFamily="2" charset="2"/>
              <a:buChar char="Ø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ü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b="1" dirty="0">
                <a:solidFill>
                  <a:srgbClr val="FF0000"/>
                </a:solidFill>
              </a:rPr>
              <a:t>Beam lifetime due to the </a:t>
            </a:r>
            <a:r>
              <a:rPr lang="en-US" altLang="ja-JP" b="1" dirty="0" err="1">
                <a:solidFill>
                  <a:srgbClr val="FF0000"/>
                </a:solidFill>
              </a:rPr>
              <a:t>beamstrahlung</a:t>
            </a:r>
            <a:r>
              <a:rPr lang="en-US" altLang="ja-JP" b="1" dirty="0">
                <a:solidFill>
                  <a:srgbClr val="FF0000"/>
                </a:solidFill>
              </a:rPr>
              <a:t> tail</a:t>
            </a:r>
          </a:p>
          <a:p>
            <a:pPr lvl="1">
              <a:lnSpc>
                <a:spcPct val="120000"/>
              </a:lnSpc>
            </a:pPr>
            <a:r>
              <a:rPr lang="en-US" altLang="ja-JP" dirty="0" err="1"/>
              <a:t>Beamstrahlung</a:t>
            </a:r>
            <a:r>
              <a:rPr lang="en-US" altLang="ja-JP" dirty="0"/>
              <a:t> creates long low-energy tail of electron/positron distribution</a:t>
            </a:r>
          </a:p>
          <a:p>
            <a:pPr lvl="1">
              <a:lnSpc>
                <a:spcPct val="120000"/>
              </a:lnSpc>
            </a:pPr>
            <a:r>
              <a:rPr lang="en-US" altLang="ja-JP" dirty="0"/>
              <a:t>They are lost when the momentum bandwidth of the ring is exceeded, causing beam lifetime</a:t>
            </a:r>
          </a:p>
          <a:p>
            <a:pPr lvl="1">
              <a:lnSpc>
                <a:spcPct val="120000"/>
              </a:lnSpc>
            </a:pPr>
            <a:r>
              <a:rPr lang="en-US" altLang="ja-JP" dirty="0"/>
              <a:t>After beam-beam, the beam is decelerated 125GeV </a:t>
            </a:r>
            <a:r>
              <a:rPr lang="en-US" altLang="ja-JP" dirty="0">
                <a:sym typeface="Wingdings" panose="05000000000000000000" pitchFamily="2" charset="2"/>
              </a:rPr>
              <a:t> 5GeV (relative energy spread increased).</a:t>
            </a:r>
          </a:p>
          <a:p>
            <a:pPr lvl="1">
              <a:lnSpc>
                <a:spcPct val="120000"/>
              </a:lnSpc>
            </a:pPr>
            <a:r>
              <a:rPr lang="en-US" altLang="ja-JP" dirty="0"/>
              <a:t>Bunch decompressor necessary after deceleration: assume energy spread x 1/10, bunch length x 10)</a:t>
            </a:r>
          </a:p>
          <a:p>
            <a:pPr lvl="1">
              <a:lnSpc>
                <a:spcPct val="120000"/>
              </a:lnSpc>
            </a:pPr>
            <a:r>
              <a:rPr lang="en-US" altLang="ja-JP" dirty="0"/>
              <a:t>Assume the momentum bandwidth of 5GeV line ~ 3%</a:t>
            </a:r>
          </a:p>
          <a:p>
            <a:pPr lvl="1">
              <a:lnSpc>
                <a:spcPct val="120000"/>
              </a:lnSpc>
            </a:pPr>
            <a:r>
              <a:rPr lang="en-US" altLang="ja-JP" dirty="0"/>
              <a:t>Then, the acceptance at IP is </a:t>
            </a:r>
            <a:r>
              <a:rPr lang="en-US" altLang="ja-JP" dirty="0">
                <a:latin typeface="Symbol" panose="05050102010706020507" pitchFamily="18" charset="2"/>
              </a:rPr>
              <a:t>h</a:t>
            </a:r>
            <a:r>
              <a:rPr lang="en-US" altLang="ja-JP" dirty="0"/>
              <a:t> = 0.03 x 10/25 = 1.2%</a:t>
            </a:r>
          </a:p>
          <a:p>
            <a:pPr lvl="1">
              <a:lnSpc>
                <a:spcPct val="120000"/>
              </a:lnSpc>
            </a:pPr>
            <a:r>
              <a:rPr lang="en-US" altLang="ja-JP" dirty="0"/>
              <a:t>Required lifetime </a:t>
            </a:r>
            <a:r>
              <a:rPr lang="en-US" altLang="ja-JP" dirty="0" err="1"/>
              <a:t>n</a:t>
            </a:r>
            <a:r>
              <a:rPr lang="en-US" altLang="ja-JP" baseline="-25000" dirty="0" err="1"/>
              <a:t>col</a:t>
            </a:r>
            <a:r>
              <a:rPr lang="en-US" altLang="ja-JP" dirty="0"/>
              <a:t> ~ 10</a:t>
            </a:r>
            <a:r>
              <a:rPr lang="en-US" altLang="ja-JP" baseline="30000" dirty="0"/>
              <a:t>6</a:t>
            </a:r>
            <a:r>
              <a:rPr lang="en-US" altLang="ja-JP" dirty="0"/>
              <a:t> turns</a:t>
            </a:r>
          </a:p>
        </p:txBody>
      </p:sp>
      <p:pic>
        <p:nvPicPr>
          <p:cNvPr id="8" name="図 7" descr="テキスト&#10;&#10;AI 生成コンテンツは誤りを含む可能性があります。">
            <a:extLst>
              <a:ext uri="{FF2B5EF4-FFF2-40B4-BE49-F238E27FC236}">
                <a16:creationId xmlns:a16="http://schemas.microsoft.com/office/drawing/2014/main" id="{3D4F9A72-2087-F449-D5C9-158B41DAAFA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96216" y="4987503"/>
            <a:ext cx="4076800" cy="1019200"/>
          </a:xfrm>
          <a:prstGeom prst="rect">
            <a:avLst/>
          </a:prstGeom>
        </p:spPr>
      </p:pic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82D8A39B-BEE6-692E-83BA-64AE5CDCA091}"/>
              </a:ext>
            </a:extLst>
          </p:cNvPr>
          <p:cNvSpPr txBox="1"/>
          <p:nvPr/>
        </p:nvSpPr>
        <p:spPr>
          <a:xfrm>
            <a:off x="6247785" y="5893093"/>
            <a:ext cx="2477729" cy="36933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kumimoji="1" lang="en-US" altLang="ja-JP" dirty="0" err="1"/>
              <a:t>Telnov</a:t>
            </a:r>
            <a:r>
              <a:rPr kumimoji="1" lang="en-US" altLang="ja-JP" dirty="0"/>
              <a:t>, LCWS2025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76760304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9A9B039-4DF4-AF6A-6A05-C224112EC94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271E895-7B15-AAD0-A8FB-838850F9DA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88544"/>
            <a:ext cx="7886700" cy="706028"/>
          </a:xfrm>
          <a:solidFill>
            <a:schemeClr val="accent5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r>
              <a:rPr kumimoji="1" lang="en-US" altLang="ja-JP" sz="4000" dirty="0"/>
              <a:t>Latest Parameters of ERLC (250GeV)</a:t>
            </a:r>
            <a:endParaRPr kumimoji="1" lang="ja-JP" altLang="en-US" sz="4000" dirty="0"/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29EF3CB5-8DF6-6329-F395-1DAE28DD7D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2025/12/10 EPFL Yokoya</a:t>
            </a:r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B3129B1D-9894-2947-6660-12CC024E84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F600D-D68D-48CE-B1F1-70B796E325E5}" type="slidenum">
              <a:rPr kumimoji="1" lang="ja-JP" altLang="en-US" smtClean="0"/>
              <a:t>17</a:t>
            </a:fld>
            <a:endParaRPr kumimoji="1" lang="ja-JP" altLang="en-US"/>
          </a:p>
        </p:txBody>
      </p:sp>
      <p:pic>
        <p:nvPicPr>
          <p:cNvPr id="9" name="図 8" descr="文字の書かれた紙&#10;&#10;AI 生成コンテンツは誤りを含む可能性があります。">
            <a:extLst>
              <a:ext uri="{FF2B5EF4-FFF2-40B4-BE49-F238E27FC236}">
                <a16:creationId xmlns:a16="http://schemas.microsoft.com/office/drawing/2014/main" id="{24A12110-A457-1E5C-EB5B-7472719EB8C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9053" y="1211063"/>
            <a:ext cx="7585894" cy="5005379"/>
          </a:xfrm>
          <a:prstGeom prst="rect">
            <a:avLst/>
          </a:prstGeom>
        </p:spPr>
      </p:pic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A38340C4-7CD3-2A2A-2609-69464D75C009}"/>
              </a:ext>
            </a:extLst>
          </p:cNvPr>
          <p:cNvSpPr txBox="1"/>
          <p:nvPr/>
        </p:nvSpPr>
        <p:spPr>
          <a:xfrm>
            <a:off x="5471037" y="6248267"/>
            <a:ext cx="2477729" cy="36933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kumimoji="1" lang="en-US" altLang="ja-JP" dirty="0" err="1"/>
              <a:t>Telnov</a:t>
            </a:r>
            <a:r>
              <a:rPr kumimoji="1" lang="en-US" altLang="ja-JP" dirty="0"/>
              <a:t>, LCWS2025</a:t>
            </a:r>
            <a:endParaRPr kumimoji="1" lang="ja-JP" altLang="en-US" dirty="0"/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AA3CAE6C-6729-EC58-BA34-FCB17F314043}"/>
              </a:ext>
            </a:extLst>
          </p:cNvPr>
          <p:cNvSpPr txBox="1"/>
          <p:nvPr/>
        </p:nvSpPr>
        <p:spPr>
          <a:xfrm>
            <a:off x="414797" y="1602476"/>
            <a:ext cx="2672531" cy="646331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Beam current 235 mA</a:t>
            </a:r>
          </a:p>
          <a:p>
            <a:r>
              <a:rPr lang="en-US" altLang="ja-JP" dirty="0"/>
              <a:t>Too high !!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86728918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FB695D0-1261-8B0C-8D2E-1D063D5D369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38BE508-0BDC-3F33-B8BC-DFC2BF07AD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706028"/>
          </a:xfrm>
          <a:solidFill>
            <a:schemeClr val="accent5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r>
              <a:rPr kumimoji="1" lang="en-US" altLang="ja-JP" sz="4000" dirty="0"/>
              <a:t>Latest Parameters of ERLC (500GeV)</a:t>
            </a:r>
            <a:endParaRPr kumimoji="1" lang="ja-JP" altLang="en-US" sz="4000" dirty="0"/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0FD05CDD-8E65-348D-4FB5-695461539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2025/12/10 EPFL Yokoya</a:t>
            </a:r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32EFE3A9-EEF1-034B-C870-D12D7015AE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F600D-D68D-48CE-B1F1-70B796E325E5}" type="slidenum">
              <a:rPr kumimoji="1" lang="ja-JP" altLang="en-US" smtClean="0"/>
              <a:t>18</a:t>
            </a:fld>
            <a:endParaRPr kumimoji="1" lang="ja-JP" altLang="en-US"/>
          </a:p>
        </p:txBody>
      </p:sp>
      <p:pic>
        <p:nvPicPr>
          <p:cNvPr id="6" name="図 5" descr="文字の書かれた紙&#10;&#10;AI 生成コンテンツは誤りを含む可能性があります。">
            <a:extLst>
              <a:ext uri="{FF2B5EF4-FFF2-40B4-BE49-F238E27FC236}">
                <a16:creationId xmlns:a16="http://schemas.microsoft.com/office/drawing/2014/main" id="{A3DE48FD-8583-E24C-ED14-C7AE557FBDF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8650" y="1266531"/>
            <a:ext cx="7886700" cy="4724094"/>
          </a:xfrm>
          <a:prstGeom prst="rect">
            <a:avLst/>
          </a:prstGeom>
        </p:spPr>
      </p:pic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6F78B531-F98D-E38A-D849-B4F18BA73C97}"/>
              </a:ext>
            </a:extLst>
          </p:cNvPr>
          <p:cNvSpPr txBox="1"/>
          <p:nvPr/>
        </p:nvSpPr>
        <p:spPr>
          <a:xfrm>
            <a:off x="5677514" y="6308207"/>
            <a:ext cx="2477729" cy="36933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kumimoji="1" lang="en-US" altLang="ja-JP" dirty="0" err="1"/>
              <a:t>Telnov</a:t>
            </a:r>
            <a:r>
              <a:rPr kumimoji="1" lang="en-US" altLang="ja-JP" dirty="0"/>
              <a:t>, LCWS2025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2642724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51B2493-19D4-5145-04A0-229F627B9B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610234"/>
          </a:xfrm>
          <a:solidFill>
            <a:schemeClr val="accent5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r>
              <a:rPr kumimoji="1" lang="en-US" altLang="ja-JP" dirty="0"/>
              <a:t>AC Power and Cost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36180B86-E936-3023-D2B3-703B4E1F713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2318185"/>
            <a:ext cx="7886700" cy="3947448"/>
          </a:xfrm>
        </p:spPr>
        <p:txBody>
          <a:bodyPr>
            <a:normAutofit fontScale="92500"/>
          </a:bodyPr>
          <a:lstStyle/>
          <a:p>
            <a:r>
              <a:rPr kumimoji="1" lang="en-US" altLang="ja-JP" dirty="0"/>
              <a:t>In the first version,</a:t>
            </a:r>
          </a:p>
          <a:p>
            <a:pPr lvl="1"/>
            <a:r>
              <a:rPr lang="en-US" altLang="ja-JP" dirty="0"/>
              <a:t>Refrigeration 92 MW</a:t>
            </a:r>
          </a:p>
          <a:p>
            <a:pPr lvl="1"/>
            <a:r>
              <a:rPr kumimoji="1" lang="en-US" altLang="ja-JP" dirty="0"/>
              <a:t>RF compensation of HOM loss 30M W</a:t>
            </a:r>
          </a:p>
          <a:p>
            <a:pPr lvl="1"/>
            <a:r>
              <a:rPr kumimoji="1" lang="en-US" altLang="ja-JP" dirty="0"/>
              <a:t>Compensation of energy loss in wiggler 5.3 MW</a:t>
            </a:r>
          </a:p>
          <a:p>
            <a:pPr lvl="1"/>
            <a:r>
              <a:rPr kumimoji="1" lang="en-US" altLang="ja-JP" dirty="0"/>
              <a:t>Total Wall Plus Power ~130 MW</a:t>
            </a:r>
            <a:br>
              <a:rPr kumimoji="1" lang="en-US" altLang="ja-JP" dirty="0"/>
            </a:br>
            <a:r>
              <a:rPr kumimoji="1" lang="en-US" altLang="ja-JP" dirty="0"/>
              <a:t>(Others --- DR, BDS, </a:t>
            </a:r>
            <a:r>
              <a:rPr kumimoji="1" lang="en-US" altLang="ja-JP" dirty="0" err="1"/>
              <a:t>etc</a:t>
            </a:r>
            <a:r>
              <a:rPr kumimoji="1" lang="en-US" altLang="ja-JP" dirty="0"/>
              <a:t>, may be ~15 MW)</a:t>
            </a:r>
          </a:p>
          <a:p>
            <a:r>
              <a:rPr lang="en-US" altLang="ja-JP" dirty="0"/>
              <a:t>More detailed estimation strongly depends on the HOM extraction, cavity Q</a:t>
            </a:r>
            <a:r>
              <a:rPr lang="en-US" altLang="ja-JP" baseline="-25000" dirty="0"/>
              <a:t>0</a:t>
            </a:r>
            <a:r>
              <a:rPr lang="en-US" altLang="ja-JP" dirty="0"/>
              <a:t>, choice of duty cycle (ideally, CW), refrigeration efficiency, etc.</a:t>
            </a:r>
          </a:p>
          <a:p>
            <a:r>
              <a:rPr kumimoji="1" lang="en-US" altLang="ja-JP" dirty="0"/>
              <a:t>Cost: presumably more than 2 x ILC</a:t>
            </a:r>
          </a:p>
          <a:p>
            <a:endParaRPr kumimoji="1" lang="ja-JP" altLang="en-US" dirty="0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2367BF52-F8BB-43D0-EF6B-645BE9E721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2025/12/10 EPFL Yokoya</a:t>
            </a:r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E53C2734-3308-C9CA-726B-EF27F3177E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F600D-D68D-48CE-B1F1-70B796E325E5}" type="slidenum">
              <a:rPr kumimoji="1" lang="ja-JP" altLang="en-US" smtClean="0"/>
              <a:t>19</a:t>
            </a:fld>
            <a:endParaRPr kumimoji="1" lang="ja-JP" altLang="en-US"/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8948925E-D72F-D57E-F9D7-D1725B2BD7F3}"/>
              </a:ext>
            </a:extLst>
          </p:cNvPr>
          <p:cNvSpPr txBox="1"/>
          <p:nvPr/>
        </p:nvSpPr>
        <p:spPr>
          <a:xfrm>
            <a:off x="5102942" y="1088764"/>
            <a:ext cx="404105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/>
              <a:t>Evaluation by European Strategy for Particle Physics -- Accelerator R&amp;D Roadmap</a:t>
            </a:r>
          </a:p>
          <a:p>
            <a:r>
              <a:rPr lang="en-US" altLang="ja-JP" dirty="0">
                <a:hlinkClick r:id="rId2"/>
              </a:rPr>
              <a:t>https://arxiv.org/abs/2207.02095</a:t>
            </a:r>
            <a:endParaRPr lang="en-US" altLang="ja-JP" dirty="0"/>
          </a:p>
          <a:p>
            <a:r>
              <a:rPr kumimoji="1" lang="en-US" altLang="ja-JP" dirty="0"/>
              <a:t>Page195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0021609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BBD9C42-833F-4EC6-6B13-969D315185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957047"/>
          </a:xfrm>
          <a:solidFill>
            <a:schemeClr val="accent5">
              <a:lumMod val="20000"/>
              <a:lumOff val="80000"/>
            </a:schemeClr>
          </a:solidFill>
        </p:spPr>
        <p:txBody>
          <a:bodyPr/>
          <a:lstStyle/>
          <a:p>
            <a:r>
              <a:rPr kumimoji="1" lang="en-US" altLang="ja-JP" dirty="0"/>
              <a:t>Introduction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6DF4D85A-677C-7651-6DF3-E6957097F4A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606378"/>
            <a:ext cx="7886700" cy="4570585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100000"/>
              </a:lnSpc>
            </a:pPr>
            <a:r>
              <a:rPr kumimoji="1" lang="en-US" altLang="ja-JP" dirty="0"/>
              <a:t>Most popular direction of extension of linear colliders beyond Higgs is the energy upgrade</a:t>
            </a:r>
          </a:p>
          <a:p>
            <a:pPr>
              <a:lnSpc>
                <a:spcPct val="100000"/>
              </a:lnSpc>
            </a:pPr>
            <a:r>
              <a:rPr lang="en-US" altLang="ja-JP" dirty="0"/>
              <a:t>It is also possible to go to much higher luminosities using the energy recovery technology</a:t>
            </a:r>
          </a:p>
          <a:p>
            <a:pPr>
              <a:lnSpc>
                <a:spcPct val="100000"/>
              </a:lnSpc>
            </a:pPr>
            <a:r>
              <a:rPr kumimoji="1" lang="en-US" altLang="ja-JP" dirty="0"/>
              <a:t>Several ideas have been proposed. </a:t>
            </a:r>
            <a:r>
              <a:rPr lang="en-US" altLang="ja-JP" dirty="0"/>
              <a:t>Among them ERLC, </a:t>
            </a:r>
            <a:r>
              <a:rPr lang="en-US" altLang="ja-JP" dirty="0" err="1"/>
              <a:t>ReLiC</a:t>
            </a:r>
            <a:r>
              <a:rPr lang="en-US" altLang="ja-JP" dirty="0"/>
              <a:t> and Ghost Colliders are being considered</a:t>
            </a:r>
          </a:p>
          <a:p>
            <a:pPr>
              <a:lnSpc>
                <a:spcPct val="100000"/>
              </a:lnSpc>
            </a:pPr>
            <a:r>
              <a:rPr kumimoji="1" lang="en-US" altLang="ja-JP" dirty="0"/>
              <a:t>I am giving an introduction to these ideas with emphasis on beam dynamics issues. </a:t>
            </a:r>
            <a:r>
              <a:rPr kumimoji="1" lang="en-US" altLang="ja-JP" b="1" dirty="0"/>
              <a:t>Obviously, very, very brief in 20 minutes.</a:t>
            </a:r>
            <a:endParaRPr kumimoji="1" lang="ja-JP" altLang="en-US" b="1" dirty="0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AD3ADCFA-3529-E5EB-D172-9EC427A03F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2025/12/10 EPFL Yokoya</a:t>
            </a:r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9E6A9E10-A68E-7533-D5FE-11A39812BA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F600D-D68D-48CE-B1F1-70B796E325E5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7393998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0F61921-E023-9860-46A6-568CA20EA9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696758"/>
          </a:xfrm>
          <a:solidFill>
            <a:schemeClr val="accent5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r>
              <a:rPr kumimoji="1" lang="en-US" altLang="ja-JP" dirty="0"/>
              <a:t>TW Twin-Axis Cavity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B180F166-C9A9-4A14-4E48-09BA226DEA0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4049" y="1337201"/>
            <a:ext cx="3808869" cy="5250412"/>
          </a:xfrm>
        </p:spPr>
        <p:txBody>
          <a:bodyPr>
            <a:normAutofit fontScale="85000" lnSpcReduction="20000"/>
          </a:bodyPr>
          <a:lstStyle/>
          <a:p>
            <a:r>
              <a:rPr lang="en-US" altLang="ja-JP" b="1" dirty="0">
                <a:solidFill>
                  <a:srgbClr val="FF0000"/>
                </a:solidFill>
              </a:rPr>
              <a:t>ERLC requires twin-axis cavity</a:t>
            </a:r>
          </a:p>
          <a:p>
            <a:r>
              <a:rPr lang="en-US" altLang="ja-JP" dirty="0"/>
              <a:t>Travelling</a:t>
            </a:r>
            <a:r>
              <a:rPr lang="ja-JP" altLang="en-US" dirty="0"/>
              <a:t> </a:t>
            </a:r>
            <a:r>
              <a:rPr lang="en-US" altLang="ja-JP" dirty="0"/>
              <a:t>Wave idea</a:t>
            </a:r>
          </a:p>
          <a:p>
            <a:pPr lvl="2"/>
            <a:r>
              <a:rPr lang="en-US" altLang="ja-JP" dirty="0"/>
              <a:t>S. Belomestnykh, et.al. </a:t>
            </a:r>
            <a:r>
              <a:rPr lang="en-US" altLang="ja-JP" dirty="0" err="1"/>
              <a:t>arxiv</a:t>
            </a:r>
            <a:r>
              <a:rPr lang="en-US" altLang="ja-JP" dirty="0"/>
              <a:t> 2307.06248.pdf. 2209.01074.pdf</a:t>
            </a:r>
          </a:p>
          <a:p>
            <a:pPr lvl="1"/>
            <a:r>
              <a:rPr kumimoji="1" lang="en-US" altLang="ja-JP" dirty="0"/>
              <a:t>SW = TW(right)+TW(left)</a:t>
            </a:r>
          </a:p>
          <a:p>
            <a:pPr lvl="1"/>
            <a:r>
              <a:rPr lang="en-US" altLang="ja-JP" dirty="0"/>
              <a:t>TW(left) does not contribute in acceleration</a:t>
            </a:r>
          </a:p>
          <a:p>
            <a:pPr lvl="1"/>
            <a:r>
              <a:rPr kumimoji="1" lang="en-US" altLang="ja-JP" dirty="0"/>
              <a:t>Use waveguide for the return wave</a:t>
            </a:r>
          </a:p>
          <a:p>
            <a:r>
              <a:rPr lang="en-US" altLang="ja-JP" dirty="0"/>
              <a:t>This idea can be adopted in ERLC twin-axis cavity</a:t>
            </a:r>
          </a:p>
          <a:p>
            <a:pPr lvl="2"/>
            <a:r>
              <a:rPr kumimoji="1" lang="en-US" altLang="ja-JP" dirty="0"/>
              <a:t>KY  LCWS2024, ERL2024</a:t>
            </a:r>
          </a:p>
          <a:p>
            <a:pPr lvl="1"/>
            <a:r>
              <a:rPr lang="en-US" altLang="ja-JP" dirty="0"/>
              <a:t>Can effectively gain factor ~1.7</a:t>
            </a:r>
            <a:endParaRPr kumimoji="1" lang="en-US" altLang="ja-JP" dirty="0"/>
          </a:p>
          <a:p>
            <a:endParaRPr kumimoji="1" lang="ja-JP" altLang="en-US" dirty="0"/>
          </a:p>
        </p:txBody>
      </p:sp>
      <p:pic>
        <p:nvPicPr>
          <p:cNvPr id="5" name="図 4" descr="ダイアグラム&#10;&#10;AI 生成コンテンツは誤りを含む可能性があります。">
            <a:extLst>
              <a:ext uri="{FF2B5EF4-FFF2-40B4-BE49-F238E27FC236}">
                <a16:creationId xmlns:a16="http://schemas.microsoft.com/office/drawing/2014/main" id="{DE62B4BD-1C1F-7FB5-8D16-30599D55EDE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45858" y="3282848"/>
            <a:ext cx="4414093" cy="2852776"/>
          </a:xfrm>
          <a:prstGeom prst="rect">
            <a:avLst/>
          </a:prstGeom>
        </p:spPr>
      </p:pic>
      <p:pic>
        <p:nvPicPr>
          <p:cNvPr id="7" name="図 6" descr="テキスト&#10;&#10;AI 生成コンテンツは誤りを含む可能性があります。">
            <a:extLst>
              <a:ext uri="{FF2B5EF4-FFF2-40B4-BE49-F238E27FC236}">
                <a16:creationId xmlns:a16="http://schemas.microsoft.com/office/drawing/2014/main" id="{B4A6F315-4D7C-41E1-2858-67B42ACE91E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56624" y="1337200"/>
            <a:ext cx="3847988" cy="1484657"/>
          </a:xfrm>
          <a:prstGeom prst="rect">
            <a:avLst/>
          </a:prstGeom>
        </p:spPr>
      </p:pic>
      <p:sp>
        <p:nvSpPr>
          <p:cNvPr id="8" name="日付プレースホルダー 7">
            <a:extLst>
              <a:ext uri="{FF2B5EF4-FFF2-40B4-BE49-F238E27FC236}">
                <a16:creationId xmlns:a16="http://schemas.microsoft.com/office/drawing/2014/main" id="{DE1FCB08-BAD8-07A8-2BF4-FC402ABE3E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2025/12/10 EPFL Yokoya</a:t>
            </a:r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AEC9230A-5E4B-14C8-DC3F-AF669CF2B7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F600D-D68D-48CE-B1F1-70B796E325E5}" type="slidenum">
              <a:rPr kumimoji="1" lang="ja-JP" altLang="en-US" smtClean="0"/>
              <a:t>20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9100885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A6B338D-ADA7-4A2F-9A61-A6B7576209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746701"/>
          </a:xfrm>
          <a:solidFill>
            <a:schemeClr val="accent5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r>
              <a:rPr kumimoji="1" lang="en-US" altLang="ja-JP" sz="3600" dirty="0"/>
              <a:t>Beam Dynamics Issues (1): General</a:t>
            </a:r>
            <a:endParaRPr kumimoji="1" lang="ja-JP" altLang="en-US" sz="3600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8C762B85-EAC2-4B14-8FBB-68801973568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330036"/>
            <a:ext cx="7886700" cy="4846927"/>
          </a:xfrm>
        </p:spPr>
        <p:txBody>
          <a:bodyPr>
            <a:normAutofit lnSpcReduction="10000"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kumimoji="1" lang="en-US" altLang="ja-JP" dirty="0"/>
              <a:t>The entire system is a damping ring with extraordinary long insertion (~ 20km) of 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kumimoji="1" lang="en-US" altLang="ja-JP" dirty="0"/>
              <a:t>BC (bunch compressor)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US" altLang="ja-JP" dirty="0"/>
              <a:t>Acceleration </a:t>
            </a:r>
            <a:r>
              <a:rPr lang="en-US" altLang="ja-JP" dirty="0" err="1"/>
              <a:t>linac</a:t>
            </a:r>
            <a:endParaRPr lang="en-US" altLang="ja-JP" dirty="0"/>
          </a:p>
          <a:p>
            <a:pPr lvl="1">
              <a:buFont typeface="Wingdings" panose="05000000000000000000" pitchFamily="2" charset="2"/>
              <a:buChar char="ü"/>
            </a:pPr>
            <a:r>
              <a:rPr kumimoji="1" lang="en-US" altLang="ja-JP" dirty="0"/>
              <a:t>FFS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US" altLang="ja-JP" dirty="0"/>
              <a:t>IP (beam-beam)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kumimoji="1" lang="en-US" altLang="ja-JP" dirty="0"/>
              <a:t>FFS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US" altLang="ja-JP" dirty="0"/>
              <a:t>Deceleration </a:t>
            </a:r>
            <a:r>
              <a:rPr lang="en-US" altLang="ja-JP" dirty="0" err="1"/>
              <a:t>linac</a:t>
            </a:r>
            <a:endParaRPr lang="en-US" altLang="ja-JP" dirty="0"/>
          </a:p>
          <a:p>
            <a:pPr lvl="1">
              <a:buFont typeface="Wingdings" panose="05000000000000000000" pitchFamily="2" charset="2"/>
              <a:buChar char="ü"/>
            </a:pPr>
            <a:r>
              <a:rPr kumimoji="1" lang="en-US" altLang="ja-JP" dirty="0"/>
              <a:t>BD (bunch decompressor)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altLang="ja-JP" dirty="0"/>
              <a:t>Damping time 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US" altLang="ja-JP" dirty="0"/>
              <a:t>25MeV energy loss by wigglers and arc magnets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US" altLang="ja-JP" dirty="0"/>
              <a:t>Longitudinal : 200 turns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kumimoji="1" lang="en-US" altLang="ja-JP" dirty="0"/>
              <a:t>Transverse : 400 turns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2ED43F2D-BC05-4DED-AB24-F2B8969E5F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2025/12/10 EPFL Yokoya</a:t>
            </a:r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9953EA3E-7A19-43BC-97C2-0AB1E388B8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0B3866-9123-47B1-99EA-4CC694D67FBD}" type="slidenum">
              <a:rPr kumimoji="1" lang="ja-JP" altLang="en-US" smtClean="0"/>
              <a:t>21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8572250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1390528-5AD0-4E11-BFAA-EEEA6B87D2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653183"/>
          </a:xfrm>
          <a:solidFill>
            <a:schemeClr val="accent5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r>
              <a:rPr kumimoji="1" lang="en-US" altLang="ja-JP" sz="3600" dirty="0"/>
              <a:t>Beam Dynamics Issues (2) Transverse</a:t>
            </a:r>
            <a:endParaRPr kumimoji="1" lang="ja-JP" altLang="en-US" sz="3600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0E4DDE5D-11DC-42E1-BFFA-4E0F971FD00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160206"/>
            <a:ext cx="7886700" cy="4945626"/>
          </a:xfrm>
        </p:spPr>
        <p:txBody>
          <a:bodyPr>
            <a:normAutofit fontScale="62500" lnSpcReduction="20000"/>
          </a:bodyPr>
          <a:lstStyle/>
          <a:p>
            <a:pPr>
              <a:lnSpc>
                <a:spcPct val="120000"/>
              </a:lnSpc>
              <a:buFont typeface="Wingdings" panose="05000000000000000000" pitchFamily="2" charset="2"/>
              <a:buChar char="Ø"/>
            </a:pPr>
            <a:r>
              <a:rPr lang="en-US" altLang="ja-JP" dirty="0"/>
              <a:t>Damping time is 400 turns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Ø"/>
            </a:pPr>
            <a:r>
              <a:rPr kumimoji="1" lang="en-US" altLang="ja-JP" dirty="0"/>
              <a:t>Stochastic effects accumulate over 400 turns, e.g.,</a:t>
            </a:r>
          </a:p>
          <a:p>
            <a:pPr lvl="1"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en-US" altLang="ja-JP" dirty="0"/>
              <a:t>Dogleg in FFS (to create dispersion necessary for chromaticity correction)</a:t>
            </a:r>
          </a:p>
          <a:p>
            <a:pPr lvl="1"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en-US" altLang="ja-JP" dirty="0"/>
              <a:t>Linacs due to the geoid-following orbit (ILC)</a:t>
            </a:r>
          </a:p>
          <a:p>
            <a:pPr lvl="1"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kumimoji="1" lang="en-US" altLang="ja-JP" dirty="0"/>
              <a:t>Bunch compressors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Ø"/>
            </a:pPr>
            <a:r>
              <a:rPr lang="en-US" altLang="ja-JP" dirty="0"/>
              <a:t>Emittance increase in the </a:t>
            </a:r>
            <a:r>
              <a:rPr lang="en-US" altLang="ja-JP" dirty="0" err="1"/>
              <a:t>linacs</a:t>
            </a:r>
            <a:r>
              <a:rPr lang="en-US" altLang="ja-JP" dirty="0"/>
              <a:t> due to misalignment and wakes</a:t>
            </a:r>
          </a:p>
          <a:p>
            <a:pPr lvl="1"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en-US" altLang="ja-JP" dirty="0"/>
              <a:t>E</a:t>
            </a:r>
            <a:r>
              <a:rPr kumimoji="1" lang="en-US" altLang="ja-JP" dirty="0"/>
              <a:t>RLC adopts 35nm of vertical normalized </a:t>
            </a:r>
            <a:r>
              <a:rPr kumimoji="1" lang="en-US" altLang="ja-JP" dirty="0" err="1"/>
              <a:t>emittanceat</a:t>
            </a:r>
            <a:r>
              <a:rPr kumimoji="1" lang="en-US" altLang="ja-JP" dirty="0"/>
              <a:t> IP (same as ILC)</a:t>
            </a:r>
          </a:p>
          <a:p>
            <a:pPr lvl="1"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kumimoji="1" lang="en-US" altLang="ja-JP" dirty="0"/>
              <a:t> ILC expects ~15nm increase in the linac (20nm </a:t>
            </a:r>
            <a:r>
              <a:rPr kumimoji="1" lang="en-US" altLang="ja-JP" dirty="0">
                <a:sym typeface="Wingdings" panose="05000000000000000000" pitchFamily="2" charset="2"/>
              </a:rPr>
              <a:t> 35nm)</a:t>
            </a:r>
            <a:endParaRPr kumimoji="1" lang="en-US" altLang="ja-JP" dirty="0"/>
          </a:p>
          <a:p>
            <a:pPr lvl="1"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en-US" altLang="ja-JP" dirty="0"/>
              <a:t>Crazy number if multiplied by 400</a:t>
            </a:r>
          </a:p>
          <a:p>
            <a:pPr lvl="1"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kumimoji="1" lang="en-US" altLang="ja-JP" dirty="0"/>
              <a:t>Major part of ~15nm would not accumulate</a:t>
            </a:r>
          </a:p>
          <a:p>
            <a:pPr lvl="1"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en-US" altLang="ja-JP" dirty="0"/>
              <a:t>But how large is the cumulative component?</a:t>
            </a:r>
          </a:p>
          <a:p>
            <a:pPr lvl="2">
              <a:lnSpc>
                <a:spcPct val="120000"/>
              </a:lnSpc>
            </a:pPr>
            <a:r>
              <a:rPr kumimoji="1" lang="en-US" altLang="ja-JP" dirty="0"/>
              <a:t>Chromatic filamenta</a:t>
            </a:r>
            <a:r>
              <a:rPr lang="en-US" altLang="ja-JP" dirty="0"/>
              <a:t>tion</a:t>
            </a:r>
          </a:p>
          <a:p>
            <a:pPr lvl="2">
              <a:lnSpc>
                <a:spcPct val="120000"/>
              </a:lnSpc>
            </a:pPr>
            <a:r>
              <a:rPr kumimoji="1" lang="en-US" altLang="ja-JP" dirty="0"/>
              <a:t>Ground motion faster than ~10 kHz</a:t>
            </a:r>
          </a:p>
          <a:p>
            <a:pPr lvl="2">
              <a:lnSpc>
                <a:spcPct val="120000"/>
              </a:lnSpc>
            </a:pPr>
            <a:r>
              <a:rPr lang="en-US" altLang="ja-JP" dirty="0"/>
              <a:t>Also, beam-beam disruption?</a:t>
            </a:r>
          </a:p>
          <a:p>
            <a:pPr lvl="1"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kumimoji="1" lang="en-US" altLang="ja-JP" dirty="0"/>
              <a:t>Careful studies are needed</a:t>
            </a:r>
            <a:endParaRPr kumimoji="1" lang="ja-JP" altLang="en-US" dirty="0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B35A95A-EF07-4C9B-B274-C57AEFDDD5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2025/12/10 EPFL Yokoya</a:t>
            </a:r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EBD50FD5-5C69-4E8F-9BBE-3CE2A03A90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0B3866-9123-47B1-99EA-4CC694D67FBD}" type="slidenum">
              <a:rPr kumimoji="1" lang="ja-JP" altLang="en-US" smtClean="0"/>
              <a:t>22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6211773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210BDC7-2874-089B-1AE8-3EAF12D03C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1031" y="286407"/>
            <a:ext cx="7886700" cy="520994"/>
          </a:xfrm>
          <a:solidFill>
            <a:schemeClr val="accent5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r>
              <a:rPr lang="en-US" altLang="ja-JP" dirty="0"/>
              <a:t>Bending Fields in ILC (1)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905B7647-0FF5-787D-9D76-0D665F741CE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7793" y="845798"/>
            <a:ext cx="4134207" cy="1876382"/>
          </a:xfrm>
        </p:spPr>
        <p:txBody>
          <a:bodyPr>
            <a:normAutofit fontScale="77500" lnSpcReduction="20000"/>
          </a:bodyPr>
          <a:lstStyle/>
          <a:p>
            <a:r>
              <a:rPr kumimoji="1" lang="en-US" altLang="ja-JP" dirty="0"/>
              <a:t>Bunch compressor</a:t>
            </a:r>
          </a:p>
          <a:p>
            <a:r>
              <a:rPr kumimoji="1" lang="en-US" altLang="ja-JP" dirty="0"/>
              <a:t>Vertical bend by off-center orbit in the quads to follow the earth’s curvature</a:t>
            </a:r>
          </a:p>
          <a:p>
            <a:r>
              <a:rPr kumimoji="1" lang="en-US" altLang="ja-JP" dirty="0"/>
              <a:t>Dogleg for positron generation </a:t>
            </a:r>
            <a:r>
              <a:rPr kumimoji="1" lang="en-US" altLang="ja-JP" dirty="0">
                <a:sym typeface="Wingdings" panose="05000000000000000000" pitchFamily="2" charset="2"/>
              </a:rPr>
              <a:t></a:t>
            </a:r>
            <a:endParaRPr kumimoji="1" lang="en-US" altLang="ja-JP" dirty="0"/>
          </a:p>
        </p:txBody>
      </p:sp>
      <p:pic>
        <p:nvPicPr>
          <p:cNvPr id="163" name="図 162" descr="黒い背景に白い文字がある&#10;&#10;低い精度で自動的に生成された説明">
            <a:extLst>
              <a:ext uri="{FF2B5EF4-FFF2-40B4-BE49-F238E27FC236}">
                <a16:creationId xmlns:a16="http://schemas.microsoft.com/office/drawing/2014/main" id="{46AA1EF1-86D5-5B35-1CF6-0746D3C5FCC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48347" y="1464952"/>
            <a:ext cx="5042045" cy="1082195"/>
          </a:xfrm>
          <a:prstGeom prst="rect">
            <a:avLst/>
          </a:prstGeom>
        </p:spPr>
      </p:pic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1DFBFC3D-A94F-1DBC-41E4-961FA3D41F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F600D-D68D-48CE-B1F1-70B796E325E5}" type="slidenum">
              <a:rPr kumimoji="1" lang="ja-JP" altLang="en-US" smtClean="0"/>
              <a:t>23</a:t>
            </a:fld>
            <a:endParaRPr kumimoji="1" lang="ja-JP" altLang="en-US"/>
          </a:p>
        </p:txBody>
      </p:sp>
      <p:sp>
        <p:nvSpPr>
          <p:cNvPr id="6" name="日付プレースホルダー 5">
            <a:extLst>
              <a:ext uri="{FF2B5EF4-FFF2-40B4-BE49-F238E27FC236}">
                <a16:creationId xmlns:a16="http://schemas.microsoft.com/office/drawing/2014/main" id="{3CC8CADE-FCE1-A13F-90B1-35814130A9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2025/12/10 EPFL Yokoya</a:t>
            </a:r>
            <a:endParaRPr kumimoji="1" lang="ja-JP" altLang="en-US"/>
          </a:p>
        </p:txBody>
      </p:sp>
      <p:sp>
        <p:nvSpPr>
          <p:cNvPr id="11" name="コンテンツ プレースホルダー 2">
            <a:extLst>
              <a:ext uri="{FF2B5EF4-FFF2-40B4-BE49-F238E27FC236}">
                <a16:creationId xmlns:a16="http://schemas.microsoft.com/office/drawing/2014/main" id="{111D026E-660E-F994-C87F-A2414A207F55}"/>
              </a:ext>
            </a:extLst>
          </p:cNvPr>
          <p:cNvSpPr txBox="1">
            <a:spLocks/>
          </p:cNvSpPr>
          <p:nvPr/>
        </p:nvSpPr>
        <p:spPr>
          <a:xfrm>
            <a:off x="437792" y="2585544"/>
            <a:ext cx="7413435" cy="2028497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Wingdings" panose="05000000000000000000" pitchFamily="2" charset="2"/>
              <a:buChar char="Ø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ü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dirty="0"/>
              <a:t>Bends in Final Focus System </a:t>
            </a:r>
          </a:p>
          <a:p>
            <a:pPr lvl="1"/>
            <a:r>
              <a:rPr lang="en-US" altLang="ja-JP" dirty="0"/>
              <a:t>To create dispersion</a:t>
            </a:r>
          </a:p>
          <a:p>
            <a:pPr lvl="1"/>
            <a:r>
              <a:rPr lang="en-US" altLang="ja-JP" dirty="0"/>
              <a:t>ILC FFS is designed for </a:t>
            </a:r>
            <a:r>
              <a:rPr lang="en-US" altLang="ja-JP" dirty="0" err="1"/>
              <a:t>E</a:t>
            </a:r>
            <a:r>
              <a:rPr lang="en-US" altLang="ja-JP" baseline="-25000" dirty="0" err="1"/>
              <a:t>beam</a:t>
            </a:r>
            <a:r>
              <a:rPr lang="en-US" altLang="ja-JP" dirty="0"/>
              <a:t>=500 GeV</a:t>
            </a:r>
          </a:p>
          <a:p>
            <a:pPr lvl="1"/>
            <a:r>
              <a:rPr lang="en-US" altLang="ja-JP" dirty="0" err="1">
                <a:latin typeface="Symbol" panose="05050102010706020507" pitchFamily="18" charset="2"/>
              </a:rPr>
              <a:t>De</a:t>
            </a:r>
            <a:r>
              <a:rPr lang="en-US" altLang="ja-JP" baseline="-25000" dirty="0" err="1"/>
              <a:t>xn</a:t>
            </a:r>
            <a:r>
              <a:rPr lang="en-US" altLang="ja-JP" dirty="0"/>
              <a:t> at 250GeV is 1/64, but not small enough compared with 1/400</a:t>
            </a:r>
          </a:p>
          <a:p>
            <a:pPr lvl="1"/>
            <a:r>
              <a:rPr lang="en-US" altLang="ja-JP" dirty="0">
                <a:sym typeface="Wingdings" panose="05000000000000000000" pitchFamily="2" charset="2"/>
              </a:rPr>
              <a:t> must be a bit longer</a:t>
            </a:r>
            <a:endParaRPr lang="en-US" altLang="ja-JP" baseline="-25000" dirty="0"/>
          </a:p>
        </p:txBody>
      </p:sp>
      <p:grpSp>
        <p:nvGrpSpPr>
          <p:cNvPr id="13" name="グループ化 12">
            <a:extLst>
              <a:ext uri="{FF2B5EF4-FFF2-40B4-BE49-F238E27FC236}">
                <a16:creationId xmlns:a16="http://schemas.microsoft.com/office/drawing/2014/main" id="{FAAEE86C-A652-9EC6-A6DF-25503C1D828B}"/>
              </a:ext>
            </a:extLst>
          </p:cNvPr>
          <p:cNvGrpSpPr/>
          <p:nvPr/>
        </p:nvGrpSpPr>
        <p:grpSpPr>
          <a:xfrm>
            <a:off x="60698" y="4739695"/>
            <a:ext cx="9007365" cy="1356898"/>
            <a:chOff x="-178675" y="1233966"/>
            <a:chExt cx="9540768" cy="1437252"/>
          </a:xfrm>
        </p:grpSpPr>
        <p:pic>
          <p:nvPicPr>
            <p:cNvPr id="16" name="図 15">
              <a:extLst>
                <a:ext uri="{FF2B5EF4-FFF2-40B4-BE49-F238E27FC236}">
                  <a16:creationId xmlns:a16="http://schemas.microsoft.com/office/drawing/2014/main" id="{AE43E886-8DA1-059D-8A0A-86A4FB15F83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-178675" y="1233966"/>
              <a:ext cx="4078014" cy="1426743"/>
            </a:xfrm>
            <a:prstGeom prst="rect">
              <a:avLst/>
            </a:prstGeom>
          </p:spPr>
        </p:pic>
        <p:pic>
          <p:nvPicPr>
            <p:cNvPr id="17" name="図 16">
              <a:extLst>
                <a:ext uri="{FF2B5EF4-FFF2-40B4-BE49-F238E27FC236}">
                  <a16:creationId xmlns:a16="http://schemas.microsoft.com/office/drawing/2014/main" id="{16AF8156-08DF-907B-C98A-39F3C8448C9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888829" y="1244475"/>
              <a:ext cx="5473264" cy="1426743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76503814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グループ化 19">
            <a:extLst>
              <a:ext uri="{FF2B5EF4-FFF2-40B4-BE49-F238E27FC236}">
                <a16:creationId xmlns:a16="http://schemas.microsoft.com/office/drawing/2014/main" id="{12DE0A7C-5AEC-3692-3810-59FFB2605C78}"/>
              </a:ext>
            </a:extLst>
          </p:cNvPr>
          <p:cNvGrpSpPr/>
          <p:nvPr/>
        </p:nvGrpSpPr>
        <p:grpSpPr>
          <a:xfrm>
            <a:off x="875541" y="3174989"/>
            <a:ext cx="7019526" cy="1936361"/>
            <a:chOff x="521579" y="4320193"/>
            <a:chExt cx="7019526" cy="1936361"/>
          </a:xfrm>
        </p:grpSpPr>
        <p:grpSp>
          <p:nvGrpSpPr>
            <p:cNvPr id="16" name="グループ化 15">
              <a:extLst>
                <a:ext uri="{FF2B5EF4-FFF2-40B4-BE49-F238E27FC236}">
                  <a16:creationId xmlns:a16="http://schemas.microsoft.com/office/drawing/2014/main" id="{BBE216E5-727F-59A1-FC74-47D5A98D9C4F}"/>
                </a:ext>
              </a:extLst>
            </p:cNvPr>
            <p:cNvGrpSpPr/>
            <p:nvPr/>
          </p:nvGrpSpPr>
          <p:grpSpPr>
            <a:xfrm>
              <a:off x="521579" y="4320193"/>
              <a:ext cx="5586168" cy="1914049"/>
              <a:chOff x="467791" y="3793068"/>
              <a:chExt cx="5586168" cy="1914049"/>
            </a:xfrm>
          </p:grpSpPr>
          <p:grpSp>
            <p:nvGrpSpPr>
              <p:cNvPr id="15" name="グループ化 14">
                <a:extLst>
                  <a:ext uri="{FF2B5EF4-FFF2-40B4-BE49-F238E27FC236}">
                    <a16:creationId xmlns:a16="http://schemas.microsoft.com/office/drawing/2014/main" id="{9DA3DCA1-C59B-48F2-2ED3-2B2271F9F2D5}"/>
                  </a:ext>
                </a:extLst>
              </p:cNvPr>
              <p:cNvGrpSpPr/>
              <p:nvPr/>
            </p:nvGrpSpPr>
            <p:grpSpPr>
              <a:xfrm>
                <a:off x="467791" y="3802903"/>
                <a:ext cx="5586168" cy="1904214"/>
                <a:chOff x="4761781" y="3294153"/>
                <a:chExt cx="4013466" cy="1074813"/>
              </a:xfrm>
            </p:grpSpPr>
            <p:grpSp>
              <p:nvGrpSpPr>
                <p:cNvPr id="7" name="グループ化 6">
                  <a:extLst>
                    <a:ext uri="{FF2B5EF4-FFF2-40B4-BE49-F238E27FC236}">
                      <a16:creationId xmlns:a16="http://schemas.microsoft.com/office/drawing/2014/main" id="{C7743ADE-CE25-BB5E-F3E9-47720269725C}"/>
                    </a:ext>
                  </a:extLst>
                </p:cNvPr>
                <p:cNvGrpSpPr/>
                <p:nvPr/>
              </p:nvGrpSpPr>
              <p:grpSpPr>
                <a:xfrm>
                  <a:off x="4761781" y="3294153"/>
                  <a:ext cx="4013466" cy="777348"/>
                  <a:chOff x="970384" y="3165065"/>
                  <a:chExt cx="8173616" cy="1396304"/>
                </a:xfrm>
              </p:grpSpPr>
              <p:cxnSp>
                <p:nvCxnSpPr>
                  <p:cNvPr id="8" name="直線矢印コネクタ 7">
                    <a:extLst>
                      <a:ext uri="{FF2B5EF4-FFF2-40B4-BE49-F238E27FC236}">
                        <a16:creationId xmlns:a16="http://schemas.microsoft.com/office/drawing/2014/main" id="{712E0BCD-AE88-7E6C-9F26-7DAD97D4B20E}"/>
                      </a:ext>
                    </a:extLst>
                  </p:cNvPr>
                  <p:cNvCxnSpPr/>
                  <p:nvPr/>
                </p:nvCxnSpPr>
                <p:spPr>
                  <a:xfrm flipV="1">
                    <a:off x="970384" y="3219061"/>
                    <a:ext cx="4627983" cy="933061"/>
                  </a:xfrm>
                  <a:prstGeom prst="straightConnector1">
                    <a:avLst/>
                  </a:prstGeom>
                  <a:ln>
                    <a:headEnd type="none" w="med" len="med"/>
                    <a:tailEnd type="triangle" w="lg" len="lg"/>
                  </a:ln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" name="直線矢印コネクタ 8">
                    <a:extLst>
                      <a:ext uri="{FF2B5EF4-FFF2-40B4-BE49-F238E27FC236}">
                        <a16:creationId xmlns:a16="http://schemas.microsoft.com/office/drawing/2014/main" id="{8002D416-6044-8C9D-DE53-02185447A4DD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 flipV="1">
                    <a:off x="3645525" y="3196964"/>
                    <a:ext cx="5498475" cy="1364405"/>
                  </a:xfrm>
                  <a:prstGeom prst="straightConnector1">
                    <a:avLst/>
                  </a:prstGeom>
                  <a:ln w="19050">
                    <a:headEnd type="none" w="med" len="med"/>
                    <a:tailEnd type="triangle" w="lg" len="lg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0" name="フリーフォーム: 図形 9">
                    <a:extLst>
                      <a:ext uri="{FF2B5EF4-FFF2-40B4-BE49-F238E27FC236}">
                        <a16:creationId xmlns:a16="http://schemas.microsoft.com/office/drawing/2014/main" id="{C4FA1D6D-EEB0-46B0-D5A3-55BFAFA7C2EC}"/>
                      </a:ext>
                    </a:extLst>
                  </p:cNvPr>
                  <p:cNvSpPr/>
                  <p:nvPr/>
                </p:nvSpPr>
                <p:spPr>
                  <a:xfrm>
                    <a:off x="5641764" y="3165065"/>
                    <a:ext cx="3416306" cy="1350791"/>
                  </a:xfrm>
                  <a:custGeom>
                    <a:avLst/>
                    <a:gdLst>
                      <a:gd name="connsiteX0" fmla="*/ 0 w 3416306"/>
                      <a:gd name="connsiteY0" fmla="*/ 32354 h 1350791"/>
                      <a:gd name="connsiteX1" fmla="*/ 510363 w 3416306"/>
                      <a:gd name="connsiteY1" fmla="*/ 456 h 1350791"/>
                      <a:gd name="connsiteX2" fmla="*/ 967563 w 3416306"/>
                      <a:gd name="connsiteY2" fmla="*/ 53619 h 1350791"/>
                      <a:gd name="connsiteX3" fmla="*/ 1435395 w 3416306"/>
                      <a:gd name="connsiteY3" fmla="*/ 213107 h 1350791"/>
                      <a:gd name="connsiteX4" fmla="*/ 1924493 w 3416306"/>
                      <a:gd name="connsiteY4" fmla="*/ 510819 h 1350791"/>
                      <a:gd name="connsiteX5" fmla="*/ 2200940 w 3416306"/>
                      <a:gd name="connsiteY5" fmla="*/ 755368 h 1350791"/>
                      <a:gd name="connsiteX6" fmla="*/ 2604977 w 3416306"/>
                      <a:gd name="connsiteY6" fmla="*/ 978651 h 1350791"/>
                      <a:gd name="connsiteX7" fmla="*/ 3019647 w 3416306"/>
                      <a:gd name="connsiteY7" fmla="*/ 1201935 h 1350791"/>
                      <a:gd name="connsiteX8" fmla="*/ 3381154 w 3416306"/>
                      <a:gd name="connsiteY8" fmla="*/ 1340158 h 1350791"/>
                      <a:gd name="connsiteX9" fmla="*/ 3402419 w 3416306"/>
                      <a:gd name="connsiteY9" fmla="*/ 1329526 h 1350791"/>
                      <a:gd name="connsiteX10" fmla="*/ 3413051 w 3416306"/>
                      <a:gd name="connsiteY10" fmla="*/ 1318893 h 1350791"/>
                      <a:gd name="connsiteX11" fmla="*/ 3402419 w 3416306"/>
                      <a:gd name="connsiteY11" fmla="*/ 1350791 h 1350791"/>
                      <a:gd name="connsiteX12" fmla="*/ 3402419 w 3416306"/>
                      <a:gd name="connsiteY12" fmla="*/ 1350791 h 1350791"/>
                      <a:gd name="connsiteX13" fmla="*/ 3402419 w 3416306"/>
                      <a:gd name="connsiteY13" fmla="*/ 1329526 h 1350791"/>
                      <a:gd name="connsiteX14" fmla="*/ 3402419 w 3416306"/>
                      <a:gd name="connsiteY14" fmla="*/ 1329526 h 1350791"/>
                      <a:gd name="connsiteX15" fmla="*/ 3402419 w 3416306"/>
                      <a:gd name="connsiteY15" fmla="*/ 1329526 h 135079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</a:cxnLst>
                    <a:rect l="l" t="t" r="r" b="b"/>
                    <a:pathLst>
                      <a:path w="3416306" h="1350791">
                        <a:moveTo>
                          <a:pt x="0" y="32354"/>
                        </a:moveTo>
                        <a:cubicBezTo>
                          <a:pt x="174551" y="14633"/>
                          <a:pt x="349103" y="-3088"/>
                          <a:pt x="510363" y="456"/>
                        </a:cubicBezTo>
                        <a:cubicBezTo>
                          <a:pt x="671623" y="4000"/>
                          <a:pt x="813391" y="18177"/>
                          <a:pt x="967563" y="53619"/>
                        </a:cubicBezTo>
                        <a:cubicBezTo>
                          <a:pt x="1121735" y="89061"/>
                          <a:pt x="1275907" y="136907"/>
                          <a:pt x="1435395" y="213107"/>
                        </a:cubicBezTo>
                        <a:cubicBezTo>
                          <a:pt x="1594883" y="289307"/>
                          <a:pt x="1796902" y="420442"/>
                          <a:pt x="1924493" y="510819"/>
                        </a:cubicBezTo>
                        <a:cubicBezTo>
                          <a:pt x="2052084" y="601196"/>
                          <a:pt x="2087526" y="677396"/>
                          <a:pt x="2200940" y="755368"/>
                        </a:cubicBezTo>
                        <a:cubicBezTo>
                          <a:pt x="2314354" y="833340"/>
                          <a:pt x="2604977" y="978651"/>
                          <a:pt x="2604977" y="978651"/>
                        </a:cubicBezTo>
                        <a:cubicBezTo>
                          <a:pt x="2741428" y="1053079"/>
                          <a:pt x="2890284" y="1141684"/>
                          <a:pt x="3019647" y="1201935"/>
                        </a:cubicBezTo>
                        <a:cubicBezTo>
                          <a:pt x="3149010" y="1262186"/>
                          <a:pt x="3317359" y="1318893"/>
                          <a:pt x="3381154" y="1340158"/>
                        </a:cubicBezTo>
                        <a:cubicBezTo>
                          <a:pt x="3444949" y="1361423"/>
                          <a:pt x="3402419" y="1329526"/>
                          <a:pt x="3402419" y="1329526"/>
                        </a:cubicBezTo>
                        <a:cubicBezTo>
                          <a:pt x="3407735" y="1325982"/>
                          <a:pt x="3413051" y="1315349"/>
                          <a:pt x="3413051" y="1318893"/>
                        </a:cubicBezTo>
                        <a:cubicBezTo>
                          <a:pt x="3413051" y="1322437"/>
                          <a:pt x="3402419" y="1350791"/>
                          <a:pt x="3402419" y="1350791"/>
                        </a:cubicBezTo>
                        <a:lnTo>
                          <a:pt x="3402419" y="1350791"/>
                        </a:lnTo>
                        <a:lnTo>
                          <a:pt x="3402419" y="1329526"/>
                        </a:lnTo>
                        <a:lnTo>
                          <a:pt x="3402419" y="1329526"/>
                        </a:lnTo>
                        <a:lnTo>
                          <a:pt x="3402419" y="1329526"/>
                        </a:lnTo>
                      </a:path>
                    </a:pathLst>
                  </a:custGeom>
                  <a:noFill/>
                  <a:ln w="28575">
                    <a:solidFill>
                      <a:srgbClr val="FF00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cxnSp>
              <p:nvCxnSpPr>
                <p:cNvPr id="12" name="直線矢印コネクタ 11">
                  <a:extLst>
                    <a:ext uri="{FF2B5EF4-FFF2-40B4-BE49-F238E27FC236}">
                      <a16:creationId xmlns:a16="http://schemas.microsoft.com/office/drawing/2014/main" id="{DDC35FB9-3693-43EC-96FB-614F99529B8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6392174" y="3735238"/>
                  <a:ext cx="2271868" cy="586596"/>
                </a:xfrm>
                <a:prstGeom prst="straightConnector1">
                  <a:avLst/>
                </a:prstGeom>
                <a:ln>
                  <a:headEnd type="triangle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4" name="テキスト ボックス 13">
                  <a:extLst>
                    <a:ext uri="{FF2B5EF4-FFF2-40B4-BE49-F238E27FC236}">
                      <a16:creationId xmlns:a16="http://schemas.microsoft.com/office/drawing/2014/main" id="{22F6F784-16DA-19E1-F620-3AF7D9F341D5}"/>
                    </a:ext>
                  </a:extLst>
                </p:cNvPr>
                <p:cNvSpPr txBox="1"/>
                <p:nvPr/>
              </p:nvSpPr>
              <p:spPr>
                <a:xfrm rot="830954">
                  <a:off x="6910407" y="3999634"/>
                  <a:ext cx="891756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kumimoji="1" lang="en-US" altLang="ja-JP" dirty="0"/>
                    <a:t>2.2km</a:t>
                  </a:r>
                  <a:endParaRPr kumimoji="1" lang="ja-JP" altLang="en-US" dirty="0"/>
                </a:p>
              </p:txBody>
            </p:sp>
          </p:grpSp>
          <p:sp>
            <p:nvSpPr>
              <p:cNvPr id="11" name="円弧 10">
                <a:extLst>
                  <a:ext uri="{FF2B5EF4-FFF2-40B4-BE49-F238E27FC236}">
                    <a16:creationId xmlns:a16="http://schemas.microsoft.com/office/drawing/2014/main" id="{2411461D-2549-646C-43A3-8DB166B8F11D}"/>
                  </a:ext>
                </a:extLst>
              </p:cNvPr>
              <p:cNvSpPr/>
              <p:nvPr/>
            </p:nvSpPr>
            <p:spPr>
              <a:xfrm rot="3125266">
                <a:off x="2967691" y="3819154"/>
                <a:ext cx="504117" cy="451945"/>
              </a:xfrm>
              <a:prstGeom prst="arc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" name="テキスト ボックス 12">
                <a:extLst>
                  <a:ext uri="{FF2B5EF4-FFF2-40B4-BE49-F238E27FC236}">
                    <a16:creationId xmlns:a16="http://schemas.microsoft.com/office/drawing/2014/main" id="{828B810A-BD47-8D3E-51EC-E3BE20984247}"/>
                  </a:ext>
                </a:extLst>
              </p:cNvPr>
              <p:cNvSpPr txBox="1"/>
              <p:nvPr/>
            </p:nvSpPr>
            <p:spPr>
              <a:xfrm>
                <a:off x="3398098" y="3947764"/>
                <a:ext cx="921654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en-US" altLang="ja-JP" sz="1600" dirty="0"/>
                  <a:t>14mrad</a:t>
                </a:r>
                <a:endParaRPr kumimoji="1" lang="ja-JP" altLang="en-US" sz="1600" dirty="0"/>
              </a:p>
            </p:txBody>
          </p:sp>
        </p:grpSp>
        <p:sp>
          <p:nvSpPr>
            <p:cNvPr id="18" name="正方形/長方形 17">
              <a:extLst>
                <a:ext uri="{FF2B5EF4-FFF2-40B4-BE49-F238E27FC236}">
                  <a16:creationId xmlns:a16="http://schemas.microsoft.com/office/drawing/2014/main" id="{33144275-B2E9-23C4-CA26-4D64F743112E}"/>
                </a:ext>
              </a:extLst>
            </p:cNvPr>
            <p:cNvSpPr/>
            <p:nvPr/>
          </p:nvSpPr>
          <p:spPr>
            <a:xfrm rot="965362">
              <a:off x="6016881" y="5845124"/>
              <a:ext cx="1524224" cy="71580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" name="テキスト ボックス 18">
              <a:extLst>
                <a:ext uri="{FF2B5EF4-FFF2-40B4-BE49-F238E27FC236}">
                  <a16:creationId xmlns:a16="http://schemas.microsoft.com/office/drawing/2014/main" id="{96EF39BA-5B59-FEFC-A2DB-B33E000FFF8B}"/>
                </a:ext>
              </a:extLst>
            </p:cNvPr>
            <p:cNvSpPr txBox="1"/>
            <p:nvPr/>
          </p:nvSpPr>
          <p:spPr>
            <a:xfrm rot="874047">
              <a:off x="6055787" y="5918000"/>
              <a:ext cx="148436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1600" dirty="0" err="1"/>
                <a:t>Linac</a:t>
              </a:r>
              <a:r>
                <a:rPr kumimoji="1" lang="en-US" altLang="ja-JP" sz="1600" dirty="0"/>
                <a:t> tunnel</a:t>
              </a:r>
              <a:endParaRPr kumimoji="1" lang="ja-JP" altLang="en-US" sz="1600" dirty="0"/>
            </a:p>
          </p:txBody>
        </p:sp>
      </p:grpSp>
      <p:sp>
        <p:nvSpPr>
          <p:cNvPr id="2" name="タイトル 1">
            <a:extLst>
              <a:ext uri="{FF2B5EF4-FFF2-40B4-BE49-F238E27FC236}">
                <a16:creationId xmlns:a16="http://schemas.microsoft.com/office/drawing/2014/main" id="{6210BDC7-2874-089B-1AE8-3EAF12D03C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1031" y="286407"/>
            <a:ext cx="7886700" cy="520994"/>
          </a:xfrm>
          <a:solidFill>
            <a:schemeClr val="accent5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r>
              <a:rPr lang="en-US" altLang="ja-JP" dirty="0"/>
              <a:t>Bending Fields in ILC (2)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905B7647-0FF5-787D-9D76-0D665F741CE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7793" y="845798"/>
            <a:ext cx="8069938" cy="2481504"/>
          </a:xfrm>
        </p:spPr>
        <p:txBody>
          <a:bodyPr>
            <a:normAutofit fontScale="85000" lnSpcReduction="20000"/>
          </a:bodyPr>
          <a:lstStyle/>
          <a:p>
            <a:r>
              <a:rPr lang="en-US" altLang="ja-JP" dirty="0"/>
              <a:t>Crossing angle </a:t>
            </a:r>
            <a:r>
              <a:rPr lang="en-US" altLang="ja-JP" dirty="0">
                <a:sym typeface="Wingdings" panose="05000000000000000000" pitchFamily="2" charset="2"/>
              </a:rPr>
              <a:t></a:t>
            </a:r>
            <a:endParaRPr lang="en-US" altLang="ja-JP" dirty="0"/>
          </a:p>
          <a:p>
            <a:pPr lvl="1"/>
            <a:r>
              <a:rPr lang="en-US" altLang="ja-JP" dirty="0"/>
              <a:t>The beam line must come back to the main </a:t>
            </a:r>
            <a:r>
              <a:rPr lang="en-US" altLang="ja-JP" dirty="0" err="1"/>
              <a:t>linac</a:t>
            </a:r>
            <a:r>
              <a:rPr lang="en-US" altLang="ja-JP" dirty="0"/>
              <a:t> tunnel after IP</a:t>
            </a:r>
          </a:p>
          <a:p>
            <a:pPr lvl="1"/>
            <a:r>
              <a:rPr lang="en-US" altLang="ja-JP" dirty="0"/>
              <a:t>A rough calculation shows this is marginal for E</a:t>
            </a:r>
            <a:r>
              <a:rPr lang="en-US" altLang="ja-JP" baseline="-25000" dirty="0"/>
              <a:t>CM</a:t>
            </a:r>
            <a:r>
              <a:rPr lang="en-US" altLang="ja-JP" dirty="0"/>
              <a:t>=500GeV </a:t>
            </a:r>
            <a:br>
              <a:rPr lang="en-US" altLang="ja-JP" dirty="0"/>
            </a:br>
            <a:r>
              <a:rPr lang="en-US" altLang="ja-JP" dirty="0"/>
              <a:t>(no problem for E</a:t>
            </a:r>
            <a:r>
              <a:rPr lang="en-US" altLang="ja-JP" baseline="-25000" dirty="0"/>
              <a:t>CM</a:t>
            </a:r>
            <a:r>
              <a:rPr lang="en-US" altLang="ja-JP" dirty="0"/>
              <a:t>= 250GeV)</a:t>
            </a:r>
          </a:p>
          <a:p>
            <a:pPr lvl="1"/>
            <a:r>
              <a:rPr lang="en-US" altLang="ja-JP" dirty="0"/>
              <a:t>One more km may be needed</a:t>
            </a:r>
          </a:p>
          <a:p>
            <a:pPr lvl="1"/>
            <a:r>
              <a:rPr lang="en-US" altLang="ja-JP" dirty="0" err="1"/>
              <a:t>Telnov</a:t>
            </a:r>
            <a:r>
              <a:rPr lang="en-US" altLang="ja-JP" dirty="0"/>
              <a:t> proposes (nearly) head-on collision</a:t>
            </a:r>
          </a:p>
          <a:p>
            <a:r>
              <a:rPr lang="en-US" altLang="ja-JP" dirty="0"/>
              <a:t>Need a good optics design</a:t>
            </a:r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1DFBFC3D-A94F-1DBC-41E4-961FA3D41F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F600D-D68D-48CE-B1F1-70B796E325E5}" type="slidenum">
              <a:rPr kumimoji="1" lang="ja-JP" altLang="en-US" smtClean="0"/>
              <a:t>24</a:t>
            </a:fld>
            <a:endParaRPr kumimoji="1" lang="ja-JP" altLang="en-US"/>
          </a:p>
        </p:txBody>
      </p:sp>
      <p:sp>
        <p:nvSpPr>
          <p:cNvPr id="6" name="日付プレースホルダー 5">
            <a:extLst>
              <a:ext uri="{FF2B5EF4-FFF2-40B4-BE49-F238E27FC236}">
                <a16:creationId xmlns:a16="http://schemas.microsoft.com/office/drawing/2014/main" id="{3CC8CADE-FCE1-A13F-90B1-35814130A9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2025/12/10 EPFL Yokoya</a:t>
            </a:r>
            <a:endParaRPr kumimoji="1" lang="ja-JP" altLang="en-US"/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29570026-5FF2-C013-1198-D3C515857A95}"/>
              </a:ext>
            </a:extLst>
          </p:cNvPr>
          <p:cNvSpPr txBox="1"/>
          <p:nvPr/>
        </p:nvSpPr>
        <p:spPr>
          <a:xfrm>
            <a:off x="6363652" y="2389023"/>
            <a:ext cx="2543743" cy="1477328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ja-JP" dirty="0"/>
              <a:t>Note: </a:t>
            </a:r>
            <a:r>
              <a:rPr lang="en-US" altLang="ja-JP" dirty="0" err="1"/>
              <a:t>hor</a:t>
            </a:r>
            <a:r>
              <a:rPr lang="en-US" altLang="ja-JP" dirty="0"/>
              <a:t>/</a:t>
            </a:r>
            <a:r>
              <a:rPr lang="en-US" altLang="ja-JP" dirty="0" err="1"/>
              <a:t>ver</a:t>
            </a:r>
            <a:r>
              <a:rPr lang="en-US" altLang="ja-JP" dirty="0"/>
              <a:t> emittances in </a:t>
            </a:r>
            <a:r>
              <a:rPr lang="en-US" altLang="ja-JP" dirty="0" err="1"/>
              <a:t>Telnov’s</a:t>
            </a:r>
            <a:r>
              <a:rPr lang="ja-JP" altLang="en-US" dirty="0"/>
              <a:t> </a:t>
            </a:r>
            <a:r>
              <a:rPr lang="en-US" altLang="ja-JP" dirty="0"/>
              <a:t>parameter</a:t>
            </a:r>
            <a:r>
              <a:rPr lang="ja-JP" altLang="en-US" dirty="0"/>
              <a:t> </a:t>
            </a:r>
            <a:r>
              <a:rPr lang="en-US" altLang="ja-JP" dirty="0"/>
              <a:t>set</a:t>
            </a:r>
            <a:r>
              <a:rPr lang="ja-JP" altLang="en-US" dirty="0"/>
              <a:t> </a:t>
            </a:r>
            <a:r>
              <a:rPr lang="en-US" altLang="ja-JP" dirty="0"/>
              <a:t>are the same as in ILC TDR</a:t>
            </a:r>
          </a:p>
        </p:txBody>
      </p:sp>
      <p:sp>
        <p:nvSpPr>
          <p:cNvPr id="17" name="コンテンツ プレースホルダー 2">
            <a:extLst>
              <a:ext uri="{FF2B5EF4-FFF2-40B4-BE49-F238E27FC236}">
                <a16:creationId xmlns:a16="http://schemas.microsoft.com/office/drawing/2014/main" id="{0594FD65-7541-0E97-2832-63F266B97782}"/>
              </a:ext>
            </a:extLst>
          </p:cNvPr>
          <p:cNvSpPr txBox="1">
            <a:spLocks/>
          </p:cNvSpPr>
          <p:nvPr/>
        </p:nvSpPr>
        <p:spPr>
          <a:xfrm>
            <a:off x="628650" y="4752631"/>
            <a:ext cx="8069938" cy="1210101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Wingdings" panose="05000000000000000000" pitchFamily="2" charset="2"/>
              <a:buChar char="Ø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ü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dirty="0"/>
              <a:t>LCF@CERN should think about</a:t>
            </a:r>
          </a:p>
          <a:p>
            <a:pPr lvl="1"/>
            <a:r>
              <a:rPr lang="en-US" altLang="ja-JP" dirty="0"/>
              <a:t>Crossing angle</a:t>
            </a:r>
          </a:p>
          <a:p>
            <a:pPr lvl="1"/>
            <a:r>
              <a:rPr lang="en-US" altLang="ja-JP" dirty="0"/>
              <a:t>Terrain-following linacs </a:t>
            </a:r>
          </a:p>
          <a:p>
            <a:pPr lvl="1"/>
            <a:r>
              <a:rPr lang="en-US" altLang="ja-JP" dirty="0"/>
              <a:t>Tunnel </a:t>
            </a:r>
            <a:r>
              <a:rPr lang="en-US" altLang="ja-JP" dirty="0" err="1"/>
              <a:t>crosssection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228687553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237AE84-0340-4636-8B9A-4320CA340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788265"/>
          </a:xfrm>
          <a:solidFill>
            <a:schemeClr val="accent5">
              <a:lumMod val="20000"/>
              <a:lumOff val="80000"/>
            </a:schemeClr>
          </a:solidFill>
        </p:spPr>
        <p:txBody>
          <a:bodyPr/>
          <a:lstStyle/>
          <a:p>
            <a:r>
              <a:rPr kumimoji="1" lang="en-US" altLang="ja-JP" dirty="0"/>
              <a:t>Summary of ERLC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36FCCE71-C504-4810-9853-4C545B01EC8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306286"/>
            <a:ext cx="7886700" cy="5050065"/>
          </a:xfrm>
        </p:spPr>
        <p:txBody>
          <a:bodyPr>
            <a:normAutofit fontScale="92500" lnSpcReduction="10000"/>
          </a:bodyPr>
          <a:lstStyle/>
          <a:p>
            <a:r>
              <a:rPr lang="en-US" altLang="ja-JP" dirty="0"/>
              <a:t>There are many issues to be studied but there seems to be no showstopper</a:t>
            </a:r>
          </a:p>
          <a:p>
            <a:pPr lvl="1"/>
            <a:r>
              <a:rPr kumimoji="1" lang="en-US" altLang="ja-JP" dirty="0"/>
              <a:t>Em</a:t>
            </a:r>
            <a:r>
              <a:rPr lang="en-US" altLang="ja-JP" dirty="0"/>
              <a:t>ittance preservation</a:t>
            </a:r>
            <a:endParaRPr kumimoji="1" lang="en-US" altLang="ja-JP" dirty="0"/>
          </a:p>
          <a:p>
            <a:r>
              <a:rPr kumimoji="1" lang="en-US" altLang="ja-JP" dirty="0"/>
              <a:t>But </a:t>
            </a:r>
          </a:p>
          <a:p>
            <a:pPr lvl="1"/>
            <a:r>
              <a:rPr lang="en-US" altLang="ja-JP" dirty="0"/>
              <a:t>H</a:t>
            </a:r>
            <a:r>
              <a:rPr kumimoji="1" lang="en-US" altLang="ja-JP" dirty="0"/>
              <a:t>igh AC power consumption</a:t>
            </a:r>
          </a:p>
          <a:p>
            <a:pPr lvl="1"/>
            <a:r>
              <a:rPr kumimoji="1" lang="en-US" altLang="ja-JP" dirty="0"/>
              <a:t>High cost, &gt; 2 x ILC</a:t>
            </a:r>
          </a:p>
          <a:p>
            <a:r>
              <a:rPr lang="en-US" altLang="ja-JP" dirty="0"/>
              <a:t>Required R&amp;D</a:t>
            </a:r>
          </a:p>
          <a:p>
            <a:pPr lvl="1"/>
            <a:r>
              <a:rPr kumimoji="1" lang="en-US" altLang="ja-JP" dirty="0"/>
              <a:t>Twin-axis cavity. TW type suggested.</a:t>
            </a:r>
          </a:p>
          <a:p>
            <a:pPr lvl="1"/>
            <a:r>
              <a:rPr lang="en-US" altLang="ja-JP" dirty="0"/>
              <a:t>Cryomodule design with efficient HOM absorber</a:t>
            </a:r>
          </a:p>
          <a:p>
            <a:pPr lvl="1"/>
            <a:r>
              <a:rPr lang="en-US" altLang="ja-JP" dirty="0"/>
              <a:t>Higher Q?  Other SC material?</a:t>
            </a:r>
          </a:p>
          <a:p>
            <a:pPr lvl="1"/>
            <a:r>
              <a:rPr lang="en-US" altLang="ja-JP" dirty="0"/>
              <a:t>How many years?  10 years? 20 years?</a:t>
            </a:r>
          </a:p>
          <a:p>
            <a:r>
              <a:rPr kumimoji="1" lang="en-US" altLang="ja-JP" dirty="0"/>
              <a:t>If these problems are solved</a:t>
            </a:r>
            <a:r>
              <a:rPr lang="en-US" altLang="ja-JP" dirty="0"/>
              <a:t>, ERLC may be a candidate of future luminosity upgrade of ILC</a:t>
            </a:r>
          </a:p>
          <a:p>
            <a:pPr lvl="1"/>
            <a:r>
              <a:rPr kumimoji="1" lang="en-US" altLang="ja-JP" dirty="0"/>
              <a:t>But, perhaps, too expensive for energy upgrade</a:t>
            </a:r>
            <a:endParaRPr kumimoji="1" lang="ja-JP" altLang="en-US" dirty="0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554A9A7E-A104-4DE1-90D5-6700D66732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2025/12/10 EPFL Yokoya</a:t>
            </a:r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0E023E96-5578-4607-83B5-E640D4D803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0B3866-9123-47B1-99EA-4CC694D67FBD}" type="slidenum">
              <a:rPr kumimoji="1" lang="ja-JP" altLang="en-US" smtClean="0"/>
              <a:t>25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263461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3DE3E5B-F516-91A0-F9C5-7C3C7AF81B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32756"/>
            <a:ext cx="7886700" cy="586219"/>
          </a:xfrm>
          <a:solidFill>
            <a:schemeClr val="accent5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r>
              <a:rPr kumimoji="1" lang="en-US" altLang="ja-JP" dirty="0"/>
              <a:t>Ghost Collider (1)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8010ADFD-06A1-899A-1FB3-05E80BC800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950227"/>
            <a:ext cx="7886700" cy="322008"/>
          </a:xfrm>
        </p:spPr>
        <p:txBody>
          <a:bodyPr>
            <a:normAutofit fontScale="62500" lnSpcReduction="20000"/>
          </a:bodyPr>
          <a:lstStyle/>
          <a:p>
            <a:r>
              <a:rPr kumimoji="1" lang="en-US" altLang="ja-JP" dirty="0"/>
              <a:t>Modify </a:t>
            </a:r>
            <a:r>
              <a:rPr kumimoji="1" lang="en-US" altLang="ja-JP" dirty="0" err="1"/>
              <a:t>Telnov’s</a:t>
            </a:r>
            <a:r>
              <a:rPr kumimoji="1" lang="en-US" altLang="ja-JP" dirty="0"/>
              <a:t> ERLC like  (idea by </a:t>
            </a:r>
            <a:r>
              <a:rPr kumimoji="1" lang="en-US" altLang="ja-JP" dirty="0" err="1"/>
              <a:t>Erk</a:t>
            </a:r>
            <a:r>
              <a:rPr kumimoji="1" lang="en-US" altLang="ja-JP" dirty="0"/>
              <a:t> Jensen)</a:t>
            </a:r>
            <a:endParaRPr kumimoji="1" lang="ja-JP" altLang="en-US" dirty="0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F76CD0F-59D5-A063-151A-4EC6AB2EF2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2025/12/10 EPFL Yokoya</a:t>
            </a:r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1E2E931C-C529-9A3B-A370-0C20841E14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F600D-D68D-48CE-B1F1-70B796E325E5}" type="slidenum">
              <a:rPr kumimoji="1" lang="ja-JP" altLang="en-US" smtClean="0"/>
              <a:t>26</a:t>
            </a:fld>
            <a:endParaRPr kumimoji="1" lang="ja-JP" altLang="en-US"/>
          </a:p>
        </p:txBody>
      </p:sp>
      <p:sp>
        <p:nvSpPr>
          <p:cNvPr id="8" name="コンテンツ プレースホルダー 2">
            <a:extLst>
              <a:ext uri="{FF2B5EF4-FFF2-40B4-BE49-F238E27FC236}">
                <a16:creationId xmlns:a16="http://schemas.microsoft.com/office/drawing/2014/main" id="{14CB2351-D769-B0AE-1474-369EBB496148}"/>
              </a:ext>
            </a:extLst>
          </p:cNvPr>
          <p:cNvSpPr txBox="1">
            <a:spLocks/>
          </p:cNvSpPr>
          <p:nvPr/>
        </p:nvSpPr>
        <p:spPr>
          <a:xfrm>
            <a:off x="77643" y="2940255"/>
            <a:ext cx="8672659" cy="3609272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Wingdings" panose="05000000000000000000" pitchFamily="2" charset="2"/>
              <a:buChar char="Ø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ü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en-US" altLang="ja-JP" dirty="0"/>
              <a:t>Split each </a:t>
            </a:r>
            <a:r>
              <a:rPr lang="en-US" altLang="ja-JP" dirty="0" err="1"/>
              <a:t>linac</a:t>
            </a:r>
            <a:r>
              <a:rPr lang="en-US" altLang="ja-JP" dirty="0"/>
              <a:t> into 2 (4 </a:t>
            </a:r>
            <a:r>
              <a:rPr lang="en-US" altLang="ja-JP" dirty="0" err="1"/>
              <a:t>linacs</a:t>
            </a:r>
            <a:r>
              <a:rPr lang="en-US" altLang="ja-JP" dirty="0"/>
              <a:t> of half length)</a:t>
            </a:r>
          </a:p>
          <a:p>
            <a:pPr lvl="1"/>
            <a:r>
              <a:rPr lang="en-US" altLang="ja-JP" dirty="0"/>
              <a:t>Turn around at reach end at the energy Emax/2</a:t>
            </a:r>
          </a:p>
          <a:p>
            <a:pPr lvl="1"/>
            <a:r>
              <a:rPr lang="en-US" altLang="ja-JP" b="1" dirty="0">
                <a:solidFill>
                  <a:srgbClr val="FF0000"/>
                </a:solidFill>
              </a:rPr>
              <a:t>Electron and positron in the same bucket</a:t>
            </a:r>
            <a:r>
              <a:rPr lang="en-US" altLang="ja-JP" dirty="0"/>
              <a:t>, one accelerated and the other decelerated</a:t>
            </a:r>
          </a:p>
          <a:p>
            <a:pPr lvl="1"/>
            <a:r>
              <a:rPr lang="en-US" altLang="ja-JP" b="1" dirty="0">
                <a:solidFill>
                  <a:srgbClr val="FF0000"/>
                </a:solidFill>
              </a:rPr>
              <a:t>Energy transfer within each cavity</a:t>
            </a:r>
            <a:r>
              <a:rPr lang="en-US" altLang="ja-JP" dirty="0"/>
              <a:t> (twin-axis cavity is not needed)</a:t>
            </a:r>
          </a:p>
          <a:p>
            <a:pPr lvl="1"/>
            <a:r>
              <a:rPr lang="en-US" altLang="ja-JP" dirty="0"/>
              <a:t>Almost no longitudinal HOM</a:t>
            </a:r>
          </a:p>
          <a:p>
            <a:pPr lvl="1"/>
            <a:r>
              <a:rPr lang="en-US" altLang="ja-JP" dirty="0"/>
              <a:t>Disadvantage</a:t>
            </a:r>
          </a:p>
          <a:p>
            <a:pPr lvl="2"/>
            <a:r>
              <a:rPr lang="en-US" altLang="ja-JP" b="1" dirty="0">
                <a:solidFill>
                  <a:srgbClr val="FF0000"/>
                </a:solidFill>
              </a:rPr>
              <a:t>High energy arc </a:t>
            </a:r>
            <a:r>
              <a:rPr lang="en-US" altLang="ja-JP" dirty="0"/>
              <a:t>at E=Emax/2  (synchrotron radiation loss)</a:t>
            </a:r>
          </a:p>
          <a:p>
            <a:pPr lvl="3"/>
            <a:r>
              <a:rPr lang="en-US" altLang="ja-JP" b="1" dirty="0">
                <a:solidFill>
                  <a:srgbClr val="FF0000"/>
                </a:solidFill>
              </a:rPr>
              <a:t>Energy upgrade extremely expensive</a:t>
            </a:r>
          </a:p>
          <a:p>
            <a:pPr lvl="2"/>
            <a:r>
              <a:rPr lang="en-US" altLang="ja-JP" dirty="0"/>
              <a:t>Large energy ratio between electron and positron at the same location</a:t>
            </a:r>
          </a:p>
          <a:p>
            <a:pPr lvl="2"/>
            <a:r>
              <a:rPr lang="en-US" altLang="ja-JP" dirty="0"/>
              <a:t>BPM for 4 beams (right/left going, electron/positron)</a:t>
            </a:r>
          </a:p>
          <a:p>
            <a:pPr lvl="2"/>
            <a:r>
              <a:rPr lang="en-US" altLang="ja-JP" dirty="0"/>
              <a:t>Transverse HOM may be excited (electron and positron orbits may split due to misalignment, </a:t>
            </a:r>
            <a:r>
              <a:rPr lang="en-US" altLang="ja-JP" dirty="0" err="1"/>
              <a:t>etc</a:t>
            </a:r>
            <a:r>
              <a:rPr lang="en-US" altLang="ja-JP" dirty="0"/>
              <a:t>) but may be milder (?)</a:t>
            </a:r>
            <a:endParaRPr lang="ja-JP" altLang="en-US" dirty="0"/>
          </a:p>
        </p:txBody>
      </p:sp>
      <p:pic>
        <p:nvPicPr>
          <p:cNvPr id="10" name="図 9">
            <a:extLst>
              <a:ext uri="{FF2B5EF4-FFF2-40B4-BE49-F238E27FC236}">
                <a16:creationId xmlns:a16="http://schemas.microsoft.com/office/drawing/2014/main" id="{69013F09-D81C-8049-3B78-24FCC4BDD48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7202" y="1274088"/>
            <a:ext cx="8672659" cy="1609607"/>
          </a:xfrm>
          <a:prstGeom prst="rect">
            <a:avLst/>
          </a:prstGeom>
        </p:spPr>
      </p:pic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91DF617E-42ED-EBEC-63F5-C77E3EE6EA8E}"/>
              </a:ext>
            </a:extLst>
          </p:cNvPr>
          <p:cNvSpPr txBox="1"/>
          <p:nvPr/>
        </p:nvSpPr>
        <p:spPr>
          <a:xfrm>
            <a:off x="7325033" y="1173544"/>
            <a:ext cx="1818967" cy="369332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This is not DR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87173003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348DBEA-B9C1-B970-7239-62C5410E45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794371"/>
          </a:xfrm>
          <a:solidFill>
            <a:schemeClr val="accent5">
              <a:lumMod val="20000"/>
              <a:lumOff val="80000"/>
            </a:schemeClr>
          </a:solidFill>
        </p:spPr>
        <p:txBody>
          <a:bodyPr/>
          <a:lstStyle/>
          <a:p>
            <a:r>
              <a:rPr kumimoji="1" lang="en-US" altLang="ja-JP" dirty="0"/>
              <a:t>Ghost Collider (2) </a:t>
            </a:r>
            <a:r>
              <a:rPr kumimoji="1" lang="en-US" altLang="ja-JP" sz="3200" dirty="0"/>
              <a:t>(A. Hutton)</a:t>
            </a:r>
            <a:endParaRPr kumimoji="1" lang="ja-JP" altLang="en-US" sz="3200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2F2197F4-7763-E0E5-2428-135A284579D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527520"/>
            <a:ext cx="7886700" cy="1749485"/>
          </a:xfrm>
        </p:spPr>
        <p:txBody>
          <a:bodyPr>
            <a:normAutofit fontScale="77500" lnSpcReduction="20000"/>
          </a:bodyPr>
          <a:lstStyle/>
          <a:p>
            <a:r>
              <a:rPr kumimoji="1" lang="en-US" altLang="ja-JP" dirty="0"/>
              <a:t>Further improvement for higher luminosity</a:t>
            </a:r>
          </a:p>
          <a:p>
            <a:r>
              <a:rPr lang="en-US" altLang="ja-JP" b="1" dirty="0">
                <a:solidFill>
                  <a:srgbClr val="FF0000"/>
                </a:solidFill>
              </a:rPr>
              <a:t>Charge mixture at the IP</a:t>
            </a:r>
          </a:p>
          <a:p>
            <a:pPr lvl="1"/>
            <a:r>
              <a:rPr kumimoji="1" lang="en-US" altLang="ja-JP" dirty="0"/>
              <a:t>Collision of mixed (e+ plus e-) bunches</a:t>
            </a:r>
          </a:p>
          <a:p>
            <a:pPr lvl="1"/>
            <a:r>
              <a:rPr kumimoji="1" lang="en-US" altLang="ja-JP" dirty="0"/>
              <a:t>No </a:t>
            </a:r>
            <a:r>
              <a:rPr kumimoji="1" lang="en-US" altLang="ja-JP" dirty="0" err="1"/>
              <a:t>beamstrahlung</a:t>
            </a:r>
            <a:r>
              <a:rPr kumimoji="1" lang="en-US" altLang="ja-JP" dirty="0"/>
              <a:t> (1</a:t>
            </a:r>
            <a:r>
              <a:rPr kumimoji="1" lang="en-US" altLang="ja-JP" baseline="30000" dirty="0"/>
              <a:t>st</a:t>
            </a:r>
            <a:r>
              <a:rPr kumimoji="1" lang="en-US" altLang="ja-JP" dirty="0"/>
              <a:t> order)</a:t>
            </a:r>
          </a:p>
          <a:p>
            <a:pPr lvl="1"/>
            <a:r>
              <a:rPr lang="en-US" altLang="ja-JP" dirty="0"/>
              <a:t>To do this, insert chicanes after </a:t>
            </a:r>
            <a:r>
              <a:rPr lang="en-US" altLang="ja-JP" dirty="0" err="1"/>
              <a:t>linac</a:t>
            </a:r>
            <a:r>
              <a:rPr lang="en-US" altLang="ja-JP" dirty="0"/>
              <a:t> to make a delay of </a:t>
            </a:r>
            <a:r>
              <a:rPr lang="en-US" altLang="ja-JP" dirty="0">
                <a:latin typeface="Symbol" panose="05050102010706020507" pitchFamily="18" charset="2"/>
              </a:rPr>
              <a:t>l</a:t>
            </a:r>
            <a:r>
              <a:rPr lang="en-US" altLang="ja-JP" dirty="0"/>
              <a:t>/2 </a:t>
            </a:r>
            <a:endParaRPr kumimoji="1" lang="ja-JP" altLang="en-US" dirty="0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D216185A-D48A-D846-3325-2B72E896A2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2025/12/10 EPFL Yokoya</a:t>
            </a:r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F9532A5C-CF43-74DA-5F8E-7A88F9A267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F600D-D68D-48CE-B1F1-70B796E325E5}" type="slidenum">
              <a:rPr kumimoji="1" lang="ja-JP" altLang="en-US" smtClean="0"/>
              <a:t>27</a:t>
            </a:fld>
            <a:endParaRPr kumimoji="1" lang="ja-JP" altLang="en-US"/>
          </a:p>
        </p:txBody>
      </p:sp>
      <p:pic>
        <p:nvPicPr>
          <p:cNvPr id="23" name="図 22">
            <a:extLst>
              <a:ext uri="{FF2B5EF4-FFF2-40B4-BE49-F238E27FC236}">
                <a16:creationId xmlns:a16="http://schemas.microsoft.com/office/drawing/2014/main" id="{8AC7E84B-85DD-291E-3C7F-79BC4C09000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7521" y="3246495"/>
            <a:ext cx="6843860" cy="1645260"/>
          </a:xfrm>
          <a:prstGeom prst="rect">
            <a:avLst/>
          </a:prstGeom>
        </p:spPr>
      </p:pic>
      <p:sp>
        <p:nvSpPr>
          <p:cNvPr id="24" name="コンテンツ プレースホルダー 2">
            <a:extLst>
              <a:ext uri="{FF2B5EF4-FFF2-40B4-BE49-F238E27FC236}">
                <a16:creationId xmlns:a16="http://schemas.microsoft.com/office/drawing/2014/main" id="{AAD2ACBC-120E-F273-0753-EC68BB3D72FA}"/>
              </a:ext>
            </a:extLst>
          </p:cNvPr>
          <p:cNvSpPr txBox="1">
            <a:spLocks/>
          </p:cNvSpPr>
          <p:nvPr/>
        </p:nvSpPr>
        <p:spPr>
          <a:xfrm>
            <a:off x="460226" y="4891755"/>
            <a:ext cx="7886700" cy="1464596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Wingdings" panose="05000000000000000000" pitchFamily="2" charset="2"/>
              <a:buChar char="Ø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ü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dirty="0"/>
              <a:t>Problems</a:t>
            </a:r>
          </a:p>
          <a:p>
            <a:pPr lvl="1"/>
            <a:r>
              <a:rPr lang="en-US" altLang="ja-JP" b="1" dirty="0">
                <a:solidFill>
                  <a:srgbClr val="FF0000"/>
                </a:solidFill>
              </a:rPr>
              <a:t>Mixed-charge FFS</a:t>
            </a:r>
          </a:p>
          <a:p>
            <a:pPr lvl="2"/>
            <a:r>
              <a:rPr lang="en-US" altLang="ja-JP" dirty="0"/>
              <a:t>Round beam ??   </a:t>
            </a:r>
            <a:r>
              <a:rPr lang="en-US" altLang="ja-JP" dirty="0">
                <a:latin typeface="Symbol" panose="05050102010706020507" pitchFamily="18" charset="2"/>
              </a:rPr>
              <a:t>b</a:t>
            </a:r>
            <a:r>
              <a:rPr lang="en-US" altLang="ja-JP" dirty="0"/>
              <a:t>x = </a:t>
            </a:r>
            <a:r>
              <a:rPr lang="en-US" altLang="ja-JP" dirty="0">
                <a:latin typeface="Symbol" panose="05050102010706020507" pitchFamily="18" charset="2"/>
              </a:rPr>
              <a:t>b</a:t>
            </a:r>
            <a:r>
              <a:rPr lang="en-US" altLang="ja-JP" dirty="0"/>
              <a:t>y, </a:t>
            </a:r>
            <a:r>
              <a:rPr lang="en-US" altLang="ja-JP" dirty="0">
                <a:latin typeface="Symbol" panose="05050102010706020507" pitchFamily="18" charset="2"/>
              </a:rPr>
              <a:t>e</a:t>
            </a:r>
            <a:r>
              <a:rPr lang="en-US" altLang="ja-JP" dirty="0"/>
              <a:t>x = </a:t>
            </a:r>
            <a:r>
              <a:rPr lang="en-US" altLang="ja-JP" dirty="0" err="1">
                <a:latin typeface="Symbol" panose="05050102010706020507" pitchFamily="18" charset="2"/>
              </a:rPr>
              <a:t>e</a:t>
            </a:r>
            <a:r>
              <a:rPr lang="en-US" altLang="ja-JP" dirty="0" err="1"/>
              <a:t>y</a:t>
            </a:r>
            <a:endParaRPr lang="en-US" altLang="ja-JP" b="1" dirty="0">
              <a:solidFill>
                <a:srgbClr val="FF0000"/>
              </a:solidFill>
            </a:endParaRPr>
          </a:p>
          <a:p>
            <a:pPr lvl="1"/>
            <a:r>
              <a:rPr lang="en-US" altLang="ja-JP" dirty="0"/>
              <a:t>Energy upgrade difficult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07593010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584D699-946C-50A1-7BAF-C779004295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657429"/>
          </a:xfrm>
          <a:solidFill>
            <a:schemeClr val="accent5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r>
              <a:rPr kumimoji="1" lang="en-US" altLang="ja-JP" sz="3600" dirty="0"/>
              <a:t>Ghost Collider(3) : Even more </a:t>
            </a:r>
            <a:r>
              <a:rPr lang="en-US" altLang="ja-JP" sz="3600" dirty="0"/>
              <a:t>g</a:t>
            </a:r>
            <a:r>
              <a:rPr kumimoji="1" lang="en-US" altLang="ja-JP" sz="3600" dirty="0"/>
              <a:t>reedy </a:t>
            </a:r>
            <a:r>
              <a:rPr lang="en-US" altLang="ja-JP" sz="3600" dirty="0"/>
              <a:t>i</a:t>
            </a:r>
            <a:r>
              <a:rPr kumimoji="1" lang="en-US" altLang="ja-JP" sz="3600" dirty="0"/>
              <a:t>dea</a:t>
            </a:r>
            <a:endParaRPr kumimoji="1" lang="ja-JP" altLang="en-US" sz="3600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64B23945-2F97-2EE1-2180-97621392293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1571" y="3145788"/>
            <a:ext cx="7886700" cy="2023432"/>
          </a:xfrm>
        </p:spPr>
        <p:txBody>
          <a:bodyPr/>
          <a:lstStyle/>
          <a:p>
            <a:r>
              <a:rPr kumimoji="1" lang="en-US" altLang="ja-JP" dirty="0"/>
              <a:t>Single linac</a:t>
            </a:r>
          </a:p>
          <a:p>
            <a:pPr lvl="1"/>
            <a:r>
              <a:rPr lang="en-US" altLang="ja-JP" dirty="0"/>
              <a:t>All 4 beams in the same linac</a:t>
            </a:r>
          </a:p>
          <a:p>
            <a:pPr lvl="2"/>
            <a:r>
              <a:rPr kumimoji="1" lang="en-US" altLang="ja-JP" dirty="0"/>
              <a:t>Right (left)-going electron (positron) </a:t>
            </a:r>
          </a:p>
          <a:p>
            <a:pPr lvl="1"/>
            <a:r>
              <a:rPr lang="en-US" altLang="ja-JP" dirty="0"/>
              <a:t>Don’t care about collisions in the linac</a:t>
            </a:r>
          </a:p>
          <a:p>
            <a:pPr lvl="2"/>
            <a:r>
              <a:rPr kumimoji="1" lang="en-US" altLang="ja-JP" dirty="0"/>
              <a:t>Neutral beams !!</a:t>
            </a:r>
            <a:endParaRPr kumimoji="1" lang="ja-JP" altLang="en-US" dirty="0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B15EEA7-5D49-8B8E-A80C-2DBCF3FF9A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2025/12/10 EPFL Yokoya</a:t>
            </a:r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3FC62CA9-35E4-F151-0F7C-3CA0763B2A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F600D-D68D-48CE-B1F1-70B796E325E5}" type="slidenum">
              <a:rPr kumimoji="1" lang="ja-JP" altLang="en-US" smtClean="0"/>
              <a:t>28</a:t>
            </a:fld>
            <a:endParaRPr kumimoji="1" lang="ja-JP" altLang="en-US"/>
          </a:p>
        </p:txBody>
      </p:sp>
      <p:grpSp>
        <p:nvGrpSpPr>
          <p:cNvPr id="6" name="Group 32">
            <a:extLst>
              <a:ext uri="{FF2B5EF4-FFF2-40B4-BE49-F238E27FC236}">
                <a16:creationId xmlns:a16="http://schemas.microsoft.com/office/drawing/2014/main" id="{BA3BE493-B4F5-BF64-C4C5-94FCEF3BCA7C}"/>
              </a:ext>
            </a:extLst>
          </p:cNvPr>
          <p:cNvGrpSpPr/>
          <p:nvPr/>
        </p:nvGrpSpPr>
        <p:grpSpPr>
          <a:xfrm>
            <a:off x="807929" y="1463453"/>
            <a:ext cx="7886700" cy="764007"/>
            <a:chOff x="325366" y="4201426"/>
            <a:chExt cx="11529231" cy="1116870"/>
          </a:xfrm>
        </p:grpSpPr>
        <p:pic>
          <p:nvPicPr>
            <p:cNvPr id="7" name="Picture 33">
              <a:extLst>
                <a:ext uri="{FF2B5EF4-FFF2-40B4-BE49-F238E27FC236}">
                  <a16:creationId xmlns:a16="http://schemas.microsoft.com/office/drawing/2014/main" id="{EC5EEFBC-FA7A-EBF1-4043-1708996E9F8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flipV="1">
              <a:off x="6129112" y="4766994"/>
              <a:ext cx="823265" cy="149323"/>
            </a:xfrm>
            <a:prstGeom prst="rect">
              <a:avLst/>
            </a:prstGeom>
          </p:spPr>
        </p:pic>
        <p:pic>
          <p:nvPicPr>
            <p:cNvPr id="8" name="Picture 34">
              <a:extLst>
                <a:ext uri="{FF2B5EF4-FFF2-40B4-BE49-F238E27FC236}">
                  <a16:creationId xmlns:a16="http://schemas.microsoft.com/office/drawing/2014/main" id="{9E448BCA-5456-9307-AB5A-5D78B6EB0FD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rot="10800000" flipV="1">
              <a:off x="6094684" y="4632324"/>
              <a:ext cx="823265" cy="149323"/>
            </a:xfrm>
            <a:prstGeom prst="rect">
              <a:avLst/>
            </a:prstGeom>
          </p:spPr>
        </p:pic>
        <p:pic>
          <p:nvPicPr>
            <p:cNvPr id="9" name="Picture 35">
              <a:extLst>
                <a:ext uri="{FF2B5EF4-FFF2-40B4-BE49-F238E27FC236}">
                  <a16:creationId xmlns:a16="http://schemas.microsoft.com/office/drawing/2014/main" id="{6A4DB260-BCFC-08C7-46A3-E454EDAFE0C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261593" y="4639057"/>
              <a:ext cx="786383" cy="154396"/>
            </a:xfrm>
            <a:prstGeom prst="rect">
              <a:avLst/>
            </a:prstGeom>
          </p:spPr>
        </p:pic>
        <p:pic>
          <p:nvPicPr>
            <p:cNvPr id="10" name="Picture 36">
              <a:extLst>
                <a:ext uri="{FF2B5EF4-FFF2-40B4-BE49-F238E27FC236}">
                  <a16:creationId xmlns:a16="http://schemas.microsoft.com/office/drawing/2014/main" id="{CD0FA378-5DA8-DF58-36D2-27A7DB44559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 b="13138"/>
            <a:stretch/>
          </p:blipFill>
          <p:spPr>
            <a:xfrm rot="10800000">
              <a:off x="5239874" y="4779215"/>
              <a:ext cx="786383" cy="148350"/>
            </a:xfrm>
            <a:prstGeom prst="rect">
              <a:avLst/>
            </a:prstGeom>
          </p:spPr>
        </p:pic>
        <p:cxnSp>
          <p:nvCxnSpPr>
            <p:cNvPr id="11" name="Straight Connector 37">
              <a:extLst>
                <a:ext uri="{FF2B5EF4-FFF2-40B4-BE49-F238E27FC236}">
                  <a16:creationId xmlns:a16="http://schemas.microsoft.com/office/drawing/2014/main" id="{497CBA40-0214-B82F-10C9-A156A220EF33}"/>
                </a:ext>
              </a:extLst>
            </p:cNvPr>
            <p:cNvCxnSpPr>
              <a:stCxn id="23" idx="3"/>
              <a:endCxn id="24" idx="1"/>
            </p:cNvCxnSpPr>
            <p:nvPr/>
          </p:nvCxnSpPr>
          <p:spPr>
            <a:xfrm>
              <a:off x="5247892" y="4770892"/>
              <a:ext cx="1676411" cy="0"/>
            </a:xfrm>
            <a:prstGeom prst="line">
              <a:avLst/>
            </a:prstGeom>
            <a:ln>
              <a:solidFill>
                <a:srgbClr val="7030A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12" name="Picture 38">
              <a:extLst>
                <a:ext uri="{FF2B5EF4-FFF2-40B4-BE49-F238E27FC236}">
                  <a16:creationId xmlns:a16="http://schemas.microsoft.com/office/drawing/2014/main" id="{E2753A20-D216-E568-DDE5-EEE58BA0CD2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rcRect l="11285"/>
            <a:stretch/>
          </p:blipFill>
          <p:spPr>
            <a:xfrm>
              <a:off x="9681208" y="4233132"/>
              <a:ext cx="2173389" cy="1059180"/>
            </a:xfrm>
            <a:prstGeom prst="rect">
              <a:avLst/>
            </a:prstGeom>
          </p:spPr>
        </p:pic>
        <p:pic>
          <p:nvPicPr>
            <p:cNvPr id="13" name="Picture 39">
              <a:extLst>
                <a:ext uri="{FF2B5EF4-FFF2-40B4-BE49-F238E27FC236}">
                  <a16:creationId xmlns:a16="http://schemas.microsoft.com/office/drawing/2014/main" id="{B5A93869-FC07-FC92-F34F-16E4790EB5E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rcRect l="11285"/>
            <a:stretch/>
          </p:blipFill>
          <p:spPr>
            <a:xfrm rot="10800000">
              <a:off x="325366" y="4259116"/>
              <a:ext cx="2173389" cy="1059180"/>
            </a:xfrm>
            <a:prstGeom prst="rect">
              <a:avLst/>
            </a:prstGeom>
          </p:spPr>
        </p:pic>
        <p:sp>
          <p:nvSpPr>
            <p:cNvPr id="14" name="TextBox 40">
              <a:extLst>
                <a:ext uri="{FF2B5EF4-FFF2-40B4-BE49-F238E27FC236}">
                  <a16:creationId xmlns:a16="http://schemas.microsoft.com/office/drawing/2014/main" id="{A1F55BB3-2FAE-C794-01A5-39D7BEB2880D}"/>
                </a:ext>
              </a:extLst>
            </p:cNvPr>
            <p:cNvSpPr txBox="1"/>
            <p:nvPr/>
          </p:nvSpPr>
          <p:spPr>
            <a:xfrm>
              <a:off x="5891255" y="4801775"/>
              <a:ext cx="36099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dirty="0">
                  <a:highlight>
                    <a:srgbClr val="FFFF00"/>
                  </a:highlight>
                </a:rPr>
                <a:t>IP</a:t>
              </a:r>
            </a:p>
          </p:txBody>
        </p:sp>
        <p:pic>
          <p:nvPicPr>
            <p:cNvPr id="15" name="Graphic 41" descr="Star">
              <a:extLst>
                <a:ext uri="{FF2B5EF4-FFF2-40B4-BE49-F238E27FC236}">
                  <a16:creationId xmlns:a16="http://schemas.microsoft.com/office/drawing/2014/main" id="{229B5A54-B795-A9FF-B60A-DF609ADCADE4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5890645" y="4588960"/>
              <a:ext cx="335307" cy="335307"/>
            </a:xfrm>
            <a:prstGeom prst="rect">
              <a:avLst/>
            </a:prstGeom>
          </p:spPr>
        </p:pic>
        <p:sp>
          <p:nvSpPr>
            <p:cNvPr id="16" name="TextBox 42">
              <a:extLst>
                <a:ext uri="{FF2B5EF4-FFF2-40B4-BE49-F238E27FC236}">
                  <a16:creationId xmlns:a16="http://schemas.microsoft.com/office/drawing/2014/main" id="{4E34212B-68E6-75BB-05FC-0B91CC910CDE}"/>
                </a:ext>
              </a:extLst>
            </p:cNvPr>
            <p:cNvSpPr txBox="1"/>
            <p:nvPr/>
          </p:nvSpPr>
          <p:spPr>
            <a:xfrm>
              <a:off x="813489" y="4575339"/>
              <a:ext cx="49225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dirty="0">
                  <a:solidFill>
                    <a:srgbClr val="0432FF"/>
                  </a:solidFill>
                </a:rPr>
                <a:t>Arc</a:t>
              </a:r>
            </a:p>
          </p:txBody>
        </p:sp>
        <p:sp>
          <p:nvSpPr>
            <p:cNvPr id="17" name="TextBox 43">
              <a:extLst>
                <a:ext uri="{FF2B5EF4-FFF2-40B4-BE49-F238E27FC236}">
                  <a16:creationId xmlns:a16="http://schemas.microsoft.com/office/drawing/2014/main" id="{23864244-AE86-4E5B-A84B-8CF9BEBA4C5E}"/>
                </a:ext>
              </a:extLst>
            </p:cNvPr>
            <p:cNvSpPr txBox="1"/>
            <p:nvPr/>
          </p:nvSpPr>
          <p:spPr>
            <a:xfrm>
              <a:off x="10883014" y="4557671"/>
              <a:ext cx="49225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dirty="0">
                  <a:solidFill>
                    <a:srgbClr val="7030A0"/>
                  </a:solidFill>
                </a:rPr>
                <a:t>Arc</a:t>
              </a:r>
            </a:p>
          </p:txBody>
        </p:sp>
        <p:sp>
          <p:nvSpPr>
            <p:cNvPr id="18" name="TextBox 44">
              <a:extLst>
                <a:ext uri="{FF2B5EF4-FFF2-40B4-BE49-F238E27FC236}">
                  <a16:creationId xmlns:a16="http://schemas.microsoft.com/office/drawing/2014/main" id="{C4701CB4-CEEF-97D7-CC25-988FD29D7B0D}"/>
                </a:ext>
              </a:extLst>
            </p:cNvPr>
            <p:cNvSpPr txBox="1"/>
            <p:nvPr/>
          </p:nvSpPr>
          <p:spPr>
            <a:xfrm>
              <a:off x="3077463" y="4201426"/>
              <a:ext cx="1055097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dirty="0">
                  <a:solidFill>
                    <a:schemeClr val="bg1">
                      <a:lumMod val="50000"/>
                    </a:schemeClr>
                  </a:solidFill>
                </a:rPr>
                <a:t>SRF Linac</a:t>
              </a:r>
            </a:p>
          </p:txBody>
        </p:sp>
        <p:sp>
          <p:nvSpPr>
            <p:cNvPr id="19" name="TextBox 45">
              <a:extLst>
                <a:ext uri="{FF2B5EF4-FFF2-40B4-BE49-F238E27FC236}">
                  <a16:creationId xmlns:a16="http://schemas.microsoft.com/office/drawing/2014/main" id="{DEAF4881-6534-B784-FB8B-C36BDC569A66}"/>
                </a:ext>
              </a:extLst>
            </p:cNvPr>
            <p:cNvSpPr txBox="1"/>
            <p:nvPr/>
          </p:nvSpPr>
          <p:spPr>
            <a:xfrm>
              <a:off x="7939711" y="4203225"/>
              <a:ext cx="1055097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dirty="0">
                  <a:solidFill>
                    <a:schemeClr val="bg1">
                      <a:lumMod val="50000"/>
                    </a:schemeClr>
                  </a:solidFill>
                </a:rPr>
                <a:t>SRF Linac</a:t>
              </a:r>
            </a:p>
          </p:txBody>
        </p:sp>
        <p:sp>
          <p:nvSpPr>
            <p:cNvPr id="20" name="TextBox 46">
              <a:extLst>
                <a:ext uri="{FF2B5EF4-FFF2-40B4-BE49-F238E27FC236}">
                  <a16:creationId xmlns:a16="http://schemas.microsoft.com/office/drawing/2014/main" id="{2F874B82-CC87-9E0E-7166-26E1818A8700}"/>
                </a:ext>
              </a:extLst>
            </p:cNvPr>
            <p:cNvSpPr txBox="1"/>
            <p:nvPr/>
          </p:nvSpPr>
          <p:spPr>
            <a:xfrm>
              <a:off x="5546386" y="4202984"/>
              <a:ext cx="101630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dirty="0"/>
                <a:t>Chicanes</a:t>
              </a:r>
            </a:p>
          </p:txBody>
        </p:sp>
        <p:pic>
          <p:nvPicPr>
            <p:cNvPr id="21" name="Picture 47">
              <a:extLst>
                <a:ext uri="{FF2B5EF4-FFF2-40B4-BE49-F238E27FC236}">
                  <a16:creationId xmlns:a16="http://schemas.microsoft.com/office/drawing/2014/main" id="{2A270591-A3B1-1DE9-6FBA-86BC71809B22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rcRect l="8686" t="2646" r="10275"/>
            <a:stretch/>
          </p:blipFill>
          <p:spPr>
            <a:xfrm flipV="1">
              <a:off x="2504688" y="4684878"/>
              <a:ext cx="914400" cy="172028"/>
            </a:xfrm>
            <a:prstGeom prst="rect">
              <a:avLst/>
            </a:prstGeom>
          </p:spPr>
        </p:pic>
        <p:pic>
          <p:nvPicPr>
            <p:cNvPr id="22" name="Picture 48">
              <a:extLst>
                <a:ext uri="{FF2B5EF4-FFF2-40B4-BE49-F238E27FC236}">
                  <a16:creationId xmlns:a16="http://schemas.microsoft.com/office/drawing/2014/main" id="{E17E6AE4-3AA6-6F65-2C83-E8FBDFBFFE44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rcRect l="8686" t="2646" r="10275"/>
            <a:stretch/>
          </p:blipFill>
          <p:spPr>
            <a:xfrm flipV="1">
              <a:off x="3419092" y="4684878"/>
              <a:ext cx="914400" cy="172028"/>
            </a:xfrm>
            <a:prstGeom prst="rect">
              <a:avLst/>
            </a:prstGeom>
          </p:spPr>
        </p:pic>
        <p:pic>
          <p:nvPicPr>
            <p:cNvPr id="23" name="Picture 49">
              <a:extLst>
                <a:ext uri="{FF2B5EF4-FFF2-40B4-BE49-F238E27FC236}">
                  <a16:creationId xmlns:a16="http://schemas.microsoft.com/office/drawing/2014/main" id="{B2733023-1A24-CC08-E0D4-805FC30153C9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rcRect l="8686" t="2646" r="10275"/>
            <a:stretch/>
          </p:blipFill>
          <p:spPr>
            <a:xfrm flipV="1">
              <a:off x="4333492" y="4684878"/>
              <a:ext cx="914400" cy="172028"/>
            </a:xfrm>
            <a:prstGeom prst="rect">
              <a:avLst/>
            </a:prstGeom>
          </p:spPr>
        </p:pic>
        <p:pic>
          <p:nvPicPr>
            <p:cNvPr id="24" name="Picture 50">
              <a:extLst>
                <a:ext uri="{FF2B5EF4-FFF2-40B4-BE49-F238E27FC236}">
                  <a16:creationId xmlns:a16="http://schemas.microsoft.com/office/drawing/2014/main" id="{A4356297-CB66-B745-634C-FB6A0BD49FC6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rcRect l="8686" t="2646" r="10275"/>
            <a:stretch/>
          </p:blipFill>
          <p:spPr>
            <a:xfrm flipV="1">
              <a:off x="6924303" y="4684878"/>
              <a:ext cx="914400" cy="172028"/>
            </a:xfrm>
            <a:prstGeom prst="rect">
              <a:avLst/>
            </a:prstGeom>
          </p:spPr>
        </p:pic>
        <p:pic>
          <p:nvPicPr>
            <p:cNvPr id="25" name="Picture 51">
              <a:extLst>
                <a:ext uri="{FF2B5EF4-FFF2-40B4-BE49-F238E27FC236}">
                  <a16:creationId xmlns:a16="http://schemas.microsoft.com/office/drawing/2014/main" id="{0640288F-8DBA-6E56-63C3-FF1010F4D55D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rcRect l="8686" t="2646" r="10275"/>
            <a:stretch/>
          </p:blipFill>
          <p:spPr>
            <a:xfrm flipV="1">
              <a:off x="7838707" y="4684878"/>
              <a:ext cx="914400" cy="172028"/>
            </a:xfrm>
            <a:prstGeom prst="rect">
              <a:avLst/>
            </a:prstGeom>
          </p:spPr>
        </p:pic>
        <p:pic>
          <p:nvPicPr>
            <p:cNvPr id="26" name="Picture 52">
              <a:extLst>
                <a:ext uri="{FF2B5EF4-FFF2-40B4-BE49-F238E27FC236}">
                  <a16:creationId xmlns:a16="http://schemas.microsoft.com/office/drawing/2014/main" id="{6D1FA65E-FA29-D82A-DC5A-B28E5D73202C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rcRect l="8686" t="2646" r="10275"/>
            <a:stretch/>
          </p:blipFill>
          <p:spPr>
            <a:xfrm flipV="1">
              <a:off x="8753107" y="4684878"/>
              <a:ext cx="914400" cy="172028"/>
            </a:xfrm>
            <a:prstGeom prst="rect">
              <a:avLst/>
            </a:prstGeom>
          </p:spPr>
        </p:pic>
      </p:grp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15207A4D-85BA-2D9E-8892-677211FF7577}"/>
              </a:ext>
            </a:extLst>
          </p:cNvPr>
          <p:cNvSpPr txBox="1"/>
          <p:nvPr/>
        </p:nvSpPr>
        <p:spPr>
          <a:xfrm>
            <a:off x="6853021" y="2631489"/>
            <a:ext cx="1492208" cy="369332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LCWS2025</a:t>
            </a:r>
            <a:endParaRPr kumimoji="1" lang="ja-JP" altLang="en-US" dirty="0"/>
          </a:p>
        </p:txBody>
      </p:sp>
      <p:sp>
        <p:nvSpPr>
          <p:cNvPr id="28" name="コンテンツ プレースホルダー 2">
            <a:extLst>
              <a:ext uri="{FF2B5EF4-FFF2-40B4-BE49-F238E27FC236}">
                <a16:creationId xmlns:a16="http://schemas.microsoft.com/office/drawing/2014/main" id="{E33FD6DC-1425-32D9-FB3B-F25BDF575B49}"/>
              </a:ext>
            </a:extLst>
          </p:cNvPr>
          <p:cNvSpPr txBox="1">
            <a:spLocks/>
          </p:cNvSpPr>
          <p:nvPr/>
        </p:nvSpPr>
        <p:spPr>
          <a:xfrm>
            <a:off x="628650" y="5463690"/>
            <a:ext cx="7886700" cy="724544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Wingdings" panose="05000000000000000000" pitchFamily="2" charset="2"/>
              <a:buChar char="Ø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ü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b="1" dirty="0"/>
              <a:t>I cannot make a list of beam dynamics issues</a:t>
            </a:r>
          </a:p>
        </p:txBody>
      </p:sp>
    </p:spTree>
    <p:extLst>
      <p:ext uri="{BB962C8B-B14F-4D97-AF65-F5344CB8AC3E}">
        <p14:creationId xmlns:p14="http://schemas.microsoft.com/office/powerpoint/2010/main" val="320907048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A67B819-360E-5188-4867-62A39B66CA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667261"/>
          </a:xfrm>
          <a:solidFill>
            <a:schemeClr val="accent5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r>
              <a:rPr kumimoji="1" lang="en-US" altLang="ja-JP" dirty="0"/>
              <a:t>Summary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11B0497D-4D3B-9DF3-74A1-20307514674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307690"/>
            <a:ext cx="7886700" cy="4869273"/>
          </a:xfrm>
        </p:spPr>
        <p:txBody>
          <a:bodyPr>
            <a:normAutofit lnSpcReduction="10000"/>
          </a:bodyPr>
          <a:lstStyle/>
          <a:p>
            <a:r>
              <a:rPr kumimoji="1" lang="en-US" altLang="ja-JP" dirty="0" err="1"/>
              <a:t>ReLiC</a:t>
            </a:r>
            <a:r>
              <a:rPr kumimoji="1" lang="en-US" altLang="ja-JP" dirty="0"/>
              <a:t>, ERLC, Ghost Collider, all evolving</a:t>
            </a:r>
          </a:p>
          <a:p>
            <a:r>
              <a:rPr lang="en-US" altLang="ja-JP" dirty="0"/>
              <a:t>Each having many R&amp;D items</a:t>
            </a:r>
          </a:p>
          <a:p>
            <a:pPr lvl="1"/>
            <a:r>
              <a:rPr lang="en-US" altLang="ja-JP" dirty="0"/>
              <a:t>SCRF</a:t>
            </a:r>
          </a:p>
          <a:p>
            <a:r>
              <a:rPr kumimoji="1" lang="en-US" altLang="ja-JP" dirty="0"/>
              <a:t>Beam dynamics issues</a:t>
            </a:r>
          </a:p>
          <a:p>
            <a:pPr lvl="1"/>
            <a:r>
              <a:rPr lang="en-US" altLang="ja-JP" dirty="0" err="1"/>
              <a:t>ReLiC</a:t>
            </a:r>
            <a:endParaRPr lang="en-US" altLang="ja-JP" dirty="0"/>
          </a:p>
          <a:p>
            <a:pPr lvl="2"/>
            <a:r>
              <a:rPr kumimoji="1" lang="en-US" altLang="ja-JP" dirty="0"/>
              <a:t>Design of DR</a:t>
            </a:r>
          </a:p>
          <a:p>
            <a:pPr lvl="2"/>
            <a:r>
              <a:rPr lang="en-US" altLang="ja-JP" dirty="0"/>
              <a:t>Preserve 1nm emittance</a:t>
            </a:r>
          </a:p>
          <a:p>
            <a:pPr lvl="2"/>
            <a:r>
              <a:rPr kumimoji="1" lang="en-US" altLang="ja-JP" dirty="0"/>
              <a:t>Beam-beam interaction Dy~100</a:t>
            </a:r>
          </a:p>
          <a:p>
            <a:pPr lvl="1"/>
            <a:r>
              <a:rPr lang="en-US" altLang="ja-JP" dirty="0"/>
              <a:t>ERLC</a:t>
            </a:r>
          </a:p>
          <a:p>
            <a:pPr lvl="2"/>
            <a:r>
              <a:rPr kumimoji="1" lang="en-US" altLang="ja-JP" dirty="0"/>
              <a:t>High current beam dynamics (HOM, </a:t>
            </a:r>
            <a:r>
              <a:rPr kumimoji="1" lang="en-US" altLang="ja-JP" dirty="0" err="1"/>
              <a:t>etc</a:t>
            </a:r>
            <a:r>
              <a:rPr kumimoji="1" lang="en-US" altLang="ja-JP" dirty="0"/>
              <a:t>)</a:t>
            </a:r>
          </a:p>
          <a:p>
            <a:pPr lvl="2"/>
            <a:r>
              <a:rPr lang="en-US" altLang="ja-JP" dirty="0"/>
              <a:t>Horizontal emittance </a:t>
            </a:r>
          </a:p>
          <a:p>
            <a:pPr lvl="1"/>
            <a:r>
              <a:rPr kumimoji="1" lang="en-US" altLang="ja-JP" dirty="0"/>
              <a:t>Ghost Collider</a:t>
            </a:r>
          </a:p>
          <a:p>
            <a:pPr lvl="2"/>
            <a:r>
              <a:rPr lang="en-US" altLang="ja-JP" dirty="0"/>
              <a:t>Too many</a:t>
            </a:r>
            <a:endParaRPr kumimoji="1" lang="ja-JP" altLang="en-US" dirty="0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5ACA6F7E-8D12-74C6-86C4-D8961D9231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2025/12/10 EPFL Yokoya</a:t>
            </a:r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B232CA39-80A8-5B0D-81AD-75F3083A61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F600D-D68D-48CE-B1F1-70B796E325E5}" type="slidenum">
              <a:rPr kumimoji="1" lang="ja-JP" altLang="en-US" smtClean="0"/>
              <a:t>29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975003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BC7EC43-88DB-EC39-E44D-92D440151F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660485"/>
          </a:xfrm>
          <a:solidFill>
            <a:schemeClr val="accent5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r>
              <a:rPr kumimoji="1" lang="en-US" altLang="ja-JP" dirty="0"/>
              <a:t>Two Schemes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31661C92-7743-D5A1-1F9D-C39CCF3B6CF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124465"/>
            <a:ext cx="7886700" cy="4337221"/>
          </a:xfrm>
        </p:spPr>
        <p:txBody>
          <a:bodyPr/>
          <a:lstStyle/>
          <a:p>
            <a:r>
              <a:rPr kumimoji="1" lang="en-US" altLang="ja-JP" dirty="0"/>
              <a:t>Deceleration after beam collision is essential for energy recovery</a:t>
            </a:r>
          </a:p>
          <a:p>
            <a:r>
              <a:rPr lang="en-US" altLang="ja-JP" dirty="0"/>
              <a:t>What to do after deceleration?</a:t>
            </a:r>
          </a:p>
        </p:txBody>
      </p:sp>
      <p:sp>
        <p:nvSpPr>
          <p:cNvPr id="6" name="コンテンツ プレースホルダー 2">
            <a:extLst>
              <a:ext uri="{FF2B5EF4-FFF2-40B4-BE49-F238E27FC236}">
                <a16:creationId xmlns:a16="http://schemas.microsoft.com/office/drawing/2014/main" id="{5E12EE53-933F-EB58-4CB8-33136BE4461C}"/>
              </a:ext>
            </a:extLst>
          </p:cNvPr>
          <p:cNvSpPr txBox="1">
            <a:spLocks/>
          </p:cNvSpPr>
          <p:nvPr/>
        </p:nvSpPr>
        <p:spPr>
          <a:xfrm>
            <a:off x="150857" y="2623751"/>
            <a:ext cx="5187262" cy="3869123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Wingdings" panose="05000000000000000000" pitchFamily="2" charset="2"/>
              <a:buChar char="Ø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ü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914400" lvl="1" indent="-457200">
              <a:buFont typeface="+mj-lt"/>
              <a:buAutoNum type="alphaUcParenR"/>
            </a:pPr>
            <a:r>
              <a:rPr lang="en-US" altLang="ja-JP" dirty="0"/>
              <a:t>Put the beam into a damping ring (DR) and wait (milliseconds) until the beam quality, damaged by the beam-beam interaction, is restored. Then, accelerate the beam again</a:t>
            </a:r>
          </a:p>
          <a:p>
            <a:pPr lvl="2"/>
            <a:r>
              <a:rPr lang="en-US" altLang="ja-JP" dirty="0" err="1"/>
              <a:t>ReLiC</a:t>
            </a:r>
            <a:endParaRPr lang="en-US" altLang="ja-JP" dirty="0"/>
          </a:p>
          <a:p>
            <a:pPr marL="914400" lvl="1" indent="-457200">
              <a:buFont typeface="+mj-lt"/>
              <a:buAutoNum type="alphaUcParenR"/>
            </a:pPr>
            <a:r>
              <a:rPr lang="en-US" altLang="ja-JP" dirty="0"/>
              <a:t>After a weak damping (e.g., by wigglers), reaccelerate the beam again</a:t>
            </a:r>
          </a:p>
          <a:p>
            <a:pPr lvl="2"/>
            <a:r>
              <a:rPr lang="en-US" altLang="ja-JP" dirty="0"/>
              <a:t>ERLC, Ghost Collider</a:t>
            </a:r>
            <a:endParaRPr lang="ja-JP" altLang="en-US" dirty="0"/>
          </a:p>
        </p:txBody>
      </p:sp>
      <p:grpSp>
        <p:nvGrpSpPr>
          <p:cNvPr id="52" name="グループ化 51">
            <a:extLst>
              <a:ext uri="{FF2B5EF4-FFF2-40B4-BE49-F238E27FC236}">
                <a16:creationId xmlns:a16="http://schemas.microsoft.com/office/drawing/2014/main" id="{B99EED73-E488-2554-71BE-D769F5519789}"/>
              </a:ext>
            </a:extLst>
          </p:cNvPr>
          <p:cNvGrpSpPr/>
          <p:nvPr/>
        </p:nvGrpSpPr>
        <p:grpSpPr>
          <a:xfrm>
            <a:off x="5361284" y="2537562"/>
            <a:ext cx="3300803" cy="1592384"/>
            <a:chOff x="5361284" y="2537562"/>
            <a:chExt cx="3300803" cy="1592384"/>
          </a:xfrm>
        </p:grpSpPr>
        <p:cxnSp>
          <p:nvCxnSpPr>
            <p:cNvPr id="8" name="直線矢印コネクタ 7">
              <a:extLst>
                <a:ext uri="{FF2B5EF4-FFF2-40B4-BE49-F238E27FC236}">
                  <a16:creationId xmlns:a16="http://schemas.microsoft.com/office/drawing/2014/main" id="{55D0C626-2CC8-0E6C-F13B-997FEAD2550C}"/>
                </a:ext>
              </a:extLst>
            </p:cNvPr>
            <p:cNvCxnSpPr>
              <a:cxnSpLocks/>
              <a:stCxn id="16" idx="3"/>
            </p:cNvCxnSpPr>
            <p:nvPr/>
          </p:nvCxnSpPr>
          <p:spPr>
            <a:xfrm flipV="1">
              <a:off x="6578173" y="3052119"/>
              <a:ext cx="1404292" cy="24708"/>
            </a:xfrm>
            <a:prstGeom prst="straightConnector1">
              <a:avLst/>
            </a:prstGeom>
            <a:ln w="38100"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楕円 9">
              <a:extLst>
                <a:ext uri="{FF2B5EF4-FFF2-40B4-BE49-F238E27FC236}">
                  <a16:creationId xmlns:a16="http://schemas.microsoft.com/office/drawing/2014/main" id="{69E51974-D3BB-167A-C5A6-F8B1A18467CE}"/>
                </a:ext>
              </a:extLst>
            </p:cNvPr>
            <p:cNvSpPr/>
            <p:nvPr/>
          </p:nvSpPr>
          <p:spPr>
            <a:xfrm>
              <a:off x="7587049" y="3054908"/>
              <a:ext cx="1075038" cy="1075038"/>
            </a:xfrm>
            <a:prstGeom prst="ellipse">
              <a:avLst/>
            </a:prstGeom>
            <a:noFill/>
            <a:ln w="38100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正方形/長方形 10">
              <a:extLst>
                <a:ext uri="{FF2B5EF4-FFF2-40B4-BE49-F238E27FC236}">
                  <a16:creationId xmlns:a16="http://schemas.microsoft.com/office/drawing/2014/main" id="{54DB0BFC-25B3-33CD-EAB5-0797A9254D25}"/>
                </a:ext>
              </a:extLst>
            </p:cNvPr>
            <p:cNvSpPr/>
            <p:nvPr/>
          </p:nvSpPr>
          <p:spPr>
            <a:xfrm>
              <a:off x="6988781" y="2940908"/>
              <a:ext cx="697122" cy="234766"/>
            </a:xfrm>
            <a:prstGeom prst="rect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12" name="直線矢印コネクタ 11">
              <a:extLst>
                <a:ext uri="{FF2B5EF4-FFF2-40B4-BE49-F238E27FC236}">
                  <a16:creationId xmlns:a16="http://schemas.microsoft.com/office/drawing/2014/main" id="{563B43CF-F87E-9698-CC6D-D63B3073CD1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881051" y="4129946"/>
              <a:ext cx="2117890" cy="0"/>
            </a:xfrm>
            <a:prstGeom prst="straightConnector1">
              <a:avLst/>
            </a:prstGeom>
            <a:ln w="38100"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円弧 14">
              <a:extLst>
                <a:ext uri="{FF2B5EF4-FFF2-40B4-BE49-F238E27FC236}">
                  <a16:creationId xmlns:a16="http://schemas.microsoft.com/office/drawing/2014/main" id="{A296AD64-B745-16CB-DFFA-2F1D5E48ABE2}"/>
                </a:ext>
              </a:extLst>
            </p:cNvPr>
            <p:cNvSpPr/>
            <p:nvPr/>
          </p:nvSpPr>
          <p:spPr>
            <a:xfrm rot="10800000">
              <a:off x="5361284" y="3058297"/>
              <a:ext cx="1013256" cy="1071649"/>
            </a:xfrm>
            <a:prstGeom prst="arc">
              <a:avLst>
                <a:gd name="adj1" fmla="val 16002848"/>
                <a:gd name="adj2" fmla="val 5314611"/>
              </a:avLst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" name="正方形/長方形 15">
              <a:extLst>
                <a:ext uri="{FF2B5EF4-FFF2-40B4-BE49-F238E27FC236}">
                  <a16:creationId xmlns:a16="http://schemas.microsoft.com/office/drawing/2014/main" id="{4C68C694-BF4F-F059-A301-04DC51697C1F}"/>
                </a:ext>
              </a:extLst>
            </p:cNvPr>
            <p:cNvSpPr/>
            <p:nvPr/>
          </p:nvSpPr>
          <p:spPr>
            <a:xfrm>
              <a:off x="5881051" y="2959442"/>
              <a:ext cx="697122" cy="234770"/>
            </a:xfrm>
            <a:prstGeom prst="rect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9" name="グループ化 28">
              <a:extLst>
                <a:ext uri="{FF2B5EF4-FFF2-40B4-BE49-F238E27FC236}">
                  <a16:creationId xmlns:a16="http://schemas.microsoft.com/office/drawing/2014/main" id="{44AB476E-31BF-46C5-27F4-CE38EF68E308}"/>
                </a:ext>
              </a:extLst>
            </p:cNvPr>
            <p:cNvGrpSpPr/>
            <p:nvPr/>
          </p:nvGrpSpPr>
          <p:grpSpPr>
            <a:xfrm>
              <a:off x="6692284" y="3007468"/>
              <a:ext cx="154330" cy="155856"/>
              <a:chOff x="6709719" y="4843849"/>
              <a:chExt cx="766119" cy="773694"/>
            </a:xfrm>
          </p:grpSpPr>
          <p:cxnSp>
            <p:nvCxnSpPr>
              <p:cNvPr id="21" name="直線コネクタ 20">
                <a:extLst>
                  <a:ext uri="{FF2B5EF4-FFF2-40B4-BE49-F238E27FC236}">
                    <a16:creationId xmlns:a16="http://schemas.microsoft.com/office/drawing/2014/main" id="{16741C3D-E4E0-B947-1443-F7D3C898A75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709719" y="4843849"/>
                <a:ext cx="766119" cy="741405"/>
              </a:xfrm>
              <a:prstGeom prst="line">
                <a:avLst/>
              </a:prstGeom>
              <a:ln w="381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直線コネクタ 21">
                <a:extLst>
                  <a:ext uri="{FF2B5EF4-FFF2-40B4-BE49-F238E27FC236}">
                    <a16:creationId xmlns:a16="http://schemas.microsoft.com/office/drawing/2014/main" id="{8BE06EF8-4BBF-F726-DA54-481CF86EB904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6709719" y="4843849"/>
                <a:ext cx="727894" cy="773694"/>
              </a:xfrm>
              <a:prstGeom prst="line">
                <a:avLst/>
              </a:prstGeom>
              <a:ln w="381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7" name="テキスト ボックス 46">
              <a:extLst>
                <a:ext uri="{FF2B5EF4-FFF2-40B4-BE49-F238E27FC236}">
                  <a16:creationId xmlns:a16="http://schemas.microsoft.com/office/drawing/2014/main" id="{7BC04AA1-2F7D-346D-18CB-31F22B5C1517}"/>
                </a:ext>
              </a:extLst>
            </p:cNvPr>
            <p:cNvSpPr txBox="1"/>
            <p:nvPr/>
          </p:nvSpPr>
          <p:spPr>
            <a:xfrm>
              <a:off x="5829239" y="2545803"/>
              <a:ext cx="87733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2400" dirty="0"/>
                <a:t>acc</a:t>
              </a:r>
              <a:endParaRPr kumimoji="1" lang="ja-JP" altLang="en-US" sz="2400" dirty="0"/>
            </a:p>
          </p:txBody>
        </p:sp>
        <p:sp>
          <p:nvSpPr>
            <p:cNvPr id="48" name="テキスト ボックス 47">
              <a:extLst>
                <a:ext uri="{FF2B5EF4-FFF2-40B4-BE49-F238E27FC236}">
                  <a16:creationId xmlns:a16="http://schemas.microsoft.com/office/drawing/2014/main" id="{A689BE61-B4B5-862F-7D9C-A955886E0193}"/>
                </a:ext>
              </a:extLst>
            </p:cNvPr>
            <p:cNvSpPr txBox="1"/>
            <p:nvPr/>
          </p:nvSpPr>
          <p:spPr>
            <a:xfrm>
              <a:off x="7031966" y="2537562"/>
              <a:ext cx="87733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2400" dirty="0"/>
                <a:t>de</a:t>
              </a:r>
              <a:r>
                <a:rPr kumimoji="1" lang="en-US" altLang="ja-JP" sz="2400" dirty="0"/>
                <a:t>c</a:t>
              </a:r>
              <a:endParaRPr kumimoji="1" lang="ja-JP" altLang="en-US" sz="2400" dirty="0"/>
            </a:p>
          </p:txBody>
        </p:sp>
      </p:grpSp>
      <p:grpSp>
        <p:nvGrpSpPr>
          <p:cNvPr id="51" name="グループ化 50">
            <a:extLst>
              <a:ext uri="{FF2B5EF4-FFF2-40B4-BE49-F238E27FC236}">
                <a16:creationId xmlns:a16="http://schemas.microsoft.com/office/drawing/2014/main" id="{E523CA78-3544-8669-2761-B713AD3C7355}"/>
              </a:ext>
            </a:extLst>
          </p:cNvPr>
          <p:cNvGrpSpPr/>
          <p:nvPr/>
        </p:nvGrpSpPr>
        <p:grpSpPr>
          <a:xfrm>
            <a:off x="5291260" y="4728833"/>
            <a:ext cx="3160762" cy="1686213"/>
            <a:chOff x="5291260" y="4728833"/>
            <a:chExt cx="3160762" cy="1686213"/>
          </a:xfrm>
        </p:grpSpPr>
        <p:cxnSp>
          <p:nvCxnSpPr>
            <p:cNvPr id="30" name="直線矢印コネクタ 29">
              <a:extLst>
                <a:ext uri="{FF2B5EF4-FFF2-40B4-BE49-F238E27FC236}">
                  <a16:creationId xmlns:a16="http://schemas.microsoft.com/office/drawing/2014/main" id="{A6F0188A-7E65-840D-3C72-09F13BDC5E3B}"/>
                </a:ext>
              </a:extLst>
            </p:cNvPr>
            <p:cNvCxnSpPr>
              <a:cxnSpLocks/>
              <a:stCxn id="35" idx="3"/>
            </p:cNvCxnSpPr>
            <p:nvPr/>
          </p:nvCxnSpPr>
          <p:spPr>
            <a:xfrm flipV="1">
              <a:off x="6508149" y="5255745"/>
              <a:ext cx="1404292" cy="24708"/>
            </a:xfrm>
            <a:prstGeom prst="straightConnector1">
              <a:avLst/>
            </a:prstGeom>
            <a:ln w="38100"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正方形/長方形 31">
              <a:extLst>
                <a:ext uri="{FF2B5EF4-FFF2-40B4-BE49-F238E27FC236}">
                  <a16:creationId xmlns:a16="http://schemas.microsoft.com/office/drawing/2014/main" id="{41C722D7-358D-D76E-D001-1EC6C431EF2A}"/>
                </a:ext>
              </a:extLst>
            </p:cNvPr>
            <p:cNvSpPr/>
            <p:nvPr/>
          </p:nvSpPr>
          <p:spPr>
            <a:xfrm>
              <a:off x="6918757" y="5144534"/>
              <a:ext cx="697122" cy="234766"/>
            </a:xfrm>
            <a:prstGeom prst="rect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33" name="直線矢印コネクタ 32">
              <a:extLst>
                <a:ext uri="{FF2B5EF4-FFF2-40B4-BE49-F238E27FC236}">
                  <a16:creationId xmlns:a16="http://schemas.microsoft.com/office/drawing/2014/main" id="{51B3068A-5FBF-09B9-606E-CBB2500E2F0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811027" y="6333572"/>
              <a:ext cx="2117890" cy="0"/>
            </a:xfrm>
            <a:prstGeom prst="straightConnector1">
              <a:avLst/>
            </a:prstGeom>
            <a:ln w="38100"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円弧 33">
              <a:extLst>
                <a:ext uri="{FF2B5EF4-FFF2-40B4-BE49-F238E27FC236}">
                  <a16:creationId xmlns:a16="http://schemas.microsoft.com/office/drawing/2014/main" id="{13169839-EE9B-6E1E-BCD1-B9574F8BA828}"/>
                </a:ext>
              </a:extLst>
            </p:cNvPr>
            <p:cNvSpPr/>
            <p:nvPr/>
          </p:nvSpPr>
          <p:spPr>
            <a:xfrm rot="10800000">
              <a:off x="5291260" y="5261923"/>
              <a:ext cx="1013256" cy="1071649"/>
            </a:xfrm>
            <a:prstGeom prst="arc">
              <a:avLst>
                <a:gd name="adj1" fmla="val 16002848"/>
                <a:gd name="adj2" fmla="val 5314611"/>
              </a:avLst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" name="正方形/長方形 34">
              <a:extLst>
                <a:ext uri="{FF2B5EF4-FFF2-40B4-BE49-F238E27FC236}">
                  <a16:creationId xmlns:a16="http://schemas.microsoft.com/office/drawing/2014/main" id="{7194F884-B0B5-EC14-FD94-5C08F2EA3580}"/>
                </a:ext>
              </a:extLst>
            </p:cNvPr>
            <p:cNvSpPr/>
            <p:nvPr/>
          </p:nvSpPr>
          <p:spPr>
            <a:xfrm>
              <a:off x="5811027" y="5163068"/>
              <a:ext cx="697122" cy="234770"/>
            </a:xfrm>
            <a:prstGeom prst="rect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6" name="グループ化 35">
              <a:extLst>
                <a:ext uri="{FF2B5EF4-FFF2-40B4-BE49-F238E27FC236}">
                  <a16:creationId xmlns:a16="http://schemas.microsoft.com/office/drawing/2014/main" id="{5F63FC58-7FE9-A7D0-6291-C3F4A3F5DD3E}"/>
                </a:ext>
              </a:extLst>
            </p:cNvPr>
            <p:cNvGrpSpPr/>
            <p:nvPr/>
          </p:nvGrpSpPr>
          <p:grpSpPr>
            <a:xfrm>
              <a:off x="6622260" y="5211094"/>
              <a:ext cx="154330" cy="155856"/>
              <a:chOff x="6709719" y="4843849"/>
              <a:chExt cx="766119" cy="773694"/>
            </a:xfrm>
          </p:grpSpPr>
          <p:cxnSp>
            <p:nvCxnSpPr>
              <p:cNvPr id="37" name="直線コネクタ 36">
                <a:extLst>
                  <a:ext uri="{FF2B5EF4-FFF2-40B4-BE49-F238E27FC236}">
                    <a16:creationId xmlns:a16="http://schemas.microsoft.com/office/drawing/2014/main" id="{26A65A07-066A-878C-4D0A-790F30EB7FE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709719" y="4843849"/>
                <a:ext cx="766119" cy="741405"/>
              </a:xfrm>
              <a:prstGeom prst="line">
                <a:avLst/>
              </a:prstGeom>
              <a:ln w="381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直線コネクタ 37">
                <a:extLst>
                  <a:ext uri="{FF2B5EF4-FFF2-40B4-BE49-F238E27FC236}">
                    <a16:creationId xmlns:a16="http://schemas.microsoft.com/office/drawing/2014/main" id="{86CD301E-1AD0-DE25-6BF8-930432A904E2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6709719" y="4843849"/>
                <a:ext cx="727894" cy="773694"/>
              </a:xfrm>
              <a:prstGeom prst="line">
                <a:avLst/>
              </a:prstGeom>
              <a:ln w="381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0" name="円弧 39">
              <a:extLst>
                <a:ext uri="{FF2B5EF4-FFF2-40B4-BE49-F238E27FC236}">
                  <a16:creationId xmlns:a16="http://schemas.microsoft.com/office/drawing/2014/main" id="{29756517-A59B-9AB4-1114-E8848BAFD34C}"/>
                </a:ext>
              </a:extLst>
            </p:cNvPr>
            <p:cNvSpPr/>
            <p:nvPr/>
          </p:nvSpPr>
          <p:spPr>
            <a:xfrm>
              <a:off x="7438766" y="5258510"/>
              <a:ext cx="1013256" cy="1071649"/>
            </a:xfrm>
            <a:prstGeom prst="arc">
              <a:avLst>
                <a:gd name="adj1" fmla="val 16002848"/>
                <a:gd name="adj2" fmla="val 5314611"/>
              </a:avLst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41" name="グループ化 40">
              <a:extLst>
                <a:ext uri="{FF2B5EF4-FFF2-40B4-BE49-F238E27FC236}">
                  <a16:creationId xmlns:a16="http://schemas.microsoft.com/office/drawing/2014/main" id="{127F1CF7-6D7C-9B9A-CA85-F0FF3E200ED8}"/>
                </a:ext>
              </a:extLst>
            </p:cNvPr>
            <p:cNvGrpSpPr/>
            <p:nvPr/>
          </p:nvGrpSpPr>
          <p:grpSpPr>
            <a:xfrm rot="21332471">
              <a:off x="6547953" y="6268936"/>
              <a:ext cx="732882" cy="146110"/>
              <a:chOff x="268015" y="2710466"/>
              <a:chExt cx="8597446" cy="740120"/>
            </a:xfrm>
          </p:grpSpPr>
          <p:sp>
            <p:nvSpPr>
              <p:cNvPr id="42" name="フリーフォーム: 図形 41">
                <a:extLst>
                  <a:ext uri="{FF2B5EF4-FFF2-40B4-BE49-F238E27FC236}">
                    <a16:creationId xmlns:a16="http://schemas.microsoft.com/office/drawing/2014/main" id="{DCFC8699-F6B9-F141-D992-15546C53F338}"/>
                  </a:ext>
                </a:extLst>
              </p:cNvPr>
              <p:cNvSpPr/>
              <p:nvPr/>
            </p:nvSpPr>
            <p:spPr>
              <a:xfrm>
                <a:off x="268015" y="2713090"/>
                <a:ext cx="2149368" cy="721730"/>
              </a:xfrm>
              <a:custGeom>
                <a:avLst/>
                <a:gdLst>
                  <a:gd name="connsiteX0" fmla="*/ 0 w 8607972"/>
                  <a:gd name="connsiteY0" fmla="*/ 1460938 h 2890447"/>
                  <a:gd name="connsiteX1" fmla="*/ 714703 w 8607972"/>
                  <a:gd name="connsiteY1" fmla="*/ 714703 h 2890447"/>
                  <a:gd name="connsiteX2" fmla="*/ 1408386 w 8607972"/>
                  <a:gd name="connsiteY2" fmla="*/ 220717 h 2890447"/>
                  <a:gd name="connsiteX3" fmla="*/ 2154620 w 8607972"/>
                  <a:gd name="connsiteY3" fmla="*/ 0 h 2890447"/>
                  <a:gd name="connsiteX4" fmla="*/ 2890345 w 8607972"/>
                  <a:gd name="connsiteY4" fmla="*/ 220717 h 2890447"/>
                  <a:gd name="connsiteX5" fmla="*/ 3615558 w 8607972"/>
                  <a:gd name="connsiteY5" fmla="*/ 735724 h 2890447"/>
                  <a:gd name="connsiteX6" fmla="*/ 4340772 w 8607972"/>
                  <a:gd name="connsiteY6" fmla="*/ 1471448 h 2890447"/>
                  <a:gd name="connsiteX7" fmla="*/ 5044965 w 8607972"/>
                  <a:gd name="connsiteY7" fmla="*/ 2165131 h 2890447"/>
                  <a:gd name="connsiteX8" fmla="*/ 5770179 w 8607972"/>
                  <a:gd name="connsiteY8" fmla="*/ 2659117 h 2890447"/>
                  <a:gd name="connsiteX9" fmla="*/ 6474372 w 8607972"/>
                  <a:gd name="connsiteY9" fmla="*/ 2890344 h 2890447"/>
                  <a:gd name="connsiteX10" fmla="*/ 7189076 w 8607972"/>
                  <a:gd name="connsiteY10" fmla="*/ 2680138 h 2890447"/>
                  <a:gd name="connsiteX11" fmla="*/ 7935310 w 8607972"/>
                  <a:gd name="connsiteY11" fmla="*/ 2123089 h 2890447"/>
                  <a:gd name="connsiteX12" fmla="*/ 8607972 w 8607972"/>
                  <a:gd name="connsiteY12" fmla="*/ 1471448 h 2890447"/>
                  <a:gd name="connsiteX13" fmla="*/ 8607972 w 8607972"/>
                  <a:gd name="connsiteY13" fmla="*/ 1471448 h 2890447"/>
                  <a:gd name="connsiteX14" fmla="*/ 8607972 w 8607972"/>
                  <a:gd name="connsiteY14" fmla="*/ 1471448 h 28904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8607972" h="2890447">
                    <a:moveTo>
                      <a:pt x="0" y="1460938"/>
                    </a:moveTo>
                    <a:cubicBezTo>
                      <a:pt x="239986" y="1191172"/>
                      <a:pt x="479972" y="921406"/>
                      <a:pt x="714703" y="714703"/>
                    </a:cubicBezTo>
                    <a:cubicBezTo>
                      <a:pt x="949434" y="508000"/>
                      <a:pt x="1168400" y="339834"/>
                      <a:pt x="1408386" y="220717"/>
                    </a:cubicBezTo>
                    <a:cubicBezTo>
                      <a:pt x="1648372" y="101600"/>
                      <a:pt x="1907627" y="0"/>
                      <a:pt x="2154620" y="0"/>
                    </a:cubicBezTo>
                    <a:cubicBezTo>
                      <a:pt x="2401613" y="0"/>
                      <a:pt x="2646855" y="98096"/>
                      <a:pt x="2890345" y="220717"/>
                    </a:cubicBezTo>
                    <a:cubicBezTo>
                      <a:pt x="3133835" y="343338"/>
                      <a:pt x="3373820" y="527269"/>
                      <a:pt x="3615558" y="735724"/>
                    </a:cubicBezTo>
                    <a:cubicBezTo>
                      <a:pt x="3857296" y="944179"/>
                      <a:pt x="4102538" y="1233214"/>
                      <a:pt x="4340772" y="1471448"/>
                    </a:cubicBezTo>
                    <a:cubicBezTo>
                      <a:pt x="4579006" y="1709682"/>
                      <a:pt x="4806731" y="1967186"/>
                      <a:pt x="5044965" y="2165131"/>
                    </a:cubicBezTo>
                    <a:cubicBezTo>
                      <a:pt x="5283199" y="2363076"/>
                      <a:pt x="5531945" y="2538248"/>
                      <a:pt x="5770179" y="2659117"/>
                    </a:cubicBezTo>
                    <a:cubicBezTo>
                      <a:pt x="6008414" y="2779986"/>
                      <a:pt x="6237889" y="2886841"/>
                      <a:pt x="6474372" y="2890344"/>
                    </a:cubicBezTo>
                    <a:cubicBezTo>
                      <a:pt x="6710855" y="2893847"/>
                      <a:pt x="6945586" y="2808014"/>
                      <a:pt x="7189076" y="2680138"/>
                    </a:cubicBezTo>
                    <a:cubicBezTo>
                      <a:pt x="7432566" y="2552262"/>
                      <a:pt x="7698827" y="2324537"/>
                      <a:pt x="7935310" y="2123089"/>
                    </a:cubicBezTo>
                    <a:cubicBezTo>
                      <a:pt x="8171793" y="1921641"/>
                      <a:pt x="8607972" y="1471448"/>
                      <a:pt x="8607972" y="1471448"/>
                    </a:cubicBezTo>
                    <a:lnTo>
                      <a:pt x="8607972" y="1471448"/>
                    </a:lnTo>
                    <a:lnTo>
                      <a:pt x="8607972" y="1471448"/>
                    </a:lnTo>
                  </a:path>
                </a:pathLst>
              </a:custGeom>
              <a:noFill/>
              <a:ln w="3810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" name="フリーフォーム: 図形 42">
                <a:extLst>
                  <a:ext uri="{FF2B5EF4-FFF2-40B4-BE49-F238E27FC236}">
                    <a16:creationId xmlns:a16="http://schemas.microsoft.com/office/drawing/2014/main" id="{87481118-C190-985F-A2C5-60179A79CFE8}"/>
                  </a:ext>
                </a:extLst>
              </p:cNvPr>
              <p:cNvSpPr/>
              <p:nvPr/>
            </p:nvSpPr>
            <p:spPr>
              <a:xfrm>
                <a:off x="2422633" y="2710466"/>
                <a:ext cx="2149368" cy="721730"/>
              </a:xfrm>
              <a:custGeom>
                <a:avLst/>
                <a:gdLst>
                  <a:gd name="connsiteX0" fmla="*/ 0 w 8607972"/>
                  <a:gd name="connsiteY0" fmla="*/ 1460938 h 2890447"/>
                  <a:gd name="connsiteX1" fmla="*/ 714703 w 8607972"/>
                  <a:gd name="connsiteY1" fmla="*/ 714703 h 2890447"/>
                  <a:gd name="connsiteX2" fmla="*/ 1408386 w 8607972"/>
                  <a:gd name="connsiteY2" fmla="*/ 220717 h 2890447"/>
                  <a:gd name="connsiteX3" fmla="*/ 2154620 w 8607972"/>
                  <a:gd name="connsiteY3" fmla="*/ 0 h 2890447"/>
                  <a:gd name="connsiteX4" fmla="*/ 2890345 w 8607972"/>
                  <a:gd name="connsiteY4" fmla="*/ 220717 h 2890447"/>
                  <a:gd name="connsiteX5" fmla="*/ 3615558 w 8607972"/>
                  <a:gd name="connsiteY5" fmla="*/ 735724 h 2890447"/>
                  <a:gd name="connsiteX6" fmla="*/ 4340772 w 8607972"/>
                  <a:gd name="connsiteY6" fmla="*/ 1471448 h 2890447"/>
                  <a:gd name="connsiteX7" fmla="*/ 5044965 w 8607972"/>
                  <a:gd name="connsiteY7" fmla="*/ 2165131 h 2890447"/>
                  <a:gd name="connsiteX8" fmla="*/ 5770179 w 8607972"/>
                  <a:gd name="connsiteY8" fmla="*/ 2659117 h 2890447"/>
                  <a:gd name="connsiteX9" fmla="*/ 6474372 w 8607972"/>
                  <a:gd name="connsiteY9" fmla="*/ 2890344 h 2890447"/>
                  <a:gd name="connsiteX10" fmla="*/ 7189076 w 8607972"/>
                  <a:gd name="connsiteY10" fmla="*/ 2680138 h 2890447"/>
                  <a:gd name="connsiteX11" fmla="*/ 7935310 w 8607972"/>
                  <a:gd name="connsiteY11" fmla="*/ 2123089 h 2890447"/>
                  <a:gd name="connsiteX12" fmla="*/ 8607972 w 8607972"/>
                  <a:gd name="connsiteY12" fmla="*/ 1471448 h 2890447"/>
                  <a:gd name="connsiteX13" fmla="*/ 8607972 w 8607972"/>
                  <a:gd name="connsiteY13" fmla="*/ 1471448 h 2890447"/>
                  <a:gd name="connsiteX14" fmla="*/ 8607972 w 8607972"/>
                  <a:gd name="connsiteY14" fmla="*/ 1471448 h 28904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8607972" h="2890447">
                    <a:moveTo>
                      <a:pt x="0" y="1460938"/>
                    </a:moveTo>
                    <a:cubicBezTo>
                      <a:pt x="239986" y="1191172"/>
                      <a:pt x="479972" y="921406"/>
                      <a:pt x="714703" y="714703"/>
                    </a:cubicBezTo>
                    <a:cubicBezTo>
                      <a:pt x="949434" y="508000"/>
                      <a:pt x="1168400" y="339834"/>
                      <a:pt x="1408386" y="220717"/>
                    </a:cubicBezTo>
                    <a:cubicBezTo>
                      <a:pt x="1648372" y="101600"/>
                      <a:pt x="1907627" y="0"/>
                      <a:pt x="2154620" y="0"/>
                    </a:cubicBezTo>
                    <a:cubicBezTo>
                      <a:pt x="2401613" y="0"/>
                      <a:pt x="2646855" y="98096"/>
                      <a:pt x="2890345" y="220717"/>
                    </a:cubicBezTo>
                    <a:cubicBezTo>
                      <a:pt x="3133835" y="343338"/>
                      <a:pt x="3373820" y="527269"/>
                      <a:pt x="3615558" y="735724"/>
                    </a:cubicBezTo>
                    <a:cubicBezTo>
                      <a:pt x="3857296" y="944179"/>
                      <a:pt x="4102538" y="1233214"/>
                      <a:pt x="4340772" y="1471448"/>
                    </a:cubicBezTo>
                    <a:cubicBezTo>
                      <a:pt x="4579006" y="1709682"/>
                      <a:pt x="4806731" y="1967186"/>
                      <a:pt x="5044965" y="2165131"/>
                    </a:cubicBezTo>
                    <a:cubicBezTo>
                      <a:pt x="5283199" y="2363076"/>
                      <a:pt x="5531945" y="2538248"/>
                      <a:pt x="5770179" y="2659117"/>
                    </a:cubicBezTo>
                    <a:cubicBezTo>
                      <a:pt x="6008414" y="2779986"/>
                      <a:pt x="6237889" y="2886841"/>
                      <a:pt x="6474372" y="2890344"/>
                    </a:cubicBezTo>
                    <a:cubicBezTo>
                      <a:pt x="6710855" y="2893847"/>
                      <a:pt x="6945586" y="2808014"/>
                      <a:pt x="7189076" y="2680138"/>
                    </a:cubicBezTo>
                    <a:cubicBezTo>
                      <a:pt x="7432566" y="2552262"/>
                      <a:pt x="7698827" y="2324537"/>
                      <a:pt x="7935310" y="2123089"/>
                    </a:cubicBezTo>
                    <a:cubicBezTo>
                      <a:pt x="8171793" y="1921641"/>
                      <a:pt x="8607972" y="1471448"/>
                      <a:pt x="8607972" y="1471448"/>
                    </a:cubicBezTo>
                    <a:lnTo>
                      <a:pt x="8607972" y="1471448"/>
                    </a:lnTo>
                    <a:lnTo>
                      <a:pt x="8607972" y="1471448"/>
                    </a:lnTo>
                  </a:path>
                </a:pathLst>
              </a:custGeom>
              <a:noFill/>
              <a:ln w="3810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" name="フリーフォーム: 図形 43">
                <a:extLst>
                  <a:ext uri="{FF2B5EF4-FFF2-40B4-BE49-F238E27FC236}">
                    <a16:creationId xmlns:a16="http://schemas.microsoft.com/office/drawing/2014/main" id="{3A5B6BC7-D176-8823-EEDC-586D903A93ED}"/>
                  </a:ext>
                </a:extLst>
              </p:cNvPr>
              <p:cNvSpPr/>
              <p:nvPr/>
            </p:nvSpPr>
            <p:spPr>
              <a:xfrm>
                <a:off x="4561475" y="2728856"/>
                <a:ext cx="2149368" cy="721730"/>
              </a:xfrm>
              <a:custGeom>
                <a:avLst/>
                <a:gdLst>
                  <a:gd name="connsiteX0" fmla="*/ 0 w 8607972"/>
                  <a:gd name="connsiteY0" fmla="*/ 1460938 h 2890447"/>
                  <a:gd name="connsiteX1" fmla="*/ 714703 w 8607972"/>
                  <a:gd name="connsiteY1" fmla="*/ 714703 h 2890447"/>
                  <a:gd name="connsiteX2" fmla="*/ 1408386 w 8607972"/>
                  <a:gd name="connsiteY2" fmla="*/ 220717 h 2890447"/>
                  <a:gd name="connsiteX3" fmla="*/ 2154620 w 8607972"/>
                  <a:gd name="connsiteY3" fmla="*/ 0 h 2890447"/>
                  <a:gd name="connsiteX4" fmla="*/ 2890345 w 8607972"/>
                  <a:gd name="connsiteY4" fmla="*/ 220717 h 2890447"/>
                  <a:gd name="connsiteX5" fmla="*/ 3615558 w 8607972"/>
                  <a:gd name="connsiteY5" fmla="*/ 735724 h 2890447"/>
                  <a:gd name="connsiteX6" fmla="*/ 4340772 w 8607972"/>
                  <a:gd name="connsiteY6" fmla="*/ 1471448 h 2890447"/>
                  <a:gd name="connsiteX7" fmla="*/ 5044965 w 8607972"/>
                  <a:gd name="connsiteY7" fmla="*/ 2165131 h 2890447"/>
                  <a:gd name="connsiteX8" fmla="*/ 5770179 w 8607972"/>
                  <a:gd name="connsiteY8" fmla="*/ 2659117 h 2890447"/>
                  <a:gd name="connsiteX9" fmla="*/ 6474372 w 8607972"/>
                  <a:gd name="connsiteY9" fmla="*/ 2890344 h 2890447"/>
                  <a:gd name="connsiteX10" fmla="*/ 7189076 w 8607972"/>
                  <a:gd name="connsiteY10" fmla="*/ 2680138 h 2890447"/>
                  <a:gd name="connsiteX11" fmla="*/ 7935310 w 8607972"/>
                  <a:gd name="connsiteY11" fmla="*/ 2123089 h 2890447"/>
                  <a:gd name="connsiteX12" fmla="*/ 8607972 w 8607972"/>
                  <a:gd name="connsiteY12" fmla="*/ 1471448 h 2890447"/>
                  <a:gd name="connsiteX13" fmla="*/ 8607972 w 8607972"/>
                  <a:gd name="connsiteY13" fmla="*/ 1471448 h 2890447"/>
                  <a:gd name="connsiteX14" fmla="*/ 8607972 w 8607972"/>
                  <a:gd name="connsiteY14" fmla="*/ 1471448 h 28904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8607972" h="2890447">
                    <a:moveTo>
                      <a:pt x="0" y="1460938"/>
                    </a:moveTo>
                    <a:cubicBezTo>
                      <a:pt x="239986" y="1191172"/>
                      <a:pt x="479972" y="921406"/>
                      <a:pt x="714703" y="714703"/>
                    </a:cubicBezTo>
                    <a:cubicBezTo>
                      <a:pt x="949434" y="508000"/>
                      <a:pt x="1168400" y="339834"/>
                      <a:pt x="1408386" y="220717"/>
                    </a:cubicBezTo>
                    <a:cubicBezTo>
                      <a:pt x="1648372" y="101600"/>
                      <a:pt x="1907627" y="0"/>
                      <a:pt x="2154620" y="0"/>
                    </a:cubicBezTo>
                    <a:cubicBezTo>
                      <a:pt x="2401613" y="0"/>
                      <a:pt x="2646855" y="98096"/>
                      <a:pt x="2890345" y="220717"/>
                    </a:cubicBezTo>
                    <a:cubicBezTo>
                      <a:pt x="3133835" y="343338"/>
                      <a:pt x="3373820" y="527269"/>
                      <a:pt x="3615558" y="735724"/>
                    </a:cubicBezTo>
                    <a:cubicBezTo>
                      <a:pt x="3857296" y="944179"/>
                      <a:pt x="4102538" y="1233214"/>
                      <a:pt x="4340772" y="1471448"/>
                    </a:cubicBezTo>
                    <a:cubicBezTo>
                      <a:pt x="4579006" y="1709682"/>
                      <a:pt x="4806731" y="1967186"/>
                      <a:pt x="5044965" y="2165131"/>
                    </a:cubicBezTo>
                    <a:cubicBezTo>
                      <a:pt x="5283199" y="2363076"/>
                      <a:pt x="5531945" y="2538248"/>
                      <a:pt x="5770179" y="2659117"/>
                    </a:cubicBezTo>
                    <a:cubicBezTo>
                      <a:pt x="6008414" y="2779986"/>
                      <a:pt x="6237889" y="2886841"/>
                      <a:pt x="6474372" y="2890344"/>
                    </a:cubicBezTo>
                    <a:cubicBezTo>
                      <a:pt x="6710855" y="2893847"/>
                      <a:pt x="6945586" y="2808014"/>
                      <a:pt x="7189076" y="2680138"/>
                    </a:cubicBezTo>
                    <a:cubicBezTo>
                      <a:pt x="7432566" y="2552262"/>
                      <a:pt x="7698827" y="2324537"/>
                      <a:pt x="7935310" y="2123089"/>
                    </a:cubicBezTo>
                    <a:cubicBezTo>
                      <a:pt x="8171793" y="1921641"/>
                      <a:pt x="8607972" y="1471448"/>
                      <a:pt x="8607972" y="1471448"/>
                    </a:cubicBezTo>
                    <a:lnTo>
                      <a:pt x="8607972" y="1471448"/>
                    </a:lnTo>
                    <a:lnTo>
                      <a:pt x="8607972" y="1471448"/>
                    </a:lnTo>
                  </a:path>
                </a:pathLst>
              </a:custGeom>
              <a:noFill/>
              <a:ln w="3810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" name="フリーフォーム: 図形 44">
                <a:extLst>
                  <a:ext uri="{FF2B5EF4-FFF2-40B4-BE49-F238E27FC236}">
                    <a16:creationId xmlns:a16="http://schemas.microsoft.com/office/drawing/2014/main" id="{1CB84427-0B9C-6893-B033-0E16DAABCBE9}"/>
                  </a:ext>
                </a:extLst>
              </p:cNvPr>
              <p:cNvSpPr/>
              <p:nvPr/>
            </p:nvSpPr>
            <p:spPr>
              <a:xfrm>
                <a:off x="6716093" y="2726232"/>
                <a:ext cx="2149368" cy="721730"/>
              </a:xfrm>
              <a:custGeom>
                <a:avLst/>
                <a:gdLst>
                  <a:gd name="connsiteX0" fmla="*/ 0 w 8607972"/>
                  <a:gd name="connsiteY0" fmla="*/ 1460938 h 2890447"/>
                  <a:gd name="connsiteX1" fmla="*/ 714703 w 8607972"/>
                  <a:gd name="connsiteY1" fmla="*/ 714703 h 2890447"/>
                  <a:gd name="connsiteX2" fmla="*/ 1408386 w 8607972"/>
                  <a:gd name="connsiteY2" fmla="*/ 220717 h 2890447"/>
                  <a:gd name="connsiteX3" fmla="*/ 2154620 w 8607972"/>
                  <a:gd name="connsiteY3" fmla="*/ 0 h 2890447"/>
                  <a:gd name="connsiteX4" fmla="*/ 2890345 w 8607972"/>
                  <a:gd name="connsiteY4" fmla="*/ 220717 h 2890447"/>
                  <a:gd name="connsiteX5" fmla="*/ 3615558 w 8607972"/>
                  <a:gd name="connsiteY5" fmla="*/ 735724 h 2890447"/>
                  <a:gd name="connsiteX6" fmla="*/ 4340772 w 8607972"/>
                  <a:gd name="connsiteY6" fmla="*/ 1471448 h 2890447"/>
                  <a:gd name="connsiteX7" fmla="*/ 5044965 w 8607972"/>
                  <a:gd name="connsiteY7" fmla="*/ 2165131 h 2890447"/>
                  <a:gd name="connsiteX8" fmla="*/ 5770179 w 8607972"/>
                  <a:gd name="connsiteY8" fmla="*/ 2659117 h 2890447"/>
                  <a:gd name="connsiteX9" fmla="*/ 6474372 w 8607972"/>
                  <a:gd name="connsiteY9" fmla="*/ 2890344 h 2890447"/>
                  <a:gd name="connsiteX10" fmla="*/ 7189076 w 8607972"/>
                  <a:gd name="connsiteY10" fmla="*/ 2680138 h 2890447"/>
                  <a:gd name="connsiteX11" fmla="*/ 7935310 w 8607972"/>
                  <a:gd name="connsiteY11" fmla="*/ 2123089 h 2890447"/>
                  <a:gd name="connsiteX12" fmla="*/ 8607972 w 8607972"/>
                  <a:gd name="connsiteY12" fmla="*/ 1471448 h 2890447"/>
                  <a:gd name="connsiteX13" fmla="*/ 8607972 w 8607972"/>
                  <a:gd name="connsiteY13" fmla="*/ 1471448 h 2890447"/>
                  <a:gd name="connsiteX14" fmla="*/ 8607972 w 8607972"/>
                  <a:gd name="connsiteY14" fmla="*/ 1471448 h 28904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8607972" h="2890447">
                    <a:moveTo>
                      <a:pt x="0" y="1460938"/>
                    </a:moveTo>
                    <a:cubicBezTo>
                      <a:pt x="239986" y="1191172"/>
                      <a:pt x="479972" y="921406"/>
                      <a:pt x="714703" y="714703"/>
                    </a:cubicBezTo>
                    <a:cubicBezTo>
                      <a:pt x="949434" y="508000"/>
                      <a:pt x="1168400" y="339834"/>
                      <a:pt x="1408386" y="220717"/>
                    </a:cubicBezTo>
                    <a:cubicBezTo>
                      <a:pt x="1648372" y="101600"/>
                      <a:pt x="1907627" y="0"/>
                      <a:pt x="2154620" y="0"/>
                    </a:cubicBezTo>
                    <a:cubicBezTo>
                      <a:pt x="2401613" y="0"/>
                      <a:pt x="2646855" y="98096"/>
                      <a:pt x="2890345" y="220717"/>
                    </a:cubicBezTo>
                    <a:cubicBezTo>
                      <a:pt x="3133835" y="343338"/>
                      <a:pt x="3373820" y="527269"/>
                      <a:pt x="3615558" y="735724"/>
                    </a:cubicBezTo>
                    <a:cubicBezTo>
                      <a:pt x="3857296" y="944179"/>
                      <a:pt x="4102538" y="1233214"/>
                      <a:pt x="4340772" y="1471448"/>
                    </a:cubicBezTo>
                    <a:cubicBezTo>
                      <a:pt x="4579006" y="1709682"/>
                      <a:pt x="4806731" y="1967186"/>
                      <a:pt x="5044965" y="2165131"/>
                    </a:cubicBezTo>
                    <a:cubicBezTo>
                      <a:pt x="5283199" y="2363076"/>
                      <a:pt x="5531945" y="2538248"/>
                      <a:pt x="5770179" y="2659117"/>
                    </a:cubicBezTo>
                    <a:cubicBezTo>
                      <a:pt x="6008414" y="2779986"/>
                      <a:pt x="6237889" y="2886841"/>
                      <a:pt x="6474372" y="2890344"/>
                    </a:cubicBezTo>
                    <a:cubicBezTo>
                      <a:pt x="6710855" y="2893847"/>
                      <a:pt x="6945586" y="2808014"/>
                      <a:pt x="7189076" y="2680138"/>
                    </a:cubicBezTo>
                    <a:cubicBezTo>
                      <a:pt x="7432566" y="2552262"/>
                      <a:pt x="7698827" y="2324537"/>
                      <a:pt x="7935310" y="2123089"/>
                    </a:cubicBezTo>
                    <a:cubicBezTo>
                      <a:pt x="8171793" y="1921641"/>
                      <a:pt x="8607972" y="1471448"/>
                      <a:pt x="8607972" y="1471448"/>
                    </a:cubicBezTo>
                    <a:lnTo>
                      <a:pt x="8607972" y="1471448"/>
                    </a:lnTo>
                    <a:lnTo>
                      <a:pt x="8607972" y="1471448"/>
                    </a:lnTo>
                  </a:path>
                </a:pathLst>
              </a:custGeom>
              <a:noFill/>
              <a:ln w="3810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9" name="テキスト ボックス 48">
              <a:extLst>
                <a:ext uri="{FF2B5EF4-FFF2-40B4-BE49-F238E27FC236}">
                  <a16:creationId xmlns:a16="http://schemas.microsoft.com/office/drawing/2014/main" id="{6E36C91F-4DCD-D9DD-C4F5-BBF689E6B562}"/>
                </a:ext>
              </a:extLst>
            </p:cNvPr>
            <p:cNvSpPr txBox="1"/>
            <p:nvPr/>
          </p:nvSpPr>
          <p:spPr>
            <a:xfrm>
              <a:off x="6924869" y="4728833"/>
              <a:ext cx="87733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2400" dirty="0"/>
                <a:t>de</a:t>
              </a:r>
              <a:r>
                <a:rPr kumimoji="1" lang="en-US" altLang="ja-JP" sz="2400" dirty="0"/>
                <a:t>c</a:t>
              </a:r>
              <a:endParaRPr kumimoji="1" lang="ja-JP" altLang="en-US" sz="2400" dirty="0"/>
            </a:p>
          </p:txBody>
        </p:sp>
        <p:sp>
          <p:nvSpPr>
            <p:cNvPr id="50" name="テキスト ボックス 49">
              <a:extLst>
                <a:ext uri="{FF2B5EF4-FFF2-40B4-BE49-F238E27FC236}">
                  <a16:creationId xmlns:a16="http://schemas.microsoft.com/office/drawing/2014/main" id="{EBDC9227-DE93-7DDA-124F-77BFD90A45DD}"/>
                </a:ext>
              </a:extLst>
            </p:cNvPr>
            <p:cNvSpPr txBox="1"/>
            <p:nvPr/>
          </p:nvSpPr>
          <p:spPr>
            <a:xfrm>
              <a:off x="5858069" y="4737074"/>
              <a:ext cx="87733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2400" dirty="0"/>
                <a:t>acc</a:t>
              </a:r>
              <a:endParaRPr kumimoji="1" lang="ja-JP" altLang="en-US" sz="2400" dirty="0"/>
            </a:p>
          </p:txBody>
        </p:sp>
      </p:grp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287DF989-7631-FF5F-3C96-AC387B5D0203}"/>
              </a:ext>
            </a:extLst>
          </p:cNvPr>
          <p:cNvSpPr txBox="1"/>
          <p:nvPr/>
        </p:nvSpPr>
        <p:spPr>
          <a:xfrm>
            <a:off x="7811365" y="3300227"/>
            <a:ext cx="7773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dirty="0"/>
              <a:t>DR</a:t>
            </a:r>
            <a:endParaRPr kumimoji="1" lang="ja-JP" altLang="en-US" sz="2400" dirty="0"/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9319974A-3033-6056-8249-1684F4458A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2025/12/10 EPFL Yokoya</a:t>
            </a:r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5F582088-E908-CE38-65FF-58CF49C67B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F600D-D68D-48CE-B1F1-70B796E325E5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893621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3F7EC75-A338-57B5-87C6-62D5D7AF08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771696"/>
          </a:xfrm>
          <a:solidFill>
            <a:schemeClr val="accent5">
              <a:lumMod val="20000"/>
              <a:lumOff val="80000"/>
            </a:schemeClr>
          </a:solidFill>
        </p:spPr>
        <p:txBody>
          <a:bodyPr/>
          <a:lstStyle/>
          <a:p>
            <a:r>
              <a:rPr kumimoji="1" lang="en-US" altLang="ja-JP" dirty="0"/>
              <a:t>Energy Transfer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6C377F5-5D34-276D-FD92-FC636582455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6119" y="1214962"/>
            <a:ext cx="7886700" cy="2224216"/>
          </a:xfrm>
        </p:spPr>
        <p:txBody>
          <a:bodyPr>
            <a:normAutofit fontScale="92500" lnSpcReduction="10000"/>
          </a:bodyPr>
          <a:lstStyle/>
          <a:p>
            <a:r>
              <a:rPr kumimoji="1" lang="en-US" altLang="ja-JP" dirty="0"/>
              <a:t>There are many varieties of energy transfer schemes from the beam to be decelerated and the beam to be accelerated</a:t>
            </a:r>
          </a:p>
          <a:p>
            <a:r>
              <a:rPr lang="en-US" altLang="ja-JP" dirty="0"/>
              <a:t>Must be in the same RF cavity or in the two electrically connected cavities</a:t>
            </a:r>
          </a:p>
          <a:p>
            <a:pPr lvl="1"/>
            <a:r>
              <a:rPr kumimoji="1" lang="en-US" altLang="ja-JP" dirty="0"/>
              <a:t>How to avoid collision in cavities?</a:t>
            </a:r>
            <a:endParaRPr kumimoji="1" lang="ja-JP" altLang="en-US" dirty="0"/>
          </a:p>
        </p:txBody>
      </p:sp>
      <p:grpSp>
        <p:nvGrpSpPr>
          <p:cNvPr id="48" name="グループ化 47">
            <a:extLst>
              <a:ext uri="{FF2B5EF4-FFF2-40B4-BE49-F238E27FC236}">
                <a16:creationId xmlns:a16="http://schemas.microsoft.com/office/drawing/2014/main" id="{A21A783A-8E22-2D24-C632-3C1A959DAC56}"/>
              </a:ext>
            </a:extLst>
          </p:cNvPr>
          <p:cNvGrpSpPr/>
          <p:nvPr/>
        </p:nvGrpSpPr>
        <p:grpSpPr>
          <a:xfrm>
            <a:off x="1015831" y="4082166"/>
            <a:ext cx="1783492" cy="519474"/>
            <a:chOff x="766119" y="4033990"/>
            <a:chExt cx="1783492" cy="519474"/>
          </a:xfrm>
        </p:grpSpPr>
        <p:sp>
          <p:nvSpPr>
            <p:cNvPr id="4" name="正方形/長方形 3">
              <a:extLst>
                <a:ext uri="{FF2B5EF4-FFF2-40B4-BE49-F238E27FC236}">
                  <a16:creationId xmlns:a16="http://schemas.microsoft.com/office/drawing/2014/main" id="{33C8D031-5680-022A-C12A-C2A4575FFB1A}"/>
                </a:ext>
              </a:extLst>
            </p:cNvPr>
            <p:cNvSpPr/>
            <p:nvPr/>
          </p:nvSpPr>
          <p:spPr>
            <a:xfrm>
              <a:off x="766119" y="4145691"/>
              <a:ext cx="815546" cy="407773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4" name="グループ化 33">
              <a:extLst>
                <a:ext uri="{FF2B5EF4-FFF2-40B4-BE49-F238E27FC236}">
                  <a16:creationId xmlns:a16="http://schemas.microsoft.com/office/drawing/2014/main" id="{17D522B3-FB9F-7139-4B1D-5D1ED87FEF91}"/>
                </a:ext>
              </a:extLst>
            </p:cNvPr>
            <p:cNvGrpSpPr/>
            <p:nvPr/>
          </p:nvGrpSpPr>
          <p:grpSpPr>
            <a:xfrm>
              <a:off x="1049809" y="4033990"/>
              <a:ext cx="1499802" cy="265713"/>
              <a:chOff x="2817341" y="4349577"/>
              <a:chExt cx="3138616" cy="556055"/>
            </a:xfrm>
          </p:grpSpPr>
          <p:cxnSp>
            <p:nvCxnSpPr>
              <p:cNvPr id="25" name="直線コネクタ 24">
                <a:extLst>
                  <a:ext uri="{FF2B5EF4-FFF2-40B4-BE49-F238E27FC236}">
                    <a16:creationId xmlns:a16="http://schemas.microsoft.com/office/drawing/2014/main" id="{B5FD3305-7A33-776F-CBFC-DA71ACD6C10A}"/>
                  </a:ext>
                </a:extLst>
              </p:cNvPr>
              <p:cNvCxnSpPr/>
              <p:nvPr/>
            </p:nvCxnSpPr>
            <p:spPr>
              <a:xfrm>
                <a:off x="2817341" y="4905632"/>
                <a:ext cx="1050324" cy="0"/>
              </a:xfrm>
              <a:prstGeom prst="line">
                <a:avLst/>
              </a:prstGeom>
              <a:ln w="381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直線コネクタ 26">
                <a:extLst>
                  <a:ext uri="{FF2B5EF4-FFF2-40B4-BE49-F238E27FC236}">
                    <a16:creationId xmlns:a16="http://schemas.microsoft.com/office/drawing/2014/main" id="{D028E36B-9B29-E1CC-CFE4-3177360446AD}"/>
                  </a:ext>
                </a:extLst>
              </p:cNvPr>
              <p:cNvCxnSpPr/>
              <p:nvPr/>
            </p:nvCxnSpPr>
            <p:spPr>
              <a:xfrm flipV="1">
                <a:off x="3830595" y="4349577"/>
                <a:ext cx="1050324" cy="556055"/>
              </a:xfrm>
              <a:prstGeom prst="line">
                <a:avLst/>
              </a:prstGeom>
              <a:ln w="381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直線コネクタ 28">
                <a:extLst>
                  <a:ext uri="{FF2B5EF4-FFF2-40B4-BE49-F238E27FC236}">
                    <a16:creationId xmlns:a16="http://schemas.microsoft.com/office/drawing/2014/main" id="{94890F71-5932-9064-0A03-3C19DFC3C24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905632" y="4349577"/>
                <a:ext cx="1050325" cy="0"/>
              </a:xfrm>
              <a:prstGeom prst="line">
                <a:avLst/>
              </a:prstGeom>
              <a:ln w="38100">
                <a:tailEnd type="triangl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5" name="グループ化 34">
              <a:extLst>
                <a:ext uri="{FF2B5EF4-FFF2-40B4-BE49-F238E27FC236}">
                  <a16:creationId xmlns:a16="http://schemas.microsoft.com/office/drawing/2014/main" id="{58F872A0-D9C9-1B9E-A6C6-D5CAB4157FDC}"/>
                </a:ext>
              </a:extLst>
            </p:cNvPr>
            <p:cNvGrpSpPr/>
            <p:nvPr/>
          </p:nvGrpSpPr>
          <p:grpSpPr>
            <a:xfrm flipV="1">
              <a:off x="1049809" y="4385688"/>
              <a:ext cx="1499802" cy="167776"/>
              <a:chOff x="2817341" y="4349577"/>
              <a:chExt cx="3138616" cy="556055"/>
            </a:xfrm>
          </p:grpSpPr>
          <p:cxnSp>
            <p:nvCxnSpPr>
              <p:cNvPr id="36" name="直線コネクタ 35">
                <a:extLst>
                  <a:ext uri="{FF2B5EF4-FFF2-40B4-BE49-F238E27FC236}">
                    <a16:creationId xmlns:a16="http://schemas.microsoft.com/office/drawing/2014/main" id="{8680B7F5-4546-9D22-2CC7-45ADD6C600B4}"/>
                  </a:ext>
                </a:extLst>
              </p:cNvPr>
              <p:cNvCxnSpPr/>
              <p:nvPr/>
            </p:nvCxnSpPr>
            <p:spPr>
              <a:xfrm>
                <a:off x="2817341" y="4905632"/>
                <a:ext cx="1050324" cy="0"/>
              </a:xfrm>
              <a:prstGeom prst="line">
                <a:avLst/>
              </a:prstGeom>
              <a:ln w="381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直線コネクタ 36">
                <a:extLst>
                  <a:ext uri="{FF2B5EF4-FFF2-40B4-BE49-F238E27FC236}">
                    <a16:creationId xmlns:a16="http://schemas.microsoft.com/office/drawing/2014/main" id="{13CF48D1-AA58-7F73-30D7-7FDBACB79E0C}"/>
                  </a:ext>
                </a:extLst>
              </p:cNvPr>
              <p:cNvCxnSpPr/>
              <p:nvPr/>
            </p:nvCxnSpPr>
            <p:spPr>
              <a:xfrm flipV="1">
                <a:off x="3830595" y="4349577"/>
                <a:ext cx="1050324" cy="556055"/>
              </a:xfrm>
              <a:prstGeom prst="line">
                <a:avLst/>
              </a:prstGeom>
              <a:ln w="381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直線コネクタ 37">
                <a:extLst>
                  <a:ext uri="{FF2B5EF4-FFF2-40B4-BE49-F238E27FC236}">
                    <a16:creationId xmlns:a16="http://schemas.microsoft.com/office/drawing/2014/main" id="{620A1C93-B6C7-D436-ACCE-053A496D240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905632" y="4349577"/>
                <a:ext cx="1050325" cy="0"/>
              </a:xfrm>
              <a:prstGeom prst="line">
                <a:avLst/>
              </a:prstGeom>
              <a:ln w="38100">
                <a:headEnd type="triangle" w="lg" len="lg"/>
                <a:tailEnd type="non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47" name="グループ化 46">
            <a:extLst>
              <a:ext uri="{FF2B5EF4-FFF2-40B4-BE49-F238E27FC236}">
                <a16:creationId xmlns:a16="http://schemas.microsoft.com/office/drawing/2014/main" id="{DED0C156-AB16-D10E-14A2-7728BC049ED1}"/>
              </a:ext>
            </a:extLst>
          </p:cNvPr>
          <p:cNvGrpSpPr/>
          <p:nvPr/>
        </p:nvGrpSpPr>
        <p:grpSpPr>
          <a:xfrm>
            <a:off x="3583460" y="4028398"/>
            <a:ext cx="1977080" cy="500007"/>
            <a:chOff x="3225113" y="4137450"/>
            <a:chExt cx="1977080" cy="500007"/>
          </a:xfrm>
        </p:grpSpPr>
        <p:sp>
          <p:nvSpPr>
            <p:cNvPr id="40" name="正方形/長方形 39">
              <a:extLst>
                <a:ext uri="{FF2B5EF4-FFF2-40B4-BE49-F238E27FC236}">
                  <a16:creationId xmlns:a16="http://schemas.microsoft.com/office/drawing/2014/main" id="{70D80B1F-B7FB-6EDB-80C3-702F0959F6A3}"/>
                </a:ext>
              </a:extLst>
            </p:cNvPr>
            <p:cNvSpPr/>
            <p:nvPr/>
          </p:nvSpPr>
          <p:spPr>
            <a:xfrm>
              <a:off x="3834721" y="4137450"/>
              <a:ext cx="815546" cy="162253"/>
            </a:xfrm>
            <a:prstGeom prst="rect">
              <a:avLst/>
            </a:prstGeom>
            <a:solidFill>
              <a:schemeClr val="accent4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" name="正方形/長方形 40">
              <a:extLst>
                <a:ext uri="{FF2B5EF4-FFF2-40B4-BE49-F238E27FC236}">
                  <a16:creationId xmlns:a16="http://schemas.microsoft.com/office/drawing/2014/main" id="{4416D05D-B851-1603-D595-D022B9088F63}"/>
                </a:ext>
              </a:extLst>
            </p:cNvPr>
            <p:cNvSpPr/>
            <p:nvPr/>
          </p:nvSpPr>
          <p:spPr>
            <a:xfrm>
              <a:off x="3826480" y="4475204"/>
              <a:ext cx="815546" cy="162253"/>
            </a:xfrm>
            <a:prstGeom prst="rect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43" name="直線矢印コネクタ 42">
              <a:extLst>
                <a:ext uri="{FF2B5EF4-FFF2-40B4-BE49-F238E27FC236}">
                  <a16:creationId xmlns:a16="http://schemas.microsoft.com/office/drawing/2014/main" id="{829B4333-0FD5-446C-0ACC-3781A8B10708}"/>
                </a:ext>
              </a:extLst>
            </p:cNvPr>
            <p:cNvCxnSpPr/>
            <p:nvPr/>
          </p:nvCxnSpPr>
          <p:spPr>
            <a:xfrm>
              <a:off x="3336323" y="4213204"/>
              <a:ext cx="1865870" cy="0"/>
            </a:xfrm>
            <a:prstGeom prst="straightConnector1">
              <a:avLst/>
            </a:prstGeom>
            <a:ln w="38100">
              <a:headEnd type="none" w="med" len="med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直線矢印コネクタ 43">
              <a:extLst>
                <a:ext uri="{FF2B5EF4-FFF2-40B4-BE49-F238E27FC236}">
                  <a16:creationId xmlns:a16="http://schemas.microsoft.com/office/drawing/2014/main" id="{11E2EBAB-8C8E-808C-C0D1-C19D15E5603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225113" y="4553464"/>
              <a:ext cx="1771134" cy="0"/>
            </a:xfrm>
            <a:prstGeom prst="straightConnector1">
              <a:avLst/>
            </a:prstGeom>
            <a:ln w="38100">
              <a:headEnd type="none" w="med" len="med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6" name="正方形/長方形 45">
              <a:extLst>
                <a:ext uri="{FF2B5EF4-FFF2-40B4-BE49-F238E27FC236}">
                  <a16:creationId xmlns:a16="http://schemas.microsoft.com/office/drawing/2014/main" id="{82B521CD-0A2B-4AB3-4946-5A4C1C4DF271}"/>
                </a:ext>
              </a:extLst>
            </p:cNvPr>
            <p:cNvSpPr/>
            <p:nvPr/>
          </p:nvSpPr>
          <p:spPr>
            <a:xfrm>
              <a:off x="4108620" y="4300867"/>
              <a:ext cx="321275" cy="175501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49" name="テキスト ボックス 48">
            <a:extLst>
              <a:ext uri="{FF2B5EF4-FFF2-40B4-BE49-F238E27FC236}">
                <a16:creationId xmlns:a16="http://schemas.microsoft.com/office/drawing/2014/main" id="{46EDB745-9A1F-3594-AA19-ACE597CED8EF}"/>
              </a:ext>
            </a:extLst>
          </p:cNvPr>
          <p:cNvSpPr txBox="1"/>
          <p:nvPr/>
        </p:nvSpPr>
        <p:spPr>
          <a:xfrm>
            <a:off x="1299521" y="4969580"/>
            <a:ext cx="14431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dirty="0" err="1"/>
              <a:t>ReLiC</a:t>
            </a:r>
            <a:endParaRPr kumimoji="1" lang="ja-JP" altLang="en-US" sz="2400" dirty="0"/>
          </a:p>
        </p:txBody>
      </p:sp>
      <p:sp>
        <p:nvSpPr>
          <p:cNvPr id="50" name="テキスト ボックス 49">
            <a:extLst>
              <a:ext uri="{FF2B5EF4-FFF2-40B4-BE49-F238E27FC236}">
                <a16:creationId xmlns:a16="http://schemas.microsoft.com/office/drawing/2014/main" id="{0ADBC559-7BCB-48E7-B245-725222AEFADB}"/>
              </a:ext>
            </a:extLst>
          </p:cNvPr>
          <p:cNvSpPr txBox="1"/>
          <p:nvPr/>
        </p:nvSpPr>
        <p:spPr>
          <a:xfrm>
            <a:off x="3987887" y="4792565"/>
            <a:ext cx="144316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dirty="0"/>
              <a:t>ERLC, </a:t>
            </a:r>
          </a:p>
          <a:p>
            <a:r>
              <a:rPr kumimoji="1" lang="en-US" altLang="ja-JP" sz="2400" dirty="0"/>
              <a:t>Ghost 1</a:t>
            </a:r>
            <a:endParaRPr kumimoji="1" lang="ja-JP" altLang="en-US" sz="2400" dirty="0"/>
          </a:p>
        </p:txBody>
      </p:sp>
      <p:grpSp>
        <p:nvGrpSpPr>
          <p:cNvPr id="54" name="グループ化 53">
            <a:extLst>
              <a:ext uri="{FF2B5EF4-FFF2-40B4-BE49-F238E27FC236}">
                <a16:creationId xmlns:a16="http://schemas.microsoft.com/office/drawing/2014/main" id="{63CA28A4-6928-D878-C60A-B6D1882DB325}"/>
              </a:ext>
            </a:extLst>
          </p:cNvPr>
          <p:cNvGrpSpPr/>
          <p:nvPr/>
        </p:nvGrpSpPr>
        <p:grpSpPr>
          <a:xfrm>
            <a:off x="5894173" y="4190651"/>
            <a:ext cx="2286000" cy="434136"/>
            <a:chOff x="5894173" y="4054724"/>
            <a:chExt cx="2286000" cy="434136"/>
          </a:xfrm>
        </p:grpSpPr>
        <p:sp>
          <p:nvSpPr>
            <p:cNvPr id="51" name="正方形/長方形 50">
              <a:extLst>
                <a:ext uri="{FF2B5EF4-FFF2-40B4-BE49-F238E27FC236}">
                  <a16:creationId xmlns:a16="http://schemas.microsoft.com/office/drawing/2014/main" id="{67B623B3-8B20-6DAC-3BF4-E4CF22F4FA77}"/>
                </a:ext>
              </a:extLst>
            </p:cNvPr>
            <p:cNvSpPr/>
            <p:nvPr/>
          </p:nvSpPr>
          <p:spPr>
            <a:xfrm>
              <a:off x="6400800" y="4054724"/>
              <a:ext cx="1243404" cy="434136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53" name="直線矢印コネクタ 52">
              <a:extLst>
                <a:ext uri="{FF2B5EF4-FFF2-40B4-BE49-F238E27FC236}">
                  <a16:creationId xmlns:a16="http://schemas.microsoft.com/office/drawing/2014/main" id="{68BD5769-E33E-CB6F-C659-587E0AADBBDF}"/>
                </a:ext>
              </a:extLst>
            </p:cNvPr>
            <p:cNvCxnSpPr/>
            <p:nvPr/>
          </p:nvCxnSpPr>
          <p:spPr>
            <a:xfrm>
              <a:off x="5894173" y="4273223"/>
              <a:ext cx="2286000" cy="10548"/>
            </a:xfrm>
            <a:prstGeom prst="straightConnector1">
              <a:avLst/>
            </a:prstGeom>
            <a:ln w="53975">
              <a:headEnd type="triangle" w="lg" len="lg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5" name="テキスト ボックス 54">
            <a:extLst>
              <a:ext uri="{FF2B5EF4-FFF2-40B4-BE49-F238E27FC236}">
                <a16:creationId xmlns:a16="http://schemas.microsoft.com/office/drawing/2014/main" id="{03457D22-2063-7EAC-A467-A378E08333FD}"/>
              </a:ext>
            </a:extLst>
          </p:cNvPr>
          <p:cNvSpPr txBox="1"/>
          <p:nvPr/>
        </p:nvSpPr>
        <p:spPr>
          <a:xfrm>
            <a:off x="6523853" y="4977230"/>
            <a:ext cx="14431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dirty="0"/>
              <a:t>Ghost 2</a:t>
            </a:r>
            <a:endParaRPr kumimoji="1" lang="ja-JP" altLang="en-US" sz="2400" dirty="0"/>
          </a:p>
        </p:txBody>
      </p:sp>
      <p:sp>
        <p:nvSpPr>
          <p:cNvPr id="56" name="テキスト ボックス 55">
            <a:extLst>
              <a:ext uri="{FF2B5EF4-FFF2-40B4-BE49-F238E27FC236}">
                <a16:creationId xmlns:a16="http://schemas.microsoft.com/office/drawing/2014/main" id="{BF129FB3-7CD7-B286-7072-880845976C7C}"/>
              </a:ext>
            </a:extLst>
          </p:cNvPr>
          <p:cNvSpPr txBox="1"/>
          <p:nvPr/>
        </p:nvSpPr>
        <p:spPr>
          <a:xfrm>
            <a:off x="5975271" y="5507233"/>
            <a:ext cx="2522322" cy="923330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en-US" altLang="ja-JP" dirty="0"/>
              <a:t>2 right and 2 left going beams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ja-JP" dirty="0"/>
              <a:t>Don’t care collision</a:t>
            </a:r>
            <a:endParaRPr kumimoji="1" lang="ja-JP" altLang="en-US" dirty="0"/>
          </a:p>
        </p:txBody>
      </p:sp>
      <p:sp>
        <p:nvSpPr>
          <p:cNvPr id="57" name="テキスト ボックス 56">
            <a:extLst>
              <a:ext uri="{FF2B5EF4-FFF2-40B4-BE49-F238E27FC236}">
                <a16:creationId xmlns:a16="http://schemas.microsoft.com/office/drawing/2014/main" id="{F0E3FB46-0888-CAD6-AE76-CA14F06015E0}"/>
              </a:ext>
            </a:extLst>
          </p:cNvPr>
          <p:cNvSpPr txBox="1"/>
          <p:nvPr/>
        </p:nvSpPr>
        <p:spPr>
          <a:xfrm>
            <a:off x="1149178" y="5547118"/>
            <a:ext cx="1650145" cy="646331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Timing difference</a:t>
            </a:r>
            <a:endParaRPr kumimoji="1" lang="ja-JP" altLang="en-US" dirty="0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F061BCC7-58D7-0409-5266-958DEDEC40F6}"/>
              </a:ext>
            </a:extLst>
          </p:cNvPr>
          <p:cNvSpPr txBox="1"/>
          <p:nvPr/>
        </p:nvSpPr>
        <p:spPr>
          <a:xfrm>
            <a:off x="3528246" y="5703056"/>
            <a:ext cx="2087508" cy="36933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Twin-Axis cavity</a:t>
            </a:r>
            <a:endParaRPr kumimoji="1" lang="ja-JP" altLang="en-US" dirty="0"/>
          </a:p>
        </p:txBody>
      </p:sp>
      <p:sp>
        <p:nvSpPr>
          <p:cNvPr id="6" name="日付プレースホルダー 5">
            <a:extLst>
              <a:ext uri="{FF2B5EF4-FFF2-40B4-BE49-F238E27FC236}">
                <a16:creationId xmlns:a16="http://schemas.microsoft.com/office/drawing/2014/main" id="{008E96A6-08E9-3C01-8509-35EFEBDA69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2025/12/10 EPFL Yokoya</a:t>
            </a:r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ABDA772B-3777-D686-83C8-F0224866E9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F600D-D68D-48CE-B1F1-70B796E325E5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740333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F9A7A99-9FFA-278E-94C1-C02DBA459A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796409"/>
          </a:xfrm>
          <a:solidFill>
            <a:schemeClr val="accent5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r>
              <a:rPr kumimoji="1" lang="en-US" altLang="ja-JP" sz="3600" dirty="0"/>
              <a:t>Common Problem: Tail of </a:t>
            </a:r>
            <a:r>
              <a:rPr kumimoji="1" lang="en-US" altLang="ja-JP" sz="3600" dirty="0" err="1"/>
              <a:t>Beamstrahlung</a:t>
            </a:r>
            <a:endParaRPr kumimoji="1" lang="ja-JP" altLang="en-US" sz="3600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2E304AE7-862D-6E0B-2D55-C13F0ED84B9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408671"/>
            <a:ext cx="7886700" cy="2248930"/>
          </a:xfrm>
        </p:spPr>
        <p:txBody>
          <a:bodyPr>
            <a:normAutofit fontScale="85000" lnSpcReduction="20000"/>
          </a:bodyPr>
          <a:lstStyle/>
          <a:p>
            <a:r>
              <a:rPr kumimoji="1" lang="en-US" altLang="ja-JP" dirty="0"/>
              <a:t>High-energy tail of </a:t>
            </a:r>
            <a:r>
              <a:rPr kumimoji="1" lang="en-US" altLang="ja-JP" dirty="0" err="1"/>
              <a:t>beamstrahlung</a:t>
            </a:r>
            <a:r>
              <a:rPr kumimoji="1" lang="en-US" altLang="ja-JP" dirty="0"/>
              <a:t> causes low energy electrons/positrons</a:t>
            </a:r>
          </a:p>
          <a:p>
            <a:r>
              <a:rPr kumimoji="1" lang="en-US" altLang="ja-JP" dirty="0"/>
              <a:t>They cannot be accepted by the DR (or the beam transport line for [B])</a:t>
            </a:r>
          </a:p>
          <a:p>
            <a:pPr lvl="1"/>
            <a:r>
              <a:rPr lang="en-US" altLang="ja-JP" dirty="0"/>
              <a:t>Energy compressor (bunch expander)</a:t>
            </a:r>
            <a:endParaRPr kumimoji="1" lang="en-US" altLang="ja-JP" dirty="0"/>
          </a:p>
          <a:p>
            <a:r>
              <a:rPr lang="en-US" altLang="ja-JP" dirty="0"/>
              <a:t>The important parameter is the critical energy (divided by E</a:t>
            </a:r>
            <a:r>
              <a:rPr lang="en-US" altLang="ja-JP" baseline="-25000" dirty="0"/>
              <a:t>0</a:t>
            </a:r>
            <a:r>
              <a:rPr lang="en-US" altLang="ja-JP" dirty="0"/>
              <a:t>)</a:t>
            </a:r>
            <a:endParaRPr kumimoji="1" lang="ja-JP" altLang="en-US" dirty="0"/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32387711-C769-5B78-6F58-18B258CB448D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9483" y="3314342"/>
            <a:ext cx="1971539" cy="686518"/>
          </a:xfrm>
          <a:prstGeom prst="rect">
            <a:avLst/>
          </a:prstGeom>
        </p:spPr>
      </p:pic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7BA3C272-C0F9-BD56-3435-BFC608174B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2025/12/10 EPFL Yokoya</a:t>
            </a:r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FCAA4722-8A1C-56A6-835B-804F10618A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F600D-D68D-48CE-B1F1-70B796E325E5}" type="slidenum">
              <a:rPr kumimoji="1" lang="ja-JP" altLang="en-US" smtClean="0"/>
              <a:t>5</a:t>
            </a:fld>
            <a:endParaRPr kumimoji="1" lang="ja-JP" alt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コンテンツ プレースホルダー 2">
                <a:extLst>
                  <a:ext uri="{FF2B5EF4-FFF2-40B4-BE49-F238E27FC236}">
                    <a16:creationId xmlns:a16="http://schemas.microsoft.com/office/drawing/2014/main" id="{0F8CF2B9-DC8E-F440-C734-0275D74F3CEB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628650" y="4206449"/>
                <a:ext cx="7600950" cy="365125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 fontScale="77500" lnSpcReduction="20000"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Wingdings" panose="05000000000000000000" pitchFamily="2" charset="2"/>
                  <a:buChar char="Ø"/>
                  <a:defRPr kumimoji="1"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Wingdings" panose="05000000000000000000" pitchFamily="2" charset="2"/>
                  <a:buChar char="ü"/>
                  <a:defRPr kumimoji="1"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altLang="ja-JP" dirty="0"/>
                  <a:t>The number of photons with energy &gt; </a:t>
                </a:r>
                <a14:m>
                  <m:oMath xmlns:m="http://schemas.openxmlformats.org/officeDocument/2006/math">
                    <m:r>
                      <a:rPr lang="en-US" altLang="ja-JP" b="0" i="1" smtClean="0">
                        <a:latin typeface="Cambria Math" panose="02040503050406030204" pitchFamily="18" charset="0"/>
                      </a:rPr>
                      <m:t>𝑢</m:t>
                    </m:r>
                    <m:sSub>
                      <m:sSubPr>
                        <m:ctrlPr>
                          <a:rPr lang="en-US" altLang="ja-JP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ja-JP" b="0" i="1" smtClean="0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n-US" altLang="ja-JP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ja-JP" dirty="0"/>
                  <a:t> is  </a:t>
                </a:r>
                <a:endParaRPr lang="ja-JP" altLang="en-US" dirty="0"/>
              </a:p>
            </p:txBody>
          </p:sp>
        </mc:Choice>
        <mc:Fallback>
          <p:sp>
            <p:nvSpPr>
              <p:cNvPr id="7" name="コンテンツ プレースホルダー 2">
                <a:extLst>
                  <a:ext uri="{FF2B5EF4-FFF2-40B4-BE49-F238E27FC236}">
                    <a16:creationId xmlns:a16="http://schemas.microsoft.com/office/drawing/2014/main" id="{0F8CF2B9-DC8E-F440-C734-0275D74F3CE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8650" y="4206449"/>
                <a:ext cx="7600950" cy="365125"/>
              </a:xfrm>
              <a:prstGeom prst="rect">
                <a:avLst/>
              </a:prstGeom>
              <a:blipFill>
                <a:blip r:embed="rId5"/>
                <a:stretch>
                  <a:fillRect l="-882" t="-33333" b="-30000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3" name="図 22">
            <a:extLst>
              <a:ext uri="{FF2B5EF4-FFF2-40B4-BE49-F238E27FC236}">
                <a16:creationId xmlns:a16="http://schemas.microsoft.com/office/drawing/2014/main" id="{F25146CA-0816-CC4E-EBB5-BBC747F1422F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7541" y="4904364"/>
            <a:ext cx="7106085" cy="13170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0428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8769489-3EEA-5625-9CF8-F4F2DB8F35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4875" y="495225"/>
            <a:ext cx="2612569" cy="718956"/>
          </a:xfrm>
          <a:solidFill>
            <a:schemeClr val="accent5">
              <a:lumMod val="20000"/>
              <a:lumOff val="80000"/>
            </a:schemeClr>
          </a:solidFill>
        </p:spPr>
        <p:txBody>
          <a:bodyPr>
            <a:noAutofit/>
          </a:bodyPr>
          <a:lstStyle/>
          <a:p>
            <a:r>
              <a:rPr kumimoji="1" lang="en-US" altLang="ja-JP" sz="4800" dirty="0" err="1"/>
              <a:t>ReLiC</a:t>
            </a:r>
            <a:endParaRPr kumimoji="1" lang="ja-JP" altLang="en-US" sz="4800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836AC63B-E2D6-234F-9A18-6CF23BCA9A7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6450" y="2157560"/>
            <a:ext cx="7886700" cy="2139670"/>
          </a:xfrm>
        </p:spPr>
        <p:txBody>
          <a:bodyPr>
            <a:normAutofit fontScale="70000" lnSpcReduction="20000"/>
          </a:bodyPr>
          <a:lstStyle/>
          <a:p>
            <a:r>
              <a:rPr kumimoji="1" lang="en-US" altLang="ja-JP" dirty="0"/>
              <a:t>2 </a:t>
            </a:r>
            <a:r>
              <a:rPr kumimoji="1" lang="en-US" altLang="ja-JP" dirty="0" err="1"/>
              <a:t>linacs</a:t>
            </a:r>
            <a:r>
              <a:rPr kumimoji="1" lang="en-US" altLang="ja-JP" dirty="0"/>
              <a:t> each accelerates e+/e- and dece</a:t>
            </a:r>
            <a:r>
              <a:rPr lang="en-US" altLang="ja-JP" dirty="0"/>
              <a:t>lerates e+/e-</a:t>
            </a:r>
          </a:p>
          <a:p>
            <a:r>
              <a:rPr kumimoji="1" lang="en-US" altLang="ja-JP" dirty="0"/>
              <a:t>Beams cooled every cycle in DR </a:t>
            </a:r>
            <a:endParaRPr lang="en-US" altLang="ja-JP" dirty="0"/>
          </a:p>
          <a:p>
            <a:pPr lvl="1"/>
            <a:r>
              <a:rPr kumimoji="1" lang="en-US" altLang="ja-JP" b="1" dirty="0">
                <a:solidFill>
                  <a:srgbClr val="FF0000"/>
                </a:solidFill>
              </a:rPr>
              <a:t>linear collider concept</a:t>
            </a:r>
          </a:p>
          <a:p>
            <a:pPr lvl="1"/>
            <a:r>
              <a:rPr kumimoji="1" lang="en-US" altLang="ja-JP" b="1" dirty="0">
                <a:solidFill>
                  <a:srgbClr val="FF0000"/>
                </a:solidFill>
              </a:rPr>
              <a:t>Do not care about beam-beam tune shift</a:t>
            </a:r>
          </a:p>
          <a:p>
            <a:r>
              <a:rPr lang="en-US" altLang="ja-JP" dirty="0"/>
              <a:t>Avoid collisions of oppositely running beams by time separation</a:t>
            </a:r>
          </a:p>
          <a:p>
            <a:r>
              <a:rPr kumimoji="1" lang="en-US" altLang="ja-JP" dirty="0"/>
              <a:t>2IPs, e+/e- and e-/e;</a:t>
            </a:r>
            <a:endParaRPr kumimoji="1" lang="ja-JP" altLang="en-US" dirty="0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A3FF67A-0231-01AE-3E1F-3F1A52C008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2025/12/10 EPFL Yokoya</a:t>
            </a:r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6D0D55E5-8811-B3AF-B9FC-02F454B9CE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F600D-D68D-48CE-B1F1-70B796E325E5}" type="slidenum">
              <a:rPr kumimoji="1" lang="ja-JP" altLang="en-US" smtClean="0"/>
              <a:t>6</a:t>
            </a:fld>
            <a:endParaRPr kumimoji="1" lang="ja-JP" altLang="en-US"/>
          </a:p>
        </p:txBody>
      </p:sp>
      <p:pic>
        <p:nvPicPr>
          <p:cNvPr id="7" name="図 6">
            <a:extLst>
              <a:ext uri="{FF2B5EF4-FFF2-40B4-BE49-F238E27FC236}">
                <a16:creationId xmlns:a16="http://schemas.microsoft.com/office/drawing/2014/main" id="{E67242AC-A807-97AB-6460-31913B4328D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3891" y="4798121"/>
            <a:ext cx="8476218" cy="1419145"/>
          </a:xfrm>
          <a:prstGeom prst="rect">
            <a:avLst/>
          </a:prstGeom>
        </p:spPr>
      </p:pic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B00C469D-6DA2-560E-15D8-12BCCE6956B6}"/>
              </a:ext>
            </a:extLst>
          </p:cNvPr>
          <p:cNvSpPr txBox="1"/>
          <p:nvPr/>
        </p:nvSpPr>
        <p:spPr>
          <a:xfrm>
            <a:off x="3242821" y="531053"/>
            <a:ext cx="542630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polarized </a:t>
            </a:r>
            <a:r>
              <a:rPr kumimoji="1" lang="en-US" altLang="ja-JP" dirty="0" err="1"/>
              <a:t>e</a:t>
            </a:r>
            <a:r>
              <a:rPr kumimoji="1" lang="en-US" altLang="ja-JP" baseline="30000" dirty="0" err="1"/>
              <a:t>+</a:t>
            </a:r>
            <a:r>
              <a:rPr kumimoji="1" lang="en-US" altLang="ja-JP" dirty="0" err="1"/>
              <a:t>e</a:t>
            </a:r>
            <a:r>
              <a:rPr kumimoji="1" lang="en-US" altLang="ja-JP" baseline="30000" dirty="0"/>
              <a:t>-</a:t>
            </a:r>
            <a:r>
              <a:rPr kumimoji="1" lang="en-US" altLang="ja-JP" dirty="0"/>
              <a:t> Recycling Linear Collider with high high-energy, high luminosity reach  (V. Litvinenko, </a:t>
            </a:r>
            <a:r>
              <a:rPr kumimoji="1" lang="en-US" altLang="ja-JP" dirty="0" err="1"/>
              <a:t>T.R</a:t>
            </a:r>
            <a:r>
              <a:rPr lang="en-US" altLang="ja-JP" dirty="0" err="1"/>
              <a:t>oser</a:t>
            </a:r>
            <a:r>
              <a:rPr lang="en-US" altLang="ja-JP" dirty="0"/>
              <a:t>, et.al.)</a:t>
            </a:r>
          </a:p>
          <a:p>
            <a:r>
              <a:rPr kumimoji="1" lang="en-US" altLang="ja-JP" dirty="0"/>
              <a:t>   SNOWMASS2021</a:t>
            </a:r>
          </a:p>
          <a:p>
            <a:r>
              <a:rPr lang="en-US" altLang="ja-JP" dirty="0"/>
              <a:t>See V. Litvinenko  LCWS2025 for the latest</a:t>
            </a:r>
            <a:endParaRPr kumimoji="1" lang="en-US" altLang="ja-JP" dirty="0"/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5807530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図 6">
            <a:extLst>
              <a:ext uri="{FF2B5EF4-FFF2-40B4-BE49-F238E27FC236}">
                <a16:creationId xmlns:a16="http://schemas.microsoft.com/office/drawing/2014/main" id="{670AE65B-2B19-B6D4-DC71-6FA29C5ADC4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5476" y="3114834"/>
            <a:ext cx="7886700" cy="3555682"/>
          </a:xfrm>
          <a:prstGeom prst="rect">
            <a:avLst/>
          </a:prstGeom>
        </p:spPr>
      </p:pic>
      <p:sp>
        <p:nvSpPr>
          <p:cNvPr id="2" name="タイトル 1">
            <a:extLst>
              <a:ext uri="{FF2B5EF4-FFF2-40B4-BE49-F238E27FC236}">
                <a16:creationId xmlns:a16="http://schemas.microsoft.com/office/drawing/2014/main" id="{999A2645-16C6-5ECB-FA7B-8F101B70B2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643542"/>
          </a:xfrm>
          <a:solidFill>
            <a:schemeClr val="accent5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r>
              <a:rPr kumimoji="1" lang="en-US" altLang="ja-JP" sz="3600" dirty="0"/>
              <a:t>Acceleration/Deceleration Scheme</a:t>
            </a:r>
            <a:endParaRPr kumimoji="1" lang="ja-JP" altLang="en-US" sz="3600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AB5DDBA3-9081-37FA-19B2-5EBBA71B591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044332"/>
            <a:ext cx="7886700" cy="2384667"/>
          </a:xfrm>
        </p:spPr>
        <p:txBody>
          <a:bodyPr>
            <a:normAutofit fontScale="62500" lnSpcReduction="20000"/>
          </a:bodyPr>
          <a:lstStyle/>
          <a:p>
            <a:pPr>
              <a:lnSpc>
                <a:spcPct val="120000"/>
              </a:lnSpc>
            </a:pPr>
            <a:r>
              <a:rPr kumimoji="1" lang="en-US" altLang="ja-JP" dirty="0"/>
              <a:t>All 4 beams (acc e+, acc e-, dec e+, dec e-) all go through cavity center</a:t>
            </a:r>
          </a:p>
          <a:p>
            <a:pPr lvl="1">
              <a:lnSpc>
                <a:spcPct val="120000"/>
              </a:lnSpc>
            </a:pPr>
            <a:r>
              <a:rPr lang="en-US" altLang="ja-JP" dirty="0"/>
              <a:t> 180 degrees of for e+/e- same direction</a:t>
            </a:r>
          </a:p>
          <a:p>
            <a:pPr lvl="1">
              <a:lnSpc>
                <a:spcPct val="120000"/>
              </a:lnSpc>
            </a:pPr>
            <a:r>
              <a:rPr kumimoji="1" lang="en-US" altLang="ja-JP" dirty="0"/>
              <a:t> acc and dec beams do not encounter in cavities</a:t>
            </a:r>
          </a:p>
          <a:p>
            <a:pPr lvl="1">
              <a:lnSpc>
                <a:spcPct val="120000"/>
              </a:lnSpc>
            </a:pPr>
            <a:r>
              <a:rPr lang="en-US" altLang="ja-JP" dirty="0"/>
              <a:t> They encounter in the sections between cavities where acc and dec beams are separated by electro-magneto separators</a:t>
            </a:r>
          </a:p>
          <a:p>
            <a:pPr lvl="1">
              <a:lnSpc>
                <a:spcPct val="120000"/>
              </a:lnSpc>
            </a:pPr>
            <a:r>
              <a:rPr kumimoji="1" lang="en-US" altLang="ja-JP" dirty="0"/>
              <a:t> h must be estimated. Original value too small</a:t>
            </a:r>
            <a:br>
              <a:rPr kumimoji="1" lang="en-US" altLang="ja-JP" dirty="0"/>
            </a:br>
            <a:endParaRPr kumimoji="1" lang="ja-JP" altLang="en-US" dirty="0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8EC8474-F2B6-9849-17E6-5071E94FD5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2025/12/10 EPFL Yokoya</a:t>
            </a:r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6CABFC40-5938-5A2B-1734-549E3C17C8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F600D-D68D-48CE-B1F1-70B796E325E5}" type="slidenum">
              <a:rPr kumimoji="1" lang="ja-JP" altLang="en-US" smtClean="0"/>
              <a:t>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4795723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1871128-048E-2F09-7697-2F64FB3FB9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637764"/>
          </a:xfrm>
          <a:solidFill>
            <a:schemeClr val="accent5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r>
              <a:rPr kumimoji="1" lang="en-US" altLang="ja-JP" dirty="0"/>
              <a:t>Beam Current Limitation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0E99813E-D42D-CA3C-930C-5F9ACA3E8E7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9824" y="1209366"/>
            <a:ext cx="7886700" cy="5063615"/>
          </a:xfrm>
        </p:spPr>
        <p:txBody>
          <a:bodyPr>
            <a:normAutofit fontScale="70000" lnSpcReduction="20000"/>
          </a:bodyPr>
          <a:lstStyle/>
          <a:p>
            <a:pPr>
              <a:lnSpc>
                <a:spcPts val="1700"/>
              </a:lnSpc>
            </a:pPr>
            <a:r>
              <a:rPr kumimoji="1" lang="en-US" altLang="ja-JP" dirty="0"/>
              <a:t>Energy loss by synchrotron radiation in DR</a:t>
            </a:r>
          </a:p>
          <a:p>
            <a:pPr lvl="1">
              <a:lnSpc>
                <a:spcPts val="1700"/>
              </a:lnSpc>
            </a:pPr>
            <a:r>
              <a:rPr lang="en-US" altLang="ja-JP" dirty="0"/>
              <a:t>E</a:t>
            </a:r>
            <a:r>
              <a:rPr lang="en-US" altLang="ja-JP" baseline="-25000" dirty="0"/>
              <a:t>DR</a:t>
            </a:r>
            <a:r>
              <a:rPr lang="en-US" altLang="ja-JP" dirty="0"/>
              <a:t> = 2.5 GeV, for example</a:t>
            </a:r>
          </a:p>
          <a:p>
            <a:pPr lvl="1">
              <a:lnSpc>
                <a:spcPts val="1700"/>
              </a:lnSpc>
            </a:pPr>
            <a:r>
              <a:rPr kumimoji="1" lang="en-US" altLang="ja-JP" dirty="0"/>
              <a:t>Each particle stay </a:t>
            </a:r>
            <a:r>
              <a:rPr lang="en-US" altLang="ja-JP" dirty="0"/>
              <a:t>in DR for 2 damping time</a:t>
            </a:r>
            <a:br>
              <a:rPr lang="en-US" altLang="ja-JP" dirty="0"/>
            </a:br>
            <a:r>
              <a:rPr lang="en-US" altLang="ja-JP" dirty="0">
                <a:sym typeface="Wingdings" panose="05000000000000000000" pitchFamily="2" charset="2"/>
              </a:rPr>
              <a:t> energy loss 2x2.5 = 5 GeV</a:t>
            </a:r>
          </a:p>
          <a:p>
            <a:pPr>
              <a:lnSpc>
                <a:spcPts val="1700"/>
              </a:lnSpc>
            </a:pPr>
            <a:r>
              <a:rPr kumimoji="1" lang="en-US" altLang="ja-JP" dirty="0">
                <a:sym typeface="Wingdings" panose="05000000000000000000" pitchFamily="2" charset="2"/>
              </a:rPr>
              <a:t>Every particle loose 5GeV from IP to IP</a:t>
            </a:r>
          </a:p>
          <a:p>
            <a:pPr>
              <a:lnSpc>
                <a:spcPts val="1700"/>
              </a:lnSpc>
            </a:pPr>
            <a:r>
              <a:rPr lang="en-US" altLang="ja-JP" dirty="0">
                <a:sym typeface="Wingdings" panose="05000000000000000000" pitchFamily="2" charset="2"/>
              </a:rPr>
              <a:t>If beam current is 100 mA, for example, the total radiation loss = 100mA x 5GeV = 500MW</a:t>
            </a:r>
          </a:p>
          <a:p>
            <a:pPr>
              <a:lnSpc>
                <a:spcPts val="1700"/>
              </a:lnSpc>
            </a:pPr>
            <a:r>
              <a:rPr kumimoji="1" lang="en-US" altLang="ja-JP" dirty="0">
                <a:sym typeface="Wingdings" panose="05000000000000000000" pitchFamily="2" charset="2"/>
              </a:rPr>
              <a:t>Max beam current &lt; ~10mA per beam</a:t>
            </a:r>
          </a:p>
          <a:p>
            <a:pPr lvl="1">
              <a:lnSpc>
                <a:spcPts val="1800"/>
              </a:lnSpc>
            </a:pPr>
            <a:r>
              <a:rPr lang="en-US" altLang="ja-JP" dirty="0">
                <a:sym typeface="Wingdings" panose="05000000000000000000" pitchFamily="2" charset="2"/>
              </a:rPr>
              <a:t>Parameters in the next page say the beam current in linacs = 12mA</a:t>
            </a:r>
          </a:p>
          <a:p>
            <a:pPr lvl="1">
              <a:lnSpc>
                <a:spcPts val="1700"/>
              </a:lnSpc>
            </a:pPr>
            <a:r>
              <a:rPr kumimoji="1" lang="en-US" altLang="ja-JP" dirty="0">
                <a:sym typeface="Wingdings" panose="05000000000000000000" pitchFamily="2" charset="2"/>
              </a:rPr>
              <a:t>This presumably means 3mA for each beam</a:t>
            </a:r>
          </a:p>
          <a:p>
            <a:pPr>
              <a:lnSpc>
                <a:spcPts val="1700"/>
              </a:lnSpc>
            </a:pPr>
            <a:r>
              <a:rPr lang="en-US" altLang="ja-JP" dirty="0">
                <a:sym typeface="Wingdings" panose="05000000000000000000" pitchFamily="2" charset="2"/>
              </a:rPr>
              <a:t>Must go to large bunch population</a:t>
            </a:r>
          </a:p>
          <a:p>
            <a:pPr lvl="1">
              <a:lnSpc>
                <a:spcPts val="1700"/>
              </a:lnSpc>
            </a:pPr>
            <a:r>
              <a:rPr kumimoji="1" lang="en-US" altLang="ja-JP" dirty="0">
                <a:sym typeface="Wingdings" panose="05000000000000000000" pitchFamily="2" charset="2"/>
              </a:rPr>
              <a:t>In contrast, ERLC must go to low bunch population to avoid HOM loss</a:t>
            </a:r>
            <a:br>
              <a:rPr kumimoji="1" lang="en-US" altLang="ja-JP" dirty="0">
                <a:sym typeface="Wingdings" panose="05000000000000000000" pitchFamily="2" charset="2"/>
              </a:rPr>
            </a:br>
            <a:r>
              <a:rPr kumimoji="1" lang="en-US" altLang="ja-JP" dirty="0">
                <a:sym typeface="Wingdings" panose="05000000000000000000" pitchFamily="2" charset="2"/>
              </a:rPr>
              <a:t> too high beam current</a:t>
            </a:r>
          </a:p>
          <a:p>
            <a:pPr>
              <a:lnSpc>
                <a:spcPts val="1700"/>
              </a:lnSpc>
            </a:pPr>
            <a:r>
              <a:rPr lang="en-US" altLang="ja-JP" dirty="0">
                <a:sym typeface="Wingdings" panose="05000000000000000000" pitchFamily="2" charset="2"/>
              </a:rPr>
              <a:t>Accordingly, </a:t>
            </a:r>
          </a:p>
          <a:p>
            <a:pPr lvl="1">
              <a:lnSpc>
                <a:spcPts val="1700"/>
              </a:lnSpc>
            </a:pPr>
            <a:r>
              <a:rPr lang="en-US" altLang="ja-JP" dirty="0">
                <a:sym typeface="Wingdings" panose="05000000000000000000" pitchFamily="2" charset="2"/>
              </a:rPr>
              <a:t>Very high disruption</a:t>
            </a:r>
          </a:p>
          <a:p>
            <a:pPr lvl="1">
              <a:lnSpc>
                <a:spcPts val="1700"/>
              </a:lnSpc>
            </a:pPr>
            <a:r>
              <a:rPr kumimoji="1" lang="en-US" altLang="ja-JP" dirty="0">
                <a:sym typeface="Wingdings" panose="05000000000000000000" pitchFamily="2" charset="2"/>
              </a:rPr>
              <a:t>Very small vertical emittance</a:t>
            </a:r>
          </a:p>
          <a:p>
            <a:pPr lvl="2">
              <a:lnSpc>
                <a:spcPts val="1700"/>
              </a:lnSpc>
            </a:pPr>
            <a:r>
              <a:rPr lang="en-US" altLang="ja-JP" dirty="0">
                <a:sym typeface="Wingdings" panose="05000000000000000000" pitchFamily="2" charset="2"/>
              </a:rPr>
              <a:t>Note: horizontal beam size must be large to suppress Upsilon</a:t>
            </a:r>
            <a:endParaRPr kumimoji="1" lang="ja-JP" altLang="en-US" dirty="0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CE217B00-3B79-35AC-7135-EE3848CA48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2025/12/10 EPFL Yokoya</a:t>
            </a:r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EEED193A-F12F-9DF3-1D72-EC1038085E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F600D-D68D-48CE-B1F1-70B796E325E5}" type="slidenum">
              <a:rPr kumimoji="1" lang="ja-JP" altLang="en-US" smtClean="0"/>
              <a:t>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0602502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BAF157C-6A56-B3B8-2D71-37409B550C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2406" y="136524"/>
            <a:ext cx="7886700" cy="551633"/>
          </a:xfrm>
          <a:solidFill>
            <a:schemeClr val="accent5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r>
              <a:rPr kumimoji="1" lang="en-US" altLang="ja-JP" dirty="0"/>
              <a:t>Suggested Parameters of </a:t>
            </a:r>
            <a:r>
              <a:rPr kumimoji="1" lang="en-US" altLang="ja-JP" dirty="0" err="1"/>
              <a:t>ReLiC</a:t>
            </a:r>
            <a:endParaRPr kumimoji="1" lang="ja-JP" altLang="en-US" dirty="0"/>
          </a:p>
        </p:txBody>
      </p:sp>
      <p:graphicFrame>
        <p:nvGraphicFramePr>
          <p:cNvPr id="6" name="表 6">
            <a:extLst>
              <a:ext uri="{FF2B5EF4-FFF2-40B4-BE49-F238E27FC236}">
                <a16:creationId xmlns:a16="http://schemas.microsoft.com/office/drawing/2014/main" id="{5666225B-00FD-9F8B-5386-6F580C8AAE5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30163468"/>
              </p:ext>
            </p:extLst>
          </p:nvPr>
        </p:nvGraphicFramePr>
        <p:xfrm>
          <a:off x="3077497" y="770833"/>
          <a:ext cx="5335159" cy="595064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18202">
                  <a:extLst>
                    <a:ext uri="{9D8B030D-6E8A-4147-A177-3AD203B41FA5}">
                      <a16:colId xmlns:a16="http://schemas.microsoft.com/office/drawing/2014/main" val="192505603"/>
                    </a:ext>
                  </a:extLst>
                </a:gridCol>
                <a:gridCol w="961534">
                  <a:extLst>
                    <a:ext uri="{9D8B030D-6E8A-4147-A177-3AD203B41FA5}">
                      <a16:colId xmlns:a16="http://schemas.microsoft.com/office/drawing/2014/main" val="3552442607"/>
                    </a:ext>
                  </a:extLst>
                </a:gridCol>
                <a:gridCol w="782425">
                  <a:extLst>
                    <a:ext uri="{9D8B030D-6E8A-4147-A177-3AD203B41FA5}">
                      <a16:colId xmlns:a16="http://schemas.microsoft.com/office/drawing/2014/main" val="2881810073"/>
                    </a:ext>
                  </a:extLst>
                </a:gridCol>
                <a:gridCol w="772998">
                  <a:extLst>
                    <a:ext uri="{9D8B030D-6E8A-4147-A177-3AD203B41FA5}">
                      <a16:colId xmlns:a16="http://schemas.microsoft.com/office/drawing/2014/main" val="353484904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CM Energy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GeV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250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550</a:t>
                      </a:r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099126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Length of 1 accelerator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km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14.25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14.25</a:t>
                      </a:r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613153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Accel. gradient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MV/m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12.55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27.6</a:t>
                      </a:r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4949674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Bunches per train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5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21</a:t>
                      </a:r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832511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Particles per bunch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10</a:t>
                      </a:r>
                      <a:r>
                        <a:rPr kumimoji="1" lang="en-US" altLang="ja-JP" baseline="30000" dirty="0"/>
                        <a:t>10</a:t>
                      </a:r>
                      <a:r>
                        <a:rPr kumimoji="1" lang="en-US" altLang="ja-JP" dirty="0"/>
                        <a:t> 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2.5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2.5</a:t>
                      </a:r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78722695"/>
                  </a:ext>
                </a:extLst>
              </a:tr>
              <a:tr h="388043"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Collision frequency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MHz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1.5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1.5</a:t>
                      </a:r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5410131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Beam currents in </a:t>
                      </a:r>
                      <a:r>
                        <a:rPr kumimoji="1" lang="en-US" altLang="ja-JP" dirty="0" err="1"/>
                        <a:t>linacs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mA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12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12</a:t>
                      </a:r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6056179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>
                          <a:latin typeface="Symbol" panose="05050102010706020507" pitchFamily="18" charset="2"/>
                        </a:rPr>
                        <a:t>e</a:t>
                      </a:r>
                      <a:r>
                        <a:rPr kumimoji="1" lang="en-US" altLang="ja-JP" dirty="0"/>
                        <a:t>x, norm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err="1">
                          <a:latin typeface="Symbol" panose="05050102010706020507" pitchFamily="18" charset="2"/>
                        </a:rPr>
                        <a:t>m</a:t>
                      </a:r>
                      <a:r>
                        <a:rPr kumimoji="1" lang="en-US" altLang="ja-JP" dirty="0" err="1"/>
                        <a:t>m.rad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4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4</a:t>
                      </a:r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8966585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err="1">
                          <a:latin typeface="Symbol" panose="05050102010706020507" pitchFamily="18" charset="2"/>
                        </a:rPr>
                        <a:t>e</a:t>
                      </a:r>
                      <a:r>
                        <a:rPr kumimoji="1" lang="en-US" altLang="ja-JP" dirty="0" err="1"/>
                        <a:t>y</a:t>
                      </a:r>
                      <a:r>
                        <a:rPr kumimoji="1" lang="en-US" altLang="ja-JP" dirty="0"/>
                        <a:t>, norm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err="1"/>
                        <a:t>nm.rad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1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1</a:t>
                      </a:r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4398688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>
                          <a:latin typeface="Symbol" panose="05050102010706020507" pitchFamily="18" charset="2"/>
                        </a:rPr>
                        <a:t>b</a:t>
                      </a:r>
                      <a:r>
                        <a:rPr kumimoji="1" lang="en-US" altLang="ja-JP" dirty="0"/>
                        <a:t>x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m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2.2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4</a:t>
                      </a:r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09022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>
                          <a:latin typeface="Symbol" panose="05050102010706020507" pitchFamily="18" charset="2"/>
                        </a:rPr>
                        <a:t>b</a:t>
                      </a:r>
                      <a:r>
                        <a:rPr kumimoji="1" lang="en-US" altLang="ja-JP" dirty="0"/>
                        <a:t>y (matched)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mm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0.19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0.36</a:t>
                      </a:r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9221492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err="1">
                          <a:latin typeface="Symbol" panose="05050102010706020507" pitchFamily="18" charset="2"/>
                        </a:rPr>
                        <a:t>s</a:t>
                      </a:r>
                      <a:r>
                        <a:rPr kumimoji="1" lang="en-US" altLang="ja-JP" dirty="0" err="1"/>
                        <a:t>x</a:t>
                      </a:r>
                      <a:r>
                        <a:rPr kumimoji="1" lang="en-US" altLang="ja-JP" dirty="0"/>
                        <a:t> 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>
                          <a:latin typeface="Symbol" panose="05050102010706020507" pitchFamily="18" charset="2"/>
                        </a:rPr>
                        <a:t>m</a:t>
                      </a:r>
                      <a:r>
                        <a:rPr kumimoji="1" lang="en-US" altLang="ja-JP" dirty="0"/>
                        <a:t>m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6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6</a:t>
                      </a:r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313959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err="1">
                          <a:latin typeface="Symbol" panose="05050102010706020507" pitchFamily="18" charset="2"/>
                        </a:rPr>
                        <a:t>s</a:t>
                      </a:r>
                      <a:r>
                        <a:rPr kumimoji="1" lang="en-US" altLang="ja-JP" dirty="0" err="1"/>
                        <a:t>y</a:t>
                      </a:r>
                      <a:r>
                        <a:rPr kumimoji="1" lang="en-US" altLang="ja-JP" dirty="0"/>
                        <a:t> 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nm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0.9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0.9</a:t>
                      </a:r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7801545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Disruption param Dx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0.01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0.01</a:t>
                      </a:r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8762793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Disruption param Dy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87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88</a:t>
                      </a:r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6247106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Total luminosity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10</a:t>
                      </a:r>
                      <a:r>
                        <a:rPr kumimoji="1" lang="en-US" altLang="ja-JP" baseline="30000" dirty="0"/>
                        <a:t>34</a:t>
                      </a:r>
                      <a:r>
                        <a:rPr kumimoji="1" lang="en-US" altLang="ja-JP" dirty="0"/>
                        <a:t> 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140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153</a:t>
                      </a:r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95587086"/>
                  </a:ext>
                </a:extLst>
              </a:tr>
            </a:tbl>
          </a:graphicData>
        </a:graphic>
      </p:graphicFrame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5BE4F898-5961-FB4C-3E76-A46A731775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2025/12/10 EPFL Yokoya</a:t>
            </a:r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C43EB4B1-7988-4F08-3D4E-CB36278749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F600D-D68D-48CE-B1F1-70B796E325E5}" type="slidenum">
              <a:rPr kumimoji="1" lang="ja-JP" altLang="en-US" smtClean="0"/>
              <a:t>9</a:t>
            </a:fld>
            <a:endParaRPr kumimoji="1" lang="ja-JP" altLang="en-US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272E7DD-36C3-30B7-DA7A-7E15C39EA7FD}"/>
              </a:ext>
            </a:extLst>
          </p:cNvPr>
          <p:cNvSpPr txBox="1"/>
          <p:nvPr/>
        </p:nvSpPr>
        <p:spPr>
          <a:xfrm>
            <a:off x="464658" y="5083805"/>
            <a:ext cx="2438053" cy="116955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ja-JP" sz="1400" dirty="0"/>
              <a:t>https://agenda.linearcollider.org/event/10624/attachments/40242/63966/LCVision_Generic_backup_EPPSU.pdf</a:t>
            </a:r>
            <a:endParaRPr kumimoji="1" lang="ja-JP" altLang="en-US" sz="1400" dirty="0"/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5F931096-76CE-B12F-2CCB-BD29D0F57F8D}"/>
              </a:ext>
            </a:extLst>
          </p:cNvPr>
          <p:cNvSpPr txBox="1"/>
          <p:nvPr/>
        </p:nvSpPr>
        <p:spPr>
          <a:xfrm>
            <a:off x="464658" y="1784028"/>
            <a:ext cx="2562558" cy="1231106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Cavity Q0         4x10</a:t>
            </a:r>
            <a:r>
              <a:rPr kumimoji="1" lang="en-US" altLang="ja-JP" baseline="30000" dirty="0"/>
              <a:t>10</a:t>
            </a:r>
          </a:p>
          <a:p>
            <a:r>
              <a:rPr lang="en-US" altLang="ja-JP" dirty="0"/>
              <a:t>Temperature     4.5K</a:t>
            </a:r>
            <a:br>
              <a:rPr lang="en-US" altLang="ja-JP" dirty="0"/>
            </a:br>
            <a:r>
              <a:rPr lang="en-US" altLang="ja-JP" dirty="0"/>
              <a:t>   (Nb3Sn)</a:t>
            </a:r>
          </a:p>
          <a:p>
            <a:r>
              <a:rPr lang="en-US" altLang="ja-JP" sz="2000" dirty="0" err="1">
                <a:latin typeface="Symbol" panose="05050102010706020507" pitchFamily="18" charset="2"/>
              </a:rPr>
              <a:t>s</a:t>
            </a:r>
            <a:r>
              <a:rPr lang="en-US" altLang="ja-JP" sz="2000" baseline="-25000" dirty="0" err="1"/>
              <a:t>z</a:t>
            </a:r>
            <a:r>
              <a:rPr lang="en-US" altLang="ja-JP" sz="2000" dirty="0"/>
              <a:t>  </a:t>
            </a:r>
            <a:r>
              <a:rPr lang="en-US" altLang="ja-JP" dirty="0"/>
              <a:t>             not found</a:t>
            </a:r>
            <a:endParaRPr kumimoji="1" lang="ja-JP" altLang="en-US" baseline="30000" dirty="0"/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3DF2276E-9926-CE6B-06C9-F5BF8E2B718B}"/>
              </a:ext>
            </a:extLst>
          </p:cNvPr>
          <p:cNvSpPr txBox="1"/>
          <p:nvPr/>
        </p:nvSpPr>
        <p:spPr>
          <a:xfrm>
            <a:off x="464658" y="4111005"/>
            <a:ext cx="2016329" cy="92333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Parameters are changing</a:t>
            </a:r>
          </a:p>
          <a:p>
            <a:r>
              <a:rPr lang="en-US" altLang="ja-JP" dirty="0"/>
              <a:t>Here, I use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325040770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92.5408"/>
  <p:tag name="ORIGINALWIDTH" val="840.1172"/>
  <p:tag name="LATEXADDIN" val="\documentclass{article}&#10;\usepackage{bm}&#10;\usepackage{amsmath}&#10;\pagestyle{empty}&#10;\newcommand{\avr}[1]{\left&lt; #1 \right&gt;}&#10;\newcommand{\abs}[1]{\left\vert #1 \right\vert}&#10;\newcommand{\scp}{{\mathchoice{\cdot}{\cdot}{\cdot}{\cdot}}}&#10;\newcommand{\vcp}{{\mathchoice{\times}{\times}{\times}{\times}}}&#10;\newcommand{\pd}[2]{{\partial{#1}\over\partial{#2}}}&#10;\newcommand{\vn}{{\bm n}}&#10;\newcommand{\ve}{{\bm e}}&#10;\begin{document}&#10;\begin{displaymath}&#10;\Upsilon_{max}\approx \frac{2Nr_e^2 \gamma}{\alpha\sigma_z\sigma_x}&#10;\end{displaymath}&#10;\end{document}"/>
  <p:tag name="IGUANATEXSIZE" val="22"/>
  <p:tag name="IGUANATEXCURSOR" val="502"/>
  <p:tag name="TRANSPARENCY" val="True"/>
  <p:tag name="LATEXENGINEID" val="1"/>
  <p:tag name="TEMPFOLDER" val="c:\temp\"/>
  <p:tag name="LATEXFORMHEIGHT" val="361.8"/>
  <p:tag name="LATEXFORMWIDTH" val="516"/>
  <p:tag name="LATEXFORMWRAP" val="True"/>
  <p:tag name="BITMAPVECTOR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624.0871"/>
  <p:tag name="ORIGINALWIDTH" val="3367.22"/>
  <p:tag name="LATEXADDIN" val="\documentclass{article}&#10;\usepackage{bm}&#10;\usepackage{amsmath}&#10;\pagestyle{empty}&#10;\newcommand{\avr}[1]{\left&lt; #1 \right&gt;}&#10;\newcommand{\abs}[1]{\left\vert #1 \right\vert}&#10;\newcommand{\scp}{{\mathchoice{\cdot}{\cdot}{\cdot}{\cdot}}}&#10;\newcommand{\vcp}{{\mathchoice{\times}{\times}{\times}{\times}}}&#10;\newcommand{\pd}[2]{{\partial{#1}\over\partial{#2}}}&#10;\newcommand{\vn}{{\bm n}}&#10;\newcommand{\ve}{{\bm e}}&#10;\begin{document}&#10;\begin{eqnarray*}&#10;n_\gamma(\omega_\gamma \!\!&gt;\!\!uE_0) &amp;\approx&amp; n_{\gamma,tot} \times &#10;   \frac{0.108 e^{-\xi}}{\xi^{2.21}}, \qquad \xi\equiv\frac{2}{3}\frac{u}{\Upsilon_{max}} \gg 1\\&#10;&amp; n_{\gamma,tot} &amp;= 2.16 \frac{Nr_e\alpha}{\sigma_x} \mbox{\ :\ total\ number\ of\ photons}&#10;\end{eqnarray*}&#10;\end{document}"/>
  <p:tag name="IGUANATEXSIZE" val="22"/>
  <p:tag name="IGUANATEXCURSOR" val="620"/>
  <p:tag name="TRANSPARENCY" val="True"/>
  <p:tag name="LATEXENGINEID" val="1"/>
  <p:tag name="TEMPFOLDER" val="c:\temp\"/>
  <p:tag name="LATEXFORMHEIGHT" val="394.8"/>
  <p:tag name="LATEXFORMWIDTH" val="642.6"/>
  <p:tag name="LATEXFORMWRAP" val="True"/>
  <p:tag name="BITMAPVECTOR" val="0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69.8189"/>
  <p:tag name="ORIGINALWIDTH" val="959.573"/>
  <p:tag name="LATEXADDIN" val="\documentclass{article}&#10;\usepackage{bm}&#10;\usepackage{amsmath}&#10;\pagestyle{empty}&#10;\newcommand{\avr}[1]{\left&lt; #1 \right&gt;}&#10;\newcommand{\abs}[1]{\left\vert #1 \right\vert}&#10;\newcommand{\scp}{{\mathchoice{\cdot}{\cdot}{\cdot}{\cdot}}}&#10;\newcommand{\vcp}{{\mathchoice{\times}{\times}{\times}{\times}}}&#10;\newcommand{\pd}[2]{{\partial{#1}\over\partial{#2}}}&#10;\newcommand{\vn}{{\bm n}}&#10;\newcommand{\ve}{{\bm e}}&#10;\begin{document}&#10;\begin{displaymath}&#10;\frac{\Delta E}{E_0} \approx \frac{0.84 r_e^3 N^2 \gamma}{\sigma_z \sigma_x^2},&#10;\quad n_\gamma \approx 2.16 \frac{\alpha r_e^2 N}{\sigma_x}, \quad&#10;   \Delta \sigma_E^2 = n_\gamma \avr{\epsilon_\gamma^2} &#10;   = \frac{\avr{\epsilon_\gamma^2}}{\avr{\epsilon_\gamma}^2}&#10;    \frac{(n_\gamma \avr{\epsilon_\gamma})^2}{n_\gamma}&#10;    \approx \frac{5.5 (\Delta E)^2}{n_\gamma}&#10;\end{displaymath}&#10;\end{document}"/>
  <p:tag name="IGUANATEXSIZE" val="22"/>
  <p:tag name="IGUANATEXCURSOR" val="760"/>
  <p:tag name="TRANSPARENCY" val="True"/>
  <p:tag name="LATEXENGINEID" val="1"/>
  <p:tag name="TEMPFOLDER" val="c:\temp\"/>
  <p:tag name="LATEXFORMHEIGHT" val="495.6"/>
  <p:tag name="LATEXFORMWIDTH" val="516"/>
  <p:tag name="LATEXFORMWRAP" val="True"/>
  <p:tag name="BITMAPVECTOR" val="0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307.5429"/>
  <p:tag name="ORIGINALWIDTH" val="1026.893"/>
  <p:tag name="LATEXADDIN" val="\documentclass{article}&#10;\usepackage{bm}&#10;\usepackage{amsmath}&#10;\pagestyle{empty}&#10;\newcommand{\avr}[1]{\left&lt; #1 \right&gt;}&#10;\newcommand{\abs}[1]{\left\vert #1 \right\vert}&#10;\newcommand{\scp}{{\mathchoice{\cdot}{\cdot}{\cdot}{\cdot}}}&#10;\newcommand{\vcp}{{\mathchoice{\times}{\times}{\times}{\times}}}&#10;\newcommand{\pd}[2]{{\partial{#1}\over\partial{#2}}}&#10;\newcommand{\vn}{{\bm n}}&#10;\newcommand{\ve}{{\bm e}}&#10;\begin{document}&#10;\begin{displaymath}&#10;\frac{\Delta\sigma_E^2}{E_0^2} \approx 1.8 \frac{N^3 r_e^5 \gamma^2}{\alpha \sigma_x^3 \sigma_z^2}&#10;\end{displaymath}&#10;\end{document}"/>
  <p:tag name="IGUANATEXSIZE" val="22"/>
  <p:tag name="IGUANATEXCURSOR" val="478"/>
  <p:tag name="TRANSPARENCY" val="True"/>
  <p:tag name="LATEXENGINEID" val="1"/>
  <p:tag name="TEMPFOLDER" val="c:\temp\"/>
  <p:tag name="LATEXFORMHEIGHT" val="312"/>
  <p:tag name="LATEXFORMWIDTH" val="516"/>
  <p:tag name="LATEXFORMWRAP" val="True"/>
  <p:tag name="BITMAPVECTOR" val="0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324.7953"/>
  <p:tag name="ORIGINALWIDTH" val="1501.71"/>
  <p:tag name="LATEXADDIN" val="\documentclass{article}&#10;\usepackage{bm}&#10;\usepackage{amsmath}&#10;\pagestyle{empty}&#10;\newcommand{\avr}[1]{\left&lt; #1 \right&gt;}&#10;\newcommand{\abs}[1]{\left\vert #1 \right\vert}&#10;\newcommand{\scp}{{\mathchoice{\cdot}{\cdot}{\cdot}{\cdot}}}&#10;\newcommand{\vcp}{{\mathchoice{\times}{\times}{\times}{\times}}}&#10;\newcommand{\pd}[2]{{\partial{#1}\over\partial{#2}}}&#10;\newcommand{\vn}{{\bm n}}&#10;\newcommand{\ve}{{\bm e}}&#10;\begin{document}&#10;\begin{displaymath}&#10;  \left(\frac{\sigma_E}{E_0}\right)^2 &#10;   \approx 0.9 \frac{N^3 r_e^5 \gamma^2}{\alpha \sigma_x^3 \sigma_z^2&#10;      (\delta E/E)}&#10;\end{displaymath}&#10;\end{document}"/>
  <p:tag name="IGUANATEXSIZE" val="22"/>
  <p:tag name="IGUANATEXCURSOR" val="527"/>
  <p:tag name="TRANSPARENCY" val="True"/>
  <p:tag name="LATEXENGINEID" val="1"/>
  <p:tag name="TEMPFOLDER" val="c:\temp\"/>
  <p:tag name="LATEXFORMHEIGHT" val="312"/>
  <p:tag name="LATEXFORMWIDTH" val="516"/>
  <p:tag name="LATEXFORMWRAP" val="True"/>
  <p:tag name="BITMAPVECTOR" val="0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324.7953"/>
  <p:tag name="ORIGINALWIDTH" val="1589.472"/>
  <p:tag name="LATEXADDIN" val="\documentclass{article}&#10;\usepackage{bm}&#10;\usepackage{amsmath}&#10;\pagestyle{empty}&#10;\newcommand{\avr}[1]{\left&lt; #1 \right&gt;}&#10;\newcommand{\abs}[1]{\left\vert #1 \right\vert}&#10;\newcommand{\scp}{{\mathchoice{\cdot}{\cdot}{\cdot}{\cdot}}}&#10;\newcommand{\vcp}{{\mathchoice{\times}{\times}{\times}{\times}}}&#10;\newcommand{\pd}[2]{{\partial{#1}\over\partial{#2}}}&#10;\newcommand{\vn}{{\bm n}}&#10;\newcommand{\ve}{{\bm e}}&#10;\begin{document}&#10;\begin{displaymath}&#10;  \frac{N^3}{\sigma_x^3 \sigma_z^2} &lt; \frac{8\times 10^{-3}}{r_e^5 \gamma^2}&#10;   \left(\frac{\sigma_E}{E_0}\right)^2 \frac{\delta E}{E}&#10;\end{displaymath}&#10;\end{document}"/>
  <p:tag name="IGUANATEXSIZE" val="22"/>
  <p:tag name="IGUANATEXCURSOR" val="486"/>
  <p:tag name="TRANSPARENCY" val="True"/>
  <p:tag name="LATEXENGINEID" val="1"/>
  <p:tag name="TEMPFOLDER" val="c:\temp\"/>
  <p:tag name="LATEXFORMHEIGHT" val="312"/>
  <p:tag name="LATEXFORMWIDTH" val="516"/>
  <p:tag name="LATEXFORMWRAP" val="True"/>
  <p:tag name="BITMAPVECTOR" val="0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91.0406"/>
  <p:tag name="ORIGINALWIDTH" val="1972.025"/>
  <p:tag name="LATEXADDIN" val="\documentclass{article}&#10;\usepackage{bm}&#10;\usepackage{amsmath}&#10;\pagestyle{empty}&#10;\newcommand{\avr}[1]{\left&lt; #1 \right&gt;}&#10;\newcommand{\abs}[1]{\left\vert #1 \right\vert}&#10;\newcommand{\scp}{{\mathchoice{\cdot}{\cdot}{\cdot}{\cdot}}}&#10;\newcommand{\vcp}{{\mathchoice{\times}{\times}{\times}{\times}}}&#10;\newcommand{\pd}[2]{{\partial{#1}\over\partial{#2}}}&#10;\newcommand{\vn}{{\bm n}}&#10;\newcommand{\ve}{{\bm e}}&#10;\catcode`\@=11 % This allows us to modify PLAIN macros.&#10;\def\lsim{\mathrel{\mathpalette\@versim&lt;}}&#10;\def\gsim{\mathrel{\mathpalette\@versim&gt;}}&#10;\def\@versim#1#2{\vcenter{\offinterlineskip&#10; \ialign{$\m@th#1\hfil##\hfil$\crcr#2\crcr\sim\crcr }}}&#10;\catcode`\@=12 % at signs are no longer letters&#10;\begin{document}&#10;\begin{displaymath}&#10;\xi_y = \frac{N r_e \sigma_z}{2\pi\gamma\sigma_x \sigma_y} \lsim 0.1 &#10;   \quad (\mbox{\ for\ }\beta_y \approx \sigma_z)&#10;\end{displaymath}&#10;\end{document}"/>
  <p:tag name="IGUANATEXSIZE" val="22"/>
  <p:tag name="IGUANATEXCURSOR" val="687"/>
  <p:tag name="TRANSPARENCY" val="True"/>
  <p:tag name="LATEXENGINEID" val="1"/>
  <p:tag name="TEMPFOLDER" val="c:\temp\"/>
  <p:tag name="LATEXFORMHEIGHT" val="312"/>
  <p:tag name="LATEXFORMWIDTH" val="516"/>
  <p:tag name="LATEXFORMWRAP" val="True"/>
  <p:tag name="BITMAPVECTOR" val="0"/>
</p:tagLst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PTtemplate.pptx" id="{68146737-3B26-4DAA-806E-DBD010D6862E}" vid="{242A8082-7276-4E23-9135-6A91634C2717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游ゴシック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PPTtemplate</Template>
  <TotalTime>709</TotalTime>
  <Words>2291</Words>
  <Application>Microsoft Office PowerPoint</Application>
  <PresentationFormat>画面に合わせる (4:3)</PresentationFormat>
  <Paragraphs>403</Paragraphs>
  <Slides>29</Slides>
  <Notes>0</Notes>
  <HiddenSlides>2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29</vt:i4>
      </vt:variant>
    </vt:vector>
  </HeadingPairs>
  <TitlesOfParts>
    <vt:vector size="36" baseType="lpstr">
      <vt:lpstr>游ゴシック</vt:lpstr>
      <vt:lpstr>游ゴシック Light</vt:lpstr>
      <vt:lpstr>Arial</vt:lpstr>
      <vt:lpstr>Cambria Math</vt:lpstr>
      <vt:lpstr>Symbol</vt:lpstr>
      <vt:lpstr>Wingdings</vt:lpstr>
      <vt:lpstr>Office テーマ</vt:lpstr>
      <vt:lpstr>LC with Energy Recovery </vt:lpstr>
      <vt:lpstr>Introduction</vt:lpstr>
      <vt:lpstr>Two Schemes</vt:lpstr>
      <vt:lpstr>Energy Transfer</vt:lpstr>
      <vt:lpstr>Common Problem: Tail of Beamstrahlung</vt:lpstr>
      <vt:lpstr>ReLiC</vt:lpstr>
      <vt:lpstr>Acceleration/Deceleration Scheme</vt:lpstr>
      <vt:lpstr>Beam Current Limitation</vt:lpstr>
      <vt:lpstr>Suggested Parameters of ReLiC</vt:lpstr>
      <vt:lpstr>Key Technologies for ReLiC</vt:lpstr>
      <vt:lpstr>Key Technologies for ReLiC (cont’d)</vt:lpstr>
      <vt:lpstr>ERLC (Energy Recovery Linear Collider)</vt:lpstr>
      <vt:lpstr>Outline of ERLC</vt:lpstr>
      <vt:lpstr>Basic Conditions (1)</vt:lpstr>
      <vt:lpstr>Basic Conditions (2)</vt:lpstr>
      <vt:lpstr>Basic Conditions (3)</vt:lpstr>
      <vt:lpstr>Latest Parameters of ERLC (250GeV)</vt:lpstr>
      <vt:lpstr>Latest Parameters of ERLC (500GeV)</vt:lpstr>
      <vt:lpstr>AC Power and Cost</vt:lpstr>
      <vt:lpstr>TW Twin-Axis Cavity</vt:lpstr>
      <vt:lpstr>Beam Dynamics Issues (1): General</vt:lpstr>
      <vt:lpstr>Beam Dynamics Issues (2) Transverse</vt:lpstr>
      <vt:lpstr>Bending Fields in ILC (1)</vt:lpstr>
      <vt:lpstr>Bending Fields in ILC (2)</vt:lpstr>
      <vt:lpstr>Summary of ERLC</vt:lpstr>
      <vt:lpstr>Ghost Collider (1)</vt:lpstr>
      <vt:lpstr>Ghost Collider (2) (A. Hutton)</vt:lpstr>
      <vt:lpstr>Ghost Collider(3) : Even more greedy idea</vt:lpstr>
      <vt:lpstr>Summary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x2y3</dc:title>
  <dc:creator>Kaoru Yokoya</dc:creator>
  <cp:lastModifiedBy>Kaoru Yokoya</cp:lastModifiedBy>
  <cp:revision>20</cp:revision>
  <dcterms:created xsi:type="dcterms:W3CDTF">2024-04-24T00:16:28Z</dcterms:created>
  <dcterms:modified xsi:type="dcterms:W3CDTF">2025-12-10T06:28:36Z</dcterms:modified>
</cp:coreProperties>
</file>