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ink/ink1.xml" ContentType="application/inkml+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7"/>
  </p:notesMasterIdLst>
  <p:sldIdLst>
    <p:sldId id="312" r:id="rId2"/>
    <p:sldId id="2147475325" r:id="rId3"/>
    <p:sldId id="2147475317" r:id="rId4"/>
    <p:sldId id="2147475316" r:id="rId5"/>
    <p:sldId id="416" r:id="rId6"/>
    <p:sldId id="417" r:id="rId7"/>
    <p:sldId id="2147475324" r:id="rId8"/>
    <p:sldId id="2147475288" r:id="rId9"/>
    <p:sldId id="2147475290" r:id="rId10"/>
    <p:sldId id="2147475274" r:id="rId11"/>
    <p:sldId id="308" r:id="rId12"/>
    <p:sldId id="2147475302" r:id="rId13"/>
    <p:sldId id="313" r:id="rId14"/>
    <p:sldId id="314" r:id="rId15"/>
    <p:sldId id="304" r:id="rId16"/>
    <p:sldId id="306" r:id="rId17"/>
    <p:sldId id="2147475258" r:id="rId18"/>
    <p:sldId id="2147475319" r:id="rId19"/>
    <p:sldId id="2147475318" r:id="rId20"/>
    <p:sldId id="2147475315" r:id="rId21"/>
    <p:sldId id="2147475306" r:id="rId22"/>
    <p:sldId id="2147475307" r:id="rId23"/>
    <p:sldId id="2147475308" r:id="rId24"/>
    <p:sldId id="2147475309" r:id="rId25"/>
    <p:sldId id="333" r:id="rId26"/>
    <p:sldId id="309" r:id="rId27"/>
    <p:sldId id="2147475310" r:id="rId28"/>
    <p:sldId id="334" r:id="rId29"/>
    <p:sldId id="318" r:id="rId30"/>
    <p:sldId id="311" r:id="rId31"/>
    <p:sldId id="317" r:id="rId32"/>
    <p:sldId id="325" r:id="rId33"/>
    <p:sldId id="319" r:id="rId34"/>
    <p:sldId id="320" r:id="rId35"/>
    <p:sldId id="321" r:id="rId36"/>
    <p:sldId id="322" r:id="rId37"/>
    <p:sldId id="323" r:id="rId38"/>
    <p:sldId id="324" r:id="rId39"/>
    <p:sldId id="2147475320" r:id="rId40"/>
    <p:sldId id="295" r:id="rId41"/>
    <p:sldId id="2147475312" r:id="rId42"/>
    <p:sldId id="260" r:id="rId43"/>
    <p:sldId id="2147475313" r:id="rId44"/>
    <p:sldId id="2147475314" r:id="rId45"/>
    <p:sldId id="261" r:id="rId46"/>
    <p:sldId id="291" r:id="rId47"/>
    <p:sldId id="292" r:id="rId48"/>
    <p:sldId id="296" r:id="rId49"/>
    <p:sldId id="262" r:id="rId50"/>
    <p:sldId id="263" r:id="rId51"/>
    <p:sldId id="2147475326" r:id="rId52"/>
    <p:sldId id="2147475321" r:id="rId53"/>
    <p:sldId id="2147475323" r:id="rId54"/>
    <p:sldId id="290" r:id="rId55"/>
    <p:sldId id="297"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30"/>
    <p:restoredTop sz="83051"/>
  </p:normalViewPr>
  <p:slideViewPr>
    <p:cSldViewPr snapToGrid="0">
      <p:cViewPr>
        <p:scale>
          <a:sx n="100" d="100"/>
          <a:sy n="100" d="100"/>
        </p:scale>
        <p:origin x="1128"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oleObject" Target="file:////VBOXSVR\Documents\epcc-training\ODL\PracIntroToHPC\Practicals\ParallelProgramming\weronika_performance_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VBOXSVR\Documents\epcc-training\ODL\PracIntroToHPC\Practicals\ParallelProgramming\weronika_performance_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vboxsrv\urep\full-epcc-training\trunk\ODL\PracIntroToHPC\Practicals\ParallelProgramming\weronika_performance_da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VBOXSVR\Documents\epcc-training\ODL\PracIntroToHPC\Practicals\ParallelProgramming\weronika_performance_data.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VBOXSVR\Documents\epcc-training\ODL\PracIntroToHPC\Practicals\ParallelProgramming\weronika_performance_data.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VBOXSVR\Documents\epcc-training\ODL\PracIntroToHPC\Practicals\ParallelProgramming\weronika_performance_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Actual</c:v>
                </c:pt>
              </c:strCache>
            </c:strRef>
          </c:tx>
          <c:marker>
            <c:spPr>
              <a:solidFill>
                <a:schemeClr val="accent1"/>
              </a:solidFill>
            </c:spPr>
          </c:marker>
          <c:cat>
            <c:strRef>
              <c:f>Sheet1!$A$2:$A$7</c:f>
              <c:strCache>
                <c:ptCount val="6"/>
                <c:pt idx="0">
                  <c:v>1</c:v>
                </c:pt>
                <c:pt idx="5">
                  <c:v>n</c:v>
                </c:pt>
              </c:strCache>
            </c:strRef>
          </c:cat>
          <c:val>
            <c:numRef>
              <c:f>Sheet1!$B$2:$B$7</c:f>
              <c:numCache>
                <c:formatCode>General</c:formatCode>
                <c:ptCount val="6"/>
                <c:pt idx="0">
                  <c:v>8</c:v>
                </c:pt>
                <c:pt idx="1">
                  <c:v>8.1</c:v>
                </c:pt>
                <c:pt idx="2">
                  <c:v>8.3000000000000007</c:v>
                </c:pt>
                <c:pt idx="3">
                  <c:v>9</c:v>
                </c:pt>
                <c:pt idx="4">
                  <c:v>10.7</c:v>
                </c:pt>
                <c:pt idx="5">
                  <c:v>13</c:v>
                </c:pt>
              </c:numCache>
            </c:numRef>
          </c:val>
          <c:smooth val="0"/>
          <c:extLst>
            <c:ext xmlns:c16="http://schemas.microsoft.com/office/drawing/2014/chart" uri="{C3380CC4-5D6E-409C-BE32-E72D297353CC}">
              <c16:uniqueId val="{00000000-497B-4B96-ABE4-7F55534FA093}"/>
            </c:ext>
          </c:extLst>
        </c:ser>
        <c:ser>
          <c:idx val="1"/>
          <c:order val="1"/>
          <c:tx>
            <c:strRef>
              <c:f>Sheet1!$C$1</c:f>
              <c:strCache>
                <c:ptCount val="1"/>
                <c:pt idx="0">
                  <c:v>Ideal</c:v>
                </c:pt>
              </c:strCache>
            </c:strRef>
          </c:tx>
          <c:marker>
            <c:symbol val="none"/>
          </c:marker>
          <c:dPt>
            <c:idx val="2"/>
            <c:marker>
              <c:symbol val="auto"/>
              <c:spPr>
                <a:solidFill>
                  <a:schemeClr val="accent1"/>
                </a:solidFill>
              </c:spPr>
            </c:marker>
            <c:bubble3D val="0"/>
            <c:extLst>
              <c:ext xmlns:c16="http://schemas.microsoft.com/office/drawing/2014/chart" uri="{C3380CC4-5D6E-409C-BE32-E72D297353CC}">
                <c16:uniqueId val="{00000001-497B-4B96-ABE4-7F55534FA093}"/>
              </c:ext>
            </c:extLst>
          </c:dPt>
          <c:dPt>
            <c:idx val="3"/>
            <c:marker>
              <c:symbol val="auto"/>
              <c:spPr>
                <a:solidFill>
                  <a:schemeClr val="accent1"/>
                </a:solidFill>
              </c:spPr>
            </c:marker>
            <c:bubble3D val="0"/>
            <c:extLst>
              <c:ext xmlns:c16="http://schemas.microsoft.com/office/drawing/2014/chart" uri="{C3380CC4-5D6E-409C-BE32-E72D297353CC}">
                <c16:uniqueId val="{00000002-497B-4B96-ABE4-7F55534FA093}"/>
              </c:ext>
            </c:extLst>
          </c:dPt>
          <c:dPt>
            <c:idx val="4"/>
            <c:marker>
              <c:symbol val="auto"/>
              <c:spPr>
                <a:solidFill>
                  <a:schemeClr val="accent1"/>
                </a:solidFill>
              </c:spPr>
            </c:marker>
            <c:bubble3D val="0"/>
            <c:extLst>
              <c:ext xmlns:c16="http://schemas.microsoft.com/office/drawing/2014/chart" uri="{C3380CC4-5D6E-409C-BE32-E72D297353CC}">
                <c16:uniqueId val="{00000003-497B-4B96-ABE4-7F55534FA093}"/>
              </c:ext>
            </c:extLst>
          </c:dPt>
          <c:dPt>
            <c:idx val="5"/>
            <c:marker>
              <c:symbol val="auto"/>
              <c:spPr>
                <a:solidFill>
                  <a:schemeClr val="accent1"/>
                </a:solidFill>
              </c:spPr>
            </c:marker>
            <c:bubble3D val="0"/>
            <c:extLst>
              <c:ext xmlns:c16="http://schemas.microsoft.com/office/drawing/2014/chart" uri="{C3380CC4-5D6E-409C-BE32-E72D297353CC}">
                <c16:uniqueId val="{00000004-497B-4B96-ABE4-7F55534FA093}"/>
              </c:ext>
            </c:extLst>
          </c:dPt>
          <c:cat>
            <c:strRef>
              <c:f>Sheet1!$A$2:$A$7</c:f>
              <c:strCache>
                <c:ptCount val="6"/>
                <c:pt idx="0">
                  <c:v>1</c:v>
                </c:pt>
                <c:pt idx="5">
                  <c:v>n</c:v>
                </c:pt>
              </c:strCache>
            </c:strRef>
          </c:cat>
          <c:val>
            <c:numRef>
              <c:f>Sheet1!$C$2:$C$7</c:f>
              <c:numCache>
                <c:formatCode>General</c:formatCode>
                <c:ptCount val="6"/>
                <c:pt idx="0">
                  <c:v>8</c:v>
                </c:pt>
                <c:pt idx="1">
                  <c:v>8</c:v>
                </c:pt>
                <c:pt idx="2">
                  <c:v>8</c:v>
                </c:pt>
                <c:pt idx="3">
                  <c:v>8</c:v>
                </c:pt>
                <c:pt idx="4">
                  <c:v>8</c:v>
                </c:pt>
                <c:pt idx="5">
                  <c:v>8</c:v>
                </c:pt>
              </c:numCache>
            </c:numRef>
          </c:val>
          <c:smooth val="0"/>
          <c:extLst>
            <c:ext xmlns:c16="http://schemas.microsoft.com/office/drawing/2014/chart" uri="{C3380CC4-5D6E-409C-BE32-E72D297353CC}">
              <c16:uniqueId val="{00000005-497B-4B96-ABE4-7F55534FA093}"/>
            </c:ext>
          </c:extLst>
        </c:ser>
        <c:dLbls>
          <c:showLegendKey val="0"/>
          <c:showVal val="0"/>
          <c:showCatName val="0"/>
          <c:showSerName val="0"/>
          <c:showPercent val="0"/>
          <c:showBubbleSize val="0"/>
        </c:dLbls>
        <c:marker val="1"/>
        <c:smooth val="0"/>
        <c:axId val="32892800"/>
        <c:axId val="30218496"/>
      </c:lineChart>
      <c:catAx>
        <c:axId val="32892800"/>
        <c:scaling>
          <c:orientation val="minMax"/>
        </c:scaling>
        <c:delete val="0"/>
        <c:axPos val="b"/>
        <c:numFmt formatCode="General" sourceLinked="0"/>
        <c:majorTickMark val="out"/>
        <c:minorTickMark val="none"/>
        <c:tickLblPos val="nextTo"/>
        <c:crossAx val="30218496"/>
        <c:crosses val="autoZero"/>
        <c:auto val="1"/>
        <c:lblAlgn val="ctr"/>
        <c:lblOffset val="100"/>
        <c:noMultiLvlLbl val="0"/>
      </c:catAx>
      <c:valAx>
        <c:axId val="30218496"/>
        <c:scaling>
          <c:orientation val="minMax"/>
          <c:max val="20"/>
        </c:scaling>
        <c:delete val="0"/>
        <c:axPos val="l"/>
        <c:majorGridlines/>
        <c:numFmt formatCode="General" sourceLinked="1"/>
        <c:majorTickMark val="out"/>
        <c:minorTickMark val="none"/>
        <c:tickLblPos val="nextTo"/>
        <c:crossAx val="32892800"/>
        <c:crosses val="autoZero"/>
        <c:crossBetween val="midCat"/>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3399148178938"/>
          <c:y val="9.3839182799133405E-2"/>
          <c:w val="0.64606327266319097"/>
          <c:h val="0.73065601217920195"/>
        </c:manualLayout>
      </c:layout>
      <c:scatterChart>
        <c:scatterStyle val="lineMarker"/>
        <c:varyColors val="0"/>
        <c:ser>
          <c:idx val="1"/>
          <c:order val="0"/>
          <c:tx>
            <c:v>Large N</c:v>
          </c:tx>
          <c:xVal>
            <c:numRef>
              <c:f>traffic!$C$85:$C$92</c:f>
              <c:numCache>
                <c:formatCode>General</c:formatCode>
                <c:ptCount val="8"/>
                <c:pt idx="0">
                  <c:v>24</c:v>
                </c:pt>
                <c:pt idx="1">
                  <c:v>48</c:v>
                </c:pt>
                <c:pt idx="2">
                  <c:v>72</c:v>
                </c:pt>
                <c:pt idx="3">
                  <c:v>96</c:v>
                </c:pt>
                <c:pt idx="4">
                  <c:v>120</c:v>
                </c:pt>
                <c:pt idx="5">
                  <c:v>144</c:v>
                </c:pt>
                <c:pt idx="6">
                  <c:v>168</c:v>
                </c:pt>
                <c:pt idx="7">
                  <c:v>192</c:v>
                </c:pt>
              </c:numCache>
            </c:numRef>
          </c:xVal>
          <c:yVal>
            <c:numRef>
              <c:f>traffic!$D$85:$D$92</c:f>
              <c:numCache>
                <c:formatCode>General</c:formatCode>
                <c:ptCount val="8"/>
                <c:pt idx="0">
                  <c:v>605.20029</c:v>
                </c:pt>
                <c:pt idx="1">
                  <c:v>321.9081589999978</c:v>
                </c:pt>
                <c:pt idx="2">
                  <c:v>238.01018300000001</c:v>
                </c:pt>
                <c:pt idx="3">
                  <c:v>186.83554699999999</c:v>
                </c:pt>
                <c:pt idx="4">
                  <c:v>159.03330399999999</c:v>
                </c:pt>
                <c:pt idx="5">
                  <c:v>139.91551699999999</c:v>
                </c:pt>
                <c:pt idx="6">
                  <c:v>124.835348</c:v>
                </c:pt>
                <c:pt idx="7">
                  <c:v>112.10489800000001</c:v>
                </c:pt>
              </c:numCache>
            </c:numRef>
          </c:yVal>
          <c:smooth val="0"/>
          <c:extLst>
            <c:ext xmlns:c16="http://schemas.microsoft.com/office/drawing/2014/chart" uri="{C3380CC4-5D6E-409C-BE32-E72D297353CC}">
              <c16:uniqueId val="{00000000-DB07-4E16-B6B7-C24AC029902D}"/>
            </c:ext>
          </c:extLst>
        </c:ser>
        <c:ser>
          <c:idx val="0"/>
          <c:order val="1"/>
          <c:tx>
            <c:v>Small N</c:v>
          </c:tx>
          <c:xVal>
            <c:numRef>
              <c:f>traffic!$C$59:$C$66</c:f>
              <c:numCache>
                <c:formatCode>General</c:formatCode>
                <c:ptCount val="8"/>
                <c:pt idx="0">
                  <c:v>24</c:v>
                </c:pt>
                <c:pt idx="1">
                  <c:v>48</c:v>
                </c:pt>
                <c:pt idx="2">
                  <c:v>72</c:v>
                </c:pt>
                <c:pt idx="3">
                  <c:v>96</c:v>
                </c:pt>
                <c:pt idx="4">
                  <c:v>120</c:v>
                </c:pt>
                <c:pt idx="5">
                  <c:v>144</c:v>
                </c:pt>
                <c:pt idx="6">
                  <c:v>168</c:v>
                </c:pt>
                <c:pt idx="7">
                  <c:v>192</c:v>
                </c:pt>
              </c:numCache>
            </c:numRef>
          </c:xVal>
          <c:yVal>
            <c:numRef>
              <c:f>traffic!$D$59:$D$66</c:f>
              <c:numCache>
                <c:formatCode>0.00</c:formatCode>
                <c:ptCount val="8"/>
                <c:pt idx="0">
                  <c:v>39.533797</c:v>
                </c:pt>
                <c:pt idx="1">
                  <c:v>21.531358000000001</c:v>
                </c:pt>
                <c:pt idx="2">
                  <c:v>18.321407000000001</c:v>
                </c:pt>
                <c:pt idx="3">
                  <c:v>15.458555</c:v>
                </c:pt>
                <c:pt idx="4">
                  <c:v>15.023216</c:v>
                </c:pt>
                <c:pt idx="5">
                  <c:v>14.015617000000001</c:v>
                </c:pt>
                <c:pt idx="6">
                  <c:v>13.625310000000001</c:v>
                </c:pt>
                <c:pt idx="7">
                  <c:v>12.247572999999999</c:v>
                </c:pt>
              </c:numCache>
            </c:numRef>
          </c:yVal>
          <c:smooth val="0"/>
          <c:extLst>
            <c:ext xmlns:c16="http://schemas.microsoft.com/office/drawing/2014/chart" uri="{C3380CC4-5D6E-409C-BE32-E72D297353CC}">
              <c16:uniqueId val="{00000001-DB07-4E16-B6B7-C24AC029902D}"/>
            </c:ext>
          </c:extLst>
        </c:ser>
        <c:dLbls>
          <c:showLegendKey val="0"/>
          <c:showVal val="0"/>
          <c:showCatName val="0"/>
          <c:showSerName val="0"/>
          <c:showPercent val="0"/>
          <c:showBubbleSize val="0"/>
        </c:dLbls>
        <c:axId val="98931840"/>
        <c:axId val="98933760"/>
      </c:scatterChart>
      <c:valAx>
        <c:axId val="98931840"/>
        <c:scaling>
          <c:orientation val="minMax"/>
        </c:scaling>
        <c:delete val="0"/>
        <c:axPos val="b"/>
        <c:title>
          <c:tx>
            <c:rich>
              <a:bodyPr/>
              <a:lstStyle/>
              <a:p>
                <a:pPr>
                  <a:defRPr/>
                </a:pPr>
                <a:r>
                  <a:rPr lang="en-US" dirty="0"/>
                  <a:t>Processes</a:t>
                </a:r>
              </a:p>
            </c:rich>
          </c:tx>
          <c:overlay val="0"/>
        </c:title>
        <c:numFmt formatCode="General" sourceLinked="1"/>
        <c:majorTickMark val="out"/>
        <c:minorTickMark val="none"/>
        <c:tickLblPos val="nextTo"/>
        <c:crossAx val="98933760"/>
        <c:crosses val="autoZero"/>
        <c:crossBetween val="midCat"/>
      </c:valAx>
      <c:valAx>
        <c:axId val="98933760"/>
        <c:scaling>
          <c:orientation val="minMax"/>
        </c:scaling>
        <c:delete val="0"/>
        <c:axPos val="l"/>
        <c:majorGridlines/>
        <c:title>
          <c:tx>
            <c:rich>
              <a:bodyPr rot="-5400000" vert="horz"/>
              <a:lstStyle/>
              <a:p>
                <a:pPr>
                  <a:defRPr/>
                </a:pPr>
                <a:r>
                  <a:rPr lang="en-US" dirty="0"/>
                  <a:t>Time (seconds)</a:t>
                </a:r>
              </a:p>
            </c:rich>
          </c:tx>
          <c:overlay val="0"/>
        </c:title>
        <c:numFmt formatCode="General" sourceLinked="1"/>
        <c:majorTickMark val="out"/>
        <c:minorTickMark val="none"/>
        <c:tickLblPos val="nextTo"/>
        <c:crossAx val="98931840"/>
        <c:crosses val="autoZero"/>
        <c:crossBetween val="midCat"/>
      </c:valAx>
    </c:plotArea>
    <c:legend>
      <c:legendPos val="r"/>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02461286089239"/>
          <c:y val="7.45487022455526E-2"/>
          <c:w val="0.65974715660542405"/>
          <c:h val="0.83261956838728501"/>
        </c:manualLayout>
      </c:layout>
      <c:scatterChart>
        <c:scatterStyle val="lineMarker"/>
        <c:varyColors val="0"/>
        <c:ser>
          <c:idx val="1"/>
          <c:order val="0"/>
          <c:tx>
            <c:v>Large N</c:v>
          </c:tx>
          <c:xVal>
            <c:numRef>
              <c:f>traffic!$C$85:$C$92</c:f>
              <c:numCache>
                <c:formatCode>General</c:formatCode>
                <c:ptCount val="8"/>
                <c:pt idx="0">
                  <c:v>24</c:v>
                </c:pt>
                <c:pt idx="1">
                  <c:v>48</c:v>
                </c:pt>
                <c:pt idx="2">
                  <c:v>72</c:v>
                </c:pt>
                <c:pt idx="3">
                  <c:v>96</c:v>
                </c:pt>
                <c:pt idx="4">
                  <c:v>120</c:v>
                </c:pt>
                <c:pt idx="5">
                  <c:v>144</c:v>
                </c:pt>
                <c:pt idx="6">
                  <c:v>168</c:v>
                </c:pt>
                <c:pt idx="7">
                  <c:v>192</c:v>
                </c:pt>
              </c:numCache>
            </c:numRef>
          </c:xVal>
          <c:yVal>
            <c:numRef>
              <c:f>traffic!$D$85:$D$92</c:f>
              <c:numCache>
                <c:formatCode>General</c:formatCode>
                <c:ptCount val="8"/>
                <c:pt idx="0">
                  <c:v>605.20029</c:v>
                </c:pt>
                <c:pt idx="1">
                  <c:v>321.9081589999978</c:v>
                </c:pt>
                <c:pt idx="2">
                  <c:v>238.01018300000001</c:v>
                </c:pt>
                <c:pt idx="3">
                  <c:v>186.83554699999999</c:v>
                </c:pt>
                <c:pt idx="4">
                  <c:v>159.03330399999999</c:v>
                </c:pt>
                <c:pt idx="5">
                  <c:v>139.91551699999999</c:v>
                </c:pt>
                <c:pt idx="6">
                  <c:v>124.835348</c:v>
                </c:pt>
                <c:pt idx="7">
                  <c:v>112.10489800000001</c:v>
                </c:pt>
              </c:numCache>
            </c:numRef>
          </c:yVal>
          <c:smooth val="0"/>
          <c:extLst>
            <c:ext xmlns:c16="http://schemas.microsoft.com/office/drawing/2014/chart" uri="{C3380CC4-5D6E-409C-BE32-E72D297353CC}">
              <c16:uniqueId val="{00000000-03BC-45FC-9063-7E628E93B7DE}"/>
            </c:ext>
          </c:extLst>
        </c:ser>
        <c:ser>
          <c:idx val="0"/>
          <c:order val="1"/>
          <c:tx>
            <c:v>Small N</c:v>
          </c:tx>
          <c:xVal>
            <c:numRef>
              <c:f>traffic!$C$59:$C$66</c:f>
              <c:numCache>
                <c:formatCode>General</c:formatCode>
                <c:ptCount val="8"/>
                <c:pt idx="0">
                  <c:v>24</c:v>
                </c:pt>
                <c:pt idx="1">
                  <c:v>48</c:v>
                </c:pt>
                <c:pt idx="2">
                  <c:v>72</c:v>
                </c:pt>
                <c:pt idx="3">
                  <c:v>96</c:v>
                </c:pt>
                <c:pt idx="4">
                  <c:v>120</c:v>
                </c:pt>
                <c:pt idx="5">
                  <c:v>144</c:v>
                </c:pt>
                <c:pt idx="6">
                  <c:v>168</c:v>
                </c:pt>
                <c:pt idx="7">
                  <c:v>192</c:v>
                </c:pt>
              </c:numCache>
            </c:numRef>
          </c:xVal>
          <c:yVal>
            <c:numRef>
              <c:f>traffic!$D$59:$D$66</c:f>
              <c:numCache>
                <c:formatCode>0.00</c:formatCode>
                <c:ptCount val="8"/>
                <c:pt idx="0">
                  <c:v>39.533797</c:v>
                </c:pt>
                <c:pt idx="1">
                  <c:v>21.531358000000001</c:v>
                </c:pt>
                <c:pt idx="2">
                  <c:v>18.321407000000001</c:v>
                </c:pt>
                <c:pt idx="3">
                  <c:v>15.458555</c:v>
                </c:pt>
                <c:pt idx="4">
                  <c:v>15.023216</c:v>
                </c:pt>
                <c:pt idx="5">
                  <c:v>14.015617000000001</c:v>
                </c:pt>
                <c:pt idx="6">
                  <c:v>13.625310000000001</c:v>
                </c:pt>
                <c:pt idx="7">
                  <c:v>12.247572999999999</c:v>
                </c:pt>
              </c:numCache>
            </c:numRef>
          </c:yVal>
          <c:smooth val="0"/>
          <c:extLst>
            <c:ext xmlns:c16="http://schemas.microsoft.com/office/drawing/2014/chart" uri="{C3380CC4-5D6E-409C-BE32-E72D297353CC}">
              <c16:uniqueId val="{00000001-03BC-45FC-9063-7E628E93B7DE}"/>
            </c:ext>
          </c:extLst>
        </c:ser>
        <c:dLbls>
          <c:showLegendKey val="0"/>
          <c:showVal val="0"/>
          <c:showCatName val="0"/>
          <c:showSerName val="0"/>
          <c:showPercent val="0"/>
          <c:showBubbleSize val="0"/>
        </c:dLbls>
        <c:axId val="97539584"/>
        <c:axId val="97541504"/>
      </c:scatterChart>
      <c:valAx>
        <c:axId val="97539584"/>
        <c:scaling>
          <c:logBase val="2"/>
          <c:orientation val="minMax"/>
          <c:max val="512"/>
          <c:min val="16"/>
        </c:scaling>
        <c:delete val="0"/>
        <c:axPos val="b"/>
        <c:title>
          <c:tx>
            <c:rich>
              <a:bodyPr/>
              <a:lstStyle/>
              <a:p>
                <a:pPr>
                  <a:defRPr/>
                </a:pPr>
                <a:r>
                  <a:rPr lang="en-US" dirty="0"/>
                  <a:t>Processes</a:t>
                </a:r>
              </a:p>
            </c:rich>
          </c:tx>
          <c:overlay val="0"/>
        </c:title>
        <c:numFmt formatCode="General" sourceLinked="1"/>
        <c:majorTickMark val="out"/>
        <c:minorTickMark val="none"/>
        <c:tickLblPos val="nextTo"/>
        <c:crossAx val="97541504"/>
        <c:crosses val="autoZero"/>
        <c:crossBetween val="midCat"/>
      </c:valAx>
      <c:valAx>
        <c:axId val="97541504"/>
        <c:scaling>
          <c:logBase val="10"/>
          <c:orientation val="minMax"/>
        </c:scaling>
        <c:delete val="0"/>
        <c:axPos val="l"/>
        <c:majorGridlines/>
        <c:title>
          <c:tx>
            <c:rich>
              <a:bodyPr rot="-5400000" vert="horz"/>
              <a:lstStyle/>
              <a:p>
                <a:pPr>
                  <a:defRPr/>
                </a:pPr>
                <a:r>
                  <a:rPr lang="en-US" sz="1000" b="1" i="0" u="none" strike="noStrike" baseline="0" dirty="0">
                    <a:effectLst/>
                  </a:rPr>
                  <a:t>Time (seconds)</a:t>
                </a:r>
              </a:p>
            </c:rich>
          </c:tx>
          <c:layout>
            <c:manualLayout>
              <c:xMode val="edge"/>
              <c:yMode val="edge"/>
              <c:x val="0.236587323424819"/>
              <c:y val="0.39868431726280901"/>
            </c:manualLayout>
          </c:layout>
          <c:overlay val="0"/>
        </c:title>
        <c:numFmt formatCode="General" sourceLinked="1"/>
        <c:majorTickMark val="out"/>
        <c:minorTickMark val="none"/>
        <c:tickLblPos val="nextTo"/>
        <c:crossAx val="97539584"/>
        <c:crosses val="autoZero"/>
        <c:crossBetween val="midCat"/>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15291666157935"/>
          <c:y val="6.530551225604142E-2"/>
          <c:w val="0.69908774200375245"/>
          <c:h val="0.83257837212058228"/>
        </c:manualLayout>
      </c:layout>
      <c:scatterChart>
        <c:scatterStyle val="lineMarker"/>
        <c:varyColors val="0"/>
        <c:ser>
          <c:idx val="2"/>
          <c:order val="0"/>
          <c:tx>
            <c:v>Linear</c:v>
          </c:tx>
          <c:xVal>
            <c:numRef>
              <c:f>traffic!$I$85:$I$92</c:f>
              <c:numCache>
                <c:formatCode>General</c:formatCode>
                <c:ptCount val="8"/>
                <c:pt idx="0">
                  <c:v>24</c:v>
                </c:pt>
                <c:pt idx="1">
                  <c:v>48</c:v>
                </c:pt>
                <c:pt idx="2">
                  <c:v>72</c:v>
                </c:pt>
                <c:pt idx="3">
                  <c:v>96</c:v>
                </c:pt>
                <c:pt idx="4">
                  <c:v>120</c:v>
                </c:pt>
                <c:pt idx="5">
                  <c:v>144</c:v>
                </c:pt>
                <c:pt idx="6">
                  <c:v>168</c:v>
                </c:pt>
                <c:pt idx="7">
                  <c:v>192</c:v>
                </c:pt>
              </c:numCache>
            </c:numRef>
          </c:xVal>
          <c:yVal>
            <c:numRef>
              <c:f>traffic!$I$85:$I$92</c:f>
              <c:numCache>
                <c:formatCode>General</c:formatCode>
                <c:ptCount val="8"/>
                <c:pt idx="0">
                  <c:v>24</c:v>
                </c:pt>
                <c:pt idx="1">
                  <c:v>48</c:v>
                </c:pt>
                <c:pt idx="2">
                  <c:v>72</c:v>
                </c:pt>
                <c:pt idx="3">
                  <c:v>96</c:v>
                </c:pt>
                <c:pt idx="4">
                  <c:v>120</c:v>
                </c:pt>
                <c:pt idx="5">
                  <c:v>144</c:v>
                </c:pt>
                <c:pt idx="6">
                  <c:v>168</c:v>
                </c:pt>
                <c:pt idx="7">
                  <c:v>192</c:v>
                </c:pt>
              </c:numCache>
            </c:numRef>
          </c:yVal>
          <c:smooth val="0"/>
          <c:extLst>
            <c:ext xmlns:c16="http://schemas.microsoft.com/office/drawing/2014/chart" uri="{C3380CC4-5D6E-409C-BE32-E72D297353CC}">
              <c16:uniqueId val="{00000000-A1FA-454B-A507-2297BA8F6F79}"/>
            </c:ext>
          </c:extLst>
        </c:ser>
        <c:ser>
          <c:idx val="0"/>
          <c:order val="1"/>
          <c:tx>
            <c:v>Large N</c:v>
          </c:tx>
          <c:dLbls>
            <c:spPr>
              <a:noFill/>
              <a:ln>
                <a:noFill/>
              </a:ln>
              <a:effectLst/>
            </c:spPr>
            <c:dLblPos val="r"/>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xVal>
            <c:numRef>
              <c:f>traffic!$C$85:$C$92</c:f>
              <c:numCache>
                <c:formatCode>General</c:formatCode>
                <c:ptCount val="8"/>
                <c:pt idx="0">
                  <c:v>24</c:v>
                </c:pt>
                <c:pt idx="1">
                  <c:v>48</c:v>
                </c:pt>
                <c:pt idx="2">
                  <c:v>72</c:v>
                </c:pt>
                <c:pt idx="3">
                  <c:v>96</c:v>
                </c:pt>
                <c:pt idx="4">
                  <c:v>120</c:v>
                </c:pt>
                <c:pt idx="5">
                  <c:v>144</c:v>
                </c:pt>
                <c:pt idx="6">
                  <c:v>168</c:v>
                </c:pt>
                <c:pt idx="7">
                  <c:v>192</c:v>
                </c:pt>
              </c:numCache>
            </c:numRef>
          </c:xVal>
          <c:yVal>
            <c:numRef>
              <c:f>traffic!$F$85:$F$92</c:f>
              <c:numCache>
                <c:formatCode>General</c:formatCode>
                <c:ptCount val="8"/>
                <c:pt idx="0">
                  <c:v>24</c:v>
                </c:pt>
                <c:pt idx="1">
                  <c:v>45.120965573289496</c:v>
                </c:pt>
                <c:pt idx="2">
                  <c:v>61.02598963171252</c:v>
                </c:pt>
                <c:pt idx="3">
                  <c:v>77.741132205425558</c:v>
                </c:pt>
                <c:pt idx="4">
                  <c:v>91.331856879487333</c:v>
                </c:pt>
                <c:pt idx="5">
                  <c:v>103.81126605135584</c:v>
                </c:pt>
                <c:pt idx="6">
                  <c:v>116.3517160219716</c:v>
                </c:pt>
                <c:pt idx="7">
                  <c:v>129.56442777370887</c:v>
                </c:pt>
              </c:numCache>
            </c:numRef>
          </c:yVal>
          <c:smooth val="0"/>
          <c:extLst>
            <c:ext xmlns:c16="http://schemas.microsoft.com/office/drawing/2014/chart" uri="{C3380CC4-5D6E-409C-BE32-E72D297353CC}">
              <c16:uniqueId val="{00000001-A1FA-454B-A507-2297BA8F6F79}"/>
            </c:ext>
          </c:extLst>
        </c:ser>
        <c:ser>
          <c:idx val="1"/>
          <c:order val="2"/>
          <c:tx>
            <c:v>Small N</c:v>
          </c:tx>
          <c:dLbls>
            <c:spPr>
              <a:noFill/>
              <a:ln>
                <a:noFill/>
              </a:ln>
              <a:effectLst/>
            </c:spPr>
            <c:dLblPos val="r"/>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xVal>
            <c:numRef>
              <c:f>traffic!$C$59:$C$66</c:f>
              <c:numCache>
                <c:formatCode>General</c:formatCode>
                <c:ptCount val="8"/>
                <c:pt idx="0">
                  <c:v>24</c:v>
                </c:pt>
                <c:pt idx="1">
                  <c:v>48</c:v>
                </c:pt>
                <c:pt idx="2">
                  <c:v>72</c:v>
                </c:pt>
                <c:pt idx="3">
                  <c:v>96</c:v>
                </c:pt>
                <c:pt idx="4">
                  <c:v>120</c:v>
                </c:pt>
                <c:pt idx="5">
                  <c:v>144</c:v>
                </c:pt>
                <c:pt idx="6">
                  <c:v>168</c:v>
                </c:pt>
                <c:pt idx="7">
                  <c:v>192</c:v>
                </c:pt>
              </c:numCache>
            </c:numRef>
          </c:xVal>
          <c:yVal>
            <c:numRef>
              <c:f>traffic!$F$59:$F$66</c:f>
              <c:numCache>
                <c:formatCode>General</c:formatCode>
                <c:ptCount val="8"/>
                <c:pt idx="0">
                  <c:v>24</c:v>
                </c:pt>
                <c:pt idx="1">
                  <c:v>44.066478667996691</c:v>
                </c:pt>
                <c:pt idx="2">
                  <c:v>51.787023125461921</c:v>
                </c:pt>
                <c:pt idx="3">
                  <c:v>61.377737311152302</c:v>
                </c:pt>
                <c:pt idx="4">
                  <c:v>63.156326048963152</c:v>
                </c:pt>
                <c:pt idx="5">
                  <c:v>67.69670775107511</c:v>
                </c:pt>
                <c:pt idx="6">
                  <c:v>69.635929604537438</c:v>
                </c:pt>
                <c:pt idx="7">
                  <c:v>77.469318043664657</c:v>
                </c:pt>
              </c:numCache>
            </c:numRef>
          </c:yVal>
          <c:smooth val="0"/>
          <c:extLst>
            <c:ext xmlns:c16="http://schemas.microsoft.com/office/drawing/2014/chart" uri="{C3380CC4-5D6E-409C-BE32-E72D297353CC}">
              <c16:uniqueId val="{00000002-A1FA-454B-A507-2297BA8F6F79}"/>
            </c:ext>
          </c:extLst>
        </c:ser>
        <c:dLbls>
          <c:showLegendKey val="0"/>
          <c:showVal val="0"/>
          <c:showCatName val="0"/>
          <c:showSerName val="0"/>
          <c:showPercent val="0"/>
          <c:showBubbleSize val="0"/>
        </c:dLbls>
        <c:axId val="92193432"/>
        <c:axId val="72892128"/>
      </c:scatterChart>
      <c:valAx>
        <c:axId val="92193432"/>
        <c:scaling>
          <c:orientation val="minMax"/>
          <c:max val="210"/>
          <c:min val="0"/>
        </c:scaling>
        <c:delete val="0"/>
        <c:axPos val="b"/>
        <c:title>
          <c:tx>
            <c:rich>
              <a:bodyPr/>
              <a:lstStyle/>
              <a:p>
                <a:pPr>
                  <a:defRPr/>
                </a:pPr>
                <a:r>
                  <a:rPr lang="en-GB" dirty="0"/>
                  <a:t>Processes</a:t>
                </a:r>
              </a:p>
            </c:rich>
          </c:tx>
          <c:overlay val="0"/>
        </c:title>
        <c:numFmt formatCode="General" sourceLinked="0"/>
        <c:majorTickMark val="out"/>
        <c:minorTickMark val="none"/>
        <c:tickLblPos val="nextTo"/>
        <c:spPr>
          <a:ln w="9360">
            <a:solidFill>
              <a:srgbClr val="878787"/>
            </a:solidFill>
            <a:round/>
          </a:ln>
        </c:spPr>
        <c:txPr>
          <a:bodyPr/>
          <a:lstStyle/>
          <a:p>
            <a:pPr>
              <a:defRPr sz="1000" b="0" strike="noStrike" spc="-1">
                <a:solidFill>
                  <a:srgbClr val="000000"/>
                </a:solidFill>
                <a:uFill>
                  <a:solidFill>
                    <a:srgbClr val="FFFFFF"/>
                  </a:solidFill>
                </a:uFill>
                <a:latin typeface="Calibri"/>
              </a:defRPr>
            </a:pPr>
            <a:endParaRPr lang="en-US"/>
          </a:p>
        </c:txPr>
        <c:crossAx val="72892128"/>
        <c:crosses val="autoZero"/>
        <c:crossBetween val="midCat"/>
      </c:valAx>
      <c:valAx>
        <c:axId val="72892128"/>
        <c:scaling>
          <c:orientation val="minMax"/>
          <c:max val="200"/>
        </c:scaling>
        <c:delete val="0"/>
        <c:axPos val="l"/>
        <c:majorGridlines>
          <c:spPr>
            <a:ln w="9360">
              <a:solidFill>
                <a:srgbClr val="878787"/>
              </a:solidFill>
              <a:round/>
            </a:ln>
          </c:spPr>
        </c:majorGridlines>
        <c:title>
          <c:tx>
            <c:rich>
              <a:bodyPr/>
              <a:lstStyle/>
              <a:p>
                <a:pPr>
                  <a:defRPr/>
                </a:pPr>
                <a:r>
                  <a:rPr lang="en-GB" dirty="0"/>
                  <a:t>Speedup</a:t>
                </a:r>
              </a:p>
            </c:rich>
          </c:tx>
          <c:overlay val="0"/>
        </c:title>
        <c:numFmt formatCode="General" sourceLinked="0"/>
        <c:majorTickMark val="out"/>
        <c:minorTickMark val="none"/>
        <c:tickLblPos val="nextTo"/>
        <c:spPr>
          <a:ln w="9360">
            <a:solidFill>
              <a:srgbClr val="878787"/>
            </a:solidFill>
            <a:round/>
          </a:ln>
        </c:spPr>
        <c:txPr>
          <a:bodyPr/>
          <a:lstStyle/>
          <a:p>
            <a:pPr>
              <a:defRPr sz="1000" b="0" strike="noStrike" spc="-1">
                <a:solidFill>
                  <a:srgbClr val="000000"/>
                </a:solidFill>
                <a:uFill>
                  <a:solidFill>
                    <a:srgbClr val="FFFFFF"/>
                  </a:solidFill>
                </a:uFill>
                <a:latin typeface="Calibri"/>
              </a:defRPr>
            </a:pPr>
            <a:endParaRPr lang="en-US"/>
          </a:p>
        </c:txPr>
        <c:crossAx val="92193432"/>
        <c:crosses val="autoZero"/>
        <c:crossBetween val="midCat"/>
      </c:valAx>
      <c:spPr>
        <a:solidFill>
          <a:srgbClr val="FFFFFF"/>
        </a:solidFill>
        <a:ln>
          <a:noFill/>
        </a:ln>
      </c:spPr>
    </c:plotArea>
    <c:legend>
      <c:legendPos val="r"/>
      <c:layout>
        <c:manualLayout>
          <c:xMode val="edge"/>
          <c:yMode val="edge"/>
          <c:x val="0.28962410819302509"/>
          <c:y val="0.14748562000346396"/>
          <c:w val="0.15732329707092535"/>
          <c:h val="0.25121338912133889"/>
        </c:manualLayout>
      </c:layout>
      <c:overlay val="0"/>
      <c:spPr>
        <a:noFill/>
        <a:ln>
          <a:noFill/>
        </a:ln>
      </c:spPr>
    </c:legend>
    <c:plotVisOnly val="1"/>
    <c:dispBlanksAs val="gap"/>
    <c:showDLblsOverMax val="1"/>
  </c:chart>
  <c:spPr>
    <a:solidFill>
      <a:srgbClr val="FFFFFF"/>
    </a:solid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794160549156599"/>
          <c:y val="1.7102384104214399E-2"/>
          <c:w val="0.75619216705835601"/>
          <c:h val="0.87518149180030802"/>
        </c:manualLayout>
      </c:layout>
      <c:scatterChart>
        <c:scatterStyle val="lineMarker"/>
        <c:varyColors val="0"/>
        <c:ser>
          <c:idx val="1"/>
          <c:order val="0"/>
          <c:tx>
            <c:v>Large N</c:v>
          </c:tx>
          <c:xVal>
            <c:numRef>
              <c:f>traffic!$C$85:$C$92</c:f>
              <c:numCache>
                <c:formatCode>General</c:formatCode>
                <c:ptCount val="8"/>
                <c:pt idx="0">
                  <c:v>24</c:v>
                </c:pt>
                <c:pt idx="1">
                  <c:v>48</c:v>
                </c:pt>
                <c:pt idx="2">
                  <c:v>72</c:v>
                </c:pt>
                <c:pt idx="3">
                  <c:v>96</c:v>
                </c:pt>
                <c:pt idx="4">
                  <c:v>120</c:v>
                </c:pt>
                <c:pt idx="5">
                  <c:v>144</c:v>
                </c:pt>
                <c:pt idx="6">
                  <c:v>168</c:v>
                </c:pt>
                <c:pt idx="7">
                  <c:v>192</c:v>
                </c:pt>
              </c:numCache>
            </c:numRef>
          </c:xVal>
          <c:yVal>
            <c:numRef>
              <c:f>traffic!$G$85:$G$92</c:f>
              <c:numCache>
                <c:formatCode>General</c:formatCode>
                <c:ptCount val="8"/>
                <c:pt idx="0">
                  <c:v>1</c:v>
                </c:pt>
                <c:pt idx="1">
                  <c:v>0.94002011611019798</c:v>
                </c:pt>
                <c:pt idx="2">
                  <c:v>0.84758318932933996</c:v>
                </c:pt>
                <c:pt idx="3">
                  <c:v>0.80980346047318297</c:v>
                </c:pt>
                <c:pt idx="4">
                  <c:v>0.76109880732906099</c:v>
                </c:pt>
                <c:pt idx="5">
                  <c:v>0.72091156980108195</c:v>
                </c:pt>
                <c:pt idx="6">
                  <c:v>0.69256973822602097</c:v>
                </c:pt>
                <c:pt idx="7">
                  <c:v>0.67481472798806696</c:v>
                </c:pt>
              </c:numCache>
            </c:numRef>
          </c:yVal>
          <c:smooth val="0"/>
          <c:extLst>
            <c:ext xmlns:c16="http://schemas.microsoft.com/office/drawing/2014/chart" uri="{C3380CC4-5D6E-409C-BE32-E72D297353CC}">
              <c16:uniqueId val="{00000000-F7E5-413C-BBE6-6F71892D2B85}"/>
            </c:ext>
          </c:extLst>
        </c:ser>
        <c:ser>
          <c:idx val="0"/>
          <c:order val="1"/>
          <c:tx>
            <c:v>Small N</c:v>
          </c:tx>
          <c:xVal>
            <c:numRef>
              <c:f>traffic!$C$59:$C$66</c:f>
              <c:numCache>
                <c:formatCode>General</c:formatCode>
                <c:ptCount val="8"/>
                <c:pt idx="0">
                  <c:v>24</c:v>
                </c:pt>
                <c:pt idx="1">
                  <c:v>48</c:v>
                </c:pt>
                <c:pt idx="2">
                  <c:v>72</c:v>
                </c:pt>
                <c:pt idx="3">
                  <c:v>96</c:v>
                </c:pt>
                <c:pt idx="4">
                  <c:v>120</c:v>
                </c:pt>
                <c:pt idx="5">
                  <c:v>144</c:v>
                </c:pt>
                <c:pt idx="6">
                  <c:v>168</c:v>
                </c:pt>
                <c:pt idx="7">
                  <c:v>192</c:v>
                </c:pt>
              </c:numCache>
            </c:numRef>
          </c:xVal>
          <c:yVal>
            <c:numRef>
              <c:f>traffic!$G$59:$G$66</c:f>
              <c:numCache>
                <c:formatCode>General</c:formatCode>
                <c:ptCount val="8"/>
                <c:pt idx="0">
                  <c:v>1</c:v>
                </c:pt>
                <c:pt idx="1">
                  <c:v>0.91805163891659802</c:v>
                </c:pt>
                <c:pt idx="2">
                  <c:v>0.71926421007586006</c:v>
                </c:pt>
                <c:pt idx="3">
                  <c:v>0.63935143032450303</c:v>
                </c:pt>
                <c:pt idx="4">
                  <c:v>0.52630271707469301</c:v>
                </c:pt>
                <c:pt idx="5">
                  <c:v>0.470116026049133</c:v>
                </c:pt>
                <c:pt idx="6">
                  <c:v>0.41449958097938999</c:v>
                </c:pt>
                <c:pt idx="7">
                  <c:v>0.40348603147742002</c:v>
                </c:pt>
              </c:numCache>
            </c:numRef>
          </c:yVal>
          <c:smooth val="0"/>
          <c:extLst>
            <c:ext xmlns:c16="http://schemas.microsoft.com/office/drawing/2014/chart" uri="{C3380CC4-5D6E-409C-BE32-E72D297353CC}">
              <c16:uniqueId val="{00000001-F7E5-413C-BBE6-6F71892D2B85}"/>
            </c:ext>
          </c:extLst>
        </c:ser>
        <c:dLbls>
          <c:showLegendKey val="0"/>
          <c:showVal val="0"/>
          <c:showCatName val="0"/>
          <c:showSerName val="0"/>
          <c:showPercent val="0"/>
          <c:showBubbleSize val="0"/>
        </c:dLbls>
        <c:axId val="99072256"/>
        <c:axId val="99078528"/>
      </c:scatterChart>
      <c:valAx>
        <c:axId val="99072256"/>
        <c:scaling>
          <c:orientation val="minMax"/>
        </c:scaling>
        <c:delete val="0"/>
        <c:axPos val="b"/>
        <c:title>
          <c:tx>
            <c:rich>
              <a:bodyPr/>
              <a:lstStyle/>
              <a:p>
                <a:pPr>
                  <a:defRPr/>
                </a:pPr>
                <a:r>
                  <a:rPr lang="en-US" dirty="0"/>
                  <a:t>Processes</a:t>
                </a:r>
              </a:p>
            </c:rich>
          </c:tx>
          <c:overlay val="0"/>
        </c:title>
        <c:numFmt formatCode="General" sourceLinked="1"/>
        <c:majorTickMark val="out"/>
        <c:minorTickMark val="none"/>
        <c:tickLblPos val="nextTo"/>
        <c:crossAx val="99078528"/>
        <c:crosses val="autoZero"/>
        <c:crossBetween val="midCat"/>
      </c:valAx>
      <c:valAx>
        <c:axId val="99078528"/>
        <c:scaling>
          <c:orientation val="minMax"/>
        </c:scaling>
        <c:delete val="0"/>
        <c:axPos val="l"/>
        <c:majorGridlines/>
        <c:title>
          <c:tx>
            <c:rich>
              <a:bodyPr rot="-5400000" vert="horz"/>
              <a:lstStyle/>
              <a:p>
                <a:pPr>
                  <a:defRPr/>
                </a:pPr>
                <a:r>
                  <a:rPr lang="en-US" dirty="0"/>
                  <a:t>Parallel</a:t>
                </a:r>
                <a:r>
                  <a:rPr lang="en-US" baseline="0" dirty="0"/>
                  <a:t> Efficiency</a:t>
                </a:r>
              </a:p>
            </c:rich>
          </c:tx>
          <c:overlay val="0"/>
        </c:title>
        <c:numFmt formatCode="General" sourceLinked="1"/>
        <c:majorTickMark val="out"/>
        <c:minorTickMark val="none"/>
        <c:tickLblPos val="nextTo"/>
        <c:crossAx val="99072256"/>
        <c:crosses val="autoZero"/>
        <c:crossBetween val="midCat"/>
      </c:valAx>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v>Large N</c:v>
          </c:tx>
          <c:xVal>
            <c:numRef>
              <c:f>traffic!$C$85:$C$92</c:f>
              <c:numCache>
                <c:formatCode>General</c:formatCode>
                <c:ptCount val="8"/>
                <c:pt idx="0">
                  <c:v>24</c:v>
                </c:pt>
                <c:pt idx="1">
                  <c:v>48</c:v>
                </c:pt>
                <c:pt idx="2">
                  <c:v>72</c:v>
                </c:pt>
                <c:pt idx="3">
                  <c:v>96</c:v>
                </c:pt>
                <c:pt idx="4">
                  <c:v>120</c:v>
                </c:pt>
                <c:pt idx="5">
                  <c:v>144</c:v>
                </c:pt>
                <c:pt idx="6">
                  <c:v>168</c:v>
                </c:pt>
                <c:pt idx="7">
                  <c:v>192</c:v>
                </c:pt>
              </c:numCache>
            </c:numRef>
          </c:xVal>
          <c:yVal>
            <c:numRef>
              <c:f>traffic!$G$85:$G$92</c:f>
              <c:numCache>
                <c:formatCode>General</c:formatCode>
                <c:ptCount val="8"/>
                <c:pt idx="0">
                  <c:v>1</c:v>
                </c:pt>
                <c:pt idx="1">
                  <c:v>0.94002011611019798</c:v>
                </c:pt>
                <c:pt idx="2">
                  <c:v>0.84758318932933996</c:v>
                </c:pt>
                <c:pt idx="3">
                  <c:v>0.80980346047318297</c:v>
                </c:pt>
                <c:pt idx="4">
                  <c:v>0.76109880732906099</c:v>
                </c:pt>
                <c:pt idx="5">
                  <c:v>0.72091156980108195</c:v>
                </c:pt>
                <c:pt idx="6">
                  <c:v>0.69256973822602097</c:v>
                </c:pt>
                <c:pt idx="7">
                  <c:v>0.67481472798806696</c:v>
                </c:pt>
              </c:numCache>
            </c:numRef>
          </c:yVal>
          <c:smooth val="0"/>
          <c:extLst>
            <c:ext xmlns:c16="http://schemas.microsoft.com/office/drawing/2014/chart" uri="{C3380CC4-5D6E-409C-BE32-E72D297353CC}">
              <c16:uniqueId val="{00000000-8A5D-42E3-922F-EEF584730597}"/>
            </c:ext>
          </c:extLst>
        </c:ser>
        <c:ser>
          <c:idx val="0"/>
          <c:order val="1"/>
          <c:tx>
            <c:v>Small N</c:v>
          </c:tx>
          <c:xVal>
            <c:numRef>
              <c:f>traffic!$C$59:$C$66</c:f>
              <c:numCache>
                <c:formatCode>General</c:formatCode>
                <c:ptCount val="8"/>
                <c:pt idx="0">
                  <c:v>24</c:v>
                </c:pt>
                <c:pt idx="1">
                  <c:v>48</c:v>
                </c:pt>
                <c:pt idx="2">
                  <c:v>72</c:v>
                </c:pt>
                <c:pt idx="3">
                  <c:v>96</c:v>
                </c:pt>
                <c:pt idx="4">
                  <c:v>120</c:v>
                </c:pt>
                <c:pt idx="5">
                  <c:v>144</c:v>
                </c:pt>
                <c:pt idx="6">
                  <c:v>168</c:v>
                </c:pt>
                <c:pt idx="7">
                  <c:v>192</c:v>
                </c:pt>
              </c:numCache>
            </c:numRef>
          </c:xVal>
          <c:yVal>
            <c:numRef>
              <c:f>traffic!$G$59:$G$66</c:f>
              <c:numCache>
                <c:formatCode>General</c:formatCode>
                <c:ptCount val="8"/>
                <c:pt idx="0">
                  <c:v>1</c:v>
                </c:pt>
                <c:pt idx="1">
                  <c:v>0.91805163891659802</c:v>
                </c:pt>
                <c:pt idx="2">
                  <c:v>0.71926421007586006</c:v>
                </c:pt>
                <c:pt idx="3">
                  <c:v>0.63935143032450303</c:v>
                </c:pt>
                <c:pt idx="4">
                  <c:v>0.52630271707469301</c:v>
                </c:pt>
                <c:pt idx="5">
                  <c:v>0.470116026049133</c:v>
                </c:pt>
                <c:pt idx="6">
                  <c:v>0.41449958097938999</c:v>
                </c:pt>
                <c:pt idx="7">
                  <c:v>0.40348603147742002</c:v>
                </c:pt>
              </c:numCache>
            </c:numRef>
          </c:yVal>
          <c:smooth val="0"/>
          <c:extLst>
            <c:ext xmlns:c16="http://schemas.microsoft.com/office/drawing/2014/chart" uri="{C3380CC4-5D6E-409C-BE32-E72D297353CC}">
              <c16:uniqueId val="{00000001-8A5D-42E3-922F-EEF584730597}"/>
            </c:ext>
          </c:extLst>
        </c:ser>
        <c:dLbls>
          <c:showLegendKey val="0"/>
          <c:showVal val="0"/>
          <c:showCatName val="0"/>
          <c:showSerName val="0"/>
          <c:showPercent val="0"/>
          <c:showBubbleSize val="0"/>
        </c:dLbls>
        <c:axId val="98982144"/>
        <c:axId val="98996608"/>
      </c:scatterChart>
      <c:valAx>
        <c:axId val="98982144"/>
        <c:scaling>
          <c:logBase val="2"/>
          <c:orientation val="minMax"/>
          <c:min val="16"/>
        </c:scaling>
        <c:delete val="0"/>
        <c:axPos val="b"/>
        <c:title>
          <c:tx>
            <c:rich>
              <a:bodyPr/>
              <a:lstStyle/>
              <a:p>
                <a:pPr algn="ctr" rtl="0">
                  <a:defRPr lang="en-US" sz="1000" b="1" i="0" u="none" strike="noStrike" kern="1200" baseline="0" dirty="0">
                    <a:solidFill>
                      <a:srgbClr val="292934"/>
                    </a:solidFill>
                    <a:latin typeface="+mn-lt"/>
                    <a:ea typeface="+mn-ea"/>
                    <a:cs typeface="+mn-cs"/>
                  </a:defRPr>
                </a:pPr>
                <a:r>
                  <a:rPr lang="en-US" sz="1000" b="1" i="0" u="none" strike="noStrike" kern="1200" baseline="0" dirty="0">
                    <a:solidFill>
                      <a:srgbClr val="292934"/>
                    </a:solidFill>
                    <a:latin typeface="+mn-lt"/>
                    <a:ea typeface="+mn-ea"/>
                    <a:cs typeface="+mn-cs"/>
                  </a:rPr>
                  <a:t>Processes</a:t>
                </a:r>
              </a:p>
            </c:rich>
          </c:tx>
          <c:overlay val="0"/>
        </c:title>
        <c:numFmt formatCode="General" sourceLinked="1"/>
        <c:majorTickMark val="out"/>
        <c:minorTickMark val="none"/>
        <c:tickLblPos val="nextTo"/>
        <c:crossAx val="98996608"/>
        <c:crosses val="autoZero"/>
        <c:crossBetween val="midCat"/>
      </c:valAx>
      <c:valAx>
        <c:axId val="98996608"/>
        <c:scaling>
          <c:orientation val="minMax"/>
        </c:scaling>
        <c:delete val="0"/>
        <c:axPos val="l"/>
        <c:majorGridlines/>
        <c:title>
          <c:tx>
            <c:rich>
              <a:bodyPr rot="-5400000" vert="horz"/>
              <a:lstStyle/>
              <a:p>
                <a:pPr>
                  <a:defRPr/>
                </a:pPr>
                <a:r>
                  <a:rPr lang="en-US" dirty="0"/>
                  <a:t>Parallel</a:t>
                </a:r>
                <a:r>
                  <a:rPr lang="en-US" baseline="0" dirty="0"/>
                  <a:t> Efficiency</a:t>
                </a:r>
                <a:endParaRPr lang="en-US" dirty="0"/>
              </a:p>
            </c:rich>
          </c:tx>
          <c:overlay val="0"/>
        </c:title>
        <c:numFmt formatCode="General" sourceLinked="1"/>
        <c:majorTickMark val="out"/>
        <c:minorTickMark val="none"/>
        <c:tickLblPos val="nextTo"/>
        <c:crossAx val="98982144"/>
        <c:crosses val="autoZero"/>
        <c:crossBetween val="midCat"/>
      </c:valAx>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1834506056050601E-2"/>
          <c:y val="2.15153563184338E-2"/>
          <c:w val="0.92816549394394898"/>
          <c:h val="0.88007174383327302"/>
        </c:manualLayout>
      </c:layout>
      <c:barChart>
        <c:barDir val="col"/>
        <c:grouping val="clustered"/>
        <c:varyColors val="0"/>
        <c:ser>
          <c:idx val="0"/>
          <c:order val="0"/>
          <c:tx>
            <c:v>Speedup</c:v>
          </c:tx>
          <c:invertIfNegative val="0"/>
          <c:cat>
            <c:numRef>
              <c:f>traffic!$B$95:$B$99</c:f>
              <c:numCache>
                <c:formatCode>General</c:formatCode>
                <c:ptCount val="5"/>
                <c:pt idx="0">
                  <c:v>1</c:v>
                </c:pt>
                <c:pt idx="1">
                  <c:v>2</c:v>
                </c:pt>
                <c:pt idx="2">
                  <c:v>3</c:v>
                </c:pt>
                <c:pt idx="3">
                  <c:v>4</c:v>
                </c:pt>
                <c:pt idx="4">
                  <c:v>8</c:v>
                </c:pt>
              </c:numCache>
            </c:numRef>
          </c:cat>
          <c:val>
            <c:numRef>
              <c:f>traffic!$F$95:$F$99</c:f>
              <c:numCache>
                <c:formatCode>General</c:formatCode>
                <c:ptCount val="5"/>
                <c:pt idx="0">
                  <c:v>1</c:v>
                </c:pt>
                <c:pt idx="1">
                  <c:v>1.8800402322203951</c:v>
                </c:pt>
                <c:pt idx="2">
                  <c:v>2.5427495679880221</c:v>
                </c:pt>
                <c:pt idx="3">
                  <c:v>3.2392138418927319</c:v>
                </c:pt>
                <c:pt idx="4">
                  <c:v>5.3985178239045357</c:v>
                </c:pt>
              </c:numCache>
            </c:numRef>
          </c:val>
          <c:extLst>
            <c:ext xmlns:c16="http://schemas.microsoft.com/office/drawing/2014/chart" uri="{C3380CC4-5D6E-409C-BE32-E72D297353CC}">
              <c16:uniqueId val="{00000000-9343-46D2-8A90-2F7A90E0DF24}"/>
            </c:ext>
          </c:extLst>
        </c:ser>
        <c:dLbls>
          <c:showLegendKey val="0"/>
          <c:showVal val="0"/>
          <c:showCatName val="0"/>
          <c:showSerName val="0"/>
          <c:showPercent val="0"/>
          <c:showBubbleSize val="0"/>
        </c:dLbls>
        <c:gapWidth val="150"/>
        <c:axId val="99354112"/>
        <c:axId val="99356032"/>
      </c:barChart>
      <c:catAx>
        <c:axId val="99354112"/>
        <c:scaling>
          <c:orientation val="minMax"/>
        </c:scaling>
        <c:delete val="0"/>
        <c:axPos val="b"/>
        <c:title>
          <c:tx>
            <c:rich>
              <a:bodyPr/>
              <a:lstStyle/>
              <a:p>
                <a:pPr>
                  <a:defRPr/>
                </a:pPr>
                <a:r>
                  <a:rPr lang="en-US" dirty="0"/>
                  <a:t>Nodes</a:t>
                </a:r>
              </a:p>
            </c:rich>
          </c:tx>
          <c:overlay val="0"/>
        </c:title>
        <c:numFmt formatCode="General" sourceLinked="1"/>
        <c:majorTickMark val="out"/>
        <c:minorTickMark val="none"/>
        <c:tickLblPos val="nextTo"/>
        <c:crossAx val="99356032"/>
        <c:crosses val="autoZero"/>
        <c:auto val="1"/>
        <c:lblAlgn val="ctr"/>
        <c:lblOffset val="100"/>
        <c:noMultiLvlLbl val="0"/>
      </c:catAx>
      <c:valAx>
        <c:axId val="99356032"/>
        <c:scaling>
          <c:orientation val="minMax"/>
        </c:scaling>
        <c:delete val="0"/>
        <c:axPos val="l"/>
        <c:majorGridlines/>
        <c:title>
          <c:tx>
            <c:rich>
              <a:bodyPr rot="-5400000" vert="horz"/>
              <a:lstStyle/>
              <a:p>
                <a:pPr>
                  <a:defRPr/>
                </a:pPr>
                <a:r>
                  <a:rPr lang="en-US" dirty="0"/>
                  <a:t>Speedup</a:t>
                </a:r>
              </a:p>
            </c:rich>
          </c:tx>
          <c:overlay val="0"/>
        </c:title>
        <c:numFmt formatCode="General" sourceLinked="1"/>
        <c:majorTickMark val="out"/>
        <c:minorTickMark val="none"/>
        <c:tickLblPos val="nextTo"/>
        <c:crossAx val="99354112"/>
        <c:crosses val="autoZero"/>
        <c:crossBetween val="between"/>
      </c:valAx>
    </c:plotArea>
    <c:plotVisOnly val="1"/>
    <c:dispBlanksAs val="gap"/>
    <c:showDLblsOverMax val="0"/>
  </c:chart>
  <c:externalData r:id="rId1">
    <c:autoUpdate val="0"/>
  </c:externalData>
</c:chartSpac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6-24T20:12:07.188"/>
    </inkml:context>
    <inkml:brush xml:id="br0">
      <inkml:brushProperty name="width" value="0.05" units="cm"/>
      <inkml:brushProperty name="height" value="0.05" units="cm"/>
    </inkml:brush>
  </inkml:definitions>
  <inkml:trace contextRef="#ctx0" brushRef="#br0">0 1209 24575,'10'-4'0,"52"-21"0,17-5 0,-7 3 0,7-2 0,8-2 0,3-1 0,-24 9 0,0-1 0,-2 2 0,7-3 0,-2 1 0,11-1 0,-3 1 0,-19 5 0,2 2 0,32-4 0,10 1-300,-21 3 0,3 0 1,0 1 299,-5 3 0,-1 1 0,2-1 0,9-3 0,1 0 0,0 0 0,-3-1 0,-1 1 0,1-2 0,4-2 0,1-1 0,0 1 0,0 0 0,-1 1 0,-2 0 0,-12 3 0,-2 0 0,-2 0-157,-5 0 0,-1-1 0,0 1 157,1 0 0,1 0 0,1-1 0,9-3 0,1-1 0,1 1 0,1 1 0,1 0 0,-3 1 0,-7 1 0,-2 0 0,-1 2 0,28-2 0,-3 2 0,-11 2 0,-1 2 0,9 5 0,3 1 0,-24 2 0,2 0 0,1 0 0,0-1 0,1 1 0,0 0 0,5 0 0,1 0 0,3 0 0,-7-2 0,4 0 0,-1-1 0,-2 1 0,7 0 0,-2 1 0,2-1 0,13 0 0,3-1 0,-8 1 0,3 1 0,-7 1 0,-12 2 0,-4-1 0,-13 1 0,-3 0 0,0 0 0,-1 1 0,-5-2 0,-1 1 438,1 0 1,1 0-439,0 0 0,0 0 493,44 0-493,-41 0 0,0 2 0,28 5 0,13 7 0,-28 3 0,28 6 0,-35-10 0,13 3 0,-31-5 0,-5-2 0,0-1 0,-6-7 0,14 6 0,-1 1 0,4 1 0,-7 2 0,-11-6 0,7 2 0,14 1 0,20 1 0,-6-1 0,-10-2 0,-17-1 0,19-1 0,-2-1 0,24 4 0,-15-1 0,0-1 0,2-1 0,0-1 0,-9-1 0,-13 3 0,6 4 0,-23-3 0,16 4 0,-17-4 0,-4 0 0,0-1 0,1 1 0,-2 0 0,-6-1 0,-5-1 0,1 1 0,3-1 0,1 0 0,-6-2 0,-4 1 0,0-1 0,-1-1 0,1 2 0,-1-2 0,0 1 0,-1-1 0,5 0 0,-5-1 0,12 1 0,-10 0 0,9 0 0,-6-4 0,-1 2 0,5-2 0,-7 3 0,3 3 0,-4-1 0,2 1 0,-3-1 0,2-2 0,-4 0 0,2 0 0,0 0 0,3 2 0,2 0 0,4 0 0,0 0 0,-4 0 0,-3 0 0,0 0 0,-2 0 0,0 2 0,-6-3 0,-3 0 0,-6-3-1696,-2 1 0,3 0 0,4 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907C39-4D1D-FA4F-B419-728FA8AC6804}" type="datetimeFigureOut">
              <a:rPr lang="en-US" smtClean="0"/>
              <a:t>6/25/26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9BA186-F756-6847-95B9-78ABCF448BBB}" type="slidenum">
              <a:rPr lang="en-US" smtClean="0"/>
              <a:t>‹#›</a:t>
            </a:fld>
            <a:endParaRPr lang="en-US"/>
          </a:p>
        </p:txBody>
      </p:sp>
    </p:spTree>
    <p:extLst>
      <p:ext uri="{BB962C8B-B14F-4D97-AF65-F5344CB8AC3E}">
        <p14:creationId xmlns:p14="http://schemas.microsoft.com/office/powerpoint/2010/main" val="1714685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18FCBA-8830-E448-AB2A-033733A1373F}" type="slidenum">
              <a:rPr lang="en-US" smtClean="0"/>
              <a:t>1</a:t>
            </a:fld>
            <a:endParaRPr lang="en-US"/>
          </a:p>
        </p:txBody>
      </p:sp>
    </p:spTree>
    <p:extLst>
      <p:ext uri="{BB962C8B-B14F-4D97-AF65-F5344CB8AC3E}">
        <p14:creationId xmlns:p14="http://schemas.microsoft.com/office/powerpoint/2010/main" val="4132498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0A57F-C556-572B-A47A-6DDDF90A94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0D9394-4541-F472-A57E-4B78887A1A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220055-ACE2-52EF-C526-02AEAD5141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replace photo of presenter with a portrait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portrait to the back so that the geometric overlay re-appears over the portrait.</a:t>
            </a:r>
          </a:p>
        </p:txBody>
      </p:sp>
      <p:sp>
        <p:nvSpPr>
          <p:cNvPr id="4" name="Slide Number Placeholder 3">
            <a:extLst>
              <a:ext uri="{FF2B5EF4-FFF2-40B4-BE49-F238E27FC236}">
                <a16:creationId xmlns:a16="http://schemas.microsoft.com/office/drawing/2014/main" id="{CDB7D654-0547-5D95-3AF1-BD3BA27DDF88}"/>
              </a:ext>
            </a:extLst>
          </p:cNvPr>
          <p:cNvSpPr>
            <a:spLocks noGrp="1"/>
          </p:cNvSpPr>
          <p:nvPr>
            <p:ph type="sldNum" sz="quarter" idx="5"/>
          </p:nvPr>
        </p:nvSpPr>
        <p:spPr/>
        <p:txBody>
          <a:bodyPr/>
          <a:lstStyle/>
          <a:p>
            <a:fld id="{C0F3BA1D-A00F-DB41-84DA-BE26C4853B35}" type="slidenum">
              <a:rPr lang="en-US" smtClean="0"/>
              <a:t>11</a:t>
            </a:fld>
            <a:endParaRPr lang="en-US"/>
          </a:p>
        </p:txBody>
      </p:sp>
    </p:spTree>
    <p:extLst>
      <p:ext uri="{BB962C8B-B14F-4D97-AF65-F5344CB8AC3E}">
        <p14:creationId xmlns:p14="http://schemas.microsoft.com/office/powerpoint/2010/main" val="619834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F7498-0A97-C06D-3D84-3D6CD2E4E4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FE7273-1238-205C-2BB8-13E73E0867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94BAC5-86D5-92D5-7B34-1BA3D578E67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replace photo of presenter with a portrait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portrait to the back so that the geometric overlay re-appears over the portrait.</a:t>
            </a:r>
          </a:p>
        </p:txBody>
      </p:sp>
      <p:sp>
        <p:nvSpPr>
          <p:cNvPr id="4" name="Slide Number Placeholder 3">
            <a:extLst>
              <a:ext uri="{FF2B5EF4-FFF2-40B4-BE49-F238E27FC236}">
                <a16:creationId xmlns:a16="http://schemas.microsoft.com/office/drawing/2014/main" id="{19429947-F440-B940-3FAA-C1601AC978A0}"/>
              </a:ext>
            </a:extLst>
          </p:cNvPr>
          <p:cNvSpPr>
            <a:spLocks noGrp="1"/>
          </p:cNvSpPr>
          <p:nvPr>
            <p:ph type="sldNum" sz="quarter" idx="5"/>
          </p:nvPr>
        </p:nvSpPr>
        <p:spPr/>
        <p:txBody>
          <a:bodyPr/>
          <a:lstStyle/>
          <a:p>
            <a:fld id="{C0F3BA1D-A00F-DB41-84DA-BE26C4853B35}" type="slidenum">
              <a:rPr lang="en-US" smtClean="0"/>
              <a:t>12</a:t>
            </a:fld>
            <a:endParaRPr lang="en-US"/>
          </a:p>
        </p:txBody>
      </p:sp>
    </p:spTree>
    <p:extLst>
      <p:ext uri="{BB962C8B-B14F-4D97-AF65-F5344CB8AC3E}">
        <p14:creationId xmlns:p14="http://schemas.microsoft.com/office/powerpoint/2010/main" val="3354019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D12EB-C193-BF1A-D097-7460C41474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648A75-17DD-80B0-8836-31F1D6E965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B3E302-2E1B-FDDF-DE45-88C154753EF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3FD05CD7-E897-5F9E-AC64-D817363F9CDC}"/>
              </a:ext>
            </a:extLst>
          </p:cNvPr>
          <p:cNvSpPr>
            <a:spLocks noGrp="1"/>
          </p:cNvSpPr>
          <p:nvPr>
            <p:ph type="sldNum" sz="quarter" idx="5"/>
          </p:nvPr>
        </p:nvSpPr>
        <p:spPr/>
        <p:txBody>
          <a:bodyPr/>
          <a:lstStyle/>
          <a:p>
            <a:fld id="{C0F3BA1D-A00F-DB41-84DA-BE26C4853B35}" type="slidenum">
              <a:rPr lang="en-US" smtClean="0"/>
              <a:t>13</a:t>
            </a:fld>
            <a:endParaRPr lang="en-US"/>
          </a:p>
        </p:txBody>
      </p:sp>
    </p:spTree>
    <p:extLst>
      <p:ext uri="{BB962C8B-B14F-4D97-AF65-F5344CB8AC3E}">
        <p14:creationId xmlns:p14="http://schemas.microsoft.com/office/powerpoint/2010/main" val="114636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D204-99E6-F3CF-3110-2A32D445EF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D7BA69-8AE5-EF99-3E92-2A470D4B3F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A30916-6562-83BF-80C6-A982C5F4079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replace photo of presenter with a portrait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portrait to the back so that the geometric overlay re-appears over the portrait.</a:t>
            </a:r>
          </a:p>
        </p:txBody>
      </p:sp>
      <p:sp>
        <p:nvSpPr>
          <p:cNvPr id="4" name="Slide Number Placeholder 3">
            <a:extLst>
              <a:ext uri="{FF2B5EF4-FFF2-40B4-BE49-F238E27FC236}">
                <a16:creationId xmlns:a16="http://schemas.microsoft.com/office/drawing/2014/main" id="{A28F29C3-49F0-F5B5-FB6F-9AFE085F292D}"/>
              </a:ext>
            </a:extLst>
          </p:cNvPr>
          <p:cNvSpPr>
            <a:spLocks noGrp="1"/>
          </p:cNvSpPr>
          <p:nvPr>
            <p:ph type="sldNum" sz="quarter" idx="5"/>
          </p:nvPr>
        </p:nvSpPr>
        <p:spPr/>
        <p:txBody>
          <a:bodyPr/>
          <a:lstStyle/>
          <a:p>
            <a:fld id="{C0F3BA1D-A00F-DB41-84DA-BE26C4853B35}" type="slidenum">
              <a:rPr lang="en-US" smtClean="0"/>
              <a:t>14</a:t>
            </a:fld>
            <a:endParaRPr lang="en-US"/>
          </a:p>
        </p:txBody>
      </p:sp>
    </p:spTree>
    <p:extLst>
      <p:ext uri="{BB962C8B-B14F-4D97-AF65-F5344CB8AC3E}">
        <p14:creationId xmlns:p14="http://schemas.microsoft.com/office/powerpoint/2010/main" val="4259198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0A31B-7B8A-193C-78CD-6231E7A601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F9B056-F65B-3D54-76E2-473FA57359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CE9915-5A5C-14A2-45C7-1B5E8833AD2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replace photo of presenter with a portrait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portrait to the back so that the geometric overlay re-appears over the portrait.</a:t>
            </a:r>
          </a:p>
        </p:txBody>
      </p:sp>
      <p:sp>
        <p:nvSpPr>
          <p:cNvPr id="4" name="Slide Number Placeholder 3">
            <a:extLst>
              <a:ext uri="{FF2B5EF4-FFF2-40B4-BE49-F238E27FC236}">
                <a16:creationId xmlns:a16="http://schemas.microsoft.com/office/drawing/2014/main" id="{26539E4F-26A7-6586-D665-A51888CE51ED}"/>
              </a:ext>
            </a:extLst>
          </p:cNvPr>
          <p:cNvSpPr>
            <a:spLocks noGrp="1"/>
          </p:cNvSpPr>
          <p:nvPr>
            <p:ph type="sldNum" sz="quarter" idx="5"/>
          </p:nvPr>
        </p:nvSpPr>
        <p:spPr/>
        <p:txBody>
          <a:bodyPr/>
          <a:lstStyle/>
          <a:p>
            <a:fld id="{C0F3BA1D-A00F-DB41-84DA-BE26C4853B35}" type="slidenum">
              <a:rPr lang="en-US" smtClean="0"/>
              <a:t>15</a:t>
            </a:fld>
            <a:endParaRPr lang="en-US"/>
          </a:p>
        </p:txBody>
      </p:sp>
    </p:spTree>
    <p:extLst>
      <p:ext uri="{BB962C8B-B14F-4D97-AF65-F5344CB8AC3E}">
        <p14:creationId xmlns:p14="http://schemas.microsoft.com/office/powerpoint/2010/main" val="453858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C6658-F2E0-89B8-9915-D982E98674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7C787E-A80A-5F03-1F4A-F1AF449F1E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3CB0BE-3594-2DA6-6F42-B7F6F0BE094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Please replace photo of presenter with a portrait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portrait to the back so that the geometric overlay re-appears over the portrait.</a:t>
            </a:r>
          </a:p>
        </p:txBody>
      </p:sp>
      <p:sp>
        <p:nvSpPr>
          <p:cNvPr id="4" name="Slide Number Placeholder 3">
            <a:extLst>
              <a:ext uri="{FF2B5EF4-FFF2-40B4-BE49-F238E27FC236}">
                <a16:creationId xmlns:a16="http://schemas.microsoft.com/office/drawing/2014/main" id="{306B77EB-C04C-F685-F89B-520BD65BD942}"/>
              </a:ext>
            </a:extLst>
          </p:cNvPr>
          <p:cNvSpPr>
            <a:spLocks noGrp="1"/>
          </p:cNvSpPr>
          <p:nvPr>
            <p:ph type="sldNum" sz="quarter" idx="5"/>
          </p:nvPr>
        </p:nvSpPr>
        <p:spPr/>
        <p:txBody>
          <a:bodyPr/>
          <a:lstStyle/>
          <a:p>
            <a:fld id="{C0F3BA1D-A00F-DB41-84DA-BE26C4853B35}" type="slidenum">
              <a:rPr lang="en-US" smtClean="0"/>
              <a:t>16</a:t>
            </a:fld>
            <a:endParaRPr lang="en-US"/>
          </a:p>
        </p:txBody>
      </p:sp>
    </p:spTree>
    <p:extLst>
      <p:ext uri="{BB962C8B-B14F-4D97-AF65-F5344CB8AC3E}">
        <p14:creationId xmlns:p14="http://schemas.microsoft.com/office/powerpoint/2010/main" val="3585051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69385-49B5-1F7F-56FC-D5CEF9DBD2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DFC139-52F9-D9EA-AA98-5C367206C8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C57C8D-9C16-D832-DE91-686249BEB50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909E70B-6AD9-CC41-F5D8-D33533F2941E}"/>
              </a:ext>
            </a:extLst>
          </p:cNvPr>
          <p:cNvSpPr>
            <a:spLocks noGrp="1"/>
          </p:cNvSpPr>
          <p:nvPr>
            <p:ph type="sldNum" sz="quarter" idx="5"/>
          </p:nvPr>
        </p:nvSpPr>
        <p:spPr/>
        <p:txBody>
          <a:bodyPr/>
          <a:lstStyle/>
          <a:p>
            <a:fld id="{1A18FCBA-8830-E448-AB2A-033733A1373F}" type="slidenum">
              <a:rPr lang="en-US" smtClean="0"/>
              <a:t>17</a:t>
            </a:fld>
            <a:endParaRPr lang="en-US"/>
          </a:p>
        </p:txBody>
      </p:sp>
    </p:spTree>
    <p:extLst>
      <p:ext uri="{BB962C8B-B14F-4D97-AF65-F5344CB8AC3E}">
        <p14:creationId xmlns:p14="http://schemas.microsoft.com/office/powerpoint/2010/main" val="3700204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913DAE-9815-01D3-A69C-0953C0713B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B3E0E5-35C1-4FB0-7B93-C169808AEA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077414-E3BE-7567-9605-5BDF11CB087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69F9C5-F8AC-57D3-0B21-550F6B468780}"/>
              </a:ext>
            </a:extLst>
          </p:cNvPr>
          <p:cNvSpPr>
            <a:spLocks noGrp="1"/>
          </p:cNvSpPr>
          <p:nvPr>
            <p:ph type="sldNum" sz="quarter" idx="5"/>
          </p:nvPr>
        </p:nvSpPr>
        <p:spPr/>
        <p:txBody>
          <a:bodyPr/>
          <a:lstStyle/>
          <a:p>
            <a:fld id="{1A18FCBA-8830-E448-AB2A-033733A1373F}" type="slidenum">
              <a:rPr lang="en-US" smtClean="0"/>
              <a:t>18</a:t>
            </a:fld>
            <a:endParaRPr lang="en-US"/>
          </a:p>
        </p:txBody>
      </p:sp>
    </p:spTree>
    <p:extLst>
      <p:ext uri="{BB962C8B-B14F-4D97-AF65-F5344CB8AC3E}">
        <p14:creationId xmlns:p14="http://schemas.microsoft.com/office/powerpoint/2010/main" val="462877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69E1D-6972-352F-1BAE-C1DECC4629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3CFD61-502D-990B-632E-B8790AA1FE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855F0F-17C4-C31C-8564-427ABF14D51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8F5AE82-6B44-96E0-8E9F-38CD3875C298}"/>
              </a:ext>
            </a:extLst>
          </p:cNvPr>
          <p:cNvSpPr>
            <a:spLocks noGrp="1"/>
          </p:cNvSpPr>
          <p:nvPr>
            <p:ph type="sldNum" sz="quarter" idx="5"/>
          </p:nvPr>
        </p:nvSpPr>
        <p:spPr/>
        <p:txBody>
          <a:bodyPr/>
          <a:lstStyle/>
          <a:p>
            <a:fld id="{1A18FCBA-8830-E448-AB2A-033733A1373F}" type="slidenum">
              <a:rPr lang="en-US" smtClean="0"/>
              <a:t>19</a:t>
            </a:fld>
            <a:endParaRPr lang="en-US"/>
          </a:p>
        </p:txBody>
      </p:sp>
    </p:spTree>
    <p:extLst>
      <p:ext uri="{BB962C8B-B14F-4D97-AF65-F5344CB8AC3E}">
        <p14:creationId xmlns:p14="http://schemas.microsoft.com/office/powerpoint/2010/main" val="4251173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4B0633-7FD7-CA1D-3E82-035D2333C0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C9A64A-4C74-7B46-9168-EAE26A0887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2BEEF5-1F37-B1DF-9885-67DFA51D54D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101A9EF-7E7F-0807-684C-E1259717A82F}"/>
              </a:ext>
            </a:extLst>
          </p:cNvPr>
          <p:cNvSpPr>
            <a:spLocks noGrp="1"/>
          </p:cNvSpPr>
          <p:nvPr>
            <p:ph type="sldNum" sz="quarter" idx="5"/>
          </p:nvPr>
        </p:nvSpPr>
        <p:spPr/>
        <p:txBody>
          <a:bodyPr/>
          <a:lstStyle/>
          <a:p>
            <a:fld id="{1A18FCBA-8830-E448-AB2A-033733A1373F}" type="slidenum">
              <a:rPr lang="en-US" smtClean="0"/>
              <a:t>20</a:t>
            </a:fld>
            <a:endParaRPr lang="en-US"/>
          </a:p>
        </p:txBody>
      </p:sp>
    </p:spTree>
    <p:extLst>
      <p:ext uri="{BB962C8B-B14F-4D97-AF65-F5344CB8AC3E}">
        <p14:creationId xmlns:p14="http://schemas.microsoft.com/office/powerpoint/2010/main" val="3473891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32647-6693-5A2D-A4E8-5D0EC3C105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ED4919-5CD3-E361-CF5E-B2D05171EF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C7B307-9DD7-21B0-F1C1-BC4A7FE1D9DA}"/>
              </a:ext>
            </a:extLst>
          </p:cNvPr>
          <p:cNvSpPr>
            <a:spLocks noGrp="1"/>
          </p:cNvSpPr>
          <p:nvPr>
            <p:ph type="body" idx="1"/>
          </p:nvPr>
        </p:nvSpPr>
        <p:spPr/>
        <p:txBody>
          <a:bodyPr/>
          <a:lstStyle/>
          <a:p>
            <a:r>
              <a:rPr lang="en-US" dirty="0"/>
              <a:t>6.5 yrs</a:t>
            </a:r>
          </a:p>
        </p:txBody>
      </p:sp>
      <p:sp>
        <p:nvSpPr>
          <p:cNvPr id="4" name="Slide Number Placeholder 3">
            <a:extLst>
              <a:ext uri="{FF2B5EF4-FFF2-40B4-BE49-F238E27FC236}">
                <a16:creationId xmlns:a16="http://schemas.microsoft.com/office/drawing/2014/main" id="{6F101E8D-C8DF-EAC1-8E81-A76224EDA492}"/>
              </a:ext>
            </a:extLst>
          </p:cNvPr>
          <p:cNvSpPr>
            <a:spLocks noGrp="1"/>
          </p:cNvSpPr>
          <p:nvPr>
            <p:ph type="sldNum" sz="quarter" idx="5"/>
          </p:nvPr>
        </p:nvSpPr>
        <p:spPr/>
        <p:txBody>
          <a:bodyPr/>
          <a:lstStyle/>
          <a:p>
            <a:fld id="{AC1077A6-923D-CD4B-A462-AF35C75116D4}" type="slidenum">
              <a:rPr lang="en-US" smtClean="0"/>
              <a:t>2</a:t>
            </a:fld>
            <a:endParaRPr lang="en-US"/>
          </a:p>
        </p:txBody>
      </p:sp>
    </p:spTree>
    <p:extLst>
      <p:ext uri="{BB962C8B-B14F-4D97-AF65-F5344CB8AC3E}">
        <p14:creationId xmlns:p14="http://schemas.microsoft.com/office/powerpoint/2010/main" val="3335127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4308F6-7504-405D-B1BC-57B75797A76A}" type="slidenum">
              <a:rPr lang="en-GB" smtClean="0"/>
              <a:pPr/>
              <a:t>21</a:t>
            </a:fld>
            <a:endParaRPr lang="en-GB"/>
          </a:p>
        </p:txBody>
      </p:sp>
    </p:spTree>
    <p:extLst>
      <p:ext uri="{BB962C8B-B14F-4D97-AF65-F5344CB8AC3E}">
        <p14:creationId xmlns:p14="http://schemas.microsoft.com/office/powerpoint/2010/main" val="2372512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algn="l">
              <a:spcBef>
                <a:spcPct val="30000"/>
              </a:spcBef>
              <a:defRPr sz="1100">
                <a:solidFill>
                  <a:schemeClr val="tx1"/>
                </a:solidFill>
                <a:latin typeface="Times New Roman" pitchFamily="18" charset="0"/>
              </a:defRPr>
            </a:lvl1pPr>
            <a:lvl2pPr marL="697259" indent="-268176" algn="l">
              <a:spcBef>
                <a:spcPct val="30000"/>
              </a:spcBef>
              <a:defRPr sz="1100">
                <a:solidFill>
                  <a:schemeClr val="tx1"/>
                </a:solidFill>
                <a:latin typeface="Times New Roman" pitchFamily="18" charset="0"/>
              </a:defRPr>
            </a:lvl2pPr>
            <a:lvl3pPr marL="1072706" indent="-214541" algn="l">
              <a:spcBef>
                <a:spcPct val="30000"/>
              </a:spcBef>
              <a:defRPr sz="1100">
                <a:solidFill>
                  <a:schemeClr val="tx1"/>
                </a:solidFill>
                <a:latin typeface="Times New Roman" pitchFamily="18" charset="0"/>
              </a:defRPr>
            </a:lvl3pPr>
            <a:lvl4pPr marL="1501788" indent="-214541" algn="l">
              <a:spcBef>
                <a:spcPct val="30000"/>
              </a:spcBef>
              <a:defRPr sz="1100">
                <a:solidFill>
                  <a:schemeClr val="tx1"/>
                </a:solidFill>
                <a:latin typeface="Times New Roman" pitchFamily="18" charset="0"/>
              </a:defRPr>
            </a:lvl4pPr>
            <a:lvl5pPr marL="1930870" indent="-214541" algn="l">
              <a:spcBef>
                <a:spcPct val="30000"/>
              </a:spcBef>
              <a:defRPr sz="1100">
                <a:solidFill>
                  <a:schemeClr val="tx1"/>
                </a:solidFill>
                <a:latin typeface="Times New Roman" pitchFamily="18" charset="0"/>
              </a:defRPr>
            </a:lvl5pPr>
            <a:lvl6pPr marL="2359952" indent="-214541" eaLnBrk="0" fontAlgn="base" hangingPunct="0">
              <a:spcBef>
                <a:spcPct val="30000"/>
              </a:spcBef>
              <a:spcAft>
                <a:spcPct val="0"/>
              </a:spcAft>
              <a:defRPr sz="1100">
                <a:solidFill>
                  <a:schemeClr val="tx1"/>
                </a:solidFill>
                <a:latin typeface="Times New Roman" pitchFamily="18" charset="0"/>
              </a:defRPr>
            </a:lvl6pPr>
            <a:lvl7pPr marL="2789034" indent="-214541" eaLnBrk="0" fontAlgn="base" hangingPunct="0">
              <a:spcBef>
                <a:spcPct val="30000"/>
              </a:spcBef>
              <a:spcAft>
                <a:spcPct val="0"/>
              </a:spcAft>
              <a:defRPr sz="1100">
                <a:solidFill>
                  <a:schemeClr val="tx1"/>
                </a:solidFill>
                <a:latin typeface="Times New Roman" pitchFamily="18" charset="0"/>
              </a:defRPr>
            </a:lvl7pPr>
            <a:lvl8pPr marL="3218117" indent="-214541" eaLnBrk="0" fontAlgn="base" hangingPunct="0">
              <a:spcBef>
                <a:spcPct val="30000"/>
              </a:spcBef>
              <a:spcAft>
                <a:spcPct val="0"/>
              </a:spcAft>
              <a:defRPr sz="1100">
                <a:solidFill>
                  <a:schemeClr val="tx1"/>
                </a:solidFill>
                <a:latin typeface="Times New Roman" pitchFamily="18" charset="0"/>
              </a:defRPr>
            </a:lvl8pPr>
            <a:lvl9pPr marL="3647199" indent="-214541" eaLnBrk="0" fontAlgn="base" hangingPunct="0">
              <a:spcBef>
                <a:spcPct val="30000"/>
              </a:spcBef>
              <a:spcAft>
                <a:spcPct val="0"/>
              </a:spcAft>
              <a:defRPr sz="1100">
                <a:solidFill>
                  <a:schemeClr val="tx1"/>
                </a:solidFill>
                <a:latin typeface="Times New Roman" pitchFamily="18" charset="0"/>
              </a:defRPr>
            </a:lvl9pPr>
          </a:lstStyle>
          <a:p>
            <a:pPr algn="r">
              <a:spcBef>
                <a:spcPct val="0"/>
              </a:spcBef>
            </a:pPr>
            <a:fld id="{1F8C0676-1312-4AE5-B2AF-CB47E52F1703}" type="slidenum">
              <a:rPr lang="en-GB" altLang="en-US" smtClean="0">
                <a:latin typeface="Helvetica" pitchFamily="34" charset="0"/>
              </a:rPr>
              <a:pPr algn="r">
                <a:spcBef>
                  <a:spcPct val="0"/>
                </a:spcBef>
              </a:pPr>
              <a:t>29</a:t>
            </a:fld>
            <a:endParaRPr lang="en-GB" altLang="en-US">
              <a:latin typeface="Helvetica" pitchFamily="34"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endParaRPr lang="en-GB" altLang="en-US" dirty="0"/>
          </a:p>
        </p:txBody>
      </p:sp>
    </p:spTree>
    <p:extLst>
      <p:ext uri="{BB962C8B-B14F-4D97-AF65-F5344CB8AC3E}">
        <p14:creationId xmlns:p14="http://schemas.microsoft.com/office/powerpoint/2010/main" val="2925234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4308F6-7504-405D-B1BC-57B75797A76A}" type="slidenum">
              <a:rPr lang="en-GB" smtClean="0"/>
              <a:pPr/>
              <a:t>31</a:t>
            </a:fld>
            <a:endParaRPr lang="en-GB"/>
          </a:p>
        </p:txBody>
      </p:sp>
    </p:spTree>
    <p:extLst>
      <p:ext uri="{BB962C8B-B14F-4D97-AF65-F5344CB8AC3E}">
        <p14:creationId xmlns:p14="http://schemas.microsoft.com/office/powerpoint/2010/main" val="20729165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9BA186-F756-6847-95B9-78ABCF448BBB}" type="slidenum">
              <a:rPr lang="en-US" smtClean="0"/>
              <a:t>39</a:t>
            </a:fld>
            <a:endParaRPr lang="en-US"/>
          </a:p>
        </p:txBody>
      </p:sp>
    </p:spTree>
    <p:extLst>
      <p:ext uri="{BB962C8B-B14F-4D97-AF65-F5344CB8AC3E}">
        <p14:creationId xmlns:p14="http://schemas.microsoft.com/office/powerpoint/2010/main" val="1420045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8"/>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1pPr>
            <a:lvl2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2pPr>
            <a:lvl3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3pPr>
            <a:lvl4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4pPr>
            <a:lvl5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9pPr>
          </a:lstStyle>
          <a:p>
            <a:fld id="{6B430423-029C-4B09-BD28-EC2F7CF7A84D}" type="slidenum">
              <a:rPr lang="en-GB" altLang="en-US" sz="1200">
                <a:solidFill>
                  <a:srgbClr val="000000"/>
                </a:solidFill>
                <a:latin typeface="Times New Roman" pitchFamily="16" charset="0"/>
                <a:ea typeface="DejaVu Sans" charset="0"/>
                <a:cs typeface="DejaVu Sans" charset="0"/>
              </a:rPr>
              <a:pPr/>
              <a:t>41</a:t>
            </a:fld>
            <a:endParaRPr lang="en-GB" altLang="en-US" sz="1200">
              <a:solidFill>
                <a:srgbClr val="000000"/>
              </a:solidFill>
              <a:latin typeface="Times New Roman" pitchFamily="16" charset="0"/>
              <a:ea typeface="DejaVu Sans" charset="0"/>
              <a:cs typeface="DejaVu Sans" charset="0"/>
            </a:endParaRPr>
          </a:p>
        </p:txBody>
      </p:sp>
      <p:sp>
        <p:nvSpPr>
          <p:cNvPr id="23555" name="Text Box 1"/>
          <p:cNvSpPr txBox="1">
            <a:spLocks noChangeArrowheads="1"/>
          </p:cNvSpPr>
          <p:nvPr/>
        </p:nvSpPr>
        <p:spPr bwMode="auto">
          <a:xfrm>
            <a:off x="3819525" y="9409113"/>
            <a:ext cx="2921000"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25DC1568-2A09-4FB8-B4BD-5E0AD2E05D2C}" type="slidenum">
              <a:rPr lang="en-GB" altLang="en-US" sz="1200" b="0">
                <a:solidFill>
                  <a:srgbClr val="000000"/>
                </a:solidFill>
                <a:ea typeface="DejaVu Sans" charset="0"/>
                <a:cs typeface="DejaVu Sans" charset="0"/>
              </a:rPr>
              <a:pPr algn="r" eaLnBrk="1" hangingPunct="1">
                <a:buClrTx/>
                <a:buFontTx/>
                <a:buNone/>
              </a:pPr>
              <a:t>41</a:t>
            </a:fld>
            <a:endParaRPr lang="en-GB" altLang="en-US" sz="1200" b="0">
              <a:solidFill>
                <a:srgbClr val="000000"/>
              </a:solidFill>
              <a:ea typeface="DejaVu Sans" charset="0"/>
              <a:cs typeface="DejaVu Sans" charset="0"/>
            </a:endParaRPr>
          </a:p>
        </p:txBody>
      </p:sp>
      <p:sp>
        <p:nvSpPr>
          <p:cNvPr id="23556" name="Text Box 2"/>
          <p:cNvSpPr txBox="1">
            <a:spLocks noChangeArrowheads="1"/>
          </p:cNvSpPr>
          <p:nvPr/>
        </p:nvSpPr>
        <p:spPr bwMode="auto">
          <a:xfrm>
            <a:off x="3819525" y="9409113"/>
            <a:ext cx="29225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815297C8-91C2-4276-8309-7B1E7D4E6DF2}" type="slidenum">
              <a:rPr lang="en-GB" altLang="en-US" sz="1200" b="0">
                <a:solidFill>
                  <a:srgbClr val="000000"/>
                </a:solidFill>
              </a:rPr>
              <a:pPr algn="r" eaLnBrk="1" hangingPunct="1">
                <a:buClrTx/>
                <a:buFontTx/>
                <a:buNone/>
              </a:pPr>
              <a:t>41</a:t>
            </a:fld>
            <a:endParaRPr lang="en-GB" altLang="en-US" sz="1200" b="0">
              <a:solidFill>
                <a:srgbClr val="000000"/>
              </a:solidFill>
            </a:endParaRPr>
          </a:p>
        </p:txBody>
      </p:sp>
      <p:sp>
        <p:nvSpPr>
          <p:cNvPr id="23557" name="Rectangle 3"/>
          <p:cNvSpPr txBox="1">
            <a:spLocks noGrp="1" noRot="1" noChangeAspect="1" noChangeArrowheads="1" noTextEdit="1"/>
          </p:cNvSpPr>
          <p:nvPr>
            <p:ph type="sldImg"/>
          </p:nvPr>
        </p:nvSpPr>
        <p:spPr>
          <a:xfrm>
            <a:off x="69850" y="742950"/>
            <a:ext cx="6604000" cy="37147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3558" name="Rectangle 4"/>
          <p:cNvSpPr txBox="1">
            <a:spLocks noGrp="1" noChangeArrowheads="1"/>
          </p:cNvSpPr>
          <p:nvPr>
            <p:ph type="body" idx="1"/>
          </p:nvPr>
        </p:nvSpPr>
        <p:spPr>
          <a:xfrm>
            <a:off x="674688" y="4705350"/>
            <a:ext cx="5394325" cy="445770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8"/>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1pPr>
            <a:lvl2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2pPr>
            <a:lvl3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3pPr>
            <a:lvl4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4pPr>
            <a:lvl5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9pPr>
          </a:lstStyle>
          <a:p>
            <a:fld id="{CB03A10D-81FD-4EFE-B489-F91DA486BDCF}" type="slidenum">
              <a:rPr lang="en-GB" altLang="en-US" sz="1200">
                <a:solidFill>
                  <a:srgbClr val="000000"/>
                </a:solidFill>
                <a:latin typeface="Times New Roman" pitchFamily="16" charset="0"/>
                <a:ea typeface="DejaVu Sans" charset="0"/>
                <a:cs typeface="DejaVu Sans" charset="0"/>
              </a:rPr>
              <a:pPr/>
              <a:t>42</a:t>
            </a:fld>
            <a:endParaRPr lang="en-GB" altLang="en-US" sz="1200">
              <a:solidFill>
                <a:srgbClr val="000000"/>
              </a:solidFill>
              <a:latin typeface="Times New Roman" pitchFamily="16" charset="0"/>
              <a:ea typeface="DejaVu Sans" charset="0"/>
              <a:cs typeface="DejaVu Sans" charset="0"/>
            </a:endParaRPr>
          </a:p>
        </p:txBody>
      </p:sp>
      <p:sp>
        <p:nvSpPr>
          <p:cNvPr id="24579" name="Text Box 1"/>
          <p:cNvSpPr txBox="1">
            <a:spLocks noChangeArrowheads="1"/>
          </p:cNvSpPr>
          <p:nvPr/>
        </p:nvSpPr>
        <p:spPr bwMode="auto">
          <a:xfrm>
            <a:off x="3819525" y="9409113"/>
            <a:ext cx="2921000"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2B94124E-D07F-432E-AD74-9FCF0E1EAE93}" type="slidenum">
              <a:rPr lang="en-GB" altLang="en-US" sz="1200" b="0">
                <a:solidFill>
                  <a:srgbClr val="000000"/>
                </a:solidFill>
                <a:ea typeface="DejaVu Sans" charset="0"/>
                <a:cs typeface="DejaVu Sans" charset="0"/>
              </a:rPr>
              <a:pPr algn="r" eaLnBrk="1" hangingPunct="1">
                <a:buClrTx/>
                <a:buFontTx/>
                <a:buNone/>
              </a:pPr>
              <a:t>42</a:t>
            </a:fld>
            <a:endParaRPr lang="en-GB" altLang="en-US" sz="1200" b="0">
              <a:solidFill>
                <a:srgbClr val="000000"/>
              </a:solidFill>
              <a:ea typeface="DejaVu Sans" charset="0"/>
              <a:cs typeface="DejaVu Sans" charset="0"/>
            </a:endParaRPr>
          </a:p>
        </p:txBody>
      </p:sp>
      <p:sp>
        <p:nvSpPr>
          <p:cNvPr id="24580" name="Text Box 2"/>
          <p:cNvSpPr txBox="1">
            <a:spLocks noChangeArrowheads="1"/>
          </p:cNvSpPr>
          <p:nvPr/>
        </p:nvSpPr>
        <p:spPr bwMode="auto">
          <a:xfrm>
            <a:off x="3819525" y="9409113"/>
            <a:ext cx="29225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CE6776DD-AB61-4245-BAEE-4A3F4F1091BE}" type="slidenum">
              <a:rPr lang="en-GB" altLang="en-US" sz="1200" b="0">
                <a:solidFill>
                  <a:srgbClr val="000000"/>
                </a:solidFill>
              </a:rPr>
              <a:pPr algn="r" eaLnBrk="1" hangingPunct="1">
                <a:buClrTx/>
                <a:buFontTx/>
                <a:buNone/>
              </a:pPr>
              <a:t>42</a:t>
            </a:fld>
            <a:endParaRPr lang="en-GB" altLang="en-US" sz="1200" b="0">
              <a:solidFill>
                <a:srgbClr val="000000"/>
              </a:solidFill>
            </a:endParaRPr>
          </a:p>
        </p:txBody>
      </p:sp>
      <p:sp>
        <p:nvSpPr>
          <p:cNvPr id="24581" name="Rectangle 3"/>
          <p:cNvSpPr txBox="1">
            <a:spLocks noGrp="1" noRot="1" noChangeAspect="1" noChangeArrowheads="1" noTextEdit="1"/>
          </p:cNvSpPr>
          <p:nvPr>
            <p:ph type="sldImg"/>
          </p:nvPr>
        </p:nvSpPr>
        <p:spPr>
          <a:xfrm>
            <a:off x="69850" y="742950"/>
            <a:ext cx="6604000" cy="37147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82" name="Rectangle 4"/>
          <p:cNvSpPr txBox="1">
            <a:spLocks noGrp="1" noChangeArrowheads="1"/>
          </p:cNvSpPr>
          <p:nvPr>
            <p:ph type="body" idx="1"/>
          </p:nvPr>
        </p:nvSpPr>
        <p:spPr>
          <a:xfrm>
            <a:off x="674688" y="4705350"/>
            <a:ext cx="5394325" cy="445770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8"/>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1pPr>
            <a:lvl2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2pPr>
            <a:lvl3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3pPr>
            <a:lvl4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4pPr>
            <a:lvl5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9pPr>
          </a:lstStyle>
          <a:p>
            <a:fld id="{C4FCC4FA-E391-4692-A8B9-4CD984544569}" type="slidenum">
              <a:rPr lang="en-GB" altLang="en-US" sz="1200">
                <a:solidFill>
                  <a:srgbClr val="000000"/>
                </a:solidFill>
                <a:latin typeface="Times New Roman" pitchFamily="16" charset="0"/>
                <a:ea typeface="DejaVu Sans" charset="0"/>
                <a:cs typeface="DejaVu Sans" charset="0"/>
              </a:rPr>
              <a:pPr/>
              <a:t>45</a:t>
            </a:fld>
            <a:endParaRPr lang="en-GB" altLang="en-US" sz="1200">
              <a:solidFill>
                <a:srgbClr val="000000"/>
              </a:solidFill>
              <a:latin typeface="Times New Roman" pitchFamily="16" charset="0"/>
              <a:ea typeface="DejaVu Sans" charset="0"/>
              <a:cs typeface="DejaVu Sans" charset="0"/>
            </a:endParaRPr>
          </a:p>
        </p:txBody>
      </p:sp>
      <p:sp>
        <p:nvSpPr>
          <p:cNvPr id="25603" name="Text Box 1"/>
          <p:cNvSpPr txBox="1">
            <a:spLocks noChangeArrowheads="1"/>
          </p:cNvSpPr>
          <p:nvPr/>
        </p:nvSpPr>
        <p:spPr bwMode="auto">
          <a:xfrm>
            <a:off x="3819525" y="9409113"/>
            <a:ext cx="2921000"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584AC9B9-A3F4-4C4E-ACFC-F3260F7F0A57}" type="slidenum">
              <a:rPr lang="en-GB" altLang="en-US" sz="1200" b="0">
                <a:solidFill>
                  <a:srgbClr val="000000"/>
                </a:solidFill>
                <a:ea typeface="DejaVu Sans" charset="0"/>
                <a:cs typeface="DejaVu Sans" charset="0"/>
              </a:rPr>
              <a:pPr algn="r" eaLnBrk="1" hangingPunct="1">
                <a:buClrTx/>
                <a:buFontTx/>
                <a:buNone/>
              </a:pPr>
              <a:t>45</a:t>
            </a:fld>
            <a:endParaRPr lang="en-GB" altLang="en-US" sz="1200" b="0">
              <a:solidFill>
                <a:srgbClr val="000000"/>
              </a:solidFill>
              <a:ea typeface="DejaVu Sans" charset="0"/>
              <a:cs typeface="DejaVu Sans" charset="0"/>
            </a:endParaRPr>
          </a:p>
        </p:txBody>
      </p:sp>
      <p:sp>
        <p:nvSpPr>
          <p:cNvPr id="25604" name="Text Box 2"/>
          <p:cNvSpPr txBox="1">
            <a:spLocks noChangeArrowheads="1"/>
          </p:cNvSpPr>
          <p:nvPr/>
        </p:nvSpPr>
        <p:spPr bwMode="auto">
          <a:xfrm>
            <a:off x="3819525" y="9409113"/>
            <a:ext cx="29225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A42AD1EA-2E2A-403E-B8E4-5002B2BEFD50}" type="slidenum">
              <a:rPr lang="en-GB" altLang="en-US" sz="1200" b="0">
                <a:solidFill>
                  <a:srgbClr val="000000"/>
                </a:solidFill>
              </a:rPr>
              <a:pPr algn="r" eaLnBrk="1" hangingPunct="1">
                <a:buClrTx/>
                <a:buFontTx/>
                <a:buNone/>
              </a:pPr>
              <a:t>45</a:t>
            </a:fld>
            <a:endParaRPr lang="en-GB" altLang="en-US" sz="1200" b="0">
              <a:solidFill>
                <a:srgbClr val="000000"/>
              </a:solidFill>
            </a:endParaRPr>
          </a:p>
        </p:txBody>
      </p:sp>
      <p:sp>
        <p:nvSpPr>
          <p:cNvPr id="25605" name="Rectangle 3"/>
          <p:cNvSpPr txBox="1">
            <a:spLocks noGrp="1" noRot="1" noChangeAspect="1" noChangeArrowheads="1" noTextEdit="1"/>
          </p:cNvSpPr>
          <p:nvPr>
            <p:ph type="sldImg"/>
          </p:nvPr>
        </p:nvSpPr>
        <p:spPr>
          <a:xfrm>
            <a:off x="69850" y="742950"/>
            <a:ext cx="6604000" cy="37147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6" name="Rectangle 4"/>
          <p:cNvSpPr txBox="1">
            <a:spLocks noGrp="1" noChangeArrowheads="1"/>
          </p:cNvSpPr>
          <p:nvPr>
            <p:ph type="body" idx="1"/>
          </p:nvPr>
        </p:nvSpPr>
        <p:spPr>
          <a:xfrm>
            <a:off x="674688" y="4705350"/>
            <a:ext cx="5394325" cy="445770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8"/>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1pPr>
            <a:lvl2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2pPr>
            <a:lvl3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3pPr>
            <a:lvl4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4pPr>
            <a:lvl5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9pPr>
          </a:lstStyle>
          <a:p>
            <a:fld id="{C4FCC4FA-E391-4692-A8B9-4CD984544569}" type="slidenum">
              <a:rPr lang="en-GB" altLang="en-US" sz="1200">
                <a:solidFill>
                  <a:srgbClr val="000000"/>
                </a:solidFill>
                <a:latin typeface="Times New Roman" pitchFamily="16" charset="0"/>
                <a:ea typeface="DejaVu Sans" charset="0"/>
                <a:cs typeface="DejaVu Sans" charset="0"/>
              </a:rPr>
              <a:pPr/>
              <a:t>46</a:t>
            </a:fld>
            <a:endParaRPr lang="en-GB" altLang="en-US" sz="1200">
              <a:solidFill>
                <a:srgbClr val="000000"/>
              </a:solidFill>
              <a:latin typeface="Times New Roman" pitchFamily="16" charset="0"/>
              <a:ea typeface="DejaVu Sans" charset="0"/>
              <a:cs typeface="DejaVu Sans" charset="0"/>
            </a:endParaRPr>
          </a:p>
        </p:txBody>
      </p:sp>
      <p:sp>
        <p:nvSpPr>
          <p:cNvPr id="25603" name="Text Box 1"/>
          <p:cNvSpPr txBox="1">
            <a:spLocks noChangeArrowheads="1"/>
          </p:cNvSpPr>
          <p:nvPr/>
        </p:nvSpPr>
        <p:spPr bwMode="auto">
          <a:xfrm>
            <a:off x="3819525" y="9409113"/>
            <a:ext cx="2921000"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584AC9B9-A3F4-4C4E-ACFC-F3260F7F0A57}" type="slidenum">
              <a:rPr lang="en-GB" altLang="en-US" sz="1200" b="0">
                <a:solidFill>
                  <a:srgbClr val="000000"/>
                </a:solidFill>
                <a:ea typeface="DejaVu Sans" charset="0"/>
                <a:cs typeface="DejaVu Sans" charset="0"/>
              </a:rPr>
              <a:pPr algn="r" eaLnBrk="1" hangingPunct="1">
                <a:buClrTx/>
                <a:buFontTx/>
                <a:buNone/>
              </a:pPr>
              <a:t>46</a:t>
            </a:fld>
            <a:endParaRPr lang="en-GB" altLang="en-US" sz="1200" b="0">
              <a:solidFill>
                <a:srgbClr val="000000"/>
              </a:solidFill>
              <a:ea typeface="DejaVu Sans" charset="0"/>
              <a:cs typeface="DejaVu Sans" charset="0"/>
            </a:endParaRPr>
          </a:p>
        </p:txBody>
      </p:sp>
      <p:sp>
        <p:nvSpPr>
          <p:cNvPr id="25604" name="Text Box 2"/>
          <p:cNvSpPr txBox="1">
            <a:spLocks noChangeArrowheads="1"/>
          </p:cNvSpPr>
          <p:nvPr/>
        </p:nvSpPr>
        <p:spPr bwMode="auto">
          <a:xfrm>
            <a:off x="3819525" y="9409113"/>
            <a:ext cx="29225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A42AD1EA-2E2A-403E-B8E4-5002B2BEFD50}" type="slidenum">
              <a:rPr lang="en-GB" altLang="en-US" sz="1200" b="0">
                <a:solidFill>
                  <a:srgbClr val="000000"/>
                </a:solidFill>
              </a:rPr>
              <a:pPr algn="r" eaLnBrk="1" hangingPunct="1">
                <a:buClrTx/>
                <a:buFontTx/>
                <a:buNone/>
              </a:pPr>
              <a:t>46</a:t>
            </a:fld>
            <a:endParaRPr lang="en-GB" altLang="en-US" sz="1200" b="0">
              <a:solidFill>
                <a:srgbClr val="000000"/>
              </a:solidFill>
            </a:endParaRPr>
          </a:p>
        </p:txBody>
      </p:sp>
      <p:sp>
        <p:nvSpPr>
          <p:cNvPr id="25605" name="Rectangle 3"/>
          <p:cNvSpPr txBox="1">
            <a:spLocks noGrp="1" noRot="1" noChangeAspect="1" noChangeArrowheads="1" noTextEdit="1"/>
          </p:cNvSpPr>
          <p:nvPr>
            <p:ph type="sldImg"/>
          </p:nvPr>
        </p:nvSpPr>
        <p:spPr>
          <a:xfrm>
            <a:off x="69850" y="742950"/>
            <a:ext cx="6604000" cy="37147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6" name="Rectangle 4"/>
          <p:cNvSpPr txBox="1">
            <a:spLocks noGrp="1" noChangeArrowheads="1"/>
          </p:cNvSpPr>
          <p:nvPr>
            <p:ph type="body" idx="1"/>
          </p:nvPr>
        </p:nvSpPr>
        <p:spPr>
          <a:xfrm>
            <a:off x="674688" y="4705350"/>
            <a:ext cx="5394325" cy="445770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8"/>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1pPr>
            <a:lvl2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2pPr>
            <a:lvl3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3pPr>
            <a:lvl4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4pPr>
            <a:lvl5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9pPr>
          </a:lstStyle>
          <a:p>
            <a:fld id="{A5220173-1B65-48CE-83B8-D1EF74369C55}" type="slidenum">
              <a:rPr lang="en-GB" altLang="en-US" sz="1200">
                <a:solidFill>
                  <a:srgbClr val="000000"/>
                </a:solidFill>
                <a:latin typeface="Times New Roman" pitchFamily="16" charset="0"/>
                <a:ea typeface="DejaVu Sans" charset="0"/>
                <a:cs typeface="DejaVu Sans" charset="0"/>
              </a:rPr>
              <a:pPr/>
              <a:t>49</a:t>
            </a:fld>
            <a:endParaRPr lang="en-GB" altLang="en-US" sz="1200">
              <a:solidFill>
                <a:srgbClr val="000000"/>
              </a:solidFill>
              <a:latin typeface="Times New Roman" pitchFamily="16" charset="0"/>
              <a:ea typeface="DejaVu Sans" charset="0"/>
              <a:cs typeface="DejaVu Sans" charset="0"/>
            </a:endParaRPr>
          </a:p>
        </p:txBody>
      </p:sp>
      <p:sp>
        <p:nvSpPr>
          <p:cNvPr id="26627" name="Text Box 1"/>
          <p:cNvSpPr txBox="1">
            <a:spLocks noChangeArrowheads="1"/>
          </p:cNvSpPr>
          <p:nvPr/>
        </p:nvSpPr>
        <p:spPr bwMode="auto">
          <a:xfrm>
            <a:off x="3819525" y="9409113"/>
            <a:ext cx="2921000"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6C02604B-7804-4FC1-949F-E8B3A62EDF5B}" type="slidenum">
              <a:rPr lang="en-GB" altLang="en-US" sz="1200" b="0">
                <a:solidFill>
                  <a:srgbClr val="000000"/>
                </a:solidFill>
                <a:ea typeface="DejaVu Sans" charset="0"/>
                <a:cs typeface="DejaVu Sans" charset="0"/>
              </a:rPr>
              <a:pPr algn="r" eaLnBrk="1" hangingPunct="1">
                <a:buClrTx/>
                <a:buFontTx/>
                <a:buNone/>
              </a:pPr>
              <a:t>49</a:t>
            </a:fld>
            <a:endParaRPr lang="en-GB" altLang="en-US" sz="1200" b="0">
              <a:solidFill>
                <a:srgbClr val="000000"/>
              </a:solidFill>
              <a:ea typeface="DejaVu Sans" charset="0"/>
              <a:cs typeface="DejaVu Sans" charset="0"/>
            </a:endParaRPr>
          </a:p>
        </p:txBody>
      </p:sp>
      <p:sp>
        <p:nvSpPr>
          <p:cNvPr id="26628" name="Text Box 2"/>
          <p:cNvSpPr txBox="1">
            <a:spLocks noChangeArrowheads="1"/>
          </p:cNvSpPr>
          <p:nvPr/>
        </p:nvSpPr>
        <p:spPr bwMode="auto">
          <a:xfrm>
            <a:off x="3819525" y="9409113"/>
            <a:ext cx="29225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9AFE0F08-7983-487E-BA39-43077E8A548F}" type="slidenum">
              <a:rPr lang="en-GB" altLang="en-US" sz="1200" b="0">
                <a:solidFill>
                  <a:srgbClr val="000000"/>
                </a:solidFill>
              </a:rPr>
              <a:pPr algn="r" eaLnBrk="1" hangingPunct="1">
                <a:buClrTx/>
                <a:buFontTx/>
                <a:buNone/>
              </a:pPr>
              <a:t>49</a:t>
            </a:fld>
            <a:endParaRPr lang="en-GB" altLang="en-US" sz="1200" b="0">
              <a:solidFill>
                <a:srgbClr val="000000"/>
              </a:solidFill>
            </a:endParaRPr>
          </a:p>
        </p:txBody>
      </p:sp>
      <p:sp>
        <p:nvSpPr>
          <p:cNvPr id="26629" name="Rectangle 3"/>
          <p:cNvSpPr txBox="1">
            <a:spLocks noGrp="1" noRot="1" noChangeAspect="1" noChangeArrowheads="1" noTextEdit="1"/>
          </p:cNvSpPr>
          <p:nvPr>
            <p:ph type="sldImg"/>
          </p:nvPr>
        </p:nvSpPr>
        <p:spPr>
          <a:xfrm>
            <a:off x="69850" y="742950"/>
            <a:ext cx="6604000" cy="37147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30" name="Rectangle 4"/>
          <p:cNvSpPr txBox="1">
            <a:spLocks noGrp="1" noChangeArrowheads="1"/>
          </p:cNvSpPr>
          <p:nvPr>
            <p:ph type="body" idx="1"/>
          </p:nvPr>
        </p:nvSpPr>
        <p:spPr>
          <a:xfrm>
            <a:off x="674688" y="4705350"/>
            <a:ext cx="5394325" cy="445770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8"/>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1pPr>
            <a:lvl2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2pPr>
            <a:lvl3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3pPr>
            <a:lvl4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4pPr>
            <a:lvl5pPr>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Lst>
              <a:defRPr sz="2000" b="1">
                <a:solidFill>
                  <a:schemeClr val="bg1"/>
                </a:solidFill>
                <a:latin typeface="Arial" charset="0"/>
                <a:ea typeface="WenQuanYi Micro Hei" charset="0"/>
                <a:cs typeface="WenQuanYi Micro Hei" charset="0"/>
              </a:defRPr>
            </a:lvl9pPr>
          </a:lstStyle>
          <a:p>
            <a:fld id="{5458C7FB-BA0B-4652-8FCE-05B09CEBECE6}" type="slidenum">
              <a:rPr lang="en-GB" altLang="en-US" sz="1200">
                <a:solidFill>
                  <a:srgbClr val="000000"/>
                </a:solidFill>
                <a:latin typeface="Times New Roman" pitchFamily="16" charset="0"/>
                <a:ea typeface="DejaVu Sans" charset="0"/>
                <a:cs typeface="DejaVu Sans" charset="0"/>
              </a:rPr>
              <a:pPr/>
              <a:t>50</a:t>
            </a:fld>
            <a:endParaRPr lang="en-GB" altLang="en-US" sz="1200">
              <a:solidFill>
                <a:srgbClr val="000000"/>
              </a:solidFill>
              <a:latin typeface="Times New Roman" pitchFamily="16" charset="0"/>
              <a:ea typeface="DejaVu Sans" charset="0"/>
              <a:cs typeface="DejaVu Sans" charset="0"/>
            </a:endParaRPr>
          </a:p>
        </p:txBody>
      </p:sp>
      <p:sp>
        <p:nvSpPr>
          <p:cNvPr id="27651" name="Text Box 1"/>
          <p:cNvSpPr txBox="1">
            <a:spLocks noChangeArrowheads="1"/>
          </p:cNvSpPr>
          <p:nvPr/>
        </p:nvSpPr>
        <p:spPr bwMode="auto">
          <a:xfrm>
            <a:off x="3819525" y="9409113"/>
            <a:ext cx="2921000"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C4A08DC7-B900-4127-A000-7A7BA273CC7A}" type="slidenum">
              <a:rPr lang="en-GB" altLang="en-US" sz="1200" b="0">
                <a:solidFill>
                  <a:srgbClr val="000000"/>
                </a:solidFill>
                <a:ea typeface="DejaVu Sans" charset="0"/>
                <a:cs typeface="DejaVu Sans" charset="0"/>
              </a:rPr>
              <a:pPr algn="r" eaLnBrk="1" hangingPunct="1">
                <a:buClrTx/>
                <a:buFontTx/>
                <a:buNone/>
              </a:pPr>
              <a:t>50</a:t>
            </a:fld>
            <a:endParaRPr lang="en-GB" altLang="en-US" sz="1200" b="0">
              <a:solidFill>
                <a:srgbClr val="000000"/>
              </a:solidFill>
              <a:ea typeface="DejaVu Sans" charset="0"/>
              <a:cs typeface="DejaVu Sans" charset="0"/>
            </a:endParaRPr>
          </a:p>
        </p:txBody>
      </p:sp>
      <p:sp>
        <p:nvSpPr>
          <p:cNvPr id="27652" name="Text Box 2"/>
          <p:cNvSpPr txBox="1">
            <a:spLocks noChangeArrowheads="1"/>
          </p:cNvSpPr>
          <p:nvPr/>
        </p:nvSpPr>
        <p:spPr bwMode="auto">
          <a:xfrm>
            <a:off x="3819525" y="9409113"/>
            <a:ext cx="292258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lgn="r" eaLnBrk="1" hangingPunct="1">
              <a:buClrTx/>
              <a:buFontTx/>
              <a:buNone/>
            </a:pPr>
            <a:fld id="{8F38E54D-A91E-4366-B031-FA5AC232C8B7}" type="slidenum">
              <a:rPr lang="en-GB" altLang="en-US" sz="1200" b="0">
                <a:solidFill>
                  <a:srgbClr val="000000"/>
                </a:solidFill>
              </a:rPr>
              <a:pPr algn="r" eaLnBrk="1" hangingPunct="1">
                <a:buClrTx/>
                <a:buFontTx/>
                <a:buNone/>
              </a:pPr>
              <a:t>50</a:t>
            </a:fld>
            <a:endParaRPr lang="en-GB" altLang="en-US" sz="1200" b="0">
              <a:solidFill>
                <a:srgbClr val="000000"/>
              </a:solidFill>
            </a:endParaRPr>
          </a:p>
        </p:txBody>
      </p:sp>
      <p:sp>
        <p:nvSpPr>
          <p:cNvPr id="27653" name="Rectangle 3"/>
          <p:cNvSpPr txBox="1">
            <a:spLocks noGrp="1" noRot="1" noChangeAspect="1" noChangeArrowheads="1" noTextEdit="1"/>
          </p:cNvSpPr>
          <p:nvPr>
            <p:ph type="sldImg"/>
          </p:nvPr>
        </p:nvSpPr>
        <p:spPr>
          <a:xfrm>
            <a:off x="69850" y="742950"/>
            <a:ext cx="6604000" cy="37147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4" name="Rectangle 4"/>
          <p:cNvSpPr txBox="1">
            <a:spLocks noGrp="1" noChangeArrowheads="1"/>
          </p:cNvSpPr>
          <p:nvPr>
            <p:ph type="body" idx="1"/>
          </p:nvPr>
        </p:nvSpPr>
        <p:spPr>
          <a:xfrm>
            <a:off x="674688" y="4705350"/>
            <a:ext cx="5394325" cy="445770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E3535-E85E-089F-9733-6C2CA4577C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2C8327-7C48-FB72-ECB0-3C333F39A6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5BA2D5-F4C7-E453-4F39-1E0C14D47921}"/>
              </a:ext>
            </a:extLst>
          </p:cNvPr>
          <p:cNvSpPr>
            <a:spLocks noGrp="1"/>
          </p:cNvSpPr>
          <p:nvPr>
            <p:ph type="body" idx="1"/>
          </p:nvPr>
        </p:nvSpPr>
        <p:spPr/>
        <p:txBody>
          <a:bodyPr/>
          <a:lstStyle/>
          <a:p>
            <a:r>
              <a:rPr lang="en-US" dirty="0"/>
              <a:t>6.5 yrs</a:t>
            </a:r>
          </a:p>
        </p:txBody>
      </p:sp>
      <p:sp>
        <p:nvSpPr>
          <p:cNvPr id="4" name="Slide Number Placeholder 3">
            <a:extLst>
              <a:ext uri="{FF2B5EF4-FFF2-40B4-BE49-F238E27FC236}">
                <a16:creationId xmlns:a16="http://schemas.microsoft.com/office/drawing/2014/main" id="{0BB2B9DE-DEB5-3841-8428-1DC85749A437}"/>
              </a:ext>
            </a:extLst>
          </p:cNvPr>
          <p:cNvSpPr>
            <a:spLocks noGrp="1"/>
          </p:cNvSpPr>
          <p:nvPr>
            <p:ph type="sldNum" sz="quarter" idx="5"/>
          </p:nvPr>
        </p:nvSpPr>
        <p:spPr/>
        <p:txBody>
          <a:bodyPr/>
          <a:lstStyle/>
          <a:p>
            <a:fld id="{AC1077A6-923D-CD4B-A462-AF35C75116D4}" type="slidenum">
              <a:rPr lang="en-US" smtClean="0"/>
              <a:t>3</a:t>
            </a:fld>
            <a:endParaRPr lang="en-US"/>
          </a:p>
        </p:txBody>
      </p:sp>
    </p:spTree>
    <p:extLst>
      <p:ext uri="{BB962C8B-B14F-4D97-AF65-F5344CB8AC3E}">
        <p14:creationId xmlns:p14="http://schemas.microsoft.com/office/powerpoint/2010/main" val="919959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048EF-1923-4FFC-79E3-EEDC1AD651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E065FB-F207-262E-F213-5A1B1AABC8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143502-C09A-B534-F996-5A98CF3F7012}"/>
              </a:ext>
            </a:extLst>
          </p:cNvPr>
          <p:cNvSpPr>
            <a:spLocks noGrp="1"/>
          </p:cNvSpPr>
          <p:nvPr>
            <p:ph type="body" idx="1"/>
          </p:nvPr>
        </p:nvSpPr>
        <p:spPr/>
        <p:txBody>
          <a:bodyPr/>
          <a:lstStyle/>
          <a:p>
            <a:r>
              <a:rPr lang="en-US" dirty="0"/>
              <a:t>6.5 yrs</a:t>
            </a:r>
          </a:p>
        </p:txBody>
      </p:sp>
      <p:sp>
        <p:nvSpPr>
          <p:cNvPr id="4" name="Slide Number Placeholder 3">
            <a:extLst>
              <a:ext uri="{FF2B5EF4-FFF2-40B4-BE49-F238E27FC236}">
                <a16:creationId xmlns:a16="http://schemas.microsoft.com/office/drawing/2014/main" id="{8A5170AD-4510-FED2-C36C-53A2B6C5EB5C}"/>
              </a:ext>
            </a:extLst>
          </p:cNvPr>
          <p:cNvSpPr>
            <a:spLocks noGrp="1"/>
          </p:cNvSpPr>
          <p:nvPr>
            <p:ph type="sldNum" sz="quarter" idx="5"/>
          </p:nvPr>
        </p:nvSpPr>
        <p:spPr/>
        <p:txBody>
          <a:bodyPr/>
          <a:lstStyle/>
          <a:p>
            <a:fld id="{AC1077A6-923D-CD4B-A462-AF35C75116D4}" type="slidenum">
              <a:rPr lang="en-US" smtClean="0"/>
              <a:t>4</a:t>
            </a:fld>
            <a:endParaRPr lang="en-US"/>
          </a:p>
        </p:txBody>
      </p:sp>
    </p:spTree>
    <p:extLst>
      <p:ext uri="{BB962C8B-B14F-4D97-AF65-F5344CB8AC3E}">
        <p14:creationId xmlns:p14="http://schemas.microsoft.com/office/powerpoint/2010/main" val="4266135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6.5 yrs</a:t>
            </a:r>
          </a:p>
        </p:txBody>
      </p:sp>
      <p:sp>
        <p:nvSpPr>
          <p:cNvPr id="4" name="Slide Number Placeholder 3"/>
          <p:cNvSpPr>
            <a:spLocks noGrp="1"/>
          </p:cNvSpPr>
          <p:nvPr>
            <p:ph type="sldNum" sz="quarter" idx="5"/>
          </p:nvPr>
        </p:nvSpPr>
        <p:spPr/>
        <p:txBody>
          <a:bodyPr/>
          <a:lstStyle/>
          <a:p>
            <a:fld id="{AC1077A6-923D-CD4B-A462-AF35C75116D4}" type="slidenum">
              <a:rPr lang="en-US" smtClean="0"/>
              <a:t>5</a:t>
            </a:fld>
            <a:endParaRPr lang="en-US"/>
          </a:p>
        </p:txBody>
      </p:sp>
    </p:spTree>
    <p:extLst>
      <p:ext uri="{BB962C8B-B14F-4D97-AF65-F5344CB8AC3E}">
        <p14:creationId xmlns:p14="http://schemas.microsoft.com/office/powerpoint/2010/main" val="3146403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5,860 nodes: 5,276 standard memory, 584 high memory (512 GiB, 4 GiB per node). 4 compute nodes each with 4xMI210</a:t>
            </a:r>
            <a:endParaRPr lang="en-US" dirty="0"/>
          </a:p>
        </p:txBody>
      </p:sp>
      <p:sp>
        <p:nvSpPr>
          <p:cNvPr id="4" name="Slide Number Placeholder 3"/>
          <p:cNvSpPr>
            <a:spLocks noGrp="1"/>
          </p:cNvSpPr>
          <p:nvPr>
            <p:ph type="sldNum" sz="quarter" idx="5"/>
          </p:nvPr>
        </p:nvSpPr>
        <p:spPr/>
        <p:txBody>
          <a:bodyPr/>
          <a:lstStyle/>
          <a:p>
            <a:fld id="{AC1077A6-923D-CD4B-A462-AF35C75116D4}" type="slidenum">
              <a:rPr lang="en-US" smtClean="0"/>
              <a:t>7</a:t>
            </a:fld>
            <a:endParaRPr lang="en-US"/>
          </a:p>
        </p:txBody>
      </p:sp>
    </p:spTree>
    <p:extLst>
      <p:ext uri="{BB962C8B-B14F-4D97-AF65-F5344CB8AC3E}">
        <p14:creationId xmlns:p14="http://schemas.microsoft.com/office/powerpoint/2010/main" val="1626250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a:spLocks noGrp="1" noRot="1" noChangeAspect="1"/>
          </p:cNvSpPr>
          <p:nvPr>
            <p:ph type="sldImg"/>
          </p:nvPr>
        </p:nvSpPr>
        <p:spPr>
          <a:xfrm>
            <a:off x="381000" y="685800"/>
            <a:ext cx="6096000" cy="3429000"/>
          </a:xfrm>
          <a:prstGeom prst="rect">
            <a:avLst/>
          </a:prstGeom>
        </p:spPr>
        <p:txBody>
          <a:bodyPr/>
          <a:lstStyle/>
          <a:p>
            <a:endParaRPr/>
          </a:p>
        </p:txBody>
      </p:sp>
      <p:sp>
        <p:nvSpPr>
          <p:cNvPr id="300" name="Shape 300"/>
          <p:cNvSpPr>
            <a:spLocks noGrp="1"/>
          </p:cNvSpPr>
          <p:nvPr>
            <p:ph type="body" sz="quarter" idx="1"/>
          </p:nvPr>
        </p:nvSpPr>
        <p:spPr>
          <a:prstGeom prst="rect">
            <a:avLst/>
          </a:prstGeom>
        </p:spPr>
        <p:txBody>
          <a:bodyPr/>
          <a:lstStyle>
            <a:lvl1pPr>
              <a:lnSpc>
                <a:spcPct val="125000"/>
              </a:lnSpc>
              <a:defRPr sz="1800">
                <a:latin typeface="Avenir"/>
                <a:ea typeface="Avenir"/>
                <a:cs typeface="Avenir"/>
                <a:sym typeface="Avenir Roman"/>
              </a:defRPr>
            </a:lvl1pPr>
          </a:lstStyle>
          <a:p>
            <a:r>
              <a:rPr lang="en-GB" dirty="0"/>
              <a:t>Benefits of distribution: leverage effort; distribute expertise</a:t>
            </a:r>
          </a:p>
          <a:p>
            <a:endParaRPr lang="en-GB" dirty="0"/>
          </a:p>
          <a:p>
            <a:r>
              <a:rPr lang="en-GB" dirty="0"/>
              <a:t>Defining characteristics:</a:t>
            </a:r>
          </a:p>
          <a:p>
            <a:endParaRPr lang="en-GB" dirty="0"/>
          </a:p>
          <a:p>
            <a:pPr marL="234395" indent="-234395">
              <a:spcBef>
                <a:spcPts val="422"/>
              </a:spcBef>
              <a:buSzPct val="145000"/>
              <a:buFontTx/>
              <a:buChar char="•"/>
              <a:defRPr sz="2800" b="0">
                <a:latin typeface="Helvetica"/>
                <a:ea typeface="Helvetica"/>
                <a:cs typeface="Helvetica"/>
                <a:sym typeface="Helvetica"/>
              </a:defRPr>
            </a:pPr>
            <a:r>
              <a:rPr lang="en-GB" sz="1800" dirty="0"/>
              <a:t>Science driven: </a:t>
            </a:r>
            <a:r>
              <a:rPr lang="en-GB" sz="1800" dirty="0">
                <a:latin typeface="Helvetica Light"/>
                <a:ea typeface="Helvetica Light"/>
                <a:cs typeface="Helvetica Light"/>
                <a:sym typeface="Helvetica Light"/>
              </a:rPr>
              <a:t>all planning underpinned by science case for STFC Frontier Science Theory</a:t>
            </a:r>
          </a:p>
          <a:p>
            <a:pPr marL="234395" indent="-234395">
              <a:spcBef>
                <a:spcPts val="422"/>
              </a:spcBef>
              <a:buSzPct val="145000"/>
              <a:buChar char="•"/>
              <a:defRPr sz="2800" b="0">
                <a:latin typeface="Helvetica"/>
                <a:ea typeface="Helvetica"/>
                <a:cs typeface="Helvetica"/>
                <a:sym typeface="Helvetica"/>
              </a:defRPr>
            </a:pPr>
            <a:r>
              <a:rPr lang="en-GB" sz="1800" dirty="0"/>
              <a:t>Scientifically productive: </a:t>
            </a:r>
            <a:r>
              <a:rPr lang="en-GB" sz="1800" dirty="0">
                <a:latin typeface="Helvetica Light"/>
                <a:ea typeface="Helvetica Light"/>
                <a:cs typeface="Helvetica Light"/>
                <a:sym typeface="Helvetica Light"/>
              </a:rPr>
              <a:t>maximise delivery of high impact science within the funding envelope</a:t>
            </a:r>
          </a:p>
          <a:p>
            <a:pPr marL="234395" indent="-234395">
              <a:spcBef>
                <a:spcPts val="422"/>
              </a:spcBef>
              <a:buSzPct val="145000"/>
              <a:buChar char="•"/>
              <a:defRPr sz="2800" b="0">
                <a:latin typeface="Helvetica"/>
                <a:ea typeface="Helvetica"/>
                <a:cs typeface="Helvetica"/>
                <a:sym typeface="Helvetica"/>
              </a:defRPr>
            </a:pPr>
            <a:r>
              <a:rPr lang="en-GB" sz="1800" dirty="0"/>
              <a:t>Efficient and cost effective: </a:t>
            </a:r>
            <a:r>
              <a:rPr lang="en-GB" sz="1800" dirty="0">
                <a:latin typeface="Helvetica Light"/>
                <a:ea typeface="Helvetica Light"/>
                <a:cs typeface="Helvetica Light"/>
                <a:sym typeface="Helvetica Light"/>
              </a:rPr>
              <a:t>as lean as possible, consistent with science programme</a:t>
            </a:r>
          </a:p>
          <a:p>
            <a:pPr marL="234395" indent="-234395">
              <a:spcBef>
                <a:spcPts val="422"/>
              </a:spcBef>
              <a:buSzPct val="145000"/>
              <a:buChar char="•"/>
              <a:defRPr sz="2800" b="0">
                <a:latin typeface="Helvetica"/>
                <a:ea typeface="Helvetica"/>
                <a:cs typeface="Helvetica"/>
                <a:sym typeface="Helvetica"/>
              </a:defRPr>
            </a:pPr>
            <a:r>
              <a:rPr lang="en-GB" sz="1800" dirty="0"/>
              <a:t>Pro-active and Responsive: </a:t>
            </a:r>
            <a:r>
              <a:rPr lang="en-GB" sz="1800" dirty="0">
                <a:latin typeface="Helvetica Light"/>
                <a:ea typeface="Helvetica Light"/>
                <a:cs typeface="Helvetica Light"/>
                <a:sym typeface="Helvetica Light"/>
              </a:rPr>
              <a:t>take advantage of funding/engagement opportunities</a:t>
            </a:r>
          </a:p>
          <a:p>
            <a:pPr marL="234395" indent="-234395">
              <a:spcBef>
                <a:spcPts val="422"/>
              </a:spcBef>
              <a:buSzPct val="145000"/>
              <a:buChar char="•"/>
              <a:defRPr sz="2800" b="0">
                <a:latin typeface="Helvetica"/>
                <a:ea typeface="Helvetica"/>
                <a:cs typeface="Helvetica"/>
                <a:sym typeface="Helvetica"/>
              </a:defRPr>
            </a:pPr>
            <a:r>
              <a:rPr lang="en-GB" sz="1800" dirty="0"/>
              <a:t>Innovative:</a:t>
            </a:r>
            <a:r>
              <a:rPr lang="en-GB" sz="1800" dirty="0">
                <a:latin typeface="Helvetica Light"/>
                <a:ea typeface="Helvetica Light"/>
                <a:cs typeface="Helvetica Light"/>
                <a:sym typeface="Helvetica Light"/>
              </a:rPr>
              <a:t> leadership in both hardware and software </a:t>
            </a:r>
          </a:p>
          <a:p>
            <a:pPr marL="234395" indent="-234395">
              <a:spcBef>
                <a:spcPts val="422"/>
              </a:spcBef>
              <a:buSzPct val="145000"/>
              <a:buChar char="•"/>
              <a:defRPr sz="2800" b="0">
                <a:latin typeface="Helvetica"/>
                <a:ea typeface="Helvetica"/>
                <a:cs typeface="Helvetica"/>
                <a:sym typeface="Helvetica"/>
              </a:defRPr>
            </a:pPr>
            <a:r>
              <a:rPr lang="en-GB" sz="1800" dirty="0"/>
              <a:t>Rapidly evolving: </a:t>
            </a:r>
            <a:r>
              <a:rPr lang="en-GB" sz="1800" dirty="0">
                <a:latin typeface="Helvetica Light"/>
                <a:ea typeface="Helvetica Light"/>
                <a:cs typeface="Helvetica Light"/>
                <a:sym typeface="Helvetica Light"/>
              </a:rPr>
              <a:t>3-year re-design cycle required </a:t>
            </a:r>
          </a:p>
          <a:p>
            <a:endParaRPr dirty="0"/>
          </a:p>
        </p:txBody>
      </p:sp>
    </p:spTree>
    <p:extLst>
      <p:ext uri="{BB962C8B-B14F-4D97-AF65-F5344CB8AC3E}">
        <p14:creationId xmlns:p14="http://schemas.microsoft.com/office/powerpoint/2010/main" val="342378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9014E-CBC5-FF40-23B9-E8A98A5A01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0858FD-683F-E334-E45C-3D92C234BBE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7EF7ED6-3038-785C-E2DB-E26A828DE0AC}"/>
              </a:ext>
            </a:extLst>
          </p:cNvPr>
          <p:cNvSpPr>
            <a:spLocks noGrp="1"/>
          </p:cNvSpPr>
          <p:nvPr>
            <p:ph type="body" idx="1"/>
          </p:nvPr>
        </p:nvSpPr>
        <p:spPr/>
        <p:txBody>
          <a:bodyPr/>
          <a:lstStyle/>
          <a:p>
            <a:pPr fontAlgn="base"/>
            <a:r>
              <a:rPr lang="en-US" dirty="0"/>
              <a:t>Co-Design requires that we ask the following questions for a particular class of user problem.​</a:t>
            </a:r>
          </a:p>
          <a:p>
            <a:pPr marL="171450" indent="-171450" fontAlgn="base">
              <a:buFont typeface="Arial" panose="020B0604020202020204" pitchFamily="34" charset="0"/>
              <a:buChar char="•"/>
            </a:pPr>
            <a:r>
              <a:rPr lang="en-US" dirty="0"/>
              <a:t>How many flops do we need to process a unit amount of data?​</a:t>
            </a:r>
          </a:p>
          <a:p>
            <a:pPr marL="171450" indent="-171450" fontAlgn="base">
              <a:buFont typeface="Arial" panose="020B0604020202020204" pitchFamily="34" charset="0"/>
              <a:buChar char="•"/>
            </a:pPr>
            <a:r>
              <a:rPr lang="en-US" dirty="0"/>
              <a:t>How large are all of these data?​</a:t>
            </a:r>
          </a:p>
          <a:p>
            <a:pPr marL="171450" indent="-171450" fontAlgn="base">
              <a:buFont typeface="Arial" panose="020B0604020202020204" pitchFamily="34" charset="0"/>
              <a:buChar char="•"/>
            </a:pPr>
            <a:r>
              <a:rPr lang="en-US" dirty="0"/>
              <a:t>On what timescale do we require a calculation, or an ensemble of calculations, to be completed on for them to be useful or </a:t>
            </a:r>
            <a:r>
              <a:rPr lang="en-US" dirty="0" err="1"/>
              <a:t>impactful?In</a:t>
            </a:r>
            <a:r>
              <a:rPr lang="en-US" dirty="0"/>
              <a:t> co-</a:t>
            </a:r>
            <a:r>
              <a:rPr lang="en-US" dirty="0" err="1"/>
              <a:t>design,the</a:t>
            </a:r>
            <a:r>
              <a:rPr lang="en-US" dirty="0"/>
              <a:t> problem context is thus critically important. ​</a:t>
            </a:r>
          </a:p>
          <a:p>
            <a:pPr fontAlgn="base"/>
            <a:r>
              <a:rPr lang="en-US" dirty="0"/>
              <a:t>Problems can be aggregated by their characteristics (e.g. which algorithms they use) to produce designs and recipes, but that is very </a:t>
            </a:r>
            <a:r>
              <a:rPr lang="en-US" dirty="0" err="1"/>
              <a:t>muchan</a:t>
            </a:r>
            <a:r>
              <a:rPr lang="en-US" dirty="0"/>
              <a:t> area of ongoing innovation.​</a:t>
            </a:r>
          </a:p>
          <a:p>
            <a:endParaRPr lang="en-GB" dirty="0"/>
          </a:p>
          <a:p>
            <a:endParaRPr lang="en-GB" dirty="0"/>
          </a:p>
          <a:p>
            <a:endParaRPr lang="en-GB" dirty="0"/>
          </a:p>
          <a:p>
            <a:r>
              <a:rPr lang="en-GB" dirty="0"/>
              <a:t>Compare size of </a:t>
            </a:r>
          </a:p>
          <a:p>
            <a:endParaRPr lang="en-GB" dirty="0"/>
          </a:p>
          <a:p>
            <a:r>
              <a:rPr lang="en-GB" dirty="0"/>
              <a:t>0.5 PB is current size of </a:t>
            </a:r>
            <a:r>
              <a:rPr lang="en-GB" dirty="0" err="1"/>
              <a:t>cosmo</a:t>
            </a:r>
            <a:r>
              <a:rPr lang="en-GB" dirty="0"/>
              <a:t> simulations on Cosma8 =&gt; 500 nodes on Cosma8 = 1000 high member nodes on Archer2 but only 584 deployed; =&gt; 2000 standard nodes or 38% of Archer2 standard nodes.</a:t>
            </a:r>
          </a:p>
          <a:p>
            <a:endParaRPr lang="en-GB" dirty="0"/>
          </a:p>
          <a:p>
            <a:r>
              <a:rPr lang="en-GB" dirty="0"/>
              <a:t>Tursa flops: 5.23 PF </a:t>
            </a:r>
            <a:r>
              <a:rPr lang="en-GB" dirty="0" err="1"/>
              <a:t>linpack</a:t>
            </a:r>
            <a:r>
              <a:rPr lang="en-GB" dirty="0"/>
              <a:t> x 176/112 = 8.2 PF; 40% of Archer 2 </a:t>
            </a:r>
            <a:r>
              <a:rPr lang="en-GB" dirty="0" err="1"/>
              <a:t>linpack</a:t>
            </a:r>
            <a:r>
              <a:rPr lang="en-GB" dirty="0"/>
              <a:t> flops (19.54 PF)</a:t>
            </a:r>
          </a:p>
          <a:p>
            <a:endParaRPr lang="en-GB" dirty="0"/>
          </a:p>
          <a:p>
            <a:r>
              <a:rPr lang="en-GB" dirty="0"/>
              <a:t>=&gt; Two DiRAC capability systems each perform at ~40% of Archer 2.</a:t>
            </a:r>
          </a:p>
          <a:p>
            <a:endParaRPr lang="en-GB" dirty="0"/>
          </a:p>
          <a:p>
            <a:endParaRPr lang="en-GB" dirty="0"/>
          </a:p>
          <a:p>
            <a:endParaRPr lang="en-US" dirty="0"/>
          </a:p>
        </p:txBody>
      </p:sp>
      <p:sp>
        <p:nvSpPr>
          <p:cNvPr id="4" name="Slide Number Placeholder 3">
            <a:extLst>
              <a:ext uri="{FF2B5EF4-FFF2-40B4-BE49-F238E27FC236}">
                <a16:creationId xmlns:a16="http://schemas.microsoft.com/office/drawing/2014/main" id="{3337DD67-8E88-6D15-770F-3AF683CA350A}"/>
              </a:ext>
            </a:extLst>
          </p:cNvPr>
          <p:cNvSpPr>
            <a:spLocks noGrp="1"/>
          </p:cNvSpPr>
          <p:nvPr>
            <p:ph type="sldNum" sz="quarter" idx="5"/>
          </p:nvPr>
        </p:nvSpPr>
        <p:spPr/>
        <p:txBody>
          <a:bodyPr/>
          <a:lstStyle/>
          <a:p>
            <a:fld id="{24EEFC4F-CF2B-A846-9BC1-5820C6184249}" type="slidenum">
              <a:rPr lang="en-US" smtClean="0"/>
              <a:t>9</a:t>
            </a:fld>
            <a:endParaRPr lang="en-US"/>
          </a:p>
        </p:txBody>
      </p:sp>
    </p:spTree>
    <p:extLst>
      <p:ext uri="{BB962C8B-B14F-4D97-AF65-F5344CB8AC3E}">
        <p14:creationId xmlns:p14="http://schemas.microsoft.com/office/powerpoint/2010/main" val="1707825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62CE1-9EAD-19C9-5B90-2757D266F8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7F7514-1F9A-BD39-259F-8CD357CAB5E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8A431B4-F87B-2A9D-E3B0-C3C6FC76154D}"/>
              </a:ext>
            </a:extLst>
          </p:cNvPr>
          <p:cNvSpPr>
            <a:spLocks noGrp="1"/>
          </p:cNvSpPr>
          <p:nvPr>
            <p:ph type="body" idx="1"/>
          </p:nvPr>
        </p:nvSpPr>
        <p:spPr/>
        <p:txBody>
          <a:bodyPr/>
          <a:lstStyle/>
          <a:p>
            <a:pPr fontAlgn="base"/>
            <a:r>
              <a:rPr lang="en-US" dirty="0"/>
              <a:t>Co-Design requires that we ask the following questions for a particular class of user problem.​</a:t>
            </a:r>
          </a:p>
          <a:p>
            <a:pPr marL="171450" indent="-171450" fontAlgn="base">
              <a:buFont typeface="Arial" panose="020B0604020202020204" pitchFamily="34" charset="0"/>
              <a:buChar char="•"/>
            </a:pPr>
            <a:r>
              <a:rPr lang="en-US" dirty="0"/>
              <a:t>How many flops do we need to process a unit amount of data?​</a:t>
            </a:r>
          </a:p>
          <a:p>
            <a:pPr marL="171450" indent="-171450" fontAlgn="base">
              <a:buFont typeface="Arial" panose="020B0604020202020204" pitchFamily="34" charset="0"/>
              <a:buChar char="•"/>
            </a:pPr>
            <a:r>
              <a:rPr lang="en-US" dirty="0"/>
              <a:t>How large are all of these data?​</a:t>
            </a:r>
          </a:p>
          <a:p>
            <a:pPr marL="171450" indent="-171450" fontAlgn="base">
              <a:buFont typeface="Arial" panose="020B0604020202020204" pitchFamily="34" charset="0"/>
              <a:buChar char="•"/>
            </a:pPr>
            <a:r>
              <a:rPr lang="en-US" dirty="0"/>
              <a:t>On what timescale do we require a calculation, or an ensemble of calculations, to be completed on for them to be useful or </a:t>
            </a:r>
            <a:r>
              <a:rPr lang="en-US" dirty="0" err="1"/>
              <a:t>impactful?In</a:t>
            </a:r>
            <a:r>
              <a:rPr lang="en-US" dirty="0"/>
              <a:t> co-</a:t>
            </a:r>
            <a:r>
              <a:rPr lang="en-US" dirty="0" err="1"/>
              <a:t>design,the</a:t>
            </a:r>
            <a:r>
              <a:rPr lang="en-US" dirty="0"/>
              <a:t> problem context is thus critically important. ​</a:t>
            </a:r>
          </a:p>
          <a:p>
            <a:pPr fontAlgn="base"/>
            <a:r>
              <a:rPr lang="en-US" dirty="0"/>
              <a:t>Problems can be aggregated by their characteristics (e.g. which algorithms they use) to produce designs and recipes, but that is very </a:t>
            </a:r>
            <a:r>
              <a:rPr lang="en-US" dirty="0" err="1"/>
              <a:t>muchan</a:t>
            </a:r>
            <a:r>
              <a:rPr lang="en-US" dirty="0"/>
              <a:t> area of ongoing innovation.​</a:t>
            </a:r>
          </a:p>
          <a:p>
            <a:endParaRPr lang="en-GB" dirty="0"/>
          </a:p>
          <a:p>
            <a:endParaRPr lang="en-GB" dirty="0"/>
          </a:p>
          <a:p>
            <a:endParaRPr lang="en-GB" dirty="0"/>
          </a:p>
          <a:p>
            <a:r>
              <a:rPr lang="en-GB" dirty="0"/>
              <a:t>Compare size of </a:t>
            </a:r>
          </a:p>
          <a:p>
            <a:endParaRPr lang="en-GB" dirty="0"/>
          </a:p>
          <a:p>
            <a:r>
              <a:rPr lang="en-GB" dirty="0"/>
              <a:t>0.5 PB is current size of </a:t>
            </a:r>
            <a:r>
              <a:rPr lang="en-GB" dirty="0" err="1"/>
              <a:t>cosmo</a:t>
            </a:r>
            <a:r>
              <a:rPr lang="en-GB" dirty="0"/>
              <a:t> simulations on Cosma8 =&gt; 500 nodes on Cosma8 = 1000 high member nodes on Archer2 but only 584 deployed; =&gt; 2000 standard nodes or 38% of Archer2 standard nodes.</a:t>
            </a:r>
          </a:p>
          <a:p>
            <a:endParaRPr lang="en-GB" dirty="0"/>
          </a:p>
          <a:p>
            <a:r>
              <a:rPr lang="en-GB" dirty="0"/>
              <a:t>Tursa flops: 5.23 PF </a:t>
            </a:r>
            <a:r>
              <a:rPr lang="en-GB" dirty="0" err="1"/>
              <a:t>linpack</a:t>
            </a:r>
            <a:r>
              <a:rPr lang="en-GB" dirty="0"/>
              <a:t> x 176/112 = 8.2 PF; 40% of Archer 2 </a:t>
            </a:r>
            <a:r>
              <a:rPr lang="en-GB" dirty="0" err="1"/>
              <a:t>linpack</a:t>
            </a:r>
            <a:r>
              <a:rPr lang="en-GB" dirty="0"/>
              <a:t> flops (19.54 PF)</a:t>
            </a:r>
          </a:p>
          <a:p>
            <a:endParaRPr lang="en-GB" dirty="0"/>
          </a:p>
          <a:p>
            <a:r>
              <a:rPr lang="en-GB" dirty="0"/>
              <a:t>=&gt; Two DiRAC capability systems each perform at ~40% of Archer 2.</a:t>
            </a:r>
          </a:p>
          <a:p>
            <a:endParaRPr lang="en-GB" dirty="0"/>
          </a:p>
          <a:p>
            <a:endParaRPr lang="en-GB" dirty="0"/>
          </a:p>
          <a:p>
            <a:endParaRPr lang="en-US" dirty="0"/>
          </a:p>
        </p:txBody>
      </p:sp>
      <p:sp>
        <p:nvSpPr>
          <p:cNvPr id="4" name="Slide Number Placeholder 3">
            <a:extLst>
              <a:ext uri="{FF2B5EF4-FFF2-40B4-BE49-F238E27FC236}">
                <a16:creationId xmlns:a16="http://schemas.microsoft.com/office/drawing/2014/main" id="{DC7BEA49-8F28-41B3-B3F2-89197C802678}"/>
              </a:ext>
            </a:extLst>
          </p:cNvPr>
          <p:cNvSpPr>
            <a:spLocks noGrp="1"/>
          </p:cNvSpPr>
          <p:nvPr>
            <p:ph type="sldNum" sz="quarter" idx="5"/>
          </p:nvPr>
        </p:nvSpPr>
        <p:spPr/>
        <p:txBody>
          <a:bodyPr/>
          <a:lstStyle/>
          <a:p>
            <a:fld id="{24EEFC4F-CF2B-A846-9BC1-5820C6184249}" type="slidenum">
              <a:rPr lang="en-US" smtClean="0"/>
              <a:t>10</a:t>
            </a:fld>
            <a:endParaRPr lang="en-US"/>
          </a:p>
        </p:txBody>
      </p:sp>
    </p:spTree>
    <p:extLst>
      <p:ext uri="{BB962C8B-B14F-4D97-AF65-F5344CB8AC3E}">
        <p14:creationId xmlns:p14="http://schemas.microsoft.com/office/powerpoint/2010/main" val="1928718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E33B8-6168-E050-740C-34A3527E235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13272DE-2475-C81E-AB1F-23E4DAE036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C12620C-687D-43E4-47D7-94348B52C4BA}"/>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5" name="Footer Placeholder 4">
            <a:extLst>
              <a:ext uri="{FF2B5EF4-FFF2-40B4-BE49-F238E27FC236}">
                <a16:creationId xmlns:a16="http://schemas.microsoft.com/office/drawing/2014/main" id="{A81BC942-EACE-1E92-31F9-12F75DA8AE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8C96BE-3E88-2797-CD81-1CACADD2B9CC}"/>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3165780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55F14-3257-D350-A525-524941CBC4F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FAB0C54-DDB8-ACE6-0865-0A1D3C71A2C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86EA85-9FA7-7E69-2D11-9EC51DB26DA8}"/>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5" name="Footer Placeholder 4">
            <a:extLst>
              <a:ext uri="{FF2B5EF4-FFF2-40B4-BE49-F238E27FC236}">
                <a16:creationId xmlns:a16="http://schemas.microsoft.com/office/drawing/2014/main" id="{9B474B2F-A5D2-9DB3-E997-7DD536F45A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65A969-8EA2-8AAE-824C-74E03C4DB409}"/>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400570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34AF52-279F-1C83-A57B-99E15D52D4C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ED14D93-09FD-2E0A-FD65-B22CE98FB69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438E31-1F87-207A-DAE8-D751715745A8}"/>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5" name="Footer Placeholder 4">
            <a:extLst>
              <a:ext uri="{FF2B5EF4-FFF2-40B4-BE49-F238E27FC236}">
                <a16:creationId xmlns:a16="http://schemas.microsoft.com/office/drawing/2014/main" id="{92440580-84F4-6E06-B1DD-AC606D8C18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6BC772-5173-9E8D-7B52-46BE1707BEF8}"/>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3933635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 Top copy">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57" name="Title Text"/>
          <p:cNvSpPr txBox="1">
            <a:spLocks noGrp="1"/>
          </p:cNvSpPr>
          <p:nvPr>
            <p:ph type="title"/>
          </p:nvPr>
        </p:nvSpPr>
        <p:spPr>
          <a:xfrm>
            <a:off x="2416968" y="178592"/>
            <a:ext cx="7358064" cy="1714503"/>
          </a:xfrm>
          <a:prstGeom prst="rect">
            <a:avLst/>
          </a:prstGeom>
        </p:spPr>
        <p:txBody>
          <a:bodyPr lIns="107155" tIns="107155" rIns="107155" bIns="107155" anchor="ctr"/>
          <a:lstStyle>
            <a:lvl1pPr algn="ctr" defTabSz="525767">
              <a:lnSpc>
                <a:spcPct val="100000"/>
              </a:lnSpc>
              <a:defRPr sz="5200" b="0" spc="0">
                <a:solidFill>
                  <a:srgbClr val="FFFFFF"/>
                </a:solidFill>
                <a:latin typeface="Gill Sans"/>
                <a:ea typeface="Gill Sans"/>
                <a:cs typeface="Gill Sans"/>
                <a:sym typeface="Gill Sans"/>
              </a:defRPr>
            </a:lvl1pPr>
          </a:lstStyle>
          <a:p>
            <a:r>
              <a:t>Title Text</a:t>
            </a:r>
          </a:p>
        </p:txBody>
      </p:sp>
      <p:sp>
        <p:nvSpPr>
          <p:cNvPr id="158" name="Slide Number"/>
          <p:cNvSpPr txBox="1">
            <a:spLocks noGrp="1"/>
          </p:cNvSpPr>
          <p:nvPr>
            <p:ph type="sldNum" sz="quarter" idx="2"/>
          </p:nvPr>
        </p:nvSpPr>
        <p:spPr>
          <a:xfrm>
            <a:off x="5966582" y="6581180"/>
            <a:ext cx="202407" cy="208757"/>
          </a:xfrm>
          <a:prstGeom prst="rect">
            <a:avLst/>
          </a:prstGeom>
        </p:spPr>
        <p:txBody>
          <a:bodyPr lIns="107155" tIns="107155" rIns="107155" bIns="107155" anchor="t"/>
          <a:lstStyle>
            <a:lvl1pPr algn="r" defTabSz="525767">
              <a:defRPr sz="700">
                <a:solidFill>
                  <a:srgbClr val="FFFFFF"/>
                </a:solidFill>
                <a:latin typeface="Gill Sans"/>
                <a:ea typeface="Gill Sans"/>
                <a:cs typeface="Gill Sans"/>
                <a:sym typeface="Gill Sans"/>
              </a:defRPr>
            </a:lvl1pPr>
          </a:lstStyle>
          <a:p>
            <a:fld id="{86CB4B4D-7CA3-9044-876B-883B54F8677D}" type="slidenum">
              <a:t>‹#›</a:t>
            </a:fld>
            <a:endParaRPr/>
          </a:p>
        </p:txBody>
      </p:sp>
    </p:spTree>
    <p:extLst>
      <p:ext uri="{BB962C8B-B14F-4D97-AF65-F5344CB8AC3E}">
        <p14:creationId xmlns:p14="http://schemas.microsoft.com/office/powerpoint/2010/main" val="300823188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44BB4-8634-929E-2C7E-079842A0247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207C6A9-E24C-B964-E7EC-DB1E4176839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91E577B-2471-14D2-D3EF-23B6209432ED}"/>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5" name="Footer Placeholder 4">
            <a:extLst>
              <a:ext uri="{FF2B5EF4-FFF2-40B4-BE49-F238E27FC236}">
                <a16:creationId xmlns:a16="http://schemas.microsoft.com/office/drawing/2014/main" id="{68C53DDC-03FA-2AE6-7AE4-8EA3C2DEC9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98E342-E335-8A80-BBD2-77FC48F4C423}"/>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3913282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2A7C2-E001-832C-6971-C47A5437F49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BCF55D2-C2E0-57AD-59A8-576175EB81A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8D5275A-F08E-A050-69D8-CAA22F02BB88}"/>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5" name="Footer Placeholder 4">
            <a:extLst>
              <a:ext uri="{FF2B5EF4-FFF2-40B4-BE49-F238E27FC236}">
                <a16:creationId xmlns:a16="http://schemas.microsoft.com/office/drawing/2014/main" id="{1AC957AE-75A5-4A38-9D83-8A8C297B2B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1A0FB1-E99C-76A6-2A2B-11FA66A5345B}"/>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2501097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811BB-98DF-4C37-0BD2-448107F076D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77812F7-1314-DE66-6BF3-9E973B1EF4C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0E95B17-577C-4C9C-9020-E6CEC1F8285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463BE85-7E69-A970-3EF2-36F27702743F}"/>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6" name="Footer Placeholder 5">
            <a:extLst>
              <a:ext uri="{FF2B5EF4-FFF2-40B4-BE49-F238E27FC236}">
                <a16:creationId xmlns:a16="http://schemas.microsoft.com/office/drawing/2014/main" id="{8B5E475A-95DD-40C8-77C4-5E2DC1A973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8CB69A-A894-4534-646E-D704CE3ED15F}"/>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322263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B8390-2A02-9C11-E272-0C33367ADB1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FCC5502-A580-E0D8-6FC6-682D144BD5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91F8CCA-AF1A-A6BB-75EC-C189A113501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DA61D08-1DC7-5809-D30A-8A4585CD80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8921B71-07CE-9EDD-1EA4-49CA41290D4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2C366B7-127B-0BBD-0565-84CF92A4974E}"/>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8" name="Footer Placeholder 7">
            <a:extLst>
              <a:ext uri="{FF2B5EF4-FFF2-40B4-BE49-F238E27FC236}">
                <a16:creationId xmlns:a16="http://schemas.microsoft.com/office/drawing/2014/main" id="{53267A60-575E-7A87-D860-D89DA31E98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BBCBE9-3C77-FF98-CDDD-C74BF20DEBA4}"/>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1708185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5ACCA-6446-07C7-8103-631F530D982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1BC5085-E384-D49F-85F0-9F260F78E0EB}"/>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4" name="Footer Placeholder 3">
            <a:extLst>
              <a:ext uri="{FF2B5EF4-FFF2-40B4-BE49-F238E27FC236}">
                <a16:creationId xmlns:a16="http://schemas.microsoft.com/office/drawing/2014/main" id="{181307F8-8C39-4765-0149-599C74AAF9A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F61463-1A26-6DFF-4C68-591263F1A96F}"/>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2336680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75E568-9CCA-A371-CCDB-2E042E2ABD97}"/>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3" name="Footer Placeholder 2">
            <a:extLst>
              <a:ext uri="{FF2B5EF4-FFF2-40B4-BE49-F238E27FC236}">
                <a16:creationId xmlns:a16="http://schemas.microsoft.com/office/drawing/2014/main" id="{57E4844D-550B-D11A-DEFA-5BBE8F9687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AB218B-F2BB-AB1D-2D6C-57723C08C0F2}"/>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3362591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09BB0-70A7-88B4-B56E-DA19FB65E25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F66C24E-287B-3FA5-9E5A-8D4DF95C30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05BBF61-A3B7-1F01-DE77-9C79A07643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AE45AF-7D32-6087-8C3B-5896ACC2A14B}"/>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6" name="Footer Placeholder 5">
            <a:extLst>
              <a:ext uri="{FF2B5EF4-FFF2-40B4-BE49-F238E27FC236}">
                <a16:creationId xmlns:a16="http://schemas.microsoft.com/office/drawing/2014/main" id="{1E09254B-F78C-B502-B1AB-BB908A54B6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8B288A-684B-14CB-B7C5-605F4C815DC3}"/>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115114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59EA2-32CE-4770-F372-FD80CAC7908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DA0ADCA-5ABE-2E83-15E6-1E7AE233EE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27FB069-80AA-4023-9758-846E18FC44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1F47B92-C06C-2C3B-0EE2-8ACB04C785C9}"/>
              </a:ext>
            </a:extLst>
          </p:cNvPr>
          <p:cNvSpPr>
            <a:spLocks noGrp="1"/>
          </p:cNvSpPr>
          <p:nvPr>
            <p:ph type="dt" sz="half" idx="10"/>
          </p:nvPr>
        </p:nvSpPr>
        <p:spPr/>
        <p:txBody>
          <a:bodyPr/>
          <a:lstStyle/>
          <a:p>
            <a:fld id="{73A60FCB-550F-6D49-A887-1617E45A7E50}" type="datetimeFigureOut">
              <a:rPr lang="en-US" smtClean="0"/>
              <a:t>6/25/26</a:t>
            </a:fld>
            <a:endParaRPr lang="en-US"/>
          </a:p>
        </p:txBody>
      </p:sp>
      <p:sp>
        <p:nvSpPr>
          <p:cNvPr id="6" name="Footer Placeholder 5">
            <a:extLst>
              <a:ext uri="{FF2B5EF4-FFF2-40B4-BE49-F238E27FC236}">
                <a16:creationId xmlns:a16="http://schemas.microsoft.com/office/drawing/2014/main" id="{5EA1DC17-849F-145C-2D7F-A946B25298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B89407-65D3-DAE8-60CA-B5E06A1653D1}"/>
              </a:ext>
            </a:extLst>
          </p:cNvPr>
          <p:cNvSpPr>
            <a:spLocks noGrp="1"/>
          </p:cNvSpPr>
          <p:nvPr>
            <p:ph type="sldNum" sz="quarter" idx="12"/>
          </p:nvPr>
        </p:nvSpPr>
        <p:spPr/>
        <p:txBody>
          <a:bodyPr/>
          <a:lstStyle/>
          <a:p>
            <a:fld id="{03832318-E240-CD46-85C2-009B17B4758C}" type="slidenum">
              <a:rPr lang="en-US" smtClean="0"/>
              <a:t>‹#›</a:t>
            </a:fld>
            <a:endParaRPr lang="en-US"/>
          </a:p>
        </p:txBody>
      </p:sp>
    </p:spTree>
    <p:extLst>
      <p:ext uri="{BB962C8B-B14F-4D97-AF65-F5344CB8AC3E}">
        <p14:creationId xmlns:p14="http://schemas.microsoft.com/office/powerpoint/2010/main" val="1064247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0A6371-8997-5033-5CAF-36DA30C228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AE0CEAF-2454-9B02-2A31-D5E11DBFE0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DB9F6C8-5FAE-5B7E-619B-422BFB8305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3A60FCB-550F-6D49-A887-1617E45A7E50}" type="datetimeFigureOut">
              <a:rPr lang="en-US" smtClean="0"/>
              <a:t>6/25/26</a:t>
            </a:fld>
            <a:endParaRPr lang="en-US"/>
          </a:p>
        </p:txBody>
      </p:sp>
      <p:sp>
        <p:nvSpPr>
          <p:cNvPr id="5" name="Footer Placeholder 4">
            <a:extLst>
              <a:ext uri="{FF2B5EF4-FFF2-40B4-BE49-F238E27FC236}">
                <a16:creationId xmlns:a16="http://schemas.microsoft.com/office/drawing/2014/main" id="{D1EEC1E0-407F-0A54-F88E-0758041CCC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F96CD83-4D80-DAA5-F2D4-413AA5E755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3832318-E240-CD46-85C2-009B17B4758C}" type="slidenum">
              <a:rPr lang="en-US" smtClean="0"/>
              <a:t>‹#›</a:t>
            </a:fld>
            <a:endParaRPr lang="en-US"/>
          </a:p>
        </p:txBody>
      </p:sp>
    </p:spTree>
    <p:extLst>
      <p:ext uri="{BB962C8B-B14F-4D97-AF65-F5344CB8AC3E}">
        <p14:creationId xmlns:p14="http://schemas.microsoft.com/office/powerpoint/2010/main" val="1223209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https://eurohpc-ju.europa.eu/access-our-supercomputers/eurohpc-access-calls_en"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irac.ac.uk/getting-acces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ucl.zoom.us/j/94628117575"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8.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40.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7.e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image" Target="../media/image3.png"/><Relationship Id="rId10" Type="http://schemas.openxmlformats.org/officeDocument/2006/relationships/image" Target="../media/image39.emf"/><Relationship Id="rId4" Type="http://schemas.openxmlformats.org/officeDocument/2006/relationships/image" Target="../media/image36.emf"/><Relationship Id="rId9" Type="http://schemas.openxmlformats.org/officeDocument/2006/relationships/oleObject" Target="../embeddings/oleObject4.bin"/><Relationship Id="rId14" Type="http://schemas.openxmlformats.org/officeDocument/2006/relationships/image" Target="../media/image41.emf"/></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oleObject" Target="../embeddings/oleObject7.bin"/><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jpg"/></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0.png"/><Relationship Id="rId18" Type="http://schemas.openxmlformats.org/officeDocument/2006/relationships/image" Target="../media/image65.png"/><Relationship Id="rId3" Type="http://schemas.openxmlformats.org/officeDocument/2006/relationships/image" Target="../media/image51.png"/><Relationship Id="rId21" Type="http://schemas.openxmlformats.org/officeDocument/2006/relationships/image" Target="../media/image68.png"/><Relationship Id="rId7" Type="http://schemas.openxmlformats.org/officeDocument/2006/relationships/image" Target="../media/image55.png"/><Relationship Id="rId12" Type="http://schemas.openxmlformats.org/officeDocument/2006/relationships/image" Target="../media/image59.png"/><Relationship Id="rId17" Type="http://schemas.openxmlformats.org/officeDocument/2006/relationships/image" Target="../media/image64.png"/><Relationship Id="rId2" Type="http://schemas.openxmlformats.org/officeDocument/2006/relationships/image" Target="../media/image50.png"/><Relationship Id="rId16" Type="http://schemas.openxmlformats.org/officeDocument/2006/relationships/image" Target="../media/image63.png"/><Relationship Id="rId20"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58.png"/><Relationship Id="rId5" Type="http://schemas.openxmlformats.org/officeDocument/2006/relationships/image" Target="../media/image53.png"/><Relationship Id="rId15" Type="http://schemas.openxmlformats.org/officeDocument/2006/relationships/image" Target="../media/image62.png"/><Relationship Id="rId10" Type="http://schemas.openxmlformats.org/officeDocument/2006/relationships/customXml" Target="../ink/ink1.xml"/><Relationship Id="rId19" Type="http://schemas.openxmlformats.org/officeDocument/2006/relationships/image" Target="../media/image66.png"/><Relationship Id="rId4" Type="http://schemas.openxmlformats.org/officeDocument/2006/relationships/image" Target="../media/image52.png"/><Relationship Id="rId9" Type="http://schemas.openxmlformats.org/officeDocument/2006/relationships/image" Target="../media/image57.png"/><Relationship Id="rId14" Type="http://schemas.openxmlformats.org/officeDocument/2006/relationships/image" Target="../media/image61.png"/><Relationship Id="rId22"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440.png"/><Relationship Id="rId7" Type="http://schemas.openxmlformats.org/officeDocument/2006/relationships/image" Target="../media/image3.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470.png"/><Relationship Id="rId5" Type="http://schemas.openxmlformats.org/officeDocument/2006/relationships/image" Target="../media/image460.png"/><Relationship Id="rId4" Type="http://schemas.openxmlformats.org/officeDocument/2006/relationships/image" Target="../media/image450.png"/></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71.png"/></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3.png"/><Relationship Id="rId3" Type="http://schemas.openxmlformats.org/officeDocument/2006/relationships/image" Target="../media/image15.emf"/><Relationship Id="rId7" Type="http://schemas.openxmlformats.org/officeDocument/2006/relationships/image" Target="../media/image19.png"/><Relationship Id="rId12" Type="http://schemas.openxmlformats.org/officeDocument/2006/relationships/image" Target="../media/image24.jpeg"/><Relationship Id="rId17" Type="http://schemas.openxmlformats.org/officeDocument/2006/relationships/image" Target="../media/image27.jpeg"/><Relationship Id="rId2" Type="http://schemas.openxmlformats.org/officeDocument/2006/relationships/notesSlide" Target="../notesSlides/notesSlide7.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png"/><Relationship Id="rId15" Type="http://schemas.openxmlformats.org/officeDocument/2006/relationships/image" Target="../media/image26.pn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jpeg"/><Relationship Id="rId1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A5C3A4-4A3F-4146-BC3A-0AF1A3663AA2}"/>
              </a:ext>
            </a:extLst>
          </p:cNvPr>
          <p:cNvPicPr>
            <a:picLocks noChangeAspect="1"/>
          </p:cNvPicPr>
          <p:nvPr/>
        </p:nvPicPr>
        <p:blipFill rotWithShape="1">
          <a:blip r:embed="rId3"/>
          <a:srcRect l="1548" t="-23116" r="843" b="19073"/>
          <a:stretch/>
        </p:blipFill>
        <p:spPr>
          <a:xfrm>
            <a:off x="1" y="-2247254"/>
            <a:ext cx="12280739" cy="9081811"/>
          </a:xfrm>
          <a:prstGeom prst="rect">
            <a:avLst/>
          </a:prstGeom>
        </p:spPr>
      </p:pic>
      <p:sp>
        <p:nvSpPr>
          <p:cNvPr id="7" name="Rectangle 6">
            <a:extLst>
              <a:ext uri="{FF2B5EF4-FFF2-40B4-BE49-F238E27FC236}">
                <a16:creationId xmlns:a16="http://schemas.microsoft.com/office/drawing/2014/main" id="{8BA8F7B8-68A5-4E43-B8A4-B51E33608FC6}"/>
              </a:ext>
            </a:extLst>
          </p:cNvPr>
          <p:cNvSpPr/>
          <p:nvPr/>
        </p:nvSpPr>
        <p:spPr>
          <a:xfrm>
            <a:off x="500992" y="2124956"/>
            <a:ext cx="11278755" cy="825408"/>
          </a:xfrm>
          <a:prstGeom prst="rect">
            <a:avLst/>
          </a:prstGeom>
        </p:spPr>
        <p:txBody>
          <a:bodyPr vert="horz" lIns="91440" tIns="45720" rIns="91440" bIns="45720" rtlCol="0" anchor="b">
            <a:noAutofit/>
          </a:bodyPr>
          <a:lstStyle/>
          <a:p>
            <a:pPr algn="ctr">
              <a:lnSpc>
                <a:spcPct val="90000"/>
              </a:lnSpc>
              <a:spcBef>
                <a:spcPct val="0"/>
              </a:spcBef>
              <a:spcAft>
                <a:spcPts val="600"/>
              </a:spcAft>
            </a:pPr>
            <a:r>
              <a:rPr lang="en-GB" sz="4800" b="1" dirty="0" err="1">
                <a:solidFill>
                  <a:schemeClr val="bg1"/>
                </a:solidFill>
                <a:latin typeface="Helvetica" pitchFamily="2" charset="0"/>
              </a:rPr>
              <a:t>DiRAC</a:t>
            </a:r>
            <a:r>
              <a:rPr lang="en-GB" sz="4800" b="1" dirty="0">
                <a:solidFill>
                  <a:schemeClr val="bg1"/>
                </a:solidFill>
                <a:latin typeface="Helvetica" pitchFamily="2" charset="0"/>
              </a:rPr>
              <a:t>: Applying for computing time</a:t>
            </a:r>
          </a:p>
        </p:txBody>
      </p:sp>
      <p:sp>
        <p:nvSpPr>
          <p:cNvPr id="8" name="Rectangle 7">
            <a:extLst>
              <a:ext uri="{FF2B5EF4-FFF2-40B4-BE49-F238E27FC236}">
                <a16:creationId xmlns:a16="http://schemas.microsoft.com/office/drawing/2014/main" id="{D3FEB8B5-66FF-E444-8378-EF00E9E6E485}"/>
              </a:ext>
            </a:extLst>
          </p:cNvPr>
          <p:cNvSpPr/>
          <p:nvPr/>
        </p:nvSpPr>
        <p:spPr>
          <a:xfrm>
            <a:off x="228311" y="3314529"/>
            <a:ext cx="11735377" cy="3108543"/>
          </a:xfrm>
          <a:prstGeom prst="rect">
            <a:avLst/>
          </a:prstGeom>
        </p:spPr>
        <p:txBody>
          <a:bodyPr wrap="square">
            <a:spAutoFit/>
          </a:bodyPr>
          <a:lstStyle/>
          <a:p>
            <a:pPr algn="ctr"/>
            <a:r>
              <a:rPr lang="en-GB" sz="2800" b="1" dirty="0">
                <a:solidFill>
                  <a:srgbClr val="FFFFFF"/>
                </a:solidFill>
                <a:latin typeface="Arial" panose="020B0604020202020204" pitchFamily="34" charset="0"/>
                <a:cs typeface="Arial" panose="020B0604020202020204" pitchFamily="34" charset="0"/>
              </a:rPr>
              <a:t>Chris Johnson</a:t>
            </a:r>
          </a:p>
          <a:p>
            <a:pPr algn="ctr"/>
            <a:r>
              <a:rPr lang="en-GB" sz="2800" b="1" dirty="0">
                <a:solidFill>
                  <a:srgbClr val="FFFFFF"/>
                </a:solidFill>
                <a:latin typeface="Arial" panose="020B0604020202020204" pitchFamily="34" charset="0"/>
                <a:cs typeface="Arial" panose="020B0604020202020204" pitchFamily="34" charset="0"/>
              </a:rPr>
              <a:t>Resource Allocation Manager, </a:t>
            </a:r>
            <a:r>
              <a:rPr lang="en-GB" sz="2800" b="1" dirty="0" err="1">
                <a:solidFill>
                  <a:srgbClr val="FFFFFF"/>
                </a:solidFill>
                <a:latin typeface="Arial" panose="020B0604020202020204" pitchFamily="34" charset="0"/>
                <a:cs typeface="Arial" panose="020B0604020202020204" pitchFamily="34" charset="0"/>
              </a:rPr>
              <a:t>DiRAC</a:t>
            </a:r>
            <a:r>
              <a:rPr lang="en-GB" sz="2800" b="1" dirty="0">
                <a:solidFill>
                  <a:srgbClr val="FFFFFF"/>
                </a:solidFill>
                <a:latin typeface="Arial" panose="020B0604020202020204" pitchFamily="34" charset="0"/>
                <a:cs typeface="Arial" panose="020B0604020202020204" pitchFamily="34" charset="0"/>
              </a:rPr>
              <a:t> HPC Facility</a:t>
            </a:r>
          </a:p>
          <a:p>
            <a:pPr algn="ctr"/>
            <a:endParaRPr lang="en-GB" sz="2800" b="1" dirty="0">
              <a:solidFill>
                <a:srgbClr val="FFFFFF"/>
              </a:solidFill>
              <a:latin typeface="Arial" panose="020B0604020202020204" pitchFamily="34" charset="0"/>
              <a:cs typeface="Arial" panose="020B0604020202020204" pitchFamily="34" charset="0"/>
            </a:endParaRPr>
          </a:p>
          <a:p>
            <a:pPr algn="ctr"/>
            <a:r>
              <a:rPr lang="en-GB" sz="2800" b="1" dirty="0">
                <a:solidFill>
                  <a:srgbClr val="FFFFFF"/>
                </a:solidFill>
                <a:latin typeface="Arial" panose="020B0604020202020204" pitchFamily="34" charset="0"/>
                <a:cs typeface="Arial" panose="020B0604020202020204" pitchFamily="34" charset="0"/>
              </a:rPr>
              <a:t>Swansea, 3</a:t>
            </a:r>
            <a:r>
              <a:rPr lang="en-GB" sz="2800" b="1" baseline="30000" dirty="0">
                <a:solidFill>
                  <a:srgbClr val="FFFFFF"/>
                </a:solidFill>
                <a:latin typeface="Arial" panose="020B0604020202020204" pitchFamily="34" charset="0"/>
                <a:cs typeface="Arial" panose="020B0604020202020204" pitchFamily="34" charset="0"/>
              </a:rPr>
              <a:t>rd</a:t>
            </a:r>
            <a:r>
              <a:rPr lang="en-GB" sz="2800" b="1" dirty="0">
                <a:solidFill>
                  <a:srgbClr val="FFFFFF"/>
                </a:solidFill>
                <a:latin typeface="Arial" panose="020B0604020202020204" pitchFamily="34" charset="0"/>
                <a:cs typeface="Arial" panose="020B0604020202020204" pitchFamily="34" charset="0"/>
              </a:rPr>
              <a:t> July 2026</a:t>
            </a:r>
          </a:p>
          <a:p>
            <a:pPr algn="ctr"/>
            <a:endParaRPr lang="en-GB" sz="2800" b="1" dirty="0">
              <a:solidFill>
                <a:srgbClr val="FFFFFF"/>
              </a:solidFill>
              <a:latin typeface="Arial" panose="020B0604020202020204" pitchFamily="34" charset="0"/>
              <a:cs typeface="Arial" panose="020B0604020202020204" pitchFamily="34" charset="0"/>
            </a:endParaRPr>
          </a:p>
          <a:p>
            <a:pPr algn="ctr"/>
            <a:r>
              <a:rPr lang="en-GB" sz="2800" b="1" dirty="0">
                <a:solidFill>
                  <a:srgbClr val="FFFFFF"/>
                </a:solidFill>
                <a:latin typeface="Arial" panose="020B0604020202020204" pitchFamily="34" charset="0"/>
                <a:cs typeface="Arial" panose="020B0604020202020204" pitchFamily="34" charset="0"/>
              </a:rPr>
              <a:t>The CCP-TEPP Summer School in Software Skills for Particle Physics</a:t>
            </a:r>
          </a:p>
        </p:txBody>
      </p:sp>
      <p:pic>
        <p:nvPicPr>
          <p:cNvPr id="13" name="Picture 12">
            <a:extLst>
              <a:ext uri="{FF2B5EF4-FFF2-40B4-BE49-F238E27FC236}">
                <a16:creationId xmlns:a16="http://schemas.microsoft.com/office/drawing/2014/main" id="{682FE593-DCD9-CE4F-B12B-702A48678860}"/>
              </a:ext>
            </a:extLst>
          </p:cNvPr>
          <p:cNvPicPr>
            <a:picLocks noChangeAspect="1"/>
          </p:cNvPicPr>
          <p:nvPr/>
        </p:nvPicPr>
        <p:blipFill>
          <a:blip r:embed="rId4"/>
          <a:stretch>
            <a:fillRect/>
          </a:stretch>
        </p:blipFill>
        <p:spPr>
          <a:xfrm>
            <a:off x="122260" y="6130410"/>
            <a:ext cx="1447800" cy="660991"/>
          </a:xfrm>
          <a:prstGeom prst="rect">
            <a:avLst/>
          </a:prstGeom>
        </p:spPr>
      </p:pic>
      <p:pic>
        <p:nvPicPr>
          <p:cNvPr id="3" name="Picture 2">
            <a:extLst>
              <a:ext uri="{FF2B5EF4-FFF2-40B4-BE49-F238E27FC236}">
                <a16:creationId xmlns:a16="http://schemas.microsoft.com/office/drawing/2014/main" id="{FFBE8EE9-1B3C-9152-3A0A-984A1D2709C5}"/>
              </a:ext>
            </a:extLst>
          </p:cNvPr>
          <p:cNvPicPr>
            <a:picLocks noChangeAspect="1"/>
          </p:cNvPicPr>
          <p:nvPr/>
        </p:nvPicPr>
        <p:blipFill>
          <a:blip r:embed="rId5"/>
          <a:stretch>
            <a:fillRect/>
          </a:stretch>
        </p:blipFill>
        <p:spPr>
          <a:xfrm>
            <a:off x="9068535" y="5992185"/>
            <a:ext cx="3123467" cy="800100"/>
          </a:xfrm>
          <a:prstGeom prst="rect">
            <a:avLst/>
          </a:prstGeom>
        </p:spPr>
      </p:pic>
      <p:sp>
        <p:nvSpPr>
          <p:cNvPr id="6" name="Slide Number Placeholder 5">
            <a:extLst>
              <a:ext uri="{FF2B5EF4-FFF2-40B4-BE49-F238E27FC236}">
                <a16:creationId xmlns:a16="http://schemas.microsoft.com/office/drawing/2014/main" id="{70553AF3-BC91-E208-6506-BA98C0E8A403}"/>
              </a:ext>
            </a:extLst>
          </p:cNvPr>
          <p:cNvSpPr>
            <a:spLocks noGrp="1"/>
          </p:cNvSpPr>
          <p:nvPr>
            <p:ph type="sldNum" sz="quarter" idx="12"/>
          </p:nvPr>
        </p:nvSpPr>
        <p:spPr/>
        <p:txBody>
          <a:bodyPr/>
          <a:lstStyle/>
          <a:p>
            <a:fld id="{9A79FF19-8014-5841-B3CC-3D2DB3C5C69A}" type="slidenum">
              <a:rPr lang="en-US" smtClean="0"/>
              <a:t>1</a:t>
            </a:fld>
            <a:endParaRPr lang="en-US"/>
          </a:p>
        </p:txBody>
      </p:sp>
    </p:spTree>
    <p:extLst>
      <p:ext uri="{BB962C8B-B14F-4D97-AF65-F5344CB8AC3E}">
        <p14:creationId xmlns:p14="http://schemas.microsoft.com/office/powerpoint/2010/main" val="2774498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475370-0F47-379D-1DB1-AF33AC5A0D36}"/>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464DA6A-8A7F-E429-35B5-C289ABBBDA50}"/>
              </a:ext>
            </a:extLst>
          </p:cNvPr>
          <p:cNvSpPr>
            <a:spLocks noGrp="1"/>
          </p:cNvSpPr>
          <p:nvPr>
            <p:ph type="sldNum" sz="quarter" idx="12"/>
          </p:nvPr>
        </p:nvSpPr>
        <p:spPr/>
        <p:txBody>
          <a:bodyPr/>
          <a:lstStyle/>
          <a:p>
            <a:fld id="{9A79FF19-8014-5841-B3CC-3D2DB3C5C69A}" type="slidenum">
              <a:rPr lang="en-US" smtClean="0">
                <a:solidFill>
                  <a:schemeClr val="tx1"/>
                </a:solidFill>
              </a:rPr>
              <a:t>10</a:t>
            </a:fld>
            <a:endParaRPr lang="en-US">
              <a:solidFill>
                <a:schemeClr val="tx1"/>
              </a:solidFill>
            </a:endParaRPr>
          </a:p>
        </p:txBody>
      </p:sp>
      <p:sp>
        <p:nvSpPr>
          <p:cNvPr id="3" name="TextBox 2">
            <a:extLst>
              <a:ext uri="{FF2B5EF4-FFF2-40B4-BE49-F238E27FC236}">
                <a16:creationId xmlns:a16="http://schemas.microsoft.com/office/drawing/2014/main" id="{93A8DA71-6AF2-B16D-DA14-196C2E3F1559}"/>
              </a:ext>
            </a:extLst>
          </p:cNvPr>
          <p:cNvSpPr txBox="1"/>
          <p:nvPr/>
        </p:nvSpPr>
        <p:spPr>
          <a:xfrm>
            <a:off x="1587063" y="2383937"/>
            <a:ext cx="184731" cy="307777"/>
          </a:xfrm>
          <a:prstGeom prst="rect">
            <a:avLst/>
          </a:prstGeom>
          <a:noFill/>
        </p:spPr>
        <p:txBody>
          <a:bodyPr wrap="none" rtlCol="0">
            <a:spAutoFit/>
          </a:bodyPr>
          <a:lstStyle/>
          <a:p>
            <a:endParaRPr lang="en-US" sz="1400" dirty="0"/>
          </a:p>
        </p:txBody>
      </p:sp>
      <p:sp>
        <p:nvSpPr>
          <p:cNvPr id="5" name="Applying the scientific method to HPC service design">
            <a:extLst>
              <a:ext uri="{FF2B5EF4-FFF2-40B4-BE49-F238E27FC236}">
                <a16:creationId xmlns:a16="http://schemas.microsoft.com/office/drawing/2014/main" id="{A8202B65-B074-CE9B-9553-AA84A6276BDE}"/>
              </a:ext>
            </a:extLst>
          </p:cNvPr>
          <p:cNvSpPr txBox="1"/>
          <p:nvPr/>
        </p:nvSpPr>
        <p:spPr>
          <a:xfrm>
            <a:off x="0" y="490033"/>
            <a:ext cx="12423227" cy="50302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5719" tIns="35719" rIns="35719" bIns="35719" anchor="ctr">
            <a:spAutoFit/>
          </a:bodyPr>
          <a:lstStyle>
            <a:lvl1pPr defTabSz="821531">
              <a:defRPr sz="5800" b="1">
                <a:solidFill>
                  <a:srgbClr val="000000"/>
                </a:solidFill>
              </a:defRPr>
            </a:lvl1pPr>
          </a:lstStyle>
          <a:p>
            <a:pPr algn="ctr"/>
            <a:endParaRPr lang="en-US" sz="2800" dirty="0">
              <a:solidFill>
                <a:schemeClr val="tx1"/>
              </a:solidFill>
            </a:endParaRPr>
          </a:p>
        </p:txBody>
      </p:sp>
      <p:sp>
        <p:nvSpPr>
          <p:cNvPr id="6" name="TextBox 5">
            <a:extLst>
              <a:ext uri="{FF2B5EF4-FFF2-40B4-BE49-F238E27FC236}">
                <a16:creationId xmlns:a16="http://schemas.microsoft.com/office/drawing/2014/main" id="{27961503-B0A0-ADD2-1D72-84A2663DEE3E}"/>
              </a:ext>
            </a:extLst>
          </p:cNvPr>
          <p:cNvSpPr txBox="1"/>
          <p:nvPr/>
        </p:nvSpPr>
        <p:spPr>
          <a:xfrm>
            <a:off x="831961" y="5960597"/>
            <a:ext cx="10521841" cy="1107996"/>
          </a:xfrm>
          <a:prstGeom prst="rect">
            <a:avLst/>
          </a:prstGeom>
          <a:noFill/>
        </p:spPr>
        <p:txBody>
          <a:bodyPr wrap="square" lIns="91440" tIns="45720" rIns="91440" bIns="45720" anchor="t">
            <a:spAutoFit/>
          </a:bodyPr>
          <a:lstStyle/>
          <a:p>
            <a:pPr marL="380990" indent="-380990">
              <a:buClr>
                <a:schemeClr val="tx1"/>
              </a:buClr>
              <a:buFont typeface="Arial" panose="020B0604020202020204" pitchFamily="34" charset="0"/>
              <a:buChar char="•"/>
            </a:pPr>
            <a:r>
              <a:rPr lang="en-US" sz="2200" dirty="0">
                <a:cs typeface="Calibri"/>
              </a:rPr>
              <a:t>Science case determines </a:t>
            </a:r>
            <a:r>
              <a:rPr lang="en-US" sz="2200" i="1" dirty="0">
                <a:cs typeface="Calibri"/>
              </a:rPr>
              <a:t>both</a:t>
            </a:r>
            <a:r>
              <a:rPr lang="en-US" sz="2200" dirty="0">
                <a:cs typeface="Calibri"/>
              </a:rPr>
              <a:t> scale and design of DiRAC services</a:t>
            </a:r>
          </a:p>
          <a:p>
            <a:pPr marL="380990" indent="-380990">
              <a:buClr>
                <a:schemeClr val="tx1"/>
              </a:buClr>
              <a:buFont typeface="Arial" panose="020B0604020202020204" pitchFamily="34" charset="0"/>
              <a:buChar char="•"/>
            </a:pPr>
            <a:r>
              <a:rPr lang="en-US" sz="2200" dirty="0"/>
              <a:t>Co-design applies to </a:t>
            </a:r>
            <a:r>
              <a:rPr lang="en-US" sz="2200" i="1" dirty="0"/>
              <a:t>both</a:t>
            </a:r>
            <a:r>
              <a:rPr lang="en-US" sz="2200" dirty="0"/>
              <a:t> hardware and software (middleware and applications)</a:t>
            </a:r>
          </a:p>
          <a:p>
            <a:pPr marL="285744" indent="-285744">
              <a:buFont typeface="Arial" panose="020B0604020202020204" pitchFamily="34" charset="0"/>
              <a:buChar char="•"/>
            </a:pPr>
            <a:endParaRPr lang="en-US" sz="2200" dirty="0">
              <a:cs typeface="Calibri"/>
            </a:endParaRPr>
          </a:p>
        </p:txBody>
      </p:sp>
      <p:sp>
        <p:nvSpPr>
          <p:cNvPr id="8" name="Rounded Rectangle">
            <a:extLst>
              <a:ext uri="{FF2B5EF4-FFF2-40B4-BE49-F238E27FC236}">
                <a16:creationId xmlns:a16="http://schemas.microsoft.com/office/drawing/2014/main" id="{4641468A-4157-08D3-DADB-F91F33996E73}"/>
              </a:ext>
            </a:extLst>
          </p:cNvPr>
          <p:cNvSpPr/>
          <p:nvPr/>
        </p:nvSpPr>
        <p:spPr>
          <a:xfrm>
            <a:off x="1263599" y="1018219"/>
            <a:ext cx="2129464" cy="892971"/>
          </a:xfrm>
          <a:prstGeom prst="roundRect">
            <a:avLst>
              <a:gd name="adj" fmla="val 15000"/>
            </a:avLst>
          </a:prstGeom>
          <a:solidFill>
            <a:srgbClr val="00B0F0"/>
          </a:solidFill>
          <a:ln w="12700">
            <a:miter lim="400000"/>
          </a:ln>
        </p:spPr>
        <p:txBody>
          <a:bodyPr lIns="35719" tIns="35719" rIns="35719" bIns="35719" anchor="ctr"/>
          <a:lstStyle/>
          <a:p>
            <a:pPr defTabSz="410756">
              <a:defRPr sz="2800">
                <a:solidFill>
                  <a:srgbClr val="FFFFFF"/>
                </a:solidFill>
                <a:latin typeface="Helvetica Neue Medium"/>
                <a:ea typeface="Helvetica Neue Medium"/>
                <a:cs typeface="Helvetica Neue Medium"/>
                <a:sym typeface="Helvetica Neue Medium"/>
              </a:defRPr>
            </a:pPr>
            <a:endParaRPr sz="1400" dirty="0">
              <a:highlight>
                <a:srgbClr val="00FFFF"/>
              </a:highlight>
            </a:endParaRPr>
          </a:p>
        </p:txBody>
      </p:sp>
      <p:sp>
        <p:nvSpPr>
          <p:cNvPr id="9" name="Rounded Rectangle">
            <a:extLst>
              <a:ext uri="{FF2B5EF4-FFF2-40B4-BE49-F238E27FC236}">
                <a16:creationId xmlns:a16="http://schemas.microsoft.com/office/drawing/2014/main" id="{C184988B-D90D-9C67-4C43-54358799938C}"/>
              </a:ext>
            </a:extLst>
          </p:cNvPr>
          <p:cNvSpPr/>
          <p:nvPr/>
        </p:nvSpPr>
        <p:spPr>
          <a:xfrm>
            <a:off x="1263599" y="2953900"/>
            <a:ext cx="2129464" cy="892971"/>
          </a:xfrm>
          <a:prstGeom prst="roundRect">
            <a:avLst>
              <a:gd name="adj" fmla="val 15000"/>
            </a:avLst>
          </a:prstGeom>
          <a:solidFill>
            <a:srgbClr val="05B0F0"/>
          </a:solidFill>
          <a:ln w="12700">
            <a:miter lim="400000"/>
          </a:ln>
        </p:spPr>
        <p:txBody>
          <a:bodyPr lIns="35719" tIns="35719" rIns="35719" bIns="35719" anchor="ctr"/>
          <a:lstStyle/>
          <a:p>
            <a:pPr defTabSz="410756">
              <a:defRPr sz="2800">
                <a:solidFill>
                  <a:srgbClr val="FFFFFF"/>
                </a:solidFill>
                <a:latin typeface="Helvetica Neue Medium"/>
                <a:ea typeface="Helvetica Neue Medium"/>
                <a:cs typeface="Helvetica Neue Medium"/>
                <a:sym typeface="Helvetica Neue Medium"/>
              </a:defRPr>
            </a:pPr>
            <a:endParaRPr sz="1400"/>
          </a:p>
        </p:txBody>
      </p:sp>
      <p:sp>
        <p:nvSpPr>
          <p:cNvPr id="10" name="Rounded Rectangle">
            <a:extLst>
              <a:ext uri="{FF2B5EF4-FFF2-40B4-BE49-F238E27FC236}">
                <a16:creationId xmlns:a16="http://schemas.microsoft.com/office/drawing/2014/main" id="{7FFF35E1-EF2E-C3E8-3FAA-7FC8C337F060}"/>
              </a:ext>
            </a:extLst>
          </p:cNvPr>
          <p:cNvSpPr/>
          <p:nvPr/>
        </p:nvSpPr>
        <p:spPr>
          <a:xfrm>
            <a:off x="1249745" y="4762271"/>
            <a:ext cx="2129464" cy="892971"/>
          </a:xfrm>
          <a:prstGeom prst="roundRect">
            <a:avLst>
              <a:gd name="adj" fmla="val 15000"/>
            </a:avLst>
          </a:prstGeom>
          <a:solidFill>
            <a:srgbClr val="00B0F0"/>
          </a:solidFill>
          <a:ln w="12700">
            <a:miter lim="400000"/>
          </a:ln>
        </p:spPr>
        <p:txBody>
          <a:bodyPr lIns="35719" tIns="35719" rIns="35719" bIns="35719" anchor="ctr"/>
          <a:lstStyle/>
          <a:p>
            <a:pPr defTabSz="410756">
              <a:defRPr sz="2800">
                <a:solidFill>
                  <a:srgbClr val="FFFFFF"/>
                </a:solidFill>
                <a:latin typeface="Helvetica Neue Medium"/>
                <a:ea typeface="Helvetica Neue Medium"/>
                <a:cs typeface="Helvetica Neue Medium"/>
                <a:sym typeface="Helvetica Neue Medium"/>
              </a:defRPr>
            </a:pPr>
            <a:endParaRPr sz="1400"/>
          </a:p>
        </p:txBody>
      </p:sp>
      <p:sp>
        <p:nvSpPr>
          <p:cNvPr id="12" name="Science case">
            <a:extLst>
              <a:ext uri="{FF2B5EF4-FFF2-40B4-BE49-F238E27FC236}">
                <a16:creationId xmlns:a16="http://schemas.microsoft.com/office/drawing/2014/main" id="{4B8CFA1F-E515-98DC-F78F-09A2BA0618E0}"/>
              </a:ext>
            </a:extLst>
          </p:cNvPr>
          <p:cNvSpPr txBox="1"/>
          <p:nvPr/>
        </p:nvSpPr>
        <p:spPr>
          <a:xfrm>
            <a:off x="1302279" y="1028527"/>
            <a:ext cx="2052104" cy="8723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821531">
              <a:defRPr sz="5200" b="1">
                <a:solidFill>
                  <a:srgbClr val="000000"/>
                </a:solidFill>
              </a:defRPr>
            </a:lvl1pPr>
          </a:lstStyle>
          <a:p>
            <a:pPr algn="ctr"/>
            <a:r>
              <a:rPr sz="2600" dirty="0">
                <a:solidFill>
                  <a:schemeClr val="tx1"/>
                </a:solidFill>
              </a:rPr>
              <a:t>Science case</a:t>
            </a:r>
          </a:p>
        </p:txBody>
      </p:sp>
      <p:sp>
        <p:nvSpPr>
          <p:cNvPr id="13" name="Arrow">
            <a:extLst>
              <a:ext uri="{FF2B5EF4-FFF2-40B4-BE49-F238E27FC236}">
                <a16:creationId xmlns:a16="http://schemas.microsoft.com/office/drawing/2014/main" id="{19CC7564-9C16-5C89-0AC2-9196DBF34A52}"/>
              </a:ext>
            </a:extLst>
          </p:cNvPr>
          <p:cNvSpPr/>
          <p:nvPr/>
        </p:nvSpPr>
        <p:spPr>
          <a:xfrm rot="5400000">
            <a:off x="1810101" y="1980221"/>
            <a:ext cx="1036459" cy="892969"/>
          </a:xfrm>
          <a:prstGeom prst="rightArrow">
            <a:avLst>
              <a:gd name="adj1" fmla="val 26243"/>
              <a:gd name="adj2" fmla="val 56555"/>
            </a:avLst>
          </a:prstGeom>
          <a:solidFill>
            <a:srgbClr val="00B0F0"/>
          </a:solidFill>
          <a:ln w="12700">
            <a:miter lim="400000"/>
          </a:ln>
        </p:spPr>
        <p:txBody>
          <a:bodyPr lIns="35719" tIns="35719" rIns="35719" bIns="35719" anchor="ctr"/>
          <a:lstStyle/>
          <a:p>
            <a:pPr defTabSz="410756">
              <a:defRPr sz="2800">
                <a:solidFill>
                  <a:srgbClr val="FFFFFF"/>
                </a:solidFill>
                <a:latin typeface="Helvetica Neue Medium"/>
                <a:ea typeface="Helvetica Neue Medium"/>
                <a:cs typeface="Helvetica Neue Medium"/>
                <a:sym typeface="Helvetica Neue Medium"/>
              </a:defRPr>
            </a:pPr>
            <a:endParaRPr sz="1400"/>
          </a:p>
        </p:txBody>
      </p:sp>
      <p:sp>
        <p:nvSpPr>
          <p:cNvPr id="14" name="Workflow assessment">
            <a:extLst>
              <a:ext uri="{FF2B5EF4-FFF2-40B4-BE49-F238E27FC236}">
                <a16:creationId xmlns:a16="http://schemas.microsoft.com/office/drawing/2014/main" id="{B8498883-84B4-6389-D7B4-5B57625D0FD1}"/>
              </a:ext>
            </a:extLst>
          </p:cNvPr>
          <p:cNvSpPr txBox="1"/>
          <p:nvPr/>
        </p:nvSpPr>
        <p:spPr>
          <a:xfrm>
            <a:off x="2889485" y="2036555"/>
            <a:ext cx="1906892" cy="7492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821531">
              <a:defRPr sz="4400" b="1">
                <a:solidFill>
                  <a:srgbClr val="000000"/>
                </a:solidFill>
              </a:defRPr>
            </a:lvl1pPr>
          </a:lstStyle>
          <a:p>
            <a:r>
              <a:rPr sz="2200" dirty="0">
                <a:solidFill>
                  <a:schemeClr val="tx1"/>
                </a:solidFill>
              </a:rPr>
              <a:t>Workflow assessment</a:t>
            </a:r>
          </a:p>
        </p:txBody>
      </p:sp>
      <p:sp>
        <p:nvSpPr>
          <p:cNvPr id="15" name="Technical case">
            <a:extLst>
              <a:ext uri="{FF2B5EF4-FFF2-40B4-BE49-F238E27FC236}">
                <a16:creationId xmlns:a16="http://schemas.microsoft.com/office/drawing/2014/main" id="{EBA19523-9697-D960-29AD-D6E3157120A5}"/>
              </a:ext>
            </a:extLst>
          </p:cNvPr>
          <p:cNvSpPr txBox="1"/>
          <p:nvPr/>
        </p:nvSpPr>
        <p:spPr>
          <a:xfrm>
            <a:off x="1371601" y="2966315"/>
            <a:ext cx="1903269" cy="872355"/>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defTabSz="821531">
              <a:defRPr sz="5200" b="1">
                <a:solidFill>
                  <a:srgbClr val="000000"/>
                </a:solidFill>
              </a:defRPr>
            </a:lvl1pPr>
          </a:lstStyle>
          <a:p>
            <a:pPr algn="ctr"/>
            <a:r>
              <a:rPr sz="2600" dirty="0">
                <a:solidFill>
                  <a:schemeClr val="tx1"/>
                </a:solidFill>
              </a:rPr>
              <a:t>Technical case</a:t>
            </a:r>
          </a:p>
        </p:txBody>
      </p:sp>
      <p:sp>
        <p:nvSpPr>
          <p:cNvPr id="16" name="Peer-reviewed, scientific justification for resources (Project Board)">
            <a:extLst>
              <a:ext uri="{FF2B5EF4-FFF2-40B4-BE49-F238E27FC236}">
                <a16:creationId xmlns:a16="http://schemas.microsoft.com/office/drawing/2014/main" id="{FDAFB534-3373-8873-B112-ADEC2C10CCDD}"/>
              </a:ext>
            </a:extLst>
          </p:cNvPr>
          <p:cNvSpPr txBox="1"/>
          <p:nvPr/>
        </p:nvSpPr>
        <p:spPr>
          <a:xfrm>
            <a:off x="3575418" y="1060650"/>
            <a:ext cx="6885633" cy="7492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821531">
              <a:defRPr sz="4400">
                <a:solidFill>
                  <a:srgbClr val="000000"/>
                </a:solidFill>
                <a:latin typeface="Helvetica"/>
                <a:ea typeface="Helvetica"/>
                <a:cs typeface="Helvetica"/>
                <a:sym typeface="Helvetica"/>
              </a:defRPr>
            </a:lvl1pPr>
          </a:lstStyle>
          <a:p>
            <a:r>
              <a:rPr sz="2200" b="1" dirty="0">
                <a:solidFill>
                  <a:schemeClr val="tx1"/>
                </a:solidFill>
              </a:rPr>
              <a:t>Peer-reviewed, scientific justification for resources </a:t>
            </a:r>
            <a:r>
              <a:rPr lang="en-GB" sz="2200" i="1" dirty="0">
                <a:solidFill>
                  <a:schemeClr val="tx1"/>
                </a:solidFill>
              </a:rPr>
              <a:t>DiRAC </a:t>
            </a:r>
            <a:r>
              <a:rPr sz="2200" i="1" dirty="0">
                <a:solidFill>
                  <a:schemeClr val="tx1"/>
                </a:solidFill>
              </a:rPr>
              <a:t>Board</a:t>
            </a:r>
            <a:r>
              <a:rPr lang="en-GB" sz="2200" i="1" dirty="0">
                <a:solidFill>
                  <a:schemeClr val="tx1"/>
                </a:solidFill>
              </a:rPr>
              <a:t>, DiRAC Community</a:t>
            </a:r>
            <a:endParaRPr sz="2200" i="1" dirty="0">
              <a:solidFill>
                <a:schemeClr val="tx1"/>
              </a:solidFill>
            </a:endParaRPr>
          </a:p>
        </p:txBody>
      </p:sp>
      <p:sp>
        <p:nvSpPr>
          <p:cNvPr id="17" name="Peer-reviewed, high-level technical specifications (Technical Directorate, RSE team)">
            <a:extLst>
              <a:ext uri="{FF2B5EF4-FFF2-40B4-BE49-F238E27FC236}">
                <a16:creationId xmlns:a16="http://schemas.microsoft.com/office/drawing/2014/main" id="{2F203D25-CE31-207F-54CD-8A7904810740}"/>
              </a:ext>
            </a:extLst>
          </p:cNvPr>
          <p:cNvSpPr txBox="1"/>
          <p:nvPr/>
        </p:nvSpPr>
        <p:spPr>
          <a:xfrm>
            <a:off x="3532041" y="2874494"/>
            <a:ext cx="7670657" cy="10877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defTabSz="821531">
              <a:defRPr sz="4400">
                <a:solidFill>
                  <a:srgbClr val="000000"/>
                </a:solidFill>
                <a:latin typeface="Helvetica"/>
                <a:ea typeface="Helvetica"/>
                <a:cs typeface="Helvetica"/>
                <a:sym typeface="Helvetica"/>
              </a:defRPr>
            </a:lvl1pPr>
          </a:lstStyle>
          <a:p>
            <a:r>
              <a:rPr sz="2200" b="1" dirty="0">
                <a:solidFill>
                  <a:schemeClr val="tx1"/>
                </a:solidFill>
              </a:rPr>
              <a:t>Peer-reviewed, high-level technical specifications </a:t>
            </a:r>
            <a:r>
              <a:rPr sz="2200" i="1" dirty="0">
                <a:solidFill>
                  <a:schemeClr val="tx1"/>
                </a:solidFill>
              </a:rPr>
              <a:t>Technical Directorate</a:t>
            </a:r>
            <a:r>
              <a:rPr lang="en-GB" sz="2200" i="1" dirty="0">
                <a:solidFill>
                  <a:schemeClr val="tx1"/>
                </a:solidFill>
              </a:rPr>
              <a:t> (TD)</a:t>
            </a:r>
            <a:r>
              <a:rPr sz="2200" i="1" dirty="0">
                <a:solidFill>
                  <a:schemeClr val="tx1"/>
                </a:solidFill>
              </a:rPr>
              <a:t>, R</a:t>
            </a:r>
            <a:r>
              <a:rPr lang="en-GB" sz="2200" i="1" dirty="0" err="1">
                <a:solidFill>
                  <a:schemeClr val="tx1"/>
                </a:solidFill>
              </a:rPr>
              <a:t>esearch</a:t>
            </a:r>
            <a:r>
              <a:rPr lang="en-GB" sz="2200" i="1" dirty="0">
                <a:solidFill>
                  <a:schemeClr val="tx1"/>
                </a:solidFill>
              </a:rPr>
              <a:t> Software Engineering (RSE) </a:t>
            </a:r>
            <a:r>
              <a:rPr sz="2200" i="1" dirty="0">
                <a:solidFill>
                  <a:schemeClr val="tx1"/>
                </a:solidFill>
              </a:rPr>
              <a:t>team</a:t>
            </a:r>
            <a:r>
              <a:rPr lang="en-GB" sz="2200" i="1" dirty="0">
                <a:solidFill>
                  <a:schemeClr val="tx1"/>
                </a:solidFill>
              </a:rPr>
              <a:t>, Community</a:t>
            </a:r>
            <a:endParaRPr sz="2200" i="1" dirty="0">
              <a:solidFill>
                <a:schemeClr val="tx1"/>
              </a:solidFill>
            </a:endParaRPr>
          </a:p>
        </p:txBody>
      </p:sp>
      <p:sp>
        <p:nvSpPr>
          <p:cNvPr id="18" name="Arrow">
            <a:extLst>
              <a:ext uri="{FF2B5EF4-FFF2-40B4-BE49-F238E27FC236}">
                <a16:creationId xmlns:a16="http://schemas.microsoft.com/office/drawing/2014/main" id="{76432077-DC9C-9D82-AB3C-4E96824337D6}"/>
              </a:ext>
            </a:extLst>
          </p:cNvPr>
          <p:cNvSpPr/>
          <p:nvPr/>
        </p:nvSpPr>
        <p:spPr>
          <a:xfrm rot="5400000">
            <a:off x="1810101" y="3804839"/>
            <a:ext cx="1036459" cy="892971"/>
          </a:xfrm>
          <a:prstGeom prst="rightArrow">
            <a:avLst>
              <a:gd name="adj1" fmla="val 26243"/>
              <a:gd name="adj2" fmla="val 56555"/>
            </a:avLst>
          </a:prstGeom>
          <a:solidFill>
            <a:srgbClr val="00B0F0"/>
          </a:solidFill>
          <a:ln w="12700">
            <a:miter lim="400000"/>
          </a:ln>
        </p:spPr>
        <p:txBody>
          <a:bodyPr lIns="35719" tIns="35719" rIns="35719" bIns="35719" anchor="ctr"/>
          <a:lstStyle/>
          <a:p>
            <a:pPr defTabSz="410756">
              <a:defRPr sz="2800">
                <a:solidFill>
                  <a:srgbClr val="FFFFFF"/>
                </a:solidFill>
                <a:latin typeface="Helvetica Neue Medium"/>
                <a:ea typeface="Helvetica Neue Medium"/>
                <a:cs typeface="Helvetica Neue Medium"/>
                <a:sym typeface="Helvetica Neue Medium"/>
              </a:defRPr>
            </a:pPr>
            <a:endParaRPr sz="1400"/>
          </a:p>
        </p:txBody>
      </p:sp>
      <p:sp>
        <p:nvSpPr>
          <p:cNvPr id="19" name="Technical design">
            <a:extLst>
              <a:ext uri="{FF2B5EF4-FFF2-40B4-BE49-F238E27FC236}">
                <a16:creationId xmlns:a16="http://schemas.microsoft.com/office/drawing/2014/main" id="{E294E78B-6791-3266-EF1B-EBF8F9E6AE4D}"/>
              </a:ext>
            </a:extLst>
          </p:cNvPr>
          <p:cNvSpPr txBox="1"/>
          <p:nvPr/>
        </p:nvSpPr>
        <p:spPr>
          <a:xfrm>
            <a:off x="1302279" y="4791423"/>
            <a:ext cx="2052104" cy="8723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821531">
              <a:defRPr sz="5200" b="1">
                <a:solidFill>
                  <a:srgbClr val="000000"/>
                </a:solidFill>
              </a:defRPr>
            </a:lvl1pPr>
          </a:lstStyle>
          <a:p>
            <a:pPr algn="ctr"/>
            <a:r>
              <a:rPr sz="2600" dirty="0">
                <a:solidFill>
                  <a:schemeClr val="tx1"/>
                </a:solidFill>
              </a:rPr>
              <a:t>Technical design</a:t>
            </a:r>
          </a:p>
        </p:txBody>
      </p:sp>
      <p:sp>
        <p:nvSpPr>
          <p:cNvPr id="20" name="Co-design with industry partners">
            <a:extLst>
              <a:ext uri="{FF2B5EF4-FFF2-40B4-BE49-F238E27FC236}">
                <a16:creationId xmlns:a16="http://schemas.microsoft.com/office/drawing/2014/main" id="{D54B76E3-C66F-8CB6-91A0-8079A83E6FF5}"/>
              </a:ext>
            </a:extLst>
          </p:cNvPr>
          <p:cNvSpPr txBox="1"/>
          <p:nvPr/>
        </p:nvSpPr>
        <p:spPr>
          <a:xfrm>
            <a:off x="2847836" y="3957659"/>
            <a:ext cx="2607096" cy="7492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821531">
              <a:defRPr sz="4400" b="1">
                <a:solidFill>
                  <a:srgbClr val="000000"/>
                </a:solidFill>
              </a:defRPr>
            </a:lvl1pPr>
          </a:lstStyle>
          <a:p>
            <a:r>
              <a:rPr sz="2200" dirty="0">
                <a:solidFill>
                  <a:schemeClr val="tx1"/>
                </a:solidFill>
              </a:rPr>
              <a:t>Co-design with industry partners</a:t>
            </a:r>
          </a:p>
        </p:txBody>
      </p:sp>
      <p:sp>
        <p:nvSpPr>
          <p:cNvPr id="21" name="Individual service specifications (TD, TWG, RSE team)">
            <a:extLst>
              <a:ext uri="{FF2B5EF4-FFF2-40B4-BE49-F238E27FC236}">
                <a16:creationId xmlns:a16="http://schemas.microsoft.com/office/drawing/2014/main" id="{C86E1136-E143-063F-3254-A6268A738765}"/>
              </a:ext>
            </a:extLst>
          </p:cNvPr>
          <p:cNvSpPr txBox="1"/>
          <p:nvPr/>
        </p:nvSpPr>
        <p:spPr>
          <a:xfrm>
            <a:off x="3575418" y="4884018"/>
            <a:ext cx="7470117" cy="7492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defTabSz="821531">
              <a:defRPr sz="4400">
                <a:solidFill>
                  <a:srgbClr val="000000"/>
                </a:solidFill>
                <a:latin typeface="Helvetica"/>
                <a:ea typeface="Helvetica"/>
                <a:cs typeface="Helvetica"/>
                <a:sym typeface="Helvetica"/>
              </a:defRPr>
            </a:lvl1pPr>
          </a:lstStyle>
          <a:p>
            <a:r>
              <a:rPr sz="2200" b="1" dirty="0">
                <a:solidFill>
                  <a:schemeClr val="tx1"/>
                </a:solidFill>
              </a:rPr>
              <a:t>Individual service specifications </a:t>
            </a:r>
            <a:endParaRPr lang="en-GB" sz="2200" b="1" dirty="0">
              <a:solidFill>
                <a:schemeClr val="tx1"/>
              </a:solidFill>
            </a:endParaRPr>
          </a:p>
          <a:p>
            <a:r>
              <a:rPr sz="2200" i="1" dirty="0">
                <a:solidFill>
                  <a:schemeClr val="tx1"/>
                </a:solidFill>
              </a:rPr>
              <a:t>TD, T</a:t>
            </a:r>
            <a:r>
              <a:rPr lang="en-GB" sz="2200" i="1" dirty="0" err="1">
                <a:solidFill>
                  <a:schemeClr val="tx1"/>
                </a:solidFill>
              </a:rPr>
              <a:t>echnical</a:t>
            </a:r>
            <a:r>
              <a:rPr lang="en-GB" sz="2200" i="1" dirty="0">
                <a:solidFill>
                  <a:schemeClr val="tx1"/>
                </a:solidFill>
              </a:rPr>
              <a:t> </a:t>
            </a:r>
            <a:r>
              <a:rPr sz="2200" i="1" dirty="0">
                <a:solidFill>
                  <a:schemeClr val="tx1"/>
                </a:solidFill>
              </a:rPr>
              <a:t>W</a:t>
            </a:r>
            <a:r>
              <a:rPr lang="en-GB" sz="2200" i="1" dirty="0" err="1">
                <a:solidFill>
                  <a:schemeClr val="tx1"/>
                </a:solidFill>
              </a:rPr>
              <a:t>orking</a:t>
            </a:r>
            <a:r>
              <a:rPr lang="en-GB" sz="2200" i="1" dirty="0">
                <a:solidFill>
                  <a:schemeClr val="tx1"/>
                </a:solidFill>
              </a:rPr>
              <a:t> </a:t>
            </a:r>
            <a:r>
              <a:rPr sz="2200" i="1" dirty="0">
                <a:solidFill>
                  <a:schemeClr val="tx1"/>
                </a:solidFill>
              </a:rPr>
              <a:t>G</a:t>
            </a:r>
            <a:r>
              <a:rPr lang="en-GB" sz="2200" i="1" dirty="0" err="1">
                <a:solidFill>
                  <a:schemeClr val="tx1"/>
                </a:solidFill>
              </a:rPr>
              <a:t>roup</a:t>
            </a:r>
            <a:r>
              <a:rPr sz="2200" i="1" dirty="0">
                <a:solidFill>
                  <a:schemeClr val="tx1"/>
                </a:solidFill>
              </a:rPr>
              <a:t>, RSE team</a:t>
            </a:r>
            <a:r>
              <a:rPr lang="en-GB" sz="2200" i="1" dirty="0">
                <a:solidFill>
                  <a:schemeClr val="tx1"/>
                </a:solidFill>
              </a:rPr>
              <a:t>, Community</a:t>
            </a:r>
            <a:endParaRPr sz="2200" i="1" dirty="0">
              <a:solidFill>
                <a:schemeClr val="tx1"/>
              </a:solidFill>
            </a:endParaRPr>
          </a:p>
        </p:txBody>
      </p:sp>
      <p:sp>
        <p:nvSpPr>
          <p:cNvPr id="22" name="Rectangle 21">
            <a:extLst>
              <a:ext uri="{FF2B5EF4-FFF2-40B4-BE49-F238E27FC236}">
                <a16:creationId xmlns:a16="http://schemas.microsoft.com/office/drawing/2014/main" id="{C6F77DE0-5547-4962-37DF-16AD77260A4B}"/>
              </a:ext>
            </a:extLst>
          </p:cNvPr>
          <p:cNvSpPr/>
          <p:nvPr/>
        </p:nvSpPr>
        <p:spPr>
          <a:xfrm>
            <a:off x="789709" y="874335"/>
            <a:ext cx="10571019" cy="4944573"/>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endParaRPr>
          </a:p>
        </p:txBody>
      </p:sp>
      <p:sp>
        <p:nvSpPr>
          <p:cNvPr id="11" name="Rectangle 10">
            <a:extLst>
              <a:ext uri="{FF2B5EF4-FFF2-40B4-BE49-F238E27FC236}">
                <a16:creationId xmlns:a16="http://schemas.microsoft.com/office/drawing/2014/main" id="{9D7B71E4-6E8B-FEE2-25FF-82554147F217}"/>
              </a:ext>
            </a:extLst>
          </p:cNvPr>
          <p:cNvSpPr/>
          <p:nvPr/>
        </p:nvSpPr>
        <p:spPr>
          <a:xfrm>
            <a:off x="1076001" y="884899"/>
            <a:ext cx="10051969" cy="495488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23" name="Group 22">
            <a:extLst>
              <a:ext uri="{FF2B5EF4-FFF2-40B4-BE49-F238E27FC236}">
                <a16:creationId xmlns:a16="http://schemas.microsoft.com/office/drawing/2014/main" id="{4CC21A7C-EC7B-CDEF-6C8E-DC4D260520C6}"/>
              </a:ext>
            </a:extLst>
          </p:cNvPr>
          <p:cNvGrpSpPr/>
          <p:nvPr/>
        </p:nvGrpSpPr>
        <p:grpSpPr>
          <a:xfrm>
            <a:off x="0" y="-397"/>
            <a:ext cx="12197987" cy="699738"/>
            <a:chOff x="1338591" y="1185292"/>
            <a:chExt cx="10395922" cy="992392"/>
          </a:xfrm>
        </p:grpSpPr>
        <p:sp>
          <p:nvSpPr>
            <p:cNvPr id="24" name="Rectangle 23">
              <a:extLst>
                <a:ext uri="{FF2B5EF4-FFF2-40B4-BE49-F238E27FC236}">
                  <a16:creationId xmlns:a16="http://schemas.microsoft.com/office/drawing/2014/main" id="{AAEE2BFF-0B53-0520-44DB-4E8BC3543552}"/>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5" name="Rectangle 24">
              <a:extLst>
                <a:ext uri="{FF2B5EF4-FFF2-40B4-BE49-F238E27FC236}">
                  <a16:creationId xmlns:a16="http://schemas.microsoft.com/office/drawing/2014/main" id="{3A91EC0F-CC85-3825-523A-427EEB9135DE}"/>
                </a:ext>
              </a:extLst>
            </p:cNvPr>
            <p:cNvSpPr/>
            <p:nvPr/>
          </p:nvSpPr>
          <p:spPr>
            <a:xfrm>
              <a:off x="1343691" y="1306043"/>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dirty="0">
                  <a:ln w="0"/>
                  <a:solidFill>
                    <a:schemeClr val="bg1"/>
                  </a:solidFill>
                  <a:effectLst>
                    <a:outerShdw blurRad="38100" dist="19050" dir="2700000" algn="tl" rotWithShape="0">
                      <a:prstClr val="black">
                        <a:alpha val="40000"/>
                      </a:prstClr>
                    </a:outerShdw>
                  </a:effectLst>
                  <a:latin typeface="+mj-lt"/>
                  <a:ea typeface="+mj-ea"/>
                  <a:cs typeface="Calibri Light"/>
                </a:rPr>
                <a:t>Collaborative co-design of </a:t>
              </a:r>
              <a:r>
                <a:rPr lang="en-US" sz="4000" b="1" dirty="0" err="1">
                  <a:ln w="0"/>
                  <a:solidFill>
                    <a:schemeClr val="bg1"/>
                  </a:solidFill>
                  <a:effectLst>
                    <a:outerShdw blurRad="38100" dist="19050" dir="2700000" algn="tl" rotWithShape="0">
                      <a:prstClr val="black">
                        <a:alpha val="40000"/>
                      </a:prstClr>
                    </a:outerShdw>
                  </a:effectLst>
                  <a:latin typeface="+mj-lt"/>
                  <a:ea typeface="+mj-ea"/>
                  <a:cs typeface="Calibri Light"/>
                </a:rPr>
                <a:t>DiRAC</a:t>
              </a:r>
              <a:r>
                <a:rPr lang="en-US" sz="4000" b="1" dirty="0">
                  <a:ln w="0"/>
                  <a:solidFill>
                    <a:schemeClr val="bg1"/>
                  </a:solidFill>
                  <a:effectLst>
                    <a:outerShdw blurRad="38100" dist="19050" dir="2700000" algn="tl" rotWithShape="0">
                      <a:prstClr val="black">
                        <a:alpha val="40000"/>
                      </a:prstClr>
                    </a:outerShdw>
                  </a:effectLst>
                  <a:latin typeface="+mj-lt"/>
                  <a:ea typeface="+mj-ea"/>
                  <a:cs typeface="Calibri Light"/>
                </a:rPr>
                <a:t> services</a:t>
              </a:r>
            </a:p>
          </p:txBody>
        </p:sp>
      </p:grpSp>
      <p:pic>
        <p:nvPicPr>
          <p:cNvPr id="26" name="Picture 25">
            <a:extLst>
              <a:ext uri="{FF2B5EF4-FFF2-40B4-BE49-F238E27FC236}">
                <a16:creationId xmlns:a16="http://schemas.microsoft.com/office/drawing/2014/main" id="{B3A89379-FFAD-BC41-1224-6058EF1C1C77}"/>
              </a:ext>
            </a:extLst>
          </p:cNvPr>
          <p:cNvPicPr>
            <a:picLocks noChangeAspect="1"/>
          </p:cNvPicPr>
          <p:nvPr/>
        </p:nvPicPr>
        <p:blipFill>
          <a:blip r:embed="rId3"/>
          <a:stretch>
            <a:fillRect/>
          </a:stretch>
        </p:blipFill>
        <p:spPr>
          <a:xfrm>
            <a:off x="11144380" y="75227"/>
            <a:ext cx="1024128" cy="467564"/>
          </a:xfrm>
          <a:prstGeom prst="rect">
            <a:avLst/>
          </a:prstGeom>
        </p:spPr>
      </p:pic>
    </p:spTree>
    <p:extLst>
      <p:ext uri="{BB962C8B-B14F-4D97-AF65-F5344CB8AC3E}">
        <p14:creationId xmlns:p14="http://schemas.microsoft.com/office/powerpoint/2010/main" val="1281477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2D7F6-C789-5318-469B-A7447184720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A45030D-215D-5ED8-0EE4-0927C8BAAE0E}"/>
              </a:ext>
            </a:extLst>
          </p:cNvPr>
          <p:cNvSpPr txBox="1"/>
          <p:nvPr/>
        </p:nvSpPr>
        <p:spPr>
          <a:xfrm>
            <a:off x="403340" y="345182"/>
            <a:ext cx="11250180" cy="769441"/>
          </a:xfrm>
          <a:prstGeom prst="rect">
            <a:avLst/>
          </a:prstGeom>
          <a:noFill/>
        </p:spPr>
        <p:txBody>
          <a:bodyPr wrap="square" rtlCol="0" anchor="t">
            <a:spAutoFit/>
          </a:bodyPr>
          <a:lstStyle/>
          <a:p>
            <a:r>
              <a:rPr lang="en-GB" sz="4400" b="1" spc="-150">
                <a:solidFill>
                  <a:srgbClr val="2E2D62"/>
                </a:solidFill>
                <a:latin typeface="Arial" panose="020B0604020202020204" pitchFamily="34" charset="0"/>
                <a:cs typeface="Arial" panose="020B0604020202020204" pitchFamily="34" charset="0"/>
              </a:rPr>
              <a:t>National Compute Resources (NCRs)</a:t>
            </a:r>
            <a:endParaRPr lang="en-GB" sz="4400" b="1" spc="-150" dirty="0">
              <a:solidFill>
                <a:srgbClr val="2E2D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8EB2A15-8BE8-7D33-CD1A-B1DB19AA0D77}"/>
              </a:ext>
            </a:extLst>
          </p:cNvPr>
          <p:cNvSpPr txBox="1"/>
          <p:nvPr/>
        </p:nvSpPr>
        <p:spPr>
          <a:xfrm>
            <a:off x="403340" y="1198458"/>
            <a:ext cx="7972564" cy="6247864"/>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000" dirty="0"/>
              <a:t>UKRI is investing in NCRs to build an integrated public compute ecosystem to meet a wide range of needs</a:t>
            </a:r>
          </a:p>
          <a:p>
            <a:pPr marL="342900" indent="-342900">
              <a:spcAft>
                <a:spcPts val="1200"/>
              </a:spcAft>
              <a:buFont typeface="Arial" panose="020B0604020202020204" pitchFamily="34" charset="0"/>
              <a:buChar char="•"/>
            </a:pPr>
            <a:r>
              <a:rPr lang="en-GB" sz="2000" dirty="0"/>
              <a:t>NCRs will complement flagship investments – NNSS and AIRR. Smaller scale services that will support research across the UKRI remit</a:t>
            </a:r>
          </a:p>
          <a:p>
            <a:pPr marL="342900" indent="-342900">
              <a:spcAft>
                <a:spcPts val="1200"/>
              </a:spcAft>
              <a:buFont typeface="Arial" panose="020B0604020202020204" pitchFamily="34" charset="0"/>
              <a:buChar char="•"/>
            </a:pPr>
            <a:r>
              <a:rPr lang="en-GB" sz="2000" dirty="0"/>
              <a:t>NCR model is an evolution of approaches to supporting ‘Tier 2’-scale compute</a:t>
            </a:r>
          </a:p>
          <a:p>
            <a:pPr marL="342900" indent="-342900">
              <a:spcAft>
                <a:spcPts val="1200"/>
              </a:spcAft>
              <a:buFont typeface="Arial" panose="020B0604020202020204" pitchFamily="34" charset="0"/>
              <a:buChar char="•"/>
            </a:pPr>
            <a:r>
              <a:rPr lang="en-GB" sz="2000" dirty="0"/>
              <a:t>Phase 1 services will come online during FY26/27. </a:t>
            </a:r>
          </a:p>
          <a:p>
            <a:pPr marL="342900" indent="-342900">
              <a:spcAft>
                <a:spcPts val="1200"/>
              </a:spcAft>
              <a:buFont typeface="Arial" panose="020B0604020202020204" pitchFamily="34" charset="0"/>
              <a:buChar char="•"/>
            </a:pPr>
            <a:r>
              <a:rPr lang="en-GB" sz="2000" b="1" dirty="0"/>
              <a:t>Phase 2 NCR specification during FY26/27 with deployments expected to start in FY27/28.</a:t>
            </a:r>
          </a:p>
          <a:p>
            <a:pPr marL="342900" indent="-342900">
              <a:spcAft>
                <a:spcPts val="1200"/>
              </a:spcAft>
              <a:buFont typeface="Arial" panose="020B0604020202020204" pitchFamily="34" charset="0"/>
              <a:buChar char="•"/>
            </a:pPr>
            <a:r>
              <a:rPr lang="en-GB" sz="2000" b="1" dirty="0"/>
              <a:t>Current DiRAC CPU services supported until at least March 2028</a:t>
            </a:r>
          </a:p>
          <a:p>
            <a:pPr marL="342900" indent="-342900">
              <a:spcAft>
                <a:spcPts val="1200"/>
              </a:spcAft>
              <a:buFont typeface="Arial" panose="020B0604020202020204" pitchFamily="34" charset="0"/>
              <a:buChar char="•"/>
            </a:pPr>
            <a:r>
              <a:rPr lang="en-GB" sz="2000" b="1" dirty="0" err="1"/>
              <a:t>DiRAC</a:t>
            </a:r>
            <a:r>
              <a:rPr lang="en-GB" sz="2000" b="1" dirty="0"/>
              <a:t> users may apply to use NCRs</a:t>
            </a:r>
          </a:p>
          <a:p>
            <a:pPr marL="342900" indent="-342900">
              <a:spcAft>
                <a:spcPts val="1200"/>
              </a:spcAft>
              <a:buFont typeface="Arial" panose="020B0604020202020204" pitchFamily="34" charset="0"/>
              <a:buChar char="•"/>
            </a:pPr>
            <a:r>
              <a:rPr lang="en-GB" sz="2000" b="1" dirty="0"/>
              <a:t>Tursa users may be awarded NCR time after end of Tursa service in September 2027 – subject to on-going discussions between STFC and UKRI DRI</a:t>
            </a:r>
          </a:p>
          <a:p>
            <a:pPr marL="342900" indent="-342900">
              <a:spcAft>
                <a:spcPts val="1200"/>
              </a:spcAft>
              <a:buFont typeface="Arial" panose="020B0604020202020204" pitchFamily="34" charset="0"/>
              <a:buChar char="•"/>
            </a:pPr>
            <a:endParaRPr lang="en-GB" sz="2000" b="1" dirty="0"/>
          </a:p>
        </p:txBody>
      </p:sp>
      <p:pic>
        <p:nvPicPr>
          <p:cNvPr id="8" name="Picture 7" descr="Close-up of several computer servers&#10;&#10;AI-generated content may be incorrect.">
            <a:extLst>
              <a:ext uri="{FF2B5EF4-FFF2-40B4-BE49-F238E27FC236}">
                <a16:creationId xmlns:a16="http://schemas.microsoft.com/office/drawing/2014/main" id="{51E0B4E1-6133-E1C7-B61E-DC946F460F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72599" y="1323361"/>
            <a:ext cx="2997198" cy="4495797"/>
          </a:xfrm>
          <a:prstGeom prst="rect">
            <a:avLst/>
          </a:prstGeom>
        </p:spPr>
      </p:pic>
    </p:spTree>
    <p:extLst>
      <p:ext uri="{BB962C8B-B14F-4D97-AF65-F5344CB8AC3E}">
        <p14:creationId xmlns:p14="http://schemas.microsoft.com/office/powerpoint/2010/main" val="137258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9358B-66C1-CA0F-1FA0-6EC5DD67F3AB}"/>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59D463ED-57DA-11E7-31DD-CDA48FE8B03C}"/>
              </a:ext>
            </a:extLst>
          </p:cNvPr>
          <p:cNvGrpSpPr/>
          <p:nvPr/>
        </p:nvGrpSpPr>
        <p:grpSpPr>
          <a:xfrm>
            <a:off x="11115040" y="273539"/>
            <a:ext cx="1076960" cy="284480"/>
            <a:chOff x="8067039" y="6431281"/>
            <a:chExt cx="1076960" cy="284480"/>
          </a:xfrm>
        </p:grpSpPr>
        <p:sp>
          <p:nvSpPr>
            <p:cNvPr id="3" name="Rectangle 2">
              <a:extLst>
                <a:ext uri="{FF2B5EF4-FFF2-40B4-BE49-F238E27FC236}">
                  <a16:creationId xmlns:a16="http://schemas.microsoft.com/office/drawing/2014/main" id="{0D5F006B-B64C-7B4E-5EFD-46BE207C59E9}"/>
                </a:ext>
              </a:extLst>
            </p:cNvPr>
            <p:cNvSpPr/>
            <p:nvPr/>
          </p:nvSpPr>
          <p:spPr>
            <a:xfrm>
              <a:off x="8067039" y="6431281"/>
              <a:ext cx="1076960" cy="284480"/>
            </a:xfrm>
            <a:prstGeom prst="rect">
              <a:avLst/>
            </a:prstGeom>
            <a:solidFill>
              <a:srgbClr val="F1F2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black and grey logo&#10;&#10;Description automatically generated with medium confidence">
              <a:extLst>
                <a:ext uri="{FF2B5EF4-FFF2-40B4-BE49-F238E27FC236}">
                  <a16:creationId xmlns:a16="http://schemas.microsoft.com/office/drawing/2014/main" id="{521D1238-A434-BA00-52E3-6EBB32153AF8}"/>
                </a:ext>
              </a:extLst>
            </p:cNvPr>
            <p:cNvPicPr>
              <a:picLocks noChangeAspect="1"/>
            </p:cNvPicPr>
            <p:nvPr/>
          </p:nvPicPr>
          <p:blipFill>
            <a:blip r:embed="rId3"/>
            <a:stretch>
              <a:fillRect/>
            </a:stretch>
          </p:blipFill>
          <p:spPr>
            <a:xfrm>
              <a:off x="8242999" y="6480241"/>
              <a:ext cx="766407" cy="204315"/>
            </a:xfrm>
            <a:prstGeom prst="rect">
              <a:avLst/>
            </a:prstGeom>
          </p:spPr>
        </p:pic>
      </p:grpSp>
      <p:sp>
        <p:nvSpPr>
          <p:cNvPr id="6" name="TextBox 5">
            <a:extLst>
              <a:ext uri="{FF2B5EF4-FFF2-40B4-BE49-F238E27FC236}">
                <a16:creationId xmlns:a16="http://schemas.microsoft.com/office/drawing/2014/main" id="{9537964C-9BAC-4EE5-AEB5-AE7D62A44EE0}"/>
              </a:ext>
            </a:extLst>
          </p:cNvPr>
          <p:cNvSpPr txBox="1"/>
          <p:nvPr/>
        </p:nvSpPr>
        <p:spPr>
          <a:xfrm>
            <a:off x="403340" y="345182"/>
            <a:ext cx="11250180" cy="769441"/>
          </a:xfrm>
          <a:prstGeom prst="rect">
            <a:avLst/>
          </a:prstGeom>
          <a:noFill/>
        </p:spPr>
        <p:txBody>
          <a:bodyPr wrap="square" rtlCol="0" anchor="t">
            <a:spAutoFit/>
          </a:bodyPr>
          <a:lstStyle/>
          <a:p>
            <a:r>
              <a:rPr lang="en-GB" sz="4400" b="1" spc="-150">
                <a:solidFill>
                  <a:srgbClr val="2E2D62"/>
                </a:solidFill>
                <a:latin typeface="Arial" panose="020B0604020202020204" pitchFamily="34" charset="0"/>
                <a:cs typeface="Arial" panose="020B0604020202020204" pitchFamily="34" charset="0"/>
              </a:rPr>
              <a:t>NCR Phase 1: specifications</a:t>
            </a:r>
            <a:endParaRPr lang="en-GB" sz="4400" b="1" spc="-150" dirty="0">
              <a:solidFill>
                <a:srgbClr val="2E2D6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4ABA478-083B-567F-F5FB-167219BF7981}"/>
              </a:ext>
            </a:extLst>
          </p:cNvPr>
          <p:cNvSpPr txBox="1"/>
          <p:nvPr/>
        </p:nvSpPr>
        <p:spPr>
          <a:xfrm>
            <a:off x="328912" y="1186266"/>
            <a:ext cx="11250180" cy="5940088"/>
          </a:xfrm>
          <a:prstGeom prst="rect">
            <a:avLst/>
          </a:prstGeom>
          <a:noFill/>
        </p:spPr>
        <p:txBody>
          <a:bodyPr wrap="square" rtlCol="0">
            <a:spAutoFit/>
          </a:bodyPr>
          <a:lstStyle/>
          <a:p>
            <a:pPr>
              <a:spcAft>
                <a:spcPts val="1200"/>
              </a:spcAft>
            </a:pPr>
            <a:r>
              <a:rPr lang="en-GB" sz="2000" b="1" dirty="0"/>
              <a:t>CPU-based systems</a:t>
            </a:r>
          </a:p>
          <a:p>
            <a:pPr marL="342900" indent="-342900">
              <a:spcAft>
                <a:spcPts val="1200"/>
              </a:spcAft>
              <a:buFont typeface="Arial" panose="020B0604020202020204" pitchFamily="34" charset="0"/>
              <a:buChar char="•"/>
            </a:pPr>
            <a:r>
              <a:rPr lang="en-GB" sz="2000" dirty="0"/>
              <a:t>Cirrus NCR (University of Edinburgh): 640 compute nodes consisting of 2 x AMD Turin CPUs; 184,320 cores; 200Gbps interconnect</a:t>
            </a:r>
          </a:p>
          <a:p>
            <a:pPr marL="342900" indent="-342900">
              <a:spcAft>
                <a:spcPts val="1200"/>
              </a:spcAft>
              <a:buFont typeface="Arial" panose="020B0604020202020204" pitchFamily="34" charset="0"/>
              <a:buChar char="•"/>
            </a:pPr>
            <a:r>
              <a:rPr lang="en-GB" sz="2000" dirty="0"/>
              <a:t>Charger NCR (UCL/</a:t>
            </a:r>
            <a:r>
              <a:rPr lang="en-GB" sz="2000" dirty="0" err="1"/>
              <a:t>DataVita</a:t>
            </a:r>
            <a:r>
              <a:rPr lang="en-GB" sz="2000" dirty="0"/>
              <a:t>): 200-235 x Intel Xeon 6980P CPUs; 37000 cores; 400Gb/s interconnect; 8 Blackwell RTX Pro 6000 visualisation GPUs, ~850 CPU cores</a:t>
            </a:r>
          </a:p>
          <a:p>
            <a:pPr marL="342900" indent="-342900">
              <a:buFont typeface="Arial" panose="020B0604020202020204" pitchFamily="34" charset="0"/>
              <a:buChar char="•"/>
            </a:pPr>
            <a:r>
              <a:rPr lang="en-GB" sz="2000" dirty="0"/>
              <a:t>Isambard 3 (existing service, University of Bristol): 380 Nodes consisting of NVIDIA Grace-Grace CPUs; 54,720 cores; 200Gb/s interconnect</a:t>
            </a:r>
          </a:p>
          <a:p>
            <a:endParaRPr lang="en-GB" sz="2000" b="1" dirty="0"/>
          </a:p>
          <a:p>
            <a:pPr>
              <a:spcAft>
                <a:spcPts val="1200"/>
              </a:spcAft>
            </a:pPr>
            <a:r>
              <a:rPr lang="en-GB" sz="2000" b="1" dirty="0"/>
              <a:t>GPU-based systems</a:t>
            </a:r>
          </a:p>
          <a:p>
            <a:pPr marL="342900" indent="-342900">
              <a:spcAft>
                <a:spcPts val="1200"/>
              </a:spcAft>
              <a:buFont typeface="Arial" panose="020B0604020202020204" pitchFamily="34" charset="0"/>
              <a:buChar char="•"/>
            </a:pPr>
            <a:r>
              <a:rPr lang="en-GB" sz="2000" dirty="0"/>
              <a:t>Baskerville NCR (University of Birmingham): 200x Nvidia B200 GPUs; 23 nodes; 400Gb/s interconnect</a:t>
            </a:r>
          </a:p>
          <a:p>
            <a:pPr marL="342900" indent="-342900">
              <a:spcAft>
                <a:spcPts val="1200"/>
              </a:spcAft>
              <a:buFont typeface="Arial" panose="020B0604020202020204" pitchFamily="34" charset="0"/>
              <a:buChar char="•"/>
            </a:pPr>
            <a:r>
              <a:rPr lang="en-GB" sz="2000" dirty="0"/>
              <a:t>Zenith NCR (University of Cambridge): 28 nodes consisting of 8 AMD MI355X GPUs (224 total); 400 Gb/s interconnect</a:t>
            </a:r>
          </a:p>
          <a:p>
            <a:pPr marL="342900" indent="-342900">
              <a:buFont typeface="Arial" panose="020B0604020202020204" pitchFamily="34" charset="0"/>
              <a:buChar char="•"/>
            </a:pPr>
            <a:r>
              <a:rPr lang="en-GB" sz="2000" dirty="0"/>
              <a:t>Mary Coombs NCR (Daresbury): 628 NVIDIA H100 GPUs (157 nodes), </a:t>
            </a:r>
            <a:r>
              <a:rPr lang="en-GB" sz="2000" dirty="0" err="1"/>
              <a:t>Infiniband</a:t>
            </a:r>
            <a:r>
              <a:rPr lang="en-GB" sz="2000" dirty="0"/>
              <a:t> NDR200 interconnect</a:t>
            </a:r>
          </a:p>
          <a:p>
            <a:pPr marL="342900" indent="-342900">
              <a:buFont typeface="Arial" panose="020B0604020202020204" pitchFamily="34" charset="0"/>
              <a:buChar char="•"/>
            </a:pPr>
            <a:endParaRPr lang="en-GB" sz="2000" dirty="0"/>
          </a:p>
        </p:txBody>
      </p:sp>
    </p:spTree>
    <p:extLst>
      <p:ext uri="{BB962C8B-B14F-4D97-AF65-F5344CB8AC3E}">
        <p14:creationId xmlns:p14="http://schemas.microsoft.com/office/powerpoint/2010/main" val="4043615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7846C-4202-9E0B-915D-1598B41640F7}"/>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A85DB414-AFA1-8D31-B299-EEF270F452CD}"/>
              </a:ext>
            </a:extLst>
          </p:cNvPr>
          <p:cNvSpPr txBox="1"/>
          <p:nvPr/>
        </p:nvSpPr>
        <p:spPr>
          <a:xfrm>
            <a:off x="403340" y="345182"/>
            <a:ext cx="11250180" cy="1446550"/>
          </a:xfrm>
          <a:prstGeom prst="rect">
            <a:avLst/>
          </a:prstGeom>
          <a:noFill/>
        </p:spPr>
        <p:txBody>
          <a:bodyPr wrap="square" rtlCol="0" anchor="t">
            <a:spAutoFit/>
          </a:bodyPr>
          <a:lstStyle/>
          <a:p>
            <a:r>
              <a:rPr lang="en-GB" sz="4400" b="1" spc="-150" dirty="0">
                <a:solidFill>
                  <a:srgbClr val="2E2D62"/>
                </a:solidFill>
                <a:latin typeface="Arial" panose="020B0604020202020204" pitchFamily="34" charset="0"/>
                <a:cs typeface="Arial" panose="020B0604020202020204" pitchFamily="34" charset="0"/>
              </a:rPr>
              <a:t>Wider compute ecosystem:</a:t>
            </a:r>
          </a:p>
          <a:p>
            <a:r>
              <a:rPr lang="en-GB" sz="4400" b="1" spc="-150" dirty="0">
                <a:solidFill>
                  <a:srgbClr val="2E2D62"/>
                </a:solidFill>
                <a:latin typeface="Arial" panose="020B0604020202020204" pitchFamily="34" charset="0"/>
                <a:cs typeface="Arial" panose="020B0604020202020204" pitchFamily="34" charset="0"/>
              </a:rPr>
              <a:t>AI Research Resource (AIRR)</a:t>
            </a:r>
          </a:p>
        </p:txBody>
      </p:sp>
      <p:sp>
        <p:nvSpPr>
          <p:cNvPr id="5" name="TextBox 4">
            <a:extLst>
              <a:ext uri="{FF2B5EF4-FFF2-40B4-BE49-F238E27FC236}">
                <a16:creationId xmlns:a16="http://schemas.microsoft.com/office/drawing/2014/main" id="{28DE1871-27E5-FC9C-21F6-24B16E581F38}"/>
              </a:ext>
            </a:extLst>
          </p:cNvPr>
          <p:cNvSpPr txBox="1"/>
          <p:nvPr/>
        </p:nvSpPr>
        <p:spPr>
          <a:xfrm>
            <a:off x="489098" y="2243470"/>
            <a:ext cx="7134331" cy="3785652"/>
          </a:xfrm>
          <a:prstGeom prst="rect">
            <a:avLst/>
          </a:prstGeom>
          <a:noFill/>
        </p:spPr>
        <p:txBody>
          <a:bodyPr wrap="square" rtlCol="0">
            <a:spAutoFit/>
          </a:bodyPr>
          <a:lstStyle/>
          <a:p>
            <a:pPr marL="285750" indent="-285750">
              <a:buFont typeface="Arial" panose="020B0604020202020204" pitchFamily="34" charset="0"/>
              <a:buChar char="•"/>
            </a:pPr>
            <a:r>
              <a:rPr lang="en-GB" sz="2400" dirty="0"/>
              <a:t>Isambard AI: 5,448 Nvidia GH200 superchips</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DAWN: 768 Intel Data Centre GPU Max 1550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Access Routes open:</a:t>
            </a:r>
          </a:p>
          <a:p>
            <a:pPr marL="742950" lvl="1" indent="-285750">
              <a:buFont typeface="Arial" panose="020B0604020202020204" pitchFamily="34" charset="0"/>
              <a:buChar char="•"/>
            </a:pPr>
            <a:r>
              <a:rPr lang="en-GB" sz="2400" dirty="0"/>
              <a:t>Rapid Access</a:t>
            </a:r>
          </a:p>
          <a:p>
            <a:pPr marL="742950" lvl="1" indent="-285750">
              <a:buFont typeface="Arial" panose="020B0604020202020204" pitchFamily="34" charset="0"/>
              <a:buChar char="•"/>
            </a:pPr>
            <a:r>
              <a:rPr lang="en-GB" sz="2400" dirty="0"/>
              <a:t>Gateway Innovator</a:t>
            </a:r>
          </a:p>
          <a:p>
            <a:pPr marL="742950" lvl="1" indent="-285750">
              <a:buFont typeface="Arial" panose="020B0604020202020204" pitchFamily="34" charset="0"/>
              <a:buChar char="•"/>
            </a:pPr>
            <a:endParaRPr lang="en-GB" sz="2400" b="1" dirty="0"/>
          </a:p>
          <a:p>
            <a:pPr marL="285750" indent="-285750">
              <a:buFont typeface="Arial" panose="020B0604020202020204" pitchFamily="34" charset="0"/>
              <a:buChar char="•"/>
            </a:pPr>
            <a:r>
              <a:rPr lang="en-GB" sz="2400" b="1" dirty="0"/>
              <a:t>If your work uses any AI then AIRR is open to you</a:t>
            </a:r>
          </a:p>
          <a:p>
            <a:pPr marL="742950" lvl="1" indent="-285750">
              <a:buFont typeface="Arial" panose="020B0604020202020204" pitchFamily="34" charset="0"/>
              <a:buChar char="•"/>
            </a:pPr>
            <a:r>
              <a:rPr lang="en-GB" sz="2400" b="1" dirty="0">
                <a:latin typeface="Helvetica Light" panose="020B0403020202020204" pitchFamily="34" charset="0"/>
              </a:rPr>
              <a:t>If not – stay tuned….</a:t>
            </a:r>
          </a:p>
        </p:txBody>
      </p:sp>
      <p:pic>
        <p:nvPicPr>
          <p:cNvPr id="7" name="Picture 6" descr="A blue letters on a black background&#10;&#10;Description automatically generated">
            <a:extLst>
              <a:ext uri="{FF2B5EF4-FFF2-40B4-BE49-F238E27FC236}">
                <a16:creationId xmlns:a16="http://schemas.microsoft.com/office/drawing/2014/main" id="{1C24BC72-C53C-C0FA-D0A8-5E4E7A758B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477" y="2413766"/>
            <a:ext cx="3158519" cy="402379"/>
          </a:xfrm>
          <a:prstGeom prst="rect">
            <a:avLst/>
          </a:prstGeom>
        </p:spPr>
      </p:pic>
      <p:pic>
        <p:nvPicPr>
          <p:cNvPr id="9" name="Picture 8">
            <a:extLst>
              <a:ext uri="{FF2B5EF4-FFF2-40B4-BE49-F238E27FC236}">
                <a16:creationId xmlns:a16="http://schemas.microsoft.com/office/drawing/2014/main" id="{4A33C63A-9C2C-D3FC-CDAF-D6F868C5C20B}"/>
              </a:ext>
            </a:extLst>
          </p:cNvPr>
          <p:cNvPicPr>
            <a:picLocks noChangeAspect="1"/>
          </p:cNvPicPr>
          <p:nvPr/>
        </p:nvPicPr>
        <p:blipFill>
          <a:blip r:embed="rId4"/>
          <a:stretch>
            <a:fillRect/>
          </a:stretch>
        </p:blipFill>
        <p:spPr>
          <a:xfrm>
            <a:off x="8681866" y="3778830"/>
            <a:ext cx="3166108" cy="781387"/>
          </a:xfrm>
          <a:prstGeom prst="rect">
            <a:avLst/>
          </a:prstGeom>
        </p:spPr>
      </p:pic>
      <p:pic>
        <p:nvPicPr>
          <p:cNvPr id="10" name="Picture 9">
            <a:extLst>
              <a:ext uri="{FF2B5EF4-FFF2-40B4-BE49-F238E27FC236}">
                <a16:creationId xmlns:a16="http://schemas.microsoft.com/office/drawing/2014/main" id="{34769EC7-2A8C-D011-8B55-BA4B650FD51A}"/>
              </a:ext>
            </a:extLst>
          </p:cNvPr>
          <p:cNvPicPr>
            <a:picLocks noChangeAspect="1"/>
          </p:cNvPicPr>
          <p:nvPr/>
        </p:nvPicPr>
        <p:blipFill>
          <a:blip r:embed="rId5"/>
          <a:stretch>
            <a:fillRect/>
          </a:stretch>
        </p:blipFill>
        <p:spPr>
          <a:xfrm>
            <a:off x="5810562" y="3429000"/>
            <a:ext cx="1812867" cy="1812867"/>
          </a:xfrm>
          <a:prstGeom prst="rect">
            <a:avLst/>
          </a:prstGeom>
        </p:spPr>
      </p:pic>
    </p:spTree>
    <p:extLst>
      <p:ext uri="{BB962C8B-B14F-4D97-AF65-F5344CB8AC3E}">
        <p14:creationId xmlns:p14="http://schemas.microsoft.com/office/powerpoint/2010/main" val="711891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2F046-385D-C493-0847-F6C057018996}"/>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9F3F8753-7840-8BEE-AFF4-B28FEB051E3A}"/>
              </a:ext>
            </a:extLst>
          </p:cNvPr>
          <p:cNvGrpSpPr/>
          <p:nvPr/>
        </p:nvGrpSpPr>
        <p:grpSpPr>
          <a:xfrm>
            <a:off x="11115040" y="273539"/>
            <a:ext cx="1076960" cy="284480"/>
            <a:chOff x="8067039" y="6431281"/>
            <a:chExt cx="1076960" cy="284480"/>
          </a:xfrm>
        </p:grpSpPr>
        <p:sp>
          <p:nvSpPr>
            <p:cNvPr id="3" name="Rectangle 2">
              <a:extLst>
                <a:ext uri="{FF2B5EF4-FFF2-40B4-BE49-F238E27FC236}">
                  <a16:creationId xmlns:a16="http://schemas.microsoft.com/office/drawing/2014/main" id="{884A468E-6F21-9323-3538-09E9C3860064}"/>
                </a:ext>
              </a:extLst>
            </p:cNvPr>
            <p:cNvSpPr/>
            <p:nvPr/>
          </p:nvSpPr>
          <p:spPr>
            <a:xfrm>
              <a:off x="8067039" y="6431281"/>
              <a:ext cx="1076960" cy="284480"/>
            </a:xfrm>
            <a:prstGeom prst="rect">
              <a:avLst/>
            </a:prstGeom>
            <a:solidFill>
              <a:srgbClr val="F1F2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black and grey logo&#10;&#10;Description automatically generated with medium confidence">
              <a:extLst>
                <a:ext uri="{FF2B5EF4-FFF2-40B4-BE49-F238E27FC236}">
                  <a16:creationId xmlns:a16="http://schemas.microsoft.com/office/drawing/2014/main" id="{9A60E168-83F6-4CE8-511D-AEA1C5B20C81}"/>
                </a:ext>
              </a:extLst>
            </p:cNvPr>
            <p:cNvPicPr>
              <a:picLocks noChangeAspect="1"/>
            </p:cNvPicPr>
            <p:nvPr/>
          </p:nvPicPr>
          <p:blipFill>
            <a:blip r:embed="rId3"/>
            <a:stretch>
              <a:fillRect/>
            </a:stretch>
          </p:blipFill>
          <p:spPr>
            <a:xfrm>
              <a:off x="8242999" y="6480241"/>
              <a:ext cx="766407" cy="204315"/>
            </a:xfrm>
            <a:prstGeom prst="rect">
              <a:avLst/>
            </a:prstGeom>
          </p:spPr>
        </p:pic>
      </p:grpSp>
      <p:sp>
        <p:nvSpPr>
          <p:cNvPr id="6" name="TextBox 5">
            <a:extLst>
              <a:ext uri="{FF2B5EF4-FFF2-40B4-BE49-F238E27FC236}">
                <a16:creationId xmlns:a16="http://schemas.microsoft.com/office/drawing/2014/main" id="{682F612D-5743-DB5B-FEEA-BB09DD585702}"/>
              </a:ext>
            </a:extLst>
          </p:cNvPr>
          <p:cNvSpPr txBox="1"/>
          <p:nvPr/>
        </p:nvSpPr>
        <p:spPr>
          <a:xfrm>
            <a:off x="403340" y="345182"/>
            <a:ext cx="11250180" cy="769441"/>
          </a:xfrm>
          <a:prstGeom prst="rect">
            <a:avLst/>
          </a:prstGeom>
          <a:noFill/>
        </p:spPr>
        <p:txBody>
          <a:bodyPr wrap="square" rtlCol="0" anchor="t">
            <a:spAutoFit/>
          </a:bodyPr>
          <a:lstStyle/>
          <a:p>
            <a:r>
              <a:rPr lang="en-GB" sz="4400" b="1" spc="-150">
                <a:solidFill>
                  <a:srgbClr val="2E2D62"/>
                </a:solidFill>
                <a:latin typeface="Arial" panose="020B0604020202020204" pitchFamily="34" charset="0"/>
                <a:cs typeface="Arial" panose="020B0604020202020204" pitchFamily="34" charset="0"/>
              </a:rPr>
              <a:t>Wider compute ecosystem: EuroHPC</a:t>
            </a:r>
            <a:endParaRPr lang="en-GB" sz="4400" b="1" spc="-150" dirty="0">
              <a:solidFill>
                <a:srgbClr val="2E2D6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840F1F8-6DAE-045E-A701-2F77C03C7B82}"/>
              </a:ext>
            </a:extLst>
          </p:cNvPr>
          <p:cNvSpPr txBox="1"/>
          <p:nvPr/>
        </p:nvSpPr>
        <p:spPr>
          <a:xfrm>
            <a:off x="403340" y="1186266"/>
            <a:ext cx="7347097" cy="4524315"/>
          </a:xfrm>
          <a:prstGeom prst="rect">
            <a:avLst/>
          </a:prstGeom>
          <a:noFill/>
        </p:spPr>
        <p:txBody>
          <a:bodyPr wrap="square" rtlCol="0">
            <a:spAutoFit/>
          </a:bodyPr>
          <a:lstStyle/>
          <a:p>
            <a:pPr marL="342900" indent="-342900">
              <a:buFont typeface="Arial" panose="020B0604020202020204" pitchFamily="34" charset="0"/>
              <a:buChar char="•"/>
            </a:pPr>
            <a:r>
              <a:rPr lang="en-GB" sz="2400" dirty="0"/>
              <a:t>UK is a full member of the </a:t>
            </a:r>
            <a:r>
              <a:rPr lang="en-GB" sz="2400" dirty="0" err="1"/>
              <a:t>EuroHPC</a:t>
            </a:r>
            <a:r>
              <a:rPr lang="en-GB" sz="2400" dirty="0"/>
              <a:t> Joint Undertaking</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Through </a:t>
            </a:r>
            <a:r>
              <a:rPr lang="en-GB" sz="2400" dirty="0" err="1"/>
              <a:t>EuroHPC</a:t>
            </a:r>
            <a:r>
              <a:rPr lang="en-GB" sz="2400" dirty="0"/>
              <a:t> Access Calls, UK-based applicants can access </a:t>
            </a:r>
            <a:r>
              <a:rPr lang="en-GB" sz="2400" dirty="0" err="1"/>
              <a:t>EuroHPC</a:t>
            </a:r>
            <a:r>
              <a:rPr lang="en-GB" sz="2400" dirty="0"/>
              <a:t> systems, including the JUPITER</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We encourage applications for access</a:t>
            </a:r>
            <a:br>
              <a:rPr lang="en-GB" sz="2400" dirty="0"/>
            </a:br>
            <a:r>
              <a:rPr lang="en-GB" sz="2400" dirty="0">
                <a:hlinkClick r:id="rId4"/>
              </a:rPr>
              <a:t>https://eurohpc-ju.europa.eu/access-our-supercomputers/eurohpc-access-calls_en</a:t>
            </a:r>
            <a:endParaRPr lang="en-GB" sz="2400"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Planning workshops on </a:t>
            </a:r>
            <a:r>
              <a:rPr lang="en-GB" sz="2400" dirty="0" err="1"/>
              <a:t>EuroHPC</a:t>
            </a:r>
            <a:r>
              <a:rPr lang="en-GB" sz="2400" dirty="0"/>
              <a:t> access.</a:t>
            </a:r>
          </a:p>
        </p:txBody>
      </p:sp>
      <p:pic>
        <p:nvPicPr>
          <p:cNvPr id="10" name="Picture 9">
            <a:extLst>
              <a:ext uri="{FF2B5EF4-FFF2-40B4-BE49-F238E27FC236}">
                <a16:creationId xmlns:a16="http://schemas.microsoft.com/office/drawing/2014/main" id="{9F858467-9F19-F1CD-CCB8-B9D0F9D5667F}"/>
              </a:ext>
            </a:extLst>
          </p:cNvPr>
          <p:cNvPicPr>
            <a:picLocks noChangeAspect="1"/>
          </p:cNvPicPr>
          <p:nvPr/>
        </p:nvPicPr>
        <p:blipFill>
          <a:blip r:embed="rId5"/>
          <a:stretch>
            <a:fillRect/>
          </a:stretch>
        </p:blipFill>
        <p:spPr>
          <a:xfrm>
            <a:off x="7303967" y="1269922"/>
            <a:ext cx="4597516" cy="1305925"/>
          </a:xfrm>
          <a:prstGeom prst="rect">
            <a:avLst/>
          </a:prstGeom>
        </p:spPr>
      </p:pic>
      <p:pic>
        <p:nvPicPr>
          <p:cNvPr id="11" name="Picture 10" descr="A qr code on a white background&#10;&#10;Description automatically generated">
            <a:extLst>
              <a:ext uri="{FF2B5EF4-FFF2-40B4-BE49-F238E27FC236}">
                <a16:creationId xmlns:a16="http://schemas.microsoft.com/office/drawing/2014/main" id="{E5EE19B0-99C2-9FEE-0E34-E93F255D99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14560" y="3844354"/>
            <a:ext cx="1257342" cy="1238906"/>
          </a:xfrm>
          <a:prstGeom prst="rect">
            <a:avLst/>
          </a:prstGeom>
        </p:spPr>
      </p:pic>
    </p:spTree>
    <p:extLst>
      <p:ext uri="{BB962C8B-B14F-4D97-AF65-F5344CB8AC3E}">
        <p14:creationId xmlns:p14="http://schemas.microsoft.com/office/powerpoint/2010/main" val="2707185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A4D26E-CE3C-C59F-580E-FF9333682888}"/>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843ADE15-7056-4534-0A8E-D8579BC2EF08}"/>
              </a:ext>
            </a:extLst>
          </p:cNvPr>
          <p:cNvSpPr txBox="1"/>
          <p:nvPr/>
        </p:nvSpPr>
        <p:spPr>
          <a:xfrm>
            <a:off x="403340" y="345182"/>
            <a:ext cx="10577107" cy="1446550"/>
          </a:xfrm>
          <a:prstGeom prst="rect">
            <a:avLst/>
          </a:prstGeom>
          <a:noFill/>
        </p:spPr>
        <p:txBody>
          <a:bodyPr wrap="square" rtlCol="0" anchor="t">
            <a:spAutoFit/>
          </a:bodyPr>
          <a:lstStyle/>
          <a:p>
            <a:r>
              <a:rPr lang="en-GB" sz="4400" b="1" spc="-150" dirty="0">
                <a:solidFill>
                  <a:srgbClr val="2E2D62"/>
                </a:solidFill>
                <a:latin typeface="Arial" panose="020B0604020202020204" pitchFamily="34" charset="0"/>
                <a:cs typeface="Arial" panose="020B0604020202020204" pitchFamily="34" charset="0"/>
              </a:rPr>
              <a:t>Next National Supercomputing Service (NNSS)</a:t>
            </a:r>
          </a:p>
        </p:txBody>
      </p:sp>
      <p:sp>
        <p:nvSpPr>
          <p:cNvPr id="9" name="TextBox 8">
            <a:extLst>
              <a:ext uri="{FF2B5EF4-FFF2-40B4-BE49-F238E27FC236}">
                <a16:creationId xmlns:a16="http://schemas.microsoft.com/office/drawing/2014/main" id="{44420160-BB5F-9D0D-77D3-B77EA0C6F437}"/>
              </a:ext>
            </a:extLst>
          </p:cNvPr>
          <p:cNvSpPr txBox="1"/>
          <p:nvPr/>
        </p:nvSpPr>
        <p:spPr>
          <a:xfrm>
            <a:off x="166202" y="1791732"/>
            <a:ext cx="7989345" cy="5786199"/>
          </a:xfrm>
          <a:prstGeom prst="rect">
            <a:avLst/>
          </a:prstGeom>
          <a:noFill/>
        </p:spPr>
        <p:txBody>
          <a:bodyPr wrap="square" rtlCol="0">
            <a:spAutoFit/>
          </a:bodyPr>
          <a:lstStyle/>
          <a:p>
            <a:pPr marL="285750" indent="-285750">
              <a:buFont typeface="Arial" panose="020B0604020202020204" pitchFamily="34" charset="0"/>
              <a:buChar char="•"/>
            </a:pPr>
            <a:r>
              <a:rPr lang="en-GB" sz="2000" dirty="0"/>
              <a:t>UKRI-led project for a new National Supercomputing Service that will be based at EPCC in Edinburgh</a:t>
            </a:r>
          </a:p>
          <a:p>
            <a:pPr marL="285750" indent="-285750">
              <a:buFont typeface="Arial" panose="020B0604020202020204" pitchFamily="34" charset="0"/>
              <a:buChar char="•"/>
            </a:pPr>
            <a:r>
              <a:rPr lang="en-GB" sz="2000" dirty="0"/>
              <a:t>Pan-UKRI service and part of a wider compute ecosystem</a:t>
            </a:r>
          </a:p>
          <a:p>
            <a:pPr marL="285750" indent="-285750">
              <a:buFont typeface="Arial" panose="020B0604020202020204" pitchFamily="34" charset="0"/>
              <a:buChar char="•"/>
            </a:pPr>
            <a:r>
              <a:rPr lang="en-GB" sz="2000" dirty="0"/>
              <a:t>Investment of up to £750m for: </a:t>
            </a:r>
          </a:p>
          <a:p>
            <a:pPr marL="742950" lvl="1" indent="-285750">
              <a:buFont typeface="Arial" panose="020B0604020202020204" pitchFamily="34" charset="0"/>
              <a:buChar char="•"/>
            </a:pPr>
            <a:r>
              <a:rPr lang="en-GB" sz="2000" dirty="0"/>
              <a:t>Hardware</a:t>
            </a:r>
          </a:p>
          <a:p>
            <a:pPr marL="742950" lvl="1" indent="-285750">
              <a:buFont typeface="Arial" panose="020B0604020202020204" pitchFamily="34" charset="0"/>
              <a:buChar char="•"/>
            </a:pPr>
            <a:r>
              <a:rPr lang="en-GB" sz="2000" dirty="0"/>
              <a:t>Host site and operating costs (e.g., electricity)</a:t>
            </a:r>
          </a:p>
          <a:p>
            <a:pPr marL="742950" lvl="1" indent="-285750">
              <a:buFont typeface="Arial" panose="020B0604020202020204" pitchFamily="34" charset="0"/>
              <a:buChar char="•"/>
            </a:pPr>
            <a:r>
              <a:rPr lang="en-GB" sz="2000" dirty="0"/>
              <a:t>Service provision	</a:t>
            </a:r>
          </a:p>
          <a:p>
            <a:pPr marL="742950" lvl="1" indent="-285750">
              <a:buFont typeface="Arial" panose="020B0604020202020204" pitchFamily="34" charset="0"/>
              <a:buChar char="•"/>
            </a:pPr>
            <a:r>
              <a:rPr lang="en-GB" sz="2000" dirty="0"/>
              <a:t>Software programme</a:t>
            </a:r>
          </a:p>
          <a:p>
            <a:pPr marL="285750" indent="-285750">
              <a:spcAft>
                <a:spcPts val="1200"/>
              </a:spcAft>
              <a:buFont typeface="Arial" panose="020B0604020202020204" pitchFamily="34" charset="0"/>
              <a:buChar char="•"/>
            </a:pPr>
            <a:r>
              <a:rPr lang="en-GB" sz="2000" dirty="0"/>
              <a:t>Service currently planned to go live in Q4 2027</a:t>
            </a:r>
          </a:p>
          <a:p>
            <a:pPr marL="285750" indent="-285750">
              <a:buFont typeface="Arial" panose="020B0604020202020204" pitchFamily="34" charset="0"/>
              <a:buChar char="•"/>
            </a:pPr>
            <a:r>
              <a:rPr lang="en-GB" sz="2000" b="1" dirty="0"/>
              <a:t>Lattice QFT </a:t>
            </a:r>
            <a:r>
              <a:rPr lang="en-US" sz="2000" b="1" dirty="0"/>
              <a:t>requirements are part of specification</a:t>
            </a:r>
          </a:p>
          <a:p>
            <a:pPr marL="742950" lvl="1" indent="-285750">
              <a:buFont typeface="Arial" panose="020B0604020202020204" pitchFamily="34" charset="0"/>
              <a:buChar char="•"/>
            </a:pPr>
            <a:r>
              <a:rPr lang="en-US" sz="2000" b="1" dirty="0"/>
              <a:t>Grid is one of the procurement benchmarks</a:t>
            </a:r>
          </a:p>
          <a:p>
            <a:pPr marL="742950" lvl="1" indent="-285750">
              <a:spcAft>
                <a:spcPts val="1200"/>
              </a:spcAft>
              <a:buFont typeface="Arial" panose="020B0604020202020204" pitchFamily="34" charset="0"/>
              <a:buChar char="•"/>
            </a:pPr>
            <a:r>
              <a:rPr lang="en-US" sz="2000" b="1" dirty="0"/>
              <a:t>Exact hardware configuration will depend on tender bids</a:t>
            </a:r>
          </a:p>
          <a:p>
            <a:pPr marL="342900" indent="-342900">
              <a:buFont typeface="Arial" panose="020B0604020202020204" pitchFamily="34" charset="0"/>
              <a:buChar char="•"/>
            </a:pPr>
            <a:r>
              <a:rPr lang="en-GB" sz="2000" b="1" dirty="0"/>
              <a:t>Tursa supported until Sept 2027</a:t>
            </a:r>
          </a:p>
          <a:p>
            <a:pPr marL="800100" lvl="1" indent="-342900">
              <a:spcAft>
                <a:spcPts val="1200"/>
              </a:spcAft>
              <a:buFont typeface="Arial" panose="020B0604020202020204" pitchFamily="34" charset="0"/>
              <a:buChar char="•"/>
            </a:pPr>
            <a:r>
              <a:rPr lang="en-GB" sz="2000" b="1" dirty="0"/>
              <a:t>mitigation plan under development for gap between Tursa and NNSS.</a:t>
            </a:r>
          </a:p>
          <a:p>
            <a:pPr marL="742950" lvl="1" indent="-285750">
              <a:buFont typeface="Arial" panose="020B0604020202020204" pitchFamily="34" charset="0"/>
              <a:buChar char="•"/>
            </a:pPr>
            <a:endParaRPr lang="en-US" sz="2000" b="1" dirty="0"/>
          </a:p>
          <a:p>
            <a:pPr marL="285750" indent="-285750">
              <a:buFont typeface="Arial" panose="020B0604020202020204" pitchFamily="34" charset="0"/>
              <a:buChar char="•"/>
            </a:pPr>
            <a:endParaRPr lang="en-GB" sz="2000" dirty="0"/>
          </a:p>
        </p:txBody>
      </p:sp>
      <p:pic>
        <p:nvPicPr>
          <p:cNvPr id="15" name="Picture 2" descr="ACF cooling infrastructure">
            <a:extLst>
              <a:ext uri="{FF2B5EF4-FFF2-40B4-BE49-F238E27FC236}">
                <a16:creationId xmlns:a16="http://schemas.microsoft.com/office/drawing/2014/main" id="{BF84CA66-6724-967B-0714-3B2049AD19A5}"/>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a:fillRect/>
          </a:stretch>
        </p:blipFill>
        <p:spPr bwMode="auto">
          <a:xfrm>
            <a:off x="8155547" y="1506388"/>
            <a:ext cx="3497973" cy="4250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317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9526164C-864D-9223-193E-E74C6ED5B06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E4A0D4B-894A-D029-D9A9-D3D879D8DA4B}"/>
              </a:ext>
            </a:extLst>
          </p:cNvPr>
          <p:cNvSpPr txBox="1"/>
          <p:nvPr/>
        </p:nvSpPr>
        <p:spPr>
          <a:xfrm>
            <a:off x="403340" y="345182"/>
            <a:ext cx="11250180" cy="769441"/>
          </a:xfrm>
          <a:prstGeom prst="rect">
            <a:avLst/>
          </a:prstGeom>
          <a:noFill/>
        </p:spPr>
        <p:txBody>
          <a:bodyPr wrap="square" rtlCol="0" anchor="t">
            <a:spAutoFit/>
          </a:bodyPr>
          <a:lstStyle/>
          <a:p>
            <a:r>
              <a:rPr lang="en-GB" sz="4400" b="1" spc="-150">
                <a:solidFill>
                  <a:srgbClr val="2E2D62"/>
                </a:solidFill>
                <a:latin typeface="Arial" panose="020B0604020202020204" pitchFamily="34" charset="0"/>
                <a:cs typeface="Arial" panose="020B0604020202020204" pitchFamily="34" charset="0"/>
              </a:rPr>
              <a:t>NNSS: system and vision</a:t>
            </a:r>
            <a:endParaRPr lang="en-GB" sz="4400" b="1" spc="-150" dirty="0">
              <a:solidFill>
                <a:srgbClr val="2E2D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439A8EE-2426-2D69-DBAE-67A4938B7FE4}"/>
              </a:ext>
            </a:extLst>
          </p:cNvPr>
          <p:cNvSpPr txBox="1"/>
          <p:nvPr/>
        </p:nvSpPr>
        <p:spPr>
          <a:xfrm>
            <a:off x="333499" y="1393530"/>
            <a:ext cx="11525002" cy="4439677"/>
          </a:xfrm>
          <a:prstGeom prst="rect">
            <a:avLst/>
          </a:prstGeom>
          <a:noFill/>
        </p:spPr>
        <p:txBody>
          <a:bodyPr wrap="square" rtlCol="0">
            <a:spAutoFit/>
          </a:bodyPr>
          <a:lstStyle/>
          <a:p>
            <a:pPr marL="285750" indent="-285750">
              <a:buFont typeface="Arial" panose="020B0604020202020204" pitchFamily="34" charset="0"/>
              <a:buChar char="•"/>
            </a:pPr>
            <a:r>
              <a:rPr lang="en-GB" sz="2400" dirty="0">
                <a:latin typeface="Helvetica" pitchFamily="2" charset="0"/>
              </a:rPr>
              <a:t>Likely 1000-1500 nodes (4 GPUs per node)</a:t>
            </a:r>
          </a:p>
          <a:p>
            <a:pPr marL="285750" indent="-285750">
              <a:buFont typeface="Arial" panose="020B0604020202020204" pitchFamily="34" charset="0"/>
              <a:buChar char="•"/>
            </a:pPr>
            <a:endParaRPr lang="en-GB" sz="2400" dirty="0">
              <a:latin typeface="Helvetica" pitchFamily="2" charset="0"/>
            </a:endParaRPr>
          </a:p>
          <a:p>
            <a:pPr marL="285750" indent="-285750">
              <a:buFont typeface="Arial" panose="020B0604020202020204" pitchFamily="34" charset="0"/>
              <a:buChar char="•"/>
            </a:pPr>
            <a:r>
              <a:rPr lang="en-GB" sz="2400" dirty="0">
                <a:latin typeface="Helvetica" pitchFamily="2" charset="0"/>
              </a:rPr>
              <a:t>NNSS will target mission-driven research and support strategic national goals, with a focus on </a:t>
            </a:r>
            <a:r>
              <a:rPr lang="en-GB" sz="2400" b="1" dirty="0">
                <a:latin typeface="Helvetica" pitchFamily="2" charset="0"/>
              </a:rPr>
              <a:t>Grand Challenges</a:t>
            </a:r>
          </a:p>
          <a:p>
            <a:pPr marL="285750" indent="-285750">
              <a:buFont typeface="Arial" panose="020B0604020202020204" pitchFamily="34" charset="0"/>
              <a:buChar char="•"/>
            </a:pPr>
            <a:endParaRPr lang="en-GB" sz="2400" dirty="0">
              <a:latin typeface="Helvetica" pitchFamily="2" charset="0"/>
            </a:endParaRPr>
          </a:p>
          <a:p>
            <a:pPr marL="342900" indent="-342900">
              <a:lnSpc>
                <a:spcPct val="105000"/>
              </a:lnSpc>
              <a:spcAft>
                <a:spcPts val="300"/>
              </a:spcAft>
              <a:buFont typeface="Arial" panose="020B0604020202020204" pitchFamily="34" charset="0"/>
              <a:buChar char="•"/>
            </a:pPr>
            <a:r>
              <a:rPr lang="en-US" sz="2400" b="1" dirty="0">
                <a:latin typeface="Helvetica" pitchFamily="2" charset="0"/>
              </a:rPr>
              <a:t>Grand Challenges:</a:t>
            </a:r>
          </a:p>
          <a:p>
            <a:pPr marL="800100" lvl="1" indent="-342900">
              <a:lnSpc>
                <a:spcPct val="105000"/>
              </a:lnSpc>
              <a:spcAft>
                <a:spcPts val="300"/>
              </a:spcAft>
              <a:buFont typeface="Arial" panose="020B0604020202020204" pitchFamily="34" charset="0"/>
              <a:buChar char="•"/>
            </a:pPr>
            <a:r>
              <a:rPr lang="en-US" sz="2400" dirty="0">
                <a:latin typeface="Helvetica Light" panose="020B0403020202020204" pitchFamily="34" charset="0"/>
              </a:rPr>
              <a:t>Will be outcome-based </a:t>
            </a:r>
          </a:p>
          <a:p>
            <a:pPr marL="800100" lvl="1" indent="-342900">
              <a:lnSpc>
                <a:spcPct val="105000"/>
              </a:lnSpc>
              <a:spcAft>
                <a:spcPts val="300"/>
              </a:spcAft>
              <a:buFont typeface="Arial" panose="020B0604020202020204" pitchFamily="34" charset="0"/>
              <a:buChar char="•"/>
            </a:pPr>
            <a:r>
              <a:rPr lang="en-US" sz="2400" dirty="0">
                <a:latin typeface="Helvetica Light" panose="020B0403020202020204" pitchFamily="34" charset="0"/>
              </a:rPr>
              <a:t>Defined around societal challenges and government missions. </a:t>
            </a:r>
          </a:p>
          <a:p>
            <a:pPr marL="800100" lvl="1" indent="-342900">
              <a:lnSpc>
                <a:spcPct val="105000"/>
              </a:lnSpc>
              <a:spcAft>
                <a:spcPts val="600"/>
              </a:spcAft>
              <a:buFont typeface="Arial" panose="020B0604020202020204" pitchFamily="34" charset="0"/>
              <a:buChar char="•"/>
            </a:pPr>
            <a:r>
              <a:rPr lang="en-US" sz="2400" dirty="0">
                <a:latin typeface="Helvetica Light" panose="020B0403020202020204" pitchFamily="34" charset="0"/>
              </a:rPr>
              <a:t>Science grand challenges should be defined in terms that government will </a:t>
            </a:r>
            <a:r>
              <a:rPr lang="en-US" sz="2400" dirty="0" err="1">
                <a:latin typeface="Helvetica Light" panose="020B0403020202020204" pitchFamily="34" charset="0"/>
              </a:rPr>
              <a:t>recognise</a:t>
            </a:r>
            <a:r>
              <a:rPr lang="en-US" sz="2400" dirty="0">
                <a:latin typeface="Helvetica Light" panose="020B0403020202020204" pitchFamily="34" charset="0"/>
              </a:rPr>
              <a:t> (e.g. relevance to solving broader problems)</a:t>
            </a:r>
          </a:p>
          <a:p>
            <a:endParaRPr lang="en-GB" sz="2400" dirty="0">
              <a:latin typeface="Helvetica" pitchFamily="2" charset="0"/>
            </a:endParaRPr>
          </a:p>
        </p:txBody>
      </p:sp>
    </p:spTree>
    <p:extLst>
      <p:ext uri="{BB962C8B-B14F-4D97-AF65-F5344CB8AC3E}">
        <p14:creationId xmlns:p14="http://schemas.microsoft.com/office/powerpoint/2010/main" val="1525128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41DC9-2823-7655-A50B-376DB3863D5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736F80-472A-3DDC-433B-0DA5DCCE2062}"/>
              </a:ext>
            </a:extLst>
          </p:cNvPr>
          <p:cNvSpPr>
            <a:spLocks noGrp="1"/>
          </p:cNvSpPr>
          <p:nvPr>
            <p:ph idx="1"/>
          </p:nvPr>
        </p:nvSpPr>
        <p:spPr>
          <a:xfrm>
            <a:off x="423229" y="848598"/>
            <a:ext cx="11768771" cy="4516006"/>
          </a:xfrm>
        </p:spPr>
        <p:txBody>
          <a:bodyPr vert="horz" lIns="91440" tIns="45720" rIns="91440" bIns="45720" rtlCol="0" anchor="t">
            <a:noAutofit/>
          </a:bodyPr>
          <a:lstStyle/>
          <a:p>
            <a:pPr>
              <a:lnSpc>
                <a:spcPct val="105000"/>
              </a:lnSpc>
            </a:pPr>
            <a:r>
              <a:rPr lang="en-US" sz="2400" dirty="0" err="1">
                <a:latin typeface="Helvetica" pitchFamily="2" charset="0"/>
                <a:cs typeface="Arial"/>
              </a:rPr>
              <a:t>Seedcorn</a:t>
            </a:r>
            <a:r>
              <a:rPr lang="en-US" sz="2400" dirty="0">
                <a:latin typeface="Helvetica" pitchFamily="2" charset="0"/>
                <a:cs typeface="Arial"/>
              </a:rPr>
              <a:t> proposals: </a:t>
            </a:r>
          </a:p>
          <a:p>
            <a:pPr lvl="1">
              <a:lnSpc>
                <a:spcPct val="105000"/>
              </a:lnSpc>
            </a:pPr>
            <a:r>
              <a:rPr lang="en-US" dirty="0">
                <a:latin typeface="Helvetica Light" panose="020B0403020202020204" pitchFamily="34" charset="0"/>
                <a:cs typeface="Arial"/>
              </a:rPr>
              <a:t>Up to 3 months: code/system testing; proposal preparation</a:t>
            </a:r>
          </a:p>
          <a:p>
            <a:pPr lvl="1">
              <a:lnSpc>
                <a:spcPct val="105000"/>
              </a:lnSpc>
            </a:pPr>
            <a:r>
              <a:rPr lang="en-US" dirty="0">
                <a:latin typeface="Helvetica Light" panose="020B0403020202020204" pitchFamily="34" charset="0"/>
                <a:cs typeface="Arial"/>
              </a:rPr>
              <a:t>Light-touch review process: decisions within ~1 week</a:t>
            </a:r>
          </a:p>
          <a:p>
            <a:pPr lvl="1">
              <a:lnSpc>
                <a:spcPct val="105000"/>
              </a:lnSpc>
            </a:pPr>
            <a:r>
              <a:rPr lang="en-US" dirty="0">
                <a:latin typeface="Helvetica Light" panose="020B0403020202020204" pitchFamily="34" charset="0"/>
                <a:cs typeface="Arial"/>
              </a:rPr>
              <a:t>Allocations up to 100k CPU core hours or 1k GPU hours</a:t>
            </a:r>
          </a:p>
          <a:p>
            <a:pPr>
              <a:lnSpc>
                <a:spcPct val="105000"/>
              </a:lnSpc>
            </a:pPr>
            <a:r>
              <a:rPr lang="en-US" sz="2400" dirty="0">
                <a:latin typeface="Helvetica" pitchFamily="2" charset="0"/>
                <a:cs typeface="Arial"/>
              </a:rPr>
              <a:t>Resource Allocation Committee (RAC) calls</a:t>
            </a:r>
          </a:p>
          <a:p>
            <a:pPr lvl="1">
              <a:lnSpc>
                <a:spcPct val="105000"/>
              </a:lnSpc>
            </a:pPr>
            <a:r>
              <a:rPr lang="en-US" dirty="0">
                <a:latin typeface="Helvetica Light" panose="020B0403020202020204" pitchFamily="34" charset="0"/>
                <a:cs typeface="Arial"/>
              </a:rPr>
              <a:t>Project categories: small (up to 12 months) and large (up to 3 years)</a:t>
            </a:r>
          </a:p>
          <a:p>
            <a:pPr lvl="1">
              <a:lnSpc>
                <a:spcPct val="105000"/>
              </a:lnSpc>
            </a:pPr>
            <a:r>
              <a:rPr lang="en-US" dirty="0">
                <a:latin typeface="Helvetica Light" panose="020B0403020202020204" pitchFamily="34" charset="0"/>
                <a:cs typeface="Arial"/>
              </a:rPr>
              <a:t>Bids may request use of more than one </a:t>
            </a:r>
            <a:r>
              <a:rPr lang="en-US" dirty="0" err="1">
                <a:latin typeface="Helvetica Light" panose="020B0403020202020204" pitchFamily="34" charset="0"/>
                <a:cs typeface="Arial"/>
              </a:rPr>
              <a:t>DiRAC</a:t>
            </a:r>
            <a:r>
              <a:rPr lang="en-US" dirty="0">
                <a:latin typeface="Helvetica Light" panose="020B0403020202020204" pitchFamily="34" charset="0"/>
                <a:cs typeface="Arial"/>
              </a:rPr>
              <a:t> service</a:t>
            </a:r>
          </a:p>
          <a:p>
            <a:pPr lvl="1">
              <a:lnSpc>
                <a:spcPct val="105000"/>
              </a:lnSpc>
            </a:pPr>
            <a:r>
              <a:rPr lang="en-US" dirty="0">
                <a:latin typeface="Helvetica Light" panose="020B0403020202020204" pitchFamily="34" charset="0"/>
                <a:cs typeface="Arial"/>
              </a:rPr>
              <a:t>No bid may ask for &gt;80% of a given </a:t>
            </a:r>
            <a:r>
              <a:rPr lang="en-US" dirty="0" err="1">
                <a:latin typeface="Helvetica Light" panose="020B0403020202020204" pitchFamily="34" charset="0"/>
                <a:cs typeface="Arial"/>
              </a:rPr>
              <a:t>DiRAC</a:t>
            </a:r>
            <a:r>
              <a:rPr lang="en-US" dirty="0">
                <a:latin typeface="Helvetica Light" panose="020B0403020202020204" pitchFamily="34" charset="0"/>
                <a:cs typeface="Arial"/>
              </a:rPr>
              <a:t> machine </a:t>
            </a:r>
          </a:p>
          <a:p>
            <a:pPr lvl="1">
              <a:lnSpc>
                <a:spcPct val="105000"/>
              </a:lnSpc>
            </a:pPr>
            <a:r>
              <a:rPr lang="en-US" dirty="0">
                <a:latin typeface="Helvetica Light" panose="020B0403020202020204" pitchFamily="34" charset="0"/>
                <a:cs typeface="Arial"/>
              </a:rPr>
              <a:t>Annual calls – open in June; close in September, projects start following April</a:t>
            </a:r>
          </a:p>
          <a:p>
            <a:pPr lvl="1">
              <a:lnSpc>
                <a:spcPct val="105000"/>
              </a:lnSpc>
            </a:pPr>
            <a:r>
              <a:rPr lang="en-US" dirty="0">
                <a:latin typeface="Helvetica Light" panose="020B0403020202020204" pitchFamily="34" charset="0"/>
                <a:cs typeface="Arial"/>
              </a:rPr>
              <a:t>Next call: RAC19 – for allocations starting in April 2027</a:t>
            </a:r>
          </a:p>
          <a:p>
            <a:pPr>
              <a:lnSpc>
                <a:spcPct val="105000"/>
              </a:lnSpc>
            </a:pPr>
            <a:r>
              <a:rPr lang="en-US" sz="2400" dirty="0">
                <a:latin typeface="Helvetica" pitchFamily="2" charset="0"/>
                <a:cs typeface="Arial"/>
              </a:rPr>
              <a:t>Discretionary proposals</a:t>
            </a:r>
          </a:p>
          <a:p>
            <a:pPr lvl="1">
              <a:lnSpc>
                <a:spcPct val="105000"/>
              </a:lnSpc>
            </a:pPr>
            <a:r>
              <a:rPr lang="en-US" sz="2000" dirty="0">
                <a:latin typeface="Helvetica" pitchFamily="2" charset="0"/>
                <a:cs typeface="Arial"/>
              </a:rPr>
              <a:t>Requests that don’t fit into the above</a:t>
            </a:r>
          </a:p>
          <a:p>
            <a:pPr lvl="1">
              <a:lnSpc>
                <a:spcPct val="105000"/>
              </a:lnSpc>
            </a:pPr>
            <a:r>
              <a:rPr lang="en-US" sz="2000" dirty="0">
                <a:latin typeface="Helvetica" pitchFamily="2" charset="0"/>
                <a:cs typeface="Arial"/>
              </a:rPr>
              <a:t>Contact </a:t>
            </a:r>
            <a:r>
              <a:rPr lang="en-US" sz="2000" dirty="0" err="1">
                <a:latin typeface="Helvetica" pitchFamily="2" charset="0"/>
                <a:cs typeface="Arial"/>
              </a:rPr>
              <a:t>DiRAC</a:t>
            </a:r>
            <a:r>
              <a:rPr lang="en-US" sz="2000" dirty="0">
                <a:latin typeface="Helvetica" pitchFamily="2" charset="0"/>
                <a:cs typeface="Arial"/>
              </a:rPr>
              <a:t> Director</a:t>
            </a:r>
          </a:p>
        </p:txBody>
      </p:sp>
      <p:sp>
        <p:nvSpPr>
          <p:cNvPr id="6" name="Rectangle 2">
            <a:extLst>
              <a:ext uri="{FF2B5EF4-FFF2-40B4-BE49-F238E27FC236}">
                <a16:creationId xmlns:a16="http://schemas.microsoft.com/office/drawing/2014/main" id="{7BACF9EE-649C-FE3E-9D37-2CC95696709E}"/>
              </a:ext>
            </a:extLst>
          </p:cNvPr>
          <p:cNvSpPr>
            <a:spLocks noChangeArrowheads="1"/>
          </p:cNvSpPr>
          <p:nvPr/>
        </p:nvSpPr>
        <p:spPr bwMode="auto">
          <a:xfrm>
            <a:off x="0" y="5691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9" name="Group 8">
            <a:extLst>
              <a:ext uri="{FF2B5EF4-FFF2-40B4-BE49-F238E27FC236}">
                <a16:creationId xmlns:a16="http://schemas.microsoft.com/office/drawing/2014/main" id="{170A974D-F9ED-D151-3A63-2B6970D10450}"/>
              </a:ext>
            </a:extLst>
          </p:cNvPr>
          <p:cNvGrpSpPr/>
          <p:nvPr/>
        </p:nvGrpSpPr>
        <p:grpSpPr>
          <a:xfrm>
            <a:off x="0" y="0"/>
            <a:ext cx="12192006" cy="614598"/>
            <a:chOff x="1338588" y="1180366"/>
            <a:chExt cx="10390825" cy="871644"/>
          </a:xfrm>
        </p:grpSpPr>
        <p:sp>
          <p:nvSpPr>
            <p:cNvPr id="10" name="Rectangle 9">
              <a:extLst>
                <a:ext uri="{FF2B5EF4-FFF2-40B4-BE49-F238E27FC236}">
                  <a16:creationId xmlns:a16="http://schemas.microsoft.com/office/drawing/2014/main" id="{CED19C35-1FD5-C87E-22B0-7DC0D67FB25F}"/>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ectangle 10">
              <a:extLst>
                <a:ext uri="{FF2B5EF4-FFF2-40B4-BE49-F238E27FC236}">
                  <a16:creationId xmlns:a16="http://schemas.microsoft.com/office/drawing/2014/main" id="{2B5F4443-2AB8-F0FA-93D7-EF50E021E9E0}"/>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RAC calls (compute resources)</a:t>
              </a:r>
            </a:p>
          </p:txBody>
        </p:sp>
      </p:grpSp>
      <p:pic>
        <p:nvPicPr>
          <p:cNvPr id="12" name="Picture 11">
            <a:extLst>
              <a:ext uri="{FF2B5EF4-FFF2-40B4-BE49-F238E27FC236}">
                <a16:creationId xmlns:a16="http://schemas.microsoft.com/office/drawing/2014/main" id="{2E5BCB63-C2C9-2D5A-DAD0-4352046E6950}"/>
              </a:ext>
            </a:extLst>
          </p:cNvPr>
          <p:cNvPicPr>
            <a:picLocks noChangeAspect="1"/>
          </p:cNvPicPr>
          <p:nvPr/>
        </p:nvPicPr>
        <p:blipFill>
          <a:blip r:embed="rId3"/>
          <a:stretch>
            <a:fillRect/>
          </a:stretch>
        </p:blipFill>
        <p:spPr>
          <a:xfrm>
            <a:off x="11167872" y="34088"/>
            <a:ext cx="1024128" cy="467564"/>
          </a:xfrm>
          <a:prstGeom prst="rect">
            <a:avLst/>
          </a:prstGeom>
        </p:spPr>
      </p:pic>
    </p:spTree>
    <p:extLst>
      <p:ext uri="{BB962C8B-B14F-4D97-AF65-F5344CB8AC3E}">
        <p14:creationId xmlns:p14="http://schemas.microsoft.com/office/powerpoint/2010/main" val="4077479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E894A-D91E-7F32-BCBA-070DDEC5E3E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1B70D6-33FB-1C64-5ACF-5C27AA17024F}"/>
              </a:ext>
            </a:extLst>
          </p:cNvPr>
          <p:cNvSpPr>
            <a:spLocks noGrp="1"/>
          </p:cNvSpPr>
          <p:nvPr>
            <p:ph idx="1"/>
          </p:nvPr>
        </p:nvSpPr>
        <p:spPr>
          <a:xfrm>
            <a:off x="423229" y="848598"/>
            <a:ext cx="11768771" cy="4516006"/>
          </a:xfrm>
        </p:spPr>
        <p:txBody>
          <a:bodyPr vert="horz" lIns="91440" tIns="45720" rIns="91440" bIns="45720" rtlCol="0" anchor="t">
            <a:noAutofit/>
          </a:bodyPr>
          <a:lstStyle/>
          <a:p>
            <a:pPr>
              <a:lnSpc>
                <a:spcPct val="105000"/>
              </a:lnSpc>
            </a:pPr>
            <a:r>
              <a:rPr lang="en-US" sz="2400" dirty="0">
                <a:latin typeface="Helvetica" pitchFamily="2" charset="0"/>
                <a:cs typeface="Arial"/>
              </a:rPr>
              <a:t>RSE effort</a:t>
            </a:r>
          </a:p>
          <a:p>
            <a:pPr lvl="1">
              <a:lnSpc>
                <a:spcPct val="105000"/>
              </a:lnSpc>
            </a:pPr>
            <a:r>
              <a:rPr lang="en-US" dirty="0">
                <a:latin typeface="Helvetica Light" panose="020B0403020202020204" pitchFamily="34" charset="0"/>
                <a:cs typeface="Arial"/>
              </a:rPr>
              <a:t>Projects from 3 months to multiple years (typically 3-12 person months effort)</a:t>
            </a:r>
          </a:p>
          <a:p>
            <a:pPr lvl="1">
              <a:lnSpc>
                <a:spcPct val="105000"/>
              </a:lnSpc>
            </a:pPr>
            <a:r>
              <a:rPr lang="en-US" dirty="0">
                <a:latin typeface="Helvetica Light" panose="020B0403020202020204" pitchFamily="34" charset="0"/>
                <a:cs typeface="Arial"/>
              </a:rPr>
              <a:t>help </a:t>
            </a:r>
            <a:r>
              <a:rPr lang="en-US" dirty="0" err="1">
                <a:latin typeface="Helvetica Light" panose="020B0403020202020204" pitchFamily="34" charset="0"/>
                <a:cs typeface="Arial"/>
              </a:rPr>
              <a:t>optimise</a:t>
            </a:r>
            <a:r>
              <a:rPr lang="en-US" dirty="0">
                <a:latin typeface="Helvetica Light" panose="020B0403020202020204" pitchFamily="34" charset="0"/>
                <a:cs typeface="Arial"/>
              </a:rPr>
              <a:t> codes, improve workflows, and port to new hardware, but not to develop new science capability</a:t>
            </a:r>
          </a:p>
          <a:p>
            <a:pPr lvl="1">
              <a:lnSpc>
                <a:spcPct val="105000"/>
              </a:lnSpc>
            </a:pPr>
            <a:r>
              <a:rPr lang="en-US" dirty="0">
                <a:latin typeface="Helvetica Light" panose="020B0403020202020204" pitchFamily="34" charset="0"/>
                <a:cs typeface="Arial"/>
              </a:rPr>
              <a:t>5 FTE of staff effort available</a:t>
            </a:r>
          </a:p>
        </p:txBody>
      </p:sp>
      <p:sp>
        <p:nvSpPr>
          <p:cNvPr id="6" name="Rectangle 2">
            <a:extLst>
              <a:ext uri="{FF2B5EF4-FFF2-40B4-BE49-F238E27FC236}">
                <a16:creationId xmlns:a16="http://schemas.microsoft.com/office/drawing/2014/main" id="{8260FD6B-2E0D-4498-101C-E204E05530B6}"/>
              </a:ext>
            </a:extLst>
          </p:cNvPr>
          <p:cNvSpPr>
            <a:spLocks noChangeArrowheads="1"/>
          </p:cNvSpPr>
          <p:nvPr/>
        </p:nvSpPr>
        <p:spPr bwMode="auto">
          <a:xfrm>
            <a:off x="0" y="5691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9" name="Group 8">
            <a:extLst>
              <a:ext uri="{FF2B5EF4-FFF2-40B4-BE49-F238E27FC236}">
                <a16:creationId xmlns:a16="http://schemas.microsoft.com/office/drawing/2014/main" id="{C7F52C08-EF8D-F299-47B4-EA7C1AF65DDA}"/>
              </a:ext>
            </a:extLst>
          </p:cNvPr>
          <p:cNvGrpSpPr/>
          <p:nvPr/>
        </p:nvGrpSpPr>
        <p:grpSpPr>
          <a:xfrm>
            <a:off x="0" y="0"/>
            <a:ext cx="12192006" cy="614598"/>
            <a:chOff x="1338588" y="1180366"/>
            <a:chExt cx="10390825" cy="871644"/>
          </a:xfrm>
        </p:grpSpPr>
        <p:sp>
          <p:nvSpPr>
            <p:cNvPr id="10" name="Rectangle 9">
              <a:extLst>
                <a:ext uri="{FF2B5EF4-FFF2-40B4-BE49-F238E27FC236}">
                  <a16:creationId xmlns:a16="http://schemas.microsoft.com/office/drawing/2014/main" id="{210E0EDF-D1D6-F578-3AB0-1CC4E0A11439}"/>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ectangle 10">
              <a:extLst>
                <a:ext uri="{FF2B5EF4-FFF2-40B4-BE49-F238E27FC236}">
                  <a16:creationId xmlns:a16="http://schemas.microsoft.com/office/drawing/2014/main" id="{CE2468BF-1673-E3A9-6456-3155C1B58F58}"/>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RAC calls (humans effort)</a:t>
              </a:r>
            </a:p>
          </p:txBody>
        </p:sp>
      </p:grpSp>
      <p:pic>
        <p:nvPicPr>
          <p:cNvPr id="12" name="Picture 11">
            <a:extLst>
              <a:ext uri="{FF2B5EF4-FFF2-40B4-BE49-F238E27FC236}">
                <a16:creationId xmlns:a16="http://schemas.microsoft.com/office/drawing/2014/main" id="{824CFC42-CD81-12E7-CB09-7A2161D78535}"/>
              </a:ext>
            </a:extLst>
          </p:cNvPr>
          <p:cNvPicPr>
            <a:picLocks noChangeAspect="1"/>
          </p:cNvPicPr>
          <p:nvPr/>
        </p:nvPicPr>
        <p:blipFill>
          <a:blip r:embed="rId3"/>
          <a:stretch>
            <a:fillRect/>
          </a:stretch>
        </p:blipFill>
        <p:spPr>
          <a:xfrm>
            <a:off x="11167872" y="34088"/>
            <a:ext cx="1024128" cy="467564"/>
          </a:xfrm>
          <a:prstGeom prst="rect">
            <a:avLst/>
          </a:prstGeom>
        </p:spPr>
      </p:pic>
    </p:spTree>
    <p:extLst>
      <p:ext uri="{BB962C8B-B14F-4D97-AF65-F5344CB8AC3E}">
        <p14:creationId xmlns:p14="http://schemas.microsoft.com/office/powerpoint/2010/main" val="635462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4817AB-5E3A-738F-C91D-D8FE3D539C2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517BB5-0A87-18E6-EE36-7978169CC986}"/>
              </a:ext>
            </a:extLst>
          </p:cNvPr>
          <p:cNvSpPr>
            <a:spLocks noGrp="1"/>
          </p:cNvSpPr>
          <p:nvPr>
            <p:ph idx="1"/>
          </p:nvPr>
        </p:nvSpPr>
        <p:spPr>
          <a:xfrm>
            <a:off x="371470" y="842317"/>
            <a:ext cx="11136167" cy="5440258"/>
          </a:xfrm>
        </p:spPr>
        <p:txBody>
          <a:bodyPr vert="horz" lIns="91440" tIns="45720" rIns="91440" bIns="45720" rtlCol="0" anchor="t">
            <a:noAutofit/>
          </a:bodyPr>
          <a:lstStyle/>
          <a:p>
            <a:pPr>
              <a:lnSpc>
                <a:spcPct val="105000"/>
              </a:lnSpc>
            </a:pPr>
            <a:r>
              <a:rPr lang="en-US" sz="2400" dirty="0">
                <a:latin typeface="Helvetica" pitchFamily="2" charset="0"/>
                <a:cs typeface="Arial"/>
              </a:rPr>
              <a:t>Access to </a:t>
            </a:r>
            <a:r>
              <a:rPr lang="en-US" sz="2400" dirty="0" err="1">
                <a:latin typeface="Helvetica" pitchFamily="2" charset="0"/>
                <a:cs typeface="Arial"/>
              </a:rPr>
              <a:t>DiRAC</a:t>
            </a:r>
            <a:r>
              <a:rPr lang="en-US" sz="2400" dirty="0">
                <a:latin typeface="Helvetica" pitchFamily="2" charset="0"/>
                <a:cs typeface="Arial"/>
              </a:rPr>
              <a:t> resource via an annual call from the Resource Allocation Committee (RAC)</a:t>
            </a:r>
          </a:p>
          <a:p>
            <a:pPr>
              <a:lnSpc>
                <a:spcPct val="105000"/>
              </a:lnSpc>
            </a:pPr>
            <a:r>
              <a:rPr lang="en-US" sz="2400" dirty="0">
                <a:latin typeface="Helvetica Light" panose="020B0403020202020204" pitchFamily="34" charset="0"/>
                <a:cs typeface="Arial"/>
              </a:rPr>
              <a:t>RAC is an STFC-supported standing committee, completely independent of </a:t>
            </a:r>
            <a:r>
              <a:rPr lang="en-US" sz="2400" dirty="0" err="1">
                <a:latin typeface="Helvetica Light" panose="020B0403020202020204" pitchFamily="34" charset="0"/>
                <a:cs typeface="Arial"/>
              </a:rPr>
              <a:t>DiRAC</a:t>
            </a:r>
            <a:endParaRPr lang="en-US" sz="2400" dirty="0">
              <a:latin typeface="Helvetica" pitchFamily="2" charset="0"/>
              <a:cs typeface="Arial"/>
            </a:endParaRPr>
          </a:p>
          <a:p>
            <a:pPr>
              <a:lnSpc>
                <a:spcPct val="105000"/>
              </a:lnSpc>
            </a:pPr>
            <a:r>
              <a:rPr lang="en-US" dirty="0">
                <a:latin typeface="Helvetica Light" panose="020B0403020202020204" pitchFamily="34" charset="0"/>
                <a:cs typeface="Arial"/>
              </a:rPr>
              <a:t>Open to all researchers including ECRs</a:t>
            </a:r>
            <a:endParaRPr lang="en-US" sz="2400" dirty="0">
              <a:latin typeface="Helvetica" pitchFamily="2" charset="0"/>
              <a:cs typeface="Arial"/>
            </a:endParaRPr>
          </a:p>
          <a:p>
            <a:pPr>
              <a:lnSpc>
                <a:spcPct val="105000"/>
              </a:lnSpc>
            </a:pPr>
            <a:r>
              <a:rPr lang="en-US" dirty="0">
                <a:latin typeface="Helvetica Light" panose="020B0403020202020204" pitchFamily="34" charset="0"/>
                <a:cs typeface="Arial"/>
              </a:rPr>
              <a:t>This year’s deadline for RAC19: </a:t>
            </a:r>
            <a:r>
              <a:rPr lang="en-GB" b="1" dirty="0"/>
              <a:t>Thursday 17</a:t>
            </a:r>
            <a:r>
              <a:rPr lang="en-GB" b="1" baseline="30000" dirty="0"/>
              <a:t>th</a:t>
            </a:r>
            <a:r>
              <a:rPr lang="en-GB" b="1" dirty="0"/>
              <a:t> September 2026 16:00 UK time                   </a:t>
            </a:r>
            <a:r>
              <a:rPr lang="en-US" dirty="0">
                <a:latin typeface="Helvetica Light" panose="020B0403020202020204" pitchFamily="34" charset="0"/>
                <a:cs typeface="Arial"/>
                <a:hlinkClick r:id="rId3"/>
              </a:rPr>
              <a:t>https://dirac.ac.uk/getting-access/</a:t>
            </a:r>
            <a:r>
              <a:rPr lang="en-US" dirty="0">
                <a:latin typeface="Helvetica Light" panose="020B0403020202020204" pitchFamily="34" charset="0"/>
                <a:cs typeface="Arial"/>
              </a:rPr>
              <a:t> </a:t>
            </a:r>
          </a:p>
          <a:p>
            <a:pPr>
              <a:lnSpc>
                <a:spcPct val="105000"/>
              </a:lnSpc>
            </a:pPr>
            <a:r>
              <a:rPr lang="en-US" dirty="0">
                <a:latin typeface="Helvetica Light" panose="020B0403020202020204" pitchFamily="34" charset="0"/>
                <a:cs typeface="Arial"/>
              </a:rPr>
              <a:t>Apply via UKRI’s The Funding Service portal</a:t>
            </a:r>
          </a:p>
          <a:p>
            <a:pPr lvl="1">
              <a:lnSpc>
                <a:spcPct val="105000"/>
              </a:lnSpc>
            </a:pPr>
            <a:r>
              <a:rPr lang="en-US" dirty="0">
                <a:latin typeface="Helvetica Light" panose="020B0403020202020204" pitchFamily="34" charset="0"/>
                <a:cs typeface="Arial"/>
                <a:hlinkClick r:id="rId4"/>
              </a:rPr>
              <a:t>Webinar</a:t>
            </a:r>
            <a:r>
              <a:rPr lang="en-US" dirty="0">
                <a:latin typeface="Helvetica Light" panose="020B0403020202020204" pitchFamily="34" charset="0"/>
                <a:cs typeface="Arial"/>
              </a:rPr>
              <a:t>: Wednesday 8</a:t>
            </a:r>
            <a:r>
              <a:rPr lang="en-US" baseline="30000" dirty="0">
                <a:latin typeface="Helvetica Light" panose="020B0403020202020204" pitchFamily="34" charset="0"/>
                <a:cs typeface="Arial"/>
              </a:rPr>
              <a:t>th</a:t>
            </a:r>
            <a:r>
              <a:rPr lang="en-US" dirty="0">
                <a:latin typeface="Helvetica Light" panose="020B0403020202020204" pitchFamily="34" charset="0"/>
                <a:cs typeface="Arial"/>
              </a:rPr>
              <a:t> July at 1:30-3:30pm (zoom)</a:t>
            </a:r>
            <a:endParaRPr lang="en-GB" b="1" dirty="0"/>
          </a:p>
          <a:p>
            <a:pPr>
              <a:lnSpc>
                <a:spcPct val="105000"/>
              </a:lnSpc>
            </a:pPr>
            <a:r>
              <a:rPr lang="en-US" dirty="0">
                <a:latin typeface="Helvetica Light" panose="020B0403020202020204" pitchFamily="34" charset="0"/>
                <a:cs typeface="Arial"/>
              </a:rPr>
              <a:t>RAC calls are routinely oversubscribed: the resource awarded may be tapered according to ranking, provided the project remains feasible</a:t>
            </a:r>
          </a:p>
          <a:p>
            <a:pPr>
              <a:lnSpc>
                <a:spcPct val="105000"/>
              </a:lnSpc>
            </a:pPr>
            <a:endParaRPr lang="en-US" dirty="0">
              <a:latin typeface="Helvetica Light" panose="020B0403020202020204" pitchFamily="34" charset="0"/>
              <a:cs typeface="Arial"/>
            </a:endParaRPr>
          </a:p>
        </p:txBody>
      </p:sp>
      <p:sp>
        <p:nvSpPr>
          <p:cNvPr id="6" name="Rectangle 2">
            <a:extLst>
              <a:ext uri="{FF2B5EF4-FFF2-40B4-BE49-F238E27FC236}">
                <a16:creationId xmlns:a16="http://schemas.microsoft.com/office/drawing/2014/main" id="{A830B293-7223-8E15-1055-1ED8777004AB}"/>
              </a:ext>
            </a:extLst>
          </p:cNvPr>
          <p:cNvSpPr>
            <a:spLocks noChangeArrowheads="1"/>
          </p:cNvSpPr>
          <p:nvPr/>
        </p:nvSpPr>
        <p:spPr bwMode="auto">
          <a:xfrm>
            <a:off x="0" y="5691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9" name="Group 8">
            <a:extLst>
              <a:ext uri="{FF2B5EF4-FFF2-40B4-BE49-F238E27FC236}">
                <a16:creationId xmlns:a16="http://schemas.microsoft.com/office/drawing/2014/main" id="{C318B9DE-21E9-FDA7-E3DD-39A4844F32B0}"/>
              </a:ext>
            </a:extLst>
          </p:cNvPr>
          <p:cNvGrpSpPr/>
          <p:nvPr/>
        </p:nvGrpSpPr>
        <p:grpSpPr>
          <a:xfrm>
            <a:off x="0" y="0"/>
            <a:ext cx="12192006" cy="614598"/>
            <a:chOff x="1338588" y="1180366"/>
            <a:chExt cx="10390825" cy="871644"/>
          </a:xfrm>
        </p:grpSpPr>
        <p:sp>
          <p:nvSpPr>
            <p:cNvPr id="10" name="Rectangle 9">
              <a:extLst>
                <a:ext uri="{FF2B5EF4-FFF2-40B4-BE49-F238E27FC236}">
                  <a16:creationId xmlns:a16="http://schemas.microsoft.com/office/drawing/2014/main" id="{979043AA-38DA-D4CE-6DCD-1DA9214259BD}"/>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ectangle 10">
              <a:extLst>
                <a:ext uri="{FF2B5EF4-FFF2-40B4-BE49-F238E27FC236}">
                  <a16:creationId xmlns:a16="http://schemas.microsoft.com/office/drawing/2014/main" id="{4E146E82-4889-7B6D-26CF-73E0AB54850F}"/>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dirty="0">
                  <a:ln w="0"/>
                  <a:solidFill>
                    <a:schemeClr val="bg1"/>
                  </a:solidFill>
                  <a:effectLst>
                    <a:outerShdw blurRad="38100" dist="19050" dir="2700000" algn="tl" rotWithShape="0">
                      <a:schemeClr val="dk1">
                        <a:alpha val="40000"/>
                      </a:schemeClr>
                    </a:outerShdw>
                  </a:effectLst>
                </a:rPr>
                <a:t>Applying for </a:t>
              </a:r>
              <a:r>
                <a:rPr lang="en-US" sz="4000" b="1" dirty="0" err="1">
                  <a:ln w="0"/>
                  <a:solidFill>
                    <a:schemeClr val="bg1"/>
                  </a:solidFill>
                  <a:effectLst>
                    <a:outerShdw blurRad="38100" dist="19050" dir="2700000" algn="tl" rotWithShape="0">
                      <a:schemeClr val="dk1">
                        <a:alpha val="40000"/>
                      </a:schemeClr>
                    </a:outerShdw>
                  </a:effectLst>
                </a:rPr>
                <a:t>DiRAC</a:t>
              </a:r>
              <a:r>
                <a:rPr lang="en-US" sz="4000" b="1" dirty="0">
                  <a:ln w="0"/>
                  <a:solidFill>
                    <a:schemeClr val="bg1"/>
                  </a:solidFill>
                  <a:effectLst>
                    <a:outerShdw blurRad="38100" dist="19050" dir="2700000" algn="tl" rotWithShape="0">
                      <a:schemeClr val="dk1">
                        <a:alpha val="40000"/>
                      </a:schemeClr>
                    </a:outerShdw>
                  </a:effectLst>
                </a:rPr>
                <a:t> resources – next call!</a:t>
              </a:r>
            </a:p>
          </p:txBody>
        </p:sp>
      </p:grpSp>
      <p:pic>
        <p:nvPicPr>
          <p:cNvPr id="12" name="Picture 11">
            <a:extLst>
              <a:ext uri="{FF2B5EF4-FFF2-40B4-BE49-F238E27FC236}">
                <a16:creationId xmlns:a16="http://schemas.microsoft.com/office/drawing/2014/main" id="{0282324A-26B1-3519-43DE-484038B99BAA}"/>
              </a:ext>
            </a:extLst>
          </p:cNvPr>
          <p:cNvPicPr>
            <a:picLocks noChangeAspect="1"/>
          </p:cNvPicPr>
          <p:nvPr/>
        </p:nvPicPr>
        <p:blipFill>
          <a:blip r:embed="rId5"/>
          <a:stretch>
            <a:fillRect/>
          </a:stretch>
        </p:blipFill>
        <p:spPr>
          <a:xfrm>
            <a:off x="11167872" y="34088"/>
            <a:ext cx="1024128" cy="467564"/>
          </a:xfrm>
          <a:prstGeom prst="rect">
            <a:avLst/>
          </a:prstGeom>
        </p:spPr>
      </p:pic>
    </p:spTree>
    <p:extLst>
      <p:ext uri="{BB962C8B-B14F-4D97-AF65-F5344CB8AC3E}">
        <p14:creationId xmlns:p14="http://schemas.microsoft.com/office/powerpoint/2010/main" val="3175916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A2FB2-CF4E-578C-DAAF-3839B6A7FE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90870A-188C-F290-98E3-EB4D71B7CE45}"/>
              </a:ext>
            </a:extLst>
          </p:cNvPr>
          <p:cNvSpPr>
            <a:spLocks noGrp="1"/>
          </p:cNvSpPr>
          <p:nvPr>
            <p:ph type="title"/>
          </p:nvPr>
        </p:nvSpPr>
        <p:spPr>
          <a:xfrm>
            <a:off x="133349" y="-212859"/>
            <a:ext cx="10515600" cy="1325563"/>
          </a:xfrm>
        </p:spPr>
        <p:txBody>
          <a:bodyPr/>
          <a:lstStyle/>
          <a:p>
            <a:r>
              <a:rPr lang="en-US" dirty="0"/>
              <a:t>Outline</a:t>
            </a:r>
          </a:p>
        </p:txBody>
      </p:sp>
      <p:sp>
        <p:nvSpPr>
          <p:cNvPr id="4" name="Footer Placeholder 3">
            <a:extLst>
              <a:ext uri="{FF2B5EF4-FFF2-40B4-BE49-F238E27FC236}">
                <a16:creationId xmlns:a16="http://schemas.microsoft.com/office/drawing/2014/main" id="{6C8C9DC5-51B0-7AD0-72F0-1C4F4851250A}"/>
              </a:ext>
            </a:extLst>
          </p:cNvPr>
          <p:cNvSpPr>
            <a:spLocks noGrp="1"/>
          </p:cNvSpPr>
          <p:nvPr>
            <p:ph type="ftr" sz="quarter" idx="11"/>
          </p:nvPr>
        </p:nvSpPr>
        <p:spPr/>
        <p:txBody>
          <a:bodyPr/>
          <a:lstStyle/>
          <a:p>
            <a:r>
              <a:rPr lang="en-US"/>
              <a:t>EPCC, The University of Edinburgh</a:t>
            </a:r>
            <a:endParaRPr lang="en-US" dirty="0"/>
          </a:p>
        </p:txBody>
      </p:sp>
      <p:sp>
        <p:nvSpPr>
          <p:cNvPr id="5" name="Slide Number Placeholder 4">
            <a:extLst>
              <a:ext uri="{FF2B5EF4-FFF2-40B4-BE49-F238E27FC236}">
                <a16:creationId xmlns:a16="http://schemas.microsoft.com/office/drawing/2014/main" id="{8DAADE1E-1CFD-126D-56D9-CDB9657F9F13}"/>
              </a:ext>
            </a:extLst>
          </p:cNvPr>
          <p:cNvSpPr>
            <a:spLocks noGrp="1"/>
          </p:cNvSpPr>
          <p:nvPr>
            <p:ph type="sldNum" sz="quarter" idx="12"/>
          </p:nvPr>
        </p:nvSpPr>
        <p:spPr/>
        <p:txBody>
          <a:bodyPr/>
          <a:lstStyle/>
          <a:p>
            <a:fld id="{2E673B58-0F97-924D-B08E-6218A6BAD949}" type="slidenum">
              <a:rPr lang="en-US" smtClean="0"/>
              <a:t>2</a:t>
            </a:fld>
            <a:endParaRPr lang="en-US"/>
          </a:p>
        </p:txBody>
      </p:sp>
      <p:sp>
        <p:nvSpPr>
          <p:cNvPr id="6" name="Content Placeholder 2">
            <a:extLst>
              <a:ext uri="{FF2B5EF4-FFF2-40B4-BE49-F238E27FC236}">
                <a16:creationId xmlns:a16="http://schemas.microsoft.com/office/drawing/2014/main" id="{64738E80-84FF-E3C7-C91D-F780C66B3265}"/>
              </a:ext>
            </a:extLst>
          </p:cNvPr>
          <p:cNvSpPr>
            <a:spLocks noGrp="1"/>
          </p:cNvSpPr>
          <p:nvPr>
            <p:ph idx="1"/>
          </p:nvPr>
        </p:nvSpPr>
        <p:spPr>
          <a:xfrm>
            <a:off x="304797" y="774700"/>
            <a:ext cx="11887203" cy="5581650"/>
          </a:xfrm>
        </p:spPr>
        <p:txBody>
          <a:bodyPr>
            <a:normAutofit fontScale="77500" lnSpcReduction="20000"/>
          </a:bodyPr>
          <a:lstStyle/>
          <a:p>
            <a:r>
              <a:rPr lang="en-GB" dirty="0"/>
              <a:t>Who am I</a:t>
            </a:r>
          </a:p>
          <a:p>
            <a:endParaRPr lang="en-GB" dirty="0"/>
          </a:p>
          <a:p>
            <a:r>
              <a:rPr lang="en-GB" dirty="0"/>
              <a:t> </a:t>
            </a:r>
          </a:p>
          <a:p>
            <a:pPr marL="0" indent="0">
              <a:buNone/>
            </a:pPr>
            <a:r>
              <a:rPr lang="en-GB" dirty="0"/>
              <a:t> </a:t>
            </a:r>
          </a:p>
          <a:p>
            <a:r>
              <a:rPr lang="en-GB" dirty="0"/>
              <a:t> </a:t>
            </a:r>
          </a:p>
          <a:p>
            <a:endParaRPr lang="en-GB" dirty="0"/>
          </a:p>
          <a:p>
            <a:r>
              <a:rPr lang="en-GB" dirty="0"/>
              <a:t>Other compute</a:t>
            </a:r>
          </a:p>
          <a:p>
            <a:endParaRPr lang="en-GB" dirty="0"/>
          </a:p>
          <a:p>
            <a:r>
              <a:rPr lang="en-GB" dirty="0"/>
              <a:t>RAC calls</a:t>
            </a:r>
          </a:p>
          <a:p>
            <a:r>
              <a:rPr lang="en-GB" dirty="0"/>
              <a:t>Applying to RAC</a:t>
            </a:r>
          </a:p>
          <a:p>
            <a:pPr lvl="1"/>
            <a:r>
              <a:rPr lang="en-GB" dirty="0"/>
              <a:t>Scaling case</a:t>
            </a:r>
          </a:p>
          <a:p>
            <a:pPr lvl="1"/>
            <a:r>
              <a:rPr lang="en-GB" dirty="0"/>
              <a:t>Amount of resources</a:t>
            </a:r>
          </a:p>
          <a:p>
            <a:r>
              <a:rPr lang="en-GB" dirty="0"/>
              <a:t>Running a parallel code</a:t>
            </a:r>
          </a:p>
          <a:p>
            <a:pPr lvl="1"/>
            <a:r>
              <a:rPr lang="en-GB" dirty="0"/>
              <a:t>CFD example</a:t>
            </a:r>
          </a:p>
          <a:p>
            <a:pPr lvl="1"/>
            <a:r>
              <a:rPr lang="en-GB" dirty="0"/>
              <a:t>Discretisation</a:t>
            </a:r>
          </a:p>
          <a:p>
            <a:pPr lvl="1"/>
            <a:r>
              <a:rPr lang="en-GB" dirty="0"/>
              <a:t>Parallelisation</a:t>
            </a:r>
          </a:p>
          <a:p>
            <a:pPr lvl="1"/>
            <a:r>
              <a:rPr lang="en-GB" dirty="0"/>
              <a:t>Exercise</a:t>
            </a:r>
          </a:p>
          <a:p>
            <a:endParaRPr lang="en-GB" dirty="0"/>
          </a:p>
        </p:txBody>
      </p:sp>
      <p:pic>
        <p:nvPicPr>
          <p:cNvPr id="3" name="Graphic 2">
            <a:extLst>
              <a:ext uri="{FF2B5EF4-FFF2-40B4-BE49-F238E27FC236}">
                <a16:creationId xmlns:a16="http://schemas.microsoft.com/office/drawing/2014/main" id="{2A4DC4D0-89D2-0E62-D7EB-653E5552BB7A}"/>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635925" y="1435840"/>
            <a:ext cx="1749003" cy="458627"/>
          </a:xfrm>
          <a:prstGeom prst="rect">
            <a:avLst/>
          </a:prstGeom>
        </p:spPr>
      </p:pic>
      <p:pic>
        <p:nvPicPr>
          <p:cNvPr id="8" name="Picture 7">
            <a:extLst>
              <a:ext uri="{FF2B5EF4-FFF2-40B4-BE49-F238E27FC236}">
                <a16:creationId xmlns:a16="http://schemas.microsoft.com/office/drawing/2014/main" id="{E5BCC2A4-CD05-B37B-89A0-A5FAD4339D1B}"/>
              </a:ext>
            </a:extLst>
          </p:cNvPr>
          <p:cNvPicPr>
            <a:picLocks noChangeAspect="1"/>
          </p:cNvPicPr>
          <p:nvPr/>
        </p:nvPicPr>
        <p:blipFill>
          <a:blip r:embed="rId4"/>
          <a:stretch>
            <a:fillRect/>
          </a:stretch>
        </p:blipFill>
        <p:spPr>
          <a:xfrm>
            <a:off x="4533709" y="0"/>
            <a:ext cx="3848291" cy="6858000"/>
          </a:xfrm>
          <a:prstGeom prst="rect">
            <a:avLst/>
          </a:prstGeom>
        </p:spPr>
      </p:pic>
      <p:pic>
        <p:nvPicPr>
          <p:cNvPr id="9" name="Graphic 8">
            <a:extLst>
              <a:ext uri="{FF2B5EF4-FFF2-40B4-BE49-F238E27FC236}">
                <a16:creationId xmlns:a16="http://schemas.microsoft.com/office/drawing/2014/main" id="{7897D21F-3C5D-FD9A-B583-B71E3A8C7DD7}"/>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9685563" y="213964"/>
            <a:ext cx="2570809" cy="674123"/>
          </a:xfrm>
          <a:prstGeom prst="rect">
            <a:avLst/>
          </a:prstGeom>
        </p:spPr>
      </p:pic>
      <p:pic>
        <p:nvPicPr>
          <p:cNvPr id="10" name="Picture 9">
            <a:extLst>
              <a:ext uri="{FF2B5EF4-FFF2-40B4-BE49-F238E27FC236}">
                <a16:creationId xmlns:a16="http://schemas.microsoft.com/office/drawing/2014/main" id="{312F329D-1406-B534-4342-0FCC86020414}"/>
              </a:ext>
            </a:extLst>
          </p:cNvPr>
          <p:cNvPicPr>
            <a:picLocks noChangeAspect="1"/>
          </p:cNvPicPr>
          <p:nvPr/>
        </p:nvPicPr>
        <p:blipFill>
          <a:blip r:embed="rId5"/>
          <a:stretch>
            <a:fillRect/>
          </a:stretch>
        </p:blipFill>
        <p:spPr>
          <a:xfrm>
            <a:off x="635925" y="2089730"/>
            <a:ext cx="1024128" cy="467564"/>
          </a:xfrm>
          <a:prstGeom prst="rect">
            <a:avLst/>
          </a:prstGeom>
        </p:spPr>
      </p:pic>
    </p:spTree>
    <p:extLst>
      <p:ext uri="{BB962C8B-B14F-4D97-AF65-F5344CB8AC3E}">
        <p14:creationId xmlns:p14="http://schemas.microsoft.com/office/powerpoint/2010/main" val="722616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2FE65-7B12-9FC9-879C-EC2759B0E3F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58DEEC-7BAC-97C1-1262-42A618337E9C}"/>
              </a:ext>
            </a:extLst>
          </p:cNvPr>
          <p:cNvSpPr>
            <a:spLocks noGrp="1"/>
          </p:cNvSpPr>
          <p:nvPr>
            <p:ph idx="1"/>
          </p:nvPr>
        </p:nvSpPr>
        <p:spPr>
          <a:xfrm>
            <a:off x="423228" y="848597"/>
            <a:ext cx="11515729" cy="5776489"/>
          </a:xfrm>
        </p:spPr>
        <p:txBody>
          <a:bodyPr vert="horz" lIns="91440" tIns="45720" rIns="91440" bIns="45720" rtlCol="0" anchor="t">
            <a:noAutofit/>
          </a:bodyPr>
          <a:lstStyle/>
          <a:p>
            <a:pPr>
              <a:lnSpc>
                <a:spcPct val="105000"/>
              </a:lnSpc>
            </a:pPr>
            <a:r>
              <a:rPr lang="en-US" sz="2400" dirty="0">
                <a:latin typeface="Helvetica" pitchFamily="2" charset="0"/>
                <a:cs typeface="Arial"/>
              </a:rPr>
              <a:t>Resource Allocation Committee (RAC) calls</a:t>
            </a:r>
          </a:p>
          <a:p>
            <a:pPr lvl="1">
              <a:lnSpc>
                <a:spcPct val="105000"/>
              </a:lnSpc>
            </a:pPr>
            <a:r>
              <a:rPr lang="en-US" dirty="0">
                <a:latin typeface="Helvetica Light" panose="020B0403020202020204" pitchFamily="34" charset="0"/>
                <a:cs typeface="Arial"/>
              </a:rPr>
              <a:t>Every RAC proposal requires a scientific case and a technical case</a:t>
            </a:r>
          </a:p>
          <a:p>
            <a:pPr lvl="1">
              <a:lnSpc>
                <a:spcPct val="105000"/>
              </a:lnSpc>
            </a:pPr>
            <a:r>
              <a:rPr lang="en-US" dirty="0">
                <a:latin typeface="Helvetica Light" panose="020B0403020202020204" pitchFamily="34" charset="0"/>
                <a:cs typeface="Arial"/>
              </a:rPr>
              <a:t>We’ll concentrate here on the technical case</a:t>
            </a:r>
          </a:p>
          <a:p>
            <a:pPr lvl="2">
              <a:lnSpc>
                <a:spcPct val="105000"/>
              </a:lnSpc>
            </a:pPr>
            <a:r>
              <a:rPr lang="en-US" dirty="0">
                <a:latin typeface="Helvetica Light" panose="020B0403020202020204" pitchFamily="34" charset="0"/>
                <a:cs typeface="Arial"/>
              </a:rPr>
              <a:t>In particular resources being requested and scaling case</a:t>
            </a:r>
          </a:p>
          <a:p>
            <a:pPr lvl="1">
              <a:lnSpc>
                <a:spcPct val="105000"/>
              </a:lnSpc>
            </a:pPr>
            <a:r>
              <a:rPr lang="en-US" dirty="0">
                <a:latin typeface="Helvetica Light" panose="020B0403020202020204" pitchFamily="34" charset="0"/>
                <a:cs typeface="Arial"/>
              </a:rPr>
              <a:t>Technical case form consists of 6 sections, including</a:t>
            </a:r>
          </a:p>
          <a:p>
            <a:pPr lvl="2">
              <a:lnSpc>
                <a:spcPct val="105000"/>
              </a:lnSpc>
            </a:pPr>
            <a:r>
              <a:rPr lang="en-US" dirty="0">
                <a:latin typeface="Helvetica Light" panose="020B0403020202020204" pitchFamily="34" charset="0"/>
                <a:cs typeface="Arial"/>
              </a:rPr>
              <a:t>codes to be used (status and underlying dependencies)</a:t>
            </a:r>
          </a:p>
          <a:p>
            <a:pPr lvl="2">
              <a:lnSpc>
                <a:spcPct val="105000"/>
              </a:lnSpc>
            </a:pPr>
            <a:r>
              <a:rPr lang="en-US" dirty="0">
                <a:latin typeface="Helvetica Light" panose="020B0403020202020204" pitchFamily="34" charset="0"/>
                <a:cs typeface="Arial"/>
              </a:rPr>
              <a:t>Performance and scaling of codes to be used</a:t>
            </a:r>
          </a:p>
          <a:p>
            <a:pPr lvl="3">
              <a:lnSpc>
                <a:spcPct val="105000"/>
              </a:lnSpc>
            </a:pPr>
            <a:r>
              <a:rPr lang="en-US" dirty="0">
                <a:latin typeface="Helvetica Light" panose="020B0403020202020204" pitchFamily="34" charset="0"/>
                <a:cs typeface="Arial"/>
              </a:rPr>
              <a:t>Previously had separate weak/strong scaling – now have one scaling section where you give whatever scaling is appropriate (weak, strong, or both weak and strong)</a:t>
            </a:r>
          </a:p>
          <a:p>
            <a:pPr lvl="2">
              <a:lnSpc>
                <a:spcPct val="105000"/>
              </a:lnSpc>
            </a:pPr>
            <a:r>
              <a:rPr lang="en-US" dirty="0">
                <a:latin typeface="Helvetica Light" panose="020B0403020202020204" pitchFamily="34" charset="0"/>
                <a:cs typeface="Arial"/>
              </a:rPr>
              <a:t>What jobs are to be run (typical and largest)…</a:t>
            </a:r>
          </a:p>
          <a:p>
            <a:pPr lvl="2">
              <a:lnSpc>
                <a:spcPct val="105000"/>
              </a:lnSpc>
            </a:pPr>
            <a:r>
              <a:rPr lang="en-US" dirty="0">
                <a:latin typeface="Helvetica Light" panose="020B0403020202020204" pitchFamily="34" charset="0"/>
                <a:cs typeface="Arial"/>
              </a:rPr>
              <a:t>…and where (request specific systems)</a:t>
            </a:r>
          </a:p>
          <a:p>
            <a:pPr lvl="2">
              <a:lnSpc>
                <a:spcPct val="105000"/>
              </a:lnSpc>
            </a:pPr>
            <a:r>
              <a:rPr lang="en-US" dirty="0">
                <a:latin typeface="Helvetica Light" panose="020B0403020202020204" pitchFamily="34" charset="0"/>
                <a:cs typeface="Arial"/>
              </a:rPr>
              <a:t>Compute resources requested</a:t>
            </a:r>
          </a:p>
          <a:p>
            <a:pPr lvl="3">
              <a:lnSpc>
                <a:spcPct val="105000"/>
              </a:lnSpc>
            </a:pPr>
            <a:r>
              <a:rPr lang="en-US" dirty="0">
                <a:latin typeface="Helvetica Light" panose="020B0403020202020204" pitchFamily="34" charset="0"/>
                <a:cs typeface="Arial"/>
              </a:rPr>
              <a:t>Split into years (and quarters for first year)</a:t>
            </a:r>
          </a:p>
          <a:p>
            <a:pPr lvl="2">
              <a:lnSpc>
                <a:spcPct val="105000"/>
              </a:lnSpc>
            </a:pPr>
            <a:r>
              <a:rPr lang="en-US" dirty="0">
                <a:latin typeface="Helvetica Light" panose="020B0403020202020204" pitchFamily="34" charset="0"/>
                <a:cs typeface="Arial"/>
              </a:rPr>
              <a:t>Storage requested</a:t>
            </a:r>
          </a:p>
          <a:p>
            <a:pPr lvl="2">
              <a:lnSpc>
                <a:spcPct val="105000"/>
              </a:lnSpc>
            </a:pPr>
            <a:r>
              <a:rPr lang="en-US" dirty="0">
                <a:latin typeface="Helvetica Light" panose="020B0403020202020204" pitchFamily="34" charset="0"/>
                <a:cs typeface="Arial"/>
              </a:rPr>
              <a:t>Data production/transfer</a:t>
            </a:r>
          </a:p>
          <a:p>
            <a:pPr lvl="2">
              <a:lnSpc>
                <a:spcPct val="105000"/>
              </a:lnSpc>
            </a:pPr>
            <a:endParaRPr lang="en-US" dirty="0">
              <a:latin typeface="Helvetica Light" panose="020B0403020202020204" pitchFamily="34" charset="0"/>
              <a:cs typeface="Arial"/>
            </a:endParaRPr>
          </a:p>
          <a:p>
            <a:pPr lvl="2">
              <a:lnSpc>
                <a:spcPct val="105000"/>
              </a:lnSpc>
            </a:pPr>
            <a:endParaRPr lang="en-US" dirty="0">
              <a:latin typeface="Helvetica Light" panose="020B0403020202020204" pitchFamily="34" charset="0"/>
              <a:cs typeface="Arial"/>
            </a:endParaRPr>
          </a:p>
        </p:txBody>
      </p:sp>
      <p:sp>
        <p:nvSpPr>
          <p:cNvPr id="6" name="Rectangle 2">
            <a:extLst>
              <a:ext uri="{FF2B5EF4-FFF2-40B4-BE49-F238E27FC236}">
                <a16:creationId xmlns:a16="http://schemas.microsoft.com/office/drawing/2014/main" id="{D893D94B-4C70-A4B4-91CE-5052020D2CC7}"/>
              </a:ext>
            </a:extLst>
          </p:cNvPr>
          <p:cNvSpPr>
            <a:spLocks noChangeArrowheads="1"/>
          </p:cNvSpPr>
          <p:nvPr/>
        </p:nvSpPr>
        <p:spPr bwMode="auto">
          <a:xfrm>
            <a:off x="0" y="5691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9" name="Group 8">
            <a:extLst>
              <a:ext uri="{FF2B5EF4-FFF2-40B4-BE49-F238E27FC236}">
                <a16:creationId xmlns:a16="http://schemas.microsoft.com/office/drawing/2014/main" id="{9B2EAA5A-DDC3-E703-6672-1A3DCB660BC9}"/>
              </a:ext>
            </a:extLst>
          </p:cNvPr>
          <p:cNvGrpSpPr/>
          <p:nvPr/>
        </p:nvGrpSpPr>
        <p:grpSpPr>
          <a:xfrm>
            <a:off x="0" y="0"/>
            <a:ext cx="12192006" cy="614598"/>
            <a:chOff x="1338588" y="1180366"/>
            <a:chExt cx="10390825" cy="871644"/>
          </a:xfrm>
        </p:grpSpPr>
        <p:sp>
          <p:nvSpPr>
            <p:cNvPr id="10" name="Rectangle 9">
              <a:extLst>
                <a:ext uri="{FF2B5EF4-FFF2-40B4-BE49-F238E27FC236}">
                  <a16:creationId xmlns:a16="http://schemas.microsoft.com/office/drawing/2014/main" id="{D78BED60-2FE3-5B21-9990-F37F91EB3516}"/>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ectangle 10">
              <a:extLst>
                <a:ext uri="{FF2B5EF4-FFF2-40B4-BE49-F238E27FC236}">
                  <a16:creationId xmlns:a16="http://schemas.microsoft.com/office/drawing/2014/main" id="{5D74727B-26D4-F042-3C7E-10C43BF0C100}"/>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err="1">
                  <a:ln w="0"/>
                  <a:solidFill>
                    <a:schemeClr val="bg1"/>
                  </a:solidFill>
                  <a:effectLst>
                    <a:outerShdw blurRad="38100" dist="19050" dir="2700000" algn="tl" rotWithShape="0">
                      <a:schemeClr val="dk1">
                        <a:alpha val="40000"/>
                      </a:schemeClr>
                    </a:outerShdw>
                  </a:effectLst>
                  <a:latin typeface="+mj-lt"/>
                  <a:ea typeface="+mj-ea"/>
                  <a:cs typeface="+mj-cs"/>
                </a:rPr>
                <a:t>DiRAC</a:t>
              </a: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 RAC – constructing a technical case </a:t>
              </a:r>
            </a:p>
          </p:txBody>
        </p:sp>
      </p:grpSp>
      <p:pic>
        <p:nvPicPr>
          <p:cNvPr id="12" name="Picture 11">
            <a:extLst>
              <a:ext uri="{FF2B5EF4-FFF2-40B4-BE49-F238E27FC236}">
                <a16:creationId xmlns:a16="http://schemas.microsoft.com/office/drawing/2014/main" id="{F8913A4D-C5FC-65C1-AE36-C8967818C8FE}"/>
              </a:ext>
            </a:extLst>
          </p:cNvPr>
          <p:cNvPicPr>
            <a:picLocks noChangeAspect="1"/>
          </p:cNvPicPr>
          <p:nvPr/>
        </p:nvPicPr>
        <p:blipFill>
          <a:blip r:embed="rId3"/>
          <a:stretch>
            <a:fillRect/>
          </a:stretch>
        </p:blipFill>
        <p:spPr>
          <a:xfrm>
            <a:off x="11167872" y="34088"/>
            <a:ext cx="1024128" cy="467564"/>
          </a:xfrm>
          <a:prstGeom prst="rect">
            <a:avLst/>
          </a:prstGeom>
        </p:spPr>
      </p:pic>
    </p:spTree>
    <p:extLst>
      <p:ext uri="{BB962C8B-B14F-4D97-AF65-F5344CB8AC3E}">
        <p14:creationId xmlns:p14="http://schemas.microsoft.com/office/powerpoint/2010/main" val="3444339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325" y="1253331"/>
            <a:ext cx="10515600" cy="4351338"/>
          </a:xfrm>
        </p:spPr>
        <p:txBody>
          <a:bodyPr>
            <a:normAutofit fontScale="92500" lnSpcReduction="20000"/>
          </a:bodyPr>
          <a:lstStyle/>
          <a:p>
            <a:r>
              <a:rPr lang="en-GB" dirty="0"/>
              <a:t>Fundamental measurement is the runtime </a:t>
            </a:r>
            <a:r>
              <a:rPr lang="en-GB" i="1" dirty="0"/>
              <a:t>T</a:t>
            </a:r>
          </a:p>
          <a:p>
            <a:pPr lvl="1"/>
            <a:r>
              <a:rPr lang="en-GB" dirty="0"/>
              <a:t>we can vary the number of processes </a:t>
            </a:r>
            <a:r>
              <a:rPr lang="en-GB" i="1" dirty="0"/>
              <a:t>P</a:t>
            </a:r>
            <a:r>
              <a:rPr lang="en-GB" dirty="0"/>
              <a:t> or the problem size </a:t>
            </a:r>
            <a:r>
              <a:rPr lang="en-GB" i="1" dirty="0"/>
              <a:t>N</a:t>
            </a:r>
          </a:p>
          <a:p>
            <a:pPr lvl="1"/>
            <a:r>
              <a:rPr lang="en-GB" i="1" dirty="0"/>
              <a:t>N</a:t>
            </a:r>
            <a:r>
              <a:rPr lang="en-GB" dirty="0"/>
              <a:t> measures the amount of computation, e.g. number of grid points</a:t>
            </a:r>
          </a:p>
          <a:p>
            <a:pPr lvl="1"/>
            <a:endParaRPr lang="en-GB" dirty="0"/>
          </a:p>
          <a:p>
            <a:r>
              <a:rPr lang="en-GB" dirty="0"/>
              <a:t>Speed up</a:t>
            </a:r>
          </a:p>
          <a:p>
            <a:pPr lvl="1"/>
            <a:r>
              <a:rPr lang="en-GB" dirty="0"/>
              <a:t>typically </a:t>
            </a:r>
          </a:p>
          <a:p>
            <a:pPr marL="0" indent="0">
              <a:buNone/>
            </a:pPr>
            <a:endParaRPr lang="en-GB" dirty="0"/>
          </a:p>
          <a:p>
            <a:r>
              <a:rPr lang="en-GB" dirty="0"/>
              <a:t>Parallel efficiency</a:t>
            </a:r>
          </a:p>
          <a:p>
            <a:pPr lvl="1"/>
            <a:r>
              <a:rPr lang="en-GB" dirty="0"/>
              <a:t>typically </a:t>
            </a:r>
          </a:p>
          <a:p>
            <a:pPr lvl="1"/>
            <a:endParaRPr lang="en-GB" dirty="0"/>
          </a:p>
          <a:p>
            <a:r>
              <a:rPr lang="en-GB" dirty="0"/>
              <a:t>Serial efficiency</a:t>
            </a:r>
          </a:p>
          <a:p>
            <a:pPr lvl="1"/>
            <a:r>
              <a:rPr lang="en-GB" dirty="0"/>
              <a:t>typically </a:t>
            </a:r>
          </a:p>
          <a:p>
            <a:pPr lvl="1"/>
            <a:endParaRPr lang="en-GB" dirty="0"/>
          </a:p>
          <a:p>
            <a:pPr lvl="1"/>
            <a:endParaRPr lang="en-GB" dirty="0"/>
          </a:p>
          <a:p>
            <a:pPr marL="0" indent="0" algn="ctr">
              <a:buNone/>
            </a:pPr>
            <a:endParaRPr lang="en-GB" sz="1600" i="1" dirty="0"/>
          </a:p>
          <a:p>
            <a:endParaRPr lang="en-GB" dirty="0"/>
          </a:p>
        </p:txBody>
      </p:sp>
      <p:sp>
        <p:nvSpPr>
          <p:cNvPr id="7" name="Slide Number Placeholder 6"/>
          <p:cNvSpPr>
            <a:spLocks noGrp="1"/>
          </p:cNvSpPr>
          <p:nvPr>
            <p:ph type="sldNum" sz="quarter" idx="10"/>
          </p:nvPr>
        </p:nvSpPr>
        <p:spPr/>
        <p:txBody>
          <a:bodyPr/>
          <a:lstStyle/>
          <a:p>
            <a:fld id="{17453889-C2FD-184D-8112-E4FB9D919F33}" type="slidenum">
              <a:rPr lang="en-US" smtClean="0">
                <a:latin typeface="+mn-lt"/>
              </a:rPr>
              <a:t>21</a:t>
            </a:fld>
            <a:endParaRPr lang="en-US">
              <a:latin typeface="+mn-lt"/>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3336757292"/>
              </p:ext>
            </p:extLst>
          </p:nvPr>
        </p:nvGraphicFramePr>
        <p:xfrm>
          <a:off x="5250047" y="2374342"/>
          <a:ext cx="2171700" cy="863600"/>
        </p:xfrm>
        <a:graphic>
          <a:graphicData uri="http://schemas.openxmlformats.org/presentationml/2006/ole">
            <mc:AlternateContent xmlns:mc="http://schemas.openxmlformats.org/markup-compatibility/2006">
              <mc:Choice xmlns:v="urn:schemas-microsoft-com:vml" Requires="v">
                <p:oleObj name="Equation" r:id="rId3" imgW="1181100" imgH="469900" progId="Equation.3">
                  <p:embed/>
                </p:oleObj>
              </mc:Choice>
              <mc:Fallback>
                <p:oleObj name="Equation" r:id="rId3" imgW="1181100" imgH="469900" progId="Equation.3">
                  <p:embed/>
                  <p:pic>
                    <p:nvPicPr>
                      <p:cNvPr id="9" name="Object 8"/>
                      <p:cNvPicPr/>
                      <p:nvPr/>
                    </p:nvPicPr>
                    <p:blipFill>
                      <a:blip r:embed="rId4"/>
                      <a:stretch>
                        <a:fillRect/>
                      </a:stretch>
                    </p:blipFill>
                    <p:spPr>
                      <a:xfrm>
                        <a:off x="5250047" y="2374342"/>
                        <a:ext cx="2171700" cy="8636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883630235"/>
              </p:ext>
            </p:extLst>
          </p:nvPr>
        </p:nvGraphicFramePr>
        <p:xfrm>
          <a:off x="5600090" y="3602396"/>
          <a:ext cx="3643313" cy="863600"/>
        </p:xfrm>
        <a:graphic>
          <a:graphicData uri="http://schemas.openxmlformats.org/presentationml/2006/ole">
            <mc:AlternateContent xmlns:mc="http://schemas.openxmlformats.org/markup-compatibility/2006">
              <mc:Choice xmlns:v="urn:schemas-microsoft-com:vml" Requires="v">
                <p:oleObj name="Equation" r:id="rId5" imgW="1981200" imgH="469900" progId="Equation.3">
                  <p:embed/>
                </p:oleObj>
              </mc:Choice>
              <mc:Fallback>
                <p:oleObj name="Equation" r:id="rId5" imgW="1981200" imgH="469900" progId="Equation.3">
                  <p:embed/>
                  <p:pic>
                    <p:nvPicPr>
                      <p:cNvPr id="11" name="Object 10"/>
                      <p:cNvPicPr/>
                      <p:nvPr/>
                    </p:nvPicPr>
                    <p:blipFill>
                      <a:blip r:embed="rId6"/>
                      <a:stretch>
                        <a:fillRect/>
                      </a:stretch>
                    </p:blipFill>
                    <p:spPr>
                      <a:xfrm>
                        <a:off x="5600090" y="3602396"/>
                        <a:ext cx="3643313" cy="8636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846450038"/>
              </p:ext>
            </p:extLst>
          </p:nvPr>
        </p:nvGraphicFramePr>
        <p:xfrm>
          <a:off x="5600090" y="4603532"/>
          <a:ext cx="1916113" cy="863600"/>
        </p:xfrm>
        <a:graphic>
          <a:graphicData uri="http://schemas.openxmlformats.org/presentationml/2006/ole">
            <mc:AlternateContent xmlns:mc="http://schemas.openxmlformats.org/markup-compatibility/2006">
              <mc:Choice xmlns:v="urn:schemas-microsoft-com:vml" Requires="v">
                <p:oleObj name="Equation" r:id="rId7" imgW="1041400" imgH="469900" progId="Equation.3">
                  <p:embed/>
                </p:oleObj>
              </mc:Choice>
              <mc:Fallback>
                <p:oleObj name="Equation" r:id="rId7" imgW="1041400" imgH="469900" progId="Equation.3">
                  <p:embed/>
                  <p:pic>
                    <p:nvPicPr>
                      <p:cNvPr id="12" name="Object 11"/>
                      <p:cNvPicPr/>
                      <p:nvPr/>
                    </p:nvPicPr>
                    <p:blipFill>
                      <a:blip r:embed="rId8"/>
                      <a:stretch>
                        <a:fillRect/>
                      </a:stretch>
                    </p:blipFill>
                    <p:spPr>
                      <a:xfrm>
                        <a:off x="5600090" y="4603532"/>
                        <a:ext cx="1916113" cy="8636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675169733"/>
              </p:ext>
            </p:extLst>
          </p:nvPr>
        </p:nvGraphicFramePr>
        <p:xfrm>
          <a:off x="2799543" y="2615084"/>
          <a:ext cx="1224136" cy="382116"/>
        </p:xfrm>
        <a:graphic>
          <a:graphicData uri="http://schemas.openxmlformats.org/presentationml/2006/ole">
            <mc:AlternateContent xmlns:mc="http://schemas.openxmlformats.org/markup-compatibility/2006">
              <mc:Choice xmlns:v="urn:schemas-microsoft-com:vml" Requires="v">
                <p:oleObj name="Equation" r:id="rId9" imgW="774700" imgH="241300" progId="Equation.3">
                  <p:embed/>
                </p:oleObj>
              </mc:Choice>
              <mc:Fallback>
                <p:oleObj name="Equation" r:id="rId9" imgW="774700" imgH="241300" progId="Equation.3">
                  <p:embed/>
                  <p:pic>
                    <p:nvPicPr>
                      <p:cNvPr id="13" name="Object 12"/>
                      <p:cNvPicPr/>
                      <p:nvPr/>
                    </p:nvPicPr>
                    <p:blipFill>
                      <a:blip r:embed="rId10"/>
                      <a:stretch>
                        <a:fillRect/>
                      </a:stretch>
                    </p:blipFill>
                    <p:spPr>
                      <a:xfrm>
                        <a:off x="2799543" y="2615084"/>
                        <a:ext cx="1224136" cy="382116"/>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714677014"/>
              </p:ext>
            </p:extLst>
          </p:nvPr>
        </p:nvGraphicFramePr>
        <p:xfrm>
          <a:off x="3575721" y="3760269"/>
          <a:ext cx="1163637" cy="381000"/>
        </p:xfrm>
        <a:graphic>
          <a:graphicData uri="http://schemas.openxmlformats.org/presentationml/2006/ole">
            <mc:AlternateContent xmlns:mc="http://schemas.openxmlformats.org/markup-compatibility/2006">
              <mc:Choice xmlns:v="urn:schemas-microsoft-com:vml" Requires="v">
                <p:oleObj name="Equation" r:id="rId11" imgW="736600" imgH="241300" progId="Equation.3">
                  <p:embed/>
                </p:oleObj>
              </mc:Choice>
              <mc:Fallback>
                <p:oleObj name="Equation" r:id="rId11" imgW="736600" imgH="241300" progId="Equation.3">
                  <p:embed/>
                  <p:pic>
                    <p:nvPicPr>
                      <p:cNvPr id="14" name="Object 13"/>
                      <p:cNvPicPr/>
                      <p:nvPr/>
                    </p:nvPicPr>
                    <p:blipFill>
                      <a:blip r:embed="rId12"/>
                      <a:stretch>
                        <a:fillRect/>
                      </a:stretch>
                    </p:blipFill>
                    <p:spPr>
                      <a:xfrm>
                        <a:off x="3575721" y="3760269"/>
                        <a:ext cx="1163637" cy="3810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60561529"/>
              </p:ext>
            </p:extLst>
          </p:nvPr>
        </p:nvGraphicFramePr>
        <p:xfrm>
          <a:off x="3491866" y="4780002"/>
          <a:ext cx="1063625" cy="382587"/>
        </p:xfrm>
        <a:graphic>
          <a:graphicData uri="http://schemas.openxmlformats.org/presentationml/2006/ole">
            <mc:AlternateContent xmlns:mc="http://schemas.openxmlformats.org/markup-compatibility/2006">
              <mc:Choice xmlns:v="urn:schemas-microsoft-com:vml" Requires="v">
                <p:oleObj name="Equation" r:id="rId13" imgW="673100" imgH="241300" progId="Equation.3">
                  <p:embed/>
                </p:oleObj>
              </mc:Choice>
              <mc:Fallback>
                <p:oleObj name="Equation" r:id="rId13" imgW="673100" imgH="241300" progId="Equation.3">
                  <p:embed/>
                  <p:pic>
                    <p:nvPicPr>
                      <p:cNvPr id="15" name="Object 14"/>
                      <p:cNvPicPr/>
                      <p:nvPr/>
                    </p:nvPicPr>
                    <p:blipFill>
                      <a:blip r:embed="rId14"/>
                      <a:stretch>
                        <a:fillRect/>
                      </a:stretch>
                    </p:blipFill>
                    <p:spPr>
                      <a:xfrm>
                        <a:off x="3491866" y="4780002"/>
                        <a:ext cx="1063625" cy="382587"/>
                      </a:xfrm>
                      <a:prstGeom prst="rect">
                        <a:avLst/>
                      </a:prstGeom>
                    </p:spPr>
                  </p:pic>
                </p:oleObj>
              </mc:Fallback>
            </mc:AlternateContent>
          </a:graphicData>
        </a:graphic>
      </p:graphicFrame>
      <p:grpSp>
        <p:nvGrpSpPr>
          <p:cNvPr id="2" name="Group 1">
            <a:extLst>
              <a:ext uri="{FF2B5EF4-FFF2-40B4-BE49-F238E27FC236}">
                <a16:creationId xmlns:a16="http://schemas.microsoft.com/office/drawing/2014/main" id="{6E7522E5-0A1F-A10E-D622-8C8568A9B229}"/>
              </a:ext>
            </a:extLst>
          </p:cNvPr>
          <p:cNvGrpSpPr/>
          <p:nvPr/>
        </p:nvGrpSpPr>
        <p:grpSpPr>
          <a:xfrm>
            <a:off x="0" y="12068"/>
            <a:ext cx="12192006" cy="614598"/>
            <a:chOff x="1338588" y="1180366"/>
            <a:chExt cx="10390825" cy="871644"/>
          </a:xfrm>
        </p:grpSpPr>
        <p:sp>
          <p:nvSpPr>
            <p:cNvPr id="4" name="Rectangle 3">
              <a:extLst>
                <a:ext uri="{FF2B5EF4-FFF2-40B4-BE49-F238E27FC236}">
                  <a16:creationId xmlns:a16="http://schemas.microsoft.com/office/drawing/2014/main" id="{E076A774-EA0D-69A4-9B3B-529D7C3826B5}"/>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Rectangle 4">
              <a:extLst>
                <a:ext uri="{FF2B5EF4-FFF2-40B4-BE49-F238E27FC236}">
                  <a16:creationId xmlns:a16="http://schemas.microsoft.com/office/drawing/2014/main" id="{376300A3-4B8E-CFE8-49A2-7450A45AE41B}"/>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6" name="Picture 5">
            <a:extLst>
              <a:ext uri="{FF2B5EF4-FFF2-40B4-BE49-F238E27FC236}">
                <a16:creationId xmlns:a16="http://schemas.microsoft.com/office/drawing/2014/main" id="{E773811B-4F3E-7463-954B-500116EE5100}"/>
              </a:ext>
            </a:extLst>
          </p:cNvPr>
          <p:cNvPicPr>
            <a:picLocks noChangeAspect="1"/>
          </p:cNvPicPr>
          <p:nvPr/>
        </p:nvPicPr>
        <p:blipFill>
          <a:blip r:embed="rId15"/>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0552969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mn-lt"/>
              </a:rPr>
              <a:t>Scaling</a:t>
            </a:r>
          </a:p>
        </p:txBody>
      </p:sp>
      <p:sp>
        <p:nvSpPr>
          <p:cNvPr id="3" name="Content Placeholder 2"/>
          <p:cNvSpPr>
            <a:spLocks noGrp="1"/>
          </p:cNvSpPr>
          <p:nvPr>
            <p:ph idx="1"/>
          </p:nvPr>
        </p:nvSpPr>
        <p:spPr>
          <a:xfrm>
            <a:off x="1991544" y="1340768"/>
            <a:ext cx="8229600" cy="4608512"/>
          </a:xfrm>
        </p:spPr>
        <p:txBody>
          <a:bodyPr>
            <a:normAutofit fontScale="62500" lnSpcReduction="20000"/>
          </a:bodyPr>
          <a:lstStyle/>
          <a:p>
            <a:r>
              <a:rPr lang="en-US" i="1" dirty="0"/>
              <a:t>Scaling</a:t>
            </a:r>
            <a:r>
              <a:rPr lang="en-US" dirty="0"/>
              <a:t> is how the performance of a parallel application changes as the number of processors is increased</a:t>
            </a:r>
          </a:p>
          <a:p>
            <a:r>
              <a:rPr lang="en-US" dirty="0"/>
              <a:t>There are two different types of scaling:</a:t>
            </a:r>
          </a:p>
          <a:p>
            <a:pPr lvl="1"/>
            <a:r>
              <a:rPr lang="en-US" i="1" dirty="0"/>
              <a:t>Strong Scaling</a:t>
            </a:r>
            <a:r>
              <a:rPr lang="en-US" dirty="0"/>
              <a:t> – total problem size stays the same as the number of processors increases</a:t>
            </a:r>
          </a:p>
          <a:p>
            <a:pPr lvl="1"/>
            <a:r>
              <a:rPr lang="en-US" i="1" dirty="0"/>
              <a:t>Weak Scaling</a:t>
            </a:r>
            <a:r>
              <a:rPr lang="en-US" dirty="0"/>
              <a:t> – the problem size increases at the same rate as the number of processors, keeping the amount of work per processor the same</a:t>
            </a:r>
          </a:p>
          <a:p>
            <a:r>
              <a:rPr lang="en-US" dirty="0"/>
              <a:t>Strong scaling is generally more useful and more difficult to achieve than weak scaling</a:t>
            </a:r>
          </a:p>
          <a:p>
            <a:r>
              <a:rPr lang="en-US" dirty="0"/>
              <a:t>Need to consider intra-node scaling (making use of cache/shared memory within a node) and inter-node scaling (where data has to be sent to and from nodes)</a:t>
            </a:r>
          </a:p>
          <a:p>
            <a:pPr lvl="1"/>
            <a:r>
              <a:rPr lang="en-US" dirty="0"/>
              <a:t>Ideally show both!</a:t>
            </a:r>
          </a:p>
          <a:p>
            <a:r>
              <a:rPr lang="en-US" dirty="0"/>
              <a:t>Should show scaling relative to minimum no. of cores or nodes that can be run for a given problem size</a:t>
            </a:r>
          </a:p>
          <a:p>
            <a:r>
              <a:rPr lang="en-US" dirty="0"/>
              <a:t>Scaling isn’t everything</a:t>
            </a:r>
          </a:p>
          <a:p>
            <a:pPr lvl="1"/>
            <a:r>
              <a:rPr lang="en-US" dirty="0"/>
              <a:t>Should also profile code and show </a:t>
            </a:r>
            <a:r>
              <a:rPr lang="en-US" dirty="0" err="1"/>
              <a:t>optimisations</a:t>
            </a:r>
            <a:r>
              <a:rPr lang="en-US" dirty="0"/>
              <a:t> that have been done</a:t>
            </a:r>
          </a:p>
          <a:p>
            <a:pPr lvl="1"/>
            <a:r>
              <a:rPr lang="en-US" dirty="0"/>
              <a:t>Poor codes (e.g. with lots of unnecessary computation) will scale better! However, not a good use of resources </a:t>
            </a:r>
          </a:p>
          <a:p>
            <a:endParaRPr lang="en-GB" dirty="0"/>
          </a:p>
        </p:txBody>
      </p:sp>
      <p:sp>
        <p:nvSpPr>
          <p:cNvPr id="4" name="Slide Number Placeholder 3"/>
          <p:cNvSpPr>
            <a:spLocks noGrp="1"/>
          </p:cNvSpPr>
          <p:nvPr>
            <p:ph type="sldNum" sz="quarter" idx="10"/>
          </p:nvPr>
        </p:nvSpPr>
        <p:spPr/>
        <p:txBody>
          <a:bodyPr/>
          <a:lstStyle/>
          <a:p>
            <a:fld id="{17453889-C2FD-184D-8112-E4FB9D919F33}" type="slidenum">
              <a:rPr lang="en-US" smtClean="0">
                <a:latin typeface="+mn-lt"/>
              </a:rPr>
              <a:t>22</a:t>
            </a:fld>
            <a:endParaRPr lang="en-US">
              <a:latin typeface="+mn-lt"/>
            </a:endParaRPr>
          </a:p>
        </p:txBody>
      </p:sp>
      <p:grpSp>
        <p:nvGrpSpPr>
          <p:cNvPr id="2" name="Group 1">
            <a:extLst>
              <a:ext uri="{FF2B5EF4-FFF2-40B4-BE49-F238E27FC236}">
                <a16:creationId xmlns:a16="http://schemas.microsoft.com/office/drawing/2014/main" id="{BB8B993D-8E38-EA59-EB25-69E7D478977F}"/>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9005B24B-4B9A-9AA8-9259-F29F0386311D}"/>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938CF5E7-A23F-7B2A-2B9E-45CE623FDCDC}"/>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Scaling</a:t>
              </a:r>
            </a:p>
          </p:txBody>
        </p:sp>
      </p:grpSp>
      <p:pic>
        <p:nvPicPr>
          <p:cNvPr id="8" name="Picture 7">
            <a:extLst>
              <a:ext uri="{FF2B5EF4-FFF2-40B4-BE49-F238E27FC236}">
                <a16:creationId xmlns:a16="http://schemas.microsoft.com/office/drawing/2014/main" id="{439B7EBF-B008-C396-6DFA-6A0B196EAE63}"/>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3511535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7453889-C2FD-184D-8112-E4FB9D919F33}" type="slidenum">
              <a:rPr lang="en-US" smtClean="0">
                <a:latin typeface="+mn-lt"/>
              </a:rPr>
              <a:t>23</a:t>
            </a:fld>
            <a:endParaRPr lang="en-US">
              <a:latin typeface="+mn-lt"/>
            </a:endParaRPr>
          </a:p>
        </p:txBody>
      </p:sp>
      <p:graphicFrame>
        <p:nvGraphicFramePr>
          <p:cNvPr id="4" name="Object 3" descr="In this strong scaling graoh, the actual speed-up is less than linear speed-up, and the deficit increases as the number of processes increases."/>
          <p:cNvGraphicFramePr>
            <a:graphicFrameLocks noChangeAspect="1"/>
          </p:cNvGraphicFramePr>
          <p:nvPr>
            <p:extLst>
              <p:ext uri="{D42A27DB-BD31-4B8C-83A1-F6EECF244321}">
                <p14:modId xmlns:p14="http://schemas.microsoft.com/office/powerpoint/2010/main" val="1494690539"/>
              </p:ext>
            </p:extLst>
          </p:nvPr>
        </p:nvGraphicFramePr>
        <p:xfrm>
          <a:off x="1735139" y="1011237"/>
          <a:ext cx="8942387" cy="4835525"/>
        </p:xfrm>
        <a:graphic>
          <a:graphicData uri="http://schemas.openxmlformats.org/presentationml/2006/ole">
            <mc:AlternateContent xmlns:mc="http://schemas.openxmlformats.org/markup-compatibility/2006">
              <mc:Choice xmlns:v="urn:schemas-microsoft-com:vml" Requires="v">
                <p:oleObj name="Worksheet" r:id="rId2" imgW="9309100" imgH="5715000" progId="Excel.Sheet.8">
                  <p:embed/>
                </p:oleObj>
              </mc:Choice>
              <mc:Fallback>
                <p:oleObj name="Worksheet" r:id="rId2" imgW="9309100" imgH="5715000" progId="Excel.Sheet.8">
                  <p:embed/>
                  <p:pic>
                    <p:nvPicPr>
                      <p:cNvPr id="4" name="Object 3" descr="In this strong scaling graoh, the actual speed-up is less than linear speed-up, and the deficit increases as the number of processes increases."/>
                      <p:cNvPicPr>
                        <a:picLocks noChangeAspect="1" noChangeArrowheads="1"/>
                      </p:cNvPicPr>
                      <p:nvPr/>
                    </p:nvPicPr>
                    <p:blipFill>
                      <a:blip r:embed="rId3"/>
                      <a:srcRect/>
                      <a:stretch>
                        <a:fillRect/>
                      </a:stretch>
                    </p:blipFill>
                    <p:spPr bwMode="auto">
                      <a:xfrm>
                        <a:off x="1735139" y="1011237"/>
                        <a:ext cx="8942387" cy="4835525"/>
                      </a:xfrm>
                      <a:prstGeom prst="rect">
                        <a:avLst/>
                      </a:prstGeom>
                      <a:noFill/>
                      <a:ln>
                        <a:noFill/>
                      </a:ln>
                    </p:spPr>
                  </p:pic>
                </p:oleObj>
              </mc:Fallback>
            </mc:AlternateContent>
          </a:graphicData>
        </a:graphic>
      </p:graphicFrame>
      <p:grpSp>
        <p:nvGrpSpPr>
          <p:cNvPr id="2" name="Group 1">
            <a:extLst>
              <a:ext uri="{FF2B5EF4-FFF2-40B4-BE49-F238E27FC236}">
                <a16:creationId xmlns:a16="http://schemas.microsoft.com/office/drawing/2014/main" id="{FAC9F562-1A55-0774-A2F7-7415BFB3A361}"/>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D17E0924-EA89-7E6D-B556-2B46A113A79C}"/>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A0603638-DF6C-E851-F5AB-4D70274DC1A9}"/>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Strong scaling</a:t>
              </a:r>
            </a:p>
          </p:txBody>
        </p:sp>
      </p:grpSp>
      <p:pic>
        <p:nvPicPr>
          <p:cNvPr id="8" name="Picture 7">
            <a:extLst>
              <a:ext uri="{FF2B5EF4-FFF2-40B4-BE49-F238E27FC236}">
                <a16:creationId xmlns:a16="http://schemas.microsoft.com/office/drawing/2014/main" id="{A1515772-A67C-BD87-EB2F-99D929654C66}"/>
              </a:ext>
            </a:extLst>
          </p:cNvPr>
          <p:cNvPicPr>
            <a:picLocks noChangeAspect="1"/>
          </p:cNvPicPr>
          <p:nvPr/>
        </p:nvPicPr>
        <p:blipFill>
          <a:blip r:embed="rId4"/>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788160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7453889-C2FD-184D-8112-E4FB9D919F33}" type="slidenum">
              <a:rPr lang="en-US" smtClean="0">
                <a:latin typeface="+mn-lt"/>
              </a:rPr>
              <a:t>24</a:t>
            </a:fld>
            <a:endParaRPr lang="en-US">
              <a:latin typeface="+mn-lt"/>
            </a:endParaRPr>
          </a:p>
        </p:txBody>
      </p:sp>
      <p:grpSp>
        <p:nvGrpSpPr>
          <p:cNvPr id="4" name="Group 3" descr="In this weak scaling graph, the actual run time is close to the ideal time for small numbers of processors, but the actual time starts to diverge from the ideal time as the number of procssors gets large."/>
          <p:cNvGrpSpPr/>
          <p:nvPr/>
        </p:nvGrpSpPr>
        <p:grpSpPr>
          <a:xfrm>
            <a:off x="1855929" y="1340769"/>
            <a:ext cx="8200512" cy="4436001"/>
            <a:chOff x="132681" y="2060848"/>
            <a:chExt cx="8471768" cy="4365634"/>
          </a:xfrm>
        </p:grpSpPr>
        <p:graphicFrame>
          <p:nvGraphicFramePr>
            <p:cNvPr id="5" name="Chart 4"/>
            <p:cNvGraphicFramePr/>
            <p:nvPr/>
          </p:nvGraphicFramePr>
          <p:xfrm>
            <a:off x="467544" y="2060848"/>
            <a:ext cx="8136905" cy="432048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592542" y="4102251"/>
              <a:ext cx="1800200" cy="349753"/>
            </a:xfrm>
            <a:prstGeom prst="rect">
              <a:avLst/>
            </a:prstGeom>
            <a:noFill/>
          </p:spPr>
          <p:txBody>
            <a:bodyPr wrap="square" rtlCol="0">
              <a:spAutoFit/>
            </a:bodyPr>
            <a:lstStyle/>
            <a:p>
              <a:r>
                <a:rPr lang="en-GB" sz="1600" dirty="0"/>
                <a:t>Runtime (s)</a:t>
              </a:r>
            </a:p>
          </p:txBody>
        </p:sp>
        <p:sp>
          <p:nvSpPr>
            <p:cNvPr id="7" name="TextBox 6"/>
            <p:cNvSpPr txBox="1"/>
            <p:nvPr/>
          </p:nvSpPr>
          <p:spPr>
            <a:xfrm>
              <a:off x="3660459" y="6093298"/>
              <a:ext cx="2101420" cy="333184"/>
            </a:xfrm>
            <a:prstGeom prst="rect">
              <a:avLst/>
            </a:prstGeom>
            <a:noFill/>
          </p:spPr>
          <p:txBody>
            <a:bodyPr wrap="square" rtlCol="0">
              <a:spAutoFit/>
            </a:bodyPr>
            <a:lstStyle/>
            <a:p>
              <a:r>
                <a:rPr lang="en-GB" sz="1600" dirty="0"/>
                <a:t>No. of processors</a:t>
              </a:r>
            </a:p>
          </p:txBody>
        </p:sp>
      </p:grpSp>
      <p:grpSp>
        <p:nvGrpSpPr>
          <p:cNvPr id="8" name="Group 7">
            <a:extLst>
              <a:ext uri="{FF2B5EF4-FFF2-40B4-BE49-F238E27FC236}">
                <a16:creationId xmlns:a16="http://schemas.microsoft.com/office/drawing/2014/main" id="{F46CC00C-C655-F426-D079-1E50C3377E5A}"/>
              </a:ext>
            </a:extLst>
          </p:cNvPr>
          <p:cNvGrpSpPr/>
          <p:nvPr/>
        </p:nvGrpSpPr>
        <p:grpSpPr>
          <a:xfrm>
            <a:off x="0" y="12068"/>
            <a:ext cx="12192006" cy="614598"/>
            <a:chOff x="1338588" y="1180366"/>
            <a:chExt cx="10390825" cy="871644"/>
          </a:xfrm>
        </p:grpSpPr>
        <p:sp>
          <p:nvSpPr>
            <p:cNvPr id="9" name="Rectangle 8">
              <a:extLst>
                <a:ext uri="{FF2B5EF4-FFF2-40B4-BE49-F238E27FC236}">
                  <a16:creationId xmlns:a16="http://schemas.microsoft.com/office/drawing/2014/main" id="{7B4C9893-CE51-26A3-3FF2-2B34C36A4481}"/>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ectangle 9">
              <a:extLst>
                <a:ext uri="{FF2B5EF4-FFF2-40B4-BE49-F238E27FC236}">
                  <a16:creationId xmlns:a16="http://schemas.microsoft.com/office/drawing/2014/main" id="{E021E2CA-58B6-D3C9-6505-6187D5D0F5DF}"/>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dirty="0">
                  <a:ln w="0"/>
                  <a:solidFill>
                    <a:schemeClr val="bg1"/>
                  </a:solidFill>
                  <a:effectLst>
                    <a:outerShdw blurRad="38100" dist="19050" dir="2700000" algn="tl" rotWithShape="0">
                      <a:schemeClr val="dk1">
                        <a:alpha val="40000"/>
                      </a:schemeClr>
                    </a:outerShdw>
                  </a:effectLst>
                  <a:latin typeface="+mj-lt"/>
                  <a:ea typeface="+mj-ea"/>
                  <a:cs typeface="+mj-cs"/>
                </a:rPr>
                <a:t>Weak scaling</a:t>
              </a:r>
              <a:endPar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endParaRPr>
            </a:p>
          </p:txBody>
        </p:sp>
      </p:grpSp>
      <p:pic>
        <p:nvPicPr>
          <p:cNvPr id="11" name="Picture 10">
            <a:extLst>
              <a:ext uri="{FF2B5EF4-FFF2-40B4-BE49-F238E27FC236}">
                <a16:creationId xmlns:a16="http://schemas.microsoft.com/office/drawing/2014/main" id="{1FF29180-7AF6-9010-368A-E6C5D8896D31}"/>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583780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02DD47B-424C-45DF-A9BF-256D30B2ECFB}"/>
              </a:ext>
            </a:extLst>
          </p:cNvPr>
          <p:cNvSpPr>
            <a:spLocks noGrp="1"/>
          </p:cNvSpPr>
          <p:nvPr>
            <p:ph idx="1"/>
          </p:nvPr>
        </p:nvSpPr>
        <p:spPr>
          <a:xfrm>
            <a:off x="1991544" y="1340769"/>
            <a:ext cx="8229600" cy="4195763"/>
          </a:xfrm>
        </p:spPr>
        <p:txBody>
          <a:bodyPr>
            <a:normAutofit fontScale="92500" lnSpcReduction="10000"/>
          </a:bodyPr>
          <a:lstStyle/>
          <a:p>
            <a:r>
              <a:rPr lang="en-US" dirty="0"/>
              <a:t>A typical program has two categories of components</a:t>
            </a:r>
          </a:p>
          <a:p>
            <a:pPr lvl="1"/>
            <a:r>
              <a:rPr lang="en-US" dirty="0"/>
              <a:t>inherently serial sections: can’t be run in parallel</a:t>
            </a:r>
          </a:p>
          <a:p>
            <a:pPr lvl="1"/>
            <a:r>
              <a:rPr lang="en-GB" dirty="0"/>
              <a:t>potentially parallel sections</a:t>
            </a:r>
          </a:p>
          <a:p>
            <a:pPr lvl="1"/>
            <a:endParaRPr lang="en-GB" dirty="0"/>
          </a:p>
          <a:p>
            <a:r>
              <a:rPr lang="en-GB" dirty="0"/>
              <a:t>Classic examples of serial</a:t>
            </a:r>
          </a:p>
          <a:p>
            <a:pPr lvl="1"/>
            <a:r>
              <a:rPr lang="en-GB" dirty="0"/>
              <a:t>initialisation or file IO (in parallel just do it from a single process)</a:t>
            </a:r>
          </a:p>
          <a:p>
            <a:pPr lvl="1"/>
            <a:endParaRPr lang="en-GB" dirty="0"/>
          </a:p>
          <a:p>
            <a:r>
              <a:rPr lang="en-GB" dirty="0"/>
              <a:t>In practice, “serial” includes all parallel overheads</a:t>
            </a:r>
          </a:p>
          <a:p>
            <a:pPr lvl="1"/>
            <a:r>
              <a:rPr lang="en-GB" dirty="0"/>
              <a:t>any operation that does not benefit from parallelisation</a:t>
            </a:r>
          </a:p>
          <a:p>
            <a:pPr lvl="1"/>
            <a:r>
              <a:rPr lang="en-GB" dirty="0"/>
              <a:t>this includes reduction operations, halo swapping, ...</a:t>
            </a:r>
          </a:p>
          <a:p>
            <a:pPr lvl="1"/>
            <a:endParaRPr lang="en-GB" dirty="0"/>
          </a:p>
          <a:p>
            <a:endParaRPr lang="en-GB" dirty="0"/>
          </a:p>
        </p:txBody>
      </p:sp>
      <p:sp>
        <p:nvSpPr>
          <p:cNvPr id="3" name="Slide Number Placeholder 2">
            <a:extLst>
              <a:ext uri="{FF2B5EF4-FFF2-40B4-BE49-F238E27FC236}">
                <a16:creationId xmlns:a16="http://schemas.microsoft.com/office/drawing/2014/main" id="{C806E5FE-5C1F-43CD-9934-A47D120AFC80}"/>
              </a:ext>
            </a:extLst>
          </p:cNvPr>
          <p:cNvSpPr>
            <a:spLocks noGrp="1"/>
          </p:cNvSpPr>
          <p:nvPr>
            <p:ph type="sldNum" sz="quarter" idx="10"/>
          </p:nvPr>
        </p:nvSpPr>
        <p:spPr>
          <a:xfrm>
            <a:off x="5663952" y="6237313"/>
            <a:ext cx="648072" cy="365125"/>
          </a:xfrm>
        </p:spPr>
        <p:txBody>
          <a:bodyPr/>
          <a:lstStyle/>
          <a:p>
            <a:fld id="{17453889-C2FD-184D-8112-E4FB9D919F33}" type="slidenum">
              <a:rPr lang="en-US" smtClean="0"/>
              <a:pPr/>
              <a:t>25</a:t>
            </a:fld>
            <a:endParaRPr lang="en-US"/>
          </a:p>
        </p:txBody>
      </p:sp>
      <p:grpSp>
        <p:nvGrpSpPr>
          <p:cNvPr id="2" name="Group 1">
            <a:extLst>
              <a:ext uri="{FF2B5EF4-FFF2-40B4-BE49-F238E27FC236}">
                <a16:creationId xmlns:a16="http://schemas.microsoft.com/office/drawing/2014/main" id="{04865CF0-2DFD-E02C-5D6C-939DC9E09260}"/>
              </a:ext>
            </a:extLst>
          </p:cNvPr>
          <p:cNvGrpSpPr/>
          <p:nvPr/>
        </p:nvGrpSpPr>
        <p:grpSpPr>
          <a:xfrm>
            <a:off x="0" y="12068"/>
            <a:ext cx="12192006" cy="614598"/>
            <a:chOff x="1338588" y="1180366"/>
            <a:chExt cx="10390825" cy="871644"/>
          </a:xfrm>
        </p:grpSpPr>
        <p:sp>
          <p:nvSpPr>
            <p:cNvPr id="4" name="Rectangle 3">
              <a:extLst>
                <a:ext uri="{FF2B5EF4-FFF2-40B4-BE49-F238E27FC236}">
                  <a16:creationId xmlns:a16="http://schemas.microsoft.com/office/drawing/2014/main" id="{5CC66194-5358-FA79-3AC4-7CB6F47BA972}"/>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Rectangle 5">
              <a:extLst>
                <a:ext uri="{FF2B5EF4-FFF2-40B4-BE49-F238E27FC236}">
                  <a16:creationId xmlns:a16="http://schemas.microsoft.com/office/drawing/2014/main" id="{D38035FA-D69E-89B1-AA46-E13E442D4A01}"/>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dirty="0">
                  <a:ln w="0"/>
                  <a:solidFill>
                    <a:schemeClr val="bg1"/>
                  </a:solidFill>
                  <a:effectLst>
                    <a:outerShdw blurRad="38100" dist="19050" dir="2700000" algn="tl" rotWithShape="0">
                      <a:schemeClr val="dk1">
                        <a:alpha val="40000"/>
                      </a:schemeClr>
                    </a:outerShdw>
                  </a:effectLst>
                  <a:latin typeface="+mj-lt"/>
                  <a:ea typeface="+mj-ea"/>
                  <a:cs typeface="+mj-cs"/>
                </a:rPr>
                <a:t>Modelling speedup</a:t>
              </a:r>
              <a:endPar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endParaRPr>
            </a:p>
          </p:txBody>
        </p:sp>
      </p:grpSp>
      <p:pic>
        <p:nvPicPr>
          <p:cNvPr id="7" name="Picture 6">
            <a:extLst>
              <a:ext uri="{FF2B5EF4-FFF2-40B4-BE49-F238E27FC236}">
                <a16:creationId xmlns:a16="http://schemas.microsoft.com/office/drawing/2014/main" id="{DBD42A7B-175E-8624-6A3B-F866F4976B4C}"/>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4119479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0" descr="amdahl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584" y="2420888"/>
            <a:ext cx="7677264" cy="345638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pPr marL="0" indent="0">
              <a:buNone/>
            </a:pPr>
            <a:r>
              <a:rPr lang="en-GB" sz="2000" i="1" dirty="0"/>
              <a:t>“The performance improvement to be gained by parallelisation is limited by the proportion of the code which is serial”</a:t>
            </a:r>
          </a:p>
          <a:p>
            <a:pPr marL="0" indent="0" algn="r">
              <a:buNone/>
            </a:pPr>
            <a:r>
              <a:rPr lang="en-GB" sz="2000" i="1" dirty="0"/>
              <a:t>Gene Amdahl, 1967</a:t>
            </a:r>
          </a:p>
          <a:p>
            <a:endParaRPr lang="en-GB" dirty="0"/>
          </a:p>
        </p:txBody>
      </p:sp>
      <p:sp>
        <p:nvSpPr>
          <p:cNvPr id="5" name="Slide Number Placeholder 4"/>
          <p:cNvSpPr>
            <a:spLocks noGrp="1"/>
          </p:cNvSpPr>
          <p:nvPr>
            <p:ph type="sldNum" sz="quarter" idx="10"/>
          </p:nvPr>
        </p:nvSpPr>
        <p:spPr/>
        <p:txBody>
          <a:bodyPr/>
          <a:lstStyle/>
          <a:p>
            <a:fld id="{17453889-C2FD-184D-8112-E4FB9D919F33}" type="slidenum">
              <a:rPr lang="en-US" smtClean="0">
                <a:latin typeface="+mn-lt"/>
              </a:rPr>
              <a:t>26</a:t>
            </a:fld>
            <a:endParaRPr lang="en-US" dirty="0">
              <a:latin typeface="+mn-lt"/>
            </a:endParaRPr>
          </a:p>
        </p:txBody>
      </p:sp>
      <p:grpSp>
        <p:nvGrpSpPr>
          <p:cNvPr id="2" name="Group 1">
            <a:extLst>
              <a:ext uri="{FF2B5EF4-FFF2-40B4-BE49-F238E27FC236}">
                <a16:creationId xmlns:a16="http://schemas.microsoft.com/office/drawing/2014/main" id="{374BFDB7-CDBA-B6C9-CCBC-852A8A655A73}"/>
              </a:ext>
            </a:extLst>
          </p:cNvPr>
          <p:cNvGrpSpPr/>
          <p:nvPr/>
        </p:nvGrpSpPr>
        <p:grpSpPr>
          <a:xfrm>
            <a:off x="0" y="12068"/>
            <a:ext cx="12192006" cy="614598"/>
            <a:chOff x="1338588" y="1180366"/>
            <a:chExt cx="10390825" cy="871644"/>
          </a:xfrm>
        </p:grpSpPr>
        <p:sp>
          <p:nvSpPr>
            <p:cNvPr id="7" name="Rectangle 6">
              <a:extLst>
                <a:ext uri="{FF2B5EF4-FFF2-40B4-BE49-F238E27FC236}">
                  <a16:creationId xmlns:a16="http://schemas.microsoft.com/office/drawing/2014/main" id="{62A8AF87-BD43-30DC-C161-BD3AADFBDB28}"/>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Rectangle 7">
              <a:extLst>
                <a:ext uri="{FF2B5EF4-FFF2-40B4-BE49-F238E27FC236}">
                  <a16:creationId xmlns:a16="http://schemas.microsoft.com/office/drawing/2014/main" id="{8EBA09A2-8679-DEC9-F084-21FDD0A6D391}"/>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The serial section of code</a:t>
              </a:r>
            </a:p>
          </p:txBody>
        </p:sp>
      </p:grpSp>
      <p:pic>
        <p:nvPicPr>
          <p:cNvPr id="9" name="Picture 8">
            <a:extLst>
              <a:ext uri="{FF2B5EF4-FFF2-40B4-BE49-F238E27FC236}">
                <a16:creationId xmlns:a16="http://schemas.microsoft.com/office/drawing/2014/main" id="{41441C65-1444-39B1-6169-90BA2ED25120}"/>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6517623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656271" y="1052423"/>
                <a:ext cx="8798943" cy="5451894"/>
              </a:xfrm>
            </p:spPr>
            <p:txBody>
              <a:bodyPr>
                <a:normAutofit fontScale="92500" lnSpcReduction="10000"/>
              </a:bodyPr>
              <a:lstStyle/>
              <a:p>
                <a:r>
                  <a:rPr lang="en-GB" dirty="0"/>
                  <a:t>Assume that a fraction, </a:t>
                </a:r>
                <a:r>
                  <a:rPr lang="en-GB" i="1" dirty="0">
                    <a:latin typeface="Symbol" panose="05050102010706020507" pitchFamily="18" charset="2"/>
                  </a:rPr>
                  <a:t>a</a:t>
                </a:r>
                <a:r>
                  <a:rPr lang="en-US" altLang="en-US" dirty="0"/>
                  <a:t>, </a:t>
                </a:r>
                <a:r>
                  <a:rPr lang="en-GB" dirty="0"/>
                  <a:t>is completely serial</a:t>
                </a:r>
              </a:p>
              <a:p>
                <a:pPr lvl="7"/>
                <a:endParaRPr lang="en-GB" dirty="0"/>
              </a:p>
              <a:p>
                <a:r>
                  <a:rPr lang="en-GB" dirty="0"/>
                  <a:t>Parallel runtime </a:t>
                </a:r>
                <a14:m>
                  <m:oMath xmlns:m="http://schemas.openxmlformats.org/officeDocument/2006/math">
                    <m:r>
                      <a:rPr lang="en-GB" b="0" i="1" smtClean="0">
                        <a:latin typeface="Cambria Math" panose="02040503050406030204" pitchFamily="18" charset="0"/>
                      </a:rPr>
                      <m:t>𝑇</m:t>
                    </m:r>
                    <m:d>
                      <m:dPr>
                        <m:ctrlPr>
                          <a:rPr lang="en-GB" b="0" i="1" smtClean="0">
                            <a:latin typeface="Cambria Math" panose="02040503050406030204" pitchFamily="18" charset="0"/>
                          </a:rPr>
                        </m:ctrlPr>
                      </m:dPr>
                      <m:e>
                        <m:r>
                          <a:rPr lang="en-GB" b="0" i="1" smtClean="0">
                            <a:latin typeface="Cambria Math" panose="02040503050406030204" pitchFamily="18" charset="0"/>
                          </a:rPr>
                          <m:t>𝑁</m:t>
                        </m:r>
                        <m:r>
                          <a:rPr lang="en-GB" b="0" i="1" smtClean="0">
                            <a:latin typeface="Cambria Math" panose="02040503050406030204" pitchFamily="18" charset="0"/>
                          </a:rPr>
                          <m:t>,</m:t>
                        </m:r>
                        <m:r>
                          <a:rPr lang="en-GB" b="0" i="1" smtClean="0">
                            <a:latin typeface="Cambria Math" panose="02040503050406030204" pitchFamily="18" charset="0"/>
                          </a:rPr>
                          <m:t>𝑃</m:t>
                        </m:r>
                      </m:e>
                    </m:d>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𝛼</m:t>
                    </m:r>
                    <m:r>
                      <a:rPr lang="en-GB" b="0" i="1" smtClean="0">
                        <a:latin typeface="Cambria Math" panose="02040503050406030204" pitchFamily="18" charset="0"/>
                        <a:ea typeface="Cambria Math" panose="02040503050406030204" pitchFamily="18" charset="0"/>
                      </a:rPr>
                      <m:t>𝑇</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𝑁</m:t>
                        </m:r>
                        <m:r>
                          <a:rPr lang="en-GB" b="0" i="1" smtClean="0">
                            <a:latin typeface="Cambria Math" panose="02040503050406030204" pitchFamily="18" charset="0"/>
                            <a:ea typeface="Cambria Math" panose="02040503050406030204" pitchFamily="18" charset="0"/>
                          </a:rPr>
                          <m:t>,1</m:t>
                        </m:r>
                      </m:e>
                    </m:d>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𝛼</m:t>
                            </m:r>
                          </m:e>
                        </m:d>
                        <m:r>
                          <a:rPr lang="en-GB" b="0" i="1" smtClean="0">
                            <a:latin typeface="Cambria Math" panose="02040503050406030204" pitchFamily="18" charset="0"/>
                            <a:ea typeface="Cambria Math" panose="02040503050406030204" pitchFamily="18" charset="0"/>
                          </a:rPr>
                          <m:t>𝑇</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𝑁</m:t>
                            </m:r>
                            <m:r>
                              <a:rPr lang="en-GB" b="0" i="1" smtClean="0">
                                <a:latin typeface="Cambria Math" panose="02040503050406030204" pitchFamily="18" charset="0"/>
                                <a:ea typeface="Cambria Math" panose="02040503050406030204" pitchFamily="18" charset="0"/>
                              </a:rPr>
                              <m:t>,1</m:t>
                            </m:r>
                          </m:e>
                        </m:d>
                      </m:num>
                      <m:den>
                        <m:r>
                          <a:rPr lang="en-GB" b="0" i="1" smtClean="0">
                            <a:latin typeface="Cambria Math" panose="02040503050406030204" pitchFamily="18" charset="0"/>
                            <a:ea typeface="Cambria Math" panose="02040503050406030204" pitchFamily="18" charset="0"/>
                          </a:rPr>
                          <m:t>𝑃</m:t>
                        </m:r>
                      </m:den>
                    </m:f>
                  </m:oMath>
                </a14:m>
                <a:endParaRPr lang="en-GB" dirty="0"/>
              </a:p>
              <a:p>
                <a:pPr lvl="8"/>
                <a:endParaRPr lang="en-GB" dirty="0"/>
              </a:p>
              <a:p>
                <a:pPr lvl="1"/>
                <a:r>
                  <a:rPr lang="en-GB" dirty="0"/>
                  <a:t>assuming parallel part is 100% efficient</a:t>
                </a:r>
              </a:p>
              <a:p>
                <a:pPr lvl="1"/>
                <a:endParaRPr lang="en-GB" dirty="0"/>
              </a:p>
              <a:p>
                <a:r>
                  <a:rPr lang="en-GB" dirty="0"/>
                  <a:t>Parallel speedup </a:t>
                </a:r>
                <a14:m>
                  <m:oMath xmlns:m="http://schemas.openxmlformats.org/officeDocument/2006/math">
                    <m:r>
                      <a:rPr lang="en-GB" b="0" i="1" smtClean="0">
                        <a:latin typeface="Cambria Math" panose="02040503050406030204" pitchFamily="18" charset="0"/>
                      </a:rPr>
                      <m:t>𝑆</m:t>
                    </m:r>
                    <m:d>
                      <m:dPr>
                        <m:ctrlPr>
                          <a:rPr lang="en-GB" b="0" i="1" smtClean="0">
                            <a:latin typeface="Cambria Math" panose="02040503050406030204" pitchFamily="18" charset="0"/>
                          </a:rPr>
                        </m:ctrlPr>
                      </m:dPr>
                      <m:e>
                        <m:r>
                          <a:rPr lang="en-GB" b="0" i="1" smtClean="0">
                            <a:latin typeface="Cambria Math" panose="02040503050406030204" pitchFamily="18" charset="0"/>
                          </a:rPr>
                          <m:t>𝑁</m:t>
                        </m:r>
                        <m:r>
                          <a:rPr lang="en-GB" b="0" i="1" smtClean="0">
                            <a:latin typeface="Cambria Math" panose="02040503050406030204" pitchFamily="18" charset="0"/>
                          </a:rPr>
                          <m:t>,</m:t>
                        </m:r>
                        <m:r>
                          <a:rPr lang="en-GB" b="0" i="1" smtClean="0">
                            <a:latin typeface="Cambria Math" panose="02040503050406030204" pitchFamily="18" charset="0"/>
                          </a:rPr>
                          <m:t>𝑃</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𝑇</m:t>
                        </m:r>
                        <m:d>
                          <m:dPr>
                            <m:ctrlPr>
                              <a:rPr lang="en-GB" b="0" i="1" smtClean="0">
                                <a:latin typeface="Cambria Math" panose="02040503050406030204" pitchFamily="18" charset="0"/>
                              </a:rPr>
                            </m:ctrlPr>
                          </m:dPr>
                          <m:e>
                            <m:r>
                              <a:rPr lang="en-GB" b="0" i="1" smtClean="0">
                                <a:latin typeface="Cambria Math" panose="02040503050406030204" pitchFamily="18" charset="0"/>
                              </a:rPr>
                              <m:t>𝑁</m:t>
                            </m:r>
                            <m:r>
                              <a:rPr lang="en-GB" b="0" i="1" smtClean="0">
                                <a:latin typeface="Cambria Math" panose="02040503050406030204" pitchFamily="18" charset="0"/>
                              </a:rPr>
                              <m:t>,1</m:t>
                            </m:r>
                          </m:e>
                        </m:d>
                      </m:num>
                      <m:den>
                        <m:r>
                          <a:rPr lang="en-GB" b="0" i="1" smtClean="0">
                            <a:latin typeface="Cambria Math" panose="02040503050406030204" pitchFamily="18" charset="0"/>
                          </a:rPr>
                          <m:t>𝑇</m:t>
                        </m:r>
                        <m:d>
                          <m:dPr>
                            <m:ctrlPr>
                              <a:rPr lang="en-GB" b="0" i="1" smtClean="0">
                                <a:latin typeface="Cambria Math" panose="02040503050406030204" pitchFamily="18" charset="0"/>
                              </a:rPr>
                            </m:ctrlPr>
                          </m:dPr>
                          <m:e>
                            <m:r>
                              <a:rPr lang="en-GB" b="0" i="1" smtClean="0">
                                <a:latin typeface="Cambria Math" panose="02040503050406030204" pitchFamily="18" charset="0"/>
                              </a:rPr>
                              <m:t>𝑁</m:t>
                            </m:r>
                            <m:r>
                              <a:rPr lang="en-GB" b="0" i="1" smtClean="0">
                                <a:latin typeface="Cambria Math" panose="02040503050406030204" pitchFamily="18" charset="0"/>
                              </a:rPr>
                              <m:t>,</m:t>
                            </m:r>
                            <m:r>
                              <a:rPr lang="en-GB" b="0" i="1" smtClean="0">
                                <a:latin typeface="Cambria Math" panose="02040503050406030204" pitchFamily="18" charset="0"/>
                              </a:rPr>
                              <m:t>𝑃</m:t>
                            </m:r>
                          </m:e>
                        </m:d>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𝑃</m:t>
                        </m:r>
                      </m:num>
                      <m:den>
                        <m:r>
                          <a:rPr lang="en-GB" b="0" i="1" smtClean="0">
                            <a:latin typeface="Cambria Math" panose="02040503050406030204" pitchFamily="18" charset="0"/>
                            <a:ea typeface="Cambria Math" panose="02040503050406030204" pitchFamily="18" charset="0"/>
                          </a:rPr>
                          <m:t>𝛼</m:t>
                        </m:r>
                        <m:r>
                          <a:rPr lang="en-GB" b="0" i="1" smtClean="0">
                            <a:latin typeface="Cambria Math" panose="02040503050406030204" pitchFamily="18" charset="0"/>
                            <a:ea typeface="Cambria Math" panose="02040503050406030204" pitchFamily="18" charset="0"/>
                          </a:rPr>
                          <m:t>𝑃</m:t>
                        </m:r>
                        <m:r>
                          <a:rPr lang="en-GB" b="0" i="1" smtClean="0">
                            <a:latin typeface="Cambria Math" panose="02040503050406030204" pitchFamily="18" charset="0"/>
                            <a:ea typeface="Cambria Math" panose="02040503050406030204" pitchFamily="18" charset="0"/>
                          </a:rPr>
                          <m:t>+</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𝛼</m:t>
                            </m:r>
                          </m:e>
                        </m:d>
                      </m:den>
                    </m:f>
                  </m:oMath>
                </a14:m>
                <a:endParaRPr lang="en-GB" dirty="0"/>
              </a:p>
              <a:p>
                <a:pPr lvl="7"/>
                <a:endParaRPr lang="en-GB" dirty="0"/>
              </a:p>
              <a:p>
                <a:r>
                  <a:rPr lang="en-GB" dirty="0"/>
                  <a:t>We are fundamentally limited by the serial fraction</a:t>
                </a:r>
              </a:p>
              <a:p>
                <a:pPr lvl="1"/>
                <a:r>
                  <a:rPr lang="en-US" altLang="en-US" dirty="0"/>
                  <a:t>For </a:t>
                </a:r>
                <a14:m>
                  <m:oMath xmlns:m="http://schemas.openxmlformats.org/officeDocument/2006/math">
                    <m:r>
                      <a:rPr lang="en-US" altLang="en-US" i="1" smtClean="0">
                        <a:latin typeface="Cambria Math" panose="02040503050406030204" pitchFamily="18" charset="0"/>
                        <a:ea typeface="Cambria Math" panose="02040503050406030204" pitchFamily="18" charset="0"/>
                      </a:rPr>
                      <m:t>𝛼</m:t>
                    </m:r>
                    <m:r>
                      <a:rPr lang="en-GB" altLang="en-US" b="0" i="1" smtClean="0">
                        <a:latin typeface="Cambria Math" panose="02040503050406030204" pitchFamily="18" charset="0"/>
                        <a:ea typeface="Cambria Math" panose="02040503050406030204" pitchFamily="18" charset="0"/>
                      </a:rPr>
                      <m:t>=0, </m:t>
                    </m:r>
                    <m:r>
                      <a:rPr lang="en-GB" altLang="en-US" b="0" i="1" smtClean="0">
                        <a:latin typeface="Cambria Math" panose="02040503050406030204" pitchFamily="18" charset="0"/>
                        <a:ea typeface="Cambria Math" panose="02040503050406030204" pitchFamily="18" charset="0"/>
                      </a:rPr>
                      <m:t>𝑆</m:t>
                    </m:r>
                    <m:r>
                      <a:rPr lang="en-GB" altLang="en-US" b="0" i="1" smtClean="0">
                        <a:latin typeface="Cambria Math" panose="02040503050406030204" pitchFamily="18" charset="0"/>
                        <a:ea typeface="Cambria Math" panose="02040503050406030204" pitchFamily="18" charset="0"/>
                      </a:rPr>
                      <m:t>=</m:t>
                    </m:r>
                    <m:r>
                      <a:rPr lang="en-GB" altLang="en-US" b="0" i="1" smtClean="0">
                        <a:latin typeface="Cambria Math" panose="02040503050406030204" pitchFamily="18" charset="0"/>
                        <a:ea typeface="Cambria Math" panose="02040503050406030204" pitchFamily="18" charset="0"/>
                      </a:rPr>
                      <m:t>𝑃</m:t>
                    </m:r>
                    <m:r>
                      <a:rPr lang="en-GB" altLang="en-US" b="0" i="0" smtClean="0">
                        <a:latin typeface="Cambria Math" panose="02040503050406030204" pitchFamily="18" charset="0"/>
                        <a:ea typeface="Cambria Math" panose="02040503050406030204" pitchFamily="18" charset="0"/>
                      </a:rPr>
                      <m:t> </m:t>
                    </m:r>
                  </m:oMath>
                </a14:m>
                <a:r>
                  <a:rPr lang="en-US" altLang="en-US" dirty="0"/>
                  <a:t>as expected (i.e. </a:t>
                </a:r>
                <a:r>
                  <a:rPr lang="en-US" altLang="en-US" i="1" dirty="0"/>
                  <a:t>efficiency</a:t>
                </a:r>
                <a:r>
                  <a:rPr lang="en-US" altLang="en-US" dirty="0"/>
                  <a:t> = 100%)</a:t>
                </a:r>
              </a:p>
              <a:p>
                <a:pPr lvl="1"/>
                <a:r>
                  <a:rPr lang="en-US" altLang="en-US" dirty="0"/>
                  <a:t>Otherwise, speedup limited by </a:t>
                </a:r>
                <a14:m>
                  <m:oMath xmlns:m="http://schemas.openxmlformats.org/officeDocument/2006/math">
                    <m:f>
                      <m:fPr>
                        <m:ctrlPr>
                          <a:rPr lang="en-GB" altLang="en-US" b="0" i="1" smtClean="0">
                            <a:latin typeface="Cambria Math" panose="02040503050406030204" pitchFamily="18" charset="0"/>
                          </a:rPr>
                        </m:ctrlPr>
                      </m:fPr>
                      <m:num>
                        <m:r>
                          <a:rPr lang="en-GB" altLang="en-US" b="0" i="1" smtClean="0">
                            <a:latin typeface="Cambria Math" panose="02040503050406030204" pitchFamily="18" charset="0"/>
                          </a:rPr>
                          <m:t>1</m:t>
                        </m:r>
                      </m:num>
                      <m:den>
                        <m:r>
                          <a:rPr lang="en-GB" altLang="en-US" b="0" i="1" smtClean="0">
                            <a:latin typeface="Cambria Math" panose="02040503050406030204" pitchFamily="18" charset="0"/>
                            <a:ea typeface="Cambria Math" panose="02040503050406030204" pitchFamily="18" charset="0"/>
                          </a:rPr>
                          <m:t>𝛼</m:t>
                        </m:r>
                      </m:den>
                    </m:f>
                    <m:r>
                      <a:rPr lang="en-GB" altLang="en-US" b="0" i="1" smtClean="0">
                        <a:latin typeface="Cambria Math" panose="02040503050406030204" pitchFamily="18" charset="0"/>
                        <a:ea typeface="Cambria Math" panose="02040503050406030204" pitchFamily="18" charset="0"/>
                      </a:rPr>
                      <m:t> </m:t>
                    </m:r>
                  </m:oMath>
                </a14:m>
                <a:r>
                  <a:rPr lang="en-US" altLang="en-US" dirty="0"/>
                  <a:t>for any </a:t>
                </a:r>
                <a14:m>
                  <m:oMath xmlns:m="http://schemas.openxmlformats.org/officeDocument/2006/math">
                    <m:r>
                      <a:rPr lang="en-US" altLang="en-US" i="1" dirty="0" smtClean="0">
                        <a:latin typeface="Cambria Math" panose="02040503050406030204" pitchFamily="18" charset="0"/>
                      </a:rPr>
                      <m:t>𝑃</m:t>
                    </m:r>
                  </m:oMath>
                </a14:m>
                <a:endParaRPr lang="en-US" altLang="en-US" i="1" dirty="0"/>
              </a:p>
              <a:p>
                <a:pPr lvl="2"/>
                <a:r>
                  <a:rPr lang="en-US" altLang="en-US" dirty="0"/>
                  <a:t>For </a:t>
                </a:r>
                <a14:m>
                  <m:oMath xmlns:m="http://schemas.openxmlformats.org/officeDocument/2006/math">
                    <m:r>
                      <a:rPr lang="en-US" altLang="en-US" i="1" smtClean="0">
                        <a:latin typeface="Cambria Math" panose="02040503050406030204" pitchFamily="18" charset="0"/>
                        <a:ea typeface="Cambria Math" panose="02040503050406030204" pitchFamily="18" charset="0"/>
                      </a:rPr>
                      <m:t>𝛼</m:t>
                    </m:r>
                    <m:r>
                      <a:rPr lang="en-GB" altLang="en-US" b="0" i="1" smtClean="0">
                        <a:latin typeface="Cambria Math" panose="02040503050406030204" pitchFamily="18" charset="0"/>
                        <a:ea typeface="Cambria Math" panose="02040503050406030204" pitchFamily="18" charset="0"/>
                      </a:rPr>
                      <m:t>=0.1;</m:t>
                    </m:r>
                    <m:f>
                      <m:fPr>
                        <m:ctrlPr>
                          <a:rPr lang="en-GB" altLang="en-US" b="0" i="1" smtClean="0">
                            <a:latin typeface="Cambria Math" panose="02040503050406030204" pitchFamily="18" charset="0"/>
                            <a:ea typeface="Cambria Math" panose="02040503050406030204" pitchFamily="18" charset="0"/>
                          </a:rPr>
                        </m:ctrlPr>
                      </m:fPr>
                      <m:num>
                        <m:r>
                          <a:rPr lang="en-GB" altLang="en-US" b="0" i="1" smtClean="0">
                            <a:latin typeface="Cambria Math" panose="02040503050406030204" pitchFamily="18" charset="0"/>
                            <a:ea typeface="Cambria Math" panose="02040503050406030204" pitchFamily="18" charset="0"/>
                          </a:rPr>
                          <m:t>1</m:t>
                        </m:r>
                      </m:num>
                      <m:den>
                        <m:r>
                          <a:rPr lang="en-GB" altLang="en-US" b="0" i="1" smtClean="0">
                            <a:latin typeface="Cambria Math" panose="02040503050406030204" pitchFamily="18" charset="0"/>
                            <a:ea typeface="Cambria Math" panose="02040503050406030204" pitchFamily="18" charset="0"/>
                          </a:rPr>
                          <m:t>0.1</m:t>
                        </m:r>
                      </m:den>
                    </m:f>
                    <m:r>
                      <a:rPr lang="en-GB" altLang="en-US" b="0" i="1" smtClean="0">
                        <a:latin typeface="Cambria Math" panose="02040503050406030204" pitchFamily="18" charset="0"/>
                        <a:ea typeface="Cambria Math" panose="02040503050406030204" pitchFamily="18" charset="0"/>
                      </a:rPr>
                      <m:t>=10</m:t>
                    </m:r>
                  </m:oMath>
                </a14:m>
                <a:r>
                  <a:rPr lang="en-US" altLang="en-US" dirty="0"/>
                  <a:t>; therefore 10 times maximum speed up</a:t>
                </a:r>
                <a:endParaRPr lang="en-US" altLang="en-US" i="1" dirty="0"/>
              </a:p>
              <a:p>
                <a:pPr lvl="2"/>
                <a:r>
                  <a:rPr lang="en-US" altLang="en-US" dirty="0"/>
                  <a:t>For</a:t>
                </a:r>
                <a:r>
                  <a:rPr lang="en-US" altLang="en-US" i="1" dirty="0"/>
                  <a:t> </a:t>
                </a:r>
                <a14:m>
                  <m:oMath xmlns:m="http://schemas.openxmlformats.org/officeDocument/2006/math">
                    <m:r>
                      <a:rPr lang="en-US" altLang="en-US" i="1" smtClean="0">
                        <a:latin typeface="Cambria Math" panose="02040503050406030204" pitchFamily="18" charset="0"/>
                        <a:ea typeface="Cambria Math" panose="02040503050406030204" pitchFamily="18" charset="0"/>
                      </a:rPr>
                      <m:t>𝛼</m:t>
                    </m:r>
                    <m:r>
                      <a:rPr lang="en-GB" altLang="en-US" b="0" i="1" smtClean="0">
                        <a:latin typeface="Cambria Math" panose="02040503050406030204" pitchFamily="18" charset="0"/>
                        <a:ea typeface="Cambria Math" panose="02040503050406030204" pitchFamily="18" charset="0"/>
                      </a:rPr>
                      <m:t>=0.1;</m:t>
                    </m:r>
                    <m:r>
                      <a:rPr lang="en-GB" altLang="en-US" b="0" i="1" smtClean="0">
                        <a:latin typeface="Cambria Math" panose="02040503050406030204" pitchFamily="18" charset="0"/>
                        <a:ea typeface="Cambria Math" panose="02040503050406030204" pitchFamily="18" charset="0"/>
                      </a:rPr>
                      <m:t>𝑆</m:t>
                    </m:r>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𝑁</m:t>
                        </m:r>
                        <m:r>
                          <a:rPr lang="en-GB" altLang="en-US" b="0" i="1" smtClean="0">
                            <a:latin typeface="Cambria Math" panose="02040503050406030204" pitchFamily="18" charset="0"/>
                            <a:ea typeface="Cambria Math" panose="02040503050406030204" pitchFamily="18" charset="0"/>
                          </a:rPr>
                          <m:t>,10</m:t>
                        </m:r>
                      </m:e>
                    </m:d>
                    <m:r>
                      <a:rPr lang="en-GB" altLang="en-US" b="0" i="1" smtClean="0">
                        <a:latin typeface="Cambria Math" panose="02040503050406030204" pitchFamily="18" charset="0"/>
                        <a:ea typeface="Cambria Math" panose="02040503050406030204" pitchFamily="18" charset="0"/>
                      </a:rPr>
                      <m:t>=6.4,  </m:t>
                    </m:r>
                    <m:r>
                      <a:rPr lang="en-GB" altLang="en-US" b="0" i="1" smtClean="0">
                        <a:latin typeface="Cambria Math" panose="02040503050406030204" pitchFamily="18" charset="0"/>
                        <a:ea typeface="Cambria Math" panose="02040503050406030204" pitchFamily="18" charset="0"/>
                      </a:rPr>
                      <m:t>𝑆</m:t>
                    </m:r>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𝑁</m:t>
                        </m:r>
                        <m:r>
                          <a:rPr lang="en-GB" altLang="en-US" b="0" i="1" smtClean="0">
                            <a:latin typeface="Cambria Math" panose="02040503050406030204" pitchFamily="18" charset="0"/>
                            <a:ea typeface="Cambria Math" panose="02040503050406030204" pitchFamily="18" charset="0"/>
                          </a:rPr>
                          <m:t>,1024</m:t>
                        </m:r>
                      </m:e>
                    </m:d>
                    <m:r>
                      <a:rPr lang="en-GB" altLang="en-US" b="0" i="1" smtClean="0">
                        <a:latin typeface="Cambria Math" panose="02040503050406030204" pitchFamily="18" charset="0"/>
                        <a:ea typeface="Cambria Math" panose="02040503050406030204" pitchFamily="18" charset="0"/>
                      </a:rPr>
                      <m:t>=9.9</m:t>
                    </m:r>
                  </m:oMath>
                </a14:m>
                <a:endParaRPr lang="en-US" altLang="en-US" i="1"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656271" y="1052423"/>
                <a:ext cx="8798943" cy="5451894"/>
              </a:xfrm>
              <a:blipFill>
                <a:blip r:embed="rId2"/>
                <a:stretch>
                  <a:fillRect l="-1153" t="-2791"/>
                </a:stretch>
              </a:blipFill>
            </p:spPr>
            <p:txBody>
              <a:bodyPr/>
              <a:lstStyle/>
              <a:p>
                <a:r>
                  <a:rPr lang="en-US">
                    <a:noFill/>
                  </a:rPr>
                  <a:t> </a:t>
                </a:r>
              </a:p>
            </p:txBody>
          </p:sp>
        </mc:Fallback>
      </mc:AlternateContent>
      <p:sp>
        <p:nvSpPr>
          <p:cNvPr id="6" name="Slide Number Placeholder 5"/>
          <p:cNvSpPr>
            <a:spLocks noGrp="1"/>
          </p:cNvSpPr>
          <p:nvPr>
            <p:ph type="sldNum" sz="quarter" idx="10"/>
          </p:nvPr>
        </p:nvSpPr>
        <p:spPr/>
        <p:txBody>
          <a:bodyPr/>
          <a:lstStyle/>
          <a:p>
            <a:fld id="{17453889-C2FD-184D-8112-E4FB9D919F33}" type="slidenum">
              <a:rPr lang="en-US" smtClean="0">
                <a:latin typeface="+mn-lt"/>
              </a:rPr>
              <a:t>27</a:t>
            </a:fld>
            <a:endParaRPr lang="en-US">
              <a:latin typeface="+mn-lt"/>
            </a:endParaRPr>
          </a:p>
        </p:txBody>
      </p:sp>
      <p:grpSp>
        <p:nvGrpSpPr>
          <p:cNvPr id="2" name="Group 1">
            <a:extLst>
              <a:ext uri="{FF2B5EF4-FFF2-40B4-BE49-F238E27FC236}">
                <a16:creationId xmlns:a16="http://schemas.microsoft.com/office/drawing/2014/main" id="{1856666D-0BD2-F718-EB0A-6B09BE14F157}"/>
              </a:ext>
            </a:extLst>
          </p:cNvPr>
          <p:cNvGrpSpPr/>
          <p:nvPr/>
        </p:nvGrpSpPr>
        <p:grpSpPr>
          <a:xfrm>
            <a:off x="0" y="12068"/>
            <a:ext cx="12192006" cy="614598"/>
            <a:chOff x="1338588" y="1180366"/>
            <a:chExt cx="10390825" cy="871644"/>
          </a:xfrm>
        </p:grpSpPr>
        <p:sp>
          <p:nvSpPr>
            <p:cNvPr id="4" name="Rectangle 3">
              <a:extLst>
                <a:ext uri="{FF2B5EF4-FFF2-40B4-BE49-F238E27FC236}">
                  <a16:creationId xmlns:a16="http://schemas.microsoft.com/office/drawing/2014/main" id="{04044D3C-2DE7-5C55-B626-A10C7D7E47B6}"/>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Rectangle 4">
              <a:extLst>
                <a:ext uri="{FF2B5EF4-FFF2-40B4-BE49-F238E27FC236}">
                  <a16:creationId xmlns:a16="http://schemas.microsoft.com/office/drawing/2014/main" id="{9CCB7969-4B08-FAB2-979A-3E91B2BF2893}"/>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Amdahl’s law</a:t>
              </a:r>
            </a:p>
          </p:txBody>
        </p:sp>
      </p:grpSp>
      <p:pic>
        <p:nvPicPr>
          <p:cNvPr id="10" name="Picture 9">
            <a:extLst>
              <a:ext uri="{FF2B5EF4-FFF2-40B4-BE49-F238E27FC236}">
                <a16:creationId xmlns:a16="http://schemas.microsoft.com/office/drawing/2014/main" id="{1DBE4A26-6690-E21D-0F64-C76CA163F6DE}"/>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1816867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DDABE-7BF2-4E95-8DE6-CC35CE22CC03}"/>
              </a:ext>
            </a:extLst>
          </p:cNvPr>
          <p:cNvSpPr>
            <a:spLocks noGrp="1"/>
          </p:cNvSpPr>
          <p:nvPr>
            <p:ph type="sldNum" sz="quarter" idx="10"/>
          </p:nvPr>
        </p:nvSpPr>
        <p:spPr/>
        <p:txBody>
          <a:bodyPr/>
          <a:lstStyle/>
          <a:p>
            <a:fld id="{17453889-C2FD-184D-8112-E4FB9D919F33}" type="slidenum">
              <a:rPr lang="en-US" smtClean="0"/>
              <a:t>28</a:t>
            </a:fld>
            <a:endParaRPr lang="en-US"/>
          </a:p>
        </p:txBody>
      </p:sp>
      <p:pic>
        <p:nvPicPr>
          <p:cNvPr id="6" name="Picture 5" descr="Chart&#10;&#10;Description automatically generated">
            <a:extLst>
              <a:ext uri="{FF2B5EF4-FFF2-40B4-BE49-F238E27FC236}">
                <a16:creationId xmlns:a16="http://schemas.microsoft.com/office/drawing/2014/main" id="{BC33867B-6138-42B8-AC0F-DBA9313C5E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1624" y="1556793"/>
            <a:ext cx="6095238" cy="4571429"/>
          </a:xfrm>
          <a:prstGeom prst="rect">
            <a:avLst/>
          </a:prstGeom>
        </p:spPr>
      </p:pic>
      <p:grpSp>
        <p:nvGrpSpPr>
          <p:cNvPr id="3" name="Group 2">
            <a:extLst>
              <a:ext uri="{FF2B5EF4-FFF2-40B4-BE49-F238E27FC236}">
                <a16:creationId xmlns:a16="http://schemas.microsoft.com/office/drawing/2014/main" id="{62B61C47-7642-5279-2143-625C99ACFE0A}"/>
              </a:ext>
            </a:extLst>
          </p:cNvPr>
          <p:cNvGrpSpPr/>
          <p:nvPr/>
        </p:nvGrpSpPr>
        <p:grpSpPr>
          <a:xfrm>
            <a:off x="0" y="12068"/>
            <a:ext cx="12192006" cy="614598"/>
            <a:chOff x="1338588" y="1180366"/>
            <a:chExt cx="10390825" cy="871644"/>
          </a:xfrm>
        </p:grpSpPr>
        <p:sp>
          <p:nvSpPr>
            <p:cNvPr id="5" name="Rectangle 4">
              <a:extLst>
                <a:ext uri="{FF2B5EF4-FFF2-40B4-BE49-F238E27FC236}">
                  <a16:creationId xmlns:a16="http://schemas.microsoft.com/office/drawing/2014/main" id="{1297289F-1BE7-D658-B2A0-10F1ED61E1DC}"/>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A0113A09-F519-8190-0483-E62F4AB195A4}"/>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Example</a:t>
              </a:r>
            </a:p>
          </p:txBody>
        </p:sp>
      </p:grpSp>
      <p:pic>
        <p:nvPicPr>
          <p:cNvPr id="8" name="Picture 7">
            <a:extLst>
              <a:ext uri="{FF2B5EF4-FFF2-40B4-BE49-F238E27FC236}">
                <a16:creationId xmlns:a16="http://schemas.microsoft.com/office/drawing/2014/main" id="{F97EB0B3-4590-9F68-6DB9-C8CA15483178}"/>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4018662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1267" name="Rectangle 3"/>
              <p:cNvSpPr>
                <a:spLocks noGrp="1" noChangeArrowheads="1"/>
              </p:cNvSpPr>
              <p:nvPr>
                <p:ph idx="1"/>
              </p:nvPr>
            </p:nvSpPr>
            <p:spPr>
              <a:xfrm>
                <a:off x="1612924" y="816133"/>
                <a:ext cx="9294684" cy="5763790"/>
              </a:xfrm>
            </p:spPr>
            <p:txBody>
              <a:bodyPr>
                <a:noAutofit/>
              </a:bodyPr>
              <a:lstStyle/>
              <a:p>
                <a:r>
                  <a:rPr lang="en-US" altLang="en-US" dirty="0"/>
                  <a:t>Assume parallel part scales with </a:t>
                </a:r>
                <a14:m>
                  <m:oMath xmlns:m="http://schemas.openxmlformats.org/officeDocument/2006/math">
                    <m:r>
                      <a:rPr lang="en-US" altLang="en-US" i="1" dirty="0" smtClean="0">
                        <a:latin typeface="Cambria Math" panose="02040503050406030204" pitchFamily="18" charset="0"/>
                      </a:rPr>
                      <m:t>𝑁</m:t>
                    </m:r>
                  </m:oMath>
                </a14:m>
                <a:r>
                  <a:rPr lang="en-US" altLang="en-US" dirty="0"/>
                  <a:t>, serial part constant</a:t>
                </a:r>
              </a:p>
              <a:p>
                <a:pPr lvl="1"/>
                <a:r>
                  <a:rPr lang="en-US" altLang="en-US" dirty="0"/>
                  <a:t>i.e. parallel part is </a:t>
                </a:r>
                <a14:m>
                  <m:oMath xmlns:m="http://schemas.openxmlformats.org/officeDocument/2006/math">
                    <m:r>
                      <a:rPr lang="en-US" altLang="en-US" i="1" smtClean="0">
                        <a:latin typeface="Cambria Math" panose="02040503050406030204" pitchFamily="18" charset="0"/>
                        <a:ea typeface="Cambria Math" panose="02040503050406030204" pitchFamily="18" charset="0"/>
                      </a:rPr>
                      <m:t>𝒪</m:t>
                    </m:r>
                    <m:d>
                      <m:dPr>
                        <m:ctrlPr>
                          <a:rPr lang="en-US" altLang="en-US"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𝑁</m:t>
                        </m:r>
                      </m:e>
                    </m:d>
                  </m:oMath>
                </a14:m>
                <a:r>
                  <a:rPr lang="en-US" altLang="en-US" dirty="0"/>
                  <a:t>, serial is</a:t>
                </a:r>
                <a:r>
                  <a:rPr lang="en-US" altLang="en-US" dirty="0">
                    <a:ea typeface="Cambria Math" panose="02040503050406030204" pitchFamily="18" charset="0"/>
                  </a:rPr>
                  <a:t> </a:t>
                </a:r>
                <a14:m>
                  <m:oMath xmlns:m="http://schemas.openxmlformats.org/officeDocument/2006/math">
                    <m:r>
                      <a:rPr lang="en-US" altLang="en-US" i="1">
                        <a:latin typeface="Cambria Math" panose="02040503050406030204" pitchFamily="18" charset="0"/>
                        <a:ea typeface="Cambria Math" panose="02040503050406030204" pitchFamily="18" charset="0"/>
                      </a:rPr>
                      <m:t>𝒪</m:t>
                    </m:r>
                    <m:d>
                      <m:dPr>
                        <m:ctrlPr>
                          <a:rPr lang="en-US" altLang="en-US" i="1">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1</m:t>
                        </m:r>
                      </m:e>
                    </m:d>
                  </m:oMath>
                </a14:m>
                <a:endParaRPr lang="en-US" altLang="en-US" dirty="0"/>
              </a:p>
              <a:p>
                <a:pPr lvl="1"/>
                <a:endParaRPr lang="en-US" altLang="en-US" dirty="0"/>
              </a:p>
              <a:p>
                <a:pPr lvl="1"/>
                <a:r>
                  <a:rPr lang="en-US" altLang="en-US" dirty="0"/>
                  <a:t>Time </a:t>
                </a:r>
                <a14:m>
                  <m:oMath xmlns:m="http://schemas.openxmlformats.org/officeDocument/2006/math">
                    <m:r>
                      <a:rPr lang="en-GB" altLang="en-US" b="0" i="1" smtClean="0">
                        <a:latin typeface="Cambria Math" panose="02040503050406030204" pitchFamily="18" charset="0"/>
                      </a:rPr>
                      <m:t>𝑇</m:t>
                    </m:r>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𝑁</m:t>
                        </m:r>
                        <m:r>
                          <a:rPr lang="en-GB" altLang="en-US" b="0" i="1" smtClean="0">
                            <a:latin typeface="Cambria Math" panose="02040503050406030204" pitchFamily="18" charset="0"/>
                          </a:rPr>
                          <m:t>,</m:t>
                        </m:r>
                        <m:r>
                          <a:rPr lang="en-GB" altLang="en-US" b="0" i="1" smtClean="0">
                            <a:latin typeface="Cambria Math" panose="02040503050406030204" pitchFamily="18" charset="0"/>
                          </a:rPr>
                          <m:t>𝑃</m:t>
                        </m:r>
                      </m:e>
                    </m:d>
                    <m:r>
                      <a:rPr lang="en-GB" altLang="en-US" b="0" i="1" smtClean="0">
                        <a:latin typeface="Cambria Math" panose="02040503050406030204" pitchFamily="18" charset="0"/>
                      </a:rPr>
                      <m:t> =</m:t>
                    </m:r>
                    <m:sSub>
                      <m:sSubPr>
                        <m:ctrlPr>
                          <a:rPr lang="en-US" altLang="en-US" b="0" i="1" smtClean="0">
                            <a:latin typeface="Cambria Math" panose="02040503050406030204" pitchFamily="18" charset="0"/>
                          </a:rPr>
                        </m:ctrlPr>
                      </m:sSubPr>
                      <m:e>
                        <m:r>
                          <a:rPr lang="en-GB" altLang="en-US" b="0" i="1" smtClean="0">
                            <a:latin typeface="Cambria Math" panose="02040503050406030204" pitchFamily="18" charset="0"/>
                          </a:rPr>
                          <m:t>𝑇</m:t>
                        </m:r>
                      </m:e>
                      <m:sub>
                        <m:r>
                          <a:rPr lang="en-GB" altLang="en-US" b="0" i="1" smtClean="0">
                            <a:latin typeface="Cambria Math" panose="02040503050406030204" pitchFamily="18" charset="0"/>
                          </a:rPr>
                          <m:t>𝑠𝑒𝑟𝑖𝑎𝑙</m:t>
                        </m:r>
                      </m:sub>
                    </m:sSub>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𝑁</m:t>
                        </m:r>
                        <m:r>
                          <a:rPr lang="en-GB" altLang="en-US" b="0" i="1" smtClean="0">
                            <a:latin typeface="Cambria Math" panose="02040503050406030204" pitchFamily="18" charset="0"/>
                          </a:rPr>
                          <m:t>,</m:t>
                        </m:r>
                        <m:r>
                          <a:rPr lang="en-GB" altLang="en-US" b="0" i="1" smtClean="0">
                            <a:latin typeface="Cambria Math" panose="02040503050406030204" pitchFamily="18" charset="0"/>
                          </a:rPr>
                          <m:t>𝑃</m:t>
                        </m:r>
                      </m:e>
                    </m:d>
                    <m:r>
                      <a:rPr lang="en-GB" altLang="en-US" b="0" i="1" smtClean="0">
                        <a:latin typeface="Cambria Math" panose="02040503050406030204" pitchFamily="18" charset="0"/>
                      </a:rPr>
                      <m:t>+</m:t>
                    </m:r>
                    <m:sSub>
                      <m:sSubPr>
                        <m:ctrlPr>
                          <a:rPr lang="en-US" altLang="en-US" b="0" i="1" smtClean="0">
                            <a:latin typeface="Cambria Math" panose="02040503050406030204" pitchFamily="18" charset="0"/>
                          </a:rPr>
                        </m:ctrlPr>
                      </m:sSubPr>
                      <m:e>
                        <m:r>
                          <a:rPr lang="en-GB" altLang="en-US" b="0" i="1" smtClean="0">
                            <a:latin typeface="Cambria Math" panose="02040503050406030204" pitchFamily="18" charset="0"/>
                          </a:rPr>
                          <m:t>𝑇</m:t>
                        </m:r>
                      </m:e>
                      <m:sub>
                        <m:r>
                          <a:rPr lang="en-GB" altLang="en-US" b="0" i="1" smtClean="0">
                            <a:latin typeface="Cambria Math" panose="02040503050406030204" pitchFamily="18" charset="0"/>
                          </a:rPr>
                          <m:t>𝑝𝑎𝑟𝑎𝑙𝑙𝑒𝑙</m:t>
                        </m:r>
                      </m:sub>
                    </m:sSub>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𝑁</m:t>
                        </m:r>
                        <m:r>
                          <a:rPr lang="en-GB" altLang="en-US" b="0" i="1" smtClean="0">
                            <a:latin typeface="Cambria Math" panose="02040503050406030204" pitchFamily="18" charset="0"/>
                          </a:rPr>
                          <m:t>,</m:t>
                        </m:r>
                        <m:r>
                          <a:rPr lang="en-GB" altLang="en-US" b="0" i="1" smtClean="0">
                            <a:latin typeface="Cambria Math" panose="02040503050406030204" pitchFamily="18" charset="0"/>
                          </a:rPr>
                          <m:t>𝑃</m:t>
                        </m:r>
                      </m:e>
                    </m:d>
                  </m:oMath>
                </a14:m>
                <a:endParaRPr lang="en-GB" altLang="en-US" b="0" i="1" dirty="0">
                  <a:latin typeface="Cambria Math" panose="02040503050406030204" pitchFamily="18" charset="0"/>
                </a:endParaRPr>
              </a:p>
              <a:p>
                <a:pPr marL="457200" lvl="1" indent="0">
                  <a:buNone/>
                </a:pPr>
                <a:r>
                  <a:rPr lang="en-GB" altLang="en-US" b="0" dirty="0"/>
                  <a:t>                                 </a:t>
                </a:r>
                <a14:m>
                  <m:oMath xmlns:m="http://schemas.openxmlformats.org/officeDocument/2006/math">
                    <m:r>
                      <a:rPr lang="en-GB" altLang="en-US" b="0" i="1" smtClean="0">
                        <a:latin typeface="Cambria Math" panose="02040503050406030204" pitchFamily="18" charset="0"/>
                      </a:rPr>
                      <m:t>=</m:t>
                    </m:r>
                    <m:r>
                      <a:rPr lang="en-GB" altLang="en-US" b="0" i="1" smtClean="0">
                        <a:latin typeface="Cambria Math" panose="02040503050406030204" pitchFamily="18" charset="0"/>
                        <a:ea typeface="Cambria Math" panose="02040503050406030204" pitchFamily="18" charset="0"/>
                      </a:rPr>
                      <m:t>𝛼</m:t>
                    </m:r>
                    <m:r>
                      <a:rPr lang="en-GB" altLang="en-US" b="0" i="1" smtClean="0">
                        <a:latin typeface="Cambria Math" panose="02040503050406030204" pitchFamily="18" charset="0"/>
                        <a:ea typeface="Cambria Math" panose="02040503050406030204" pitchFamily="18" charset="0"/>
                      </a:rPr>
                      <m:t>𝑇</m:t>
                    </m:r>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1,1</m:t>
                        </m:r>
                      </m:e>
                    </m:d>
                    <m:r>
                      <a:rPr lang="en-GB" altLang="en-US" b="0" i="1" smtClean="0">
                        <a:latin typeface="Cambria Math" panose="02040503050406030204" pitchFamily="18" charset="0"/>
                        <a:ea typeface="Cambria Math" panose="02040503050406030204" pitchFamily="18" charset="0"/>
                      </a:rPr>
                      <m:t>+</m:t>
                    </m:r>
                    <m:f>
                      <m:fPr>
                        <m:ctrlPr>
                          <a:rPr lang="en-US" altLang="en-US" b="0" i="1" smtClean="0">
                            <a:latin typeface="Cambria Math" panose="02040503050406030204" pitchFamily="18" charset="0"/>
                            <a:ea typeface="Cambria Math" panose="02040503050406030204" pitchFamily="18" charset="0"/>
                          </a:rPr>
                        </m:ctrlPr>
                      </m:fPr>
                      <m:num>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1−</m:t>
                            </m:r>
                            <m:r>
                              <a:rPr lang="en-GB" altLang="en-US" b="0" i="1" smtClean="0">
                                <a:latin typeface="Cambria Math" panose="02040503050406030204" pitchFamily="18" charset="0"/>
                                <a:ea typeface="Cambria Math" panose="02040503050406030204" pitchFamily="18" charset="0"/>
                              </a:rPr>
                              <m:t>𝛼</m:t>
                            </m:r>
                          </m:e>
                        </m:d>
                        <m:r>
                          <a:rPr lang="en-GB" altLang="en-US" b="0" i="1" smtClean="0">
                            <a:latin typeface="Cambria Math" panose="02040503050406030204" pitchFamily="18" charset="0"/>
                            <a:ea typeface="Cambria Math" panose="02040503050406030204" pitchFamily="18" charset="0"/>
                          </a:rPr>
                          <m:t>𝑁𝑇</m:t>
                        </m:r>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1,1</m:t>
                            </m:r>
                          </m:e>
                        </m:d>
                      </m:num>
                      <m:den>
                        <m:r>
                          <a:rPr lang="en-GB" altLang="en-US" b="0" i="1" smtClean="0">
                            <a:latin typeface="Cambria Math" panose="02040503050406030204" pitchFamily="18" charset="0"/>
                            <a:ea typeface="Cambria Math" panose="02040503050406030204" pitchFamily="18" charset="0"/>
                          </a:rPr>
                          <m:t>𝑃</m:t>
                        </m:r>
                      </m:den>
                    </m:f>
                  </m:oMath>
                </a14:m>
                <a:endParaRPr lang="en-US" altLang="en-US" dirty="0"/>
              </a:p>
              <a:p>
                <a:pPr lvl="1"/>
                <a:endParaRPr lang="en-US" altLang="en-US" dirty="0"/>
              </a:p>
              <a:p>
                <a:pPr lvl="1"/>
                <a:r>
                  <a:rPr lang="en-US" altLang="en-US" dirty="0"/>
                  <a:t>Speedup </a:t>
                </a:r>
                <a14:m>
                  <m:oMath xmlns:m="http://schemas.openxmlformats.org/officeDocument/2006/math">
                    <m:r>
                      <a:rPr lang="en-GB" altLang="en-US" b="0" i="1" smtClean="0">
                        <a:latin typeface="Cambria Math" panose="02040503050406030204" pitchFamily="18" charset="0"/>
                      </a:rPr>
                      <m:t>𝑆</m:t>
                    </m:r>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𝑁</m:t>
                        </m:r>
                        <m:r>
                          <a:rPr lang="en-GB" altLang="en-US" b="0" i="1" smtClean="0">
                            <a:latin typeface="Cambria Math" panose="02040503050406030204" pitchFamily="18" charset="0"/>
                          </a:rPr>
                          <m:t>,</m:t>
                        </m:r>
                        <m:r>
                          <a:rPr lang="en-GB" altLang="en-US" b="0" i="1" smtClean="0">
                            <a:latin typeface="Cambria Math" panose="02040503050406030204" pitchFamily="18" charset="0"/>
                          </a:rPr>
                          <m:t>𝑃</m:t>
                        </m:r>
                      </m:e>
                    </m:d>
                    <m:r>
                      <a:rPr lang="en-GB" altLang="en-US" b="0" i="1" smtClean="0">
                        <a:latin typeface="Cambria Math" panose="02040503050406030204" pitchFamily="18" charset="0"/>
                      </a:rPr>
                      <m:t>=</m:t>
                    </m:r>
                    <m:f>
                      <m:fPr>
                        <m:ctrlPr>
                          <a:rPr lang="en-US" altLang="en-US" b="0" i="1" smtClean="0">
                            <a:latin typeface="Cambria Math" panose="02040503050406030204" pitchFamily="18" charset="0"/>
                          </a:rPr>
                        </m:ctrlPr>
                      </m:fPr>
                      <m:num>
                        <m:r>
                          <a:rPr lang="en-GB" altLang="en-US" b="0" i="1" smtClean="0">
                            <a:latin typeface="Cambria Math" panose="02040503050406030204" pitchFamily="18" charset="0"/>
                          </a:rPr>
                          <m:t>𝑇</m:t>
                        </m:r>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𝑁</m:t>
                            </m:r>
                            <m:r>
                              <a:rPr lang="en-GB" altLang="en-US" b="0" i="1" smtClean="0">
                                <a:latin typeface="Cambria Math" panose="02040503050406030204" pitchFamily="18" charset="0"/>
                              </a:rPr>
                              <m:t>,1</m:t>
                            </m:r>
                          </m:e>
                        </m:d>
                      </m:num>
                      <m:den>
                        <m:r>
                          <a:rPr lang="en-GB" altLang="en-US" b="0" i="1" smtClean="0">
                            <a:latin typeface="Cambria Math" panose="02040503050406030204" pitchFamily="18" charset="0"/>
                          </a:rPr>
                          <m:t>𝑇</m:t>
                        </m:r>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𝑁</m:t>
                            </m:r>
                            <m:r>
                              <a:rPr lang="en-GB" altLang="en-US" b="0" i="1" smtClean="0">
                                <a:latin typeface="Cambria Math" panose="02040503050406030204" pitchFamily="18" charset="0"/>
                              </a:rPr>
                              <m:t>,</m:t>
                            </m:r>
                            <m:r>
                              <a:rPr lang="en-GB" altLang="en-US" b="0" i="1" smtClean="0">
                                <a:latin typeface="Cambria Math" panose="02040503050406030204" pitchFamily="18" charset="0"/>
                              </a:rPr>
                              <m:t>𝑃</m:t>
                            </m:r>
                          </m:e>
                        </m:d>
                      </m:den>
                    </m:f>
                    <m:r>
                      <a:rPr lang="en-GB" altLang="en-US" b="0" i="1" smtClean="0">
                        <a:latin typeface="Cambria Math" panose="02040503050406030204" pitchFamily="18" charset="0"/>
                      </a:rPr>
                      <m:t>=</m:t>
                    </m:r>
                    <m:f>
                      <m:fPr>
                        <m:ctrlPr>
                          <a:rPr lang="en-US" altLang="en-US" b="0" i="1" smtClean="0">
                            <a:latin typeface="Cambria Math" panose="02040503050406030204" pitchFamily="18" charset="0"/>
                          </a:rPr>
                        </m:ctrlPr>
                      </m:fPr>
                      <m:num>
                        <m:r>
                          <a:rPr lang="en-US" altLang="en-US" b="0" i="1" smtClean="0">
                            <a:latin typeface="Cambria Math" panose="02040503050406030204" pitchFamily="18" charset="0"/>
                            <a:ea typeface="Cambria Math" panose="02040503050406030204" pitchFamily="18" charset="0"/>
                          </a:rPr>
                          <m:t>𝛼</m:t>
                        </m:r>
                        <m:r>
                          <a:rPr lang="en-GB" altLang="en-US" b="0" i="1" smtClean="0">
                            <a:latin typeface="Cambria Math" panose="02040503050406030204" pitchFamily="18" charset="0"/>
                            <a:ea typeface="Cambria Math" panose="02040503050406030204" pitchFamily="18" charset="0"/>
                          </a:rPr>
                          <m:t>+</m:t>
                        </m:r>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1−</m:t>
                            </m:r>
                            <m:r>
                              <a:rPr lang="en-GB" altLang="en-US" b="0" i="1" smtClean="0">
                                <a:latin typeface="Cambria Math" panose="02040503050406030204" pitchFamily="18" charset="0"/>
                                <a:ea typeface="Cambria Math" panose="02040503050406030204" pitchFamily="18" charset="0"/>
                              </a:rPr>
                              <m:t>𝛼</m:t>
                            </m:r>
                          </m:e>
                        </m:d>
                        <m:r>
                          <a:rPr lang="en-GB" altLang="en-US" b="0" i="1" smtClean="0">
                            <a:latin typeface="Cambria Math" panose="02040503050406030204" pitchFamily="18" charset="0"/>
                            <a:ea typeface="Cambria Math" panose="02040503050406030204" pitchFamily="18" charset="0"/>
                          </a:rPr>
                          <m:t>𝑁</m:t>
                        </m:r>
                      </m:num>
                      <m:den>
                        <m:r>
                          <a:rPr lang="en-US" altLang="en-US" b="0" i="1" smtClean="0">
                            <a:latin typeface="Cambria Math" panose="02040503050406030204" pitchFamily="18" charset="0"/>
                            <a:ea typeface="Cambria Math" panose="02040503050406030204" pitchFamily="18" charset="0"/>
                          </a:rPr>
                          <m:t>𝛼</m:t>
                        </m:r>
                        <m:r>
                          <a:rPr lang="en-GB" altLang="en-US" b="0" i="1" smtClean="0">
                            <a:latin typeface="Cambria Math" panose="02040503050406030204" pitchFamily="18" charset="0"/>
                            <a:ea typeface="Cambria Math" panose="02040503050406030204" pitchFamily="18" charset="0"/>
                          </a:rPr>
                          <m:t>+</m:t>
                        </m:r>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1−</m:t>
                            </m:r>
                            <m:r>
                              <a:rPr lang="en-GB" altLang="en-US" b="0" i="1" smtClean="0">
                                <a:latin typeface="Cambria Math" panose="02040503050406030204" pitchFamily="18" charset="0"/>
                                <a:ea typeface="Cambria Math" panose="02040503050406030204" pitchFamily="18" charset="0"/>
                              </a:rPr>
                              <m:t>𝛼</m:t>
                            </m:r>
                          </m:e>
                        </m:d>
                        <m:f>
                          <m:fPr>
                            <m:ctrlPr>
                              <a:rPr lang="en-US" altLang="en-US" b="0" i="1" smtClean="0">
                                <a:latin typeface="Cambria Math" panose="02040503050406030204" pitchFamily="18" charset="0"/>
                                <a:ea typeface="Cambria Math" panose="02040503050406030204" pitchFamily="18" charset="0"/>
                              </a:rPr>
                            </m:ctrlPr>
                          </m:fPr>
                          <m:num>
                            <m:r>
                              <a:rPr lang="en-GB" altLang="en-US" b="0" i="1" smtClean="0">
                                <a:latin typeface="Cambria Math" panose="02040503050406030204" pitchFamily="18" charset="0"/>
                                <a:ea typeface="Cambria Math" panose="02040503050406030204" pitchFamily="18" charset="0"/>
                              </a:rPr>
                              <m:t>𝑁</m:t>
                            </m:r>
                          </m:num>
                          <m:den>
                            <m:r>
                              <a:rPr lang="en-GB" altLang="en-US" b="0" i="1" smtClean="0">
                                <a:latin typeface="Cambria Math" panose="02040503050406030204" pitchFamily="18" charset="0"/>
                                <a:ea typeface="Cambria Math" panose="02040503050406030204" pitchFamily="18" charset="0"/>
                              </a:rPr>
                              <m:t>𝑃</m:t>
                            </m:r>
                          </m:den>
                        </m:f>
                      </m:den>
                    </m:f>
                  </m:oMath>
                </a14:m>
                <a:endParaRPr lang="en-US" altLang="en-US" dirty="0"/>
              </a:p>
              <a:p>
                <a:pPr lvl="1"/>
                <a:endParaRPr lang="en-US" altLang="en-US" dirty="0"/>
              </a:p>
              <a:p>
                <a:r>
                  <a:rPr lang="en-US" altLang="en-US" dirty="0"/>
                  <a:t>Scale problem size with </a:t>
                </a:r>
                <a14:m>
                  <m:oMath xmlns:m="http://schemas.openxmlformats.org/officeDocument/2006/math">
                    <m:r>
                      <a:rPr lang="en-US" altLang="en-US" i="1" dirty="0" smtClean="0">
                        <a:latin typeface="Cambria Math" panose="02040503050406030204" pitchFamily="18" charset="0"/>
                      </a:rPr>
                      <m:t>𝑃</m:t>
                    </m:r>
                  </m:oMath>
                </a14:m>
                <a:r>
                  <a:rPr lang="en-US" altLang="en-US" dirty="0"/>
                  <a:t>, i.e. set </a:t>
                </a:r>
                <a14:m>
                  <m:oMath xmlns:m="http://schemas.openxmlformats.org/officeDocument/2006/math">
                    <m:r>
                      <a:rPr lang="en-US" altLang="en-US" i="1" dirty="0" smtClean="0">
                        <a:latin typeface="Cambria Math" panose="02040503050406030204" pitchFamily="18" charset="0"/>
                      </a:rPr>
                      <m:t>𝑁</m:t>
                    </m:r>
                    <m:r>
                      <a:rPr lang="en-US" altLang="en-US" i="1" dirty="0" smtClean="0">
                        <a:latin typeface="Cambria Math" panose="02040503050406030204" pitchFamily="18" charset="0"/>
                      </a:rPr>
                      <m:t> = </m:t>
                    </m:r>
                    <m:r>
                      <a:rPr lang="en-US" altLang="en-US" i="1" dirty="0" smtClean="0">
                        <a:latin typeface="Cambria Math" panose="02040503050406030204" pitchFamily="18" charset="0"/>
                      </a:rPr>
                      <m:t>𝑃</m:t>
                    </m:r>
                    <m:r>
                      <a:rPr lang="en-US" altLang="en-US" i="1" dirty="0" smtClean="0">
                        <a:latin typeface="Cambria Math" panose="02040503050406030204" pitchFamily="18" charset="0"/>
                      </a:rPr>
                      <m:t> </m:t>
                    </m:r>
                  </m:oMath>
                </a14:m>
                <a:r>
                  <a:rPr lang="en-US" altLang="en-US" dirty="0"/>
                  <a:t>(weak scaling)</a:t>
                </a:r>
              </a:p>
              <a:p>
                <a:pPr lvl="8"/>
                <a:endParaRPr lang="en-US" altLang="en-US" dirty="0"/>
              </a:p>
              <a:p>
                <a:pPr lvl="1"/>
                <a:r>
                  <a:rPr lang="en-US" altLang="en-US" dirty="0"/>
                  <a:t>Speedup </a:t>
                </a:r>
                <a14:m>
                  <m:oMath xmlns:m="http://schemas.openxmlformats.org/officeDocument/2006/math">
                    <m:r>
                      <a:rPr lang="en-GB" altLang="en-US" b="0" i="1" smtClean="0">
                        <a:latin typeface="Cambria Math" panose="02040503050406030204" pitchFamily="18" charset="0"/>
                      </a:rPr>
                      <m:t>𝑆</m:t>
                    </m:r>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𝑃</m:t>
                        </m:r>
                        <m:r>
                          <a:rPr lang="en-GB" altLang="en-US" b="0" i="1" smtClean="0">
                            <a:latin typeface="Cambria Math" panose="02040503050406030204" pitchFamily="18" charset="0"/>
                          </a:rPr>
                          <m:t>,</m:t>
                        </m:r>
                        <m:r>
                          <a:rPr lang="en-GB" altLang="en-US" b="0" i="1" smtClean="0">
                            <a:latin typeface="Cambria Math" panose="02040503050406030204" pitchFamily="18" charset="0"/>
                          </a:rPr>
                          <m:t>𝑃</m:t>
                        </m:r>
                      </m:e>
                    </m:d>
                    <m:r>
                      <a:rPr lang="en-GB" altLang="en-US" b="0" i="1" smtClean="0">
                        <a:latin typeface="Cambria Math" panose="02040503050406030204" pitchFamily="18" charset="0"/>
                      </a:rPr>
                      <m:t>=</m:t>
                    </m:r>
                    <m:r>
                      <a:rPr lang="en-GB" altLang="en-US" b="0" i="1" smtClean="0">
                        <a:latin typeface="Cambria Math" panose="02040503050406030204" pitchFamily="18" charset="0"/>
                        <a:ea typeface="Cambria Math" panose="02040503050406030204" pitchFamily="18" charset="0"/>
                      </a:rPr>
                      <m:t>𝛼</m:t>
                    </m:r>
                    <m:r>
                      <a:rPr lang="en-GB" altLang="en-US" b="0" i="1" smtClean="0">
                        <a:latin typeface="Cambria Math" panose="02040503050406030204" pitchFamily="18" charset="0"/>
                        <a:ea typeface="Cambria Math" panose="02040503050406030204" pitchFamily="18" charset="0"/>
                      </a:rPr>
                      <m:t>+</m:t>
                    </m:r>
                    <m:d>
                      <m:dPr>
                        <m:ctrlPr>
                          <a:rPr lang="en-US" altLang="en-US" b="0" i="1" smtClean="0">
                            <a:latin typeface="Cambria Math" panose="02040503050406030204" pitchFamily="18" charset="0"/>
                            <a:ea typeface="Cambria Math" panose="02040503050406030204" pitchFamily="18" charset="0"/>
                          </a:rPr>
                        </m:ctrlPr>
                      </m:dPr>
                      <m:e>
                        <m:r>
                          <a:rPr lang="en-GB" altLang="en-US" b="0" i="1" smtClean="0">
                            <a:latin typeface="Cambria Math" panose="02040503050406030204" pitchFamily="18" charset="0"/>
                            <a:ea typeface="Cambria Math" panose="02040503050406030204" pitchFamily="18" charset="0"/>
                          </a:rPr>
                          <m:t>1−</m:t>
                        </m:r>
                        <m:r>
                          <a:rPr lang="en-GB" altLang="en-US" b="0" i="1" smtClean="0">
                            <a:latin typeface="Cambria Math" panose="02040503050406030204" pitchFamily="18" charset="0"/>
                            <a:ea typeface="Cambria Math" panose="02040503050406030204" pitchFamily="18" charset="0"/>
                          </a:rPr>
                          <m:t>𝛼</m:t>
                        </m:r>
                      </m:e>
                    </m:d>
                    <m:r>
                      <a:rPr lang="en-GB" altLang="en-US" b="0" i="1" smtClean="0">
                        <a:latin typeface="Cambria Math" panose="02040503050406030204" pitchFamily="18" charset="0"/>
                        <a:ea typeface="Cambria Math" panose="02040503050406030204" pitchFamily="18" charset="0"/>
                      </a:rPr>
                      <m:t>𝑃</m:t>
                    </m:r>
                  </m:oMath>
                </a14:m>
                <a:endParaRPr lang="en-US" altLang="en-US" dirty="0"/>
              </a:p>
              <a:p>
                <a:pPr lvl="8"/>
                <a:endParaRPr lang="en-US" altLang="en-US" dirty="0"/>
              </a:p>
              <a:p>
                <a:pPr lvl="1"/>
                <a:r>
                  <a:rPr lang="en-US" altLang="en-US" dirty="0"/>
                  <a:t>Efficiency </a:t>
                </a:r>
                <a14:m>
                  <m:oMath xmlns:m="http://schemas.openxmlformats.org/officeDocument/2006/math">
                    <m:r>
                      <a:rPr lang="en-GB" altLang="en-US" b="0" i="1" smtClean="0">
                        <a:latin typeface="Cambria Math" panose="02040503050406030204" pitchFamily="18" charset="0"/>
                      </a:rPr>
                      <m:t>𝐸</m:t>
                    </m:r>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𝑃</m:t>
                        </m:r>
                        <m:r>
                          <a:rPr lang="en-GB" altLang="en-US" b="0" i="1" smtClean="0">
                            <a:latin typeface="Cambria Math" panose="02040503050406030204" pitchFamily="18" charset="0"/>
                          </a:rPr>
                          <m:t>,</m:t>
                        </m:r>
                        <m:r>
                          <a:rPr lang="en-GB" altLang="en-US" b="0" i="1" smtClean="0">
                            <a:latin typeface="Cambria Math" panose="02040503050406030204" pitchFamily="18" charset="0"/>
                          </a:rPr>
                          <m:t>𝑃</m:t>
                        </m:r>
                      </m:e>
                    </m:d>
                    <m:r>
                      <a:rPr lang="en-GB" altLang="en-US" b="0" i="1" smtClean="0">
                        <a:latin typeface="Cambria Math" panose="02040503050406030204" pitchFamily="18" charset="0"/>
                      </a:rPr>
                      <m:t>=</m:t>
                    </m:r>
                    <m:f>
                      <m:fPr>
                        <m:ctrlPr>
                          <a:rPr lang="en-US" altLang="en-US" b="0" i="1" smtClean="0">
                            <a:latin typeface="Cambria Math" panose="02040503050406030204" pitchFamily="18" charset="0"/>
                          </a:rPr>
                        </m:ctrlPr>
                      </m:fPr>
                      <m:num>
                        <m:r>
                          <a:rPr lang="en-US" altLang="en-US" b="0" i="1" smtClean="0">
                            <a:latin typeface="Cambria Math" panose="02040503050406030204" pitchFamily="18" charset="0"/>
                            <a:ea typeface="Cambria Math" panose="02040503050406030204" pitchFamily="18" charset="0"/>
                          </a:rPr>
                          <m:t>𝛼</m:t>
                        </m:r>
                      </m:num>
                      <m:den>
                        <m:r>
                          <a:rPr lang="en-GB" altLang="en-US" b="0" i="1" smtClean="0">
                            <a:latin typeface="Cambria Math" panose="02040503050406030204" pitchFamily="18" charset="0"/>
                          </a:rPr>
                          <m:t>𝑃</m:t>
                        </m:r>
                      </m:den>
                    </m:f>
                    <m:r>
                      <a:rPr lang="en-GB" altLang="en-US" b="0" i="1" smtClean="0">
                        <a:latin typeface="Cambria Math" panose="02040503050406030204" pitchFamily="18" charset="0"/>
                      </a:rPr>
                      <m:t>+</m:t>
                    </m:r>
                    <m:d>
                      <m:dPr>
                        <m:ctrlPr>
                          <a:rPr lang="en-US" altLang="en-US" b="0" i="1" smtClean="0">
                            <a:latin typeface="Cambria Math" panose="02040503050406030204" pitchFamily="18" charset="0"/>
                          </a:rPr>
                        </m:ctrlPr>
                      </m:dPr>
                      <m:e>
                        <m:r>
                          <a:rPr lang="en-GB" altLang="en-US" b="0" i="1" smtClean="0">
                            <a:latin typeface="Cambria Math" panose="02040503050406030204" pitchFamily="18" charset="0"/>
                          </a:rPr>
                          <m:t>1−</m:t>
                        </m:r>
                        <m:r>
                          <a:rPr lang="en-GB" altLang="en-US" b="0" i="1" smtClean="0">
                            <a:latin typeface="Cambria Math" panose="02040503050406030204" pitchFamily="18" charset="0"/>
                            <a:ea typeface="Cambria Math" panose="02040503050406030204" pitchFamily="18" charset="0"/>
                          </a:rPr>
                          <m:t>𝛼</m:t>
                        </m:r>
                      </m:e>
                    </m:d>
                  </m:oMath>
                </a14:m>
                <a:endParaRPr lang="en-US" altLang="en-US" dirty="0"/>
              </a:p>
            </p:txBody>
          </p:sp>
        </mc:Choice>
        <mc:Fallback>
          <p:sp>
            <p:nvSpPr>
              <p:cNvPr id="11267" name="Rectangle 3"/>
              <p:cNvSpPr>
                <a:spLocks noGrp="1" noRot="1" noChangeAspect="1" noMove="1" noResize="1" noEditPoints="1" noAdjustHandles="1" noChangeArrowheads="1" noChangeShapeType="1" noTextEdit="1"/>
              </p:cNvSpPr>
              <p:nvPr>
                <p:ph idx="1"/>
              </p:nvPr>
            </p:nvSpPr>
            <p:spPr>
              <a:xfrm>
                <a:off x="1612924" y="816133"/>
                <a:ext cx="9294684" cy="5763790"/>
              </a:xfrm>
              <a:blipFill>
                <a:blip r:embed="rId3"/>
                <a:stretch>
                  <a:fillRect l="-1230" t="-1762" b="-1101"/>
                </a:stretch>
              </a:blipFill>
            </p:spPr>
            <p:txBody>
              <a:bodyPr/>
              <a:lstStyle/>
              <a:p>
                <a:r>
                  <a:rPr lang="en-US">
                    <a:noFill/>
                  </a:rPr>
                  <a:t> </a:t>
                </a:r>
              </a:p>
            </p:txBody>
          </p:sp>
        </mc:Fallback>
      </mc:AlternateContent>
      <p:sp>
        <p:nvSpPr>
          <p:cNvPr id="2" name="Slide Number Placeholder 1"/>
          <p:cNvSpPr>
            <a:spLocks noGrp="1"/>
          </p:cNvSpPr>
          <p:nvPr>
            <p:ph type="sldNum" sz="quarter" idx="10"/>
          </p:nvPr>
        </p:nvSpPr>
        <p:spPr>
          <a:xfrm>
            <a:off x="140789" y="6397361"/>
            <a:ext cx="648072" cy="365125"/>
          </a:xfrm>
        </p:spPr>
        <p:txBody>
          <a:bodyPr/>
          <a:lstStyle/>
          <a:p>
            <a:endParaRPr lang="en-US" dirty="0"/>
          </a:p>
        </p:txBody>
      </p:sp>
      <p:grpSp>
        <p:nvGrpSpPr>
          <p:cNvPr id="4" name="Group 3">
            <a:extLst>
              <a:ext uri="{FF2B5EF4-FFF2-40B4-BE49-F238E27FC236}">
                <a16:creationId xmlns:a16="http://schemas.microsoft.com/office/drawing/2014/main" id="{BEEEC4A7-EEB3-2141-C551-FFA8CE6B78F2}"/>
              </a:ext>
            </a:extLst>
          </p:cNvPr>
          <p:cNvGrpSpPr/>
          <p:nvPr/>
        </p:nvGrpSpPr>
        <p:grpSpPr>
          <a:xfrm>
            <a:off x="0" y="12068"/>
            <a:ext cx="12192006" cy="614598"/>
            <a:chOff x="1338588" y="1180366"/>
            <a:chExt cx="10390825" cy="871644"/>
          </a:xfrm>
        </p:grpSpPr>
        <p:sp>
          <p:nvSpPr>
            <p:cNvPr id="5" name="Rectangle 4">
              <a:extLst>
                <a:ext uri="{FF2B5EF4-FFF2-40B4-BE49-F238E27FC236}">
                  <a16:creationId xmlns:a16="http://schemas.microsoft.com/office/drawing/2014/main" id="{C3A21388-AEF9-0742-F000-57061EEE641C}"/>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Rectangle 5">
              <a:extLst>
                <a:ext uri="{FF2B5EF4-FFF2-40B4-BE49-F238E27FC236}">
                  <a16:creationId xmlns:a16="http://schemas.microsoft.com/office/drawing/2014/main" id="{7BF9CDE7-4886-19F2-403F-922D64E027CA}"/>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err="1">
                  <a:ln w="0"/>
                  <a:solidFill>
                    <a:schemeClr val="bg1"/>
                  </a:solidFill>
                  <a:effectLst>
                    <a:outerShdw blurRad="38100" dist="19050" dir="2700000" algn="tl" rotWithShape="0">
                      <a:schemeClr val="dk1">
                        <a:alpha val="40000"/>
                      </a:schemeClr>
                    </a:outerShdw>
                  </a:effectLst>
                  <a:latin typeface="+mj-lt"/>
                  <a:ea typeface="+mj-ea"/>
                  <a:cs typeface="+mj-cs"/>
                </a:rPr>
                <a:t>Utilising</a:t>
              </a: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 Large Parallel Machines</a:t>
              </a:r>
            </a:p>
          </p:txBody>
        </p:sp>
      </p:grpSp>
      <p:pic>
        <p:nvPicPr>
          <p:cNvPr id="7" name="Picture 6">
            <a:extLst>
              <a:ext uri="{FF2B5EF4-FFF2-40B4-BE49-F238E27FC236}">
                <a16:creationId xmlns:a16="http://schemas.microsoft.com/office/drawing/2014/main" id="{5048275E-94B6-31C0-EF5F-3D8C09675FB8}"/>
              </a:ext>
            </a:extLst>
          </p:cNvPr>
          <p:cNvPicPr>
            <a:picLocks noChangeAspect="1"/>
          </p:cNvPicPr>
          <p:nvPr/>
        </p:nvPicPr>
        <p:blipFill>
          <a:blip r:embed="rId4"/>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62583289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EB592A-EB00-FFE5-86C6-6444060B36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56B6F1-E6C7-B402-3B74-3EE57C5D97C9}"/>
              </a:ext>
            </a:extLst>
          </p:cNvPr>
          <p:cNvSpPr>
            <a:spLocks noGrp="1"/>
          </p:cNvSpPr>
          <p:nvPr>
            <p:ph type="title"/>
          </p:nvPr>
        </p:nvSpPr>
        <p:spPr>
          <a:xfrm>
            <a:off x="133349" y="-212859"/>
            <a:ext cx="10515600" cy="1325563"/>
          </a:xfrm>
        </p:spPr>
        <p:txBody>
          <a:bodyPr/>
          <a:lstStyle/>
          <a:p>
            <a:r>
              <a:rPr lang="en-US" dirty="0"/>
              <a:t>Acknowledgements</a:t>
            </a:r>
          </a:p>
        </p:txBody>
      </p:sp>
      <p:sp>
        <p:nvSpPr>
          <p:cNvPr id="4" name="Footer Placeholder 3">
            <a:extLst>
              <a:ext uri="{FF2B5EF4-FFF2-40B4-BE49-F238E27FC236}">
                <a16:creationId xmlns:a16="http://schemas.microsoft.com/office/drawing/2014/main" id="{AC1E31DF-4D4B-F986-475E-92727F0C1D68}"/>
              </a:ext>
            </a:extLst>
          </p:cNvPr>
          <p:cNvSpPr>
            <a:spLocks noGrp="1"/>
          </p:cNvSpPr>
          <p:nvPr>
            <p:ph type="ftr" sz="quarter" idx="11"/>
          </p:nvPr>
        </p:nvSpPr>
        <p:spPr/>
        <p:txBody>
          <a:bodyPr/>
          <a:lstStyle/>
          <a:p>
            <a:r>
              <a:rPr lang="en-US"/>
              <a:t>EPCC, The University of Edinburgh</a:t>
            </a:r>
            <a:endParaRPr lang="en-US" dirty="0"/>
          </a:p>
        </p:txBody>
      </p:sp>
      <p:sp>
        <p:nvSpPr>
          <p:cNvPr id="5" name="Slide Number Placeholder 4">
            <a:extLst>
              <a:ext uri="{FF2B5EF4-FFF2-40B4-BE49-F238E27FC236}">
                <a16:creationId xmlns:a16="http://schemas.microsoft.com/office/drawing/2014/main" id="{5106AE9A-7DB5-998C-0337-D8BFBC2B86DA}"/>
              </a:ext>
            </a:extLst>
          </p:cNvPr>
          <p:cNvSpPr>
            <a:spLocks noGrp="1"/>
          </p:cNvSpPr>
          <p:nvPr>
            <p:ph type="sldNum" sz="quarter" idx="12"/>
          </p:nvPr>
        </p:nvSpPr>
        <p:spPr/>
        <p:txBody>
          <a:bodyPr/>
          <a:lstStyle/>
          <a:p>
            <a:fld id="{2E673B58-0F97-924D-B08E-6218A6BAD949}" type="slidenum">
              <a:rPr lang="en-US" smtClean="0"/>
              <a:t>3</a:t>
            </a:fld>
            <a:endParaRPr lang="en-US"/>
          </a:p>
        </p:txBody>
      </p:sp>
      <p:sp>
        <p:nvSpPr>
          <p:cNvPr id="6" name="Content Placeholder 2">
            <a:extLst>
              <a:ext uri="{FF2B5EF4-FFF2-40B4-BE49-F238E27FC236}">
                <a16:creationId xmlns:a16="http://schemas.microsoft.com/office/drawing/2014/main" id="{CCBB6241-993D-AA0F-C75A-044CD2C4BE1B}"/>
              </a:ext>
            </a:extLst>
          </p:cNvPr>
          <p:cNvSpPr>
            <a:spLocks noGrp="1"/>
          </p:cNvSpPr>
          <p:nvPr>
            <p:ph idx="1"/>
          </p:nvPr>
        </p:nvSpPr>
        <p:spPr>
          <a:xfrm>
            <a:off x="304797" y="1128922"/>
            <a:ext cx="11799175" cy="2300077"/>
          </a:xfrm>
        </p:spPr>
        <p:txBody>
          <a:bodyPr>
            <a:normAutofit fontScale="85000" lnSpcReduction="20000"/>
          </a:bodyPr>
          <a:lstStyle/>
          <a:p>
            <a:r>
              <a:rPr lang="en-GB" dirty="0"/>
              <a:t>Material comes from </a:t>
            </a:r>
            <a:r>
              <a:rPr lang="en-GB" dirty="0" err="1"/>
              <a:t>DiRAC</a:t>
            </a:r>
            <a:endParaRPr lang="en-GB" dirty="0"/>
          </a:p>
          <a:p>
            <a:pPr lvl="1"/>
            <a:r>
              <a:rPr lang="en-GB" dirty="0"/>
              <a:t>Mark Wilkinson (</a:t>
            </a:r>
            <a:r>
              <a:rPr lang="en-GB" dirty="0" err="1"/>
              <a:t>DiRAC</a:t>
            </a:r>
            <a:r>
              <a:rPr lang="en-GB" dirty="0"/>
              <a:t> Director)</a:t>
            </a:r>
          </a:p>
          <a:p>
            <a:pPr lvl="1"/>
            <a:r>
              <a:rPr lang="en-GB" dirty="0"/>
              <a:t>Simon Hands (</a:t>
            </a:r>
            <a:r>
              <a:rPr lang="en-GB" dirty="0" err="1"/>
              <a:t>DiRAC</a:t>
            </a:r>
            <a:r>
              <a:rPr lang="en-GB" dirty="0"/>
              <a:t> Community Development Director)</a:t>
            </a:r>
          </a:p>
          <a:p>
            <a:r>
              <a:rPr lang="en-GB" dirty="0"/>
              <a:t>EPCC MSc courses</a:t>
            </a:r>
          </a:p>
          <a:p>
            <a:pPr lvl="1"/>
            <a:r>
              <a:rPr lang="en-GB" dirty="0"/>
              <a:t>David Henty (leads EPCC’s HPC training activities)</a:t>
            </a:r>
          </a:p>
          <a:p>
            <a:pPr lvl="1"/>
            <a:r>
              <a:rPr lang="en-GB" dirty="0"/>
              <a:t>Weronika Filinger (EPCC training)</a:t>
            </a:r>
          </a:p>
          <a:p>
            <a:r>
              <a:rPr lang="en-GB" i="1" dirty="0"/>
              <a:t>Et al.</a:t>
            </a:r>
          </a:p>
        </p:txBody>
      </p:sp>
      <p:pic>
        <p:nvPicPr>
          <p:cNvPr id="3" name="Graphic 2">
            <a:extLst>
              <a:ext uri="{FF2B5EF4-FFF2-40B4-BE49-F238E27FC236}">
                <a16:creationId xmlns:a16="http://schemas.microsoft.com/office/drawing/2014/main" id="{5895026E-7BA1-A2A8-1D67-EF8C99D0C69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9533163" y="61564"/>
            <a:ext cx="2570809" cy="674123"/>
          </a:xfrm>
          <a:prstGeom prst="rect">
            <a:avLst/>
          </a:prstGeom>
        </p:spPr>
      </p:pic>
    </p:spTree>
    <p:extLst>
      <p:ext uri="{BB962C8B-B14F-4D97-AF65-F5344CB8AC3E}">
        <p14:creationId xmlns:p14="http://schemas.microsoft.com/office/powerpoint/2010/main" val="2966043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91544" y="1340768"/>
            <a:ext cx="8229600" cy="4464496"/>
          </a:xfrm>
        </p:spPr>
        <p:txBody>
          <a:bodyPr>
            <a:normAutofit fontScale="92500" lnSpcReduction="20000"/>
          </a:bodyPr>
          <a:lstStyle/>
          <a:p>
            <a:r>
              <a:rPr lang="en-US" altLang="en-US" dirty="0"/>
              <a:t>We need larger problems for larger numbers of CPUs</a:t>
            </a:r>
          </a:p>
          <a:p>
            <a:endParaRPr lang="en-US" altLang="en-US" i="1" dirty="0"/>
          </a:p>
          <a:p>
            <a:endParaRPr lang="en-US" altLang="en-US" i="1" dirty="0"/>
          </a:p>
          <a:p>
            <a:endParaRPr lang="en-US" altLang="en-US" i="1" dirty="0"/>
          </a:p>
          <a:p>
            <a:endParaRPr lang="en-US" altLang="en-US" i="1" dirty="0"/>
          </a:p>
          <a:p>
            <a:endParaRPr lang="en-US" altLang="en-US" i="1" dirty="0"/>
          </a:p>
          <a:p>
            <a:endParaRPr lang="en-US" altLang="en-US" i="1" dirty="0"/>
          </a:p>
          <a:p>
            <a:endParaRPr lang="en-US" altLang="en-US" i="1" dirty="0"/>
          </a:p>
          <a:p>
            <a:endParaRPr lang="en-US" altLang="en-US" dirty="0"/>
          </a:p>
          <a:p>
            <a:r>
              <a:rPr lang="en-US" altLang="en-US" dirty="0"/>
              <a:t>Whilst we are still limited by the serial fraction, it becomes less important</a:t>
            </a:r>
          </a:p>
        </p:txBody>
      </p:sp>
      <p:sp>
        <p:nvSpPr>
          <p:cNvPr id="5" name="Slide Number Placeholder 4"/>
          <p:cNvSpPr>
            <a:spLocks noGrp="1"/>
          </p:cNvSpPr>
          <p:nvPr>
            <p:ph type="sldNum" sz="quarter" idx="10"/>
          </p:nvPr>
        </p:nvSpPr>
        <p:spPr/>
        <p:txBody>
          <a:bodyPr/>
          <a:lstStyle/>
          <a:p>
            <a:fld id="{17453889-C2FD-184D-8112-E4FB9D919F33}" type="slidenum">
              <a:rPr lang="en-US" smtClean="0">
                <a:latin typeface="+mn-lt"/>
              </a:rPr>
              <a:t>30</a:t>
            </a:fld>
            <a:endParaRPr lang="en-US">
              <a:latin typeface="+mn-lt"/>
            </a:endParaRPr>
          </a:p>
        </p:txBody>
      </p:sp>
      <p:pic>
        <p:nvPicPr>
          <p:cNvPr id="4" name="Picture 3" descr="amdahl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584" y="1772816"/>
            <a:ext cx="7704856" cy="3240361"/>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BB8FBB57-EF16-2C45-01E8-F474137B4199}"/>
              </a:ext>
            </a:extLst>
          </p:cNvPr>
          <p:cNvGrpSpPr/>
          <p:nvPr/>
        </p:nvGrpSpPr>
        <p:grpSpPr>
          <a:xfrm>
            <a:off x="0" y="12068"/>
            <a:ext cx="12192006" cy="614598"/>
            <a:chOff x="1338588" y="1180366"/>
            <a:chExt cx="10390825" cy="871644"/>
          </a:xfrm>
        </p:grpSpPr>
        <p:sp>
          <p:nvSpPr>
            <p:cNvPr id="7" name="Rectangle 6">
              <a:extLst>
                <a:ext uri="{FF2B5EF4-FFF2-40B4-BE49-F238E27FC236}">
                  <a16:creationId xmlns:a16="http://schemas.microsoft.com/office/drawing/2014/main" id="{5B852015-E5DC-6BBB-93A6-F9F05C902F0D}"/>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Rectangle 7">
              <a:extLst>
                <a:ext uri="{FF2B5EF4-FFF2-40B4-BE49-F238E27FC236}">
                  <a16:creationId xmlns:a16="http://schemas.microsoft.com/office/drawing/2014/main" id="{79D73157-7182-8ECE-5B33-6AAD27BC907F}"/>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Gustafson’s Law</a:t>
              </a:r>
            </a:p>
          </p:txBody>
        </p:sp>
      </p:grpSp>
      <p:pic>
        <p:nvPicPr>
          <p:cNvPr id="9" name="Picture 8">
            <a:extLst>
              <a:ext uri="{FF2B5EF4-FFF2-40B4-BE49-F238E27FC236}">
                <a16:creationId xmlns:a16="http://schemas.microsoft.com/office/drawing/2014/main" id="{3A2C0006-952B-1D1F-44FC-FA97379E79A2}"/>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8419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204144" y="1223254"/>
                <a:ext cx="8860486" cy="4536504"/>
              </a:xfrm>
            </p:spPr>
            <p:txBody>
              <a:bodyPr>
                <a:normAutofit/>
              </a:bodyPr>
              <a:lstStyle/>
              <a:p>
                <a:r>
                  <a:rPr lang="en-US" dirty="0"/>
                  <a:t>If you can increase the amount of work done by each process / task, the serial component will not dominate</a:t>
                </a:r>
              </a:p>
              <a:p>
                <a:pPr lvl="8"/>
                <a:endParaRPr lang="en-US" dirty="0"/>
              </a:p>
              <a:p>
                <a:pPr lvl="1"/>
                <a:r>
                  <a:rPr lang="en-US" dirty="0"/>
                  <a:t>increase the problem size </a:t>
                </a:r>
                <a:r>
                  <a:rPr lang="en-US" i="1" dirty="0"/>
                  <a:t>N</a:t>
                </a:r>
                <a:r>
                  <a:rPr lang="en-US" dirty="0"/>
                  <a:t> to maintain scaling</a:t>
                </a:r>
              </a:p>
              <a:p>
                <a:pPr lvl="1"/>
                <a:r>
                  <a:rPr lang="en-US" dirty="0"/>
                  <a:t>this can be in terms of</a:t>
                </a:r>
              </a:p>
              <a:p>
                <a:pPr lvl="2"/>
                <a:r>
                  <a:rPr lang="en-US" dirty="0"/>
                  <a:t>increasing the overall problem size</a:t>
                </a:r>
              </a:p>
              <a:p>
                <a:pPr lvl="2"/>
                <a:r>
                  <a:rPr lang="en-US" dirty="0"/>
                  <a:t>adding extra complexity</a:t>
                </a:r>
              </a:p>
              <a:p>
                <a:pPr lvl="8"/>
                <a:endParaRPr lang="en-GB" dirty="0"/>
              </a:p>
              <a:p>
                <a:r>
                  <a:rPr lang="en-GB" dirty="0"/>
                  <a:t>For instance,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GB" b="0" i="1" smtClean="0">
                        <a:latin typeface="Cambria Math" panose="02040503050406030204" pitchFamily="18" charset="0"/>
                        <a:ea typeface="Cambria Math" panose="02040503050406030204" pitchFamily="18" charset="0"/>
                      </a:rPr>
                      <m:t>=0.1:</m:t>
                    </m:r>
                    <m:r>
                      <a:rPr lang="en-GB" b="0" i="1" smtClean="0">
                        <a:latin typeface="Cambria Math" panose="02040503050406030204" pitchFamily="18" charset="0"/>
                        <a:ea typeface="Cambria Math" panose="02040503050406030204" pitchFamily="18" charset="0"/>
                      </a:rPr>
                      <m:t>𝑆</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𝑁</m:t>
                        </m:r>
                        <m:r>
                          <a:rPr lang="en-GB" b="0" i="1" smtClean="0">
                            <a:latin typeface="Cambria Math" panose="02040503050406030204" pitchFamily="18" charset="0"/>
                            <a:ea typeface="Cambria Math" panose="02040503050406030204" pitchFamily="18" charset="0"/>
                          </a:rPr>
                          <m:t>,16</m:t>
                        </m:r>
                      </m:e>
                    </m:d>
                    <m:r>
                      <a:rPr lang="en-GB" b="0" i="1" smtClean="0">
                        <a:latin typeface="Cambria Math" panose="02040503050406030204" pitchFamily="18" charset="0"/>
                        <a:ea typeface="Cambria Math" panose="02040503050406030204" pitchFamily="18" charset="0"/>
                      </a:rPr>
                      <m:t>=6.4,  </m:t>
                    </m:r>
                    <m:r>
                      <a:rPr lang="en-GB" b="0" i="1" smtClean="0">
                        <a:latin typeface="Cambria Math" panose="02040503050406030204" pitchFamily="18" charset="0"/>
                        <a:ea typeface="Cambria Math" panose="02040503050406030204" pitchFamily="18" charset="0"/>
                      </a:rPr>
                      <m:t>𝑆</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𝑁</m:t>
                        </m:r>
                        <m:r>
                          <a:rPr lang="en-GB" b="0" i="1" smtClean="0">
                            <a:latin typeface="Cambria Math" panose="02040503050406030204" pitchFamily="18" charset="0"/>
                            <a:ea typeface="Cambria Math" panose="02040503050406030204" pitchFamily="18" charset="0"/>
                          </a:rPr>
                          <m:t>,1024</m:t>
                        </m:r>
                      </m:e>
                    </m:d>
                    <m:r>
                      <a:rPr lang="en-GB" b="0" i="1" smtClean="0">
                        <a:latin typeface="Cambria Math" panose="02040503050406030204" pitchFamily="18" charset="0"/>
                        <a:ea typeface="Cambria Math" panose="02040503050406030204" pitchFamily="18" charset="0"/>
                      </a:rPr>
                      <m:t>=9.9</m:t>
                    </m:r>
                  </m:oMath>
                </a14:m>
                <a:endParaRPr lang="en-US" altLang="en-US" sz="2000" dirty="0"/>
              </a:p>
              <a:p>
                <a:pPr lvl="1"/>
                <a:r>
                  <a:rPr lang="en-US" dirty="0"/>
                  <a:t>using strong scaling:</a:t>
                </a:r>
              </a:p>
              <a:p>
                <a:pPr lvl="2"/>
                <a14:m/>
              </a:p>
              <a:p>
                <a:pPr lvl="2"/>
              </a:p>
              <a:p>
                <a:pPr lvl="2"/>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204144" y="1223254"/>
                <a:ext cx="8860486" cy="4536504"/>
              </a:xfrm>
              <a:blipFill>
                <a:blip r:embed="rId3"/>
                <a:stretch>
                  <a:fillRect l="-1289" t="-2235" b="-10615"/>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17453889-C2FD-184D-8112-E4FB9D919F33}" type="slidenum">
              <a:rPr lang="en-US" smtClean="0">
                <a:latin typeface="+mn-lt"/>
              </a:rPr>
              <a:t>31</a:t>
            </a:fld>
            <a:endParaRPr lang="en-US">
              <a:latin typeface="+mn-lt"/>
            </a:endParaRPr>
          </a:p>
        </p:txBody>
      </p:sp>
      <p:grpSp>
        <p:nvGrpSpPr>
          <p:cNvPr id="2" name="Group 1">
            <a:extLst>
              <a:ext uri="{FF2B5EF4-FFF2-40B4-BE49-F238E27FC236}">
                <a16:creationId xmlns:a16="http://schemas.microsoft.com/office/drawing/2014/main" id="{5C0D43FE-AD3C-71D2-8EEA-A22ED42C6E82}"/>
              </a:ext>
            </a:extLst>
          </p:cNvPr>
          <p:cNvGrpSpPr/>
          <p:nvPr/>
        </p:nvGrpSpPr>
        <p:grpSpPr>
          <a:xfrm>
            <a:off x="0" y="12068"/>
            <a:ext cx="12192006" cy="614598"/>
            <a:chOff x="1338588" y="1180366"/>
            <a:chExt cx="10390825" cy="871644"/>
          </a:xfrm>
        </p:grpSpPr>
        <p:sp>
          <p:nvSpPr>
            <p:cNvPr id="5" name="Rectangle 4">
              <a:extLst>
                <a:ext uri="{FF2B5EF4-FFF2-40B4-BE49-F238E27FC236}">
                  <a16:creationId xmlns:a16="http://schemas.microsoft.com/office/drawing/2014/main" id="{05B0D07F-9226-1A9A-EFDA-7F729D481921}"/>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DC717560-6C7C-C211-A30C-298B5E986170}"/>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Gustafson’s Law</a:t>
              </a:r>
            </a:p>
          </p:txBody>
        </p:sp>
      </p:grpSp>
      <p:pic>
        <p:nvPicPr>
          <p:cNvPr id="9" name="Picture 8">
            <a:extLst>
              <a:ext uri="{FF2B5EF4-FFF2-40B4-BE49-F238E27FC236}">
                <a16:creationId xmlns:a16="http://schemas.microsoft.com/office/drawing/2014/main" id="{72255EBE-51F8-E2B0-D169-4A2102DD1684}"/>
              </a:ext>
            </a:extLst>
          </p:cNvPr>
          <p:cNvPicPr>
            <a:picLocks noChangeAspect="1"/>
          </p:cNvPicPr>
          <p:nvPr/>
        </p:nvPicPr>
        <p:blipFill>
          <a:blip r:embed="rId4"/>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3669432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latin typeface="+mn-lt"/>
              </a:rPr>
              <a:t>Plotting</a:t>
            </a:r>
            <a:endParaRPr lang="en-US" dirty="0">
              <a:latin typeface="+mn-lt"/>
            </a:endParaRPr>
          </a:p>
        </p:txBody>
      </p:sp>
      <p:sp>
        <p:nvSpPr>
          <p:cNvPr id="3" name="Content Placeholder 2"/>
          <p:cNvSpPr>
            <a:spLocks noGrp="1"/>
          </p:cNvSpPr>
          <p:nvPr>
            <p:ph idx="1"/>
          </p:nvPr>
        </p:nvSpPr>
        <p:spPr>
          <a:xfrm>
            <a:off x="1991544" y="1340768"/>
            <a:ext cx="8229600" cy="4464496"/>
          </a:xfrm>
        </p:spPr>
        <p:txBody>
          <a:bodyPr>
            <a:normAutofit fontScale="77500" lnSpcReduction="20000"/>
          </a:bodyPr>
          <a:lstStyle/>
          <a:p>
            <a:r>
              <a:rPr lang="en-GB" dirty="0"/>
              <a:t>Think carefully whenever you plot data</a:t>
            </a:r>
          </a:p>
          <a:p>
            <a:pPr lvl="1"/>
            <a:r>
              <a:rPr lang="en-GB" dirty="0"/>
              <a:t>what am I trying to show with the graph?</a:t>
            </a:r>
          </a:p>
          <a:p>
            <a:pPr lvl="1"/>
            <a:r>
              <a:rPr lang="en-GB" dirty="0"/>
              <a:t>is it easy to interpret?</a:t>
            </a:r>
          </a:p>
          <a:p>
            <a:pPr lvl="1"/>
            <a:r>
              <a:rPr lang="en-GB" dirty="0"/>
              <a:t>can it be interpreted quantitatively?</a:t>
            </a:r>
          </a:p>
          <a:p>
            <a:pPr lvl="1"/>
            <a:endParaRPr lang="en-GB" dirty="0"/>
          </a:p>
          <a:p>
            <a:r>
              <a:rPr lang="en-GB" dirty="0"/>
              <a:t>Default plotting options are rarely what you want</a:t>
            </a:r>
          </a:p>
          <a:p>
            <a:pPr lvl="1"/>
            <a:r>
              <a:rPr lang="en-GB" dirty="0"/>
              <a:t>default colours can be hard to read (e.g. yellow on white)</a:t>
            </a:r>
          </a:p>
          <a:p>
            <a:pPr lvl="1"/>
            <a:r>
              <a:rPr lang="en-GB" dirty="0"/>
              <a:t>default axis limits may not be sensible</a:t>
            </a:r>
          </a:p>
          <a:p>
            <a:pPr lvl="1"/>
            <a:r>
              <a:rPr lang="en-GB" dirty="0"/>
              <a:t>...</a:t>
            </a:r>
          </a:p>
          <a:p>
            <a:r>
              <a:rPr lang="en-GB" dirty="0"/>
              <a:t>Explain (in words) what it is you are trying to show</a:t>
            </a:r>
          </a:p>
          <a:p>
            <a:pPr lvl="1"/>
            <a:r>
              <a:rPr lang="en-GB" dirty="0"/>
              <a:t>Is this strong or weak scaling data?</a:t>
            </a:r>
          </a:p>
          <a:p>
            <a:pPr lvl="1"/>
            <a:r>
              <a:rPr lang="en-GB" dirty="0"/>
              <a:t>How does this relate to the jobs you will run?</a:t>
            </a:r>
          </a:p>
          <a:p>
            <a:pPr lvl="1"/>
            <a:endParaRPr lang="en-GB" dirty="0"/>
          </a:p>
          <a:p>
            <a:r>
              <a:rPr lang="en-GB" dirty="0"/>
              <a:t>Example data</a:t>
            </a:r>
          </a:p>
          <a:p>
            <a:pPr lvl="1"/>
            <a:r>
              <a:rPr lang="en-GB" dirty="0"/>
              <a:t>MPI traffic model on multiple (24-core) nodes of ARCHER</a:t>
            </a:r>
          </a:p>
          <a:p>
            <a:endParaRPr lang="en-GB" dirty="0"/>
          </a:p>
        </p:txBody>
      </p:sp>
      <p:sp>
        <p:nvSpPr>
          <p:cNvPr id="4" name="Slide Number Placeholder 3"/>
          <p:cNvSpPr>
            <a:spLocks noGrp="1"/>
          </p:cNvSpPr>
          <p:nvPr>
            <p:ph type="sldNum" sz="quarter" idx="10"/>
          </p:nvPr>
        </p:nvSpPr>
        <p:spPr/>
        <p:txBody>
          <a:bodyPr/>
          <a:lstStyle/>
          <a:p>
            <a:fld id="{17453889-C2FD-184D-8112-E4FB9D919F33}" type="slidenum">
              <a:rPr lang="en-US" smtClean="0">
                <a:latin typeface="+mn-lt"/>
              </a:rPr>
              <a:t>32</a:t>
            </a:fld>
            <a:endParaRPr lang="en-US">
              <a:latin typeface="+mn-lt"/>
            </a:endParaRPr>
          </a:p>
        </p:txBody>
      </p:sp>
      <p:grpSp>
        <p:nvGrpSpPr>
          <p:cNvPr id="2" name="Group 1">
            <a:extLst>
              <a:ext uri="{FF2B5EF4-FFF2-40B4-BE49-F238E27FC236}">
                <a16:creationId xmlns:a16="http://schemas.microsoft.com/office/drawing/2014/main" id="{A825319B-A115-8E9A-9381-D444346DC036}"/>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6DF03648-FD0C-5033-3F26-11ADB185F961}"/>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37B0D44E-33FC-2D7D-D780-04235B07391F}"/>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8" name="Picture 7">
            <a:extLst>
              <a:ext uri="{FF2B5EF4-FFF2-40B4-BE49-F238E27FC236}">
                <a16:creationId xmlns:a16="http://schemas.microsoft.com/office/drawing/2014/main" id="{1E0DEF35-A6D9-49E6-0F35-60E04A261EBB}"/>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19773487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mn-lt"/>
              </a:rPr>
              <a:t>Hard to interpret small N data here</a:t>
            </a:r>
          </a:p>
        </p:txBody>
      </p:sp>
      <p:sp>
        <p:nvSpPr>
          <p:cNvPr id="5" name="Slide Number Placeholder 4"/>
          <p:cNvSpPr>
            <a:spLocks noGrp="1"/>
          </p:cNvSpPr>
          <p:nvPr>
            <p:ph type="sldNum" sz="quarter" idx="10"/>
          </p:nvPr>
        </p:nvSpPr>
        <p:spPr/>
        <p:txBody>
          <a:bodyPr/>
          <a:lstStyle/>
          <a:p>
            <a:fld id="{17453889-C2FD-184D-8112-E4FB9D919F33}" type="slidenum">
              <a:rPr lang="en-US" smtClean="0">
                <a:latin typeface="+mn-lt"/>
              </a:rPr>
              <a:t>33</a:t>
            </a:fld>
            <a:endParaRPr lang="en-US">
              <a:latin typeface="+mn-lt"/>
            </a:endParaRPr>
          </a:p>
        </p:txBody>
      </p:sp>
      <p:graphicFrame>
        <p:nvGraphicFramePr>
          <p:cNvPr id="4" name="Chart 3" descr="This graph has scaling curves for large and small data sets: the information for the small data is hard to see because the graph's scale is relevant to the large data set."/>
          <p:cNvGraphicFramePr>
            <a:graphicFrameLocks/>
          </p:cNvGraphicFramePr>
          <p:nvPr/>
        </p:nvGraphicFramePr>
        <p:xfrm>
          <a:off x="1703512" y="1412776"/>
          <a:ext cx="8352928" cy="4608512"/>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a:extLst>
              <a:ext uri="{FF2B5EF4-FFF2-40B4-BE49-F238E27FC236}">
                <a16:creationId xmlns:a16="http://schemas.microsoft.com/office/drawing/2014/main" id="{A06496D7-DACA-FF58-DB9F-C2596DD943B6}"/>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94B8762D-3BCD-A75F-A637-1992DB9FE343}"/>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0358B227-2242-3891-1F1D-3B26C181DCA7}"/>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8" name="Picture 7">
            <a:extLst>
              <a:ext uri="{FF2B5EF4-FFF2-40B4-BE49-F238E27FC236}">
                <a16:creationId xmlns:a16="http://schemas.microsoft.com/office/drawing/2014/main" id="{0698493D-B00A-F3D5-1453-BADD25727ABF}"/>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4195238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latin typeface="+mn-lt"/>
              </a:rPr>
              <a:t>log/log can make trends in data too similar</a:t>
            </a:r>
          </a:p>
        </p:txBody>
      </p:sp>
      <p:sp>
        <p:nvSpPr>
          <p:cNvPr id="5" name="Slide Number Placeholder 4"/>
          <p:cNvSpPr>
            <a:spLocks noGrp="1"/>
          </p:cNvSpPr>
          <p:nvPr>
            <p:ph type="sldNum" sz="quarter" idx="10"/>
          </p:nvPr>
        </p:nvSpPr>
        <p:spPr/>
        <p:txBody>
          <a:bodyPr/>
          <a:lstStyle/>
          <a:p>
            <a:fld id="{17453889-C2FD-184D-8112-E4FB9D919F33}" type="slidenum">
              <a:rPr lang="en-US" smtClean="0">
                <a:latin typeface="+mn-lt"/>
              </a:rPr>
              <a:t>34</a:t>
            </a:fld>
            <a:endParaRPr lang="en-US">
              <a:latin typeface="+mn-lt"/>
            </a:endParaRPr>
          </a:p>
        </p:txBody>
      </p:sp>
      <p:graphicFrame>
        <p:nvGraphicFramePr>
          <p:cNvPr id="3" name="Chart 2" descr="This plot, using a log-log graph has the effect of making both line appear linear: althought there is a difference in placement of the lines, the trends look similar."/>
          <p:cNvGraphicFramePr>
            <a:graphicFrameLocks/>
          </p:cNvGraphicFramePr>
          <p:nvPr/>
        </p:nvGraphicFramePr>
        <p:xfrm>
          <a:off x="551384" y="1196752"/>
          <a:ext cx="8838728" cy="4536504"/>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a:extLst>
              <a:ext uri="{FF2B5EF4-FFF2-40B4-BE49-F238E27FC236}">
                <a16:creationId xmlns:a16="http://schemas.microsoft.com/office/drawing/2014/main" id="{62BC012C-CD26-EAF9-0697-33384BC9CB09}"/>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A181D37D-C7DF-3A49-7B1C-FB1A6AE995D0}"/>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F1484B3A-7A3D-8C3E-3677-71EEAF857090}"/>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8" name="Picture 7">
            <a:extLst>
              <a:ext uri="{FF2B5EF4-FFF2-40B4-BE49-F238E27FC236}">
                <a16:creationId xmlns:a16="http://schemas.microsoft.com/office/drawing/2014/main" id="{7B9780CE-1E75-2ED0-DC2D-1D3C61673658}"/>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3378209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latin typeface="+mn-lt"/>
              </a:rPr>
              <a:t>Normalised</a:t>
            </a:r>
            <a:r>
              <a:rPr lang="en-US" dirty="0">
                <a:latin typeface="+mn-lt"/>
              </a:rPr>
              <a:t> data easier to compare</a:t>
            </a:r>
          </a:p>
        </p:txBody>
      </p:sp>
      <p:sp>
        <p:nvSpPr>
          <p:cNvPr id="6" name="Slide Number Placeholder 5"/>
          <p:cNvSpPr>
            <a:spLocks noGrp="1"/>
          </p:cNvSpPr>
          <p:nvPr>
            <p:ph type="sldNum" sz="quarter" idx="10"/>
          </p:nvPr>
        </p:nvSpPr>
        <p:spPr/>
        <p:txBody>
          <a:bodyPr/>
          <a:lstStyle/>
          <a:p>
            <a:fld id="{17453889-C2FD-184D-8112-E4FB9D919F33}" type="slidenum">
              <a:rPr lang="en-US" smtClean="0">
                <a:latin typeface="+mn-lt"/>
              </a:rPr>
              <a:t>35</a:t>
            </a:fld>
            <a:endParaRPr lang="en-US">
              <a:latin typeface="+mn-lt"/>
            </a:endParaRPr>
          </a:p>
        </p:txBody>
      </p:sp>
      <p:sp>
        <p:nvSpPr>
          <p:cNvPr id="4" name="Content Placeholder 3"/>
          <p:cNvSpPr txBox="1">
            <a:spLocks/>
          </p:cNvSpPr>
          <p:nvPr/>
        </p:nvSpPr>
        <p:spPr>
          <a:xfrm>
            <a:off x="1981200" y="1334991"/>
            <a:ext cx="8229600" cy="460648"/>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dirty="0"/>
              <a:t>use single-node (24-core) performance as baseline here</a:t>
            </a:r>
          </a:p>
        </p:txBody>
      </p:sp>
      <p:graphicFrame>
        <p:nvGraphicFramePr>
          <p:cNvPr id="8" name="Chart 7">
            <a:extLst>
              <a:ext uri="{FF2B5EF4-FFF2-40B4-BE49-F238E27FC236}">
                <a16:creationId xmlns:a16="http://schemas.microsoft.com/office/drawing/2014/main" id="{00000000-0008-0000-0000-000006000000}"/>
              </a:ext>
            </a:extLst>
          </p:cNvPr>
          <p:cNvGraphicFramePr>
            <a:graphicFrameLocks/>
          </p:cNvGraphicFramePr>
          <p:nvPr/>
        </p:nvGraphicFramePr>
        <p:xfrm>
          <a:off x="2495600" y="1916833"/>
          <a:ext cx="6120680" cy="4045415"/>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a:extLst>
              <a:ext uri="{FF2B5EF4-FFF2-40B4-BE49-F238E27FC236}">
                <a16:creationId xmlns:a16="http://schemas.microsoft.com/office/drawing/2014/main" id="{8FE2B8D6-F7F9-AAE4-F208-9F2ACCB80B30}"/>
              </a:ext>
            </a:extLst>
          </p:cNvPr>
          <p:cNvGrpSpPr/>
          <p:nvPr/>
        </p:nvGrpSpPr>
        <p:grpSpPr>
          <a:xfrm>
            <a:off x="0" y="12068"/>
            <a:ext cx="12192006" cy="614598"/>
            <a:chOff x="1338588" y="1180366"/>
            <a:chExt cx="10390825" cy="871644"/>
          </a:xfrm>
        </p:grpSpPr>
        <p:sp>
          <p:nvSpPr>
            <p:cNvPr id="3" name="Rectangle 2">
              <a:extLst>
                <a:ext uri="{FF2B5EF4-FFF2-40B4-BE49-F238E27FC236}">
                  <a16:creationId xmlns:a16="http://schemas.microsoft.com/office/drawing/2014/main" id="{C220673C-A80A-CAD3-1ABF-E7A191970BBA}"/>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15CDEE88-02C5-AAB8-D7D9-3AC1EDD08FA7}"/>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9" name="Picture 8">
            <a:extLst>
              <a:ext uri="{FF2B5EF4-FFF2-40B4-BE49-F238E27FC236}">
                <a16:creationId xmlns:a16="http://schemas.microsoft.com/office/drawing/2014/main" id="{3FDFF7FF-D453-0310-019D-FE325FA771E1}"/>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4726476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mn-lt"/>
              </a:rPr>
              <a:t>Efficiency plots can be useful too</a:t>
            </a:r>
          </a:p>
        </p:txBody>
      </p:sp>
      <p:sp>
        <p:nvSpPr>
          <p:cNvPr id="5" name="Slide Number Placeholder 4"/>
          <p:cNvSpPr>
            <a:spLocks noGrp="1"/>
          </p:cNvSpPr>
          <p:nvPr>
            <p:ph type="sldNum" sz="quarter" idx="10"/>
          </p:nvPr>
        </p:nvSpPr>
        <p:spPr/>
        <p:txBody>
          <a:bodyPr/>
          <a:lstStyle/>
          <a:p>
            <a:fld id="{17453889-C2FD-184D-8112-E4FB9D919F33}" type="slidenum">
              <a:rPr lang="en-US" smtClean="0">
                <a:latin typeface="+mn-lt"/>
              </a:rPr>
              <a:t>36</a:t>
            </a:fld>
            <a:endParaRPr lang="en-US">
              <a:latin typeface="+mn-lt"/>
            </a:endParaRPr>
          </a:p>
        </p:txBody>
      </p:sp>
      <p:graphicFrame>
        <p:nvGraphicFramePr>
          <p:cNvPr id="3" name="Chart 2" descr="Because efficiency is derived from performance on a "/>
          <p:cNvGraphicFramePr>
            <a:graphicFrameLocks/>
          </p:cNvGraphicFramePr>
          <p:nvPr/>
        </p:nvGraphicFramePr>
        <p:xfrm>
          <a:off x="1524000" y="1628800"/>
          <a:ext cx="7722096" cy="4248472"/>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a:extLst>
              <a:ext uri="{FF2B5EF4-FFF2-40B4-BE49-F238E27FC236}">
                <a16:creationId xmlns:a16="http://schemas.microsoft.com/office/drawing/2014/main" id="{1DC07415-CDAA-E302-B25C-B3B066B62DC8}"/>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D498A3C6-887D-BEB4-C6BE-1E548FEA766C}"/>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F88E8BF9-05BA-25BC-B7B5-06AEC4F169CB}"/>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8" name="Picture 7">
            <a:extLst>
              <a:ext uri="{FF2B5EF4-FFF2-40B4-BE49-F238E27FC236}">
                <a16:creationId xmlns:a16="http://schemas.microsoft.com/office/drawing/2014/main" id="{5A564B55-2BD2-EFCC-45BA-1B9E37979AC4}"/>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425148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latin typeface="+mn-lt"/>
              </a:rPr>
              <a:t>log/</a:t>
            </a:r>
            <a:r>
              <a:rPr lang="en-US" dirty="0" err="1">
                <a:latin typeface="+mn-lt"/>
              </a:rPr>
              <a:t>lin</a:t>
            </a:r>
            <a:r>
              <a:rPr lang="en-US" dirty="0">
                <a:latin typeface="+mn-lt"/>
              </a:rPr>
              <a:t> efficiency if many points at small </a:t>
            </a:r>
            <a:r>
              <a:rPr lang="en-US" i="1" dirty="0">
                <a:latin typeface="+mn-lt"/>
              </a:rPr>
              <a:t>P</a:t>
            </a:r>
          </a:p>
        </p:txBody>
      </p:sp>
      <p:sp>
        <p:nvSpPr>
          <p:cNvPr id="5" name="Slide Number Placeholder 4"/>
          <p:cNvSpPr>
            <a:spLocks noGrp="1"/>
          </p:cNvSpPr>
          <p:nvPr>
            <p:ph type="sldNum" sz="quarter" idx="10"/>
          </p:nvPr>
        </p:nvSpPr>
        <p:spPr/>
        <p:txBody>
          <a:bodyPr/>
          <a:lstStyle/>
          <a:p>
            <a:fld id="{17453889-C2FD-184D-8112-E4FB9D919F33}" type="slidenum">
              <a:rPr lang="en-US" smtClean="0">
                <a:latin typeface="+mn-lt"/>
              </a:rPr>
              <a:t>37</a:t>
            </a:fld>
            <a:endParaRPr lang="en-US">
              <a:latin typeface="+mn-lt"/>
            </a:endParaRPr>
          </a:p>
        </p:txBody>
      </p:sp>
      <p:graphicFrame>
        <p:nvGraphicFramePr>
          <p:cNvPr id="3" name="Chart 2"/>
          <p:cNvGraphicFramePr>
            <a:graphicFrameLocks/>
          </p:cNvGraphicFramePr>
          <p:nvPr/>
        </p:nvGraphicFramePr>
        <p:xfrm>
          <a:off x="2567608" y="1484784"/>
          <a:ext cx="7056784" cy="4176464"/>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a:extLst>
              <a:ext uri="{FF2B5EF4-FFF2-40B4-BE49-F238E27FC236}">
                <a16:creationId xmlns:a16="http://schemas.microsoft.com/office/drawing/2014/main" id="{9222906F-14F3-5C06-95A9-72121EA83D3E}"/>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B4CE44CD-1FAB-990E-2A0B-8902B8482552}"/>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2DF7D00A-5922-C294-A259-CBB4EC53C013}"/>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8" name="Picture 7">
            <a:extLst>
              <a:ext uri="{FF2B5EF4-FFF2-40B4-BE49-F238E27FC236}">
                <a16:creationId xmlns:a16="http://schemas.microsoft.com/office/drawing/2014/main" id="{8C2C9BF5-95F4-24CB-99E6-4090B5FB1B29}"/>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35633335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mn-lt"/>
              </a:rPr>
              <a:t>Don’t just accept the default options</a:t>
            </a:r>
          </a:p>
        </p:txBody>
      </p:sp>
      <p:sp>
        <p:nvSpPr>
          <p:cNvPr id="4" name="Content Placeholder 3"/>
          <p:cNvSpPr>
            <a:spLocks noGrp="1"/>
          </p:cNvSpPr>
          <p:nvPr>
            <p:ph idx="1"/>
          </p:nvPr>
        </p:nvSpPr>
        <p:spPr/>
        <p:txBody>
          <a:bodyPr>
            <a:normAutofit/>
          </a:bodyPr>
          <a:lstStyle/>
          <a:p>
            <a:r>
              <a:rPr lang="en-US" dirty="0"/>
              <a:t>In this chart the x-axis doesn’t have a meaningful scale</a:t>
            </a:r>
          </a:p>
        </p:txBody>
      </p:sp>
      <p:sp>
        <p:nvSpPr>
          <p:cNvPr id="3" name="Slide Number Placeholder 2"/>
          <p:cNvSpPr>
            <a:spLocks noGrp="1"/>
          </p:cNvSpPr>
          <p:nvPr>
            <p:ph type="sldNum" sz="quarter" idx="10"/>
          </p:nvPr>
        </p:nvSpPr>
        <p:spPr/>
        <p:txBody>
          <a:bodyPr/>
          <a:lstStyle/>
          <a:p>
            <a:fld id="{17453889-C2FD-184D-8112-E4FB9D919F33}" type="slidenum">
              <a:rPr lang="en-US" smtClean="0">
                <a:latin typeface="+mn-lt"/>
              </a:rPr>
              <a:t>38</a:t>
            </a:fld>
            <a:endParaRPr lang="en-US">
              <a:latin typeface="+mn-lt"/>
            </a:endParaRPr>
          </a:p>
        </p:txBody>
      </p:sp>
      <p:graphicFrame>
        <p:nvGraphicFramePr>
          <p:cNvPr id="5" name="Chart 4"/>
          <p:cNvGraphicFramePr>
            <a:graphicFrameLocks/>
          </p:cNvGraphicFramePr>
          <p:nvPr/>
        </p:nvGraphicFramePr>
        <p:xfrm>
          <a:off x="2855640" y="2060848"/>
          <a:ext cx="5598368" cy="3888432"/>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a:extLst>
              <a:ext uri="{FF2B5EF4-FFF2-40B4-BE49-F238E27FC236}">
                <a16:creationId xmlns:a16="http://schemas.microsoft.com/office/drawing/2014/main" id="{2EEF2A8E-B9EF-C194-674B-8EC5D9B0481C}"/>
              </a:ext>
            </a:extLst>
          </p:cNvPr>
          <p:cNvGrpSpPr/>
          <p:nvPr/>
        </p:nvGrpSpPr>
        <p:grpSpPr>
          <a:xfrm>
            <a:off x="0" y="12068"/>
            <a:ext cx="12192006" cy="614598"/>
            <a:chOff x="1338588" y="1180366"/>
            <a:chExt cx="10390825" cy="871644"/>
          </a:xfrm>
        </p:grpSpPr>
        <p:sp>
          <p:nvSpPr>
            <p:cNvPr id="7" name="Rectangle 6">
              <a:extLst>
                <a:ext uri="{FF2B5EF4-FFF2-40B4-BE49-F238E27FC236}">
                  <a16:creationId xmlns:a16="http://schemas.microsoft.com/office/drawing/2014/main" id="{C64AD6C0-D7EE-07F4-2046-E03D8DB8863D}"/>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Rectangle 7">
              <a:extLst>
                <a:ext uri="{FF2B5EF4-FFF2-40B4-BE49-F238E27FC236}">
                  <a16:creationId xmlns:a16="http://schemas.microsoft.com/office/drawing/2014/main" id="{33AD6325-6B8C-9F7D-4882-76B835271D9C}"/>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Performance metrics</a:t>
              </a:r>
            </a:p>
          </p:txBody>
        </p:sp>
      </p:grpSp>
      <p:pic>
        <p:nvPicPr>
          <p:cNvPr id="9" name="Picture 8">
            <a:extLst>
              <a:ext uri="{FF2B5EF4-FFF2-40B4-BE49-F238E27FC236}">
                <a16:creationId xmlns:a16="http://schemas.microsoft.com/office/drawing/2014/main" id="{49E4FFEE-9DD7-DA98-6695-508F033A435A}"/>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9357090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70991D-F3D2-79E4-BA16-AE121423242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795FCC-E419-F1EF-6CB2-207A2D6A6F46}"/>
              </a:ext>
            </a:extLst>
          </p:cNvPr>
          <p:cNvSpPr>
            <a:spLocks noGrp="1"/>
          </p:cNvSpPr>
          <p:nvPr>
            <p:ph idx="1"/>
          </p:nvPr>
        </p:nvSpPr>
        <p:spPr>
          <a:xfrm>
            <a:off x="678611" y="996425"/>
            <a:ext cx="10834778" cy="5725050"/>
          </a:xfrm>
        </p:spPr>
        <p:txBody>
          <a:bodyPr>
            <a:normAutofit fontScale="85000" lnSpcReduction="20000"/>
          </a:bodyPr>
          <a:lstStyle/>
          <a:p>
            <a:r>
              <a:rPr lang="en-GB" dirty="0"/>
              <a:t>In most cases (e.g. RAC) proposals candidates are asked for “how much” of each resource is needed</a:t>
            </a:r>
          </a:p>
          <a:p>
            <a:r>
              <a:rPr lang="en-GB" dirty="0"/>
              <a:t>Requests usually given in core or CPU hours or GPU hours</a:t>
            </a:r>
          </a:p>
          <a:p>
            <a:pPr lvl="1"/>
            <a:r>
              <a:rPr lang="en-GB" dirty="0"/>
              <a:t>For an individual job this is the number of cores (or GPUs) used multiplied by the number of hours the job runs for</a:t>
            </a:r>
          </a:p>
          <a:p>
            <a:pPr lvl="1"/>
            <a:r>
              <a:rPr lang="en-GB" dirty="0"/>
              <a:t>Should then be summed over the entire project</a:t>
            </a:r>
          </a:p>
          <a:p>
            <a:r>
              <a:rPr lang="en-GB" dirty="0"/>
              <a:t>Typically CPU hours really mean core hours – but you need to check</a:t>
            </a:r>
          </a:p>
          <a:p>
            <a:r>
              <a:rPr lang="en-GB" dirty="0"/>
              <a:t>Sometimes node hours – but make sure you know which - or your request may be out by factors of 10s or 100s (Cirrus has 288 cores for example)</a:t>
            </a:r>
          </a:p>
          <a:p>
            <a:r>
              <a:rPr lang="en-GB" dirty="0"/>
              <a:t>There are some moves towards using, </a:t>
            </a:r>
            <a:r>
              <a:rPr lang="en-GB" dirty="0" err="1"/>
              <a:t>eg</a:t>
            </a:r>
            <a:r>
              <a:rPr lang="en-GB" dirty="0"/>
              <a:t>, </a:t>
            </a:r>
            <a:r>
              <a:rPr lang="en-GB" dirty="0" err="1"/>
              <a:t>kwhrs</a:t>
            </a:r>
            <a:endParaRPr lang="en-GB" dirty="0"/>
          </a:p>
          <a:p>
            <a:pPr lvl="1"/>
            <a:r>
              <a:rPr lang="en-GB" dirty="0"/>
              <a:t>Early days and may not have relevant data</a:t>
            </a:r>
          </a:p>
          <a:p>
            <a:r>
              <a:rPr lang="en-GB" dirty="0"/>
              <a:t>Note also sometimes nodes can only be used exclusively</a:t>
            </a:r>
          </a:p>
          <a:p>
            <a:pPr lvl="1"/>
            <a:r>
              <a:rPr lang="en-GB" dirty="0"/>
              <a:t>If you are only using half the cores of a node (e.g. the code doesn’t scale well within a node, but you need all the memory) then you may be charged for the whole node. You need to check this! </a:t>
            </a:r>
          </a:p>
          <a:p>
            <a:r>
              <a:rPr lang="en-GB" dirty="0"/>
              <a:t>For </a:t>
            </a:r>
            <a:r>
              <a:rPr lang="en-GB" dirty="0" err="1"/>
              <a:t>DiRAC</a:t>
            </a:r>
            <a:r>
              <a:rPr lang="en-GB" dirty="0"/>
              <a:t> you need to give a yearly breakdown per machine</a:t>
            </a:r>
          </a:p>
          <a:p>
            <a:pPr lvl="1"/>
            <a:r>
              <a:rPr lang="en-GB" dirty="0"/>
              <a:t>And a quarterly breakdown for year 1 if you don’t want the time evenly (this cant always be satisfied)</a:t>
            </a:r>
          </a:p>
          <a:p>
            <a:endParaRPr lang="en-GB" dirty="0"/>
          </a:p>
          <a:p>
            <a:endParaRPr lang="en-GB" dirty="0"/>
          </a:p>
        </p:txBody>
      </p:sp>
      <p:sp>
        <p:nvSpPr>
          <p:cNvPr id="4" name="Slide Number Placeholder 3">
            <a:extLst>
              <a:ext uri="{FF2B5EF4-FFF2-40B4-BE49-F238E27FC236}">
                <a16:creationId xmlns:a16="http://schemas.microsoft.com/office/drawing/2014/main" id="{43FF54E6-A85A-92FF-0B32-ACD8E2F38B06}"/>
              </a:ext>
            </a:extLst>
          </p:cNvPr>
          <p:cNvSpPr>
            <a:spLocks noGrp="1"/>
          </p:cNvSpPr>
          <p:nvPr>
            <p:ph type="sldNum" sz="quarter" idx="10"/>
          </p:nvPr>
        </p:nvSpPr>
        <p:spPr/>
        <p:txBody>
          <a:bodyPr/>
          <a:lstStyle/>
          <a:p>
            <a:fld id="{17453889-C2FD-184D-8112-E4FB9D919F33}" type="slidenum">
              <a:rPr lang="en-US" smtClean="0">
                <a:latin typeface="+mn-lt"/>
              </a:rPr>
              <a:t>39</a:t>
            </a:fld>
            <a:endParaRPr lang="en-US">
              <a:latin typeface="+mn-lt"/>
            </a:endParaRPr>
          </a:p>
        </p:txBody>
      </p:sp>
      <p:grpSp>
        <p:nvGrpSpPr>
          <p:cNvPr id="2" name="Group 1">
            <a:extLst>
              <a:ext uri="{FF2B5EF4-FFF2-40B4-BE49-F238E27FC236}">
                <a16:creationId xmlns:a16="http://schemas.microsoft.com/office/drawing/2014/main" id="{F28B2050-EFE9-E53F-49EE-D712A701E7CE}"/>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A87F3120-77DC-225B-06B7-EEB8D0C45DC2}"/>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CB44A821-A6C9-C007-E0BB-BD53F688AFCF}"/>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Proposals – what to ask for?</a:t>
              </a:r>
            </a:p>
          </p:txBody>
        </p:sp>
      </p:grpSp>
      <p:pic>
        <p:nvPicPr>
          <p:cNvPr id="8" name="Picture 7">
            <a:extLst>
              <a:ext uri="{FF2B5EF4-FFF2-40B4-BE49-F238E27FC236}">
                <a16:creationId xmlns:a16="http://schemas.microsoft.com/office/drawing/2014/main" id="{5D34D12D-AB34-F5CB-596B-37924A0D8B60}"/>
              </a:ext>
            </a:extLst>
          </p:cNvPr>
          <p:cNvPicPr>
            <a:picLocks noChangeAspect="1"/>
          </p:cNvPicPr>
          <p:nvPr/>
        </p:nvPicPr>
        <p:blipFill>
          <a:blip r:embed="rId3"/>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1600469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E3F6D-9EE2-B681-E557-0945AB0DD7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F63F1F-8FAA-363C-4371-83CFECA73D3B}"/>
              </a:ext>
            </a:extLst>
          </p:cNvPr>
          <p:cNvSpPr>
            <a:spLocks noGrp="1"/>
          </p:cNvSpPr>
          <p:nvPr>
            <p:ph type="title"/>
          </p:nvPr>
        </p:nvSpPr>
        <p:spPr>
          <a:xfrm>
            <a:off x="133349" y="-212859"/>
            <a:ext cx="10515600" cy="1325563"/>
          </a:xfrm>
        </p:spPr>
        <p:txBody>
          <a:bodyPr/>
          <a:lstStyle/>
          <a:p>
            <a:r>
              <a:rPr lang="en-US" dirty="0"/>
              <a:t>Background</a:t>
            </a:r>
          </a:p>
        </p:txBody>
      </p:sp>
      <p:sp>
        <p:nvSpPr>
          <p:cNvPr id="4" name="Footer Placeholder 3">
            <a:extLst>
              <a:ext uri="{FF2B5EF4-FFF2-40B4-BE49-F238E27FC236}">
                <a16:creationId xmlns:a16="http://schemas.microsoft.com/office/drawing/2014/main" id="{8517D329-7AB0-2EDF-AF35-1FB3BCCEA21B}"/>
              </a:ext>
            </a:extLst>
          </p:cNvPr>
          <p:cNvSpPr>
            <a:spLocks noGrp="1"/>
          </p:cNvSpPr>
          <p:nvPr>
            <p:ph type="ftr" sz="quarter" idx="11"/>
          </p:nvPr>
        </p:nvSpPr>
        <p:spPr/>
        <p:txBody>
          <a:bodyPr/>
          <a:lstStyle/>
          <a:p>
            <a:r>
              <a:rPr lang="en-US"/>
              <a:t>EPCC, The University of Edinburgh</a:t>
            </a:r>
            <a:endParaRPr lang="en-US" dirty="0"/>
          </a:p>
        </p:txBody>
      </p:sp>
      <p:sp>
        <p:nvSpPr>
          <p:cNvPr id="5" name="Slide Number Placeholder 4">
            <a:extLst>
              <a:ext uri="{FF2B5EF4-FFF2-40B4-BE49-F238E27FC236}">
                <a16:creationId xmlns:a16="http://schemas.microsoft.com/office/drawing/2014/main" id="{B1B44C9A-7CAB-5D4B-86C0-105E2BD374AC}"/>
              </a:ext>
            </a:extLst>
          </p:cNvPr>
          <p:cNvSpPr>
            <a:spLocks noGrp="1"/>
          </p:cNvSpPr>
          <p:nvPr>
            <p:ph type="sldNum" sz="quarter" idx="12"/>
          </p:nvPr>
        </p:nvSpPr>
        <p:spPr/>
        <p:txBody>
          <a:bodyPr/>
          <a:lstStyle/>
          <a:p>
            <a:fld id="{2E673B58-0F97-924D-B08E-6218A6BAD949}" type="slidenum">
              <a:rPr lang="en-US" smtClean="0"/>
              <a:t>4</a:t>
            </a:fld>
            <a:endParaRPr lang="en-US"/>
          </a:p>
        </p:txBody>
      </p:sp>
      <p:sp>
        <p:nvSpPr>
          <p:cNvPr id="6" name="Content Placeholder 2">
            <a:extLst>
              <a:ext uri="{FF2B5EF4-FFF2-40B4-BE49-F238E27FC236}">
                <a16:creationId xmlns:a16="http://schemas.microsoft.com/office/drawing/2014/main" id="{5DF25A1B-258D-4D26-8540-D33BB82D53F9}"/>
              </a:ext>
            </a:extLst>
          </p:cNvPr>
          <p:cNvSpPr>
            <a:spLocks noGrp="1"/>
          </p:cNvSpPr>
          <p:nvPr>
            <p:ph idx="1"/>
          </p:nvPr>
        </p:nvSpPr>
        <p:spPr>
          <a:xfrm>
            <a:off x="88029" y="792759"/>
            <a:ext cx="9533162" cy="4650775"/>
          </a:xfrm>
        </p:spPr>
        <p:txBody>
          <a:bodyPr>
            <a:normAutofit/>
          </a:bodyPr>
          <a:lstStyle/>
          <a:p>
            <a:r>
              <a:rPr lang="en-GB" dirty="0"/>
              <a:t>Maths/Physics degree (1994-97)</a:t>
            </a:r>
          </a:p>
          <a:p>
            <a:r>
              <a:rPr lang="en-GB" dirty="0"/>
              <a:t>Computing MSc (1997-98)</a:t>
            </a:r>
          </a:p>
          <a:p>
            <a:r>
              <a:rPr lang="en-GB" dirty="0"/>
              <a:t>Theoretical particle physics (Lattice QCD) PhD (1998-2001)</a:t>
            </a:r>
          </a:p>
          <a:p>
            <a:pPr lvl="1"/>
            <a:r>
              <a:rPr lang="en-GB" dirty="0"/>
              <a:t>Involved </a:t>
            </a:r>
            <a:r>
              <a:rPr lang="en-GB" dirty="0" err="1"/>
              <a:t>eigensolvers</a:t>
            </a:r>
            <a:r>
              <a:rPr lang="en-GB" dirty="0"/>
              <a:t> (Lanczos) and parallel computers (Cray T3E)</a:t>
            </a:r>
          </a:p>
        </p:txBody>
      </p:sp>
      <p:pic>
        <p:nvPicPr>
          <p:cNvPr id="3" name="Graphic 2">
            <a:extLst>
              <a:ext uri="{FF2B5EF4-FFF2-40B4-BE49-F238E27FC236}">
                <a16:creationId xmlns:a16="http://schemas.microsoft.com/office/drawing/2014/main" id="{7DEFE61E-3863-F8AE-45A4-B691354EC7B4}"/>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9533163" y="61564"/>
            <a:ext cx="2570809" cy="674123"/>
          </a:xfrm>
          <a:prstGeom prst="rect">
            <a:avLst/>
          </a:prstGeom>
        </p:spPr>
      </p:pic>
      <p:pic>
        <p:nvPicPr>
          <p:cNvPr id="11" name="Picture 10">
            <a:extLst>
              <a:ext uri="{FF2B5EF4-FFF2-40B4-BE49-F238E27FC236}">
                <a16:creationId xmlns:a16="http://schemas.microsoft.com/office/drawing/2014/main" id="{EB037852-4AB4-6D01-5774-C960FAB9F97F}"/>
              </a:ext>
            </a:extLst>
          </p:cNvPr>
          <p:cNvPicPr>
            <a:picLocks noChangeAspect="1"/>
          </p:cNvPicPr>
          <p:nvPr/>
        </p:nvPicPr>
        <p:blipFill>
          <a:blip r:embed="rId4"/>
          <a:stretch>
            <a:fillRect/>
          </a:stretch>
        </p:blipFill>
        <p:spPr>
          <a:xfrm>
            <a:off x="9621191" y="1069708"/>
            <a:ext cx="2570809" cy="2105964"/>
          </a:xfrm>
          <a:prstGeom prst="rect">
            <a:avLst/>
          </a:prstGeom>
        </p:spPr>
      </p:pic>
      <p:pic>
        <p:nvPicPr>
          <p:cNvPr id="13" name="Picture 12">
            <a:extLst>
              <a:ext uri="{FF2B5EF4-FFF2-40B4-BE49-F238E27FC236}">
                <a16:creationId xmlns:a16="http://schemas.microsoft.com/office/drawing/2014/main" id="{7B0638F2-5307-3CF4-2ACD-62D8ED0BB35A}"/>
              </a:ext>
            </a:extLst>
          </p:cNvPr>
          <p:cNvPicPr>
            <a:picLocks noChangeAspect="1"/>
          </p:cNvPicPr>
          <p:nvPr/>
        </p:nvPicPr>
        <p:blipFill>
          <a:blip r:embed="rId5"/>
          <a:stretch>
            <a:fillRect/>
          </a:stretch>
        </p:blipFill>
        <p:spPr>
          <a:xfrm>
            <a:off x="0" y="2666549"/>
            <a:ext cx="3276600" cy="3794640"/>
          </a:xfrm>
          <a:prstGeom prst="rect">
            <a:avLst/>
          </a:prstGeom>
        </p:spPr>
      </p:pic>
      <p:sp>
        <p:nvSpPr>
          <p:cNvPr id="14" name="Content Placeholder 2">
            <a:extLst>
              <a:ext uri="{FF2B5EF4-FFF2-40B4-BE49-F238E27FC236}">
                <a16:creationId xmlns:a16="http://schemas.microsoft.com/office/drawing/2014/main" id="{BC9E708E-A35A-4368-BED9-98762FF168D0}"/>
              </a:ext>
            </a:extLst>
          </p:cNvPr>
          <p:cNvSpPr txBox="1">
            <a:spLocks/>
          </p:cNvSpPr>
          <p:nvPr/>
        </p:nvSpPr>
        <p:spPr>
          <a:xfrm>
            <a:off x="3778697" y="4082412"/>
            <a:ext cx="7575103" cy="236674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dirty="0"/>
              <a:t>Joined EPCC in 2001</a:t>
            </a:r>
          </a:p>
          <a:p>
            <a:pPr lvl="1"/>
            <a:r>
              <a:rPr lang="en-GB" dirty="0"/>
              <a:t>Worked on HPC projects and courses, coord MSc numerical algorithms course, user support, focussed on funding calls</a:t>
            </a:r>
          </a:p>
          <a:p>
            <a:pPr lvl="1"/>
            <a:r>
              <a:rPr lang="en-GB" dirty="0"/>
              <a:t>Presently manage resources for </a:t>
            </a:r>
            <a:r>
              <a:rPr lang="en-GB" dirty="0" err="1"/>
              <a:t>DiRAC</a:t>
            </a:r>
            <a:r>
              <a:rPr lang="en-GB" dirty="0"/>
              <a:t> (including helping with yearly RAC calls), jointly run MSc projects course and coord </a:t>
            </a:r>
            <a:r>
              <a:rPr lang="en-GB" dirty="0" err="1"/>
              <a:t>eCSE</a:t>
            </a:r>
            <a:r>
              <a:rPr lang="en-GB" dirty="0"/>
              <a:t> software development calls</a:t>
            </a:r>
          </a:p>
          <a:p>
            <a:endParaRPr lang="en-GB" dirty="0"/>
          </a:p>
        </p:txBody>
      </p:sp>
      <p:pic>
        <p:nvPicPr>
          <p:cNvPr id="16" name="Picture 15">
            <a:extLst>
              <a:ext uri="{FF2B5EF4-FFF2-40B4-BE49-F238E27FC236}">
                <a16:creationId xmlns:a16="http://schemas.microsoft.com/office/drawing/2014/main" id="{89AE1F2D-04F4-F209-4A2A-A5FDF2874ABA}"/>
              </a:ext>
            </a:extLst>
          </p:cNvPr>
          <p:cNvPicPr>
            <a:picLocks noChangeAspect="1"/>
          </p:cNvPicPr>
          <p:nvPr/>
        </p:nvPicPr>
        <p:blipFill>
          <a:blip r:embed="rId6"/>
          <a:stretch>
            <a:fillRect/>
          </a:stretch>
        </p:blipFill>
        <p:spPr>
          <a:xfrm>
            <a:off x="1999801" y="5274395"/>
            <a:ext cx="1276799" cy="1583605"/>
          </a:xfrm>
          <a:prstGeom prst="rect">
            <a:avLst/>
          </a:prstGeom>
        </p:spPr>
      </p:pic>
    </p:spTree>
    <p:extLst>
      <p:ext uri="{BB962C8B-B14F-4D97-AF65-F5344CB8AC3E}">
        <p14:creationId xmlns:p14="http://schemas.microsoft.com/office/powerpoint/2010/main" val="4718098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2506216"/>
            <a:ext cx="8229600" cy="948401"/>
          </a:xfrm>
        </p:spPr>
        <p:txBody>
          <a:bodyPr/>
          <a:lstStyle/>
          <a:p>
            <a:r>
              <a:rPr lang="en-US" dirty="0"/>
              <a:t>Computational Fluid Dynamics</a:t>
            </a:r>
          </a:p>
        </p:txBody>
      </p:sp>
      <p:sp>
        <p:nvSpPr>
          <p:cNvPr id="3" name="Content Placeholder 2"/>
          <p:cNvSpPr>
            <a:spLocks noGrp="1"/>
          </p:cNvSpPr>
          <p:nvPr>
            <p:ph idx="1"/>
          </p:nvPr>
        </p:nvSpPr>
        <p:spPr>
          <a:xfrm>
            <a:off x="1991544" y="3573016"/>
            <a:ext cx="8229600" cy="604664"/>
          </a:xfrm>
        </p:spPr>
        <p:txBody>
          <a:bodyPr/>
          <a:lstStyle/>
          <a:p>
            <a:pPr marL="0" indent="0">
              <a:buNone/>
            </a:pPr>
            <a:r>
              <a:rPr lang="en-US" dirty="0"/>
              <a:t>Algorithm, implementation and the problem</a:t>
            </a:r>
          </a:p>
        </p:txBody>
      </p:sp>
      <p:sp>
        <p:nvSpPr>
          <p:cNvPr id="4" name="Slide Number Placeholder 3"/>
          <p:cNvSpPr>
            <a:spLocks noGrp="1"/>
          </p:cNvSpPr>
          <p:nvPr>
            <p:ph type="sldNum" sz="quarter" idx="10"/>
          </p:nvPr>
        </p:nvSpPr>
        <p:spPr/>
        <p:txBody>
          <a:bodyPr/>
          <a:lstStyle/>
          <a:p>
            <a:fld id="{17453889-C2FD-184D-8112-E4FB9D919F33}" type="slidenum">
              <a:rPr lang="en-US" smtClean="0"/>
              <a:t>40</a:t>
            </a:fld>
            <a:endParaRPr lang="en-US"/>
          </a:p>
        </p:txBody>
      </p:sp>
      <p:grpSp>
        <p:nvGrpSpPr>
          <p:cNvPr id="5" name="Group 4">
            <a:extLst>
              <a:ext uri="{FF2B5EF4-FFF2-40B4-BE49-F238E27FC236}">
                <a16:creationId xmlns:a16="http://schemas.microsoft.com/office/drawing/2014/main" id="{B24FB398-BAD2-ABE3-453C-F0773DF9DF37}"/>
              </a:ext>
            </a:extLst>
          </p:cNvPr>
          <p:cNvGrpSpPr/>
          <p:nvPr/>
        </p:nvGrpSpPr>
        <p:grpSpPr>
          <a:xfrm>
            <a:off x="0" y="0"/>
            <a:ext cx="12192006" cy="614598"/>
            <a:chOff x="1338588" y="1180366"/>
            <a:chExt cx="10390825" cy="871644"/>
          </a:xfrm>
        </p:grpSpPr>
        <p:sp>
          <p:nvSpPr>
            <p:cNvPr id="6" name="Rectangle 5">
              <a:extLst>
                <a:ext uri="{FF2B5EF4-FFF2-40B4-BE49-F238E27FC236}">
                  <a16:creationId xmlns:a16="http://schemas.microsoft.com/office/drawing/2014/main" id="{9A020E88-4C1F-DCEA-9DB7-6CE351CD88EB}"/>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606B6D2C-C95A-339D-DB7E-235F398E0EE2}"/>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Computational Fluid Dynamics (CFD)</a:t>
              </a:r>
            </a:p>
          </p:txBody>
        </p:sp>
      </p:grpSp>
      <p:pic>
        <p:nvPicPr>
          <p:cNvPr id="8" name="Picture 7">
            <a:extLst>
              <a:ext uri="{FF2B5EF4-FFF2-40B4-BE49-F238E27FC236}">
                <a16:creationId xmlns:a16="http://schemas.microsoft.com/office/drawing/2014/main" id="{C1D25D9D-1E69-458A-505D-EADCD9F424D6}"/>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7126720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3"/>
          <p:cNvSpPr txBox="1">
            <a:spLocks noChangeArrowheads="1"/>
          </p:cNvSpPr>
          <p:nvPr/>
        </p:nvSpPr>
        <p:spPr bwMode="auto">
          <a:xfrm>
            <a:off x="1646238" y="980729"/>
            <a:ext cx="8793162" cy="48245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ormAutofit fontScale="92500"/>
          </a:bodyP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a:lnSpc>
                <a:spcPct val="130000"/>
              </a:lnSpc>
              <a:spcBef>
                <a:spcPts val="600"/>
              </a:spcBef>
              <a:buClr>
                <a:schemeClr val="bg1">
                  <a:lumMod val="65000"/>
                </a:schemeClr>
              </a:buClr>
              <a:buSzPct val="80000"/>
              <a:buFont typeface="Arial" charset="0"/>
              <a:buChar char="•"/>
            </a:pPr>
            <a:r>
              <a:rPr lang="en-GB" altLang="en-US" sz="2400" b="0" dirty="0">
                <a:solidFill>
                  <a:schemeClr val="tx1"/>
                </a:solidFill>
              </a:rPr>
              <a:t>Study of the mechanics of fluid flow, liquids and gases in motion.</a:t>
            </a:r>
          </a:p>
          <a:p>
            <a:pPr>
              <a:lnSpc>
                <a:spcPct val="130000"/>
              </a:lnSpc>
              <a:spcBef>
                <a:spcPts val="600"/>
              </a:spcBef>
              <a:buClr>
                <a:schemeClr val="bg1">
                  <a:lumMod val="65000"/>
                </a:schemeClr>
              </a:buClr>
              <a:buSzPct val="80000"/>
              <a:buFont typeface="Arial" charset="0"/>
              <a:buChar char="•"/>
            </a:pPr>
            <a:r>
              <a:rPr lang="en-GB" altLang="en-US" sz="2400" b="0" dirty="0">
                <a:solidFill>
                  <a:schemeClr val="tx1"/>
                </a:solidFill>
              </a:rPr>
              <a:t>Commonly requires HPC.</a:t>
            </a:r>
          </a:p>
          <a:p>
            <a:pPr>
              <a:lnSpc>
                <a:spcPct val="130000"/>
              </a:lnSpc>
              <a:spcBef>
                <a:spcPts val="600"/>
              </a:spcBef>
              <a:buClr>
                <a:schemeClr val="bg1">
                  <a:lumMod val="65000"/>
                </a:schemeClr>
              </a:buClr>
              <a:buSzPct val="80000"/>
              <a:buFont typeface="Arial" charset="0"/>
              <a:buChar char="•"/>
            </a:pPr>
            <a:r>
              <a:rPr lang="en-GB" altLang="en-US" sz="2400" b="0" dirty="0">
                <a:solidFill>
                  <a:schemeClr val="tx1"/>
                </a:solidFill>
              </a:rPr>
              <a:t>Continuous systems typically described by partial differential equations.</a:t>
            </a:r>
          </a:p>
          <a:p>
            <a:pPr>
              <a:lnSpc>
                <a:spcPct val="130000"/>
              </a:lnSpc>
              <a:spcBef>
                <a:spcPts val="600"/>
              </a:spcBef>
              <a:buClr>
                <a:schemeClr val="bg1">
                  <a:lumMod val="65000"/>
                </a:schemeClr>
              </a:buClr>
              <a:buSzPct val="80000"/>
              <a:buFont typeface="Arial" charset="0"/>
              <a:buChar char="•"/>
            </a:pPr>
            <a:r>
              <a:rPr lang="en-GB" altLang="en-US" sz="2400" b="0" dirty="0">
                <a:solidFill>
                  <a:schemeClr val="tx1"/>
                </a:solidFill>
              </a:rPr>
              <a:t>For a computer to simulate these systems, these equations must be </a:t>
            </a:r>
            <a:r>
              <a:rPr lang="en-GB" altLang="en-US" sz="2400" b="0" i="1" dirty="0">
                <a:solidFill>
                  <a:schemeClr val="tx1"/>
                </a:solidFill>
              </a:rPr>
              <a:t>discretised</a:t>
            </a:r>
            <a:r>
              <a:rPr lang="en-GB" altLang="en-US" sz="2400" b="0" dirty="0">
                <a:solidFill>
                  <a:schemeClr val="tx1"/>
                </a:solidFill>
              </a:rPr>
              <a:t> onto a grid.</a:t>
            </a:r>
          </a:p>
          <a:p>
            <a:pPr>
              <a:lnSpc>
                <a:spcPct val="130000"/>
              </a:lnSpc>
              <a:spcBef>
                <a:spcPts val="600"/>
              </a:spcBef>
              <a:buClr>
                <a:schemeClr val="bg1">
                  <a:lumMod val="65000"/>
                </a:schemeClr>
              </a:buClr>
              <a:buSzPct val="80000"/>
              <a:buFont typeface="Arial" charset="0"/>
              <a:buChar char="•"/>
            </a:pPr>
            <a:r>
              <a:rPr lang="en-GB" altLang="en-US" sz="2400" b="0" dirty="0">
                <a:solidFill>
                  <a:schemeClr val="tx1"/>
                </a:solidFill>
              </a:rPr>
              <a:t>One such discretisation approach is the </a:t>
            </a:r>
            <a:r>
              <a:rPr lang="en-GB" altLang="en-US" sz="2400" b="0" i="1" dirty="0">
                <a:solidFill>
                  <a:schemeClr val="tx1"/>
                </a:solidFill>
              </a:rPr>
              <a:t>finite difference method</a:t>
            </a:r>
            <a:r>
              <a:rPr lang="en-GB" altLang="en-US" sz="2400" b="0" dirty="0">
                <a:solidFill>
                  <a:schemeClr val="tx1"/>
                </a:solidFill>
              </a:rPr>
              <a:t>.</a:t>
            </a:r>
          </a:p>
          <a:p>
            <a:pPr>
              <a:lnSpc>
                <a:spcPct val="130000"/>
              </a:lnSpc>
              <a:spcBef>
                <a:spcPts val="600"/>
              </a:spcBef>
              <a:buClr>
                <a:schemeClr val="bg1">
                  <a:lumMod val="65000"/>
                </a:schemeClr>
              </a:buClr>
              <a:buSzPct val="80000"/>
              <a:buFont typeface="Arial" charset="0"/>
              <a:buChar char="•"/>
            </a:pPr>
            <a:r>
              <a:rPr lang="en-GB" altLang="en-US" sz="2400" b="0" dirty="0">
                <a:solidFill>
                  <a:schemeClr val="tx1"/>
                </a:solidFill>
              </a:rPr>
              <a:t>This method states that the value at any point in the grid is some combination of the neighbouring points</a:t>
            </a:r>
          </a:p>
        </p:txBody>
      </p:sp>
      <p:sp>
        <p:nvSpPr>
          <p:cNvPr id="2" name="Slide Number Placeholder 1"/>
          <p:cNvSpPr>
            <a:spLocks noGrp="1"/>
          </p:cNvSpPr>
          <p:nvPr>
            <p:ph type="sldNum" sz="quarter" idx="10"/>
          </p:nvPr>
        </p:nvSpPr>
        <p:spPr/>
        <p:txBody>
          <a:bodyPr/>
          <a:lstStyle/>
          <a:p>
            <a:fld id="{17453889-C2FD-184D-8112-E4FB9D919F33}" type="slidenum">
              <a:rPr lang="en-US" smtClean="0"/>
              <a:t>41</a:t>
            </a:fld>
            <a:endParaRPr lang="en-US"/>
          </a:p>
        </p:txBody>
      </p:sp>
      <p:grpSp>
        <p:nvGrpSpPr>
          <p:cNvPr id="3" name="Group 2">
            <a:extLst>
              <a:ext uri="{FF2B5EF4-FFF2-40B4-BE49-F238E27FC236}">
                <a16:creationId xmlns:a16="http://schemas.microsoft.com/office/drawing/2014/main" id="{84ACF2CB-0AED-2437-3827-038C0F359982}"/>
              </a:ext>
            </a:extLst>
          </p:cNvPr>
          <p:cNvGrpSpPr/>
          <p:nvPr/>
        </p:nvGrpSpPr>
        <p:grpSpPr>
          <a:xfrm>
            <a:off x="0" y="0"/>
            <a:ext cx="12192006" cy="614598"/>
            <a:chOff x="1338588" y="1180366"/>
            <a:chExt cx="10390825" cy="871644"/>
          </a:xfrm>
        </p:grpSpPr>
        <p:sp>
          <p:nvSpPr>
            <p:cNvPr id="4" name="Rectangle 3">
              <a:extLst>
                <a:ext uri="{FF2B5EF4-FFF2-40B4-BE49-F238E27FC236}">
                  <a16:creationId xmlns:a16="http://schemas.microsoft.com/office/drawing/2014/main" id="{918EF4B3-037F-9785-E68B-2437B3EABF09}"/>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Rectangle 4">
              <a:extLst>
                <a:ext uri="{FF2B5EF4-FFF2-40B4-BE49-F238E27FC236}">
                  <a16:creationId xmlns:a16="http://schemas.microsoft.com/office/drawing/2014/main" id="{79625C07-FDC4-C1C8-0297-705F3C9FF30E}"/>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Fluid Dynamics</a:t>
              </a:r>
            </a:p>
          </p:txBody>
        </p:sp>
      </p:grpSp>
      <p:pic>
        <p:nvPicPr>
          <p:cNvPr id="6" name="Picture 5">
            <a:extLst>
              <a:ext uri="{FF2B5EF4-FFF2-40B4-BE49-F238E27FC236}">
                <a16:creationId xmlns:a16="http://schemas.microsoft.com/office/drawing/2014/main" id="{0B803B87-B03D-D52E-0C5B-B1ACC32E9DCF}"/>
              </a:ext>
            </a:extLst>
          </p:cNvPr>
          <p:cNvPicPr>
            <a:picLocks noChangeAspect="1"/>
          </p:cNvPicPr>
          <p:nvPr/>
        </p:nvPicPr>
        <p:blipFill>
          <a:blip r:embed="rId3"/>
          <a:stretch>
            <a:fillRect/>
          </a:stretch>
        </p:blipFill>
        <p:spPr>
          <a:xfrm>
            <a:off x="11167872" y="46022"/>
            <a:ext cx="1024128" cy="467564"/>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3"/>
          <p:cNvSpPr txBox="1">
            <a:spLocks noChangeArrowheads="1"/>
          </p:cNvSpPr>
          <p:nvPr/>
        </p:nvSpPr>
        <p:spPr bwMode="auto">
          <a:xfrm>
            <a:off x="1676400" y="1094978"/>
            <a:ext cx="8793162" cy="47426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marL="739775" indent="-28257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a:lnSpc>
                <a:spcPct val="120000"/>
              </a:lnSpc>
              <a:spcBef>
                <a:spcPts val="600"/>
              </a:spcBef>
              <a:buClr>
                <a:schemeClr val="bg1">
                  <a:lumMod val="65000"/>
                </a:schemeClr>
              </a:buClr>
              <a:buSzPct val="80000"/>
              <a:buFont typeface="Arial" charset="0"/>
              <a:buChar char="•"/>
            </a:pPr>
            <a:r>
              <a:rPr lang="en-GB" altLang="en-US" sz="2400" b="0" dirty="0">
                <a:solidFill>
                  <a:schemeClr val="tx1"/>
                </a:solidFill>
              </a:rPr>
              <a:t>Determining the flow pattern of a fluid in a cavity</a:t>
            </a:r>
          </a:p>
          <a:p>
            <a:pPr lvl="1">
              <a:lnSpc>
                <a:spcPct val="90000"/>
              </a:lnSpc>
              <a:spcBef>
                <a:spcPts val="500"/>
              </a:spcBef>
              <a:buClr>
                <a:schemeClr val="bg1">
                  <a:lumMod val="65000"/>
                </a:schemeClr>
              </a:buClr>
              <a:buSzPct val="80000"/>
              <a:buFont typeface="Arial" charset="0"/>
              <a:buChar char="–"/>
            </a:pPr>
            <a:r>
              <a:rPr lang="en-GB" altLang="en-US" b="0" dirty="0">
                <a:solidFill>
                  <a:schemeClr val="tx1"/>
                </a:solidFill>
              </a:rPr>
              <a:t>a square box</a:t>
            </a:r>
          </a:p>
          <a:p>
            <a:pPr lvl="1">
              <a:lnSpc>
                <a:spcPct val="90000"/>
              </a:lnSpc>
              <a:spcBef>
                <a:spcPts val="500"/>
              </a:spcBef>
              <a:buClr>
                <a:schemeClr val="bg1">
                  <a:lumMod val="65000"/>
                </a:schemeClr>
              </a:buClr>
              <a:buSzPct val="80000"/>
              <a:buFont typeface="Arial" charset="0"/>
              <a:buChar char="–"/>
            </a:pPr>
            <a:r>
              <a:rPr lang="en-GB" altLang="en-US" b="0" dirty="0">
                <a:solidFill>
                  <a:schemeClr val="tx1"/>
                </a:solidFill>
              </a:rPr>
              <a:t>inlet on one side</a:t>
            </a:r>
          </a:p>
          <a:p>
            <a:pPr lvl="1">
              <a:lnSpc>
                <a:spcPct val="90000"/>
              </a:lnSpc>
              <a:spcBef>
                <a:spcPts val="500"/>
              </a:spcBef>
              <a:buClr>
                <a:schemeClr val="bg1">
                  <a:lumMod val="65000"/>
                </a:schemeClr>
              </a:buClr>
              <a:buSzPct val="80000"/>
              <a:buFont typeface="Arial" charset="0"/>
              <a:buChar char="–"/>
            </a:pPr>
            <a:r>
              <a:rPr lang="en-GB" altLang="en-US" b="0" dirty="0">
                <a:solidFill>
                  <a:schemeClr val="tx1"/>
                </a:solidFill>
              </a:rPr>
              <a:t>outlet on the other</a:t>
            </a:r>
          </a:p>
          <a:p>
            <a:pPr lvl="1">
              <a:lnSpc>
                <a:spcPct val="90000"/>
              </a:lnSpc>
              <a:spcBef>
                <a:spcPts val="600"/>
              </a:spcBef>
              <a:buClr>
                <a:schemeClr val="bg1">
                  <a:lumMod val="65000"/>
                </a:schemeClr>
              </a:buClr>
              <a:buSzPct val="80000"/>
            </a:pPr>
            <a:endParaRPr lang="en-GB" altLang="en-US" sz="2400" b="0" dirty="0">
              <a:solidFill>
                <a:schemeClr val="tx1"/>
              </a:solidFill>
            </a:endParaRPr>
          </a:p>
          <a:p>
            <a:pPr>
              <a:lnSpc>
                <a:spcPct val="90000"/>
              </a:lnSpc>
              <a:spcBef>
                <a:spcPts val="600"/>
              </a:spcBef>
              <a:buClr>
                <a:schemeClr val="bg1">
                  <a:lumMod val="65000"/>
                </a:schemeClr>
              </a:buClr>
              <a:buSzPct val="80000"/>
            </a:pPr>
            <a:endParaRPr lang="en-GB" altLang="en-US" sz="2400" b="0" dirty="0">
              <a:solidFill>
                <a:schemeClr val="tx1"/>
              </a:solidFill>
            </a:endParaRPr>
          </a:p>
          <a:p>
            <a:pPr>
              <a:lnSpc>
                <a:spcPct val="90000"/>
              </a:lnSpc>
              <a:spcBef>
                <a:spcPts val="600"/>
              </a:spcBef>
              <a:buClr>
                <a:schemeClr val="bg1">
                  <a:lumMod val="65000"/>
                </a:schemeClr>
              </a:buClr>
              <a:buSzPct val="80000"/>
            </a:pPr>
            <a:endParaRPr lang="en-GB" altLang="en-US" sz="2400" b="0" dirty="0">
              <a:solidFill>
                <a:schemeClr val="tx1"/>
              </a:solidFill>
            </a:endParaRPr>
          </a:p>
          <a:p>
            <a:pPr>
              <a:lnSpc>
                <a:spcPct val="90000"/>
              </a:lnSpc>
              <a:spcBef>
                <a:spcPts val="600"/>
              </a:spcBef>
              <a:buClr>
                <a:schemeClr val="bg1">
                  <a:lumMod val="65000"/>
                </a:schemeClr>
              </a:buClr>
              <a:buSzPct val="80000"/>
            </a:pPr>
            <a:endParaRPr lang="en-GB" altLang="en-US" sz="2400" b="0" dirty="0">
              <a:solidFill>
                <a:schemeClr val="tx1"/>
              </a:solidFill>
            </a:endParaRPr>
          </a:p>
          <a:p>
            <a:pPr>
              <a:lnSpc>
                <a:spcPct val="90000"/>
              </a:lnSpc>
              <a:spcBef>
                <a:spcPts val="600"/>
              </a:spcBef>
              <a:buClr>
                <a:schemeClr val="bg1">
                  <a:lumMod val="65000"/>
                </a:schemeClr>
              </a:buClr>
              <a:buSzPct val="80000"/>
            </a:pPr>
            <a:endParaRPr lang="en-GB" altLang="en-US" sz="2400" b="0" dirty="0">
              <a:solidFill>
                <a:schemeClr val="tx1"/>
              </a:solidFill>
            </a:endParaRPr>
          </a:p>
          <a:p>
            <a:pPr>
              <a:lnSpc>
                <a:spcPct val="90000"/>
              </a:lnSpc>
              <a:spcBef>
                <a:spcPts val="600"/>
              </a:spcBef>
              <a:buClr>
                <a:schemeClr val="bg1">
                  <a:lumMod val="65000"/>
                </a:schemeClr>
              </a:buClr>
              <a:buSzPct val="80000"/>
            </a:pPr>
            <a:endParaRPr lang="en-GB" altLang="en-US" sz="2400" b="0" dirty="0">
              <a:solidFill>
                <a:schemeClr val="tx1"/>
              </a:solidFill>
            </a:endParaRPr>
          </a:p>
          <a:p>
            <a:pPr>
              <a:lnSpc>
                <a:spcPct val="90000"/>
              </a:lnSpc>
              <a:spcBef>
                <a:spcPts val="600"/>
              </a:spcBef>
              <a:buClr>
                <a:schemeClr val="bg1">
                  <a:lumMod val="65000"/>
                </a:schemeClr>
              </a:buClr>
              <a:buSzPct val="80000"/>
              <a:buFont typeface="Arial" charset="0"/>
              <a:buChar char="•"/>
            </a:pPr>
            <a:r>
              <a:rPr lang="en-GB" altLang="en-US" sz="2400" b="0" dirty="0">
                <a:solidFill>
                  <a:schemeClr val="tx1"/>
                </a:solidFill>
              </a:rPr>
              <a:t>For simplicity, we assume zero viscosity for this exercise	</a:t>
            </a:r>
          </a:p>
          <a:p>
            <a:pPr marL="457200" lvl="1" indent="0">
              <a:lnSpc>
                <a:spcPct val="90000"/>
              </a:lnSpc>
              <a:spcBef>
                <a:spcPts val="600"/>
              </a:spcBef>
              <a:buClr>
                <a:schemeClr val="bg1">
                  <a:lumMod val="65000"/>
                </a:schemeClr>
              </a:buClr>
              <a:buSzPct val="80000"/>
            </a:pPr>
            <a:endParaRPr lang="en-GB" altLang="en-US" sz="2400" b="0" dirty="0">
              <a:solidFill>
                <a:schemeClr val="tx1"/>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a:p>
            <a:pPr>
              <a:lnSpc>
                <a:spcPct val="90000"/>
              </a:lnSpc>
              <a:spcBef>
                <a:spcPts val="600"/>
              </a:spcBef>
              <a:buClr>
                <a:schemeClr val="bg1">
                  <a:lumMod val="65000"/>
                </a:schemeClr>
              </a:buClr>
              <a:buSzPct val="80000"/>
            </a:pPr>
            <a:endParaRPr lang="en-GB" altLang="en-US" sz="2400" b="0" dirty="0">
              <a:solidFill>
                <a:srgbClr val="00114D"/>
              </a:solidFill>
            </a:endParaRPr>
          </a:p>
        </p:txBody>
      </p:sp>
      <p:pic>
        <p:nvPicPr>
          <p:cNvPr id="717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3638" y="2492897"/>
            <a:ext cx="2139950" cy="2262187"/>
          </a:xfrm>
          <a:prstGeom prst="rect">
            <a:avLst/>
          </a:prstGeom>
          <a:noFill/>
          <a:ln>
            <a:noFill/>
          </a:ln>
          <a:effectLst/>
          <a:scene3d>
            <a:camera prst="orthographicFront">
              <a:rot lat="10800000" lon="0" rev="0"/>
            </a:camera>
            <a:lightRig rig="threePt" dir="t"/>
          </a:scene3d>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6" name="Text Box 7"/>
          <p:cNvSpPr txBox="1">
            <a:spLocks noChangeArrowheads="1"/>
          </p:cNvSpPr>
          <p:nvPr/>
        </p:nvSpPr>
        <p:spPr bwMode="auto">
          <a:xfrm>
            <a:off x="4727848" y="4045017"/>
            <a:ext cx="1008112"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buClrTx/>
              <a:buFontTx/>
              <a:buNone/>
            </a:pPr>
            <a:r>
              <a:rPr lang="en-GB" altLang="en-US" b="0" i="1" dirty="0">
                <a:solidFill>
                  <a:schemeClr val="tx1"/>
                </a:solidFill>
              </a:rPr>
              <a:t>Flow out</a:t>
            </a:r>
          </a:p>
        </p:txBody>
      </p:sp>
      <p:sp>
        <p:nvSpPr>
          <p:cNvPr id="6" name="Text Box 7"/>
          <p:cNvSpPr txBox="1">
            <a:spLocks noChangeArrowheads="1"/>
          </p:cNvSpPr>
          <p:nvPr/>
        </p:nvSpPr>
        <p:spPr bwMode="auto">
          <a:xfrm>
            <a:off x="6240017" y="2708921"/>
            <a:ext cx="1550987" cy="402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chemeClr val="bg1"/>
                </a:solidFill>
                <a:latin typeface="Arial" charset="0"/>
                <a:ea typeface="WenQuanYi Micro Hei" charset="0"/>
                <a:cs typeface="WenQuanYi Micro Hei" charset="0"/>
              </a:defRPr>
            </a:lvl9pPr>
          </a:lstStyle>
          <a:p>
            <a:pPr>
              <a:buClrTx/>
              <a:buFontTx/>
              <a:buNone/>
            </a:pPr>
            <a:r>
              <a:rPr lang="en-GB" altLang="en-US" b="0" i="1" dirty="0">
                <a:solidFill>
                  <a:schemeClr val="tx1"/>
                </a:solidFill>
              </a:rPr>
              <a:t>Flow in</a:t>
            </a:r>
          </a:p>
        </p:txBody>
      </p:sp>
      <p:sp>
        <p:nvSpPr>
          <p:cNvPr id="2" name="Slide Number Placeholder 1"/>
          <p:cNvSpPr>
            <a:spLocks noGrp="1"/>
          </p:cNvSpPr>
          <p:nvPr>
            <p:ph type="sldNum" sz="quarter" idx="10"/>
          </p:nvPr>
        </p:nvSpPr>
        <p:spPr/>
        <p:txBody>
          <a:bodyPr/>
          <a:lstStyle/>
          <a:p>
            <a:fld id="{17453889-C2FD-184D-8112-E4FB9D919F33}" type="slidenum">
              <a:rPr lang="en-US" smtClean="0"/>
              <a:t>42</a:t>
            </a:fld>
            <a:endParaRPr lang="en-US"/>
          </a:p>
        </p:txBody>
      </p:sp>
      <p:grpSp>
        <p:nvGrpSpPr>
          <p:cNvPr id="3" name="Group 2">
            <a:extLst>
              <a:ext uri="{FF2B5EF4-FFF2-40B4-BE49-F238E27FC236}">
                <a16:creationId xmlns:a16="http://schemas.microsoft.com/office/drawing/2014/main" id="{7D60E5A9-95EA-1D67-624A-75EBFEA20722}"/>
              </a:ext>
            </a:extLst>
          </p:cNvPr>
          <p:cNvGrpSpPr/>
          <p:nvPr/>
        </p:nvGrpSpPr>
        <p:grpSpPr>
          <a:xfrm>
            <a:off x="0" y="0"/>
            <a:ext cx="12192006" cy="614598"/>
            <a:chOff x="1338588" y="1180366"/>
            <a:chExt cx="10390825" cy="871644"/>
          </a:xfrm>
        </p:grpSpPr>
        <p:sp>
          <p:nvSpPr>
            <p:cNvPr id="4" name="Rectangle 3">
              <a:extLst>
                <a:ext uri="{FF2B5EF4-FFF2-40B4-BE49-F238E27FC236}">
                  <a16:creationId xmlns:a16="http://schemas.microsoft.com/office/drawing/2014/main" id="{E94B3E0B-BF7E-2982-9F73-0254254B779C}"/>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Rectangle 4">
              <a:extLst>
                <a:ext uri="{FF2B5EF4-FFF2-40B4-BE49-F238E27FC236}">
                  <a16:creationId xmlns:a16="http://schemas.microsoft.com/office/drawing/2014/main" id="{46872117-52EF-A312-69AF-37C78D838684}"/>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The Problem</a:t>
              </a:r>
            </a:p>
          </p:txBody>
        </p:sp>
      </p:grpSp>
      <p:pic>
        <p:nvPicPr>
          <p:cNvPr id="7" name="Picture 6">
            <a:extLst>
              <a:ext uri="{FF2B5EF4-FFF2-40B4-BE49-F238E27FC236}">
                <a16:creationId xmlns:a16="http://schemas.microsoft.com/office/drawing/2014/main" id="{AF25AEA1-126E-CFDF-BD2B-EA85DCFCC9CC}"/>
              </a:ext>
            </a:extLst>
          </p:cNvPr>
          <p:cNvPicPr>
            <a:picLocks noChangeAspect="1"/>
          </p:cNvPicPr>
          <p:nvPr/>
        </p:nvPicPr>
        <p:blipFill>
          <a:blip r:embed="rId4"/>
          <a:stretch>
            <a:fillRect/>
          </a:stretch>
        </p:blipFill>
        <p:spPr>
          <a:xfrm>
            <a:off x="11167872" y="46022"/>
            <a:ext cx="1024128" cy="467564"/>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130F3-1DA8-3E83-825A-2DC3C6D066DF}"/>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ECD2B79-051F-80F8-B503-9CC3F4F34983}"/>
                  </a:ext>
                </a:extLst>
              </p:cNvPr>
              <p:cNvSpPr>
                <a:spLocks noGrp="1"/>
              </p:cNvSpPr>
              <p:nvPr>
                <p:ph idx="1"/>
              </p:nvPr>
            </p:nvSpPr>
            <p:spPr>
              <a:xfrm>
                <a:off x="41181" y="1838141"/>
                <a:ext cx="12109638" cy="4351338"/>
              </a:xfrm>
            </p:spPr>
            <p:txBody>
              <a:bodyPr>
                <a:normAutofit fontScale="62500" lnSpcReduction="20000"/>
              </a:bodyPr>
              <a:lstStyle/>
              <a:p>
                <a:endParaRPr lang="en-GB" dirty="0"/>
              </a:p>
              <a:p>
                <a:r>
                  <a:rPr lang="en-GB" dirty="0"/>
                  <a:t>Forward derivative: </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m:t>
                        </m:r>
                      </m:num>
                      <m:den>
                        <m:r>
                          <a:rPr lang="en-GB" b="0" i="1" smtClean="0">
                            <a:latin typeface="Cambria Math" panose="02040503050406030204" pitchFamily="18" charset="0"/>
                          </a:rPr>
                          <m:t>𝑑𝑥</m:t>
                        </m:r>
                      </m:den>
                    </m:f>
                    <m:r>
                      <a:rPr lang="en-GB" i="1" smtClean="0">
                        <a:latin typeface="Cambria Math" panose="02040503050406030204" pitchFamily="18" charset="0"/>
                        <a:ea typeface="Cambria Math" panose="02040503050406030204" pitchFamily="18" charset="0"/>
                      </a:rPr>
                      <m:t>𝜓</m:t>
                    </m:r>
                    <m:d>
                      <m:dPr>
                        <m:ctrlPr>
                          <a:rPr lang="en-GB" b="0" i="1" smtClean="0">
                            <a:latin typeface="Cambria Math" panose="02040503050406030204" pitchFamily="18" charset="0"/>
                          </a:rPr>
                        </m:ctrlPr>
                      </m:dPr>
                      <m:e>
                        <m:r>
                          <a:rPr lang="en-GB" b="0" i="1" smtClean="0">
                            <a:latin typeface="Cambria Math" panose="02040503050406030204" pitchFamily="18" charset="0"/>
                          </a:rPr>
                          <m:t>𝑥</m:t>
                        </m:r>
                      </m:e>
                    </m:d>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𝑖</m:t>
                            </m:r>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𝑖</m:t>
                            </m:r>
                          </m:sub>
                        </m:sSub>
                      </m:num>
                      <m:den>
                        <m:r>
                          <a:rPr lang="en-GB" b="0" i="1" smtClean="0">
                            <a:latin typeface="Cambria Math" panose="02040503050406030204" pitchFamily="18" charset="0"/>
                          </a:rPr>
                          <m:t>h</m:t>
                        </m:r>
                      </m:den>
                    </m:f>
                    <m:r>
                      <a:rPr lang="en-GB" b="0" i="1" smtClean="0">
                        <a:latin typeface="Cambria Math" panose="02040503050406030204" pitchFamily="18" charset="0"/>
                      </a:rPr>
                      <m:t> </m:t>
                    </m:r>
                  </m:oMath>
                </a14:m>
                <a:r>
                  <a:rPr lang="en-GB" i="1" dirty="0">
                    <a:latin typeface="Cambria Math" panose="02040503050406030204" pitchFamily="18" charset="0"/>
                  </a:rPr>
                  <a:t> </a:t>
                </a:r>
              </a:p>
              <a:p>
                <a:endParaRPr lang="en-GB" dirty="0">
                  <a:latin typeface="Cambria Math" panose="02040503050406030204" pitchFamily="18" charset="0"/>
                </a:endParaRPr>
              </a:p>
              <a:p>
                <a:r>
                  <a:rPr lang="en-GB" dirty="0"/>
                  <a:t>Backward derivative : </a:t>
                </a:r>
                <a14:m>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𝑑</m:t>
                        </m:r>
                      </m:num>
                      <m:den>
                        <m:r>
                          <a:rPr lang="en-GB" i="1">
                            <a:latin typeface="Cambria Math" panose="02040503050406030204" pitchFamily="18" charset="0"/>
                          </a:rPr>
                          <m:t>𝑑𝑥</m:t>
                        </m:r>
                      </m:den>
                    </m:f>
                    <m:r>
                      <a:rPr lang="en-GB" i="1" smtClean="0">
                        <a:latin typeface="Cambria Math" panose="02040503050406030204" pitchFamily="18" charset="0"/>
                        <a:ea typeface="Cambria Math" panose="02040503050406030204" pitchFamily="18" charset="0"/>
                      </a:rPr>
                      <m:t>𝜓</m:t>
                    </m:r>
                    <m:d>
                      <m:dPr>
                        <m:ctrlPr>
                          <a:rPr lang="en-GB" i="1">
                            <a:latin typeface="Cambria Math" panose="02040503050406030204" pitchFamily="18" charset="0"/>
                          </a:rPr>
                        </m:ctrlPr>
                      </m:dPr>
                      <m:e>
                        <m:r>
                          <a:rPr lang="en-GB" i="1">
                            <a:latin typeface="Cambria Math" panose="02040503050406030204" pitchFamily="18" charset="0"/>
                          </a:rPr>
                          <m:t>𝑥</m:t>
                        </m:r>
                      </m:e>
                    </m:d>
                    <m:r>
                      <a:rPr lang="en-GB" i="1">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b="0" i="1" smtClean="0">
                                <a:latin typeface="Cambria Math" panose="02040503050406030204" pitchFamily="18" charset="0"/>
                              </a:rPr>
                              <m:t>−1</m:t>
                            </m:r>
                          </m:sub>
                        </m:sSub>
                      </m:num>
                      <m:den>
                        <m:r>
                          <a:rPr lang="en-GB" i="1">
                            <a:latin typeface="Cambria Math" panose="02040503050406030204" pitchFamily="18" charset="0"/>
                          </a:rPr>
                          <m:t>h</m:t>
                        </m:r>
                      </m:den>
                    </m:f>
                  </m:oMath>
                </a14:m>
                <a:endParaRPr lang="en-GB" i="1" dirty="0">
                  <a:latin typeface="Cambria Math" panose="02040503050406030204" pitchFamily="18" charset="0"/>
                </a:endParaRPr>
              </a:p>
              <a:p>
                <a:pPr lvl="1"/>
                <a:r>
                  <a:rPr lang="en-GB" dirty="0">
                    <a:latin typeface="Cambria Math" panose="02040503050406030204" pitchFamily="18" charset="0"/>
                  </a:rPr>
                  <a:t>c.f. Taylor series - shows error is </a:t>
                </a:r>
                <a14:m>
                  <m:oMath xmlns:m="http://schemas.openxmlformats.org/officeDocument/2006/math">
                    <m:r>
                      <a:rPr lang="en-GB" i="1">
                        <a:latin typeface="Cambria Math" panose="02040503050406030204" pitchFamily="18" charset="0"/>
                        <a:ea typeface="Cambria Math" panose="02040503050406030204" pitchFamily="18" charset="0"/>
                      </a:rPr>
                      <m:t>𝒪</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h</m:t>
                        </m:r>
                      </m:e>
                    </m:d>
                  </m:oMath>
                </a14:m>
                <a:r>
                  <a:rPr lang="en-GB" dirty="0">
                    <a:latin typeface="Cambria Math" panose="02040503050406030204" pitchFamily="18" charset="0"/>
                  </a:rPr>
                  <a:t> in both cases</a:t>
                </a:r>
              </a:p>
              <a:p>
                <a:pPr lvl="1"/>
                <a:endParaRPr lang="en-GB" i="1" dirty="0">
                  <a:latin typeface="Cambria Math" panose="02040503050406030204" pitchFamily="18" charset="0"/>
                </a:endParaRPr>
              </a:p>
              <a:p>
                <a:r>
                  <a:rPr lang="en-GB" dirty="0">
                    <a:latin typeface="Cambria Math" panose="02040503050406030204" pitchFamily="18" charset="0"/>
                  </a:rPr>
                  <a:t>For second derivative apply forward then backward</a:t>
                </a:r>
              </a:p>
              <a:p>
                <a:pPr lvl="1"/>
                <a14:m>
                  <m:oMath xmlns:m="http://schemas.openxmlformats.org/officeDocument/2006/math">
                    <m:f>
                      <m:fPr>
                        <m:ctrlPr>
                          <a:rPr lang="en-GB" i="1">
                            <a:latin typeface="Cambria Math" panose="02040503050406030204" pitchFamily="18" charset="0"/>
                          </a:rPr>
                        </m:ctrlPr>
                      </m:fPr>
                      <m:num>
                        <m:sSup>
                          <m:sSupPr>
                            <m:ctrlPr>
                              <a:rPr lang="en-GB" i="1" smtClean="0">
                                <a:latin typeface="Cambria Math" panose="02040503050406030204" pitchFamily="18" charset="0"/>
                              </a:rPr>
                            </m:ctrlPr>
                          </m:sSupPr>
                          <m:e>
                            <m:r>
                              <a:rPr lang="en-GB" b="0" i="1" smtClean="0">
                                <a:latin typeface="Cambria Math" panose="02040503050406030204" pitchFamily="18" charset="0"/>
                              </a:rPr>
                              <m:t>𝑑</m:t>
                            </m:r>
                          </m:e>
                          <m:sup>
                            <m:r>
                              <a:rPr lang="en-GB" b="0" i="1" smtClean="0">
                                <a:latin typeface="Cambria Math" panose="02040503050406030204" pitchFamily="18" charset="0"/>
                              </a:rPr>
                              <m:t>2</m:t>
                            </m:r>
                          </m:sup>
                        </m:sSup>
                      </m:num>
                      <m:den>
                        <m:r>
                          <a:rPr lang="en-GB" i="1">
                            <a:latin typeface="Cambria Math" panose="02040503050406030204" pitchFamily="18" charset="0"/>
                          </a:rPr>
                          <m:t>𝑑</m:t>
                        </m:r>
                        <m:sSup>
                          <m:sSupPr>
                            <m:ctrlPr>
                              <a:rPr lang="en-GB" i="1" smtClean="0">
                                <a:latin typeface="Cambria Math" panose="02040503050406030204" pitchFamily="18" charset="0"/>
                              </a:rPr>
                            </m:ctrlPr>
                          </m:sSupPr>
                          <m:e>
                            <m:r>
                              <a:rPr lang="en-GB" b="0" i="1" smtClean="0">
                                <a:latin typeface="Cambria Math" panose="02040503050406030204" pitchFamily="18" charset="0"/>
                              </a:rPr>
                              <m:t>𝑥</m:t>
                            </m:r>
                          </m:e>
                          <m:sup>
                            <m:r>
                              <a:rPr lang="en-GB" b="0" i="1" smtClean="0">
                                <a:latin typeface="Cambria Math" panose="02040503050406030204" pitchFamily="18" charset="0"/>
                              </a:rPr>
                              <m:t>2</m:t>
                            </m:r>
                          </m:sup>
                        </m:sSup>
                      </m:den>
                    </m:f>
                    <m:r>
                      <a:rPr lang="en-GB" i="1">
                        <a:latin typeface="Cambria Math" panose="02040503050406030204" pitchFamily="18" charset="0"/>
                        <a:ea typeface="Cambria Math" panose="02040503050406030204" pitchFamily="18" charset="0"/>
                      </a:rPr>
                      <m:t>𝜓</m:t>
                    </m:r>
                    <m:d>
                      <m:dPr>
                        <m:ctrlPr>
                          <a:rPr lang="en-GB" i="1">
                            <a:latin typeface="Cambria Math" panose="02040503050406030204" pitchFamily="18" charset="0"/>
                          </a:rPr>
                        </m:ctrlPr>
                      </m:dPr>
                      <m:e>
                        <m:r>
                          <a:rPr lang="en-GB" i="1">
                            <a:latin typeface="Cambria Math" panose="02040503050406030204" pitchFamily="18" charset="0"/>
                          </a:rPr>
                          <m:t>𝑥</m:t>
                        </m:r>
                      </m:e>
                    </m:d>
                    <m:r>
                      <a:rPr lang="en-GB" i="1">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b="0" i="1" smtClean="0">
                                <a:latin typeface="Cambria Math" panose="02040503050406030204" pitchFamily="18" charset="0"/>
                              </a:rPr>
                              <m:t>−</m:t>
                            </m:r>
                            <m:r>
                              <a:rPr lang="en-GB" i="1">
                                <a:latin typeface="Cambria Math" panose="02040503050406030204" pitchFamily="18" charset="0"/>
                              </a:rPr>
                              <m:t>1</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𝑖</m:t>
                                </m:r>
                              </m:sub>
                            </m:sSub>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b="0" i="1" smtClean="0">
                                <a:latin typeface="Cambria Math" panose="02040503050406030204" pitchFamily="18" charset="0"/>
                              </a:rPr>
                              <m:t>+1</m:t>
                            </m:r>
                          </m:sub>
                        </m:sSub>
                      </m:num>
                      <m:den>
                        <m:sSup>
                          <m:sSupPr>
                            <m:ctrlPr>
                              <a:rPr lang="en-GB" i="1" smtClean="0">
                                <a:latin typeface="Cambria Math" panose="02040503050406030204" pitchFamily="18" charset="0"/>
                              </a:rPr>
                            </m:ctrlPr>
                          </m:sSupPr>
                          <m:e>
                            <m:r>
                              <a:rPr lang="en-GB" b="0" i="1" smtClean="0">
                                <a:latin typeface="Cambria Math" panose="02040503050406030204" pitchFamily="18" charset="0"/>
                              </a:rPr>
                              <m:t>h</m:t>
                            </m:r>
                          </m:e>
                          <m:sup>
                            <m:r>
                              <a:rPr lang="en-GB" b="0" i="1" smtClean="0">
                                <a:latin typeface="Cambria Math" panose="02040503050406030204" pitchFamily="18" charset="0"/>
                              </a:rPr>
                              <m:t>2</m:t>
                            </m:r>
                          </m:sup>
                        </m:sSup>
                      </m:den>
                    </m:f>
                  </m:oMath>
                </a14:m>
                <a:r>
                  <a:rPr lang="en-GB" i="1" dirty="0">
                    <a:latin typeface="Cambria Math" panose="02040503050406030204" pitchFamily="18" charset="0"/>
                  </a:rPr>
                  <a:t>  </a:t>
                </a:r>
                <a:r>
                  <a:rPr lang="en-GB" dirty="0">
                    <a:latin typeface="Cambria Math" panose="02040503050406030204" pitchFamily="18" charset="0"/>
                  </a:rPr>
                  <a:t>(i.e. average of nearest neighbours)</a:t>
                </a:r>
              </a:p>
              <a:p>
                <a:endParaRPr lang="en-GB" dirty="0">
                  <a:latin typeface="Cambria Math" panose="02040503050406030204" pitchFamily="18" charset="0"/>
                </a:endParaRPr>
              </a:p>
              <a:p>
                <a:r>
                  <a:rPr lang="en-GB" dirty="0">
                    <a:latin typeface="Cambria Math" panose="02040503050406030204" pitchFamily="18" charset="0"/>
                  </a:rPr>
                  <a:t>Symmetry about </a:t>
                </a:r>
                <a14:m>
                  <m:oMath xmlns:m="http://schemas.openxmlformats.org/officeDocument/2006/math">
                    <m:sSub>
                      <m:sSubPr>
                        <m:ctrlPr>
                          <a:rPr lang="en-GB" i="1" dirty="0">
                            <a:latin typeface="Cambria Math" panose="02040503050406030204" pitchFamily="18" charset="0"/>
                          </a:rPr>
                        </m:ctrlPr>
                      </m:sSubPr>
                      <m:e>
                        <m:r>
                          <a:rPr lang="en-GB" i="1" dirty="0">
                            <a:latin typeface="Cambria Math" panose="02040503050406030204" pitchFamily="18" charset="0"/>
                          </a:rPr>
                          <m:t>𝑥</m:t>
                        </m:r>
                      </m:e>
                      <m:sub>
                        <m:r>
                          <a:rPr lang="en-GB" i="1" dirty="0">
                            <a:latin typeface="Cambria Math" panose="02040503050406030204" pitchFamily="18" charset="0"/>
                          </a:rPr>
                          <m:t>𝑖</m:t>
                        </m:r>
                      </m:sub>
                    </m:sSub>
                  </m:oMath>
                </a14:m>
                <a:r>
                  <a:rPr lang="en-GB" i="1" dirty="0">
                    <a:latin typeface="Cambria Math" panose="02040503050406030204" pitchFamily="18" charset="0"/>
                  </a:rPr>
                  <a:t> </a:t>
                </a:r>
                <a:r>
                  <a:rPr lang="en-GB" dirty="0">
                    <a:latin typeface="Cambria Math" panose="02040503050406030204" pitchFamily="18" charset="0"/>
                  </a:rPr>
                  <a:t>is useful here → symmetric matrices!</a:t>
                </a:r>
              </a:p>
              <a:p>
                <a:pPr lvl="1"/>
                <a:r>
                  <a:rPr lang="en-GB" dirty="0">
                    <a:latin typeface="Cambria Math" panose="02040503050406030204" pitchFamily="18" charset="0"/>
                  </a:rPr>
                  <a:t>but symmetry may break when more terms introduced though</a:t>
                </a:r>
              </a:p>
              <a:p>
                <a:pPr lvl="1"/>
                <a:endParaRPr lang="en-GB" dirty="0">
                  <a:latin typeface="Cambria Math" panose="02040503050406030204" pitchFamily="18" charset="0"/>
                </a:endParaRPr>
              </a:p>
              <a:p>
                <a:r>
                  <a:rPr lang="en-GB" dirty="0">
                    <a:latin typeface="Cambria Math" panose="02040503050406030204" pitchFamily="18" charset="0"/>
                  </a:rPr>
                  <a:t>Differentiating at point </a:t>
                </a:r>
                <a14:m>
                  <m:oMath xmlns:m="http://schemas.openxmlformats.org/officeDocument/2006/math">
                    <m:sSub>
                      <m:sSubPr>
                        <m:ctrlPr>
                          <a:rPr lang="en-GB" i="1" dirty="0" smtClean="0">
                            <a:latin typeface="Cambria Math" panose="02040503050406030204" pitchFamily="18" charset="0"/>
                          </a:rPr>
                        </m:ctrlPr>
                      </m:sSubPr>
                      <m:e>
                        <m:r>
                          <a:rPr lang="en-GB" b="0" i="1" dirty="0" smtClean="0">
                            <a:latin typeface="Cambria Math" panose="02040503050406030204" pitchFamily="18" charset="0"/>
                          </a:rPr>
                          <m:t>𝑥</m:t>
                        </m:r>
                      </m:e>
                      <m:sub>
                        <m:r>
                          <a:rPr lang="en-GB" b="0" i="1" dirty="0" smtClean="0">
                            <a:latin typeface="Cambria Math" panose="02040503050406030204" pitchFamily="18" charset="0"/>
                          </a:rPr>
                          <m:t>𝑖</m:t>
                        </m:r>
                      </m:sub>
                    </m:sSub>
                  </m:oMath>
                </a14:m>
                <a:r>
                  <a:rPr lang="en-GB" i="1" dirty="0">
                    <a:latin typeface="Cambria Math" panose="02040503050406030204" pitchFamily="18" charset="0"/>
                  </a:rPr>
                  <a:t> </a:t>
                </a:r>
                <a:r>
                  <a:rPr lang="en-GB" dirty="0">
                    <a:latin typeface="Cambria Math" panose="02040503050406030204" pitchFamily="18" charset="0"/>
                  </a:rPr>
                  <a:t>requires knowledge of value of </a:t>
                </a:r>
                <a:r>
                  <a:rPr lang="en-GB" i="1" dirty="0">
                    <a:latin typeface="Cambria Math" panose="02040503050406030204" pitchFamily="18" charset="0"/>
                  </a:rPr>
                  <a:t> </a:t>
                </a:r>
                <a14:m>
                  <m:oMath xmlns:m="http://schemas.openxmlformats.org/officeDocument/2006/math">
                    <m:r>
                      <a:rPr lang="en-GB" i="1" smtClean="0">
                        <a:latin typeface="Cambria Math" panose="02040503050406030204" pitchFamily="18" charset="0"/>
                        <a:ea typeface="Cambria Math" panose="02040503050406030204" pitchFamily="18" charset="0"/>
                      </a:rPr>
                      <m:t>𝜓</m:t>
                    </m:r>
                  </m:oMath>
                </a14:m>
                <a:r>
                  <a:rPr lang="en-GB" dirty="0">
                    <a:latin typeface="Cambria Math" panose="02040503050406030204" pitchFamily="18" charset="0"/>
                  </a:rPr>
                  <a:t> at points either side of</a:t>
                </a:r>
                <a:r>
                  <a:rPr lang="en-GB" i="1" dirty="0">
                    <a:latin typeface="Cambria Math" panose="02040503050406030204" pitchFamily="18" charset="0"/>
                  </a:rPr>
                  <a:t> </a:t>
                </a:r>
                <a14:m>
                  <m:oMath xmlns:m="http://schemas.openxmlformats.org/officeDocument/2006/math">
                    <m:sSub>
                      <m:sSubPr>
                        <m:ctrlPr>
                          <a:rPr lang="en-GB" i="1" dirty="0">
                            <a:latin typeface="Cambria Math" panose="02040503050406030204" pitchFamily="18" charset="0"/>
                          </a:rPr>
                        </m:ctrlPr>
                      </m:sSubPr>
                      <m:e>
                        <m:r>
                          <a:rPr lang="en-GB" i="1" dirty="0">
                            <a:latin typeface="Cambria Math" panose="02040503050406030204" pitchFamily="18" charset="0"/>
                          </a:rPr>
                          <m:t>𝑥</m:t>
                        </m:r>
                      </m:e>
                      <m:sub>
                        <m:r>
                          <a:rPr lang="en-GB" i="1" dirty="0">
                            <a:latin typeface="Cambria Math" panose="02040503050406030204" pitchFamily="18" charset="0"/>
                          </a:rPr>
                          <m:t>𝑖</m:t>
                        </m:r>
                      </m:sub>
                    </m:sSub>
                  </m:oMath>
                </a14:m>
                <a:r>
                  <a:rPr lang="en-GB" i="1" dirty="0">
                    <a:latin typeface="Cambria Math" panose="02040503050406030204" pitchFamily="18" charset="0"/>
                  </a:rPr>
                  <a:t> </a:t>
                </a:r>
                <a:r>
                  <a:rPr lang="en-GB" dirty="0">
                    <a:latin typeface="Cambria Math" panose="02040503050406030204" pitchFamily="18" charset="0"/>
                  </a:rPr>
                  <a:t>(i.e.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i="1">
                            <a:latin typeface="Cambria Math" panose="02040503050406030204" pitchFamily="18" charset="0"/>
                          </a:rPr>
                          <m:t>+1</m:t>
                        </m:r>
                      </m:sub>
                    </m:sSub>
                    <m:r>
                      <a:rPr lang="en-GB" b="0" i="1" smtClean="0">
                        <a:latin typeface="Cambria Math" panose="02040503050406030204" pitchFamily="18" charset="0"/>
                      </a:rPr>
                      <m:t> </m:t>
                    </m:r>
                  </m:oMath>
                </a14:m>
                <a:r>
                  <a:rPr lang="en-US" dirty="0"/>
                  <a:t>and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i="1">
                            <a:latin typeface="Cambria Math" panose="02040503050406030204" pitchFamily="18" charset="0"/>
                          </a:rPr>
                          <m:t>−1</m:t>
                        </m:r>
                      </m:sub>
                    </m:sSub>
                  </m:oMath>
                </a14:m>
                <a:r>
                  <a:rPr lang="en-US" dirty="0"/>
                  <a:t>)</a:t>
                </a:r>
              </a:p>
              <a:p>
                <a:pPr lvl="1"/>
                <a:r>
                  <a:rPr lang="en-US" dirty="0"/>
                  <a:t>Likewise in more dimensions (i.e. need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i="1">
                            <a:latin typeface="Cambria Math" panose="02040503050406030204" pitchFamily="18" charset="0"/>
                          </a:rPr>
                          <m:t>+1</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i="1">
                            <a:latin typeface="Cambria Math" panose="02040503050406030204" pitchFamily="18" charset="0"/>
                          </a:rPr>
                          <m:t>−1</m:t>
                        </m:r>
                      </m:sub>
                    </m:sSub>
                  </m:oMath>
                </a14:m>
                <a:r>
                  <a:rPr lang="en-US" dirty="0"/>
                  <a:t>,</a:t>
                </a:r>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GB" i="1">
                            <a:latin typeface="Cambria Math" panose="02040503050406030204" pitchFamily="18" charset="0"/>
                          </a:rPr>
                          <m:t>𝑖</m:t>
                        </m:r>
                        <m:r>
                          <a:rPr lang="en-GB" i="1">
                            <a:latin typeface="Cambria Math" panose="02040503050406030204" pitchFamily="18" charset="0"/>
                          </a:rPr>
                          <m:t>+1</m:t>
                        </m:r>
                      </m:sub>
                    </m:sSub>
                  </m:oMath>
                </a14:m>
                <a:r>
                  <a:rPr lang="en-US" dirty="0"/>
                  <a:t>and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ea typeface="Cambria Math" panose="02040503050406030204" pitchFamily="18" charset="0"/>
                          </a:rPr>
                          <m:t>𝑗</m:t>
                        </m:r>
                        <m:r>
                          <a:rPr lang="en-GB" i="1">
                            <a:latin typeface="Cambria Math" panose="02040503050406030204" pitchFamily="18" charset="0"/>
                          </a:rPr>
                          <m:t>+1</m:t>
                        </m:r>
                      </m:sub>
                    </m:sSub>
                  </m:oMath>
                </a14:m>
                <a:r>
                  <a:rPr lang="en-US" dirty="0"/>
                  <a:t>, etc.) – up down, left, right, in, out, etc.</a:t>
                </a:r>
              </a:p>
            </p:txBody>
          </p:sp>
        </mc:Choice>
        <mc:Fallback>
          <p:sp>
            <p:nvSpPr>
              <p:cNvPr id="3" name="Content Placeholder 2">
                <a:extLst>
                  <a:ext uri="{FF2B5EF4-FFF2-40B4-BE49-F238E27FC236}">
                    <a16:creationId xmlns:a16="http://schemas.microsoft.com/office/drawing/2014/main" id="{2ECD2B79-051F-80F8-B503-9CC3F4F34983}"/>
                  </a:ext>
                </a:extLst>
              </p:cNvPr>
              <p:cNvSpPr>
                <a:spLocks noGrp="1" noRot="1" noChangeAspect="1" noMove="1" noResize="1" noEditPoints="1" noAdjustHandles="1" noChangeArrowheads="1" noChangeShapeType="1" noTextEdit="1"/>
              </p:cNvSpPr>
              <p:nvPr>
                <p:ph idx="1"/>
              </p:nvPr>
            </p:nvSpPr>
            <p:spPr>
              <a:xfrm>
                <a:off x="41181" y="1838141"/>
                <a:ext cx="12109638" cy="4351338"/>
              </a:xfrm>
              <a:blipFill>
                <a:blip r:embed="rId2"/>
                <a:stretch>
                  <a:fillRect l="-31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30A8F663-112B-74C3-94F0-972CBDC31E42}"/>
              </a:ext>
            </a:extLst>
          </p:cNvPr>
          <p:cNvCxnSpPr>
            <a:cxnSpLocks/>
          </p:cNvCxnSpPr>
          <p:nvPr/>
        </p:nvCxnSpPr>
        <p:spPr>
          <a:xfrm>
            <a:off x="5560828" y="1839435"/>
            <a:ext cx="733646" cy="0"/>
          </a:xfrm>
          <a:prstGeom prst="line">
            <a:avLst/>
          </a:prstGeom>
          <a:ln cap="rnd"/>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F401805A-7419-984B-0853-D35AEC5D5689}"/>
              </a:ext>
            </a:extLst>
          </p:cNvPr>
          <p:cNvSpPr/>
          <p:nvPr/>
        </p:nvSpPr>
        <p:spPr>
          <a:xfrm>
            <a:off x="5542142" y="1781561"/>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7277194-39BE-6866-881E-86AAFCF07C8F}"/>
              </a:ext>
            </a:extLst>
          </p:cNvPr>
          <p:cNvCxnSpPr>
            <a:cxnSpLocks/>
          </p:cNvCxnSpPr>
          <p:nvPr/>
        </p:nvCxnSpPr>
        <p:spPr>
          <a:xfrm>
            <a:off x="6244857" y="1842976"/>
            <a:ext cx="733646" cy="0"/>
          </a:xfrm>
          <a:prstGeom prst="line">
            <a:avLst/>
          </a:prstGeom>
          <a:ln cap="rnd"/>
        </p:spPr>
        <p:style>
          <a:lnRef idx="2">
            <a:schemeClr val="accent1"/>
          </a:lnRef>
          <a:fillRef idx="0">
            <a:schemeClr val="accent1"/>
          </a:fillRef>
          <a:effectRef idx="1">
            <a:schemeClr val="accent1"/>
          </a:effectRef>
          <a:fontRef idx="minor">
            <a:schemeClr val="tx1"/>
          </a:fontRef>
        </p:style>
      </p:cxnSp>
      <p:sp>
        <p:nvSpPr>
          <p:cNvPr id="12" name="Oval 11">
            <a:extLst>
              <a:ext uri="{FF2B5EF4-FFF2-40B4-BE49-F238E27FC236}">
                <a16:creationId xmlns:a16="http://schemas.microsoft.com/office/drawing/2014/main" id="{58234051-FE94-5191-61FE-9A8DDF00FFF3}"/>
              </a:ext>
            </a:extLst>
          </p:cNvPr>
          <p:cNvSpPr/>
          <p:nvPr/>
        </p:nvSpPr>
        <p:spPr>
          <a:xfrm>
            <a:off x="6226171" y="1785102"/>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7F155DB0-0F0F-F41A-3DEE-8161160CAB90}"/>
              </a:ext>
            </a:extLst>
          </p:cNvPr>
          <p:cNvCxnSpPr>
            <a:cxnSpLocks/>
          </p:cNvCxnSpPr>
          <p:nvPr/>
        </p:nvCxnSpPr>
        <p:spPr>
          <a:xfrm>
            <a:off x="6904076" y="1842977"/>
            <a:ext cx="733646" cy="0"/>
          </a:xfrm>
          <a:prstGeom prst="line">
            <a:avLst/>
          </a:prstGeom>
          <a:ln cap="rnd"/>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1357C7E5-59CB-816A-3FF3-E0A541D7A017}"/>
              </a:ext>
            </a:extLst>
          </p:cNvPr>
          <p:cNvSpPr/>
          <p:nvPr/>
        </p:nvSpPr>
        <p:spPr>
          <a:xfrm>
            <a:off x="6896023" y="1785103"/>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671ADDB-142F-D559-1059-8761BF5D8094}"/>
              </a:ext>
            </a:extLst>
          </p:cNvPr>
          <p:cNvCxnSpPr>
            <a:cxnSpLocks/>
          </p:cNvCxnSpPr>
          <p:nvPr/>
        </p:nvCxnSpPr>
        <p:spPr>
          <a:xfrm>
            <a:off x="7595193" y="1842977"/>
            <a:ext cx="733646" cy="0"/>
          </a:xfrm>
          <a:prstGeom prst="line">
            <a:avLst/>
          </a:prstGeom>
          <a:ln cap="rnd"/>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DE8FD47E-E148-21ED-1414-557C29664C8A}"/>
              </a:ext>
            </a:extLst>
          </p:cNvPr>
          <p:cNvSpPr/>
          <p:nvPr/>
        </p:nvSpPr>
        <p:spPr>
          <a:xfrm>
            <a:off x="7587140" y="1785103"/>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0CCEA35C-9338-8AD5-8FC1-C2E3B171584F}"/>
              </a:ext>
            </a:extLst>
          </p:cNvPr>
          <p:cNvCxnSpPr>
            <a:cxnSpLocks/>
          </p:cNvCxnSpPr>
          <p:nvPr/>
        </p:nvCxnSpPr>
        <p:spPr>
          <a:xfrm>
            <a:off x="8254415" y="1842977"/>
            <a:ext cx="733646" cy="0"/>
          </a:xfrm>
          <a:prstGeom prst="line">
            <a:avLst/>
          </a:prstGeom>
          <a:ln cap="rnd"/>
        </p:spPr>
        <p:style>
          <a:lnRef idx="2">
            <a:schemeClr val="accent1"/>
          </a:lnRef>
          <a:fillRef idx="0">
            <a:schemeClr val="accent1"/>
          </a:fillRef>
          <a:effectRef idx="1">
            <a:schemeClr val="accent1"/>
          </a:effectRef>
          <a:fontRef idx="minor">
            <a:schemeClr val="tx1"/>
          </a:fontRef>
        </p:style>
      </p:cxnSp>
      <p:sp>
        <p:nvSpPr>
          <p:cNvPr id="18" name="Oval 17">
            <a:extLst>
              <a:ext uri="{FF2B5EF4-FFF2-40B4-BE49-F238E27FC236}">
                <a16:creationId xmlns:a16="http://schemas.microsoft.com/office/drawing/2014/main" id="{FC47A4F9-C39C-6619-A9C7-73EAB2E45539}"/>
              </a:ext>
            </a:extLst>
          </p:cNvPr>
          <p:cNvSpPr/>
          <p:nvPr/>
        </p:nvSpPr>
        <p:spPr>
          <a:xfrm>
            <a:off x="8256995" y="1785103"/>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260678F-0FE4-D749-919A-C02811CFE5A7}"/>
              </a:ext>
            </a:extLst>
          </p:cNvPr>
          <p:cNvSpPr/>
          <p:nvPr/>
        </p:nvSpPr>
        <p:spPr>
          <a:xfrm>
            <a:off x="8958741" y="1785103"/>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0C32AD0A-4EEC-AD12-A61A-305A4581EEE0}"/>
                  </a:ext>
                </a:extLst>
              </p:cNvPr>
              <p:cNvSpPr txBox="1"/>
              <p:nvPr/>
            </p:nvSpPr>
            <p:spPr>
              <a:xfrm>
                <a:off x="9268644" y="1638109"/>
                <a:ext cx="36157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US" dirty="0"/>
              </a:p>
            </p:txBody>
          </p:sp>
        </mc:Choice>
        <mc:Fallback>
          <p:sp>
            <p:nvSpPr>
              <p:cNvPr id="20" name="TextBox 19">
                <a:extLst>
                  <a:ext uri="{FF2B5EF4-FFF2-40B4-BE49-F238E27FC236}">
                    <a16:creationId xmlns:a16="http://schemas.microsoft.com/office/drawing/2014/main" id="{0C32AD0A-4EEC-AD12-A61A-305A4581EEE0}"/>
                  </a:ext>
                </a:extLst>
              </p:cNvPr>
              <p:cNvSpPr txBox="1">
                <a:spLocks noRot="1" noChangeAspect="1" noMove="1" noResize="1" noEditPoints="1" noAdjustHandles="1" noChangeArrowheads="1" noChangeShapeType="1" noTextEdit="1"/>
              </p:cNvSpPr>
              <p:nvPr/>
            </p:nvSpPr>
            <p:spPr>
              <a:xfrm>
                <a:off x="9268644" y="1638109"/>
                <a:ext cx="361574" cy="3693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EB6F291E-D19C-000F-3BEE-E26D0077C92A}"/>
                  </a:ext>
                </a:extLst>
              </p:cNvPr>
              <p:cNvSpPr txBox="1"/>
              <p:nvPr/>
            </p:nvSpPr>
            <p:spPr>
              <a:xfrm>
                <a:off x="6054599" y="2020225"/>
                <a:ext cx="45435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1</m:t>
                          </m:r>
                        </m:sub>
                      </m:sSub>
                    </m:oMath>
                  </m:oMathPara>
                </a14:m>
                <a:endParaRPr lang="en-US" dirty="0"/>
              </a:p>
            </p:txBody>
          </p:sp>
        </mc:Choice>
        <mc:Fallback>
          <p:sp>
            <p:nvSpPr>
              <p:cNvPr id="21" name="TextBox 20">
                <a:extLst>
                  <a:ext uri="{FF2B5EF4-FFF2-40B4-BE49-F238E27FC236}">
                    <a16:creationId xmlns:a16="http://schemas.microsoft.com/office/drawing/2014/main" id="{EB6F291E-D19C-000F-3BEE-E26D0077C92A}"/>
                  </a:ext>
                </a:extLst>
              </p:cNvPr>
              <p:cNvSpPr txBox="1">
                <a:spLocks noRot="1" noChangeAspect="1" noMove="1" noResize="1" noEditPoints="1" noAdjustHandles="1" noChangeArrowheads="1" noChangeShapeType="1" noTextEdit="1"/>
              </p:cNvSpPr>
              <p:nvPr/>
            </p:nvSpPr>
            <p:spPr>
              <a:xfrm>
                <a:off x="6054599" y="2020225"/>
                <a:ext cx="454355"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9C656CCE-C567-ECAA-2A19-19F726C18435}"/>
                  </a:ext>
                </a:extLst>
              </p:cNvPr>
              <p:cNvSpPr txBox="1"/>
              <p:nvPr/>
            </p:nvSpPr>
            <p:spPr>
              <a:xfrm>
                <a:off x="5333650" y="2009457"/>
                <a:ext cx="4596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0</m:t>
                          </m:r>
                        </m:sub>
                      </m:sSub>
                    </m:oMath>
                  </m:oMathPara>
                </a14:m>
                <a:endParaRPr lang="en-US" dirty="0"/>
              </a:p>
            </p:txBody>
          </p:sp>
        </mc:Choice>
        <mc:Fallback>
          <p:sp>
            <p:nvSpPr>
              <p:cNvPr id="22" name="TextBox 21">
                <a:extLst>
                  <a:ext uri="{FF2B5EF4-FFF2-40B4-BE49-F238E27FC236}">
                    <a16:creationId xmlns:a16="http://schemas.microsoft.com/office/drawing/2014/main" id="{9C656CCE-C567-ECAA-2A19-19F726C18435}"/>
                  </a:ext>
                </a:extLst>
              </p:cNvPr>
              <p:cNvSpPr txBox="1">
                <a:spLocks noRot="1" noChangeAspect="1" noMove="1" noResize="1" noEditPoints="1" noAdjustHandles="1" noChangeArrowheads="1" noChangeShapeType="1" noTextEdit="1"/>
              </p:cNvSpPr>
              <p:nvPr/>
            </p:nvSpPr>
            <p:spPr>
              <a:xfrm>
                <a:off x="5333650" y="2009457"/>
                <a:ext cx="459678"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FAD6A4A3-2757-888B-507D-4DAAD078EA29}"/>
                  </a:ext>
                </a:extLst>
              </p:cNvPr>
              <p:cNvSpPr txBox="1"/>
              <p:nvPr/>
            </p:nvSpPr>
            <p:spPr>
              <a:xfrm>
                <a:off x="6711685" y="2020225"/>
                <a:ext cx="4596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2</m:t>
                          </m:r>
                        </m:sub>
                      </m:sSub>
                    </m:oMath>
                  </m:oMathPara>
                </a14:m>
                <a:endParaRPr lang="en-US" dirty="0"/>
              </a:p>
            </p:txBody>
          </p:sp>
        </mc:Choice>
        <mc:Fallback>
          <p:sp>
            <p:nvSpPr>
              <p:cNvPr id="23" name="TextBox 22">
                <a:extLst>
                  <a:ext uri="{FF2B5EF4-FFF2-40B4-BE49-F238E27FC236}">
                    <a16:creationId xmlns:a16="http://schemas.microsoft.com/office/drawing/2014/main" id="{FAD6A4A3-2757-888B-507D-4DAAD078EA29}"/>
                  </a:ext>
                </a:extLst>
              </p:cNvPr>
              <p:cNvSpPr txBox="1">
                <a:spLocks noRot="1" noChangeAspect="1" noMove="1" noResize="1" noEditPoints="1" noAdjustHandles="1" noChangeArrowheads="1" noChangeShapeType="1" noTextEdit="1"/>
              </p:cNvSpPr>
              <p:nvPr/>
            </p:nvSpPr>
            <p:spPr>
              <a:xfrm>
                <a:off x="6711685" y="2020225"/>
                <a:ext cx="459678"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10840A89-6ACD-174B-85F4-65C3427D0436}"/>
                  </a:ext>
                </a:extLst>
              </p:cNvPr>
              <p:cNvSpPr txBox="1"/>
              <p:nvPr/>
            </p:nvSpPr>
            <p:spPr>
              <a:xfrm>
                <a:off x="7410544" y="2023903"/>
                <a:ext cx="4596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3</m:t>
                          </m:r>
                        </m:sub>
                      </m:sSub>
                    </m:oMath>
                  </m:oMathPara>
                </a14:m>
                <a:endParaRPr lang="en-US" dirty="0"/>
              </a:p>
            </p:txBody>
          </p:sp>
        </mc:Choice>
        <mc:Fallback>
          <p:sp>
            <p:nvSpPr>
              <p:cNvPr id="24" name="TextBox 23">
                <a:extLst>
                  <a:ext uri="{FF2B5EF4-FFF2-40B4-BE49-F238E27FC236}">
                    <a16:creationId xmlns:a16="http://schemas.microsoft.com/office/drawing/2014/main" id="{10840A89-6ACD-174B-85F4-65C3427D0436}"/>
                  </a:ext>
                </a:extLst>
              </p:cNvPr>
              <p:cNvSpPr txBox="1">
                <a:spLocks noRot="1" noChangeAspect="1" noMove="1" noResize="1" noEditPoints="1" noAdjustHandles="1" noChangeArrowheads="1" noChangeShapeType="1" noTextEdit="1"/>
              </p:cNvSpPr>
              <p:nvPr/>
            </p:nvSpPr>
            <p:spPr>
              <a:xfrm>
                <a:off x="7410544" y="2023903"/>
                <a:ext cx="459678"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05CB1D01-5834-7AFC-304C-AF646407D927}"/>
                  </a:ext>
                </a:extLst>
              </p:cNvPr>
              <p:cNvSpPr txBox="1"/>
              <p:nvPr/>
            </p:nvSpPr>
            <p:spPr>
              <a:xfrm>
                <a:off x="8067630" y="2009457"/>
                <a:ext cx="4596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4</m:t>
                          </m:r>
                        </m:sub>
                      </m:sSub>
                    </m:oMath>
                  </m:oMathPara>
                </a14:m>
                <a:endParaRPr lang="en-US" dirty="0"/>
              </a:p>
            </p:txBody>
          </p:sp>
        </mc:Choice>
        <mc:Fallback>
          <p:sp>
            <p:nvSpPr>
              <p:cNvPr id="25" name="TextBox 24">
                <a:extLst>
                  <a:ext uri="{FF2B5EF4-FFF2-40B4-BE49-F238E27FC236}">
                    <a16:creationId xmlns:a16="http://schemas.microsoft.com/office/drawing/2014/main" id="{05CB1D01-5834-7AFC-304C-AF646407D927}"/>
                  </a:ext>
                </a:extLst>
              </p:cNvPr>
              <p:cNvSpPr txBox="1">
                <a:spLocks noRot="1" noChangeAspect="1" noMove="1" noResize="1" noEditPoints="1" noAdjustHandles="1" noChangeArrowheads="1" noChangeShapeType="1" noTextEdit="1"/>
              </p:cNvSpPr>
              <p:nvPr/>
            </p:nvSpPr>
            <p:spPr>
              <a:xfrm>
                <a:off x="8067630" y="2009457"/>
                <a:ext cx="459678"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99B85C1F-AEC5-D1EE-6E8E-7021945688A8}"/>
                  </a:ext>
                </a:extLst>
              </p:cNvPr>
              <p:cNvSpPr txBox="1"/>
              <p:nvPr/>
            </p:nvSpPr>
            <p:spPr>
              <a:xfrm>
                <a:off x="8724716" y="2013626"/>
                <a:ext cx="4596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5</m:t>
                          </m:r>
                        </m:sub>
                      </m:sSub>
                    </m:oMath>
                  </m:oMathPara>
                </a14:m>
                <a:endParaRPr lang="en-US" dirty="0"/>
              </a:p>
            </p:txBody>
          </p:sp>
        </mc:Choice>
        <mc:Fallback>
          <p:sp>
            <p:nvSpPr>
              <p:cNvPr id="26" name="TextBox 25">
                <a:extLst>
                  <a:ext uri="{FF2B5EF4-FFF2-40B4-BE49-F238E27FC236}">
                    <a16:creationId xmlns:a16="http://schemas.microsoft.com/office/drawing/2014/main" id="{99B85C1F-AEC5-D1EE-6E8E-7021945688A8}"/>
                  </a:ext>
                </a:extLst>
              </p:cNvPr>
              <p:cNvSpPr txBox="1">
                <a:spLocks noRot="1" noChangeAspect="1" noMove="1" noResize="1" noEditPoints="1" noAdjustHandles="1" noChangeArrowheads="1" noChangeShapeType="1" noTextEdit="1"/>
              </p:cNvSpPr>
              <p:nvPr/>
            </p:nvSpPr>
            <p:spPr>
              <a:xfrm>
                <a:off x="8724716" y="2013626"/>
                <a:ext cx="459678" cy="36933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mc:Choice xmlns:p14="http://schemas.microsoft.com/office/powerpoint/2010/main" Requires="p14">
          <p:contentPart p14:bwMode="auto" r:id="rId10">
            <p14:nvContentPartPr>
              <p14:cNvPr id="29" name="Ink 28">
                <a:extLst>
                  <a:ext uri="{FF2B5EF4-FFF2-40B4-BE49-F238E27FC236}">
                    <a16:creationId xmlns:a16="http://schemas.microsoft.com/office/drawing/2014/main" id="{4F252DF1-E778-6601-9D6C-53135D0CD350}"/>
                  </a:ext>
                </a:extLst>
              </p14:cNvPr>
              <p14:cNvContentPartPr/>
              <p14:nvPr/>
            </p14:nvContentPartPr>
            <p14:xfrm>
              <a:off x="5593931" y="1148838"/>
              <a:ext cx="3468960" cy="435240"/>
            </p14:xfrm>
          </p:contentPart>
        </mc:Choice>
        <mc:Fallback>
          <p:pic>
            <p:nvPicPr>
              <p:cNvPr id="29" name="Ink 28">
                <a:extLst>
                  <a:ext uri="{FF2B5EF4-FFF2-40B4-BE49-F238E27FC236}">
                    <a16:creationId xmlns:a16="http://schemas.microsoft.com/office/drawing/2014/main" id="{4F252DF1-E778-6601-9D6C-53135D0CD350}"/>
                  </a:ext>
                </a:extLst>
              </p:cNvPr>
              <p:cNvPicPr/>
              <p:nvPr/>
            </p:nvPicPr>
            <p:blipFill>
              <a:blip r:embed="rId11"/>
              <a:stretch>
                <a:fillRect/>
              </a:stretch>
            </p:blipFill>
            <p:spPr>
              <a:xfrm>
                <a:off x="5584932" y="1139838"/>
                <a:ext cx="3486598" cy="452880"/>
              </a:xfrm>
              <a:prstGeom prst="rect">
                <a:avLst/>
              </a:prstGeom>
            </p:spPr>
          </p:pic>
        </mc:Fallback>
      </mc:AlternateContent>
      <p:sp>
        <p:nvSpPr>
          <p:cNvPr id="30" name="Oval 29">
            <a:extLst>
              <a:ext uri="{FF2B5EF4-FFF2-40B4-BE49-F238E27FC236}">
                <a16:creationId xmlns:a16="http://schemas.microsoft.com/office/drawing/2014/main" id="{0C3CF4D0-8F1B-E7B3-6C4E-630B7D652C1F}"/>
              </a:ext>
            </a:extLst>
          </p:cNvPr>
          <p:cNvSpPr/>
          <p:nvPr/>
        </p:nvSpPr>
        <p:spPr>
          <a:xfrm>
            <a:off x="5535047" y="1529919"/>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A0FB8626-5216-C0A7-61C9-677A6668F1F4}"/>
              </a:ext>
            </a:extLst>
          </p:cNvPr>
          <p:cNvSpPr/>
          <p:nvPr/>
        </p:nvSpPr>
        <p:spPr>
          <a:xfrm>
            <a:off x="6226171" y="1338532"/>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D567F482-78A3-78B1-AAF8-818377C1BD25}"/>
              </a:ext>
            </a:extLst>
          </p:cNvPr>
          <p:cNvSpPr/>
          <p:nvPr/>
        </p:nvSpPr>
        <p:spPr>
          <a:xfrm>
            <a:off x="6885398" y="1200309"/>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B0CAEB0-94C2-D966-A678-4C3FBC02DEF3}"/>
              </a:ext>
            </a:extLst>
          </p:cNvPr>
          <p:cNvSpPr/>
          <p:nvPr/>
        </p:nvSpPr>
        <p:spPr>
          <a:xfrm>
            <a:off x="7587140" y="1125880"/>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A734A1F3-66A1-49F4-14AF-2FEAA5E8AB58}"/>
              </a:ext>
            </a:extLst>
          </p:cNvPr>
          <p:cNvSpPr/>
          <p:nvPr/>
        </p:nvSpPr>
        <p:spPr>
          <a:xfrm>
            <a:off x="8267624" y="1104620"/>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BEF93278-B21E-7116-7146-FC3C38BF25CD}"/>
              </a:ext>
            </a:extLst>
          </p:cNvPr>
          <p:cNvSpPr/>
          <p:nvPr/>
        </p:nvSpPr>
        <p:spPr>
          <a:xfrm>
            <a:off x="8958749" y="1210941"/>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66458001-FB8E-0BB5-A28D-480A70B3CAA4}"/>
                  </a:ext>
                </a:extLst>
              </p:cNvPr>
              <p:cNvSpPr txBox="1"/>
              <p:nvPr/>
            </p:nvSpPr>
            <p:spPr>
              <a:xfrm>
                <a:off x="5305208" y="1142553"/>
                <a:ext cx="5003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0</m:t>
                          </m:r>
                        </m:sub>
                      </m:sSub>
                    </m:oMath>
                  </m:oMathPara>
                </a14:m>
                <a:endParaRPr lang="en-US" dirty="0"/>
              </a:p>
            </p:txBody>
          </p:sp>
        </mc:Choice>
        <mc:Fallback>
          <p:sp>
            <p:nvSpPr>
              <p:cNvPr id="36" name="TextBox 35">
                <a:extLst>
                  <a:ext uri="{FF2B5EF4-FFF2-40B4-BE49-F238E27FC236}">
                    <a16:creationId xmlns:a16="http://schemas.microsoft.com/office/drawing/2014/main" id="{66458001-FB8E-0BB5-A28D-480A70B3CAA4}"/>
                  </a:ext>
                </a:extLst>
              </p:cNvPr>
              <p:cNvSpPr txBox="1">
                <a:spLocks noRot="1" noChangeAspect="1" noMove="1" noResize="1" noEditPoints="1" noAdjustHandles="1" noChangeArrowheads="1" noChangeShapeType="1" noTextEdit="1"/>
              </p:cNvSpPr>
              <p:nvPr/>
            </p:nvSpPr>
            <p:spPr>
              <a:xfrm>
                <a:off x="5305208" y="1142553"/>
                <a:ext cx="500393" cy="369332"/>
              </a:xfrm>
              <a:prstGeom prst="rect">
                <a:avLst/>
              </a:prstGeom>
              <a:blipFill>
                <a:blip r:embed="rId12"/>
                <a:stretch>
                  <a:fillRect b="-967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59CD8810-BB79-3C31-393A-F9C317A9A099}"/>
                  </a:ext>
                </a:extLst>
              </p:cNvPr>
              <p:cNvSpPr txBox="1"/>
              <p:nvPr/>
            </p:nvSpPr>
            <p:spPr>
              <a:xfrm>
                <a:off x="5935406" y="932980"/>
                <a:ext cx="5003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1</m:t>
                          </m:r>
                        </m:sub>
                      </m:sSub>
                    </m:oMath>
                  </m:oMathPara>
                </a14:m>
                <a:endParaRPr lang="en-US" dirty="0"/>
              </a:p>
            </p:txBody>
          </p:sp>
        </mc:Choice>
        <mc:Fallback>
          <p:sp>
            <p:nvSpPr>
              <p:cNvPr id="37" name="TextBox 36">
                <a:extLst>
                  <a:ext uri="{FF2B5EF4-FFF2-40B4-BE49-F238E27FC236}">
                    <a16:creationId xmlns:a16="http://schemas.microsoft.com/office/drawing/2014/main" id="{59CD8810-BB79-3C31-393A-F9C317A9A099}"/>
                  </a:ext>
                </a:extLst>
              </p:cNvPr>
              <p:cNvSpPr txBox="1">
                <a:spLocks noRot="1" noChangeAspect="1" noMove="1" noResize="1" noEditPoints="1" noAdjustHandles="1" noChangeArrowheads="1" noChangeShapeType="1" noTextEdit="1"/>
              </p:cNvSpPr>
              <p:nvPr/>
            </p:nvSpPr>
            <p:spPr>
              <a:xfrm>
                <a:off x="5935406" y="932980"/>
                <a:ext cx="500393" cy="369332"/>
              </a:xfrm>
              <a:prstGeom prst="rect">
                <a:avLst/>
              </a:prstGeom>
              <a:blipFill>
                <a:blip r:embed="rId13"/>
                <a:stretch>
                  <a:fillRect b="-13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8" name="TextBox 37">
                <a:extLst>
                  <a:ext uri="{FF2B5EF4-FFF2-40B4-BE49-F238E27FC236}">
                    <a16:creationId xmlns:a16="http://schemas.microsoft.com/office/drawing/2014/main" id="{6BE09C45-C647-DACA-DD63-3096DB17E3E9}"/>
                  </a:ext>
                </a:extLst>
              </p:cNvPr>
              <p:cNvSpPr txBox="1"/>
              <p:nvPr/>
            </p:nvSpPr>
            <p:spPr>
              <a:xfrm>
                <a:off x="6649929" y="773221"/>
                <a:ext cx="5003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2</m:t>
                          </m:r>
                        </m:sub>
                      </m:sSub>
                    </m:oMath>
                  </m:oMathPara>
                </a14:m>
                <a:endParaRPr lang="en-US" dirty="0"/>
              </a:p>
            </p:txBody>
          </p:sp>
        </mc:Choice>
        <mc:Fallback>
          <p:sp>
            <p:nvSpPr>
              <p:cNvPr id="38" name="TextBox 37">
                <a:extLst>
                  <a:ext uri="{FF2B5EF4-FFF2-40B4-BE49-F238E27FC236}">
                    <a16:creationId xmlns:a16="http://schemas.microsoft.com/office/drawing/2014/main" id="{6BE09C45-C647-DACA-DD63-3096DB17E3E9}"/>
                  </a:ext>
                </a:extLst>
              </p:cNvPr>
              <p:cNvSpPr txBox="1">
                <a:spLocks noRot="1" noChangeAspect="1" noMove="1" noResize="1" noEditPoints="1" noAdjustHandles="1" noChangeArrowheads="1" noChangeShapeType="1" noTextEdit="1"/>
              </p:cNvSpPr>
              <p:nvPr/>
            </p:nvSpPr>
            <p:spPr>
              <a:xfrm>
                <a:off x="6649929" y="773221"/>
                <a:ext cx="500393" cy="369332"/>
              </a:xfrm>
              <a:prstGeom prst="rect">
                <a:avLst/>
              </a:prstGeom>
              <a:blipFill>
                <a:blip r:embed="rId14"/>
                <a:stretch>
                  <a:fillRect b="-13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9" name="TextBox 38">
                <a:extLst>
                  <a:ext uri="{FF2B5EF4-FFF2-40B4-BE49-F238E27FC236}">
                    <a16:creationId xmlns:a16="http://schemas.microsoft.com/office/drawing/2014/main" id="{EEADAF15-B9B6-6D19-9013-AD7DCDEDF6AE}"/>
                  </a:ext>
                </a:extLst>
              </p:cNvPr>
              <p:cNvSpPr txBox="1"/>
              <p:nvPr/>
            </p:nvSpPr>
            <p:spPr>
              <a:xfrm>
                <a:off x="7344996" y="688053"/>
                <a:ext cx="5003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3</m:t>
                          </m:r>
                        </m:sub>
                      </m:sSub>
                    </m:oMath>
                  </m:oMathPara>
                </a14:m>
                <a:endParaRPr lang="en-US" dirty="0"/>
              </a:p>
            </p:txBody>
          </p:sp>
        </mc:Choice>
        <mc:Fallback>
          <p:sp>
            <p:nvSpPr>
              <p:cNvPr id="39" name="TextBox 38">
                <a:extLst>
                  <a:ext uri="{FF2B5EF4-FFF2-40B4-BE49-F238E27FC236}">
                    <a16:creationId xmlns:a16="http://schemas.microsoft.com/office/drawing/2014/main" id="{EEADAF15-B9B6-6D19-9013-AD7DCDEDF6AE}"/>
                  </a:ext>
                </a:extLst>
              </p:cNvPr>
              <p:cNvSpPr txBox="1">
                <a:spLocks noRot="1" noChangeAspect="1" noMove="1" noResize="1" noEditPoints="1" noAdjustHandles="1" noChangeArrowheads="1" noChangeShapeType="1" noTextEdit="1"/>
              </p:cNvSpPr>
              <p:nvPr/>
            </p:nvSpPr>
            <p:spPr>
              <a:xfrm>
                <a:off x="7344996" y="688053"/>
                <a:ext cx="500393" cy="369332"/>
              </a:xfrm>
              <a:prstGeom prst="rect">
                <a:avLst/>
              </a:prstGeom>
              <a:blipFill>
                <a:blip r:embed="rId15"/>
                <a:stretch>
                  <a:fillRect b="-10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0" name="TextBox 39">
                <a:extLst>
                  <a:ext uri="{FF2B5EF4-FFF2-40B4-BE49-F238E27FC236}">
                    <a16:creationId xmlns:a16="http://schemas.microsoft.com/office/drawing/2014/main" id="{A90B164A-B3A9-4537-843A-0680CC342B3B}"/>
                  </a:ext>
                </a:extLst>
              </p:cNvPr>
              <p:cNvSpPr txBox="1"/>
              <p:nvPr/>
            </p:nvSpPr>
            <p:spPr>
              <a:xfrm>
                <a:off x="8078539" y="712038"/>
                <a:ext cx="49135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4</m:t>
                          </m:r>
                        </m:sub>
                      </m:sSub>
                    </m:oMath>
                  </m:oMathPara>
                </a14:m>
                <a:endParaRPr lang="en-US" dirty="0"/>
              </a:p>
            </p:txBody>
          </p:sp>
        </mc:Choice>
        <mc:Fallback>
          <p:sp>
            <p:nvSpPr>
              <p:cNvPr id="40" name="TextBox 39">
                <a:extLst>
                  <a:ext uri="{FF2B5EF4-FFF2-40B4-BE49-F238E27FC236}">
                    <a16:creationId xmlns:a16="http://schemas.microsoft.com/office/drawing/2014/main" id="{A90B164A-B3A9-4537-843A-0680CC342B3B}"/>
                  </a:ext>
                </a:extLst>
              </p:cNvPr>
              <p:cNvSpPr txBox="1">
                <a:spLocks noRot="1" noChangeAspect="1" noMove="1" noResize="1" noEditPoints="1" noAdjustHandles="1" noChangeArrowheads="1" noChangeShapeType="1" noTextEdit="1"/>
              </p:cNvSpPr>
              <p:nvPr/>
            </p:nvSpPr>
            <p:spPr>
              <a:xfrm>
                <a:off x="8078539" y="712038"/>
                <a:ext cx="491352" cy="369332"/>
              </a:xfrm>
              <a:prstGeom prst="rect">
                <a:avLst/>
              </a:prstGeom>
              <a:blipFill>
                <a:blip r:embed="rId16"/>
                <a:stretch>
                  <a:fillRect b="-1379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1" name="TextBox 40">
                <a:extLst>
                  <a:ext uri="{FF2B5EF4-FFF2-40B4-BE49-F238E27FC236}">
                    <a16:creationId xmlns:a16="http://schemas.microsoft.com/office/drawing/2014/main" id="{4D6C69D4-1406-E7CA-7ADF-DEBDB6ECAECE}"/>
                  </a:ext>
                </a:extLst>
              </p:cNvPr>
              <p:cNvSpPr txBox="1"/>
              <p:nvPr/>
            </p:nvSpPr>
            <p:spPr>
              <a:xfrm>
                <a:off x="8755026" y="762216"/>
                <a:ext cx="5003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rPr>
                            <m:t>5</m:t>
                          </m:r>
                        </m:sub>
                      </m:sSub>
                    </m:oMath>
                  </m:oMathPara>
                </a14:m>
                <a:endParaRPr lang="en-US" dirty="0"/>
              </a:p>
            </p:txBody>
          </p:sp>
        </mc:Choice>
        <mc:Fallback>
          <p:sp>
            <p:nvSpPr>
              <p:cNvPr id="41" name="TextBox 40">
                <a:extLst>
                  <a:ext uri="{FF2B5EF4-FFF2-40B4-BE49-F238E27FC236}">
                    <a16:creationId xmlns:a16="http://schemas.microsoft.com/office/drawing/2014/main" id="{4D6C69D4-1406-E7CA-7ADF-DEBDB6ECAECE}"/>
                  </a:ext>
                </a:extLst>
              </p:cNvPr>
              <p:cNvSpPr txBox="1">
                <a:spLocks noRot="1" noChangeAspect="1" noMove="1" noResize="1" noEditPoints="1" noAdjustHandles="1" noChangeArrowheads="1" noChangeShapeType="1" noTextEdit="1"/>
              </p:cNvSpPr>
              <p:nvPr/>
            </p:nvSpPr>
            <p:spPr>
              <a:xfrm>
                <a:off x="8755026" y="762216"/>
                <a:ext cx="500393" cy="369332"/>
              </a:xfrm>
              <a:prstGeom prst="rect">
                <a:avLst/>
              </a:prstGeom>
              <a:blipFill>
                <a:blip r:embed="rId17"/>
                <a:stretch>
                  <a:fillRect b="-10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2" name="TextBox 41">
                <a:extLst>
                  <a:ext uri="{FF2B5EF4-FFF2-40B4-BE49-F238E27FC236}">
                    <a16:creationId xmlns:a16="http://schemas.microsoft.com/office/drawing/2014/main" id="{320459A0-ACD2-E9B7-D70F-1FA5E5F15335}"/>
                  </a:ext>
                </a:extLst>
              </p:cNvPr>
              <p:cNvSpPr txBox="1"/>
              <p:nvPr/>
            </p:nvSpPr>
            <p:spPr>
              <a:xfrm>
                <a:off x="5287026" y="724656"/>
                <a:ext cx="71846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𝜓</m:t>
                      </m:r>
                      <m:d>
                        <m:dPr>
                          <m:ctrlPr>
                            <a:rPr lang="en-US"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e>
                      </m:d>
                    </m:oMath>
                  </m:oMathPara>
                </a14:m>
                <a:endParaRPr lang="en-US" dirty="0"/>
              </a:p>
            </p:txBody>
          </p:sp>
        </mc:Choice>
        <mc:Fallback>
          <p:sp>
            <p:nvSpPr>
              <p:cNvPr id="42" name="TextBox 41">
                <a:extLst>
                  <a:ext uri="{FF2B5EF4-FFF2-40B4-BE49-F238E27FC236}">
                    <a16:creationId xmlns:a16="http://schemas.microsoft.com/office/drawing/2014/main" id="{320459A0-ACD2-E9B7-D70F-1FA5E5F15335}"/>
                  </a:ext>
                </a:extLst>
              </p:cNvPr>
              <p:cNvSpPr txBox="1">
                <a:spLocks noRot="1" noChangeAspect="1" noMove="1" noResize="1" noEditPoints="1" noAdjustHandles="1" noChangeArrowheads="1" noChangeShapeType="1" noTextEdit="1"/>
              </p:cNvSpPr>
              <p:nvPr/>
            </p:nvSpPr>
            <p:spPr>
              <a:xfrm>
                <a:off x="5287026" y="724656"/>
                <a:ext cx="718466" cy="369332"/>
              </a:xfrm>
              <a:prstGeom prst="rect">
                <a:avLst/>
              </a:prstGeom>
              <a:blipFill>
                <a:blip r:embed="rId18"/>
                <a:stretch>
                  <a:fillRect b="-1379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3" name="TextBox 42">
                <a:extLst>
                  <a:ext uri="{FF2B5EF4-FFF2-40B4-BE49-F238E27FC236}">
                    <a16:creationId xmlns:a16="http://schemas.microsoft.com/office/drawing/2014/main" id="{3E6AC79B-02BE-88E2-6380-D0DD2EEFCDE8}"/>
                  </a:ext>
                </a:extLst>
              </p:cNvPr>
              <p:cNvSpPr txBox="1"/>
              <p:nvPr/>
            </p:nvSpPr>
            <p:spPr>
              <a:xfrm>
                <a:off x="9736804" y="1295090"/>
                <a:ext cx="2448684" cy="369332"/>
              </a:xfrm>
              <a:prstGeom prst="rect">
                <a:avLst/>
              </a:prstGeom>
              <a:noFill/>
            </p:spPr>
            <p:txBody>
              <a:bodyPr wrap="none" rtlCol="0">
                <a:spAutoFit/>
              </a:bodyPr>
              <a:lstStyle/>
              <a:p>
                <a14:m>
                  <m:oMath xmlns:m="http://schemas.openxmlformats.org/officeDocument/2006/math">
                    <m:r>
                      <a:rPr lang="en-GB" b="0" i="1" smtClean="0">
                        <a:latin typeface="Cambria Math" panose="02040503050406030204" pitchFamily="18" charset="0"/>
                      </a:rPr>
                      <m:t>𝑥</m:t>
                    </m:r>
                  </m:oMath>
                </a14:m>
                <a:r>
                  <a:rPr lang="en-US" dirty="0"/>
                  <a:t> and </a:t>
                </a:r>
                <a14:m>
                  <m:oMath xmlns:m="http://schemas.openxmlformats.org/officeDocument/2006/math">
                    <m:r>
                      <a:rPr lang="en-US" i="1" smtClean="0">
                        <a:latin typeface="Cambria Math" panose="02040503050406030204" pitchFamily="18" charset="0"/>
                        <a:ea typeface="Cambria Math" panose="02040503050406030204" pitchFamily="18" charset="0"/>
                      </a:rPr>
                      <m:t>𝜓</m:t>
                    </m:r>
                    <m:d>
                      <m:dPr>
                        <m:ctrlPr>
                          <a:rPr lang="en-US"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e>
                    </m:d>
                  </m:oMath>
                </a14:m>
                <a:r>
                  <a:rPr lang="en-US" dirty="0"/>
                  <a:t> continuous</a:t>
                </a:r>
              </a:p>
            </p:txBody>
          </p:sp>
        </mc:Choice>
        <mc:Fallback>
          <p:sp>
            <p:nvSpPr>
              <p:cNvPr id="43" name="TextBox 42">
                <a:extLst>
                  <a:ext uri="{FF2B5EF4-FFF2-40B4-BE49-F238E27FC236}">
                    <a16:creationId xmlns:a16="http://schemas.microsoft.com/office/drawing/2014/main" id="{3E6AC79B-02BE-88E2-6380-D0DD2EEFCDE8}"/>
                  </a:ext>
                </a:extLst>
              </p:cNvPr>
              <p:cNvSpPr txBox="1">
                <a:spLocks noRot="1" noChangeAspect="1" noMove="1" noResize="1" noEditPoints="1" noAdjustHandles="1" noChangeArrowheads="1" noChangeShapeType="1" noTextEdit="1"/>
              </p:cNvSpPr>
              <p:nvPr/>
            </p:nvSpPr>
            <p:spPr>
              <a:xfrm>
                <a:off x="9736804" y="1295090"/>
                <a:ext cx="2448684" cy="369332"/>
              </a:xfrm>
              <a:prstGeom prst="rect">
                <a:avLst/>
              </a:prstGeom>
              <a:blipFill>
                <a:blip r:embed="rId19"/>
                <a:stretch>
                  <a:fillRect t="-6452" r="-1031" b="-2258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4" name="TextBox 43">
                <a:extLst>
                  <a:ext uri="{FF2B5EF4-FFF2-40B4-BE49-F238E27FC236}">
                    <a16:creationId xmlns:a16="http://schemas.microsoft.com/office/drawing/2014/main" id="{1C1FAC57-9B74-79FA-3375-21A41A288EED}"/>
                  </a:ext>
                </a:extLst>
              </p:cNvPr>
              <p:cNvSpPr txBox="1"/>
              <p:nvPr/>
            </p:nvSpPr>
            <p:spPr>
              <a:xfrm>
                <a:off x="9736804" y="1982071"/>
                <a:ext cx="1946430" cy="369332"/>
              </a:xfrm>
              <a:prstGeom prst="rect">
                <a:avLst/>
              </a:prstGeom>
              <a:noFill/>
            </p:spPr>
            <p:txBody>
              <a:bodyPr wrap="none" rtlCol="0">
                <a:spAutoFit/>
              </a:bodyPr>
              <a:lstStyle/>
              <a:p>
                <a14:m>
                  <m:oMath xmlns:m="http://schemas.openxmlformats.org/officeDocument/2006/math">
                    <m:sSub>
                      <m:sSubPr>
                        <m:ctrlPr>
                          <a:rPr lang="en-US" b="0"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𝑖</m:t>
                        </m:r>
                      </m:sub>
                    </m:sSub>
                  </m:oMath>
                </a14:m>
                <a:r>
                  <a:rPr lang="en-US" dirty="0"/>
                  <a:t> and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𝜓</m:t>
                        </m:r>
                      </m:e>
                      <m:sub>
                        <m:r>
                          <a:rPr lang="en-GB" b="0" i="1" smtClean="0">
                            <a:latin typeface="Cambria Math" panose="02040503050406030204" pitchFamily="18" charset="0"/>
                            <a:ea typeface="Cambria Math" panose="02040503050406030204" pitchFamily="18" charset="0"/>
                          </a:rPr>
                          <m:t>𝑖</m:t>
                        </m:r>
                      </m:sub>
                    </m:sSub>
                  </m:oMath>
                </a14:m>
                <a:r>
                  <a:rPr lang="en-US" dirty="0"/>
                  <a:t> discrete</a:t>
                </a:r>
              </a:p>
            </p:txBody>
          </p:sp>
        </mc:Choice>
        <mc:Fallback>
          <p:sp>
            <p:nvSpPr>
              <p:cNvPr id="44" name="TextBox 43">
                <a:extLst>
                  <a:ext uri="{FF2B5EF4-FFF2-40B4-BE49-F238E27FC236}">
                    <a16:creationId xmlns:a16="http://schemas.microsoft.com/office/drawing/2014/main" id="{1C1FAC57-9B74-79FA-3375-21A41A288EED}"/>
                  </a:ext>
                </a:extLst>
              </p:cNvPr>
              <p:cNvSpPr txBox="1">
                <a:spLocks noRot="1" noChangeAspect="1" noMove="1" noResize="1" noEditPoints="1" noAdjustHandles="1" noChangeArrowheads="1" noChangeShapeType="1" noTextEdit="1"/>
              </p:cNvSpPr>
              <p:nvPr/>
            </p:nvSpPr>
            <p:spPr>
              <a:xfrm>
                <a:off x="9736804" y="1982071"/>
                <a:ext cx="1946430" cy="369332"/>
              </a:xfrm>
              <a:prstGeom prst="rect">
                <a:avLst/>
              </a:prstGeom>
              <a:blipFill>
                <a:blip r:embed="rId20"/>
                <a:stretch>
                  <a:fillRect t="-6667" r="-1290" b="-23333"/>
                </a:stretch>
              </a:blipFill>
            </p:spPr>
            <p:txBody>
              <a:bodyPr/>
              <a:lstStyle/>
              <a:p>
                <a:r>
                  <a:rPr lang="en-US">
                    <a:noFill/>
                  </a:rPr>
                  <a:t> </a:t>
                </a:r>
              </a:p>
            </p:txBody>
          </p:sp>
        </mc:Fallback>
      </mc:AlternateContent>
      <p:cxnSp>
        <p:nvCxnSpPr>
          <p:cNvPr id="45" name="Straight Connector 44">
            <a:extLst>
              <a:ext uri="{FF2B5EF4-FFF2-40B4-BE49-F238E27FC236}">
                <a16:creationId xmlns:a16="http://schemas.microsoft.com/office/drawing/2014/main" id="{30C1E269-685B-E19A-F78B-6BFD941BE85B}"/>
              </a:ext>
            </a:extLst>
          </p:cNvPr>
          <p:cNvCxnSpPr>
            <a:cxnSpLocks/>
          </p:cNvCxnSpPr>
          <p:nvPr/>
        </p:nvCxnSpPr>
        <p:spPr>
          <a:xfrm>
            <a:off x="7606355" y="1646014"/>
            <a:ext cx="733646" cy="0"/>
          </a:xfrm>
          <a:prstGeom prst="line">
            <a:avLst/>
          </a:prstGeom>
          <a:ln cap="rnd">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46" name="TextBox 45">
                <a:extLst>
                  <a:ext uri="{FF2B5EF4-FFF2-40B4-BE49-F238E27FC236}">
                    <a16:creationId xmlns:a16="http://schemas.microsoft.com/office/drawing/2014/main" id="{94E8B027-FD93-C180-72DC-3DF7488DC8EC}"/>
                  </a:ext>
                </a:extLst>
              </p:cNvPr>
              <p:cNvSpPr txBox="1"/>
              <p:nvPr/>
            </p:nvSpPr>
            <p:spPr>
              <a:xfrm>
                <a:off x="7798484" y="1360916"/>
                <a:ext cx="36336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h</m:t>
                      </m:r>
                    </m:oMath>
                  </m:oMathPara>
                </a14:m>
                <a:endParaRPr lang="en-US" dirty="0"/>
              </a:p>
            </p:txBody>
          </p:sp>
        </mc:Choice>
        <mc:Fallback>
          <p:sp>
            <p:nvSpPr>
              <p:cNvPr id="46" name="TextBox 45">
                <a:extLst>
                  <a:ext uri="{FF2B5EF4-FFF2-40B4-BE49-F238E27FC236}">
                    <a16:creationId xmlns:a16="http://schemas.microsoft.com/office/drawing/2014/main" id="{94E8B027-FD93-C180-72DC-3DF7488DC8EC}"/>
                  </a:ext>
                </a:extLst>
              </p:cNvPr>
              <p:cNvSpPr txBox="1">
                <a:spLocks noRot="1" noChangeAspect="1" noMove="1" noResize="1" noEditPoints="1" noAdjustHandles="1" noChangeArrowheads="1" noChangeShapeType="1" noTextEdit="1"/>
              </p:cNvSpPr>
              <p:nvPr/>
            </p:nvSpPr>
            <p:spPr>
              <a:xfrm>
                <a:off x="7798484" y="1360916"/>
                <a:ext cx="363368" cy="369332"/>
              </a:xfrm>
              <a:prstGeom prst="rect">
                <a:avLst/>
              </a:prstGeom>
              <a:blipFill>
                <a:blip r:embed="rId21"/>
                <a:stretch>
                  <a:fillRect/>
                </a:stretch>
              </a:blipFill>
            </p:spPr>
            <p:txBody>
              <a:bodyPr/>
              <a:lstStyle/>
              <a:p>
                <a:r>
                  <a:rPr lang="en-US">
                    <a:noFill/>
                  </a:rPr>
                  <a:t> </a:t>
                </a:r>
              </a:p>
            </p:txBody>
          </p:sp>
        </mc:Fallback>
      </mc:AlternateContent>
      <p:cxnSp>
        <p:nvCxnSpPr>
          <p:cNvPr id="47" name="Straight Connector 46">
            <a:extLst>
              <a:ext uri="{FF2B5EF4-FFF2-40B4-BE49-F238E27FC236}">
                <a16:creationId xmlns:a16="http://schemas.microsoft.com/office/drawing/2014/main" id="{0F337DF4-E918-67EE-6F1C-3F6A108D8942}"/>
              </a:ext>
            </a:extLst>
          </p:cNvPr>
          <p:cNvCxnSpPr>
            <a:cxnSpLocks/>
          </p:cNvCxnSpPr>
          <p:nvPr/>
        </p:nvCxnSpPr>
        <p:spPr>
          <a:xfrm flipH="1">
            <a:off x="5587699" y="1084527"/>
            <a:ext cx="2954" cy="899659"/>
          </a:xfrm>
          <a:prstGeom prst="line">
            <a:avLst/>
          </a:prstGeom>
          <a:ln cap="rnd">
            <a:solidFill>
              <a:schemeClr val="tx1"/>
            </a:solidFill>
            <a:headEnd type="arrow"/>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0AAD8068-11ED-B157-50F1-3D0B69BA7E21}"/>
              </a:ext>
            </a:extLst>
          </p:cNvPr>
          <p:cNvCxnSpPr>
            <a:cxnSpLocks/>
          </p:cNvCxnSpPr>
          <p:nvPr/>
        </p:nvCxnSpPr>
        <p:spPr>
          <a:xfrm>
            <a:off x="5447416" y="1843088"/>
            <a:ext cx="102783" cy="0"/>
          </a:xfrm>
          <a:prstGeom prst="line">
            <a:avLst/>
          </a:prstGeom>
          <a:ln cap="rnd"/>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0EAD9C62-4467-8412-291D-74A3190BDB32}"/>
              </a:ext>
            </a:extLst>
          </p:cNvPr>
          <p:cNvCxnSpPr>
            <a:cxnSpLocks/>
          </p:cNvCxnSpPr>
          <p:nvPr/>
        </p:nvCxnSpPr>
        <p:spPr>
          <a:xfrm>
            <a:off x="9014347" y="1838141"/>
            <a:ext cx="300333" cy="0"/>
          </a:xfrm>
          <a:prstGeom prst="line">
            <a:avLst/>
          </a:prstGeom>
          <a:ln cap="rnd">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4" name="Group 3">
            <a:extLst>
              <a:ext uri="{FF2B5EF4-FFF2-40B4-BE49-F238E27FC236}">
                <a16:creationId xmlns:a16="http://schemas.microsoft.com/office/drawing/2014/main" id="{01427710-BF2A-AACD-7DE0-F7EC8CD3D312}"/>
              </a:ext>
            </a:extLst>
          </p:cNvPr>
          <p:cNvGrpSpPr/>
          <p:nvPr/>
        </p:nvGrpSpPr>
        <p:grpSpPr>
          <a:xfrm>
            <a:off x="0" y="12068"/>
            <a:ext cx="12192006" cy="614598"/>
            <a:chOff x="1338588" y="1180366"/>
            <a:chExt cx="10390825" cy="871644"/>
          </a:xfrm>
        </p:grpSpPr>
        <p:sp>
          <p:nvSpPr>
            <p:cNvPr id="7" name="Rectangle 6">
              <a:extLst>
                <a:ext uri="{FF2B5EF4-FFF2-40B4-BE49-F238E27FC236}">
                  <a16:creationId xmlns:a16="http://schemas.microsoft.com/office/drawing/2014/main" id="{982B3CE6-58D3-9F19-97B9-449FC1C3A19F}"/>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Rectangle 7">
              <a:extLst>
                <a:ext uri="{FF2B5EF4-FFF2-40B4-BE49-F238E27FC236}">
                  <a16:creationId xmlns:a16="http://schemas.microsoft.com/office/drawing/2014/main" id="{D0377150-7895-EA5F-3A00-2F1AE8C931A9}"/>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Derivatives and </a:t>
              </a:r>
              <a:r>
                <a:rPr lang="en-US" sz="4000" b="1" kern="1200" cap="none" spc="0" dirty="0" err="1">
                  <a:ln w="0"/>
                  <a:solidFill>
                    <a:schemeClr val="bg1"/>
                  </a:solidFill>
                  <a:effectLst>
                    <a:outerShdw blurRad="38100" dist="19050" dir="2700000" algn="tl" rotWithShape="0">
                      <a:schemeClr val="dk1">
                        <a:alpha val="40000"/>
                      </a:schemeClr>
                    </a:outerShdw>
                  </a:effectLst>
                  <a:latin typeface="+mj-lt"/>
                  <a:ea typeface="+mj-ea"/>
                  <a:cs typeface="+mj-cs"/>
                </a:rPr>
                <a:t>discretisation</a:t>
              </a:r>
              <a:endPar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endParaRPr>
            </a:p>
          </p:txBody>
        </p:sp>
      </p:grpSp>
      <p:pic>
        <p:nvPicPr>
          <p:cNvPr id="9" name="Picture 8">
            <a:extLst>
              <a:ext uri="{FF2B5EF4-FFF2-40B4-BE49-F238E27FC236}">
                <a16:creationId xmlns:a16="http://schemas.microsoft.com/office/drawing/2014/main" id="{CB012ECA-5F94-BA57-50A2-C1F4D63C3446}"/>
              </a:ext>
            </a:extLst>
          </p:cNvPr>
          <p:cNvPicPr>
            <a:picLocks noChangeAspect="1"/>
          </p:cNvPicPr>
          <p:nvPr/>
        </p:nvPicPr>
        <p:blipFill>
          <a:blip r:embed="rId2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34552577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999AD-0A7B-B3ED-A5A7-1B8C739F9CB8}"/>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26C6B764-0173-BCB7-B7A5-B9F1ED7589BF}"/>
              </a:ext>
            </a:extLst>
          </p:cNvPr>
          <p:cNvSpPr/>
          <p:nvPr/>
        </p:nvSpPr>
        <p:spPr>
          <a:xfrm>
            <a:off x="8775688" y="4769709"/>
            <a:ext cx="803189" cy="815546"/>
          </a:xfrm>
          <a:prstGeom prst="rect">
            <a:avLst/>
          </a:prstGeom>
          <a:noFill/>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1AE488F1-B73C-E623-E718-8BF63053E056}"/>
                  </a:ext>
                </a:extLst>
              </p:cNvPr>
              <p:cNvSpPr txBox="1">
                <a:spLocks noGrp="1"/>
              </p:cNvSpPr>
              <p:nvPr>
                <p:ph idx="1"/>
              </p:nvPr>
            </p:nvSpPr>
            <p:spPr>
              <a:xfrm>
                <a:off x="212652" y="1165079"/>
                <a:ext cx="11196084" cy="3227294"/>
              </a:xfrm>
              <a:prstGeom prst="rect">
                <a:avLst/>
              </a:prstGeom>
              <a:noFill/>
            </p:spPr>
            <p:txBody>
              <a:bodyPr wrap="square" lIns="0" tIns="0" rIns="0" bIns="0" rtlCol="0">
                <a:spAutoFit/>
              </a:bodyPr>
              <a:lstStyle/>
              <a:p>
                <a:r>
                  <a:rPr lang="en-US" dirty="0">
                    <a:latin typeface="Cambria Math" panose="02040503050406030204" pitchFamily="18" charset="0"/>
                    <a:ea typeface="Cambria Math" panose="02040503050406030204" pitchFamily="18" charset="0"/>
                  </a:rPr>
                  <a:t>QCD, for example, involves covariant derivatives</a:t>
                </a:r>
              </a:p>
              <a:p>
                <a:r>
                  <a:rPr lang="en-US" b="0" dirty="0">
                    <a:latin typeface="Cambria Math" panose="02040503050406030204" pitchFamily="18" charset="0"/>
                    <a:ea typeface="Cambria Math" panose="02040503050406030204" pitchFamily="18" charset="0"/>
                  </a:rPr>
                  <a:t>Lattice QCD requires these to be </a:t>
                </a:r>
                <a:r>
                  <a:rPr lang="en-US" b="0" dirty="0" err="1">
                    <a:latin typeface="Cambria Math" panose="02040503050406030204" pitchFamily="18" charset="0"/>
                    <a:ea typeface="Cambria Math" panose="02040503050406030204" pitchFamily="18" charset="0"/>
                  </a:rPr>
                  <a:t>discretised</a:t>
                </a:r>
                <a:endParaRPr lang="en-US" b="0" dirty="0">
                  <a:latin typeface="Cambria Math" panose="02040503050406030204" pitchFamily="18" charset="0"/>
                  <a:ea typeface="Cambria Math" panose="02040503050406030204" pitchFamily="18" charset="0"/>
                </a:endParaRPr>
              </a:p>
              <a:p>
                <a:r>
                  <a:rPr lang="en-US" b="0" dirty="0">
                    <a:ea typeface="Cambria Math" panose="02040503050406030204" pitchFamily="18" charset="0"/>
                  </a:rPr>
                  <a:t>Forward derivative:     </a:t>
                </a: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m:rPr>
                            <m:sty m:val="p"/>
                          </m:rPr>
                          <a:rPr lang="en-US" b="0" i="1" smtClean="0">
                            <a:latin typeface="Cambria Math" panose="02040503050406030204" pitchFamily="18" charset="0"/>
                            <a:ea typeface="Cambria Math" panose="02040503050406030204" pitchFamily="18" charset="0"/>
                          </a:rPr>
                          <m:t>∇</m:t>
                        </m:r>
                      </m:e>
                      <m:sub>
                        <m:r>
                          <a:rPr lang="en-US" b="0" i="1" smtClean="0">
                            <a:latin typeface="Cambria Math" panose="02040503050406030204" pitchFamily="18" charset="0"/>
                            <a:ea typeface="Cambria Math" panose="02040503050406030204" pitchFamily="18" charset="0"/>
                          </a:rPr>
                          <m:t>𝜇</m:t>
                        </m:r>
                      </m:sub>
                    </m:sSub>
                    <m:r>
                      <a:rPr lang="en-US" b="0" i="1" smtClean="0">
                        <a:latin typeface="Cambria Math" panose="02040503050406030204" pitchFamily="18" charset="0"/>
                        <a:ea typeface="Cambria Math" panose="02040503050406030204" pitchFamily="18" charset="0"/>
                      </a:rPr>
                      <m:t>𝜓</m:t>
                    </m:r>
                    <m:d>
                      <m:dPr>
                        <m:ctrlPr>
                          <a:rPr lang="en-US"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e>
                    </m:d>
                    <m:box>
                      <m:boxPr>
                        <m:ctrlPr>
                          <a:rPr lang="en-US" b="0" i="1" smtClean="0">
                            <a:latin typeface="Cambria Math" panose="02040503050406030204" pitchFamily="18" charset="0"/>
                            <a:ea typeface="Cambria Math" panose="02040503050406030204" pitchFamily="18" charset="0"/>
                          </a:rPr>
                        </m:ctrlPr>
                      </m:boxPr>
                      <m:e>
                        <m:r>
                          <a:rPr lang="en-US" b="0" i="1" smtClean="0">
                            <a:latin typeface="Cambria Math" panose="02040503050406030204" pitchFamily="18" charset="0"/>
                            <a:ea typeface="Cambria Math" panose="02040503050406030204" pitchFamily="18" charset="0"/>
                          </a:rPr>
                          <m:t>≔</m:t>
                        </m:r>
                      </m:e>
                    </m:box>
                    <m:f>
                      <m:fPr>
                        <m:ctrlPr>
                          <a:rPr lang="en-US"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𝑎</m:t>
                        </m:r>
                      </m:den>
                    </m:f>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𝑈</m:t>
                            </m:r>
                          </m:e>
                          <m:sub>
                            <m:r>
                              <a:rPr lang="en-US" b="0" i="1" smtClean="0">
                                <a:latin typeface="Cambria Math" panose="02040503050406030204" pitchFamily="18" charset="0"/>
                                <a:ea typeface="Cambria Math" panose="02040503050406030204" pitchFamily="18" charset="0"/>
                              </a:rPr>
                              <m:t>𝜇</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r>
                          <a:rPr lang="en-US" i="1" smtClean="0">
                            <a:latin typeface="Cambria Math" panose="02040503050406030204" pitchFamily="18" charset="0"/>
                            <a:ea typeface="Cambria Math" panose="02040503050406030204" pitchFamily="18" charset="0"/>
                          </a:rPr>
                          <m:t>𝜓</m:t>
                        </m:r>
                        <m:d>
                          <m:dPr>
                            <m:ctrlPr>
                              <a:rPr lang="en-US"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r>
                              <a:rPr lang="en-GB"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𝑎</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𝜇</m:t>
                                </m:r>
                              </m:e>
                            </m:acc>
                          </m:e>
                        </m:d>
                        <m:r>
                          <a:rPr lang="en-GB" b="0"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𝜓</m:t>
                        </m:r>
                        <m:d>
                          <m:dPr>
                            <m:ctrlPr>
                              <a:rPr lang="en-US"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e>
                        </m:d>
                      </m:e>
                    </m:d>
                  </m:oMath>
                </a14:m>
                <a:endParaRPr lang="en-US" dirty="0"/>
              </a:p>
              <a:p>
                <a:r>
                  <a:rPr lang="en-US" dirty="0"/>
                  <a:t>Backward derivative: </a:t>
                </a:r>
                <a14:m>
                  <m:oMath xmlns:m="http://schemas.openxmlformats.org/officeDocument/2006/math">
                    <m:sSubSup>
                      <m:sSubSupPr>
                        <m:ctrlPr>
                          <a:rPr lang="en-US" i="1" smtClean="0">
                            <a:latin typeface="Cambria Math" panose="02040503050406030204" pitchFamily="18" charset="0"/>
                          </a:rPr>
                        </m:ctrlPr>
                      </m:sSubSupPr>
                      <m:e>
                        <m:r>
                          <m:rPr>
                            <m:sty m:val="p"/>
                          </m:rPr>
                          <a:rPr lang="en-US" i="1" smtClean="0">
                            <a:latin typeface="Cambria Math" panose="02040503050406030204" pitchFamily="18" charset="0"/>
                            <a:ea typeface="Cambria Math" panose="02040503050406030204" pitchFamily="18" charset="0"/>
                          </a:rPr>
                          <m:t>∇</m:t>
                        </m:r>
                      </m:e>
                      <m:sub>
                        <m:r>
                          <a:rPr lang="en-US" i="1" smtClean="0">
                            <a:latin typeface="Cambria Math" panose="02040503050406030204" pitchFamily="18" charset="0"/>
                            <a:ea typeface="Cambria Math" panose="02040503050406030204" pitchFamily="18" charset="0"/>
                          </a:rPr>
                          <m:t>𝜇</m:t>
                        </m:r>
                      </m:sub>
                      <m:sup>
                        <m:r>
                          <a:rPr lang="en-GB" b="0" i="1" smtClean="0">
                            <a:latin typeface="Cambria Math" panose="02040503050406030204" pitchFamily="18" charset="0"/>
                          </a:rPr>
                          <m:t>∗</m:t>
                        </m:r>
                      </m:sup>
                    </m:sSubSup>
                    <m:r>
                      <a:rPr lang="en-US" i="1" smtClean="0">
                        <a:latin typeface="Cambria Math" panose="02040503050406030204" pitchFamily="18" charset="0"/>
                        <a:ea typeface="Cambria Math" panose="02040503050406030204" pitchFamily="18" charset="0"/>
                      </a:rPr>
                      <m:t>𝜓</m:t>
                    </m:r>
                    <m:d>
                      <m:dPr>
                        <m:ctrlPr>
                          <a:rPr lang="en-US"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e>
                    </m:d>
                    <m:r>
                      <a:rPr lang="en-GB" b="0" i="0" smtClean="0">
                        <a:latin typeface="Cambria Math" panose="02040503050406030204" pitchFamily="18" charset="0"/>
                        <a:ea typeface="Cambria Math" panose="02040503050406030204" pitchFamily="18" charset="0"/>
                      </a:rPr>
                      <m:t> </m:t>
                    </m:r>
                    <m:box>
                      <m:boxPr>
                        <m:ctrlPr>
                          <a:rPr lang="en-US" b="0" i="1" smtClean="0">
                            <a:latin typeface="Cambria Math" panose="02040503050406030204" pitchFamily="18" charset="0"/>
                            <a:ea typeface="Cambria Math" panose="02040503050406030204" pitchFamily="18" charset="0"/>
                          </a:rPr>
                        </m:ctrlPr>
                      </m:boxPr>
                      <m:e>
                        <m:r>
                          <a:rPr lang="en-US" b="0" i="1" smtClean="0">
                            <a:latin typeface="Cambria Math" panose="02040503050406030204" pitchFamily="18" charset="0"/>
                            <a:ea typeface="Cambria Math" panose="02040503050406030204" pitchFamily="18" charset="0"/>
                          </a:rPr>
                          <m:t>≔</m:t>
                        </m:r>
                      </m:e>
                    </m:box>
                    <m:f>
                      <m:fPr>
                        <m:ctrlPr>
                          <a:rPr lang="en-US"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𝑎</m:t>
                        </m:r>
                      </m:den>
                    </m:f>
                    <m:d>
                      <m:dPr>
                        <m:ctrlPr>
                          <a:rPr lang="en-US" b="0" i="1" smtClean="0">
                            <a:latin typeface="Cambria Math" panose="02040503050406030204" pitchFamily="18" charset="0"/>
                            <a:ea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𝜓</m:t>
                        </m:r>
                        <m:d>
                          <m:dPr>
                            <m:ctrlPr>
                              <a:rPr lang="en-US"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e>
                        </m:d>
                        <m:r>
                          <a:rPr lang="en-GB"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𝑈</m:t>
                                </m:r>
                              </m:e>
                              <m:sub>
                                <m:r>
                                  <a:rPr lang="en-US" b="0" i="1" smtClean="0">
                                    <a:latin typeface="Cambria Math" panose="02040503050406030204" pitchFamily="18" charset="0"/>
                                    <a:ea typeface="Cambria Math" panose="02040503050406030204" pitchFamily="18" charset="0"/>
                                  </a:rPr>
                                  <m:t>𝜇</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𝑎</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𝜇</m:t>
                                    </m:r>
                                  </m:e>
                                </m:acc>
                              </m:e>
                            </m:d>
                          </m:e>
                          <m:sup>
                            <m:r>
                              <a:rPr lang="en-GB" b="0" i="1" smtClean="0">
                                <a:latin typeface="Cambria Math" panose="02040503050406030204" pitchFamily="18" charset="0"/>
                                <a:ea typeface="Cambria Math" panose="02040503050406030204" pitchFamily="18" charset="0"/>
                              </a:rPr>
                              <m:t>−1</m:t>
                            </m:r>
                          </m:sup>
                        </m:sSup>
                        <m:r>
                          <a:rPr lang="en-US" i="1" smtClean="0">
                            <a:latin typeface="Cambria Math" panose="02040503050406030204" pitchFamily="18" charset="0"/>
                            <a:ea typeface="Cambria Math" panose="02040503050406030204" pitchFamily="18" charset="0"/>
                          </a:rPr>
                          <m:t>𝜓</m:t>
                        </m:r>
                        <m:d>
                          <m:dPr>
                            <m:ctrlPr>
                              <a:rPr lang="en-US"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𝑎</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𝜇</m:t>
                                </m:r>
                              </m:e>
                            </m:acc>
                          </m:e>
                        </m:d>
                      </m:e>
                    </m:d>
                  </m:oMath>
                </a14:m>
                <a:endParaRPr lang="en-US" dirty="0"/>
              </a:p>
              <a:p>
                <a:r>
                  <a:rPr lang="en-US" dirty="0"/>
                  <a:t>Still the same idea as Jacobi (nearest </a:t>
                </a:r>
                <a:r>
                  <a:rPr lang="en-US" dirty="0" err="1"/>
                  <a:t>neighbours</a:t>
                </a:r>
                <a:r>
                  <a:rPr lang="en-US" dirty="0"/>
                  <a:t> in 4D – look up, down, left right, etc.)</a:t>
                </a:r>
              </a:p>
            </p:txBody>
          </p:sp>
        </mc:Choice>
        <mc:Fallback>
          <p:sp>
            <p:nvSpPr>
              <p:cNvPr id="5" name="Content Placeholder 4">
                <a:extLst>
                  <a:ext uri="{FF2B5EF4-FFF2-40B4-BE49-F238E27FC236}">
                    <a16:creationId xmlns:a16="http://schemas.microsoft.com/office/drawing/2014/main" id="{1AE488F1-B73C-E623-E718-8BF63053E056}"/>
                  </a:ext>
                </a:extLst>
              </p:cNvPr>
              <p:cNvSpPr txBox="1">
                <a:spLocks noGrp="1" noRot="1" noChangeAspect="1" noMove="1" noResize="1" noEditPoints="1" noAdjustHandles="1" noChangeArrowheads="1" noChangeShapeType="1" noTextEdit="1"/>
              </p:cNvSpPr>
              <p:nvPr>
                <p:ph idx="1"/>
              </p:nvPr>
            </p:nvSpPr>
            <p:spPr>
              <a:xfrm>
                <a:off x="212652" y="1165079"/>
                <a:ext cx="11196084" cy="3227294"/>
              </a:xfrm>
              <a:prstGeom prst="rect">
                <a:avLst/>
              </a:prstGeom>
              <a:blipFill>
                <a:blip r:embed="rId2"/>
                <a:stretch>
                  <a:fillRect l="-1812" t="-4297" r="-1246" b="-5469"/>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AADE3FEB-C60F-32A4-15DD-00D977F0321E}"/>
              </a:ext>
            </a:extLst>
          </p:cNvPr>
          <p:cNvSpPr/>
          <p:nvPr/>
        </p:nvSpPr>
        <p:spPr>
          <a:xfrm>
            <a:off x="7139814" y="4769709"/>
            <a:ext cx="803189" cy="815546"/>
          </a:xfrm>
          <a:prstGeom prst="rect">
            <a:avLst/>
          </a:prstGeom>
          <a:noFill/>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4A7A2E0-5B15-338E-523C-432D7AEE31C6}"/>
              </a:ext>
            </a:extLst>
          </p:cNvPr>
          <p:cNvSpPr/>
          <p:nvPr/>
        </p:nvSpPr>
        <p:spPr>
          <a:xfrm>
            <a:off x="7957751" y="4769709"/>
            <a:ext cx="803189" cy="815546"/>
          </a:xfrm>
          <a:prstGeom prst="rect">
            <a:avLst/>
          </a:prstGeom>
          <a:noFill/>
          <a:ln w="22225" cap="rnd">
            <a:solidFill>
              <a:srgbClr val="FF0000"/>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9C8EF76-D79E-A220-46F9-E0AEE7105068}"/>
              </a:ext>
            </a:extLst>
          </p:cNvPr>
          <p:cNvSpPr/>
          <p:nvPr/>
        </p:nvSpPr>
        <p:spPr>
          <a:xfrm>
            <a:off x="7105135" y="4716162"/>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8E0EC07-D12B-1564-4D32-4B88770BC92A}"/>
              </a:ext>
            </a:extLst>
          </p:cNvPr>
          <p:cNvSpPr/>
          <p:nvPr/>
        </p:nvSpPr>
        <p:spPr>
          <a:xfrm>
            <a:off x="7906265" y="4716162"/>
            <a:ext cx="111212" cy="11316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1D9D16A-FFF4-438D-E893-BD555063DCE2}"/>
              </a:ext>
            </a:extLst>
          </p:cNvPr>
          <p:cNvSpPr/>
          <p:nvPr/>
        </p:nvSpPr>
        <p:spPr>
          <a:xfrm>
            <a:off x="8711514" y="4716162"/>
            <a:ext cx="111212" cy="11316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51F6E21-810D-3DCC-0DE8-81603F78D9FA}"/>
              </a:ext>
            </a:extLst>
          </p:cNvPr>
          <p:cNvSpPr/>
          <p:nvPr/>
        </p:nvSpPr>
        <p:spPr>
          <a:xfrm>
            <a:off x="9500873" y="4723427"/>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8EA97355-8393-2C9E-F901-F7E261D5AA91}"/>
              </a:ext>
            </a:extLst>
          </p:cNvPr>
          <p:cNvSpPr/>
          <p:nvPr/>
        </p:nvSpPr>
        <p:spPr>
          <a:xfrm>
            <a:off x="7098955" y="5538861"/>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C1D8C8FC-7C33-F7B7-52A4-DE61D33750C3}"/>
              </a:ext>
            </a:extLst>
          </p:cNvPr>
          <p:cNvSpPr/>
          <p:nvPr/>
        </p:nvSpPr>
        <p:spPr>
          <a:xfrm>
            <a:off x="7899305" y="5544123"/>
            <a:ext cx="111212" cy="11316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26C15C5-369D-3AE2-F3A4-B18EAB3F28BD}"/>
              </a:ext>
            </a:extLst>
          </p:cNvPr>
          <p:cNvSpPr/>
          <p:nvPr/>
        </p:nvSpPr>
        <p:spPr>
          <a:xfrm>
            <a:off x="8701214" y="5534742"/>
            <a:ext cx="111212" cy="11316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980BD8A-8B7F-9F5A-BD85-EC18EAF64F27}"/>
              </a:ext>
            </a:extLst>
          </p:cNvPr>
          <p:cNvSpPr/>
          <p:nvPr/>
        </p:nvSpPr>
        <p:spPr>
          <a:xfrm>
            <a:off x="9515099" y="5525642"/>
            <a:ext cx="111212" cy="11316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5DB0416-C736-1CA2-FE7A-FBB89911A338}"/>
                  </a:ext>
                </a:extLst>
              </p:cNvPr>
              <p:cNvSpPr txBox="1"/>
              <p:nvPr/>
            </p:nvSpPr>
            <p:spPr>
              <a:xfrm>
                <a:off x="7582561" y="4417627"/>
                <a:ext cx="89216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solidFill>
                            <a:srgbClr val="FF0000"/>
                          </a:solidFill>
                          <a:latin typeface="Cambria Math" panose="02040503050406030204" pitchFamily="18" charset="0"/>
                        </a:rPr>
                        <m:t>𝑥</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𝑎</m:t>
                      </m:r>
                      <m:acc>
                        <m:accPr>
                          <m:chr m:val="̂"/>
                          <m:ctrlPr>
                            <a:rPr lang="en-US" b="0" i="1" smtClean="0">
                              <a:solidFill>
                                <a:srgbClr val="FF0000"/>
                              </a:solidFill>
                              <a:latin typeface="Cambria Math" panose="02040503050406030204" pitchFamily="18" charset="0"/>
                            </a:rPr>
                          </m:ctrlPr>
                        </m:accPr>
                        <m:e>
                          <m:r>
                            <a:rPr lang="en-US" b="0" i="1" smtClean="0">
                              <a:solidFill>
                                <a:srgbClr val="FF0000"/>
                              </a:solidFill>
                              <a:latin typeface="Cambria Math" panose="02040503050406030204" pitchFamily="18" charset="0"/>
                              <a:ea typeface="Cambria Math" panose="02040503050406030204" pitchFamily="18" charset="0"/>
                            </a:rPr>
                            <m:t>𝜐</m:t>
                          </m:r>
                        </m:e>
                      </m:acc>
                    </m:oMath>
                  </m:oMathPara>
                </a14:m>
                <a:endParaRPr lang="en-US" dirty="0">
                  <a:solidFill>
                    <a:srgbClr val="FF0000"/>
                  </a:solidFill>
                </a:endParaRPr>
              </a:p>
            </p:txBody>
          </p:sp>
        </mc:Choice>
        <mc:Fallback xmlns="">
          <p:sp>
            <p:nvSpPr>
              <p:cNvPr id="26" name="TextBox 25">
                <a:extLst>
                  <a:ext uri="{FF2B5EF4-FFF2-40B4-BE49-F238E27FC236}">
                    <a16:creationId xmlns:a16="http://schemas.microsoft.com/office/drawing/2014/main" id="{1AD57F99-C757-344A-7E7D-0F39C3192816}"/>
                  </a:ext>
                </a:extLst>
              </p:cNvPr>
              <p:cNvSpPr txBox="1">
                <a:spLocks noRot="1" noChangeAspect="1" noMove="1" noResize="1" noEditPoints="1" noAdjustHandles="1" noChangeArrowheads="1" noChangeShapeType="1" noTextEdit="1"/>
              </p:cNvSpPr>
              <p:nvPr/>
            </p:nvSpPr>
            <p:spPr>
              <a:xfrm>
                <a:off x="7582561" y="4417627"/>
                <a:ext cx="892167" cy="3693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A5F2A9C5-4B5C-205B-2E93-FBBD09AF442D}"/>
                  </a:ext>
                </a:extLst>
              </p:cNvPr>
              <p:cNvSpPr txBox="1"/>
              <p:nvPr/>
            </p:nvSpPr>
            <p:spPr>
              <a:xfrm>
                <a:off x="7806023" y="5657283"/>
                <a:ext cx="3615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solidFill>
                            <a:srgbClr val="FF0000"/>
                          </a:solidFill>
                          <a:latin typeface="Cambria Math" panose="02040503050406030204" pitchFamily="18" charset="0"/>
                        </a:rPr>
                        <m:t>𝑥</m:t>
                      </m:r>
                    </m:oMath>
                  </m:oMathPara>
                </a14:m>
                <a:endParaRPr lang="en-US" dirty="0">
                  <a:solidFill>
                    <a:srgbClr val="FF0000"/>
                  </a:solidFill>
                </a:endParaRPr>
              </a:p>
            </p:txBody>
          </p:sp>
        </mc:Choice>
        <mc:Fallback xmlns="">
          <p:sp>
            <p:nvSpPr>
              <p:cNvPr id="28" name="TextBox 27">
                <a:extLst>
                  <a:ext uri="{FF2B5EF4-FFF2-40B4-BE49-F238E27FC236}">
                    <a16:creationId xmlns:a16="http://schemas.microsoft.com/office/drawing/2014/main" id="{ABB340EE-78C9-63F4-3A86-D450A17F5CB2}"/>
                  </a:ext>
                </a:extLst>
              </p:cNvPr>
              <p:cNvSpPr txBox="1">
                <a:spLocks noRot="1" noChangeAspect="1" noMove="1" noResize="1" noEditPoints="1" noAdjustHandles="1" noChangeArrowheads="1" noChangeShapeType="1" noTextEdit="1"/>
              </p:cNvSpPr>
              <p:nvPr/>
            </p:nvSpPr>
            <p:spPr>
              <a:xfrm>
                <a:off x="7806023" y="5657283"/>
                <a:ext cx="361573"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4711554D-DDDB-B688-DEF1-A58F80C82F29}"/>
                  </a:ext>
                </a:extLst>
              </p:cNvPr>
              <p:cNvSpPr txBox="1"/>
              <p:nvPr/>
            </p:nvSpPr>
            <p:spPr>
              <a:xfrm>
                <a:off x="8513057" y="4420508"/>
                <a:ext cx="143462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solidFill>
                            <a:srgbClr val="FF0000"/>
                          </a:solidFill>
                          <a:latin typeface="Cambria Math" panose="02040503050406030204" pitchFamily="18" charset="0"/>
                        </a:rPr>
                        <m:t>𝑥</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𝑎</m:t>
                      </m:r>
                      <m:acc>
                        <m:accPr>
                          <m:chr m:val="̂"/>
                          <m:ctrlPr>
                            <a:rPr lang="en-US" b="0" i="1" smtClean="0">
                              <a:solidFill>
                                <a:srgbClr val="FF0000"/>
                              </a:solidFill>
                              <a:latin typeface="Cambria Math" panose="02040503050406030204" pitchFamily="18" charset="0"/>
                            </a:rPr>
                          </m:ctrlPr>
                        </m:accPr>
                        <m:e>
                          <m:r>
                            <a:rPr lang="en-US" b="0" i="1" smtClean="0">
                              <a:solidFill>
                                <a:srgbClr val="FF0000"/>
                              </a:solidFill>
                              <a:latin typeface="Cambria Math" panose="02040503050406030204" pitchFamily="18" charset="0"/>
                              <a:ea typeface="Cambria Math" panose="02040503050406030204" pitchFamily="18" charset="0"/>
                            </a:rPr>
                            <m:t>𝜐</m:t>
                          </m:r>
                        </m:e>
                      </m:acc>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𝑎</m:t>
                      </m:r>
                      <m:acc>
                        <m:accPr>
                          <m:chr m:val="̂"/>
                          <m:ctrlPr>
                            <a:rPr lang="en-US" b="0" i="1" smtClean="0">
                              <a:solidFill>
                                <a:srgbClr val="FF0000"/>
                              </a:solidFill>
                              <a:latin typeface="Cambria Math" panose="02040503050406030204" pitchFamily="18" charset="0"/>
                            </a:rPr>
                          </m:ctrlPr>
                        </m:accPr>
                        <m:e>
                          <m:r>
                            <a:rPr lang="en-US" b="0" i="1" smtClean="0">
                              <a:solidFill>
                                <a:srgbClr val="FF0000"/>
                              </a:solidFill>
                              <a:latin typeface="Cambria Math" panose="02040503050406030204" pitchFamily="18" charset="0"/>
                              <a:ea typeface="Cambria Math" panose="02040503050406030204" pitchFamily="18" charset="0"/>
                            </a:rPr>
                            <m:t>𝜇</m:t>
                          </m:r>
                        </m:e>
                      </m:acc>
                    </m:oMath>
                  </m:oMathPara>
                </a14:m>
                <a:endParaRPr lang="en-US" dirty="0">
                  <a:solidFill>
                    <a:srgbClr val="FF0000"/>
                  </a:solidFill>
                </a:endParaRPr>
              </a:p>
            </p:txBody>
          </p:sp>
        </mc:Choice>
        <mc:Fallback xmlns="">
          <p:sp>
            <p:nvSpPr>
              <p:cNvPr id="29" name="TextBox 28">
                <a:extLst>
                  <a:ext uri="{FF2B5EF4-FFF2-40B4-BE49-F238E27FC236}">
                    <a16:creationId xmlns:a16="http://schemas.microsoft.com/office/drawing/2014/main" id="{5FAEC165-EC60-5DA2-55F0-A5A1E8DC9A75}"/>
                  </a:ext>
                </a:extLst>
              </p:cNvPr>
              <p:cNvSpPr txBox="1">
                <a:spLocks noRot="1" noChangeAspect="1" noMove="1" noResize="1" noEditPoints="1" noAdjustHandles="1" noChangeArrowheads="1" noChangeShapeType="1" noTextEdit="1"/>
              </p:cNvSpPr>
              <p:nvPr/>
            </p:nvSpPr>
            <p:spPr>
              <a:xfrm>
                <a:off x="8513057" y="4420508"/>
                <a:ext cx="1434624" cy="369332"/>
              </a:xfrm>
              <a:prstGeom prst="rect">
                <a:avLst/>
              </a:prstGeom>
              <a:blipFill>
                <a:blip r:embed="rId5"/>
                <a:stretch>
                  <a:fillRect b="-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3B3E56FB-A97D-45E6-0032-8211A0E261E7}"/>
                  </a:ext>
                </a:extLst>
              </p:cNvPr>
              <p:cNvSpPr txBox="1"/>
              <p:nvPr/>
            </p:nvSpPr>
            <p:spPr>
              <a:xfrm>
                <a:off x="8436618" y="5657283"/>
                <a:ext cx="90402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solidFill>
                            <a:srgbClr val="FF0000"/>
                          </a:solidFill>
                          <a:latin typeface="Cambria Math" panose="02040503050406030204" pitchFamily="18" charset="0"/>
                        </a:rPr>
                        <m:t>𝑥</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𝑎</m:t>
                      </m:r>
                      <m:acc>
                        <m:accPr>
                          <m:chr m:val="̂"/>
                          <m:ctrlPr>
                            <a:rPr lang="en-US" b="0" i="1" smtClean="0">
                              <a:solidFill>
                                <a:srgbClr val="FF0000"/>
                              </a:solidFill>
                              <a:latin typeface="Cambria Math" panose="02040503050406030204" pitchFamily="18" charset="0"/>
                            </a:rPr>
                          </m:ctrlPr>
                        </m:accPr>
                        <m:e>
                          <m:r>
                            <a:rPr lang="en-US" b="0" i="1" smtClean="0">
                              <a:solidFill>
                                <a:srgbClr val="FF0000"/>
                              </a:solidFill>
                              <a:latin typeface="Cambria Math" panose="02040503050406030204" pitchFamily="18" charset="0"/>
                              <a:ea typeface="Cambria Math" panose="02040503050406030204" pitchFamily="18" charset="0"/>
                            </a:rPr>
                            <m:t>𝜇</m:t>
                          </m:r>
                        </m:e>
                      </m:acc>
                    </m:oMath>
                  </m:oMathPara>
                </a14:m>
                <a:endParaRPr lang="en-US" dirty="0">
                  <a:solidFill>
                    <a:srgbClr val="FF0000"/>
                  </a:solidFill>
                </a:endParaRPr>
              </a:p>
            </p:txBody>
          </p:sp>
        </mc:Choice>
        <mc:Fallback xmlns="">
          <p:sp>
            <p:nvSpPr>
              <p:cNvPr id="30" name="TextBox 29">
                <a:extLst>
                  <a:ext uri="{FF2B5EF4-FFF2-40B4-BE49-F238E27FC236}">
                    <a16:creationId xmlns:a16="http://schemas.microsoft.com/office/drawing/2014/main" id="{C560837F-59FA-4A57-4A64-99E978BF6E44}"/>
                  </a:ext>
                </a:extLst>
              </p:cNvPr>
              <p:cNvSpPr txBox="1">
                <a:spLocks noRot="1" noChangeAspect="1" noMove="1" noResize="1" noEditPoints="1" noAdjustHandles="1" noChangeArrowheads="1" noChangeShapeType="1" noTextEdit="1"/>
              </p:cNvSpPr>
              <p:nvPr/>
            </p:nvSpPr>
            <p:spPr>
              <a:xfrm>
                <a:off x="8436618" y="5657283"/>
                <a:ext cx="904029" cy="369332"/>
              </a:xfrm>
              <a:prstGeom prst="rect">
                <a:avLst/>
              </a:prstGeom>
              <a:blipFill>
                <a:blip r:embed="rId6"/>
                <a:stretch>
                  <a:fillRect b="-6667"/>
                </a:stretch>
              </a:blipFill>
            </p:spPr>
            <p:txBody>
              <a:bodyPr/>
              <a:lstStyle/>
              <a:p>
                <a:r>
                  <a:rPr lang="en-US">
                    <a:noFill/>
                  </a:rPr>
                  <a:t> </a:t>
                </a:r>
              </a:p>
            </p:txBody>
          </p:sp>
        </mc:Fallback>
      </mc:AlternateContent>
      <p:grpSp>
        <p:nvGrpSpPr>
          <p:cNvPr id="3" name="Group 2">
            <a:extLst>
              <a:ext uri="{FF2B5EF4-FFF2-40B4-BE49-F238E27FC236}">
                <a16:creationId xmlns:a16="http://schemas.microsoft.com/office/drawing/2014/main" id="{34E4E04F-9C7A-1D3D-5E1D-C20923EA3425}"/>
              </a:ext>
            </a:extLst>
          </p:cNvPr>
          <p:cNvGrpSpPr/>
          <p:nvPr/>
        </p:nvGrpSpPr>
        <p:grpSpPr>
          <a:xfrm>
            <a:off x="0" y="0"/>
            <a:ext cx="12192006" cy="614598"/>
            <a:chOff x="1338588" y="1180366"/>
            <a:chExt cx="10390825" cy="871644"/>
          </a:xfrm>
        </p:grpSpPr>
        <p:sp>
          <p:nvSpPr>
            <p:cNvPr id="4" name="Rectangle 3">
              <a:extLst>
                <a:ext uri="{FF2B5EF4-FFF2-40B4-BE49-F238E27FC236}">
                  <a16:creationId xmlns:a16="http://schemas.microsoft.com/office/drawing/2014/main" id="{0B0CFE3D-980D-8F3F-C1AF-CC1B0C9240C6}"/>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 name="Rectangle 8">
              <a:extLst>
                <a:ext uri="{FF2B5EF4-FFF2-40B4-BE49-F238E27FC236}">
                  <a16:creationId xmlns:a16="http://schemas.microsoft.com/office/drawing/2014/main" id="{73FF48E8-BBF6-51A1-E29E-04CD472F6B4C}"/>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QCD connection</a:t>
              </a:r>
            </a:p>
          </p:txBody>
        </p:sp>
      </p:grpSp>
      <p:pic>
        <p:nvPicPr>
          <p:cNvPr id="10" name="Picture 9">
            <a:extLst>
              <a:ext uri="{FF2B5EF4-FFF2-40B4-BE49-F238E27FC236}">
                <a16:creationId xmlns:a16="http://schemas.microsoft.com/office/drawing/2014/main" id="{A78B3F88-19DF-FF76-22F2-CE17AD4F70D4}"/>
              </a:ext>
            </a:extLst>
          </p:cNvPr>
          <p:cNvPicPr>
            <a:picLocks noChangeAspect="1"/>
          </p:cNvPicPr>
          <p:nvPr/>
        </p:nvPicPr>
        <p:blipFill>
          <a:blip r:embed="rId7"/>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32913302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3"/>
          <p:cNvSpPr txBox="1">
            <a:spLocks noChangeArrowheads="1"/>
          </p:cNvSpPr>
          <p:nvPr/>
        </p:nvSpPr>
        <p:spPr bwMode="auto">
          <a:xfrm>
            <a:off x="1568477" y="908720"/>
            <a:ext cx="8793162"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ormAutofit lnSpcReduction="10000"/>
          </a:bodyP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marL="342900" indent="-342900">
              <a:lnSpc>
                <a:spcPct val="130000"/>
              </a:lnSpc>
              <a:spcBef>
                <a:spcPts val="600"/>
              </a:spcBef>
              <a:buClr>
                <a:schemeClr val="bg1">
                  <a:lumMod val="65000"/>
                </a:schemeClr>
              </a:buClr>
              <a:buSzPct val="80000"/>
              <a:buFont typeface="Arial" panose="020B0604020202020204" pitchFamily="34" charset="0"/>
              <a:buChar char="•"/>
            </a:pPr>
            <a:r>
              <a:rPr lang="en-GB" altLang="en-US" b="0" dirty="0">
                <a:solidFill>
                  <a:schemeClr val="tx1"/>
                </a:solidFill>
              </a:rPr>
              <a:t>In two dimensions, easiest to work with the stream function </a:t>
            </a:r>
            <a:r>
              <a:rPr lang="en-GB" altLang="en-US" b="0" dirty="0">
                <a:solidFill>
                  <a:schemeClr val="tx1"/>
                </a:solidFill>
                <a:latin typeface="Symbol" panose="05050102010706020507" pitchFamily="18" charset="2"/>
              </a:rPr>
              <a:t>Y</a:t>
            </a:r>
            <a:r>
              <a:rPr lang="en-GB" altLang="en-US" b="0" dirty="0">
                <a:solidFill>
                  <a:schemeClr val="tx1"/>
                </a:solidFill>
              </a:rPr>
              <a:t> </a:t>
            </a:r>
          </a:p>
          <a:p>
            <a:pPr marL="342900" indent="-342900">
              <a:lnSpc>
                <a:spcPct val="130000"/>
              </a:lnSpc>
              <a:spcBef>
                <a:spcPts val="600"/>
              </a:spcBef>
              <a:buClr>
                <a:schemeClr val="bg1">
                  <a:lumMod val="65000"/>
                </a:schemeClr>
              </a:buClr>
              <a:buSzPct val="80000"/>
              <a:buFont typeface="Arial" panose="020B0604020202020204" pitchFamily="34" charset="0"/>
              <a:buChar char="•"/>
            </a:pPr>
            <a:r>
              <a:rPr lang="en-GB" altLang="en-US" b="0" dirty="0">
                <a:solidFill>
                  <a:schemeClr val="tx1"/>
                </a:solidFill>
              </a:rPr>
              <a:t>At zero viscosity, </a:t>
            </a:r>
            <a:r>
              <a:rPr lang="en-GB" altLang="en-US" b="0" dirty="0">
                <a:solidFill>
                  <a:schemeClr val="tx1"/>
                </a:solidFill>
                <a:latin typeface="Symbol" panose="05050102010706020507" pitchFamily="18" charset="2"/>
              </a:rPr>
              <a:t>Y</a:t>
            </a:r>
            <a:r>
              <a:rPr lang="en-GB" altLang="en-US" b="0" dirty="0">
                <a:solidFill>
                  <a:schemeClr val="tx1"/>
                </a:solidFill>
              </a:rPr>
              <a:t> satisfies:</a:t>
            </a:r>
          </a:p>
          <a:p>
            <a:pPr marL="0" indent="0">
              <a:lnSpc>
                <a:spcPct val="130000"/>
              </a:lnSpc>
              <a:spcBef>
                <a:spcPts val="600"/>
              </a:spcBef>
              <a:buClr>
                <a:schemeClr val="bg1">
                  <a:lumMod val="65000"/>
                </a:schemeClr>
              </a:buClr>
              <a:buSzPct val="80000"/>
            </a:pPr>
            <a:endParaRPr lang="en-GB" altLang="en-US" b="0" dirty="0">
              <a:solidFill>
                <a:schemeClr val="tx1"/>
              </a:solidFill>
            </a:endParaRPr>
          </a:p>
          <a:p>
            <a:pPr marL="342900" indent="-342900">
              <a:lnSpc>
                <a:spcPct val="130000"/>
              </a:lnSpc>
              <a:spcBef>
                <a:spcPts val="600"/>
              </a:spcBef>
              <a:buClr>
                <a:schemeClr val="bg1">
                  <a:lumMod val="65000"/>
                </a:schemeClr>
              </a:buClr>
              <a:buSzPct val="80000"/>
              <a:buFont typeface="Arial" panose="020B0604020202020204" pitchFamily="34" charset="0"/>
              <a:buChar char="•"/>
            </a:pPr>
            <a:endParaRPr lang="en-GB" altLang="en-US" b="0" dirty="0">
              <a:solidFill>
                <a:schemeClr val="tx1"/>
              </a:solidFill>
            </a:endParaRPr>
          </a:p>
          <a:p>
            <a:pPr marL="342900" indent="-342900">
              <a:lnSpc>
                <a:spcPct val="130000"/>
              </a:lnSpc>
              <a:spcBef>
                <a:spcPts val="600"/>
              </a:spcBef>
              <a:buClr>
                <a:schemeClr val="bg1">
                  <a:lumMod val="65000"/>
                </a:schemeClr>
              </a:buClr>
              <a:buSzPct val="80000"/>
              <a:buFont typeface="Arial" panose="020B0604020202020204" pitchFamily="34" charset="0"/>
              <a:buChar char="•"/>
            </a:pPr>
            <a:endParaRPr lang="en-GB" altLang="en-US" b="0" dirty="0">
              <a:solidFill>
                <a:srgbClr val="00114D"/>
              </a:solidFill>
            </a:endParaRPr>
          </a:p>
        </p:txBody>
      </p:sp>
      <p:sp>
        <p:nvSpPr>
          <p:cNvPr id="10" name="Text Box 3"/>
          <p:cNvSpPr txBox="1">
            <a:spLocks noChangeArrowheads="1"/>
          </p:cNvSpPr>
          <p:nvPr/>
        </p:nvSpPr>
        <p:spPr bwMode="auto">
          <a:xfrm>
            <a:off x="1535104" y="2595609"/>
            <a:ext cx="8793162" cy="5195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ormAutofit/>
          </a:bodyP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marL="342900" indent="-342900">
              <a:lnSpc>
                <a:spcPct val="130000"/>
              </a:lnSpc>
              <a:spcBef>
                <a:spcPts val="600"/>
              </a:spcBef>
              <a:buClr>
                <a:schemeClr val="bg1">
                  <a:lumMod val="65000"/>
                </a:schemeClr>
              </a:buClr>
              <a:buSzPct val="80000"/>
              <a:buFont typeface="Arial" panose="020B0604020202020204" pitchFamily="34" charset="0"/>
              <a:buChar char="•"/>
            </a:pPr>
            <a:r>
              <a:rPr lang="en-GB" altLang="en-US" b="0" dirty="0">
                <a:solidFill>
                  <a:schemeClr val="tx1"/>
                </a:solidFill>
              </a:rPr>
              <a:t>With finite difference form:</a:t>
            </a:r>
          </a:p>
          <a:p>
            <a:pPr marL="342900" indent="-342900">
              <a:lnSpc>
                <a:spcPct val="130000"/>
              </a:lnSpc>
              <a:spcBef>
                <a:spcPts val="600"/>
              </a:spcBef>
              <a:buClr>
                <a:schemeClr val="bg1">
                  <a:lumMod val="65000"/>
                </a:schemeClr>
              </a:buClr>
              <a:buSzPct val="80000"/>
              <a:buFont typeface="Arial" panose="020B0604020202020204" pitchFamily="34" charset="0"/>
              <a:buChar char="•"/>
            </a:pPr>
            <a:endParaRPr lang="en-GB" altLang="en-US" b="0" dirty="0">
              <a:solidFill>
                <a:schemeClr val="tx1"/>
              </a:solidFill>
            </a:endParaRPr>
          </a:p>
          <a:p>
            <a:pPr marL="342900" indent="-342900">
              <a:lnSpc>
                <a:spcPct val="120000"/>
              </a:lnSpc>
              <a:spcBef>
                <a:spcPts val="600"/>
              </a:spcBef>
              <a:buClr>
                <a:schemeClr val="bg1">
                  <a:lumMod val="65000"/>
                </a:schemeClr>
              </a:buClr>
              <a:buSzPct val="80000"/>
              <a:buFont typeface="Arial" panose="020B0604020202020204" pitchFamily="34" charset="0"/>
              <a:buChar char="•"/>
            </a:pPr>
            <a:endParaRPr lang="en-GB" altLang="en-US" b="0" dirty="0">
              <a:solidFill>
                <a:schemeClr val="tx1"/>
              </a:solidFill>
            </a:endParaRPr>
          </a:p>
        </p:txBody>
      </p:sp>
      <mc:AlternateContent xmlns:mc="http://schemas.openxmlformats.org/markup-compatibility/2006">
        <mc:Choice xmlns:a14="http://schemas.microsoft.com/office/drawing/2010/main" Requires="a14">
          <p:sp>
            <p:nvSpPr>
              <p:cNvPr id="11" name="Rectangle 10"/>
              <p:cNvSpPr/>
              <p:nvPr/>
            </p:nvSpPr>
            <p:spPr>
              <a:xfrm>
                <a:off x="4588880" y="1772817"/>
                <a:ext cx="2539350" cy="914161"/>
              </a:xfrm>
              <a:prstGeom prst="rect">
                <a:avLst/>
              </a:prstGeom>
            </p:spPr>
            <p:txBody>
              <a:bodyPr wrap="non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sSup>
                        <m:sSupPr>
                          <m:ctrlPr>
                            <a:rPr lang="en-US" i="1">
                              <a:solidFill>
                                <a:srgbClr val="000000"/>
                              </a:solidFill>
                              <a:latin typeface="Cambria Math" panose="02040503050406030204" pitchFamily="18" charset="0"/>
                              <a:ea typeface="Calibri"/>
                              <a:cs typeface="Times New Roman"/>
                            </a:rPr>
                          </m:ctrlPr>
                        </m:sSupPr>
                        <m:e>
                          <m:r>
                            <a:rPr lang="en-US">
                              <a:solidFill>
                                <a:srgbClr val="000000"/>
                              </a:solidFill>
                              <a:latin typeface="Cambria Math"/>
                              <a:ea typeface="Calibri"/>
                              <a:cs typeface="Times New Roman"/>
                            </a:rPr>
                            <m:t>𝛻</m:t>
                          </m:r>
                        </m:e>
                        <m:sup>
                          <m:r>
                            <a:rPr lang="en-US" i="1">
                              <a:solidFill>
                                <a:srgbClr val="000000"/>
                              </a:solidFill>
                              <a:latin typeface="Cambria Math"/>
                              <a:ea typeface="Calibri"/>
                              <a:cs typeface="Times New Roman"/>
                            </a:rPr>
                            <m:t>2</m:t>
                          </m:r>
                        </m:sup>
                      </m:sSup>
                      <m:r>
                        <m:rPr>
                          <m:sty m:val="p"/>
                        </m:rPr>
                        <a:rPr lang="en-US">
                          <a:solidFill>
                            <a:srgbClr val="000000"/>
                          </a:solidFill>
                          <a:latin typeface="Cambria Math"/>
                          <a:ea typeface="Calibri"/>
                          <a:cs typeface="Times New Roman"/>
                        </a:rPr>
                        <m:t>Ψ</m:t>
                      </m:r>
                      <m:r>
                        <a:rPr lang="en-US" i="1">
                          <a:solidFill>
                            <a:srgbClr val="000000"/>
                          </a:solidFill>
                          <a:latin typeface="Cambria Math"/>
                          <a:ea typeface="Calibri"/>
                          <a:cs typeface="Times New Roman"/>
                        </a:rPr>
                        <m:t>=</m:t>
                      </m:r>
                      <m:f>
                        <m:fPr>
                          <m:ctrlPr>
                            <a:rPr lang="en-US" i="1">
                              <a:solidFill>
                                <a:srgbClr val="000000"/>
                              </a:solidFill>
                              <a:latin typeface="Cambria Math" panose="02040503050406030204" pitchFamily="18" charset="0"/>
                              <a:ea typeface="Calibri"/>
                              <a:cs typeface="Times New Roman"/>
                            </a:rPr>
                          </m:ctrlPr>
                        </m:fPr>
                        <m:num>
                          <m:sSup>
                            <m:sSupPr>
                              <m:ctrlPr>
                                <a:rPr lang="en-US" i="1">
                                  <a:solidFill>
                                    <a:srgbClr val="000000"/>
                                  </a:solidFill>
                                  <a:latin typeface="Cambria Math" panose="02040503050406030204" pitchFamily="18" charset="0"/>
                                  <a:ea typeface="Calibri"/>
                                  <a:cs typeface="Times New Roman"/>
                                </a:rPr>
                              </m:ctrlPr>
                            </m:sSupPr>
                            <m:e>
                              <m:r>
                                <a:rPr lang="en-US">
                                  <a:solidFill>
                                    <a:srgbClr val="000000"/>
                                  </a:solidFill>
                                  <a:latin typeface="Cambria Math"/>
                                  <a:ea typeface="Calibri"/>
                                  <a:cs typeface="Times New Roman"/>
                                </a:rPr>
                                <m:t>𝜕</m:t>
                              </m:r>
                            </m:e>
                            <m:sup>
                              <m:r>
                                <a:rPr lang="en-US" i="1">
                                  <a:solidFill>
                                    <a:srgbClr val="000000"/>
                                  </a:solidFill>
                                  <a:latin typeface="Cambria Math"/>
                                  <a:ea typeface="Calibri"/>
                                  <a:cs typeface="Times New Roman"/>
                                </a:rPr>
                                <m:t>2</m:t>
                              </m:r>
                            </m:sup>
                          </m:sSup>
                          <m:r>
                            <m:rPr>
                              <m:sty m:val="p"/>
                            </m:rPr>
                            <a:rPr lang="en-US">
                              <a:solidFill>
                                <a:srgbClr val="000000"/>
                              </a:solidFill>
                              <a:latin typeface="Cambria Math"/>
                              <a:ea typeface="Calibri"/>
                              <a:cs typeface="Times New Roman"/>
                            </a:rPr>
                            <m:t>Ψ</m:t>
                          </m:r>
                        </m:num>
                        <m:den>
                          <m:r>
                            <a:rPr lang="en-US">
                              <a:solidFill>
                                <a:srgbClr val="000000"/>
                              </a:solidFill>
                              <a:latin typeface="Cambria Math"/>
                              <a:ea typeface="Calibri"/>
                              <a:cs typeface="Times New Roman"/>
                            </a:rPr>
                            <m:t>𝜕</m:t>
                          </m:r>
                          <m:sSup>
                            <m:sSupPr>
                              <m:ctrlPr>
                                <a:rPr lang="en-US" i="1">
                                  <a:solidFill>
                                    <a:srgbClr val="000000"/>
                                  </a:solidFill>
                                  <a:latin typeface="Cambria Math" panose="02040503050406030204" pitchFamily="18" charset="0"/>
                                  <a:ea typeface="Calibri"/>
                                  <a:cs typeface="Times New Roman"/>
                                </a:rPr>
                              </m:ctrlPr>
                            </m:sSupPr>
                            <m:e>
                              <m:r>
                                <a:rPr lang="en-US" i="1">
                                  <a:solidFill>
                                    <a:srgbClr val="000000"/>
                                  </a:solidFill>
                                  <a:latin typeface="Cambria Math"/>
                                  <a:ea typeface="Calibri"/>
                                  <a:cs typeface="Times New Roman"/>
                                </a:rPr>
                                <m:t>𝑥</m:t>
                              </m:r>
                            </m:e>
                            <m:sup>
                              <m:r>
                                <a:rPr lang="en-US" i="1">
                                  <a:solidFill>
                                    <a:srgbClr val="000000"/>
                                  </a:solidFill>
                                  <a:latin typeface="Cambria Math"/>
                                  <a:ea typeface="Calibri"/>
                                  <a:cs typeface="Times New Roman"/>
                                </a:rPr>
                                <m:t>2</m:t>
                              </m:r>
                            </m:sup>
                          </m:sSup>
                        </m:den>
                      </m:f>
                      <m:r>
                        <a:rPr lang="en-US" i="1">
                          <a:solidFill>
                            <a:srgbClr val="000000"/>
                          </a:solidFill>
                          <a:latin typeface="Cambria Math"/>
                          <a:ea typeface="Calibri"/>
                          <a:cs typeface="Times New Roman"/>
                        </a:rPr>
                        <m:t>+</m:t>
                      </m:r>
                      <m:f>
                        <m:fPr>
                          <m:ctrlPr>
                            <a:rPr lang="en-US" i="1">
                              <a:solidFill>
                                <a:srgbClr val="000000"/>
                              </a:solidFill>
                              <a:latin typeface="Cambria Math" panose="02040503050406030204" pitchFamily="18" charset="0"/>
                              <a:ea typeface="Calibri"/>
                              <a:cs typeface="Times New Roman"/>
                            </a:rPr>
                          </m:ctrlPr>
                        </m:fPr>
                        <m:num>
                          <m:sSup>
                            <m:sSupPr>
                              <m:ctrlPr>
                                <a:rPr lang="en-US" i="1">
                                  <a:solidFill>
                                    <a:srgbClr val="000000"/>
                                  </a:solidFill>
                                  <a:latin typeface="Cambria Math" panose="02040503050406030204" pitchFamily="18" charset="0"/>
                                  <a:ea typeface="Calibri"/>
                                  <a:cs typeface="Times New Roman"/>
                                </a:rPr>
                              </m:ctrlPr>
                            </m:sSupPr>
                            <m:e>
                              <m:r>
                                <a:rPr lang="en-US">
                                  <a:solidFill>
                                    <a:srgbClr val="000000"/>
                                  </a:solidFill>
                                  <a:latin typeface="Cambria Math"/>
                                  <a:ea typeface="Calibri"/>
                                  <a:cs typeface="Times New Roman"/>
                                </a:rPr>
                                <m:t>𝜕</m:t>
                              </m:r>
                            </m:e>
                            <m:sup>
                              <m:r>
                                <a:rPr lang="en-US" i="1">
                                  <a:solidFill>
                                    <a:srgbClr val="000000"/>
                                  </a:solidFill>
                                  <a:latin typeface="Cambria Math"/>
                                  <a:ea typeface="Calibri"/>
                                  <a:cs typeface="Times New Roman"/>
                                </a:rPr>
                                <m:t>2</m:t>
                              </m:r>
                            </m:sup>
                          </m:sSup>
                          <m:r>
                            <m:rPr>
                              <m:sty m:val="p"/>
                            </m:rPr>
                            <a:rPr lang="en-US">
                              <a:solidFill>
                                <a:srgbClr val="000000"/>
                              </a:solidFill>
                              <a:latin typeface="Cambria Math"/>
                              <a:ea typeface="Calibri"/>
                              <a:cs typeface="Times New Roman"/>
                            </a:rPr>
                            <m:t>Ψ</m:t>
                          </m:r>
                        </m:num>
                        <m:den>
                          <m:r>
                            <a:rPr lang="en-US">
                              <a:solidFill>
                                <a:srgbClr val="000000"/>
                              </a:solidFill>
                              <a:latin typeface="Cambria Math"/>
                              <a:ea typeface="Calibri"/>
                              <a:cs typeface="Times New Roman"/>
                            </a:rPr>
                            <m:t>𝜕</m:t>
                          </m:r>
                          <m:sSup>
                            <m:sSupPr>
                              <m:ctrlPr>
                                <a:rPr lang="en-US" i="1">
                                  <a:solidFill>
                                    <a:srgbClr val="000000"/>
                                  </a:solidFill>
                                  <a:latin typeface="Cambria Math" panose="02040503050406030204" pitchFamily="18" charset="0"/>
                                  <a:ea typeface="Calibri"/>
                                  <a:cs typeface="Times New Roman"/>
                                </a:rPr>
                              </m:ctrlPr>
                            </m:sSupPr>
                            <m:e>
                              <m:r>
                                <a:rPr lang="en-US" i="1">
                                  <a:solidFill>
                                    <a:srgbClr val="000000"/>
                                  </a:solidFill>
                                  <a:latin typeface="Cambria Math"/>
                                  <a:ea typeface="Calibri"/>
                                  <a:cs typeface="Times New Roman"/>
                                </a:rPr>
                                <m:t>𝑦</m:t>
                              </m:r>
                            </m:e>
                            <m:sup>
                              <m:r>
                                <a:rPr lang="en-US" i="1">
                                  <a:solidFill>
                                    <a:srgbClr val="000000"/>
                                  </a:solidFill>
                                  <a:latin typeface="Cambria Math"/>
                                  <a:ea typeface="Calibri"/>
                                  <a:cs typeface="Times New Roman"/>
                                </a:rPr>
                                <m:t>2</m:t>
                              </m:r>
                            </m:sup>
                          </m:sSup>
                        </m:den>
                      </m:f>
                      <m:r>
                        <a:rPr lang="en-US" i="1">
                          <a:solidFill>
                            <a:srgbClr val="000000"/>
                          </a:solidFill>
                          <a:latin typeface="Cambria Math"/>
                          <a:ea typeface="Calibri"/>
                          <a:cs typeface="Times New Roman"/>
                        </a:rPr>
                        <m:t>=0</m:t>
                      </m:r>
                    </m:oMath>
                  </m:oMathPara>
                </a14:m>
                <a:endParaRPr lang="en-US" dirty="0">
                  <a:latin typeface="Calibri"/>
                  <a:ea typeface="Calibri"/>
                  <a:cs typeface="Times New Roman"/>
                </a:endParaRPr>
              </a:p>
            </p:txBody>
          </p:sp>
        </mc:Choice>
        <mc:Fallback>
          <p:sp>
            <p:nvSpPr>
              <p:cNvPr id="11" name="Rectangle 10"/>
              <p:cNvSpPr>
                <a:spLocks noRot="1" noChangeAspect="1" noMove="1" noResize="1" noEditPoints="1" noAdjustHandles="1" noChangeArrowheads="1" noChangeShapeType="1" noTextEdit="1"/>
              </p:cNvSpPr>
              <p:nvPr/>
            </p:nvSpPr>
            <p:spPr>
              <a:xfrm>
                <a:off x="4588880" y="1772817"/>
                <a:ext cx="2539350" cy="914161"/>
              </a:xfrm>
              <a:prstGeom prst="rect">
                <a:avLst/>
              </a:prstGeom>
              <a:blipFill>
                <a:blip r:embed="rId3"/>
                <a:stretch>
                  <a:fillRect/>
                </a:stretch>
              </a:blipFill>
            </p:spPr>
            <p:txBody>
              <a:bodyPr/>
              <a:lstStyle/>
              <a:p>
                <a:r>
                  <a:rPr lang="en-US">
                    <a:noFill/>
                  </a:rPr>
                  <a:t> </a:t>
                </a:r>
              </a:p>
            </p:txBody>
          </p:sp>
        </mc:Fallback>
      </mc:AlternateContent>
      <p:sp>
        <p:nvSpPr>
          <p:cNvPr id="12" name="Text Box 3"/>
          <p:cNvSpPr txBox="1">
            <a:spLocks noChangeArrowheads="1"/>
          </p:cNvSpPr>
          <p:nvPr/>
        </p:nvSpPr>
        <p:spPr bwMode="auto">
          <a:xfrm>
            <a:off x="1710861" y="3573016"/>
            <a:ext cx="8793162" cy="53907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ormAutofit/>
          </a:bodyP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marL="342900" indent="-342900">
              <a:lnSpc>
                <a:spcPct val="120000"/>
              </a:lnSpc>
              <a:spcBef>
                <a:spcPts val="600"/>
              </a:spcBef>
              <a:buClr>
                <a:schemeClr val="bg1">
                  <a:lumMod val="65000"/>
                </a:schemeClr>
              </a:buClr>
              <a:buSzPct val="80000"/>
              <a:buFont typeface="Arial" panose="020B0604020202020204" pitchFamily="34" charset="0"/>
              <a:buChar char="•"/>
            </a:pPr>
            <a:r>
              <a:rPr lang="en-GB" altLang="en-US" b="0" dirty="0">
                <a:solidFill>
                  <a:schemeClr val="tx1"/>
                </a:solidFill>
              </a:rPr>
              <a:t>Jacobi iterative method can be used to find solutions</a:t>
            </a:r>
          </a:p>
          <a:p>
            <a:pPr marL="342900" indent="-342900">
              <a:lnSpc>
                <a:spcPct val="120000"/>
              </a:lnSpc>
              <a:spcBef>
                <a:spcPts val="600"/>
              </a:spcBef>
              <a:buClr>
                <a:schemeClr val="bg1">
                  <a:lumMod val="65000"/>
                </a:schemeClr>
              </a:buClr>
              <a:buSzPct val="80000"/>
              <a:buFont typeface="Arial" panose="020B0604020202020204" pitchFamily="34" charset="0"/>
              <a:buChar char="•"/>
            </a:pPr>
            <a:r>
              <a:rPr lang="en-GB" altLang="en-US" b="0" dirty="0">
                <a:solidFill>
                  <a:schemeClr val="tx1"/>
                </a:solidFill>
              </a:rPr>
              <a:t>With boundary values fixed, stream function can be calculated for each point by averaging value at that point with its four nearest neighbours.</a:t>
            </a:r>
          </a:p>
          <a:p>
            <a:pPr marL="739775" lvl="1" indent="-282575">
              <a:spcBef>
                <a:spcPts val="500"/>
              </a:spcBef>
              <a:buClr>
                <a:schemeClr val="bg1">
                  <a:lumMod val="65000"/>
                </a:schemeClr>
              </a:buClr>
              <a:buSzPct val="80000"/>
              <a:buFont typeface="Arial" charset="0"/>
              <a:buChar char="–"/>
            </a:pPr>
            <a:r>
              <a:rPr lang="en-GB" altLang="en-US" sz="1800" b="0" dirty="0">
                <a:solidFill>
                  <a:schemeClr val="tx1"/>
                </a:solidFill>
              </a:rPr>
              <a:t>process continues until the algorithm converges on a solution which stays unchanged by the averaging.</a:t>
            </a:r>
          </a:p>
          <a:p>
            <a:pPr marL="739775" lvl="1" indent="-282575">
              <a:spcBef>
                <a:spcPts val="500"/>
              </a:spcBef>
              <a:buClr>
                <a:schemeClr val="bg1">
                  <a:lumMod val="65000"/>
                </a:schemeClr>
              </a:buClr>
              <a:buSzPct val="80000"/>
              <a:buFont typeface="Arial" charset="0"/>
              <a:buChar char="–"/>
            </a:pPr>
            <a:r>
              <a:rPr lang="en-GB" altLang="en-US" sz="1800" b="0" dirty="0">
                <a:solidFill>
                  <a:schemeClr val="tx1"/>
                </a:solidFill>
              </a:rPr>
              <a:t>iterative methods are a very common computational approach used for solving systems of equations</a:t>
            </a:r>
          </a:p>
          <a:p>
            <a:pPr marL="342900" indent="-342900">
              <a:lnSpc>
                <a:spcPct val="130000"/>
              </a:lnSpc>
              <a:spcBef>
                <a:spcPts val="600"/>
              </a:spcBef>
              <a:buClr>
                <a:schemeClr val="bg1">
                  <a:lumMod val="65000"/>
                </a:schemeClr>
              </a:buClr>
              <a:buSzPct val="80000"/>
              <a:buFont typeface="Arial" panose="020B0604020202020204" pitchFamily="34" charset="0"/>
              <a:buChar char="•"/>
            </a:pPr>
            <a:endParaRPr lang="en-GB" altLang="en-US" b="0" dirty="0">
              <a:solidFill>
                <a:schemeClr val="tx1"/>
              </a:solidFill>
            </a:endParaRPr>
          </a:p>
          <a:p>
            <a:pPr marL="342900" indent="-342900">
              <a:lnSpc>
                <a:spcPct val="130000"/>
              </a:lnSpc>
              <a:spcBef>
                <a:spcPts val="600"/>
              </a:spcBef>
              <a:buClr>
                <a:schemeClr val="bg1">
                  <a:lumMod val="65000"/>
                </a:schemeClr>
              </a:buClr>
              <a:buSzPct val="80000"/>
              <a:buFont typeface="Arial" panose="020B0604020202020204" pitchFamily="34" charset="0"/>
              <a:buChar char="•"/>
            </a:pPr>
            <a:endParaRPr lang="en-GB" altLang="en-US" b="0" dirty="0">
              <a:solidFill>
                <a:srgbClr val="00114D"/>
              </a:solidFill>
            </a:endParaRPr>
          </a:p>
        </p:txBody>
      </p:sp>
      <mc:AlternateContent xmlns:mc="http://schemas.openxmlformats.org/markup-compatibility/2006">
        <mc:Choice xmlns:a14="http://schemas.microsoft.com/office/drawing/2010/main" Requires="a14">
          <p:sp>
            <p:nvSpPr>
              <p:cNvPr id="13" name="Rectangle 12"/>
              <p:cNvSpPr/>
              <p:nvPr/>
            </p:nvSpPr>
            <p:spPr>
              <a:xfrm>
                <a:off x="3633337" y="3115199"/>
                <a:ext cx="5166320" cy="564770"/>
              </a:xfrm>
              <a:prstGeom prst="rect">
                <a:avLst/>
              </a:prstGeom>
            </p:spPr>
            <p:txBody>
              <a:bodyPr wrap="squar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−1,</m:t>
                          </m:r>
                          <m:r>
                            <a:rPr lang="en-US" i="1">
                              <a:solidFill>
                                <a:srgbClr val="000000"/>
                              </a:solidFill>
                              <a:latin typeface="Cambria Math"/>
                              <a:ea typeface="Times New Roman"/>
                              <a:cs typeface="Times New Roman"/>
                            </a:rPr>
                            <m:t>𝑗</m:t>
                          </m:r>
                        </m:sub>
                      </m:sSub>
                      <m:r>
                        <a:rPr lang="en-US" i="1">
                          <a:solidFill>
                            <a:srgbClr val="000000"/>
                          </a:solidFill>
                          <a:latin typeface="Cambria Math"/>
                          <a:ea typeface="Times New Roman"/>
                          <a:cs typeface="Times New Roman"/>
                        </a:rPr>
                        <m:t>+</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+1,</m:t>
                          </m:r>
                          <m:r>
                            <a:rPr lang="en-US" i="1">
                              <a:solidFill>
                                <a:srgbClr val="000000"/>
                              </a:solidFill>
                              <a:latin typeface="Cambria Math"/>
                              <a:ea typeface="Times New Roman"/>
                              <a:cs typeface="Times New Roman"/>
                            </a:rPr>
                            <m:t>𝑗</m:t>
                          </m:r>
                        </m:sub>
                      </m:sSub>
                      <m:r>
                        <a:rPr lang="en-US" i="1">
                          <a:solidFill>
                            <a:srgbClr val="000000"/>
                          </a:solidFill>
                          <a:latin typeface="Cambria Math"/>
                          <a:ea typeface="Times New Roman"/>
                          <a:cs typeface="Times New Roman"/>
                        </a:rPr>
                        <m:t>+</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𝑗</m:t>
                          </m:r>
                          <m:r>
                            <a:rPr lang="en-US" i="1">
                              <a:solidFill>
                                <a:srgbClr val="000000"/>
                              </a:solidFill>
                              <a:latin typeface="Cambria Math"/>
                              <a:ea typeface="Times New Roman"/>
                              <a:cs typeface="Times New Roman"/>
                            </a:rPr>
                            <m:t>−1</m:t>
                          </m:r>
                        </m:sub>
                      </m:sSub>
                      <m:r>
                        <a:rPr lang="en-US" i="1">
                          <a:solidFill>
                            <a:srgbClr val="000000"/>
                          </a:solidFill>
                          <a:latin typeface="Cambria Math"/>
                          <a:ea typeface="Times New Roman"/>
                          <a:cs typeface="Times New Roman"/>
                        </a:rPr>
                        <m:t>+</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𝑗</m:t>
                          </m:r>
                          <m:r>
                            <a:rPr lang="en-US" i="1">
                              <a:solidFill>
                                <a:srgbClr val="000000"/>
                              </a:solidFill>
                              <a:latin typeface="Cambria Math"/>
                              <a:ea typeface="Times New Roman"/>
                              <a:cs typeface="Times New Roman"/>
                            </a:rPr>
                            <m:t>+1</m:t>
                          </m:r>
                        </m:sub>
                      </m:sSub>
                      <m:r>
                        <a:rPr lang="en-US" i="1">
                          <a:solidFill>
                            <a:srgbClr val="000000"/>
                          </a:solidFill>
                          <a:latin typeface="Cambria Math"/>
                          <a:ea typeface="Times New Roman"/>
                          <a:cs typeface="Times New Roman"/>
                        </a:rPr>
                        <m:t>−4</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𝑗</m:t>
                          </m:r>
                        </m:sub>
                      </m:sSub>
                      <m:r>
                        <a:rPr lang="en-US" i="1">
                          <a:solidFill>
                            <a:srgbClr val="000000"/>
                          </a:solidFill>
                          <a:latin typeface="Cambria Math"/>
                          <a:ea typeface="Times New Roman"/>
                          <a:cs typeface="Times New Roman"/>
                        </a:rPr>
                        <m:t>=0</m:t>
                      </m:r>
                    </m:oMath>
                  </m:oMathPara>
                </a14:m>
                <a:endParaRPr lang="en-US" dirty="0">
                  <a:solidFill>
                    <a:srgbClr val="FFFFFF"/>
                  </a:solidFill>
                  <a:latin typeface="Calibri"/>
                  <a:ea typeface="Calibri"/>
                  <a:cs typeface="Times New Roman"/>
                </a:endParaRPr>
              </a:p>
            </p:txBody>
          </p:sp>
        </mc:Choice>
        <mc:Fallback>
          <p:sp>
            <p:nvSpPr>
              <p:cNvPr id="13" name="Rectangle 12"/>
              <p:cNvSpPr>
                <a:spLocks noRot="1" noChangeAspect="1" noMove="1" noResize="1" noEditPoints="1" noAdjustHandles="1" noChangeArrowheads="1" noChangeShapeType="1" noTextEdit="1"/>
              </p:cNvSpPr>
              <p:nvPr/>
            </p:nvSpPr>
            <p:spPr>
              <a:xfrm>
                <a:off x="3633337" y="3115199"/>
                <a:ext cx="5166320" cy="564770"/>
              </a:xfrm>
              <a:prstGeom prst="rect">
                <a:avLst/>
              </a:prstGeom>
              <a:blipFill>
                <a:blip r:embed="rId4"/>
                <a:stretch>
                  <a:fillRect/>
                </a:stretch>
              </a:blipFill>
            </p:spPr>
            <p:txBody>
              <a:bodyPr/>
              <a:lstStyle/>
              <a:p>
                <a:r>
                  <a:rPr lang="en-US">
                    <a:noFill/>
                  </a:rPr>
                  <a:t> </a:t>
                </a:r>
              </a:p>
            </p:txBody>
          </p:sp>
        </mc:Fallback>
      </mc:AlternateContent>
      <p:sp>
        <p:nvSpPr>
          <p:cNvPr id="2" name="Slide Number Placeholder 1"/>
          <p:cNvSpPr>
            <a:spLocks noGrp="1"/>
          </p:cNvSpPr>
          <p:nvPr>
            <p:ph type="sldNum" sz="quarter" idx="10"/>
          </p:nvPr>
        </p:nvSpPr>
        <p:spPr/>
        <p:txBody>
          <a:bodyPr/>
          <a:lstStyle/>
          <a:p>
            <a:fld id="{17453889-C2FD-184D-8112-E4FB9D919F33}" type="slidenum">
              <a:rPr lang="en-US" smtClean="0"/>
              <a:t>45</a:t>
            </a:fld>
            <a:endParaRPr lang="en-US"/>
          </a:p>
        </p:txBody>
      </p:sp>
      <p:grpSp>
        <p:nvGrpSpPr>
          <p:cNvPr id="3" name="Group 2">
            <a:extLst>
              <a:ext uri="{FF2B5EF4-FFF2-40B4-BE49-F238E27FC236}">
                <a16:creationId xmlns:a16="http://schemas.microsoft.com/office/drawing/2014/main" id="{4D5C3A6D-A23F-857F-B143-EC1315E59B68}"/>
              </a:ext>
            </a:extLst>
          </p:cNvPr>
          <p:cNvGrpSpPr/>
          <p:nvPr/>
        </p:nvGrpSpPr>
        <p:grpSpPr>
          <a:xfrm>
            <a:off x="0" y="0"/>
            <a:ext cx="12192006" cy="614598"/>
            <a:chOff x="1338588" y="1180366"/>
            <a:chExt cx="10390825" cy="871644"/>
          </a:xfrm>
        </p:grpSpPr>
        <p:sp>
          <p:nvSpPr>
            <p:cNvPr id="4" name="Rectangle 3">
              <a:extLst>
                <a:ext uri="{FF2B5EF4-FFF2-40B4-BE49-F238E27FC236}">
                  <a16:creationId xmlns:a16="http://schemas.microsoft.com/office/drawing/2014/main" id="{9AEF3588-47A0-49F4-33E6-A69A3AE5D7C9}"/>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Rectangle 4">
              <a:extLst>
                <a:ext uri="{FF2B5EF4-FFF2-40B4-BE49-F238E27FC236}">
                  <a16:creationId xmlns:a16="http://schemas.microsoft.com/office/drawing/2014/main" id="{66651B89-0256-BF67-8730-D48B067389F8}"/>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The </a:t>
              </a:r>
              <a:r>
                <a:rPr lang="en-US" sz="4000" b="1" kern="1200" cap="none" spc="0" dirty="0" err="1">
                  <a:ln w="0"/>
                  <a:solidFill>
                    <a:schemeClr val="bg1"/>
                  </a:solidFill>
                  <a:effectLst>
                    <a:outerShdw blurRad="38100" dist="19050" dir="2700000" algn="tl" rotWithShape="0">
                      <a:schemeClr val="dk1">
                        <a:alpha val="40000"/>
                      </a:schemeClr>
                    </a:outerShdw>
                  </a:effectLst>
                  <a:latin typeface="+mj-lt"/>
                  <a:ea typeface="+mj-ea"/>
                  <a:cs typeface="+mj-cs"/>
                </a:rPr>
                <a:t>maths</a:t>
              </a:r>
              <a:endPar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endParaRPr>
            </a:p>
          </p:txBody>
        </p:sp>
      </p:grpSp>
      <p:pic>
        <p:nvPicPr>
          <p:cNvPr id="6" name="Picture 5">
            <a:extLst>
              <a:ext uri="{FF2B5EF4-FFF2-40B4-BE49-F238E27FC236}">
                <a16:creationId xmlns:a16="http://schemas.microsoft.com/office/drawing/2014/main" id="{EED1C7DF-9B7C-8638-8364-072314176A26}"/>
              </a:ext>
            </a:extLst>
          </p:cNvPr>
          <p:cNvPicPr>
            <a:picLocks noChangeAspect="1"/>
          </p:cNvPicPr>
          <p:nvPr/>
        </p:nvPicPr>
        <p:blipFill>
          <a:blip r:embed="rId5"/>
          <a:stretch>
            <a:fillRect/>
          </a:stretch>
        </p:blipFill>
        <p:spPr>
          <a:xfrm>
            <a:off x="11167872" y="46022"/>
            <a:ext cx="1024128" cy="467564"/>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3"/>
          <p:cNvSpPr txBox="1">
            <a:spLocks noChangeArrowheads="1"/>
          </p:cNvSpPr>
          <p:nvPr/>
        </p:nvSpPr>
        <p:spPr bwMode="auto">
          <a:xfrm>
            <a:off x="1646238" y="1067846"/>
            <a:ext cx="9021762" cy="50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ormAutofit/>
          </a:bodyP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marL="342900" indent="-342900">
              <a:lnSpc>
                <a:spcPct val="130000"/>
              </a:lnSpc>
              <a:spcBef>
                <a:spcPts val="600"/>
              </a:spcBef>
              <a:buClr>
                <a:schemeClr val="bg1">
                  <a:lumMod val="65000"/>
                </a:schemeClr>
              </a:buClr>
              <a:buSzPct val="80000"/>
              <a:buFont typeface="Arial" panose="020B0604020202020204" pitchFamily="34" charset="0"/>
              <a:buChar char="•"/>
            </a:pPr>
            <a:r>
              <a:rPr lang="en-GB" altLang="en-US" b="0" dirty="0">
                <a:solidFill>
                  <a:schemeClr val="tx1"/>
                </a:solidFill>
              </a:rPr>
              <a:t>To solve:</a:t>
            </a:r>
          </a:p>
          <a:p>
            <a:pPr marL="0" indent="0">
              <a:lnSpc>
                <a:spcPct val="130000"/>
              </a:lnSpc>
              <a:spcBef>
                <a:spcPts val="600"/>
              </a:spcBef>
              <a:buClr>
                <a:schemeClr val="bg1">
                  <a:lumMod val="65000"/>
                </a:schemeClr>
              </a:buClr>
              <a:buSzPct val="80000"/>
            </a:pPr>
            <a:r>
              <a:rPr lang="en-GB" altLang="en-US" b="0" dirty="0">
                <a:solidFill>
                  <a:schemeClr val="tx1"/>
                </a:solidFill>
              </a:rPr>
              <a:t>      Repeat for many iterations:</a:t>
            </a:r>
          </a:p>
          <a:p>
            <a:pPr marL="403225" lvl="1">
              <a:lnSpc>
                <a:spcPct val="130000"/>
              </a:lnSpc>
              <a:spcBef>
                <a:spcPts val="600"/>
              </a:spcBef>
              <a:buClr>
                <a:schemeClr val="bg1">
                  <a:lumMod val="65000"/>
                </a:schemeClr>
              </a:buClr>
              <a:buSzPct val="80000"/>
            </a:pPr>
            <a:r>
              <a:rPr lang="en-GB" altLang="en-US" sz="1800" b="0" dirty="0">
                <a:solidFill>
                  <a:schemeClr val="tx1"/>
                </a:solidFill>
              </a:rPr>
              <a:t>	loop over all points </a:t>
            </a:r>
            <a:r>
              <a:rPr lang="en-GB" altLang="en-US" sz="1800" b="0" i="1" dirty="0" err="1">
                <a:solidFill>
                  <a:schemeClr val="tx1"/>
                </a:solidFill>
              </a:rPr>
              <a:t>i</a:t>
            </a:r>
            <a:r>
              <a:rPr lang="en-GB" altLang="en-US" sz="1800" b="0" dirty="0">
                <a:solidFill>
                  <a:schemeClr val="tx1"/>
                </a:solidFill>
              </a:rPr>
              <a:t> and </a:t>
            </a:r>
            <a:r>
              <a:rPr lang="en-GB" altLang="en-US" sz="1800" b="0" i="1" dirty="0">
                <a:solidFill>
                  <a:schemeClr val="tx1"/>
                </a:solidFill>
              </a:rPr>
              <a:t>j:</a:t>
            </a:r>
          </a:p>
          <a:p>
            <a:pPr marL="403225" lvl="1">
              <a:lnSpc>
                <a:spcPct val="130000"/>
              </a:lnSpc>
              <a:spcBef>
                <a:spcPts val="600"/>
              </a:spcBef>
              <a:buClr>
                <a:schemeClr val="bg1">
                  <a:lumMod val="65000"/>
                </a:schemeClr>
              </a:buClr>
              <a:buSzPct val="80000"/>
            </a:pPr>
            <a:r>
              <a:rPr lang="en-GB" altLang="en-US" sz="1800" b="0" i="1" dirty="0">
                <a:solidFill>
                  <a:schemeClr val="tx1"/>
                </a:solidFill>
                <a:latin typeface="Courier New" panose="02070309020205020404" pitchFamily="49" charset="0"/>
                <a:cs typeface="Courier New" panose="02070309020205020404" pitchFamily="49" charset="0"/>
              </a:rPr>
              <a:t>          </a:t>
            </a:r>
            <a:r>
              <a:rPr lang="en-GB" altLang="en-US" sz="1600" dirty="0" err="1">
                <a:solidFill>
                  <a:schemeClr val="tx1"/>
                </a:solidFill>
                <a:latin typeface="Courier New" panose="02070309020205020404" pitchFamily="49" charset="0"/>
                <a:cs typeface="Courier New" panose="02070309020205020404" pitchFamily="49" charset="0"/>
              </a:rPr>
              <a:t>psinew</a:t>
            </a:r>
            <a:r>
              <a:rPr lang="en-GB" altLang="en-US" sz="1600" dirty="0">
                <a:solidFill>
                  <a:schemeClr val="tx1"/>
                </a:solidFill>
                <a:latin typeface="Courier New" panose="02070309020205020404" pitchFamily="49" charset="0"/>
                <a:cs typeface="Courier New" panose="02070309020205020404" pitchFamily="49" charset="0"/>
              </a:rPr>
              <a:t>[</a:t>
            </a:r>
            <a:r>
              <a:rPr lang="en-GB" altLang="en-US" sz="1600" dirty="0" err="1">
                <a:solidFill>
                  <a:schemeClr val="tx1"/>
                </a:solidFill>
                <a:latin typeface="Courier New" panose="02070309020205020404" pitchFamily="49" charset="0"/>
                <a:cs typeface="Courier New" panose="02070309020205020404" pitchFamily="49" charset="0"/>
              </a:rPr>
              <a:t>i</a:t>
            </a:r>
            <a:r>
              <a:rPr lang="en-GB" altLang="en-US" sz="1600" dirty="0">
                <a:solidFill>
                  <a:schemeClr val="tx1"/>
                </a:solidFill>
                <a:latin typeface="Courier New" panose="02070309020205020404" pitchFamily="49" charset="0"/>
                <a:cs typeface="Courier New" panose="02070309020205020404" pitchFamily="49" charset="0"/>
              </a:rPr>
              <a:t>][j] = 0.25*(  psi[i+1][j] + psi[i-1][j] +</a:t>
            </a:r>
          </a:p>
          <a:p>
            <a:pPr marL="403225" lvl="1">
              <a:lnSpc>
                <a:spcPct val="130000"/>
              </a:lnSpc>
              <a:spcBef>
                <a:spcPts val="600"/>
              </a:spcBef>
              <a:buClr>
                <a:schemeClr val="bg1">
                  <a:lumMod val="65000"/>
                </a:schemeClr>
              </a:buClr>
              <a:buSzPct val="80000"/>
            </a:pPr>
            <a:r>
              <a:rPr lang="en-GB" altLang="en-US" sz="1600" dirty="0">
                <a:solidFill>
                  <a:schemeClr val="tx1"/>
                </a:solidFill>
                <a:latin typeface="Courier New" panose="02070309020205020404" pitchFamily="49" charset="0"/>
                <a:cs typeface="Courier New" panose="02070309020205020404" pitchFamily="49" charset="0"/>
              </a:rPr>
              <a:t>                                  psi[</a:t>
            </a:r>
            <a:r>
              <a:rPr lang="en-GB" altLang="en-US" sz="1600" dirty="0" err="1">
                <a:solidFill>
                  <a:schemeClr val="tx1"/>
                </a:solidFill>
                <a:latin typeface="Courier New" panose="02070309020205020404" pitchFamily="49" charset="0"/>
                <a:cs typeface="Courier New" panose="02070309020205020404" pitchFamily="49" charset="0"/>
              </a:rPr>
              <a:t>i</a:t>
            </a:r>
            <a:r>
              <a:rPr lang="en-GB" altLang="en-US" sz="1600" dirty="0">
                <a:solidFill>
                  <a:schemeClr val="tx1"/>
                </a:solidFill>
                <a:latin typeface="Courier New" panose="02070309020205020404" pitchFamily="49" charset="0"/>
                <a:cs typeface="Courier New" panose="02070309020205020404" pitchFamily="49" charset="0"/>
              </a:rPr>
              <a:t>][j+1] + psi[</a:t>
            </a:r>
            <a:r>
              <a:rPr lang="en-GB" altLang="en-US" sz="1600" dirty="0" err="1">
                <a:solidFill>
                  <a:schemeClr val="tx1"/>
                </a:solidFill>
                <a:latin typeface="Courier New" panose="02070309020205020404" pitchFamily="49" charset="0"/>
                <a:cs typeface="Courier New" panose="02070309020205020404" pitchFamily="49" charset="0"/>
              </a:rPr>
              <a:t>i</a:t>
            </a:r>
            <a:r>
              <a:rPr lang="en-GB" altLang="en-US" sz="1600" dirty="0">
                <a:solidFill>
                  <a:schemeClr val="tx1"/>
                </a:solidFill>
                <a:latin typeface="Courier New" panose="02070309020205020404" pitchFamily="49" charset="0"/>
                <a:cs typeface="Courier New" panose="02070309020205020404" pitchFamily="49" charset="0"/>
              </a:rPr>
              <a:t>][j-1]   )</a:t>
            </a:r>
          </a:p>
          <a:p>
            <a:pPr marL="403225" lvl="1">
              <a:lnSpc>
                <a:spcPct val="130000"/>
              </a:lnSpc>
              <a:spcBef>
                <a:spcPts val="600"/>
              </a:spcBef>
              <a:buClr>
                <a:schemeClr val="bg1">
                  <a:lumMod val="65000"/>
                </a:schemeClr>
              </a:buClr>
              <a:buSzPct val="80000"/>
            </a:pPr>
            <a:r>
              <a:rPr lang="en-GB" altLang="en-US" sz="1800" b="0" dirty="0">
                <a:solidFill>
                  <a:schemeClr val="tx1"/>
                </a:solidFill>
              </a:rPr>
              <a:t>	copy </a:t>
            </a:r>
            <a:r>
              <a:rPr lang="en-GB" altLang="en-US" sz="1800" b="0" dirty="0" err="1">
                <a:solidFill>
                  <a:schemeClr val="tx1"/>
                </a:solidFill>
              </a:rPr>
              <a:t>psinew</a:t>
            </a:r>
            <a:r>
              <a:rPr lang="en-GB" altLang="en-US" sz="1800" b="0" dirty="0">
                <a:solidFill>
                  <a:schemeClr val="tx1"/>
                </a:solidFill>
              </a:rPr>
              <a:t> back to psi for next iteration</a:t>
            </a:r>
          </a:p>
          <a:p>
            <a:pPr marL="403225" lvl="1">
              <a:lnSpc>
                <a:spcPct val="130000"/>
              </a:lnSpc>
              <a:spcBef>
                <a:spcPts val="600"/>
              </a:spcBef>
              <a:buClr>
                <a:schemeClr val="bg1">
                  <a:lumMod val="65000"/>
                </a:schemeClr>
              </a:buClr>
              <a:buSzPct val="80000"/>
            </a:pPr>
            <a:endParaRPr lang="en-GB" altLang="en-US" b="0" dirty="0">
              <a:solidFill>
                <a:schemeClr val="tx1"/>
              </a:solidFill>
            </a:endParaRPr>
          </a:p>
          <a:p>
            <a:pPr marL="342900" indent="-342900">
              <a:lnSpc>
                <a:spcPct val="130000"/>
              </a:lnSpc>
              <a:spcBef>
                <a:spcPts val="600"/>
              </a:spcBef>
              <a:buClr>
                <a:schemeClr val="bg1">
                  <a:lumMod val="65000"/>
                </a:schemeClr>
              </a:buClr>
              <a:buSzPct val="80000"/>
              <a:buFont typeface="Arial" panose="020B0604020202020204" pitchFamily="34" charset="0"/>
              <a:buChar char="•"/>
            </a:pPr>
            <a:r>
              <a:rPr lang="en-GB" altLang="en-US" b="0" dirty="0">
                <a:solidFill>
                  <a:schemeClr val="tx1"/>
                </a:solidFill>
              </a:rPr>
              <a:t>In the Fortran version of the code, array notation (arrays of size m x n) removes explicit loops:</a:t>
            </a:r>
          </a:p>
          <a:p>
            <a:pPr marL="403225" lvl="1">
              <a:lnSpc>
                <a:spcPct val="130000"/>
              </a:lnSpc>
              <a:spcBef>
                <a:spcPts val="600"/>
              </a:spcBef>
              <a:buClr>
                <a:schemeClr val="bg1">
                  <a:lumMod val="65000"/>
                </a:schemeClr>
              </a:buClr>
              <a:buSzPct val="80000"/>
            </a:pPr>
            <a:r>
              <a:rPr lang="pt-BR" altLang="en-US" sz="1600" dirty="0">
                <a:solidFill>
                  <a:schemeClr val="tx1"/>
                </a:solidFill>
                <a:latin typeface="Courier New" panose="02070309020205020404" pitchFamily="49" charset="0"/>
                <a:cs typeface="Courier New" panose="02070309020205020404" pitchFamily="49" charset="0"/>
              </a:rPr>
              <a:t>psinew(1:m,1:n) = 0.25*(psi(2:m+1, 1:n) + psi(0:m-1, 1:n) +</a:t>
            </a:r>
          </a:p>
          <a:p>
            <a:pPr marL="403225" lvl="1">
              <a:lnSpc>
                <a:spcPct val="130000"/>
              </a:lnSpc>
              <a:spcBef>
                <a:spcPts val="600"/>
              </a:spcBef>
              <a:buClr>
                <a:schemeClr val="bg1">
                  <a:lumMod val="65000"/>
                </a:schemeClr>
              </a:buClr>
              <a:buSzPct val="80000"/>
            </a:pPr>
            <a:r>
              <a:rPr lang="pt-BR" altLang="en-US" sz="1600" dirty="0">
                <a:solidFill>
                  <a:schemeClr val="tx1"/>
                </a:solidFill>
                <a:latin typeface="Courier New" panose="02070309020205020404" pitchFamily="49" charset="0"/>
                <a:cs typeface="Courier New" panose="02070309020205020404" pitchFamily="49" charset="0"/>
              </a:rPr>
              <a:t>                        psi(1:m, 2:n+1) + psi(1:m, 0:n-1)   )</a:t>
            </a:r>
            <a:endParaRPr lang="en-GB" altLang="en-US" sz="1600" dirty="0">
              <a:solidFill>
                <a:schemeClr val="tx1"/>
              </a:solidFill>
              <a:latin typeface="Courier New" panose="02070309020205020404" pitchFamily="49" charset="0"/>
              <a:cs typeface="Courier New" panose="02070309020205020404" pitchFamily="49" charset="0"/>
            </a:endParaRPr>
          </a:p>
          <a:p>
            <a:pPr marL="1146175" lvl="2" indent="-342900">
              <a:lnSpc>
                <a:spcPct val="130000"/>
              </a:lnSpc>
              <a:spcBef>
                <a:spcPts val="600"/>
              </a:spcBef>
              <a:buClr>
                <a:schemeClr val="bg1">
                  <a:lumMod val="65000"/>
                </a:schemeClr>
              </a:buClr>
              <a:buSzPct val="80000"/>
              <a:buFont typeface="Arial" panose="020B0604020202020204" pitchFamily="34" charset="0"/>
              <a:buChar char="•"/>
            </a:pPr>
            <a:endParaRPr lang="en-GB" altLang="en-US" sz="1400" dirty="0">
              <a:solidFill>
                <a:srgbClr val="00114D"/>
              </a:solidFill>
              <a:latin typeface="Courier New" panose="02070309020205020404" pitchFamily="49" charset="0"/>
              <a:cs typeface="Courier New" panose="02070309020205020404" pitchFamily="49" charset="0"/>
            </a:endParaRPr>
          </a:p>
          <a:p>
            <a:pPr marL="342900" indent="-342900">
              <a:lnSpc>
                <a:spcPct val="130000"/>
              </a:lnSpc>
              <a:spcBef>
                <a:spcPts val="600"/>
              </a:spcBef>
              <a:buClr>
                <a:schemeClr val="bg1">
                  <a:lumMod val="65000"/>
                </a:schemeClr>
              </a:buClr>
              <a:buSzPct val="80000"/>
              <a:buFont typeface="Arial" panose="020B0604020202020204" pitchFamily="34" charset="0"/>
              <a:buChar char="•"/>
            </a:pPr>
            <a:endParaRPr lang="en-GB" altLang="en-US" b="0" dirty="0">
              <a:solidFill>
                <a:srgbClr val="00114D"/>
              </a:solidFill>
            </a:endParaRPr>
          </a:p>
          <a:p>
            <a:pPr marL="342900" indent="-342900">
              <a:lnSpc>
                <a:spcPct val="130000"/>
              </a:lnSpc>
              <a:spcBef>
                <a:spcPts val="600"/>
              </a:spcBef>
              <a:buClr>
                <a:schemeClr val="bg1">
                  <a:lumMod val="65000"/>
                </a:schemeClr>
              </a:buClr>
              <a:buSzPct val="80000"/>
              <a:buFont typeface="Arial" panose="020B0604020202020204" pitchFamily="34" charset="0"/>
              <a:buChar char="•"/>
            </a:pPr>
            <a:endParaRPr lang="en-GB" altLang="en-US" b="0" dirty="0">
              <a:solidFill>
                <a:srgbClr val="00114D"/>
              </a:solidFill>
            </a:endParaRPr>
          </a:p>
        </p:txBody>
      </p:sp>
      <mc:AlternateContent xmlns:mc="http://schemas.openxmlformats.org/markup-compatibility/2006">
        <mc:Choice xmlns:a14="http://schemas.microsoft.com/office/drawing/2010/main" Requires="a14">
          <p:sp>
            <p:nvSpPr>
              <p:cNvPr id="5" name="Rectangle 4"/>
              <p:cNvSpPr/>
              <p:nvPr/>
            </p:nvSpPr>
            <p:spPr>
              <a:xfrm>
                <a:off x="3143672" y="1067846"/>
                <a:ext cx="5166320" cy="564770"/>
              </a:xfrm>
              <a:prstGeom prst="rect">
                <a:avLst/>
              </a:prstGeom>
            </p:spPr>
            <p:txBody>
              <a:bodyPr wrap="squar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b="1"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1,</m:t>
                          </m:r>
                          <m:r>
                            <a:rPr lang="en-US" i="1">
                              <a:solidFill>
                                <a:srgbClr val="000000"/>
                              </a:solidFill>
                              <a:latin typeface="Cambria Math"/>
                              <a:ea typeface="Times New Roman"/>
                              <a:cs typeface="Times New Roman"/>
                            </a:rPr>
                            <m:t>𝑗</m:t>
                          </m:r>
                        </m:sub>
                      </m:sSub>
                      <m:r>
                        <a:rPr lang="en-US" i="1">
                          <a:solidFill>
                            <a:srgbClr val="000000"/>
                          </a:solidFill>
                          <a:latin typeface="Cambria Math"/>
                          <a:ea typeface="Times New Roman"/>
                          <a:cs typeface="Times New Roman"/>
                        </a:rPr>
                        <m:t>+</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b="1"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1,</m:t>
                          </m:r>
                          <m:r>
                            <a:rPr lang="en-US" i="1">
                              <a:solidFill>
                                <a:srgbClr val="000000"/>
                              </a:solidFill>
                              <a:latin typeface="Cambria Math"/>
                              <a:ea typeface="Times New Roman"/>
                              <a:cs typeface="Times New Roman"/>
                            </a:rPr>
                            <m:t>𝑗</m:t>
                          </m:r>
                        </m:sub>
                      </m:sSub>
                      <m:r>
                        <a:rPr lang="en-US" i="1">
                          <a:solidFill>
                            <a:srgbClr val="000000"/>
                          </a:solidFill>
                          <a:latin typeface="Cambria Math"/>
                          <a:ea typeface="Times New Roman"/>
                          <a:cs typeface="Times New Roman"/>
                        </a:rPr>
                        <m:t>+</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𝑗</m:t>
                          </m:r>
                          <m:r>
                            <a:rPr lang="en-US" b="1"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1</m:t>
                          </m:r>
                        </m:sub>
                      </m:sSub>
                      <m:r>
                        <a:rPr lang="en-US" i="1">
                          <a:solidFill>
                            <a:srgbClr val="000000"/>
                          </a:solidFill>
                          <a:latin typeface="Cambria Math"/>
                          <a:ea typeface="Times New Roman"/>
                          <a:cs typeface="Times New Roman"/>
                        </a:rPr>
                        <m:t>+</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𝑗</m:t>
                          </m:r>
                          <m:r>
                            <a:rPr lang="en-US" b="1"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1</m:t>
                          </m:r>
                        </m:sub>
                      </m:sSub>
                      <m:r>
                        <a:rPr lang="en-US" i="1">
                          <a:solidFill>
                            <a:srgbClr val="000000"/>
                          </a:solidFill>
                          <a:latin typeface="Cambria Math"/>
                          <a:ea typeface="Times New Roman"/>
                          <a:cs typeface="Times New Roman"/>
                        </a:rPr>
                        <m:t>−4</m:t>
                      </m:r>
                      <m:sSub>
                        <m:sSubPr>
                          <m:ctrlPr>
                            <a:rPr lang="en-US" i="1">
                              <a:solidFill>
                                <a:srgbClr val="000000"/>
                              </a:solidFill>
                              <a:latin typeface="Cambria Math" panose="02040503050406030204" pitchFamily="18" charset="0"/>
                              <a:ea typeface="Times New Roman"/>
                              <a:cs typeface="Times New Roman"/>
                            </a:rPr>
                          </m:ctrlPr>
                        </m:sSubPr>
                        <m:e>
                          <m:r>
                            <m:rPr>
                              <m:sty m:val="p"/>
                            </m:rPr>
                            <a:rPr lang="en-US">
                              <a:solidFill>
                                <a:srgbClr val="000000"/>
                              </a:solidFill>
                              <a:latin typeface="Cambria Math"/>
                              <a:ea typeface="Times New Roman"/>
                              <a:cs typeface="Times New Roman"/>
                            </a:rPr>
                            <m:t>Ψ</m:t>
                          </m:r>
                        </m:e>
                        <m:sub>
                          <m:r>
                            <a:rPr lang="en-US" i="1">
                              <a:solidFill>
                                <a:srgbClr val="000000"/>
                              </a:solidFill>
                              <a:latin typeface="Cambria Math"/>
                              <a:ea typeface="Times New Roman"/>
                              <a:cs typeface="Times New Roman"/>
                            </a:rPr>
                            <m:t>𝑖</m:t>
                          </m:r>
                          <m:r>
                            <a:rPr lang="en-US" i="1">
                              <a:solidFill>
                                <a:srgbClr val="000000"/>
                              </a:solidFill>
                              <a:latin typeface="Cambria Math"/>
                              <a:ea typeface="Times New Roman"/>
                              <a:cs typeface="Times New Roman"/>
                            </a:rPr>
                            <m:t>,</m:t>
                          </m:r>
                          <m:r>
                            <a:rPr lang="en-US" i="1">
                              <a:solidFill>
                                <a:srgbClr val="000000"/>
                              </a:solidFill>
                              <a:latin typeface="Cambria Math"/>
                              <a:ea typeface="Times New Roman"/>
                              <a:cs typeface="Times New Roman"/>
                            </a:rPr>
                            <m:t>𝑗</m:t>
                          </m:r>
                        </m:sub>
                      </m:sSub>
                      <m:r>
                        <a:rPr lang="en-US" i="1">
                          <a:solidFill>
                            <a:srgbClr val="000000"/>
                          </a:solidFill>
                          <a:latin typeface="Cambria Math"/>
                          <a:ea typeface="Times New Roman"/>
                          <a:cs typeface="Times New Roman"/>
                        </a:rPr>
                        <m:t>=0</m:t>
                      </m:r>
                    </m:oMath>
                  </m:oMathPara>
                </a14:m>
                <a:endParaRPr lang="en-US" dirty="0">
                  <a:solidFill>
                    <a:srgbClr val="FFFFFF"/>
                  </a:solidFill>
                  <a:latin typeface="Calibri"/>
                  <a:ea typeface="Calibri"/>
                  <a:cs typeface="Times New Roman"/>
                </a:endParaRPr>
              </a:p>
            </p:txBody>
          </p:sp>
        </mc:Choice>
        <mc:Fallback>
          <p:sp>
            <p:nvSpPr>
              <p:cNvPr id="5" name="Rectangle 4"/>
              <p:cNvSpPr>
                <a:spLocks noRot="1" noChangeAspect="1" noMove="1" noResize="1" noEditPoints="1" noAdjustHandles="1" noChangeArrowheads="1" noChangeShapeType="1" noTextEdit="1"/>
              </p:cNvSpPr>
              <p:nvPr/>
            </p:nvSpPr>
            <p:spPr>
              <a:xfrm>
                <a:off x="3143672" y="1067846"/>
                <a:ext cx="5166320" cy="564770"/>
              </a:xfrm>
              <a:prstGeom prst="rect">
                <a:avLst/>
              </a:prstGeom>
              <a:blipFill>
                <a:blip r:embed="rId3"/>
                <a:stretch>
                  <a:fillRect/>
                </a:stretch>
              </a:blipFill>
            </p:spPr>
            <p:txBody>
              <a:bodyPr/>
              <a:lstStyle/>
              <a:p>
                <a:r>
                  <a:rPr lang="en-US">
                    <a:noFill/>
                  </a:rPr>
                  <a:t> </a:t>
                </a:r>
              </a:p>
            </p:txBody>
          </p:sp>
        </mc:Fallback>
      </mc:AlternateContent>
      <p:sp>
        <p:nvSpPr>
          <p:cNvPr id="2" name="Slide Number Placeholder 1"/>
          <p:cNvSpPr>
            <a:spLocks noGrp="1"/>
          </p:cNvSpPr>
          <p:nvPr>
            <p:ph type="sldNum" sz="quarter" idx="10"/>
          </p:nvPr>
        </p:nvSpPr>
        <p:spPr/>
        <p:txBody>
          <a:bodyPr/>
          <a:lstStyle/>
          <a:p>
            <a:fld id="{17453889-C2FD-184D-8112-E4FB9D919F33}" type="slidenum">
              <a:rPr lang="en-US" smtClean="0"/>
              <a:t>46</a:t>
            </a:fld>
            <a:endParaRPr lang="en-US"/>
          </a:p>
        </p:txBody>
      </p:sp>
      <p:grpSp>
        <p:nvGrpSpPr>
          <p:cNvPr id="3" name="Group 2">
            <a:extLst>
              <a:ext uri="{FF2B5EF4-FFF2-40B4-BE49-F238E27FC236}">
                <a16:creationId xmlns:a16="http://schemas.microsoft.com/office/drawing/2014/main" id="{AB3F0BC8-BC6C-718D-A81C-52D93538693D}"/>
              </a:ext>
            </a:extLst>
          </p:cNvPr>
          <p:cNvGrpSpPr/>
          <p:nvPr/>
        </p:nvGrpSpPr>
        <p:grpSpPr>
          <a:xfrm>
            <a:off x="0" y="0"/>
            <a:ext cx="12192006" cy="614598"/>
            <a:chOff x="1338588" y="1180366"/>
            <a:chExt cx="10390825" cy="871644"/>
          </a:xfrm>
        </p:grpSpPr>
        <p:sp>
          <p:nvSpPr>
            <p:cNvPr id="4" name="Rectangle 3">
              <a:extLst>
                <a:ext uri="{FF2B5EF4-FFF2-40B4-BE49-F238E27FC236}">
                  <a16:creationId xmlns:a16="http://schemas.microsoft.com/office/drawing/2014/main" id="{CA1E5348-83CA-8C68-BAC4-62EBA73F2ECB}"/>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Rectangle 5">
              <a:extLst>
                <a:ext uri="{FF2B5EF4-FFF2-40B4-BE49-F238E27FC236}">
                  <a16:creationId xmlns:a16="http://schemas.microsoft.com/office/drawing/2014/main" id="{1F95C787-BCD8-0EB8-EDED-4C61359CFD99}"/>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Jacobi iterative method</a:t>
              </a:r>
            </a:p>
          </p:txBody>
        </p:sp>
      </p:grpSp>
      <p:pic>
        <p:nvPicPr>
          <p:cNvPr id="7" name="Picture 6">
            <a:extLst>
              <a:ext uri="{FF2B5EF4-FFF2-40B4-BE49-F238E27FC236}">
                <a16:creationId xmlns:a16="http://schemas.microsoft.com/office/drawing/2014/main" id="{3D0791FE-9FB4-C53D-A7A4-CA6558A0094C}"/>
              </a:ext>
            </a:extLst>
          </p:cNvPr>
          <p:cNvPicPr>
            <a:picLocks noChangeAspect="1"/>
          </p:cNvPicPr>
          <p:nvPr/>
        </p:nvPicPr>
        <p:blipFill>
          <a:blip r:embed="rId4"/>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7478406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981200" y="1481800"/>
            <a:ext cx="8229600" cy="4637112"/>
          </a:xfrm>
        </p:spPr>
        <p:txBody>
          <a:bodyPr>
            <a:normAutofit fontScale="92500" lnSpcReduction="10000"/>
          </a:bodyPr>
          <a:lstStyle/>
          <a:p>
            <a:r>
              <a:rPr lang="en-US" dirty="0"/>
              <a:t>Finite viscosity gives more realistic flows</a:t>
            </a:r>
          </a:p>
          <a:p>
            <a:pPr lvl="1"/>
            <a:r>
              <a:rPr lang="en-US" dirty="0"/>
              <a:t>introduces a new field zeta related to the vorticity</a:t>
            </a:r>
          </a:p>
          <a:p>
            <a:pPr lvl="1"/>
            <a:r>
              <a:rPr lang="en-US" dirty="0"/>
              <a:t>equations a bit more complicated but same basic approach</a:t>
            </a:r>
          </a:p>
          <a:p>
            <a:pPr lvl="3"/>
            <a:endParaRPr lang="en-US" dirty="0"/>
          </a:p>
          <a:p>
            <a:r>
              <a:rPr lang="en-US" dirty="0"/>
              <a:t>Terminating the process</a:t>
            </a:r>
          </a:p>
          <a:p>
            <a:pPr lvl="1"/>
            <a:r>
              <a:rPr lang="en-US" dirty="0"/>
              <a:t>larger problems require more iterations</a:t>
            </a:r>
          </a:p>
          <a:p>
            <a:pPr lvl="1"/>
            <a:r>
              <a:rPr lang="en-US" dirty="0"/>
              <a:t>fixed number of iterations OK for performance measurement but not if we want an accurate answer</a:t>
            </a:r>
          </a:p>
          <a:p>
            <a:pPr lvl="1"/>
            <a:r>
              <a:rPr lang="en-US" dirty="0"/>
              <a:t>compute the RMS change in psi and stop when it is small enough</a:t>
            </a:r>
          </a:p>
          <a:p>
            <a:pPr lvl="4"/>
            <a:endParaRPr lang="en-US" dirty="0"/>
          </a:p>
          <a:p>
            <a:r>
              <a:rPr lang="en-US" dirty="0"/>
              <a:t>There are many more efficient methods than Jacobi</a:t>
            </a:r>
          </a:p>
          <a:p>
            <a:pPr lvl="1"/>
            <a:r>
              <a:rPr lang="en-US" dirty="0"/>
              <a:t>But Jacobi is the simplest and easy to </a:t>
            </a:r>
            <a:r>
              <a:rPr lang="en-US" dirty="0" err="1"/>
              <a:t>parallelise</a:t>
            </a:r>
            <a:endParaRPr lang="en-US" dirty="0"/>
          </a:p>
          <a:p>
            <a:pPr lvl="1"/>
            <a:endParaRPr lang="en-US" dirty="0"/>
          </a:p>
        </p:txBody>
      </p:sp>
      <p:sp>
        <p:nvSpPr>
          <p:cNvPr id="2" name="Slide Number Placeholder 1"/>
          <p:cNvSpPr>
            <a:spLocks noGrp="1"/>
          </p:cNvSpPr>
          <p:nvPr>
            <p:ph type="sldNum" sz="quarter" idx="10"/>
          </p:nvPr>
        </p:nvSpPr>
        <p:spPr/>
        <p:txBody>
          <a:bodyPr/>
          <a:lstStyle/>
          <a:p>
            <a:fld id="{17453889-C2FD-184D-8112-E4FB9D919F33}" type="slidenum">
              <a:rPr lang="en-US" smtClean="0"/>
              <a:t>47</a:t>
            </a:fld>
            <a:endParaRPr lang="en-US"/>
          </a:p>
        </p:txBody>
      </p:sp>
      <p:grpSp>
        <p:nvGrpSpPr>
          <p:cNvPr id="5" name="Group 4">
            <a:extLst>
              <a:ext uri="{FF2B5EF4-FFF2-40B4-BE49-F238E27FC236}">
                <a16:creationId xmlns:a16="http://schemas.microsoft.com/office/drawing/2014/main" id="{E83DFE65-FC88-28E9-2B24-D79FB525CE5D}"/>
              </a:ext>
            </a:extLst>
          </p:cNvPr>
          <p:cNvGrpSpPr/>
          <p:nvPr/>
        </p:nvGrpSpPr>
        <p:grpSpPr>
          <a:xfrm>
            <a:off x="86497" y="0"/>
            <a:ext cx="12192006" cy="614598"/>
            <a:chOff x="1338588" y="1180366"/>
            <a:chExt cx="10390825" cy="871644"/>
          </a:xfrm>
        </p:grpSpPr>
        <p:sp>
          <p:nvSpPr>
            <p:cNvPr id="6" name="Rectangle 5">
              <a:extLst>
                <a:ext uri="{FF2B5EF4-FFF2-40B4-BE49-F238E27FC236}">
                  <a16:creationId xmlns:a16="http://schemas.microsoft.com/office/drawing/2014/main" id="{2491ECC6-13A2-A22C-FAD7-2D11EAA918A1}"/>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57F18B94-A45B-D8D9-6C20-7A68091B143E}"/>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Notes</a:t>
              </a:r>
            </a:p>
          </p:txBody>
        </p:sp>
      </p:grpSp>
      <p:pic>
        <p:nvPicPr>
          <p:cNvPr id="8" name="Picture 7">
            <a:extLst>
              <a:ext uri="{FF2B5EF4-FFF2-40B4-BE49-F238E27FC236}">
                <a16:creationId xmlns:a16="http://schemas.microsoft.com/office/drawing/2014/main" id="{8EA1FC0F-2D0B-08CC-761F-B9A3174AC77D}"/>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3606043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2506216"/>
            <a:ext cx="8229600" cy="948401"/>
          </a:xfrm>
        </p:spPr>
        <p:txBody>
          <a:bodyPr/>
          <a:lstStyle/>
          <a:p>
            <a:r>
              <a:rPr lang="en-US" dirty="0" err="1"/>
              <a:t>Parallelisations</a:t>
            </a:r>
            <a:endParaRPr lang="en-US" dirty="0"/>
          </a:p>
        </p:txBody>
      </p:sp>
      <p:sp>
        <p:nvSpPr>
          <p:cNvPr id="3" name="Content Placeholder 2"/>
          <p:cNvSpPr>
            <a:spLocks noGrp="1"/>
          </p:cNvSpPr>
          <p:nvPr>
            <p:ph idx="1"/>
          </p:nvPr>
        </p:nvSpPr>
        <p:spPr>
          <a:xfrm>
            <a:off x="1991544" y="3573016"/>
            <a:ext cx="8229600" cy="604664"/>
          </a:xfrm>
        </p:spPr>
        <p:txBody>
          <a:bodyPr>
            <a:normAutofit fontScale="85000" lnSpcReduction="10000"/>
          </a:bodyPr>
          <a:lstStyle/>
          <a:p>
            <a:pPr marL="0" indent="0">
              <a:buNone/>
            </a:pPr>
            <a:r>
              <a:rPr lang="en-US" dirty="0"/>
              <a:t>How does our code take advantage of multiple processes?</a:t>
            </a:r>
          </a:p>
        </p:txBody>
      </p:sp>
      <p:sp>
        <p:nvSpPr>
          <p:cNvPr id="4" name="Slide Number Placeholder 3"/>
          <p:cNvSpPr>
            <a:spLocks noGrp="1"/>
          </p:cNvSpPr>
          <p:nvPr>
            <p:ph type="sldNum" sz="quarter" idx="10"/>
          </p:nvPr>
        </p:nvSpPr>
        <p:spPr/>
        <p:txBody>
          <a:bodyPr/>
          <a:lstStyle/>
          <a:p>
            <a:fld id="{17453889-C2FD-184D-8112-E4FB9D919F33}" type="slidenum">
              <a:rPr lang="en-US" smtClean="0"/>
              <a:t>48</a:t>
            </a:fld>
            <a:endParaRPr lang="en-US"/>
          </a:p>
        </p:txBody>
      </p:sp>
      <p:grpSp>
        <p:nvGrpSpPr>
          <p:cNvPr id="21" name="Group 20">
            <a:extLst>
              <a:ext uri="{FF2B5EF4-FFF2-40B4-BE49-F238E27FC236}">
                <a16:creationId xmlns:a16="http://schemas.microsoft.com/office/drawing/2014/main" id="{62B57C2E-A335-74E2-7AE1-CB128D4D14FB}"/>
              </a:ext>
            </a:extLst>
          </p:cNvPr>
          <p:cNvGrpSpPr/>
          <p:nvPr/>
        </p:nvGrpSpPr>
        <p:grpSpPr>
          <a:xfrm>
            <a:off x="24712" y="12357"/>
            <a:ext cx="12192006" cy="614598"/>
            <a:chOff x="1338588" y="1180366"/>
            <a:chExt cx="10390825" cy="871644"/>
          </a:xfrm>
        </p:grpSpPr>
        <p:sp>
          <p:nvSpPr>
            <p:cNvPr id="22" name="Rectangle 21">
              <a:extLst>
                <a:ext uri="{FF2B5EF4-FFF2-40B4-BE49-F238E27FC236}">
                  <a16:creationId xmlns:a16="http://schemas.microsoft.com/office/drawing/2014/main" id="{E7A6A24C-323D-9AB5-1A20-D645B5E346DC}"/>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a:extLst>
                <a:ext uri="{FF2B5EF4-FFF2-40B4-BE49-F238E27FC236}">
                  <a16:creationId xmlns:a16="http://schemas.microsoft.com/office/drawing/2014/main" id="{56C6A430-CEA3-94CD-A628-DADBEC667969}"/>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err="1">
                  <a:ln w="0"/>
                  <a:solidFill>
                    <a:schemeClr val="bg1"/>
                  </a:solidFill>
                  <a:effectLst>
                    <a:outerShdw blurRad="38100" dist="19050" dir="2700000" algn="tl" rotWithShape="0">
                      <a:schemeClr val="dk1">
                        <a:alpha val="40000"/>
                      </a:schemeClr>
                    </a:outerShdw>
                  </a:effectLst>
                  <a:latin typeface="+mj-lt"/>
                  <a:ea typeface="+mj-ea"/>
                  <a:cs typeface="+mj-cs"/>
                </a:rPr>
                <a:t>Parallelisations</a:t>
              </a:r>
              <a:endPar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endParaRPr>
            </a:p>
          </p:txBody>
        </p:sp>
      </p:grpSp>
      <p:pic>
        <p:nvPicPr>
          <p:cNvPr id="24" name="Picture 23">
            <a:extLst>
              <a:ext uri="{FF2B5EF4-FFF2-40B4-BE49-F238E27FC236}">
                <a16:creationId xmlns:a16="http://schemas.microsoft.com/office/drawing/2014/main" id="{0812AC12-BA5E-7DF4-F8CE-A505452971C4}"/>
              </a:ext>
            </a:extLst>
          </p:cNvPr>
          <p:cNvPicPr>
            <a:picLocks noChangeAspect="1"/>
          </p:cNvPicPr>
          <p:nvPr/>
        </p:nvPicPr>
        <p:blipFill>
          <a:blip r:embed="rId2"/>
          <a:stretch>
            <a:fillRect/>
          </a:stretch>
        </p:blipFill>
        <p:spPr>
          <a:xfrm>
            <a:off x="11106087" y="58379"/>
            <a:ext cx="1024128" cy="467564"/>
          </a:xfrm>
          <a:prstGeom prst="rect">
            <a:avLst/>
          </a:prstGeom>
        </p:spPr>
      </p:pic>
    </p:spTree>
    <p:extLst>
      <p:ext uri="{BB962C8B-B14F-4D97-AF65-F5344CB8AC3E}">
        <p14:creationId xmlns:p14="http://schemas.microsoft.com/office/powerpoint/2010/main" val="42652773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3"/>
          <p:cNvSpPr txBox="1">
            <a:spLocks noChangeArrowheads="1"/>
          </p:cNvSpPr>
          <p:nvPr/>
        </p:nvSpPr>
        <p:spPr bwMode="auto">
          <a:xfrm>
            <a:off x="0" y="919744"/>
            <a:ext cx="8554218" cy="46805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a:lnSpc>
                <a:spcPct val="120000"/>
              </a:lnSpc>
              <a:spcBef>
                <a:spcPts val="600"/>
              </a:spcBef>
              <a:buClr>
                <a:schemeClr val="bg1">
                  <a:lumMod val="65000"/>
                </a:schemeClr>
              </a:buClr>
              <a:buSzPct val="80000"/>
              <a:buFont typeface="Arial" charset="0"/>
              <a:buChar char="•"/>
            </a:pPr>
            <a:r>
              <a:rPr lang="en-GB" altLang="en-US" sz="1800" b="0" dirty="0">
                <a:solidFill>
                  <a:schemeClr val="tx1"/>
                </a:solidFill>
              </a:rPr>
              <a:t>The algorithm involves calculating the value at each grid point by combining it with the value of its neighbours.</a:t>
            </a:r>
          </a:p>
          <a:p>
            <a:pPr>
              <a:lnSpc>
                <a:spcPct val="120000"/>
              </a:lnSpc>
              <a:spcBef>
                <a:spcPts val="600"/>
              </a:spcBef>
              <a:buClr>
                <a:schemeClr val="bg1">
                  <a:lumMod val="65000"/>
                </a:schemeClr>
              </a:buClr>
              <a:buSzPct val="80000"/>
              <a:buFont typeface="Arial" charset="0"/>
              <a:buChar char="•"/>
            </a:pPr>
            <a:r>
              <a:rPr lang="en-GB" altLang="en-US" sz="1800" b="0" dirty="0">
                <a:solidFill>
                  <a:schemeClr val="tx1"/>
                </a:solidFill>
              </a:rPr>
              <a:t>Same amount of work needed to calculate each grid point – ideal for the geometric decomposition approach.</a:t>
            </a:r>
          </a:p>
          <a:p>
            <a:pPr>
              <a:lnSpc>
                <a:spcPct val="120000"/>
              </a:lnSpc>
              <a:spcBef>
                <a:spcPts val="600"/>
              </a:spcBef>
              <a:buClr>
                <a:schemeClr val="bg1">
                  <a:lumMod val="65000"/>
                </a:schemeClr>
              </a:buClr>
              <a:buSzPct val="80000"/>
              <a:buFont typeface="Arial" charset="0"/>
              <a:buChar char="•"/>
            </a:pPr>
            <a:r>
              <a:rPr lang="en-GB" altLang="en-US" sz="1800" b="0" dirty="0">
                <a:solidFill>
                  <a:schemeClr val="tx1"/>
                </a:solidFill>
              </a:rPr>
              <a:t>Grid is broken up into smaller grids and one is allocated to each process.</a:t>
            </a:r>
          </a:p>
        </p:txBody>
      </p:sp>
      <p:pic>
        <p:nvPicPr>
          <p:cNvPr id="9223" name="Picture 7" descr="C:\Users\dsloanm\Documents\Personal SVN\ARCHER CSE\Practicals\cfd\cfd-docs\gridd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2754" y="3260006"/>
            <a:ext cx="4200946" cy="309634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fld id="{17453889-C2FD-184D-8112-E4FB9D919F33}" type="slidenum">
              <a:rPr lang="en-US" smtClean="0"/>
              <a:t>49</a:t>
            </a:fld>
            <a:endParaRPr lang="en-US"/>
          </a:p>
        </p:txBody>
      </p:sp>
      <p:grpSp>
        <p:nvGrpSpPr>
          <p:cNvPr id="3" name="Group 2">
            <a:extLst>
              <a:ext uri="{FF2B5EF4-FFF2-40B4-BE49-F238E27FC236}">
                <a16:creationId xmlns:a16="http://schemas.microsoft.com/office/drawing/2014/main" id="{858213FC-0D04-7639-0DB4-281D5604C013}"/>
              </a:ext>
            </a:extLst>
          </p:cNvPr>
          <p:cNvGrpSpPr/>
          <p:nvPr/>
        </p:nvGrpSpPr>
        <p:grpSpPr>
          <a:xfrm>
            <a:off x="0" y="0"/>
            <a:ext cx="12192006" cy="614598"/>
            <a:chOff x="1338588" y="1180366"/>
            <a:chExt cx="10390825" cy="871644"/>
          </a:xfrm>
        </p:grpSpPr>
        <p:sp>
          <p:nvSpPr>
            <p:cNvPr id="4" name="Rectangle 3">
              <a:extLst>
                <a:ext uri="{FF2B5EF4-FFF2-40B4-BE49-F238E27FC236}">
                  <a16:creationId xmlns:a16="http://schemas.microsoft.com/office/drawing/2014/main" id="{4F492B6F-163E-7576-A399-8A92C012CA77}"/>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Rectangle 4">
              <a:extLst>
                <a:ext uri="{FF2B5EF4-FFF2-40B4-BE49-F238E27FC236}">
                  <a16:creationId xmlns:a16="http://schemas.microsoft.com/office/drawing/2014/main" id="{87CEAA20-8DEA-DE9D-40B3-27AF41F89693}"/>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Parallel Programming – Grids</a:t>
              </a:r>
            </a:p>
          </p:txBody>
        </p:sp>
      </p:grpSp>
      <p:pic>
        <p:nvPicPr>
          <p:cNvPr id="6" name="Picture 5">
            <a:extLst>
              <a:ext uri="{FF2B5EF4-FFF2-40B4-BE49-F238E27FC236}">
                <a16:creationId xmlns:a16="http://schemas.microsoft.com/office/drawing/2014/main" id="{957E1095-1957-8843-E112-6B28B48CF4BE}"/>
              </a:ext>
            </a:extLst>
          </p:cNvPr>
          <p:cNvPicPr>
            <a:picLocks noChangeAspect="1"/>
          </p:cNvPicPr>
          <p:nvPr/>
        </p:nvPicPr>
        <p:blipFill>
          <a:blip r:embed="rId4"/>
          <a:stretch>
            <a:fillRect/>
          </a:stretch>
        </p:blipFill>
        <p:spPr>
          <a:xfrm>
            <a:off x="11167872" y="46022"/>
            <a:ext cx="1024128" cy="467564"/>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F7AAD-87FF-EE70-7FC8-F7070436D8CC}"/>
              </a:ext>
            </a:extLst>
          </p:cNvPr>
          <p:cNvSpPr>
            <a:spLocks noGrp="1"/>
          </p:cNvSpPr>
          <p:nvPr>
            <p:ph type="title"/>
          </p:nvPr>
        </p:nvSpPr>
        <p:spPr>
          <a:xfrm>
            <a:off x="133349" y="-212859"/>
            <a:ext cx="10515600" cy="1325563"/>
          </a:xfrm>
        </p:spPr>
        <p:txBody>
          <a:bodyPr/>
          <a:lstStyle/>
          <a:p>
            <a:r>
              <a:rPr lang="en-US" dirty="0"/>
              <a:t>What is EPCC?</a:t>
            </a:r>
          </a:p>
        </p:txBody>
      </p:sp>
      <p:sp>
        <p:nvSpPr>
          <p:cNvPr id="4" name="Footer Placeholder 3">
            <a:extLst>
              <a:ext uri="{FF2B5EF4-FFF2-40B4-BE49-F238E27FC236}">
                <a16:creationId xmlns:a16="http://schemas.microsoft.com/office/drawing/2014/main" id="{57061EA0-43A8-6EC9-C169-53E6AD205540}"/>
              </a:ext>
            </a:extLst>
          </p:cNvPr>
          <p:cNvSpPr>
            <a:spLocks noGrp="1"/>
          </p:cNvSpPr>
          <p:nvPr>
            <p:ph type="ftr" sz="quarter" idx="11"/>
          </p:nvPr>
        </p:nvSpPr>
        <p:spPr/>
        <p:txBody>
          <a:bodyPr/>
          <a:lstStyle/>
          <a:p>
            <a:r>
              <a:rPr lang="en-US"/>
              <a:t>EPCC, The University of Edinburgh</a:t>
            </a:r>
            <a:endParaRPr lang="en-US" dirty="0"/>
          </a:p>
        </p:txBody>
      </p:sp>
      <p:sp>
        <p:nvSpPr>
          <p:cNvPr id="5" name="Slide Number Placeholder 4">
            <a:extLst>
              <a:ext uri="{FF2B5EF4-FFF2-40B4-BE49-F238E27FC236}">
                <a16:creationId xmlns:a16="http://schemas.microsoft.com/office/drawing/2014/main" id="{43A41515-7683-4CBE-30DB-1980DD05E88C}"/>
              </a:ext>
            </a:extLst>
          </p:cNvPr>
          <p:cNvSpPr>
            <a:spLocks noGrp="1"/>
          </p:cNvSpPr>
          <p:nvPr>
            <p:ph type="sldNum" sz="quarter" idx="12"/>
          </p:nvPr>
        </p:nvSpPr>
        <p:spPr/>
        <p:txBody>
          <a:bodyPr/>
          <a:lstStyle/>
          <a:p>
            <a:fld id="{2E673B58-0F97-924D-B08E-6218A6BAD949}" type="slidenum">
              <a:rPr lang="en-US" smtClean="0"/>
              <a:t>5</a:t>
            </a:fld>
            <a:endParaRPr lang="en-US"/>
          </a:p>
        </p:txBody>
      </p:sp>
      <p:sp>
        <p:nvSpPr>
          <p:cNvPr id="6" name="Content Placeholder 2">
            <a:extLst>
              <a:ext uri="{FF2B5EF4-FFF2-40B4-BE49-F238E27FC236}">
                <a16:creationId xmlns:a16="http://schemas.microsoft.com/office/drawing/2014/main" id="{7A4A57ED-12C0-B16C-C8E8-D39ABC6BE033}"/>
              </a:ext>
            </a:extLst>
          </p:cNvPr>
          <p:cNvSpPr>
            <a:spLocks noGrp="1"/>
          </p:cNvSpPr>
          <p:nvPr>
            <p:ph idx="1"/>
          </p:nvPr>
        </p:nvSpPr>
        <p:spPr>
          <a:xfrm>
            <a:off x="304797" y="1128922"/>
            <a:ext cx="5524501" cy="2300077"/>
          </a:xfrm>
        </p:spPr>
        <p:txBody>
          <a:bodyPr>
            <a:normAutofit fontScale="85000" lnSpcReduction="10000"/>
          </a:bodyPr>
          <a:lstStyle/>
          <a:p>
            <a:r>
              <a:rPr lang="en-GB" dirty="0"/>
              <a:t>Founded in 1990 (originally Edinburgh Parallel Computing Centre)</a:t>
            </a:r>
          </a:p>
          <a:p>
            <a:r>
              <a:rPr lang="en-GB" dirty="0"/>
              <a:t>A self-funding institute at The University of Edinburgh</a:t>
            </a:r>
          </a:p>
          <a:p>
            <a:r>
              <a:rPr lang="en-GB" dirty="0"/>
              <a:t>Running national parallel systems since Cray T3D in 1994</a:t>
            </a:r>
          </a:p>
        </p:txBody>
      </p:sp>
      <p:pic>
        <p:nvPicPr>
          <p:cNvPr id="7" name="Content Placeholder 4">
            <a:extLst>
              <a:ext uri="{FF2B5EF4-FFF2-40B4-BE49-F238E27FC236}">
                <a16:creationId xmlns:a16="http://schemas.microsoft.com/office/drawing/2014/main" id="{2AD3EF40-C0BB-9172-FCA3-F479E48336B5}"/>
              </a:ext>
            </a:extLst>
          </p:cNvPr>
          <p:cNvPicPr>
            <a:picLocks noChangeAspect="1"/>
          </p:cNvPicPr>
          <p:nvPr/>
        </p:nvPicPr>
        <p:blipFill>
          <a:blip r:embed="rId3"/>
          <a:stretch>
            <a:fillRect/>
          </a:stretch>
        </p:blipFill>
        <p:spPr>
          <a:xfrm>
            <a:off x="6234113" y="1100347"/>
            <a:ext cx="4319485" cy="2879657"/>
          </a:xfrm>
          <a:prstGeom prst="rect">
            <a:avLst/>
          </a:prstGeom>
        </p:spPr>
      </p:pic>
      <p:pic>
        <p:nvPicPr>
          <p:cNvPr id="8" name="Picture 7">
            <a:extLst>
              <a:ext uri="{FF2B5EF4-FFF2-40B4-BE49-F238E27FC236}">
                <a16:creationId xmlns:a16="http://schemas.microsoft.com/office/drawing/2014/main" id="{EBDE89C6-8390-5CE9-16CE-780F4952EF2E}"/>
              </a:ext>
            </a:extLst>
          </p:cNvPr>
          <p:cNvPicPr>
            <a:picLocks noChangeAspect="1"/>
          </p:cNvPicPr>
          <p:nvPr/>
        </p:nvPicPr>
        <p:blipFill>
          <a:blip r:embed="rId4"/>
          <a:stretch>
            <a:fillRect/>
          </a:stretch>
        </p:blipFill>
        <p:spPr>
          <a:xfrm>
            <a:off x="509092" y="3633034"/>
            <a:ext cx="4882057" cy="2637951"/>
          </a:xfrm>
          <a:prstGeom prst="rect">
            <a:avLst/>
          </a:prstGeom>
        </p:spPr>
      </p:pic>
      <p:sp>
        <p:nvSpPr>
          <p:cNvPr id="9" name="Content Placeholder 2">
            <a:extLst>
              <a:ext uri="{FF2B5EF4-FFF2-40B4-BE49-F238E27FC236}">
                <a16:creationId xmlns:a16="http://schemas.microsoft.com/office/drawing/2014/main" id="{29582A4A-D0F0-18B1-0D18-B02032814CFD}"/>
              </a:ext>
            </a:extLst>
          </p:cNvPr>
          <p:cNvSpPr txBox="1">
            <a:spLocks/>
          </p:cNvSpPr>
          <p:nvPr/>
        </p:nvSpPr>
        <p:spPr>
          <a:xfrm>
            <a:off x="5829299" y="4319950"/>
            <a:ext cx="5524501" cy="236674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lvl="1"/>
            <a:r>
              <a:rPr lang="en-GB" dirty="0"/>
              <a:t>Around 140 staff</a:t>
            </a:r>
          </a:p>
          <a:p>
            <a:pPr lvl="1"/>
            <a:r>
              <a:rPr lang="en-GB" dirty="0"/>
              <a:t>Now located in the Bayes Centre just south of city centre</a:t>
            </a:r>
          </a:p>
          <a:p>
            <a:pPr lvl="1"/>
            <a:r>
              <a:rPr lang="en-GB" dirty="0"/>
              <a:t>Advanced Computing Facility (ACF) located ~6 miles south of city centre</a:t>
            </a:r>
          </a:p>
          <a:p>
            <a:endParaRPr lang="en-GB" dirty="0"/>
          </a:p>
        </p:txBody>
      </p:sp>
      <p:pic>
        <p:nvPicPr>
          <p:cNvPr id="3" name="Graphic 2">
            <a:extLst>
              <a:ext uri="{FF2B5EF4-FFF2-40B4-BE49-F238E27FC236}">
                <a16:creationId xmlns:a16="http://schemas.microsoft.com/office/drawing/2014/main" id="{049503EF-3FB2-0AE1-8504-D6E82CFEC757}"/>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9533163" y="61564"/>
            <a:ext cx="2570809" cy="674123"/>
          </a:xfrm>
          <a:prstGeom prst="rect">
            <a:avLst/>
          </a:prstGeom>
        </p:spPr>
      </p:pic>
    </p:spTree>
    <p:extLst>
      <p:ext uri="{BB962C8B-B14F-4D97-AF65-F5344CB8AC3E}">
        <p14:creationId xmlns:p14="http://schemas.microsoft.com/office/powerpoint/2010/main" val="13973467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3"/>
          <p:cNvSpPr txBox="1">
            <a:spLocks noChangeArrowheads="1"/>
          </p:cNvSpPr>
          <p:nvPr/>
        </p:nvSpPr>
        <p:spPr bwMode="auto">
          <a:xfrm>
            <a:off x="1644151" y="990601"/>
            <a:ext cx="8793162" cy="547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5pPr>
            <a:lvl6pPr marL="25146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6pPr>
            <a:lvl7pPr marL="29718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7pPr>
            <a:lvl8pPr marL="34290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8pPr>
            <a:lvl9pPr marL="3886200" indent="-228600" algn="ctr" defTabSz="449263" eaLnBrk="0" fontAlgn="base" hangingPunct="0">
              <a:spcBef>
                <a:spcPct val="0"/>
              </a:spcBef>
              <a:spcAft>
                <a:spcPct val="0"/>
              </a:spcAft>
              <a:buClr>
                <a:srgbClr val="000000"/>
              </a:buClr>
              <a:buSzPct val="100000"/>
              <a:buFont typeface="Times New Roman" pitchFamily="16"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000" b="1">
                <a:solidFill>
                  <a:schemeClr val="bg1"/>
                </a:solidFill>
                <a:latin typeface="Arial" charset="0"/>
                <a:ea typeface="WenQuanYi Micro Hei" charset="0"/>
                <a:cs typeface="WenQuanYi Micro Hei" charset="0"/>
              </a:defRPr>
            </a:lvl9pPr>
          </a:lstStyle>
          <a:p>
            <a:pPr>
              <a:lnSpc>
                <a:spcPct val="120000"/>
              </a:lnSpc>
              <a:spcBef>
                <a:spcPts val="600"/>
              </a:spcBef>
              <a:buClr>
                <a:schemeClr val="bg1">
                  <a:lumMod val="65000"/>
                </a:schemeClr>
              </a:buClr>
              <a:buSzPct val="80000"/>
              <a:buFont typeface="Arial" charset="0"/>
              <a:buChar char="•"/>
            </a:pPr>
            <a:r>
              <a:rPr lang="en-GB" altLang="en-US" b="0" dirty="0">
                <a:solidFill>
                  <a:schemeClr val="tx1"/>
                </a:solidFill>
              </a:rPr>
              <a:t>Points on the edge of a grid present a challenge. Required data is shipped to a remote processor. Processes must therefore communicate. </a:t>
            </a:r>
          </a:p>
          <a:p>
            <a:pPr>
              <a:lnSpc>
                <a:spcPct val="120000"/>
              </a:lnSpc>
              <a:spcBef>
                <a:spcPts val="600"/>
              </a:spcBef>
              <a:buClr>
                <a:schemeClr val="bg1">
                  <a:lumMod val="65000"/>
                </a:schemeClr>
              </a:buClr>
              <a:buSzPct val="80000"/>
              <a:buFont typeface="Arial" charset="0"/>
              <a:buChar char="•"/>
            </a:pPr>
            <a:r>
              <a:rPr lang="en-GB" altLang="en-US" b="0" dirty="0">
                <a:solidFill>
                  <a:schemeClr val="tx1"/>
                </a:solidFill>
              </a:rPr>
              <a:t>Solution is for processor grid to have a boundary layer on adjoining sides.</a:t>
            </a:r>
          </a:p>
          <a:p>
            <a:pPr>
              <a:lnSpc>
                <a:spcPct val="120000"/>
              </a:lnSpc>
              <a:spcBef>
                <a:spcPts val="600"/>
              </a:spcBef>
              <a:buClr>
                <a:schemeClr val="bg1">
                  <a:lumMod val="65000"/>
                </a:schemeClr>
              </a:buClr>
              <a:buSzPct val="80000"/>
              <a:buFont typeface="Arial" charset="0"/>
              <a:buChar char="•"/>
            </a:pPr>
            <a:r>
              <a:rPr lang="en-GB" altLang="en-US" b="0" dirty="0">
                <a:solidFill>
                  <a:schemeClr val="tx1"/>
                </a:solidFill>
              </a:rPr>
              <a:t>Layer is not writable by the local process.</a:t>
            </a:r>
          </a:p>
          <a:p>
            <a:pPr>
              <a:lnSpc>
                <a:spcPct val="120000"/>
              </a:lnSpc>
              <a:spcBef>
                <a:spcPts val="600"/>
              </a:spcBef>
              <a:buClr>
                <a:schemeClr val="bg1">
                  <a:lumMod val="65000"/>
                </a:schemeClr>
              </a:buClr>
              <a:buSzPct val="80000"/>
              <a:buFont typeface="Arial" charset="0"/>
              <a:buChar char="•"/>
            </a:pPr>
            <a:r>
              <a:rPr lang="en-GB" altLang="en-US" b="0" dirty="0">
                <a:solidFill>
                  <a:schemeClr val="tx1"/>
                </a:solidFill>
              </a:rPr>
              <a:t>Updated by another process which in turn will have a boundary updated by the local process.</a:t>
            </a:r>
          </a:p>
          <a:p>
            <a:pPr>
              <a:lnSpc>
                <a:spcPct val="120000"/>
              </a:lnSpc>
              <a:spcBef>
                <a:spcPts val="600"/>
              </a:spcBef>
              <a:buClr>
                <a:schemeClr val="bg1">
                  <a:lumMod val="65000"/>
                </a:schemeClr>
              </a:buClr>
              <a:buSzPct val="80000"/>
              <a:buFont typeface="Arial" charset="0"/>
              <a:buChar char="•"/>
            </a:pPr>
            <a:r>
              <a:rPr lang="en-GB" altLang="en-US" b="0" dirty="0">
                <a:solidFill>
                  <a:schemeClr val="tx1"/>
                </a:solidFill>
              </a:rPr>
              <a:t>Layer is generally known as a </a:t>
            </a:r>
            <a:r>
              <a:rPr lang="en-GB" altLang="en-US" b="0" i="1" dirty="0">
                <a:solidFill>
                  <a:schemeClr val="tx1"/>
                </a:solidFill>
              </a:rPr>
              <a:t>halo</a:t>
            </a:r>
            <a:r>
              <a:rPr lang="en-GB" altLang="en-US" b="0" dirty="0">
                <a:solidFill>
                  <a:schemeClr val="tx1"/>
                </a:solidFill>
              </a:rPr>
              <a:t> and the inter-process communication which ensures their data is correct and up to date is a </a:t>
            </a:r>
            <a:r>
              <a:rPr lang="en-GB" altLang="en-US" b="0" i="1" dirty="0">
                <a:solidFill>
                  <a:schemeClr val="tx1"/>
                </a:solidFill>
              </a:rPr>
              <a:t>halo swap</a:t>
            </a:r>
            <a:r>
              <a:rPr lang="en-GB" altLang="en-US" b="0" dirty="0">
                <a:solidFill>
                  <a:schemeClr val="tx1"/>
                </a:solidFill>
              </a:rPr>
              <a:t>.</a:t>
            </a:r>
          </a:p>
          <a:p>
            <a:pPr>
              <a:lnSpc>
                <a:spcPct val="120000"/>
              </a:lnSpc>
              <a:spcBef>
                <a:spcPts val="600"/>
              </a:spcBef>
              <a:buClr>
                <a:schemeClr val="bg1">
                  <a:lumMod val="65000"/>
                </a:schemeClr>
              </a:buClr>
              <a:buSzPct val="80000"/>
            </a:pPr>
            <a:endParaRPr lang="en-GB" altLang="en-US" sz="2400" b="0" dirty="0">
              <a:solidFill>
                <a:srgbClr val="00114D"/>
              </a:solidFill>
            </a:endParaRPr>
          </a:p>
        </p:txBody>
      </p:sp>
      <p:pic>
        <p:nvPicPr>
          <p:cNvPr id="10247" name="Picture 7" descr="C:\Users\dsloanm\Documents\Personal SVN\ARCHER CSE\Practicals\cfd\cfd-docs\bou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1739" y="4365104"/>
            <a:ext cx="3244147" cy="237626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fld id="{17453889-C2FD-184D-8112-E4FB9D919F33}" type="slidenum">
              <a:rPr lang="en-US" smtClean="0"/>
              <a:t>50</a:t>
            </a:fld>
            <a:endParaRPr lang="en-US"/>
          </a:p>
        </p:txBody>
      </p:sp>
      <p:grpSp>
        <p:nvGrpSpPr>
          <p:cNvPr id="3" name="Group 2">
            <a:extLst>
              <a:ext uri="{FF2B5EF4-FFF2-40B4-BE49-F238E27FC236}">
                <a16:creationId xmlns:a16="http://schemas.microsoft.com/office/drawing/2014/main" id="{437216A2-8E81-253D-1EE6-30A89F7B3657}"/>
              </a:ext>
            </a:extLst>
          </p:cNvPr>
          <p:cNvGrpSpPr/>
          <p:nvPr/>
        </p:nvGrpSpPr>
        <p:grpSpPr>
          <a:xfrm>
            <a:off x="0" y="0"/>
            <a:ext cx="12192006" cy="614598"/>
            <a:chOff x="1338588" y="1180366"/>
            <a:chExt cx="10390825" cy="871644"/>
          </a:xfrm>
        </p:grpSpPr>
        <p:sp>
          <p:nvSpPr>
            <p:cNvPr id="4" name="Rectangle 3">
              <a:extLst>
                <a:ext uri="{FF2B5EF4-FFF2-40B4-BE49-F238E27FC236}">
                  <a16:creationId xmlns:a16="http://schemas.microsoft.com/office/drawing/2014/main" id="{9B6B6A22-C8AC-C42E-16E8-5182BDFEB832}"/>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Rectangle 4">
              <a:extLst>
                <a:ext uri="{FF2B5EF4-FFF2-40B4-BE49-F238E27FC236}">
                  <a16:creationId xmlns:a16="http://schemas.microsoft.com/office/drawing/2014/main" id="{577DE195-B25F-EAAF-C2C2-6771B149B3AC}"/>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Parallel Programming – Halo Swapping</a:t>
              </a:r>
            </a:p>
          </p:txBody>
        </p:sp>
      </p:grpSp>
      <p:pic>
        <p:nvPicPr>
          <p:cNvPr id="6" name="Picture 5">
            <a:extLst>
              <a:ext uri="{FF2B5EF4-FFF2-40B4-BE49-F238E27FC236}">
                <a16:creationId xmlns:a16="http://schemas.microsoft.com/office/drawing/2014/main" id="{CEB10CA6-1B0A-F32F-F261-B337BD6CFB4D}"/>
              </a:ext>
            </a:extLst>
          </p:cNvPr>
          <p:cNvPicPr>
            <a:picLocks noChangeAspect="1"/>
          </p:cNvPicPr>
          <p:nvPr/>
        </p:nvPicPr>
        <p:blipFill>
          <a:blip r:embed="rId4"/>
          <a:stretch>
            <a:fillRect/>
          </a:stretch>
        </p:blipFill>
        <p:spPr>
          <a:xfrm>
            <a:off x="11167872" y="46022"/>
            <a:ext cx="1024128" cy="467564"/>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EF03D-BDF7-EF2A-F6B8-BE79C39CB2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155AB1-81E5-A460-DC56-B8991B715E20}"/>
              </a:ext>
            </a:extLst>
          </p:cNvPr>
          <p:cNvSpPr>
            <a:spLocks noGrp="1"/>
          </p:cNvSpPr>
          <p:nvPr>
            <p:ph type="title"/>
          </p:nvPr>
        </p:nvSpPr>
        <p:spPr>
          <a:xfrm>
            <a:off x="1293044" y="1236216"/>
            <a:ext cx="10581456" cy="4110484"/>
          </a:xfrm>
        </p:spPr>
        <p:txBody>
          <a:bodyPr>
            <a:noAutofit/>
          </a:bodyPr>
          <a:lstStyle/>
          <a:p>
            <a:pPr marL="342900" indent="-342900">
              <a:lnSpc>
                <a:spcPct val="120000"/>
              </a:lnSpc>
              <a:spcBef>
                <a:spcPts val="600"/>
              </a:spcBef>
              <a:buClr>
                <a:schemeClr val="bg1">
                  <a:lumMod val="65000"/>
                </a:schemeClr>
              </a:buClr>
              <a:buSzPct val="80000"/>
              <a:buFont typeface="Arial" panose="020B0604020202020204" pitchFamily="34" charset="0"/>
              <a:buChar char="•"/>
            </a:pPr>
            <a:r>
              <a:rPr lang="en-GB" altLang="en-US" sz="2000" dirty="0"/>
              <a:t>Data is exchanged via calls to MPI library</a:t>
            </a:r>
            <a:br>
              <a:rPr lang="en-GB" altLang="en-US" sz="2000" dirty="0"/>
            </a:br>
            <a:br>
              <a:rPr lang="en-GB" altLang="en-US" sz="2000" dirty="0"/>
            </a:br>
            <a:r>
              <a:rPr lang="en-GB" altLang="en-US" sz="2000" dirty="0"/>
              <a:t>Explore the code!</a:t>
            </a:r>
            <a:br>
              <a:rPr lang="en-GB" altLang="en-US" sz="2000" dirty="0"/>
            </a:br>
            <a:br>
              <a:rPr lang="en-GB" altLang="en-US" sz="2000" dirty="0"/>
            </a:br>
            <a:r>
              <a:rPr lang="en-GB" altLang="en-US" sz="2000" dirty="0"/>
              <a:t>e.g. rank 0 sends “right”</a:t>
            </a:r>
            <a:br>
              <a:rPr lang="en-GB" altLang="en-US" sz="2000" dirty="0"/>
            </a:br>
            <a:r>
              <a:rPr lang="en-GB" altLang="en-US" sz="2000" dirty="0" err="1">
                <a:latin typeface="Courier New" panose="02070309020205020404" pitchFamily="49" charset="0"/>
                <a:cs typeface="Courier New" panose="02070309020205020404" pitchFamily="49" charset="0"/>
              </a:rPr>
              <a:t>MPI_Send</a:t>
            </a:r>
            <a:r>
              <a:rPr lang="en-GB" altLang="en-US" sz="2000" dirty="0">
                <a:latin typeface="Courier New" panose="02070309020205020404" pitchFamily="49" charset="0"/>
                <a:cs typeface="Courier New" panose="02070309020205020404" pitchFamily="49" charset="0"/>
              </a:rPr>
              <a:t>(&amp;x[m][1],n,MPI_DOUBLE,rank+1,tag,comm)</a:t>
            </a:r>
            <a:br>
              <a:rPr lang="en-GB" altLang="en-US" sz="2000" dirty="0">
                <a:latin typeface="Courier New" panose="02070309020205020404" pitchFamily="49" charset="0"/>
                <a:cs typeface="Courier New" panose="02070309020205020404" pitchFamily="49" charset="0"/>
              </a:rPr>
            </a:br>
            <a:br>
              <a:rPr lang="en-GB" altLang="en-US" sz="2000" dirty="0">
                <a:latin typeface="Courier New" panose="02070309020205020404" pitchFamily="49" charset="0"/>
                <a:cs typeface="Courier New" panose="02070309020205020404" pitchFamily="49" charset="0"/>
              </a:rPr>
            </a:br>
            <a:r>
              <a:rPr lang="en-GB" altLang="en-US" sz="2000" dirty="0">
                <a:latin typeface="Arial" panose="020B0604020202020204" pitchFamily="34" charset="0"/>
                <a:cs typeface="Arial" panose="020B0604020202020204" pitchFamily="34" charset="0"/>
              </a:rPr>
              <a:t>Last rank receives from the left</a:t>
            </a:r>
            <a:br>
              <a:rPr lang="en-GB" altLang="en-US" sz="2000" dirty="0">
                <a:latin typeface="Courier New" panose="02070309020205020404" pitchFamily="49" charset="0"/>
                <a:cs typeface="Courier New" panose="02070309020205020404" pitchFamily="49" charset="0"/>
              </a:rPr>
            </a:br>
            <a:r>
              <a:rPr lang="en-GB" altLang="en-US" sz="2000" dirty="0" err="1">
                <a:latin typeface="Courier New" panose="02070309020205020404" pitchFamily="49" charset="0"/>
                <a:cs typeface="Courier New" panose="02070309020205020404" pitchFamily="49" charset="0"/>
              </a:rPr>
              <a:t>MPI_Recv</a:t>
            </a:r>
            <a:r>
              <a:rPr lang="en-GB" altLang="en-US" sz="2000" dirty="0">
                <a:latin typeface="Courier New" panose="02070309020205020404" pitchFamily="49" charset="0"/>
                <a:cs typeface="Courier New" panose="02070309020205020404" pitchFamily="49" charset="0"/>
              </a:rPr>
              <a:t>(&amp;x[0][1],n,MPI_DOUBLE,rank-1,tag,comm,&amp;status);</a:t>
            </a:r>
          </a:p>
        </p:txBody>
      </p:sp>
      <p:sp>
        <p:nvSpPr>
          <p:cNvPr id="4" name="Slide Number Placeholder 3">
            <a:extLst>
              <a:ext uri="{FF2B5EF4-FFF2-40B4-BE49-F238E27FC236}">
                <a16:creationId xmlns:a16="http://schemas.microsoft.com/office/drawing/2014/main" id="{DE532778-9CB9-2C47-17CC-164E0D0E18FF}"/>
              </a:ext>
            </a:extLst>
          </p:cNvPr>
          <p:cNvSpPr>
            <a:spLocks noGrp="1"/>
          </p:cNvSpPr>
          <p:nvPr>
            <p:ph type="sldNum" sz="quarter" idx="10"/>
          </p:nvPr>
        </p:nvSpPr>
        <p:spPr/>
        <p:txBody>
          <a:bodyPr/>
          <a:lstStyle/>
          <a:p>
            <a:fld id="{17453889-C2FD-184D-8112-E4FB9D919F33}" type="slidenum">
              <a:rPr lang="en-US" smtClean="0"/>
              <a:t>51</a:t>
            </a:fld>
            <a:endParaRPr lang="en-US"/>
          </a:p>
        </p:txBody>
      </p:sp>
      <p:grpSp>
        <p:nvGrpSpPr>
          <p:cNvPr id="5" name="Group 4">
            <a:extLst>
              <a:ext uri="{FF2B5EF4-FFF2-40B4-BE49-F238E27FC236}">
                <a16:creationId xmlns:a16="http://schemas.microsoft.com/office/drawing/2014/main" id="{893E2237-BFAC-DE9A-1884-E37D467572CD}"/>
              </a:ext>
            </a:extLst>
          </p:cNvPr>
          <p:cNvGrpSpPr/>
          <p:nvPr/>
        </p:nvGrpSpPr>
        <p:grpSpPr>
          <a:xfrm>
            <a:off x="0" y="0"/>
            <a:ext cx="12192006" cy="614598"/>
            <a:chOff x="1338588" y="1180366"/>
            <a:chExt cx="10390825" cy="871644"/>
          </a:xfrm>
        </p:grpSpPr>
        <p:sp>
          <p:nvSpPr>
            <p:cNvPr id="6" name="Rectangle 5">
              <a:extLst>
                <a:ext uri="{FF2B5EF4-FFF2-40B4-BE49-F238E27FC236}">
                  <a16:creationId xmlns:a16="http://schemas.microsoft.com/office/drawing/2014/main" id="{D068BEBF-0956-D611-9F9E-2837DCB7A048}"/>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92C6EDCB-2FB8-C934-3AEA-B4504E29F123}"/>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MPI communication</a:t>
              </a:r>
            </a:p>
          </p:txBody>
        </p:sp>
      </p:grpSp>
      <p:pic>
        <p:nvPicPr>
          <p:cNvPr id="8" name="Picture 7">
            <a:extLst>
              <a:ext uri="{FF2B5EF4-FFF2-40B4-BE49-F238E27FC236}">
                <a16:creationId xmlns:a16="http://schemas.microsoft.com/office/drawing/2014/main" id="{477D112F-E5DA-49F3-9F70-8B576F27DEF4}"/>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39164035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0BE91-9327-541E-9254-F12E685BB10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EFC2A6-2433-1DB9-3864-920B4380095D}"/>
              </a:ext>
            </a:extLst>
          </p:cNvPr>
          <p:cNvSpPr>
            <a:spLocks noGrp="1"/>
          </p:cNvSpPr>
          <p:nvPr>
            <p:ph idx="1"/>
          </p:nvPr>
        </p:nvSpPr>
        <p:spPr>
          <a:xfrm>
            <a:off x="231184" y="914400"/>
            <a:ext cx="11239501" cy="4464496"/>
          </a:xfrm>
        </p:spPr>
        <p:txBody>
          <a:bodyPr>
            <a:normAutofit/>
          </a:bodyPr>
          <a:lstStyle/>
          <a:p>
            <a:r>
              <a:rPr lang="en-GB" dirty="0"/>
              <a:t>Most HPC systems use some form of “queuing”</a:t>
            </a:r>
          </a:p>
          <a:p>
            <a:r>
              <a:rPr lang="en-GB" dirty="0"/>
              <a:t>User logs in to login node</a:t>
            </a:r>
          </a:p>
          <a:p>
            <a:r>
              <a:rPr lang="en-GB" dirty="0"/>
              <a:t>Job then runs on compute nodes, via scheduler</a:t>
            </a:r>
          </a:p>
          <a:p>
            <a:r>
              <a:rPr lang="en-GB" dirty="0"/>
              <a:t>Batch script required (parallel codes can’t usually be run directly). E.g.</a:t>
            </a:r>
          </a:p>
          <a:p>
            <a:pPr marL="0" indent="0">
              <a:buNone/>
            </a:pPr>
            <a:endParaRPr lang="en-GB" dirty="0"/>
          </a:p>
        </p:txBody>
      </p:sp>
      <p:sp>
        <p:nvSpPr>
          <p:cNvPr id="4" name="Slide Number Placeholder 3">
            <a:extLst>
              <a:ext uri="{FF2B5EF4-FFF2-40B4-BE49-F238E27FC236}">
                <a16:creationId xmlns:a16="http://schemas.microsoft.com/office/drawing/2014/main" id="{8231A202-25BA-95F4-348D-9FE8D51FDB46}"/>
              </a:ext>
            </a:extLst>
          </p:cNvPr>
          <p:cNvSpPr>
            <a:spLocks noGrp="1"/>
          </p:cNvSpPr>
          <p:nvPr>
            <p:ph type="sldNum" sz="quarter" idx="10"/>
          </p:nvPr>
        </p:nvSpPr>
        <p:spPr/>
        <p:txBody>
          <a:bodyPr/>
          <a:lstStyle/>
          <a:p>
            <a:fld id="{17453889-C2FD-184D-8112-E4FB9D919F33}" type="slidenum">
              <a:rPr lang="en-US" smtClean="0">
                <a:latin typeface="+mn-lt"/>
              </a:rPr>
              <a:t>52</a:t>
            </a:fld>
            <a:endParaRPr lang="en-US">
              <a:latin typeface="+mn-lt"/>
            </a:endParaRPr>
          </a:p>
        </p:txBody>
      </p:sp>
      <p:grpSp>
        <p:nvGrpSpPr>
          <p:cNvPr id="2" name="Group 1">
            <a:extLst>
              <a:ext uri="{FF2B5EF4-FFF2-40B4-BE49-F238E27FC236}">
                <a16:creationId xmlns:a16="http://schemas.microsoft.com/office/drawing/2014/main" id="{7774A0EA-F59A-86A3-7C3F-57E9C3E9350A}"/>
              </a:ext>
            </a:extLst>
          </p:cNvPr>
          <p:cNvGrpSpPr/>
          <p:nvPr/>
        </p:nvGrpSpPr>
        <p:grpSpPr>
          <a:xfrm>
            <a:off x="0" y="12068"/>
            <a:ext cx="12192006" cy="614598"/>
            <a:chOff x="1338588" y="1180366"/>
            <a:chExt cx="10390825" cy="871644"/>
          </a:xfrm>
        </p:grpSpPr>
        <p:sp>
          <p:nvSpPr>
            <p:cNvPr id="6" name="Rectangle 5">
              <a:extLst>
                <a:ext uri="{FF2B5EF4-FFF2-40B4-BE49-F238E27FC236}">
                  <a16:creationId xmlns:a16="http://schemas.microsoft.com/office/drawing/2014/main" id="{4E20730C-8483-1F59-42F6-19180E6512A9}"/>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80464664-AA46-45D8-F56C-CC5E41853D0F}"/>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Running a parallel code: Batch systems</a:t>
              </a:r>
            </a:p>
          </p:txBody>
        </p:sp>
      </p:grpSp>
      <p:pic>
        <p:nvPicPr>
          <p:cNvPr id="8" name="Picture 7">
            <a:extLst>
              <a:ext uri="{FF2B5EF4-FFF2-40B4-BE49-F238E27FC236}">
                <a16:creationId xmlns:a16="http://schemas.microsoft.com/office/drawing/2014/main" id="{B0B0680B-DB4A-16F4-7A11-2379FACD42B4}"/>
              </a:ext>
            </a:extLst>
          </p:cNvPr>
          <p:cNvPicPr>
            <a:picLocks noChangeAspect="1"/>
          </p:cNvPicPr>
          <p:nvPr/>
        </p:nvPicPr>
        <p:blipFill>
          <a:blip r:embed="rId2"/>
          <a:stretch>
            <a:fillRect/>
          </a:stretch>
        </p:blipFill>
        <p:spPr>
          <a:xfrm>
            <a:off x="11167872" y="46022"/>
            <a:ext cx="1024128" cy="467564"/>
          </a:xfrm>
          <a:prstGeom prst="rect">
            <a:avLst/>
          </a:prstGeom>
        </p:spPr>
      </p:pic>
      <p:pic>
        <p:nvPicPr>
          <p:cNvPr id="9" name="Picture 8">
            <a:extLst>
              <a:ext uri="{FF2B5EF4-FFF2-40B4-BE49-F238E27FC236}">
                <a16:creationId xmlns:a16="http://schemas.microsoft.com/office/drawing/2014/main" id="{A7993ED5-978E-17FF-DDF2-702DF6CEDFDF}"/>
              </a:ext>
            </a:extLst>
          </p:cNvPr>
          <p:cNvPicPr>
            <a:picLocks noChangeAspect="1"/>
          </p:cNvPicPr>
          <p:nvPr/>
        </p:nvPicPr>
        <p:blipFill>
          <a:blip r:embed="rId3"/>
          <a:stretch>
            <a:fillRect/>
          </a:stretch>
        </p:blipFill>
        <p:spPr>
          <a:xfrm>
            <a:off x="4638085" y="3429000"/>
            <a:ext cx="6832600" cy="2514600"/>
          </a:xfrm>
          <a:prstGeom prst="rect">
            <a:avLst/>
          </a:prstGeom>
        </p:spPr>
      </p:pic>
      <p:sp>
        <p:nvSpPr>
          <p:cNvPr id="10" name="TextBox 9">
            <a:extLst>
              <a:ext uri="{FF2B5EF4-FFF2-40B4-BE49-F238E27FC236}">
                <a16:creationId xmlns:a16="http://schemas.microsoft.com/office/drawing/2014/main" id="{AFC5EB17-48AE-8C89-AA94-ED78C1531EDF}"/>
              </a:ext>
            </a:extLst>
          </p:cNvPr>
          <p:cNvSpPr txBox="1"/>
          <p:nvPr/>
        </p:nvSpPr>
        <p:spPr>
          <a:xfrm>
            <a:off x="6056511" y="6055472"/>
            <a:ext cx="5414174" cy="369332"/>
          </a:xfrm>
          <a:prstGeom prst="rect">
            <a:avLst/>
          </a:prstGeom>
          <a:noFill/>
        </p:spPr>
        <p:txBody>
          <a:bodyPr wrap="none" rtlCol="0">
            <a:spAutoFit/>
          </a:bodyPr>
          <a:lstStyle/>
          <a:p>
            <a:r>
              <a:rPr lang="en-US" i="1" dirty="0"/>
              <a:t>Source: https://</a:t>
            </a:r>
            <a:r>
              <a:rPr lang="en-US" i="1" dirty="0" err="1"/>
              <a:t>hpc-wiki.info</a:t>
            </a:r>
            <a:r>
              <a:rPr lang="en-US" i="1" dirty="0"/>
              <a:t>/</a:t>
            </a:r>
            <a:r>
              <a:rPr lang="en-US" i="1" dirty="0" err="1"/>
              <a:t>hpc</a:t>
            </a:r>
            <a:r>
              <a:rPr lang="en-US" i="1" dirty="0"/>
              <a:t>/</a:t>
            </a:r>
            <a:r>
              <a:rPr lang="en-US" i="1" dirty="0" err="1"/>
              <a:t>Scheduling_Basics</a:t>
            </a:r>
            <a:endParaRPr lang="en-US" i="1" dirty="0"/>
          </a:p>
        </p:txBody>
      </p:sp>
      <p:sp>
        <p:nvSpPr>
          <p:cNvPr id="11" name="TextBox 10">
            <a:extLst>
              <a:ext uri="{FF2B5EF4-FFF2-40B4-BE49-F238E27FC236}">
                <a16:creationId xmlns:a16="http://schemas.microsoft.com/office/drawing/2014/main" id="{4C86202A-50B9-B520-79A1-BFF7CA787EDA}"/>
              </a:ext>
            </a:extLst>
          </p:cNvPr>
          <p:cNvSpPr txBox="1"/>
          <p:nvPr/>
        </p:nvSpPr>
        <p:spPr>
          <a:xfrm>
            <a:off x="316777" y="2752464"/>
            <a:ext cx="3703061" cy="4247317"/>
          </a:xfrm>
          <a:prstGeom prst="rect">
            <a:avLst/>
          </a:prstGeom>
          <a:noFill/>
        </p:spPr>
        <p:txBody>
          <a:bodyPr wrap="square" rtlCol="0">
            <a:spAutoFit/>
          </a:bodyPr>
          <a:lstStyle/>
          <a:p>
            <a:r>
              <a:rPr lang="en-GB" dirty="0"/>
              <a:t>&gt;./</a:t>
            </a:r>
            <a:r>
              <a:rPr lang="en-GB" dirty="0" err="1"/>
              <a:t>a.out</a:t>
            </a:r>
            <a:r>
              <a:rPr lang="en-GB" dirty="0"/>
              <a:t>        </a:t>
            </a:r>
            <a:r>
              <a:rPr lang="en-GB" sz="3600" dirty="0">
                <a:solidFill>
                  <a:srgbClr val="FF0000"/>
                </a:solidFill>
              </a:rPr>
              <a:t>✘</a:t>
            </a:r>
            <a:endParaRPr lang="en-GB" dirty="0">
              <a:solidFill>
                <a:srgbClr val="FF0000"/>
              </a:solidFill>
            </a:endParaRPr>
          </a:p>
          <a:p>
            <a:r>
              <a:rPr lang="en-GB" dirty="0"/>
              <a:t>Error</a:t>
            </a:r>
          </a:p>
          <a:p>
            <a:r>
              <a:rPr lang="en-GB" dirty="0"/>
              <a:t>&gt;</a:t>
            </a:r>
          </a:p>
          <a:p>
            <a:r>
              <a:rPr lang="en-GB" dirty="0"/>
              <a:t>&gt; cat </a:t>
            </a:r>
            <a:r>
              <a:rPr lang="en-GB" dirty="0" err="1"/>
              <a:t>myscript.slurm</a:t>
            </a:r>
            <a:r>
              <a:rPr lang="en-GB" dirty="0"/>
              <a:t> </a:t>
            </a:r>
          </a:p>
          <a:p>
            <a:r>
              <a:rPr lang="en-GB" dirty="0"/>
              <a:t>#!/bin/bash</a:t>
            </a:r>
          </a:p>
          <a:p>
            <a:r>
              <a:rPr lang="en-GB" dirty="0"/>
              <a:t>#SBATCH -p scarf</a:t>
            </a:r>
          </a:p>
          <a:p>
            <a:r>
              <a:rPr lang="en-GB" dirty="0"/>
              <a:t>#SBATCH -n 32</a:t>
            </a:r>
          </a:p>
          <a:p>
            <a:r>
              <a:rPr lang="en-GB" dirty="0"/>
              <a:t>#SBATCH -t 30</a:t>
            </a:r>
          </a:p>
          <a:p>
            <a:r>
              <a:rPr lang="en-GB" dirty="0"/>
              <a:t>#SBATCH -o %</a:t>
            </a:r>
            <a:r>
              <a:rPr lang="en-GB" dirty="0" err="1"/>
              <a:t>J.log</a:t>
            </a:r>
            <a:endParaRPr lang="en-GB" dirty="0"/>
          </a:p>
          <a:p>
            <a:r>
              <a:rPr lang="en-GB" dirty="0"/>
              <a:t>#SBATCH -e %</a:t>
            </a:r>
            <a:r>
              <a:rPr lang="en-GB" dirty="0" err="1"/>
              <a:t>J.err</a:t>
            </a:r>
            <a:endParaRPr lang="en-GB" dirty="0"/>
          </a:p>
          <a:p>
            <a:r>
              <a:rPr lang="en-GB" dirty="0" err="1"/>
              <a:t>mpirun</a:t>
            </a:r>
            <a:r>
              <a:rPr lang="en-GB" dirty="0"/>
              <a:t> ./</a:t>
            </a:r>
            <a:r>
              <a:rPr lang="en-GB" dirty="0" err="1"/>
              <a:t>a.out</a:t>
            </a:r>
            <a:br>
              <a:rPr lang="en-GB" dirty="0"/>
            </a:br>
            <a:r>
              <a:rPr lang="en-GB" dirty="0"/>
              <a:t>&gt; </a:t>
            </a:r>
            <a:r>
              <a:rPr lang="en-GB" dirty="0" err="1"/>
              <a:t>sbatch</a:t>
            </a:r>
            <a:r>
              <a:rPr lang="en-GB" dirty="0"/>
              <a:t> </a:t>
            </a:r>
            <a:r>
              <a:rPr lang="en-GB" dirty="0" err="1"/>
              <a:t>myscript.slurm</a:t>
            </a:r>
            <a:endParaRPr lang="en-GB" dirty="0"/>
          </a:p>
          <a:p>
            <a:r>
              <a:rPr lang="en-GB" dirty="0"/>
              <a:t>Submitted batch job 3133179 </a:t>
            </a:r>
            <a:endParaRPr lang="en-GB" dirty="0">
              <a:solidFill>
                <a:schemeClr val="accent6"/>
              </a:solidFill>
            </a:endParaRPr>
          </a:p>
          <a:p>
            <a:endParaRPr lang="en-US" dirty="0"/>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685E91FB-5BAD-CCC9-44CA-EE3D82B38516}"/>
                  </a:ext>
                </a:extLst>
              </p:cNvPr>
              <p:cNvSpPr txBox="1"/>
              <p:nvPr/>
            </p:nvSpPr>
            <p:spPr>
              <a:xfrm>
                <a:off x="3430165" y="6062685"/>
                <a:ext cx="740908" cy="724237"/>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sz="3600" i="1" smtClean="0">
                          <a:solidFill>
                            <a:schemeClr val="accent6">
                              <a:lumMod val="60000"/>
                              <a:lumOff val="40000"/>
                            </a:schemeClr>
                          </a:solidFill>
                          <a:latin typeface="Cambria Math" panose="02040503050406030204" pitchFamily="18" charset="0"/>
                        </a:rPr>
                        <m:t>✔</m:t>
                      </m:r>
                    </m:oMath>
                  </m:oMathPara>
                </a14:m>
                <a:endParaRPr lang="en-US" sz="3600" dirty="0">
                  <a:solidFill>
                    <a:schemeClr val="accent6">
                      <a:lumMod val="60000"/>
                      <a:lumOff val="40000"/>
                    </a:schemeClr>
                  </a:solidFill>
                </a:endParaRPr>
              </a:p>
            </p:txBody>
          </p:sp>
        </mc:Choice>
        <mc:Fallback>
          <p:sp>
            <p:nvSpPr>
              <p:cNvPr id="12" name="TextBox 11">
                <a:extLst>
                  <a:ext uri="{FF2B5EF4-FFF2-40B4-BE49-F238E27FC236}">
                    <a16:creationId xmlns:a16="http://schemas.microsoft.com/office/drawing/2014/main" id="{685E91FB-5BAD-CCC9-44CA-EE3D82B38516}"/>
                  </a:ext>
                </a:extLst>
              </p:cNvPr>
              <p:cNvSpPr txBox="1">
                <a:spLocks noRot="1" noChangeAspect="1" noMove="1" noResize="1" noEditPoints="1" noAdjustHandles="1" noChangeArrowheads="1" noChangeShapeType="1" noTextEdit="1"/>
              </p:cNvSpPr>
              <p:nvPr/>
            </p:nvSpPr>
            <p:spPr>
              <a:xfrm>
                <a:off x="3430165" y="6062685"/>
                <a:ext cx="740908" cy="724237"/>
              </a:xfrm>
              <a:prstGeom prst="rect">
                <a:avLst/>
              </a:prstGeom>
              <a:blipFill>
                <a:blip r:embed="rId4"/>
                <a:stretch>
                  <a:fillRect l="-11864" t="-3448" r="-11864" b="-8621"/>
                </a:stretch>
              </a:blipFill>
            </p:spPr>
            <p:txBody>
              <a:bodyPr/>
              <a:lstStyle/>
              <a:p>
                <a:r>
                  <a:rPr lang="en-US">
                    <a:noFill/>
                  </a:rPr>
                  <a:t> </a:t>
                </a:r>
              </a:p>
            </p:txBody>
          </p:sp>
        </mc:Fallback>
      </mc:AlternateContent>
    </p:spTree>
    <p:extLst>
      <p:ext uri="{BB962C8B-B14F-4D97-AF65-F5344CB8AC3E}">
        <p14:creationId xmlns:p14="http://schemas.microsoft.com/office/powerpoint/2010/main" val="34890476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94423-A747-AE70-B94F-55CB8BB6F976}"/>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A847321-C547-813B-D3B5-1513CCD78FDA}"/>
              </a:ext>
            </a:extLst>
          </p:cNvPr>
          <p:cNvSpPr>
            <a:spLocks noGrp="1"/>
          </p:cNvSpPr>
          <p:nvPr>
            <p:ph idx="1"/>
          </p:nvPr>
        </p:nvSpPr>
        <p:spPr>
          <a:xfrm>
            <a:off x="1308100" y="711200"/>
            <a:ext cx="8890000" cy="6010275"/>
          </a:xfrm>
        </p:spPr>
        <p:txBody>
          <a:bodyPr>
            <a:normAutofit fontScale="70000" lnSpcReduction="20000"/>
          </a:bodyPr>
          <a:lstStyle/>
          <a:p>
            <a:pPr marL="457200" lvl="1" indent="0">
              <a:buNone/>
            </a:pPr>
            <a:r>
              <a:rPr lang="en-US" dirty="0"/>
              <a:t>ssh into scarf, e.g. </a:t>
            </a:r>
          </a:p>
          <a:p>
            <a:pPr marL="457200" lvl="1" indent="0">
              <a:buNone/>
            </a:pPr>
            <a:r>
              <a:rPr lang="en-US" dirty="0">
                <a:latin typeface="Courier New" panose="02070309020205020404" pitchFamily="49" charset="0"/>
                <a:cs typeface="Courier New" panose="02070309020205020404" pitchFamily="49" charset="0"/>
              </a:rPr>
              <a:t>&gt; ssh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.ssh/</a:t>
            </a:r>
            <a:r>
              <a:rPr lang="en-US" dirty="0" err="1">
                <a:latin typeface="Courier New" panose="02070309020205020404" pitchFamily="49" charset="0"/>
                <a:cs typeface="Courier New" panose="02070309020205020404" pitchFamily="49" charset="0"/>
              </a:rPr>
              <a:t>privatekey.pem</a:t>
            </a:r>
            <a:r>
              <a:rPr lang="en-US" dirty="0">
                <a:latin typeface="Courier New" panose="02070309020205020404" pitchFamily="49" charset="0"/>
                <a:cs typeface="Courier New" panose="02070309020205020404" pitchFamily="49" charset="0"/>
              </a:rPr>
              <a:t> tmp01@ui1.scarf.rl.ac.uk</a:t>
            </a:r>
            <a:endParaRPr lang="en-US" dirty="0"/>
          </a:p>
          <a:p>
            <a:pPr marL="457200" lvl="1" indent="0">
              <a:buNone/>
            </a:pPr>
            <a:r>
              <a:rPr lang="en-US" dirty="0"/>
              <a:t>Copy the tar file</a:t>
            </a:r>
          </a:p>
          <a:p>
            <a:pPr marL="457200" lvl="1" indent="0">
              <a:buNone/>
            </a:pPr>
            <a:r>
              <a:rPr lang="en-US" dirty="0">
                <a:latin typeface="Courier New" panose="02070309020205020404" pitchFamily="49" charset="0"/>
                <a:cs typeface="Courier New" panose="02070309020205020404" pitchFamily="49" charset="0"/>
              </a:rPr>
              <a:t>&gt; cp /work4/training/</a:t>
            </a:r>
            <a:r>
              <a:rPr lang="en-US" dirty="0" err="1">
                <a:latin typeface="Courier New" panose="02070309020205020404" pitchFamily="49" charset="0"/>
                <a:cs typeface="Courier New" panose="02070309020205020404" pitchFamily="49" charset="0"/>
              </a:rPr>
              <a:t>ccptepp</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cfd</a:t>
            </a:r>
            <a:r>
              <a:rPr lang="en-US" dirty="0">
                <a:latin typeface="Courier New" panose="02070309020205020404" pitchFamily="49" charset="0"/>
                <a:cs typeface="Courier New" panose="02070309020205020404" pitchFamily="49" charset="0"/>
              </a:rPr>
              <a:t>-par-</a:t>
            </a:r>
            <a:r>
              <a:rPr lang="en-US" dirty="0" err="1">
                <a:latin typeface="Courier New" panose="02070309020205020404" pitchFamily="49" charset="0"/>
                <a:cs typeface="Courier New" panose="02070309020205020404" pitchFamily="49" charset="0"/>
              </a:rPr>
              <a:t>scarf.tar</a:t>
            </a:r>
            <a:r>
              <a:rPr lang="en-US" dirty="0">
                <a:latin typeface="Courier New" panose="02070309020205020404" pitchFamily="49" charset="0"/>
                <a:cs typeface="Courier New" panose="02070309020205020404" pitchFamily="49" charset="0"/>
              </a:rPr>
              <a:t> .</a:t>
            </a:r>
          </a:p>
          <a:p>
            <a:pPr marL="457200" lvl="1" indent="0">
              <a:buNone/>
            </a:pPr>
            <a:r>
              <a:rPr lang="en-US" dirty="0"/>
              <a:t>Expand tar file:</a:t>
            </a:r>
          </a:p>
          <a:p>
            <a:pPr marL="457200" lvl="1" indent="0">
              <a:buNone/>
            </a:pPr>
            <a:r>
              <a:rPr lang="en-US" dirty="0">
                <a:latin typeface="Courier New" panose="02070309020205020404" pitchFamily="49" charset="0"/>
                <a:cs typeface="Courier New" panose="02070309020205020404" pitchFamily="49" charset="0"/>
              </a:rPr>
              <a:t>&gt; tar -</a:t>
            </a:r>
            <a:r>
              <a:rPr lang="en-US" dirty="0" err="1">
                <a:latin typeface="Courier New" panose="02070309020205020404" pitchFamily="49" charset="0"/>
                <a:cs typeface="Courier New" panose="02070309020205020404" pitchFamily="49" charset="0"/>
              </a:rPr>
              <a:t>xvf</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cfd</a:t>
            </a:r>
            <a:r>
              <a:rPr lang="en-US" dirty="0">
                <a:latin typeface="Courier New" panose="02070309020205020404" pitchFamily="49" charset="0"/>
                <a:cs typeface="Courier New" panose="02070309020205020404" pitchFamily="49" charset="0"/>
              </a:rPr>
              <a:t>-par-</a:t>
            </a:r>
            <a:r>
              <a:rPr lang="en-US" dirty="0" err="1">
                <a:latin typeface="Courier New" panose="02070309020205020404" pitchFamily="49" charset="0"/>
                <a:cs typeface="Courier New" panose="02070309020205020404" pitchFamily="49" charset="0"/>
              </a:rPr>
              <a:t>scarf.tar</a:t>
            </a:r>
            <a:endParaRPr lang="en-US" dirty="0">
              <a:latin typeface="Courier New" panose="02070309020205020404" pitchFamily="49" charset="0"/>
              <a:cs typeface="Courier New" panose="02070309020205020404" pitchFamily="49" charset="0"/>
            </a:endParaRPr>
          </a:p>
          <a:p>
            <a:pPr marL="457200" lvl="1" indent="0">
              <a:buNone/>
            </a:pPr>
            <a:r>
              <a:rPr lang="en-US" dirty="0"/>
              <a:t>This should give you the files you need for the exercise</a:t>
            </a:r>
          </a:p>
          <a:p>
            <a:pPr marL="457200" lvl="1" indent="0">
              <a:buNone/>
            </a:pPr>
            <a:r>
              <a:rPr lang="en-US" dirty="0"/>
              <a:t>Load the relevant mode to give you a compiler, </a:t>
            </a:r>
            <a:r>
              <a:rPr lang="en-US" dirty="0" err="1"/>
              <a:t>mpi</a:t>
            </a:r>
            <a:r>
              <a:rPr lang="en-US" dirty="0"/>
              <a:t> env to run e.g.</a:t>
            </a:r>
          </a:p>
          <a:p>
            <a:pPr marL="457200" lvl="1" indent="0">
              <a:buNone/>
            </a:pPr>
            <a:r>
              <a:rPr lang="en-US" dirty="0">
                <a:latin typeface="Courier New" panose="02070309020205020404" pitchFamily="49" charset="0"/>
                <a:cs typeface="Courier New" panose="02070309020205020404" pitchFamily="49" charset="0"/>
              </a:rPr>
              <a:t>&gt; module load intel</a:t>
            </a:r>
          </a:p>
          <a:p>
            <a:pPr marL="457200" lvl="1" indent="0">
              <a:buNone/>
            </a:pPr>
            <a:r>
              <a:rPr lang="en-US" dirty="0"/>
              <a:t>Change directory to where the code is, e.g. </a:t>
            </a:r>
          </a:p>
          <a:p>
            <a:pPr marL="457200" lvl="1" indent="0">
              <a:buNone/>
            </a:pPr>
            <a:r>
              <a:rPr lang="en-US" dirty="0">
                <a:latin typeface="Courier New" panose="02070309020205020404" pitchFamily="49" charset="0"/>
                <a:cs typeface="Courier New" panose="02070309020205020404" pitchFamily="49" charset="0"/>
              </a:rPr>
              <a:t>&gt; cd </a:t>
            </a:r>
            <a:r>
              <a:rPr lang="en-US" dirty="0" err="1">
                <a:latin typeface="Courier New" panose="02070309020205020404" pitchFamily="49" charset="0"/>
                <a:cs typeface="Courier New" panose="02070309020205020404" pitchFamily="49" charset="0"/>
              </a:rPr>
              <a:t>cfd</a:t>
            </a:r>
            <a:r>
              <a:rPr lang="en-US" dirty="0">
                <a:latin typeface="Courier New" panose="02070309020205020404" pitchFamily="49" charset="0"/>
                <a:cs typeface="Courier New" panose="02070309020205020404" pitchFamily="49" charset="0"/>
              </a:rPr>
              <a:t>-par/C-MPI/</a:t>
            </a:r>
          </a:p>
          <a:p>
            <a:pPr marL="457200" lvl="1" indent="0">
              <a:buNone/>
            </a:pPr>
            <a:r>
              <a:rPr lang="en-US" dirty="0"/>
              <a:t>Compile the code using “make” (can ignore warnings for Fortran)</a:t>
            </a:r>
          </a:p>
          <a:p>
            <a:pPr marL="457200" lvl="1" indent="0">
              <a:buNone/>
            </a:pPr>
            <a:r>
              <a:rPr lang="en-US" dirty="0">
                <a:latin typeface="Courier New" panose="02070309020205020404" pitchFamily="49" charset="0"/>
                <a:cs typeface="Courier New" panose="02070309020205020404" pitchFamily="49" charset="0"/>
              </a:rPr>
              <a:t>&gt; make</a:t>
            </a:r>
          </a:p>
          <a:p>
            <a:pPr marL="457200" lvl="1" indent="0">
              <a:buNone/>
            </a:pPr>
            <a:r>
              <a:rPr lang="en-US" dirty="0"/>
              <a:t>Edit files as required, e.g.</a:t>
            </a:r>
          </a:p>
          <a:p>
            <a:pPr marL="457200" lvl="1" indent="0">
              <a:buNone/>
            </a:pPr>
            <a:r>
              <a:rPr lang="en-US" dirty="0">
                <a:latin typeface="Courier New" panose="02070309020205020404" pitchFamily="49" charset="0"/>
                <a:cs typeface="Courier New" panose="02070309020205020404" pitchFamily="49" charset="0"/>
              </a:rPr>
              <a:t>&gt; vi </a:t>
            </a:r>
            <a:r>
              <a:rPr lang="en-US" dirty="0" err="1">
                <a:latin typeface="Courier New" panose="02070309020205020404" pitchFamily="49" charset="0"/>
                <a:cs typeface="Courier New" panose="02070309020205020404" pitchFamily="49" charset="0"/>
              </a:rPr>
              <a:t>cfd.slurm</a:t>
            </a:r>
            <a:endParaRPr lang="en-US" dirty="0">
              <a:latin typeface="Courier New" panose="02070309020205020404" pitchFamily="49" charset="0"/>
              <a:cs typeface="Courier New" panose="02070309020205020404" pitchFamily="49" charset="0"/>
            </a:endParaRPr>
          </a:p>
          <a:p>
            <a:pPr marL="457200" lvl="1" indent="0">
              <a:buNone/>
            </a:pPr>
            <a:r>
              <a:rPr lang="en-US" dirty="0"/>
              <a:t>Submit the job (using the reservation)</a:t>
            </a:r>
          </a:p>
          <a:p>
            <a:pPr marL="457200" lvl="1" indent="0">
              <a:buNone/>
            </a:pPr>
            <a:r>
              <a:rPr lang="en-US" dirty="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sbatch</a:t>
            </a:r>
            <a:r>
              <a:rPr lang="en-US" dirty="0">
                <a:latin typeface="Courier New" panose="02070309020205020404" pitchFamily="49" charset="0"/>
                <a:cs typeface="Courier New" panose="02070309020205020404" pitchFamily="49" charset="0"/>
              </a:rPr>
              <a:t> --reservation=</a:t>
            </a:r>
            <a:r>
              <a:rPr lang="en-US" dirty="0" err="1">
                <a:latin typeface="Courier New" panose="02070309020205020404" pitchFamily="49" charset="0"/>
                <a:cs typeface="Courier New" panose="02070309020205020404" pitchFamily="49" charset="0"/>
              </a:rPr>
              <a:t>ccp-tepp</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cfd.slurm</a:t>
            </a:r>
            <a:r>
              <a:rPr lang="en-US" dirty="0">
                <a:latin typeface="Courier New" panose="02070309020205020404" pitchFamily="49" charset="0"/>
                <a:cs typeface="Courier New" panose="02070309020205020404" pitchFamily="49" charset="0"/>
              </a:rPr>
              <a:t> </a:t>
            </a:r>
          </a:p>
          <a:p>
            <a:pPr marL="457200" lvl="1" indent="0">
              <a:buNone/>
            </a:pPr>
            <a:r>
              <a:rPr lang="en-US" dirty="0"/>
              <a:t>Check on progress, e.g.</a:t>
            </a:r>
          </a:p>
          <a:p>
            <a:pPr marL="457200" lvl="1" indent="0">
              <a:buNone/>
            </a:pPr>
            <a:r>
              <a:rPr lang="en-US" dirty="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squeue</a:t>
            </a:r>
            <a:r>
              <a:rPr lang="en-US" dirty="0">
                <a:latin typeface="Courier New" panose="02070309020205020404" pitchFamily="49" charset="0"/>
                <a:cs typeface="Courier New" panose="02070309020205020404" pitchFamily="49" charset="0"/>
              </a:rPr>
              <a:t> -u $USER</a:t>
            </a:r>
          </a:p>
          <a:p>
            <a:pPr marL="457200" lvl="1" indent="0">
              <a:buNone/>
            </a:pPr>
            <a:r>
              <a:rPr lang="en-US" dirty="0"/>
              <a:t>Look at output, should contain timing info 😊, e.g. </a:t>
            </a:r>
          </a:p>
          <a:p>
            <a:pPr marL="457200" lvl="1" indent="0">
              <a:buNone/>
            </a:pPr>
            <a:r>
              <a:rPr lang="en-US" dirty="0">
                <a:latin typeface="Courier New" panose="02070309020205020404" pitchFamily="49" charset="0"/>
                <a:cs typeface="Courier New" panose="02070309020205020404" pitchFamily="49" charset="0"/>
              </a:rPr>
              <a:t>&gt; cat 3146976.log</a:t>
            </a:r>
          </a:p>
          <a:p>
            <a:pPr marL="457200" lvl="1" indent="0">
              <a:buNone/>
            </a:pPr>
            <a:r>
              <a:rPr lang="en-US" dirty="0">
                <a:cs typeface="Courier New" panose="02070309020205020404" pitchFamily="49" charset="0"/>
              </a:rPr>
              <a:t>…or error ☹️ (some info goes to std error anyway)</a:t>
            </a:r>
          </a:p>
          <a:p>
            <a:pPr marL="457200" lvl="1" indent="0">
              <a:buNone/>
            </a:pPr>
            <a:r>
              <a:rPr lang="en-US" dirty="0">
                <a:latin typeface="Courier New" panose="02070309020205020404" pitchFamily="49" charset="0"/>
                <a:cs typeface="Courier New" panose="02070309020205020404" pitchFamily="49" charset="0"/>
              </a:rPr>
              <a:t>&gt; cat 3146976.err</a:t>
            </a:r>
          </a:p>
          <a:p>
            <a:pPr marL="457200" lvl="1" indent="0">
              <a:buNone/>
            </a:pPr>
            <a:endParaRPr lang="en-US" dirty="0">
              <a:cs typeface="Courier New" panose="02070309020205020404" pitchFamily="49" charset="0"/>
            </a:endParaRPr>
          </a:p>
        </p:txBody>
      </p:sp>
      <p:sp>
        <p:nvSpPr>
          <p:cNvPr id="2" name="Slide Number Placeholder 1">
            <a:extLst>
              <a:ext uri="{FF2B5EF4-FFF2-40B4-BE49-F238E27FC236}">
                <a16:creationId xmlns:a16="http://schemas.microsoft.com/office/drawing/2014/main" id="{C78C36BA-F2A8-0FB4-EE48-C66D03E02B54}"/>
              </a:ext>
            </a:extLst>
          </p:cNvPr>
          <p:cNvSpPr>
            <a:spLocks noGrp="1"/>
          </p:cNvSpPr>
          <p:nvPr>
            <p:ph type="sldNum" sz="quarter" idx="10"/>
          </p:nvPr>
        </p:nvSpPr>
        <p:spPr/>
        <p:txBody>
          <a:bodyPr/>
          <a:lstStyle/>
          <a:p>
            <a:fld id="{17453889-C2FD-184D-8112-E4FB9D919F33}" type="slidenum">
              <a:rPr lang="en-US" smtClean="0"/>
              <a:t>53</a:t>
            </a:fld>
            <a:endParaRPr lang="en-US"/>
          </a:p>
        </p:txBody>
      </p:sp>
      <p:grpSp>
        <p:nvGrpSpPr>
          <p:cNvPr id="5" name="Group 4">
            <a:extLst>
              <a:ext uri="{FF2B5EF4-FFF2-40B4-BE49-F238E27FC236}">
                <a16:creationId xmlns:a16="http://schemas.microsoft.com/office/drawing/2014/main" id="{AEFFE5D2-BBFF-B461-97FC-FC13221B3718}"/>
              </a:ext>
            </a:extLst>
          </p:cNvPr>
          <p:cNvGrpSpPr/>
          <p:nvPr/>
        </p:nvGrpSpPr>
        <p:grpSpPr>
          <a:xfrm>
            <a:off x="86497" y="0"/>
            <a:ext cx="12192006" cy="614598"/>
            <a:chOff x="1338588" y="1180366"/>
            <a:chExt cx="10390825" cy="871644"/>
          </a:xfrm>
        </p:grpSpPr>
        <p:sp>
          <p:nvSpPr>
            <p:cNvPr id="6" name="Rectangle 5">
              <a:extLst>
                <a:ext uri="{FF2B5EF4-FFF2-40B4-BE49-F238E27FC236}">
                  <a16:creationId xmlns:a16="http://schemas.microsoft.com/office/drawing/2014/main" id="{B7E42C66-4DDB-9C2C-7E5B-88CADFA2BBBA}"/>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FDD1E40E-77E8-1EBB-C1D0-70E9F53BF93E}"/>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dirty="0">
                  <a:ln w="0"/>
                  <a:solidFill>
                    <a:schemeClr val="bg1"/>
                  </a:solidFill>
                  <a:effectLst>
                    <a:outerShdw blurRad="38100" dist="19050" dir="2700000" algn="tl" rotWithShape="0">
                      <a:schemeClr val="dk1">
                        <a:alpha val="40000"/>
                      </a:schemeClr>
                    </a:outerShdw>
                  </a:effectLst>
                  <a:latin typeface="+mj-lt"/>
                  <a:ea typeface="+mj-ea"/>
                  <a:cs typeface="+mj-cs"/>
                </a:rPr>
                <a:t>Compiling and r</a:t>
              </a: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unning the code</a:t>
              </a:r>
            </a:p>
          </p:txBody>
        </p:sp>
      </p:grpSp>
      <p:pic>
        <p:nvPicPr>
          <p:cNvPr id="8" name="Picture 7">
            <a:extLst>
              <a:ext uri="{FF2B5EF4-FFF2-40B4-BE49-F238E27FC236}">
                <a16:creationId xmlns:a16="http://schemas.microsoft.com/office/drawing/2014/main" id="{47716F6A-899A-7E97-0134-8C5B97940EBF}"/>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34023679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2272" y="962024"/>
            <a:ext cx="10815828" cy="5394323"/>
          </a:xfrm>
        </p:spPr>
        <p:txBody>
          <a:bodyPr>
            <a:normAutofit fontScale="92500" lnSpcReduction="20000"/>
          </a:bodyPr>
          <a:lstStyle/>
          <a:p>
            <a:r>
              <a:rPr lang="en-US" dirty="0"/>
              <a:t>Compile and run the code on Scarf</a:t>
            </a:r>
          </a:p>
          <a:p>
            <a:pPr lvl="1"/>
            <a:r>
              <a:rPr lang="en-US" dirty="0"/>
              <a:t>try different numbers of cores - change number of cores using –np flag</a:t>
            </a:r>
          </a:p>
          <a:p>
            <a:pPr lvl="2"/>
            <a:r>
              <a:rPr lang="en-US" dirty="0" err="1">
                <a:latin typeface="Courier New" panose="02070309020205020404" pitchFamily="49" charset="0"/>
                <a:cs typeface="Courier New" panose="02070309020205020404" pitchFamily="49" charset="0"/>
              </a:rPr>
              <a:t>mpirun</a:t>
            </a:r>
            <a:r>
              <a:rPr lang="en-US" dirty="0">
                <a:latin typeface="Courier New" panose="02070309020205020404" pitchFamily="49" charset="0"/>
                <a:cs typeface="Courier New" panose="02070309020205020404" pitchFamily="49" charset="0"/>
              </a:rPr>
              <a:t> -np 16 ./</a:t>
            </a:r>
            <a:r>
              <a:rPr lang="en-US" dirty="0" err="1">
                <a:latin typeface="Courier New" panose="02070309020205020404" pitchFamily="49" charset="0"/>
                <a:cs typeface="Courier New" panose="02070309020205020404" pitchFamily="49" charset="0"/>
              </a:rPr>
              <a:t>cfd</a:t>
            </a:r>
            <a:r>
              <a:rPr lang="en-US" dirty="0">
                <a:latin typeface="Courier New" panose="02070309020205020404" pitchFamily="49" charset="0"/>
                <a:cs typeface="Courier New" panose="02070309020205020404" pitchFamily="49" charset="0"/>
              </a:rPr>
              <a:t> 32 5000</a:t>
            </a:r>
          </a:p>
          <a:p>
            <a:pPr lvl="1"/>
            <a:r>
              <a:rPr lang="en-US" dirty="0"/>
              <a:t>try to use multiple nodes (i.e. more than 32 cores)</a:t>
            </a:r>
          </a:p>
          <a:p>
            <a:pPr lvl="1"/>
            <a:r>
              <a:rPr lang="en-US" dirty="0"/>
              <a:t>for different problem sizes (change scale factor (the 1</a:t>
            </a:r>
            <a:r>
              <a:rPr lang="en-US" baseline="30000" dirty="0"/>
              <a:t>st</a:t>
            </a:r>
            <a:r>
              <a:rPr lang="en-US" dirty="0"/>
              <a:t> </a:t>
            </a:r>
            <a:r>
              <a:rPr lang="en-US" dirty="0" err="1"/>
              <a:t>arg</a:t>
            </a:r>
            <a:r>
              <a:rPr lang="en-US" dirty="0"/>
              <a:t> to </a:t>
            </a:r>
            <a:r>
              <a:rPr lang="en-US" dirty="0" err="1"/>
              <a:t>cfd</a:t>
            </a:r>
            <a:r>
              <a:rPr lang="en-US" dirty="0"/>
              <a:t>)</a:t>
            </a:r>
          </a:p>
          <a:p>
            <a:pPr lvl="2"/>
            <a:r>
              <a:rPr lang="en-US" dirty="0"/>
              <a:t>1 gives 36 x 36</a:t>
            </a:r>
          </a:p>
          <a:p>
            <a:pPr lvl="2"/>
            <a:r>
              <a:rPr lang="en-US" dirty="0"/>
              <a:t>Probably need scale factor &gt; 32 to see benefit of multiple cores</a:t>
            </a:r>
          </a:p>
          <a:p>
            <a:pPr lvl="1"/>
            <a:r>
              <a:rPr lang="en-US" dirty="0"/>
              <a:t>Can run more than one parallel job in a script. E.g. </a:t>
            </a:r>
          </a:p>
          <a:p>
            <a:pPr marL="457200" lvl="1" indent="0">
              <a:buNone/>
            </a:pPr>
            <a:r>
              <a:rPr lang="en-US" dirty="0" err="1">
                <a:latin typeface="Courier New" panose="02070309020205020404" pitchFamily="49" charset="0"/>
                <a:cs typeface="Courier New" panose="02070309020205020404" pitchFamily="49" charset="0"/>
              </a:rPr>
              <a:t>mpirun</a:t>
            </a:r>
            <a:r>
              <a:rPr lang="en-US" dirty="0">
                <a:latin typeface="Courier New" panose="02070309020205020404" pitchFamily="49" charset="0"/>
                <a:cs typeface="Courier New" panose="02070309020205020404" pitchFamily="49" charset="0"/>
              </a:rPr>
              <a:t> -np 16 ./</a:t>
            </a:r>
            <a:r>
              <a:rPr lang="en-US" dirty="0" err="1">
                <a:latin typeface="Courier New" panose="02070309020205020404" pitchFamily="49" charset="0"/>
                <a:cs typeface="Courier New" panose="02070309020205020404" pitchFamily="49" charset="0"/>
              </a:rPr>
              <a:t>cfd</a:t>
            </a:r>
            <a:r>
              <a:rPr lang="en-US" dirty="0">
                <a:latin typeface="Courier New" panose="02070309020205020404" pitchFamily="49" charset="0"/>
                <a:cs typeface="Courier New" panose="02070309020205020404" pitchFamily="49" charset="0"/>
              </a:rPr>
              <a:t> 32 5000</a:t>
            </a:r>
          </a:p>
          <a:p>
            <a:pPr marL="457200" lvl="1" indent="0">
              <a:buNone/>
            </a:pPr>
            <a:r>
              <a:rPr lang="en-US" dirty="0" err="1">
                <a:latin typeface="Courier New" panose="02070309020205020404" pitchFamily="49" charset="0"/>
                <a:cs typeface="Courier New" panose="02070309020205020404" pitchFamily="49" charset="0"/>
              </a:rPr>
              <a:t>mpirun</a:t>
            </a:r>
            <a:r>
              <a:rPr lang="en-US" dirty="0">
                <a:latin typeface="Courier New" panose="02070309020205020404" pitchFamily="49" charset="0"/>
                <a:cs typeface="Courier New" panose="02070309020205020404" pitchFamily="49" charset="0"/>
              </a:rPr>
              <a:t> -np 32 ./</a:t>
            </a:r>
            <a:r>
              <a:rPr lang="en-US" dirty="0" err="1">
                <a:latin typeface="Courier New" panose="02070309020205020404" pitchFamily="49" charset="0"/>
                <a:cs typeface="Courier New" panose="02070309020205020404" pitchFamily="49" charset="0"/>
              </a:rPr>
              <a:t>cfd</a:t>
            </a:r>
            <a:r>
              <a:rPr lang="en-US" dirty="0">
                <a:latin typeface="Courier New" panose="02070309020205020404" pitchFamily="49" charset="0"/>
                <a:cs typeface="Courier New" panose="02070309020205020404" pitchFamily="49" charset="0"/>
              </a:rPr>
              <a:t> 32 5000</a:t>
            </a:r>
          </a:p>
          <a:p>
            <a:pPr lvl="1"/>
            <a:r>
              <a:rPr lang="en-US" dirty="0"/>
              <a:t>or in a loop</a:t>
            </a:r>
          </a:p>
          <a:p>
            <a:pPr marL="457200" lvl="1" indent="0">
              <a:buNone/>
            </a:pPr>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scale_factor</a:t>
            </a:r>
            <a:r>
              <a:rPr lang="en-US" dirty="0">
                <a:latin typeface="Courier New" panose="02070309020205020404" pitchFamily="49" charset="0"/>
                <a:cs typeface="Courier New" panose="02070309020205020404" pitchFamily="49" charset="0"/>
              </a:rPr>
              <a:t> in 1 4 8</a:t>
            </a:r>
          </a:p>
          <a:p>
            <a:pPr marL="457200" lvl="1" indent="0">
              <a:buNone/>
            </a:pPr>
            <a:r>
              <a:rPr lang="en-US" dirty="0">
                <a:latin typeface="Courier New" panose="02070309020205020404" pitchFamily="49" charset="0"/>
                <a:cs typeface="Courier New" panose="02070309020205020404" pitchFamily="49" charset="0"/>
              </a:rPr>
              <a:t>do</a:t>
            </a:r>
          </a:p>
          <a:p>
            <a:pPr marL="457200" lvl="1"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mpirun</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cfd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scale_factor</a:t>
            </a:r>
            <a:r>
              <a:rPr lang="en-US" dirty="0">
                <a:latin typeface="Courier New" panose="02070309020205020404" pitchFamily="49" charset="0"/>
                <a:cs typeface="Courier New" panose="02070309020205020404" pitchFamily="49" charset="0"/>
              </a:rPr>
              <a:t> 5000</a:t>
            </a:r>
          </a:p>
          <a:p>
            <a:pPr marL="457200" lvl="1" indent="0">
              <a:buNone/>
            </a:pPr>
            <a:r>
              <a:rPr lang="en-US" dirty="0">
                <a:latin typeface="Courier New" panose="02070309020205020404" pitchFamily="49" charset="0"/>
                <a:cs typeface="Courier New" panose="02070309020205020404" pitchFamily="49" charset="0"/>
              </a:rPr>
              <a:t>done</a:t>
            </a:r>
          </a:p>
          <a:p>
            <a:r>
              <a:rPr lang="en-US" dirty="0"/>
              <a:t>All this slide (and previous one) available in</a:t>
            </a:r>
          </a:p>
          <a:p>
            <a:pPr marL="0" indent="0">
              <a:buNone/>
            </a:pPr>
            <a:r>
              <a:rPr lang="en-US" dirty="0"/>
              <a:t> </a:t>
            </a:r>
            <a:r>
              <a:rPr lang="en-US" dirty="0">
                <a:latin typeface="Courier New" panose="02070309020205020404" pitchFamily="49" charset="0"/>
                <a:cs typeface="Courier New" panose="02070309020205020404" pitchFamily="49" charset="0"/>
              </a:rPr>
              <a:t>/work4/training/</a:t>
            </a:r>
            <a:r>
              <a:rPr lang="en-US" dirty="0" err="1">
                <a:latin typeface="Courier New" panose="02070309020205020404" pitchFamily="49" charset="0"/>
                <a:cs typeface="Courier New" panose="02070309020205020404" pitchFamily="49" charset="0"/>
              </a:rPr>
              <a:t>ccptepp</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cfd.README</a:t>
            </a:r>
            <a:endParaRPr lang="en-US"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17453889-C2FD-184D-8112-E4FB9D919F33}" type="slidenum">
              <a:rPr lang="en-US" smtClean="0"/>
              <a:t>54</a:t>
            </a:fld>
            <a:endParaRPr lang="en-US"/>
          </a:p>
        </p:txBody>
      </p:sp>
      <p:grpSp>
        <p:nvGrpSpPr>
          <p:cNvPr id="5" name="Group 4">
            <a:extLst>
              <a:ext uri="{FF2B5EF4-FFF2-40B4-BE49-F238E27FC236}">
                <a16:creationId xmlns:a16="http://schemas.microsoft.com/office/drawing/2014/main" id="{3050D8D6-F79C-51A3-F485-62195D7548A7}"/>
              </a:ext>
            </a:extLst>
          </p:cNvPr>
          <p:cNvGrpSpPr/>
          <p:nvPr/>
        </p:nvGrpSpPr>
        <p:grpSpPr>
          <a:xfrm>
            <a:off x="0" y="0"/>
            <a:ext cx="12192006" cy="614598"/>
            <a:chOff x="1338588" y="1180366"/>
            <a:chExt cx="10390825" cy="871644"/>
          </a:xfrm>
        </p:grpSpPr>
        <p:sp>
          <p:nvSpPr>
            <p:cNvPr id="6" name="Rectangle 5">
              <a:extLst>
                <a:ext uri="{FF2B5EF4-FFF2-40B4-BE49-F238E27FC236}">
                  <a16:creationId xmlns:a16="http://schemas.microsoft.com/office/drawing/2014/main" id="{F261649B-C39C-C8ED-885A-DB8CC5DC234F}"/>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CCC21AF7-6283-894C-AF53-DB7A3D731FE5}"/>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Practical</a:t>
              </a:r>
            </a:p>
          </p:txBody>
        </p:sp>
      </p:grpSp>
      <p:pic>
        <p:nvPicPr>
          <p:cNvPr id="8" name="Picture 7">
            <a:extLst>
              <a:ext uri="{FF2B5EF4-FFF2-40B4-BE49-F238E27FC236}">
                <a16:creationId xmlns:a16="http://schemas.microsoft.com/office/drawing/2014/main" id="{62D0818A-5EFE-6D54-5F6B-E8395B0D67A4}"/>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22508470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2506216"/>
            <a:ext cx="8229600" cy="948401"/>
          </a:xfrm>
        </p:spPr>
        <p:txBody>
          <a:bodyPr/>
          <a:lstStyle/>
          <a:p>
            <a:r>
              <a:rPr lang="en-US" dirty="0"/>
              <a:t>Over to you…</a:t>
            </a:r>
          </a:p>
        </p:txBody>
      </p:sp>
      <p:sp>
        <p:nvSpPr>
          <p:cNvPr id="4" name="Slide Number Placeholder 3"/>
          <p:cNvSpPr>
            <a:spLocks noGrp="1"/>
          </p:cNvSpPr>
          <p:nvPr>
            <p:ph type="sldNum" sz="quarter" idx="10"/>
          </p:nvPr>
        </p:nvSpPr>
        <p:spPr/>
        <p:txBody>
          <a:bodyPr/>
          <a:lstStyle/>
          <a:p>
            <a:fld id="{17453889-C2FD-184D-8112-E4FB9D919F33}" type="slidenum">
              <a:rPr lang="en-US" smtClean="0"/>
              <a:t>55</a:t>
            </a:fld>
            <a:endParaRPr lang="en-US"/>
          </a:p>
        </p:txBody>
      </p:sp>
      <p:grpSp>
        <p:nvGrpSpPr>
          <p:cNvPr id="5" name="Group 4">
            <a:extLst>
              <a:ext uri="{FF2B5EF4-FFF2-40B4-BE49-F238E27FC236}">
                <a16:creationId xmlns:a16="http://schemas.microsoft.com/office/drawing/2014/main" id="{9315D0D6-DEDD-66F1-0F11-4946BAA19CD6}"/>
              </a:ext>
            </a:extLst>
          </p:cNvPr>
          <p:cNvGrpSpPr/>
          <p:nvPr/>
        </p:nvGrpSpPr>
        <p:grpSpPr>
          <a:xfrm>
            <a:off x="0" y="0"/>
            <a:ext cx="12192006" cy="614598"/>
            <a:chOff x="1338588" y="1180366"/>
            <a:chExt cx="10390825" cy="871644"/>
          </a:xfrm>
        </p:grpSpPr>
        <p:sp>
          <p:nvSpPr>
            <p:cNvPr id="6" name="Rectangle 5">
              <a:extLst>
                <a:ext uri="{FF2B5EF4-FFF2-40B4-BE49-F238E27FC236}">
                  <a16:creationId xmlns:a16="http://schemas.microsoft.com/office/drawing/2014/main" id="{14CC4A23-AE7E-B4F4-724A-8D315CDFACF0}"/>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D6232087-7944-42BA-4AB3-21909F56549E}"/>
                </a:ext>
              </a:extLst>
            </p:cNvPr>
            <p:cNvSpPr/>
            <p:nvPr/>
          </p:nvSpPr>
          <p:spPr>
            <a:xfrm>
              <a:off x="1338588" y="1180366"/>
              <a:ext cx="10390822" cy="871641"/>
            </a:xfrm>
            <a:prstGeom prst="rect">
              <a:avLst/>
            </a:prstGeom>
          </p:spPr>
          <p:txBody>
            <a:bodyPr vert="horz" lIns="91440" tIns="45720" rIns="91440" bIns="45720" rtlCol="0" anchor="ctr">
              <a:normAutofit lnSpcReduction="10000"/>
            </a:bodyPr>
            <a:lstStyle/>
            <a:p>
              <a:pPr>
                <a:lnSpc>
                  <a:spcPct val="90000"/>
                </a:lnSpc>
                <a:spcBef>
                  <a:spcPct val="0"/>
                </a:spcBef>
                <a:spcAft>
                  <a:spcPts val="600"/>
                </a:spcAft>
              </a:pPr>
              <a:r>
                <a:rPr lang="en-US" sz="4000" b="1" kern="1200" cap="none" spc="0" dirty="0">
                  <a:ln w="0"/>
                  <a:solidFill>
                    <a:schemeClr val="bg1"/>
                  </a:solidFill>
                  <a:effectLst>
                    <a:outerShdw blurRad="38100" dist="19050" dir="2700000" algn="tl" rotWithShape="0">
                      <a:schemeClr val="dk1">
                        <a:alpha val="40000"/>
                      </a:schemeClr>
                    </a:outerShdw>
                  </a:effectLst>
                  <a:latin typeface="+mj-lt"/>
                  <a:ea typeface="+mj-ea"/>
                  <a:cs typeface="+mj-cs"/>
                </a:rPr>
                <a:t>Details of the exercise</a:t>
              </a:r>
            </a:p>
          </p:txBody>
        </p:sp>
      </p:grpSp>
      <p:pic>
        <p:nvPicPr>
          <p:cNvPr id="8" name="Picture 7">
            <a:extLst>
              <a:ext uri="{FF2B5EF4-FFF2-40B4-BE49-F238E27FC236}">
                <a16:creationId xmlns:a16="http://schemas.microsoft.com/office/drawing/2014/main" id="{4D85307E-F575-B599-A517-10F8C9D3839C}"/>
              </a:ext>
            </a:extLst>
          </p:cNvPr>
          <p:cNvPicPr>
            <a:picLocks noChangeAspect="1"/>
          </p:cNvPicPr>
          <p:nvPr/>
        </p:nvPicPr>
        <p:blipFill>
          <a:blip r:embed="rId2"/>
          <a:stretch>
            <a:fillRect/>
          </a:stretch>
        </p:blipFill>
        <p:spPr>
          <a:xfrm>
            <a:off x="11167872" y="46022"/>
            <a:ext cx="1024128" cy="467564"/>
          </a:xfrm>
          <a:prstGeom prst="rect">
            <a:avLst/>
          </a:prstGeom>
        </p:spPr>
      </p:pic>
    </p:spTree>
    <p:extLst>
      <p:ext uri="{BB962C8B-B14F-4D97-AF65-F5344CB8AC3E}">
        <p14:creationId xmlns:p14="http://schemas.microsoft.com/office/powerpoint/2010/main" val="1592120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9D070-C122-0C98-9B72-E840E74901C6}"/>
              </a:ext>
            </a:extLst>
          </p:cNvPr>
          <p:cNvSpPr>
            <a:spLocks noGrp="1"/>
          </p:cNvSpPr>
          <p:nvPr>
            <p:ph type="title"/>
          </p:nvPr>
        </p:nvSpPr>
        <p:spPr>
          <a:xfrm>
            <a:off x="0" y="-267874"/>
            <a:ext cx="10515600" cy="1325563"/>
          </a:xfrm>
        </p:spPr>
        <p:txBody>
          <a:bodyPr/>
          <a:lstStyle/>
          <a:p>
            <a:r>
              <a:rPr lang="en-US" dirty="0"/>
              <a:t>EPCC’s Advanced Computing Facility</a:t>
            </a:r>
          </a:p>
        </p:txBody>
      </p:sp>
      <p:sp>
        <p:nvSpPr>
          <p:cNvPr id="4" name="Footer Placeholder 3">
            <a:extLst>
              <a:ext uri="{FF2B5EF4-FFF2-40B4-BE49-F238E27FC236}">
                <a16:creationId xmlns:a16="http://schemas.microsoft.com/office/drawing/2014/main" id="{C14878E3-8DB1-23E1-A9AC-F0C75E9B31F3}"/>
              </a:ext>
            </a:extLst>
          </p:cNvPr>
          <p:cNvSpPr>
            <a:spLocks noGrp="1"/>
          </p:cNvSpPr>
          <p:nvPr>
            <p:ph type="ftr" sz="quarter" idx="11"/>
          </p:nvPr>
        </p:nvSpPr>
        <p:spPr/>
        <p:txBody>
          <a:bodyPr/>
          <a:lstStyle/>
          <a:p>
            <a:r>
              <a:rPr lang="en-US"/>
              <a:t>EPCC, The University of Edinburgh</a:t>
            </a:r>
            <a:endParaRPr lang="en-US" dirty="0"/>
          </a:p>
        </p:txBody>
      </p:sp>
      <p:sp>
        <p:nvSpPr>
          <p:cNvPr id="5" name="Slide Number Placeholder 4">
            <a:extLst>
              <a:ext uri="{FF2B5EF4-FFF2-40B4-BE49-F238E27FC236}">
                <a16:creationId xmlns:a16="http://schemas.microsoft.com/office/drawing/2014/main" id="{45B5AAC1-AEEC-0A33-CE1E-E927B6F3A24F}"/>
              </a:ext>
            </a:extLst>
          </p:cNvPr>
          <p:cNvSpPr>
            <a:spLocks noGrp="1"/>
          </p:cNvSpPr>
          <p:nvPr>
            <p:ph type="sldNum" sz="quarter" idx="12"/>
          </p:nvPr>
        </p:nvSpPr>
        <p:spPr/>
        <p:txBody>
          <a:bodyPr/>
          <a:lstStyle/>
          <a:p>
            <a:fld id="{2E673B58-0F97-924D-B08E-6218A6BAD949}" type="slidenum">
              <a:rPr lang="en-US" smtClean="0"/>
              <a:t>6</a:t>
            </a:fld>
            <a:endParaRPr lang="en-US"/>
          </a:p>
        </p:txBody>
      </p:sp>
      <p:pic>
        <p:nvPicPr>
          <p:cNvPr id="6" name="Picture 1">
            <a:extLst>
              <a:ext uri="{FF2B5EF4-FFF2-40B4-BE49-F238E27FC236}">
                <a16:creationId xmlns:a16="http://schemas.microsoft.com/office/drawing/2014/main" id="{2CA934BA-EF97-4197-1BF5-7EBBD69F49F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2789" y="3195017"/>
            <a:ext cx="4247059" cy="2823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ECB0F443-D0E6-E049-80C5-BB55DA81270B}"/>
              </a:ext>
            </a:extLst>
          </p:cNvPr>
          <p:cNvPicPr>
            <a:picLocks noChangeAspect="1"/>
          </p:cNvPicPr>
          <p:nvPr/>
        </p:nvPicPr>
        <p:blipFill>
          <a:blip r:embed="rId3"/>
          <a:stretch>
            <a:fillRect/>
          </a:stretch>
        </p:blipFill>
        <p:spPr>
          <a:xfrm>
            <a:off x="6314475" y="1295904"/>
            <a:ext cx="4097998" cy="3080735"/>
          </a:xfrm>
          <a:prstGeom prst="rect">
            <a:avLst/>
          </a:prstGeom>
        </p:spPr>
      </p:pic>
      <p:sp>
        <p:nvSpPr>
          <p:cNvPr id="8" name="Content Placeholder 2">
            <a:extLst>
              <a:ext uri="{FF2B5EF4-FFF2-40B4-BE49-F238E27FC236}">
                <a16:creationId xmlns:a16="http://schemas.microsoft.com/office/drawing/2014/main" id="{AE38D923-7E71-05CE-9E3F-AE644583E3AD}"/>
              </a:ext>
            </a:extLst>
          </p:cNvPr>
          <p:cNvSpPr>
            <a:spLocks noGrp="1"/>
          </p:cNvSpPr>
          <p:nvPr>
            <p:ph idx="1"/>
          </p:nvPr>
        </p:nvSpPr>
        <p:spPr>
          <a:xfrm>
            <a:off x="1138565" y="1348330"/>
            <a:ext cx="4291283" cy="1465787"/>
          </a:xfrm>
        </p:spPr>
        <p:txBody>
          <a:bodyPr>
            <a:normAutofit fontScale="85000" lnSpcReduction="10000"/>
          </a:bodyPr>
          <a:lstStyle/>
          <a:p>
            <a:r>
              <a:rPr lang="en-GB" dirty="0"/>
              <a:t>ACF was built in 1970s</a:t>
            </a:r>
          </a:p>
          <a:p>
            <a:r>
              <a:rPr lang="en-GB" dirty="0"/>
              <a:t>4 computer rooms</a:t>
            </a:r>
          </a:p>
          <a:p>
            <a:r>
              <a:rPr lang="en-GB" dirty="0"/>
              <a:t>Also associated plant rooms</a:t>
            </a:r>
          </a:p>
        </p:txBody>
      </p:sp>
      <p:sp>
        <p:nvSpPr>
          <p:cNvPr id="9" name="Content Placeholder 2">
            <a:extLst>
              <a:ext uri="{FF2B5EF4-FFF2-40B4-BE49-F238E27FC236}">
                <a16:creationId xmlns:a16="http://schemas.microsoft.com/office/drawing/2014/main" id="{338B05F2-F961-1146-BDF0-DC1E2EAC8043}"/>
              </a:ext>
            </a:extLst>
          </p:cNvPr>
          <p:cNvSpPr txBox="1">
            <a:spLocks/>
          </p:cNvSpPr>
          <p:nvPr/>
        </p:nvSpPr>
        <p:spPr>
          <a:xfrm>
            <a:off x="6179344" y="4606958"/>
            <a:ext cx="5536406" cy="1519072"/>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dirty="0"/>
              <a:t>Cooling is a major part of running a supercomputer…</a:t>
            </a:r>
          </a:p>
          <a:p>
            <a:r>
              <a:rPr lang="en-GB" dirty="0"/>
              <a:t>…fortunately in Scotland it’s often cold!</a:t>
            </a:r>
          </a:p>
        </p:txBody>
      </p:sp>
      <p:pic>
        <p:nvPicPr>
          <p:cNvPr id="3" name="Graphic 2">
            <a:extLst>
              <a:ext uri="{FF2B5EF4-FFF2-40B4-BE49-F238E27FC236}">
                <a16:creationId xmlns:a16="http://schemas.microsoft.com/office/drawing/2014/main" id="{24040617-4D5B-FFFF-0BC6-633488AAA147}"/>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9533164" y="57847"/>
            <a:ext cx="2570809" cy="674123"/>
          </a:xfrm>
          <a:prstGeom prst="rect">
            <a:avLst/>
          </a:prstGeom>
        </p:spPr>
      </p:pic>
    </p:spTree>
    <p:extLst>
      <p:ext uri="{BB962C8B-B14F-4D97-AF65-F5344CB8AC3E}">
        <p14:creationId xmlns:p14="http://schemas.microsoft.com/office/powerpoint/2010/main" val="2275952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3FC645-4054-217E-5E32-231C889026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6526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 name="800px-UnitedKingdomCitiesandTownsOMC.png"/>
          <p:cNvPicPr>
            <a:picLocks noChangeAspect="1"/>
          </p:cNvPicPr>
          <p:nvPr/>
        </p:nvPicPr>
        <p:blipFill>
          <a:blip r:embed="rId3"/>
          <a:srcRect/>
          <a:stretch/>
        </p:blipFill>
        <p:spPr>
          <a:xfrm>
            <a:off x="4555505" y="1247511"/>
            <a:ext cx="3189019" cy="4783527"/>
          </a:xfrm>
          <a:prstGeom prst="rect">
            <a:avLst/>
          </a:prstGeom>
          <a:ln w="12700">
            <a:miter lim="400000"/>
          </a:ln>
        </p:spPr>
      </p:pic>
      <p:pic>
        <p:nvPicPr>
          <p:cNvPr id="280" name="Line Line" descr="Line Line"/>
          <p:cNvPicPr>
            <a:picLocks/>
          </p:cNvPicPr>
          <p:nvPr/>
        </p:nvPicPr>
        <p:blipFill>
          <a:blip r:embed="rId4"/>
          <a:stretch>
            <a:fillRect/>
          </a:stretch>
        </p:blipFill>
        <p:spPr>
          <a:xfrm rot="9631232">
            <a:off x="5886313" y="1961541"/>
            <a:ext cx="3038355" cy="202535"/>
          </a:xfrm>
          <a:prstGeom prst="rect">
            <a:avLst/>
          </a:prstGeom>
        </p:spPr>
      </p:pic>
      <p:pic>
        <p:nvPicPr>
          <p:cNvPr id="282" name="Line Line" descr="Line Line"/>
          <p:cNvPicPr>
            <a:picLocks/>
          </p:cNvPicPr>
          <p:nvPr/>
        </p:nvPicPr>
        <p:blipFill>
          <a:blip r:embed="rId5"/>
          <a:stretch>
            <a:fillRect/>
          </a:stretch>
        </p:blipFill>
        <p:spPr>
          <a:xfrm rot="8338953">
            <a:off x="7037619" y="4089819"/>
            <a:ext cx="1267331" cy="202535"/>
          </a:xfrm>
          <a:prstGeom prst="rect">
            <a:avLst/>
          </a:prstGeom>
          <a:ln>
            <a:noFill/>
          </a:ln>
        </p:spPr>
      </p:pic>
      <p:pic>
        <p:nvPicPr>
          <p:cNvPr id="284" name="Line Line" descr="Line Line"/>
          <p:cNvPicPr>
            <a:picLocks/>
          </p:cNvPicPr>
          <p:nvPr/>
        </p:nvPicPr>
        <p:blipFill>
          <a:blip r:embed="rId6"/>
          <a:stretch>
            <a:fillRect/>
          </a:stretch>
        </p:blipFill>
        <p:spPr>
          <a:xfrm rot="2506470">
            <a:off x="3652069" y="2176662"/>
            <a:ext cx="3098567" cy="202535"/>
          </a:xfrm>
          <a:prstGeom prst="rect">
            <a:avLst/>
          </a:prstGeom>
        </p:spPr>
      </p:pic>
      <p:pic>
        <p:nvPicPr>
          <p:cNvPr id="286" name="Line Line" descr="Line Line"/>
          <p:cNvPicPr>
            <a:picLocks/>
          </p:cNvPicPr>
          <p:nvPr/>
        </p:nvPicPr>
        <p:blipFill>
          <a:blip r:embed="rId7"/>
          <a:stretch>
            <a:fillRect/>
          </a:stretch>
        </p:blipFill>
        <p:spPr>
          <a:xfrm rot="750187">
            <a:off x="4046034" y="4117235"/>
            <a:ext cx="2589599" cy="202535"/>
          </a:xfrm>
          <a:prstGeom prst="rect">
            <a:avLst/>
          </a:prstGeom>
        </p:spPr>
      </p:pic>
      <p:sp>
        <p:nvSpPr>
          <p:cNvPr id="288" name="Distributed High Performance Computing Facility for theoretical astrophysics, particle physics, cosmology and nuclear physics"/>
          <p:cNvSpPr txBox="1"/>
          <p:nvPr/>
        </p:nvSpPr>
        <p:spPr>
          <a:xfrm>
            <a:off x="3001076" y="10181"/>
            <a:ext cx="6189848" cy="6876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defTabSz="1051560">
              <a:defRPr sz="4400">
                <a:solidFill>
                  <a:srgbClr val="FFFFFF"/>
                </a:solidFill>
                <a:latin typeface="Helvetica"/>
                <a:ea typeface="Helvetica"/>
                <a:cs typeface="Helvetica"/>
                <a:sym typeface="Helvetica"/>
              </a:defRPr>
            </a:lvl1pPr>
          </a:lstStyle>
          <a:p>
            <a:pPr algn="ctr"/>
            <a:r>
              <a:rPr lang="en-GB" sz="4000" b="1" dirty="0">
                <a:latin typeface="Arial"/>
              </a:rPr>
              <a:t>The DiRAC HPC Facility </a:t>
            </a:r>
          </a:p>
        </p:txBody>
      </p:sp>
      <p:sp>
        <p:nvSpPr>
          <p:cNvPr id="289" name="Extreme Scaling (Edinburgh)"/>
          <p:cNvSpPr txBox="1"/>
          <p:nvPr/>
        </p:nvSpPr>
        <p:spPr>
          <a:xfrm>
            <a:off x="10411220" y="1005303"/>
            <a:ext cx="1665579" cy="11801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5719" tIns="35719" rIns="35719" bIns="35719" anchor="ctr">
            <a:spAutoFit/>
          </a:bodyPr>
          <a:lstStyle>
            <a:lvl1pPr defTabSz="821531">
              <a:defRPr sz="3600">
                <a:solidFill>
                  <a:srgbClr val="FFFFFF"/>
                </a:solidFill>
                <a:latin typeface="Gill Sans"/>
                <a:ea typeface="Gill Sans"/>
                <a:cs typeface="Gill Sans"/>
                <a:sym typeface="Gill Sans"/>
              </a:defRPr>
            </a:lvl1pPr>
          </a:lstStyle>
          <a:p>
            <a:pPr algn="r"/>
            <a:r>
              <a:rPr sz="1800" b="1" dirty="0">
                <a:latin typeface="Arial"/>
              </a:rPr>
              <a:t>Extreme Scaling</a:t>
            </a:r>
            <a:endParaRPr lang="en-GB" sz="1800" b="1" dirty="0">
              <a:latin typeface="Arial"/>
            </a:endParaRPr>
          </a:p>
          <a:p>
            <a:pPr algn="r"/>
            <a:r>
              <a:rPr lang="en-GB" sz="1800" b="1" dirty="0">
                <a:latin typeface="Arial"/>
              </a:rPr>
              <a:t>“Tursa”</a:t>
            </a:r>
          </a:p>
          <a:p>
            <a:pPr algn="r"/>
            <a:r>
              <a:rPr sz="1800" b="1" dirty="0">
                <a:latin typeface="Arial"/>
              </a:rPr>
              <a:t>(Edinburgh)</a:t>
            </a:r>
          </a:p>
        </p:txBody>
      </p:sp>
      <p:sp>
        <p:nvSpPr>
          <p:cNvPr id="290" name="Data Intensive (Cambridge)"/>
          <p:cNvSpPr txBox="1"/>
          <p:nvPr/>
        </p:nvSpPr>
        <p:spPr>
          <a:xfrm>
            <a:off x="10518548" y="3762212"/>
            <a:ext cx="1545832" cy="11498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defTabSz="821531">
              <a:defRPr sz="3600">
                <a:solidFill>
                  <a:srgbClr val="FFFFFF"/>
                </a:solidFill>
                <a:latin typeface="Gill Sans"/>
                <a:ea typeface="Gill Sans"/>
                <a:cs typeface="Gill Sans"/>
                <a:sym typeface="Gill Sans"/>
              </a:defRPr>
            </a:lvl1pPr>
          </a:lstStyle>
          <a:p>
            <a:pPr algn="r"/>
            <a:r>
              <a:rPr lang="en-GB" sz="1751" b="1">
                <a:latin typeface="Arial"/>
              </a:rPr>
              <a:t>Data Intensive “CSD3” </a:t>
            </a:r>
            <a:endParaRPr lang="en-US" sz="1751">
              <a:latin typeface="Arial"/>
            </a:endParaRPr>
          </a:p>
          <a:p>
            <a:r>
              <a:rPr lang="en-GB" sz="1751" b="1">
                <a:latin typeface="Arial"/>
              </a:rPr>
              <a:t>  (Cambridge)</a:t>
            </a:r>
          </a:p>
        </p:txBody>
      </p:sp>
      <p:sp>
        <p:nvSpPr>
          <p:cNvPr id="291" name="Data Intensive (Leicester)"/>
          <p:cNvSpPr txBox="1"/>
          <p:nvPr/>
        </p:nvSpPr>
        <p:spPr>
          <a:xfrm>
            <a:off x="71642" y="4218502"/>
            <a:ext cx="2379324" cy="62613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5719" tIns="35719" rIns="35719" bIns="35719" anchor="ctr">
            <a:spAutoFit/>
          </a:bodyPr>
          <a:lstStyle>
            <a:lvl1pPr defTabSz="821531">
              <a:defRPr sz="3600">
                <a:solidFill>
                  <a:srgbClr val="FFFFFF"/>
                </a:solidFill>
                <a:latin typeface="Gill Sans"/>
                <a:ea typeface="Gill Sans"/>
                <a:cs typeface="Gill Sans"/>
                <a:sym typeface="Gill Sans"/>
              </a:defRPr>
            </a:lvl1pPr>
          </a:lstStyle>
          <a:p>
            <a:r>
              <a:rPr sz="1800" b="1" dirty="0">
                <a:latin typeface="Arial"/>
              </a:rPr>
              <a:t>Data Intensive</a:t>
            </a:r>
            <a:endParaRPr lang="en-GB" sz="1800" b="1" dirty="0">
              <a:latin typeface="Arial"/>
            </a:endParaRPr>
          </a:p>
          <a:p>
            <a:r>
              <a:rPr lang="en-GB" sz="1800" b="1" dirty="0">
                <a:latin typeface="Arial"/>
              </a:rPr>
              <a:t>“</a:t>
            </a:r>
            <a:r>
              <a:rPr lang="en-GB" sz="1800" b="1" dirty="0" err="1">
                <a:latin typeface="Arial"/>
              </a:rPr>
              <a:t>DIaL</a:t>
            </a:r>
            <a:r>
              <a:rPr lang="en-GB" sz="1800" b="1" dirty="0">
                <a:latin typeface="Arial"/>
              </a:rPr>
              <a:t>” </a:t>
            </a:r>
            <a:r>
              <a:rPr sz="1800" b="1" dirty="0">
                <a:latin typeface="Arial"/>
              </a:rPr>
              <a:t>(Leicester)</a:t>
            </a:r>
          </a:p>
        </p:txBody>
      </p:sp>
      <p:sp>
        <p:nvSpPr>
          <p:cNvPr id="292" name="Memory Intensive (Durham)"/>
          <p:cNvSpPr txBox="1"/>
          <p:nvPr/>
        </p:nvSpPr>
        <p:spPr>
          <a:xfrm>
            <a:off x="137263" y="1054620"/>
            <a:ext cx="2079444" cy="9031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defTabSz="821531">
              <a:defRPr sz="3600">
                <a:solidFill>
                  <a:srgbClr val="FFFFFF"/>
                </a:solidFill>
                <a:latin typeface="Gill Sans"/>
                <a:ea typeface="Gill Sans"/>
                <a:cs typeface="Gill Sans"/>
                <a:sym typeface="Gill Sans"/>
              </a:defRPr>
            </a:lvl1pPr>
          </a:lstStyle>
          <a:p>
            <a:r>
              <a:rPr sz="1800" b="1" dirty="0">
                <a:latin typeface="Helvetica"/>
              </a:rPr>
              <a:t>Memory </a:t>
            </a:r>
            <a:r>
              <a:rPr sz="1800" b="1" dirty="0">
                <a:latin typeface="Arial"/>
              </a:rPr>
              <a:t>Intensive</a:t>
            </a:r>
            <a:endParaRPr lang="en-GB" sz="1800" b="1" dirty="0">
              <a:latin typeface="Arial"/>
            </a:endParaRPr>
          </a:p>
          <a:p>
            <a:r>
              <a:rPr lang="en-GB" sz="1800" b="1" dirty="0">
                <a:latin typeface="Arial"/>
              </a:rPr>
              <a:t>“COSMA8”</a:t>
            </a:r>
          </a:p>
          <a:p>
            <a:r>
              <a:rPr sz="1800" b="1" dirty="0">
                <a:latin typeface="Arial"/>
              </a:rPr>
              <a:t>(Durham)</a:t>
            </a:r>
          </a:p>
        </p:txBody>
      </p:sp>
      <p:pic>
        <p:nvPicPr>
          <p:cNvPr id="293" name="20210723_175848.jpeg" descr="20210723_175848.jpeg"/>
          <p:cNvPicPr>
            <a:picLocks noChangeAspect="1"/>
          </p:cNvPicPr>
          <p:nvPr/>
        </p:nvPicPr>
        <p:blipFill>
          <a:blip r:embed="rId8"/>
          <a:stretch>
            <a:fillRect/>
          </a:stretch>
        </p:blipFill>
        <p:spPr>
          <a:xfrm>
            <a:off x="8871481" y="942266"/>
            <a:ext cx="1721625" cy="1291220"/>
          </a:xfrm>
          <a:prstGeom prst="rect">
            <a:avLst/>
          </a:prstGeom>
          <a:ln w="12700">
            <a:miter lim="400000"/>
          </a:ln>
        </p:spPr>
      </p:pic>
      <p:pic>
        <p:nvPicPr>
          <p:cNvPr id="294" name="CGB_1496a copy.jpeg" descr="CGB_1496a copy.jpeg"/>
          <p:cNvPicPr>
            <a:picLocks noChangeAspect="1"/>
          </p:cNvPicPr>
          <p:nvPr/>
        </p:nvPicPr>
        <p:blipFill>
          <a:blip r:embed="rId9"/>
          <a:stretch>
            <a:fillRect/>
          </a:stretch>
        </p:blipFill>
        <p:spPr>
          <a:xfrm>
            <a:off x="2280385" y="3690476"/>
            <a:ext cx="2015944" cy="1489520"/>
          </a:xfrm>
          <a:prstGeom prst="rect">
            <a:avLst/>
          </a:prstGeom>
          <a:ln w="12700">
            <a:miter lim="400000"/>
          </a:ln>
        </p:spPr>
      </p:pic>
      <p:pic>
        <p:nvPicPr>
          <p:cNvPr id="295" name="Cambridge Icelakes.jpeg" descr="Cambridge Icelakes.jpeg"/>
          <p:cNvPicPr>
            <a:picLocks noChangeAspect="1"/>
          </p:cNvPicPr>
          <p:nvPr/>
        </p:nvPicPr>
        <p:blipFill rotWithShape="1">
          <a:blip r:embed="rId10"/>
          <a:srcRect t="173" r="21333" b="820"/>
          <a:stretch/>
        </p:blipFill>
        <p:spPr>
          <a:xfrm>
            <a:off x="9215815" y="3692353"/>
            <a:ext cx="1407256" cy="1180744"/>
          </a:xfrm>
          <a:prstGeom prst="rect">
            <a:avLst/>
          </a:prstGeom>
          <a:ln w="12700">
            <a:miter lim="400000"/>
          </a:ln>
        </p:spPr>
      </p:pic>
      <p:pic>
        <p:nvPicPr>
          <p:cNvPr id="296" name="Cambridge A100s.jpeg" descr="Cambridge A100s.jpeg"/>
          <p:cNvPicPr>
            <a:picLocks noChangeAspect="1"/>
          </p:cNvPicPr>
          <p:nvPr/>
        </p:nvPicPr>
        <p:blipFill rotWithShape="1">
          <a:blip r:embed="rId11"/>
          <a:srcRect l="8277" t="295" r="13093" b="1116"/>
          <a:stretch/>
        </p:blipFill>
        <p:spPr>
          <a:xfrm>
            <a:off x="7944906" y="3698825"/>
            <a:ext cx="1406607" cy="1176891"/>
          </a:xfrm>
          <a:prstGeom prst="rect">
            <a:avLst/>
          </a:prstGeom>
          <a:ln w="12700">
            <a:miter lim="400000"/>
          </a:ln>
        </p:spPr>
      </p:pic>
      <p:pic>
        <p:nvPicPr>
          <p:cNvPr id="297" name="Cosma8_Aug2021-024-13.jpeg" descr="Cosma8_Aug2021-024-13.jpeg"/>
          <p:cNvPicPr>
            <a:picLocks noChangeAspect="1"/>
          </p:cNvPicPr>
          <p:nvPr/>
        </p:nvPicPr>
        <p:blipFill>
          <a:blip r:embed="rId12"/>
          <a:stretch>
            <a:fillRect/>
          </a:stretch>
        </p:blipFill>
        <p:spPr>
          <a:xfrm>
            <a:off x="2281231" y="924372"/>
            <a:ext cx="2061920" cy="1374613"/>
          </a:xfrm>
          <a:prstGeom prst="rect">
            <a:avLst/>
          </a:prstGeom>
          <a:ln w="12700">
            <a:solidFill>
              <a:schemeClr val="tx1"/>
            </a:solidFill>
            <a:miter lim="400000"/>
          </a:ln>
        </p:spPr>
      </p:pic>
      <p:pic>
        <p:nvPicPr>
          <p:cNvPr id="298" name="Picture 12" descr="Picture 12"/>
          <p:cNvPicPr>
            <a:picLocks noChangeAspect="1"/>
          </p:cNvPicPr>
          <p:nvPr/>
        </p:nvPicPr>
        <p:blipFill>
          <a:blip r:embed="rId13"/>
          <a:stretch>
            <a:fillRect/>
          </a:stretch>
        </p:blipFill>
        <p:spPr>
          <a:xfrm>
            <a:off x="10757452" y="-13252"/>
            <a:ext cx="1447800" cy="660992"/>
          </a:xfrm>
          <a:prstGeom prst="rect">
            <a:avLst/>
          </a:prstGeom>
          <a:ln w="12700">
            <a:miter lim="400000"/>
          </a:ln>
        </p:spPr>
      </p:pic>
      <p:pic>
        <p:nvPicPr>
          <p:cNvPr id="18" name="Dell EMC logo.png" descr="Dell EMC logo.png">
            <a:extLst>
              <a:ext uri="{FF2B5EF4-FFF2-40B4-BE49-F238E27FC236}">
                <a16:creationId xmlns:a16="http://schemas.microsoft.com/office/drawing/2014/main" id="{059FFA89-319F-7245-9C1F-EB6779E6EE1F}"/>
              </a:ext>
            </a:extLst>
          </p:cNvPr>
          <p:cNvPicPr>
            <a:picLocks noChangeAspect="1"/>
          </p:cNvPicPr>
          <p:nvPr/>
        </p:nvPicPr>
        <p:blipFill>
          <a:blip r:embed="rId14"/>
          <a:stretch>
            <a:fillRect/>
          </a:stretch>
        </p:blipFill>
        <p:spPr>
          <a:xfrm>
            <a:off x="2679013" y="2297591"/>
            <a:ext cx="1626871" cy="286916"/>
          </a:xfrm>
          <a:prstGeom prst="rect">
            <a:avLst/>
          </a:prstGeom>
          <a:ln w="12700">
            <a:miter lim="400000"/>
          </a:ln>
        </p:spPr>
      </p:pic>
      <p:sp>
        <p:nvSpPr>
          <p:cNvPr id="19" name="360 TB RAM…">
            <a:extLst>
              <a:ext uri="{FF2B5EF4-FFF2-40B4-BE49-F238E27FC236}">
                <a16:creationId xmlns:a16="http://schemas.microsoft.com/office/drawing/2014/main" id="{75369BFA-AF6A-C94F-9DC9-574D1C08998E}"/>
              </a:ext>
            </a:extLst>
          </p:cNvPr>
          <p:cNvSpPr txBox="1"/>
          <p:nvPr/>
        </p:nvSpPr>
        <p:spPr>
          <a:xfrm>
            <a:off x="15476" y="1960383"/>
            <a:ext cx="3766747" cy="107753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p>
            <a:pPr marL="304792" indent="-304792" defTabSz="410756">
              <a:spcBef>
                <a:spcPts val="1000"/>
              </a:spcBef>
              <a:buClr>
                <a:schemeClr val="bg1"/>
              </a:buClr>
              <a:buSzPct val="123000"/>
              <a:buChar char="•"/>
              <a:defRPr sz="3800">
                <a:solidFill>
                  <a:srgbClr val="000000"/>
                </a:solidFill>
                <a:latin typeface="Helvetica"/>
                <a:ea typeface="Helvetica"/>
                <a:cs typeface="Helvetica"/>
                <a:sym typeface="Helvetica"/>
              </a:defRPr>
            </a:pPr>
            <a:r>
              <a:rPr lang="en-GB" sz="1900" dirty="0">
                <a:solidFill>
                  <a:schemeClr val="bg1"/>
                </a:solidFill>
              </a:rPr>
              <a:t>528</a:t>
            </a:r>
            <a:r>
              <a:rPr sz="1900" dirty="0">
                <a:solidFill>
                  <a:schemeClr val="bg1"/>
                </a:solidFill>
              </a:rPr>
              <a:t> TB RAM</a:t>
            </a:r>
            <a:r>
              <a:rPr lang="en-US" sz="1900" dirty="0">
                <a:solidFill>
                  <a:schemeClr val="bg1"/>
                </a:solidFill>
              </a:rPr>
              <a:t> </a:t>
            </a:r>
          </a:p>
          <a:p>
            <a:pPr marL="304792" indent="-304792" defTabSz="410756">
              <a:spcBef>
                <a:spcPts val="1000"/>
              </a:spcBef>
              <a:buClr>
                <a:schemeClr val="bg1"/>
              </a:buClr>
              <a:buSzPct val="123000"/>
              <a:buChar char="•"/>
              <a:defRPr sz="3800">
                <a:solidFill>
                  <a:srgbClr val="000000"/>
                </a:solidFill>
                <a:latin typeface="Helvetica"/>
                <a:ea typeface="Helvetica"/>
                <a:cs typeface="Helvetica"/>
                <a:sym typeface="Helvetica"/>
              </a:defRPr>
            </a:pPr>
            <a:r>
              <a:rPr sz="1900" dirty="0">
                <a:solidFill>
                  <a:schemeClr val="bg1"/>
                </a:solidFill>
              </a:rPr>
              <a:t>Large-scale cosmological</a:t>
            </a:r>
            <a:r>
              <a:rPr lang="en-US" sz="1900" dirty="0">
                <a:solidFill>
                  <a:schemeClr val="bg1"/>
                </a:solidFill>
              </a:rPr>
              <a:t> </a:t>
            </a:r>
            <a:r>
              <a:rPr sz="1900" dirty="0">
                <a:solidFill>
                  <a:schemeClr val="bg1"/>
                </a:solidFill>
              </a:rPr>
              <a:t> simulations</a:t>
            </a:r>
          </a:p>
        </p:txBody>
      </p:sp>
      <p:sp>
        <p:nvSpPr>
          <p:cNvPr id="20" name="NVIDIA A100-40 based system…">
            <a:extLst>
              <a:ext uri="{FF2B5EF4-FFF2-40B4-BE49-F238E27FC236}">
                <a16:creationId xmlns:a16="http://schemas.microsoft.com/office/drawing/2014/main" id="{402D1139-568E-8A4C-B6EF-CCEF369986CB}"/>
              </a:ext>
            </a:extLst>
          </p:cNvPr>
          <p:cNvSpPr txBox="1"/>
          <p:nvPr/>
        </p:nvSpPr>
        <p:spPr>
          <a:xfrm>
            <a:off x="8535534" y="2429513"/>
            <a:ext cx="3577093" cy="7851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p>
            <a:pPr marL="109217" indent="-109217" algn="r" defTabSz="410756">
              <a:spcBef>
                <a:spcPts val="1000"/>
              </a:spcBef>
              <a:buClr>
                <a:schemeClr val="bg1"/>
              </a:buClr>
              <a:buSzPct val="100000"/>
              <a:buChar char="•"/>
              <a:defRPr sz="3800">
                <a:solidFill>
                  <a:srgbClr val="000000"/>
                </a:solidFill>
                <a:latin typeface="Helvetica"/>
                <a:ea typeface="Helvetica"/>
                <a:cs typeface="Helvetica"/>
                <a:sym typeface="Helvetica"/>
              </a:defRPr>
            </a:pPr>
            <a:r>
              <a:rPr lang="en-US" sz="1900" dirty="0">
                <a:solidFill>
                  <a:schemeClr val="bg1"/>
                </a:solidFill>
                <a:latin typeface="Helvetica Light"/>
              </a:rPr>
              <a:t> 704 Nvidia A100 </a:t>
            </a:r>
            <a:r>
              <a:rPr lang="en-GB" sz="1900" dirty="0">
                <a:solidFill>
                  <a:schemeClr val="bg1"/>
                </a:solidFill>
              </a:rPr>
              <a:t>GPUs</a:t>
            </a:r>
          </a:p>
          <a:p>
            <a:pPr marL="109217" indent="-109217" algn="r" defTabSz="410756">
              <a:spcBef>
                <a:spcPts val="1000"/>
              </a:spcBef>
              <a:buClr>
                <a:schemeClr val="bg1"/>
              </a:buClr>
              <a:buSzPct val="100000"/>
              <a:buChar char="•"/>
              <a:defRPr sz="3800">
                <a:solidFill>
                  <a:srgbClr val="000000"/>
                </a:solidFill>
                <a:latin typeface="Helvetica"/>
                <a:ea typeface="Helvetica"/>
                <a:cs typeface="Helvetica"/>
                <a:sym typeface="Helvetica"/>
              </a:defRPr>
            </a:pPr>
            <a:r>
              <a:rPr sz="1900" dirty="0">
                <a:solidFill>
                  <a:schemeClr val="bg1"/>
                </a:solidFill>
              </a:rPr>
              <a:t>Large lattice-QCD </a:t>
            </a:r>
            <a:r>
              <a:rPr lang="en-US" sz="1900" dirty="0">
                <a:solidFill>
                  <a:schemeClr val="bg1"/>
                </a:solidFill>
              </a:rPr>
              <a:t> </a:t>
            </a:r>
            <a:r>
              <a:rPr sz="1900" dirty="0">
                <a:solidFill>
                  <a:schemeClr val="bg1"/>
                </a:solidFill>
              </a:rPr>
              <a:t>simulations</a:t>
            </a:r>
          </a:p>
        </p:txBody>
      </p:sp>
      <p:sp>
        <p:nvSpPr>
          <p:cNvPr id="22" name="Heterogeneous architecture…">
            <a:extLst>
              <a:ext uri="{FF2B5EF4-FFF2-40B4-BE49-F238E27FC236}">
                <a16:creationId xmlns:a16="http://schemas.microsoft.com/office/drawing/2014/main" id="{970C3EDE-3615-6C40-BD59-8A48F321BF29}"/>
              </a:ext>
            </a:extLst>
          </p:cNvPr>
          <p:cNvSpPr txBox="1"/>
          <p:nvPr/>
        </p:nvSpPr>
        <p:spPr>
          <a:xfrm>
            <a:off x="21922" y="4901358"/>
            <a:ext cx="3212479" cy="12416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p>
            <a:pPr marL="304792" indent="-304792" defTabSz="410756">
              <a:spcBef>
                <a:spcPts val="1000"/>
              </a:spcBef>
              <a:buClr>
                <a:schemeClr val="bg1"/>
              </a:buClr>
              <a:buSzPct val="123000"/>
              <a:buChar char="•"/>
              <a:defRPr sz="3800">
                <a:solidFill>
                  <a:srgbClr val="000000"/>
                </a:solidFill>
                <a:latin typeface="Helvetica"/>
                <a:ea typeface="Helvetica"/>
                <a:cs typeface="Helvetica"/>
                <a:sym typeface="Helvetica"/>
              </a:defRPr>
            </a:pPr>
            <a:r>
              <a:rPr sz="1900" dirty="0">
                <a:solidFill>
                  <a:schemeClr val="bg1"/>
                </a:solidFill>
              </a:rPr>
              <a:t>Heterogeneous architecture </a:t>
            </a:r>
            <a:r>
              <a:rPr lang="en-GB" sz="1900" dirty="0">
                <a:solidFill>
                  <a:schemeClr val="bg1"/>
                </a:solidFill>
              </a:rPr>
              <a:t>for complex simulation and modelling workflows</a:t>
            </a:r>
            <a:endParaRPr lang="en-US" sz="1900" dirty="0">
              <a:solidFill>
                <a:schemeClr val="bg1"/>
              </a:solidFill>
            </a:endParaRPr>
          </a:p>
        </p:txBody>
      </p:sp>
      <p:pic>
        <p:nvPicPr>
          <p:cNvPr id="23" name="image7.png" descr="image7.png">
            <a:extLst>
              <a:ext uri="{FF2B5EF4-FFF2-40B4-BE49-F238E27FC236}">
                <a16:creationId xmlns:a16="http://schemas.microsoft.com/office/drawing/2014/main" id="{6DE4066C-11AD-C84E-933D-596308C3C60F}"/>
              </a:ext>
            </a:extLst>
          </p:cNvPr>
          <p:cNvPicPr>
            <a:picLocks noChangeAspect="1"/>
          </p:cNvPicPr>
          <p:nvPr/>
        </p:nvPicPr>
        <p:blipFill>
          <a:blip r:embed="rId15"/>
          <a:stretch>
            <a:fillRect/>
          </a:stretch>
        </p:blipFill>
        <p:spPr>
          <a:xfrm>
            <a:off x="3108685" y="5267075"/>
            <a:ext cx="1195583" cy="496837"/>
          </a:xfrm>
          <a:prstGeom prst="rect">
            <a:avLst/>
          </a:prstGeom>
          <a:ln w="12700">
            <a:miter lim="400000"/>
          </a:ln>
        </p:spPr>
      </p:pic>
      <p:pic>
        <p:nvPicPr>
          <p:cNvPr id="25" name="Dell EMC logo.png" descr="Dell EMC logo.png">
            <a:extLst>
              <a:ext uri="{FF2B5EF4-FFF2-40B4-BE49-F238E27FC236}">
                <a16:creationId xmlns:a16="http://schemas.microsoft.com/office/drawing/2014/main" id="{F4273496-96C0-E14E-9E06-423C5EDCB562}"/>
              </a:ext>
            </a:extLst>
          </p:cNvPr>
          <p:cNvPicPr>
            <a:picLocks noChangeAspect="1"/>
          </p:cNvPicPr>
          <p:nvPr/>
        </p:nvPicPr>
        <p:blipFill>
          <a:blip r:embed="rId14"/>
          <a:stretch>
            <a:fillRect/>
          </a:stretch>
        </p:blipFill>
        <p:spPr>
          <a:xfrm>
            <a:off x="7990981" y="4965835"/>
            <a:ext cx="1626871" cy="286916"/>
          </a:xfrm>
          <a:prstGeom prst="rect">
            <a:avLst/>
          </a:prstGeom>
          <a:ln w="12700">
            <a:miter lim="400000"/>
          </a:ln>
        </p:spPr>
      </p:pic>
      <p:sp>
        <p:nvSpPr>
          <p:cNvPr id="28" name="Heterogeneous architecture…">
            <a:extLst>
              <a:ext uri="{FF2B5EF4-FFF2-40B4-BE49-F238E27FC236}">
                <a16:creationId xmlns:a16="http://schemas.microsoft.com/office/drawing/2014/main" id="{67ED1D74-07C5-AC4E-A359-2882AD84B2CE}"/>
              </a:ext>
            </a:extLst>
          </p:cNvPr>
          <p:cNvSpPr txBox="1"/>
          <p:nvPr/>
        </p:nvSpPr>
        <p:spPr>
          <a:xfrm>
            <a:off x="8265706" y="5252753"/>
            <a:ext cx="3848983" cy="94929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p>
            <a:pPr marL="304792" indent="-304792" algn="r" defTabSz="410756">
              <a:spcBef>
                <a:spcPts val="1000"/>
              </a:spcBef>
              <a:buClr>
                <a:schemeClr val="bg1"/>
              </a:buClr>
              <a:buSzPct val="123000"/>
              <a:buChar char="•"/>
              <a:defRPr sz="3800">
                <a:solidFill>
                  <a:srgbClr val="000000"/>
                </a:solidFill>
                <a:latin typeface="Helvetica"/>
                <a:ea typeface="Helvetica"/>
                <a:cs typeface="Helvetica"/>
                <a:sym typeface="Helvetica"/>
              </a:defRPr>
            </a:pPr>
            <a:r>
              <a:rPr sz="1900" dirty="0">
                <a:solidFill>
                  <a:schemeClr val="bg1"/>
                </a:solidFill>
              </a:rPr>
              <a:t>Heterogeneous architecture </a:t>
            </a:r>
            <a:r>
              <a:rPr lang="en-GB" sz="1900" dirty="0">
                <a:solidFill>
                  <a:schemeClr val="bg1"/>
                </a:solidFill>
              </a:rPr>
              <a:t>for complex simulation and modelling workflows</a:t>
            </a:r>
            <a:endParaRPr lang="en-US" sz="1900" dirty="0">
              <a:solidFill>
                <a:schemeClr val="bg1"/>
              </a:solidFill>
            </a:endParaRPr>
          </a:p>
        </p:txBody>
      </p:sp>
      <p:sp>
        <p:nvSpPr>
          <p:cNvPr id="29" name="Data Intensive (Leicester)">
            <a:extLst>
              <a:ext uri="{FF2B5EF4-FFF2-40B4-BE49-F238E27FC236}">
                <a16:creationId xmlns:a16="http://schemas.microsoft.com/office/drawing/2014/main" id="{BA00AE1B-24B4-9B42-B162-F189CBE1336E}"/>
              </a:ext>
            </a:extLst>
          </p:cNvPr>
          <p:cNvSpPr txBox="1"/>
          <p:nvPr/>
        </p:nvSpPr>
        <p:spPr>
          <a:xfrm>
            <a:off x="5154143" y="6240510"/>
            <a:ext cx="2382083" cy="34913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defTabSz="821531">
              <a:defRPr sz="3600">
                <a:solidFill>
                  <a:srgbClr val="FFFFFF"/>
                </a:solidFill>
                <a:latin typeface="Gill Sans"/>
                <a:ea typeface="Gill Sans"/>
                <a:cs typeface="Gill Sans"/>
                <a:sym typeface="Gill Sans"/>
              </a:defRPr>
            </a:lvl1pPr>
          </a:lstStyle>
          <a:p>
            <a:r>
              <a:rPr lang="en-GB" sz="1800" b="1" dirty="0">
                <a:latin typeface="Arial"/>
              </a:rPr>
              <a:t>Facility Office </a:t>
            </a:r>
            <a:r>
              <a:rPr sz="1800" b="1" dirty="0">
                <a:latin typeface="Arial"/>
              </a:rPr>
              <a:t>(</a:t>
            </a:r>
            <a:r>
              <a:rPr lang="en-GB" sz="1800" b="1" dirty="0">
                <a:latin typeface="Arial"/>
              </a:rPr>
              <a:t>UCL</a:t>
            </a:r>
            <a:r>
              <a:rPr sz="1800" b="1" dirty="0">
                <a:latin typeface="Arial"/>
              </a:rPr>
              <a:t>)</a:t>
            </a:r>
            <a:endParaRPr lang="en-US" sz="1800" b="1" dirty="0">
              <a:latin typeface="Arial"/>
            </a:endParaRPr>
          </a:p>
        </p:txBody>
      </p:sp>
      <p:pic>
        <p:nvPicPr>
          <p:cNvPr id="30" name="Line Line" descr="Line Line">
            <a:extLst>
              <a:ext uri="{FF2B5EF4-FFF2-40B4-BE49-F238E27FC236}">
                <a16:creationId xmlns:a16="http://schemas.microsoft.com/office/drawing/2014/main" id="{57F3F075-C80E-9147-8CE8-6F037A2A0E2B}"/>
              </a:ext>
            </a:extLst>
          </p:cNvPr>
          <p:cNvPicPr>
            <a:picLocks/>
          </p:cNvPicPr>
          <p:nvPr/>
        </p:nvPicPr>
        <p:blipFill>
          <a:blip r:embed="rId5"/>
          <a:stretch>
            <a:fillRect/>
          </a:stretch>
        </p:blipFill>
        <p:spPr>
          <a:xfrm rot="17334507">
            <a:off x="6341834" y="5607697"/>
            <a:ext cx="1036452" cy="208417"/>
          </a:xfrm>
          <a:prstGeom prst="rect">
            <a:avLst/>
          </a:prstGeom>
        </p:spPr>
      </p:pic>
      <p:sp>
        <p:nvSpPr>
          <p:cNvPr id="31" name="Rectangle 30">
            <a:extLst>
              <a:ext uri="{FF2B5EF4-FFF2-40B4-BE49-F238E27FC236}">
                <a16:creationId xmlns:a16="http://schemas.microsoft.com/office/drawing/2014/main" id="{2C00C823-5D05-AE4E-894C-B8931824EA16}"/>
              </a:ext>
            </a:extLst>
          </p:cNvPr>
          <p:cNvSpPr/>
          <p:nvPr/>
        </p:nvSpPr>
        <p:spPr>
          <a:xfrm>
            <a:off x="28238" y="3629188"/>
            <a:ext cx="4397681" cy="2514921"/>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Rectangle 31">
            <a:extLst>
              <a:ext uri="{FF2B5EF4-FFF2-40B4-BE49-F238E27FC236}">
                <a16:creationId xmlns:a16="http://schemas.microsoft.com/office/drawing/2014/main" id="{54764F00-489F-4A42-95CE-8140DE8936BC}"/>
              </a:ext>
            </a:extLst>
          </p:cNvPr>
          <p:cNvSpPr/>
          <p:nvPr/>
        </p:nvSpPr>
        <p:spPr>
          <a:xfrm>
            <a:off x="30389" y="879552"/>
            <a:ext cx="4397681" cy="215836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3" name="Rectangle 32">
            <a:extLst>
              <a:ext uri="{FF2B5EF4-FFF2-40B4-BE49-F238E27FC236}">
                <a16:creationId xmlns:a16="http://schemas.microsoft.com/office/drawing/2014/main" id="{021ECD01-E3DA-B840-BE58-B4B4954C74DD}"/>
              </a:ext>
            </a:extLst>
          </p:cNvPr>
          <p:cNvSpPr/>
          <p:nvPr/>
        </p:nvSpPr>
        <p:spPr>
          <a:xfrm>
            <a:off x="8276898" y="872030"/>
            <a:ext cx="3848983" cy="244066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Rectangle 33">
            <a:extLst>
              <a:ext uri="{FF2B5EF4-FFF2-40B4-BE49-F238E27FC236}">
                <a16:creationId xmlns:a16="http://schemas.microsoft.com/office/drawing/2014/main" id="{CA7F35D6-7B51-F74F-8908-DD11459ADE18}"/>
              </a:ext>
            </a:extLst>
          </p:cNvPr>
          <p:cNvSpPr/>
          <p:nvPr/>
        </p:nvSpPr>
        <p:spPr>
          <a:xfrm>
            <a:off x="7863813" y="3571745"/>
            <a:ext cx="4262068" cy="2630307"/>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5" name="Rectangle 34">
            <a:extLst>
              <a:ext uri="{FF2B5EF4-FFF2-40B4-BE49-F238E27FC236}">
                <a16:creationId xmlns:a16="http://schemas.microsoft.com/office/drawing/2014/main" id="{D7CFCCD6-2446-CC41-8270-8438C6BC67BF}"/>
              </a:ext>
            </a:extLst>
          </p:cNvPr>
          <p:cNvSpPr/>
          <p:nvPr/>
        </p:nvSpPr>
        <p:spPr>
          <a:xfrm>
            <a:off x="5053763" y="6224752"/>
            <a:ext cx="2445295" cy="32524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a:extLst>
              <a:ext uri="{FF2B5EF4-FFF2-40B4-BE49-F238E27FC236}">
                <a16:creationId xmlns:a16="http://schemas.microsoft.com/office/drawing/2014/main" id="{057A2E56-992E-C1BB-859F-78F8B04CC092}"/>
              </a:ext>
            </a:extLst>
          </p:cNvPr>
          <p:cNvPicPr>
            <a:picLocks noChangeAspect="1"/>
          </p:cNvPicPr>
          <p:nvPr/>
        </p:nvPicPr>
        <p:blipFill>
          <a:blip r:embed="rId16"/>
          <a:stretch>
            <a:fillRect/>
          </a:stretch>
        </p:blipFill>
        <p:spPr>
          <a:xfrm>
            <a:off x="-27139" y="-24715"/>
            <a:ext cx="2478105" cy="634787"/>
          </a:xfrm>
          <a:prstGeom prst="rect">
            <a:avLst/>
          </a:prstGeom>
        </p:spPr>
      </p:pic>
      <p:pic>
        <p:nvPicPr>
          <p:cNvPr id="3" name="Picture 2">
            <a:extLst>
              <a:ext uri="{FF2B5EF4-FFF2-40B4-BE49-F238E27FC236}">
                <a16:creationId xmlns:a16="http://schemas.microsoft.com/office/drawing/2014/main" id="{B1887FF3-EF5D-BE45-E13E-57C001A10F2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346346" y="2323605"/>
            <a:ext cx="975276" cy="4259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773E34A-BF95-AED0-02CE-1DBFC96AA6F9}"/>
              </a:ext>
            </a:extLst>
          </p:cNvPr>
          <p:cNvSpPr txBox="1"/>
          <p:nvPr/>
        </p:nvSpPr>
        <p:spPr>
          <a:xfrm>
            <a:off x="4527779" y="1234781"/>
            <a:ext cx="3236156" cy="584775"/>
          </a:xfrm>
          <a:prstGeom prst="rect">
            <a:avLst/>
          </a:prstGeom>
          <a:noFill/>
        </p:spPr>
        <p:txBody>
          <a:bodyPr wrap="square">
            <a:spAutoFit/>
          </a:bodyPr>
          <a:lstStyle/>
          <a:p>
            <a:pPr algn="ctr">
              <a:buNone/>
            </a:pPr>
            <a:r>
              <a:rPr lang="en-GB" sz="1600" b="1" dirty="0">
                <a:solidFill>
                  <a:srgbClr val="01154D"/>
                </a:solidFill>
                <a:latin typeface="Arial" panose="020B0604020202020204" pitchFamily="34" charset="0"/>
              </a:rPr>
              <a:t>UK Public Compute Ecosystem</a:t>
            </a:r>
          </a:p>
          <a:p>
            <a:pPr algn="ctr">
              <a:buNone/>
            </a:pPr>
            <a:r>
              <a:rPr lang="en-GB" sz="1600" b="1" dirty="0">
                <a:solidFill>
                  <a:srgbClr val="01154D"/>
                </a:solidFill>
                <a:latin typeface="Arial" panose="020B0604020202020204" pitchFamily="34" charset="0"/>
              </a:rPr>
              <a:t>(UK Compute Roadmap 2025)</a:t>
            </a:r>
            <a:endParaRPr lang="en-GB" sz="1600" dirty="0">
              <a:solidFill>
                <a:srgbClr val="01154D"/>
              </a:solidFill>
              <a:latin typeface="Arial" panose="020B0604020202020204" pitchFamily="34" charset="0"/>
            </a:endParaRPr>
          </a:p>
        </p:txBody>
      </p:sp>
    </p:spTree>
    <p:extLst>
      <p:ext uri="{BB962C8B-B14F-4D97-AF65-F5344CB8AC3E}">
        <p14:creationId xmlns:p14="http://schemas.microsoft.com/office/powerpoint/2010/main" val="78055726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30C4F-A1E6-C8B2-E110-3789EC2CDB5A}"/>
            </a:ext>
          </a:extLst>
        </p:cNvPr>
        <p:cNvGrpSpPr/>
        <p:nvPr/>
      </p:nvGrpSpPr>
      <p:grpSpPr>
        <a:xfrm>
          <a:off x="0" y="0"/>
          <a:ext cx="0" cy="0"/>
          <a:chOff x="0" y="0"/>
          <a:chExt cx="0" cy="0"/>
        </a:xfrm>
      </p:grpSpPr>
      <p:sp>
        <p:nvSpPr>
          <p:cNvPr id="22" name="Rectangle 21">
            <a:extLst>
              <a:ext uri="{FF2B5EF4-FFF2-40B4-BE49-F238E27FC236}">
                <a16:creationId xmlns:a16="http://schemas.microsoft.com/office/drawing/2014/main" id="{8533EF0A-911B-478C-B70B-DAC833AD68CB}"/>
              </a:ext>
            </a:extLst>
          </p:cNvPr>
          <p:cNvSpPr/>
          <p:nvPr/>
        </p:nvSpPr>
        <p:spPr>
          <a:xfrm>
            <a:off x="789709" y="874335"/>
            <a:ext cx="10571019" cy="4944573"/>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endParaRPr>
          </a:p>
        </p:txBody>
      </p:sp>
      <p:sp>
        <p:nvSpPr>
          <p:cNvPr id="25" name="Distributed High Performance Computing Facility for theoretical astrophysics, particle physics, cosmology and nuclear physics">
            <a:extLst>
              <a:ext uri="{FF2B5EF4-FFF2-40B4-BE49-F238E27FC236}">
                <a16:creationId xmlns:a16="http://schemas.microsoft.com/office/drawing/2014/main" id="{4C582C48-BBDB-1544-3CC7-46BFC059397F}"/>
              </a:ext>
            </a:extLst>
          </p:cNvPr>
          <p:cNvSpPr txBox="1"/>
          <p:nvPr/>
        </p:nvSpPr>
        <p:spPr>
          <a:xfrm>
            <a:off x="3001076" y="224257"/>
            <a:ext cx="6189848" cy="68768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5719" tIns="35719" rIns="35719" bIns="35719" anchor="ctr">
            <a:spAutoFit/>
          </a:bodyPr>
          <a:lstStyle>
            <a:lvl1pPr defTabSz="1051560">
              <a:defRPr sz="4400">
                <a:solidFill>
                  <a:srgbClr val="FFFFFF"/>
                </a:solidFill>
                <a:latin typeface="Helvetica"/>
                <a:ea typeface="Helvetica"/>
                <a:cs typeface="Helvetica"/>
                <a:sym typeface="Helvetica"/>
              </a:defRPr>
            </a:lvl1pPr>
          </a:lstStyle>
          <a:p>
            <a:pPr algn="ctr"/>
            <a:endParaRPr lang="en-GB" sz="4000" b="1" dirty="0">
              <a:solidFill>
                <a:schemeClr val="tx1"/>
              </a:solidFill>
              <a:latin typeface="Arial"/>
            </a:endParaRPr>
          </a:p>
        </p:txBody>
      </p:sp>
      <p:sp>
        <p:nvSpPr>
          <p:cNvPr id="26" name="Rectangle 1">
            <a:extLst>
              <a:ext uri="{FF2B5EF4-FFF2-40B4-BE49-F238E27FC236}">
                <a16:creationId xmlns:a16="http://schemas.microsoft.com/office/drawing/2014/main" id="{B1F6D67D-693B-3CF0-711B-440FA5B98CC7}"/>
              </a:ext>
            </a:extLst>
          </p:cNvPr>
          <p:cNvSpPr/>
          <p:nvPr/>
        </p:nvSpPr>
        <p:spPr>
          <a:xfrm rot="10800000">
            <a:off x="46976" y="1237573"/>
            <a:ext cx="2841560" cy="2191428"/>
          </a:xfrm>
          <a:custGeom>
            <a:avLst/>
            <a:gdLst/>
            <a:ahLst/>
            <a:cxnLst/>
            <a:rect l="l" t="t" r="r" b="b"/>
            <a:pathLst>
              <a:path w="2041095" h="1574108">
                <a:moveTo>
                  <a:pt x="0" y="0"/>
                </a:moveTo>
                <a:lnTo>
                  <a:pt x="1574109" y="0"/>
                </a:lnTo>
                <a:lnTo>
                  <a:pt x="1574109" y="666598"/>
                </a:lnTo>
                <a:lnTo>
                  <a:pt x="1674975" y="666598"/>
                </a:lnTo>
                <a:cubicBezTo>
                  <a:pt x="1703800" y="598064"/>
                  <a:pt x="1771580" y="549957"/>
                  <a:pt x="1850595" y="549957"/>
                </a:cubicBezTo>
                <a:cubicBezTo>
                  <a:pt x="1955805" y="549957"/>
                  <a:pt x="2041095" y="635247"/>
                  <a:pt x="2041095" y="740457"/>
                </a:cubicBezTo>
                <a:cubicBezTo>
                  <a:pt x="2041095" y="845667"/>
                  <a:pt x="1955805" y="930957"/>
                  <a:pt x="1850595" y="930957"/>
                </a:cubicBezTo>
                <a:cubicBezTo>
                  <a:pt x="1773540" y="930957"/>
                  <a:pt x="1707170" y="885208"/>
                  <a:pt x="1678025" y="818998"/>
                </a:cubicBezTo>
                <a:lnTo>
                  <a:pt x="1574109" y="818998"/>
                </a:lnTo>
                <a:lnTo>
                  <a:pt x="1574109" y="1574108"/>
                </a:lnTo>
                <a:lnTo>
                  <a:pt x="860530" y="1574108"/>
                </a:lnTo>
                <a:lnTo>
                  <a:pt x="860530" y="1466782"/>
                </a:lnTo>
                <a:cubicBezTo>
                  <a:pt x="926740" y="1437637"/>
                  <a:pt x="972489" y="1371267"/>
                  <a:pt x="972489" y="1294212"/>
                </a:cubicBezTo>
                <a:cubicBezTo>
                  <a:pt x="972489" y="1189002"/>
                  <a:pt x="887199" y="1103712"/>
                  <a:pt x="781989" y="1103712"/>
                </a:cubicBezTo>
                <a:cubicBezTo>
                  <a:pt x="676779" y="1103712"/>
                  <a:pt x="591489" y="1189002"/>
                  <a:pt x="591489" y="1294212"/>
                </a:cubicBezTo>
                <a:cubicBezTo>
                  <a:pt x="591489" y="1373227"/>
                  <a:pt x="639596" y="1441007"/>
                  <a:pt x="708130" y="1469832"/>
                </a:cubicBezTo>
                <a:lnTo>
                  <a:pt x="708130" y="1574108"/>
                </a:lnTo>
                <a:lnTo>
                  <a:pt x="0" y="1574108"/>
                </a:lnTo>
                <a:lnTo>
                  <a:pt x="0" y="818998"/>
                </a:lnTo>
                <a:lnTo>
                  <a:pt x="99053" y="818998"/>
                </a:lnTo>
                <a:cubicBezTo>
                  <a:pt x="128198" y="885208"/>
                  <a:pt x="194568" y="930957"/>
                  <a:pt x="271623" y="930957"/>
                </a:cubicBezTo>
                <a:cubicBezTo>
                  <a:pt x="376833" y="930957"/>
                  <a:pt x="462123" y="845667"/>
                  <a:pt x="462123" y="740457"/>
                </a:cubicBezTo>
                <a:cubicBezTo>
                  <a:pt x="462123" y="635247"/>
                  <a:pt x="376833" y="549957"/>
                  <a:pt x="271623" y="549957"/>
                </a:cubicBezTo>
                <a:cubicBezTo>
                  <a:pt x="192608" y="549957"/>
                  <a:pt x="124828" y="598064"/>
                  <a:pt x="96003" y="666598"/>
                </a:cubicBezTo>
                <a:lnTo>
                  <a:pt x="0" y="666598"/>
                </a:lnTo>
                <a:close/>
              </a:path>
            </a:pathLst>
          </a:custGeom>
          <a:solidFill>
            <a:srgbClr val="7030A0"/>
          </a:solidFill>
          <a:ln w="28575" cap="flat" cmpd="sng" algn="ctr">
            <a:solidFill>
              <a:schemeClr val="tx1"/>
            </a:solidFill>
            <a:prstDash val="solid"/>
            <a:miter lim="800000"/>
          </a:ln>
          <a:effectLst/>
        </p:spPr>
        <p:txBody>
          <a:bodyPr rtlCol="0" anchor="ctr"/>
          <a:lstStyle/>
          <a:p>
            <a:pPr algn="ctr" defTabSz="914377">
              <a:defRPr/>
            </a:pPr>
            <a:endParaRPr lang="en-US" sz="2000" dirty="0">
              <a:solidFill>
                <a:prstClr val="white"/>
              </a:solidFill>
              <a:latin typeface="Georgia" panose="02040502050405020303" pitchFamily="18" charset="0"/>
              <a:ea typeface="Cambria" panose="02040503050406030204" pitchFamily="18" charset="0"/>
              <a:cs typeface="Arial" panose="020B0604020202020204" pitchFamily="34" charset="0"/>
            </a:endParaRPr>
          </a:p>
        </p:txBody>
      </p:sp>
      <p:grpSp>
        <p:nvGrpSpPr>
          <p:cNvPr id="27" name="Group 26">
            <a:extLst>
              <a:ext uri="{FF2B5EF4-FFF2-40B4-BE49-F238E27FC236}">
                <a16:creationId xmlns:a16="http://schemas.microsoft.com/office/drawing/2014/main" id="{87A5B5FD-271E-EA15-A1CA-41C3D9655F9B}"/>
              </a:ext>
            </a:extLst>
          </p:cNvPr>
          <p:cNvGrpSpPr/>
          <p:nvPr/>
        </p:nvGrpSpPr>
        <p:grpSpPr>
          <a:xfrm rot="5400000">
            <a:off x="1436007" y="1349635"/>
            <a:ext cx="2889293" cy="5664519"/>
            <a:chOff x="1914420" y="525741"/>
            <a:chExt cx="2094082" cy="4105492"/>
          </a:xfrm>
        </p:grpSpPr>
        <p:sp>
          <p:nvSpPr>
            <p:cNvPr id="28" name="Rectangle 1">
              <a:extLst>
                <a:ext uri="{FF2B5EF4-FFF2-40B4-BE49-F238E27FC236}">
                  <a16:creationId xmlns:a16="http://schemas.microsoft.com/office/drawing/2014/main" id="{F900347B-2873-8A1A-0632-33F6050B8F41}"/>
                </a:ext>
              </a:extLst>
            </p:cNvPr>
            <p:cNvSpPr/>
            <p:nvPr/>
          </p:nvSpPr>
          <p:spPr>
            <a:xfrm rot="16200000">
              <a:off x="2184614" y="761341"/>
              <a:ext cx="2059487" cy="1588288"/>
            </a:xfrm>
            <a:custGeom>
              <a:avLst/>
              <a:gdLst/>
              <a:ahLst/>
              <a:cxnLst/>
              <a:rect l="l" t="t" r="r" b="b"/>
              <a:pathLst>
                <a:path w="2041095" h="1574108">
                  <a:moveTo>
                    <a:pt x="0" y="0"/>
                  </a:moveTo>
                  <a:lnTo>
                    <a:pt x="1574109" y="0"/>
                  </a:lnTo>
                  <a:lnTo>
                    <a:pt x="1574109" y="666598"/>
                  </a:lnTo>
                  <a:lnTo>
                    <a:pt x="1674975" y="666598"/>
                  </a:lnTo>
                  <a:cubicBezTo>
                    <a:pt x="1703800" y="598064"/>
                    <a:pt x="1771580" y="549957"/>
                    <a:pt x="1850595" y="549957"/>
                  </a:cubicBezTo>
                  <a:cubicBezTo>
                    <a:pt x="1955805" y="549957"/>
                    <a:pt x="2041095" y="635247"/>
                    <a:pt x="2041095" y="740457"/>
                  </a:cubicBezTo>
                  <a:cubicBezTo>
                    <a:pt x="2041095" y="845667"/>
                    <a:pt x="1955805" y="930957"/>
                    <a:pt x="1850595" y="930957"/>
                  </a:cubicBezTo>
                  <a:cubicBezTo>
                    <a:pt x="1773540" y="930957"/>
                    <a:pt x="1707170" y="885208"/>
                    <a:pt x="1678025" y="818998"/>
                  </a:cubicBezTo>
                  <a:lnTo>
                    <a:pt x="1574109" y="818998"/>
                  </a:lnTo>
                  <a:lnTo>
                    <a:pt x="1574109" y="1574108"/>
                  </a:lnTo>
                  <a:lnTo>
                    <a:pt x="860530" y="1574108"/>
                  </a:lnTo>
                  <a:lnTo>
                    <a:pt x="860530" y="1466782"/>
                  </a:lnTo>
                  <a:cubicBezTo>
                    <a:pt x="926740" y="1437637"/>
                    <a:pt x="972489" y="1371267"/>
                    <a:pt x="972489" y="1294212"/>
                  </a:cubicBezTo>
                  <a:cubicBezTo>
                    <a:pt x="972489" y="1189002"/>
                    <a:pt x="887199" y="1103712"/>
                    <a:pt x="781989" y="1103712"/>
                  </a:cubicBezTo>
                  <a:cubicBezTo>
                    <a:pt x="676779" y="1103712"/>
                    <a:pt x="591489" y="1189002"/>
                    <a:pt x="591489" y="1294212"/>
                  </a:cubicBezTo>
                  <a:cubicBezTo>
                    <a:pt x="591489" y="1373227"/>
                    <a:pt x="639596" y="1441007"/>
                    <a:pt x="708130" y="1469832"/>
                  </a:cubicBezTo>
                  <a:lnTo>
                    <a:pt x="708130" y="1574108"/>
                  </a:lnTo>
                  <a:lnTo>
                    <a:pt x="0" y="1574108"/>
                  </a:lnTo>
                  <a:lnTo>
                    <a:pt x="0" y="818998"/>
                  </a:lnTo>
                  <a:lnTo>
                    <a:pt x="99053" y="818998"/>
                  </a:lnTo>
                  <a:cubicBezTo>
                    <a:pt x="128198" y="885208"/>
                    <a:pt x="194568" y="930957"/>
                    <a:pt x="271623" y="930957"/>
                  </a:cubicBezTo>
                  <a:cubicBezTo>
                    <a:pt x="376833" y="930957"/>
                    <a:pt x="462123" y="845667"/>
                    <a:pt x="462123" y="740457"/>
                  </a:cubicBezTo>
                  <a:cubicBezTo>
                    <a:pt x="462123" y="635247"/>
                    <a:pt x="376833" y="549957"/>
                    <a:pt x="271623" y="549957"/>
                  </a:cubicBezTo>
                  <a:cubicBezTo>
                    <a:pt x="192608" y="549957"/>
                    <a:pt x="124828" y="598064"/>
                    <a:pt x="96003" y="666598"/>
                  </a:cubicBezTo>
                  <a:lnTo>
                    <a:pt x="0" y="666598"/>
                  </a:lnTo>
                  <a:close/>
                </a:path>
              </a:pathLst>
            </a:custGeom>
            <a:solidFill>
              <a:srgbClr val="7030A0"/>
            </a:solidFill>
            <a:ln w="28575" cap="flat" cmpd="sng" algn="ctr">
              <a:solidFill>
                <a:sysClr val="window" lastClr="FFFFFF"/>
              </a:solidFill>
              <a:prstDash val="solid"/>
              <a:miter lim="800000"/>
            </a:ln>
            <a:effectLst/>
          </p:spPr>
          <p:txBody>
            <a:bodyPr rtlCol="0" anchor="ctr"/>
            <a:lstStyle/>
            <a:p>
              <a:pPr algn="ctr" defTabSz="914377">
                <a:defRPr/>
              </a:pPr>
              <a:endParaRPr lang="en-US" sz="2000" dirty="0">
                <a:solidFill>
                  <a:prstClr val="white"/>
                </a:solidFill>
                <a:latin typeface="Georgia" panose="02040502050405020303" pitchFamily="18" charset="0"/>
                <a:ea typeface="Cambria" panose="02040503050406030204" pitchFamily="18" charset="0"/>
                <a:cs typeface="Arial" panose="020B0604020202020204" pitchFamily="34" charset="0"/>
              </a:endParaRPr>
            </a:p>
          </p:txBody>
        </p:sp>
        <p:sp>
          <p:nvSpPr>
            <p:cNvPr id="29" name="Rectangle 4">
              <a:extLst>
                <a:ext uri="{FF2B5EF4-FFF2-40B4-BE49-F238E27FC236}">
                  <a16:creationId xmlns:a16="http://schemas.microsoft.com/office/drawing/2014/main" id="{D36D89D1-5ABA-096A-F2B0-8D485422FFF9}"/>
                </a:ext>
              </a:extLst>
            </p:cNvPr>
            <p:cNvSpPr/>
            <p:nvPr/>
          </p:nvSpPr>
          <p:spPr>
            <a:xfrm>
              <a:off x="1914420" y="2117202"/>
              <a:ext cx="2077599" cy="2514031"/>
            </a:xfrm>
            <a:custGeom>
              <a:avLst/>
              <a:gdLst/>
              <a:ahLst/>
              <a:cxnLst/>
              <a:rect l="l" t="t" r="r" b="b"/>
              <a:pathLst>
                <a:path w="2059045" h="2491584">
                  <a:moveTo>
                    <a:pt x="1264396" y="0"/>
                  </a:moveTo>
                  <a:cubicBezTo>
                    <a:pt x="1369606" y="0"/>
                    <a:pt x="1454896" y="85290"/>
                    <a:pt x="1454896" y="190500"/>
                  </a:cubicBezTo>
                  <a:cubicBezTo>
                    <a:pt x="1454896" y="267555"/>
                    <a:pt x="1409147" y="333925"/>
                    <a:pt x="1342937" y="363070"/>
                  </a:cubicBezTo>
                  <a:lnTo>
                    <a:pt x="1342937" y="466321"/>
                  </a:lnTo>
                  <a:lnTo>
                    <a:pt x="2059045" y="466321"/>
                  </a:lnTo>
                  <a:lnTo>
                    <a:pt x="2059045" y="1180996"/>
                  </a:lnTo>
                  <a:lnTo>
                    <a:pt x="1954407" y="1180996"/>
                  </a:lnTo>
                  <a:cubicBezTo>
                    <a:pt x="1925262" y="1114786"/>
                    <a:pt x="1858892" y="1069037"/>
                    <a:pt x="1781837" y="1069037"/>
                  </a:cubicBezTo>
                  <a:cubicBezTo>
                    <a:pt x="1676627" y="1069037"/>
                    <a:pt x="1591337" y="1154327"/>
                    <a:pt x="1591337" y="1259537"/>
                  </a:cubicBezTo>
                  <a:cubicBezTo>
                    <a:pt x="1591337" y="1364747"/>
                    <a:pt x="1676627" y="1450037"/>
                    <a:pt x="1781837" y="1450037"/>
                  </a:cubicBezTo>
                  <a:cubicBezTo>
                    <a:pt x="1860852" y="1450037"/>
                    <a:pt x="1928632" y="1401930"/>
                    <a:pt x="1957457" y="1333396"/>
                  </a:cubicBezTo>
                  <a:lnTo>
                    <a:pt x="2059045" y="1333396"/>
                  </a:lnTo>
                  <a:lnTo>
                    <a:pt x="2059045" y="2040429"/>
                  </a:lnTo>
                  <a:lnTo>
                    <a:pt x="1342937" y="2040429"/>
                  </a:lnTo>
                  <a:lnTo>
                    <a:pt x="1342937" y="2128514"/>
                  </a:lnTo>
                  <a:cubicBezTo>
                    <a:pt x="1409147" y="2157659"/>
                    <a:pt x="1454896" y="2224029"/>
                    <a:pt x="1454896" y="2301084"/>
                  </a:cubicBezTo>
                  <a:cubicBezTo>
                    <a:pt x="1454896" y="2406294"/>
                    <a:pt x="1369606" y="2491584"/>
                    <a:pt x="1264396" y="2491584"/>
                  </a:cubicBezTo>
                  <a:cubicBezTo>
                    <a:pt x="1159186" y="2491584"/>
                    <a:pt x="1073896" y="2406294"/>
                    <a:pt x="1073896" y="2301084"/>
                  </a:cubicBezTo>
                  <a:cubicBezTo>
                    <a:pt x="1073896" y="2222069"/>
                    <a:pt x="1122003" y="2154289"/>
                    <a:pt x="1190537" y="2125464"/>
                  </a:cubicBezTo>
                  <a:lnTo>
                    <a:pt x="1190537" y="2040429"/>
                  </a:lnTo>
                  <a:lnTo>
                    <a:pt x="484936" y="2040429"/>
                  </a:lnTo>
                  <a:lnTo>
                    <a:pt x="484936" y="1333396"/>
                  </a:lnTo>
                  <a:lnTo>
                    <a:pt x="366120" y="1333396"/>
                  </a:lnTo>
                  <a:cubicBezTo>
                    <a:pt x="337295" y="1401930"/>
                    <a:pt x="269515" y="1450037"/>
                    <a:pt x="190500" y="1450037"/>
                  </a:cubicBezTo>
                  <a:cubicBezTo>
                    <a:pt x="85290" y="1450037"/>
                    <a:pt x="0" y="1364747"/>
                    <a:pt x="0" y="1259537"/>
                  </a:cubicBezTo>
                  <a:cubicBezTo>
                    <a:pt x="0" y="1154327"/>
                    <a:pt x="85290" y="1069037"/>
                    <a:pt x="190500" y="1069037"/>
                  </a:cubicBezTo>
                  <a:cubicBezTo>
                    <a:pt x="267555" y="1069037"/>
                    <a:pt x="333925" y="1114786"/>
                    <a:pt x="363070" y="1180996"/>
                  </a:cubicBezTo>
                  <a:lnTo>
                    <a:pt x="484936" y="1180996"/>
                  </a:lnTo>
                  <a:lnTo>
                    <a:pt x="484936" y="466321"/>
                  </a:lnTo>
                  <a:lnTo>
                    <a:pt x="1190537" y="466321"/>
                  </a:lnTo>
                  <a:lnTo>
                    <a:pt x="1190537" y="366120"/>
                  </a:lnTo>
                  <a:cubicBezTo>
                    <a:pt x="1122003" y="337295"/>
                    <a:pt x="1073896" y="269515"/>
                    <a:pt x="1073896" y="190500"/>
                  </a:cubicBezTo>
                  <a:cubicBezTo>
                    <a:pt x="1073896" y="85290"/>
                    <a:pt x="1159186" y="0"/>
                    <a:pt x="1264396" y="0"/>
                  </a:cubicBezTo>
                  <a:close/>
                </a:path>
              </a:pathLst>
            </a:custGeom>
            <a:solidFill>
              <a:srgbClr val="28ACC3"/>
            </a:solidFill>
            <a:ln w="28575" cap="flat" cmpd="sng" algn="ctr">
              <a:solidFill>
                <a:sysClr val="window" lastClr="FFFFFF"/>
              </a:solidFill>
              <a:prstDash val="solid"/>
              <a:miter lim="800000"/>
            </a:ln>
            <a:effectLst/>
          </p:spPr>
          <p:txBody>
            <a:bodyPr rtlCol="0" anchor="ctr"/>
            <a:lstStyle/>
            <a:p>
              <a:pPr algn="ctr" defTabSz="914377">
                <a:defRPr/>
              </a:pPr>
              <a:endParaRPr lang="en-US" sz="2000" dirty="0">
                <a:solidFill>
                  <a:prstClr val="white"/>
                </a:solidFill>
                <a:latin typeface="Georgia" panose="02040502050405020303" pitchFamily="18" charset="0"/>
                <a:ea typeface="Cambria" panose="02040503050406030204" pitchFamily="18" charset="0"/>
                <a:cs typeface="Arial" panose="020B0604020202020204" pitchFamily="34" charset="0"/>
              </a:endParaRPr>
            </a:p>
          </p:txBody>
        </p:sp>
      </p:grpSp>
      <p:grpSp>
        <p:nvGrpSpPr>
          <p:cNvPr id="30" name="Group 29">
            <a:extLst>
              <a:ext uri="{FF2B5EF4-FFF2-40B4-BE49-F238E27FC236}">
                <a16:creationId xmlns:a16="http://schemas.microsoft.com/office/drawing/2014/main" id="{2E565603-2E3F-3AD2-7016-FBCCB962EEED}"/>
              </a:ext>
            </a:extLst>
          </p:cNvPr>
          <p:cNvGrpSpPr/>
          <p:nvPr/>
        </p:nvGrpSpPr>
        <p:grpSpPr>
          <a:xfrm rot="5400000">
            <a:off x="1253410" y="687178"/>
            <a:ext cx="3454948" cy="4604590"/>
            <a:chOff x="773670" y="1296985"/>
            <a:chExt cx="2244079" cy="2990804"/>
          </a:xfrm>
        </p:grpSpPr>
        <p:sp>
          <p:nvSpPr>
            <p:cNvPr id="31" name="TextBox 30">
              <a:extLst>
                <a:ext uri="{FF2B5EF4-FFF2-40B4-BE49-F238E27FC236}">
                  <a16:creationId xmlns:a16="http://schemas.microsoft.com/office/drawing/2014/main" id="{201DC705-E8B5-4624-15AE-C1B50814FD5E}"/>
                </a:ext>
              </a:extLst>
            </p:cNvPr>
            <p:cNvSpPr txBox="1"/>
            <p:nvPr/>
          </p:nvSpPr>
          <p:spPr>
            <a:xfrm rot="16200000">
              <a:off x="2021640" y="2013222"/>
              <a:ext cx="1712345" cy="279872"/>
            </a:xfrm>
            <a:prstGeom prst="rect">
              <a:avLst/>
            </a:prstGeom>
            <a:noFill/>
          </p:spPr>
          <p:txBody>
            <a:bodyPr wrap="square" rtlCol="0">
              <a:spAutoFit/>
            </a:bodyPr>
            <a:lstStyle/>
            <a:p>
              <a:pPr lvl="2">
                <a:spcAft>
                  <a:spcPts val="400"/>
                </a:spcAft>
              </a:pPr>
              <a:r>
                <a:rPr lang="en-US" sz="2200" b="1" dirty="0">
                  <a:solidFill>
                    <a:schemeClr val="bg1"/>
                  </a:solidFill>
                  <a:latin typeface="Helvetica" pitchFamily="2" charset="0"/>
                </a:rPr>
                <a:t>Innovation</a:t>
              </a:r>
              <a:endParaRPr lang="en-US" sz="2200" dirty="0">
                <a:solidFill>
                  <a:schemeClr val="bg1"/>
                </a:solidFill>
                <a:latin typeface="Helvetica" pitchFamily="2" charset="0"/>
              </a:endParaRPr>
            </a:p>
          </p:txBody>
        </p:sp>
        <p:sp>
          <p:nvSpPr>
            <p:cNvPr id="32" name="TextBox 31">
              <a:extLst>
                <a:ext uri="{FF2B5EF4-FFF2-40B4-BE49-F238E27FC236}">
                  <a16:creationId xmlns:a16="http://schemas.microsoft.com/office/drawing/2014/main" id="{E854E2D8-14CD-CD93-387F-8DD3AB1CBE65}"/>
                </a:ext>
              </a:extLst>
            </p:cNvPr>
            <p:cNvSpPr txBox="1"/>
            <p:nvPr/>
          </p:nvSpPr>
          <p:spPr>
            <a:xfrm rot="16200000">
              <a:off x="736896" y="3231250"/>
              <a:ext cx="1423392" cy="689686"/>
            </a:xfrm>
            <a:prstGeom prst="rect">
              <a:avLst/>
            </a:prstGeom>
            <a:noFill/>
          </p:spPr>
          <p:txBody>
            <a:bodyPr wrap="square" rtlCol="0">
              <a:spAutoFit/>
            </a:bodyPr>
            <a:lstStyle/>
            <a:p>
              <a:r>
                <a:rPr lang="en-US" sz="2100" b="1" dirty="0">
                  <a:solidFill>
                    <a:schemeClr val="bg1"/>
                  </a:solidFill>
                  <a:latin typeface="Helvetica" pitchFamily="2" charset="0"/>
                </a:rPr>
                <a:t>Large-scale compute</a:t>
              </a:r>
            </a:p>
            <a:p>
              <a:r>
                <a:rPr lang="en-US" sz="2100" b="1" dirty="0">
                  <a:solidFill>
                    <a:schemeClr val="bg1"/>
                  </a:solidFill>
                  <a:latin typeface="Helvetica" pitchFamily="2" charset="0"/>
                </a:rPr>
                <a:t>services</a:t>
              </a:r>
              <a:endParaRPr lang="en-US" sz="2100" dirty="0">
                <a:solidFill>
                  <a:schemeClr val="bg1"/>
                </a:solidFill>
                <a:latin typeface="Helvetica" pitchFamily="2" charset="0"/>
              </a:endParaRPr>
            </a:p>
          </p:txBody>
        </p:sp>
        <p:sp>
          <p:nvSpPr>
            <p:cNvPr id="33" name="TextBox 32">
              <a:extLst>
                <a:ext uri="{FF2B5EF4-FFF2-40B4-BE49-F238E27FC236}">
                  <a16:creationId xmlns:a16="http://schemas.microsoft.com/office/drawing/2014/main" id="{1D63E331-0E22-31A3-1D16-876E3E9B8352}"/>
                </a:ext>
              </a:extLst>
            </p:cNvPr>
            <p:cNvSpPr txBox="1"/>
            <p:nvPr/>
          </p:nvSpPr>
          <p:spPr>
            <a:xfrm rot="16200000">
              <a:off x="142854" y="2044291"/>
              <a:ext cx="1461541" cy="199909"/>
            </a:xfrm>
            <a:prstGeom prst="rect">
              <a:avLst/>
            </a:prstGeom>
            <a:noFill/>
          </p:spPr>
          <p:txBody>
            <a:bodyPr wrap="square" rtlCol="0">
              <a:spAutoFit/>
            </a:bodyPr>
            <a:lstStyle/>
            <a:p>
              <a:r>
                <a:rPr lang="en-US" sz="1400" b="1" dirty="0">
                  <a:solidFill>
                    <a:schemeClr val="bg1"/>
                  </a:solidFill>
                  <a:latin typeface="Helvetica" pitchFamily="2" charset="0"/>
                </a:rPr>
                <a:t>Training</a:t>
              </a:r>
              <a:endParaRPr lang="en-US" sz="1400" dirty="0">
                <a:solidFill>
                  <a:schemeClr val="bg1"/>
                </a:solidFill>
                <a:latin typeface="Helvetica" pitchFamily="2" charset="0"/>
              </a:endParaRPr>
            </a:p>
          </p:txBody>
        </p:sp>
        <p:sp>
          <p:nvSpPr>
            <p:cNvPr id="34" name="TextBox 33">
              <a:extLst>
                <a:ext uri="{FF2B5EF4-FFF2-40B4-BE49-F238E27FC236}">
                  <a16:creationId xmlns:a16="http://schemas.microsoft.com/office/drawing/2014/main" id="{12E3C843-E5E5-67A2-772A-718720CAED54}"/>
                </a:ext>
              </a:extLst>
            </p:cNvPr>
            <p:cNvSpPr txBox="1"/>
            <p:nvPr/>
          </p:nvSpPr>
          <p:spPr>
            <a:xfrm rot="16200000">
              <a:off x="2111696" y="3297203"/>
              <a:ext cx="1423392" cy="279872"/>
            </a:xfrm>
            <a:prstGeom prst="rect">
              <a:avLst/>
            </a:prstGeom>
            <a:noFill/>
          </p:spPr>
          <p:txBody>
            <a:bodyPr wrap="square" rtlCol="0">
              <a:spAutoFit/>
            </a:bodyPr>
            <a:lstStyle/>
            <a:p>
              <a:r>
                <a:rPr lang="en-US" sz="2200" b="1" dirty="0">
                  <a:solidFill>
                    <a:schemeClr val="bg1"/>
                  </a:solidFill>
                  <a:latin typeface="Helvetica" pitchFamily="2" charset="0"/>
                </a:rPr>
                <a:t>RSE support</a:t>
              </a:r>
              <a:endParaRPr lang="en-US" sz="2200" b="1" dirty="0">
                <a:solidFill>
                  <a:schemeClr val="bg1"/>
                </a:solidFill>
                <a:effectLst>
                  <a:outerShdw blurRad="38100" dist="38100" dir="2700000" algn="tl">
                    <a:srgbClr val="000000">
                      <a:alpha val="43137"/>
                    </a:srgbClr>
                  </a:outerShdw>
                </a:effectLst>
                <a:latin typeface="Georgia" panose="02040502050405020303" pitchFamily="18" charset="0"/>
                <a:ea typeface="Cambria" panose="02040503050406030204" pitchFamily="18" charset="0"/>
                <a:cs typeface="Arial" panose="020B0604020202020204" pitchFamily="34" charset="0"/>
              </a:endParaRPr>
            </a:p>
          </p:txBody>
        </p:sp>
      </p:grpSp>
      <p:sp>
        <p:nvSpPr>
          <p:cNvPr id="35" name="Rectangle 4">
            <a:extLst>
              <a:ext uri="{FF2B5EF4-FFF2-40B4-BE49-F238E27FC236}">
                <a16:creationId xmlns:a16="http://schemas.microsoft.com/office/drawing/2014/main" id="{31F32EAC-2A89-794A-323D-1EFFDE911813}"/>
              </a:ext>
            </a:extLst>
          </p:cNvPr>
          <p:cNvSpPr/>
          <p:nvPr/>
        </p:nvSpPr>
        <p:spPr>
          <a:xfrm rot="16200000">
            <a:off x="2533379" y="927701"/>
            <a:ext cx="2866551" cy="3468713"/>
          </a:xfrm>
          <a:custGeom>
            <a:avLst/>
            <a:gdLst/>
            <a:ahLst/>
            <a:cxnLst/>
            <a:rect l="l" t="t" r="r" b="b"/>
            <a:pathLst>
              <a:path w="2059045" h="2491584">
                <a:moveTo>
                  <a:pt x="1264396" y="0"/>
                </a:moveTo>
                <a:cubicBezTo>
                  <a:pt x="1369606" y="0"/>
                  <a:pt x="1454896" y="85290"/>
                  <a:pt x="1454896" y="190500"/>
                </a:cubicBezTo>
                <a:cubicBezTo>
                  <a:pt x="1454896" y="267555"/>
                  <a:pt x="1409147" y="333925"/>
                  <a:pt x="1342937" y="363070"/>
                </a:cubicBezTo>
                <a:lnTo>
                  <a:pt x="1342937" y="466321"/>
                </a:lnTo>
                <a:lnTo>
                  <a:pt x="2059045" y="466321"/>
                </a:lnTo>
                <a:lnTo>
                  <a:pt x="2059045" y="1180996"/>
                </a:lnTo>
                <a:lnTo>
                  <a:pt x="1954407" y="1180996"/>
                </a:lnTo>
                <a:cubicBezTo>
                  <a:pt x="1925262" y="1114786"/>
                  <a:pt x="1858892" y="1069037"/>
                  <a:pt x="1781837" y="1069037"/>
                </a:cubicBezTo>
                <a:cubicBezTo>
                  <a:pt x="1676627" y="1069037"/>
                  <a:pt x="1591337" y="1154327"/>
                  <a:pt x="1591337" y="1259537"/>
                </a:cubicBezTo>
                <a:cubicBezTo>
                  <a:pt x="1591337" y="1364747"/>
                  <a:pt x="1676627" y="1450037"/>
                  <a:pt x="1781837" y="1450037"/>
                </a:cubicBezTo>
                <a:cubicBezTo>
                  <a:pt x="1860852" y="1450037"/>
                  <a:pt x="1928632" y="1401930"/>
                  <a:pt x="1957457" y="1333396"/>
                </a:cubicBezTo>
                <a:lnTo>
                  <a:pt x="2059045" y="1333396"/>
                </a:lnTo>
                <a:lnTo>
                  <a:pt x="2059045" y="2040429"/>
                </a:lnTo>
                <a:lnTo>
                  <a:pt x="1342937" y="2040429"/>
                </a:lnTo>
                <a:lnTo>
                  <a:pt x="1342937" y="2128514"/>
                </a:lnTo>
                <a:cubicBezTo>
                  <a:pt x="1409147" y="2157659"/>
                  <a:pt x="1454896" y="2224029"/>
                  <a:pt x="1454896" y="2301084"/>
                </a:cubicBezTo>
                <a:cubicBezTo>
                  <a:pt x="1454896" y="2406294"/>
                  <a:pt x="1369606" y="2491584"/>
                  <a:pt x="1264396" y="2491584"/>
                </a:cubicBezTo>
                <a:cubicBezTo>
                  <a:pt x="1159186" y="2491584"/>
                  <a:pt x="1073896" y="2406294"/>
                  <a:pt x="1073896" y="2301084"/>
                </a:cubicBezTo>
                <a:cubicBezTo>
                  <a:pt x="1073896" y="2222069"/>
                  <a:pt x="1122003" y="2154289"/>
                  <a:pt x="1190537" y="2125464"/>
                </a:cubicBezTo>
                <a:lnTo>
                  <a:pt x="1190537" y="2040429"/>
                </a:lnTo>
                <a:lnTo>
                  <a:pt x="484936" y="2040429"/>
                </a:lnTo>
                <a:lnTo>
                  <a:pt x="484936" y="1333396"/>
                </a:lnTo>
                <a:lnTo>
                  <a:pt x="366120" y="1333396"/>
                </a:lnTo>
                <a:cubicBezTo>
                  <a:pt x="337295" y="1401930"/>
                  <a:pt x="269515" y="1450037"/>
                  <a:pt x="190500" y="1450037"/>
                </a:cubicBezTo>
                <a:cubicBezTo>
                  <a:pt x="85290" y="1450037"/>
                  <a:pt x="0" y="1364747"/>
                  <a:pt x="0" y="1259537"/>
                </a:cubicBezTo>
                <a:cubicBezTo>
                  <a:pt x="0" y="1154327"/>
                  <a:pt x="85290" y="1069037"/>
                  <a:pt x="190500" y="1069037"/>
                </a:cubicBezTo>
                <a:cubicBezTo>
                  <a:pt x="267555" y="1069037"/>
                  <a:pt x="333925" y="1114786"/>
                  <a:pt x="363070" y="1180996"/>
                </a:cubicBezTo>
                <a:lnTo>
                  <a:pt x="484936" y="1180996"/>
                </a:lnTo>
                <a:lnTo>
                  <a:pt x="484936" y="466321"/>
                </a:lnTo>
                <a:lnTo>
                  <a:pt x="1190537" y="466321"/>
                </a:lnTo>
                <a:lnTo>
                  <a:pt x="1190537" y="366120"/>
                </a:lnTo>
                <a:cubicBezTo>
                  <a:pt x="1122003" y="337295"/>
                  <a:pt x="1073896" y="269515"/>
                  <a:pt x="1073896" y="190500"/>
                </a:cubicBezTo>
                <a:cubicBezTo>
                  <a:pt x="1073896" y="85290"/>
                  <a:pt x="1159186" y="0"/>
                  <a:pt x="1264396" y="0"/>
                </a:cubicBezTo>
                <a:close/>
              </a:path>
            </a:pathLst>
          </a:custGeom>
          <a:solidFill>
            <a:srgbClr val="28ACC3"/>
          </a:solidFill>
          <a:ln w="28575" cap="flat" cmpd="sng" algn="ctr">
            <a:solidFill>
              <a:sysClr val="window" lastClr="FFFFFF"/>
            </a:solidFill>
            <a:prstDash val="solid"/>
            <a:miter lim="800000"/>
          </a:ln>
          <a:effectLst/>
        </p:spPr>
        <p:txBody>
          <a:bodyPr rtlCol="0" anchor="ctr"/>
          <a:lstStyle/>
          <a:p>
            <a:pPr algn="ctr" defTabSz="914377">
              <a:defRPr/>
            </a:pPr>
            <a:endParaRPr lang="en-US" sz="2000" dirty="0">
              <a:solidFill>
                <a:prstClr val="white"/>
              </a:solidFill>
              <a:latin typeface="Georgia" panose="02040502050405020303" pitchFamily="18" charset="0"/>
              <a:ea typeface="Cambria" panose="02040503050406030204" pitchFamily="18" charset="0"/>
              <a:cs typeface="Arial" panose="020B0604020202020204" pitchFamily="34" charset="0"/>
            </a:endParaRPr>
          </a:p>
        </p:txBody>
      </p:sp>
      <p:sp>
        <p:nvSpPr>
          <p:cNvPr id="36" name="TextBox 35">
            <a:extLst>
              <a:ext uri="{FF2B5EF4-FFF2-40B4-BE49-F238E27FC236}">
                <a16:creationId xmlns:a16="http://schemas.microsoft.com/office/drawing/2014/main" id="{70EAC1A7-D6EE-B546-88A1-AEE3F36E0A06}"/>
              </a:ext>
            </a:extLst>
          </p:cNvPr>
          <p:cNvSpPr txBox="1"/>
          <p:nvPr/>
        </p:nvSpPr>
        <p:spPr>
          <a:xfrm>
            <a:off x="3338798" y="2036857"/>
            <a:ext cx="2191429" cy="430887"/>
          </a:xfrm>
          <a:prstGeom prst="rect">
            <a:avLst/>
          </a:prstGeom>
          <a:noFill/>
        </p:spPr>
        <p:txBody>
          <a:bodyPr wrap="square" rtlCol="0">
            <a:spAutoFit/>
          </a:bodyPr>
          <a:lstStyle/>
          <a:p>
            <a:r>
              <a:rPr lang="en-US" sz="2200" b="1" dirty="0">
                <a:solidFill>
                  <a:schemeClr val="bg1"/>
                </a:solidFill>
                <a:latin typeface="Helvetica" pitchFamily="2" charset="0"/>
              </a:rPr>
              <a:t>Training</a:t>
            </a:r>
            <a:endParaRPr lang="en-US" sz="2200" dirty="0">
              <a:solidFill>
                <a:schemeClr val="bg1"/>
              </a:solidFill>
              <a:latin typeface="Helvetica" pitchFamily="2" charset="0"/>
            </a:endParaRPr>
          </a:p>
        </p:txBody>
      </p:sp>
      <p:sp>
        <p:nvSpPr>
          <p:cNvPr id="3" name="TextBox 2">
            <a:extLst>
              <a:ext uri="{FF2B5EF4-FFF2-40B4-BE49-F238E27FC236}">
                <a16:creationId xmlns:a16="http://schemas.microsoft.com/office/drawing/2014/main" id="{D473570B-29F2-12CA-78AF-76DC069F0B82}"/>
              </a:ext>
            </a:extLst>
          </p:cNvPr>
          <p:cNvSpPr txBox="1"/>
          <p:nvPr/>
        </p:nvSpPr>
        <p:spPr>
          <a:xfrm>
            <a:off x="5849948" y="1167587"/>
            <a:ext cx="6132152" cy="570925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Helvetica" pitchFamily="2" charset="0"/>
              </a:rPr>
              <a:t>National facility for PPAN Theory Communities</a:t>
            </a:r>
          </a:p>
          <a:p>
            <a:pPr marL="342900" indent="-342900">
              <a:spcAft>
                <a:spcPts val="600"/>
              </a:spcAft>
              <a:buFont typeface="Arial" panose="020B0604020202020204" pitchFamily="34" charset="0"/>
              <a:buChar char="•"/>
            </a:pPr>
            <a:r>
              <a:rPr lang="en-US" sz="2400" dirty="0">
                <a:latin typeface="Helvetica" pitchFamily="2" charset="0"/>
              </a:rPr>
              <a:t>Data challenges growing rapidly:</a:t>
            </a:r>
          </a:p>
          <a:p>
            <a:pPr marL="800100" lvl="1" indent="-342900">
              <a:spcAft>
                <a:spcPts val="600"/>
              </a:spcAft>
              <a:buFont typeface="Arial" panose="020B0604020202020204" pitchFamily="34" charset="0"/>
              <a:buChar char="•"/>
            </a:pPr>
            <a:r>
              <a:rPr lang="en-US" sz="2400" dirty="0">
                <a:latin typeface="Helvetica Light" panose="020B0403020202020204" pitchFamily="34" charset="0"/>
              </a:rPr>
              <a:t>individual simulations 10Pb+</a:t>
            </a:r>
          </a:p>
          <a:p>
            <a:pPr marL="800100" lvl="1" indent="-342900">
              <a:spcAft>
                <a:spcPts val="600"/>
              </a:spcAft>
              <a:buFont typeface="Arial" panose="020B0604020202020204" pitchFamily="34" charset="0"/>
              <a:buChar char="•"/>
            </a:pPr>
            <a:r>
              <a:rPr lang="en-US" sz="2400" dirty="0">
                <a:latin typeface="Helvetica Light" panose="020B0403020202020204" pitchFamily="34" charset="0"/>
              </a:rPr>
              <a:t>Increasing use of AI/ML techniques to enhance simulation methods</a:t>
            </a:r>
          </a:p>
          <a:p>
            <a:pPr marL="342900" indent="-342900">
              <a:spcAft>
                <a:spcPts val="600"/>
              </a:spcAft>
              <a:buFont typeface="Arial" panose="020B0604020202020204" pitchFamily="34" charset="0"/>
              <a:buChar char="•"/>
            </a:pPr>
            <a:r>
              <a:rPr lang="en-US" sz="2400" dirty="0">
                <a:latin typeface="Helvetica" pitchFamily="2" charset="0"/>
              </a:rPr>
              <a:t>Access for non-STFC researchers:</a:t>
            </a:r>
          </a:p>
          <a:p>
            <a:pPr marL="800100" lvl="1" indent="-342900">
              <a:spcAft>
                <a:spcPts val="600"/>
              </a:spcAft>
              <a:buFont typeface="Arial" panose="020B0604020202020204" pitchFamily="34" charset="0"/>
              <a:buChar char="•"/>
            </a:pPr>
            <a:r>
              <a:rPr lang="en-US" sz="2400" dirty="0">
                <a:latin typeface="Helvetica Light" panose="020B0403020202020204" pitchFamily="34" charset="0"/>
              </a:rPr>
              <a:t>AI models of the cancer genome (Miller et al) </a:t>
            </a:r>
          </a:p>
          <a:p>
            <a:pPr marL="800100" lvl="1" indent="-342900">
              <a:spcAft>
                <a:spcPts val="600"/>
              </a:spcAft>
              <a:buFont typeface="Arial" panose="020B0604020202020204" pitchFamily="34" charset="0"/>
              <a:buChar char="•"/>
            </a:pPr>
            <a:r>
              <a:rPr lang="en-US" sz="2400" dirty="0">
                <a:latin typeface="Helvetica Light" panose="020B0403020202020204" pitchFamily="34" charset="0"/>
              </a:rPr>
              <a:t>UK-LLM (</a:t>
            </a:r>
            <a:r>
              <a:rPr lang="en-US" sz="2400" dirty="0" err="1">
                <a:latin typeface="Helvetica Light" panose="020B0403020202020204" pitchFamily="34" charset="0"/>
              </a:rPr>
              <a:t>Stenetorp</a:t>
            </a:r>
            <a:r>
              <a:rPr lang="en-US" sz="2400" dirty="0">
                <a:latin typeface="Helvetica Light" panose="020B0403020202020204" pitchFamily="34" charset="0"/>
              </a:rPr>
              <a:t> et al.), the first LLM to be trained solely using UK-based computing resources, was trained on DiRAC (Tursa cluster)</a:t>
            </a:r>
          </a:p>
          <a:p>
            <a:endParaRPr lang="en-US" dirty="0"/>
          </a:p>
        </p:txBody>
      </p:sp>
      <p:grpSp>
        <p:nvGrpSpPr>
          <p:cNvPr id="2" name="Group 1">
            <a:extLst>
              <a:ext uri="{FF2B5EF4-FFF2-40B4-BE49-F238E27FC236}">
                <a16:creationId xmlns:a16="http://schemas.microsoft.com/office/drawing/2014/main" id="{A92C5B43-CF3D-FD1F-FAED-BF52CE91A983}"/>
              </a:ext>
            </a:extLst>
          </p:cNvPr>
          <p:cNvGrpSpPr/>
          <p:nvPr/>
        </p:nvGrpSpPr>
        <p:grpSpPr>
          <a:xfrm>
            <a:off x="0" y="-397"/>
            <a:ext cx="12215494" cy="836293"/>
            <a:chOff x="1338591" y="1185292"/>
            <a:chExt cx="10410843" cy="1186060"/>
          </a:xfrm>
        </p:grpSpPr>
        <p:sp>
          <p:nvSpPr>
            <p:cNvPr id="6" name="Rectangle 5">
              <a:extLst>
                <a:ext uri="{FF2B5EF4-FFF2-40B4-BE49-F238E27FC236}">
                  <a16:creationId xmlns:a16="http://schemas.microsoft.com/office/drawing/2014/main" id="{7A0F53D3-8356-0EA9-C88A-0F2BC83971CF}"/>
                </a:ext>
              </a:extLst>
            </p:cNvPr>
            <p:cNvSpPr/>
            <p:nvPr/>
          </p:nvSpPr>
          <p:spPr>
            <a:xfrm>
              <a:off x="1338591" y="1185292"/>
              <a:ext cx="10390822" cy="866718"/>
            </a:xfrm>
            <a:prstGeom prst="rect">
              <a:avLst/>
            </a:prstGeom>
            <a:gradFill flip="none" rotWithShape="1">
              <a:gsLst>
                <a:gs pos="0">
                  <a:srgbClr val="02599A">
                    <a:shade val="30000"/>
                    <a:satMod val="115000"/>
                  </a:srgbClr>
                </a:gs>
                <a:gs pos="50000">
                  <a:srgbClr val="02599A">
                    <a:shade val="67500"/>
                    <a:satMod val="115000"/>
                  </a:srgbClr>
                </a:gs>
                <a:gs pos="100000">
                  <a:srgbClr val="02599A">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7" name="Rectangle 6">
              <a:extLst>
                <a:ext uri="{FF2B5EF4-FFF2-40B4-BE49-F238E27FC236}">
                  <a16:creationId xmlns:a16="http://schemas.microsoft.com/office/drawing/2014/main" id="{A53A3C59-24B4-3CED-45F0-C37381CE96BA}"/>
                </a:ext>
              </a:extLst>
            </p:cNvPr>
            <p:cNvSpPr/>
            <p:nvPr/>
          </p:nvSpPr>
          <p:spPr>
            <a:xfrm>
              <a:off x="1358612" y="1499710"/>
              <a:ext cx="10390822" cy="871642"/>
            </a:xfrm>
            <a:prstGeom prst="rect">
              <a:avLst/>
            </a:prstGeom>
          </p:spPr>
          <p:txBody>
            <a:bodyPr vert="horz" lIns="91440" tIns="45720" rIns="91440" bIns="45720" rtlCol="0" anchor="ctr">
              <a:normAutofit fontScale="92500" lnSpcReduction="20000"/>
            </a:bodyPr>
            <a:lstStyle/>
            <a:p>
              <a:pPr>
                <a:lnSpc>
                  <a:spcPct val="90000"/>
                </a:lnSpc>
                <a:spcBef>
                  <a:spcPct val="0"/>
                </a:spcBef>
                <a:spcAft>
                  <a:spcPts val="600"/>
                </a:spcAft>
              </a:pPr>
              <a:r>
                <a:rPr lang="en-US" sz="4000" b="1" dirty="0">
                  <a:ln w="0"/>
                  <a:solidFill>
                    <a:schemeClr val="bg1"/>
                  </a:solidFill>
                  <a:effectLst>
                    <a:outerShdw blurRad="38100" dist="19050" dir="2700000" algn="tl" rotWithShape="0">
                      <a:prstClr val="black">
                        <a:alpha val="40000"/>
                      </a:prstClr>
                    </a:outerShdw>
                  </a:effectLst>
                  <a:latin typeface="+mj-lt"/>
                  <a:ea typeface="+mj-ea"/>
                  <a:cs typeface="Calibri Light"/>
                </a:rPr>
                <a:t>The </a:t>
              </a:r>
              <a:r>
                <a:rPr lang="en-US" sz="4000" b="1" dirty="0" err="1">
                  <a:ln w="0"/>
                  <a:solidFill>
                    <a:schemeClr val="bg1"/>
                  </a:solidFill>
                  <a:effectLst>
                    <a:outerShdw blurRad="38100" dist="19050" dir="2700000" algn="tl" rotWithShape="0">
                      <a:prstClr val="black">
                        <a:alpha val="40000"/>
                      </a:prstClr>
                    </a:outerShdw>
                  </a:effectLst>
                  <a:latin typeface="+mj-lt"/>
                  <a:ea typeface="+mj-ea"/>
                  <a:cs typeface="Calibri Light"/>
                </a:rPr>
                <a:t>DiRAC</a:t>
              </a:r>
              <a:r>
                <a:rPr lang="en-US" sz="4000" b="1" dirty="0">
                  <a:ln w="0"/>
                  <a:solidFill>
                    <a:schemeClr val="bg1"/>
                  </a:solidFill>
                  <a:effectLst>
                    <a:outerShdw blurRad="38100" dist="19050" dir="2700000" algn="tl" rotWithShape="0">
                      <a:prstClr val="black">
                        <a:alpha val="40000"/>
                      </a:prstClr>
                    </a:outerShdw>
                  </a:effectLst>
                  <a:latin typeface="+mj-lt"/>
                  <a:ea typeface="+mj-ea"/>
                  <a:cs typeface="Calibri Light"/>
                </a:rPr>
                <a:t> HPC Facility </a:t>
              </a:r>
            </a:p>
            <a:p>
              <a:pPr>
                <a:lnSpc>
                  <a:spcPct val="90000"/>
                </a:lnSpc>
                <a:spcBef>
                  <a:spcPct val="0"/>
                </a:spcBef>
                <a:spcAft>
                  <a:spcPts val="600"/>
                </a:spcAft>
              </a:pPr>
              <a:endParaRPr lang="en-US" sz="4000" b="1" dirty="0">
                <a:ln w="0"/>
                <a:solidFill>
                  <a:schemeClr val="bg1"/>
                </a:solidFill>
                <a:effectLst>
                  <a:outerShdw blurRad="38100" dist="19050" dir="2700000" algn="tl" rotWithShape="0">
                    <a:prstClr val="black">
                      <a:alpha val="40000"/>
                    </a:prstClr>
                  </a:outerShdw>
                </a:effectLst>
                <a:latin typeface="+mj-lt"/>
                <a:ea typeface="+mj-ea"/>
                <a:cs typeface="Calibri Light"/>
              </a:endParaRPr>
            </a:p>
          </p:txBody>
        </p:sp>
      </p:grpSp>
      <p:pic>
        <p:nvPicPr>
          <p:cNvPr id="8" name="Picture 7">
            <a:extLst>
              <a:ext uri="{FF2B5EF4-FFF2-40B4-BE49-F238E27FC236}">
                <a16:creationId xmlns:a16="http://schemas.microsoft.com/office/drawing/2014/main" id="{B03524AF-787F-0992-A852-C753BA700ABB}"/>
              </a:ext>
            </a:extLst>
          </p:cNvPr>
          <p:cNvPicPr>
            <a:picLocks noChangeAspect="1"/>
          </p:cNvPicPr>
          <p:nvPr/>
        </p:nvPicPr>
        <p:blipFill>
          <a:blip r:embed="rId3"/>
          <a:stretch>
            <a:fillRect/>
          </a:stretch>
        </p:blipFill>
        <p:spPr>
          <a:xfrm>
            <a:off x="11144380" y="75227"/>
            <a:ext cx="1024128" cy="467564"/>
          </a:xfrm>
          <a:prstGeom prst="rect">
            <a:avLst/>
          </a:prstGeom>
        </p:spPr>
      </p:pic>
    </p:spTree>
    <p:extLst>
      <p:ext uri="{BB962C8B-B14F-4D97-AF65-F5344CB8AC3E}">
        <p14:creationId xmlns:p14="http://schemas.microsoft.com/office/powerpoint/2010/main" val="6038757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40445</TotalTime>
  <Words>4938</Words>
  <Application>Microsoft Macintosh PowerPoint</Application>
  <PresentationFormat>Widescreen</PresentationFormat>
  <Paragraphs>683</Paragraphs>
  <Slides>55</Slides>
  <Notes>29</Notes>
  <HiddenSlides>2</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71" baseType="lpstr">
      <vt:lpstr>Aptos</vt:lpstr>
      <vt:lpstr>Aptos Display</vt:lpstr>
      <vt:lpstr>Arial</vt:lpstr>
      <vt:lpstr>Calibri</vt:lpstr>
      <vt:lpstr>Cambria Math</vt:lpstr>
      <vt:lpstr>Courier New</vt:lpstr>
      <vt:lpstr>DejaVu Sans</vt:lpstr>
      <vt:lpstr>Georgia</vt:lpstr>
      <vt:lpstr>Gill Sans</vt:lpstr>
      <vt:lpstr>Helvetica</vt:lpstr>
      <vt:lpstr>Helvetica Light</vt:lpstr>
      <vt:lpstr>Symbol</vt:lpstr>
      <vt:lpstr>Times New Roman</vt:lpstr>
      <vt:lpstr>Office Theme</vt:lpstr>
      <vt:lpstr>Equation</vt:lpstr>
      <vt:lpstr>Worksheet</vt:lpstr>
      <vt:lpstr>PowerPoint Presentation</vt:lpstr>
      <vt:lpstr>Outline</vt:lpstr>
      <vt:lpstr>Acknowledgements</vt:lpstr>
      <vt:lpstr>Background</vt:lpstr>
      <vt:lpstr>What is EPCC?</vt:lpstr>
      <vt:lpstr>EPCC’s Advanced Computing Facility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Scaling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Plotting</vt:lpstr>
      <vt:lpstr>Hard to interpret small N data here</vt:lpstr>
      <vt:lpstr>log/log can make trends in data too similar</vt:lpstr>
      <vt:lpstr>Normalised data easier to compare</vt:lpstr>
      <vt:lpstr>Efficiency plots can be useful too</vt:lpstr>
      <vt:lpstr>log/lin efficiency if many points at small P</vt:lpstr>
      <vt:lpstr>Don’t just accept the default options</vt:lpstr>
      <vt:lpstr>PowerPoint Presentation</vt:lpstr>
      <vt:lpstr>Computational Fluid 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Parallelisations</vt:lpstr>
      <vt:lpstr>PowerPoint Presentation</vt:lpstr>
      <vt:lpstr>PowerPoint Presentation</vt:lpstr>
      <vt:lpstr>Data is exchanged via calls to MPI library  Explore the code!  e.g. rank 0 sends “right” MPI_Send(&amp;x[m][1],n,MPI_DOUBLE,rank+1,tag,comm)  Last rank receives from the left MPI_Recv(&amp;x[0][1],n,MPI_DOUBLE,rank-1,tag,comm,&amp;status);</vt:lpstr>
      <vt:lpstr>PowerPoint Presentation</vt:lpstr>
      <vt:lpstr>PowerPoint Presentation</vt:lpstr>
      <vt:lpstr>PowerPoint Presentation</vt:lpstr>
      <vt:lpstr>Over to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Wilkinson, Mark I. (Prof.)</dc:creator>
  <cp:keywords/>
  <dc:description/>
  <cp:lastModifiedBy>Chris Johnson</cp:lastModifiedBy>
  <cp:revision>3</cp:revision>
  <dcterms:created xsi:type="dcterms:W3CDTF">2026-06-05T12:27:32Z</dcterms:created>
  <dcterms:modified xsi:type="dcterms:W3CDTF">2026-07-03T14:39:34Z</dcterms:modified>
  <cp:category/>
</cp:coreProperties>
</file>