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1228" r:id="rId2"/>
    <p:sldId id="1229" r:id="rId3"/>
    <p:sldId id="274" r:id="rId4"/>
    <p:sldId id="270" r:id="rId5"/>
    <p:sldId id="1231" r:id="rId6"/>
    <p:sldId id="1211" r:id="rId7"/>
    <p:sldId id="1230" r:id="rId8"/>
    <p:sldId id="1213" r:id="rId9"/>
    <p:sldId id="1222" r:id="rId10"/>
    <p:sldId id="1214" r:id="rId11"/>
    <p:sldId id="1215" r:id="rId12"/>
    <p:sldId id="1225" r:id="rId13"/>
    <p:sldId id="1216" r:id="rId14"/>
    <p:sldId id="1217" r:id="rId15"/>
    <p:sldId id="1221" r:id="rId16"/>
    <p:sldId id="1227" r:id="rId17"/>
    <p:sldId id="1226" r:id="rId18"/>
    <p:sldId id="1219" r:id="rId19"/>
    <p:sldId id="122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D1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9" autoAdjust="0"/>
    <p:restoredTop sz="89542" autoAdjust="0"/>
  </p:normalViewPr>
  <p:slideViewPr>
    <p:cSldViewPr snapToGrid="0">
      <p:cViewPr>
        <p:scale>
          <a:sx n="25" d="100"/>
          <a:sy n="25" d="100"/>
        </p:scale>
        <p:origin x="3125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2482E-D25E-447A-8554-297E017A8FBA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5DB62-3C16-4442-8068-8F98F7FC8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31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99A2E-F810-657F-B265-5E43C94A4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5CA4EA-DA88-A292-268A-C3CC0D0737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32B304-7D60-9AD8-C521-05A123EFC9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CF7A30-BABD-F885-8800-A54CBB566D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A02F00-C535-204F-B4B5-528FB2DC4F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ヒラギノ角ゴ Pro W3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5571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A0F91C-0D58-73B1-558B-B0508CECC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CC1701-D085-455A-02B5-B260108F75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E24DF1-6EE8-7D44-2F50-FFDE909BD1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EBD0C4-7738-66C8-5FB2-CD908F4F8E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A02F00-C535-204F-B4B5-528FB2DC4F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ヒラギノ角ゴ Pro W3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7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A02F00-C535-204F-B4B5-528FB2DC4F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ヒラギノ角ゴ Pro W3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9341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89F03-92AC-FD96-D83F-B847C0F0D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03D100-4B3B-3A0C-F3F3-31419E6574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8E34A9-A7DE-3679-2FF4-D4B674C4EE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3D2D0E-98CA-2364-0D25-63C6751A24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5DB62-3C16-4442-8068-8F98F7FC816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593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BF014-057B-CD3B-4EAE-06154B8E0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E4B2F8-CD89-2DBB-B211-39BF95702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E24EF-E464-C27B-420B-3A2DE7284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66A17-CDF2-31A7-17C7-4AFED72A5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6A110-3DAA-25AA-AE84-A5A663791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72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5D080-18E4-73B7-F3EB-ADE05F292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15CA26-9984-BF3E-7B9D-3020EAD3E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95F33-DEBF-BB31-4EE3-6392DCD5D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54013-6270-9EDE-92D6-7EDE4CF49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0BFBE-3F81-892D-37C4-CFD529820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73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A8884C-C911-42A2-1728-A0CA406ED1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4A6125-AECB-0317-C959-423E8E7F3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901F7-A0AD-2D6F-F921-3AA2713BE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2E6A1-ED74-3A20-9C63-69D3D9EC6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C3726-C4ED-DD03-FCB8-244D9AB39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045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54845" y="6087298"/>
            <a:ext cx="10882313" cy="324183"/>
          </a:xfrm>
          <a:prstGeom prst="rect">
            <a:avLst/>
          </a:prstGeom>
        </p:spPr>
        <p:txBody>
          <a:bodyPr anchor="b"/>
          <a:lstStyle>
            <a:lvl1pPr marL="0" indent="0" defTabSz="297170">
              <a:lnSpc>
                <a:spcPct val="100000"/>
              </a:lnSpc>
              <a:spcBef>
                <a:spcPts val="0"/>
              </a:spcBef>
              <a:buSzTx/>
              <a:buNone/>
              <a:defRPr sz="1215" b="1"/>
            </a:lvl1pPr>
          </a:lstStyle>
          <a:p>
            <a:r>
              <a:t>Author and Date</a:t>
            </a:r>
          </a:p>
        </p:txBody>
      </p:sp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54845" y="1303736"/>
            <a:ext cx="10883491" cy="2321719"/>
          </a:xfrm>
          <a:prstGeom prst="rect">
            <a:avLst/>
          </a:prstGeom>
        </p:spPr>
        <p:txBody>
          <a:bodyPr anchor="b"/>
          <a:lstStyle>
            <a:lvl1pPr>
              <a:defRPr sz="4324" spc="-86"/>
            </a:lvl1pPr>
          </a:lstStyle>
          <a:p>
            <a:r>
              <a:t>Presentation Title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54845" y="3589737"/>
            <a:ext cx="10882313" cy="1024031"/>
          </a:xfrm>
          <a:prstGeom prst="rect">
            <a:avLst/>
          </a:prstGeom>
        </p:spPr>
        <p:txBody>
          <a:bodyPr/>
          <a:lstStyle>
            <a:lvl1pPr marL="0" indent="0" defTabSz="309551">
              <a:lnSpc>
                <a:spcPct val="100000"/>
              </a:lnSpc>
              <a:spcBef>
                <a:spcPts val="0"/>
              </a:spcBef>
              <a:buSzTx/>
              <a:buNone/>
              <a:defRPr sz="2004" b="1"/>
            </a:lvl1pPr>
            <a:lvl2pPr marL="0" indent="241093" defTabSz="309551">
              <a:lnSpc>
                <a:spcPct val="100000"/>
              </a:lnSpc>
              <a:spcBef>
                <a:spcPts val="0"/>
              </a:spcBef>
              <a:buSzTx/>
              <a:buNone/>
              <a:defRPr sz="2004" b="1"/>
            </a:lvl2pPr>
            <a:lvl3pPr indent="482186" defTabSz="309551">
              <a:lnSpc>
                <a:spcPct val="100000"/>
              </a:lnSpc>
              <a:spcBef>
                <a:spcPts val="0"/>
              </a:spcBef>
              <a:defRPr sz="2004" b="1"/>
            </a:lvl3pPr>
            <a:lvl4pPr indent="723279" defTabSz="309551">
              <a:lnSpc>
                <a:spcPct val="100000"/>
              </a:lnSpc>
              <a:spcBef>
                <a:spcPts val="0"/>
              </a:spcBef>
              <a:defRPr sz="2004" b="1"/>
            </a:lvl4pPr>
            <a:lvl5pPr indent="964372" defTabSz="309551">
              <a:lnSpc>
                <a:spcPct val="100000"/>
              </a:lnSpc>
              <a:spcBef>
                <a:spcPts val="0"/>
              </a:spcBef>
              <a:defRPr sz="2004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56363" y="6476953"/>
            <a:ext cx="279992" cy="2081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4812402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821747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8DDC0-977F-4F55-EFF5-6EAD03A54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C1F89-66F3-7A36-FBDA-A3A717B04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DE4D8-7D2C-9B7F-2A47-D4F0F36CD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1DDB4-5D00-163F-06F1-31AC26691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734B8-616F-5B0B-DE64-099DBB0BF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49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5C50E-12CA-8E7D-51B0-087FD3D01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FD11AC-C779-C916-7F1D-1B3428A68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C49B6-4C37-A29D-070C-B260959EB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20561-E15A-C890-CBD5-A428D618B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8B07E-05B9-955D-8037-5E4946F1F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67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3DECD-8CAE-0307-0183-30464365F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330E7-3690-33AA-A0CE-2BFFA16E3F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8CF18D-0CAF-A094-2BAE-2703BA10A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3BE23A-2EDE-DA33-282B-FCCE4C046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28FFDE-03EA-AEC7-C9B4-03DB044F0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F5177-895A-D63A-C5FF-929CDA47F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53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4FB1B-F0C7-1814-A346-A6E2E368B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10CEB-59C6-4E9E-3157-71367B399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EBD0A1-DA5C-7AEF-552A-0107CB457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B85872-CEA1-79A2-65E3-D0FB5E358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600729-D0AC-3DFA-9F59-79528C3D1C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3D3C43-CB0B-023B-F0D4-8F81BB70D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4FB8A8-BB28-E45A-4AB0-C120E3DC9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F84912-4F86-F492-B0EB-9CF11181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94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23836-E4FD-B436-7328-698964672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2B382E-783A-F029-3058-7A5E7AEC4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4E912-ED25-998A-25EB-F044F7342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B5C4CB-7578-4B7D-18F2-D4AC6927B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65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1AD164-A811-976E-27C4-3402D662A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97DE8A-E052-9D12-8368-59814DA52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025D0-8BD8-968F-1986-01EE31A14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26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012A-45C3-EB8A-68F0-FFF16D490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E98DA-E57F-A0EB-CDB6-550DD1FF2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D14D67-FD88-FC0C-C9FF-D525EBAF1C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4B342-358A-6B27-6406-D9649A906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B4C0B7-2541-26DA-EBF5-28E780C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9EF95A-CB33-3DE6-8716-6AFD2E0F9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83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D1D63-EA83-CFAE-E009-ADDE6A921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88BB9E-542F-1CD1-C9C3-C5D532328C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433A28-FD23-5F56-4870-7E7A42E66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C3E06D-C009-A3A2-24B4-D243D29F2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2F161-A558-0A7C-036F-5BC8A357C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67301-8B81-9E94-4B01-E122CF9EE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745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F5638-CB20-0429-39DC-6B23C8979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9F7C3-71E0-C5A6-153A-00098B634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A6321-47D0-76FB-0DA7-078609ADF3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240D7-E974-55F9-F409-79F2C25BF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99C01-184E-2FCA-4804-E1D9A35A7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04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journals.aps.org/prl/abstract/10.1103/PhysRevLett.131.17140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journals.aps.org/prl/abstract/10.1103/PhysRevLett.131.171401" TargetMode="Externa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jpeg"/><Relationship Id="rId5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xkcd.com/1256/" TargetMode="Externa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4BC6F-309B-D01E-464F-E78C0B327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CE3A79BE-F347-122F-D891-F3C26CEED1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7" b="6159"/>
          <a:stretch/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765868-E8B1-5E71-0D77-930E0E3B63EC}"/>
              </a:ext>
            </a:extLst>
          </p:cNvPr>
          <p:cNvSpPr/>
          <p:nvPr/>
        </p:nvSpPr>
        <p:spPr>
          <a:xfrm>
            <a:off x="-10393" y="4826231"/>
            <a:ext cx="12202393" cy="1792738"/>
          </a:xfrm>
          <a:prstGeom prst="rect">
            <a:avLst/>
          </a:prstGeom>
          <a:solidFill>
            <a:schemeClr val="accent4">
              <a:lumMod val="50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3F357CA-5409-393C-80A3-BB3C82779FD7}"/>
              </a:ext>
            </a:extLst>
          </p:cNvPr>
          <p:cNvSpPr txBox="1">
            <a:spLocks/>
          </p:cNvSpPr>
          <p:nvPr/>
        </p:nvSpPr>
        <p:spPr bwMode="auto">
          <a:xfrm>
            <a:off x="914400" y="4826231"/>
            <a:ext cx="10505210" cy="135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4F596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ヒラギノ角ゴ Pro W3" charset="0"/>
                <a:cs typeface="ＭＳ Ｐゴシック" charset="0"/>
              </a:defRPr>
            </a:lvl2pPr>
            <a:lvl3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1200" b="1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3pPr>
            <a:lvl4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9pPr>
          </a:lstStyle>
          <a:p>
            <a:pPr marL="0" indent="-456565" algn="ctr" defTabSz="1219170">
              <a:defRPr/>
            </a:pPr>
            <a:r>
              <a:rPr lang="en-US" altLang="en-US" sz="4000" b="1" kern="0" noProof="0" dirty="0">
                <a:solidFill>
                  <a:srgbClr val="FFFFFE"/>
                </a:solidFill>
                <a:latin typeface="Montserrat" pitchFamily="2" charset="0"/>
                <a:ea typeface="ヒラギノ角ゴ Pro W3"/>
                <a:cs typeface="ヒラギノ角ゴ Pro W3" charset="-128"/>
              </a:rPr>
              <a:t>An overview of coatings and core optics research in Glasgow</a:t>
            </a:r>
            <a:endParaRPr kumimoji="0" lang="en-US" altLang="en-US" sz="4000" b="1" i="0" u="none" strike="noStrike" kern="0" cap="none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Montserrat" pitchFamily="2" charset="0"/>
              <a:ea typeface="ヒラギノ角ゴ Pro W3"/>
              <a:cs typeface="ヒラギノ角ゴ Pro W3" charset="-12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C3432F-23CD-D2E4-EDAF-1007D40C3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0" y="-85645"/>
            <a:ext cx="2422736" cy="1803400"/>
          </a:xfrm>
          <a:prstGeom prst="rect">
            <a:avLst/>
          </a:prstGeom>
        </p:spPr>
      </p:pic>
      <p:pic>
        <p:nvPicPr>
          <p:cNvPr id="11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07AB3455-4CAC-0814-303A-71A973A095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3441427" y="239031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C7C1DF4-E1B8-5076-3343-862A6D9F35CF}"/>
              </a:ext>
            </a:extLst>
          </p:cNvPr>
          <p:cNvSpPr txBox="1">
            <a:spLocks/>
          </p:cNvSpPr>
          <p:nvPr/>
        </p:nvSpPr>
        <p:spPr bwMode="auto">
          <a:xfrm>
            <a:off x="3054927" y="6174457"/>
            <a:ext cx="9137073" cy="4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4F596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ヒラギノ角ゴ Pro W3" charset="0"/>
                <a:cs typeface="ＭＳ Ｐゴシック" charset="0"/>
              </a:defRPr>
            </a:lvl2pPr>
            <a:lvl3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1200" b="1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3pPr>
            <a:lvl4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9pPr>
          </a:lstStyle>
          <a:p>
            <a:pPr marL="0" indent="-456565" algn="ctr" defTabSz="1219170">
              <a:defRPr/>
            </a:pPr>
            <a:r>
              <a:rPr lang="en-US" altLang="en-US" sz="2400" b="1" kern="0" noProof="0" dirty="0">
                <a:solidFill>
                  <a:srgbClr val="FFFFFE"/>
                </a:solidFill>
                <a:latin typeface="Montserrat" pitchFamily="2" charset="0"/>
                <a:ea typeface="ヒラギノ角ゴ Pro W3"/>
                <a:cs typeface="ヒラギノ角ゴ Pro W3" charset="-128"/>
              </a:rPr>
              <a:t>GW:UK Nottingham – Graeme I. McGhee – 2026 / 01 / 15</a:t>
            </a: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Montserrat" pitchFamily="2" charset="0"/>
              <a:ea typeface="ヒラギノ角ゴ Pro W3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6441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1EF0B-58CE-986F-8BC2-495D0FE24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71778D4-F7E2-240E-50A7-DE9FEDC5CE82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1E792B-319D-5310-3F97-7D5F7F66B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35" y="75398"/>
            <a:ext cx="3944216" cy="29956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9A1C307-E93F-7875-9426-7496F6ECBE6C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echanical loss    of each material…">
            <a:extLst>
              <a:ext uri="{FF2B5EF4-FFF2-40B4-BE49-F238E27FC236}">
                <a16:creationId xmlns:a16="http://schemas.microsoft.com/office/drawing/2014/main" id="{57AB79CC-6EA6-F1AD-DD3E-78EE5C89E91B}"/>
              </a:ext>
            </a:extLst>
          </p:cNvPr>
          <p:cNvSpPr txBox="1"/>
          <p:nvPr/>
        </p:nvSpPr>
        <p:spPr>
          <a:xfrm>
            <a:off x="4468948" y="117809"/>
            <a:ext cx="7561006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Currently coatings are made by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stackin</a:t>
            </a:r>
            <a:r>
              <a:rPr lang="en-US" sz="2400" b="1" kern="0" dirty="0">
                <a:latin typeface="Modern M"/>
                <a:sym typeface="Modern M"/>
              </a:rPr>
              <a:t>g near quarter wave layers of two materials of different refractive-index (n). 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		(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SiO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</a:t>
            </a:r>
            <a:r>
              <a:rPr lang="en-US" sz="2400" b="1" kern="0" dirty="0">
                <a:latin typeface="Modern M"/>
                <a:sym typeface="Modern M"/>
              </a:rPr>
              <a:t>+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TiO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-doped-Ta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5</a:t>
            </a:r>
            <a:r>
              <a:rPr lang="en-US" sz="2400" b="1" kern="0" dirty="0">
                <a:latin typeface="Modern M"/>
                <a:sym typeface="Modern M"/>
              </a:rPr>
              <a:t>)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And they are produced via Ion Beam Sputtering due to its track record of low losses and high uniformity. 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B9E3BE6-EFA8-BA2E-BCF0-6CA478810DE0}"/>
              </a:ext>
            </a:extLst>
          </p:cNvPr>
          <p:cNvSpPr/>
          <p:nvPr/>
        </p:nvSpPr>
        <p:spPr>
          <a:xfrm>
            <a:off x="4974671" y="2432807"/>
            <a:ext cx="6937695" cy="4278386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BD098182-2145-2848-10AF-BBE2F4068621}"/>
              </a:ext>
            </a:extLst>
          </p:cNvPr>
          <p:cNvSpPr txBox="1"/>
          <p:nvPr/>
        </p:nvSpPr>
        <p:spPr>
          <a:xfrm>
            <a:off x="5112936" y="2515026"/>
            <a:ext cx="7292546" cy="4113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For future room temperature detectors:</a:t>
            </a:r>
            <a:b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The majority of current global research is in finding replacement high-n materials TiO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-doped-Ta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5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New Oxides </a:t>
            </a:r>
            <a:b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	(TiO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:GeO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better 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:Ta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5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Silicates 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	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(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aSi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aSi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-H</a:t>
            </a:r>
            <a:r>
              <a:rPr lang="en-US" sz="2400" b="1" kern="0" dirty="0">
                <a:latin typeface="Modern M"/>
                <a:sym typeface="Modern M"/>
              </a:rPr>
              <a:t>, 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SiN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x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Crystalline Coatings 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	(AlGaAs, pure-TiO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thin bulk top-layers)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7498DE-9241-C627-409E-B000A36B25AA}"/>
              </a:ext>
            </a:extLst>
          </p:cNvPr>
          <p:cNvSpPr txBox="1"/>
          <p:nvPr/>
        </p:nvSpPr>
        <p:spPr>
          <a:xfrm>
            <a:off x="53588" y="639633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5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5B2C6E-1F26-F2FF-65C4-FBC671EDB1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38" t="7277" r="25239"/>
          <a:stretch>
            <a:fillRect/>
          </a:stretch>
        </p:blipFill>
        <p:spPr>
          <a:xfrm>
            <a:off x="174082" y="3365371"/>
            <a:ext cx="4059845" cy="299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82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B7CBC-8B79-29D3-EA4B-ED294EC13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D4A1E5-7C94-0BF1-2ADA-9F81650B0B9D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EC1916-98F0-2596-A10D-F42D25D88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35" y="75398"/>
            <a:ext cx="3944216" cy="29956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467ECCA-4433-4C00-18B0-6D84F2A96A7E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120B16C-D0BF-231A-C700-140CAA2291BF}"/>
              </a:ext>
            </a:extLst>
          </p:cNvPr>
          <p:cNvSpPr/>
          <p:nvPr/>
        </p:nvSpPr>
        <p:spPr>
          <a:xfrm>
            <a:off x="4974671" y="2432807"/>
            <a:ext cx="6937695" cy="4278386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DDB9DB11-3C95-32DB-DC72-C950EFE027DF}"/>
              </a:ext>
            </a:extLst>
          </p:cNvPr>
          <p:cNvSpPr txBox="1"/>
          <p:nvPr/>
        </p:nvSpPr>
        <p:spPr>
          <a:xfrm>
            <a:off x="5112936" y="2515026"/>
            <a:ext cx="7292546" cy="4113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For future room temperature detectors:</a:t>
            </a:r>
            <a:b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T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he majority of current global research is in finding replacement high-n material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s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-doped-Ta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5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New Oxides </a:t>
            </a:r>
            <a:b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	(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:GeO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better 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:Ta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5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Silicates </a:t>
            </a: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	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(</a:t>
            </a:r>
            <a:r>
              <a:rPr kumimoji="0" lang="en-US" sz="2400" b="1" i="0" u="sng" strike="noStrike" kern="0" cap="none" spc="0" normalizeH="0" baseline="0" noProof="0" dirty="0" err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aSi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aSi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-H</a:t>
            </a:r>
            <a:r>
              <a:rPr lang="en-US" sz="2400" b="1" kern="0" dirty="0">
                <a:latin typeface="Modern M"/>
                <a:sym typeface="Modern M"/>
              </a:rPr>
              <a:t>, </a:t>
            </a:r>
            <a:r>
              <a:rPr lang="en-US" sz="24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SiN</a:t>
            </a:r>
            <a:r>
              <a:rPr lang="en-US" sz="2400" b="1" u="sng" kern="0" baseline="-25000" dirty="0">
                <a:solidFill>
                  <a:schemeClr val="accent5"/>
                </a:solidFill>
                <a:latin typeface="Modern M"/>
                <a:sym typeface="Modern M"/>
              </a:rPr>
              <a:t>x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Crystalline Coatings 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	(AlGaAs, 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pure-TiO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thin bulk top-layers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37ABF4D-CFAF-5207-1458-93B51940C3C6}"/>
              </a:ext>
            </a:extLst>
          </p:cNvPr>
          <p:cNvSpPr/>
          <p:nvPr/>
        </p:nvSpPr>
        <p:spPr>
          <a:xfrm>
            <a:off x="7672772" y="3853317"/>
            <a:ext cx="3319512" cy="7186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0" name="Mechanical loss    of each material…">
            <a:extLst>
              <a:ext uri="{FF2B5EF4-FFF2-40B4-BE49-F238E27FC236}">
                <a16:creationId xmlns:a16="http://schemas.microsoft.com/office/drawing/2014/main" id="{6522C437-6372-5F3B-B239-9D9512FCCA19}"/>
              </a:ext>
            </a:extLst>
          </p:cNvPr>
          <p:cNvSpPr txBox="1"/>
          <p:nvPr/>
        </p:nvSpPr>
        <p:spPr>
          <a:xfrm>
            <a:off x="7949674" y="3982167"/>
            <a:ext cx="2765708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At </a:t>
            </a:r>
            <a:r>
              <a:rPr lang="en-US" sz="24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Glasgow currently</a:t>
            </a:r>
            <a:endParaRPr kumimoji="0" lang="en-US" sz="2400" b="1" i="0" u="sng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6AE8B2B-5735-F2A8-507E-1B6A9BBFE0D1}"/>
              </a:ext>
            </a:extLst>
          </p:cNvPr>
          <p:cNvSpPr/>
          <p:nvPr/>
        </p:nvSpPr>
        <p:spPr>
          <a:xfrm>
            <a:off x="6482905" y="4714241"/>
            <a:ext cx="1106615" cy="508000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2A6651-7D7F-E9B8-35FA-EB3B1E9118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076" t="54004" r="64074" b="35610"/>
          <a:stretch>
            <a:fillRect/>
          </a:stretch>
        </p:blipFill>
        <p:spPr>
          <a:xfrm>
            <a:off x="6436360" y="4763001"/>
            <a:ext cx="1181801" cy="452121"/>
          </a:xfrm>
          <a:prstGeom prst="rect">
            <a:avLst/>
          </a:prstGeom>
        </p:spPr>
      </p:pic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598AAA4D-4744-2568-6BF6-6D194C5491EA}"/>
              </a:ext>
            </a:extLst>
          </p:cNvPr>
          <p:cNvSpPr txBox="1"/>
          <p:nvPr/>
        </p:nvSpPr>
        <p:spPr>
          <a:xfrm>
            <a:off x="4468948" y="117809"/>
            <a:ext cx="7561006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Currently coatings are made by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stackin</a:t>
            </a:r>
            <a:r>
              <a:rPr lang="en-US" sz="2400" b="1" kern="0" dirty="0">
                <a:latin typeface="Modern M"/>
                <a:sym typeface="Modern M"/>
              </a:rPr>
              <a:t>g near quarter wave layers of two materials of different refractive-index (n). 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		(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SiO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</a:t>
            </a:r>
            <a:r>
              <a:rPr lang="en-US" sz="2400" b="1" kern="0" dirty="0">
                <a:latin typeface="Modern M"/>
                <a:sym typeface="Modern M"/>
              </a:rPr>
              <a:t>+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TiO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-doped-Ta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5</a:t>
            </a:r>
            <a:r>
              <a:rPr lang="en-US" sz="2400" b="1" kern="0" dirty="0">
                <a:latin typeface="Modern M"/>
                <a:sym typeface="Modern M"/>
              </a:rPr>
              <a:t>)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And they are produced via Ion Beam Sputtering due to its track record of low losses and high uniformity. 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7F04A-0C44-3E08-207D-C7F95EC54A5E}"/>
              </a:ext>
            </a:extLst>
          </p:cNvPr>
          <p:cNvSpPr txBox="1"/>
          <p:nvPr/>
        </p:nvSpPr>
        <p:spPr>
          <a:xfrm>
            <a:off x="53588" y="639633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5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84EFE19-375B-B3D9-7BE6-1568298E73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38" t="7277" r="25239"/>
          <a:stretch>
            <a:fillRect/>
          </a:stretch>
        </p:blipFill>
        <p:spPr>
          <a:xfrm>
            <a:off x="174082" y="3365371"/>
            <a:ext cx="4059845" cy="299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89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001FA-B92F-8B03-5446-4A5605BBE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38439DB1-C8AA-7518-6D9B-88C30E23A691}"/>
              </a:ext>
            </a:extLst>
          </p:cNvPr>
          <p:cNvGrpSpPr/>
          <p:nvPr/>
        </p:nvGrpSpPr>
        <p:grpSpPr>
          <a:xfrm>
            <a:off x="6615914" y="2251900"/>
            <a:ext cx="5369226" cy="3743349"/>
            <a:chOff x="6615914" y="2251900"/>
            <a:chExt cx="5369226" cy="374334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69EADB8-9752-23CE-09F3-3C3C4FBB827F}"/>
                </a:ext>
              </a:extLst>
            </p:cNvPr>
            <p:cNvGrpSpPr/>
            <p:nvPr/>
          </p:nvGrpSpPr>
          <p:grpSpPr>
            <a:xfrm>
              <a:off x="6615914" y="2251900"/>
              <a:ext cx="5369226" cy="3743349"/>
              <a:chOff x="6615914" y="2251900"/>
              <a:chExt cx="5369226" cy="3743349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DBDDBC1-3F18-7604-915A-5C59641C22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066171" y="2251900"/>
                <a:ext cx="4918969" cy="3642695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8E66FD7-D0CD-CC94-6606-41A0A6D970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-1954" t="31375" r="94092" b="33241"/>
              <a:stretch>
                <a:fillRect/>
              </a:stretch>
            </p:blipFill>
            <p:spPr>
              <a:xfrm>
                <a:off x="6615914" y="2934239"/>
                <a:ext cx="748164" cy="2493715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6D3B490-EA26-6BE7-E6D3-E4F85F0C6D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30913" t="95806" r="22144" b="497"/>
              <a:stretch>
                <a:fillRect/>
              </a:stretch>
            </p:blipFill>
            <p:spPr>
              <a:xfrm>
                <a:off x="7440486" y="5733546"/>
                <a:ext cx="4487167" cy="261703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CDA1653-F839-19D4-B38D-18AF6F6921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36884" t="6614" r="6064" b="72316"/>
              <a:stretch>
                <a:fillRect/>
              </a:stretch>
            </p:blipFill>
            <p:spPr>
              <a:xfrm>
                <a:off x="8535586" y="2525713"/>
                <a:ext cx="3166021" cy="86588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5B325588-C2A9-4739-16C0-1C6E1B2473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8007" t="51083" r="70588" b="44764"/>
              <a:stretch>
                <a:fillRect/>
              </a:stretch>
            </p:blipFill>
            <p:spPr>
              <a:xfrm>
                <a:off x="7814335" y="3992580"/>
                <a:ext cx="1021544" cy="275448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094A15A-C5FB-1A23-419E-454B7F0D3753}"/>
                  </a:ext>
                </a:extLst>
              </p:cNvPr>
              <p:cNvSpPr/>
              <p:nvPr/>
            </p:nvSpPr>
            <p:spPr>
              <a:xfrm>
                <a:off x="7814335" y="4846320"/>
                <a:ext cx="3887272" cy="3061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C3A70D5-FB6A-5E73-9DF9-E0F07419A440}"/>
                  </a:ext>
                </a:extLst>
              </p:cNvPr>
              <p:cNvSpPr/>
              <p:nvPr/>
            </p:nvSpPr>
            <p:spPr>
              <a:xfrm>
                <a:off x="7691085" y="4945619"/>
                <a:ext cx="4086896" cy="3061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AF4934A-E27D-7B78-0E59-A0E5F09DB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9512" t="6614" r="5236" b="72316"/>
            <a:stretch>
              <a:fillRect/>
            </a:stretch>
          </p:blipFill>
          <p:spPr>
            <a:xfrm>
              <a:off x="10024976" y="2525713"/>
              <a:ext cx="1401287" cy="865886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D79408F-5C81-E66C-A018-0A7A16368EF0}"/>
                </a:ext>
              </a:extLst>
            </p:cNvPr>
            <p:cNvSpPr/>
            <p:nvPr/>
          </p:nvSpPr>
          <p:spPr>
            <a:xfrm>
              <a:off x="11426263" y="2910840"/>
              <a:ext cx="305997" cy="386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0DABA9B-6406-376C-82C5-5AF224896AD9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8708EA-052C-2ABB-8E37-BAA0B24D6E5B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02E53AA-C88F-8320-DBED-760ADD22ECFA}"/>
              </a:ext>
            </a:extLst>
          </p:cNvPr>
          <p:cNvSpPr/>
          <p:nvPr/>
        </p:nvSpPr>
        <p:spPr>
          <a:xfrm>
            <a:off x="100669" y="146807"/>
            <a:ext cx="666589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957592-8C62-047B-E76A-E6482EFC4A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076" t="54004" r="64074" b="35610"/>
          <a:stretch>
            <a:fillRect/>
          </a:stretch>
        </p:blipFill>
        <p:spPr>
          <a:xfrm>
            <a:off x="2674411" y="260161"/>
            <a:ext cx="1384183" cy="529546"/>
          </a:xfrm>
          <a:prstGeom prst="rect">
            <a:avLst/>
          </a:prstGeom>
        </p:spPr>
      </p:pic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AACC1221-23D9-AD01-E29F-5A6E1A93055C}"/>
              </a:ext>
            </a:extLst>
          </p:cNvPr>
          <p:cNvSpPr txBox="1"/>
          <p:nvPr/>
        </p:nvSpPr>
        <p:spPr>
          <a:xfrm>
            <a:off x="233215" y="224508"/>
            <a:ext cx="643435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A: 	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development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15" name="Mechanical loss    of each material…">
            <a:extLst>
              <a:ext uri="{FF2B5EF4-FFF2-40B4-BE49-F238E27FC236}">
                <a16:creationId xmlns:a16="http://schemas.microsoft.com/office/drawing/2014/main" id="{65D13DEB-7C55-DC3E-F3BD-4CEA12484B79}"/>
              </a:ext>
            </a:extLst>
          </p:cNvPr>
          <p:cNvSpPr txBox="1"/>
          <p:nvPr/>
        </p:nvSpPr>
        <p:spPr>
          <a:xfrm>
            <a:off x="248033" y="6028934"/>
            <a:ext cx="13478357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previously pioneered this material’s development   [</a:t>
            </a:r>
            <a:r>
              <a:rPr lang="en-US" sz="1700" b="1" kern="0" dirty="0">
                <a:latin typeface="Modern M"/>
                <a:sym typeface="Modern M"/>
              </a:rPr>
              <a:t>G. I. McGhee et al. </a:t>
            </a:r>
            <a:r>
              <a:rPr lang="en-US" sz="1700" b="1" kern="0" dirty="0">
                <a:latin typeface="Modern M"/>
                <a:sym typeface="Modern M"/>
                <a:hlinkClick r:id="rId4"/>
              </a:rPr>
              <a:t>PhysRevLett.131.171401</a:t>
            </a:r>
            <a:r>
              <a:rPr lang="en-US" sz="2400" b="1" kern="0" dirty="0">
                <a:latin typeface="Modern M"/>
                <a:sym typeface="Modern M"/>
              </a:rPr>
              <a:t>],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and now we are working in collaboration with EPOC and Virgo to further improve it.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850449B-976B-9362-681B-6192EC0D3001}"/>
              </a:ext>
            </a:extLst>
          </p:cNvPr>
          <p:cNvSpPr/>
          <p:nvPr/>
        </p:nvSpPr>
        <p:spPr>
          <a:xfrm>
            <a:off x="618723" y="3996642"/>
            <a:ext cx="4930789" cy="189795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8" name="Mechanical loss    of each material…">
            <a:extLst>
              <a:ext uri="{FF2B5EF4-FFF2-40B4-BE49-F238E27FC236}">
                <a16:creationId xmlns:a16="http://schemas.microsoft.com/office/drawing/2014/main" id="{86775D07-47AA-AAF3-E5D0-70776D61AF97}"/>
              </a:ext>
            </a:extLst>
          </p:cNvPr>
          <p:cNvSpPr txBox="1"/>
          <p:nvPr/>
        </p:nvSpPr>
        <p:spPr>
          <a:xfrm>
            <a:off x="642797" y="4117136"/>
            <a:ext cx="4906715" cy="159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We’ve previously demonstrated this material’s promising performance, with full reflectivity optics with better CTN than aLIGO, with comparable/better </a:t>
            </a:r>
            <a:r>
              <a:rPr lang="en-US" sz="2000" b="1" u="sng" kern="0" dirty="0">
                <a:latin typeface="Modern M"/>
                <a:sym typeface="Modern M"/>
              </a:rPr>
              <a:t>s</a:t>
            </a:r>
            <a:r>
              <a:rPr kumimoji="0" lang="en-US" sz="2000" b="1" i="0" u="sng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catter</a:t>
            </a: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and ultra low absorption </a:t>
            </a:r>
            <a:endParaRPr kumimoji="0" lang="en-US" sz="20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0137F3-9844-AE46-1130-152A7CA074E8}"/>
              </a:ext>
            </a:extLst>
          </p:cNvPr>
          <p:cNvSpPr txBox="1"/>
          <p:nvPr/>
        </p:nvSpPr>
        <p:spPr>
          <a:xfrm>
            <a:off x="11701607" y="29328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6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0E1A73F-2ECF-CEEA-31C2-9B4AA17F800B}"/>
              </a:ext>
            </a:extLst>
          </p:cNvPr>
          <p:cNvCxnSpPr>
            <a:cxnSpLocks/>
          </p:cNvCxnSpPr>
          <p:nvPr/>
        </p:nvCxnSpPr>
        <p:spPr>
          <a:xfrm flipV="1">
            <a:off x="5549512" y="4912224"/>
            <a:ext cx="1118058" cy="12601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DE2A8A47-0396-AB18-AA51-ED5CF1FB678D}"/>
              </a:ext>
            </a:extLst>
          </p:cNvPr>
          <p:cNvSpPr txBox="1"/>
          <p:nvPr/>
        </p:nvSpPr>
        <p:spPr>
          <a:xfrm>
            <a:off x="124371" y="862751"/>
            <a:ext cx="11259702" cy="1528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SiO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 is a ultra low optical loss </a:t>
            </a:r>
            <a:r>
              <a:rPr lang="en-US" sz="2400" b="1" u="sng" kern="0" dirty="0">
                <a:latin typeface="Modern M"/>
                <a:sym typeface="Modern M"/>
              </a:rPr>
              <a:t>and lowest mechanical loss </a:t>
            </a:r>
            <a:r>
              <a:rPr lang="en-US" sz="2400" b="1" kern="0" dirty="0">
                <a:latin typeface="Modern M"/>
                <a:sym typeface="Modern M"/>
              </a:rPr>
              <a:t>among the oxides.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TiO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 has some of the </a:t>
            </a:r>
            <a:r>
              <a:rPr lang="en-US" sz="2400" b="1" u="sng" kern="0" dirty="0">
                <a:latin typeface="Modern M"/>
                <a:sym typeface="Modern M"/>
              </a:rPr>
              <a:t>highest-n</a:t>
            </a:r>
            <a:r>
              <a:rPr lang="en-US" sz="2400" b="1" kern="0" dirty="0">
                <a:latin typeface="Modern M"/>
                <a:sym typeface="Modern M"/>
              </a:rPr>
              <a:t> among the oxides (i.e. can be made thinnest).		</a:t>
            </a:r>
            <a:r>
              <a:rPr lang="en-US" sz="24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Thus a mixed-high-n-material can be promising</a:t>
            </a: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!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2812903-9D02-5F2B-581A-029945302402}"/>
              </a:ext>
            </a:extLst>
          </p:cNvPr>
          <p:cNvCxnSpPr>
            <a:cxnSpLocks/>
          </p:cNvCxnSpPr>
          <p:nvPr/>
        </p:nvCxnSpPr>
        <p:spPr>
          <a:xfrm>
            <a:off x="9982280" y="4557295"/>
            <a:ext cx="1032666" cy="12821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0072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1D0A4-4783-7FEF-A85B-C255E96C3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EAEC940-1CED-1CFF-7F20-622ED38AD4AE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972FA1-8F4F-21E9-2473-A944A38109AB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A8E7EE8-8A1C-8193-8AAF-784AEF245138}"/>
              </a:ext>
            </a:extLst>
          </p:cNvPr>
          <p:cNvSpPr/>
          <p:nvPr/>
        </p:nvSpPr>
        <p:spPr>
          <a:xfrm>
            <a:off x="100669" y="146807"/>
            <a:ext cx="666589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75FBCA-BA62-351B-0CB2-15CC735CD3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076" t="54004" r="64074" b="35610"/>
          <a:stretch>
            <a:fillRect/>
          </a:stretch>
        </p:blipFill>
        <p:spPr>
          <a:xfrm>
            <a:off x="2674411" y="260161"/>
            <a:ext cx="1384183" cy="529546"/>
          </a:xfrm>
          <a:prstGeom prst="rect">
            <a:avLst/>
          </a:prstGeom>
        </p:spPr>
      </p:pic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B13819A6-707E-A2E9-CCE0-1E3A8AD1E342}"/>
              </a:ext>
            </a:extLst>
          </p:cNvPr>
          <p:cNvSpPr txBox="1"/>
          <p:nvPr/>
        </p:nvSpPr>
        <p:spPr>
          <a:xfrm>
            <a:off x="233215" y="224508"/>
            <a:ext cx="643435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A: 	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development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7864FA-F6BA-2EF6-3922-F105E1FD066A}"/>
              </a:ext>
            </a:extLst>
          </p:cNvPr>
          <p:cNvSpPr/>
          <p:nvPr/>
        </p:nvSpPr>
        <p:spPr>
          <a:xfrm>
            <a:off x="618723" y="3996642"/>
            <a:ext cx="4930789" cy="189795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8" name="Mechanical loss    of each material…">
            <a:extLst>
              <a:ext uri="{FF2B5EF4-FFF2-40B4-BE49-F238E27FC236}">
                <a16:creationId xmlns:a16="http://schemas.microsoft.com/office/drawing/2014/main" id="{040053EC-8F69-A730-3D3B-FAB32673C976}"/>
              </a:ext>
            </a:extLst>
          </p:cNvPr>
          <p:cNvSpPr txBox="1"/>
          <p:nvPr/>
        </p:nvSpPr>
        <p:spPr>
          <a:xfrm>
            <a:off x="642797" y="3963247"/>
            <a:ext cx="4906715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EPOC:</a:t>
            </a:r>
            <a:b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Extreme Performance in Optical Coatings  </a:t>
            </a:r>
            <a:b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0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The UK’s first large-area IBS, high-precision coatings facility. </a:t>
            </a:r>
            <a:r>
              <a:rPr lang="en-US" sz="2000" b="1" kern="0" dirty="0">
                <a:latin typeface="Modern M"/>
                <a:sym typeface="Modern M"/>
              </a:rPr>
              <a:t>Overseen by Strathclyde, UofG, and UWS GWD optics teams, plus industry partners.</a:t>
            </a:r>
            <a:endParaRPr kumimoji="0" lang="en-US" sz="20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2B52A06-5E09-19DB-F86A-D8ABF8BB7B6A}"/>
              </a:ext>
            </a:extLst>
          </p:cNvPr>
          <p:cNvCxnSpPr>
            <a:cxnSpLocks/>
          </p:cNvCxnSpPr>
          <p:nvPr/>
        </p:nvCxnSpPr>
        <p:spPr>
          <a:xfrm flipV="1">
            <a:off x="5549512" y="4912224"/>
            <a:ext cx="1118058" cy="12601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person in a white suit and gloves&#10;&#10;AI-generated content may be incorrect.">
            <a:extLst>
              <a:ext uri="{FF2B5EF4-FFF2-40B4-BE49-F238E27FC236}">
                <a16:creationId xmlns:a16="http://schemas.microsoft.com/office/drawing/2014/main" id="{E3C0A2FD-23A3-EEFC-C594-AE80F22300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2"/>
          <a:stretch>
            <a:fillRect/>
          </a:stretch>
        </p:blipFill>
        <p:spPr>
          <a:xfrm>
            <a:off x="9169167" y="2678005"/>
            <a:ext cx="2858688" cy="3367821"/>
          </a:xfrm>
          <a:prstGeom prst="rect">
            <a:avLst/>
          </a:prstGeom>
        </p:spPr>
      </p:pic>
      <p:sp>
        <p:nvSpPr>
          <p:cNvPr id="24" name="Mechanical loss    of each material…">
            <a:extLst>
              <a:ext uri="{FF2B5EF4-FFF2-40B4-BE49-F238E27FC236}">
                <a16:creationId xmlns:a16="http://schemas.microsoft.com/office/drawing/2014/main" id="{A775F18B-90D3-E95D-CBF2-1A31364948B9}"/>
              </a:ext>
            </a:extLst>
          </p:cNvPr>
          <p:cNvSpPr txBox="1"/>
          <p:nvPr/>
        </p:nvSpPr>
        <p:spPr>
          <a:xfrm rot="1000283">
            <a:off x="11271885" y="4380794"/>
            <a:ext cx="277798" cy="205184"/>
          </a:xfrm>
          <a:prstGeom prst="rect">
            <a:avLst/>
          </a:prstGeom>
          <a:solidFill>
            <a:srgbClr val="FF0000"/>
          </a:solidFill>
          <a:ln w="19050">
            <a:solidFill>
              <a:schemeClr val="bg1"/>
            </a:solidFill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1000" b="1" i="0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dern M"/>
                <a:sym typeface="Modern M"/>
              </a:rPr>
              <a:t>ME</a:t>
            </a:r>
          </a:p>
        </p:txBody>
      </p:sp>
      <p:pic>
        <p:nvPicPr>
          <p:cNvPr id="26" name="Picture 25" descr="A metal room with a large white pipe&#10;&#10;AI-generated content may be incorrect.">
            <a:extLst>
              <a:ext uri="{FF2B5EF4-FFF2-40B4-BE49-F238E27FC236}">
                <a16:creationId xmlns:a16="http://schemas.microsoft.com/office/drawing/2014/main" id="{7A32DC34-EAB2-BDBF-C582-89CD2232BF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57646" y="2720799"/>
            <a:ext cx="2411521" cy="32153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DF1DAB-D7CB-4B24-6635-A5B5BF44391D}"/>
              </a:ext>
            </a:extLst>
          </p:cNvPr>
          <p:cNvSpPr txBox="1"/>
          <p:nvPr/>
        </p:nvSpPr>
        <p:spPr>
          <a:xfrm>
            <a:off x="11701607" y="29328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6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Mechanical loss    of each material…">
            <a:extLst>
              <a:ext uri="{FF2B5EF4-FFF2-40B4-BE49-F238E27FC236}">
                <a16:creationId xmlns:a16="http://schemas.microsoft.com/office/drawing/2014/main" id="{7AC67E43-975D-049F-4DAD-A6132FCEDA09}"/>
              </a:ext>
            </a:extLst>
          </p:cNvPr>
          <p:cNvSpPr txBox="1"/>
          <p:nvPr/>
        </p:nvSpPr>
        <p:spPr>
          <a:xfrm>
            <a:off x="124371" y="862751"/>
            <a:ext cx="11259702" cy="1528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SiO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 is a ultra low optical loss and lowest mechanical loss among the oxides.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TiO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 has some of the highest-n among the oxides (i.e. can be made thinnest).		</a:t>
            </a:r>
            <a:r>
              <a:rPr lang="en-US" sz="24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Thus a mixed-high-n-material can be promising</a:t>
            </a: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!</a:t>
            </a:r>
          </a:p>
        </p:txBody>
      </p:sp>
      <p:sp>
        <p:nvSpPr>
          <p:cNvPr id="10" name="Mechanical loss    of each material…">
            <a:extLst>
              <a:ext uri="{FF2B5EF4-FFF2-40B4-BE49-F238E27FC236}">
                <a16:creationId xmlns:a16="http://schemas.microsoft.com/office/drawing/2014/main" id="{53B44CD7-AD38-C2DD-7014-8CE54C2A6047}"/>
              </a:ext>
            </a:extLst>
          </p:cNvPr>
          <p:cNvSpPr txBox="1"/>
          <p:nvPr/>
        </p:nvSpPr>
        <p:spPr>
          <a:xfrm>
            <a:off x="248033" y="6028934"/>
            <a:ext cx="13478357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previously pioneered this material’s development   [</a:t>
            </a:r>
            <a:r>
              <a:rPr lang="en-US" sz="1700" b="1" kern="0" dirty="0">
                <a:latin typeface="Modern M"/>
                <a:sym typeface="Modern M"/>
              </a:rPr>
              <a:t>G. I. McGhee et al. </a:t>
            </a:r>
            <a:r>
              <a:rPr lang="en-US" sz="1700" b="1" kern="0" dirty="0">
                <a:latin typeface="Modern M"/>
                <a:sym typeface="Modern M"/>
                <a:hlinkClick r:id="rId5"/>
              </a:rPr>
              <a:t>PhysRevLett.131.171401</a:t>
            </a:r>
            <a:r>
              <a:rPr lang="en-US" sz="2400" b="1" kern="0" dirty="0">
                <a:latin typeface="Modern M"/>
                <a:sym typeface="Modern M"/>
              </a:rPr>
              <a:t>],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and now we are working in collaboration with EPOC and Virgo to further improve it.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</p:spTree>
    <p:extLst>
      <p:ext uri="{BB962C8B-B14F-4D97-AF65-F5344CB8AC3E}">
        <p14:creationId xmlns:p14="http://schemas.microsoft.com/office/powerpoint/2010/main" val="33096378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5AB1F-BAFA-7ECC-D667-AB633C7580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8D134753-3AF1-DF47-F5F2-BC30C7D70F4E}"/>
              </a:ext>
            </a:extLst>
          </p:cNvPr>
          <p:cNvGrpSpPr/>
          <p:nvPr/>
        </p:nvGrpSpPr>
        <p:grpSpPr>
          <a:xfrm>
            <a:off x="170828" y="2279225"/>
            <a:ext cx="6567055" cy="4008574"/>
            <a:chOff x="264347" y="2393526"/>
            <a:chExt cx="6567055" cy="400857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7A0B507-DA53-5D17-FA3B-2A98B484DCA8}"/>
                </a:ext>
              </a:extLst>
            </p:cNvPr>
            <p:cNvGrpSpPr/>
            <p:nvPr/>
          </p:nvGrpSpPr>
          <p:grpSpPr>
            <a:xfrm>
              <a:off x="264347" y="2393526"/>
              <a:ext cx="6567055" cy="3985714"/>
              <a:chOff x="0" y="2393526"/>
              <a:chExt cx="6567055" cy="3985714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87C5DA5-53C6-99D2-F81B-631CBE69C77B}"/>
                  </a:ext>
                </a:extLst>
              </p:cNvPr>
              <p:cNvSpPr/>
              <p:nvPr/>
            </p:nvSpPr>
            <p:spPr>
              <a:xfrm>
                <a:off x="0" y="2999167"/>
                <a:ext cx="3481379" cy="12688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E32E972-28CC-514A-49BC-B3D4DB66B565}"/>
                  </a:ext>
                </a:extLst>
              </p:cNvPr>
              <p:cNvSpPr/>
              <p:nvPr/>
            </p:nvSpPr>
            <p:spPr>
              <a:xfrm>
                <a:off x="4284260" y="3266893"/>
                <a:ext cx="1321792" cy="3904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" name="Picture 5" descr="A graph showing different colored dots&#10;&#10;AI-generated content may be incorrect.">
                <a:extLst>
                  <a:ext uri="{FF2B5EF4-FFF2-40B4-BE49-F238E27FC236}">
                    <a16:creationId xmlns:a16="http://schemas.microsoft.com/office/drawing/2014/main" id="{B0D63E9E-97F7-04C1-5E55-4DF3202F38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5680"/>
              <a:stretch>
                <a:fillRect/>
              </a:stretch>
            </p:blipFill>
            <p:spPr>
              <a:xfrm>
                <a:off x="363577" y="2393526"/>
                <a:ext cx="6203478" cy="3985714"/>
              </a:xfrm>
              <a:prstGeom prst="rect">
                <a:avLst/>
              </a:prstGeom>
            </p:spPr>
          </p:pic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8DCCD259-479E-2FF9-98FB-C5E1C83B7125}"/>
                  </a:ext>
                </a:extLst>
              </p:cNvPr>
              <p:cNvGrpSpPr/>
              <p:nvPr/>
            </p:nvGrpSpPr>
            <p:grpSpPr>
              <a:xfrm>
                <a:off x="1210712" y="2866747"/>
                <a:ext cx="2847882" cy="1512217"/>
                <a:chOff x="1226413" y="2803761"/>
                <a:chExt cx="2847882" cy="1512217"/>
              </a:xfrm>
            </p:grpSpPr>
            <p:pic>
              <p:nvPicPr>
                <p:cNvPr id="10" name="Picture 9" descr="A graph showing different colored dots&#10;&#10;AI-generated content may be incorrect.">
                  <a:extLst>
                    <a:ext uri="{FF2B5EF4-FFF2-40B4-BE49-F238E27FC236}">
                      <a16:creationId xmlns:a16="http://schemas.microsoft.com/office/drawing/2014/main" id="{B8D1B5C7-93A3-BE62-60A4-8820F14AB9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3698" t="6451" b="68165"/>
                <a:stretch>
                  <a:fillRect/>
                </a:stretch>
              </p:blipFill>
              <p:spPr>
                <a:xfrm>
                  <a:off x="1226413" y="2803761"/>
                  <a:ext cx="2753455" cy="1268860"/>
                </a:xfrm>
                <a:prstGeom prst="rect">
                  <a:avLst/>
                </a:prstGeom>
              </p:spPr>
            </p:pic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6A02615-D747-5261-E70F-8C36E8493342}"/>
                    </a:ext>
                  </a:extLst>
                </p:cNvPr>
                <p:cNvSpPr/>
                <p:nvPr/>
              </p:nvSpPr>
              <p:spPr>
                <a:xfrm>
                  <a:off x="1884680" y="2862578"/>
                  <a:ext cx="1938063" cy="11430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92BE508C-9E31-4E42-FB16-30F2B0BAF76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25506" y="2838650"/>
                      <a:ext cx="2448789" cy="1477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80% TiO</a:t>
                      </a:r>
                      <a:r>
                        <a:rPr lang="en-US" b="1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average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Modern M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oMath>
                      </a14:m>
                      <a:br>
                        <a:rPr lang="en-US" b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70% TiO</a:t>
                      </a:r>
                      <a:r>
                        <a:rPr lang="en-US" b="1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average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Modern M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oMath>
                      </a14:m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63% TiO</a:t>
                      </a:r>
                      <a:r>
                        <a:rPr lang="en-US" b="1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average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Modern M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oMath>
                      </a14:m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Pure TiO</a:t>
                      </a:r>
                      <a:r>
                        <a:rPr lang="en-US" b="1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average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Modern M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oMath>
                      </a14:m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92BE508C-9E31-4E42-FB16-30F2B0BAF76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25506" y="2838650"/>
                      <a:ext cx="2448789" cy="1477328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l="-1990" t="-164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94CE365-B45F-7A9E-6427-E68412817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096" t="23990" r="89885" b="31048"/>
            <a:stretch>
              <a:fillRect/>
            </a:stretch>
          </p:blipFill>
          <p:spPr>
            <a:xfrm>
              <a:off x="526474" y="3061810"/>
              <a:ext cx="337889" cy="2289554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DB904A4-9A12-021B-C1A6-0AE5EEED5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0261" t="92748" r="27429" b="1712"/>
            <a:stretch>
              <a:fillRect/>
            </a:stretch>
          </p:blipFill>
          <p:spPr>
            <a:xfrm>
              <a:off x="2556697" y="6113310"/>
              <a:ext cx="2780274" cy="288790"/>
            </a:xfrm>
            <a:prstGeom prst="rect">
              <a:avLst/>
            </a:prstGeom>
          </p:spPr>
        </p:pic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751C3B2-A162-4DFD-4298-F3E3D3616ED1}"/>
              </a:ext>
            </a:extLst>
          </p:cNvPr>
          <p:cNvSpPr/>
          <p:nvPr/>
        </p:nvSpPr>
        <p:spPr>
          <a:xfrm>
            <a:off x="100669" y="146807"/>
            <a:ext cx="666589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969B70C-1B5C-5EFC-D454-FFE618DE3F6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0076" t="54004" r="64074" b="35610"/>
          <a:stretch>
            <a:fillRect/>
          </a:stretch>
        </p:blipFill>
        <p:spPr>
          <a:xfrm>
            <a:off x="2674411" y="260161"/>
            <a:ext cx="1384183" cy="529546"/>
          </a:xfrm>
          <a:prstGeom prst="rect">
            <a:avLst/>
          </a:prstGeom>
        </p:spPr>
      </p:pic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926B542A-F200-0BAA-B87E-EAAD2AA26611}"/>
              </a:ext>
            </a:extLst>
          </p:cNvPr>
          <p:cNvSpPr txBox="1"/>
          <p:nvPr/>
        </p:nvSpPr>
        <p:spPr>
          <a:xfrm>
            <a:off x="233215" y="224508"/>
            <a:ext cx="643435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A: 	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development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F534D7C5-E515-EB8D-CB41-92F231B14C58}"/>
              </a:ext>
            </a:extLst>
          </p:cNvPr>
          <p:cNvSpPr txBox="1"/>
          <p:nvPr/>
        </p:nvSpPr>
        <p:spPr>
          <a:xfrm>
            <a:off x="100669" y="1038757"/>
            <a:ext cx="11259702" cy="1159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Recent works have included producing coatings of  many different mixing ratios and measuring the effects on the mechanical and optical properties – greatly expanding our parameter space, </a:t>
            </a: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and leading to interesting new results</a:t>
            </a:r>
            <a:r>
              <a:rPr lang="en-US" sz="2400" b="1" kern="0" dirty="0">
                <a:latin typeface="Modern M"/>
                <a:sym typeface="Modern M"/>
              </a:rPr>
              <a:t>.</a:t>
            </a:r>
          </a:p>
        </p:txBody>
      </p:sp>
      <p:sp>
        <p:nvSpPr>
          <p:cNvPr id="7" name="Mechanical loss    of each material…">
            <a:extLst>
              <a:ext uri="{FF2B5EF4-FFF2-40B4-BE49-F238E27FC236}">
                <a16:creationId xmlns:a16="http://schemas.microsoft.com/office/drawing/2014/main" id="{3D9E90F5-42B3-1C42-44D4-5F5F2C14CDBD}"/>
              </a:ext>
            </a:extLst>
          </p:cNvPr>
          <p:cNvSpPr txBox="1"/>
          <p:nvPr/>
        </p:nvSpPr>
        <p:spPr>
          <a:xfrm>
            <a:off x="233215" y="6364403"/>
            <a:ext cx="12400605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have also been studying coating stress and defect suppression on heat treatment. </a:t>
            </a:r>
          </a:p>
        </p:txBody>
      </p:sp>
      <p:pic>
        <p:nvPicPr>
          <p:cNvPr id="8" name="Picture 7" descr="A picture containing indoor, table, sitting, black&#10;&#10;Description automatically generated">
            <a:extLst>
              <a:ext uri="{FF2B5EF4-FFF2-40B4-BE49-F238E27FC236}">
                <a16:creationId xmlns:a16="http://schemas.microsoft.com/office/drawing/2014/main" id="{4D2BF303-CDDE-28DD-7925-10F720B254F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" t="40965" r="7139" b="5542"/>
          <a:stretch/>
        </p:blipFill>
        <p:spPr>
          <a:xfrm flipH="1">
            <a:off x="7600287" y="2407772"/>
            <a:ext cx="4327366" cy="2860464"/>
          </a:xfrm>
          <a:prstGeom prst="round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319266-59E9-F2A6-13C3-10894653C04C}"/>
              </a:ext>
            </a:extLst>
          </p:cNvPr>
          <p:cNvSpPr txBox="1"/>
          <p:nvPr/>
        </p:nvSpPr>
        <p:spPr>
          <a:xfrm>
            <a:off x="11701607" y="29328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7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Mechanical loss    of each material…">
            <a:extLst>
              <a:ext uri="{FF2B5EF4-FFF2-40B4-BE49-F238E27FC236}">
                <a16:creationId xmlns:a16="http://schemas.microsoft.com/office/drawing/2014/main" id="{0F1C3047-BF08-519C-676B-1B496F549C22}"/>
              </a:ext>
            </a:extLst>
          </p:cNvPr>
          <p:cNvSpPr txBox="1"/>
          <p:nvPr/>
        </p:nvSpPr>
        <p:spPr>
          <a:xfrm>
            <a:off x="9072303" y="5521726"/>
            <a:ext cx="2957752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1600" kern="0" dirty="0">
                <a:solidFill>
                  <a:schemeClr val="bg2">
                    <a:lumMod val="50000"/>
                  </a:schemeClr>
                </a:solidFill>
                <a:latin typeface="Modern M"/>
                <a:sym typeface="Modern M"/>
              </a:rPr>
              <a:t>S. Hill, P. G. Murray, G. I. McGhee</a:t>
            </a:r>
          </a:p>
        </p:txBody>
      </p:sp>
    </p:spTree>
    <p:extLst>
      <p:ext uri="{BB962C8B-B14F-4D97-AF65-F5344CB8AC3E}">
        <p14:creationId xmlns:p14="http://schemas.microsoft.com/office/powerpoint/2010/main" val="80671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DAAA2-3677-DDCE-CFE4-3D12306F4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C376775-4C96-75AC-A12C-5A06E3E3E9ED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6658CC2C-014E-2856-BC5D-F82B6165D4BE}"/>
              </a:ext>
            </a:extLst>
          </p:cNvPr>
          <p:cNvSpPr txBox="1"/>
          <p:nvPr/>
        </p:nvSpPr>
        <p:spPr>
          <a:xfrm>
            <a:off x="233214" y="224508"/>
            <a:ext cx="1104438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Thanks for listening!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178012-B8BD-346C-C70E-A7E28A21D651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47E5B59C-9EF5-7C16-8F50-828F8D24F9FD}"/>
              </a:ext>
            </a:extLst>
          </p:cNvPr>
          <p:cNvSpPr txBox="1"/>
          <p:nvPr/>
        </p:nvSpPr>
        <p:spPr>
          <a:xfrm>
            <a:off x="1017702" y="2284277"/>
            <a:ext cx="5315144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Any questions?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B03BAA9-54E4-B0DF-67B4-CD6F06C7D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779862" y="5079866"/>
            <a:ext cx="2422736" cy="1803400"/>
          </a:xfrm>
          <a:prstGeom prst="rect">
            <a:avLst/>
          </a:prstGeom>
        </p:spPr>
      </p:pic>
      <p:pic>
        <p:nvPicPr>
          <p:cNvPr id="20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E5DA28BA-2231-FAAB-5877-BA2E423586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943784" y="3955890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58F35B7-DBF4-8AF5-3202-528EA9D715D3}"/>
              </a:ext>
            </a:extLst>
          </p:cNvPr>
          <p:cNvGrpSpPr/>
          <p:nvPr/>
        </p:nvGrpSpPr>
        <p:grpSpPr>
          <a:xfrm>
            <a:off x="4311871" y="1191157"/>
            <a:ext cx="7048500" cy="5286375"/>
            <a:chOff x="4311871" y="1191157"/>
            <a:chExt cx="7048500" cy="5286375"/>
          </a:xfrm>
        </p:grpSpPr>
        <p:pic>
          <p:nvPicPr>
            <p:cNvPr id="6146" name="Picture 2" descr="xkcd: Questions">
              <a:extLst>
                <a:ext uri="{FF2B5EF4-FFF2-40B4-BE49-F238E27FC236}">
                  <a16:creationId xmlns:a16="http://schemas.microsoft.com/office/drawing/2014/main" id="{390C9FDF-919F-F9A4-CA02-7AC4B7ABC0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1871" y="1191157"/>
              <a:ext cx="7048500" cy="5286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B399C9-4A76-6598-85F3-E804BB99E429}"/>
                </a:ext>
              </a:extLst>
            </p:cNvPr>
            <p:cNvSpPr/>
            <p:nvPr/>
          </p:nvSpPr>
          <p:spPr>
            <a:xfrm>
              <a:off x="7376160" y="1229257"/>
              <a:ext cx="3954780" cy="228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36CBB73-CAA1-02A3-4BE9-571B9D863616}"/>
              </a:ext>
            </a:extLst>
          </p:cNvPr>
          <p:cNvSpPr txBox="1"/>
          <p:nvPr/>
        </p:nvSpPr>
        <p:spPr>
          <a:xfrm>
            <a:off x="8432800" y="1154624"/>
            <a:ext cx="29551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Ref: https://xkcd.com/1256/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7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FAEA0-79B9-DD85-A7B0-61C974055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C5CB3C4-005E-27FF-9F4E-6E0061DD8E43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269BAD-E749-0C20-1D99-1550F4A3A0A2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D0597A2D-152C-8ACF-A1E0-761BF7013C0F}"/>
              </a:ext>
            </a:extLst>
          </p:cNvPr>
          <p:cNvSpPr txBox="1"/>
          <p:nvPr/>
        </p:nvSpPr>
        <p:spPr>
          <a:xfrm>
            <a:off x="1017701" y="2284277"/>
            <a:ext cx="8677017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BONUS PROJECT FLASH SLIDES FOR THOSE INTERESTED ONLINE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C6C1283-CB8C-50D1-D5CE-78444DC68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779862" y="5079866"/>
            <a:ext cx="2422736" cy="1803400"/>
          </a:xfrm>
          <a:prstGeom prst="rect">
            <a:avLst/>
          </a:prstGeom>
        </p:spPr>
      </p:pic>
      <p:pic>
        <p:nvPicPr>
          <p:cNvPr id="20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F86F11C8-C700-D045-2E8D-3CFE0CCF61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943784" y="3955890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31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1049D-B301-C288-B38A-289A5E670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BF9BEDE-B755-1625-61B6-6F78483B2DF8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BD252747-49E5-C623-3662-569C1142B5B0}"/>
              </a:ext>
            </a:extLst>
          </p:cNvPr>
          <p:cNvSpPr txBox="1"/>
          <p:nvPr/>
        </p:nvSpPr>
        <p:spPr>
          <a:xfrm>
            <a:off x="233214" y="224508"/>
            <a:ext cx="1104438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B: 	Studying 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Optical Losses </a:t>
            </a:r>
            <a:r>
              <a:rPr kumimoji="0" lang="en-US" sz="2800" b="1" i="0" strike="noStrike" kern="0" cap="none" spc="0" normalizeH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together with the </a:t>
            </a:r>
            <a:r>
              <a:rPr kumimoji="0" lang="en-US" sz="2800" b="1" i="0" strike="noStrike" kern="0" cap="none" spc="0" normalizeH="0" noProof="0" dirty="0" err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Institut</a:t>
            </a:r>
            <a:r>
              <a:rPr kumimoji="0" lang="en-US" sz="2800" b="1" i="0" strike="noStrike" kern="0" cap="none" spc="0" normalizeH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 Fresnel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56A736-701D-54B6-1731-D0A6AA6631B8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8BCF16-5899-90EF-27F4-38433C4F3DE0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6E42A061-3318-9BF0-5B71-8EB36217062C}"/>
              </a:ext>
            </a:extLst>
          </p:cNvPr>
          <p:cNvSpPr txBox="1"/>
          <p:nvPr/>
        </p:nvSpPr>
        <p:spPr>
          <a:xfrm>
            <a:off x="304679" y="1290313"/>
            <a:ext cx="11259702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have been  verifying  the total optical losses of prospective coating candidates with </a:t>
            </a:r>
            <a:b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</a:b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Glasgow measuring optical absorption</a:t>
            </a:r>
            <a:r>
              <a:rPr lang="en-US" sz="2400" b="1" kern="0" dirty="0">
                <a:latin typeface="Modern M"/>
                <a:sym typeface="Modern M"/>
              </a:rPr>
              <a:t>	 and </a:t>
            </a:r>
            <a:r>
              <a:rPr lang="en-US" sz="2400" b="1" kern="0" dirty="0" err="1">
                <a:latin typeface="Modern M"/>
                <a:sym typeface="Modern M"/>
              </a:rPr>
              <a:t>Institut</a:t>
            </a:r>
            <a:r>
              <a:rPr lang="en-US" sz="2400" b="1" kern="0" dirty="0">
                <a:latin typeface="Modern M"/>
                <a:sym typeface="Modern M"/>
              </a:rPr>
              <a:t> Fresnel the optical scatter.</a:t>
            </a:r>
          </a:p>
        </p:txBody>
      </p:sp>
      <p:sp>
        <p:nvSpPr>
          <p:cNvPr id="3" name="Mechanical loss    of each material…">
            <a:extLst>
              <a:ext uri="{FF2B5EF4-FFF2-40B4-BE49-F238E27FC236}">
                <a16:creationId xmlns:a16="http://schemas.microsoft.com/office/drawing/2014/main" id="{23371792-DCB9-3B78-858F-851AF5EB9D22}"/>
              </a:ext>
            </a:extLst>
          </p:cNvPr>
          <p:cNvSpPr txBox="1"/>
          <p:nvPr/>
        </p:nvSpPr>
        <p:spPr>
          <a:xfrm>
            <a:off x="295574" y="2508307"/>
            <a:ext cx="11259702" cy="2513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Over the past few months we’ve studied:</a:t>
            </a:r>
          </a:p>
          <a:p>
            <a:pPr marL="1714500" lvl="3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1714500" lvl="3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EPOC IBS TiO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:SiO</a:t>
            </a:r>
            <a:r>
              <a:rPr lang="en-US" sz="2400" b="1" kern="0" baseline="-25000" dirty="0">
                <a:latin typeface="Modern M"/>
                <a:sym typeface="Modern M"/>
              </a:rPr>
              <a:t>2 </a:t>
            </a:r>
            <a:br>
              <a:rPr lang="en-US" sz="2400" b="1" kern="0" baseline="-25000" dirty="0">
                <a:latin typeface="Modern M"/>
                <a:sym typeface="Modern M"/>
              </a:rPr>
            </a:br>
            <a:endParaRPr lang="en-US" sz="2400" b="1" kern="0" baseline="-25000" dirty="0">
              <a:latin typeface="Modern M"/>
              <a:sym typeface="Modern M"/>
            </a:endParaRPr>
          </a:p>
          <a:p>
            <a:pPr marL="1714500" lvl="3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Virgo IBS TiO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:GeO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br>
              <a:rPr lang="en-US" sz="2400" b="1" kern="0" baseline="-25000" dirty="0">
                <a:latin typeface="Modern M"/>
                <a:sym typeface="Modern M"/>
              </a:rPr>
            </a:br>
            <a:r>
              <a:rPr lang="en-US" sz="2400" b="1" kern="0" baseline="-25000" dirty="0">
                <a:latin typeface="Modern M"/>
                <a:sym typeface="Modern M"/>
              </a:rPr>
              <a:t> </a:t>
            </a:r>
            <a:endParaRPr lang="en-US" sz="2400" b="1" kern="0" dirty="0">
              <a:latin typeface="Modern M"/>
              <a:sym typeface="Modern M"/>
            </a:endParaRPr>
          </a:p>
          <a:p>
            <a:pPr marL="1714500" lvl="3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Glasgow RLVIP </a:t>
            </a:r>
            <a:r>
              <a:rPr lang="en-US" sz="2400" b="1" kern="0" dirty="0" err="1">
                <a:latin typeface="Modern M"/>
                <a:sym typeface="Modern M"/>
              </a:rPr>
              <a:t>aSi</a:t>
            </a:r>
            <a:r>
              <a:rPr lang="en-US" sz="2400" b="1" kern="0" dirty="0">
                <a:latin typeface="Modern M"/>
                <a:sym typeface="Modern M"/>
              </a:rPr>
              <a:t>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407A6BE-8CD5-6EAF-1692-2EC6D880FC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0" r="25310" b="39694"/>
          <a:stretch>
            <a:fillRect/>
          </a:stretch>
        </p:blipFill>
        <p:spPr bwMode="auto">
          <a:xfrm flipH="1">
            <a:off x="7154453" y="2953100"/>
            <a:ext cx="4409928" cy="330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A51F359-38AC-C772-B713-11E5BF9969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6" t="40108"/>
          <a:stretch>
            <a:fillRect/>
          </a:stretch>
        </p:blipFill>
        <p:spPr bwMode="auto">
          <a:xfrm>
            <a:off x="12413440" y="3400330"/>
            <a:ext cx="2046585" cy="241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56E0950C-E6C9-1609-E139-4600A51250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1" t="23854" r="20643" b="29785"/>
          <a:stretch>
            <a:fillRect/>
          </a:stretch>
        </p:blipFill>
        <p:spPr bwMode="auto">
          <a:xfrm>
            <a:off x="5606052" y="2953100"/>
            <a:ext cx="3308581" cy="330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DF89828-73A7-F406-99AD-F1207EF2CACD}"/>
              </a:ext>
            </a:extLst>
          </p:cNvPr>
          <p:cNvSpPr/>
          <p:nvPr/>
        </p:nvSpPr>
        <p:spPr>
          <a:xfrm>
            <a:off x="180622" y="5580620"/>
            <a:ext cx="5227120" cy="10492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1" name="Mechanical loss    of each material…">
            <a:extLst>
              <a:ext uri="{FF2B5EF4-FFF2-40B4-BE49-F238E27FC236}">
                <a16:creationId xmlns:a16="http://schemas.microsoft.com/office/drawing/2014/main" id="{10B3ED3E-0D34-B39E-4650-9B7677A6B1C0}"/>
              </a:ext>
            </a:extLst>
          </p:cNvPr>
          <p:cNvSpPr txBox="1"/>
          <p:nvPr/>
        </p:nvSpPr>
        <p:spPr>
          <a:xfrm>
            <a:off x="361337" y="5580621"/>
            <a:ext cx="4859591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made with a different production technique</a:t>
            </a:r>
            <a:b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</a:br>
            <a: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The coating showed remarkably low scatter </a:t>
            </a:r>
            <a:b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</a:br>
            <a: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and (slightly) lower than expected absorption </a:t>
            </a:r>
            <a:endParaRPr kumimoji="0" lang="en-US" sz="2000" b="1" i="0" u="sng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2D731A7-B37E-0B85-A917-F575F7F9C68D}"/>
              </a:ext>
            </a:extLst>
          </p:cNvPr>
          <p:cNvCxnSpPr>
            <a:cxnSpLocks/>
          </p:cNvCxnSpPr>
          <p:nvPr/>
        </p:nvCxnSpPr>
        <p:spPr>
          <a:xfrm flipV="1">
            <a:off x="3116826" y="5021816"/>
            <a:ext cx="364553" cy="5588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090E847-703F-35F2-6E43-0483063D41FD}"/>
              </a:ext>
            </a:extLst>
          </p:cNvPr>
          <p:cNvCxnSpPr>
            <a:cxnSpLocks/>
          </p:cNvCxnSpPr>
          <p:nvPr/>
        </p:nvCxnSpPr>
        <p:spPr>
          <a:xfrm flipH="1" flipV="1">
            <a:off x="5015897" y="6151547"/>
            <a:ext cx="1462650" cy="33180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66CA7A5-89C5-AD64-B1DD-765411E94EF3}"/>
              </a:ext>
            </a:extLst>
          </p:cNvPr>
          <p:cNvSpPr/>
          <p:nvPr/>
        </p:nvSpPr>
        <p:spPr>
          <a:xfrm>
            <a:off x="6169183" y="5737507"/>
            <a:ext cx="5737681" cy="10492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9" name="Mechanical loss    of each material…">
            <a:extLst>
              <a:ext uri="{FF2B5EF4-FFF2-40B4-BE49-F238E27FC236}">
                <a16:creationId xmlns:a16="http://schemas.microsoft.com/office/drawing/2014/main" id="{DD8A190A-FC84-BED9-F49E-EF6211583ABD}"/>
              </a:ext>
            </a:extLst>
          </p:cNvPr>
          <p:cNvSpPr txBox="1"/>
          <p:nvPr/>
        </p:nvSpPr>
        <p:spPr>
          <a:xfrm>
            <a:off x="6256801" y="5774836"/>
            <a:ext cx="5884606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000" b="1" kern="0" dirty="0">
                <a:solidFill>
                  <a:schemeClr val="accent5"/>
                </a:solidFill>
                <a:latin typeface="Modern M"/>
                <a:sym typeface="Modern M"/>
              </a:rPr>
              <a:t>Absorption of </a:t>
            </a:r>
            <a:r>
              <a:rPr lang="en-US" sz="2000" b="1" kern="0" dirty="0" err="1">
                <a:solidFill>
                  <a:schemeClr val="accent5"/>
                </a:solidFill>
                <a:latin typeface="Modern M"/>
                <a:sym typeface="Modern M"/>
              </a:rPr>
              <a:t>aSi</a:t>
            </a:r>
            <a:r>
              <a:rPr lang="en-US" sz="2000" b="1" kern="0" dirty="0">
                <a:solidFill>
                  <a:schemeClr val="accent5"/>
                </a:solidFill>
                <a:latin typeface="Modern M"/>
                <a:sym typeface="Modern M"/>
              </a:rPr>
              <a:t> is in general too high for GWDs.  </a:t>
            </a:r>
            <a:br>
              <a:rPr lang="en-US" sz="2000" b="1" kern="0" dirty="0">
                <a:solidFill>
                  <a:schemeClr val="accent5"/>
                </a:solidFill>
                <a:latin typeface="Modern M"/>
                <a:sym typeface="Modern M"/>
              </a:rPr>
            </a:br>
            <a:r>
              <a:rPr lang="en-US" sz="2000" b="1" kern="0" dirty="0">
                <a:solidFill>
                  <a:schemeClr val="accent5"/>
                </a:solidFill>
                <a:latin typeface="Modern M"/>
                <a:sym typeface="Modern M"/>
              </a:rPr>
              <a:t>We are suppressing this for our coatings in different clever ways (multi-material/bulk top-layer projects).</a:t>
            </a:r>
            <a:endParaRPr kumimoji="0" lang="en-US" sz="2000" b="1" i="0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26" name="Mechanical loss    of each material…">
            <a:extLst>
              <a:ext uri="{FF2B5EF4-FFF2-40B4-BE49-F238E27FC236}">
                <a16:creationId xmlns:a16="http://schemas.microsoft.com/office/drawing/2014/main" id="{1F0BE6D5-21C7-2DDD-3559-845C44423040}"/>
              </a:ext>
            </a:extLst>
          </p:cNvPr>
          <p:cNvSpPr txBox="1"/>
          <p:nvPr/>
        </p:nvSpPr>
        <p:spPr>
          <a:xfrm>
            <a:off x="100669" y="7747512"/>
            <a:ext cx="11259702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recently started a collaboration with our colleagues at </a:t>
            </a:r>
            <a:r>
              <a:rPr lang="en-US" sz="2400" b="1" kern="0" dirty="0" err="1">
                <a:latin typeface="Modern M"/>
                <a:sym typeface="Modern M"/>
              </a:rPr>
              <a:t>Institut</a:t>
            </a:r>
            <a:r>
              <a:rPr lang="en-US" sz="2400" b="1" kern="0" dirty="0">
                <a:latin typeface="Modern M"/>
                <a:sym typeface="Modern M"/>
              </a:rPr>
              <a:t> Fresnel into verifying the optical losses of key coatings interesting for A+ upgrades and beyond.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8F2F86-78CF-4330-D8AD-3E58AE9DDFB0}"/>
              </a:ext>
            </a:extLst>
          </p:cNvPr>
          <p:cNvSpPr txBox="1"/>
          <p:nvPr/>
        </p:nvSpPr>
        <p:spPr>
          <a:xfrm>
            <a:off x="11701607" y="29328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8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1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0DC266-4252-64CF-0F74-ED4600667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658A566-FE05-C410-5EA7-3376E8156CFA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A64E23D4-E990-DC34-1CDB-D18D3DB4E5AB}"/>
              </a:ext>
            </a:extLst>
          </p:cNvPr>
          <p:cNvSpPr txBox="1"/>
          <p:nvPr/>
        </p:nvSpPr>
        <p:spPr>
          <a:xfrm>
            <a:off x="233214" y="224508"/>
            <a:ext cx="1104438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C: 	Multi-material coatings with </a:t>
            </a:r>
            <a:r>
              <a:rPr lang="en-US" sz="2800" b="1" kern="0" dirty="0" err="1">
                <a:solidFill>
                  <a:schemeClr val="accent5"/>
                </a:solidFill>
                <a:latin typeface="Modern M"/>
                <a:sym typeface="Modern M"/>
              </a:rPr>
              <a:t>aSi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for 1064nm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277EDD-B50E-11FB-AF76-02C48DC55A91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0CB5F5-0CC9-D62F-2504-BE805059AEA1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82EE0C86-0425-89C7-8D2D-2AD950537A7C}"/>
              </a:ext>
            </a:extLst>
          </p:cNvPr>
          <p:cNvSpPr txBox="1"/>
          <p:nvPr/>
        </p:nvSpPr>
        <p:spPr>
          <a:xfrm>
            <a:off x="437474" y="1274437"/>
            <a:ext cx="11567713" cy="3744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Amorphous silicon is a material with ultra low mechanical loss which improve even further at cryogenic temperatures of interest. 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It has roughly double the ref-index of most other candidate materials.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				(i.e. can make much thinner coating stacks with it.)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But it has incredibly high absorption, which is particularly high at 1064nm.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</p:txBody>
      </p:sp>
      <p:sp>
        <p:nvSpPr>
          <p:cNvPr id="6" name="Mechanical loss    of each material…">
            <a:extLst>
              <a:ext uri="{FF2B5EF4-FFF2-40B4-BE49-F238E27FC236}">
                <a16:creationId xmlns:a16="http://schemas.microsoft.com/office/drawing/2014/main" id="{80E0245F-7B65-E7E4-4FC6-FDC50CB643F6}"/>
              </a:ext>
            </a:extLst>
          </p:cNvPr>
          <p:cNvSpPr txBox="1"/>
          <p:nvPr/>
        </p:nvSpPr>
        <p:spPr>
          <a:xfrm>
            <a:off x="437474" y="5954743"/>
            <a:ext cx="11567713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We have made bespoke coating designs, tailored for the next GWD upgrades, which bury </a:t>
            </a:r>
            <a:r>
              <a:rPr lang="en-US" sz="2400" b="1" kern="0" dirty="0" err="1">
                <a:solidFill>
                  <a:srgbClr val="FF0000"/>
                </a:solidFill>
                <a:latin typeface="Modern M"/>
                <a:sym typeface="Modern M"/>
              </a:rPr>
              <a:t>aSi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below other materials, producing overall improved coatings at 1064nm.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A6781E5-137E-990A-958D-5A7B75F9DB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2" t="30917" r="7542" b="20998"/>
          <a:stretch>
            <a:fillRect/>
          </a:stretch>
        </p:blipFill>
        <p:spPr bwMode="auto">
          <a:xfrm rot="16200000" flipH="1" flipV="1">
            <a:off x="10296270" y="4135256"/>
            <a:ext cx="1711526" cy="181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0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8C12FA-D825-FD47-DC7C-673F0631C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D9B3586-941D-BFDA-2596-6AC191EB6A9C}"/>
              </a:ext>
            </a:extLst>
          </p:cNvPr>
          <p:cNvGrpSpPr/>
          <p:nvPr/>
        </p:nvGrpSpPr>
        <p:grpSpPr>
          <a:xfrm>
            <a:off x="5513310" y="2863957"/>
            <a:ext cx="6209432" cy="2808139"/>
            <a:chOff x="5741043" y="138895"/>
            <a:chExt cx="6209432" cy="28081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A40DBE1-8D57-9527-032E-EC723D8A4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660" t="14685" r="1004" b="225"/>
            <a:stretch/>
          </p:blipFill>
          <p:spPr>
            <a:xfrm>
              <a:off x="5741043" y="138895"/>
              <a:ext cx="6209432" cy="2808139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Title 1">
              <a:extLst>
                <a:ext uri="{FF2B5EF4-FFF2-40B4-BE49-F238E27FC236}">
                  <a16:creationId xmlns:a16="http://schemas.microsoft.com/office/drawing/2014/main" id="{0C5F6979-DAE2-2E29-006A-CD071E4D7FDF}"/>
                </a:ext>
              </a:extLst>
            </p:cNvPr>
            <p:cNvSpPr txBox="1">
              <a:spLocks/>
            </p:cNvSpPr>
            <p:nvPr/>
          </p:nvSpPr>
          <p:spPr>
            <a:xfrm>
              <a:off x="6714280" y="439458"/>
              <a:ext cx="462023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2L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itle 1">
              <a:extLst>
                <a:ext uri="{FF2B5EF4-FFF2-40B4-BE49-F238E27FC236}">
                  <a16:creationId xmlns:a16="http://schemas.microsoft.com/office/drawing/2014/main" id="{38A638AD-814E-E447-5909-634C076DA446}"/>
                </a:ext>
              </a:extLst>
            </p:cNvPr>
            <p:cNvSpPr txBox="1">
              <a:spLocks/>
            </p:cNvSpPr>
            <p:nvPr/>
          </p:nvSpPr>
          <p:spPr>
            <a:xfrm>
              <a:off x="6945291" y="792240"/>
              <a:ext cx="717150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3LA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itle 1">
              <a:extLst>
                <a:ext uri="{FF2B5EF4-FFF2-40B4-BE49-F238E27FC236}">
                  <a16:creationId xmlns:a16="http://schemas.microsoft.com/office/drawing/2014/main" id="{6E6FE9A5-126C-BD49-FBF8-6304D6144B92}"/>
                </a:ext>
              </a:extLst>
            </p:cNvPr>
            <p:cNvSpPr txBox="1">
              <a:spLocks/>
            </p:cNvSpPr>
            <p:nvPr/>
          </p:nvSpPr>
          <p:spPr>
            <a:xfrm>
              <a:off x="7475796" y="1030319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3LB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itle 1">
              <a:extLst>
                <a:ext uri="{FF2B5EF4-FFF2-40B4-BE49-F238E27FC236}">
                  <a16:creationId xmlns:a16="http://schemas.microsoft.com/office/drawing/2014/main" id="{70554045-24E8-E73A-D3BF-84B19BB00F27}"/>
                </a:ext>
              </a:extLst>
            </p:cNvPr>
            <p:cNvSpPr txBox="1">
              <a:spLocks/>
            </p:cNvSpPr>
            <p:nvPr/>
          </p:nvSpPr>
          <p:spPr>
            <a:xfrm>
              <a:off x="8006301" y="1127722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4LA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9287A06C-31BE-B47E-D600-D6F70843289E}"/>
                </a:ext>
              </a:extLst>
            </p:cNvPr>
            <p:cNvSpPr txBox="1">
              <a:spLocks/>
            </p:cNvSpPr>
            <p:nvPr/>
          </p:nvSpPr>
          <p:spPr>
            <a:xfrm>
              <a:off x="8536806" y="1139279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5LA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itle 1">
              <a:extLst>
                <a:ext uri="{FF2B5EF4-FFF2-40B4-BE49-F238E27FC236}">
                  <a16:creationId xmlns:a16="http://schemas.microsoft.com/office/drawing/2014/main" id="{057A046B-F58E-DAEA-0B8A-EBF4007AFAD1}"/>
                </a:ext>
              </a:extLst>
            </p:cNvPr>
            <p:cNvSpPr txBox="1">
              <a:spLocks/>
            </p:cNvSpPr>
            <p:nvPr/>
          </p:nvSpPr>
          <p:spPr>
            <a:xfrm>
              <a:off x="9008034" y="1363796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4LB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itle 1">
              <a:extLst>
                <a:ext uri="{FF2B5EF4-FFF2-40B4-BE49-F238E27FC236}">
                  <a16:creationId xmlns:a16="http://schemas.microsoft.com/office/drawing/2014/main" id="{1CC93FAF-388F-1567-C14A-671795DD1EB0}"/>
                </a:ext>
              </a:extLst>
            </p:cNvPr>
            <p:cNvSpPr txBox="1">
              <a:spLocks/>
            </p:cNvSpPr>
            <p:nvPr/>
          </p:nvSpPr>
          <p:spPr>
            <a:xfrm>
              <a:off x="10709375" y="1391543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5LB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F807634-3A25-0D49-70F4-76F529B8EAE3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619552B0-538B-D196-4A37-33A7BF200E45}"/>
              </a:ext>
            </a:extLst>
          </p:cNvPr>
          <p:cNvSpPr txBox="1"/>
          <p:nvPr/>
        </p:nvSpPr>
        <p:spPr>
          <a:xfrm>
            <a:off x="233214" y="224508"/>
            <a:ext cx="1104438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C: 	Multi-material coatings with </a:t>
            </a:r>
            <a:r>
              <a:rPr lang="en-US" sz="2800" b="1" kern="0" dirty="0" err="1">
                <a:solidFill>
                  <a:schemeClr val="accent5"/>
                </a:solidFill>
                <a:latin typeface="Modern M"/>
                <a:sym typeface="Modern M"/>
              </a:rPr>
              <a:t>aSi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for 1064nm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CD01AA-599B-DEF8-CBBE-CF22D012FCD5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155DC4-CAC6-CFBC-3CEA-D076439E7A07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32B7940E-6743-4718-FFE0-E548AC638384}"/>
              </a:ext>
            </a:extLst>
          </p:cNvPr>
          <p:cNvSpPr txBox="1"/>
          <p:nvPr/>
        </p:nvSpPr>
        <p:spPr>
          <a:xfrm>
            <a:off x="310252" y="1644994"/>
            <a:ext cx="5315144" cy="3744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expect to suppress the absorption of the </a:t>
            </a:r>
            <a:r>
              <a:rPr lang="en-US" sz="2400" b="1" kern="0" dirty="0" err="1">
                <a:latin typeface="Modern M"/>
                <a:sym typeface="Modern M"/>
              </a:rPr>
              <a:t>aSi</a:t>
            </a:r>
            <a:r>
              <a:rPr lang="en-US" sz="2400" b="1" kern="0" dirty="0">
                <a:latin typeface="Modern M"/>
                <a:sym typeface="Modern M"/>
              </a:rPr>
              <a:t> layers by a factor of ~×1000,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      thus maintaining &lt;1ppm absorption   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      despite operating at 1064nm.</a:t>
            </a: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plan to report conclusive results in summer.</a:t>
            </a:r>
          </a:p>
        </p:txBody>
      </p:sp>
      <p:sp>
        <p:nvSpPr>
          <p:cNvPr id="6" name="Mechanical loss    of each material…">
            <a:extLst>
              <a:ext uri="{FF2B5EF4-FFF2-40B4-BE49-F238E27FC236}">
                <a16:creationId xmlns:a16="http://schemas.microsoft.com/office/drawing/2014/main" id="{3F9D0A31-EEA2-A9E9-5C5E-328B4AC50EDE}"/>
              </a:ext>
            </a:extLst>
          </p:cNvPr>
          <p:cNvSpPr txBox="1"/>
          <p:nvPr/>
        </p:nvSpPr>
        <p:spPr>
          <a:xfrm>
            <a:off x="437474" y="5954743"/>
            <a:ext cx="11567713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We have made bespoke coating designs, tailored for the next GWD upgrades, which bury </a:t>
            </a:r>
            <a:r>
              <a:rPr lang="en-US" sz="2400" b="1" kern="0" dirty="0" err="1">
                <a:solidFill>
                  <a:srgbClr val="FF0000"/>
                </a:solidFill>
                <a:latin typeface="Modern M"/>
                <a:sym typeface="Modern M"/>
              </a:rPr>
              <a:t>aSi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below other materials, producing overall improved coatings even at 1064nm.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33C14D0-8DE0-6E12-24D8-0FD40684E910}"/>
              </a:ext>
            </a:extLst>
          </p:cNvPr>
          <p:cNvCxnSpPr>
            <a:cxnSpLocks/>
          </p:cNvCxnSpPr>
          <p:nvPr/>
        </p:nvCxnSpPr>
        <p:spPr>
          <a:xfrm flipH="1">
            <a:off x="6835102" y="2863957"/>
            <a:ext cx="364553" cy="43075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C6D021-358A-85A4-F2D2-F50C3BF51C5F}"/>
              </a:ext>
            </a:extLst>
          </p:cNvPr>
          <p:cNvCxnSpPr>
            <a:cxnSpLocks/>
          </p:cNvCxnSpPr>
          <p:nvPr/>
        </p:nvCxnSpPr>
        <p:spPr>
          <a:xfrm flipV="1">
            <a:off x="6936995" y="4128180"/>
            <a:ext cx="0" cy="55734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Mechanical loss    of each material…">
            <a:extLst>
              <a:ext uri="{FF2B5EF4-FFF2-40B4-BE49-F238E27FC236}">
                <a16:creationId xmlns:a16="http://schemas.microsoft.com/office/drawing/2014/main" id="{06BA904A-CA03-FBA4-EBD4-4BC8C8CAFCF8}"/>
              </a:ext>
            </a:extLst>
          </p:cNvPr>
          <p:cNvSpPr txBox="1"/>
          <p:nvPr/>
        </p:nvSpPr>
        <p:spPr>
          <a:xfrm>
            <a:off x="6407598" y="2306015"/>
            <a:ext cx="5315144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algn="ctr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000" b="1" kern="0" dirty="0">
                <a:latin typeface="Modern M"/>
                <a:sym typeface="Modern M"/>
              </a:rPr>
              <a:t>Simulation of replacing some aLIGO layers with some layers (L) of our </a:t>
            </a:r>
            <a:r>
              <a:rPr lang="en-US" sz="2000" b="1" kern="0" dirty="0" err="1">
                <a:latin typeface="Modern M"/>
                <a:sym typeface="Modern M"/>
              </a:rPr>
              <a:t>aSi</a:t>
            </a:r>
            <a:r>
              <a:rPr lang="en-US" sz="2000" b="1" kern="0" dirty="0">
                <a:latin typeface="Modern M"/>
                <a:sym typeface="Modern M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646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E665A-5375-AD2D-2DF4-892FFA322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1725B3CA-478F-6487-88BF-1D81FD8AE7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7" b="6159"/>
          <a:stretch/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7916134-DC93-6FBC-1A57-C99D46919C0A}"/>
              </a:ext>
            </a:extLst>
          </p:cNvPr>
          <p:cNvSpPr/>
          <p:nvPr/>
        </p:nvSpPr>
        <p:spPr>
          <a:xfrm>
            <a:off x="0" y="1615440"/>
            <a:ext cx="3896592" cy="5105400"/>
          </a:xfrm>
          <a:prstGeom prst="rect">
            <a:avLst/>
          </a:prstGeom>
          <a:solidFill>
            <a:schemeClr val="accent4">
              <a:lumMod val="50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294A19C-E46B-42E4-B42E-8E45FBFC07A9}"/>
              </a:ext>
            </a:extLst>
          </p:cNvPr>
          <p:cNvSpPr txBox="1">
            <a:spLocks/>
          </p:cNvSpPr>
          <p:nvPr/>
        </p:nvSpPr>
        <p:spPr bwMode="auto">
          <a:xfrm>
            <a:off x="-10392" y="1782618"/>
            <a:ext cx="3948547" cy="135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4F596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ヒラギノ角ゴ Pro W3" charset="0"/>
                <a:cs typeface="ＭＳ Ｐゴシック" charset="0"/>
              </a:defRPr>
            </a:lvl2pPr>
            <a:lvl3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1200" b="1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3pPr>
            <a:lvl4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9pPr>
          </a:lstStyle>
          <a:p>
            <a:pPr marL="0" indent="-456565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9 </a:t>
            </a:r>
            <a:r>
              <a:rPr kumimoji="0" lang="en-US" altLang="en-US" sz="2650" b="1" i="0" u="none" strike="noStrike" kern="0" cap="none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Arial"/>
                <a:ea typeface="ヒラギノ角ゴ Pro W3"/>
                <a:cs typeface="ヒラギノ角ゴ Pro W3" charset="-128"/>
              </a:rPr>
              <a:t>Institute for Gravitational Research members currently work on future GWD</a:t>
            </a:r>
            <a:r>
              <a:rPr kumimoji="0" lang="en-US" altLang="en-US" sz="2650" b="1" i="0" u="none" strike="noStrike" kern="0" cap="none" spc="0" normalizeH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Arial"/>
                <a:ea typeface="ヒラギノ角ゴ Pro W3"/>
                <a:cs typeface="ヒラギノ角ゴ Pro W3" charset="-128"/>
              </a:rPr>
              <a:t> optics solutions. </a:t>
            </a: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In this flash talk we’ll go over some of our current activities and one project briefly.  </a:t>
            </a:r>
          </a:p>
          <a:p>
            <a:pPr marL="0" indent="-456565" defTabSz="1219170">
              <a:defRPr/>
            </a:pPr>
            <a:endParaRPr lang="en-US" altLang="en-US" sz="2650" b="1" kern="0" noProof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 </a:t>
            </a:r>
            <a:b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endParaRPr kumimoji="0" lang="en-US" altLang="en-US" sz="2650" b="1" i="0" u="none" strike="noStrike" kern="0" cap="none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Arial"/>
              <a:ea typeface="ヒラギノ角ゴ Pro W3"/>
              <a:cs typeface="ヒラギノ角ゴ Pro W3" charset="-12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B5290D-F716-F9B4-80BD-9354F7BD8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0" y="-85645"/>
            <a:ext cx="2422736" cy="1803400"/>
          </a:xfrm>
          <a:prstGeom prst="rect">
            <a:avLst/>
          </a:prstGeom>
        </p:spPr>
      </p:pic>
      <p:pic>
        <p:nvPicPr>
          <p:cNvPr id="11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08999EA1-79E9-771E-472D-6E5433C587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3441427" y="239031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04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E192AE8-7DDE-6BBE-7943-B3BC28F95A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7" b="6159"/>
          <a:stretch/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8DE33AC-19C5-26AA-DB6B-69035D62B907}"/>
              </a:ext>
            </a:extLst>
          </p:cNvPr>
          <p:cNvSpPr/>
          <p:nvPr/>
        </p:nvSpPr>
        <p:spPr>
          <a:xfrm>
            <a:off x="0" y="1615440"/>
            <a:ext cx="3896592" cy="5105400"/>
          </a:xfrm>
          <a:prstGeom prst="rect">
            <a:avLst/>
          </a:prstGeom>
          <a:solidFill>
            <a:schemeClr val="accent4">
              <a:lumMod val="50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650459D-5F1E-5640-87B5-00F2D9510815}"/>
              </a:ext>
            </a:extLst>
          </p:cNvPr>
          <p:cNvSpPr txBox="1">
            <a:spLocks/>
          </p:cNvSpPr>
          <p:nvPr/>
        </p:nvSpPr>
        <p:spPr bwMode="auto">
          <a:xfrm>
            <a:off x="-10392" y="1782618"/>
            <a:ext cx="3948547" cy="135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4F596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ヒラギノ角ゴ Pro W3" charset="0"/>
                <a:cs typeface="ＭＳ Ｐゴシック" charset="0"/>
              </a:defRPr>
            </a:lvl2pPr>
            <a:lvl3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1200" b="1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3pPr>
            <a:lvl4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9pPr>
          </a:lstStyle>
          <a:p>
            <a:pPr marL="0" indent="-456565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9 </a:t>
            </a:r>
            <a:r>
              <a:rPr kumimoji="0" lang="en-US" altLang="en-US" sz="2650" b="1" i="0" u="none" strike="noStrike" kern="0" cap="none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Arial"/>
                <a:ea typeface="ヒラギノ角ゴ Pro W3"/>
                <a:cs typeface="ヒラギノ角ゴ Pro W3" charset="-128"/>
              </a:rPr>
              <a:t>Institute for Gravitational Research members currently work on future GWD</a:t>
            </a:r>
            <a:r>
              <a:rPr kumimoji="0" lang="en-US" altLang="en-US" sz="2650" b="1" i="0" u="none" strike="noStrike" kern="0" cap="none" spc="0" normalizeH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Arial"/>
                <a:ea typeface="ヒラギノ角ゴ Pro W3"/>
                <a:cs typeface="ヒラギノ角ゴ Pro W3" charset="-128"/>
              </a:rPr>
              <a:t> optics solutions. </a:t>
            </a: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In this flash talk we’ll go over some of our current activities and one project briefly.  </a:t>
            </a:r>
          </a:p>
          <a:p>
            <a:pPr marL="0" indent="-456565" defTabSz="1219170">
              <a:defRPr/>
            </a:pPr>
            <a:endParaRPr lang="en-US" altLang="en-US" sz="2650" b="1" kern="0" noProof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 </a:t>
            </a:r>
            <a:b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endParaRPr kumimoji="0" lang="en-US" altLang="en-US" sz="2650" b="1" i="0" u="none" strike="noStrike" kern="0" cap="none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Arial"/>
              <a:ea typeface="ヒラギノ角ゴ Pro W3"/>
              <a:cs typeface="ヒラギノ角ゴ Pro W3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4F117B-B975-449B-C18D-E0E314EE00C2}"/>
              </a:ext>
            </a:extLst>
          </p:cNvPr>
          <p:cNvSpPr/>
          <p:nvPr/>
        </p:nvSpPr>
        <p:spPr>
          <a:xfrm>
            <a:off x="8977745" y="997527"/>
            <a:ext cx="3235813" cy="5860472"/>
          </a:xfrm>
          <a:prstGeom prst="rect">
            <a:avLst/>
          </a:prstGeom>
          <a:solidFill>
            <a:schemeClr val="accent4">
              <a:lumMod val="50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CB865A9-F210-2452-E50E-27A131F4563D}"/>
              </a:ext>
            </a:extLst>
          </p:cNvPr>
          <p:cNvSpPr txBox="1">
            <a:spLocks/>
          </p:cNvSpPr>
          <p:nvPr/>
        </p:nvSpPr>
        <p:spPr bwMode="auto">
          <a:xfrm>
            <a:off x="8769524" y="1127253"/>
            <a:ext cx="3433255" cy="135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4F596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ヒラギノ角ゴ Pro W3" charset="0"/>
                <a:cs typeface="ＭＳ Ｐゴシック" charset="0"/>
              </a:defRPr>
            </a:lvl2pPr>
            <a:lvl3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1200" b="1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3pPr>
            <a:lvl4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9pPr>
          </a:lstStyle>
          <a:p>
            <a:pPr marL="0" indent="-456565" algn="r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Scott Fitzgerald</a:t>
            </a:r>
            <a:b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br>
              <a:rPr lang="en-US" altLang="en-US" sz="120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Margot Hennig</a:t>
            </a:r>
          </a:p>
          <a:p>
            <a:pPr marL="0" indent="-456565" algn="r" defTabSz="1219170">
              <a:defRPr/>
            </a:pPr>
            <a:endParaRPr lang="en-US" altLang="en-US" sz="1200" b="1" kern="0" noProof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Stuart Hill</a:t>
            </a:r>
          </a:p>
          <a:p>
            <a:pPr marL="0" indent="-456565" algn="r" defTabSz="1219170">
              <a:defRPr/>
            </a:pPr>
            <a:endParaRPr lang="en-US" altLang="en-US" sz="120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Sir Jim Hough</a:t>
            </a:r>
            <a:b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endParaRPr lang="en-US" altLang="en-US" sz="120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Sean </a:t>
            </a:r>
            <a:r>
              <a:rPr lang="en-US" altLang="en-US" sz="2650" b="1" kern="0" dirty="0" err="1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MacFoy</a:t>
            </a: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br>
              <a:rPr lang="en-US" altLang="en-US" sz="120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Iain W. Martin</a:t>
            </a:r>
            <a:b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br>
              <a:rPr lang="en-US" altLang="en-US" sz="120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Graeme I. McGhee</a:t>
            </a:r>
          </a:p>
          <a:p>
            <a:pPr marL="0" indent="-456565" algn="r" defTabSz="1219170">
              <a:defRPr/>
            </a:pPr>
            <a:br>
              <a:rPr lang="en-US" altLang="en-US" sz="120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Peter G. Murray</a:t>
            </a:r>
            <a:b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br>
              <a:rPr lang="en-US" altLang="en-US" sz="120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Sheila Rowan</a:t>
            </a:r>
            <a:endParaRPr lang="en-US" altLang="en-US" sz="2650" b="1" kern="0" noProof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endParaRPr kumimoji="0" lang="en-US" altLang="en-US" sz="2650" b="1" i="0" u="none" strike="noStrike" kern="0" cap="none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Arial"/>
              <a:ea typeface="ヒラギノ角ゴ Pro W3"/>
              <a:cs typeface="ヒラギノ角ゴ Pro W3" charset="-12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9A49AC-5484-B0D9-78C7-706A7902F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0" y="-85645"/>
            <a:ext cx="2422736" cy="1803400"/>
          </a:xfrm>
          <a:prstGeom prst="rect">
            <a:avLst/>
          </a:prstGeom>
        </p:spPr>
      </p:pic>
      <p:pic>
        <p:nvPicPr>
          <p:cNvPr id="11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1FB4FEF9-055C-38B8-88ED-38C77032A8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3441427" y="239031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53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lide Subtit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endParaRPr/>
          </a:p>
        </p:txBody>
      </p:sp>
      <p:pic>
        <p:nvPicPr>
          <p:cNvPr id="218" name="Screenshot 2022-01-28 at 17.04.33.png" descr="Screenshot 2022-01-28 at 17.04.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3403" y="552402"/>
            <a:ext cx="7364049" cy="5430846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Rectangle"/>
          <p:cNvSpPr/>
          <p:nvPr/>
        </p:nvSpPr>
        <p:spPr>
          <a:xfrm>
            <a:off x="7990421" y="836018"/>
            <a:ext cx="3137645" cy="12573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20" name="THE"/>
          <p:cNvSpPr txBox="1"/>
          <p:nvPr/>
        </p:nvSpPr>
        <p:spPr>
          <a:xfrm>
            <a:off x="8229534" y="105767"/>
            <a:ext cx="1391407" cy="128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>
              <a:defRPr sz="16000">
                <a:solidFill>
                  <a:srgbClr val="A8AAA9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5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dern M"/>
                <a:sym typeface="Modern M"/>
              </a:rPr>
              <a:t>THE</a:t>
            </a:r>
            <a:r>
              <a:rPr kumimoji="0" sz="8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</a:p>
        </p:txBody>
      </p:sp>
      <p:sp>
        <p:nvSpPr>
          <p:cNvPr id="221" name="Rectangle"/>
          <p:cNvSpPr/>
          <p:nvPr/>
        </p:nvSpPr>
        <p:spPr>
          <a:xfrm>
            <a:off x="7354750" y="2145312"/>
            <a:ext cx="4681299" cy="12573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22" name="THERMAL NOISE…"/>
          <p:cNvSpPr txBox="1"/>
          <p:nvPr/>
        </p:nvSpPr>
        <p:spPr>
          <a:xfrm>
            <a:off x="7361382" y="441629"/>
            <a:ext cx="4575311" cy="23596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>
                <a:solidFill>
                  <a:srgbClr val="020202"/>
                </a:solidFill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5000" b="0" i="0" u="none" strike="noStrike" kern="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odern M"/>
                <a:sym typeface="Modern M"/>
              </a:rPr>
              <a:t>COATING</a:t>
            </a: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>
                <a:solidFill>
                  <a:srgbClr val="020202"/>
                </a:solidFill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sz="5000" b="0" i="0" u="none" strike="noStrike" kern="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odern M"/>
                <a:sym typeface="Modern M"/>
              </a:rPr>
              <a:t>THERMAL NOISE</a:t>
            </a: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>
                <a:solidFill>
                  <a:srgbClr val="020202"/>
                </a:solidFill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sz="5000" b="0" i="0" u="none" strike="noStrike" kern="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odern M"/>
                <a:sym typeface="Modern M"/>
              </a:rPr>
              <a:t>PROBLEM</a:t>
            </a:r>
          </a:p>
        </p:txBody>
      </p:sp>
      <p:sp>
        <p:nvSpPr>
          <p:cNvPr id="223" name="aLIGO Noise Budget"/>
          <p:cNvSpPr txBox="1"/>
          <p:nvPr/>
        </p:nvSpPr>
        <p:spPr>
          <a:xfrm>
            <a:off x="373727" y="5983248"/>
            <a:ext cx="2289089" cy="374461"/>
          </a:xfrm>
          <a:prstGeom prst="rect">
            <a:avLst/>
          </a:prstGeom>
          <a:solidFill>
            <a:srgbClr val="5E5E5E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825500">
              <a:defRPr sz="4200">
                <a:solidFill>
                  <a:srgbClr val="FFFFFF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dern M"/>
                <a:sym typeface="Modern M"/>
              </a:rPr>
              <a:t>aLIGO Noise Budget </a:t>
            </a:r>
          </a:p>
        </p:txBody>
      </p:sp>
      <p:sp>
        <p:nvSpPr>
          <p:cNvPr id="224" name="https://git.ligo.org/gwinc/pygwinc"/>
          <p:cNvSpPr txBox="1"/>
          <p:nvPr/>
        </p:nvSpPr>
        <p:spPr>
          <a:xfrm>
            <a:off x="233708" y="6468474"/>
            <a:ext cx="2252220" cy="235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 Neue"/>
                <a:sym typeface="Helvetica Neue"/>
              </a:rPr>
              <a:t>https://git.ligo.org/gwinc/pygwinc</a:t>
            </a:r>
          </a:p>
        </p:txBody>
      </p:sp>
      <p:sp>
        <p:nvSpPr>
          <p:cNvPr id="225" name="Rectangle"/>
          <p:cNvSpPr/>
          <p:nvPr/>
        </p:nvSpPr>
        <p:spPr>
          <a:xfrm>
            <a:off x="6936980" y="3321369"/>
            <a:ext cx="5099069" cy="33532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26" name="Line"/>
          <p:cNvSpPr/>
          <p:nvPr/>
        </p:nvSpPr>
        <p:spPr>
          <a:xfrm>
            <a:off x="8973358" y="2707376"/>
            <a:ext cx="63500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Every material above T=0K has…"/>
              <p:cNvSpPr txBox="1"/>
              <p:nvPr/>
            </p:nvSpPr>
            <p:spPr>
              <a:xfrm>
                <a:off x="7061455" y="2740184"/>
                <a:ext cx="4911602" cy="97462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L="0" marR="0" lvl="0" indent="0" algn="r" defTabSz="1219169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>
                    <a:latin typeface="Modern M"/>
                    <a:ea typeface="Modern M"/>
                    <a:cs typeface="Modern M"/>
                    <a:sym typeface="Modern M"/>
                  </a:defRPr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Our detectors operate at</a:t>
                </a:r>
                <a:r>
                  <a:rPr kumimoji="0" lang="en-US" sz="2000" b="0" i="0" u="none" strike="noStrike" kern="0" cap="none" spc="0" normalizeH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 a some temperature </a:t>
                </a:r>
                <a:br>
                  <a:rPr kumimoji="0" lang="en-US" sz="2000" b="0" i="0" u="none" strike="noStrike" kern="0" cap="none" spc="0" normalizeH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</a:b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so</a:t>
                </a:r>
                <a:r>
                  <a:rPr lang="en-US" sz="2000" kern="0" dirty="0">
                    <a:solidFill>
                      <a:srgbClr val="5E5E5E"/>
                    </a:solidFill>
                    <a:latin typeface="Modern M"/>
                    <a:sym typeface="Modern M"/>
                  </a:rPr>
                  <a:t> </a:t>
                </a: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all the components are vibrating with</a:t>
                </a:r>
                <a:br>
                  <a:rPr kumimoji="0" lang="en-US" sz="235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Cambria Math" panose="02040503050406030204" pitchFamily="18" charset="0"/>
                    <a:sym typeface="Modern M"/>
                  </a:rPr>
                </a:br>
                <a14:m>
                  <m:oMath xmlns:m="http://schemas.openxmlformats.org/officeDocument/2006/math"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1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/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2</m:t>
                    </m:r>
                    <m:sSub>
                      <m:sSubPr>
                        <m:ctrlPr>
                          <a:rPr kumimoji="0" lang="ar-AE" sz="2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5E5E5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Modern M"/>
                          </a:rPr>
                        </m:ctrlPr>
                      </m:sSubPr>
                      <m:e>
                        <m:r>
                          <a:rPr kumimoji="0" lang="ar-AE" sz="2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5E5E5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Modern M"/>
                          </a:rPr>
                          <m:t>𝑘</m:t>
                        </m:r>
                      </m:e>
                      <m:sub>
                        <m:r>
                          <a:rPr kumimoji="0" lang="ar-AE" sz="2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5E5E5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Modern M"/>
                          </a:rPr>
                          <m:t>𝐵</m:t>
                        </m:r>
                      </m:sub>
                    </m:sSub>
                    <m:r>
                      <a:rPr kumimoji="0" lang="ar-AE" sz="20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𝑇</m:t>
                    </m:r>
                  </m:oMath>
                </a14:m>
                <a:r>
                  <a:rPr kumimoji="0" lang="ar-AE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 </a:t>
                </a: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per degree of freedom</a:t>
                </a:r>
                <a:endParaRPr kumimoji="0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Modern M"/>
                  <a:sym typeface="Modern M"/>
                </a:endParaRPr>
              </a:p>
            </p:txBody>
          </p:sp>
        </mc:Choice>
        <mc:Fallback xmlns="">
          <p:sp>
            <p:nvSpPr>
              <p:cNvPr id="236" name="Every material above T=0K has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1455" y="2740184"/>
                <a:ext cx="4911602" cy="974626"/>
              </a:xfrm>
              <a:prstGeom prst="rect">
                <a:avLst/>
              </a:prstGeom>
              <a:blipFill>
                <a:blip r:embed="rId3"/>
                <a:stretch>
                  <a:fillRect l="-1737" t="-5660" r="-2605" b="-1320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" name="Line"/>
          <p:cNvSpPr/>
          <p:nvPr/>
        </p:nvSpPr>
        <p:spPr>
          <a:xfrm flipH="1">
            <a:off x="3359513" y="3208267"/>
            <a:ext cx="479513" cy="1267781"/>
          </a:xfrm>
          <a:prstGeom prst="line">
            <a:avLst/>
          </a:prstGeom>
          <a:ln w="139700">
            <a:solidFill>
              <a:srgbClr val="E83729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243" name="Coating Brownian Thermal Noise(CTN) limits sensitivity of GW detectors in their most…"/>
          <p:cNvSpPr txBox="1"/>
          <p:nvPr/>
        </p:nvSpPr>
        <p:spPr>
          <a:xfrm>
            <a:off x="6918658" y="4024102"/>
            <a:ext cx="5018035" cy="159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Coating Brownian Thermal Noise (CTN)</a:t>
            </a: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Front surface vibrations of the mirror coatings</a:t>
            </a:r>
            <a:b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limit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the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sensitivity of GW detectors in their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most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sensitive range (50Hz-150Hz)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dern M"/>
              <a:sym typeface="Modern M"/>
            </a:endParaRP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E52F146-71A7-550F-E81C-D09226EC5A8E}"/>
              </a:ext>
            </a:extLst>
          </p:cNvPr>
          <p:cNvSpPr/>
          <p:nvPr/>
        </p:nvSpPr>
        <p:spPr>
          <a:xfrm>
            <a:off x="7737776" y="5639689"/>
            <a:ext cx="4316595" cy="111175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4" name="Mechanical loss    of each material…"/>
              <p:cNvSpPr txBox="1"/>
              <p:nvPr/>
            </p:nvSpPr>
            <p:spPr>
              <a:xfrm>
                <a:off x="7985291" y="5809326"/>
                <a:ext cx="3951402" cy="7161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L="0" marR="0" lvl="0" indent="0" algn="r" defTabSz="1219169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>
                    <a:latin typeface="Modern M"/>
                    <a:ea typeface="Modern M"/>
                    <a:cs typeface="Modern M"/>
                    <a:sym typeface="Modern M"/>
                  </a:defRPr>
                </a:pPr>
                <a:r>
                  <a:rPr kumimoji="0" lang="en-US" sz="2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Mechanical loss </a:t>
                </a:r>
                <a14:m>
                  <m:oMath xmlns:m="http://schemas.openxmlformats.org/officeDocument/2006/math">
                    <m:r>
                      <a:rPr kumimoji="0" lang="en-US" sz="2375" b="1" i="0" u="sng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(</m:t>
                    </m:r>
                    <m:r>
                      <a:rPr kumimoji="0" lang="en-US" sz="2375" b="1" i="1" u="sng" strike="noStrike" kern="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𝝓</m:t>
                    </m:r>
                  </m:oMath>
                </a14:m>
                <a:r>
                  <a:rPr kumimoji="0" lang="en-US" sz="2000" b="1" i="1" u="sng" strike="noStrike" kern="0" cap="none" spc="0" normalizeH="0" baseline="-25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c</a:t>
                </a:r>
                <a:r>
                  <a:rPr kumimoji="0" lang="en-US" sz="2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) of the coating</a:t>
                </a:r>
              </a:p>
              <a:p>
                <a:pPr marL="0" marR="0" lvl="0" indent="0" algn="r" defTabSz="1219169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>
                    <a:latin typeface="Modern M"/>
                    <a:ea typeface="Modern M"/>
                    <a:cs typeface="Modern M"/>
                    <a:sym typeface="Modern M"/>
                  </a:defRPr>
                </a:pPr>
                <a:r>
                  <a:rPr lang="en-US" sz="2000" b="1" u="sng" kern="0" dirty="0">
                    <a:solidFill>
                      <a:srgbClr val="FF0000"/>
                    </a:solidFill>
                    <a:latin typeface="Modern M"/>
                    <a:sym typeface="Modern M"/>
                  </a:rPr>
                  <a:t>m</a:t>
                </a:r>
                <a:r>
                  <a:rPr kumimoji="0" lang="en-US" sz="2000" b="1" i="0" u="sng" strike="noStrike" kern="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aterials</a:t>
                </a:r>
                <a:r>
                  <a:rPr kumimoji="0" lang="en-US" sz="2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 strongly dictates CTN </a:t>
                </a:r>
              </a:p>
            </p:txBody>
          </p:sp>
        </mc:Choice>
        <mc:Fallback>
          <p:sp>
            <p:nvSpPr>
              <p:cNvPr id="244" name="Mechanical loss    of each material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5291" y="5809326"/>
                <a:ext cx="3951402" cy="716158"/>
              </a:xfrm>
              <a:prstGeom prst="rect">
                <a:avLst/>
              </a:prstGeom>
              <a:blipFill>
                <a:blip r:embed="rId4"/>
                <a:stretch>
                  <a:fillRect r="-3395" b="-1794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4C27BB6-2D93-8BF8-A752-695A0F7B00E6}"/>
              </a:ext>
            </a:extLst>
          </p:cNvPr>
          <p:cNvSpPr txBox="1"/>
          <p:nvPr/>
        </p:nvSpPr>
        <p:spPr>
          <a:xfrm>
            <a:off x="41218" y="6885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2.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0C804-1761-8868-870F-19A5CAFB8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lide Subtitle">
            <a:extLst>
              <a:ext uri="{FF2B5EF4-FFF2-40B4-BE49-F238E27FC236}">
                <a16:creationId xmlns:a16="http://schemas.microsoft.com/office/drawing/2014/main" id="{8C7DD91E-D5C8-CDC6-53F2-564982B1DB20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endParaRPr/>
          </a:p>
        </p:txBody>
      </p:sp>
      <p:pic>
        <p:nvPicPr>
          <p:cNvPr id="218" name="Screenshot 2022-01-28 at 17.04.33.png" descr="Screenshot 2022-01-28 at 17.04.33.png">
            <a:extLst>
              <a:ext uri="{FF2B5EF4-FFF2-40B4-BE49-F238E27FC236}">
                <a16:creationId xmlns:a16="http://schemas.microsoft.com/office/drawing/2014/main" id="{0D81EED4-58F5-D95F-0268-9FBBDD717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3403" y="552402"/>
            <a:ext cx="7364049" cy="5430846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Rectangle">
            <a:extLst>
              <a:ext uri="{FF2B5EF4-FFF2-40B4-BE49-F238E27FC236}">
                <a16:creationId xmlns:a16="http://schemas.microsoft.com/office/drawing/2014/main" id="{2916706E-44B3-B7F5-8F08-DC23EEC88974}"/>
              </a:ext>
            </a:extLst>
          </p:cNvPr>
          <p:cNvSpPr/>
          <p:nvPr/>
        </p:nvSpPr>
        <p:spPr>
          <a:xfrm>
            <a:off x="7990421" y="836018"/>
            <a:ext cx="3137645" cy="12573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20" name="THE">
            <a:extLst>
              <a:ext uri="{FF2B5EF4-FFF2-40B4-BE49-F238E27FC236}">
                <a16:creationId xmlns:a16="http://schemas.microsoft.com/office/drawing/2014/main" id="{D6A0C466-F950-B934-326E-698740F8D856}"/>
              </a:ext>
            </a:extLst>
          </p:cNvPr>
          <p:cNvSpPr txBox="1"/>
          <p:nvPr/>
        </p:nvSpPr>
        <p:spPr>
          <a:xfrm>
            <a:off x="8229534" y="105767"/>
            <a:ext cx="1391407" cy="128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>
              <a:defRPr sz="16000">
                <a:solidFill>
                  <a:srgbClr val="A8AAA9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5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dern M"/>
                <a:sym typeface="Modern M"/>
              </a:rPr>
              <a:t>THE</a:t>
            </a:r>
            <a:r>
              <a:rPr kumimoji="0" sz="8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</a:p>
        </p:txBody>
      </p:sp>
      <p:sp>
        <p:nvSpPr>
          <p:cNvPr id="221" name="Rectangle">
            <a:extLst>
              <a:ext uri="{FF2B5EF4-FFF2-40B4-BE49-F238E27FC236}">
                <a16:creationId xmlns:a16="http://schemas.microsoft.com/office/drawing/2014/main" id="{B7269E23-A12C-D529-B40C-F3F99B7090A4}"/>
              </a:ext>
            </a:extLst>
          </p:cNvPr>
          <p:cNvSpPr/>
          <p:nvPr/>
        </p:nvSpPr>
        <p:spPr>
          <a:xfrm>
            <a:off x="7354750" y="2145312"/>
            <a:ext cx="4681299" cy="12573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22" name="THERMAL NOISE…">
            <a:extLst>
              <a:ext uri="{FF2B5EF4-FFF2-40B4-BE49-F238E27FC236}">
                <a16:creationId xmlns:a16="http://schemas.microsoft.com/office/drawing/2014/main" id="{ECA85D11-C80E-B87B-DFA1-908901570508}"/>
              </a:ext>
            </a:extLst>
          </p:cNvPr>
          <p:cNvSpPr txBox="1"/>
          <p:nvPr/>
        </p:nvSpPr>
        <p:spPr>
          <a:xfrm>
            <a:off x="7361382" y="441629"/>
            <a:ext cx="4575311" cy="23596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>
                <a:solidFill>
                  <a:srgbClr val="020202"/>
                </a:solidFill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5000" b="0" i="0" u="none" strike="noStrike" kern="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odern M"/>
                <a:sym typeface="Modern M"/>
              </a:rPr>
              <a:t>COATING</a:t>
            </a: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>
                <a:solidFill>
                  <a:srgbClr val="020202"/>
                </a:solidFill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sz="5000" b="0" i="0" u="none" strike="noStrike" kern="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odern M"/>
                <a:sym typeface="Modern M"/>
              </a:rPr>
              <a:t>THERMAL NOISE</a:t>
            </a: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>
                <a:solidFill>
                  <a:srgbClr val="020202"/>
                </a:solidFill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sz="5000" b="0" i="0" u="none" strike="noStrike" kern="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odern M"/>
                <a:sym typeface="Modern M"/>
              </a:rPr>
              <a:t>PROBLEM</a:t>
            </a:r>
          </a:p>
        </p:txBody>
      </p:sp>
      <p:sp>
        <p:nvSpPr>
          <p:cNvPr id="223" name="aLIGO Noise Budget">
            <a:extLst>
              <a:ext uri="{FF2B5EF4-FFF2-40B4-BE49-F238E27FC236}">
                <a16:creationId xmlns:a16="http://schemas.microsoft.com/office/drawing/2014/main" id="{24565F99-4A14-CD07-BFFF-939F67EBE26A}"/>
              </a:ext>
            </a:extLst>
          </p:cNvPr>
          <p:cNvSpPr txBox="1"/>
          <p:nvPr/>
        </p:nvSpPr>
        <p:spPr>
          <a:xfrm>
            <a:off x="373727" y="5983248"/>
            <a:ext cx="2289089" cy="374461"/>
          </a:xfrm>
          <a:prstGeom prst="rect">
            <a:avLst/>
          </a:prstGeom>
          <a:solidFill>
            <a:srgbClr val="5E5E5E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825500">
              <a:defRPr sz="4200">
                <a:solidFill>
                  <a:srgbClr val="FFFFFF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dern M"/>
                <a:sym typeface="Modern M"/>
              </a:rPr>
              <a:t>aLIGO Noise Budget </a:t>
            </a:r>
          </a:p>
        </p:txBody>
      </p:sp>
      <p:sp>
        <p:nvSpPr>
          <p:cNvPr id="224" name="https://git.ligo.org/gwinc/pygwinc">
            <a:extLst>
              <a:ext uri="{FF2B5EF4-FFF2-40B4-BE49-F238E27FC236}">
                <a16:creationId xmlns:a16="http://schemas.microsoft.com/office/drawing/2014/main" id="{52EEA917-E4EE-3A1A-8946-34247752FF75}"/>
              </a:ext>
            </a:extLst>
          </p:cNvPr>
          <p:cNvSpPr txBox="1"/>
          <p:nvPr/>
        </p:nvSpPr>
        <p:spPr>
          <a:xfrm>
            <a:off x="233708" y="6468474"/>
            <a:ext cx="2252220" cy="235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 Neue"/>
                <a:sym typeface="Helvetica Neue"/>
              </a:rPr>
              <a:t>https://git.ligo.org/gwinc/pygwinc</a:t>
            </a:r>
          </a:p>
        </p:txBody>
      </p:sp>
      <p:sp>
        <p:nvSpPr>
          <p:cNvPr id="225" name="Rectangle">
            <a:extLst>
              <a:ext uri="{FF2B5EF4-FFF2-40B4-BE49-F238E27FC236}">
                <a16:creationId xmlns:a16="http://schemas.microsoft.com/office/drawing/2014/main" id="{B9BE6357-2514-CE25-4BDA-6586957DF0A4}"/>
              </a:ext>
            </a:extLst>
          </p:cNvPr>
          <p:cNvSpPr/>
          <p:nvPr/>
        </p:nvSpPr>
        <p:spPr>
          <a:xfrm>
            <a:off x="6936980" y="3321369"/>
            <a:ext cx="5099069" cy="33532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26" name="Line">
            <a:extLst>
              <a:ext uri="{FF2B5EF4-FFF2-40B4-BE49-F238E27FC236}">
                <a16:creationId xmlns:a16="http://schemas.microsoft.com/office/drawing/2014/main" id="{85F3A5A6-999E-1964-E324-D7F2C7FFB75A}"/>
              </a:ext>
            </a:extLst>
          </p:cNvPr>
          <p:cNvSpPr/>
          <p:nvPr/>
        </p:nvSpPr>
        <p:spPr>
          <a:xfrm>
            <a:off x="8973358" y="2707376"/>
            <a:ext cx="63500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Every material above T=0K has…">
                <a:extLst>
                  <a:ext uri="{FF2B5EF4-FFF2-40B4-BE49-F238E27FC236}">
                    <a16:creationId xmlns:a16="http://schemas.microsoft.com/office/drawing/2014/main" id="{330D850A-EC3F-F199-FDB2-5D28831D493F}"/>
                  </a:ext>
                </a:extLst>
              </p:cNvPr>
              <p:cNvSpPr txBox="1"/>
              <p:nvPr/>
            </p:nvSpPr>
            <p:spPr>
              <a:xfrm>
                <a:off x="7061455" y="2740184"/>
                <a:ext cx="4911602" cy="97462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L="0" marR="0" lvl="0" indent="0" algn="r" defTabSz="1219169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>
                    <a:latin typeface="Modern M"/>
                    <a:ea typeface="Modern M"/>
                    <a:cs typeface="Modern M"/>
                    <a:sym typeface="Modern M"/>
                  </a:defRPr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Our detectors operate at</a:t>
                </a:r>
                <a:r>
                  <a:rPr kumimoji="0" lang="en-US" sz="2000" b="0" i="0" u="none" strike="noStrike" kern="0" cap="none" spc="0" normalizeH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 a some temperature </a:t>
                </a:r>
                <a:br>
                  <a:rPr kumimoji="0" lang="en-US" sz="2000" b="0" i="0" u="none" strike="noStrike" kern="0" cap="none" spc="0" normalizeH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</a:b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so</a:t>
                </a:r>
                <a:r>
                  <a:rPr lang="en-US" sz="2000" kern="0" dirty="0">
                    <a:solidFill>
                      <a:srgbClr val="5E5E5E"/>
                    </a:solidFill>
                    <a:latin typeface="Modern M"/>
                    <a:sym typeface="Modern M"/>
                  </a:rPr>
                  <a:t> </a:t>
                </a: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all the components are vibrating with</a:t>
                </a:r>
                <a:br>
                  <a:rPr kumimoji="0" lang="en-US" sz="235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Cambria Math" panose="02040503050406030204" pitchFamily="18" charset="0"/>
                    <a:sym typeface="Modern M"/>
                  </a:rPr>
                </a:br>
                <a14:m>
                  <m:oMath xmlns:m="http://schemas.openxmlformats.org/officeDocument/2006/math"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1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/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2</m:t>
                    </m:r>
                    <m:sSub>
                      <m:sSubPr>
                        <m:ctrlPr>
                          <a:rPr kumimoji="0" lang="ar-AE" sz="2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5E5E5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Modern M"/>
                          </a:rPr>
                        </m:ctrlPr>
                      </m:sSubPr>
                      <m:e>
                        <m:r>
                          <a:rPr kumimoji="0" lang="ar-AE" sz="2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5E5E5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Modern M"/>
                          </a:rPr>
                          <m:t>𝑘</m:t>
                        </m:r>
                      </m:e>
                      <m:sub>
                        <m:r>
                          <a:rPr kumimoji="0" lang="ar-AE" sz="2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5E5E5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Modern M"/>
                          </a:rPr>
                          <m:t>𝐵</m:t>
                        </m:r>
                      </m:sub>
                    </m:sSub>
                    <m:r>
                      <a:rPr kumimoji="0" lang="ar-AE" sz="20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𝑇</m:t>
                    </m:r>
                  </m:oMath>
                </a14:m>
                <a:r>
                  <a:rPr kumimoji="0" lang="ar-AE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 </a:t>
                </a: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per degree of freedom</a:t>
                </a:r>
                <a:endParaRPr kumimoji="0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Modern M"/>
                  <a:sym typeface="Modern M"/>
                </a:endParaRPr>
              </a:p>
            </p:txBody>
          </p:sp>
        </mc:Choice>
        <mc:Fallback xmlns="">
          <p:sp>
            <p:nvSpPr>
              <p:cNvPr id="236" name="Every material above T=0K has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1455" y="2740184"/>
                <a:ext cx="4911602" cy="974626"/>
              </a:xfrm>
              <a:prstGeom prst="rect">
                <a:avLst/>
              </a:prstGeom>
              <a:blipFill>
                <a:blip r:embed="rId3"/>
                <a:stretch>
                  <a:fillRect l="-1737" t="-5660" r="-2605" b="-1320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" name="Line">
            <a:extLst>
              <a:ext uri="{FF2B5EF4-FFF2-40B4-BE49-F238E27FC236}">
                <a16:creationId xmlns:a16="http://schemas.microsoft.com/office/drawing/2014/main" id="{D9F42ACB-D2F8-EE0E-C342-95DB862025EC}"/>
              </a:ext>
            </a:extLst>
          </p:cNvPr>
          <p:cNvSpPr/>
          <p:nvPr/>
        </p:nvSpPr>
        <p:spPr>
          <a:xfrm flipH="1">
            <a:off x="3359513" y="3208267"/>
            <a:ext cx="479513" cy="1267781"/>
          </a:xfrm>
          <a:prstGeom prst="line">
            <a:avLst/>
          </a:prstGeom>
          <a:ln w="139700">
            <a:solidFill>
              <a:srgbClr val="E83729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243" name="Coating Brownian Thermal Noise(CTN) limits sensitivity of GW detectors in their most…">
            <a:extLst>
              <a:ext uri="{FF2B5EF4-FFF2-40B4-BE49-F238E27FC236}">
                <a16:creationId xmlns:a16="http://schemas.microsoft.com/office/drawing/2014/main" id="{65BCFCF6-0567-0D9D-837B-9474D90164D0}"/>
              </a:ext>
            </a:extLst>
          </p:cNvPr>
          <p:cNvSpPr txBox="1"/>
          <p:nvPr/>
        </p:nvSpPr>
        <p:spPr>
          <a:xfrm>
            <a:off x="6918658" y="4024102"/>
            <a:ext cx="5018035" cy="159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Coating Brownian Thermal Noise (CTN)</a:t>
            </a: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Front surface vibrations of the mirror coatings</a:t>
            </a:r>
            <a:b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limit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the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sensitivity of GW detectors in their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most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sensitive range (50Hz-150Hz)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dern M"/>
              <a:sym typeface="Modern M"/>
            </a:endParaRP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00E1A7D-DBBB-D388-71A6-9A2A684862E8}"/>
              </a:ext>
            </a:extLst>
          </p:cNvPr>
          <p:cNvSpPr/>
          <p:nvPr/>
        </p:nvSpPr>
        <p:spPr>
          <a:xfrm>
            <a:off x="2662816" y="2389878"/>
            <a:ext cx="3352405" cy="111175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840792B-BB2F-5FDD-0F09-354A1FA2CAE0}"/>
                  </a:ext>
                </a:extLst>
              </p:cNvPr>
              <p:cNvSpPr txBox="1"/>
              <p:nvPr/>
            </p:nvSpPr>
            <p:spPr>
              <a:xfrm>
                <a:off x="2742391" y="2596231"/>
                <a:ext cx="3169599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𝐶𝑇𝑁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0" lang="el-GR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kumimoji="0" lang="en-GB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E5E5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GB" sz="4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5E5E5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Modern M"/>
                            </a:rPr>
                            <m:t>𝜙</m:t>
                          </m:r>
                        </m:e>
                        <m:sub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E5E5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kumimoji="0" lang="en-GB" sz="4000" b="0" i="1" u="none" strike="noStrike" kern="120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E4EE25-DF10-6248-817C-67FB99D9EB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391" y="2596231"/>
                <a:ext cx="3169599" cy="6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C60A89A-3879-AC0E-4E42-2DAE5A4B4417}"/>
              </a:ext>
            </a:extLst>
          </p:cNvPr>
          <p:cNvSpPr/>
          <p:nvPr/>
        </p:nvSpPr>
        <p:spPr>
          <a:xfrm>
            <a:off x="7737776" y="5639689"/>
            <a:ext cx="4316595" cy="111175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4" name="Mechanical loss    of each material…">
                <a:extLst>
                  <a:ext uri="{FF2B5EF4-FFF2-40B4-BE49-F238E27FC236}">
                    <a16:creationId xmlns:a16="http://schemas.microsoft.com/office/drawing/2014/main" id="{2F3A2C31-94BC-2CF0-18C5-FE8D18799CBE}"/>
                  </a:ext>
                </a:extLst>
              </p:cNvPr>
              <p:cNvSpPr txBox="1"/>
              <p:nvPr/>
            </p:nvSpPr>
            <p:spPr>
              <a:xfrm>
                <a:off x="7985291" y="5809326"/>
                <a:ext cx="3951402" cy="7161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L="0" marR="0" lvl="0" indent="0" algn="r" defTabSz="1219169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>
                    <a:latin typeface="Modern M"/>
                    <a:ea typeface="Modern M"/>
                    <a:cs typeface="Modern M"/>
                    <a:sym typeface="Modern M"/>
                  </a:defRPr>
                </a:pPr>
                <a:r>
                  <a:rPr kumimoji="0" lang="en-US" sz="2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Mechanical loss </a:t>
                </a:r>
                <a14:m>
                  <m:oMath xmlns:m="http://schemas.openxmlformats.org/officeDocument/2006/math">
                    <m:r>
                      <a:rPr kumimoji="0" lang="en-US" sz="2375" b="1" i="0" u="sng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(</m:t>
                    </m:r>
                    <m:r>
                      <a:rPr kumimoji="0" lang="en-US" sz="2375" b="1" i="1" u="sng" strike="noStrike" kern="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𝝓</m:t>
                    </m:r>
                  </m:oMath>
                </a14:m>
                <a:r>
                  <a:rPr kumimoji="0" lang="en-US" sz="2000" b="1" i="1" u="sng" strike="noStrike" kern="0" cap="none" spc="0" normalizeH="0" baseline="-25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c</a:t>
                </a:r>
                <a:r>
                  <a:rPr kumimoji="0" lang="en-US" sz="2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) of the coating</a:t>
                </a:r>
              </a:p>
              <a:p>
                <a:pPr marL="0" marR="0" lvl="0" indent="0" algn="r" defTabSz="1219169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>
                    <a:latin typeface="Modern M"/>
                    <a:ea typeface="Modern M"/>
                    <a:cs typeface="Modern M"/>
                    <a:sym typeface="Modern M"/>
                  </a:defRPr>
                </a:pPr>
                <a:r>
                  <a:rPr lang="en-US" sz="2000" b="1" u="sng" kern="0" dirty="0">
                    <a:solidFill>
                      <a:srgbClr val="FF0000"/>
                    </a:solidFill>
                    <a:latin typeface="Modern M"/>
                    <a:sym typeface="Modern M"/>
                  </a:rPr>
                  <a:t>m</a:t>
                </a:r>
                <a:r>
                  <a:rPr kumimoji="0" lang="en-US" sz="2000" b="1" i="0" u="sng" strike="noStrike" kern="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aterials</a:t>
                </a:r>
                <a:r>
                  <a:rPr kumimoji="0" lang="en-US" sz="2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 strongly dictates CTN </a:t>
                </a:r>
              </a:p>
            </p:txBody>
          </p:sp>
        </mc:Choice>
        <mc:Fallback>
          <p:sp>
            <p:nvSpPr>
              <p:cNvPr id="244" name="Mechanical loss    of each material…">
                <a:extLst>
                  <a:ext uri="{FF2B5EF4-FFF2-40B4-BE49-F238E27FC236}">
                    <a16:creationId xmlns:a16="http://schemas.microsoft.com/office/drawing/2014/main" id="{2F3A2C31-94BC-2CF0-18C5-FE8D18799C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5291" y="5809326"/>
                <a:ext cx="3951402" cy="716158"/>
              </a:xfrm>
              <a:prstGeom prst="rect">
                <a:avLst/>
              </a:prstGeom>
              <a:blipFill>
                <a:blip r:embed="rId4"/>
                <a:stretch>
                  <a:fillRect r="-3395" b="-1794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E523D64-CDA4-30E8-F859-5154FD44C62E}"/>
              </a:ext>
            </a:extLst>
          </p:cNvPr>
          <p:cNvSpPr txBox="1"/>
          <p:nvPr/>
        </p:nvSpPr>
        <p:spPr>
          <a:xfrm>
            <a:off x="41218" y="6885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2.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857475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178387-37DC-4FCE-F0DB-2A9741CE6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" y="0"/>
            <a:ext cx="12187415" cy="685542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1459E-BBA9-E70D-0E70-C615DB52D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E1A3F9E-FB66-8772-CABF-9537431E8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5543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52996-A81F-1F22-5E34-4D9014A10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0B6172-4286-8FDB-6D5F-DC40826F8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37430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891F0-6BC1-666F-EF2F-A9DA8ED3D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A0B9A2D-A257-AD24-6EDA-56494E549ECD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06881C-FD3E-C52D-5FCB-09585E216AA3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94BB64B-1626-9A19-8478-CD9602AB3E6A}"/>
              </a:ext>
            </a:extLst>
          </p:cNvPr>
          <p:cNvSpPr/>
          <p:nvPr/>
        </p:nvSpPr>
        <p:spPr>
          <a:xfrm>
            <a:off x="4629873" y="602673"/>
            <a:ext cx="7282493" cy="6108520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7F952B3F-6C85-CA2E-524C-587E9B03EB3B}"/>
              </a:ext>
            </a:extLst>
          </p:cNvPr>
          <p:cNvSpPr txBox="1"/>
          <p:nvPr/>
        </p:nvSpPr>
        <p:spPr>
          <a:xfrm>
            <a:off x="4748646" y="815129"/>
            <a:ext cx="7163720" cy="568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We measure mechanical loss (room temperature and cryogenic) to understand thermal noise performance.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0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We measure optical absorption loss of coatings at different wavelengths of interest for future GWDs.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0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d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evelop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 mirror designs </a:t>
            </a:r>
            <a:r>
              <a:rPr lang="en-US" sz="2400" b="1" kern="0" dirty="0">
                <a:latin typeface="Modern M"/>
                <a:sym typeface="Modern M"/>
              </a:rPr>
              <a:t>of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 different layer structures and materials to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optimise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 the various key properties.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19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kumimoji="0" lang="en-US" sz="19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This work is supported by extensive high precision </a:t>
            </a:r>
            <a:r>
              <a:rPr lang="en-US" sz="2400" b="1" kern="0" dirty="0" err="1">
                <a:latin typeface="Modern M"/>
                <a:sym typeface="Modern M"/>
              </a:rPr>
              <a:t>characterisation</a:t>
            </a:r>
            <a:r>
              <a:rPr lang="en-US" sz="2400" b="1" kern="0" dirty="0">
                <a:latin typeface="Modern M"/>
                <a:sym typeface="Modern M"/>
              </a:rPr>
              <a:t> facilities - e.g. ellipsometry for thickness and refractive index measurements, surface profiling, Raman spectroscopy for structure.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If we can help characterize your samples let us know </a:t>
            </a:r>
            <a:r>
              <a:rPr lang="en-US" sz="2400" b="1" kern="0" dirty="0">
                <a:solidFill>
                  <a:schemeClr val="accent5"/>
                </a:solidFill>
                <a:latin typeface="Modern M"/>
                <a:sym typeface="Wingdings" panose="05000000000000000000" pitchFamily="2" charset="2"/>
              </a:rPr>
              <a:t>. 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58FDB9-7A81-A634-4653-E72B33D17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0" y="0"/>
            <a:ext cx="2422736" cy="1803400"/>
          </a:xfrm>
          <a:prstGeom prst="rect">
            <a:avLst/>
          </a:prstGeom>
        </p:spPr>
      </p:pic>
      <p:pic>
        <p:nvPicPr>
          <p:cNvPr id="10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2F547B98-63AB-D84C-269C-EA5B5AAB0C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163922" y="1736912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ptical Absorption">
            <a:extLst>
              <a:ext uri="{FF2B5EF4-FFF2-40B4-BE49-F238E27FC236}">
                <a16:creationId xmlns:a16="http://schemas.microsoft.com/office/drawing/2014/main" id="{5BD2FD9D-EC4F-0A20-8F18-27D28E9D10E7}"/>
              </a:ext>
            </a:extLst>
          </p:cNvPr>
          <p:cNvSpPr txBox="1"/>
          <p:nvPr/>
        </p:nvSpPr>
        <p:spPr>
          <a:xfrm>
            <a:off x="3608940" y="2578"/>
            <a:ext cx="4233531" cy="51296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6000">
                <a:solidFill>
                  <a:srgbClr val="6A6462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l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kern="0" dirty="0">
                <a:solidFill>
                  <a:srgbClr val="5E5E5E">
                    <a:lumMod val="50000"/>
                  </a:srgbClr>
                </a:solidFill>
              </a:rPr>
              <a:t>The kinds of work we do</a:t>
            </a: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5E5E5E">
                    <a:lumMod val="50000"/>
                  </a:srgbClr>
                </a:solidFill>
                <a:effectLst/>
                <a:uLnTx/>
                <a:uFillTx/>
                <a:latin typeface="Modern M"/>
                <a:sym typeface="Modern M"/>
              </a:rPr>
              <a:t>…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solidFill>
                <a:srgbClr val="5E5E5E">
                  <a:lumMod val="50000"/>
                </a:srgbClr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F852E9-6252-1E0D-56E2-5A26E99EC3D7}"/>
              </a:ext>
            </a:extLst>
          </p:cNvPr>
          <p:cNvSpPr txBox="1"/>
          <p:nvPr/>
        </p:nvSpPr>
        <p:spPr>
          <a:xfrm>
            <a:off x="53588" y="639633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BAAEF9F-A4B8-1444-31E9-F9D298836A1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38" t="7277" r="25239"/>
          <a:stretch>
            <a:fillRect/>
          </a:stretch>
        </p:blipFill>
        <p:spPr>
          <a:xfrm>
            <a:off x="174082" y="3365371"/>
            <a:ext cx="4059845" cy="299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011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1340</Words>
  <Application>Microsoft Office PowerPoint</Application>
  <PresentationFormat>Widescreen</PresentationFormat>
  <Paragraphs>150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Aptos</vt:lpstr>
      <vt:lpstr>Aptos Display</vt:lpstr>
      <vt:lpstr>Arial</vt:lpstr>
      <vt:lpstr>Cambria Math</vt:lpstr>
      <vt:lpstr>Corbel</vt:lpstr>
      <vt:lpstr>Helvetica Neue</vt:lpstr>
      <vt:lpstr>Helvetica Neue Medium</vt:lpstr>
      <vt:lpstr>Modern M</vt:lpstr>
      <vt:lpstr>Montserrat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Graeme McGhee</dc:creator>
  <cp:lastModifiedBy>Graeme McGhee</cp:lastModifiedBy>
  <cp:revision>38</cp:revision>
  <dcterms:created xsi:type="dcterms:W3CDTF">2026-01-03T09:58:57Z</dcterms:created>
  <dcterms:modified xsi:type="dcterms:W3CDTF">2026-01-15T15:39:35Z</dcterms:modified>
</cp:coreProperties>
</file>