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2" r:id="rId4"/>
    <p:sldMasterId id="2147483817" r:id="rId5"/>
  </p:sldMasterIdLst>
  <p:notesMasterIdLst>
    <p:notesMasterId r:id="rId12"/>
  </p:notesMasterIdLst>
  <p:handoutMasterIdLst>
    <p:handoutMasterId r:id="rId13"/>
  </p:handoutMasterIdLst>
  <p:sldIdLst>
    <p:sldId id="256" r:id="rId6"/>
    <p:sldId id="258" r:id="rId7"/>
    <p:sldId id="259" r:id="rId8"/>
    <p:sldId id="271" r:id="rId9"/>
    <p:sldId id="275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40A0A"/>
    <a:srgbClr val="515151"/>
    <a:srgbClr val="FF3333"/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4632" y="149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245C065-7973-41A8-A2CC-441A8BA3384C}" type="datetime1">
              <a:rPr lang="en-GB" smtClean="0"/>
              <a:t>15/01/2026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7A586-3225-45EC-B90F-43F9676D14C2}" type="datetime1">
              <a:rPr lang="en-GB" smtClean="0"/>
              <a:pPr/>
              <a:t>15/01/2026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334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More obvious </a:t>
            </a:r>
            <a:r>
              <a:rPr lang="en-GB" dirty="0" err="1"/>
              <a:t>saggita</a:t>
            </a:r>
            <a:r>
              <a:rPr lang="en-GB" dirty="0"/>
              <a:t> (edit)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noProof="0" smtClean="0"/>
              <a:t>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07686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Emphasise that TCS is necessary for detection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noProof="0" smtClean="0"/>
              <a:t>3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35683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Depth vs </a:t>
            </a:r>
            <a:r>
              <a:rPr lang="en-GB" dirty="0" err="1"/>
              <a:t>dn</a:t>
            </a:r>
            <a:r>
              <a:rPr lang="en-GB" dirty="0"/>
              <a:t>/dt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en-GB" noProof="0" smtClean="0"/>
              <a:t>4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9707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DE805-3630-8170-946E-D0467DB134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D9FD22-ACAE-73AB-007D-7F6AB211F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B017D-A665-CE25-25C2-54920A3B2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DFDB0-B185-B92D-62CC-EB1A1265B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4AAF3-9AEE-8C4A-1F44-E815EC96B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343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D8E76-5001-BC46-5151-77D57EFF9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648D14-0121-9419-7E5F-684ADA9066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00228-6068-4962-5CBF-E246AE380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238D9-3404-E3C3-396B-8F04CB2EC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A7C59-8AC5-0345-3360-53F12DE2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57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28B633-7D70-5F40-C93C-A45C4B22BE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80B66-48A9-19BA-FB41-C02C1C9C0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C6FAD-A598-3FBD-4ADD-73892660F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AF21E-2D0F-4EB0-8224-EBFEFB613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F4197-EE1E-25F5-A9DD-5EC6690BC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4173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 dirty="0"/>
              <a:t>Click to add text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 dirty="0"/>
              <a:t>Click to add text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 dirty="0"/>
              <a:t>CLICK TO ADD SUBTITLE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3675882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BDE5-C222-8D9D-1CC0-6C37E11D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4F9A65-280A-6CD0-8EBC-AFA211227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ECC5F5-B5B0-15D0-5DB0-001F4602A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8F064C-7C3E-2546-56CF-3FC4FD258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52861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ADD SUBTITLE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ADD SUBTITLE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ADD SUBTITLE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 dirty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250D272-9B39-4C2D-B0F5-21010D11E4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8749" y="1361938"/>
            <a:ext cx="6765925" cy="496888"/>
          </a:xfrm>
        </p:spPr>
        <p:txBody>
          <a:bodyPr rtlCol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286002"/>
            <a:ext cx="6094270" cy="3542143"/>
          </a:xfrm>
        </p:spPr>
        <p:txBody>
          <a:bodyPr rtlCol="0"/>
          <a:lstStyle/>
          <a:p>
            <a:pPr rtl="0"/>
            <a:r>
              <a:rPr lang="en-US" noProof="0"/>
              <a:t>Click icon to add chart</a:t>
            </a:r>
            <a:endParaRPr lang="en-GB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9C283A-EC40-421C-8A0E-F9A3161C88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58125" y="2284624"/>
            <a:ext cx="3147332" cy="306388"/>
          </a:xfrm>
        </p:spPr>
        <p:txBody>
          <a:bodyPr rtlCol="0">
            <a:noAutofit/>
          </a:bodyPr>
          <a:lstStyle>
            <a:lvl1pPr marL="0" indent="0">
              <a:buNone/>
              <a:defRPr sz="1400" cap="all" spc="15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5CA2B1-D510-4949-A638-C1A064DA41A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58125" y="2779713"/>
            <a:ext cx="3148013" cy="3095625"/>
          </a:xfr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0" indent="0">
              <a:buNone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9100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09EA1-FBDA-3F6A-E9B8-5C6478937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7C995-91B8-C2F1-4EB4-C46143833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D8845-280D-A460-E6F5-9959159CF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0DECE-3FA4-D197-78DE-D89B409E4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681E-9BDB-4127-C30A-2E5E7AE8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831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46070C-E825-43D0-99F4-8B4614131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Year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Year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A35437-CCDE-4D92-B879-F23B329C8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Date Placeholder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37" name="Footer Placeholder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38" name="Slide Number Placeholder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39084"/>
            <a:ext cx="10515600" cy="3695338"/>
          </a:xfrm>
        </p:spPr>
        <p:txBody>
          <a:bodyPr rtlCol="0"/>
          <a:lstStyle/>
          <a:p>
            <a:pPr rtl="0"/>
            <a:r>
              <a:rPr lang="en-US" noProof="0"/>
              <a:t>Click icon to add SmartArt graphic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6988B2D-0240-4256-8268-4B9FF1E72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EEAAE1-3D04-41C3-B2D2-B3BEF34C3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19EE98D-9541-4F21-8952-3026DEF75EC4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4" name="Content Placeholder 10">
            <a:extLst>
              <a:ext uri="{FF2B5EF4-FFF2-40B4-BE49-F238E27FC236}">
                <a16:creationId xmlns:a16="http://schemas.microsoft.com/office/drawing/2014/main" id="{AB843230-A4E3-4E21-AA93-998E28EB901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1139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GB" noProof="0"/>
              <a:t>CLICK TO EDIT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Content Placeholder 10">
            <a:extLst>
              <a:ext uri="{FF2B5EF4-FFF2-40B4-BE49-F238E27FC236}">
                <a16:creationId xmlns:a16="http://schemas.microsoft.com/office/drawing/2014/main" id="{3AE0369E-A275-4E5A-AE0F-B1F9A54DEDF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2437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Content Placeholder 10">
            <a:extLst>
              <a:ext uri="{FF2B5EF4-FFF2-40B4-BE49-F238E27FC236}">
                <a16:creationId xmlns:a16="http://schemas.microsoft.com/office/drawing/2014/main" id="{CCA3A81E-171B-4946-B8BA-B2F406CF093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en-GB" noProof="0"/>
              <a:t>Click to add content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#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endParaRPr lang="en-GB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66096"/>
            <a:ext cx="12188825" cy="457200"/>
          </a:xfrm>
          <a:prstGeom prst="rect">
            <a:avLst/>
          </a:prstGeom>
          <a:solidFill>
            <a:srgbClr val="F40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37856" y="6459784"/>
            <a:ext cx="1312025" cy="365125"/>
          </a:xfrm>
        </p:spPr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412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6111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4610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29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4541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50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767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78234-EA06-24D8-8A4D-5CA1D40DB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322E5-067A-003E-D5A4-7D785199C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121A4-157F-1938-45BD-21054B7D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BFAC5-BA0E-7984-AC52-4DA77AEE3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4E4DE-19E3-546D-504A-ADE9CE696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620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3998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680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268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297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noProof="0" dirty="0"/>
              <a:t>CLICK TO EDIT MASTER TITLE STYLE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Autofit/>
          </a:bodyPr>
          <a:lstStyle>
            <a:lvl1pPr marL="0" indent="0">
              <a:buNone/>
              <a:defRPr lang="en-US" sz="24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 dirty="0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 dirty="0"/>
              <a:t>Click to add text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Autofit/>
          </a:bodyPr>
          <a:lstStyle>
            <a:lvl1pPr marL="0" indent="0">
              <a:buNone/>
              <a:defRPr lang="en-US" sz="24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 dirty="0"/>
              <a:t>CLICK TO ADD SUBTITLE</a:t>
            </a:r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 dirty="0"/>
              <a:t>Click to add text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Autofit/>
          </a:bodyPr>
          <a:lstStyle>
            <a:lvl1pPr marL="0" indent="0">
              <a:buNone/>
              <a:defRPr lang="en-US" sz="24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en-GB" noProof="0" dirty="0"/>
              <a:t>CLICK TO ADD SUBTITLE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 dirty="0"/>
              <a:t>Click to add text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001DC0-942C-5908-C2B2-7C401593BB8C}"/>
              </a:ext>
            </a:extLst>
          </p:cNvPr>
          <p:cNvSpPr/>
          <p:nvPr userDrawn="1"/>
        </p:nvSpPr>
        <p:spPr>
          <a:xfrm>
            <a:off x="0" y="-66096"/>
            <a:ext cx="12188825" cy="457200"/>
          </a:xfrm>
          <a:prstGeom prst="rect">
            <a:avLst/>
          </a:prstGeom>
          <a:solidFill>
            <a:srgbClr val="F40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5163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3227C-5EC0-3224-AF95-0F0F7E62F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262FB-EC94-1561-AB39-970DD4EA1F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1E6F0A-AA45-C1B6-51CF-748474F09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5768C-C703-E926-A0E8-504E147F4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03C103-066A-454A-EA09-3A3E483A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27FDB6-5C18-400E-64EA-6FC297F96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29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B5EE2-A270-3680-F926-16B29CB7C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3511DA-795B-3188-B7AE-31E43E044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A8A73-557B-49E9-78FB-1423A4873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E795BD-D296-03EF-97FF-A38434DC03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27E257-C9B4-0EDA-613F-D14517A416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C17447-E520-E714-3D69-1852B90B3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9F73B3-61C8-6F27-B7D9-B115513E2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A6D6E9-F61A-9503-E8A4-53AD2C11B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787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15F02-C1F5-B1E1-78D0-6B2960FB3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FA4FCD-1800-F4CF-4282-F73A535EB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F2728C-3C94-387A-3348-44AA9459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53535-F9DC-F25E-F649-B6DD677F7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96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7B4BD6-4386-7FC0-E7C3-ACF8D7A3F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4C73EF-5A8E-F48A-A690-3EA8006AC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1B14E1-ECB9-4705-A609-B2B2E1051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853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989A6-4520-628F-5525-A3B6EE899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587C1-4C45-46DD-D929-72EF030C7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16770B-076B-4A49-87CD-6BFA1F0F1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B1C54-3AE1-F1B9-52F7-4FA67A054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B8A1D-0F85-227D-D3F1-32621E888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A13710-8BE3-75C3-F434-FB6269B1D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85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7340-4F77-16F6-1737-168494226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D0BE88-7242-ABFB-A51C-D4BDA8C0F4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6B54A0-BA7D-BB1A-70A6-5255E81270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6D7464-654F-95C7-F1EF-F6DBA44A1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21C676-EDBB-3F12-51DC-6561BE35D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B014A-74AF-4012-1D03-738267522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09241A-C04B-0FDA-095D-C03A81334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898A18-83E5-5B30-2817-D7EED4604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9C4B6-520C-863F-DF1A-7261DB0511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AFF71-00A2-5049-C81E-81AF4815D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6F48A-9075-71D4-22E7-A464BB8B89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56764B-A582-4965-253F-95896839D1FB}"/>
              </a:ext>
            </a:extLst>
          </p:cNvPr>
          <p:cNvSpPr/>
          <p:nvPr userDrawn="1"/>
        </p:nvSpPr>
        <p:spPr>
          <a:xfrm>
            <a:off x="0" y="-66096"/>
            <a:ext cx="12188825" cy="457200"/>
          </a:xfrm>
          <a:prstGeom prst="rect">
            <a:avLst/>
          </a:prstGeom>
          <a:solidFill>
            <a:srgbClr val="F40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95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71" r:id="rId13"/>
    <p:sldLayoutId id="2147483688" r:id="rId14"/>
    <p:sldLayoutId id="2147483694" r:id="rId15"/>
    <p:sldLayoutId id="2147483673" r:id="rId16"/>
    <p:sldLayoutId id="2147483676" r:id="rId17"/>
    <p:sldLayoutId id="2147483699" r:id="rId18"/>
    <p:sldLayoutId id="2147483679" r:id="rId19"/>
    <p:sldLayoutId id="2147483692" r:id="rId20"/>
    <p:sldLayoutId id="2147483681" r:id="rId21"/>
    <p:sldLayoutId id="2147483696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02B96A8-66E3-4A39-989E-7F29E2790C9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6F63735-64C6-2FA8-7218-C1396645CCE4}"/>
              </a:ext>
            </a:extLst>
          </p:cNvPr>
          <p:cNvSpPr/>
          <p:nvPr userDrawn="1"/>
        </p:nvSpPr>
        <p:spPr>
          <a:xfrm>
            <a:off x="0" y="-66096"/>
            <a:ext cx="12188825" cy="457200"/>
          </a:xfrm>
          <a:prstGeom prst="rect">
            <a:avLst/>
          </a:prstGeom>
          <a:solidFill>
            <a:srgbClr val="F40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89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1871" y="1709057"/>
            <a:ext cx="10548258" cy="2748528"/>
          </a:xfrm>
        </p:spPr>
        <p:txBody>
          <a:bodyPr rtlCol="0">
            <a:normAutofit/>
          </a:bodyPr>
          <a:lstStyle/>
          <a:p>
            <a:pPr algn="ctr" rtl="0"/>
            <a:r>
              <a:rPr lang="en-US" sz="6600" dirty="0"/>
              <a:t>Optimising Thermal Compensation in Gravitational Wave Detectors</a:t>
            </a:r>
            <a:endParaRPr lang="en-GB" sz="6600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8992" y="4599099"/>
            <a:ext cx="3294016" cy="868339"/>
          </a:xfrm>
        </p:spPr>
        <p:txBody>
          <a:bodyPr rtlCol="0">
            <a:normAutofit fontScale="92500" lnSpcReduction="10000"/>
          </a:bodyPr>
          <a:lstStyle/>
          <a:p>
            <a:pPr algn="ctr" rtl="0"/>
            <a:r>
              <a:rPr lang="en-GB" dirty="0"/>
              <a:t>Ruaraidh Dumbreck</a:t>
            </a:r>
          </a:p>
          <a:p>
            <a:pPr algn="ctr" rtl="0"/>
            <a:r>
              <a:rPr lang="en-GB" dirty="0"/>
              <a:t>Cardiff University</a:t>
            </a:r>
          </a:p>
          <a:p>
            <a:pPr algn="ctr"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4D6DE-D899-4B0D-6B73-66F7C94C0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9975" y="6492875"/>
            <a:ext cx="1312025" cy="365125"/>
          </a:xfrm>
        </p:spPr>
        <p:txBody>
          <a:bodyPr/>
          <a:lstStyle/>
          <a:p>
            <a:fld id="{302B96A8-66E3-4A39-989E-7F29E2790C9B}" type="slidenum">
              <a:rPr lang="en-GB" smtClean="0">
                <a:solidFill>
                  <a:schemeClr val="tx1"/>
                </a:solidFill>
              </a:rPr>
              <a:t>1</a:t>
            </a:fld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2961C41-6BC3-4CD3-539D-FA1BD149D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7438"/>
            <a:ext cx="1444639" cy="13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724C3-6ED1-10BF-200A-D61C54CEA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6227" y="739037"/>
            <a:ext cx="5907068" cy="436543"/>
          </a:xfrm>
        </p:spPr>
        <p:txBody>
          <a:bodyPr>
            <a:noAutofit/>
          </a:bodyPr>
          <a:lstStyle/>
          <a:p>
            <a:r>
              <a:rPr lang="en-GB" sz="3200" dirty="0"/>
              <a:t>Test mass Thermal lensing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033B6B5-1CAE-1D8F-3C09-425439F8543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rtl="0"/>
            <a:fld id="{B5CEABB6-07DC-46E8-9B57-56EC44A396E5}" type="slidenum">
              <a:rPr lang="en-GB" noProof="0" smtClean="0">
                <a:solidFill>
                  <a:schemeClr val="tx1"/>
                </a:solidFill>
              </a:rPr>
              <a:t>2</a:t>
            </a:fld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4A850E-4A82-EBF6-1316-67CA6DC87578}"/>
              </a:ext>
            </a:extLst>
          </p:cNvPr>
          <p:cNvSpPr txBox="1"/>
          <p:nvPr/>
        </p:nvSpPr>
        <p:spPr>
          <a:xfrm>
            <a:off x="6683533" y="1712540"/>
            <a:ext cx="523422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Thermal lensing produces </a:t>
            </a:r>
            <a:r>
              <a:rPr lang="en-US" sz="2400" dirty="0"/>
              <a:t>a distorted wavefront (</a:t>
            </a:r>
            <a:r>
              <a:rPr lang="en-GB" sz="2400" dirty="0" err="1"/>
              <a:t>W</a:t>
            </a:r>
            <a:r>
              <a:rPr lang="en-GB" sz="2400" baseline="-25000" dirty="0" err="1"/>
              <a:t>self</a:t>
            </a:r>
            <a:r>
              <a:rPr lang="en-GB" sz="2400" dirty="0"/>
              <a:t>)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These wavefront distortions will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Increased asymmetry between the arms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Higher order spatial mode coupling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Reduction in stability of cavity control loops</a:t>
            </a:r>
          </a:p>
          <a:p>
            <a:pPr lvl="1"/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A7359D8-7151-E025-8F90-BEE0ADEF0F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502"/>
          <a:stretch/>
        </p:blipFill>
        <p:spPr>
          <a:xfrm>
            <a:off x="274247" y="1840486"/>
            <a:ext cx="5986988" cy="3335413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B8C0A8-8648-19D5-05CA-16A2E6F864B8}"/>
              </a:ext>
            </a:extLst>
          </p:cNvPr>
          <p:cNvSpPr txBox="1"/>
          <p:nvPr/>
        </p:nvSpPr>
        <p:spPr>
          <a:xfrm>
            <a:off x="357839" y="5422896"/>
            <a:ext cx="553677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Fig 2: Thermal lensing effect on the wavefront [1]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98961F-F5C3-57CE-E07C-3FC696059EC5}"/>
              </a:ext>
            </a:extLst>
          </p:cNvPr>
          <p:cNvSpPr txBox="1"/>
          <p:nvPr/>
        </p:nvSpPr>
        <p:spPr>
          <a:xfrm>
            <a:off x="274247" y="6329188"/>
            <a:ext cx="657636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bg1">
                    <a:lumMod val="75000"/>
                  </a:schemeClr>
                </a:solidFill>
              </a:rPr>
              <a:t>[1] A. F. Brooks, B. Abbott, M. A. Arain et al “Overview of Advanced LIGO Adaptive Optics,” Applied Optics, vol. 55, p. 8256, Oct. 2016. arXiv:1608.02934</a:t>
            </a:r>
            <a:endParaRPr lang="en-GB" sz="1050" b="1" dirty="0">
              <a:ln>
                <a:solidFill>
                  <a:schemeClr val="bg1"/>
                </a:solidFill>
              </a:ln>
              <a:solidFill>
                <a:schemeClr val="bg1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9356F2-A3FE-9DE5-876D-C1569C2BC662}"/>
              </a:ext>
            </a:extLst>
          </p:cNvPr>
          <p:cNvSpPr txBox="1"/>
          <p:nvPr/>
        </p:nvSpPr>
        <p:spPr>
          <a:xfrm>
            <a:off x="4475983" y="4340405"/>
            <a:ext cx="1021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Arm power</a:t>
            </a:r>
          </a:p>
        </p:txBody>
      </p:sp>
    </p:spTree>
    <p:extLst>
      <p:ext uri="{BB962C8B-B14F-4D97-AF65-F5344CB8AC3E}">
        <p14:creationId xmlns:p14="http://schemas.microsoft.com/office/powerpoint/2010/main" val="78564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31733-E4F7-6C5F-2E9C-592A511BF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5114" y="759007"/>
            <a:ext cx="7641771" cy="494323"/>
          </a:xfrm>
        </p:spPr>
        <p:txBody>
          <a:bodyPr>
            <a:noAutofit/>
          </a:bodyPr>
          <a:lstStyle/>
          <a:p>
            <a:r>
              <a:rPr lang="en-GB" sz="3200" dirty="0"/>
              <a:t>Thermal compensation System (TCS)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BAACAB9-A5E8-9B39-C130-7CAA9886AEC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799" y="6492875"/>
            <a:ext cx="2743200" cy="365125"/>
          </a:xfrm>
        </p:spPr>
        <p:txBody>
          <a:bodyPr/>
          <a:lstStyle/>
          <a:p>
            <a:pPr rtl="0"/>
            <a:fld id="{B5CEABB6-07DC-46E8-9B57-56EC44A396E5}" type="slidenum">
              <a:rPr lang="en-GB" noProof="0" smtClean="0">
                <a:solidFill>
                  <a:schemeClr val="tx1"/>
                </a:solidFill>
              </a:rPr>
              <a:t>3</a:t>
            </a:fld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0162E0-2838-3619-9C27-C8C5EE9A1D5F}"/>
              </a:ext>
            </a:extLst>
          </p:cNvPr>
          <p:cNvSpPr txBox="1"/>
          <p:nvPr/>
        </p:nvSpPr>
        <p:spPr>
          <a:xfrm>
            <a:off x="9006918" y="1981200"/>
            <a:ext cx="294559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TCS consists of: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Ring heater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10 </a:t>
            </a:r>
            <a:r>
              <a:rPr lang="el-GR" sz="2400" dirty="0"/>
              <a:t>μ</a:t>
            </a:r>
            <a:r>
              <a:rPr lang="en-GB" sz="2400" dirty="0"/>
              <a:t>m CO</a:t>
            </a:r>
            <a:r>
              <a:rPr lang="en-GB" sz="2400" baseline="-25000" dirty="0"/>
              <a:t>2</a:t>
            </a:r>
            <a:r>
              <a:rPr lang="en-GB" sz="2400" dirty="0"/>
              <a:t> laser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Hartmann Wavefront Sensor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27F5CB-8345-F4E4-22B9-B80B2CAD9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43" y="1981200"/>
            <a:ext cx="8740333" cy="3214105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930243-59F3-B6B0-A623-39744FAD547A}"/>
              </a:ext>
            </a:extLst>
          </p:cNvPr>
          <p:cNvSpPr txBox="1"/>
          <p:nvPr/>
        </p:nvSpPr>
        <p:spPr>
          <a:xfrm>
            <a:off x="1077685" y="5452662"/>
            <a:ext cx="501831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Fig 3: Ring heater and the CO</a:t>
            </a:r>
            <a:r>
              <a:rPr lang="en-GB" baseline="-25000" dirty="0"/>
              <a:t>2</a:t>
            </a:r>
            <a:r>
              <a:rPr lang="en-GB" dirty="0"/>
              <a:t> laser positions and the resulting counteracting wavefront [2]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CF694F-5E1E-5F7A-5040-DF57D2EDED9D}"/>
              </a:ext>
            </a:extLst>
          </p:cNvPr>
          <p:cNvSpPr txBox="1"/>
          <p:nvPr/>
        </p:nvSpPr>
        <p:spPr>
          <a:xfrm>
            <a:off x="132733" y="6460218"/>
            <a:ext cx="657636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75000"/>
                  </a:schemeClr>
                </a:solidFill>
              </a:rPr>
              <a:t>[2] A. Brooks and A. Heptonstall, “TCS beam shaping: optimum and achievable beam profiles for correcting thermo-refractive lensing (not thermo-elastic surface deformation),”</a:t>
            </a:r>
            <a:r>
              <a:rPr lang="en-GB" sz="1050" b="1" dirty="0">
                <a:ln>
                  <a:solidFill>
                    <a:schemeClr val="bg1"/>
                  </a:solidFill>
                </a:ln>
                <a:solidFill>
                  <a:schemeClr val="bg1">
                    <a:lumMod val="75000"/>
                  </a:schemeClr>
                </a:solidFill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076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81570-DA96-BAAF-7946-186A19C28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1A6FC-DA75-FD02-0E2D-6E0A677D8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8046" y="673785"/>
            <a:ext cx="3019747" cy="447429"/>
          </a:xfrm>
        </p:spPr>
        <p:txBody>
          <a:bodyPr>
            <a:noAutofit/>
          </a:bodyPr>
          <a:lstStyle/>
          <a:p>
            <a:r>
              <a:rPr lang="en-GB" sz="3200" dirty="0"/>
              <a:t>Our research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DAB0FFE-0090-A0E1-4A57-6D75CE033F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rtl="0"/>
            <a:fld id="{B5CEABB6-07DC-46E8-9B57-56EC44A396E5}" type="slidenum">
              <a:rPr lang="en-GB" noProof="0" smtClean="0">
                <a:solidFill>
                  <a:schemeClr val="tx1"/>
                </a:solidFill>
              </a:rPr>
              <a:t>4</a:t>
            </a:fld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9B0711-DFC4-2598-6420-8858C0B83FBC}"/>
              </a:ext>
            </a:extLst>
          </p:cNvPr>
          <p:cNvSpPr txBox="1"/>
          <p:nvPr/>
        </p:nvSpPr>
        <p:spPr>
          <a:xfrm>
            <a:off x="7589544" y="1259749"/>
            <a:ext cx="437385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~ 3 </a:t>
            </a:r>
            <a:r>
              <a:rPr lang="el-GR" sz="2400" dirty="0"/>
              <a:t>μ</a:t>
            </a:r>
            <a:r>
              <a:rPr lang="en-GB" sz="2400" dirty="0"/>
              <a:t>m laser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Stabilised intensity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Noise coupling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Better power efficiency </a:t>
            </a:r>
          </a:p>
          <a:p>
            <a:pPr lvl="1"/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COMSOL modelling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Design and build cavity to convert 1550 nm laser light to 3100 nm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3562BA-C664-0923-95D4-4030472ED7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98" b="598"/>
          <a:stretch/>
        </p:blipFill>
        <p:spPr>
          <a:xfrm>
            <a:off x="626199" y="1268815"/>
            <a:ext cx="5742518" cy="4467971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2E4CBC-744C-CD5E-78A6-EB33357CCFAF}"/>
              </a:ext>
            </a:extLst>
          </p:cNvPr>
          <p:cNvSpPr txBox="1"/>
          <p:nvPr/>
        </p:nvSpPr>
        <p:spPr>
          <a:xfrm>
            <a:off x="2149129" y="5737898"/>
            <a:ext cx="363879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Fig 6: </a:t>
            </a:r>
            <a:r>
              <a:rPr lang="en-US" dirty="0"/>
              <a:t> Room temperature absorption </a:t>
            </a:r>
          </a:p>
          <a:p>
            <a:pPr algn="ctr"/>
            <a:r>
              <a:rPr lang="en-US" dirty="0"/>
              <a:t>spectrum of fused silica [4]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758B60-E1B8-AB89-42B0-7D0D504C62B2}"/>
              </a:ext>
            </a:extLst>
          </p:cNvPr>
          <p:cNvCxnSpPr>
            <a:cxnSpLocks/>
          </p:cNvCxnSpPr>
          <p:nvPr/>
        </p:nvCxnSpPr>
        <p:spPr>
          <a:xfrm flipV="1">
            <a:off x="2713567" y="2990850"/>
            <a:ext cx="0" cy="2119866"/>
          </a:xfrm>
          <a:prstGeom prst="line">
            <a:avLst/>
          </a:prstGeom>
          <a:ln w="19050">
            <a:solidFill>
              <a:srgbClr val="F40A0A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1AEFE80-679D-6543-0230-0344C7C1BC2C}"/>
              </a:ext>
            </a:extLst>
          </p:cNvPr>
          <p:cNvSpPr txBox="1"/>
          <p:nvPr/>
        </p:nvSpPr>
        <p:spPr>
          <a:xfrm>
            <a:off x="2362349" y="2683073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3.1 µm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9E3C53-E533-C753-276B-0BA7FE5825B0}"/>
              </a:ext>
            </a:extLst>
          </p:cNvPr>
          <p:cNvSpPr txBox="1"/>
          <p:nvPr/>
        </p:nvSpPr>
        <p:spPr>
          <a:xfrm>
            <a:off x="195943" y="6296964"/>
            <a:ext cx="713014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50" b="1" dirty="0"/>
          </a:p>
          <a:p>
            <a:r>
              <a:rPr lang="en-GB" sz="1050" b="1" dirty="0">
                <a:solidFill>
                  <a:schemeClr val="bg1">
                    <a:lumMod val="75000"/>
                  </a:schemeClr>
                </a:solidFill>
              </a:rPr>
              <a:t>[4] S. T. Yang, M. J. Matthews, S. Elhadj  et al, “Comparing the use of mid-infrared versus far-infrared lasers for mitigating damage growth on fused silica,” Applied Optics, vol. 49, pp. 2606–2616, May 2010. Publisher: Optica Publishing Group.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08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7F818E9-9104-AE11-FF92-F99C33B511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418" t="33034" r="20151" b="19221"/>
          <a:stretch>
            <a:fillRect/>
          </a:stretch>
        </p:blipFill>
        <p:spPr>
          <a:xfrm>
            <a:off x="1227309" y="1628349"/>
            <a:ext cx="10465637" cy="4309382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4FB32179-6416-FF17-DC77-5E8E08B9F0E2}"/>
              </a:ext>
            </a:extLst>
          </p:cNvPr>
          <p:cNvSpPr/>
          <p:nvPr/>
        </p:nvSpPr>
        <p:spPr>
          <a:xfrm>
            <a:off x="8921684" y="5015056"/>
            <a:ext cx="1917291" cy="9226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0FFD31-71E2-EC7D-F816-24E4DA43E0EC}"/>
              </a:ext>
            </a:extLst>
          </p:cNvPr>
          <p:cNvSpPr txBox="1"/>
          <p:nvPr/>
        </p:nvSpPr>
        <p:spPr>
          <a:xfrm>
            <a:off x="8644893" y="6029912"/>
            <a:ext cx="304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3100nm generation cavity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21E593A-919D-951E-8D98-92E7FEB153D4}"/>
              </a:ext>
            </a:extLst>
          </p:cNvPr>
          <p:cNvSpPr/>
          <p:nvPr/>
        </p:nvSpPr>
        <p:spPr>
          <a:xfrm>
            <a:off x="7098748" y="1558566"/>
            <a:ext cx="2056138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987DFBA-AED1-11F5-1046-E14EEDC68773}"/>
              </a:ext>
            </a:extLst>
          </p:cNvPr>
          <p:cNvSpPr txBox="1"/>
          <p:nvPr/>
        </p:nvSpPr>
        <p:spPr>
          <a:xfrm>
            <a:off x="7336281" y="1166836"/>
            <a:ext cx="215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Diagnostic cavity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F5D5785-B9EA-89A7-DE83-AA4C7C997877}"/>
              </a:ext>
            </a:extLst>
          </p:cNvPr>
          <p:cNvSpPr txBox="1"/>
          <p:nvPr/>
        </p:nvSpPr>
        <p:spPr>
          <a:xfrm>
            <a:off x="104908" y="5214329"/>
            <a:ext cx="124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1550 nm laser light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179D4C-AF74-1245-D96A-5577E072D413}"/>
              </a:ext>
            </a:extLst>
          </p:cNvPr>
          <p:cNvSpPr txBox="1"/>
          <p:nvPr/>
        </p:nvSpPr>
        <p:spPr>
          <a:xfrm>
            <a:off x="0" y="2477463"/>
            <a:ext cx="124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1550 nm laser light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2F6C74-65DD-AE4C-5C99-696D98761824}"/>
              </a:ext>
            </a:extLst>
          </p:cNvPr>
          <p:cNvSpPr txBox="1"/>
          <p:nvPr/>
        </p:nvSpPr>
        <p:spPr>
          <a:xfrm>
            <a:off x="9315423" y="2675371"/>
            <a:ext cx="1246413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66FF33"/>
                </a:solidFill>
              </a:rPr>
              <a:t>3100 nm laser light</a:t>
            </a:r>
          </a:p>
        </p:txBody>
      </p:sp>
      <p:sp>
        <p:nvSpPr>
          <p:cNvPr id="46" name="Title 1">
            <a:extLst>
              <a:ext uri="{FF2B5EF4-FFF2-40B4-BE49-F238E27FC236}">
                <a16:creationId xmlns:a16="http://schemas.microsoft.com/office/drawing/2014/main" id="{7BF5701B-42F1-F46C-A667-FD11193AA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1026" y="556275"/>
            <a:ext cx="6549947" cy="518380"/>
          </a:xfrm>
        </p:spPr>
        <p:txBody>
          <a:bodyPr>
            <a:noAutofit/>
          </a:bodyPr>
          <a:lstStyle/>
          <a:p>
            <a:pPr algn="ctr"/>
            <a:r>
              <a:rPr lang="en-GB" sz="3200" dirty="0"/>
              <a:t>Proposed Experiment</a:t>
            </a:r>
          </a:p>
        </p:txBody>
      </p:sp>
    </p:spTree>
    <p:extLst>
      <p:ext uri="{BB962C8B-B14F-4D97-AF65-F5344CB8AC3E}">
        <p14:creationId xmlns:p14="http://schemas.microsoft.com/office/powerpoint/2010/main" val="25118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1E52E-6915-3B2C-CA96-FB677AA08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C4983-F5AD-EA38-0E11-6C5A0BAE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359" y="473384"/>
            <a:ext cx="4279281" cy="478971"/>
          </a:xfrm>
        </p:spPr>
        <p:txBody>
          <a:bodyPr>
            <a:noAutofit/>
          </a:bodyPr>
          <a:lstStyle/>
          <a:p>
            <a:r>
              <a:rPr lang="en-GB" sz="3200" dirty="0"/>
              <a:t>Preliminary results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B0F2AE9-97DA-37F2-309D-05A879EE142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92365"/>
            <a:ext cx="2743200" cy="365125"/>
          </a:xfrm>
        </p:spPr>
        <p:txBody>
          <a:bodyPr/>
          <a:lstStyle/>
          <a:p>
            <a:pPr rtl="0"/>
            <a:fld id="{B5CEABB6-07DC-46E8-9B57-56EC44A396E5}" type="slidenum">
              <a:rPr lang="en-GB" noProof="0" smtClean="0">
                <a:solidFill>
                  <a:schemeClr val="tx1"/>
                </a:solidFill>
              </a:rPr>
              <a:t>6</a:t>
            </a:fld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8508E4-4E53-74C8-65A9-311EA4340920}"/>
              </a:ext>
            </a:extLst>
          </p:cNvPr>
          <p:cNvSpPr txBox="1"/>
          <p:nvPr/>
        </p:nvSpPr>
        <p:spPr>
          <a:xfrm>
            <a:off x="570361" y="5624623"/>
            <a:ext cx="5107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Fig 7a : Laser heating Simulation of Compensating plate using 10 µm laser [5]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97588-F06C-4382-4A0A-41037894C568}"/>
              </a:ext>
            </a:extLst>
          </p:cNvPr>
          <p:cNvSpPr txBox="1"/>
          <p:nvPr/>
        </p:nvSpPr>
        <p:spPr>
          <a:xfrm>
            <a:off x="6775311" y="5481783"/>
            <a:ext cx="51074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Fig 7b : Laser heating Simulation of Compensating plate using 3 µm laser [5]</a:t>
            </a:r>
          </a:p>
          <a:p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853749-A537-B825-9B5C-58E375A33878}"/>
              </a:ext>
            </a:extLst>
          </p:cNvPr>
          <p:cNvSpPr txBox="1"/>
          <p:nvPr/>
        </p:nvSpPr>
        <p:spPr>
          <a:xfrm>
            <a:off x="8254408" y="952355"/>
            <a:ext cx="157598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Surface Temperature (K)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6B448-2BD8-9AD4-759B-ED1E175821B9}"/>
              </a:ext>
            </a:extLst>
          </p:cNvPr>
          <p:cNvSpPr txBox="1"/>
          <p:nvPr/>
        </p:nvSpPr>
        <p:spPr>
          <a:xfrm>
            <a:off x="2116217" y="952355"/>
            <a:ext cx="157598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Surface Temperature (K)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092964-DF82-7A6D-AEAE-454B0FC8DC8C}"/>
              </a:ext>
            </a:extLst>
          </p:cNvPr>
          <p:cNvSpPr txBox="1"/>
          <p:nvPr/>
        </p:nvSpPr>
        <p:spPr>
          <a:xfrm>
            <a:off x="570361" y="4658599"/>
            <a:ext cx="5107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Fig 7a : Laser heating Simulation of Compensating plate using 10 µm laser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56DE0E-90DE-8A30-56FF-D8D7BF720B7C}"/>
              </a:ext>
            </a:extLst>
          </p:cNvPr>
          <p:cNvSpPr txBox="1"/>
          <p:nvPr/>
        </p:nvSpPr>
        <p:spPr>
          <a:xfrm>
            <a:off x="6315127" y="4774853"/>
            <a:ext cx="51074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Fig 7b : Laser heating Simulation of Compensating plate using 3 µm laser</a:t>
            </a:r>
          </a:p>
          <a:p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67EB76-7364-41FC-7B59-FF16491511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77" t="26080" r="14203" b="5953"/>
          <a:stretch>
            <a:fillRect/>
          </a:stretch>
        </p:blipFill>
        <p:spPr>
          <a:xfrm>
            <a:off x="-13578" y="1390210"/>
            <a:ext cx="5792210" cy="32483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061D78A-C294-D1A5-FFFE-6829EBDCAB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883" t="27476" r="14031" b="6903"/>
          <a:stretch>
            <a:fillRect/>
          </a:stretch>
        </p:blipFill>
        <p:spPr>
          <a:xfrm>
            <a:off x="5778632" y="1370213"/>
            <a:ext cx="6180416" cy="32483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6027D9-1524-AD3C-5666-1EB911784E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0864"/>
          <a:stretch>
            <a:fillRect/>
          </a:stretch>
        </p:blipFill>
        <p:spPr>
          <a:xfrm>
            <a:off x="11190242" y="-9322"/>
            <a:ext cx="10017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2227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BA3906-9696-4247-AC0D-DD5C26B2A70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2D446390-8521-40A2-A462-EA068123BE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E84A1C-2814-43A7-9448-348326113A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37298</TotalTime>
  <Words>395</Words>
  <Application>Microsoft Office PowerPoint</Application>
  <PresentationFormat>Widescreen</PresentationFormat>
  <Paragraphs>64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Calibri Light</vt:lpstr>
      <vt:lpstr>Custom Design</vt:lpstr>
      <vt:lpstr>Retrospect</vt:lpstr>
      <vt:lpstr>Optimising Thermal Compensation in Gravitational Wave Detectors</vt:lpstr>
      <vt:lpstr>Test mass Thermal lensing</vt:lpstr>
      <vt:lpstr>Thermal compensation System (TCS)</vt:lpstr>
      <vt:lpstr>Our research</vt:lpstr>
      <vt:lpstr>Proposed Experiment</vt:lpstr>
      <vt:lpstr>Preliminary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Optimising Thermal Compensation in Gravitational Wave Detectors</dc:title>
  <dc:creator>Ruaraidh Dumbreck</dc:creator>
  <cp:lastModifiedBy>Ruaraidh Dumbreck</cp:lastModifiedBy>
  <cp:revision>42</cp:revision>
  <dcterms:created xsi:type="dcterms:W3CDTF">2025-01-10T12:31:38Z</dcterms:created>
  <dcterms:modified xsi:type="dcterms:W3CDTF">2026-01-15T23:46:45Z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