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266" r:id="rId4"/>
    <p:sldId id="267" r:id="rId5"/>
    <p:sldId id="295" r:id="rId6"/>
    <p:sldId id="294" r:id="rId7"/>
    <p:sldId id="28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E5F5C4-ABDC-4CF0-A7C4-F4A174093D52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FA6C3-5B32-4E50-B364-B20A7A0EC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61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85C75-C8AA-1A0A-779F-B81CFFCC2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0BAEAD-5CF4-28CA-00F7-9EE5F79953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C832F9-2282-9197-1FD7-CEE6ED559A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86BC3-A86B-AC6F-0F11-53B9D4FB71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91721C-87CF-482F-B1C0-1C1F955724B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6330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Mode decomposition -&gt; Invert for mode coefficients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91721C-87CF-482F-B1C0-1C1F955724B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7527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AB16C-9BB4-7FE2-AF8F-771BFA877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363D0A-2440-C7AC-3F4F-8A7CC24021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3AD5F8-6217-7627-6A78-644F808E79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it works – make model more realistic and go again</a:t>
            </a:r>
          </a:p>
          <a:p>
            <a:r>
              <a:rPr lang="en-GB" dirty="0"/>
              <a:t>If it doesn’t – add more constraints and go again </a:t>
            </a:r>
          </a:p>
          <a:p>
            <a:r>
              <a:rPr lang="en-GB" dirty="0"/>
              <a:t>Repeat until we either have a realistic supernova model or we have converged with current supernova parameter estimation efforts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BDB2C1-D550-3C22-7A2A-EA2B032D2C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91721C-87CF-482F-B1C0-1C1F955724B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780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C0B5D-7C5E-933B-52D0-2A6474BE4F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E18670-DA09-1021-DE1F-1C9D350D11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172FF-85BC-0B62-3114-659E5DEB6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BDCA9-748B-9509-4723-AEF4F9DA2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904B1-71EB-0DD0-213C-A365F2C1B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726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4BF84-7E72-A935-E19C-3A96B54FC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0E2E97-5082-D79F-C65E-17D6C61B6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9646A4-C1A1-C6BC-2982-066878EF4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27F432-3044-CC65-87AD-75916E59B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C8BD3-23B4-1F8C-62DD-D3868B966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10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61F424-8011-5C0E-65CA-961E0503C1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8E4BCA-D7E2-A8E0-C582-C633702779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A4E4A-FC32-C6AE-7C40-5D87193FD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4E569-85F3-1420-E8B7-03B4A20E0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795FC-6EB7-E242-D35C-A54A5D627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021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65714-D1F3-24DA-333A-2A63BDE615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4A2952-AFA8-CCB5-9B36-EA6D8CFE7D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E059A-CBA7-EC48-6A75-D85B407EF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099F0-3379-034E-E82F-EDCBE5706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B5C04-8159-729B-629B-48FBAD33B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702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A7B3B-89E0-684D-143F-172156EDB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B6875-05E9-D0DB-EC2D-DAA4C5EF5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34539-158F-6E3D-FD41-459BF88A5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9145D-A050-452F-FC60-05E595167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FA35D-5BCC-29F3-EC99-14F5B9A16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976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622B1-8A5E-4258-0E6F-E3EE9A1BA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2EE8C-9957-2B12-60E1-95FDA34B2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75539-119D-A323-B8ED-30124AC2B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0AF89-7DC7-CA99-9228-EF33816CA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04422-0916-BFE9-F70A-FBEA75DE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352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89399-C309-531A-7BEC-FBBC7B7E4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DAAD6-3383-A132-8FFA-C955819C1B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EC89F5-A949-5238-4DCD-935C636B06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9E7636-68CC-B8A9-0E70-4192C37FA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D4161-7923-9100-3365-A174EE671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16D4B3-7A1F-D8B5-D91C-AB3CB22E6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877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243A5-1B7F-9031-1117-C87911121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EB312E-803E-F862-6672-42273DEAC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69307-5CE2-A4E4-49ED-6FBC27A4EC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116839-93DC-9213-0464-9CC0849987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8DBB61-1E8F-5E11-BC47-D8BB72ED5A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83BD4A-C618-E9D1-C469-D989DF2A4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26A8DB-0799-07AF-54EF-491E8B611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291C7F-76A2-3061-B6E9-6EE465949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773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4F931-FEE3-B54B-F495-E4291DF0D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F4AEAD-D7D4-3EF0-29EC-E874B47C7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43D4CA-7A2A-157F-9ABB-A9FAE7705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40D788-C627-EE02-B8A1-E7003733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523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203BF8-D1C9-98C8-D4BC-40A107ADD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452ADA-0119-DC39-A49D-BF2CC58CA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688A-641E-004A-16BE-0AEFF39E2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8734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2BFF3-B7DF-A70A-2536-055C97FFE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6A007-3893-8F98-F284-11EAF93DA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CA08D7-C621-FA65-9B91-BE47EA84D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D26E11-BEBD-9F8B-4377-49C555AE6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8A2D33-D1B0-E878-8AC9-ECC680578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43E68-1017-7765-0264-0133DD61D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03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8560A-4FA1-B7E5-40DA-E58D27E5C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2C96B-7570-79C2-C414-F4D08278C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05F7D-7B6F-7125-9454-8EE5EDCD9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D657F-A10B-5AED-9753-B66E46157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B3FB6-E824-0548-2658-ACC2FBCE1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6692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2C0A-BF89-0E97-9571-C6DAFDAAF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EDB870-87D9-78D6-272C-412618EFA1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A86127-53E7-0AE3-438A-071BE1A25B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25EB4-6FA7-ADE0-B726-1492FA128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84C3A3-0559-1FD6-0694-DDBAF56D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72FB36-9473-05D8-C57F-CDA428B56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5786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9CC63-5F8D-D08C-5DD9-CA9976103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27330E-01F7-093D-FD85-F5A42E3FCD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9C6AD-C0BC-A17D-EBF3-C8D22913E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11689-75E2-7D3F-9374-0A9E73822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75D5C-7F39-634E-307D-A70268B64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798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AA87F6-5EB6-31BA-6873-DFA01F3078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611AD-9674-B06F-F460-3F02AF0DA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DC19C-0F8D-1E6B-99F7-CE757EB65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6D2D1-5D0D-8614-00F4-0B70B332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4D25F-29C4-0423-DE36-CE14DAB2C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66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D8DE9-4258-0CC1-5CB8-D041FB41E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DE59A-B599-5675-98C1-46547A12BD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96D36-AB40-E08B-482E-370173149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A376-8BA0-1635-F204-8B2A7ABE3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C7DDE-58C2-9840-4812-5202B8852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95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18820-8038-ACE2-EDE1-21F28DB74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4EA1E-B24E-A7B3-3951-C6700550E4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AB1C2-62C1-9ED1-6939-77B11AE4C0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7DA6C-9437-9635-2293-02D035877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89E7-9C74-D82B-9842-6920A3BE2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4C3636-99CB-AC26-E0C0-78602B60E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506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EA6AE-7EEC-176E-2EE6-AD283CAFE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8B4D86-9E92-3424-E125-7556018E60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A80EFF-82D9-E8BF-3411-71B1B45B0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8C62C2-799F-F105-BF42-AF4158FD06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C18ABD-541A-1E5D-39C3-479555F08E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4BA4F9-D29B-5C52-50E9-36DB5187E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309C48-64A7-C947-AB61-2B10A866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7684F2-8D4C-7968-9BA7-B8D9D95ED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788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D7B3C-93B8-8996-B412-EB9E4C3B6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C799D0-D7AC-1956-7440-71AA4006A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F40D5A-7E96-A55D-F5F5-531DE1BEA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5BB89E-2692-CF22-D04E-9B925B2F2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43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9C341F-9DD3-1318-106D-03276FB1F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CFAA75-3F6C-7B1D-91D7-C2AF78E7B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C72FD7-A442-4221-025F-E75682F9E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27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58778-6262-4EB9-AB2F-7C8833160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56081-767E-4901-8D43-C576FA0AD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94A5D2-1C2F-FD92-2D24-25911810A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2D28D-43F7-1047-32F2-A0325249D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0991DA-8391-2F3A-2C78-8EEC385AF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C8ECA0-EEB3-2ED6-A319-D84DEFE78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90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50D6A-BEB6-C0FB-FA61-4F8B48741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54EF97-5708-3B17-E234-65AA7064CE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99B526-F493-3D37-426A-E989134354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60FFAF-B836-65B6-6D34-ADF944135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025194-D128-D036-05BE-C57BC7D41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2EF058-BC8B-B8ED-5F6E-D3533C8C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42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F8469B-7173-C320-C1FE-8CE60FDBB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F44AEE-2A61-D536-9E2A-DCB3B246F0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C14E2-EBF3-F10E-AC0F-E4222C32C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3C91F1-E735-4CE5-ABE8-EC900878DC86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38EAC-C4B8-354F-B4AC-C5440C245C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657BE-B2DF-A899-9A6A-09B8CBEFA0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EDAF30-CB36-4530-85A9-3BCE248B5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9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48DEE7-BCB4-DF32-0C77-EFE53AFE0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73B7A-103B-C3DE-8E31-78E74BC69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4F95D-CBF1-7219-BE0A-90475318AD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E29754-66B0-4503-925B-570F0D818C01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466BD-8D35-40A6-4BD4-249820A030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46700-C986-A630-1238-EB77996305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E816D-2C2C-444D-9C3A-B333153B5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29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2C848-3D36-58C7-66C8-54850123E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Source Inference for Bursts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8E71CB-5CE5-867E-84BA-62CD33521E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James Neeson, Patrick Sutton</a:t>
            </a:r>
          </a:p>
          <a:p>
            <a:r>
              <a:rPr lang="en-GB" dirty="0">
                <a:solidFill>
                  <a:schemeClr val="bg1"/>
                </a:solidFill>
              </a:rPr>
              <a:t>Cardiff University</a:t>
            </a:r>
          </a:p>
        </p:txBody>
      </p:sp>
    </p:spTree>
    <p:extLst>
      <p:ext uri="{BB962C8B-B14F-4D97-AF65-F5344CB8AC3E}">
        <p14:creationId xmlns:p14="http://schemas.microsoft.com/office/powerpoint/2010/main" val="3482587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73FD7A-8698-E128-B966-AF6CA59E3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659A1-16EC-FE28-5363-C7827AC1C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081" y="-41217"/>
            <a:ext cx="6199919" cy="1325563"/>
          </a:xfrm>
        </p:spPr>
        <p:txBody>
          <a:bodyPr>
            <a:normAutofit/>
          </a:bodyPr>
          <a:lstStyle/>
          <a:p>
            <a:r>
              <a:rPr lang="en-GB" u="sng" dirty="0">
                <a:solidFill>
                  <a:schemeClr val="bg1"/>
                </a:solidFill>
              </a:rPr>
              <a:t>Current State of the Field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7F7045A-1D33-4BDB-1BD2-BC7A0966F4D4}"/>
              </a:ext>
            </a:extLst>
          </p:cNvPr>
          <p:cNvSpPr txBox="1">
            <a:spLocks/>
          </p:cNvSpPr>
          <p:nvPr/>
        </p:nvSpPr>
        <p:spPr>
          <a:xfrm>
            <a:off x="609600" y="1894113"/>
            <a:ext cx="4049486" cy="3341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Detection: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Signal Reconstruction: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Source Inference: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BE594F8-DD08-31E8-F2FE-74C6E1EDE767}"/>
              </a:ext>
            </a:extLst>
          </p:cNvPr>
          <p:cNvSpPr txBox="1">
            <a:spLocks/>
          </p:cNvSpPr>
          <p:nvPr/>
        </p:nvSpPr>
        <p:spPr>
          <a:xfrm>
            <a:off x="5192486" y="838599"/>
            <a:ext cx="141514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CBCs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C67537D-BB27-8FCC-9C03-715FF725172F}"/>
              </a:ext>
            </a:extLst>
          </p:cNvPr>
          <p:cNvSpPr txBox="1">
            <a:spLocks/>
          </p:cNvSpPr>
          <p:nvPr/>
        </p:nvSpPr>
        <p:spPr>
          <a:xfrm>
            <a:off x="8011885" y="838598"/>
            <a:ext cx="15131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Bursts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29BE73-3A71-CDF0-8F73-FDD26C9F5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940" y="1894114"/>
            <a:ext cx="839145" cy="8245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06D2D6-D25D-626E-DFB3-837879F36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940" y="3152773"/>
            <a:ext cx="839145" cy="8245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90DAC27-5C3A-E6CA-5779-B8873808F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940" y="4411432"/>
            <a:ext cx="839145" cy="8245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3A7E5F9-716D-DCE7-A8FD-647EB5547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5456" y="1894113"/>
            <a:ext cx="839145" cy="8245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FAEAFC-EED1-4759-CD8F-4C089CC7D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5456" y="3152773"/>
            <a:ext cx="839145" cy="82459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FDAE348-CB3E-C2D2-99C6-0B1B7DDF4E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5904" y="4276039"/>
            <a:ext cx="918248" cy="95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38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3999CA-92A4-DE72-EC8E-7F158104A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09334-DA67-3C45-BDE8-7E3247622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0514" y="0"/>
            <a:ext cx="5050971" cy="1325563"/>
          </a:xfrm>
        </p:spPr>
        <p:txBody>
          <a:bodyPr>
            <a:normAutofit/>
          </a:bodyPr>
          <a:lstStyle/>
          <a:p>
            <a:r>
              <a:rPr lang="en-GB" u="sng" dirty="0">
                <a:solidFill>
                  <a:schemeClr val="bg1"/>
                </a:solidFill>
              </a:rPr>
              <a:t>Quadrupole Moment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AF9391-D36E-3AA9-A8BE-F7737FECD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6523" y="1675734"/>
            <a:ext cx="7578952" cy="7650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BF08F2-8066-A500-CC67-37D9B63A1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561" y="3571490"/>
            <a:ext cx="10014878" cy="839957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F61D0EB3-6FD6-9C06-FE0C-BD1D97FB23C4}"/>
              </a:ext>
            </a:extLst>
          </p:cNvPr>
          <p:cNvSpPr/>
          <p:nvPr/>
        </p:nvSpPr>
        <p:spPr>
          <a:xfrm>
            <a:off x="5931407" y="2555177"/>
            <a:ext cx="329184" cy="76506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0B862043-A4E2-D75D-7F4B-661CA2F24A00}"/>
              </a:ext>
            </a:extLst>
          </p:cNvPr>
          <p:cNvSpPr/>
          <p:nvPr/>
        </p:nvSpPr>
        <p:spPr>
          <a:xfrm rot="16200000">
            <a:off x="5432195" y="3177078"/>
            <a:ext cx="339365" cy="2559378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F221435B-E43B-DE2E-C520-F2EA5EA7219A}"/>
              </a:ext>
            </a:extLst>
          </p:cNvPr>
          <p:cNvSpPr/>
          <p:nvPr/>
        </p:nvSpPr>
        <p:spPr>
          <a:xfrm rot="16200000">
            <a:off x="1351176" y="4120542"/>
            <a:ext cx="339365" cy="672449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E1D02A1B-D7B8-C307-B750-78E1AC80FE31}"/>
              </a:ext>
            </a:extLst>
          </p:cNvPr>
          <p:cNvSpPr/>
          <p:nvPr/>
        </p:nvSpPr>
        <p:spPr>
          <a:xfrm rot="16200000">
            <a:off x="3798336" y="4154656"/>
            <a:ext cx="339365" cy="604219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F7C3E6-2DFD-5F49-37AE-65A02B49A044}"/>
              </a:ext>
            </a:extLst>
          </p:cNvPr>
          <p:cNvSpPr txBox="1"/>
          <p:nvPr/>
        </p:nvSpPr>
        <p:spPr>
          <a:xfrm>
            <a:off x="925508" y="4626448"/>
            <a:ext cx="1451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Measured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2E00A8-5CB9-BBBD-C1D9-16679C8D9573}"/>
              </a:ext>
            </a:extLst>
          </p:cNvPr>
          <p:cNvSpPr txBox="1"/>
          <p:nvPr/>
        </p:nvSpPr>
        <p:spPr>
          <a:xfrm>
            <a:off x="5068027" y="4626448"/>
            <a:ext cx="1451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Chosen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F9736C-6D6E-4BE6-4C25-58E79D74707B}"/>
              </a:ext>
            </a:extLst>
          </p:cNvPr>
          <p:cNvSpPr txBox="1"/>
          <p:nvPr/>
        </p:nvSpPr>
        <p:spPr>
          <a:xfrm>
            <a:off x="3369687" y="4626448"/>
            <a:ext cx="1451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Unknown</a:t>
            </a:r>
          </a:p>
        </p:txBody>
      </p:sp>
    </p:spTree>
    <p:extLst>
      <p:ext uri="{BB962C8B-B14F-4D97-AF65-F5344CB8AC3E}">
        <p14:creationId xmlns:p14="http://schemas.microsoft.com/office/powerpoint/2010/main" val="145961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A5BDB-1D44-4A3F-6EBA-9F3BEEAD3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The Space Pancake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4429FF0D-5981-437C-47F7-D319CE33E4FE}"/>
              </a:ext>
            </a:extLst>
          </p:cNvPr>
          <p:cNvSpPr/>
          <p:nvPr/>
        </p:nvSpPr>
        <p:spPr>
          <a:xfrm>
            <a:off x="1186543" y="2166257"/>
            <a:ext cx="2743200" cy="2852057"/>
          </a:xfrm>
          <a:prstGeom prst="flowChartConnector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C25A475C-893D-5FC4-69DE-06F5C24B938C}"/>
              </a:ext>
            </a:extLst>
          </p:cNvPr>
          <p:cNvSpPr/>
          <p:nvPr/>
        </p:nvSpPr>
        <p:spPr>
          <a:xfrm>
            <a:off x="2264228" y="1676400"/>
            <a:ext cx="424543" cy="81642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975BE592-D144-736C-3090-5FBDFB6E73F4}"/>
              </a:ext>
            </a:extLst>
          </p:cNvPr>
          <p:cNvSpPr/>
          <p:nvPr/>
        </p:nvSpPr>
        <p:spPr>
          <a:xfrm rot="10800000">
            <a:off x="2264228" y="4484914"/>
            <a:ext cx="424543" cy="81642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0A4A2B-D858-9ECE-5AD1-56454BC5B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9" y="1343818"/>
            <a:ext cx="5464629" cy="469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28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52242-6A52-D1DC-92E6-A05725C60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graph with red and blue dots&#10;&#10;AI-generated content may be incorrect.">
            <a:extLst>
              <a:ext uri="{FF2B5EF4-FFF2-40B4-BE49-F238E27FC236}">
                <a16:creationId xmlns:a16="http://schemas.microsoft.com/office/drawing/2014/main" id="{814225A1-D178-BE14-3659-375CE608E6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99" y="1012722"/>
            <a:ext cx="12085002" cy="483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849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BAEAC-7F01-F5F7-C5EA-040F167E6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08807-B1C7-E847-6B83-E4094D653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6556" y="304800"/>
            <a:ext cx="3929743" cy="713232"/>
          </a:xfrm>
        </p:spPr>
        <p:txBody>
          <a:bodyPr>
            <a:normAutofit/>
          </a:bodyPr>
          <a:lstStyle/>
          <a:p>
            <a:r>
              <a:rPr lang="en-GB" u="sng" dirty="0">
                <a:solidFill>
                  <a:schemeClr val="bg1"/>
                </a:solidFill>
              </a:rPr>
              <a:t>Conclusions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938ED1-D518-9BCD-B973-D0115427CCE6}"/>
              </a:ext>
            </a:extLst>
          </p:cNvPr>
          <p:cNvSpPr txBox="1"/>
          <p:nvPr/>
        </p:nvSpPr>
        <p:spPr>
          <a:xfrm>
            <a:off x="1104683" y="1413063"/>
            <a:ext cx="95920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- We need methods to perform Source Inference for Bursts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>
              <a:solidFill>
                <a:prstClr val="white"/>
              </a:solidFill>
              <a:latin typeface="Aptos" panose="0211000402020202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We</a:t>
            </a:r>
            <a:r>
              <a:rPr kumimoji="0" lang="en-GB" sz="32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can try to reconstruct the density directly, but this is an ill-posed inverse problem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3200" baseline="0" dirty="0">
              <a:solidFill>
                <a:prstClr val="white"/>
              </a:solidFill>
              <a:latin typeface="Aptos" panose="02110004020202020204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32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We need ways of putting generic physics constraints into our algorithm to solve this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899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125</Words>
  <Application>Microsoft Office PowerPoint</Application>
  <PresentationFormat>Widescreen</PresentationFormat>
  <Paragraphs>31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1_Office Theme</vt:lpstr>
      <vt:lpstr>Source Inference for Bursts</vt:lpstr>
      <vt:lpstr>Current State of the Field </vt:lpstr>
      <vt:lpstr>Quadrupole Moment </vt:lpstr>
      <vt:lpstr>The Space Pancake</vt:lpstr>
      <vt:lpstr>PowerPoint Presentation</vt:lpstr>
      <vt:lpstr>Conclusions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James Neeson</dc:creator>
  <cp:lastModifiedBy>James Neeson</cp:lastModifiedBy>
  <cp:revision>1</cp:revision>
  <dcterms:created xsi:type="dcterms:W3CDTF">2026-01-16T07:44:03Z</dcterms:created>
  <dcterms:modified xsi:type="dcterms:W3CDTF">2026-01-16T08:46:16Z</dcterms:modified>
</cp:coreProperties>
</file>