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7" r:id="rId4"/>
    <p:sldId id="279" r:id="rId5"/>
    <p:sldId id="270" r:id="rId6"/>
    <p:sldId id="280" r:id="rId7"/>
    <p:sldId id="272" r:id="rId8"/>
    <p:sldId id="273" r:id="rId9"/>
    <p:sldId id="27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63"/>
    <p:restoredTop sz="95141" autoAdjust="0"/>
  </p:normalViewPr>
  <p:slideViewPr>
    <p:cSldViewPr snapToGrid="0">
      <p:cViewPr varScale="1">
        <p:scale>
          <a:sx n="113" d="100"/>
          <a:sy n="113" d="100"/>
        </p:scale>
        <p:origin x="18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84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A6598-780C-4885-A030-ABA1CB869137}" type="datetimeFigureOut">
              <a:rPr lang="en-US" smtClean="0"/>
              <a:t>1/14/26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44AF8-EE5E-4416-83FC-0EF76F0E1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21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C1253-2B49-86D5-9F05-6B1E479792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CD2F47-682F-EEB1-17B4-D1A4F8ADF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513F0-4307-1F0E-086E-D6C356E53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570B-E7DC-4C3A-93D6-C1C04C71652F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24A38-273E-3269-8174-2EC665417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830D-9D86-6617-FCBF-BCD38FFE2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3E62A-22FD-2923-53D7-D038B7079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C66D94-AD96-3A4F-75F2-ED778469A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E0AFE-8B1C-772A-47A0-32E266659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1964-3B75-4F25-B64D-4EF17A7D3F65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33191-47AD-9A27-2530-875F22415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701BB-4C6A-904C-C485-BA91DFB92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97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E55C01-C0BA-9793-6F38-7F26641774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C1FFC4-B290-728B-2BF6-8C6F30A7D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BFE0E-46F0-DB4E-80B7-88DC6F88E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8E298-3C85-47F6-B07C-93D970498340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7DAAE-AB05-61B6-A8EE-45B3ED630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4287E-576B-002B-495C-4432B79B7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4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84C70-6601-5C64-D3CB-FEFCA1889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A24DC-FAA8-29F3-0B5C-6385552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9CA30-CC83-2A7D-5E0F-D64C3E3B5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BF40-BAFB-4EC2-B5AE-FA0427C60AED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A6BB0-BC7A-3B29-E6E4-C4EE8F16F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742A7-A27B-0EFF-8BEB-E925EDAD0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853C8-87E3-4E37-72E2-C0A7F6491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78B4C4-5EAF-C736-22AF-08B46F6E8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CA4BB-0D74-AD76-B762-3D09B55B4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C125A-4295-4E78-B65C-1F52A4BEA8B2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258A3-8259-2F57-5564-48674F06B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74157-62BF-D850-14B2-C91F7EFC5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DCA81-15F3-E453-A5FB-353FC1225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713B9-2925-F5E1-7B58-24BC25389C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193D15-703C-FBA0-46CE-8C12D6F5B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564DB8-4DE2-6FFB-41BC-F37DA1DB9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939BD-E717-4D7A-B65B-78EFBD4E4FCB}" type="datetime1">
              <a:rPr lang="en-US" smtClean="0"/>
              <a:t>1/14/26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A6F649-EC1F-EF88-7450-867F80B29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E54DE-0F0C-D339-D2A7-4322B50AB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1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5CB4E-21F2-AE54-40F5-9A65EB730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45F18-9FB4-E309-47A1-4B5BCDDA5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7AB254-DB00-83F5-F6E3-9417525A7E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C9A02-5CF1-6658-1A20-9B00AC6EAD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322083-E1D2-2FCA-7BC0-CA6C400D10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6F8D91-9466-3786-4154-D345291C9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81AD-A5BB-4823-8A3C-173E221C2AFF}" type="datetime1">
              <a:rPr lang="en-US" smtClean="0"/>
              <a:t>1/14/26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60F2DC-0E01-745B-745D-2245F21B7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765CB-D699-8C42-DA3A-000314895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6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3EE11-422C-531E-2F8E-99EE12145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A1A89D-C758-2F78-03DB-917098C0C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760BB-0E19-48CE-BEF5-32A7217121D3}" type="datetime1">
              <a:rPr lang="en-US" smtClean="0"/>
              <a:t>1/14/26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6A424F-6CE8-4AF0-7E6D-B762DEA7E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2E7F28-40BF-54A7-D6AD-5D60B718B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3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6F1D59-F9C9-337B-DA33-4C7AEFBA0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5694-F175-4E05-8B6E-3A4EBFC252BF}" type="datetime1">
              <a:rPr lang="en-US" smtClean="0"/>
              <a:t>1/14/26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6CD89C-8B08-7492-79F8-082408091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3E91D-6C4B-1F8C-20ED-2266FCA42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8E2AD-56D8-79B0-EA0C-2F48B984A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365AC-F31A-3AFD-F053-3A791EC36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397FB-F29C-E246-6FD4-ADA4C07F79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DDC4C2-EAD9-A12E-C5E5-61A6E9EB5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B9A8-2E6B-4CBC-B2C1-9666E6E01BD1}" type="datetime1">
              <a:rPr lang="en-US" smtClean="0"/>
              <a:t>1/14/26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F05F87-5BC3-FF69-0406-29FA987A1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D2212A-3D23-C8F0-BBD9-C7D5B941E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1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DCD00-93A4-C0DF-51D3-F4F3B49B2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705FDC-7523-B4A1-62DA-5856E13CD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551509-BF6B-9CF2-BE4F-ADBD4C085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AA79F-BA4F-EA85-EA7C-141F30549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E5DD-5E6A-445E-9753-7E29F11210DB}" type="datetime1">
              <a:rPr lang="en-US" smtClean="0"/>
              <a:t>1/14/26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A2D3E7-DF8A-F797-BC62-42E1E6634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D32D8-3CEA-0624-11ED-98B6BCA06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90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8CBCDE-2F31-90E0-BD69-4C58EFFF0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130750-2151-A5AB-4AB1-6075988BE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A2C00-4E16-983A-F863-12820D3A55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7D244-0A80-493D-AF67-DEEBD5487FB7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0AC91-4A2E-78B8-A8D3-8BC96C356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4C364-AF2C-FE5E-01D5-94F2E6713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C1880-BC83-4E74-809F-90B10CC40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0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arxiv.org/abs/2402.0458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B319FB2-AAE3-B2C1-FF9B-71138BA100F8}"/>
              </a:ext>
            </a:extLst>
          </p:cNvPr>
          <p:cNvSpPr txBox="1"/>
          <p:nvPr/>
        </p:nvSpPr>
        <p:spPr>
          <a:xfrm>
            <a:off x="4949470" y="4877432"/>
            <a:ext cx="2199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Reem Alfaidi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EA2564-A9C3-2BF1-BAAA-9420497C17BB}"/>
              </a:ext>
            </a:extLst>
          </p:cNvPr>
          <p:cNvSpPr txBox="1"/>
          <p:nvPr/>
        </p:nvSpPr>
        <p:spPr>
          <a:xfrm>
            <a:off x="4949470" y="6048431"/>
            <a:ext cx="2106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Jan 2026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68A2E7-8558-E8A3-54D9-8D7738614A1A}"/>
              </a:ext>
            </a:extLst>
          </p:cNvPr>
          <p:cNvSpPr txBox="1"/>
          <p:nvPr/>
        </p:nvSpPr>
        <p:spPr>
          <a:xfrm>
            <a:off x="1200839" y="2285435"/>
            <a:ext cx="9648665" cy="1587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Long Short-Term Memory for </a:t>
            </a:r>
          </a:p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Early </a:t>
            </a:r>
            <a:r>
              <a:rPr 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arning </a:t>
            </a:r>
            <a:r>
              <a:rPr 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etection of GWs Signals</a:t>
            </a:r>
            <a:endParaRPr lang="en-US" sz="4400" strike="sngStrike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67AFD24-D91A-4C8E-AAD5-87DB55D36B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55"/>
          <a:stretch/>
        </p:blipFill>
        <p:spPr>
          <a:xfrm>
            <a:off x="3905965" y="772245"/>
            <a:ext cx="4380070" cy="11525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3A7910-663E-E149-263A-1D6CD3C1EAF9}"/>
              </a:ext>
            </a:extLst>
          </p:cNvPr>
          <p:cNvSpPr txBox="1"/>
          <p:nvPr/>
        </p:nvSpPr>
        <p:spPr>
          <a:xfrm rot="10800000" flipH="1" flipV="1">
            <a:off x="169333" y="5709028"/>
            <a:ext cx="3556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8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GW:UK@Nottingham</a:t>
            </a:r>
          </a:p>
        </p:txBody>
      </p:sp>
    </p:spTree>
    <p:extLst>
      <p:ext uri="{BB962C8B-B14F-4D97-AF65-F5344CB8AC3E}">
        <p14:creationId xmlns:p14="http://schemas.microsoft.com/office/powerpoint/2010/main" val="3559682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7656A8-F3E0-EBDC-8801-53E9D28CF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67CA8FD-AC67-FE80-8650-99B8606F708A}"/>
              </a:ext>
            </a:extLst>
          </p:cNvPr>
          <p:cNvSpPr txBox="1"/>
          <p:nvPr/>
        </p:nvSpPr>
        <p:spPr>
          <a:xfrm>
            <a:off x="3654448" y="4123747"/>
            <a:ext cx="4883105" cy="117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Thank you for your attention</a:t>
            </a:r>
          </a:p>
          <a:p>
            <a:pPr marL="0" marR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you have any questions?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2CF58E-EB8C-12D6-2843-CEC90A97B6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55"/>
          <a:stretch/>
        </p:blipFill>
        <p:spPr>
          <a:xfrm>
            <a:off x="3836867" y="2006373"/>
            <a:ext cx="4518266" cy="115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525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FE58A1-8919-118A-4856-65D99D66B603}"/>
              </a:ext>
            </a:extLst>
          </p:cNvPr>
          <p:cNvSpPr txBox="1"/>
          <p:nvPr/>
        </p:nvSpPr>
        <p:spPr>
          <a:xfrm>
            <a:off x="0" y="257175"/>
            <a:ext cx="4080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The Aim of the Work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28F68-7BC1-EB70-5ECA-AF28D5214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D1B86-E195-06DB-98DE-B08DD94821A9}"/>
              </a:ext>
            </a:extLst>
          </p:cNvPr>
          <p:cNvSpPr txBox="1"/>
          <p:nvPr/>
        </p:nvSpPr>
        <p:spPr>
          <a:xfrm>
            <a:off x="0" y="2629112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LSTM model as a proof of principle for early warning detection of GW signals from compact binary coalescence (CBC).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D4B5E0-41B0-21F5-A8BC-0A5FC618690D}"/>
              </a:ext>
            </a:extLst>
          </p:cNvPr>
          <p:cNvSpPr txBox="1"/>
          <p:nvPr/>
        </p:nvSpPr>
        <p:spPr>
          <a:xfrm>
            <a:off x="0" y="4003419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and extending the LSTM-based framework for early warning detection of gravitational-wave signals, focusing on binary neutron stars.</a:t>
            </a:r>
          </a:p>
        </p:txBody>
      </p:sp>
    </p:spTree>
    <p:extLst>
      <p:ext uri="{BB962C8B-B14F-4D97-AF65-F5344CB8AC3E}">
        <p14:creationId xmlns:p14="http://schemas.microsoft.com/office/powerpoint/2010/main" val="860930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442DF1-581B-1A66-8570-D50D5736E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A2D347-30F9-D0AF-3303-88CA453EE21A}"/>
              </a:ext>
            </a:extLst>
          </p:cNvPr>
          <p:cNvSpPr txBox="1"/>
          <p:nvPr/>
        </p:nvSpPr>
        <p:spPr>
          <a:xfrm>
            <a:off x="0" y="257175"/>
            <a:ext cx="7051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Motivation of Early Warning Detection</a:t>
            </a:r>
          </a:p>
        </p:txBody>
      </p:sp>
      <p:pic>
        <p:nvPicPr>
          <p:cNvPr id="4" name="Picture 2" descr="Colliding-neutron-stars-produce-gold">
            <a:extLst>
              <a:ext uri="{FF2B5EF4-FFF2-40B4-BE49-F238E27FC236}">
                <a16:creationId xmlns:a16="http://schemas.microsoft.com/office/drawing/2014/main" id="{17C91BF1-081A-23A5-9622-944EF8DDC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326" y="1754749"/>
            <a:ext cx="4675639" cy="391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A12517-876F-B479-6B9B-195FE87AEE9E}"/>
              </a:ext>
            </a:extLst>
          </p:cNvPr>
          <p:cNvSpPr txBox="1"/>
          <p:nvPr/>
        </p:nvSpPr>
        <p:spPr>
          <a:xfrm>
            <a:off x="6923656" y="5694617"/>
            <a:ext cx="5018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Multi-Messenger Astronomy Era.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B935C07-C00D-A5FA-1FAA-75B63CD0DCAC}"/>
              </a:ext>
            </a:extLst>
          </p:cNvPr>
          <p:cNvSpPr/>
          <p:nvPr/>
        </p:nvSpPr>
        <p:spPr>
          <a:xfrm>
            <a:off x="629302" y="1294740"/>
            <a:ext cx="5665737" cy="1360568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GW170817</a:t>
            </a:r>
          </a:p>
          <a:p>
            <a:pPr algn="ctr"/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LIGO and Virgo Detectors.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3B74A4-B93E-5249-565D-47649462ED06}"/>
              </a:ext>
            </a:extLst>
          </p:cNvPr>
          <p:cNvSpPr/>
          <p:nvPr/>
        </p:nvSpPr>
        <p:spPr>
          <a:xfrm>
            <a:off x="106690" y="5021056"/>
            <a:ext cx="6710960" cy="1654856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Gamma Ray Burst</a:t>
            </a:r>
          </a:p>
          <a:p>
            <a:pPr algn="ctr"/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Fermi Gamma-Ray Burst Monitor and the INTEGRAL satellite.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242BF0-804A-14BF-1091-475A61BB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3</a:t>
            </a:fld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6F18E226-187F-733A-C1AD-D63BECE1A148}"/>
              </a:ext>
            </a:extLst>
          </p:cNvPr>
          <p:cNvSpPr/>
          <p:nvPr/>
        </p:nvSpPr>
        <p:spPr>
          <a:xfrm>
            <a:off x="2872995" y="2839752"/>
            <a:ext cx="1178351" cy="1996860"/>
          </a:xfrm>
          <a:prstGeom prst="downArrow">
            <a:avLst>
              <a:gd name="adj1" fmla="val 50000"/>
              <a:gd name="adj2" fmla="val 37484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 seconds</a:t>
            </a:r>
          </a:p>
        </p:txBody>
      </p:sp>
    </p:spTree>
    <p:extLst>
      <p:ext uri="{BB962C8B-B14F-4D97-AF65-F5344CB8AC3E}">
        <p14:creationId xmlns:p14="http://schemas.microsoft.com/office/powerpoint/2010/main" val="3948053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A9A9CB-6A6F-B58F-3E7C-B052C04B2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CD2885-0D59-DAD7-30B3-B4ABB0C72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B4835B-85A4-0E72-73AD-E5DC447D6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625" y="1222121"/>
            <a:ext cx="9807696" cy="55168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892FA6-5CF1-27BE-FD13-FE57F6C0F423}"/>
              </a:ext>
            </a:extLst>
          </p:cNvPr>
          <p:cNvSpPr txBox="1"/>
          <p:nvPr/>
        </p:nvSpPr>
        <p:spPr>
          <a:xfrm>
            <a:off x="0" y="257175"/>
            <a:ext cx="7051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Motivation of Early Warning Detection</a:t>
            </a:r>
          </a:p>
        </p:txBody>
      </p:sp>
    </p:spTree>
    <p:extLst>
      <p:ext uri="{BB962C8B-B14F-4D97-AF65-F5344CB8AC3E}">
        <p14:creationId xmlns:p14="http://schemas.microsoft.com/office/powerpoint/2010/main" val="867254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1D7D2-663F-E1C5-B850-62DD85457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0D177D-D139-A8D8-9962-C669C8753C23}"/>
              </a:ext>
            </a:extLst>
          </p:cNvPr>
          <p:cNvSpPr txBox="1"/>
          <p:nvPr/>
        </p:nvSpPr>
        <p:spPr>
          <a:xfrm>
            <a:off x="0" y="257175"/>
            <a:ext cx="5258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Advantages of Using LSTM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512988-DAFE-4F10-3EE5-3BAE7A35D2C0}"/>
              </a:ext>
            </a:extLst>
          </p:cNvPr>
          <p:cNvSpPr txBox="1"/>
          <p:nvPr/>
        </p:nvSpPr>
        <p:spPr>
          <a:xfrm>
            <a:off x="0" y="1867535"/>
            <a:ext cx="4230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Machine Learning?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79DDD3-0D34-AC1B-9366-906E1F4E26C7}"/>
              </a:ext>
            </a:extLst>
          </p:cNvPr>
          <p:cNvSpPr txBox="1"/>
          <p:nvPr/>
        </p:nvSpPr>
        <p:spPr>
          <a:xfrm>
            <a:off x="0" y="3036428"/>
            <a:ext cx="756062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Computational Efficiency (After Training).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 Analysis of Large Data.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Need for a Template Bank.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Captures long-term temporal structure (inspiral).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83D7BC-D7E5-03A7-D967-8E4866C09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2" descr="2,000+ Free Questions &amp; Question Mark Images - Pixabay">
            <a:extLst>
              <a:ext uri="{FF2B5EF4-FFF2-40B4-BE49-F238E27FC236}">
                <a16:creationId xmlns:a16="http://schemas.microsoft.com/office/drawing/2014/main" id="{F73057C6-1DF3-A8F1-8B9E-448D950DE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9" t="6469" r="12047" b="6266"/>
          <a:stretch/>
        </p:blipFill>
        <p:spPr bwMode="auto">
          <a:xfrm>
            <a:off x="4764497" y="1348399"/>
            <a:ext cx="1150071" cy="153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579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AB9FF-566A-AC19-57D1-96E548048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8D3E2B-BA7A-B281-E44E-AEF2C01CBC7E}"/>
              </a:ext>
            </a:extLst>
          </p:cNvPr>
          <p:cNvSpPr txBox="1"/>
          <p:nvPr/>
        </p:nvSpPr>
        <p:spPr>
          <a:xfrm>
            <a:off x="-1" y="257175"/>
            <a:ext cx="6179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 Work: Proof of Principle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0A927B-B39B-5FA5-ADBC-23D26AD7E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6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CEF0D4-A117-80BD-6AD2-4D1D6BCF7A26}"/>
              </a:ext>
            </a:extLst>
          </p:cNvPr>
          <p:cNvSpPr txBox="1"/>
          <p:nvPr/>
        </p:nvSpPr>
        <p:spPr>
          <a:xfrm>
            <a:off x="-9237" y="1353250"/>
            <a:ext cx="6289963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</a:t>
            </a:r>
          </a:p>
          <a:p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Demonstrate feasibility of LSTM-based early-warning detection.</a:t>
            </a:r>
          </a:p>
          <a:p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Setup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LIGO detector.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BBH signals in Gaussian noise.</a:t>
            </a:r>
          </a:p>
          <a:p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Result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Early warning up to 5.3 s before merger.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Fixed false-alarm rate: </a:t>
            </a:r>
            <a:r>
              <a:rPr lang="en-GB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per day.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Competitive with idealised matched filtering. </a:t>
            </a:r>
            <a:r>
              <a:rPr lang="en-GB" sz="2600" i="1" dirty="0">
                <a:hlinkClick r:id="rId2"/>
              </a:rPr>
              <a:t>arXiv:2402.04589</a:t>
            </a:r>
            <a:endParaRPr lang="en-GB" sz="2600" i="1" dirty="0"/>
          </a:p>
        </p:txBody>
      </p:sp>
      <p:pic>
        <p:nvPicPr>
          <p:cNvPr id="5" name="Picture 4" descr="A graph showing a line graph&#10;&#10;Description automatically generated with medium confidence">
            <a:extLst>
              <a:ext uri="{FF2B5EF4-FFF2-40B4-BE49-F238E27FC236}">
                <a16:creationId xmlns:a16="http://schemas.microsoft.com/office/drawing/2014/main" id="{1EB6E688-E1BC-46D6-76DF-3084E2F41E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127" y="2360527"/>
            <a:ext cx="5815303" cy="28758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278646-0233-95FC-761B-B0ED8E3F2B4F}"/>
              </a:ext>
            </a:extLst>
          </p:cNvPr>
          <p:cNvSpPr txBox="1"/>
          <p:nvPr/>
        </p:nvSpPr>
        <p:spPr>
          <a:xfrm>
            <a:off x="6364527" y="5273203"/>
            <a:ext cx="1661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LSTM Output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6FBDC8-2FCA-B64A-59BF-785E65C2F903}"/>
              </a:ext>
            </a:extLst>
          </p:cNvPr>
          <p:cNvSpPr txBox="1"/>
          <p:nvPr/>
        </p:nvSpPr>
        <p:spPr>
          <a:xfrm flipH="1">
            <a:off x="9487976" y="1826956"/>
            <a:ext cx="1784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84448C-F5B1-3402-64FE-A0FB04580D98}"/>
              </a:ext>
            </a:extLst>
          </p:cNvPr>
          <p:cNvSpPr txBox="1"/>
          <p:nvPr/>
        </p:nvSpPr>
        <p:spPr>
          <a:xfrm>
            <a:off x="6824388" y="5673313"/>
            <a:ext cx="4900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LSTM prediction for signal and noise.</a:t>
            </a:r>
          </a:p>
        </p:txBody>
      </p:sp>
    </p:spTree>
    <p:extLst>
      <p:ext uri="{BB962C8B-B14F-4D97-AF65-F5344CB8AC3E}">
        <p14:creationId xmlns:p14="http://schemas.microsoft.com/office/powerpoint/2010/main" val="190337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-0.09398 L -0.01875 -0.09375 C -0.01523 -0.09329 -0.01158 -0.0919 -0.00807 -0.0919 C 0.00105 -0.09236 0.0073 -0.09398 0.01524 -0.09607 C 0.02058 -0.0956 0.02592 -0.09607 0.03125 -0.09491 C 0.03217 -0.09468 0.03256 -0.09259 0.03347 -0.0919 C 0.03399 -0.09167 0.03464 -0.0919 0.03516 -0.0919 L 0.04818 -0.12639 L 0.05105 -0.13449 L 0.05964 -0.10903 L 0.07774 -0.1081 L 0.08464 -0.12014 L 0.09193 -0.13542 L 0.09766 -0.16065 L 0.10105 -0.14746 L 0.10456 -0.16783 L 0.10508 -0.14352 L 0.11185 -0.16158 L 0.12722 -0.11019 L 0.12956 -0.10903 L 0.14375 -0.13935 L 0.14831 -0.16065 L 0.15105 -0.16875 L 0.15508 -0.18079 L 0.15795 -0.15162 L 0.16355 -0.16065 L 0.16641 -0.14861 L 0.17097 -0.16158 L 0.17605 -0.14445 L 0.18125 -0.15463 L 0.18803 -0.17176 L 0.19428 -0.14445 L 0.19935 -0.13241 L 0.20274 -0.13935 L 0.2056 -0.13449 L 0.20847 -0.14236 L 0.2125 -0.13033 L 0.21589 -0.15556 L 0.23125 -0.10209 L 0.23803 -0.10509 L 0.24089 -0.11227 L 0.2431 -0.11412 L 0.25053 -0.17685 L 0.2556 -0.16968 L 0.2625 -0.18496 L 0.26641 -0.22523 L 0.2681 -0.21829 L 0.2698 -0.24352 L 0.27214 -0.24144 L 0.28125 -0.35857 L 0.28464 -0.3507 L 0.28685 -0.36667 L 0.28972 -0.36181 L 0.29662 -0.40209 L 0.31993 -0.41412 " pathEditMode="relative" rAng="0" ptsTypes="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-1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C3050-3529-2EF9-FCA3-D6926EA46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9F1441-D984-D4A3-F10F-04C630B63530}"/>
              </a:ext>
            </a:extLst>
          </p:cNvPr>
          <p:cNvSpPr txBox="1"/>
          <p:nvPr/>
        </p:nvSpPr>
        <p:spPr>
          <a:xfrm>
            <a:off x="0" y="257175"/>
            <a:ext cx="4248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Extending the Method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F58662-72B2-048F-71AB-B295EF99C62D}"/>
              </a:ext>
            </a:extLst>
          </p:cNvPr>
          <p:cNvSpPr txBox="1"/>
          <p:nvPr/>
        </p:nvSpPr>
        <p:spPr>
          <a:xfrm>
            <a:off x="0" y="133347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2DE12C-8871-0908-EE40-13FA9BE55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DC0BAE14-DE0F-CA86-DE53-F5A9464E03F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0" y="3277759"/>
            <a:ext cx="728221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Longer inspiral in the detector band.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Prime sources for multi-messenger astronomy.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Greater early-warning potential.</a:t>
            </a:r>
          </a:p>
        </p:txBody>
      </p:sp>
      <p:pic>
        <p:nvPicPr>
          <p:cNvPr id="7" name="Picture 2" descr="2,000+ Free Questions &amp; Question Mark Images - Pixabay">
            <a:extLst>
              <a:ext uri="{FF2B5EF4-FFF2-40B4-BE49-F238E27FC236}">
                <a16:creationId xmlns:a16="http://schemas.microsoft.com/office/drawing/2014/main" id="{BC9E0B99-456A-1F49-8B7F-1341947F24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9" t="6469" r="12047" b="6266"/>
          <a:stretch/>
        </p:blipFill>
        <p:spPr bwMode="auto">
          <a:xfrm>
            <a:off x="3673691" y="1497773"/>
            <a:ext cx="1150071" cy="153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A7C19A6-5E14-951F-AF76-61E0EA44365C}"/>
              </a:ext>
            </a:extLst>
          </p:cNvPr>
          <p:cNvSpPr txBox="1"/>
          <p:nvPr/>
        </p:nvSpPr>
        <p:spPr>
          <a:xfrm>
            <a:off x="0" y="1856692"/>
            <a:ext cx="26270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BNS?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548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FC114-4A4C-6859-0B3E-62ED5FD28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D9F045-2728-42FE-E8F9-5C862E838633}"/>
              </a:ext>
            </a:extLst>
          </p:cNvPr>
          <p:cNvSpPr txBox="1"/>
          <p:nvPr/>
        </p:nvSpPr>
        <p:spPr>
          <a:xfrm>
            <a:off x="0" y="257175"/>
            <a:ext cx="6419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New Work: Early Warning for BNS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30C415-E548-8D36-1897-6CF9938B2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46DFE6-C20A-F1EF-E0F4-C115C82EDD03}"/>
              </a:ext>
            </a:extLst>
          </p:cNvPr>
          <p:cNvSpPr txBox="1"/>
          <p:nvPr/>
        </p:nvSpPr>
        <p:spPr>
          <a:xfrm>
            <a:off x="0" y="1136426"/>
            <a:ext cx="6548583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</a:t>
            </a:r>
          </a:p>
          <a:p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 the LSTM early-warning framework to the inspiral phase of binary neutron star signals.</a:t>
            </a:r>
          </a:p>
          <a:p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Trained and evaluated on simulated BNS inspiral signals.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Fixed false-alarm rate: </a:t>
            </a:r>
            <a:r>
              <a:rPr lang="en-GB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per week.</a:t>
            </a:r>
          </a:p>
          <a:p>
            <a:endParaRPr lang="en-GB" sz="2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Result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Detection achieved up to ~60 s before merger.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Detection time increases for lower chirp-mass systems.</a:t>
            </a:r>
          </a:p>
        </p:txBody>
      </p:sp>
      <p:pic>
        <p:nvPicPr>
          <p:cNvPr id="4" name="Picture 3" descr="A graph showing a number of dots&#10;&#10;AI-generated content may be incorrect.">
            <a:extLst>
              <a:ext uri="{FF2B5EF4-FFF2-40B4-BE49-F238E27FC236}">
                <a16:creationId xmlns:a16="http://schemas.microsoft.com/office/drawing/2014/main" id="{7728C2D6-E4D7-94BB-0470-63DD6BDC21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10" b="2673"/>
          <a:stretch>
            <a:fillRect/>
          </a:stretch>
        </p:blipFill>
        <p:spPr>
          <a:xfrm>
            <a:off x="6419273" y="2096725"/>
            <a:ext cx="5578762" cy="377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074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D8EB80-A66A-B75B-73FD-84422D639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3020B3-19B6-6F7F-2A27-A3A3B4E31D45}"/>
              </a:ext>
            </a:extLst>
          </p:cNvPr>
          <p:cNvSpPr txBox="1"/>
          <p:nvPr/>
        </p:nvSpPr>
        <p:spPr>
          <a:xfrm>
            <a:off x="1" y="257175"/>
            <a:ext cx="386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Impact and Outlook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78EE25-FD57-AC26-1681-FFF5421E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1880-BC83-4E74-809F-90B10CC4039F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9063EF-10E7-373B-F729-2E2249FEC7F1}"/>
              </a:ext>
            </a:extLst>
          </p:cNvPr>
          <p:cNvSpPr txBox="1"/>
          <p:nvPr/>
        </p:nvSpPr>
        <p:spPr>
          <a:xfrm>
            <a:off x="-1" y="2158080"/>
            <a:ext cx="907934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Earlier alerts for electromagnetic follow-up.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potential for real-time multi-messenger astronomy.</a:t>
            </a: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Outlook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to real detector data.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Extension to multi-detector source localization.</a:t>
            </a:r>
          </a:p>
        </p:txBody>
      </p:sp>
    </p:spTree>
    <p:extLst>
      <p:ext uri="{BB962C8B-B14F-4D97-AF65-F5344CB8AC3E}">
        <p14:creationId xmlns:p14="http://schemas.microsoft.com/office/powerpoint/2010/main" val="173490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41949</TotalTime>
  <Words>351</Words>
  <Application>Microsoft Macintosh PowerPoint</Application>
  <PresentationFormat>Widescreen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Akram Masoud</dc:creator>
  <cp:lastModifiedBy>Reem Atallah E Alfaidi (PGR)</cp:lastModifiedBy>
  <cp:revision>27</cp:revision>
  <dcterms:created xsi:type="dcterms:W3CDTF">2024-12-03T10:51:26Z</dcterms:created>
  <dcterms:modified xsi:type="dcterms:W3CDTF">2026-01-14T20:56:02Z</dcterms:modified>
</cp:coreProperties>
</file>