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8" r:id="rId4"/>
    <p:sldMasterId id="2147483669" r:id="rId5"/>
    <p:sldMasterId id="214748367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</p:sldIdLst>
  <p:sldSz cy="6858000" cx="12192000"/>
  <p:notesSz cx="6858000" cy="9144000"/>
  <p:embeddedFontLst>
    <p:embeddedFont>
      <p:font typeface="Play"/>
      <p:regular r:id="rId42"/>
      <p:bold r:id="rId43"/>
    </p:embeddedFont>
    <p:embeddedFont>
      <p:font typeface="Arimo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AEF0F2E-EFC3-4AA7-A01F-7B181FF4E2CA}">
  <a:tblStyle styleId="{1AEF0F2E-EFC3-4AA7-A01F-7B181FF4E2C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20" Type="http://schemas.openxmlformats.org/officeDocument/2006/relationships/slide" Target="slides/slide13.xml"/><Relationship Id="rId42" Type="http://schemas.openxmlformats.org/officeDocument/2006/relationships/font" Target="fonts/Play-regular.fntdata"/><Relationship Id="rId41" Type="http://schemas.openxmlformats.org/officeDocument/2006/relationships/slide" Target="slides/slide34.xml"/><Relationship Id="rId22" Type="http://schemas.openxmlformats.org/officeDocument/2006/relationships/slide" Target="slides/slide15.xml"/><Relationship Id="rId44" Type="http://schemas.openxmlformats.org/officeDocument/2006/relationships/font" Target="fonts/Arimo-regular.fntdata"/><Relationship Id="rId21" Type="http://schemas.openxmlformats.org/officeDocument/2006/relationships/slide" Target="slides/slide14.xml"/><Relationship Id="rId43" Type="http://schemas.openxmlformats.org/officeDocument/2006/relationships/font" Target="fonts/Play-bold.fntdata"/><Relationship Id="rId24" Type="http://schemas.openxmlformats.org/officeDocument/2006/relationships/slide" Target="slides/slide17.xml"/><Relationship Id="rId46" Type="http://schemas.openxmlformats.org/officeDocument/2006/relationships/font" Target="fonts/Arimo-italic.fntdata"/><Relationship Id="rId23" Type="http://schemas.openxmlformats.org/officeDocument/2006/relationships/slide" Target="slides/slide16.xml"/><Relationship Id="rId45" Type="http://schemas.openxmlformats.org/officeDocument/2006/relationships/font" Target="fonts/Arim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47" Type="http://schemas.openxmlformats.org/officeDocument/2006/relationships/font" Target="fonts/Arimo-boldItalic.fntdata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slide" Target="slides/slide30.xml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slide" Target="slides/slide32.xml"/><Relationship Id="rId16" Type="http://schemas.openxmlformats.org/officeDocument/2006/relationships/slide" Target="slides/slide9.xml"/><Relationship Id="rId38" Type="http://schemas.openxmlformats.org/officeDocument/2006/relationships/slide" Target="slides/slide31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ad444826b3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ad444826b3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ad444826b3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3ad444826b3_1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ad444826b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ad444826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ad444826b3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ad444826b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ad444826b3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ad444826b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ad444826b3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ad444826b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ad444826b3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ad444826b3_1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6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titolo">
  <p:cSld name="1_Diapositiva titolo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0" y="0"/>
            <a:ext cx="12192000" cy="524256"/>
          </a:xfrm>
          <a:prstGeom prst="rect">
            <a:avLst/>
          </a:prstGeom>
          <a:solidFill>
            <a:srgbClr val="0E124A"/>
          </a:solidFill>
          <a:ln cap="flat" cmpd="sng" w="19050">
            <a:solidFill>
              <a:srgbClr val="0E124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magine che contiene testo&#10;&#10;Descrizione generata automaticamente" id="88" name="Google Shape;88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3063" y="92168"/>
            <a:ext cx="960107" cy="339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4"/>
          <p:cNvSpPr txBox="1"/>
          <p:nvPr>
            <p:ph idx="12" type="sldNum"/>
          </p:nvPr>
        </p:nvSpPr>
        <p:spPr>
          <a:xfrm>
            <a:off x="9303171" y="7956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odbye Slide">
  <p:cSld name="Goodbye Slide">
    <p:bg>
      <p:bgPr>
        <a:solidFill>
          <a:schemeClr val="accent6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1963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>
            <p:ph type="ctrTitle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5577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lay"/>
              <a:buNone/>
              <a:defRPr sz="45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2" type="sldNum"/>
          </p:nvPr>
        </p:nvSpPr>
        <p:spPr>
          <a:xfrm>
            <a:off x="11660402" y="69893"/>
            <a:ext cx="385972" cy="2267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5" name="Google Shape;9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1030067" y="37080"/>
            <a:ext cx="9983373" cy="917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101600" y="1280160"/>
            <a:ext cx="11836400" cy="50210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8" name="Google Shape;118;p19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1030067" y="37080"/>
            <a:ext cx="9983373" cy="917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2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20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7" name="Google Shape;127;p2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2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9" name="Google Shape;129;p2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1030067" y="37080"/>
            <a:ext cx="9983373" cy="917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2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101600" y="1280160"/>
            <a:ext cx="11836400" cy="50210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6"/>
          <p:cNvSpPr/>
          <p:nvPr/>
        </p:nvSpPr>
        <p:spPr>
          <a:xfrm>
            <a:off x="270" y="37081"/>
            <a:ext cx="12191730" cy="1060200"/>
          </a:xfrm>
          <a:prstGeom prst="roundRect">
            <a:avLst>
              <a:gd fmla="val 31" name="adj"/>
            </a:avLst>
          </a:prstGeom>
          <a:gradFill>
            <a:gsLst>
              <a:gs pos="0">
                <a:srgbClr val="FFFFFF"/>
              </a:gs>
              <a:gs pos="100000">
                <a:srgbClr val="CADAEE"/>
              </a:gs>
            </a:gsLst>
            <a:lin ang="54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 txBox="1"/>
          <p:nvPr>
            <p:ph type="title"/>
          </p:nvPr>
        </p:nvSpPr>
        <p:spPr>
          <a:xfrm>
            <a:off x="1030067" y="37080"/>
            <a:ext cx="9983373" cy="917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Arial"/>
              <a:buNone/>
              <a:defRPr b="1" i="0" sz="4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grpSp>
        <p:nvGrpSpPr>
          <p:cNvPr id="101" name="Google Shape;101;p16"/>
          <p:cNvGrpSpPr/>
          <p:nvPr/>
        </p:nvGrpSpPr>
        <p:grpSpPr>
          <a:xfrm>
            <a:off x="0" y="1032029"/>
            <a:ext cx="12192000" cy="76771"/>
            <a:chOff x="0" y="1044000"/>
            <a:chExt cx="9145333" cy="64800"/>
          </a:xfrm>
        </p:grpSpPr>
        <p:pic>
          <p:nvPicPr>
            <p:cNvPr id="102" name="Google Shape;102;p16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0" y="1044000"/>
              <a:ext cx="1872000" cy="64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p16"/>
            <p:cNvSpPr/>
            <p:nvPr/>
          </p:nvSpPr>
          <p:spPr>
            <a:xfrm rot="10800000">
              <a:off x="1799972" y="1044000"/>
              <a:ext cx="5477647" cy="64800"/>
            </a:xfrm>
            <a:prstGeom prst="roundRect">
              <a:avLst>
                <a:gd fmla="val 490" name="adj"/>
              </a:avLst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4" name="Google Shape;104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7207200" y="1044000"/>
              <a:ext cx="1938133" cy="64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73849" y="145366"/>
            <a:ext cx="1061152" cy="748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58" y="30516"/>
            <a:ext cx="978189" cy="97818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Relationship Id="rId4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jpg"/><Relationship Id="rId4" Type="http://schemas.openxmlformats.org/officeDocument/2006/relationships/image" Target="../media/image15.png"/><Relationship Id="rId5" Type="http://schemas.openxmlformats.org/officeDocument/2006/relationships/image" Target="../media/image18.png"/><Relationship Id="rId6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jpg"/><Relationship Id="rId4" Type="http://schemas.openxmlformats.org/officeDocument/2006/relationships/image" Target="../media/image32.jpg"/><Relationship Id="rId5" Type="http://schemas.openxmlformats.org/officeDocument/2006/relationships/image" Target="../media/image1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Relationship Id="rId5" Type="http://schemas.openxmlformats.org/officeDocument/2006/relationships/image" Target="../media/image14.jpg"/><Relationship Id="rId6" Type="http://schemas.openxmlformats.org/officeDocument/2006/relationships/image" Target="../media/image21.png"/><Relationship Id="rId7" Type="http://schemas.openxmlformats.org/officeDocument/2006/relationships/image" Target="../media/image22.jpg"/><Relationship Id="rId8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docs.google.com/document/d/1ulksumSiOGZRIyY9EpyfTOrVTL4iTLWTgo3P353giDA/edit?tab=t.0" TargetMode="Externa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Summary of the Pisa Workshop on Precision Vertex Detectors for FCCee: Oct 30-31, 2025</a:t>
            </a:r>
            <a:endParaRPr/>
          </a:p>
        </p:txBody>
      </p:sp>
      <p:sp>
        <p:nvSpPr>
          <p:cNvPr id="141" name="Google Shape;141;p2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4800"/>
              <a:t>Carl Haber, Christoph Paus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Constraints and Requirements</a:t>
            </a:r>
            <a:endParaRPr/>
          </a:p>
        </p:txBody>
      </p:sp>
      <p:sp>
        <p:nvSpPr>
          <p:cNvPr id="197" name="Google Shape;197;p33"/>
          <p:cNvSpPr txBox="1"/>
          <p:nvPr>
            <p:ph idx="1" type="body"/>
          </p:nvPr>
        </p:nvSpPr>
        <p:spPr>
          <a:xfrm>
            <a:off x="153575" y="1566775"/>
            <a:ext cx="6427200" cy="5225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en-US" sz="3000"/>
              <a:t>Most stringent constraints</a:t>
            </a:r>
            <a:endParaRPr sz="29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2700"/>
              <a:t>beam induced background (BIB) dominated by incoherent pair creation (IPC) right after radiative Bhabha (RB)</a:t>
            </a:r>
            <a:endParaRPr sz="27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studies ongoing … standardized samples and cross check Guinea Pig versus WarpX are planned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possibly normalize programs to LEP data?</a:t>
            </a:r>
            <a:endParaRPr/>
          </a:p>
        </p:txBody>
      </p:sp>
      <p:pic>
        <p:nvPicPr>
          <p:cNvPr id="198" name="Google Shape;19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0775" y="1423351"/>
            <a:ext cx="5458827" cy="287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31993" y="4378385"/>
            <a:ext cx="3976427" cy="25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3"/>
          <p:cNvSpPr txBox="1"/>
          <p:nvPr/>
        </p:nvSpPr>
        <p:spPr>
          <a:xfrm>
            <a:off x="6310595" y="4899347"/>
            <a:ext cx="1809000" cy="13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Guinea Pig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 grid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IPC creation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Constraints and Requirements</a:t>
            </a:r>
            <a:endParaRPr/>
          </a:p>
        </p:txBody>
      </p:sp>
      <p:sp>
        <p:nvSpPr>
          <p:cNvPr id="206" name="Google Shape;206;p34"/>
          <p:cNvSpPr txBox="1"/>
          <p:nvPr>
            <p:ph idx="1" type="body"/>
          </p:nvPr>
        </p:nvSpPr>
        <p:spPr>
          <a:xfrm>
            <a:off x="153575" y="1566775"/>
            <a:ext cx="6274800" cy="5225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en-US"/>
              <a:t>Most stringent constraints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present status of occupancy from full simulation not yet fully converged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beam crossing generator under study: occupancy is at the upper end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can we cool the power and does the chip function?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1773" y="1601361"/>
            <a:ext cx="5778924" cy="4910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Layout and Simulation</a:t>
            </a:r>
            <a:endParaRPr/>
          </a:p>
        </p:txBody>
      </p:sp>
      <p:sp>
        <p:nvSpPr>
          <p:cNvPr id="213" name="Google Shape;213;p35"/>
          <p:cNvSpPr txBox="1"/>
          <p:nvPr>
            <p:ph idx="1" type="body"/>
          </p:nvPr>
        </p:nvSpPr>
        <p:spPr>
          <a:xfrm>
            <a:off x="363500" y="1403475"/>
            <a:ext cx="7569600" cy="5313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Parametric simulation was carefully compared to full simulation and </a:t>
            </a:r>
            <a:r>
              <a:rPr lang="en-US"/>
              <a:t>various</a:t>
            </a:r>
            <a:r>
              <a:rPr lang="en-US"/>
              <a:t> fixes applied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Various geometries </a:t>
            </a:r>
            <a:r>
              <a:rPr lang="en-US"/>
              <a:t>implemented</a:t>
            </a:r>
            <a:r>
              <a:rPr lang="en-US"/>
              <a:t> and tested</a:t>
            </a:r>
            <a:r>
              <a:rPr lang="en-US"/>
              <a:t>:</a:t>
            </a:r>
            <a:endParaRPr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-US"/>
              <a:t>Short Barrel Geometry</a:t>
            </a:r>
            <a:r>
              <a:rPr lang="en-US" sz="1800"/>
              <a:t> (aiming to use bent stitched MAPS)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Reduced barrel length (~10 cm).</a:t>
            </a:r>
            <a:endParaRPr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-US"/>
              <a:t>First Layer on Top of Beam Pipe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Moves first layer closer to IP (without entering the beam pipe).</a:t>
            </a:r>
            <a:endParaRPr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-US"/>
              <a:t>First Layer Inside the Beam Pipe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More aggressive layout, innermost radius moved to 8–10 mm.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Requires re-engineering of beam pipe and cooling strategy.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Gains are as expected:</a:t>
            </a:r>
            <a:r>
              <a:rPr i="1" lang="en-US"/>
              <a:t> see presentation for details</a:t>
            </a:r>
            <a:endParaRPr i="1"/>
          </a:p>
        </p:txBody>
      </p:sp>
      <p:pic>
        <p:nvPicPr>
          <p:cNvPr id="214" name="Google Shape;2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9600" y="645375"/>
            <a:ext cx="3878874" cy="318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28725" y="3642825"/>
            <a:ext cx="3745199" cy="3074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6"/>
          <p:cNvSpPr txBox="1"/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Sensor R&amp;D</a:t>
            </a:r>
            <a:endParaRPr/>
          </a:p>
        </p:txBody>
      </p:sp>
      <p:sp>
        <p:nvSpPr>
          <p:cNvPr id="221" name="Google Shape;221;p36"/>
          <p:cNvSpPr txBox="1"/>
          <p:nvPr>
            <p:ph idx="1" type="body"/>
          </p:nvPr>
        </p:nvSpPr>
        <p:spPr>
          <a:xfrm>
            <a:off x="838200" y="1270453"/>
            <a:ext cx="10951029" cy="522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TPSCo 65nm imaging technology, DRD7, ALICE ITS3, advanced stitching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Fermilab: LGADs, FCFD, Arcadia bench tests, 3D integration, Skywater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OCTOPUS: 14 members aim at thin vtx for FCCee, DRD3 full WG structure, TPSCo 65 nm, optimized for FCCee specs,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Spatial resolution: 3 µm • Time resolution: 5 ns • Power consumption: &lt; 50 mW/cm2 • Hit rate: 100 MHz/cm2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Novel electrode geometry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ARCADIA and Lfoundry 110 (INFN): a broad project targeting colliders, astro, x-rays, medical; includes gain layers (LGAD), thick depletion layers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2</a:t>
            </a:r>
            <a:r>
              <a:rPr baseline="30000" lang="en-US"/>
              <a:t>nd</a:t>
            </a:r>
            <a:r>
              <a:rPr lang="en-US"/>
              <a:t> ARCADIA talk on characterization and test beams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NAPA: SLAC based, ~ns timing, MAPS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CE-65 (TPSCo 65) characterization project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Sensor R&amp;D comments</a:t>
            </a:r>
            <a:endParaRPr/>
          </a:p>
        </p:txBody>
      </p:sp>
      <p:sp>
        <p:nvSpPr>
          <p:cNvPr id="227" name="Google Shape;227;p3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US has good stand-alone efforts, with significant expertise, and interest, particularly related to fast timing applications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Very significant, well funded, large collaborations in Europe on MAPS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Mechanical </a:t>
            </a:r>
            <a:endParaRPr/>
          </a:p>
        </p:txBody>
      </p:sp>
      <p:sp>
        <p:nvSpPr>
          <p:cNvPr id="233" name="Google Shape;233;p3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INFN LNF and Pisa are undertaking detailed studies and prototyping of the vertex region including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Beam pipe: design, mockup of IR, paraffin cooling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Cooling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Services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Support tube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Air cooling study: prototype system at INFN-Pisa (lab tour)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Curved MIMOSIS: French project to gain direct experience with sensor bending using existing MIMOSIS sensors, aimed at FCCee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6902" y="424543"/>
            <a:ext cx="10881316" cy="6123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9035" y="555171"/>
            <a:ext cx="10126879" cy="5698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072" y="385011"/>
            <a:ext cx="10988839" cy="617620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1"/>
          <p:cNvSpPr/>
          <p:nvPr/>
        </p:nvSpPr>
        <p:spPr>
          <a:xfrm>
            <a:off x="352926" y="5133475"/>
            <a:ext cx="1251285" cy="68981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2"/>
          <p:cNvSpPr txBox="1"/>
          <p:nvPr>
            <p:ph idx="12" type="sldNum"/>
          </p:nvPr>
        </p:nvSpPr>
        <p:spPr>
          <a:xfrm>
            <a:off x="9303171" y="7956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mo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‹#›</a:t>
            </a:fld>
            <a:endParaRPr b="0" i="0" sz="1800" u="none" cap="none" strike="noStrike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pic>
        <p:nvPicPr>
          <p:cNvPr id="255" name="Google Shape;255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58903" y="-16889"/>
            <a:ext cx="930050" cy="55803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2"/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mo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Gherardo Ammirabile, INFN Pisa</a:t>
            </a:r>
            <a:endParaRPr/>
          </a:p>
        </p:txBody>
      </p:sp>
      <p:grpSp>
        <p:nvGrpSpPr>
          <p:cNvPr id="257" name="Google Shape;257;p42"/>
          <p:cNvGrpSpPr/>
          <p:nvPr/>
        </p:nvGrpSpPr>
        <p:grpSpPr>
          <a:xfrm>
            <a:off x="8575206" y="602357"/>
            <a:ext cx="3540880" cy="2399760"/>
            <a:chOff x="8651120" y="666876"/>
            <a:chExt cx="3540880" cy="2399760"/>
          </a:xfrm>
        </p:grpSpPr>
        <p:grpSp>
          <p:nvGrpSpPr>
            <p:cNvPr id="258" name="Google Shape;258;p42"/>
            <p:cNvGrpSpPr/>
            <p:nvPr/>
          </p:nvGrpSpPr>
          <p:grpSpPr>
            <a:xfrm>
              <a:off x="8975620" y="666876"/>
              <a:ext cx="3216380" cy="2399760"/>
              <a:chOff x="8975620" y="666876"/>
              <a:chExt cx="3216380" cy="2399760"/>
            </a:xfrm>
          </p:grpSpPr>
          <p:sp>
            <p:nvSpPr>
              <p:cNvPr id="259" name="Google Shape;259;p42"/>
              <p:cNvSpPr txBox="1"/>
              <p:nvPr/>
            </p:nvSpPr>
            <p:spPr>
              <a:xfrm>
                <a:off x="8975620" y="666876"/>
                <a:ext cx="2029771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mo"/>
                  <a:buNone/>
                </a:pPr>
                <a:r>
                  <a:rPr b="0" i="0" lang="en-US" sz="1800" u="none" cap="none" strike="noStrike">
                    <a:solidFill>
                      <a:srgbClr val="000000"/>
                    </a:solidFill>
                    <a:latin typeface="Arimo"/>
                    <a:ea typeface="Arimo"/>
                    <a:cs typeface="Arimo"/>
                    <a:sym typeface="Arimo"/>
                  </a:rPr>
                  <a:t>Flowmeters</a:t>
                </a:r>
                <a:endParaRPr b="0" i="0" sz="18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0" i="0" sz="11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42"/>
              <p:cNvSpPr txBox="1"/>
              <p:nvPr/>
            </p:nvSpPr>
            <p:spPr>
              <a:xfrm>
                <a:off x="8981560" y="1124359"/>
                <a:ext cx="3162925" cy="5386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mo"/>
                  <a:buNone/>
                </a:pPr>
                <a:r>
                  <a:rPr b="0" i="0" lang="en-US" sz="1800" u="none" cap="none" strike="noStrike">
                    <a:solidFill>
                      <a:srgbClr val="000000"/>
                    </a:solidFill>
                    <a:latin typeface="Arimo"/>
                    <a:ea typeface="Arimo"/>
                    <a:cs typeface="Arimo"/>
                    <a:sym typeface="Arimo"/>
                  </a:rPr>
                  <a:t>Absolute Pressure sensor</a:t>
                </a:r>
                <a:endParaRPr b="0" i="0" sz="18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42"/>
              <p:cNvSpPr txBox="1"/>
              <p:nvPr/>
            </p:nvSpPr>
            <p:spPr>
              <a:xfrm>
                <a:off x="8987461" y="1566591"/>
                <a:ext cx="3204539" cy="5386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mo"/>
                  <a:buNone/>
                </a:pPr>
                <a:r>
                  <a:rPr b="0" i="0" lang="en-US" sz="1800" u="none" cap="none" strike="noStrike">
                    <a:solidFill>
                      <a:srgbClr val="000000"/>
                    </a:solidFill>
                    <a:latin typeface="Arimo"/>
                    <a:ea typeface="Arimo"/>
                    <a:cs typeface="Arimo"/>
                    <a:sym typeface="Arimo"/>
                  </a:rPr>
                  <a:t>Temperature/Humidity sensor</a:t>
                </a:r>
                <a:endParaRPr b="0" i="0" sz="18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42"/>
              <p:cNvSpPr txBox="1"/>
              <p:nvPr/>
            </p:nvSpPr>
            <p:spPr>
              <a:xfrm>
                <a:off x="9018398" y="2041434"/>
                <a:ext cx="1599388" cy="5386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mo"/>
                  <a:buNone/>
                </a:pPr>
                <a:r>
                  <a:rPr b="0" i="0" lang="en-US" sz="1800" u="none" cap="none" strike="noStrike">
                    <a:solidFill>
                      <a:srgbClr val="000000"/>
                    </a:solidFill>
                    <a:latin typeface="Arimo"/>
                    <a:ea typeface="Arimo"/>
                    <a:cs typeface="Arimo"/>
                    <a:sym typeface="Arimo"/>
                  </a:rPr>
                  <a:t>Valve group</a:t>
                </a:r>
                <a:endParaRPr/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42"/>
              <p:cNvSpPr txBox="1"/>
              <p:nvPr/>
            </p:nvSpPr>
            <p:spPr>
              <a:xfrm>
                <a:off x="9029076" y="2528027"/>
                <a:ext cx="708148" cy="5386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mo"/>
                  <a:buNone/>
                </a:pPr>
                <a:r>
                  <a:rPr b="0" i="0" lang="en-US" sz="1800" u="none" cap="none" strike="noStrike">
                    <a:solidFill>
                      <a:srgbClr val="000000"/>
                    </a:solidFill>
                    <a:latin typeface="Arimo"/>
                    <a:ea typeface="Arimo"/>
                    <a:cs typeface="Arimo"/>
                    <a:sym typeface="Arimo"/>
                  </a:rPr>
                  <a:t>RTD</a:t>
                </a:r>
                <a:endParaRPr/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4" name="Google Shape;264;p42"/>
            <p:cNvGrpSpPr/>
            <p:nvPr/>
          </p:nvGrpSpPr>
          <p:grpSpPr>
            <a:xfrm>
              <a:off x="8651120" y="863905"/>
              <a:ext cx="330440" cy="2022992"/>
              <a:chOff x="8651120" y="863905"/>
              <a:chExt cx="330440" cy="2022992"/>
            </a:xfrm>
          </p:grpSpPr>
          <p:cxnSp>
            <p:nvCxnSpPr>
              <p:cNvPr id="265" name="Google Shape;265;p42"/>
              <p:cNvCxnSpPr/>
              <p:nvPr/>
            </p:nvCxnSpPr>
            <p:spPr>
              <a:xfrm>
                <a:off x="8804036" y="863905"/>
                <a:ext cx="0" cy="101911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66" name="Google Shape;266;p42"/>
              <p:cNvSpPr/>
              <p:nvPr/>
            </p:nvSpPr>
            <p:spPr>
              <a:xfrm>
                <a:off x="8766680" y="1256576"/>
                <a:ext cx="126942" cy="113204"/>
              </a:xfrm>
              <a:prstGeom prst="ellipse">
                <a:avLst/>
              </a:prstGeom>
              <a:solidFill>
                <a:srgbClr val="FF0000"/>
              </a:solidFill>
              <a:ln cap="flat" cmpd="sng" w="19050">
                <a:solidFill>
                  <a:srgbClr val="082836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42"/>
              <p:cNvSpPr/>
              <p:nvPr/>
            </p:nvSpPr>
            <p:spPr>
              <a:xfrm rot="10800000">
                <a:off x="8699099" y="1605383"/>
                <a:ext cx="251988" cy="269813"/>
              </a:xfrm>
              <a:prstGeom prst="triangle">
                <a:avLst>
                  <a:gd fmla="val 50000" name="adj"/>
                </a:avLst>
              </a:prstGeom>
              <a:solidFill>
                <a:schemeClr val="lt1"/>
              </a:solidFill>
              <a:ln cap="flat" cmpd="sng" w="190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8" name="Google Shape;268;p42"/>
              <p:cNvCxnSpPr/>
              <p:nvPr/>
            </p:nvCxnSpPr>
            <p:spPr>
              <a:xfrm rot="5400000">
                <a:off x="8637186" y="2604965"/>
                <a:ext cx="344758" cy="219106"/>
              </a:xfrm>
              <a:prstGeom prst="curvedConnector3">
                <a:avLst>
                  <a:gd fmla="val 50000" name="adj1"/>
                </a:avLst>
              </a:prstGeom>
              <a:noFill/>
              <a:ln cap="flat" cmpd="sng" w="19050">
                <a:solidFill>
                  <a:schemeClr val="accent2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269" name="Google Shape;269;p42"/>
              <p:cNvSpPr/>
              <p:nvPr/>
            </p:nvSpPr>
            <p:spPr>
              <a:xfrm>
                <a:off x="8651120" y="2056036"/>
                <a:ext cx="330440" cy="330440"/>
              </a:xfrm>
              <a:prstGeom prst="flowChartSummingJunction">
                <a:avLst/>
              </a:prstGeom>
              <a:solidFill>
                <a:schemeClr val="lt1"/>
              </a:solidFill>
              <a:ln cap="flat" cmpd="sng" w="19050">
                <a:solidFill>
                  <a:srgbClr val="082836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0" name="Google Shape;270;p42"/>
          <p:cNvGrpSpPr/>
          <p:nvPr/>
        </p:nvGrpSpPr>
        <p:grpSpPr>
          <a:xfrm>
            <a:off x="238869" y="2606902"/>
            <a:ext cx="3896198" cy="2989000"/>
            <a:chOff x="49927" y="2860642"/>
            <a:chExt cx="3896198" cy="2989000"/>
          </a:xfrm>
        </p:grpSpPr>
        <p:pic>
          <p:nvPicPr>
            <p:cNvPr id="271" name="Google Shape;271;p4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8795" y="2860642"/>
              <a:ext cx="3727330" cy="2989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72" name="Google Shape;272;p42"/>
            <p:cNvCxnSpPr/>
            <p:nvPr/>
          </p:nvCxnSpPr>
          <p:spPr>
            <a:xfrm>
              <a:off x="500188" y="4223435"/>
              <a:ext cx="1631830" cy="621194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med" w="med" type="triangle"/>
              <a:tailEnd len="med" w="med" type="triangle"/>
            </a:ln>
          </p:spPr>
        </p:cxnSp>
        <p:sp>
          <p:nvSpPr>
            <p:cNvPr id="273" name="Google Shape;273;p42"/>
            <p:cNvSpPr txBox="1"/>
            <p:nvPr/>
          </p:nvSpPr>
          <p:spPr>
            <a:xfrm>
              <a:off x="725075" y="4658121"/>
              <a:ext cx="13507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mo"/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 </a:t>
              </a:r>
              <a:r>
                <a:rPr b="0" i="0" lang="en-US" sz="14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1600 mm</a:t>
              </a:r>
              <a:endParaRPr b="0" i="0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endParaRPr>
            </a:p>
          </p:txBody>
        </p:sp>
        <p:cxnSp>
          <p:nvCxnSpPr>
            <p:cNvPr id="274" name="Google Shape;274;p42"/>
            <p:cNvCxnSpPr/>
            <p:nvPr/>
          </p:nvCxnSpPr>
          <p:spPr>
            <a:xfrm flipH="1" rot="10800000">
              <a:off x="317866" y="3505423"/>
              <a:ext cx="387397" cy="232651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med" w="med" type="triangle"/>
              <a:tailEnd len="med" w="med" type="triangle"/>
            </a:ln>
          </p:spPr>
        </p:cxnSp>
        <p:sp>
          <p:nvSpPr>
            <p:cNvPr id="275" name="Google Shape;275;p42"/>
            <p:cNvSpPr txBox="1"/>
            <p:nvPr/>
          </p:nvSpPr>
          <p:spPr>
            <a:xfrm rot="-1816203">
              <a:off x="62279" y="3253220"/>
              <a:ext cx="956712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mo"/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 380 mm</a:t>
              </a:r>
              <a:endParaRPr/>
            </a:p>
          </p:txBody>
        </p:sp>
        <p:sp>
          <p:nvSpPr>
            <p:cNvPr id="276" name="Google Shape;276;p42"/>
            <p:cNvSpPr txBox="1"/>
            <p:nvPr/>
          </p:nvSpPr>
          <p:spPr>
            <a:xfrm>
              <a:off x="1179243" y="3236118"/>
              <a:ext cx="1458832" cy="538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mo"/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Test section</a:t>
              </a:r>
              <a:endParaRPr b="0" i="0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77" name="Google Shape;277;p42"/>
            <p:cNvCxnSpPr/>
            <p:nvPr/>
          </p:nvCxnSpPr>
          <p:spPr>
            <a:xfrm flipH="1">
              <a:off x="1179243" y="3563482"/>
              <a:ext cx="221190" cy="317075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pic>
        <p:nvPicPr>
          <p:cNvPr id="278" name="Google Shape;278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98511" y="2908023"/>
            <a:ext cx="4722658" cy="2714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42"/>
          <p:cNvPicPr preferRelativeResize="0"/>
          <p:nvPr/>
        </p:nvPicPr>
        <p:blipFill rotWithShape="1">
          <a:blip r:embed="rId6">
            <a:alphaModFix/>
          </a:blip>
          <a:srcRect b="7316" l="0" r="0" t="18223"/>
          <a:stretch/>
        </p:blipFill>
        <p:spPr>
          <a:xfrm>
            <a:off x="9196488" y="2862643"/>
            <a:ext cx="2678937" cy="283529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42"/>
          <p:cNvSpPr txBox="1"/>
          <p:nvPr/>
        </p:nvSpPr>
        <p:spPr>
          <a:xfrm>
            <a:off x="3414494" y="5657671"/>
            <a:ext cx="610669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Designed to:</a:t>
            </a:r>
            <a:endParaRPr/>
          </a:p>
          <a:p>
            <a:pPr indent="-285750" lvl="0" marL="2857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Char char="-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adaptable</a:t>
            </a:r>
            <a:endParaRPr b="1" i="0" sz="1800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285750" lvl="0" marL="2857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Char char="-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Be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controlled</a:t>
            </a:r>
            <a:endParaRPr b="1" i="0" sz="1800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285750" lvl="0" marL="2857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Char char="-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Allow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CFD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result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verification</a:t>
            </a:r>
            <a:endParaRPr b="1" i="0" sz="1800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81" name="Google Shape;281;p42"/>
          <p:cNvSpPr txBox="1"/>
          <p:nvPr/>
        </p:nvSpPr>
        <p:spPr>
          <a:xfrm>
            <a:off x="791958" y="79476"/>
            <a:ext cx="28656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mo"/>
              <a:buNone/>
            </a:pPr>
            <a:r>
              <a:rPr b="0" i="1" lang="en-US" sz="120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FCC-ee vertex detector R&amp;D workshop, Pisa 31/10/25</a:t>
            </a:r>
            <a:endParaRPr b="0" i="0" sz="1800" u="none" cap="none" strike="noStrike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grpSp>
        <p:nvGrpSpPr>
          <p:cNvPr id="282" name="Google Shape;282;p42"/>
          <p:cNvGrpSpPr/>
          <p:nvPr/>
        </p:nvGrpSpPr>
        <p:grpSpPr>
          <a:xfrm>
            <a:off x="506808" y="757998"/>
            <a:ext cx="7562702" cy="1743074"/>
            <a:chOff x="436889" y="1287299"/>
            <a:chExt cx="7562702" cy="1743074"/>
          </a:xfrm>
        </p:grpSpPr>
        <p:grpSp>
          <p:nvGrpSpPr>
            <p:cNvPr id="283" name="Google Shape;283;p42"/>
            <p:cNvGrpSpPr/>
            <p:nvPr/>
          </p:nvGrpSpPr>
          <p:grpSpPr>
            <a:xfrm>
              <a:off x="453940" y="1287299"/>
              <a:ext cx="7545651" cy="1743074"/>
              <a:chOff x="1025409" y="781905"/>
              <a:chExt cx="7545651" cy="1743074"/>
            </a:xfrm>
          </p:grpSpPr>
          <p:grpSp>
            <p:nvGrpSpPr>
              <p:cNvPr id="284" name="Google Shape;284;p42"/>
              <p:cNvGrpSpPr/>
              <p:nvPr/>
            </p:nvGrpSpPr>
            <p:grpSpPr>
              <a:xfrm>
                <a:off x="1025409" y="781905"/>
                <a:ext cx="7545651" cy="1743074"/>
                <a:chOff x="1025409" y="781905"/>
                <a:chExt cx="7545651" cy="1743074"/>
              </a:xfrm>
            </p:grpSpPr>
            <p:grpSp>
              <p:nvGrpSpPr>
                <p:cNvPr id="285" name="Google Shape;285;p42"/>
                <p:cNvGrpSpPr/>
                <p:nvPr/>
              </p:nvGrpSpPr>
              <p:grpSpPr>
                <a:xfrm>
                  <a:off x="1025409" y="781905"/>
                  <a:ext cx="7545651" cy="1743074"/>
                  <a:chOff x="1133146" y="498512"/>
                  <a:chExt cx="7545651" cy="1743074"/>
                </a:xfrm>
              </p:grpSpPr>
              <p:grpSp>
                <p:nvGrpSpPr>
                  <p:cNvPr id="286" name="Google Shape;286;p42"/>
                  <p:cNvGrpSpPr/>
                  <p:nvPr/>
                </p:nvGrpSpPr>
                <p:grpSpPr>
                  <a:xfrm>
                    <a:off x="1133146" y="498512"/>
                    <a:ext cx="7545651" cy="1743074"/>
                    <a:chOff x="1133146" y="498512"/>
                    <a:chExt cx="7545651" cy="1743074"/>
                  </a:xfrm>
                </p:grpSpPr>
                <p:sp>
                  <p:nvSpPr>
                    <p:cNvPr id="287" name="Google Shape;287;p42"/>
                    <p:cNvSpPr/>
                    <p:nvPr/>
                  </p:nvSpPr>
                  <p:spPr>
                    <a:xfrm>
                      <a:off x="6761802" y="746317"/>
                      <a:ext cx="1008064" cy="1495269"/>
                    </a:xfrm>
                    <a:prstGeom prst="roundRect">
                      <a:avLst>
                        <a:gd fmla="val 16667" name="adj"/>
                      </a:avLst>
                    </a:prstGeom>
                    <a:solidFill>
                      <a:schemeClr val="lt1"/>
                    </a:solidFill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mo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6 bar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rgbClr val="000000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mo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0.5 m</a:t>
                      </a:r>
                      <a:r>
                        <a:rPr b="0" baseline="30000" i="0" lang="en-US" sz="1800" u="none" cap="none" strike="noStrike">
                          <a:solidFill>
                            <a:srgbClr val="000000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3</a:t>
                      </a:r>
                      <a:endParaRPr/>
                    </a:p>
                  </p:txBody>
                </p:sp>
                <p:sp>
                  <p:nvSpPr>
                    <p:cNvPr id="288" name="Google Shape;288;p42"/>
                    <p:cNvSpPr/>
                    <p:nvPr/>
                  </p:nvSpPr>
                  <p:spPr>
                    <a:xfrm>
                      <a:off x="5419824" y="1264280"/>
                      <a:ext cx="397933" cy="414867"/>
                    </a:xfrm>
                    <a:prstGeom prst="flowChartSummingJunction">
                      <a:avLst/>
                    </a:prstGeom>
                    <a:solidFill>
                      <a:schemeClr val="lt1"/>
                    </a:solidFill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" name="Google Shape;289;p42"/>
                    <p:cNvSpPr txBox="1"/>
                    <p:nvPr/>
                  </p:nvSpPr>
                  <p:spPr>
                    <a:xfrm>
                      <a:off x="6021619" y="498512"/>
                      <a:ext cx="841628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sp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en-US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Serbatoio</a:t>
                      </a:r>
                      <a:endParaRPr/>
                    </a:p>
                  </p:txBody>
                </p:sp>
                <p:sp>
                  <p:nvSpPr>
                    <p:cNvPr id="290" name="Google Shape;290;p42"/>
                    <p:cNvSpPr/>
                    <p:nvPr/>
                  </p:nvSpPr>
                  <p:spPr>
                    <a:xfrm>
                      <a:off x="3894510" y="1079665"/>
                      <a:ext cx="1478229" cy="758126"/>
                    </a:xfrm>
                    <a:prstGeom prst="roundRect">
                      <a:avLst>
                        <a:gd fmla="val 16667" name="adj"/>
                      </a:avLst>
                    </a:prstGeom>
                    <a:solidFill>
                      <a:schemeClr val="lt1"/>
                    </a:solidFill>
                    <a:ln cap="flat" cmpd="sng" w="19050">
                      <a:solidFill>
                        <a:schemeClr val="accent5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mo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000000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Settling chamber</a:t>
                      </a:r>
                      <a:endParaRPr b="0" i="0" sz="1600" u="none" cap="none" strike="noStrike">
                        <a:solidFill>
                          <a:srgbClr val="000000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</p:txBody>
                </p:sp>
                <p:cxnSp>
                  <p:nvCxnSpPr>
                    <p:cNvPr id="291" name="Google Shape;291;p42"/>
                    <p:cNvCxnSpPr/>
                    <p:nvPr/>
                  </p:nvCxnSpPr>
                  <p:spPr>
                    <a:xfrm rot="10800000">
                      <a:off x="3206083" y="1083518"/>
                      <a:ext cx="581659" cy="147809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cxnSp>
                  <p:nvCxnSpPr>
                    <p:cNvPr id="292" name="Google Shape;292;p42"/>
                    <p:cNvCxnSpPr/>
                    <p:nvPr/>
                  </p:nvCxnSpPr>
                  <p:spPr>
                    <a:xfrm rot="10800000">
                      <a:off x="3206082" y="1404577"/>
                      <a:ext cx="581659" cy="147809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cxnSp>
                  <p:nvCxnSpPr>
                    <p:cNvPr id="293" name="Google Shape;293;p42"/>
                    <p:cNvCxnSpPr/>
                    <p:nvPr/>
                  </p:nvCxnSpPr>
                  <p:spPr>
                    <a:xfrm rot="10800000">
                      <a:off x="3206622" y="1244474"/>
                      <a:ext cx="581659" cy="147809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sp>
                  <p:nvSpPr>
                    <p:cNvPr id="294" name="Google Shape;294;p42"/>
                    <p:cNvSpPr/>
                    <p:nvPr/>
                  </p:nvSpPr>
                  <p:spPr>
                    <a:xfrm>
                      <a:off x="7699183" y="840818"/>
                      <a:ext cx="126942" cy="11320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cap="flat" cmpd="sng" w="19050">
                      <a:solidFill>
                        <a:srgbClr val="082836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5" name="Google Shape;295;p42"/>
                    <p:cNvSpPr/>
                    <p:nvPr/>
                  </p:nvSpPr>
                  <p:spPr>
                    <a:xfrm>
                      <a:off x="4625935" y="1011474"/>
                      <a:ext cx="126942" cy="11320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cap="flat" cmpd="sng" w="19050">
                      <a:solidFill>
                        <a:srgbClr val="082836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96" name="Google Shape;296;p42"/>
                    <p:cNvCxnSpPr/>
                    <p:nvPr/>
                  </p:nvCxnSpPr>
                  <p:spPr>
                    <a:xfrm>
                      <a:off x="3660498" y="1156303"/>
                      <a:ext cx="0" cy="96422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97" name="Google Shape;297;p42"/>
                    <p:cNvCxnSpPr/>
                    <p:nvPr/>
                  </p:nvCxnSpPr>
                  <p:spPr>
                    <a:xfrm>
                      <a:off x="3663983" y="1339485"/>
                      <a:ext cx="0" cy="96422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98" name="Google Shape;298;p42"/>
                    <p:cNvCxnSpPr/>
                    <p:nvPr/>
                  </p:nvCxnSpPr>
                  <p:spPr>
                    <a:xfrm>
                      <a:off x="3660498" y="1480216"/>
                      <a:ext cx="0" cy="96422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99" name="Google Shape;299;p42"/>
                    <p:cNvCxnSpPr/>
                    <p:nvPr/>
                  </p:nvCxnSpPr>
                  <p:spPr>
                    <a:xfrm rot="10800000">
                      <a:off x="3206081" y="1564680"/>
                      <a:ext cx="581659" cy="147809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cxnSp>
                  <p:nvCxnSpPr>
                    <p:cNvPr id="300" name="Google Shape;300;p42"/>
                    <p:cNvCxnSpPr/>
                    <p:nvPr/>
                  </p:nvCxnSpPr>
                  <p:spPr>
                    <a:xfrm>
                      <a:off x="3660497" y="1640319"/>
                      <a:ext cx="0" cy="96422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301" name="Google Shape;301;p42"/>
                    <p:cNvSpPr/>
                    <p:nvPr/>
                  </p:nvSpPr>
                  <p:spPr>
                    <a:xfrm rot="10800000">
                      <a:off x="4278986" y="1842519"/>
                      <a:ext cx="265719" cy="234409"/>
                    </a:xfrm>
                    <a:prstGeom prst="triangle">
                      <a:avLst>
                        <a:gd fmla="val 50000" name="adj"/>
                      </a:avLst>
                    </a:prstGeom>
                    <a:solidFill>
                      <a:schemeClr val="lt1"/>
                    </a:solidFill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302" name="Google Shape;302;p42"/>
                    <p:cNvCxnSpPr/>
                    <p:nvPr/>
                  </p:nvCxnSpPr>
                  <p:spPr>
                    <a:xfrm rot="10800000">
                      <a:off x="7762654" y="1493951"/>
                      <a:ext cx="209550" cy="0"/>
                    </a:xfrm>
                    <a:prstGeom prst="straightConnector1">
                      <a:avLst/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sp>
                  <p:nvSpPr>
                    <p:cNvPr id="303" name="Google Shape;303;p42"/>
                    <p:cNvSpPr txBox="1"/>
                    <p:nvPr/>
                  </p:nvSpPr>
                  <p:spPr>
                    <a:xfrm>
                      <a:off x="7979191" y="1286440"/>
                      <a:ext cx="699606" cy="369332"/>
                    </a:xfrm>
                    <a:prstGeom prst="rect">
                      <a:avLst/>
                    </a:prstGeom>
                    <a:noFill/>
                    <a:ln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t" bIns="45700" lIns="91425" spcFirstLastPara="1" rIns="91425" wrap="square" tIns="45700">
                      <a:sp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mo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Drier</a:t>
                      </a:r>
                      <a:endParaRPr b="0" i="0" sz="1800" u="none" cap="none" strike="noStrike">
                        <a:solidFill>
                          <a:srgbClr val="000000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</p:txBody>
                </p:sp>
                <p:cxnSp>
                  <p:nvCxnSpPr>
                    <p:cNvPr id="304" name="Google Shape;304;p42"/>
                    <p:cNvCxnSpPr/>
                    <p:nvPr/>
                  </p:nvCxnSpPr>
                  <p:spPr>
                    <a:xfrm rot="10800000">
                      <a:off x="2229470" y="992251"/>
                      <a:ext cx="864438" cy="0"/>
                    </a:xfrm>
                    <a:prstGeom prst="straightConnector1">
                      <a:avLst/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305" name="Google Shape;305;p42"/>
                    <p:cNvCxnSpPr/>
                    <p:nvPr/>
                  </p:nvCxnSpPr>
                  <p:spPr>
                    <a:xfrm rot="10800000">
                      <a:off x="2221198" y="1855689"/>
                      <a:ext cx="872710" cy="0"/>
                    </a:xfrm>
                    <a:prstGeom prst="straightConnector1">
                      <a:avLst/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306" name="Google Shape;306;p42"/>
                    <p:cNvSpPr/>
                    <p:nvPr/>
                  </p:nvSpPr>
                  <p:spPr>
                    <a:xfrm rot="-5400000">
                      <a:off x="1233796" y="847055"/>
                      <a:ext cx="886752" cy="1088052"/>
                    </a:xfrm>
                    <a:prstGeom prst="flowChartManualOperation">
                      <a:avLst/>
                    </a:prstGeom>
                    <a:solidFill>
                      <a:schemeClr val="lt1"/>
                    </a:solidFill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07" name="Google Shape;307;p42"/>
                    <p:cNvSpPr txBox="1"/>
                    <p:nvPr/>
                  </p:nvSpPr>
                  <p:spPr>
                    <a:xfrm>
                      <a:off x="2102094" y="1059356"/>
                      <a:ext cx="1119189" cy="6463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sp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mo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Test section</a:t>
                      </a:r>
                      <a:endParaRPr b="0" i="0" sz="1800" u="none" cap="none" strike="noStrike">
                        <a:solidFill>
                          <a:srgbClr val="000000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</p:txBody>
                </p:sp>
                <p:cxnSp>
                  <p:nvCxnSpPr>
                    <p:cNvPr id="308" name="Google Shape;308;p42"/>
                    <p:cNvCxnSpPr/>
                    <p:nvPr/>
                  </p:nvCxnSpPr>
                  <p:spPr>
                    <a:xfrm rot="5400000">
                      <a:off x="2242885" y="857370"/>
                      <a:ext cx="369332" cy="198718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accent2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cxnSp>
                  <p:nvCxnSpPr>
                    <p:cNvPr id="309" name="Google Shape;309;p42"/>
                    <p:cNvCxnSpPr/>
                    <p:nvPr/>
                  </p:nvCxnSpPr>
                  <p:spPr>
                    <a:xfrm>
                      <a:off x="3093908" y="992251"/>
                      <a:ext cx="0" cy="863438"/>
                    </a:xfrm>
                    <a:prstGeom prst="straightConnector1">
                      <a:avLst/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310" name="Google Shape;310;p42"/>
                    <p:cNvCxnSpPr/>
                    <p:nvPr/>
                  </p:nvCxnSpPr>
                  <p:spPr>
                    <a:xfrm rot="10800000">
                      <a:off x="3193558" y="1731839"/>
                      <a:ext cx="581659" cy="147809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cxnSp>
                  <p:nvCxnSpPr>
                    <p:cNvPr id="311" name="Google Shape;311;p42"/>
                    <p:cNvCxnSpPr/>
                    <p:nvPr/>
                  </p:nvCxnSpPr>
                  <p:spPr>
                    <a:xfrm>
                      <a:off x="3647974" y="1807478"/>
                      <a:ext cx="0" cy="96422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312" name="Google Shape;312;p42"/>
                    <p:cNvCxnSpPr/>
                    <p:nvPr/>
                  </p:nvCxnSpPr>
                  <p:spPr>
                    <a:xfrm rot="10800000">
                      <a:off x="3200902" y="921388"/>
                      <a:ext cx="581659" cy="147809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dk1"/>
                      </a:solidFill>
                      <a:prstDash val="solid"/>
                      <a:miter lim="800000"/>
                      <a:headEnd len="sm" w="sm" type="none"/>
                      <a:tailEnd len="med" w="med" type="triangle"/>
                    </a:ln>
                  </p:spPr>
                </p:cxnSp>
                <p:cxnSp>
                  <p:nvCxnSpPr>
                    <p:cNvPr id="313" name="Google Shape;313;p42"/>
                    <p:cNvCxnSpPr/>
                    <p:nvPr/>
                  </p:nvCxnSpPr>
                  <p:spPr>
                    <a:xfrm>
                      <a:off x="3655318" y="997027"/>
                      <a:ext cx="0" cy="96422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miter lim="800000"/>
                      <a:headEnd len="sm" w="sm" type="none"/>
                      <a:tailEnd len="sm" w="sm" type="none"/>
                    </a:ln>
                  </p:spPr>
                </p:cxnSp>
              </p:grpSp>
              <p:cxnSp>
                <p:nvCxnSpPr>
                  <p:cNvPr id="314" name="Google Shape;314;p42"/>
                  <p:cNvCxnSpPr/>
                  <p:nvPr/>
                </p:nvCxnSpPr>
                <p:spPr>
                  <a:xfrm>
                    <a:off x="2223292" y="992251"/>
                    <a:ext cx="0" cy="863438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1"/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5" name="Google Shape;315;p42"/>
                  <p:cNvCxnSpPr/>
                  <p:nvPr/>
                </p:nvCxnSpPr>
                <p:spPr>
                  <a:xfrm rot="5400000">
                    <a:off x="2424576" y="844992"/>
                    <a:ext cx="369332" cy="198718"/>
                  </a:xfrm>
                  <a:prstGeom prst="curvedConnector3">
                    <a:avLst>
                      <a:gd fmla="val 50000" name="adj1"/>
                    </a:avLst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miter lim="800000"/>
                    <a:headEnd len="sm" w="sm" type="none"/>
                    <a:tailEnd len="med" w="med" type="triangle"/>
                  </a:ln>
                </p:spPr>
              </p:cxnSp>
              <p:cxnSp>
                <p:nvCxnSpPr>
                  <p:cNvPr id="316" name="Google Shape;316;p42"/>
                  <p:cNvCxnSpPr/>
                  <p:nvPr/>
                </p:nvCxnSpPr>
                <p:spPr>
                  <a:xfrm rot="5400000">
                    <a:off x="2635148" y="844992"/>
                    <a:ext cx="369332" cy="198718"/>
                  </a:xfrm>
                  <a:prstGeom prst="curvedConnector3">
                    <a:avLst>
                      <a:gd fmla="val 50000" name="adj1"/>
                    </a:avLst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miter lim="800000"/>
                    <a:headEnd len="sm" w="sm" type="none"/>
                    <a:tailEnd len="med" w="med" type="triangle"/>
                  </a:ln>
                </p:spPr>
              </p:cxnSp>
              <p:cxnSp>
                <p:nvCxnSpPr>
                  <p:cNvPr id="317" name="Google Shape;317;p42"/>
                  <p:cNvCxnSpPr/>
                  <p:nvPr/>
                </p:nvCxnSpPr>
                <p:spPr>
                  <a:xfrm rot="5400000">
                    <a:off x="2837900" y="850505"/>
                    <a:ext cx="369332" cy="198718"/>
                  </a:xfrm>
                  <a:prstGeom prst="curvedConnector3">
                    <a:avLst>
                      <a:gd fmla="val 50000" name="adj1"/>
                    </a:avLst>
                  </a:prstGeom>
                  <a:noFill/>
                  <a:ln cap="flat" cmpd="sng" w="19050">
                    <a:solidFill>
                      <a:schemeClr val="accent2"/>
                    </a:solidFill>
                    <a:prstDash val="solid"/>
                    <a:miter lim="800000"/>
                    <a:headEnd len="sm" w="sm" type="none"/>
                    <a:tailEnd len="med" w="med" type="triangle"/>
                  </a:ln>
                </p:spPr>
              </p:cxnSp>
            </p:grpSp>
            <p:sp>
              <p:nvSpPr>
                <p:cNvPr id="318" name="Google Shape;318;p42"/>
                <p:cNvSpPr/>
                <p:nvPr/>
              </p:nvSpPr>
              <p:spPr>
                <a:xfrm>
                  <a:off x="5770609" y="1033326"/>
                  <a:ext cx="671699" cy="1462458"/>
                </a:xfrm>
                <a:prstGeom prst="rect">
                  <a:avLst/>
                </a:prstGeom>
                <a:noFill/>
                <a:ln cap="flat" cmpd="sng" w="19050">
                  <a:solidFill>
                    <a:srgbClr val="C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97132"/>
                    </a:buClr>
                    <a:buSzPts val="1600"/>
                    <a:buFont typeface="Arial"/>
                    <a:buNone/>
                  </a:pPr>
                  <a:r>
                    <a:rPr b="1" i="0" lang="en-US" sz="1600" u="none" cap="none" strike="noStrike">
                      <a:solidFill>
                        <a:srgbClr val="E97132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H</a:t>
                  </a:r>
                  <a:endParaRPr/>
                </a:p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97132"/>
                    </a:buClr>
                    <a:buSzPts val="1600"/>
                    <a:buFont typeface="Arial"/>
                    <a:buNone/>
                  </a:pPr>
                  <a:r>
                    <a:rPr b="1" i="0" lang="en-US" sz="1600" u="none" cap="none" strike="noStrike">
                      <a:solidFill>
                        <a:srgbClr val="E97132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E</a:t>
                  </a:r>
                  <a:endParaRPr/>
                </a:p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97132"/>
                    </a:buClr>
                    <a:buSzPts val="1600"/>
                    <a:buFont typeface="Arial"/>
                    <a:buNone/>
                  </a:pPr>
                  <a:r>
                    <a:rPr b="1" i="0" lang="en-US" sz="1600" u="none" cap="none" strike="noStrike">
                      <a:solidFill>
                        <a:srgbClr val="E97132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</a:t>
                  </a:r>
                  <a:endParaRPr/>
                </a:p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E97132"/>
                    </a:buClr>
                    <a:buSzPts val="1600"/>
                    <a:buFont typeface="Arial"/>
                    <a:buNone/>
                  </a:pPr>
                  <a:r>
                    <a:rPr b="1" i="0" lang="en-US" sz="1600" u="none" cap="none" strike="noStrike">
                      <a:solidFill>
                        <a:srgbClr val="E97132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 Exch</a:t>
                  </a:r>
                  <a:endParaRPr b="0" i="0" sz="1600" u="none" cap="none" strike="noStrike">
                    <a:solidFill>
                      <a:srgbClr val="E97132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19" name="Google Shape;319;p42"/>
              <p:cNvCxnSpPr/>
              <p:nvPr/>
            </p:nvCxnSpPr>
            <p:spPr>
              <a:xfrm rot="10800000">
                <a:off x="6442308" y="1777344"/>
                <a:ext cx="20955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</p:grpSp>
        <p:sp>
          <p:nvSpPr>
            <p:cNvPr id="320" name="Google Shape;320;p42"/>
            <p:cNvSpPr txBox="1"/>
            <p:nvPr/>
          </p:nvSpPr>
          <p:spPr>
            <a:xfrm>
              <a:off x="436889" y="1975491"/>
              <a:ext cx="111918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mo"/>
                <a:buNone/>
              </a:pPr>
              <a:r>
                <a:rPr b="0" i="0" lang="en-US" sz="1800" u="none" cap="none" strike="noStrike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Diffuser</a:t>
              </a:r>
              <a:endParaRPr b="0" i="0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Program</a:t>
            </a:r>
            <a:endParaRPr/>
          </a:p>
        </p:txBody>
      </p:sp>
      <p:sp>
        <p:nvSpPr>
          <p:cNvPr id="147" name="Google Shape;147;p25"/>
          <p:cNvSpPr txBox="1"/>
          <p:nvPr>
            <p:ph idx="1" type="body"/>
          </p:nvPr>
        </p:nvSpPr>
        <p:spPr>
          <a:xfrm>
            <a:off x="522514" y="1690688"/>
            <a:ext cx="1114697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Group Presentations: 7 European groups + a US survey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Constraints and Requirements: Physics requirements and Backgrounds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Layout and Simulation: Layout comparisons, alternatives, exp from Belle II, background rejection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Sensor R&amp;D: ~6 different MAPS sensors/projects were discussed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Mechanical Developments: beam pipe,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Systems and Readout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Discussion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3"/>
          <p:cNvSpPr txBox="1"/>
          <p:nvPr>
            <p:ph idx="12" type="sldNum"/>
          </p:nvPr>
        </p:nvSpPr>
        <p:spPr>
          <a:xfrm>
            <a:off x="9303171" y="7956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mo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‹#›</a:t>
            </a:fld>
            <a:endParaRPr b="0" i="0" sz="1800" u="none" cap="none" strike="noStrike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326" name="Google Shape;326;p43"/>
          <p:cNvSpPr txBox="1"/>
          <p:nvPr/>
        </p:nvSpPr>
        <p:spPr>
          <a:xfrm>
            <a:off x="4221254" y="77461"/>
            <a:ext cx="3749492" cy="369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mo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Gherardo Ammirabile, INFN Pisa</a:t>
            </a:r>
            <a:endParaRPr/>
          </a:p>
        </p:txBody>
      </p:sp>
      <p:pic>
        <p:nvPicPr>
          <p:cNvPr id="327" name="Google Shape;32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58903" y="-16889"/>
            <a:ext cx="930050" cy="5580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muro, testo, lavagna, interno&#10;&#10;Il contenuto generato dall'IA potrebbe non essere corretto." id="328" name="Google Shape;328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4828868" y="1996666"/>
            <a:ext cx="4062656" cy="3046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83271" y="1488834"/>
            <a:ext cx="3046992" cy="4062656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43"/>
          <p:cNvSpPr txBox="1"/>
          <p:nvPr/>
        </p:nvSpPr>
        <p:spPr>
          <a:xfrm>
            <a:off x="791958" y="79476"/>
            <a:ext cx="28656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mo"/>
              <a:buNone/>
            </a:pPr>
            <a:r>
              <a:rPr b="0" i="1" lang="en-US" sz="1200" u="none" cap="none" strike="noStrike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FCC-ee vertex detector R&amp;D workshop, Pisa 31/10/25</a:t>
            </a:r>
            <a:endParaRPr b="0" i="0" sz="1800" u="none" cap="none" strike="noStrike">
              <a:solidFill>
                <a:srgbClr val="FFFFFF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331" name="Google Shape;331;p43"/>
          <p:cNvSpPr txBox="1"/>
          <p:nvPr/>
        </p:nvSpPr>
        <p:spPr>
          <a:xfrm>
            <a:off x="286314" y="1238255"/>
            <a:ext cx="4599470" cy="5078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b="1" i="0" lang="en-US" sz="1800" u="sng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CONCLUSIONS: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</a:pPr>
            <a:r>
              <a:t/>
            </a:r>
            <a:endParaRPr b="1" i="0" sz="1800" u="sng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AutoNum type="arabicPeriod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The air cooling system seems to be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     adequate for the case study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</a:pPr>
            <a:r>
              <a:t/>
            </a:r>
            <a:endParaRPr b="1" i="0" sz="1800" u="sng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AutoNum type="arabicPeriod" startAt="2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The compressed air system is stable and dynamic, allowing continuous testing for different solutions</a:t>
            </a:r>
            <a:endParaRPr/>
          </a:p>
          <a:p>
            <a:pPr indent="-2286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AutoNum type="arabicPeriod" startAt="2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It’s possible to control and monitor the properties of the air being introduced into the test section in terms of: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</a:t>
            </a:r>
            <a:r>
              <a:rPr b="1" i="1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- Flow rate (Pressure)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b="1" i="1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- Humidity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mo"/>
              <a:buNone/>
            </a:pPr>
            <a:r>
              <a:rPr b="1" i="1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	- Temperature</a:t>
            </a:r>
            <a:br>
              <a:rPr b="1" i="0" lang="en-US" sz="1800" u="sng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</a:br>
            <a:endParaRPr b="0" i="0" sz="1800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AutoNum type="arabicPeriod" startAt="4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The maximum flow rate required for cooling is determined by the vibration allowed by the structure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</a:br>
            <a:endParaRPr b="0" i="0" sz="1800" u="none" cap="none" strike="noStrike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/>
          <p:nvPr>
            <p:ph type="title"/>
          </p:nvPr>
        </p:nvSpPr>
        <p:spPr>
          <a:xfrm>
            <a:off x="1030067" y="37080"/>
            <a:ext cx="9983373" cy="917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Arial"/>
              <a:buNone/>
            </a:pPr>
            <a:r>
              <a:rPr lang="en-US"/>
              <a:t>Sensor Bending</a:t>
            </a:r>
            <a:endParaRPr/>
          </a:p>
        </p:txBody>
      </p:sp>
      <p:pic>
        <p:nvPicPr>
          <p:cNvPr id="337" name="Google Shape;337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38335" y="1548456"/>
            <a:ext cx="2599665" cy="4621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6468" y="1242482"/>
            <a:ext cx="4927600" cy="369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4892092">
            <a:off x="1316051" y="4764250"/>
            <a:ext cx="1456267" cy="109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03447" y="4015387"/>
            <a:ext cx="3790151" cy="2842613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4"/>
          <p:cNvSpPr/>
          <p:nvPr/>
        </p:nvSpPr>
        <p:spPr>
          <a:xfrm rot="2750344">
            <a:off x="2991820" y="3142236"/>
            <a:ext cx="462352" cy="397557"/>
          </a:xfrm>
          <a:prstGeom prst="parallelogram">
            <a:avLst>
              <a:gd fmla="val 23698" name="adj"/>
            </a:avLst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44"/>
          <p:cNvSpPr/>
          <p:nvPr/>
        </p:nvSpPr>
        <p:spPr>
          <a:xfrm rot="-5245781">
            <a:off x="3238445" y="2766542"/>
            <a:ext cx="768064" cy="765287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med" w="med" type="triangl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44"/>
          <p:cNvSpPr txBox="1"/>
          <p:nvPr/>
        </p:nvSpPr>
        <p:spPr>
          <a:xfrm>
            <a:off x="3622477" y="2522483"/>
            <a:ext cx="819455" cy="369332"/>
          </a:xfrm>
          <a:prstGeom prst="rect">
            <a:avLst/>
          </a:prstGeom>
          <a:solidFill>
            <a:schemeClr val="lt1">
              <a:alpha val="81960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Sensor</a:t>
            </a:r>
            <a:endParaRPr/>
          </a:p>
        </p:txBody>
      </p:sp>
      <p:cxnSp>
        <p:nvCxnSpPr>
          <p:cNvPr id="344" name="Google Shape;344;p44"/>
          <p:cNvCxnSpPr/>
          <p:nvPr/>
        </p:nvCxnSpPr>
        <p:spPr>
          <a:xfrm>
            <a:off x="3222996" y="3762703"/>
            <a:ext cx="1480451" cy="3095297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345" name="Google Shape;345;p44"/>
          <p:cNvCxnSpPr/>
          <p:nvPr/>
        </p:nvCxnSpPr>
        <p:spPr>
          <a:xfrm>
            <a:off x="4067733" y="3242441"/>
            <a:ext cx="4351053" cy="772946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346" name="Google Shape;346;p44"/>
          <p:cNvSpPr txBox="1"/>
          <p:nvPr/>
        </p:nvSpPr>
        <p:spPr>
          <a:xfrm>
            <a:off x="7347331" y="4568850"/>
            <a:ext cx="1606530" cy="369332"/>
          </a:xfrm>
          <a:prstGeom prst="rect">
            <a:avLst/>
          </a:prstGeom>
          <a:solidFill>
            <a:schemeClr val="lt1">
              <a:alpha val="81176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Sensor support</a:t>
            </a:r>
            <a:endParaRPr/>
          </a:p>
        </p:txBody>
      </p:sp>
      <p:sp>
        <p:nvSpPr>
          <p:cNvPr id="347" name="Google Shape;347;p44"/>
          <p:cNvSpPr/>
          <p:nvPr/>
        </p:nvSpPr>
        <p:spPr>
          <a:xfrm rot="-5245781">
            <a:off x="6601198" y="4941802"/>
            <a:ext cx="1431390" cy="1074809"/>
          </a:xfrm>
          <a:prstGeom prst="arc">
            <a:avLst>
              <a:gd fmla="val 16200000" name="adj1"/>
              <a:gd fmla="val 716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med" w="med" type="triangl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44"/>
          <p:cNvSpPr txBox="1"/>
          <p:nvPr/>
        </p:nvSpPr>
        <p:spPr>
          <a:xfrm>
            <a:off x="1248472" y="5985417"/>
            <a:ext cx="15521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counterweight</a:t>
            </a:r>
            <a:endParaRPr/>
          </a:p>
        </p:txBody>
      </p:sp>
      <p:sp>
        <p:nvSpPr>
          <p:cNvPr id="349" name="Google Shape;349;p44"/>
          <p:cNvSpPr txBox="1"/>
          <p:nvPr/>
        </p:nvSpPr>
        <p:spPr>
          <a:xfrm rot="2141706">
            <a:off x="2261890" y="2057837"/>
            <a:ext cx="1077474" cy="369332"/>
          </a:xfrm>
          <a:prstGeom prst="rect">
            <a:avLst/>
          </a:prstGeom>
          <a:solidFill>
            <a:schemeClr val="lt1">
              <a:alpha val="44705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Millar foil</a:t>
            </a:r>
            <a:endParaRPr/>
          </a:p>
        </p:txBody>
      </p:sp>
      <p:pic>
        <p:nvPicPr>
          <p:cNvPr id="350" name="Google Shape;350;p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20786" y="1242482"/>
            <a:ext cx="2305183" cy="1728887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4"/>
          <p:cNvSpPr txBox="1"/>
          <p:nvPr/>
        </p:nvSpPr>
        <p:spPr>
          <a:xfrm>
            <a:off x="4773890" y="4753516"/>
            <a:ext cx="1034450" cy="369332"/>
          </a:xfrm>
          <a:prstGeom prst="rect">
            <a:avLst/>
          </a:prstGeom>
          <a:solidFill>
            <a:schemeClr val="lt1">
              <a:alpha val="81176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Mandrell</a:t>
            </a:r>
            <a:endParaRPr/>
          </a:p>
        </p:txBody>
      </p:sp>
      <p:cxnSp>
        <p:nvCxnSpPr>
          <p:cNvPr id="352" name="Google Shape;352;p44"/>
          <p:cNvCxnSpPr/>
          <p:nvPr/>
        </p:nvCxnSpPr>
        <p:spPr>
          <a:xfrm>
            <a:off x="5291115" y="5122848"/>
            <a:ext cx="296885" cy="536272"/>
          </a:xfrm>
          <a:prstGeom prst="straightConnector1">
            <a:avLst/>
          </a:prstGeom>
          <a:noFill/>
          <a:ln cap="flat" cmpd="sng" w="25400">
            <a:solidFill>
              <a:schemeClr val="accent2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353" name="Google Shape;353;p4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5400000">
            <a:off x="7773385" y="1270240"/>
            <a:ext cx="1505900" cy="1450383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4"/>
          <p:cNvSpPr txBox="1"/>
          <p:nvPr>
            <p:ph idx="12" type="sldNum"/>
          </p:nvPr>
        </p:nvSpPr>
        <p:spPr>
          <a:xfrm>
            <a:off x="9448800" y="645579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71"/>
              <a:buFont typeface="Times New Roman"/>
              <a:buNone/>
            </a:pPr>
            <a:fld id="{00000000-1234-1234-1234-123412341234}" type="slidenum">
              <a:rPr b="0" i="0" lang="en-US" sz="1371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371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System and Readout </a:t>
            </a:r>
            <a:endParaRPr/>
          </a:p>
        </p:txBody>
      </p:sp>
      <p:sp>
        <p:nvSpPr>
          <p:cNvPr id="360" name="Google Shape;360;p45"/>
          <p:cNvSpPr txBox="1"/>
          <p:nvPr>
            <p:ph idx="1" type="body"/>
          </p:nvPr>
        </p:nvSpPr>
        <p:spPr>
          <a:xfrm>
            <a:off x="561775" y="1825625"/>
            <a:ext cx="111033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ATLAS pixels serial power (cancelled)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EIC serial power (cancelled)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Serial power and flex R&amp;D: CCF + Oxford consortium looking at low mass flex, system design and test, novel in-house PCB fabrication, leveraging ATLAS pixel chip efforts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Low mass packaging R&amp;D: Trento/Torino/FBK: Al PCB integrated with ALPIDE, HEP and space applications, hi-freq design and test, low mass in-house process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Wireless communications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Trigger vs triggerless readout (Christoph)</a:t>
            </a:r>
            <a:endParaRPr/>
          </a:p>
          <a:p>
            <a:pPr indent="-19479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268"/>
              <a:buChar char="•"/>
            </a:pPr>
            <a:r>
              <a:rPr lang="en-US" sz="2267"/>
              <a:t>bottomline: triggerless is desired and potentially possible, but more studies needed</a:t>
            </a:r>
            <a:endParaRPr sz="2267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980" y="401053"/>
            <a:ext cx="10893592" cy="6047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3137" y="274620"/>
            <a:ext cx="11818735" cy="6583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0151" y="442883"/>
            <a:ext cx="10608502" cy="5988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411" y="401053"/>
            <a:ext cx="11060744" cy="6192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0986" y="288757"/>
            <a:ext cx="11298649" cy="6208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0562" y="368968"/>
            <a:ext cx="10911270" cy="6031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752" y="224589"/>
            <a:ext cx="11352727" cy="6304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The next 4 slides were shown by me concerning the US community and interests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3"/>
          <p:cNvSpPr txBox="1"/>
          <p:nvPr>
            <p:ph type="title"/>
          </p:nvPr>
        </p:nvSpPr>
        <p:spPr>
          <a:xfrm>
            <a:off x="838200" y="365125"/>
            <a:ext cx="10515600" cy="498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Discussion</a:t>
            </a:r>
            <a:endParaRPr/>
          </a:p>
        </p:txBody>
      </p:sp>
      <p:sp>
        <p:nvSpPr>
          <p:cNvPr id="401" name="Google Shape;401;p53"/>
          <p:cNvSpPr txBox="1"/>
          <p:nvPr>
            <p:ph idx="1" type="body"/>
          </p:nvPr>
        </p:nvSpPr>
        <p:spPr>
          <a:xfrm>
            <a:off x="838200" y="942138"/>
            <a:ext cx="10515600" cy="50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20193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 workshop concluded with a discussion session.  The notes are posted at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https://docs.google.com/document/d/1ulksumSiOGZRIyY9EpyfTOrVTL4iTLWTgo3P353giDA/edit?tab=t.0</a:t>
            </a:r>
            <a:endParaRPr/>
          </a:p>
          <a:p>
            <a:pPr indent="-20193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Requirement and Constraints</a:t>
            </a:r>
            <a:endParaRPr/>
          </a:p>
          <a:p>
            <a:pPr indent="-20193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Layout and Simulation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1</a:t>
            </a:r>
            <a:r>
              <a:rPr baseline="30000" lang="en-US"/>
              <a:t>st</a:t>
            </a:r>
            <a:r>
              <a:rPr lang="en-US"/>
              <a:t> layer VTX on the beam pipe?  Heat, vibrations, inside not favored by accelerator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Reconstruction software for integrated study of vertex+gaseous tracker + silicon wrapper around the corner</a:t>
            </a:r>
            <a:endParaRPr/>
          </a:p>
          <a:p>
            <a:pPr indent="-20955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Need to develop this centrally, together</a:t>
            </a:r>
            <a:endParaRPr/>
          </a:p>
          <a:p>
            <a:pPr indent="-20955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Compare VXD layouts in full simulation e.g. also in terms of jet flavour tagging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Final uncertainty on physics observable to actually compare layouts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Need PhD students to contribute to high-level reconstruction and case studies 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B</a:t>
            </a:r>
            <a:r>
              <a:rPr baseline="30000" lang="en-US"/>
              <a:t>0</a:t>
            </a:r>
            <a:r>
              <a:rPr lang="en-US"/>
              <a:t> → K</a:t>
            </a:r>
            <a:r>
              <a:rPr baseline="30000" lang="en-US"/>
              <a:t>*0</a:t>
            </a:r>
            <a:r>
              <a:rPr lang="en-US"/>
              <a:t> τ</a:t>
            </a:r>
            <a:r>
              <a:rPr baseline="30000" lang="en-US"/>
              <a:t>+</a:t>
            </a:r>
            <a:r>
              <a:rPr lang="en-US"/>
              <a:t>τ</a:t>
            </a:r>
            <a:r>
              <a:rPr baseline="30000" lang="en-US"/>
              <a:t>-</a:t>
            </a:r>
            <a:r>
              <a:rPr lang="en-US"/>
              <a:t> , strange Yukawa, …?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Integrated optimization of inner vertex + beam pipe (maybe it’s overall better to be at larger radius but have a lower-X</a:t>
            </a:r>
            <a:r>
              <a:rPr baseline="-25000" lang="en-US"/>
              <a:t>0</a:t>
            </a:r>
            <a:r>
              <a:rPr lang="en-US"/>
              <a:t> beam pipe instead?)</a:t>
            </a:r>
            <a:endParaRPr/>
          </a:p>
          <a:p>
            <a:pPr indent="-20574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Issues around larger B field, wrapper layer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Discussion continued</a:t>
            </a:r>
            <a:endParaRPr/>
          </a:p>
        </p:txBody>
      </p:sp>
      <p:sp>
        <p:nvSpPr>
          <p:cNvPr id="407" name="Google Shape;407;p5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0050" lvl="0" marL="457200" rtl="0" algn="l"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US" sz="3700"/>
              <a:t>Sensors</a:t>
            </a:r>
            <a:endParaRPr sz="37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Inner vertex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achieving</a:t>
            </a:r>
            <a:r>
              <a:rPr lang="en-US"/>
              <a:t> 3-5 micron resolution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100 MHz/cm^2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time resolution actually needed inner layers vs power budget?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dead space from stitching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Outer vertex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timing layer here considering higher B field etc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could pixelated LGADs be an integrated solution?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Impact of (unknown?) foundry schedules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3D is it a real possibility? FCCee time frame, cost? </a:t>
            </a:r>
            <a:r>
              <a:rPr lang="en-US"/>
              <a:t>value</a:t>
            </a:r>
            <a:r>
              <a:rPr lang="en-US"/>
              <a:t> added?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continued</a:t>
            </a:r>
            <a:endParaRPr/>
          </a:p>
        </p:txBody>
      </p:sp>
      <p:sp>
        <p:nvSpPr>
          <p:cNvPr id="413" name="Google Shape;413;p55"/>
          <p:cNvSpPr txBox="1"/>
          <p:nvPr>
            <p:ph idx="1" type="body"/>
          </p:nvPr>
        </p:nvSpPr>
        <p:spPr>
          <a:xfrm>
            <a:off x="838200" y="1453925"/>
            <a:ext cx="10515600" cy="5092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70205" lvl="0" marL="457200" rtl="0" algn="l">
              <a:spcBef>
                <a:spcPts val="1000"/>
              </a:spcBef>
              <a:spcAft>
                <a:spcPts val="0"/>
              </a:spcAft>
              <a:buSzPct val="72402"/>
              <a:buChar char="•"/>
            </a:pPr>
            <a:r>
              <a:rPr b="1" lang="en-US" sz="3623"/>
              <a:t>Mechanical</a:t>
            </a:r>
            <a:endParaRPr b="1" sz="3623"/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beam pipe mock-up: carbon fiber outer shell could be very interesting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beam pipe mock-up: vibrational studies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beam pipe mock-up: how to connect the inner Vertex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beam pipe mock-up: how to connect properly support the lumical and stability measurements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beam pipe mock-up: installation sequence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service integration: again vibration studies, interplay between relatively heavy and rigid services with very light mechanical structure and air flow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service integration: sequence of installation and service connection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curved sensors: more experience is needed also from other institutes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curved sensors: study different support structures and installation sequence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248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ct val="100000"/>
              <a:buChar char="•"/>
            </a:pPr>
            <a:r>
              <a:rPr lang="en-US" sz="2480">
                <a:solidFill>
                  <a:srgbClr val="4A86E8"/>
                </a:solidFill>
                <a:latin typeface="Arial"/>
                <a:ea typeface="Arial"/>
                <a:cs typeface="Arial"/>
                <a:sym typeface="Arial"/>
              </a:rPr>
              <a:t>air cooling: vibration and stability studies, different types of fluids (air, nitrogen, helium), temperature of the air etc.</a:t>
            </a:r>
            <a:endParaRPr sz="2480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3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56"/>
          <p:cNvSpPr txBox="1"/>
          <p:nvPr>
            <p:ph type="title"/>
          </p:nvPr>
        </p:nvSpPr>
        <p:spPr>
          <a:xfrm>
            <a:off x="838200" y="4999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continued</a:t>
            </a:r>
            <a:endParaRPr/>
          </a:p>
        </p:txBody>
      </p:sp>
      <p:sp>
        <p:nvSpPr>
          <p:cNvPr id="419" name="Google Shape;419;p5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0050" lvl="0" marL="457200" rtl="0" algn="l"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b="1" lang="en-US" sz="3700"/>
              <a:t>Systems and Readout</a:t>
            </a:r>
            <a:endParaRPr b="1" sz="37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Al tapes attractive for mass but a niche technology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20-25 year time frame, vendor stability?  In-house?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Serial systems shown were small scale, need to “get serious” about engineering a large scale 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Serial protection, bypass, monitoring, low noise operation, etc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Are there radiation issues for wireless systems?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5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Opportunities or strategy points</a:t>
            </a:r>
            <a:endParaRPr/>
          </a:p>
        </p:txBody>
      </p:sp>
      <p:sp>
        <p:nvSpPr>
          <p:cNvPr id="425" name="Google Shape;425;p5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Layout and simulation - already starting 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MAPS effort to ramp 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3D?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wafer bending technology, develop US </a:t>
            </a:r>
            <a:r>
              <a:rPr lang="en-US"/>
              <a:t>experience</a:t>
            </a:r>
            <a:r>
              <a:rPr lang="en-US"/>
              <a:t> here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Fast timing, a US area of expertise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Inner timing layer?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role of LGADs in outer vertex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Large serial demonstrators, system design, protection etc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Advanced packaging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Mechanical prototyping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Data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838200" y="160482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 data is inaccurate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 The community was surveyed in an EOI process in Spring of 2024 for the MIT US FCCee Workshop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A resurvey was performed recently with only partial responses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 surveys overstate the actual effort underway at present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Why?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Little current funding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Many immediate efforts – HL-LHC etc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 data likely understates the eventual effort, once FCCee is approved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Note: the US community just recently received guidance from funding agencies to focus on FCCee at CERN as the next major collider project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Google Shape;163;p28"/>
          <p:cNvGraphicFramePr/>
          <p:nvPr/>
        </p:nvGraphicFramePr>
        <p:xfrm>
          <a:off x="2922814" y="114300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{1AEF0F2E-EFC3-4AA7-A01F-7B181FF4E2CA}</a:tableStyleId>
              </a:tblPr>
              <a:tblGrid>
                <a:gridCol w="1976200"/>
                <a:gridCol w="1991850"/>
                <a:gridCol w="1991850"/>
              </a:tblGrid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/>
                        <a:t>Area of Interest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 Future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Currently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MAPS Design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7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2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MAPS Test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11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45725" marB="45725" marR="91450" marL="91450"/>
                </a:tc>
              </a:tr>
              <a:tr h="658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Vertex Detector Design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6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Outer Tracker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4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2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658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Low Mass Mechanics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1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PID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3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3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Sil Wrapper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S/W Tools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3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2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Simulation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2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6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Readout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3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64" name="Google Shape;164;p28"/>
          <p:cNvSpPr txBox="1"/>
          <p:nvPr>
            <p:ph type="title"/>
          </p:nvPr>
        </p:nvSpPr>
        <p:spPr>
          <a:xfrm>
            <a:off x="838200" y="365126"/>
            <a:ext cx="10515600" cy="532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# of Institutes Survey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What are the current efforts?</a:t>
            </a:r>
            <a:endParaRPr/>
          </a:p>
        </p:txBody>
      </p:sp>
      <p:sp>
        <p:nvSpPr>
          <p:cNvPr id="170" name="Google Shape;170;p2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MAPS design using ASIC capabilities at national labs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R&amp;D on straw tubes for the outer tracker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Low mass materials for wire chambers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Fast timing (LGAD) developments for ATLAS/CMS/EPIC, and R&amp;D (none of this is specifically for FCCee but is relevant)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Development of s/w tools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Performance simulation efforts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All the national labs are involved in either current R&amp;D or in organizational roles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Strengths and capabilities for longer term</a:t>
            </a:r>
            <a:endParaRPr/>
          </a:p>
        </p:txBody>
      </p:sp>
      <p:sp>
        <p:nvSpPr>
          <p:cNvPr id="176" name="Google Shape;176;p3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ASIC and electronics design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MAPS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dN/dx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AI/ML in front ends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Readout/DAQ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Low mass mechanics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Tracker systems and assembly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Powering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Tracking software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Physics performance simulation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Constraints and Requirements</a:t>
            </a:r>
            <a:endParaRPr/>
          </a:p>
        </p:txBody>
      </p:sp>
      <p:sp>
        <p:nvSpPr>
          <p:cNvPr id="182" name="Google Shape;182;p31"/>
          <p:cNvSpPr txBox="1"/>
          <p:nvPr>
            <p:ph idx="1" type="body"/>
          </p:nvPr>
        </p:nvSpPr>
        <p:spPr>
          <a:xfrm>
            <a:off x="375175" y="1566775"/>
            <a:ext cx="11371800" cy="5155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/>
              <a:t>Every aspect of the Physics program needs an excellent vertex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HIGGS: Jet flavour identification (tagging) of b-, c-, g-, tau- etc… Measure of Higgs couplings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Z: Jet flavour identification (inclusive tagging) but also exclusive tagging for HF EWK observables Rb, Rc, AFB(b,c)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W: Jet flavour identification (tagging/calibration), CKM parameters Vcb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FLAVOUR: precise reconstruction of PV/SV/TV for flavour physics e.g.: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time dependent CPV measurement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rare decays like B → K*τ+τ-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τ precise lifetime measurement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[ BSM: long lived particle signatures ]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Constraints and Requirements</a:t>
            </a:r>
            <a:endParaRPr/>
          </a:p>
        </p:txBody>
      </p:sp>
      <p:sp>
        <p:nvSpPr>
          <p:cNvPr id="188" name="Google Shape;188;p32"/>
          <p:cNvSpPr txBox="1"/>
          <p:nvPr>
            <p:ph idx="1" type="body"/>
          </p:nvPr>
        </p:nvSpPr>
        <p:spPr>
          <a:xfrm>
            <a:off x="375175" y="1566775"/>
            <a:ext cx="7032900" cy="5155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en-US"/>
              <a:t>Key elements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low material budget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special lightweight and smallest possible radius beampipe ~ 10 mm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minimum vertex tracker material: main issue is resolution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short distance to the beam: default location 12 mm … maybe closer?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impact is significant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performance</a:t>
            </a:r>
            <a:r>
              <a:rPr lang="en-US"/>
              <a:t> goal is ±3 μm to see </a:t>
            </a:r>
            <a:r>
              <a:rPr lang="en-US" sz="2400"/>
              <a:t>B → K*τ+τ-</a:t>
            </a:r>
            <a:endParaRPr/>
          </a:p>
        </p:txBody>
      </p:sp>
      <p:pic>
        <p:nvPicPr>
          <p:cNvPr id="189" name="Google Shape;18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6943" y="1006942"/>
            <a:ext cx="3682300" cy="2277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2"/>
          <p:cNvSpPr txBox="1"/>
          <p:nvPr/>
        </p:nvSpPr>
        <p:spPr>
          <a:xfrm>
            <a:off x="8335250" y="1006950"/>
            <a:ext cx="170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 → K*τ+τ-</a:t>
            </a:r>
            <a:endParaRPr/>
          </a:p>
        </p:txBody>
      </p:sp>
      <p:pic>
        <p:nvPicPr>
          <p:cNvPr id="191" name="Google Shape;191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69875" y="3471025"/>
            <a:ext cx="4627227" cy="325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Tema di 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