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0" r:id="rId3"/>
    <p:sldId id="277" r:id="rId4"/>
    <p:sldId id="279" r:id="rId5"/>
    <p:sldId id="271" r:id="rId6"/>
    <p:sldId id="273" r:id="rId7"/>
    <p:sldId id="274" r:id="rId8"/>
    <p:sldId id="275" r:id="rId9"/>
    <p:sldId id="276" r:id="rId10"/>
    <p:sldId id="278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4556" autoAdjust="0"/>
    <p:restoredTop sz="94660"/>
  </p:normalViewPr>
  <p:slideViewPr>
    <p:cSldViewPr snapToGrid="0">
      <p:cViewPr varScale="1">
        <p:scale>
          <a:sx n="72" d="100"/>
          <a:sy n="72" d="100"/>
        </p:scale>
        <p:origin x="92" y="1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1BAAA6-5A03-4907-9ECF-A1BC109F88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3E2D556-BA05-4CDD-8F59-85C310392B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3DAFA3-12F3-49C1-B08D-DAD91185F3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B7885-3566-4096-854C-ADD4607AFB07}" type="datetimeFigureOut">
              <a:rPr lang="en-US" smtClean="0"/>
              <a:t>5/20/2026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2A4224-FEDA-478E-97FE-D4528B435B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1BB0FF-8772-405D-973A-028188EC84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CA373-D166-40E1-A5AE-9FE5A7AD57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2792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84B428-2139-4151-97D2-01418263A6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F07C1D8-D314-4538-B22F-FE58C42871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6A6BA9-58E7-4EAE-9DC6-F3DA4A1210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B7885-3566-4096-854C-ADD4607AFB07}" type="datetimeFigureOut">
              <a:rPr lang="en-US" smtClean="0"/>
              <a:t>5/20/2026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86A0C9-07E7-44E3-B817-1835BCADCC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84BE6D-9186-499B-818A-0B68FD7550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CA373-D166-40E1-A5AE-9FE5A7AD57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3491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C3A706B-85D5-4FC2-A15F-141B2459846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3F281-4C03-4B15-BAE8-EFF0AF0CAC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4AFCAE-F6DD-43CB-BA46-09B0A813F2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B7885-3566-4096-854C-ADD4607AFB07}" type="datetimeFigureOut">
              <a:rPr lang="en-US" smtClean="0"/>
              <a:t>5/20/2026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9B248E-6E50-4B55-82EF-8E6F32D429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720278-41F8-427D-8015-A4F379DEE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CA373-D166-40E1-A5AE-9FE5A7AD57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152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CC733A-42FC-4D9B-B57C-E551217196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B3DD35-391F-4086-8FBC-582BB4C913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87EFF5-CCF8-4AEF-A16A-7D4A4BB1A3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B7885-3566-4096-854C-ADD4607AFB07}" type="datetimeFigureOut">
              <a:rPr lang="en-US" smtClean="0"/>
              <a:t>5/20/2026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3A3B84-9907-4651-9A51-E4918A39ED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E163C5-8FA9-42C5-BD79-319BA04A44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CA373-D166-40E1-A5AE-9FE5A7AD57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1474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BF3F4F-754F-4605-99AF-375CAA309A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D9647F-12ED-4159-AD6B-4541C20FCB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FE09AD-C5BA-44BC-B9DE-6DA3FBBA32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B7885-3566-4096-854C-ADD4607AFB07}" type="datetimeFigureOut">
              <a:rPr lang="en-US" smtClean="0"/>
              <a:t>5/20/2026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438D4E-5F56-45FA-A0BB-084D37B61F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9D8695-69D7-41AC-A68E-2CAD976B70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CA373-D166-40E1-A5AE-9FE5A7AD57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062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68E564-D110-48A1-8B78-44998262DF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DDC448-7867-4028-B0E1-C6E60FFEFD7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C2F022-226C-4C21-80F7-2AE591A280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A28DB6-9332-43EA-A72F-2C947B6F0E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B7885-3566-4096-854C-ADD4607AFB07}" type="datetimeFigureOut">
              <a:rPr lang="en-US" smtClean="0"/>
              <a:t>5/20/2026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9AB05D-233C-49E1-AE01-3402C45687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9A1FDA-E870-4F41-B4B4-15F538E9C2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CA373-D166-40E1-A5AE-9FE5A7AD57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3240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769DEF-68C0-4354-912E-323BD6E6C3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A1DB63-0F31-4C0D-9516-774DBE8420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928F6EF-0D35-4B6F-BAF6-F2E9EACFA8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54E148-9B70-460B-80F3-7B33F9ECC22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B13B9DD-0C00-477F-AB5B-CAC33E1B27E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0C8D8E2-4A03-4683-9645-114F6C637A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B7885-3566-4096-854C-ADD4607AFB07}" type="datetimeFigureOut">
              <a:rPr lang="en-US" smtClean="0"/>
              <a:t>5/20/2026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6D46B9-6CF1-42EA-9E1C-312B3EC8E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79859A6-BF36-4E4E-ABE1-97B35D7FAC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CA373-D166-40E1-A5AE-9FE5A7AD57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325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A0FD4D-BD71-4057-B4C9-24ECD56DC8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DA0C86C-5BDC-40B2-9190-8D5CED1AA5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B7885-3566-4096-854C-ADD4607AFB07}" type="datetimeFigureOut">
              <a:rPr lang="en-US" smtClean="0"/>
              <a:t>5/20/2026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0839FA-34B7-442E-8FBC-489B19B7B4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9B6C3BE-C9C4-49CD-8111-2BA307BCB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CA373-D166-40E1-A5AE-9FE5A7AD57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4076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8266E97-69BF-4C3D-A699-1BB824B194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B7885-3566-4096-854C-ADD4607AFB07}" type="datetimeFigureOut">
              <a:rPr lang="en-US" smtClean="0"/>
              <a:t>5/20/2026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A39330-E95E-4BE9-94C7-B49B462D02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DDDDD7-2FAC-4639-8E22-FB7633DBE6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CA373-D166-40E1-A5AE-9FE5A7AD57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2902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A37742-FC67-482A-A704-75DE79F63E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22164E-3FA7-470E-A89E-F88D59B8A6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F79BB5-7F0D-4D70-984E-43CA1461EC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797BE9-C2EF-4D3A-B7C6-0E7F061B00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B7885-3566-4096-854C-ADD4607AFB07}" type="datetimeFigureOut">
              <a:rPr lang="en-US" smtClean="0"/>
              <a:t>5/20/2026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44BDE5-0F65-4C6E-A94D-7CD9D607BD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E2E2BE-5B92-463C-B824-AEC9C2FEAC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CA373-D166-40E1-A5AE-9FE5A7AD57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135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81FCF3-FBDE-47E7-B750-1457C22999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92B22FF-5CCD-484C-8A10-2826CF9F60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80C21F0-E877-4431-A800-7A3583F3FF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2787EF-0B7C-4D82-9DF9-5204AA1EC7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B7885-3566-4096-854C-ADD4607AFB07}" type="datetimeFigureOut">
              <a:rPr lang="en-US" smtClean="0"/>
              <a:t>5/20/2026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47F3D-17B3-44C9-8339-A372F837A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011698-59D8-4E93-8D93-AB7A6E3A2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CA373-D166-40E1-A5AE-9FE5A7AD57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544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D50FF35-44DA-446E-8478-3781BF68A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E9C693-5B4C-486C-9FBF-C0F8F5EAB4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A91E57-E05E-4949-986B-D7FB8A7CB00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1B7885-3566-4096-854C-ADD4607AFB07}" type="datetimeFigureOut">
              <a:rPr lang="en-US" smtClean="0"/>
              <a:t>5/20/2026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6FBC49-1829-4B2B-A8E8-8E23BCC397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9659B6-81CB-47B2-8A89-AAD11687B3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CCA373-D166-40E1-A5AE-9FE5A7AD57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2225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5945E19-FAA9-4664-829F-321B429F77B8}"/>
              </a:ext>
            </a:extLst>
          </p:cNvPr>
          <p:cNvSpPr txBox="1"/>
          <p:nvPr/>
        </p:nvSpPr>
        <p:spPr>
          <a:xfrm flipH="1">
            <a:off x="192946" y="1375794"/>
            <a:ext cx="11660697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500" dirty="0">
                <a:solidFill>
                  <a:srgbClr val="FF0000"/>
                </a:solidFill>
              </a:rPr>
              <a:t>GSF Discussion session</a:t>
            </a:r>
          </a:p>
          <a:p>
            <a:endParaRPr lang="en-US" sz="5500" dirty="0">
              <a:solidFill>
                <a:srgbClr val="FF0000"/>
              </a:solidFill>
            </a:endParaRPr>
          </a:p>
          <a:p>
            <a:r>
              <a:rPr lang="en-US" sz="5500" dirty="0">
                <a:solidFill>
                  <a:srgbClr val="FF0000"/>
                </a:solidFill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8160347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79DBE8-588D-4C64-9633-C0ED2B1A2D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5136" y="742549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400" dirty="0">
                <a:solidFill>
                  <a:srgbClr val="FF0000"/>
                </a:solidFill>
              </a:rPr>
              <a:t>Any other burning topics?</a:t>
            </a:r>
          </a:p>
          <a:p>
            <a:pPr marL="0" indent="0">
              <a:buNone/>
            </a:pPr>
            <a:endParaRPr lang="en-US" sz="34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3400" dirty="0"/>
          </a:p>
        </p:txBody>
      </p:sp>
    </p:spTree>
    <p:extLst>
      <p:ext uri="{BB962C8B-B14F-4D97-AF65-F5344CB8AC3E}">
        <p14:creationId xmlns:p14="http://schemas.microsoft.com/office/powerpoint/2010/main" val="21346688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79DBE8-588D-4C64-9633-C0ED2B1A2D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7279" y="351300"/>
            <a:ext cx="10515600" cy="58358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400" dirty="0">
                <a:solidFill>
                  <a:srgbClr val="FF0000"/>
                </a:solidFill>
              </a:rPr>
              <a:t>Low-energy enhancement</a:t>
            </a:r>
          </a:p>
          <a:p>
            <a:pPr marL="0" indent="0">
              <a:buNone/>
            </a:pPr>
            <a:endParaRPr lang="en-US" sz="3400" dirty="0"/>
          </a:p>
          <a:p>
            <a:pPr marL="0" indent="0">
              <a:buNone/>
            </a:pPr>
            <a:r>
              <a:rPr lang="en-US" sz="3400" dirty="0"/>
              <a:t>- Can we generalize how the LEE strength/onset behaves.</a:t>
            </a:r>
          </a:p>
          <a:p>
            <a:pPr>
              <a:buFontTx/>
              <a:buChar char="-"/>
            </a:pPr>
            <a:r>
              <a:rPr lang="en-US" sz="3400" dirty="0"/>
              <a:t>Where is it expected to occur?</a:t>
            </a:r>
          </a:p>
          <a:p>
            <a:pPr>
              <a:buFontTx/>
              <a:buChar char="-"/>
            </a:pPr>
            <a:r>
              <a:rPr lang="en-US" sz="3400" dirty="0"/>
              <a:t>LEE systematic from models/experiments?</a:t>
            </a:r>
          </a:p>
          <a:p>
            <a:pPr marL="0" indent="0">
              <a:buNone/>
            </a:pPr>
            <a:endParaRPr lang="en-US" sz="3400" dirty="0"/>
          </a:p>
          <a:p>
            <a:pPr marL="0" indent="0">
              <a:buNone/>
            </a:pPr>
            <a:endParaRPr lang="en-US" sz="3400" dirty="0"/>
          </a:p>
          <a:p>
            <a:pPr marL="0" indent="0">
              <a:buNone/>
            </a:pPr>
            <a:endParaRPr lang="en-US" sz="3400" dirty="0"/>
          </a:p>
          <a:p>
            <a:pPr>
              <a:buFontTx/>
              <a:buChar char="-"/>
            </a:pPr>
            <a:endParaRPr lang="en-US" sz="3400" dirty="0"/>
          </a:p>
          <a:p>
            <a:pPr>
              <a:buFontTx/>
              <a:buChar char="-"/>
            </a:pPr>
            <a:endParaRPr lang="en-US" sz="3400" dirty="0"/>
          </a:p>
        </p:txBody>
      </p:sp>
    </p:spTree>
    <p:extLst>
      <p:ext uri="{BB962C8B-B14F-4D97-AF65-F5344CB8AC3E}">
        <p14:creationId xmlns:p14="http://schemas.microsoft.com/office/powerpoint/2010/main" val="40847845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79DBE8-588D-4C64-9633-C0ED2B1A2D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7380" y="263155"/>
            <a:ext cx="10515600" cy="583580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400" dirty="0">
                <a:solidFill>
                  <a:srgbClr val="FF0000"/>
                </a:solidFill>
              </a:rPr>
              <a:t>Low-energy enhancement</a:t>
            </a:r>
          </a:p>
          <a:p>
            <a:pPr marL="0" indent="0">
              <a:buNone/>
            </a:pPr>
            <a:endParaRPr lang="en-US" sz="3400" dirty="0"/>
          </a:p>
          <a:p>
            <a:pPr marL="0" indent="0">
              <a:buNone/>
            </a:pPr>
            <a:r>
              <a:rPr lang="en-US" sz="3400" dirty="0"/>
              <a:t>- Can we generalize how the LEE strength/onset behaves.</a:t>
            </a:r>
          </a:p>
          <a:p>
            <a:pPr>
              <a:buFontTx/>
              <a:buChar char="-"/>
            </a:pPr>
            <a:r>
              <a:rPr lang="en-US" sz="3400" dirty="0"/>
              <a:t>Where is it expected to occur?</a:t>
            </a:r>
          </a:p>
          <a:p>
            <a:pPr>
              <a:buFontTx/>
              <a:buChar char="-"/>
            </a:pPr>
            <a:r>
              <a:rPr lang="en-US" sz="3400" dirty="0"/>
              <a:t>LEE systematic from models/experiments?</a:t>
            </a:r>
          </a:p>
          <a:p>
            <a:pPr marL="0" indent="0">
              <a:buNone/>
            </a:pPr>
            <a:endParaRPr lang="en-US" sz="3400" dirty="0"/>
          </a:p>
          <a:p>
            <a:pPr marL="0" indent="0">
              <a:buNone/>
            </a:pPr>
            <a:endParaRPr lang="en-US" sz="3400" dirty="0"/>
          </a:p>
          <a:p>
            <a:pPr marL="0" indent="0">
              <a:buNone/>
            </a:pPr>
            <a:r>
              <a:rPr lang="en-US" sz="3400" dirty="0">
                <a:solidFill>
                  <a:srgbClr val="FF0000"/>
                </a:solidFill>
              </a:rPr>
              <a:t>and the scissors mode</a:t>
            </a:r>
          </a:p>
          <a:p>
            <a:pPr marL="0" indent="0">
              <a:buNone/>
            </a:pPr>
            <a:endParaRPr lang="en-US" sz="3400" dirty="0"/>
          </a:p>
          <a:p>
            <a:pPr marL="0" indent="0">
              <a:buNone/>
            </a:pPr>
            <a:r>
              <a:rPr lang="en-US" sz="3400" dirty="0"/>
              <a:t>- How clear is the connection?</a:t>
            </a:r>
          </a:p>
          <a:p>
            <a:pPr marL="0" indent="0">
              <a:buNone/>
            </a:pPr>
            <a:endParaRPr lang="en-US" sz="3400" dirty="0"/>
          </a:p>
          <a:p>
            <a:pPr>
              <a:buFontTx/>
              <a:buChar char="-"/>
            </a:pPr>
            <a:endParaRPr lang="en-US" sz="3400" dirty="0"/>
          </a:p>
          <a:p>
            <a:pPr>
              <a:buFontTx/>
              <a:buChar char="-"/>
            </a:pPr>
            <a:endParaRPr lang="en-US" sz="3400" dirty="0"/>
          </a:p>
        </p:txBody>
      </p:sp>
    </p:spTree>
    <p:extLst>
      <p:ext uri="{BB962C8B-B14F-4D97-AF65-F5344CB8AC3E}">
        <p14:creationId xmlns:p14="http://schemas.microsoft.com/office/powerpoint/2010/main" val="32616207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79DBE8-588D-4C64-9633-C0ED2B1A2D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5136" y="742549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400" dirty="0">
                <a:solidFill>
                  <a:srgbClr val="FF0000"/>
                </a:solidFill>
              </a:rPr>
              <a:t>Pygmy Dipole Resonance</a:t>
            </a:r>
          </a:p>
          <a:p>
            <a:pPr marL="0" indent="0">
              <a:buNone/>
            </a:pPr>
            <a:endParaRPr lang="en-US" sz="3400" dirty="0"/>
          </a:p>
          <a:p>
            <a:pPr>
              <a:buFontTx/>
              <a:buChar char="-"/>
            </a:pPr>
            <a:r>
              <a:rPr lang="en-US" sz="3400" dirty="0"/>
              <a:t>PDR on excited states: </a:t>
            </a:r>
          </a:p>
          <a:p>
            <a:pPr marL="0" indent="0">
              <a:buNone/>
            </a:pPr>
            <a:r>
              <a:rPr lang="en-US" sz="3400" dirty="0"/>
              <a:t>what is the definition </a:t>
            </a:r>
          </a:p>
          <a:p>
            <a:pPr marL="0" indent="0">
              <a:buNone/>
            </a:pPr>
            <a:r>
              <a:rPr lang="en-US" sz="3400" dirty="0"/>
              <a:t>of a PDR?</a:t>
            </a:r>
          </a:p>
          <a:p>
            <a:pPr marL="0" indent="0">
              <a:buNone/>
            </a:pPr>
            <a:endParaRPr lang="en-US" sz="3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6D6AD1B-C92C-4074-9BF3-2967201173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2603" y="1722269"/>
            <a:ext cx="6913780" cy="4967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73292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79DBE8-588D-4C64-9633-C0ED2B1A2D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5136" y="742549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400" dirty="0">
                <a:solidFill>
                  <a:srgbClr val="FF0000"/>
                </a:solidFill>
              </a:rPr>
              <a:t>Pygmy Dipole Resonance</a:t>
            </a:r>
          </a:p>
          <a:p>
            <a:pPr marL="0" indent="0">
              <a:buNone/>
            </a:pPr>
            <a:endParaRPr lang="en-US" sz="3400" dirty="0"/>
          </a:p>
          <a:p>
            <a:pPr>
              <a:buFontTx/>
              <a:buChar char="-"/>
            </a:pPr>
            <a:r>
              <a:rPr lang="en-US" sz="3400" dirty="0"/>
              <a:t>Oslo method across many Sn isotopes shows “constant” strength.</a:t>
            </a:r>
          </a:p>
          <a:p>
            <a:pPr>
              <a:buFontTx/>
              <a:buChar char="-"/>
            </a:pPr>
            <a:r>
              <a:rPr lang="en-US" sz="3400" dirty="0"/>
              <a:t>From models an increase is expected. </a:t>
            </a:r>
          </a:p>
          <a:p>
            <a:pPr>
              <a:buFontTx/>
              <a:buChar char="-"/>
            </a:pPr>
            <a:r>
              <a:rPr lang="en-US" sz="3400" dirty="0"/>
              <a:t>Is the PDR expected to obey the BA hypothesis? </a:t>
            </a:r>
          </a:p>
          <a:p>
            <a:pPr>
              <a:buFontTx/>
              <a:buChar char="-"/>
            </a:pPr>
            <a:endParaRPr lang="en-US" sz="3400" dirty="0"/>
          </a:p>
        </p:txBody>
      </p:sp>
    </p:spTree>
    <p:extLst>
      <p:ext uri="{BB962C8B-B14F-4D97-AF65-F5344CB8AC3E}">
        <p14:creationId xmlns:p14="http://schemas.microsoft.com/office/powerpoint/2010/main" val="32741017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79DBE8-588D-4C64-9633-C0ED2B1A2D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5136" y="742549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400" dirty="0">
                <a:solidFill>
                  <a:srgbClr val="FF0000"/>
                </a:solidFill>
              </a:rPr>
              <a:t>E2 component of the GSF</a:t>
            </a:r>
          </a:p>
          <a:p>
            <a:pPr marL="0" indent="0">
              <a:buNone/>
            </a:pPr>
            <a:endParaRPr lang="en-US" sz="3400" dirty="0"/>
          </a:p>
          <a:p>
            <a:pPr>
              <a:buFontTx/>
              <a:buChar char="-"/>
            </a:pPr>
            <a:r>
              <a:rPr lang="en-US" sz="3400" dirty="0"/>
              <a:t>Should it be considered</a:t>
            </a:r>
          </a:p>
          <a:p>
            <a:pPr lvl="1">
              <a:buFontTx/>
              <a:buChar char="-"/>
            </a:pPr>
            <a:r>
              <a:rPr lang="en-US" sz="2800" dirty="0"/>
              <a:t>Compare to situation of M1 which was “ignored” for a long time</a:t>
            </a:r>
          </a:p>
          <a:p>
            <a:pPr>
              <a:buFontTx/>
              <a:buChar char="-"/>
            </a:pPr>
            <a:endParaRPr lang="en-US" sz="3400" dirty="0"/>
          </a:p>
        </p:txBody>
      </p:sp>
    </p:spTree>
    <p:extLst>
      <p:ext uri="{BB962C8B-B14F-4D97-AF65-F5344CB8AC3E}">
        <p14:creationId xmlns:p14="http://schemas.microsoft.com/office/powerpoint/2010/main" val="29563163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79DBE8-588D-4C64-9633-C0ED2B1A2D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5136" y="742549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400" dirty="0">
                <a:solidFill>
                  <a:srgbClr val="FF0000"/>
                </a:solidFill>
              </a:rPr>
              <a:t>Coordinated experimental efforts to measure same nuclei with different techniques and perform a thorough and “honest” assessment of strengths and weaknesses of experimental techniques</a:t>
            </a:r>
          </a:p>
          <a:p>
            <a:pPr marL="0" indent="0">
              <a:buNone/>
            </a:pPr>
            <a:endParaRPr lang="en-US" sz="3400" dirty="0"/>
          </a:p>
          <a:p>
            <a:pPr>
              <a:buFontTx/>
              <a:buChar char="-"/>
            </a:pPr>
            <a:r>
              <a:rPr lang="en-US" sz="3400" dirty="0"/>
              <a:t>In reality this does not seem to happen.</a:t>
            </a:r>
          </a:p>
          <a:p>
            <a:pPr>
              <a:buFontTx/>
              <a:buChar char="-"/>
            </a:pPr>
            <a:r>
              <a:rPr lang="en-US" sz="3400" dirty="0"/>
              <a:t>What needs to be done to change that?</a:t>
            </a:r>
          </a:p>
          <a:p>
            <a:pPr>
              <a:buFontTx/>
              <a:buChar char="-"/>
            </a:pPr>
            <a:r>
              <a:rPr lang="en-US" sz="3400" dirty="0"/>
              <a:t>Are there any priority experiments we should focus on?</a:t>
            </a:r>
          </a:p>
          <a:p>
            <a:pPr>
              <a:buFontTx/>
              <a:buChar char="-"/>
            </a:pPr>
            <a:endParaRPr lang="en-US" sz="3400" dirty="0"/>
          </a:p>
        </p:txBody>
      </p:sp>
    </p:spTree>
    <p:extLst>
      <p:ext uri="{BB962C8B-B14F-4D97-AF65-F5344CB8AC3E}">
        <p14:creationId xmlns:p14="http://schemas.microsoft.com/office/powerpoint/2010/main" val="20428566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79DBE8-588D-4C64-9633-C0ED2B1A2D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5136" y="742549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400" dirty="0">
                <a:solidFill>
                  <a:srgbClr val="FF0000"/>
                </a:solidFill>
              </a:rPr>
              <a:t>We have decades worth of data. Much progress in analytical techniques, uncertainty treatment, etc.</a:t>
            </a:r>
          </a:p>
          <a:p>
            <a:pPr marL="0" indent="0">
              <a:buNone/>
            </a:pPr>
            <a:endParaRPr lang="en-US" sz="3400" dirty="0">
              <a:solidFill>
                <a:srgbClr val="FF0000"/>
              </a:solidFill>
            </a:endParaRPr>
          </a:p>
          <a:p>
            <a:pPr>
              <a:buFontTx/>
              <a:buChar char="-"/>
            </a:pPr>
            <a:r>
              <a:rPr lang="en-US" sz="3400" dirty="0"/>
              <a:t>Is it worthwhile for targeted reanalysis of data</a:t>
            </a:r>
          </a:p>
          <a:p>
            <a:pPr lvl="1">
              <a:buFontTx/>
              <a:buChar char="-"/>
            </a:pPr>
            <a:r>
              <a:rPr lang="en-US" sz="2800" dirty="0"/>
              <a:t>E.g. Oslo/NRF data </a:t>
            </a:r>
          </a:p>
          <a:p>
            <a:pPr lvl="1">
              <a:buFontTx/>
              <a:buChar char="-"/>
            </a:pPr>
            <a:r>
              <a:rPr lang="en-US" sz="2800" dirty="0"/>
              <a:t>With full model and systematic uncertainty budget</a:t>
            </a:r>
          </a:p>
          <a:p>
            <a:pPr>
              <a:buFontTx/>
              <a:buChar char="-"/>
            </a:pPr>
            <a:endParaRPr lang="en-US" sz="3400" dirty="0"/>
          </a:p>
        </p:txBody>
      </p:sp>
    </p:spTree>
    <p:extLst>
      <p:ext uri="{BB962C8B-B14F-4D97-AF65-F5344CB8AC3E}">
        <p14:creationId xmlns:p14="http://schemas.microsoft.com/office/powerpoint/2010/main" val="31481667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79DBE8-588D-4C64-9633-C0ED2B1A2D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5136" y="742549"/>
            <a:ext cx="105156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400" dirty="0">
                <a:solidFill>
                  <a:srgbClr val="FF0000"/>
                </a:solidFill>
              </a:rPr>
              <a:t>Best practices for analyzing and publishing data</a:t>
            </a:r>
          </a:p>
          <a:p>
            <a:pPr marL="0" indent="0">
              <a:buNone/>
            </a:pPr>
            <a:endParaRPr lang="en-US" sz="3400" dirty="0"/>
          </a:p>
          <a:p>
            <a:pPr>
              <a:buFontTx/>
              <a:buChar char="-"/>
            </a:pPr>
            <a:r>
              <a:rPr lang="en-US" sz="3400" dirty="0"/>
              <a:t>Could we agree on some basics?</a:t>
            </a:r>
          </a:p>
          <a:p>
            <a:pPr lvl="1">
              <a:buFontTx/>
              <a:buChar char="-"/>
            </a:pPr>
            <a:r>
              <a:rPr lang="en-US" sz="2800" dirty="0"/>
              <a:t>Provide data tables in supplementary material</a:t>
            </a:r>
          </a:p>
          <a:p>
            <a:pPr lvl="1">
              <a:buFontTx/>
              <a:buChar char="-"/>
            </a:pPr>
            <a:r>
              <a:rPr lang="en-US" sz="2800" dirty="0"/>
              <a:t>Uncertainty budget </a:t>
            </a:r>
          </a:p>
          <a:p>
            <a:pPr marL="457200" lvl="1" indent="0">
              <a:buNone/>
            </a:pPr>
            <a:endParaRPr lang="en-US" sz="3400" dirty="0"/>
          </a:p>
          <a:p>
            <a:pPr>
              <a:buFontTx/>
              <a:buChar char="-"/>
            </a:pPr>
            <a:r>
              <a:rPr lang="en-US" sz="3400" dirty="0"/>
              <a:t>How to make our results more “visible” to end users?</a:t>
            </a:r>
          </a:p>
          <a:p>
            <a:pPr lvl="1">
              <a:buFontTx/>
              <a:buChar char="-"/>
            </a:pPr>
            <a:r>
              <a:rPr lang="en-US" sz="2800" dirty="0"/>
              <a:t>Are our results used outside of this community? </a:t>
            </a:r>
          </a:p>
        </p:txBody>
      </p:sp>
    </p:spTree>
    <p:extLst>
      <p:ext uri="{BB962C8B-B14F-4D97-AF65-F5344CB8AC3E}">
        <p14:creationId xmlns:p14="http://schemas.microsoft.com/office/powerpoint/2010/main" val="12568440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3413</TotalTime>
  <Words>286</Words>
  <Application>Microsoft Office PowerPoint</Application>
  <PresentationFormat>Widescreen</PresentationFormat>
  <Paragraphs>55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Mathis Wiedeking</dc:creator>
  <cp:lastModifiedBy>Mathis Wiedeking</cp:lastModifiedBy>
  <cp:revision>20</cp:revision>
  <dcterms:created xsi:type="dcterms:W3CDTF">2025-11-07T07:59:03Z</dcterms:created>
  <dcterms:modified xsi:type="dcterms:W3CDTF">2026-05-20T14:07:01Z</dcterms:modified>
</cp:coreProperties>
</file>