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8" r:id="rId4"/>
    <p:sldMasterId id="214748366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Helvetica Neue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HelveticaNeue-bold.fntdata"/><Relationship Id="rId10" Type="http://schemas.openxmlformats.org/officeDocument/2006/relationships/slide" Target="slides/slide4.xml"/><Relationship Id="rId21" Type="http://schemas.openxmlformats.org/officeDocument/2006/relationships/font" Target="fonts/HelveticaNeue-regular.fntdata"/><Relationship Id="rId13" Type="http://schemas.openxmlformats.org/officeDocument/2006/relationships/slide" Target="slides/slide7.xml"/><Relationship Id="rId24" Type="http://schemas.openxmlformats.org/officeDocument/2006/relationships/font" Target="fonts/HelveticaNeue-boldItalic.fntdata"/><Relationship Id="rId12" Type="http://schemas.openxmlformats.org/officeDocument/2006/relationships/slide" Target="slides/slide6.xml"/><Relationship Id="rId23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e678d6d90d_2_120:notes"/>
          <p:cNvSpPr/>
          <p:nvPr>
            <p:ph idx="2" type="sldImg"/>
          </p:nvPr>
        </p:nvSpPr>
        <p:spPr>
          <a:xfrm>
            <a:off x="391617" y="685250"/>
            <a:ext cx="6074766" cy="342939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6" name="Google Shape;156;g3e678d6d90d_2_120:notes"/>
          <p:cNvSpPr txBox="1"/>
          <p:nvPr>
            <p:ph idx="1" type="body"/>
          </p:nvPr>
        </p:nvSpPr>
        <p:spPr>
          <a:xfrm>
            <a:off x="685800" y="4343442"/>
            <a:ext cx="5486400" cy="4114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400" lIns="90775" spcFirstLastPara="1" rIns="90775" wrap="square" tIns="454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e339c19a4a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e339c19a4a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e339c19a4a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3e339c19a4a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e339c19a4a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e339c19a4a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e339c19a4a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3e339c19a4a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3a878728e9c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3a878728e9c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a878728e9c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a878728e9c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a878728e9c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a878728e9c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a878728e9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3a878728e9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a878728e9c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a878728e9c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e339c19a4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3e339c19a4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3e339c19a4a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3e339c19a4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3e339c19a4a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3e339c19a4a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e339c19a4a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3e339c19a4a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Relationship Id="rId3" Type="http://schemas.openxmlformats.org/officeDocument/2006/relationships/image" Target="../media/image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3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Relationship Id="rId3" Type="http://schemas.openxmlformats.org/officeDocument/2006/relationships/image" Target="../media/image6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3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3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3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3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>
  <p:cSld name="Conten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/>
          <p:nvPr/>
        </p:nvSpPr>
        <p:spPr>
          <a:xfrm>
            <a:off x="-12060" y="4547589"/>
            <a:ext cx="9156059" cy="617220"/>
          </a:xfrm>
          <a:prstGeom prst="rect">
            <a:avLst/>
          </a:prstGeom>
          <a:solidFill>
            <a:srgbClr val="E7E9D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FRIB_ppt_top.jpg" id="57" name="Google Shape;57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"/>
            <a:ext cx="9144000" cy="752327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4"/>
          <p:cNvSpPr txBox="1"/>
          <p:nvPr/>
        </p:nvSpPr>
        <p:spPr>
          <a:xfrm>
            <a:off x="669779" y="990082"/>
            <a:ext cx="7864929" cy="256174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4115405" y="2256984"/>
            <a:ext cx="9144000" cy="276949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76200" y="800325"/>
            <a:ext cx="8990922" cy="37030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sz="1400"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type="title"/>
          </p:nvPr>
        </p:nvSpPr>
        <p:spPr>
          <a:xfrm>
            <a:off x="76200" y="217003"/>
            <a:ext cx="8991600" cy="358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16825" lIns="42050" spcFirstLastPara="1" rIns="42050" wrap="square" tIns="16825">
            <a:spAutoFit/>
          </a:bodyPr>
          <a:lstStyle>
            <a:lvl1pPr lv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1" type="ftr"/>
          </p:nvPr>
        </p:nvSpPr>
        <p:spPr>
          <a:xfrm>
            <a:off x="4572000" y="4767338"/>
            <a:ext cx="3810005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8382000" y="4767338"/>
            <a:ext cx="762000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indent="0" lvl="0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628650" y="4571500"/>
            <a:ext cx="41148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Facility for Rare Isotope Beams</a:t>
            </a:r>
            <a:endParaRPr sz="10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U.S. Department of Energy Office of Science | Michigan State University</a:t>
            </a:r>
            <a:endParaRPr sz="10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640 South Shaw Lane • East Lansing, MI 48824, USA</a:t>
            </a:r>
            <a:endParaRPr sz="10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frib.msu.edu</a:t>
            </a:r>
            <a:endParaRPr sz="1000"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1" y="4547589"/>
            <a:ext cx="466069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">
  <p:cSld name="1_Title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638027" y="928688"/>
            <a:ext cx="7489976" cy="335542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2400" lIns="64825" spcFirstLastPara="1" rIns="64825" wrap="square" tIns="324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" name="Google Shape;68;p15"/>
          <p:cNvSpPr txBox="1"/>
          <p:nvPr>
            <p:ph idx="1" type="subTitle"/>
          </p:nvPr>
        </p:nvSpPr>
        <p:spPr>
          <a:xfrm>
            <a:off x="1524000" y="3053953"/>
            <a:ext cx="60960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700"/>
              <a:buNone/>
              <a:defRPr/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2pPr>
            <a:lvl3pPr lvl="2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None/>
              <a:defRPr/>
            </a:lvl6pPr>
            <a:lvl7pPr lvl="6" algn="ctr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None/>
              <a:defRPr/>
            </a:lvl7pPr>
            <a:lvl8pPr lvl="7" algn="ctr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None/>
              <a:defRPr/>
            </a:lvl8pPr>
            <a:lvl9pPr lvl="8" algn="ctr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None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type="title"/>
          </p:nvPr>
        </p:nvSpPr>
        <p:spPr>
          <a:xfrm>
            <a:off x="71441" y="2360463"/>
            <a:ext cx="9001124" cy="358959"/>
          </a:xfrm>
          <a:prstGeom prst="rect">
            <a:avLst/>
          </a:prstGeom>
          <a:noFill/>
          <a:ln>
            <a:noFill/>
          </a:ln>
        </p:spPr>
        <p:txBody>
          <a:bodyPr anchorCtr="0" anchor="ctr" bIns="16825" lIns="42050" spcFirstLastPara="1" rIns="42050" wrap="square" tIns="16825">
            <a:spAutoFit/>
          </a:bodyPr>
          <a:lstStyle>
            <a:lvl1pPr lv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/>
        </p:nvSpPr>
        <p:spPr>
          <a:xfrm>
            <a:off x="0" y="4790366"/>
            <a:ext cx="9144000" cy="3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2425" lIns="64850" spcFirstLastPara="1" rIns="64850" wrap="square" tIns="324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This material is based upon work supported by the Department of Energy National Nuclear Security Administration through the </a:t>
            </a:r>
            <a:endParaRPr sz="800">
              <a:solidFill>
                <a:schemeClr val="dk1"/>
              </a:solidFill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Nuclear Science and Security Consortium under Award Number(s) DE-NA0003180 and/or E-NA0000979.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3011412" y="311434"/>
            <a:ext cx="2743200" cy="1574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971925" y="409944"/>
            <a:ext cx="1200150" cy="1532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 rotWithShape="1">
          <a:blip r:embed="rId3">
            <a:alphaModFix/>
          </a:blip>
          <a:srcRect b="0" l="0" r="53488" t="0"/>
          <a:stretch/>
        </p:blipFill>
        <p:spPr>
          <a:xfrm>
            <a:off x="2114550" y="4227582"/>
            <a:ext cx="2286000" cy="4795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ack background with blue text&#10;&#10;AI-generated content may be incorrect." id="74" name="Google Shape;74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14850" y="4271372"/>
            <a:ext cx="2605642" cy="462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Half Vertical">
  <p:cSld name="1_Half Vertical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/>
          <p:nvPr/>
        </p:nvSpPr>
        <p:spPr>
          <a:xfrm>
            <a:off x="-12060" y="4547589"/>
            <a:ext cx="9156059" cy="617220"/>
          </a:xfrm>
          <a:prstGeom prst="rect">
            <a:avLst/>
          </a:prstGeom>
          <a:solidFill>
            <a:srgbClr val="E7E9D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071" y="4547589"/>
            <a:ext cx="466069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IB_ppt_top.jpg" id="78" name="Google Shape;7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"/>
            <a:ext cx="9144000" cy="752327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/>
        </p:nvSpPr>
        <p:spPr>
          <a:xfrm>
            <a:off x="669779" y="990082"/>
            <a:ext cx="7864929" cy="256174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0" name="Google Shape;80;p16"/>
          <p:cNvSpPr/>
          <p:nvPr/>
        </p:nvSpPr>
        <p:spPr>
          <a:xfrm>
            <a:off x="4115405" y="2256984"/>
            <a:ext cx="9144000" cy="276949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6"/>
          <p:cNvSpPr txBox="1"/>
          <p:nvPr>
            <p:ph type="title"/>
          </p:nvPr>
        </p:nvSpPr>
        <p:spPr>
          <a:xfrm>
            <a:off x="76204" y="214318"/>
            <a:ext cx="8991598" cy="358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16825" lIns="42050" spcFirstLastPara="1" rIns="42050" wrap="square" tIns="16825">
            <a:spAutoFit/>
          </a:bodyPr>
          <a:lstStyle>
            <a:lvl1pPr lv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76201" y="800325"/>
            <a:ext cx="4423230" cy="37705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sz="1400"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sp>
        <p:nvSpPr>
          <p:cNvPr id="83" name="Google Shape;83;p16"/>
          <p:cNvSpPr txBox="1"/>
          <p:nvPr>
            <p:ph idx="2" type="body"/>
          </p:nvPr>
        </p:nvSpPr>
        <p:spPr>
          <a:xfrm>
            <a:off x="4644575" y="803678"/>
            <a:ext cx="4423227" cy="37705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sz="1400"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1" type="ftr"/>
          </p:nvPr>
        </p:nvSpPr>
        <p:spPr>
          <a:xfrm>
            <a:off x="4140684" y="4767338"/>
            <a:ext cx="4241321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382000" y="4767338"/>
            <a:ext cx="762000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indent="0" lvl="0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6" name="Google Shape;86;p16"/>
          <p:cNvSpPr txBox="1"/>
          <p:nvPr/>
        </p:nvSpPr>
        <p:spPr>
          <a:xfrm>
            <a:off x="628650" y="4571506"/>
            <a:ext cx="4114799" cy="5693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Facility for Rare Isotope Beams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U.S. Department of Energy Office of Science | Michigan State University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640 South Shaw Lane • East Lansing, MI 48824, USA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frib.msu.edu</a:t>
            </a:r>
            <a:endParaRPr sz="110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- takeaway">
  <p:cSld name="Content - takeaway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/>
          <p:nvPr/>
        </p:nvSpPr>
        <p:spPr>
          <a:xfrm>
            <a:off x="-12059" y="4547589"/>
            <a:ext cx="9156060" cy="617220"/>
          </a:xfrm>
          <a:prstGeom prst="rect">
            <a:avLst/>
          </a:prstGeom>
          <a:solidFill>
            <a:srgbClr val="E7E9D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FRIB_ppt_top.jpg" id="89" name="Google Shape;8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"/>
            <a:ext cx="9144000" cy="752327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669779" y="990082"/>
            <a:ext cx="7864929" cy="256174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" name="Google Shape;91;p17"/>
          <p:cNvSpPr/>
          <p:nvPr/>
        </p:nvSpPr>
        <p:spPr>
          <a:xfrm>
            <a:off x="4115405" y="2256984"/>
            <a:ext cx="9144000" cy="276949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76200" y="800325"/>
            <a:ext cx="8990922" cy="3200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sz="1400"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sp>
        <p:nvSpPr>
          <p:cNvPr id="93" name="Google Shape;93;p17"/>
          <p:cNvSpPr txBox="1"/>
          <p:nvPr>
            <p:ph type="title"/>
          </p:nvPr>
        </p:nvSpPr>
        <p:spPr>
          <a:xfrm>
            <a:off x="76200" y="217003"/>
            <a:ext cx="8991600" cy="358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16825" lIns="42050" spcFirstLastPara="1" rIns="42050" wrap="square" tIns="16825">
            <a:spAutoFit/>
          </a:bodyPr>
          <a:lstStyle>
            <a:lvl1pPr lv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7"/>
          <p:cNvSpPr txBox="1"/>
          <p:nvPr>
            <p:ph idx="11" type="ftr"/>
          </p:nvPr>
        </p:nvSpPr>
        <p:spPr>
          <a:xfrm>
            <a:off x="4140684" y="4767338"/>
            <a:ext cx="4241321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5" name="Google Shape;95;p17"/>
          <p:cNvSpPr txBox="1"/>
          <p:nvPr>
            <p:ph idx="12" type="sldNum"/>
          </p:nvPr>
        </p:nvSpPr>
        <p:spPr>
          <a:xfrm>
            <a:off x="8382000" y="4767338"/>
            <a:ext cx="762000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indent="0" lvl="0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6" name="Google Shape;96;p17"/>
          <p:cNvSpPr/>
          <p:nvPr/>
        </p:nvSpPr>
        <p:spPr>
          <a:xfrm>
            <a:off x="0" y="4057650"/>
            <a:ext cx="9144000" cy="514350"/>
          </a:xfrm>
          <a:prstGeom prst="rect">
            <a:avLst/>
          </a:prstGeom>
          <a:solidFill>
            <a:srgbClr val="D2CAB5"/>
          </a:solidFill>
          <a:ln>
            <a:noFill/>
          </a:ln>
        </p:spPr>
        <p:txBody>
          <a:bodyPr anchorCtr="0" anchor="ctr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7"/>
          <p:cNvSpPr/>
          <p:nvPr/>
        </p:nvSpPr>
        <p:spPr>
          <a:xfrm>
            <a:off x="0" y="4505321"/>
            <a:ext cx="9144000" cy="57150"/>
          </a:xfrm>
          <a:prstGeom prst="rect">
            <a:avLst/>
          </a:prstGeom>
          <a:solidFill>
            <a:srgbClr val="006633"/>
          </a:solidFill>
          <a:ln>
            <a:noFill/>
          </a:ln>
        </p:spPr>
        <p:txBody>
          <a:bodyPr anchorCtr="0" anchor="ctr" bIns="34275" lIns="68525" spcFirstLastPara="1" rIns="6852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7"/>
          <p:cNvSpPr txBox="1"/>
          <p:nvPr>
            <p:ph idx="2" type="body"/>
          </p:nvPr>
        </p:nvSpPr>
        <p:spPr>
          <a:xfrm>
            <a:off x="1" y="4057650"/>
            <a:ext cx="9067122" cy="438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4308"/>
              </a:buClr>
              <a:buSzPts val="1700"/>
              <a:buNone/>
              <a:defRPr b="1"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pic>
        <p:nvPicPr>
          <p:cNvPr id="99" name="Google Shape;9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1" y="4547589"/>
            <a:ext cx="466069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7"/>
          <p:cNvSpPr txBox="1"/>
          <p:nvPr/>
        </p:nvSpPr>
        <p:spPr>
          <a:xfrm>
            <a:off x="628650" y="4571506"/>
            <a:ext cx="4114799" cy="5693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Facility for Rare Isotope Beams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U.S. Department of Energy Office of Science | Michigan State University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640 South Shaw Lane • East Lansing, MI 48824, USA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frib.msu.edu</a:t>
            </a:r>
            <a:endParaRPr sz="110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alf Horizontal">
  <p:cSld name="Half Horizontal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/>
          <p:nvPr/>
        </p:nvSpPr>
        <p:spPr>
          <a:xfrm>
            <a:off x="-12059" y="4547589"/>
            <a:ext cx="9156060" cy="617220"/>
          </a:xfrm>
          <a:prstGeom prst="rect">
            <a:avLst/>
          </a:prstGeom>
          <a:solidFill>
            <a:srgbClr val="E7E9D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071" y="4547589"/>
            <a:ext cx="466069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IB_ppt_top.jpg" id="104" name="Google Shape;10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"/>
            <a:ext cx="9144000" cy="752327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8"/>
          <p:cNvSpPr txBox="1"/>
          <p:nvPr/>
        </p:nvSpPr>
        <p:spPr>
          <a:xfrm>
            <a:off x="669779" y="990082"/>
            <a:ext cx="7864929" cy="256174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6" name="Google Shape;106;p18"/>
          <p:cNvSpPr/>
          <p:nvPr/>
        </p:nvSpPr>
        <p:spPr>
          <a:xfrm>
            <a:off x="4115405" y="2256984"/>
            <a:ext cx="9144000" cy="276949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8"/>
          <p:cNvSpPr txBox="1"/>
          <p:nvPr>
            <p:ph type="title"/>
          </p:nvPr>
        </p:nvSpPr>
        <p:spPr>
          <a:xfrm>
            <a:off x="76200" y="214318"/>
            <a:ext cx="8991600" cy="358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16825" lIns="42050" spcFirstLastPara="1" rIns="42050" wrap="square" tIns="16825">
            <a:spAutoFit/>
          </a:bodyPr>
          <a:lstStyle>
            <a:lvl1pPr lv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18"/>
          <p:cNvSpPr txBox="1"/>
          <p:nvPr>
            <p:ph idx="1" type="body"/>
          </p:nvPr>
        </p:nvSpPr>
        <p:spPr>
          <a:xfrm>
            <a:off x="76201" y="800329"/>
            <a:ext cx="8991604" cy="18250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sp>
        <p:nvSpPr>
          <p:cNvPr id="109" name="Google Shape;109;p18"/>
          <p:cNvSpPr txBox="1"/>
          <p:nvPr>
            <p:ph idx="2" type="body"/>
          </p:nvPr>
        </p:nvSpPr>
        <p:spPr>
          <a:xfrm>
            <a:off x="76201" y="2686055"/>
            <a:ext cx="8991604" cy="18250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1" type="ftr"/>
          </p:nvPr>
        </p:nvSpPr>
        <p:spPr>
          <a:xfrm>
            <a:off x="4140684" y="4767338"/>
            <a:ext cx="4241321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18"/>
          <p:cNvSpPr txBox="1"/>
          <p:nvPr>
            <p:ph idx="12" type="sldNum"/>
          </p:nvPr>
        </p:nvSpPr>
        <p:spPr>
          <a:xfrm>
            <a:off x="8382000" y="4767338"/>
            <a:ext cx="762000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indent="0" lvl="0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2" name="Google Shape;112;p18"/>
          <p:cNvSpPr txBox="1"/>
          <p:nvPr/>
        </p:nvSpPr>
        <p:spPr>
          <a:xfrm>
            <a:off x="628650" y="4571506"/>
            <a:ext cx="4114799" cy="5693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Facility for Rare Isotope Beams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U.S. Department of Energy Office of Science | Michigan State University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640 South Shaw Lane • East Lansing, MI 48824, USA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frib.msu.edu</a:t>
            </a:r>
            <a:endParaRPr sz="110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arters">
  <p:cSld name="Quarters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/>
          <p:nvPr/>
        </p:nvSpPr>
        <p:spPr>
          <a:xfrm>
            <a:off x="-12060" y="4547589"/>
            <a:ext cx="9156059" cy="617220"/>
          </a:xfrm>
          <a:prstGeom prst="rect">
            <a:avLst/>
          </a:prstGeom>
          <a:solidFill>
            <a:srgbClr val="E7E9D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071" y="4547589"/>
            <a:ext cx="466069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IB_ppt_top.jpg" id="116" name="Google Shape;11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"/>
            <a:ext cx="9144000" cy="752327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9"/>
          <p:cNvSpPr txBox="1"/>
          <p:nvPr/>
        </p:nvSpPr>
        <p:spPr>
          <a:xfrm>
            <a:off x="669779" y="990082"/>
            <a:ext cx="7864929" cy="256174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8" name="Google Shape;118;p19"/>
          <p:cNvSpPr/>
          <p:nvPr/>
        </p:nvSpPr>
        <p:spPr>
          <a:xfrm>
            <a:off x="4115405" y="2256984"/>
            <a:ext cx="9144000" cy="276949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9"/>
          <p:cNvSpPr txBox="1"/>
          <p:nvPr>
            <p:ph type="title"/>
          </p:nvPr>
        </p:nvSpPr>
        <p:spPr>
          <a:xfrm>
            <a:off x="76204" y="214318"/>
            <a:ext cx="8991598" cy="358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16825" lIns="42050" spcFirstLastPara="1" rIns="42050" wrap="square" tIns="16825">
            <a:spAutoFit/>
          </a:bodyPr>
          <a:lstStyle>
            <a:lvl1pPr lv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0" name="Google Shape;120;p19"/>
          <p:cNvSpPr txBox="1"/>
          <p:nvPr>
            <p:ph idx="1" type="body"/>
          </p:nvPr>
        </p:nvSpPr>
        <p:spPr>
          <a:xfrm>
            <a:off x="76201" y="800329"/>
            <a:ext cx="4419600" cy="18250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sp>
        <p:nvSpPr>
          <p:cNvPr id="121" name="Google Shape;121;p19"/>
          <p:cNvSpPr txBox="1"/>
          <p:nvPr>
            <p:ph idx="2" type="body"/>
          </p:nvPr>
        </p:nvSpPr>
        <p:spPr>
          <a:xfrm>
            <a:off x="4625534" y="800329"/>
            <a:ext cx="4442275" cy="18250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3" type="body"/>
          </p:nvPr>
        </p:nvSpPr>
        <p:spPr>
          <a:xfrm>
            <a:off x="76210" y="2686055"/>
            <a:ext cx="4419599" cy="18250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4" type="body"/>
          </p:nvPr>
        </p:nvSpPr>
        <p:spPr>
          <a:xfrm>
            <a:off x="4625534" y="2686055"/>
            <a:ext cx="4442275" cy="18250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sp>
        <p:nvSpPr>
          <p:cNvPr id="124" name="Google Shape;124;p19"/>
          <p:cNvSpPr txBox="1"/>
          <p:nvPr>
            <p:ph idx="11" type="ftr"/>
          </p:nvPr>
        </p:nvSpPr>
        <p:spPr>
          <a:xfrm>
            <a:off x="4140684" y="4767338"/>
            <a:ext cx="4241321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5" name="Google Shape;125;p19"/>
          <p:cNvSpPr txBox="1"/>
          <p:nvPr>
            <p:ph idx="12" type="sldNum"/>
          </p:nvPr>
        </p:nvSpPr>
        <p:spPr>
          <a:xfrm>
            <a:off x="8382000" y="4767338"/>
            <a:ext cx="762000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indent="0" lvl="0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6" name="Google Shape;126;p19"/>
          <p:cNvSpPr txBox="1"/>
          <p:nvPr/>
        </p:nvSpPr>
        <p:spPr>
          <a:xfrm>
            <a:off x="628650" y="4571506"/>
            <a:ext cx="4114799" cy="5693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Facility for Rare Isotope Beams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U.S. Department of Energy Office of Science | Michigan State University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640 South Shaw Lane • East Lansing, MI 48824, USA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frib.msu.edu</a:t>
            </a:r>
            <a:endParaRPr sz="110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/>
          <p:nvPr/>
        </p:nvSpPr>
        <p:spPr>
          <a:xfrm>
            <a:off x="-12060" y="4547589"/>
            <a:ext cx="9156059" cy="617220"/>
          </a:xfrm>
          <a:prstGeom prst="rect">
            <a:avLst/>
          </a:prstGeom>
          <a:solidFill>
            <a:srgbClr val="E7E9D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071" y="4547589"/>
            <a:ext cx="466069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IB_ppt_top.jpg" id="130" name="Google Shape;13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"/>
            <a:ext cx="9144000" cy="752327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0"/>
          <p:cNvSpPr txBox="1"/>
          <p:nvPr/>
        </p:nvSpPr>
        <p:spPr>
          <a:xfrm>
            <a:off x="669779" y="990082"/>
            <a:ext cx="7864929" cy="256174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2" name="Google Shape;132;p20"/>
          <p:cNvSpPr/>
          <p:nvPr/>
        </p:nvSpPr>
        <p:spPr>
          <a:xfrm>
            <a:off x="4115405" y="2256984"/>
            <a:ext cx="9144000" cy="276949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0"/>
          <p:cNvSpPr txBox="1"/>
          <p:nvPr>
            <p:ph type="title"/>
          </p:nvPr>
        </p:nvSpPr>
        <p:spPr>
          <a:xfrm>
            <a:off x="76200" y="214318"/>
            <a:ext cx="8991600" cy="358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16825" lIns="42050" spcFirstLastPara="1" rIns="42050" wrap="square" tIns="16825">
            <a:spAutoFit/>
          </a:bodyPr>
          <a:lstStyle>
            <a:lvl1pPr lv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4" name="Google Shape;134;p20"/>
          <p:cNvSpPr txBox="1"/>
          <p:nvPr>
            <p:ph idx="11" type="ftr"/>
          </p:nvPr>
        </p:nvSpPr>
        <p:spPr>
          <a:xfrm>
            <a:off x="4140684" y="4767338"/>
            <a:ext cx="4241321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5" name="Google Shape;135;p20"/>
          <p:cNvSpPr txBox="1"/>
          <p:nvPr>
            <p:ph idx="12" type="sldNum"/>
          </p:nvPr>
        </p:nvSpPr>
        <p:spPr>
          <a:xfrm>
            <a:off x="8382000" y="4767338"/>
            <a:ext cx="762000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indent="0" lvl="0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6" name="Google Shape;136;p20"/>
          <p:cNvSpPr txBox="1"/>
          <p:nvPr/>
        </p:nvSpPr>
        <p:spPr>
          <a:xfrm>
            <a:off x="628650" y="4571506"/>
            <a:ext cx="4114799" cy="5693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Facility for Rare Isotope Beams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U.S. Department of Energy Office of Science | Michigan State University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640 South Shaw Lane • East Lansing, MI 48824, USA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frib.msu.edu</a:t>
            </a:r>
            <a:endParaRPr sz="110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- clean bottom">
  <p:cSld name="Blank - clean bottom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RIB_ppt_top.jpg" id="138" name="Google Shape;138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"/>
            <a:ext cx="9144000" cy="752327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1"/>
          <p:cNvSpPr txBox="1"/>
          <p:nvPr/>
        </p:nvSpPr>
        <p:spPr>
          <a:xfrm>
            <a:off x="669779" y="990082"/>
            <a:ext cx="7864929" cy="256174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0" name="Google Shape;140;p21"/>
          <p:cNvSpPr/>
          <p:nvPr/>
        </p:nvSpPr>
        <p:spPr>
          <a:xfrm>
            <a:off x="4115405" y="2256984"/>
            <a:ext cx="9144000" cy="276949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1"/>
          <p:cNvSpPr txBox="1"/>
          <p:nvPr>
            <p:ph type="title"/>
          </p:nvPr>
        </p:nvSpPr>
        <p:spPr>
          <a:xfrm>
            <a:off x="76200" y="214318"/>
            <a:ext cx="8991600" cy="358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16825" lIns="42050" spcFirstLastPara="1" rIns="42050" wrap="square" tIns="16825">
            <a:spAutoFit/>
          </a:bodyPr>
          <a:lstStyle>
            <a:lvl1pPr lv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2" name="Google Shape;142;p21"/>
          <p:cNvSpPr/>
          <p:nvPr/>
        </p:nvSpPr>
        <p:spPr>
          <a:xfrm>
            <a:off x="-12059" y="4547589"/>
            <a:ext cx="9144000" cy="617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">
  <p:cSld name="1_Conten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/>
          <p:nvPr/>
        </p:nvSpPr>
        <p:spPr>
          <a:xfrm>
            <a:off x="-12060" y="4547589"/>
            <a:ext cx="9156059" cy="617220"/>
          </a:xfrm>
          <a:prstGeom prst="rect">
            <a:avLst/>
          </a:prstGeom>
          <a:solidFill>
            <a:srgbClr val="E7E9D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071" y="4547589"/>
            <a:ext cx="466069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IB_ppt_top.jpg" id="146" name="Google Shape;14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"/>
            <a:ext cx="9144000" cy="752327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2"/>
          <p:cNvSpPr txBox="1"/>
          <p:nvPr/>
        </p:nvSpPr>
        <p:spPr>
          <a:xfrm>
            <a:off x="669779" y="990082"/>
            <a:ext cx="7864929" cy="256174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8" name="Google Shape;148;p22"/>
          <p:cNvSpPr/>
          <p:nvPr/>
        </p:nvSpPr>
        <p:spPr>
          <a:xfrm>
            <a:off x="4115405" y="2256984"/>
            <a:ext cx="9144000" cy="276949"/>
          </a:xfrm>
          <a:prstGeom prst="rect">
            <a:avLst/>
          </a:prstGeom>
          <a:noFill/>
          <a:ln>
            <a:noFill/>
          </a:ln>
          <a:effectLst>
            <a:outerShdw blurRad="63500" rotWithShape="0" algn="ctr" dir="2700000" dist="107763">
              <a:schemeClr val="folHlink">
                <a:alpha val="74901"/>
              </a:schemeClr>
            </a:outerShdw>
          </a:effectLst>
        </p:spPr>
        <p:txBody>
          <a:bodyPr anchorCtr="0" anchor="t" bIns="34250" lIns="68525" spcFirstLastPara="1" rIns="68525" wrap="square" tIns="342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2"/>
          <p:cNvSpPr txBox="1"/>
          <p:nvPr>
            <p:ph idx="1" type="body"/>
          </p:nvPr>
        </p:nvSpPr>
        <p:spPr>
          <a:xfrm>
            <a:off x="76200" y="800325"/>
            <a:ext cx="8990922" cy="37705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400"/>
              <a:buChar char="▪"/>
              <a:defRPr/>
            </a:lvl1pPr>
            <a:lvl2pPr indent="-3175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sz="1400"/>
            </a:lvl3pPr>
            <a:lvl4pPr indent="-317500" lvl="3" marL="18288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Char char="»"/>
              <a:defRPr/>
            </a:lvl5pPr>
            <a:lvl6pPr indent="-317500" lvl="5" marL="27432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6pPr>
            <a:lvl7pPr indent="-317500" lvl="6" marL="32004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7pPr>
            <a:lvl8pPr indent="-317500" lvl="7" marL="36576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8pPr>
            <a:lvl9pPr indent="-317500" lvl="8" marL="411480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9pPr>
          </a:lstStyle>
          <a:p/>
        </p:txBody>
      </p:sp>
      <p:sp>
        <p:nvSpPr>
          <p:cNvPr id="150" name="Google Shape;150;p22"/>
          <p:cNvSpPr txBox="1"/>
          <p:nvPr>
            <p:ph type="title"/>
          </p:nvPr>
        </p:nvSpPr>
        <p:spPr>
          <a:xfrm>
            <a:off x="76200" y="217003"/>
            <a:ext cx="8991600" cy="358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16825" lIns="42050" spcFirstLastPara="1" rIns="42050" wrap="square" tIns="16825">
            <a:spAutoFit/>
          </a:bodyPr>
          <a:lstStyle>
            <a:lvl1pPr lv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1" name="Google Shape;151;p22"/>
          <p:cNvSpPr txBox="1"/>
          <p:nvPr>
            <p:ph idx="11" type="ftr"/>
          </p:nvPr>
        </p:nvSpPr>
        <p:spPr>
          <a:xfrm>
            <a:off x="4140684" y="4767338"/>
            <a:ext cx="4241321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2" name="Google Shape;152;p22"/>
          <p:cNvSpPr txBox="1"/>
          <p:nvPr>
            <p:ph idx="12" type="sldNum"/>
          </p:nvPr>
        </p:nvSpPr>
        <p:spPr>
          <a:xfrm>
            <a:off x="8382000" y="4767338"/>
            <a:ext cx="762000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indent="0" lvl="0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3" name="Google Shape;153;p22"/>
          <p:cNvSpPr txBox="1"/>
          <p:nvPr/>
        </p:nvSpPr>
        <p:spPr>
          <a:xfrm>
            <a:off x="628650" y="4571506"/>
            <a:ext cx="4114799" cy="5693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Facility for Rare Isotope Beams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U.S. Department of Energy Office of Science | Michigan State University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640 South Shaw Lane • East Lansing, MI 48824, USA</a:t>
            </a:r>
            <a:endParaRPr sz="1100"/>
          </a:p>
          <a:p>
            <a:pPr indent="0" lvl="0" marL="0" marR="0" rt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frib.msu.edu</a:t>
            </a:r>
            <a:endParaRPr sz="11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75599" y="59945"/>
            <a:ext cx="8992810" cy="358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16825" lIns="42050" spcFirstLastPara="1" rIns="42050" wrap="square" tIns="16825">
            <a:spAutoFit/>
          </a:bodyPr>
          <a:lstStyle>
            <a:lvl1pPr lvl="0" marR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24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24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24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24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24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24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24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24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24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75599" y="800325"/>
            <a:ext cx="8992810" cy="377056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655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64308"/>
              </a:buClr>
              <a:buSzPts val="1700"/>
              <a:buFont typeface="Noto Sans Symbols"/>
              <a:buChar char="▪"/>
              <a:defRPr b="0" i="0" sz="17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Merriweather Sans"/>
              <a:buChar char="»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Char char="–"/>
              <a:defRPr b="0" i="0" sz="1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Char char="–"/>
              <a:defRPr b="0" i="0" sz="1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Char char="–"/>
              <a:defRPr b="0" i="0" sz="1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Char char="–"/>
              <a:defRPr b="0" i="0" sz="1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4140684" y="4767338"/>
            <a:ext cx="4241321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382000" y="4767338"/>
            <a:ext cx="762000" cy="273471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Relationship Id="rId4" Type="http://schemas.openxmlformats.org/officeDocument/2006/relationships/image" Target="../media/image16.png"/><Relationship Id="rId5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/>
          <p:nvPr>
            <p:ph idx="1" type="subTitle"/>
          </p:nvPr>
        </p:nvSpPr>
        <p:spPr>
          <a:xfrm>
            <a:off x="1524000" y="3053953"/>
            <a:ext cx="60960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4308"/>
              </a:buClr>
              <a:buSzPts val="1700"/>
              <a:buNone/>
            </a:pPr>
            <a:r>
              <a:rPr lang="en"/>
              <a:t>H. C. Berg</a:t>
            </a:r>
            <a:br>
              <a:rPr lang="en"/>
            </a:br>
            <a:r>
              <a:rPr lang="en"/>
              <a:t>bergh@frib.msu.edu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4308"/>
              </a:buClr>
              <a:buSzPts val="17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4308"/>
              </a:buClr>
              <a:buSzPts val="1700"/>
              <a:buNone/>
            </a:pPr>
            <a:r>
              <a:rPr lang="en"/>
              <a:t>1</a:t>
            </a:r>
            <a:r>
              <a:rPr lang="en"/>
              <a:t>0th Workshop on Nuclear Level Density and Gamma Strength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4308"/>
              </a:buClr>
              <a:buSzPts val="1700"/>
              <a:buNone/>
            </a:pPr>
            <a:r>
              <a:rPr lang="en"/>
              <a:t>19.05.2026</a:t>
            </a:r>
            <a:endParaRPr/>
          </a:p>
        </p:txBody>
      </p:sp>
      <p:sp>
        <p:nvSpPr>
          <p:cNvPr id="159" name="Google Shape;159;p23"/>
          <p:cNvSpPr txBox="1"/>
          <p:nvPr>
            <p:ph type="title"/>
          </p:nvPr>
        </p:nvSpPr>
        <p:spPr>
          <a:xfrm>
            <a:off x="71441" y="2360463"/>
            <a:ext cx="90012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/>
              <a:t>Statistical properties of </a:t>
            </a:r>
            <a:r>
              <a:rPr baseline="30000" lang="en"/>
              <a:t>133</a:t>
            </a:r>
            <a:r>
              <a:rPr lang="en"/>
              <a:t>Xe and the </a:t>
            </a:r>
            <a:r>
              <a:rPr baseline="30000" lang="en"/>
              <a:t>132</a:t>
            </a:r>
            <a:r>
              <a:rPr lang="en"/>
              <a:t>Xe(n,γ) cross section</a:t>
            </a:r>
            <a:endParaRPr/>
          </a:p>
        </p:txBody>
      </p:sp>
      <p:pic>
        <p:nvPicPr>
          <p:cNvPr id="160" name="Google Shape;16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0100" y="4235926"/>
            <a:ext cx="1344625" cy="51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525" y="4193150"/>
            <a:ext cx="1791950" cy="55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2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Shell model and experimental data</a:t>
            </a:r>
            <a:endParaRPr/>
          </a:p>
        </p:txBody>
      </p:sp>
      <p:sp>
        <p:nvSpPr>
          <p:cNvPr id="316" name="Google Shape;316;p32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317" name="Google Shape;317;p32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18" name="Google Shape;31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700" y="832090"/>
            <a:ext cx="4267199" cy="347932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32"/>
          <p:cNvSpPr txBox="1"/>
          <p:nvPr/>
        </p:nvSpPr>
        <p:spPr>
          <a:xfrm>
            <a:off x="5045875" y="916600"/>
            <a:ext cx="3109500" cy="299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64308"/>
              </a:buClr>
              <a:buSzPts val="1700"/>
              <a:buChar char="-"/>
            </a:pPr>
            <a:r>
              <a:rPr lang="en" sz="1700">
                <a:solidFill>
                  <a:srgbClr val="064308"/>
                </a:solidFill>
              </a:rPr>
              <a:t>Excellent agreement with our measured NLD for SN100 </a:t>
            </a:r>
            <a:endParaRPr sz="1700">
              <a:solidFill>
                <a:srgbClr val="064308"/>
              </a:solidFill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Clr>
                <a:srgbClr val="064308"/>
              </a:buClr>
              <a:buSzPts val="1700"/>
              <a:buChar char="-"/>
            </a:pPr>
            <a:r>
              <a:rPr lang="en" sz="1700">
                <a:solidFill>
                  <a:srgbClr val="064308"/>
                </a:solidFill>
              </a:rPr>
              <a:t>SN100PN overshoots</a:t>
            </a:r>
            <a:endParaRPr sz="1700">
              <a:solidFill>
                <a:srgbClr val="064308"/>
              </a:solidFill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1000"/>
              </a:spcAft>
              <a:buClr>
                <a:srgbClr val="064308"/>
              </a:buClr>
              <a:buSzPts val="1700"/>
              <a:buChar char="-"/>
            </a:pPr>
            <a:r>
              <a:rPr lang="en" sz="1700">
                <a:solidFill>
                  <a:srgbClr val="064308"/>
                </a:solidFill>
              </a:rPr>
              <a:t>CT extrapolation higher </a:t>
            </a:r>
            <a:r>
              <a:rPr lang="en" sz="1700">
                <a:solidFill>
                  <a:srgbClr val="064308"/>
                </a:solidFill>
              </a:rPr>
              <a:t>than shell model prediction</a:t>
            </a:r>
            <a:endParaRPr sz="1700">
              <a:solidFill>
                <a:srgbClr val="064308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3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Shell model and experimental data</a:t>
            </a:r>
            <a:endParaRPr/>
          </a:p>
        </p:txBody>
      </p:sp>
      <p:sp>
        <p:nvSpPr>
          <p:cNvPr id="325" name="Google Shape;325;p33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326" name="Google Shape;326;p33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27" name="Google Shape;32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9800" y="728503"/>
            <a:ext cx="4561801" cy="3611426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33"/>
          <p:cNvSpPr txBox="1"/>
          <p:nvPr/>
        </p:nvSpPr>
        <p:spPr>
          <a:xfrm>
            <a:off x="236825" y="1124525"/>
            <a:ext cx="3597900" cy="28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64308"/>
              </a:buClr>
              <a:buSzPts val="1700"/>
              <a:buChar char="-"/>
            </a:pPr>
            <a:r>
              <a:rPr lang="en" sz="1700">
                <a:solidFill>
                  <a:srgbClr val="064308"/>
                </a:solidFill>
              </a:rPr>
              <a:t>Only M1 </a:t>
            </a:r>
            <a:r>
              <a:rPr lang="en" sz="1700">
                <a:solidFill>
                  <a:srgbClr val="064308"/>
                </a:solidFill>
              </a:rPr>
              <a:t>contribution </a:t>
            </a:r>
            <a:endParaRPr sz="1700">
              <a:solidFill>
                <a:srgbClr val="064308"/>
              </a:solidFill>
            </a:endParaRPr>
          </a:p>
        </p:txBody>
      </p:sp>
      <p:pic>
        <p:nvPicPr>
          <p:cNvPr id="329" name="Google Shape;329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4700" y="832090"/>
            <a:ext cx="4267199" cy="3479320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33"/>
          <p:cNvSpPr txBox="1"/>
          <p:nvPr/>
        </p:nvSpPr>
        <p:spPr>
          <a:xfrm>
            <a:off x="5597275" y="3203625"/>
            <a:ext cx="1075800" cy="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64308"/>
                </a:solidFill>
              </a:rPr>
              <a:t>f</a:t>
            </a:r>
            <a:r>
              <a:rPr baseline="-25000" lang="en" sz="1700">
                <a:solidFill>
                  <a:srgbClr val="064308"/>
                </a:solidFill>
              </a:rPr>
              <a:t>M1</a:t>
            </a:r>
            <a:endParaRPr sz="1700">
              <a:solidFill>
                <a:srgbClr val="064308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4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gSF parametrization</a:t>
            </a:r>
            <a:endParaRPr/>
          </a:p>
        </p:txBody>
      </p:sp>
      <p:sp>
        <p:nvSpPr>
          <p:cNvPr id="336" name="Google Shape;336;p34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337" name="Google Shape;337;p34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8" name="Google Shape;33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4425" y="801375"/>
            <a:ext cx="6502775" cy="3540750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34"/>
          <p:cNvSpPr txBox="1"/>
          <p:nvPr/>
        </p:nvSpPr>
        <p:spPr>
          <a:xfrm>
            <a:off x="155475" y="1205875"/>
            <a:ext cx="1925400" cy="31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64308"/>
                </a:solidFill>
              </a:rPr>
              <a:t>Upbend or no upbend?</a:t>
            </a:r>
            <a:endParaRPr sz="1700">
              <a:solidFill>
                <a:srgbClr val="064308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5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Constraining neutron capture on </a:t>
            </a:r>
            <a:r>
              <a:rPr baseline="30000" lang="en"/>
              <a:t>132</a:t>
            </a:r>
            <a:r>
              <a:rPr lang="en"/>
              <a:t>Xe</a:t>
            </a:r>
            <a:endParaRPr/>
          </a:p>
        </p:txBody>
      </p:sp>
      <p:sp>
        <p:nvSpPr>
          <p:cNvPr id="345" name="Google Shape;345;p35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346" name="Google Shape;346;p35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47" name="Google Shape;34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613" y="918402"/>
            <a:ext cx="4116074" cy="3306699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35"/>
          <p:cNvSpPr txBox="1"/>
          <p:nvPr/>
        </p:nvSpPr>
        <p:spPr>
          <a:xfrm>
            <a:off x="309150" y="1196825"/>
            <a:ext cx="4263000" cy="30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64308"/>
              </a:solidFill>
            </a:endParaRPr>
          </a:p>
        </p:txBody>
      </p:sp>
      <p:pic>
        <p:nvPicPr>
          <p:cNvPr id="349" name="Google Shape;349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550" y="728503"/>
            <a:ext cx="4267050" cy="3528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6"/>
          <p:cNvSpPr txBox="1"/>
          <p:nvPr>
            <p:ph idx="1" type="body"/>
          </p:nvPr>
        </p:nvSpPr>
        <p:spPr>
          <a:xfrm>
            <a:off x="76200" y="800325"/>
            <a:ext cx="8991000" cy="370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36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356" name="Google Shape;356;p36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357" name="Google Shape;357;p36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58" name="Google Shape;358;p36" title="qzwuF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6726" y="1299925"/>
            <a:ext cx="1968574" cy="2543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800328"/>
            <a:ext cx="6850525" cy="7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5075" y="1554743"/>
            <a:ext cx="6145560" cy="293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</a:t>
            </a:r>
            <a:r>
              <a:rPr baseline="30000" lang="en"/>
              <a:t>133</a:t>
            </a:r>
            <a:r>
              <a:rPr lang="en"/>
              <a:t>Xe - Nuclear Plasma Interactions</a:t>
            </a:r>
            <a:endParaRPr/>
          </a:p>
        </p:txBody>
      </p:sp>
      <p:sp>
        <p:nvSpPr>
          <p:cNvPr id="167" name="Google Shape;167;p24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168" name="Google Shape;168;p24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9" name="Google Shape;169;p24"/>
          <p:cNvSpPr txBox="1"/>
          <p:nvPr/>
        </p:nvSpPr>
        <p:spPr>
          <a:xfrm>
            <a:off x="2527455" y="2252496"/>
            <a:ext cx="445200" cy="2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6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aseline="-25000" i="1" lang="en" sz="1206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aseline="-25000" i="1" sz="1206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4"/>
          <p:cNvSpPr/>
          <p:nvPr/>
        </p:nvSpPr>
        <p:spPr>
          <a:xfrm>
            <a:off x="3165888" y="2432976"/>
            <a:ext cx="1287600" cy="188700"/>
          </a:xfrm>
          <a:prstGeom prst="rect">
            <a:avLst/>
          </a:prstGeom>
          <a:gradFill>
            <a:gsLst>
              <a:gs pos="0">
                <a:schemeClr val="dk2"/>
              </a:gs>
              <a:gs pos="100000">
                <a:srgbClr val="8CB3E3"/>
              </a:gs>
            </a:gsLst>
            <a:lin ang="5400012" scaled="0"/>
          </a:gradFill>
          <a:ln>
            <a:noFill/>
          </a:ln>
        </p:spPr>
        <p:txBody>
          <a:bodyPr anchorCtr="0" anchor="b" bIns="45925" lIns="91875" spcFirstLastPara="1" rIns="91875" wrap="square" tIns="45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1" name="Google Shape;171;p24"/>
          <p:cNvCxnSpPr/>
          <p:nvPr/>
        </p:nvCxnSpPr>
        <p:spPr>
          <a:xfrm>
            <a:off x="3165297" y="4048021"/>
            <a:ext cx="1288800" cy="0"/>
          </a:xfrm>
          <a:prstGeom prst="straightConnector1">
            <a:avLst/>
          </a:prstGeom>
          <a:noFill/>
          <a:ln cap="flat" cmpd="sng" w="2872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2" name="Google Shape;172;p24"/>
          <p:cNvCxnSpPr/>
          <p:nvPr/>
        </p:nvCxnSpPr>
        <p:spPr>
          <a:xfrm>
            <a:off x="1478954" y="3903611"/>
            <a:ext cx="1288800" cy="0"/>
          </a:xfrm>
          <a:prstGeom prst="straightConnector1">
            <a:avLst/>
          </a:prstGeom>
          <a:noFill/>
          <a:ln cap="flat" cmpd="sng" w="287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3" name="Google Shape;173;p24"/>
          <p:cNvCxnSpPr/>
          <p:nvPr/>
        </p:nvCxnSpPr>
        <p:spPr>
          <a:xfrm>
            <a:off x="2402000" y="2535850"/>
            <a:ext cx="2052000" cy="0"/>
          </a:xfrm>
          <a:prstGeom prst="straightConnector1">
            <a:avLst/>
          </a:prstGeom>
          <a:noFill/>
          <a:ln cap="flat" cmpd="sng" w="287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74" name="Google Shape;174;p24"/>
          <p:cNvSpPr txBox="1"/>
          <p:nvPr/>
        </p:nvSpPr>
        <p:spPr>
          <a:xfrm>
            <a:off x="1798410" y="3961602"/>
            <a:ext cx="6903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407">
                <a:solidFill>
                  <a:schemeClr val="dk1"/>
                </a:solidFill>
              </a:rPr>
              <a:t>134</a:t>
            </a:r>
            <a:r>
              <a:rPr lang="en" sz="1407">
                <a:solidFill>
                  <a:schemeClr val="dk1"/>
                </a:solidFill>
              </a:rPr>
              <a:t>Xe</a:t>
            </a:r>
            <a:endParaRPr sz="1407"/>
          </a:p>
        </p:txBody>
      </p:sp>
      <p:sp>
        <p:nvSpPr>
          <p:cNvPr id="175" name="Google Shape;175;p24"/>
          <p:cNvSpPr txBox="1"/>
          <p:nvPr/>
        </p:nvSpPr>
        <p:spPr>
          <a:xfrm>
            <a:off x="3580399" y="4082963"/>
            <a:ext cx="7212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407">
                <a:solidFill>
                  <a:schemeClr val="dk1"/>
                </a:solidFill>
              </a:rPr>
              <a:t>133</a:t>
            </a:r>
            <a:r>
              <a:rPr lang="en" sz="1407">
                <a:solidFill>
                  <a:schemeClr val="dk1"/>
                </a:solidFill>
              </a:rPr>
              <a:t>Xe</a:t>
            </a:r>
            <a:endParaRPr sz="1407"/>
          </a:p>
        </p:txBody>
      </p:sp>
      <p:cxnSp>
        <p:nvCxnSpPr>
          <p:cNvPr id="176" name="Google Shape;176;p24"/>
          <p:cNvCxnSpPr/>
          <p:nvPr/>
        </p:nvCxnSpPr>
        <p:spPr>
          <a:xfrm flipH="1" rot="10800000">
            <a:off x="2197050" y="2610255"/>
            <a:ext cx="1106100" cy="1276800"/>
          </a:xfrm>
          <a:prstGeom prst="straightConnector1">
            <a:avLst/>
          </a:prstGeom>
          <a:noFill/>
          <a:ln cap="rnd" cmpd="sng" w="28725">
            <a:solidFill>
              <a:schemeClr val="dk1"/>
            </a:solidFill>
            <a:prstDash val="dash"/>
            <a:round/>
            <a:headEnd len="sm" w="sm" type="none"/>
            <a:tailEnd len="med" w="med" type="stealth"/>
          </a:ln>
        </p:spPr>
      </p:cxnSp>
      <p:sp>
        <p:nvSpPr>
          <p:cNvPr id="177" name="Google Shape;177;p24"/>
          <p:cNvSpPr txBox="1"/>
          <p:nvPr/>
        </p:nvSpPr>
        <p:spPr>
          <a:xfrm rot="-2998013">
            <a:off x="2213614" y="2994963"/>
            <a:ext cx="918800" cy="349395"/>
          </a:xfrm>
          <a:prstGeom prst="rect">
            <a:avLst/>
          </a:prstGeom>
          <a:noFill/>
          <a:ln>
            <a:noFill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7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(n,2n)</a:t>
            </a:r>
            <a:endParaRPr sz="1407"/>
          </a:p>
        </p:txBody>
      </p:sp>
      <p:cxnSp>
        <p:nvCxnSpPr>
          <p:cNvPr id="178" name="Google Shape;178;p24"/>
          <p:cNvCxnSpPr/>
          <p:nvPr/>
        </p:nvCxnSpPr>
        <p:spPr>
          <a:xfrm>
            <a:off x="3165297" y="2652664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9" name="Google Shape;179;p24"/>
          <p:cNvCxnSpPr/>
          <p:nvPr/>
        </p:nvCxnSpPr>
        <p:spPr>
          <a:xfrm>
            <a:off x="3165297" y="2684854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0" name="Google Shape;180;p24"/>
          <p:cNvCxnSpPr/>
          <p:nvPr/>
        </p:nvCxnSpPr>
        <p:spPr>
          <a:xfrm>
            <a:off x="3165297" y="2710607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1" name="Google Shape;181;p24"/>
          <p:cNvCxnSpPr/>
          <p:nvPr/>
        </p:nvCxnSpPr>
        <p:spPr>
          <a:xfrm>
            <a:off x="3165297" y="2751996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2" name="Google Shape;182;p24"/>
          <p:cNvCxnSpPr/>
          <p:nvPr/>
        </p:nvCxnSpPr>
        <p:spPr>
          <a:xfrm>
            <a:off x="3165297" y="2637028"/>
            <a:ext cx="1288800" cy="0"/>
          </a:xfrm>
          <a:prstGeom prst="straightConnector1">
            <a:avLst/>
          </a:prstGeom>
          <a:noFill/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3" name="Google Shape;183;p24"/>
          <p:cNvCxnSpPr/>
          <p:nvPr/>
        </p:nvCxnSpPr>
        <p:spPr>
          <a:xfrm>
            <a:off x="3165297" y="2733610"/>
            <a:ext cx="1288800" cy="0"/>
          </a:xfrm>
          <a:prstGeom prst="straightConnector1">
            <a:avLst/>
          </a:prstGeom>
          <a:noFill/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4" name="Google Shape;184;p24"/>
          <p:cNvCxnSpPr/>
          <p:nvPr/>
        </p:nvCxnSpPr>
        <p:spPr>
          <a:xfrm>
            <a:off x="3165297" y="2779600"/>
            <a:ext cx="1288800" cy="0"/>
          </a:xfrm>
          <a:prstGeom prst="straightConnector1">
            <a:avLst/>
          </a:prstGeom>
          <a:noFill/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5" name="Google Shape;185;p24"/>
          <p:cNvCxnSpPr/>
          <p:nvPr/>
        </p:nvCxnSpPr>
        <p:spPr>
          <a:xfrm>
            <a:off x="3165297" y="2834787"/>
            <a:ext cx="1288800" cy="0"/>
          </a:xfrm>
          <a:prstGeom prst="straightConnector1">
            <a:avLst/>
          </a:prstGeom>
          <a:noFill/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6" name="Google Shape;186;p24"/>
          <p:cNvCxnSpPr/>
          <p:nvPr/>
        </p:nvCxnSpPr>
        <p:spPr>
          <a:xfrm>
            <a:off x="3165297" y="2807194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7" name="Google Shape;187;p24"/>
          <p:cNvCxnSpPr/>
          <p:nvPr/>
        </p:nvCxnSpPr>
        <p:spPr>
          <a:xfrm>
            <a:off x="3165297" y="2880778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8" name="Google Shape;188;p24"/>
          <p:cNvCxnSpPr/>
          <p:nvPr/>
        </p:nvCxnSpPr>
        <p:spPr>
          <a:xfrm>
            <a:off x="3165297" y="2954363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9" name="Google Shape;189;p24"/>
          <p:cNvCxnSpPr/>
          <p:nvPr/>
        </p:nvCxnSpPr>
        <p:spPr>
          <a:xfrm>
            <a:off x="3165297" y="3032546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0" name="Google Shape;190;p24"/>
          <p:cNvCxnSpPr/>
          <p:nvPr/>
        </p:nvCxnSpPr>
        <p:spPr>
          <a:xfrm>
            <a:off x="3165297" y="3087736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1" name="Google Shape;191;p24"/>
          <p:cNvCxnSpPr/>
          <p:nvPr/>
        </p:nvCxnSpPr>
        <p:spPr>
          <a:xfrm>
            <a:off x="3165297" y="3161321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2" name="Google Shape;192;p24"/>
          <p:cNvCxnSpPr/>
          <p:nvPr/>
        </p:nvCxnSpPr>
        <p:spPr>
          <a:xfrm>
            <a:off x="3165297" y="3246862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3" name="Google Shape;193;p24"/>
          <p:cNvCxnSpPr/>
          <p:nvPr/>
        </p:nvCxnSpPr>
        <p:spPr>
          <a:xfrm>
            <a:off x="3165297" y="3343444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4" name="Google Shape;194;p24"/>
          <p:cNvCxnSpPr/>
          <p:nvPr/>
        </p:nvCxnSpPr>
        <p:spPr>
          <a:xfrm>
            <a:off x="3165297" y="3502570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5" name="Google Shape;195;p24"/>
          <p:cNvCxnSpPr/>
          <p:nvPr/>
        </p:nvCxnSpPr>
        <p:spPr>
          <a:xfrm>
            <a:off x="3165297" y="3599152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6" name="Google Shape;196;p24"/>
          <p:cNvCxnSpPr/>
          <p:nvPr/>
        </p:nvCxnSpPr>
        <p:spPr>
          <a:xfrm>
            <a:off x="3165297" y="3758278"/>
            <a:ext cx="1288800" cy="0"/>
          </a:xfrm>
          <a:prstGeom prst="straightConnector1">
            <a:avLst/>
          </a:prstGeom>
          <a:noFill/>
          <a:ln cap="flat" cmpd="sng" w="12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7" name="Google Shape;197;p24"/>
          <p:cNvCxnSpPr/>
          <p:nvPr/>
        </p:nvCxnSpPr>
        <p:spPr>
          <a:xfrm>
            <a:off x="3165297" y="3854860"/>
            <a:ext cx="1288800" cy="0"/>
          </a:xfrm>
          <a:prstGeom prst="straightConnector1">
            <a:avLst/>
          </a:prstGeom>
          <a:noFill/>
          <a:ln cap="flat" cmpd="sng" w="25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8" name="Google Shape;198;p24"/>
          <p:cNvSpPr/>
          <p:nvPr/>
        </p:nvSpPr>
        <p:spPr>
          <a:xfrm>
            <a:off x="3430920" y="2626911"/>
            <a:ext cx="389700" cy="1407300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C9C9C9"/>
              </a:gs>
              <a:gs pos="50000">
                <a:srgbClr val="DCDCDC"/>
              </a:gs>
              <a:gs pos="100000">
                <a:srgbClr val="EDEDED"/>
              </a:gs>
            </a:gsLst>
            <a:lin ang="16200038" scaled="0"/>
          </a:gradFill>
          <a:ln cap="rnd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45925" lIns="91875" spcFirstLastPara="1" rIns="91875" wrap="square" tIns="45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4"/>
          <p:cNvSpPr/>
          <p:nvPr/>
        </p:nvSpPr>
        <p:spPr>
          <a:xfrm>
            <a:off x="3935753" y="2623232"/>
            <a:ext cx="216000" cy="1226700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C9C9C9"/>
              </a:gs>
              <a:gs pos="50000">
                <a:srgbClr val="DCDCDC"/>
              </a:gs>
              <a:gs pos="100000">
                <a:srgbClr val="EDEDED"/>
              </a:gs>
            </a:gsLst>
            <a:lin ang="16200038" scaled="0"/>
          </a:gradFill>
          <a:ln cap="rnd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45925" lIns="91875" spcFirstLastPara="1" rIns="91875" wrap="square" tIns="45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4"/>
          <p:cNvSpPr/>
          <p:nvPr/>
        </p:nvSpPr>
        <p:spPr>
          <a:xfrm>
            <a:off x="3573725" y="2643825"/>
            <a:ext cx="119100" cy="1407300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C9C9C9"/>
              </a:gs>
              <a:gs pos="50000">
                <a:srgbClr val="DCDCDC"/>
              </a:gs>
              <a:gs pos="100000">
                <a:srgbClr val="EDEDED"/>
              </a:gs>
            </a:gsLst>
            <a:lin ang="16200038" scaled="0"/>
          </a:gradFill>
          <a:ln cap="rnd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45925" lIns="91875" spcFirstLastPara="1" rIns="91875" wrap="square" tIns="45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4"/>
          <p:cNvSpPr/>
          <p:nvPr/>
        </p:nvSpPr>
        <p:spPr>
          <a:xfrm>
            <a:off x="3837516" y="2626911"/>
            <a:ext cx="405600" cy="1226700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C9C9C9"/>
              </a:gs>
              <a:gs pos="50000">
                <a:srgbClr val="DCDCDC"/>
              </a:gs>
              <a:gs pos="100000">
                <a:srgbClr val="EDEDED"/>
              </a:gs>
            </a:gsLst>
            <a:lin ang="16200038" scaled="0"/>
          </a:gradFill>
          <a:ln cap="rnd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45925" lIns="91875" spcFirstLastPara="1" rIns="91875" wrap="square" tIns="45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4"/>
          <p:cNvSpPr/>
          <p:nvPr/>
        </p:nvSpPr>
        <p:spPr>
          <a:xfrm>
            <a:off x="4453458" y="2262733"/>
            <a:ext cx="260100" cy="627900"/>
          </a:xfrm>
          <a:prstGeom prst="leftBrace">
            <a:avLst>
              <a:gd fmla="val 8329" name="adj1"/>
              <a:gd fmla="val 50000" name="adj2"/>
            </a:avLst>
          </a:prstGeom>
          <a:noFill/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7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3" name="Google Shape;203;p24"/>
          <p:cNvSpPr/>
          <p:nvPr/>
        </p:nvSpPr>
        <p:spPr>
          <a:xfrm rot="5400000">
            <a:off x="4958386" y="2062604"/>
            <a:ext cx="279122" cy="446776"/>
          </a:xfrm>
          <a:custGeom>
            <a:rect b="b" l="l" r="r" t="t"/>
            <a:pathLst>
              <a:path extrusionOk="0" h="1096" w="1359">
                <a:moveTo>
                  <a:pt x="0" y="1067"/>
                </a:moveTo>
                <a:cubicBezTo>
                  <a:pt x="125" y="1081"/>
                  <a:pt x="250" y="1096"/>
                  <a:pt x="324" y="1061"/>
                </a:cubicBezTo>
                <a:cubicBezTo>
                  <a:pt x="398" y="1026"/>
                  <a:pt x="401" y="1015"/>
                  <a:pt x="445" y="857"/>
                </a:cubicBezTo>
                <a:cubicBezTo>
                  <a:pt x="489" y="699"/>
                  <a:pt x="540" y="230"/>
                  <a:pt x="591" y="115"/>
                </a:cubicBezTo>
                <a:cubicBezTo>
                  <a:pt x="642" y="0"/>
                  <a:pt x="696" y="36"/>
                  <a:pt x="750" y="165"/>
                </a:cubicBezTo>
                <a:cubicBezTo>
                  <a:pt x="804" y="294"/>
                  <a:pt x="865" y="743"/>
                  <a:pt x="915" y="889"/>
                </a:cubicBezTo>
                <a:cubicBezTo>
                  <a:pt x="965" y="1035"/>
                  <a:pt x="974" y="1012"/>
                  <a:pt x="1048" y="1042"/>
                </a:cubicBezTo>
                <a:cubicBezTo>
                  <a:pt x="1122" y="1072"/>
                  <a:pt x="1307" y="1063"/>
                  <a:pt x="1359" y="1067"/>
                </a:cubicBezTo>
              </a:path>
            </a:pathLst>
          </a:custGeom>
          <a:solidFill>
            <a:srgbClr val="008000"/>
          </a:solidFill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875" lIns="91875" spcFirstLastPara="1" rIns="91875" wrap="square" tIns="9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4"/>
          <p:cNvSpPr txBox="1"/>
          <p:nvPr/>
        </p:nvSpPr>
        <p:spPr>
          <a:xfrm>
            <a:off x="4874548" y="2146414"/>
            <a:ext cx="446775" cy="2791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9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4"/>
          <p:cNvSpPr/>
          <p:nvPr/>
        </p:nvSpPr>
        <p:spPr>
          <a:xfrm rot="5400000">
            <a:off x="4957564" y="2578571"/>
            <a:ext cx="260221" cy="419390"/>
          </a:xfrm>
          <a:custGeom>
            <a:rect b="b" l="l" r="r" t="t"/>
            <a:pathLst>
              <a:path extrusionOk="0" h="1096" w="1359">
                <a:moveTo>
                  <a:pt x="0" y="1067"/>
                </a:moveTo>
                <a:cubicBezTo>
                  <a:pt x="125" y="1081"/>
                  <a:pt x="250" y="1096"/>
                  <a:pt x="324" y="1061"/>
                </a:cubicBezTo>
                <a:cubicBezTo>
                  <a:pt x="398" y="1026"/>
                  <a:pt x="401" y="1015"/>
                  <a:pt x="445" y="857"/>
                </a:cubicBezTo>
                <a:cubicBezTo>
                  <a:pt x="489" y="699"/>
                  <a:pt x="540" y="230"/>
                  <a:pt x="591" y="115"/>
                </a:cubicBezTo>
                <a:cubicBezTo>
                  <a:pt x="642" y="0"/>
                  <a:pt x="696" y="36"/>
                  <a:pt x="750" y="165"/>
                </a:cubicBezTo>
                <a:cubicBezTo>
                  <a:pt x="804" y="294"/>
                  <a:pt x="865" y="743"/>
                  <a:pt x="915" y="889"/>
                </a:cubicBezTo>
                <a:cubicBezTo>
                  <a:pt x="965" y="1035"/>
                  <a:pt x="974" y="1012"/>
                  <a:pt x="1048" y="1042"/>
                </a:cubicBezTo>
                <a:cubicBezTo>
                  <a:pt x="1122" y="1072"/>
                  <a:pt x="1307" y="1063"/>
                  <a:pt x="1359" y="1067"/>
                </a:cubicBezTo>
              </a:path>
            </a:pathLst>
          </a:custGeom>
          <a:noFill/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875" lIns="91875" spcFirstLastPara="1" rIns="91875" wrap="square" tIns="9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4"/>
          <p:cNvSpPr txBox="1"/>
          <p:nvPr/>
        </p:nvSpPr>
        <p:spPr>
          <a:xfrm>
            <a:off x="4877981" y="2658137"/>
            <a:ext cx="419391" cy="26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9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4"/>
          <p:cNvSpPr/>
          <p:nvPr/>
        </p:nvSpPr>
        <p:spPr>
          <a:xfrm rot="5400000">
            <a:off x="4957564" y="2380860"/>
            <a:ext cx="260221" cy="419390"/>
          </a:xfrm>
          <a:custGeom>
            <a:rect b="b" l="l" r="r" t="t"/>
            <a:pathLst>
              <a:path extrusionOk="0" h="1096" w="1359">
                <a:moveTo>
                  <a:pt x="0" y="1067"/>
                </a:moveTo>
                <a:cubicBezTo>
                  <a:pt x="125" y="1081"/>
                  <a:pt x="250" y="1096"/>
                  <a:pt x="324" y="1061"/>
                </a:cubicBezTo>
                <a:cubicBezTo>
                  <a:pt x="398" y="1026"/>
                  <a:pt x="401" y="1015"/>
                  <a:pt x="445" y="857"/>
                </a:cubicBezTo>
                <a:cubicBezTo>
                  <a:pt x="489" y="699"/>
                  <a:pt x="540" y="230"/>
                  <a:pt x="591" y="115"/>
                </a:cubicBezTo>
                <a:cubicBezTo>
                  <a:pt x="642" y="0"/>
                  <a:pt x="696" y="36"/>
                  <a:pt x="750" y="165"/>
                </a:cubicBezTo>
                <a:cubicBezTo>
                  <a:pt x="804" y="294"/>
                  <a:pt x="865" y="743"/>
                  <a:pt x="915" y="889"/>
                </a:cubicBezTo>
                <a:cubicBezTo>
                  <a:pt x="965" y="1035"/>
                  <a:pt x="974" y="1012"/>
                  <a:pt x="1048" y="1042"/>
                </a:cubicBezTo>
                <a:cubicBezTo>
                  <a:pt x="1122" y="1072"/>
                  <a:pt x="1307" y="1063"/>
                  <a:pt x="1359" y="1067"/>
                </a:cubicBezTo>
              </a:path>
            </a:pathLst>
          </a:custGeom>
          <a:noFill/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875" lIns="91875" spcFirstLastPara="1" rIns="91875" wrap="square" tIns="9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4"/>
          <p:cNvSpPr txBox="1"/>
          <p:nvPr/>
        </p:nvSpPr>
        <p:spPr>
          <a:xfrm>
            <a:off x="4877981" y="2460439"/>
            <a:ext cx="419391" cy="26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9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4"/>
          <p:cNvSpPr/>
          <p:nvPr/>
        </p:nvSpPr>
        <p:spPr>
          <a:xfrm rot="5400000">
            <a:off x="4957564" y="2287819"/>
            <a:ext cx="260221" cy="419390"/>
          </a:xfrm>
          <a:custGeom>
            <a:rect b="b" l="l" r="r" t="t"/>
            <a:pathLst>
              <a:path extrusionOk="0" h="1096" w="1359">
                <a:moveTo>
                  <a:pt x="0" y="1067"/>
                </a:moveTo>
                <a:cubicBezTo>
                  <a:pt x="125" y="1081"/>
                  <a:pt x="250" y="1096"/>
                  <a:pt x="324" y="1061"/>
                </a:cubicBezTo>
                <a:cubicBezTo>
                  <a:pt x="398" y="1026"/>
                  <a:pt x="401" y="1015"/>
                  <a:pt x="445" y="857"/>
                </a:cubicBezTo>
                <a:cubicBezTo>
                  <a:pt x="489" y="699"/>
                  <a:pt x="540" y="230"/>
                  <a:pt x="591" y="115"/>
                </a:cubicBezTo>
                <a:cubicBezTo>
                  <a:pt x="642" y="0"/>
                  <a:pt x="696" y="36"/>
                  <a:pt x="750" y="165"/>
                </a:cubicBezTo>
                <a:cubicBezTo>
                  <a:pt x="804" y="294"/>
                  <a:pt x="865" y="743"/>
                  <a:pt x="915" y="889"/>
                </a:cubicBezTo>
                <a:cubicBezTo>
                  <a:pt x="965" y="1035"/>
                  <a:pt x="974" y="1012"/>
                  <a:pt x="1048" y="1042"/>
                </a:cubicBezTo>
                <a:cubicBezTo>
                  <a:pt x="1122" y="1072"/>
                  <a:pt x="1307" y="1063"/>
                  <a:pt x="1359" y="1067"/>
                </a:cubicBezTo>
              </a:path>
            </a:pathLst>
          </a:custGeom>
          <a:noFill/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875" lIns="91875" spcFirstLastPara="1" rIns="91875" wrap="square" tIns="9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4"/>
          <p:cNvSpPr txBox="1"/>
          <p:nvPr/>
        </p:nvSpPr>
        <p:spPr>
          <a:xfrm>
            <a:off x="4877981" y="2367382"/>
            <a:ext cx="419391" cy="26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9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4"/>
          <p:cNvSpPr/>
          <p:nvPr/>
        </p:nvSpPr>
        <p:spPr>
          <a:xfrm rot="5400000">
            <a:off x="4957564" y="2183149"/>
            <a:ext cx="260221" cy="419390"/>
          </a:xfrm>
          <a:custGeom>
            <a:rect b="b" l="l" r="r" t="t"/>
            <a:pathLst>
              <a:path extrusionOk="0" h="1096" w="1359">
                <a:moveTo>
                  <a:pt x="0" y="1067"/>
                </a:moveTo>
                <a:cubicBezTo>
                  <a:pt x="125" y="1081"/>
                  <a:pt x="250" y="1096"/>
                  <a:pt x="324" y="1061"/>
                </a:cubicBezTo>
                <a:cubicBezTo>
                  <a:pt x="398" y="1026"/>
                  <a:pt x="401" y="1015"/>
                  <a:pt x="445" y="857"/>
                </a:cubicBezTo>
                <a:cubicBezTo>
                  <a:pt x="489" y="699"/>
                  <a:pt x="540" y="230"/>
                  <a:pt x="591" y="115"/>
                </a:cubicBezTo>
                <a:cubicBezTo>
                  <a:pt x="642" y="0"/>
                  <a:pt x="696" y="36"/>
                  <a:pt x="750" y="165"/>
                </a:cubicBezTo>
                <a:cubicBezTo>
                  <a:pt x="804" y="294"/>
                  <a:pt x="865" y="743"/>
                  <a:pt x="915" y="889"/>
                </a:cubicBezTo>
                <a:cubicBezTo>
                  <a:pt x="965" y="1035"/>
                  <a:pt x="974" y="1012"/>
                  <a:pt x="1048" y="1042"/>
                </a:cubicBezTo>
                <a:cubicBezTo>
                  <a:pt x="1122" y="1072"/>
                  <a:pt x="1307" y="1063"/>
                  <a:pt x="1359" y="1067"/>
                </a:cubicBezTo>
              </a:path>
            </a:pathLst>
          </a:custGeom>
          <a:noFill/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875" lIns="91875" spcFirstLastPara="1" rIns="91875" wrap="square" tIns="9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4"/>
          <p:cNvSpPr txBox="1"/>
          <p:nvPr/>
        </p:nvSpPr>
        <p:spPr>
          <a:xfrm>
            <a:off x="4877981" y="2262716"/>
            <a:ext cx="419391" cy="26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9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24"/>
          <p:cNvCxnSpPr/>
          <p:nvPr/>
        </p:nvCxnSpPr>
        <p:spPr>
          <a:xfrm>
            <a:off x="5905056" y="2739565"/>
            <a:ext cx="807900" cy="0"/>
          </a:xfrm>
          <a:prstGeom prst="straightConnector1">
            <a:avLst/>
          </a:prstGeom>
          <a:noFill/>
          <a:ln cap="flat" cmpd="sng" w="9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4" name="Google Shape;214;p24"/>
          <p:cNvSpPr/>
          <p:nvPr/>
        </p:nvSpPr>
        <p:spPr>
          <a:xfrm>
            <a:off x="6064251" y="2656702"/>
            <a:ext cx="183300" cy="153900"/>
          </a:xfrm>
          <a:prstGeom prst="ellipse">
            <a:avLst/>
          </a:prstGeom>
          <a:solidFill>
            <a:schemeClr val="lt1"/>
          </a:solidFill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03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5" name="Google Shape;215;p24"/>
          <p:cNvSpPr/>
          <p:nvPr/>
        </p:nvSpPr>
        <p:spPr>
          <a:xfrm rot="313437">
            <a:off x="5396343" y="2546341"/>
            <a:ext cx="472610" cy="239000"/>
          </a:xfrm>
          <a:custGeom>
            <a:rect b="b" l="l" r="r" t="t"/>
            <a:pathLst>
              <a:path extrusionOk="0" h="375060" w="1075765">
                <a:moveTo>
                  <a:pt x="1075765" y="255517"/>
                </a:moveTo>
                <a:cubicBezTo>
                  <a:pt x="1032186" y="119801"/>
                  <a:pt x="988607" y="-15914"/>
                  <a:pt x="956235" y="1517"/>
                </a:cubicBezTo>
                <a:cubicBezTo>
                  <a:pt x="923863" y="18948"/>
                  <a:pt x="916393" y="355125"/>
                  <a:pt x="881530" y="360105"/>
                </a:cubicBezTo>
                <a:cubicBezTo>
                  <a:pt x="846667" y="365085"/>
                  <a:pt x="789392" y="33889"/>
                  <a:pt x="747059" y="31399"/>
                </a:cubicBezTo>
                <a:cubicBezTo>
                  <a:pt x="704726" y="28909"/>
                  <a:pt x="669863" y="340184"/>
                  <a:pt x="627530" y="345164"/>
                </a:cubicBezTo>
                <a:cubicBezTo>
                  <a:pt x="585197" y="350144"/>
                  <a:pt x="532902" y="56301"/>
                  <a:pt x="493059" y="61281"/>
                </a:cubicBezTo>
                <a:cubicBezTo>
                  <a:pt x="453216" y="66261"/>
                  <a:pt x="428314" y="377536"/>
                  <a:pt x="388471" y="375046"/>
                </a:cubicBezTo>
                <a:cubicBezTo>
                  <a:pt x="348628" y="372556"/>
                  <a:pt x="288863" y="68752"/>
                  <a:pt x="254000" y="46340"/>
                </a:cubicBezTo>
                <a:cubicBezTo>
                  <a:pt x="219137" y="23928"/>
                  <a:pt x="221627" y="205713"/>
                  <a:pt x="179294" y="240576"/>
                </a:cubicBezTo>
                <a:cubicBezTo>
                  <a:pt x="136961" y="275439"/>
                  <a:pt x="0" y="255517"/>
                  <a:pt x="0" y="255517"/>
                </a:cubicBezTo>
              </a:path>
            </a:pathLst>
          </a:custGeom>
          <a:noFill/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9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6" name="Google Shape;216;p24"/>
          <p:cNvCxnSpPr/>
          <p:nvPr/>
        </p:nvCxnSpPr>
        <p:spPr>
          <a:xfrm>
            <a:off x="6156689" y="2333968"/>
            <a:ext cx="0" cy="322800"/>
          </a:xfrm>
          <a:prstGeom prst="straightConnector1">
            <a:avLst/>
          </a:prstGeom>
          <a:noFill/>
          <a:ln cap="flat" cmpd="sng" w="9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17" name="Google Shape;217;p24"/>
          <p:cNvSpPr txBox="1"/>
          <p:nvPr/>
        </p:nvSpPr>
        <p:spPr>
          <a:xfrm>
            <a:off x="4715628" y="2965516"/>
            <a:ext cx="10818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7">
                <a:solidFill>
                  <a:srgbClr val="006633"/>
                </a:solidFill>
              </a:rPr>
              <a:t>Nuclear levels</a:t>
            </a:r>
            <a:endParaRPr sz="1407">
              <a:solidFill>
                <a:srgbClr val="006633"/>
              </a:solidFill>
            </a:endParaRPr>
          </a:p>
        </p:txBody>
      </p:sp>
      <p:sp>
        <p:nvSpPr>
          <p:cNvPr id="218" name="Google Shape;218;p24"/>
          <p:cNvSpPr txBox="1"/>
          <p:nvPr/>
        </p:nvSpPr>
        <p:spPr>
          <a:xfrm>
            <a:off x="5861405" y="3001618"/>
            <a:ext cx="10818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7">
                <a:solidFill>
                  <a:srgbClr val="006633"/>
                </a:solidFill>
              </a:rPr>
              <a:t>Atomic orbitals</a:t>
            </a:r>
            <a:endParaRPr sz="1407">
              <a:solidFill>
                <a:srgbClr val="006633"/>
              </a:solidFill>
            </a:endParaRPr>
          </a:p>
        </p:txBody>
      </p:sp>
      <p:sp>
        <p:nvSpPr>
          <p:cNvPr id="219" name="Google Shape;219;p24"/>
          <p:cNvSpPr/>
          <p:nvPr/>
        </p:nvSpPr>
        <p:spPr>
          <a:xfrm rot="5400000">
            <a:off x="4958386" y="2469657"/>
            <a:ext cx="279122" cy="446776"/>
          </a:xfrm>
          <a:custGeom>
            <a:rect b="b" l="l" r="r" t="t"/>
            <a:pathLst>
              <a:path extrusionOk="0" h="1096" w="1359">
                <a:moveTo>
                  <a:pt x="0" y="1067"/>
                </a:moveTo>
                <a:cubicBezTo>
                  <a:pt x="125" y="1081"/>
                  <a:pt x="250" y="1096"/>
                  <a:pt x="324" y="1061"/>
                </a:cubicBezTo>
                <a:cubicBezTo>
                  <a:pt x="398" y="1026"/>
                  <a:pt x="401" y="1015"/>
                  <a:pt x="445" y="857"/>
                </a:cubicBezTo>
                <a:cubicBezTo>
                  <a:pt x="489" y="699"/>
                  <a:pt x="540" y="230"/>
                  <a:pt x="591" y="115"/>
                </a:cubicBezTo>
                <a:cubicBezTo>
                  <a:pt x="642" y="0"/>
                  <a:pt x="696" y="36"/>
                  <a:pt x="750" y="165"/>
                </a:cubicBezTo>
                <a:cubicBezTo>
                  <a:pt x="804" y="294"/>
                  <a:pt x="865" y="743"/>
                  <a:pt x="915" y="889"/>
                </a:cubicBezTo>
                <a:cubicBezTo>
                  <a:pt x="965" y="1035"/>
                  <a:pt x="974" y="1012"/>
                  <a:pt x="1048" y="1042"/>
                </a:cubicBezTo>
                <a:cubicBezTo>
                  <a:pt x="1122" y="1072"/>
                  <a:pt x="1307" y="1063"/>
                  <a:pt x="1359" y="1067"/>
                </a:cubicBezTo>
              </a:path>
            </a:pathLst>
          </a:custGeom>
          <a:solidFill>
            <a:srgbClr val="FFFFFF"/>
          </a:solidFill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875" lIns="91875" spcFirstLastPara="1" rIns="91875" wrap="square" tIns="9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4"/>
          <p:cNvSpPr txBox="1"/>
          <p:nvPr/>
        </p:nvSpPr>
        <p:spPr>
          <a:xfrm>
            <a:off x="4874548" y="2553471"/>
            <a:ext cx="446775" cy="2791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9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4"/>
          <p:cNvSpPr/>
          <p:nvPr/>
        </p:nvSpPr>
        <p:spPr>
          <a:xfrm>
            <a:off x="6310749" y="2656702"/>
            <a:ext cx="183300" cy="153900"/>
          </a:xfrm>
          <a:prstGeom prst="ellipse">
            <a:avLst/>
          </a:prstGeom>
          <a:solidFill>
            <a:schemeClr val="lt1"/>
          </a:solidFill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03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22" name="Google Shape;222;p24"/>
          <p:cNvCxnSpPr/>
          <p:nvPr/>
        </p:nvCxnSpPr>
        <p:spPr>
          <a:xfrm rot="10800000">
            <a:off x="5362418" y="2262959"/>
            <a:ext cx="0" cy="454800"/>
          </a:xfrm>
          <a:prstGeom prst="straightConnector1">
            <a:avLst/>
          </a:prstGeom>
          <a:noFill/>
          <a:ln cap="flat" cmpd="sng" w="9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grpSp>
        <p:nvGrpSpPr>
          <p:cNvPr id="223" name="Google Shape;223;p24"/>
          <p:cNvGrpSpPr/>
          <p:nvPr/>
        </p:nvGrpSpPr>
        <p:grpSpPr>
          <a:xfrm>
            <a:off x="5994389" y="2103686"/>
            <a:ext cx="351036" cy="281993"/>
            <a:chOff x="8455942" y="3069973"/>
            <a:chExt cx="294000" cy="278100"/>
          </a:xfrm>
        </p:grpSpPr>
        <p:sp>
          <p:nvSpPr>
            <p:cNvPr id="224" name="Google Shape;224;p24"/>
            <p:cNvSpPr/>
            <p:nvPr/>
          </p:nvSpPr>
          <p:spPr>
            <a:xfrm>
              <a:off x="8514897" y="3145210"/>
              <a:ext cx="153300" cy="152100"/>
            </a:xfrm>
            <a:prstGeom prst="ellipse">
              <a:avLst/>
            </a:prstGeom>
            <a:solidFill>
              <a:srgbClr val="00AD00"/>
            </a:solidFill>
            <a:ln cap="flat" cmpd="sng" w="9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925" lIns="91875" spcFirstLastPara="1" rIns="91875" wrap="square" tIns="45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603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25" name="Google Shape;225;p24"/>
            <p:cNvSpPr txBox="1"/>
            <p:nvPr/>
          </p:nvSpPr>
          <p:spPr>
            <a:xfrm>
              <a:off x="8455942" y="3069973"/>
              <a:ext cx="294000" cy="27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925" lIns="91875" spcFirstLastPara="1" rIns="91875" wrap="square" tIns="459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07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e</a:t>
              </a:r>
              <a:r>
                <a:rPr b="1" baseline="30000" lang="en" sz="1407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-</a:t>
              </a:r>
              <a:endParaRPr sz="1407"/>
            </a:p>
          </p:txBody>
        </p:sp>
      </p:grpSp>
      <p:sp>
        <p:nvSpPr>
          <p:cNvPr id="226" name="Google Shape;226;p24"/>
          <p:cNvSpPr/>
          <p:nvPr/>
        </p:nvSpPr>
        <p:spPr>
          <a:xfrm rot="5400000">
            <a:off x="4964123" y="2459947"/>
            <a:ext cx="279122" cy="446776"/>
          </a:xfrm>
          <a:custGeom>
            <a:rect b="b" l="l" r="r" t="t"/>
            <a:pathLst>
              <a:path extrusionOk="0" h="1096" w="1359">
                <a:moveTo>
                  <a:pt x="0" y="1067"/>
                </a:moveTo>
                <a:cubicBezTo>
                  <a:pt x="125" y="1081"/>
                  <a:pt x="250" y="1096"/>
                  <a:pt x="324" y="1061"/>
                </a:cubicBezTo>
                <a:cubicBezTo>
                  <a:pt x="398" y="1026"/>
                  <a:pt x="401" y="1015"/>
                  <a:pt x="445" y="857"/>
                </a:cubicBezTo>
                <a:cubicBezTo>
                  <a:pt x="489" y="699"/>
                  <a:pt x="540" y="230"/>
                  <a:pt x="591" y="115"/>
                </a:cubicBezTo>
                <a:cubicBezTo>
                  <a:pt x="642" y="0"/>
                  <a:pt x="696" y="36"/>
                  <a:pt x="750" y="165"/>
                </a:cubicBezTo>
                <a:cubicBezTo>
                  <a:pt x="804" y="294"/>
                  <a:pt x="865" y="743"/>
                  <a:pt x="915" y="889"/>
                </a:cubicBezTo>
                <a:cubicBezTo>
                  <a:pt x="965" y="1035"/>
                  <a:pt x="974" y="1012"/>
                  <a:pt x="1048" y="1042"/>
                </a:cubicBezTo>
                <a:cubicBezTo>
                  <a:pt x="1122" y="1072"/>
                  <a:pt x="1307" y="1063"/>
                  <a:pt x="1359" y="1067"/>
                </a:cubicBezTo>
              </a:path>
            </a:pathLst>
          </a:custGeom>
          <a:solidFill>
            <a:srgbClr val="008000"/>
          </a:solidFill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875" lIns="91875" spcFirstLastPara="1" rIns="91875" wrap="square" tIns="9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4"/>
          <p:cNvSpPr txBox="1"/>
          <p:nvPr/>
        </p:nvSpPr>
        <p:spPr>
          <a:xfrm>
            <a:off x="4880279" y="2543762"/>
            <a:ext cx="446775" cy="2791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9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4"/>
          <p:cNvSpPr/>
          <p:nvPr/>
        </p:nvSpPr>
        <p:spPr>
          <a:xfrm rot="5400000">
            <a:off x="4964411" y="2078710"/>
            <a:ext cx="260221" cy="419390"/>
          </a:xfrm>
          <a:custGeom>
            <a:rect b="b" l="l" r="r" t="t"/>
            <a:pathLst>
              <a:path extrusionOk="0" h="1096" w="1359">
                <a:moveTo>
                  <a:pt x="0" y="1067"/>
                </a:moveTo>
                <a:cubicBezTo>
                  <a:pt x="125" y="1081"/>
                  <a:pt x="250" y="1096"/>
                  <a:pt x="324" y="1061"/>
                </a:cubicBezTo>
                <a:cubicBezTo>
                  <a:pt x="398" y="1026"/>
                  <a:pt x="401" y="1015"/>
                  <a:pt x="445" y="857"/>
                </a:cubicBezTo>
                <a:cubicBezTo>
                  <a:pt x="489" y="699"/>
                  <a:pt x="540" y="230"/>
                  <a:pt x="591" y="115"/>
                </a:cubicBezTo>
                <a:cubicBezTo>
                  <a:pt x="642" y="0"/>
                  <a:pt x="696" y="36"/>
                  <a:pt x="750" y="165"/>
                </a:cubicBezTo>
                <a:cubicBezTo>
                  <a:pt x="804" y="294"/>
                  <a:pt x="865" y="743"/>
                  <a:pt x="915" y="889"/>
                </a:cubicBezTo>
                <a:cubicBezTo>
                  <a:pt x="965" y="1035"/>
                  <a:pt x="974" y="1012"/>
                  <a:pt x="1048" y="1042"/>
                </a:cubicBezTo>
                <a:cubicBezTo>
                  <a:pt x="1122" y="1072"/>
                  <a:pt x="1307" y="1063"/>
                  <a:pt x="1359" y="1067"/>
                </a:cubicBezTo>
              </a:path>
            </a:pathLst>
          </a:custGeom>
          <a:noFill/>
          <a:ln cap="flat" cmpd="sng" w="9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875" lIns="91875" spcFirstLastPara="1" rIns="91875" wrap="square" tIns="9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4"/>
          <p:cNvSpPr txBox="1"/>
          <p:nvPr/>
        </p:nvSpPr>
        <p:spPr>
          <a:xfrm>
            <a:off x="4884817" y="2158277"/>
            <a:ext cx="419391" cy="260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9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4"/>
          <p:cNvSpPr txBox="1"/>
          <p:nvPr/>
        </p:nvSpPr>
        <p:spPr>
          <a:xfrm>
            <a:off x="2050736" y="4482813"/>
            <a:ext cx="1857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9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4"/>
          <p:cNvSpPr txBox="1"/>
          <p:nvPr/>
        </p:nvSpPr>
        <p:spPr>
          <a:xfrm>
            <a:off x="4394352" y="3606674"/>
            <a:ext cx="2318700" cy="3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8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Isomer (2 days)</a:t>
            </a:r>
            <a:endParaRPr sz="1407"/>
          </a:p>
        </p:txBody>
      </p:sp>
      <p:sp>
        <p:nvSpPr>
          <p:cNvPr id="232" name="Google Shape;232;p24"/>
          <p:cNvSpPr txBox="1"/>
          <p:nvPr/>
        </p:nvSpPr>
        <p:spPr>
          <a:xfrm>
            <a:off x="4394350" y="3882642"/>
            <a:ext cx="3265800" cy="3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925" lIns="91875" spcFirstLastPara="1" rIns="91875" wrap="square" tIns="45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8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Ground state (5 days)</a:t>
            </a:r>
            <a:endParaRPr sz="1407"/>
          </a:p>
        </p:txBody>
      </p:sp>
      <p:pic>
        <p:nvPicPr>
          <p:cNvPr id="233" name="Google Shape;23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65418" y="1386382"/>
            <a:ext cx="446784" cy="460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94128" y="1238921"/>
            <a:ext cx="922363" cy="72726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4"/>
          <p:cNvSpPr txBox="1"/>
          <p:nvPr/>
        </p:nvSpPr>
        <p:spPr>
          <a:xfrm>
            <a:off x="76201" y="4159402"/>
            <a:ext cx="2906100" cy="3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875" lIns="91875" spcFirstLastPara="1" rIns="91875" wrap="square" tIns="918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4">
                <a:solidFill>
                  <a:srgbClr val="006633"/>
                </a:solidFill>
              </a:rPr>
              <a:t>Animation:  D. L. Bleuel, private communication (2019).</a:t>
            </a:r>
            <a:endParaRPr sz="804">
              <a:solidFill>
                <a:srgbClr val="006633"/>
              </a:solidFill>
            </a:endParaRPr>
          </a:p>
        </p:txBody>
      </p:sp>
      <p:sp>
        <p:nvSpPr>
          <p:cNvPr id="236" name="Google Shape;236;p24"/>
          <p:cNvSpPr txBox="1"/>
          <p:nvPr/>
        </p:nvSpPr>
        <p:spPr>
          <a:xfrm>
            <a:off x="6955606" y="2146405"/>
            <a:ext cx="1937400" cy="20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875" lIns="91875" spcFirstLastPara="1" rIns="91875" wrap="square" tIns="9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7">
                <a:solidFill>
                  <a:srgbClr val="006633"/>
                </a:solidFill>
              </a:rPr>
              <a:t>Nuclear Excitation by Electron Capture (NEEC)</a:t>
            </a:r>
            <a:endParaRPr sz="1407">
              <a:solidFill>
                <a:srgbClr val="0066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7">
              <a:solidFill>
                <a:srgbClr val="0066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7">
              <a:solidFill>
                <a:srgbClr val="0066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7">
              <a:solidFill>
                <a:srgbClr val="0066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7">
              <a:solidFill>
                <a:srgbClr val="0066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7">
                <a:solidFill>
                  <a:srgbClr val="006633"/>
                </a:solidFill>
              </a:rPr>
              <a:t>Measuring the isomer to ground state ratio</a:t>
            </a:r>
            <a:endParaRPr sz="1407">
              <a:solidFill>
                <a:srgbClr val="00663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5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Low energy enhancement</a:t>
            </a:r>
            <a:endParaRPr/>
          </a:p>
        </p:txBody>
      </p:sp>
      <p:pic>
        <p:nvPicPr>
          <p:cNvPr id="242" name="Google Shape;242;p25"/>
          <p:cNvPicPr preferRelativeResize="0"/>
          <p:nvPr/>
        </p:nvPicPr>
        <p:blipFill rotWithShape="1">
          <a:blip r:embed="rId3">
            <a:alphaModFix/>
          </a:blip>
          <a:srcRect b="23253" l="14112" r="34251" t="33429"/>
          <a:stretch/>
        </p:blipFill>
        <p:spPr>
          <a:xfrm>
            <a:off x="119550" y="631687"/>
            <a:ext cx="6898003" cy="3880122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5"/>
          <p:cNvSpPr txBox="1"/>
          <p:nvPr/>
        </p:nvSpPr>
        <p:spPr>
          <a:xfrm>
            <a:off x="4643725" y="4182100"/>
            <a:ext cx="25656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6633"/>
                </a:solidFill>
              </a:rPr>
              <a:t>J. E. Midtbø et al., Phys. Rev. C98, 064321, (2018).</a:t>
            </a:r>
            <a:endParaRPr sz="1000">
              <a:solidFill>
                <a:srgbClr val="006633"/>
              </a:solidFill>
            </a:endParaRPr>
          </a:p>
        </p:txBody>
      </p:sp>
      <p:sp>
        <p:nvSpPr>
          <p:cNvPr id="244" name="Google Shape;244;p25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245" name="Google Shape;245;p25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46" name="Google Shape;246;p25"/>
          <p:cNvCxnSpPr/>
          <p:nvPr/>
        </p:nvCxnSpPr>
        <p:spPr>
          <a:xfrm flipH="1">
            <a:off x="4228424" y="1846700"/>
            <a:ext cx="3944400" cy="617700"/>
          </a:xfrm>
          <a:prstGeom prst="straightConnector1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47" name="Google Shape;247;p25"/>
          <p:cNvSpPr txBox="1"/>
          <p:nvPr/>
        </p:nvSpPr>
        <p:spPr>
          <a:xfrm>
            <a:off x="8174950" y="1617625"/>
            <a:ext cx="762000" cy="5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700">
                <a:solidFill>
                  <a:srgbClr val="064308"/>
                </a:solidFill>
              </a:rPr>
              <a:t>133</a:t>
            </a:r>
            <a:r>
              <a:rPr lang="en" sz="1700">
                <a:solidFill>
                  <a:srgbClr val="064308"/>
                </a:solidFill>
              </a:rPr>
              <a:t>Xe</a:t>
            </a:r>
            <a:endParaRPr sz="1700">
              <a:solidFill>
                <a:srgbClr val="064308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6"/>
          <p:cNvSpPr txBox="1"/>
          <p:nvPr>
            <p:ph idx="1" type="body"/>
          </p:nvPr>
        </p:nvSpPr>
        <p:spPr>
          <a:xfrm>
            <a:off x="76200" y="800325"/>
            <a:ext cx="8991000" cy="370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6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</a:t>
            </a:r>
            <a:endParaRPr/>
          </a:p>
        </p:txBody>
      </p:sp>
      <p:sp>
        <p:nvSpPr>
          <p:cNvPr id="254" name="Google Shape;254;p26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255" name="Google Shape;255;p26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6" name="Google Shape;25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950" y="762862"/>
            <a:ext cx="3926373" cy="37781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_20171030_162327.jpg" id="257" name="Google Shape;257;p26"/>
          <p:cNvPicPr preferRelativeResize="0"/>
          <p:nvPr/>
        </p:nvPicPr>
        <p:blipFill rotWithShape="1">
          <a:blip r:embed="rId4">
            <a:alphaModFix/>
          </a:blip>
          <a:srcRect b="7770" l="0" r="0" t="7778"/>
          <a:stretch/>
        </p:blipFill>
        <p:spPr>
          <a:xfrm>
            <a:off x="5533575" y="1068012"/>
            <a:ext cx="2848426" cy="3207354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6"/>
          <p:cNvSpPr txBox="1"/>
          <p:nvPr/>
        </p:nvSpPr>
        <p:spPr>
          <a:xfrm>
            <a:off x="3426516" y="3099816"/>
            <a:ext cx="1452600" cy="24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@ 4.01 MeV/nucleon</a:t>
            </a:r>
            <a:endParaRPr sz="1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7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Oslo method</a:t>
            </a:r>
            <a:endParaRPr/>
          </a:p>
        </p:txBody>
      </p:sp>
      <p:sp>
        <p:nvSpPr>
          <p:cNvPr id="264" name="Google Shape;264;p27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265" name="Google Shape;265;p27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6" name="Google Shape;26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4553" y="954028"/>
            <a:ext cx="7355048" cy="357476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27"/>
          <p:cNvSpPr txBox="1"/>
          <p:nvPr/>
        </p:nvSpPr>
        <p:spPr>
          <a:xfrm>
            <a:off x="2820887" y="3888700"/>
            <a:ext cx="8367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64308"/>
                </a:solidFill>
              </a:rPr>
              <a:t>Raw</a:t>
            </a:r>
            <a:endParaRPr sz="1700">
              <a:solidFill>
                <a:srgbClr val="064308"/>
              </a:solidFill>
            </a:endParaRPr>
          </a:p>
        </p:txBody>
      </p:sp>
      <p:sp>
        <p:nvSpPr>
          <p:cNvPr id="268" name="Google Shape;268;p27"/>
          <p:cNvSpPr txBox="1"/>
          <p:nvPr/>
        </p:nvSpPr>
        <p:spPr>
          <a:xfrm>
            <a:off x="4603885" y="3888700"/>
            <a:ext cx="12531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64308"/>
                </a:solidFill>
              </a:rPr>
              <a:t>Ufolded</a:t>
            </a:r>
            <a:endParaRPr sz="1700">
              <a:solidFill>
                <a:srgbClr val="064308"/>
              </a:solidFill>
            </a:endParaRPr>
          </a:p>
        </p:txBody>
      </p:sp>
      <p:sp>
        <p:nvSpPr>
          <p:cNvPr id="269" name="Google Shape;269;p27"/>
          <p:cNvSpPr txBox="1"/>
          <p:nvPr/>
        </p:nvSpPr>
        <p:spPr>
          <a:xfrm>
            <a:off x="7126932" y="3888700"/>
            <a:ext cx="12531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64308"/>
                </a:solidFill>
              </a:rPr>
              <a:t>FG</a:t>
            </a:r>
            <a:endParaRPr sz="1700">
              <a:solidFill>
                <a:srgbClr val="064308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8"/>
          <p:cNvSpPr txBox="1"/>
          <p:nvPr>
            <p:ph idx="1" type="body"/>
          </p:nvPr>
        </p:nvSpPr>
        <p:spPr>
          <a:xfrm>
            <a:off x="76200" y="800325"/>
            <a:ext cx="4201200" cy="370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Likelihood function to find parameters for normalization simultaneously</a:t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Constant temperature model extrapolation at the same time</a:t>
            </a:r>
            <a:endParaRPr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8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Normalization</a:t>
            </a:r>
            <a:endParaRPr/>
          </a:p>
        </p:txBody>
      </p:sp>
      <p:sp>
        <p:nvSpPr>
          <p:cNvPr id="276" name="Google Shape;276;p28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277" name="Google Shape;277;p28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8" name="Google Shape;27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452" y="1420675"/>
            <a:ext cx="3721225" cy="62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9050" y="800328"/>
            <a:ext cx="4267199" cy="3479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9"/>
          <p:cNvSpPr txBox="1"/>
          <p:nvPr>
            <p:ph idx="1" type="body"/>
          </p:nvPr>
        </p:nvSpPr>
        <p:spPr>
          <a:xfrm>
            <a:off x="76200" y="800325"/>
            <a:ext cx="4201200" cy="3703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Likelihood function to find parameters for normalization simultaneously</a:t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Constant temperature model extrapolation at the same time</a:t>
            </a:r>
            <a:endParaRPr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9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Normalization</a:t>
            </a:r>
            <a:endParaRPr/>
          </a:p>
        </p:txBody>
      </p:sp>
      <p:sp>
        <p:nvSpPr>
          <p:cNvPr id="286" name="Google Shape;286;p29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287" name="Google Shape;287;p29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88" name="Google Shape;28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452" y="1420675"/>
            <a:ext cx="3721225" cy="62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29800" y="728503"/>
            <a:ext cx="4561801" cy="3611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0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Shell model calculations NLD</a:t>
            </a:r>
            <a:endParaRPr/>
          </a:p>
        </p:txBody>
      </p:sp>
      <p:sp>
        <p:nvSpPr>
          <p:cNvPr id="295" name="Google Shape;295;p30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296" name="Google Shape;296;p30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7" name="Google Shape;29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675" y="860774"/>
            <a:ext cx="4224549" cy="355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4124" y="755628"/>
            <a:ext cx="4398976" cy="2585569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0"/>
          <p:cNvSpPr txBox="1"/>
          <p:nvPr/>
        </p:nvSpPr>
        <p:spPr>
          <a:xfrm>
            <a:off x="5308025" y="3664625"/>
            <a:ext cx="2820300" cy="7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64308"/>
                </a:solidFill>
              </a:rPr>
              <a:t>Allows us to look at spin dependence</a:t>
            </a:r>
            <a:endParaRPr sz="1700">
              <a:solidFill>
                <a:srgbClr val="064308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1"/>
          <p:cNvSpPr txBox="1"/>
          <p:nvPr>
            <p:ph type="title"/>
          </p:nvPr>
        </p:nvSpPr>
        <p:spPr>
          <a:xfrm>
            <a:off x="76200" y="217003"/>
            <a:ext cx="8991600" cy="359100"/>
          </a:xfrm>
          <a:prstGeom prst="rect">
            <a:avLst/>
          </a:prstGeom>
        </p:spPr>
        <p:txBody>
          <a:bodyPr anchorCtr="0" anchor="ctr" bIns="16825" lIns="42050" spcFirstLastPara="1" rIns="42050" wrap="square" tIns="168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Shell model calculations NLD</a:t>
            </a:r>
            <a:endParaRPr/>
          </a:p>
        </p:txBody>
      </p:sp>
      <p:sp>
        <p:nvSpPr>
          <p:cNvPr id="305" name="Google Shape;305;p31"/>
          <p:cNvSpPr txBox="1"/>
          <p:nvPr>
            <p:ph idx="11" type="ftr"/>
          </p:nvPr>
        </p:nvSpPr>
        <p:spPr>
          <a:xfrm>
            <a:off x="4572000" y="4767263"/>
            <a:ext cx="381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H.C. Berg  19.05.2026</a:t>
            </a:r>
            <a:endParaRPr/>
          </a:p>
        </p:txBody>
      </p:sp>
      <p:sp>
        <p:nvSpPr>
          <p:cNvPr id="306" name="Google Shape;306;p31"/>
          <p:cNvSpPr txBox="1"/>
          <p:nvPr>
            <p:ph idx="12" type="sldNum"/>
          </p:nvPr>
        </p:nvSpPr>
        <p:spPr>
          <a:xfrm>
            <a:off x="8382000" y="4767263"/>
            <a:ext cx="762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0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, 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7" name="Google Shape;30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4124" y="755628"/>
            <a:ext cx="4398976" cy="2585569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1"/>
          <p:cNvSpPr txBox="1"/>
          <p:nvPr/>
        </p:nvSpPr>
        <p:spPr>
          <a:xfrm>
            <a:off x="5308025" y="3664625"/>
            <a:ext cx="2820300" cy="7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64308"/>
                </a:solidFill>
              </a:rPr>
              <a:t>Allows us to look at spin dependence, inform spin cut-off parameter</a:t>
            </a:r>
            <a:endParaRPr sz="1700">
              <a:solidFill>
                <a:srgbClr val="064308"/>
              </a:solidFill>
            </a:endParaRPr>
          </a:p>
        </p:txBody>
      </p:sp>
      <p:pic>
        <p:nvPicPr>
          <p:cNvPr id="309" name="Google Shape;30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724" y="1393749"/>
            <a:ext cx="4117400" cy="2270864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31"/>
          <p:cNvSpPr txBox="1"/>
          <p:nvPr/>
        </p:nvSpPr>
        <p:spPr>
          <a:xfrm rot="-5400000">
            <a:off x="-7500" y="1682768"/>
            <a:ext cx="1360500" cy="11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64308"/>
                </a:solidFill>
              </a:rPr>
              <a:t>g(J, E</a:t>
            </a:r>
            <a:r>
              <a:rPr baseline="-25000" lang="en" sz="1700">
                <a:solidFill>
                  <a:srgbClr val="064308"/>
                </a:solidFill>
              </a:rPr>
              <a:t>x</a:t>
            </a:r>
            <a:r>
              <a:rPr lang="en" sz="1700">
                <a:solidFill>
                  <a:srgbClr val="064308"/>
                </a:solidFill>
              </a:rPr>
              <a:t>)</a:t>
            </a:r>
            <a:endParaRPr sz="1700">
              <a:solidFill>
                <a:srgbClr val="064308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FRIB3">
  <a:themeElements>
    <a:clrScheme name="Aspect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