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charts/chart1.xml" ContentType="application/vnd.openxmlformats-officedocument.drawingml.chart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4" saveSubsetFonts="1" autoCompressPictures="0">
  <p:sldMasterIdLst>
    <p:sldMasterId id="2147483855" r:id="rId1"/>
  </p:sldMasterIdLst>
  <p:notesMasterIdLst>
    <p:notesMasterId r:id="rId87"/>
  </p:notesMasterIdLst>
  <p:sldIdLst>
    <p:sldId id="256" r:id="rId2"/>
    <p:sldId id="258" r:id="rId3"/>
    <p:sldId id="1175" r:id="rId4"/>
    <p:sldId id="1110" r:id="rId5"/>
    <p:sldId id="1195" r:id="rId6"/>
    <p:sldId id="1196" r:id="rId7"/>
    <p:sldId id="1176" r:id="rId8"/>
    <p:sldId id="1197" r:id="rId9"/>
    <p:sldId id="1174" r:id="rId10"/>
    <p:sldId id="1198" r:id="rId11"/>
    <p:sldId id="1200" r:id="rId12"/>
    <p:sldId id="1202" r:id="rId13"/>
    <p:sldId id="1177" r:id="rId14"/>
    <p:sldId id="262" r:id="rId15"/>
    <p:sldId id="1201" r:id="rId16"/>
    <p:sldId id="1180" r:id="rId17"/>
    <p:sldId id="1107" r:id="rId18"/>
    <p:sldId id="1111" r:id="rId19"/>
    <p:sldId id="1039" r:id="rId20"/>
    <p:sldId id="1040" r:id="rId21"/>
    <p:sldId id="257" r:id="rId22"/>
    <p:sldId id="264" r:id="rId23"/>
    <p:sldId id="1112" r:id="rId24"/>
    <p:sldId id="1113" r:id="rId25"/>
    <p:sldId id="263" r:id="rId26"/>
    <p:sldId id="1101" r:id="rId27"/>
    <p:sldId id="1154" r:id="rId28"/>
    <p:sldId id="1155" r:id="rId29"/>
    <p:sldId id="1108" r:id="rId30"/>
    <p:sldId id="1114" r:id="rId31"/>
    <p:sldId id="1178" r:id="rId32"/>
    <p:sldId id="1116" r:id="rId33"/>
    <p:sldId id="1115" r:id="rId34"/>
    <p:sldId id="1106" r:id="rId35"/>
    <p:sldId id="1156" r:id="rId36"/>
    <p:sldId id="1100" r:id="rId37"/>
    <p:sldId id="1117" r:id="rId38"/>
    <p:sldId id="1138" r:id="rId39"/>
    <p:sldId id="1118" r:id="rId40"/>
    <p:sldId id="1119" r:id="rId41"/>
    <p:sldId id="1109" r:id="rId42"/>
    <p:sldId id="1098" r:id="rId43"/>
    <p:sldId id="1203" r:id="rId44"/>
    <p:sldId id="1159" r:id="rId45"/>
    <p:sldId id="1161" r:id="rId46"/>
    <p:sldId id="1162" r:id="rId47"/>
    <p:sldId id="1163" r:id="rId48"/>
    <p:sldId id="1149" r:id="rId49"/>
    <p:sldId id="1165" r:id="rId50"/>
    <p:sldId id="1078" r:id="rId51"/>
    <p:sldId id="1164" r:id="rId52"/>
    <p:sldId id="1105" r:id="rId53"/>
    <p:sldId id="1187" r:id="rId54"/>
    <p:sldId id="1186" r:id="rId55"/>
    <p:sldId id="1166" r:id="rId56"/>
    <p:sldId id="1167" r:id="rId57"/>
    <p:sldId id="1152" r:id="rId58"/>
    <p:sldId id="1132" r:id="rId59"/>
    <p:sldId id="1134" r:id="rId60"/>
    <p:sldId id="1135" r:id="rId61"/>
    <p:sldId id="1104" r:id="rId62"/>
    <p:sldId id="1133" r:id="rId63"/>
    <p:sldId id="1153" r:id="rId64"/>
    <p:sldId id="1168" r:id="rId65"/>
    <p:sldId id="1169" r:id="rId66"/>
    <p:sldId id="1179" r:id="rId67"/>
    <p:sldId id="1181" r:id="rId68"/>
    <p:sldId id="1188" r:id="rId69"/>
    <p:sldId id="1189" r:id="rId70"/>
    <p:sldId id="1182" r:id="rId71"/>
    <p:sldId id="269" r:id="rId72"/>
    <p:sldId id="1190" r:id="rId73"/>
    <p:sldId id="1191" r:id="rId74"/>
    <p:sldId id="1192" r:id="rId75"/>
    <p:sldId id="265" r:id="rId76"/>
    <p:sldId id="1193" r:id="rId77"/>
    <p:sldId id="1183" r:id="rId78"/>
    <p:sldId id="1204" r:id="rId79"/>
    <p:sldId id="272" r:id="rId80"/>
    <p:sldId id="1171" r:id="rId81"/>
    <p:sldId id="1184" r:id="rId82"/>
    <p:sldId id="1080" r:id="rId83"/>
    <p:sldId id="1081" r:id="rId84"/>
    <p:sldId id="1194" r:id="rId85"/>
    <p:sldId id="1185" r:id="rId8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6FF"/>
    <a:srgbClr val="521B93"/>
    <a:srgbClr val="011893"/>
    <a:srgbClr val="0432FF"/>
    <a:srgbClr val="FF9300"/>
    <a:srgbClr val="FFEDBB"/>
    <a:srgbClr val="FF40FF"/>
    <a:srgbClr val="F998A3"/>
    <a:srgbClr val="FF7E79"/>
    <a:srgbClr val="008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843"/>
    <p:restoredTop sz="94640"/>
  </p:normalViewPr>
  <p:slideViewPr>
    <p:cSldViewPr snapToGrid="0">
      <p:cViewPr varScale="1">
        <p:scale>
          <a:sx n="93" d="100"/>
          <a:sy n="93" d="100"/>
        </p:scale>
        <p:origin x="216" y="384"/>
      </p:cViewPr>
      <p:guideLst/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viewProps" Target="view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theme" Target="theme/theme1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presProps" Target="presProps.xml"/><Relationship Id="rId9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notesMaster" Target="notesMasters/notesMaster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831533874910481"/>
          <c:y val="3.0511336913603204E-2"/>
          <c:w val="0.79854496357233196"/>
          <c:h val="0.79638990670152154"/>
        </c:manualLayout>
      </c:layout>
      <c:scatterChart>
        <c:scatterStyle val="lineMarker"/>
        <c:varyColors val="0"/>
        <c:ser>
          <c:idx val="0"/>
          <c:order val="0"/>
          <c:tx>
            <c:v>osaka</c:v>
          </c:tx>
          <c:spPr>
            <a:ln>
              <a:noFill/>
            </a:ln>
          </c:spPr>
          <c:marker>
            <c:symbol val="circle"/>
            <c:size val="11"/>
          </c:marker>
          <c:xVal>
            <c:numLit>
              <c:formatCode>General</c:formatCode>
              <c:ptCount val="13"/>
              <c:pt idx="0">
                <c:v>7.5759999999999996</c:v>
              </c:pt>
              <c:pt idx="1">
                <c:v>9.0909999999999993</c:v>
              </c:pt>
              <c:pt idx="2">
                <c:v>10.606</c:v>
              </c:pt>
              <c:pt idx="3">
                <c:v>12.121</c:v>
              </c:pt>
              <c:pt idx="4">
                <c:v>13.635999999999999</c:v>
              </c:pt>
              <c:pt idx="5">
                <c:v>16.66</c:v>
              </c:pt>
              <c:pt idx="6">
                <c:v>18.18</c:v>
              </c:pt>
              <c:pt idx="7">
                <c:v>19.695</c:v>
              </c:pt>
              <c:pt idx="8">
                <c:v>21.209</c:v>
              </c:pt>
              <c:pt idx="9">
                <c:v>22.722999999999999</c:v>
              </c:pt>
              <c:pt idx="10">
                <c:v>24.236999999999998</c:v>
              </c:pt>
              <c:pt idx="11">
                <c:v>25.751000000000001</c:v>
              </c:pt>
              <c:pt idx="12">
                <c:v>27.265000000000001</c:v>
              </c:pt>
            </c:numLit>
          </c:xVal>
          <c:yVal>
            <c:numLit>
              <c:formatCode>General</c:formatCode>
              <c:ptCount val="13"/>
              <c:pt idx="0">
                <c:v>3547</c:v>
              </c:pt>
              <c:pt idx="1">
                <c:v>1093</c:v>
              </c:pt>
              <c:pt idx="2">
                <c:v>168.6</c:v>
              </c:pt>
              <c:pt idx="3">
                <c:v>44.25</c:v>
              </c:pt>
              <c:pt idx="4">
                <c:v>133.1</c:v>
              </c:pt>
              <c:pt idx="5">
                <c:v>115.8</c:v>
              </c:pt>
              <c:pt idx="6">
                <c:v>51.88</c:v>
              </c:pt>
              <c:pt idx="7">
                <c:v>17.47</c:v>
              </c:pt>
              <c:pt idx="8">
                <c:v>8.0050000000000008</c:v>
              </c:pt>
              <c:pt idx="9">
                <c:v>9.4459999999999997</c:v>
              </c:pt>
              <c:pt idx="10">
                <c:v>10.64</c:v>
              </c:pt>
              <c:pt idx="11">
                <c:v>9.1579999999999995</c:v>
              </c:pt>
              <c:pt idx="12">
                <c:v>5.8040000000000003</c:v>
              </c:pt>
            </c:numLit>
          </c:yVal>
          <c:smooth val="0"/>
          <c:extLst>
            <c:ext xmlns:c16="http://schemas.microsoft.com/office/drawing/2014/chart" uri="{C3380CC4-5D6E-409C-BE32-E72D297353CC}">
              <c16:uniqueId val="{00000000-E149-BE4C-89E0-922889F0BAC2}"/>
            </c:ext>
          </c:extLst>
        </c:ser>
        <c:ser>
          <c:idx val="1"/>
          <c:order val="1"/>
          <c:tx>
            <c:v>srednie-skalowane</c:v>
          </c:tx>
          <c:spPr>
            <a:ln>
              <a:noFill/>
            </a:ln>
          </c:spPr>
          <c:marker>
            <c:symbol val="circle"/>
            <c:size val="10"/>
            <c:spPr>
              <a:ln w="12700"/>
            </c:spPr>
          </c:marker>
          <c:xVal>
            <c:numLit>
              <c:formatCode>General</c:formatCode>
              <c:ptCount val="17"/>
              <c:pt idx="0">
                <c:v>9</c:v>
              </c:pt>
              <c:pt idx="1">
                <c:v>10</c:v>
              </c:pt>
              <c:pt idx="2">
                <c:v>11</c:v>
              </c:pt>
              <c:pt idx="3">
                <c:v>12</c:v>
              </c:pt>
              <c:pt idx="4">
                <c:v>13</c:v>
              </c:pt>
              <c:pt idx="5">
                <c:v>14</c:v>
              </c:pt>
              <c:pt idx="6">
                <c:v>15</c:v>
              </c:pt>
              <c:pt idx="7">
                <c:v>16</c:v>
              </c:pt>
              <c:pt idx="8">
                <c:v>17</c:v>
              </c:pt>
              <c:pt idx="9">
                <c:v>18</c:v>
              </c:pt>
              <c:pt idx="10">
                <c:v>20</c:v>
              </c:pt>
              <c:pt idx="11">
                <c:v>21</c:v>
              </c:pt>
              <c:pt idx="12">
                <c:v>22</c:v>
              </c:pt>
              <c:pt idx="13">
                <c:v>23</c:v>
              </c:pt>
              <c:pt idx="14">
                <c:v>24</c:v>
              </c:pt>
              <c:pt idx="15">
                <c:v>25</c:v>
              </c:pt>
              <c:pt idx="16">
                <c:v>26</c:v>
              </c:pt>
            </c:numLit>
          </c:xVal>
          <c:yVal>
            <c:numLit>
              <c:formatCode>General</c:formatCode>
              <c:ptCount val="17"/>
              <c:pt idx="0">
                <c:v>1211.8588</c:v>
              </c:pt>
              <c:pt idx="1">
                <c:v>294.73720000000003</c:v>
              </c:pt>
              <c:pt idx="2">
                <c:v>123.873856</c:v>
              </c:pt>
              <c:pt idx="3">
                <c:v>79.206880000000012</c:v>
              </c:pt>
              <c:pt idx="4">
                <c:v>98.612832000000012</c:v>
              </c:pt>
              <c:pt idx="5">
                <c:v>125.128</c:v>
              </c:pt>
              <c:pt idx="6">
                <c:v>175.51383999999999</c:v>
              </c:pt>
              <c:pt idx="7">
                <c:v>164.98099999999999</c:v>
              </c:pt>
              <c:pt idx="8">
                <c:v>109.82934857142857</c:v>
              </c:pt>
              <c:pt idx="9">
                <c:v>51.941519999999997</c:v>
              </c:pt>
              <c:pt idx="10">
                <c:v>18.543480000000002</c:v>
              </c:pt>
              <c:pt idx="11">
                <c:v>11.040339199999998</c:v>
              </c:pt>
              <c:pt idx="12">
                <c:v>14.211536000000001</c:v>
              </c:pt>
              <c:pt idx="13">
                <c:v>12.619337600000001</c:v>
              </c:pt>
              <c:pt idx="14">
                <c:v>11.453376</c:v>
              </c:pt>
              <c:pt idx="15">
                <c:v>8.5802720000000008</c:v>
              </c:pt>
              <c:pt idx="16">
                <c:v>7.4610560000000001</c:v>
              </c:pt>
            </c:numLit>
          </c:yVal>
          <c:smooth val="0"/>
          <c:extLst>
            <c:ext xmlns:c16="http://schemas.microsoft.com/office/drawing/2014/chart" uri="{C3380CC4-5D6E-409C-BE32-E72D297353CC}">
              <c16:uniqueId val="{00000001-E149-BE4C-89E0-922889F0BA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08748927"/>
        <c:axId val="708748479"/>
      </c:scatterChart>
      <c:valAx>
        <c:axId val="708748479"/>
        <c:scaling>
          <c:logBase val="10"/>
          <c:orientation val="minMax"/>
        </c:scaling>
        <c:delete val="0"/>
        <c:axPos val="l"/>
        <c:majorGridlines>
          <c:spPr>
            <a:ln w="9528" cap="flat">
              <a:solidFill>
                <a:srgbClr val="D9D9D9"/>
              </a:solidFill>
              <a:prstDash val="solid"/>
              <a:round/>
            </a:ln>
          </c:spPr>
        </c:majorGridlines>
        <c:title>
          <c:tx>
            <c:rich>
              <a:bodyPr/>
              <a:lstStyle/>
              <a:p>
                <a:pPr>
                  <a:defRPr sz="2000"/>
                </a:pPr>
                <a:r>
                  <a:rPr lang="en-GB" sz="2000" dirty="0"/>
                  <a:t>Counts</a:t>
                </a:r>
              </a:p>
            </c:rich>
          </c:tx>
          <c:overlay val="0"/>
        </c:title>
        <c:numFmt formatCode="General" sourceLinked="0"/>
        <c:majorTickMark val="none"/>
        <c:minorTickMark val="none"/>
        <c:tickLblPos val="nextTo"/>
        <c:spPr>
          <a:noFill/>
          <a:ln w="9528" cap="flat">
            <a:solidFill>
              <a:srgbClr val="BFBFBF"/>
            </a:solidFill>
            <a:prstDash val="solid"/>
            <a:round/>
          </a:ln>
        </c:spPr>
        <c:txPr>
          <a:bodyPr lIns="0" tIns="0" rIns="0" bIns="0"/>
          <a:lstStyle/>
          <a:p>
            <a:pPr marL="0" marR="0" indent="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1800" b="0" i="0" u="none" strike="noStrike" kern="1200" baseline="0">
                <a:solidFill>
                  <a:srgbClr val="595959"/>
                </a:solidFill>
                <a:latin typeface="Calibri"/>
              </a:defRPr>
            </a:pPr>
            <a:endParaRPr lang="en-IT"/>
          </a:p>
        </c:txPr>
        <c:crossAx val="708748927"/>
        <c:crosses val="autoZero"/>
        <c:crossBetween val="midCat"/>
      </c:valAx>
      <c:valAx>
        <c:axId val="708748927"/>
        <c:scaling>
          <c:orientation val="minMax"/>
          <c:max val="30"/>
          <c:min val="5"/>
        </c:scaling>
        <c:delete val="0"/>
        <c:axPos val="b"/>
        <c:majorGridlines>
          <c:spPr>
            <a:ln w="9528" cap="flat">
              <a:solidFill>
                <a:srgbClr val="D9D9D9"/>
              </a:solidFill>
              <a:prstDash val="solid"/>
              <a:round/>
            </a:ln>
          </c:spPr>
        </c:majorGridlines>
        <c:title>
          <c:tx>
            <c:rich>
              <a:bodyPr/>
              <a:lstStyle/>
              <a:p>
                <a:pPr>
                  <a:defRPr sz="2000"/>
                </a:pPr>
                <a:r>
                  <a:rPr lang="en-GB" sz="2000" dirty="0"/>
                  <a:t>Theta</a:t>
                </a:r>
                <a:r>
                  <a:rPr lang="en-GB" sz="2000" baseline="0" dirty="0"/>
                  <a:t> [°]</a:t>
                </a:r>
                <a:endParaRPr lang="en-GB" sz="2000" dirty="0"/>
              </a:p>
            </c:rich>
          </c:tx>
          <c:overlay val="0"/>
        </c:title>
        <c:numFmt formatCode="General" sourceLinked="0"/>
        <c:majorTickMark val="none"/>
        <c:minorTickMark val="none"/>
        <c:tickLblPos val="nextTo"/>
        <c:spPr>
          <a:noFill/>
          <a:ln w="9528" cap="flat">
            <a:solidFill>
              <a:srgbClr val="BFBFBF"/>
            </a:solidFill>
            <a:prstDash val="solid"/>
            <a:round/>
          </a:ln>
        </c:spPr>
        <c:txPr>
          <a:bodyPr lIns="0" tIns="0" rIns="0" bIns="0"/>
          <a:lstStyle/>
          <a:p>
            <a:pPr marL="0" marR="0" indent="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1800" b="0" i="0" u="none" strike="noStrike" kern="1200" baseline="0">
                <a:solidFill>
                  <a:srgbClr val="595959"/>
                </a:solidFill>
                <a:latin typeface="Calibri"/>
              </a:defRPr>
            </a:pPr>
            <a:endParaRPr lang="en-IT"/>
          </a:p>
        </c:txPr>
        <c:crossAx val="708748479"/>
        <c:crosses val="autoZero"/>
        <c:crossBetween val="midCat"/>
      </c:valAx>
      <c:spPr>
        <a:noFill/>
        <a:ln>
          <a:noFill/>
        </a:ln>
      </c:spPr>
    </c:plotArea>
    <c:legend>
      <c:legendPos val="tr"/>
      <c:layout>
        <c:manualLayout>
          <c:xMode val="edge"/>
          <c:yMode val="edge"/>
          <c:x val="0.62223208295111987"/>
          <c:y val="4.4450763997506207E-2"/>
          <c:w val="0.23973113104764934"/>
          <c:h val="0.27504172727968762"/>
        </c:manualLayout>
      </c:layout>
      <c:overlay val="0"/>
      <c:txPr>
        <a:bodyPr/>
        <a:lstStyle/>
        <a:p>
          <a:pPr>
            <a:defRPr sz="1800"/>
          </a:pPr>
          <a:endParaRPr lang="en-IT"/>
        </a:p>
      </c:txPr>
    </c:legend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pl-PL" sz="1000" b="0" i="0" u="none" strike="noStrike" kern="1200" baseline="0">
          <a:solidFill>
            <a:srgbClr val="000000"/>
          </a:solidFill>
          <a:latin typeface="Calibri"/>
        </a:defRPr>
      </a:pPr>
      <a:endParaRPr lang="en-IT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750157-02ED-A94C-ABDC-33ADD8782233}" type="datetimeFigureOut">
              <a:rPr lang="en-IT" smtClean="0"/>
              <a:t>20/05/2026</a:t>
            </a:fld>
            <a:endParaRPr lang="en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A2992E-9CB0-9B4A-BA4E-B7CD6C7AEA42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126772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A2992E-9CB0-9B4A-BA4E-B7CD6C7AEA42}" type="slidenum">
              <a:rPr lang="en-IT" smtClean="0"/>
              <a:t>4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5027327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A2992E-9CB0-9B4A-BA4E-B7CD6C7AEA42}" type="slidenum">
              <a:rPr lang="en-IT" smtClean="0"/>
              <a:t>25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1474115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BE5050-AAB5-79AB-E5FF-EA0F4F2DB7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C1F717C-F3F6-5EC1-A996-E68ACC91577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010838D-2220-B0BB-466E-CCBEC283BF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B21254-AA52-BD69-2AC7-BAC1B94E5F9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A2992E-9CB0-9B4A-BA4E-B7CD6C7AEA42}" type="slidenum">
              <a:rPr lang="en-IT" smtClean="0"/>
              <a:t>26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7495304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24FBE0-9B89-827A-0E2C-C8E2D29A0E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6C2661-54B7-13A0-F673-7B04EC90AA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94770C1-7215-A846-F267-4DFD7F0B6F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DB8B02-B4B7-0940-8695-EC2F6310FFD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A2992E-9CB0-9B4A-BA4E-B7CD6C7AEA42}" type="slidenum">
              <a:rPr lang="en-IT" smtClean="0"/>
              <a:t>27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8591599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A2992E-9CB0-9B4A-BA4E-B7CD6C7AEA42}" type="slidenum">
              <a:rPr lang="en-IT" smtClean="0"/>
              <a:t>28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9345653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F8172A-D05C-8BFE-41DD-A65B40A244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E483715-D54E-B433-49B8-2CEA6B60979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076376F-A98E-ED1E-CA86-5D34FEB0B6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CACDA8-3E0E-F763-3443-089A3CA9CC6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A2992E-9CB0-9B4A-BA4E-B7CD6C7AEA42}" type="slidenum">
              <a:rPr lang="en-IT" smtClean="0"/>
              <a:t>29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7947183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340298-CCCC-CABC-C6B8-2942EF7F2D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7288254-F869-B97F-4A8C-C11E1CB86D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FFE9AE4-4455-AF7B-FE89-05D092EB82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10F9D2-4F61-D1B0-B785-61226140C0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A2992E-9CB0-9B4A-BA4E-B7CD6C7AEA42}" type="slidenum">
              <a:rPr lang="en-IT" smtClean="0"/>
              <a:t>30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5372691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DA5A21-900D-C5E0-71DA-9C3087E07B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B340DAC-D27B-2005-58D4-BE3288FAC0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D0AFB05-86B4-472E-EAA6-BE9AC2C22B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019CD7-81D1-D75D-4474-E3926DB8E7F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A2992E-9CB0-9B4A-BA4E-B7CD6C7AEA42}" type="slidenum">
              <a:rPr lang="en-IT" smtClean="0"/>
              <a:t>31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2254466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1E1F06-DFE1-AD4F-85DC-ACB8ED6CD3AC}" type="slidenum">
              <a:rPr lang="en-IT" smtClean="0"/>
              <a:t>39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0814077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815C57-8092-4B4A-D838-6C8D432B69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4EED305-458A-DFA4-E8AF-AE971EF4B23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B5DD030-1ABE-2495-3FD7-8E6B7C0849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5EBE85-43D0-CC0E-ABE7-8AE544972E2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1E1F06-DFE1-AD4F-85DC-ACB8ED6CD3AC}" type="slidenum">
              <a:rPr lang="en-IT" smtClean="0"/>
              <a:t>40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7093318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C78458-6D88-0E01-1A67-9A0103BC29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393F0FD-490C-2657-59A6-C79A743E28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E01DCBB-FD7F-B585-428B-198CE36093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CBBA85-8B12-E185-6077-82D77D2F81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1E1F06-DFE1-AD4F-85DC-ACB8ED6CD3AC}" type="slidenum">
              <a:rPr lang="en-IT" smtClean="0"/>
              <a:t>41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000941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A2992E-9CB0-9B4A-BA4E-B7CD6C7AEA42}" type="slidenum">
              <a:rPr lang="en-IT" smtClean="0"/>
              <a:t>5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11135779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3430D6-9EC1-48A2-64C5-647703A77C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39D3D41-EACA-4C21-2B94-95EA67ED513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FA72C95-1473-7EDF-F905-82E4CB0130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A40F28-C7B1-AA1C-B135-D96127449A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1E1F06-DFE1-AD4F-85DC-ACB8ED6CD3AC}" type="slidenum">
              <a:rPr lang="en-IT" smtClean="0"/>
              <a:t>42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8528435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8D1EC6-0932-E3CF-4004-6BA6A28A72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4AF5C9C-6DDE-232E-FE93-E4190C6BE54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087A939-C768-0FB7-250E-868A71BEAC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8E2B17-BD38-AE44-4AD0-C7A50A882B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1E1F06-DFE1-AD4F-85DC-ACB8ED6CD3AC}" type="slidenum">
              <a:rPr lang="en-IT" smtClean="0"/>
              <a:t>43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0536757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A2992E-9CB0-9B4A-BA4E-B7CD6C7AEA42}" type="slidenum">
              <a:rPr lang="en-IT" smtClean="0"/>
              <a:t>45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2434417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71BAEB-3C97-8DC1-3D53-A57BA377B7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CBD52C2-4B48-3A8E-F0BD-080CE9FDF1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CE81FC5-363B-7F43-7628-E9E3A75B16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F30610-0EBA-7AAA-F5D1-9E59EB59EB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A2992E-9CB0-9B4A-BA4E-B7CD6C7AEA42}" type="slidenum">
              <a:rPr lang="en-IT" smtClean="0"/>
              <a:t>46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9920837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607F9D-A5A1-2363-63C9-3F75AC7B19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CFBBFA8-ADDC-CB8D-ADED-ACDB7446192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8572E1C-A1CF-9138-DF59-60F85F358C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B5564C-4D79-8294-27B8-8EDE207719A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A2992E-9CB0-9B4A-BA4E-B7CD6C7AEA42}" type="slidenum">
              <a:rPr lang="en-IT" smtClean="0"/>
              <a:t>47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42289685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C780BC-BF61-5C0A-BFD3-A5EDFA97B2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2115343-165F-F265-A20F-8A42B87B93E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AA6123B-2771-2899-366A-72B4A3F642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1BF20F-1F73-A8EA-CB38-6CD62BF32B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A2992E-9CB0-9B4A-BA4E-B7CD6C7AEA42}" type="slidenum">
              <a:rPr lang="en-IT" smtClean="0"/>
              <a:t>48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39679777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4EDB10-B37E-0316-E881-EE21276610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F3C393F-A887-34F4-3597-71CCEAEEACB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1D7BB1C-8AFA-8FC1-6FC5-CE5C3EEFE0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011B7D-485F-5DFE-E908-CFFBC2613C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A2992E-9CB0-9B4A-BA4E-B7CD6C7AEA42}" type="slidenum">
              <a:rPr lang="en-IT" smtClean="0"/>
              <a:t>49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34917963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71A92C-1979-7370-C0C4-6BDEF9AD7D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5D23C5A-D354-19F6-045A-38DABAA1B1A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5E9FA8C-A0BF-292F-E599-D4DFB48EB2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EDFFBF-BFB8-A733-1703-AD18A6567A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A2992E-9CB0-9B4A-BA4E-B7CD6C7AEA42}" type="slidenum">
              <a:rPr lang="en-IT" smtClean="0"/>
              <a:t>50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79142354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07962D-0C45-B225-D2EB-9D25B28BF5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FBD7402-85AC-2CCD-AD41-0FEF241EFB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A0F3892-E2B8-1E81-D3C1-C926C16A00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CECFBE-B794-537F-C420-BACD3750C5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A2992E-9CB0-9B4A-BA4E-B7CD6C7AEA42}" type="slidenum">
              <a:rPr lang="en-IT" smtClean="0"/>
              <a:t>52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8673669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A2992E-9CB0-9B4A-BA4E-B7CD6C7AEA42}" type="slidenum">
              <a:rPr lang="en-IT" smtClean="0"/>
              <a:t>53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7024714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5396442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82780E-421F-E811-887D-F4A1FDE215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39402B5-8ADF-87F7-4C40-1272952D35D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7750848-9D3F-0DAC-3C01-3E8E101CAB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9DDD5C-DE59-C81E-B901-80E6DB0BE4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A2992E-9CB0-9B4A-BA4E-B7CD6C7AEA42}" type="slidenum">
              <a:rPr lang="en-IT" smtClean="0"/>
              <a:t>54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60018275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BD3AE7-42D9-549E-DE5A-01FE3DB9C0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F575018-05A7-D7DF-9348-1E1D8BD477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106EEAF-1C43-F7D4-5769-22BD4282BB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23186F-5B93-15EB-2655-5BA3126E1FA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A2992E-9CB0-9B4A-BA4E-B7CD6C7AEA42}" type="slidenum">
              <a:rPr lang="en-IT" smtClean="0"/>
              <a:t>55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15954506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1D60A3-1334-D641-57B8-5ACD9C782F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ADD7E41-A67A-CC16-EAD7-38FD057747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1EFBAC9-92E2-E98A-44E4-BC9F03F011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4FC64B-0D85-5CFA-F98B-D6019AC9DD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A2992E-9CB0-9B4A-BA4E-B7CD6C7AEA42}" type="slidenum">
              <a:rPr lang="en-IT" smtClean="0"/>
              <a:t>56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91779369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076A84-8D1B-B7EF-3CCB-05D84B6CBF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5ACFB2A-F2D1-64AB-4CBD-B30FEC49D1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0A1D103-232A-33D3-C794-68D676E941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794C6A-CCB6-AA5B-DE68-6439CCD00A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A2992E-9CB0-9B4A-BA4E-B7CD6C7AEA42}" type="slidenum">
              <a:rPr lang="en-IT" smtClean="0"/>
              <a:t>57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63667772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CA4EDC-827A-61F8-C595-5DD732EC7E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E47E1C1-5DC6-F514-EB5A-60AA33F120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9AB21B6-7C83-890A-F427-6470146996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7520EC-FBDF-FB5E-01FC-38940E7E56F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A2992E-9CB0-9B4A-BA4E-B7CD6C7AEA42}" type="slidenum">
              <a:rPr lang="en-IT" smtClean="0"/>
              <a:t>58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54994844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567848-9AD6-7DCE-2096-6BF2F795CA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E6B4D3C-CC0E-2E81-71F0-E7F9E23000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9950E51-8BE6-BCB7-4B14-F97CCBFA7B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C47B65-5E9C-F15E-107F-782824D2F88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A2992E-9CB0-9B4A-BA4E-B7CD6C7AEA42}" type="slidenum">
              <a:rPr lang="en-IT" smtClean="0"/>
              <a:t>61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55560468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939D98-7EF5-881E-700A-2D445BFA16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DB8AE2C-CDDC-AA7F-87AE-3F25F08FC8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241FA32-7269-8D8A-DB01-8FD06B4B62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77E702-2343-723B-C8FF-B216622778C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A2992E-9CB0-9B4A-BA4E-B7CD6C7AEA42}" type="slidenum">
              <a:rPr lang="en-IT" smtClean="0"/>
              <a:t>62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49221553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4FE9F8-A587-4DC9-B11D-BB9A100747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21D41EE-9481-835F-498B-7BC0A6C3EC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D4F510D-0DB3-14A1-212C-DD7C4C5792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0079D3-BC6B-EE63-6A15-042649FC76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A2992E-9CB0-9B4A-BA4E-B7CD6C7AEA42}" type="slidenum">
              <a:rPr lang="en-IT" smtClean="0"/>
              <a:t>63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8983251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740158-9DD4-757B-FCB1-57801ED3F2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7262371-00E4-45A1-DF43-4A3CBE0BC82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8B1FCB7-8518-A3AA-2010-02A1A53A52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CBB4FA-951C-39B1-EB29-9285C87D71B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A2992E-9CB0-9B4A-BA4E-B7CD6C7AEA42}" type="slidenum">
              <a:rPr lang="en-IT" smtClean="0"/>
              <a:t>64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73825541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DBCAF7-7E43-B176-6CD8-2EB48988C7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B30C555-3C95-315B-2D70-68B75086821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7185F62-019D-F4BD-E8F5-E3230B9E19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0459F5-064D-A363-4626-974634F847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A2992E-9CB0-9B4A-BA4E-B7CD6C7AEA42}" type="slidenum">
              <a:rPr lang="en-IT" smtClean="0"/>
              <a:t>65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1250325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>
          <a:extLst>
            <a:ext uri="{FF2B5EF4-FFF2-40B4-BE49-F238E27FC236}">
              <a16:creationId xmlns:a16="http://schemas.microsoft.com/office/drawing/2014/main" id="{13BA67B5-9B4B-0697-7E42-E5908666A2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>
            <a:extLst>
              <a:ext uri="{FF2B5EF4-FFF2-40B4-BE49-F238E27FC236}">
                <a16:creationId xmlns:a16="http://schemas.microsoft.com/office/drawing/2014/main" id="{691804A9-4EEF-2EC9-6500-944CD77300C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2:notes">
            <a:extLst>
              <a:ext uri="{FF2B5EF4-FFF2-40B4-BE49-F238E27FC236}">
                <a16:creationId xmlns:a16="http://schemas.microsoft.com/office/drawing/2014/main" id="{02BB5225-4CD2-7E1F-B471-3103ACEC112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6106766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27" name="Google Shape;32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>
          <a:extLst>
            <a:ext uri="{FF2B5EF4-FFF2-40B4-BE49-F238E27FC236}">
              <a16:creationId xmlns:a16="http://schemas.microsoft.com/office/drawing/2014/main" id="{93FFFAC1-A7A6-4E15-152B-C468BA24B2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9:notes">
            <a:extLst>
              <a:ext uri="{FF2B5EF4-FFF2-40B4-BE49-F238E27FC236}">
                <a16:creationId xmlns:a16="http://schemas.microsoft.com/office/drawing/2014/main" id="{C5D4E7DF-CFEC-3F76-CAF6-950CE02C583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27" name="Google Shape;327;p9:notes">
            <a:extLst>
              <a:ext uri="{FF2B5EF4-FFF2-40B4-BE49-F238E27FC236}">
                <a16:creationId xmlns:a16="http://schemas.microsoft.com/office/drawing/2014/main" id="{99CF7E92-A5EA-BA52-3DBD-C494E3AEFE1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7625937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>
          <a:extLst>
            <a:ext uri="{FF2B5EF4-FFF2-40B4-BE49-F238E27FC236}">
              <a16:creationId xmlns:a16="http://schemas.microsoft.com/office/drawing/2014/main" id="{98ED9FE2-375B-2993-71B4-23FE25F80E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9:notes">
            <a:extLst>
              <a:ext uri="{FF2B5EF4-FFF2-40B4-BE49-F238E27FC236}">
                <a16:creationId xmlns:a16="http://schemas.microsoft.com/office/drawing/2014/main" id="{ECBCA655-EE25-F3F5-A128-D2B627F6F10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27" name="Google Shape;327;p9:notes">
            <a:extLst>
              <a:ext uri="{FF2B5EF4-FFF2-40B4-BE49-F238E27FC236}">
                <a16:creationId xmlns:a16="http://schemas.microsoft.com/office/drawing/2014/main" id="{6846501E-F22D-2063-BCCB-BCEEC8F75D5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9747799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>
          <a:extLst>
            <a:ext uri="{FF2B5EF4-FFF2-40B4-BE49-F238E27FC236}">
              <a16:creationId xmlns:a16="http://schemas.microsoft.com/office/drawing/2014/main" id="{EE9FC398-D581-5D52-CCBD-248CFA7D08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9:notes">
            <a:extLst>
              <a:ext uri="{FF2B5EF4-FFF2-40B4-BE49-F238E27FC236}">
                <a16:creationId xmlns:a16="http://schemas.microsoft.com/office/drawing/2014/main" id="{952704C1-B126-9A4A-7076-814C03DE92F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7" name="Google Shape;327;p9:notes">
            <a:extLst>
              <a:ext uri="{FF2B5EF4-FFF2-40B4-BE49-F238E27FC236}">
                <a16:creationId xmlns:a16="http://schemas.microsoft.com/office/drawing/2014/main" id="{BE234F07-352B-8495-9432-B5C084F98B3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0989325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19" name="Google Shape;41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7">
          <a:extLst>
            <a:ext uri="{FF2B5EF4-FFF2-40B4-BE49-F238E27FC236}">
              <a16:creationId xmlns:a16="http://schemas.microsoft.com/office/drawing/2014/main" id="{2BA281B9-62BF-641B-178D-ACEF8251B2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14:notes">
            <a:extLst>
              <a:ext uri="{FF2B5EF4-FFF2-40B4-BE49-F238E27FC236}">
                <a16:creationId xmlns:a16="http://schemas.microsoft.com/office/drawing/2014/main" id="{F3E57B43-804B-C7C0-36CF-F29E0FD7897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19" name="Google Shape;419;p14:notes">
            <a:extLst>
              <a:ext uri="{FF2B5EF4-FFF2-40B4-BE49-F238E27FC236}">
                <a16:creationId xmlns:a16="http://schemas.microsoft.com/office/drawing/2014/main" id="{75DBAB95-F9B4-A210-3FDC-6B6C8EB8D19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311352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7">
          <a:extLst>
            <a:ext uri="{FF2B5EF4-FFF2-40B4-BE49-F238E27FC236}">
              <a16:creationId xmlns:a16="http://schemas.microsoft.com/office/drawing/2014/main" id="{141CFFA8-2411-35FE-A920-C322F4D5FA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14:notes">
            <a:extLst>
              <a:ext uri="{FF2B5EF4-FFF2-40B4-BE49-F238E27FC236}">
                <a16:creationId xmlns:a16="http://schemas.microsoft.com/office/drawing/2014/main" id="{05CBAD5E-7F9D-FBC1-49D1-7B2F6753618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19" name="Google Shape;419;p14:notes">
            <a:extLst>
              <a:ext uri="{FF2B5EF4-FFF2-40B4-BE49-F238E27FC236}">
                <a16:creationId xmlns:a16="http://schemas.microsoft.com/office/drawing/2014/main" id="{7E94D29C-763E-BFB5-AA00-113660F2686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7200780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7">
          <a:extLst>
            <a:ext uri="{FF2B5EF4-FFF2-40B4-BE49-F238E27FC236}">
              <a16:creationId xmlns:a16="http://schemas.microsoft.com/office/drawing/2014/main" id="{B2DF0254-351C-F3DA-4BC7-E312830A05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14:notes">
            <a:extLst>
              <a:ext uri="{FF2B5EF4-FFF2-40B4-BE49-F238E27FC236}">
                <a16:creationId xmlns:a16="http://schemas.microsoft.com/office/drawing/2014/main" id="{EE64671A-EADB-D6A1-894D-AD41555AF53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19" name="Google Shape;419;p14:notes">
            <a:extLst>
              <a:ext uri="{FF2B5EF4-FFF2-40B4-BE49-F238E27FC236}">
                <a16:creationId xmlns:a16="http://schemas.microsoft.com/office/drawing/2014/main" id="{3FEDA967-E5B0-B976-262E-B0F488DE957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81374267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2" name="Google Shape;36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9">
          <a:extLst>
            <a:ext uri="{FF2B5EF4-FFF2-40B4-BE49-F238E27FC236}">
              <a16:creationId xmlns:a16="http://schemas.microsoft.com/office/drawing/2014/main" id="{33DF9DC5-D468-3CCA-3A59-38FF75CE03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17:notes">
            <a:extLst>
              <a:ext uri="{FF2B5EF4-FFF2-40B4-BE49-F238E27FC236}">
                <a16:creationId xmlns:a16="http://schemas.microsoft.com/office/drawing/2014/main" id="{D2921EB3-FA88-8FD9-6C8C-4EDDF43CEDC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1" name="Google Shape;481;p17:notes">
            <a:extLst>
              <a:ext uri="{FF2B5EF4-FFF2-40B4-BE49-F238E27FC236}">
                <a16:creationId xmlns:a16="http://schemas.microsoft.com/office/drawing/2014/main" id="{1FC85227-747F-FB1A-AD14-C440CDF9740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922334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5" name="Google Shape;28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1" name="Google Shape;481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A2992E-9CB0-9B4A-BA4E-B7CD6C7AEA42}" type="slidenum">
              <a:rPr lang="en-IT" smtClean="0"/>
              <a:t>85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4776514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>
          <a:extLst>
            <a:ext uri="{FF2B5EF4-FFF2-40B4-BE49-F238E27FC236}">
              <a16:creationId xmlns:a16="http://schemas.microsoft.com/office/drawing/2014/main" id="{0A1D24B7-1442-B42C-30A5-773F09DB35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7:notes">
            <a:extLst>
              <a:ext uri="{FF2B5EF4-FFF2-40B4-BE49-F238E27FC236}">
                <a16:creationId xmlns:a16="http://schemas.microsoft.com/office/drawing/2014/main" id="{1FACDE25-CE3C-6E4C-BB56-E5A3C86A7ED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5" name="Google Shape;285;p7:notes">
            <a:extLst>
              <a:ext uri="{FF2B5EF4-FFF2-40B4-BE49-F238E27FC236}">
                <a16:creationId xmlns:a16="http://schemas.microsoft.com/office/drawing/2014/main" id="{A8AB356C-C01D-DF7E-A205-F8D23F094FE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195768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305344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A2992E-9CB0-9B4A-BA4E-B7CD6C7AEA42}" type="slidenum">
              <a:rPr lang="en-IT" smtClean="0"/>
              <a:t>23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5551015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A2992E-9CB0-9B4A-BA4E-B7CD6C7AEA42}" type="slidenum">
              <a:rPr lang="en-IT" smtClean="0"/>
              <a:t>24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977154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9226" y="2691494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4800" b="1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1" y="5374111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3200" b="1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480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763F9-A783-B547-9F89-4B7A6672EDA8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569286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it-IT"/>
              <a:t>A. Giaz</a:t>
            </a:r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01763F9-A783-B547-9F89-4B7A6672EDA8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217539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320893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08642"/>
            <a:ext cx="11029616" cy="1013800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6534" y="6482393"/>
            <a:ext cx="7455688" cy="365125"/>
          </a:xfrm>
        </p:spPr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06667" y="6482393"/>
            <a:ext cx="604140" cy="365125"/>
          </a:xfrm>
        </p:spPr>
        <p:txBody>
          <a:bodyPr/>
          <a:lstStyle/>
          <a:p>
            <a:fld id="{301763F9-A783-B547-9F89-4B7A6672EDA8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184074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087257"/>
            <a:ext cx="11029615" cy="1497507"/>
          </a:xfrm>
        </p:spPr>
        <p:txBody>
          <a:bodyPr anchor="b">
            <a:normAutofit/>
          </a:bodyPr>
          <a:lstStyle>
            <a:lvl1pPr algn="l">
              <a:defRPr sz="4400" b="1" cap="all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5713720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2400" b="1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01763F9-A783-B547-9F89-4B7A6672EDA8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793876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763F9-A783-B547-9F89-4B7A6672EDA8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066080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763F9-A783-B547-9F89-4B7A6672EDA8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618873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071556" y="6494639"/>
            <a:ext cx="2808171" cy="365125"/>
          </a:xfrm>
        </p:spPr>
        <p:txBody>
          <a:bodyPr/>
          <a:lstStyle>
            <a:lvl1pPr>
              <a:defRPr sz="1800"/>
            </a:lvl1pPr>
          </a:lstStyle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46533" y="6482393"/>
            <a:ext cx="7520661" cy="365125"/>
          </a:xfrm>
        </p:spPr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984088" y="6492875"/>
            <a:ext cx="761377" cy="365125"/>
          </a:xfrm>
        </p:spPr>
        <p:txBody>
          <a:bodyPr/>
          <a:lstStyle/>
          <a:p>
            <a:fld id="{301763F9-A783-B547-9F89-4B7A6672EDA8}" type="slidenum">
              <a:rPr lang="en-IT" smtClean="0"/>
              <a:t>‹#›</a:t>
            </a:fld>
            <a:endParaRPr lang="en-IT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324329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IT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458722"/>
            <a:ext cx="11029616" cy="988332"/>
          </a:xfrm>
        </p:spPr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747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763F9-A783-B547-9F89-4B7A6672EDA8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640409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it-IT"/>
              <a:t>A. Giaz</a:t>
            </a:r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GB"/>
              <a:t>Oslo Workshop 2026 - Exploring PDR and IV-GQR Strengths at CCB</a:t>
            </a:r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01763F9-A783-B547-9F89-4B7A6672EDA8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922963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763F9-A783-B547-9F89-4B7A6672EDA8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37313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6533" y="310009"/>
            <a:ext cx="11298933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534" y="1619442"/>
            <a:ext cx="11298932" cy="46910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GB" dirty="0"/>
              <a:t>Click to edit Master text styles 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73503" y="6494639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accent2"/>
                </a:solidFill>
              </a:defRPr>
            </a:lvl1pPr>
          </a:lstStyle>
          <a:p>
            <a:r>
              <a:rPr lang="it-IT"/>
              <a:t>A. Giaz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6534" y="6482393"/>
            <a:ext cx="74986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cap="all">
                <a:solidFill>
                  <a:schemeClr val="accent2"/>
                </a:solidFill>
              </a:defRPr>
            </a:lvl1pPr>
          </a:lstStyle>
          <a:p>
            <a:r>
              <a:rPr lang="en-US"/>
              <a:t>Oslo Workshop 2026 - Exploring PDR and IV-GQR Strengths at CCB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17956" y="6492875"/>
            <a:ext cx="727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accent2"/>
                </a:solidFill>
              </a:defRPr>
            </a:lvl1pPr>
          </a:lstStyle>
          <a:p>
            <a:fld id="{301763F9-A783-B547-9F89-4B7A6672EDA8}" type="slidenum">
              <a:rPr lang="en-IT" smtClean="0"/>
              <a:pPr/>
              <a:t>‹#›</a:t>
            </a:fld>
            <a:endParaRPr lang="en-IT" dirty="0"/>
          </a:p>
        </p:txBody>
      </p:sp>
      <p:sp>
        <p:nvSpPr>
          <p:cNvPr id="9" name="Rectangle 8"/>
          <p:cNvSpPr/>
          <p:nvPr/>
        </p:nvSpPr>
        <p:spPr>
          <a:xfrm>
            <a:off x="446533" y="152397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IT"/>
          </a:p>
        </p:txBody>
      </p:sp>
      <p:sp>
        <p:nvSpPr>
          <p:cNvPr id="10" name="Rectangle 9"/>
          <p:cNvSpPr/>
          <p:nvPr/>
        </p:nvSpPr>
        <p:spPr>
          <a:xfrm>
            <a:off x="8039636" y="152397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IT"/>
          </a:p>
        </p:txBody>
      </p:sp>
      <p:sp>
        <p:nvSpPr>
          <p:cNvPr id="11" name="Rectangle 10"/>
          <p:cNvSpPr/>
          <p:nvPr/>
        </p:nvSpPr>
        <p:spPr>
          <a:xfrm>
            <a:off x="4241830" y="152397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IT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73CF993-D367-C979-F550-A661EA23F7BC}"/>
              </a:ext>
            </a:extLst>
          </p:cNvPr>
          <p:cNvSpPr/>
          <p:nvPr userDrawn="1"/>
        </p:nvSpPr>
        <p:spPr>
          <a:xfrm>
            <a:off x="446533" y="6380509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IT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3749220-773A-F8E4-07C4-04ADC012E4CB}"/>
              </a:ext>
            </a:extLst>
          </p:cNvPr>
          <p:cNvSpPr/>
          <p:nvPr userDrawn="1"/>
        </p:nvSpPr>
        <p:spPr>
          <a:xfrm>
            <a:off x="4241830" y="6380509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IT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7CB3511-CE25-0627-75B2-14F30BAAB242}"/>
              </a:ext>
            </a:extLst>
          </p:cNvPr>
          <p:cNvSpPr/>
          <p:nvPr userDrawn="1"/>
        </p:nvSpPr>
        <p:spPr>
          <a:xfrm>
            <a:off x="8039636" y="6376952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382791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</p:sldLayoutIdLst>
  <p:hf sldNum="0" hdr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0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wmf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0.png"/><Relationship Id="rId4" Type="http://schemas.openxmlformats.org/officeDocument/2006/relationships/image" Target="../media/image4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0.png"/><Relationship Id="rId4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0.png"/><Relationship Id="rId4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jpeg"/><Relationship Id="rId5" Type="http://schemas.openxmlformats.org/officeDocument/2006/relationships/image" Target="../media/image45.png"/><Relationship Id="rId4" Type="http://schemas.openxmlformats.org/officeDocument/2006/relationships/image" Target="../media/image220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emf"/><Relationship Id="rId3" Type="http://schemas.openxmlformats.org/officeDocument/2006/relationships/image" Target="../media/image44.png"/><Relationship Id="rId7" Type="http://schemas.openxmlformats.org/officeDocument/2006/relationships/image" Target="../media/image47.emf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jpeg"/><Relationship Id="rId5" Type="http://schemas.openxmlformats.org/officeDocument/2006/relationships/image" Target="../media/image45.png"/><Relationship Id="rId4" Type="http://schemas.openxmlformats.org/officeDocument/2006/relationships/image" Target="../media/image29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12" Type="http://schemas.openxmlformats.org/officeDocument/2006/relationships/image" Target="../media/image25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0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0.png"/><Relationship Id="rId3" Type="http://schemas.openxmlformats.org/officeDocument/2006/relationships/image" Target="../media/image52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0.png"/><Relationship Id="rId5" Type="http://schemas.openxmlformats.org/officeDocument/2006/relationships/image" Target="../media/image300.png"/><Relationship Id="rId4" Type="http://schemas.openxmlformats.org/officeDocument/2006/relationships/image" Target="../media/image51.emf"/><Relationship Id="rId9" Type="http://schemas.openxmlformats.org/officeDocument/2006/relationships/image" Target="../media/image4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0.png"/><Relationship Id="rId11" Type="http://schemas.openxmlformats.org/officeDocument/2006/relationships/image" Target="../media/image49.png"/><Relationship Id="rId5" Type="http://schemas.openxmlformats.org/officeDocument/2006/relationships/image" Target="../media/image51.emf"/><Relationship Id="rId10" Type="http://schemas.openxmlformats.org/officeDocument/2006/relationships/image" Target="../media/image320.png"/><Relationship Id="rId4" Type="http://schemas.openxmlformats.org/officeDocument/2006/relationships/image" Target="../media/image52.emf"/><Relationship Id="rId9" Type="http://schemas.openxmlformats.org/officeDocument/2006/relationships/image" Target="../media/image28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0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7" Type="http://schemas.openxmlformats.org/officeDocument/2006/relationships/image" Target="../media/image50.png"/><Relationship Id="rId12" Type="http://schemas.openxmlformats.org/officeDocument/2006/relationships/image" Target="../media/image4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0.png"/><Relationship Id="rId11" Type="http://schemas.openxmlformats.org/officeDocument/2006/relationships/image" Target="../media/image320.png"/><Relationship Id="rId5" Type="http://schemas.openxmlformats.org/officeDocument/2006/relationships/image" Target="../media/image51.emf"/><Relationship Id="rId10" Type="http://schemas.openxmlformats.org/officeDocument/2006/relationships/image" Target="../media/image330.png"/><Relationship Id="rId4" Type="http://schemas.openxmlformats.org/officeDocument/2006/relationships/image" Target="../media/image52.emf"/><Relationship Id="rId9" Type="http://schemas.openxmlformats.org/officeDocument/2006/relationships/image" Target="../media/image280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0.png"/><Relationship Id="rId3" Type="http://schemas.openxmlformats.org/officeDocument/2006/relationships/image" Target="../media/image55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8.png"/><Relationship Id="rId5" Type="http://schemas.openxmlformats.org/officeDocument/2006/relationships/image" Target="../media/image55.emf"/><Relationship Id="rId4" Type="http://schemas.openxmlformats.org/officeDocument/2006/relationships/image" Target="../media/image57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0.png"/><Relationship Id="rId3" Type="http://schemas.openxmlformats.org/officeDocument/2006/relationships/image" Target="../media/image56.emf"/><Relationship Id="rId7" Type="http://schemas.openxmlformats.org/officeDocument/2006/relationships/image" Target="../media/image55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0.png"/><Relationship Id="rId5" Type="http://schemas.openxmlformats.org/officeDocument/2006/relationships/image" Target="../media/image57.emf"/><Relationship Id="rId4" Type="http://schemas.openxmlformats.org/officeDocument/2006/relationships/image" Target="../media/image40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1.png"/><Relationship Id="rId5" Type="http://schemas.openxmlformats.org/officeDocument/2006/relationships/image" Target="../media/image57.emf"/><Relationship Id="rId4" Type="http://schemas.openxmlformats.org/officeDocument/2006/relationships/image" Target="../media/image441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0.png"/><Relationship Id="rId3" Type="http://schemas.openxmlformats.org/officeDocument/2006/relationships/image" Target="../media/image56.emf"/><Relationship Id="rId7" Type="http://schemas.openxmlformats.org/officeDocument/2006/relationships/image" Target="../media/image58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1.png"/><Relationship Id="rId5" Type="http://schemas.openxmlformats.org/officeDocument/2006/relationships/image" Target="../media/image57.emf"/><Relationship Id="rId4" Type="http://schemas.openxmlformats.org/officeDocument/2006/relationships/image" Target="../media/image441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emf"/><Relationship Id="rId3" Type="http://schemas.openxmlformats.org/officeDocument/2006/relationships/image" Target="../media/image56.emf"/><Relationship Id="rId7" Type="http://schemas.openxmlformats.org/officeDocument/2006/relationships/image" Target="../media/image58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1.png"/><Relationship Id="rId5" Type="http://schemas.openxmlformats.org/officeDocument/2006/relationships/image" Target="../media/image57.emf"/><Relationship Id="rId10" Type="http://schemas.openxmlformats.org/officeDocument/2006/relationships/image" Target="../media/image430.png"/><Relationship Id="rId4" Type="http://schemas.openxmlformats.org/officeDocument/2006/relationships/image" Target="../media/image441.png"/><Relationship Id="rId9" Type="http://schemas.openxmlformats.org/officeDocument/2006/relationships/image" Target="../media/image47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0.png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9.gi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2.e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2.e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4.e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4.em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4.em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4.e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0.png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5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0.png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5.emf"/><Relationship Id="rId4" Type="http://schemas.openxmlformats.org/officeDocument/2006/relationships/image" Target="../media/image450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1.gif"/><Relationship Id="rId4" Type="http://schemas.openxmlformats.org/officeDocument/2006/relationships/image" Target="../media/image9.gif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8.emf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69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30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6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8.png"/><Relationship Id="rId4" Type="http://schemas.openxmlformats.org/officeDocument/2006/relationships/image" Target="../media/image73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9.emf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4.png"/><Relationship Id="rId4" Type="http://schemas.openxmlformats.org/officeDocument/2006/relationships/image" Target="../media/image79.emf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4.png"/><Relationship Id="rId4" Type="http://schemas.openxmlformats.org/officeDocument/2006/relationships/image" Target="../media/image79.emf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7" Type="http://schemas.openxmlformats.org/officeDocument/2006/relationships/image" Target="../media/image830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3.png"/><Relationship Id="rId5" Type="http://schemas.openxmlformats.org/officeDocument/2006/relationships/image" Target="../media/image810.png"/><Relationship Id="rId4" Type="http://schemas.openxmlformats.org/officeDocument/2006/relationships/image" Target="../media/image82.png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5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7" Type="http://schemas.openxmlformats.org/officeDocument/2006/relationships/image" Target="../media/image850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40.png"/><Relationship Id="rId5" Type="http://schemas.openxmlformats.org/officeDocument/2006/relationships/image" Target="../media/image85.png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0.png"/><Relationship Id="rId4" Type="http://schemas.openxmlformats.org/officeDocument/2006/relationships/image" Target="../media/image88.jpeg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50.png"/><Relationship Id="rId5" Type="http://schemas.openxmlformats.org/officeDocument/2006/relationships/image" Target="../media/image940.png"/><Relationship Id="rId4" Type="http://schemas.openxmlformats.org/officeDocument/2006/relationships/image" Target="../media/image9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972439BB-3156-C47F-1A92-363FB70E654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4050" r="1594" b="8934"/>
          <a:stretch>
            <a:fillRect/>
          </a:stretch>
        </p:blipFill>
        <p:spPr>
          <a:xfrm>
            <a:off x="474325" y="389596"/>
            <a:ext cx="11264957" cy="586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7065B26-6906-CF35-67DD-B16AE8579752}"/>
              </a:ext>
            </a:extLst>
          </p:cNvPr>
          <p:cNvSpPr/>
          <p:nvPr/>
        </p:nvSpPr>
        <p:spPr>
          <a:xfrm>
            <a:off x="6190003" y="389596"/>
            <a:ext cx="5199655" cy="585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B6CF67-2B6A-A135-2223-E85A71AF9E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13215" y="2564951"/>
            <a:ext cx="5132989" cy="1475013"/>
          </a:xfrm>
        </p:spPr>
        <p:txBody>
          <a:bodyPr>
            <a:noAutofit/>
          </a:bodyPr>
          <a:lstStyle/>
          <a:p>
            <a:pPr algn="ctr"/>
            <a:r>
              <a:rPr lang="en-GB" sz="3400" dirty="0">
                <a:solidFill>
                  <a:schemeClr val="bg1"/>
                </a:solidFill>
              </a:rPr>
              <a:t>Exploring PDR &amp; ISGQR Strengths with Inelastic Proton Scattering at the Krakow CCB</a:t>
            </a:r>
            <a:endParaRPr lang="en-GB" sz="3400" b="1" noProof="0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997E16-75B7-26BB-A642-E04ECD69D3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00800" y="4679578"/>
            <a:ext cx="4988858" cy="1227004"/>
          </a:xfrm>
        </p:spPr>
        <p:txBody>
          <a:bodyPr anchor="b">
            <a:normAutofit fontScale="62500" lnSpcReduction="20000"/>
          </a:bodyPr>
          <a:lstStyle/>
          <a:p>
            <a:pPr>
              <a:lnSpc>
                <a:spcPct val="130000"/>
              </a:lnSpc>
            </a:pPr>
            <a:br>
              <a:rPr lang="en-IT" dirty="0">
                <a:solidFill>
                  <a:schemeClr val="accent1"/>
                </a:solidFill>
              </a:rPr>
            </a:br>
            <a:r>
              <a:rPr lang="en-IT" dirty="0">
                <a:solidFill>
                  <a:schemeClr val="bg1"/>
                </a:solidFill>
              </a:rPr>
              <a:t>A. Giaz</a:t>
            </a:r>
          </a:p>
          <a:p>
            <a:pPr>
              <a:lnSpc>
                <a:spcPct val="130000"/>
              </a:lnSpc>
            </a:pPr>
            <a:r>
              <a:rPr lang="en-IT" sz="2500" dirty="0">
                <a:solidFill>
                  <a:schemeClr val="bg1"/>
                </a:solidFill>
              </a:rPr>
              <a:t>INFN-Milano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2D7D716-022B-C871-B4A5-908501A3D4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34880" y="4880123"/>
            <a:ext cx="1765300" cy="1066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646781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5054E5-4BCD-5F05-EF21-D83B0441D1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DC83B-1687-8F22-A6CC-19B147B06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ISGQR </a:t>
            </a:r>
            <a:r>
              <a:rPr lang="el-GR" cap="none" dirty="0"/>
              <a:t>γ</a:t>
            </a:r>
            <a:r>
              <a:rPr lang="el-GR" dirty="0"/>
              <a:t>-</a:t>
            </a:r>
            <a:r>
              <a:rPr lang="en-GB" dirty="0"/>
              <a:t>decay, previous measurements: </a:t>
            </a:r>
            <a:r>
              <a:rPr lang="en-GB" baseline="30000" dirty="0"/>
              <a:t>208</a:t>
            </a:r>
            <a:r>
              <a:rPr lang="en-GB" dirty="0"/>
              <a:t>P</a:t>
            </a:r>
            <a:r>
              <a:rPr lang="en-GB" cap="none" dirty="0"/>
              <a:t>b</a:t>
            </a:r>
          </a:p>
        </p:txBody>
      </p:sp>
      <p:sp>
        <p:nvSpPr>
          <p:cNvPr id="7" name="Rectangle 55">
            <a:extLst>
              <a:ext uri="{FF2B5EF4-FFF2-40B4-BE49-F238E27FC236}">
                <a16:creationId xmlns:a16="http://schemas.microsoft.com/office/drawing/2014/main" id="{653069E0-6AF8-BF72-2614-32C1657659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288" y="6043860"/>
            <a:ext cx="3642696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pl-PL" sz="1600" dirty="0" err="1">
                <a:solidFill>
                  <a:schemeClr val="accent3"/>
                </a:solidFill>
                <a:cs typeface="Arial" panose="020B0604020202020204" pitchFamily="34" charset="0"/>
              </a:rPr>
              <a:t>J.Beene</a:t>
            </a:r>
            <a:r>
              <a:rPr lang="en-US" altLang="pl-PL" sz="1600" dirty="0">
                <a:solidFill>
                  <a:schemeClr val="accent3"/>
                </a:solidFill>
                <a:cs typeface="Arial" panose="020B0604020202020204" pitchFamily="34" charset="0"/>
              </a:rPr>
              <a:t> et al., PRC </a:t>
            </a:r>
            <a:r>
              <a:rPr lang="en-US" altLang="pl-PL" sz="1600" b="1" dirty="0">
                <a:solidFill>
                  <a:schemeClr val="accent3"/>
                </a:solidFill>
                <a:cs typeface="Arial" panose="020B0604020202020204" pitchFamily="34" charset="0"/>
              </a:rPr>
              <a:t>39</a:t>
            </a:r>
            <a:r>
              <a:rPr lang="en-US" altLang="pl-PL" sz="1600" dirty="0">
                <a:solidFill>
                  <a:schemeClr val="accent3"/>
                </a:solidFill>
                <a:cs typeface="Arial" panose="020B0604020202020204" pitchFamily="34" charset="0"/>
              </a:rPr>
              <a:t> (1989)1307</a:t>
            </a:r>
            <a:endParaRPr lang="en-US" altLang="pl-PL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8" name="Obraz 6">
            <a:extLst>
              <a:ext uri="{FF2B5EF4-FFF2-40B4-BE49-F238E27FC236}">
                <a16:creationId xmlns:a16="http://schemas.microsoft.com/office/drawing/2014/main" id="{F99F27C4-1BD9-907E-4DB3-329944BEEBB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8324"/>
          <a:stretch/>
        </p:blipFill>
        <p:spPr>
          <a:xfrm>
            <a:off x="392642" y="2517700"/>
            <a:ext cx="3771566" cy="3600000"/>
          </a:xfrm>
          <a:prstGeom prst="rect">
            <a:avLst/>
          </a:prstGeom>
        </p:spPr>
      </p:pic>
      <p:pic>
        <p:nvPicPr>
          <p:cNvPr id="11" name="Picture 10" descr="A graph of a graph with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168044D6-D12B-B8A6-F301-56BAB86B3C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5589" y="2527207"/>
            <a:ext cx="4778198" cy="3600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6F78A1-7A95-DA40-6829-4884E118D204}"/>
              </a:ext>
            </a:extLst>
          </p:cNvPr>
          <p:cNvSpPr txBox="1"/>
          <p:nvPr/>
        </p:nvSpPr>
        <p:spPr>
          <a:xfrm>
            <a:off x="6828620" y="6043860"/>
            <a:ext cx="473213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B. </a:t>
            </a:r>
            <a:r>
              <a:rPr lang="it-IT" sz="16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Wasilewska</a:t>
            </a:r>
            <a:r>
              <a:rPr lang="it-IT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et al. PRC </a:t>
            </a:r>
            <a:r>
              <a:rPr lang="en-US" sz="1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105</a:t>
            </a:r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, (2022) 014310</a:t>
            </a:r>
            <a:endParaRPr lang="en-IT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2EDB3F7-FA2D-9273-A5C0-09EFEE2BD70B}"/>
              </a:ext>
            </a:extLst>
          </p:cNvPr>
          <p:cNvSpPr txBox="1"/>
          <p:nvPr/>
        </p:nvSpPr>
        <p:spPr>
          <a:xfrm>
            <a:off x="446533" y="1630002"/>
            <a:ext cx="3879340" cy="804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GB" sz="2000" b="1" dirty="0">
                <a:solidFill>
                  <a:schemeClr val="accent3"/>
                </a:solidFill>
              </a:rPr>
              <a:t>Heavy-ion</a:t>
            </a:r>
            <a:r>
              <a:rPr lang="en-GB" sz="2000" dirty="0">
                <a:solidFill>
                  <a:schemeClr val="accent3"/>
                </a:solidFill>
              </a:rPr>
              <a:t> inelastic scattering: </a:t>
            </a:r>
            <a:r>
              <a:rPr lang="en-GB" sz="2000" baseline="30000" dirty="0"/>
              <a:t>208</a:t>
            </a:r>
            <a:r>
              <a:rPr lang="en-GB" sz="2000" dirty="0"/>
              <a:t>Pb(</a:t>
            </a:r>
            <a:r>
              <a:rPr lang="en-GB" sz="2000" baseline="30000" dirty="0"/>
              <a:t>17</a:t>
            </a:r>
            <a:r>
              <a:rPr lang="en-GB" sz="2000" dirty="0"/>
              <a:t>O, </a:t>
            </a:r>
            <a:r>
              <a:rPr lang="en-GB" sz="2000" baseline="30000" dirty="0"/>
              <a:t>17</a:t>
            </a:r>
            <a:r>
              <a:rPr lang="en-GB" sz="2000" dirty="0"/>
              <a:t>O′ </a:t>
            </a:r>
            <a:r>
              <a:rPr lang="en-GB" sz="2000" dirty="0" err="1"/>
              <a:t>γ</a:t>
            </a:r>
            <a:r>
              <a:rPr lang="en-GB" sz="2000" dirty="0"/>
              <a:t>), </a:t>
            </a:r>
            <a:r>
              <a:rPr lang="en-GB" sz="2000" dirty="0" err="1"/>
              <a:t>E</a:t>
            </a:r>
            <a:r>
              <a:rPr lang="en-GB" sz="2000" baseline="-25000" dirty="0" err="1"/>
              <a:t>beam</a:t>
            </a:r>
            <a:r>
              <a:rPr lang="en-GB" sz="2000" dirty="0"/>
              <a:t> = 381 MeV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FC765AD-907D-6F82-87DC-FAC0B99F22F3}"/>
                  </a:ext>
                </a:extLst>
              </p:cNvPr>
              <p:cNvSpPr txBox="1"/>
              <p:nvPr/>
            </p:nvSpPr>
            <p:spPr>
              <a:xfrm>
                <a:off x="6804580" y="1648674"/>
                <a:ext cx="4780217" cy="79925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GB" sz="20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Proton</a:t>
                </a:r>
                <a:r>
                  <a:rPr lang="en-GB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inelastic scatter:</a:t>
                </a:r>
              </a:p>
              <a:p>
                <a:pPr>
                  <a:lnSpc>
                    <a:spcPct val="120000"/>
                  </a:lnSpc>
                </a:pPr>
                <a:r>
                  <a:rPr lang="en-GB" sz="1800" dirty="0">
                    <a:solidFill>
                      <a:schemeClr val="accent6"/>
                    </a:solidFill>
                  </a:rPr>
                  <a:t> </a:t>
                </a:r>
                <a:r>
                  <a:rPr lang="en-GB" sz="2000" baseline="30000" dirty="0"/>
                  <a:t>208</a:t>
                </a:r>
                <a:r>
                  <a:rPr lang="en-GB" sz="2000" dirty="0"/>
                  <a:t>Pb(p, p′ 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GB" sz="2000" dirty="0"/>
                  <a:t>), </a:t>
                </a:r>
                <a:r>
                  <a:rPr lang="en-GB" sz="2000" dirty="0" err="1"/>
                  <a:t>E</a:t>
                </a:r>
                <a:r>
                  <a:rPr lang="en-GB" sz="2000" baseline="-25000" dirty="0" err="1"/>
                  <a:t>beam</a:t>
                </a:r>
                <a:r>
                  <a:rPr lang="en-GB" sz="2000" dirty="0"/>
                  <a:t> = 85 MeV</a:t>
                </a:r>
                <a:endParaRPr lang="en-GB" sz="1800" dirty="0"/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FC765AD-907D-6F82-87DC-FAC0B99F22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4580" y="1648674"/>
                <a:ext cx="4780217" cy="799258"/>
              </a:xfrm>
              <a:prstGeom prst="rect">
                <a:avLst/>
              </a:prstGeom>
              <a:blipFill>
                <a:blip r:embed="rId4"/>
                <a:stretch>
                  <a:fillRect l="-1323" b="-125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E50F77AB-7FED-7723-8F79-601CA4CD8E07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5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E5C79C-D2C3-2C74-E14A-152EDD4082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8E3086-387B-9ED8-C183-BAC8F5C60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34884460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295C48-ED7B-C8F1-5809-014E8337E8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32A88-B43E-6582-74AF-F2BAE8CF0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ISGQR </a:t>
            </a:r>
            <a:r>
              <a:rPr lang="el-GR" cap="none" dirty="0"/>
              <a:t>γ</a:t>
            </a:r>
            <a:r>
              <a:rPr lang="el-GR" dirty="0"/>
              <a:t>-</a:t>
            </a:r>
            <a:r>
              <a:rPr lang="en-GB" dirty="0"/>
              <a:t>decay, previous measurements: </a:t>
            </a:r>
            <a:r>
              <a:rPr lang="en-GB" baseline="30000" dirty="0"/>
              <a:t>208</a:t>
            </a:r>
            <a:r>
              <a:rPr lang="en-GB" dirty="0"/>
              <a:t>P</a:t>
            </a:r>
            <a:r>
              <a:rPr lang="en-GB" cap="none" dirty="0"/>
              <a:t>b</a:t>
            </a:r>
          </a:p>
        </p:txBody>
      </p:sp>
      <p:sp>
        <p:nvSpPr>
          <p:cNvPr id="7" name="Rectangle 55">
            <a:extLst>
              <a:ext uri="{FF2B5EF4-FFF2-40B4-BE49-F238E27FC236}">
                <a16:creationId xmlns:a16="http://schemas.microsoft.com/office/drawing/2014/main" id="{63B78E39-01EE-94C2-5593-613DC11212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288" y="6043860"/>
            <a:ext cx="3642696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pl-PL" sz="1600" dirty="0" err="1">
                <a:solidFill>
                  <a:schemeClr val="accent3"/>
                </a:solidFill>
                <a:cs typeface="Arial" panose="020B0604020202020204" pitchFamily="34" charset="0"/>
              </a:rPr>
              <a:t>J.Beene</a:t>
            </a:r>
            <a:r>
              <a:rPr lang="en-US" altLang="pl-PL" sz="1600" dirty="0">
                <a:solidFill>
                  <a:schemeClr val="accent3"/>
                </a:solidFill>
                <a:cs typeface="Arial" panose="020B0604020202020204" pitchFamily="34" charset="0"/>
              </a:rPr>
              <a:t> et al., PRC </a:t>
            </a:r>
            <a:r>
              <a:rPr lang="en-US" altLang="pl-PL" sz="1600" b="1" dirty="0">
                <a:solidFill>
                  <a:schemeClr val="accent3"/>
                </a:solidFill>
                <a:cs typeface="Arial" panose="020B0604020202020204" pitchFamily="34" charset="0"/>
              </a:rPr>
              <a:t>39</a:t>
            </a:r>
            <a:r>
              <a:rPr lang="en-US" altLang="pl-PL" sz="1600" dirty="0">
                <a:solidFill>
                  <a:schemeClr val="accent3"/>
                </a:solidFill>
                <a:cs typeface="Arial" panose="020B0604020202020204" pitchFamily="34" charset="0"/>
              </a:rPr>
              <a:t> (1989)1307</a:t>
            </a:r>
            <a:endParaRPr lang="en-US" altLang="pl-PL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8" name="Obraz 6">
            <a:extLst>
              <a:ext uri="{FF2B5EF4-FFF2-40B4-BE49-F238E27FC236}">
                <a16:creationId xmlns:a16="http://schemas.microsoft.com/office/drawing/2014/main" id="{EB39B1BF-E28D-8E99-7803-090C35128F8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8324"/>
          <a:stretch/>
        </p:blipFill>
        <p:spPr>
          <a:xfrm>
            <a:off x="392642" y="2517700"/>
            <a:ext cx="3771566" cy="3600000"/>
          </a:xfrm>
          <a:prstGeom prst="rect">
            <a:avLst/>
          </a:prstGeom>
        </p:spPr>
      </p:pic>
      <p:pic>
        <p:nvPicPr>
          <p:cNvPr id="11" name="Picture 10" descr="A graph of a graph with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3392EF8B-B034-6ED7-4F35-276115384AD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5589" y="2527207"/>
            <a:ext cx="4778198" cy="3600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B8F7891-9BEB-CE96-8411-6C15FEB9E1FF}"/>
              </a:ext>
            </a:extLst>
          </p:cNvPr>
          <p:cNvSpPr txBox="1"/>
          <p:nvPr/>
        </p:nvSpPr>
        <p:spPr>
          <a:xfrm>
            <a:off x="6828620" y="6043860"/>
            <a:ext cx="473213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B. </a:t>
            </a:r>
            <a:r>
              <a:rPr lang="it-IT" sz="16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Wasilewska</a:t>
            </a:r>
            <a:r>
              <a:rPr lang="it-IT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et al. PRC </a:t>
            </a:r>
            <a:r>
              <a:rPr lang="en-US" sz="1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105</a:t>
            </a:r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, (2022) 014310</a:t>
            </a:r>
            <a:endParaRPr lang="en-IT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Prostokąt 10">
            <a:extLst>
              <a:ext uri="{FF2B5EF4-FFF2-40B4-BE49-F238E27FC236}">
                <a16:creationId xmlns:a16="http://schemas.microsoft.com/office/drawing/2014/main" id="{A6D68F47-1294-01CE-15C5-5AE80C486509}"/>
              </a:ext>
            </a:extLst>
          </p:cNvPr>
          <p:cNvSpPr/>
          <p:nvPr/>
        </p:nvSpPr>
        <p:spPr>
          <a:xfrm>
            <a:off x="4322528" y="2345963"/>
            <a:ext cx="2473891" cy="1107996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2700000" scaled="1"/>
            <a:tileRect/>
          </a:gradFill>
          <a:ln w="381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200" dirty="0">
                <a:cs typeface="Calibri" panose="020F0502020204030204" pitchFamily="34" charset="0"/>
              </a:rPr>
              <a:t>Difficult to measure</a:t>
            </a:r>
          </a:p>
          <a:p>
            <a:pPr algn="ctr"/>
            <a:r>
              <a:rPr lang="en-US" sz="2200" dirty="0">
                <a:cs typeface="Calibri" panose="020F0502020204030204" pitchFamily="34" charset="0"/>
              </a:rPr>
              <a:t>very </a:t>
            </a:r>
            <a:r>
              <a:rPr lang="en-US" sz="2200" b="1" dirty="0">
                <a:solidFill>
                  <a:srgbClr val="C00000"/>
                </a:solidFill>
                <a:cs typeface="Calibri" panose="020F0502020204030204" pitchFamily="34" charset="0"/>
              </a:rPr>
              <a:t>small probability ~10</a:t>
            </a:r>
            <a:r>
              <a:rPr lang="en-US" sz="2200" b="1" baseline="30000" dirty="0">
                <a:solidFill>
                  <a:srgbClr val="C00000"/>
                </a:solidFill>
                <a:cs typeface="Calibri" panose="020F0502020204030204" pitchFamily="34" charset="0"/>
              </a:rPr>
              <a:t>-4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D1DE839-06F0-EA49-F6B5-C7ED554CB3F8}"/>
              </a:ext>
            </a:extLst>
          </p:cNvPr>
          <p:cNvSpPr txBox="1"/>
          <p:nvPr/>
        </p:nvSpPr>
        <p:spPr>
          <a:xfrm>
            <a:off x="446533" y="1630002"/>
            <a:ext cx="3879340" cy="804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GB" sz="2000" b="1" dirty="0">
                <a:solidFill>
                  <a:schemeClr val="accent3"/>
                </a:solidFill>
              </a:rPr>
              <a:t>Heavy-ion</a:t>
            </a:r>
            <a:r>
              <a:rPr lang="en-GB" sz="2000" dirty="0">
                <a:solidFill>
                  <a:schemeClr val="accent3"/>
                </a:solidFill>
              </a:rPr>
              <a:t> inelastic scattering: </a:t>
            </a:r>
            <a:r>
              <a:rPr lang="en-GB" sz="2000" baseline="30000" dirty="0"/>
              <a:t>208</a:t>
            </a:r>
            <a:r>
              <a:rPr lang="en-GB" sz="2000" dirty="0"/>
              <a:t>Pb(</a:t>
            </a:r>
            <a:r>
              <a:rPr lang="en-GB" sz="2000" baseline="30000" dirty="0"/>
              <a:t>17</a:t>
            </a:r>
            <a:r>
              <a:rPr lang="en-GB" sz="2000" dirty="0"/>
              <a:t>O, </a:t>
            </a:r>
            <a:r>
              <a:rPr lang="en-GB" sz="2000" baseline="30000" dirty="0"/>
              <a:t>17</a:t>
            </a:r>
            <a:r>
              <a:rPr lang="en-GB" sz="2000" dirty="0"/>
              <a:t>O′ </a:t>
            </a:r>
            <a:r>
              <a:rPr lang="en-GB" sz="2000" dirty="0" err="1"/>
              <a:t>γ</a:t>
            </a:r>
            <a:r>
              <a:rPr lang="en-GB" sz="2000" dirty="0"/>
              <a:t>), </a:t>
            </a:r>
            <a:r>
              <a:rPr lang="en-GB" sz="2000" dirty="0" err="1"/>
              <a:t>E</a:t>
            </a:r>
            <a:r>
              <a:rPr lang="en-GB" sz="2000" baseline="-25000" dirty="0" err="1"/>
              <a:t>beam</a:t>
            </a:r>
            <a:r>
              <a:rPr lang="en-GB" sz="2000" dirty="0"/>
              <a:t> = 381 MeV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6D14DC2-8BF5-84E0-E245-62C502F1A415}"/>
                  </a:ext>
                </a:extLst>
              </p:cNvPr>
              <p:cNvSpPr txBox="1"/>
              <p:nvPr/>
            </p:nvSpPr>
            <p:spPr>
              <a:xfrm>
                <a:off x="6804580" y="1648674"/>
                <a:ext cx="4780217" cy="79925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GB" sz="20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Proton</a:t>
                </a:r>
                <a:r>
                  <a:rPr lang="en-GB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inelastic scatter:</a:t>
                </a:r>
              </a:p>
              <a:p>
                <a:pPr>
                  <a:lnSpc>
                    <a:spcPct val="120000"/>
                  </a:lnSpc>
                </a:pPr>
                <a:r>
                  <a:rPr lang="en-GB" sz="1800" dirty="0">
                    <a:solidFill>
                      <a:schemeClr val="accent6"/>
                    </a:solidFill>
                  </a:rPr>
                  <a:t> </a:t>
                </a:r>
                <a:r>
                  <a:rPr lang="en-GB" sz="2000" baseline="30000" dirty="0"/>
                  <a:t>208</a:t>
                </a:r>
                <a:r>
                  <a:rPr lang="en-GB" sz="2000" dirty="0"/>
                  <a:t>Pb(p, p′ 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GB" sz="2000" dirty="0"/>
                  <a:t>), </a:t>
                </a:r>
                <a:r>
                  <a:rPr lang="en-GB" sz="2000" dirty="0" err="1"/>
                  <a:t>E</a:t>
                </a:r>
                <a:r>
                  <a:rPr lang="en-GB" sz="2000" baseline="-25000" dirty="0" err="1"/>
                  <a:t>beam</a:t>
                </a:r>
                <a:r>
                  <a:rPr lang="en-GB" sz="2000" dirty="0"/>
                  <a:t> = 85 MeV</a:t>
                </a:r>
                <a:endParaRPr lang="en-GB" sz="1800" dirty="0"/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6D14DC2-8BF5-84E0-E245-62C502F1A4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4580" y="1648674"/>
                <a:ext cx="4780217" cy="799258"/>
              </a:xfrm>
              <a:prstGeom prst="rect">
                <a:avLst/>
              </a:prstGeom>
              <a:blipFill>
                <a:blip r:embed="rId4"/>
                <a:stretch>
                  <a:fillRect l="-1323" b="-125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20BA8C06-C1C3-DEC2-B6EA-D64AAF3454CE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5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64E191-7F8B-03CA-BF3B-3584653E9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B1380D-B616-59E2-0AF7-82FC7DDDF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39801020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F7FC7F-C4A1-8837-A807-A0DCA60ACA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888C4-A431-3B25-3AAA-D8AC1079F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ISGQR </a:t>
            </a:r>
            <a:r>
              <a:rPr lang="el-GR" cap="none" dirty="0"/>
              <a:t>γ</a:t>
            </a:r>
            <a:r>
              <a:rPr lang="el-GR" dirty="0"/>
              <a:t>-</a:t>
            </a:r>
            <a:r>
              <a:rPr lang="en-GB" dirty="0"/>
              <a:t>decay, previous measurements: </a:t>
            </a:r>
            <a:r>
              <a:rPr lang="en-GB" baseline="30000" dirty="0"/>
              <a:t>208</a:t>
            </a:r>
            <a:r>
              <a:rPr lang="en-GB" dirty="0"/>
              <a:t>P</a:t>
            </a:r>
            <a:r>
              <a:rPr lang="en-GB" cap="none" dirty="0"/>
              <a:t>b</a:t>
            </a:r>
          </a:p>
        </p:txBody>
      </p:sp>
      <p:sp>
        <p:nvSpPr>
          <p:cNvPr id="7" name="Rectangle 55">
            <a:extLst>
              <a:ext uri="{FF2B5EF4-FFF2-40B4-BE49-F238E27FC236}">
                <a16:creationId xmlns:a16="http://schemas.microsoft.com/office/drawing/2014/main" id="{B757758D-7AA5-4C87-CFE5-3DA78126C0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288" y="6043860"/>
            <a:ext cx="3642696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pl-PL" sz="1600" dirty="0" err="1">
                <a:solidFill>
                  <a:schemeClr val="accent3"/>
                </a:solidFill>
                <a:cs typeface="Arial" panose="020B0604020202020204" pitchFamily="34" charset="0"/>
              </a:rPr>
              <a:t>J.Beene</a:t>
            </a:r>
            <a:r>
              <a:rPr lang="en-US" altLang="pl-PL" sz="1600" dirty="0">
                <a:solidFill>
                  <a:schemeClr val="accent3"/>
                </a:solidFill>
                <a:cs typeface="Arial" panose="020B0604020202020204" pitchFamily="34" charset="0"/>
              </a:rPr>
              <a:t> et al., PRC </a:t>
            </a:r>
            <a:r>
              <a:rPr lang="en-US" altLang="pl-PL" sz="1600" b="1" dirty="0">
                <a:solidFill>
                  <a:schemeClr val="accent3"/>
                </a:solidFill>
                <a:cs typeface="Arial" panose="020B0604020202020204" pitchFamily="34" charset="0"/>
              </a:rPr>
              <a:t>39</a:t>
            </a:r>
            <a:r>
              <a:rPr lang="en-US" altLang="pl-PL" sz="1600" dirty="0">
                <a:solidFill>
                  <a:schemeClr val="accent3"/>
                </a:solidFill>
                <a:cs typeface="Arial" panose="020B0604020202020204" pitchFamily="34" charset="0"/>
              </a:rPr>
              <a:t> (1989)1307</a:t>
            </a:r>
            <a:endParaRPr lang="en-US" altLang="pl-PL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8" name="Obraz 6">
            <a:extLst>
              <a:ext uri="{FF2B5EF4-FFF2-40B4-BE49-F238E27FC236}">
                <a16:creationId xmlns:a16="http://schemas.microsoft.com/office/drawing/2014/main" id="{3C519486-D89D-EEA0-B702-F1A6D387936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8324"/>
          <a:stretch/>
        </p:blipFill>
        <p:spPr>
          <a:xfrm>
            <a:off x="392642" y="2517700"/>
            <a:ext cx="3771566" cy="3600000"/>
          </a:xfrm>
          <a:prstGeom prst="rect">
            <a:avLst/>
          </a:prstGeom>
        </p:spPr>
      </p:pic>
      <p:pic>
        <p:nvPicPr>
          <p:cNvPr id="11" name="Picture 10" descr="A graph of a graph with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6F817D57-EFD0-BDC8-BA24-295F90BA0C5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5589" y="2527207"/>
            <a:ext cx="4778198" cy="3600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D0F84FA-8EF2-5506-E5A9-9347E5436896}"/>
              </a:ext>
            </a:extLst>
          </p:cNvPr>
          <p:cNvSpPr txBox="1"/>
          <p:nvPr/>
        </p:nvSpPr>
        <p:spPr>
          <a:xfrm>
            <a:off x="6828620" y="6043860"/>
            <a:ext cx="473213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B. </a:t>
            </a:r>
            <a:r>
              <a:rPr lang="it-IT" sz="16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Wasilewska</a:t>
            </a:r>
            <a:r>
              <a:rPr lang="it-IT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et al. PRC </a:t>
            </a:r>
            <a:r>
              <a:rPr lang="en-US" sz="1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105</a:t>
            </a:r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, (2022) 014310</a:t>
            </a:r>
            <a:endParaRPr lang="en-IT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Prostokąt 10">
            <a:extLst>
              <a:ext uri="{FF2B5EF4-FFF2-40B4-BE49-F238E27FC236}">
                <a16:creationId xmlns:a16="http://schemas.microsoft.com/office/drawing/2014/main" id="{9F58C1BE-6B55-4216-71F3-4807453C55DF}"/>
              </a:ext>
            </a:extLst>
          </p:cNvPr>
          <p:cNvSpPr/>
          <p:nvPr/>
        </p:nvSpPr>
        <p:spPr>
          <a:xfrm>
            <a:off x="4322528" y="2345963"/>
            <a:ext cx="2473891" cy="1107996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2700000" scaled="1"/>
            <a:tileRect/>
          </a:gradFill>
          <a:ln w="381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200" dirty="0">
                <a:cs typeface="Calibri" panose="020F0502020204030204" pitchFamily="34" charset="0"/>
              </a:rPr>
              <a:t>Difficult to measure</a:t>
            </a:r>
          </a:p>
          <a:p>
            <a:pPr algn="ctr"/>
            <a:r>
              <a:rPr lang="en-US" sz="2200" dirty="0">
                <a:cs typeface="Calibri" panose="020F0502020204030204" pitchFamily="34" charset="0"/>
              </a:rPr>
              <a:t>very </a:t>
            </a:r>
            <a:r>
              <a:rPr lang="en-US" sz="2200" b="1" dirty="0">
                <a:solidFill>
                  <a:srgbClr val="C00000"/>
                </a:solidFill>
                <a:cs typeface="Calibri" panose="020F0502020204030204" pitchFamily="34" charset="0"/>
              </a:rPr>
              <a:t>small probability ~10</a:t>
            </a:r>
            <a:r>
              <a:rPr lang="en-US" sz="2200" b="1" baseline="30000" dirty="0">
                <a:solidFill>
                  <a:srgbClr val="C00000"/>
                </a:solidFill>
                <a:cs typeface="Calibri" panose="020F0502020204030204" pitchFamily="34" charset="0"/>
              </a:rPr>
              <a:t>-4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2C47EB9-0999-CE2F-F720-9167C0EBDB05}"/>
              </a:ext>
            </a:extLst>
          </p:cNvPr>
          <p:cNvSpPr txBox="1"/>
          <p:nvPr/>
        </p:nvSpPr>
        <p:spPr>
          <a:xfrm>
            <a:off x="4205581" y="3729067"/>
            <a:ext cx="2707784" cy="24956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sz="2200" dirty="0"/>
              <a:t>To have a better picture:</a:t>
            </a:r>
          </a:p>
          <a:p>
            <a:pPr algn="ctr">
              <a:lnSpc>
                <a:spcPct val="120000"/>
              </a:lnSpc>
            </a:pPr>
            <a:r>
              <a:rPr lang="en-GB" sz="2200" b="1" dirty="0"/>
              <a:t>different mass regions </a:t>
            </a:r>
          </a:p>
          <a:p>
            <a:pPr algn="ctr">
              <a:lnSpc>
                <a:spcPct val="120000"/>
              </a:lnSpc>
            </a:pPr>
            <a:r>
              <a:rPr lang="en-GB" sz="2200" b="1" baseline="30000" dirty="0">
                <a:solidFill>
                  <a:schemeClr val="accent6"/>
                </a:solidFill>
              </a:rPr>
              <a:t>120</a:t>
            </a:r>
            <a:r>
              <a:rPr lang="en-GB" sz="2200" b="1" dirty="0">
                <a:solidFill>
                  <a:schemeClr val="accent6"/>
                </a:solidFill>
              </a:rPr>
              <a:t>Sn at 200 MeV</a:t>
            </a:r>
            <a:r>
              <a:rPr lang="en-GB" sz="2200" b="1" dirty="0"/>
              <a:t> &amp; </a:t>
            </a:r>
            <a:r>
              <a:rPr lang="en-GB" sz="2200" b="1" baseline="30000" dirty="0">
                <a:solidFill>
                  <a:schemeClr val="accent1"/>
                </a:solidFill>
              </a:rPr>
              <a:t>208</a:t>
            </a:r>
            <a:r>
              <a:rPr lang="en-GB" sz="2200" b="1" dirty="0">
                <a:solidFill>
                  <a:schemeClr val="accent1"/>
                </a:solidFill>
              </a:rPr>
              <a:t>Pb at 155 MeV</a:t>
            </a:r>
            <a:endParaRPr lang="en-IT" sz="2200" b="1" dirty="0">
              <a:solidFill>
                <a:schemeClr val="accent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20B49A-F274-A2F5-028D-5B0E8B73E7CE}"/>
              </a:ext>
            </a:extLst>
          </p:cNvPr>
          <p:cNvSpPr txBox="1"/>
          <p:nvPr/>
        </p:nvSpPr>
        <p:spPr>
          <a:xfrm>
            <a:off x="446533" y="1630002"/>
            <a:ext cx="3879340" cy="804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GB" sz="2000" b="1" dirty="0">
                <a:solidFill>
                  <a:schemeClr val="accent3"/>
                </a:solidFill>
              </a:rPr>
              <a:t>Heavy-ion</a:t>
            </a:r>
            <a:r>
              <a:rPr lang="en-GB" sz="2000" dirty="0">
                <a:solidFill>
                  <a:schemeClr val="accent3"/>
                </a:solidFill>
              </a:rPr>
              <a:t> inelastic scattering: </a:t>
            </a:r>
            <a:r>
              <a:rPr lang="en-GB" sz="2000" baseline="30000" dirty="0"/>
              <a:t>208</a:t>
            </a:r>
            <a:r>
              <a:rPr lang="en-GB" sz="2000" dirty="0"/>
              <a:t>Pb(</a:t>
            </a:r>
            <a:r>
              <a:rPr lang="en-GB" sz="2000" baseline="30000" dirty="0"/>
              <a:t>17</a:t>
            </a:r>
            <a:r>
              <a:rPr lang="en-GB" sz="2000" dirty="0"/>
              <a:t>O, </a:t>
            </a:r>
            <a:r>
              <a:rPr lang="en-GB" sz="2000" baseline="30000" dirty="0"/>
              <a:t>17</a:t>
            </a:r>
            <a:r>
              <a:rPr lang="en-GB" sz="2000" dirty="0"/>
              <a:t>O′ </a:t>
            </a:r>
            <a:r>
              <a:rPr lang="en-GB" sz="2000" dirty="0" err="1"/>
              <a:t>γ</a:t>
            </a:r>
            <a:r>
              <a:rPr lang="en-GB" sz="2000" dirty="0"/>
              <a:t>), </a:t>
            </a:r>
            <a:r>
              <a:rPr lang="en-GB" sz="2000" dirty="0" err="1"/>
              <a:t>E</a:t>
            </a:r>
            <a:r>
              <a:rPr lang="en-GB" sz="2000" baseline="-25000" dirty="0" err="1"/>
              <a:t>beam</a:t>
            </a:r>
            <a:r>
              <a:rPr lang="en-GB" sz="2000" dirty="0"/>
              <a:t> = 381 MeV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F1C4557-8EAE-ECB7-0E20-4B2466F2A3A7}"/>
                  </a:ext>
                </a:extLst>
              </p:cNvPr>
              <p:cNvSpPr txBox="1"/>
              <p:nvPr/>
            </p:nvSpPr>
            <p:spPr>
              <a:xfrm>
                <a:off x="6804580" y="1648674"/>
                <a:ext cx="4780217" cy="79925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GB" sz="20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Proton</a:t>
                </a:r>
                <a:r>
                  <a:rPr lang="en-GB" sz="2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inelastic scatter:</a:t>
                </a:r>
              </a:p>
              <a:p>
                <a:pPr>
                  <a:lnSpc>
                    <a:spcPct val="120000"/>
                  </a:lnSpc>
                </a:pPr>
                <a:r>
                  <a:rPr lang="en-GB" sz="1800" dirty="0">
                    <a:solidFill>
                      <a:schemeClr val="accent6"/>
                    </a:solidFill>
                  </a:rPr>
                  <a:t> </a:t>
                </a:r>
                <a:r>
                  <a:rPr lang="en-GB" sz="2000" baseline="30000" dirty="0"/>
                  <a:t>208</a:t>
                </a:r>
                <a:r>
                  <a:rPr lang="en-GB" sz="2000" dirty="0"/>
                  <a:t>Pb(p, p′ 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GB" sz="2000" dirty="0"/>
                  <a:t>), </a:t>
                </a:r>
                <a:r>
                  <a:rPr lang="en-GB" sz="2000" dirty="0" err="1"/>
                  <a:t>E</a:t>
                </a:r>
                <a:r>
                  <a:rPr lang="en-GB" sz="2000" baseline="-25000" dirty="0" err="1"/>
                  <a:t>beam</a:t>
                </a:r>
                <a:r>
                  <a:rPr lang="en-GB" sz="2000" dirty="0"/>
                  <a:t> = 85 MeV</a:t>
                </a:r>
                <a:endParaRPr lang="en-GB" sz="18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F1C4557-8EAE-ECB7-0E20-4B2466F2A3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4580" y="1648674"/>
                <a:ext cx="4780217" cy="799258"/>
              </a:xfrm>
              <a:prstGeom prst="rect">
                <a:avLst/>
              </a:prstGeom>
              <a:blipFill>
                <a:blip r:embed="rId4"/>
                <a:stretch>
                  <a:fillRect l="-1323" b="-125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BE11D126-CB3D-E2FC-533B-E28C82E186A5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5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4318E7-977C-5677-C3F1-4FCA276C8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3FF543-0322-7890-1875-4372EEEBC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13511148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826423D-1562-4077-12F4-154456ADD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First experiment: ISGQR </a:t>
            </a:r>
            <a:r>
              <a:rPr lang="el-GR" cap="none" dirty="0"/>
              <a:t>γ</a:t>
            </a:r>
            <a:r>
              <a:rPr lang="el-GR" dirty="0"/>
              <a:t>-</a:t>
            </a:r>
            <a:r>
              <a:rPr lang="en-GB" dirty="0"/>
              <a:t>decay in </a:t>
            </a:r>
            <a:r>
              <a:rPr lang="en-GB" baseline="30000" dirty="0"/>
              <a:t>208</a:t>
            </a:r>
            <a:r>
              <a:rPr lang="en-GB" dirty="0"/>
              <a:t>P</a:t>
            </a:r>
            <a:r>
              <a:rPr lang="en-GB" cap="none" dirty="0"/>
              <a:t>b</a:t>
            </a:r>
            <a:endParaRPr lang="en-IT" cap="none" dirty="0"/>
          </a:p>
        </p:txBody>
      </p:sp>
      <p:sp>
        <p:nvSpPr>
          <p:cNvPr id="6" name="Google Shape;255;p5">
            <a:extLst>
              <a:ext uri="{FF2B5EF4-FFF2-40B4-BE49-F238E27FC236}">
                <a16:creationId xmlns:a16="http://schemas.microsoft.com/office/drawing/2014/main" id="{6817F98C-7066-9446-C35E-5AA85543FE6E}"/>
              </a:ext>
            </a:extLst>
          </p:cNvPr>
          <p:cNvSpPr/>
          <p:nvPr/>
        </p:nvSpPr>
        <p:spPr>
          <a:xfrm>
            <a:off x="446533" y="1698970"/>
            <a:ext cx="11298931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2000" dirty="0">
                <a:solidFill>
                  <a:schemeClr val="accent1"/>
                </a:solidFill>
                <a:ea typeface="Calibri"/>
                <a:cs typeface="Calibri"/>
                <a:sym typeface="Calibri"/>
              </a:rPr>
              <a:t>p @ 85 </a:t>
            </a:r>
            <a:r>
              <a:rPr lang="pl-PL" sz="2000" dirty="0" err="1">
                <a:solidFill>
                  <a:schemeClr val="accent1"/>
                </a:solidFill>
                <a:ea typeface="Calibri"/>
                <a:cs typeface="Calibri"/>
                <a:sym typeface="Calibri"/>
              </a:rPr>
              <a:t>MeV</a:t>
            </a:r>
            <a:r>
              <a:rPr lang="pl-PL" sz="2000" dirty="0">
                <a:solidFill>
                  <a:schemeClr val="accent1"/>
                </a:solidFill>
                <a:ea typeface="Calibri"/>
                <a:cs typeface="Calibri"/>
                <a:sym typeface="Calibri"/>
              </a:rPr>
              <a:t> on  </a:t>
            </a:r>
            <a:r>
              <a:rPr lang="pl-PL" sz="2000" baseline="30000" dirty="0">
                <a:solidFill>
                  <a:schemeClr val="accent1"/>
                </a:solidFill>
                <a:ea typeface="Calibri"/>
                <a:cs typeface="Calibri"/>
                <a:sym typeface="Calibri"/>
              </a:rPr>
              <a:t>208</a:t>
            </a:r>
            <a:r>
              <a:rPr lang="pl-PL" sz="2000" dirty="0">
                <a:solidFill>
                  <a:schemeClr val="accent1"/>
                </a:solidFill>
                <a:ea typeface="Calibri"/>
                <a:cs typeface="Calibri"/>
                <a:sym typeface="Calibri"/>
              </a:rPr>
              <a:t>Pb  target 48 mm (54.5 mg/cm</a:t>
            </a:r>
            <a:r>
              <a:rPr lang="pl-PL" sz="2000" baseline="30000" dirty="0">
                <a:solidFill>
                  <a:schemeClr val="accent1"/>
                </a:solidFill>
                <a:ea typeface="Calibri"/>
                <a:cs typeface="Calibri"/>
                <a:sym typeface="Calibri"/>
              </a:rPr>
              <a:t>2</a:t>
            </a:r>
            <a:r>
              <a:rPr lang="pl-PL" sz="2000" dirty="0">
                <a:solidFill>
                  <a:schemeClr val="accent1"/>
                </a:solidFill>
                <a:ea typeface="Calibri"/>
                <a:cs typeface="Calibri"/>
                <a:sym typeface="Calibri"/>
              </a:rPr>
              <a:t>) </a:t>
            </a:r>
            <a:r>
              <a:rPr lang="pl-PL" sz="2000" dirty="0" err="1">
                <a:solidFill>
                  <a:schemeClr val="accent1"/>
                </a:solidFill>
                <a:ea typeface="Calibri"/>
                <a:cs typeface="Calibri"/>
                <a:sym typeface="Calibri"/>
              </a:rPr>
              <a:t>thick</a:t>
            </a:r>
            <a:endParaRPr sz="2000" dirty="0">
              <a:solidFill>
                <a:schemeClr val="accent1"/>
              </a:solidFill>
              <a:ea typeface="Calibri"/>
              <a:cs typeface="Calibri"/>
              <a:sym typeface="Calibri"/>
            </a:endParaRPr>
          </a:p>
        </p:txBody>
      </p:sp>
      <p:pic>
        <p:nvPicPr>
          <p:cNvPr id="7" name="Google Shape;258;p5" descr="C:\Users\Basia\Dropbox\acta_ccb\figures\uklad_zdjecie.JPG">
            <a:extLst>
              <a:ext uri="{FF2B5EF4-FFF2-40B4-BE49-F238E27FC236}">
                <a16:creationId xmlns:a16="http://schemas.microsoft.com/office/drawing/2014/main" id="{65274305-F646-CCCC-39DD-C5C5A4BDACF6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455877" y="2718763"/>
            <a:ext cx="7280246" cy="357074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252;p5">
            <a:extLst>
              <a:ext uri="{FF2B5EF4-FFF2-40B4-BE49-F238E27FC236}">
                <a16:creationId xmlns:a16="http://schemas.microsoft.com/office/drawing/2014/main" id="{DC8B582A-EEEE-CECD-4E5D-0866069E46B5}"/>
              </a:ext>
            </a:extLst>
          </p:cNvPr>
          <p:cNvSpPr txBox="1"/>
          <p:nvPr/>
        </p:nvSpPr>
        <p:spPr>
          <a:xfrm>
            <a:off x="446533" y="2179542"/>
            <a:ext cx="2518472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2000" b="1" dirty="0">
                <a:solidFill>
                  <a:schemeClr val="accent2"/>
                </a:solidFill>
                <a:ea typeface="Calibri"/>
                <a:cs typeface="Calibri"/>
                <a:sym typeface="Calibri"/>
              </a:rPr>
              <a:t>HECTOR</a:t>
            </a:r>
            <a:r>
              <a:rPr lang="pl-PL" sz="2000" dirty="0">
                <a:solidFill>
                  <a:schemeClr val="accent2"/>
                </a:solidFill>
                <a:ea typeface="Calibri"/>
                <a:cs typeface="Calibri"/>
                <a:sym typeface="Calibri"/>
              </a:rPr>
              <a:t> (8 BaF</a:t>
            </a:r>
            <a:r>
              <a:rPr lang="pl-PL" sz="2000" baseline="-25000" dirty="0">
                <a:solidFill>
                  <a:schemeClr val="accent2"/>
                </a:solidFill>
                <a:ea typeface="Calibri"/>
                <a:cs typeface="Calibri"/>
                <a:sym typeface="Calibri"/>
              </a:rPr>
              <a:t>2</a:t>
            </a:r>
            <a:r>
              <a:rPr lang="pl-PL" sz="2000" dirty="0">
                <a:solidFill>
                  <a:schemeClr val="accent2"/>
                </a:solidFill>
                <a:ea typeface="Calibri"/>
                <a:cs typeface="Calibri"/>
                <a:sym typeface="Calibri"/>
              </a:rPr>
              <a:t>)</a:t>
            </a:r>
            <a:endParaRPr sz="2000" dirty="0">
              <a:solidFill>
                <a:schemeClr val="accent2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2000" dirty="0">
                <a:solidFill>
                  <a:schemeClr val="accent2"/>
                </a:solidFill>
                <a:ea typeface="Calibri"/>
                <a:cs typeface="Calibri"/>
                <a:sym typeface="Calibri"/>
              </a:rPr>
              <a:t>          </a:t>
            </a:r>
            <a:r>
              <a:rPr lang="pl-PL" sz="2000" b="1" dirty="0">
                <a:solidFill>
                  <a:schemeClr val="accent2"/>
                </a:solidFill>
                <a:ea typeface="Calibri"/>
                <a:cs typeface="Calibri"/>
                <a:sym typeface="Calibri"/>
              </a:rPr>
              <a:t>(</a:t>
            </a:r>
            <a:r>
              <a:rPr lang="pl-PL" sz="2000" b="1" dirty="0" err="1">
                <a:solidFill>
                  <a:schemeClr val="accent2"/>
                </a:solidFill>
                <a:ea typeface="Calibri"/>
                <a:cs typeface="Calibri"/>
                <a:sym typeface="Calibri"/>
              </a:rPr>
              <a:t>γ-rays</a:t>
            </a:r>
            <a:r>
              <a:rPr lang="pl-PL" sz="2000" b="1" dirty="0">
                <a:solidFill>
                  <a:schemeClr val="accent2"/>
                </a:solidFill>
                <a:ea typeface="Calibri"/>
                <a:cs typeface="Calibri"/>
                <a:sym typeface="Calibri"/>
              </a:rPr>
              <a:t>)</a:t>
            </a:r>
            <a:endParaRPr sz="2000" dirty="0">
              <a:solidFill>
                <a:schemeClr val="accent2"/>
              </a:solidFill>
            </a:endParaRPr>
          </a:p>
        </p:txBody>
      </p:sp>
      <p:sp>
        <p:nvSpPr>
          <p:cNvPr id="14" name="Google Shape;254;p5">
            <a:extLst>
              <a:ext uri="{FF2B5EF4-FFF2-40B4-BE49-F238E27FC236}">
                <a16:creationId xmlns:a16="http://schemas.microsoft.com/office/drawing/2014/main" id="{56AD6BA8-81EE-6FD0-155D-6B3E60FD16DA}"/>
              </a:ext>
            </a:extLst>
          </p:cNvPr>
          <p:cNvSpPr/>
          <p:nvPr/>
        </p:nvSpPr>
        <p:spPr>
          <a:xfrm>
            <a:off x="4974348" y="2228858"/>
            <a:ext cx="3097207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2000" dirty="0" err="1">
                <a:solidFill>
                  <a:schemeClr val="tx1">
                    <a:lumMod val="75000"/>
                    <a:lumOff val="25000"/>
                  </a:schemeClr>
                </a:solidFill>
                <a:ea typeface="Calibri"/>
                <a:cs typeface="Calibri"/>
                <a:sym typeface="Calibri"/>
              </a:rPr>
              <a:t>vacuum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ea typeface="Calibri"/>
                <a:cs typeface="Calibri"/>
                <a:sym typeface="Calibri"/>
              </a:rPr>
              <a:t>  </a:t>
            </a:r>
            <a:r>
              <a:rPr lang="pl-PL" sz="2000" dirty="0" err="1">
                <a:solidFill>
                  <a:schemeClr val="tx1">
                    <a:lumMod val="75000"/>
                    <a:lumOff val="25000"/>
                  </a:schemeClr>
                </a:solidFill>
                <a:ea typeface="Calibri"/>
                <a:cs typeface="Calibri"/>
                <a:sym typeface="Calibri"/>
              </a:rPr>
              <a:t>scattering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ea typeface="Calibri"/>
                <a:cs typeface="Calibri"/>
                <a:sym typeface="Calibri"/>
              </a:rPr>
              <a:t> </a:t>
            </a:r>
            <a:r>
              <a:rPr lang="pl-PL" sz="2000" dirty="0" err="1">
                <a:solidFill>
                  <a:schemeClr val="tx1">
                    <a:lumMod val="75000"/>
                    <a:lumOff val="25000"/>
                  </a:schemeClr>
                </a:solidFill>
                <a:ea typeface="Calibri"/>
                <a:cs typeface="Calibri"/>
                <a:sym typeface="Calibri"/>
              </a:rPr>
              <a:t>chamber</a:t>
            </a:r>
            <a:endParaRPr sz="2000" dirty="0">
              <a:solidFill>
                <a:schemeClr val="tx1">
                  <a:lumMod val="75000"/>
                  <a:lumOff val="25000"/>
                </a:schemeClr>
              </a:solidFill>
              <a:ea typeface="Calibri"/>
              <a:cs typeface="Calibri"/>
              <a:sym typeface="Calibri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B48DA41-2E48-A438-27AE-11F29CFECEBD}"/>
              </a:ext>
            </a:extLst>
          </p:cNvPr>
          <p:cNvCxnSpPr>
            <a:stCxn id="14" idx="2"/>
          </p:cNvCxnSpPr>
          <p:nvPr/>
        </p:nvCxnSpPr>
        <p:spPr>
          <a:xfrm flipH="1">
            <a:off x="6500813" y="2628927"/>
            <a:ext cx="0" cy="1342998"/>
          </a:xfrm>
          <a:prstGeom prst="straightConnector1">
            <a:avLst/>
          </a:prstGeom>
          <a:ln w="7620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Google Shape;253;p5">
            <a:extLst>
              <a:ext uri="{FF2B5EF4-FFF2-40B4-BE49-F238E27FC236}">
                <a16:creationId xmlns:a16="http://schemas.microsoft.com/office/drawing/2014/main" id="{5ED31E3D-33C1-2166-613D-A44DB97D330E}"/>
              </a:ext>
            </a:extLst>
          </p:cNvPr>
          <p:cNvSpPr txBox="1"/>
          <p:nvPr/>
        </p:nvSpPr>
        <p:spPr>
          <a:xfrm>
            <a:off x="9872664" y="3043787"/>
            <a:ext cx="1872800" cy="25545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2000" b="1" dirty="0">
                <a:solidFill>
                  <a:schemeClr val="accent6"/>
                </a:solidFill>
                <a:ea typeface="Calibri"/>
                <a:cs typeface="Calibri"/>
                <a:sym typeface="Calibri"/>
              </a:rPr>
              <a:t>KRATTA </a:t>
            </a:r>
            <a:br>
              <a:rPr lang="pl-PL" sz="2000" b="1" dirty="0">
                <a:solidFill>
                  <a:schemeClr val="accent6"/>
                </a:solidFill>
                <a:ea typeface="Calibri"/>
                <a:cs typeface="Calibri"/>
                <a:sym typeface="Calibri"/>
              </a:rPr>
            </a:br>
            <a:r>
              <a:rPr lang="pl-PL" sz="2000" dirty="0">
                <a:solidFill>
                  <a:schemeClr val="accent6"/>
                </a:solidFill>
                <a:ea typeface="Calibri"/>
                <a:cs typeface="Calibri"/>
                <a:sym typeface="Calibri"/>
              </a:rPr>
              <a:t>16 </a:t>
            </a:r>
            <a:r>
              <a:rPr lang="pl-PL" sz="2000" dirty="0" err="1">
                <a:solidFill>
                  <a:schemeClr val="accent6"/>
                </a:solidFill>
                <a:ea typeface="Calibri"/>
                <a:cs typeface="Calibri"/>
                <a:sym typeface="Calibri"/>
              </a:rPr>
              <a:t>CsI</a:t>
            </a:r>
            <a:r>
              <a:rPr lang="pl-PL" sz="2000" dirty="0">
                <a:solidFill>
                  <a:schemeClr val="accent6"/>
                </a:solidFill>
                <a:ea typeface="Calibri"/>
                <a:cs typeface="Calibri"/>
                <a:sym typeface="Calibri"/>
              </a:rPr>
              <a:t> </a:t>
            </a:r>
            <a:r>
              <a:rPr lang="pl-PL" sz="2000" dirty="0" err="1">
                <a:solidFill>
                  <a:schemeClr val="accent6"/>
                </a:solidFill>
                <a:ea typeface="Calibri"/>
                <a:cs typeface="Calibri"/>
                <a:sym typeface="Calibri"/>
              </a:rPr>
              <a:t>telescopes</a:t>
            </a:r>
            <a:endParaRPr sz="2000" dirty="0">
              <a:solidFill>
                <a:schemeClr val="accent6"/>
              </a:solidFill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2000" dirty="0" err="1">
                <a:solidFill>
                  <a:schemeClr val="accent6"/>
                </a:solidFill>
                <a:ea typeface="Calibri"/>
                <a:cs typeface="Calibri"/>
                <a:sym typeface="Calibri"/>
              </a:rPr>
              <a:t>at</a:t>
            </a:r>
            <a:r>
              <a:rPr lang="pl-PL" sz="2000" dirty="0">
                <a:solidFill>
                  <a:schemeClr val="accent6"/>
                </a:solidFill>
                <a:ea typeface="Calibri"/>
                <a:cs typeface="Calibri"/>
                <a:sym typeface="Calibri"/>
              </a:rPr>
              <a:t> </a:t>
            </a:r>
            <a:r>
              <a:rPr lang="pl-PL" sz="2000" dirty="0" err="1">
                <a:solidFill>
                  <a:schemeClr val="accent6"/>
                </a:solidFill>
                <a:ea typeface="Calibri"/>
                <a:cs typeface="Calibri"/>
                <a:sym typeface="Calibri"/>
              </a:rPr>
              <a:t>angles</a:t>
            </a:r>
            <a:r>
              <a:rPr lang="pl-PL" sz="2000" dirty="0">
                <a:solidFill>
                  <a:schemeClr val="accent6"/>
                </a:solidFill>
                <a:ea typeface="Calibri"/>
                <a:cs typeface="Calibri"/>
                <a:sym typeface="Calibri"/>
              </a:rPr>
              <a:t> </a:t>
            </a:r>
            <a:br>
              <a:rPr lang="pl-PL" sz="2000" dirty="0">
                <a:solidFill>
                  <a:schemeClr val="accent6"/>
                </a:solidFill>
                <a:ea typeface="Calibri"/>
                <a:cs typeface="Calibri"/>
                <a:sym typeface="Calibri"/>
              </a:rPr>
            </a:br>
            <a:r>
              <a:rPr lang="pl-PL" sz="2000" dirty="0">
                <a:solidFill>
                  <a:schemeClr val="accent6"/>
                </a:solidFill>
                <a:ea typeface="Calibri"/>
                <a:cs typeface="Calibri"/>
                <a:sym typeface="Calibri"/>
              </a:rPr>
              <a:t>8.9° - 14.3°</a:t>
            </a:r>
            <a:endParaRPr sz="2000" dirty="0">
              <a:solidFill>
                <a:schemeClr val="accent6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2000" dirty="0">
                <a:solidFill>
                  <a:schemeClr val="accent6"/>
                </a:solidFill>
                <a:ea typeface="Calibri"/>
                <a:cs typeface="Calibri"/>
                <a:sym typeface="Calibri"/>
              </a:rPr>
              <a:t>with resolution 1.8° </a:t>
            </a:r>
            <a:br>
              <a:rPr lang="pl-PL" sz="2000" dirty="0">
                <a:solidFill>
                  <a:srgbClr val="0070C0"/>
                </a:solidFill>
                <a:ea typeface="Calibri"/>
                <a:cs typeface="Calibri"/>
                <a:sym typeface="Calibri"/>
              </a:rPr>
            </a:br>
            <a:r>
              <a:rPr lang="pl-PL" sz="2000" b="1" dirty="0">
                <a:solidFill>
                  <a:schemeClr val="accent6"/>
                </a:solidFill>
                <a:ea typeface="Calibri"/>
                <a:cs typeface="Calibri"/>
                <a:sym typeface="Calibri"/>
              </a:rPr>
              <a:t>(</a:t>
            </a:r>
            <a:r>
              <a:rPr lang="pl-PL" sz="2000" b="1" dirty="0" err="1">
                <a:solidFill>
                  <a:schemeClr val="accent6"/>
                </a:solidFill>
                <a:ea typeface="Calibri"/>
                <a:cs typeface="Calibri"/>
                <a:sym typeface="Calibri"/>
              </a:rPr>
              <a:t>protons</a:t>
            </a:r>
            <a:r>
              <a:rPr lang="pl-PL" sz="2000" b="1" dirty="0">
                <a:solidFill>
                  <a:schemeClr val="accent6"/>
                </a:solidFill>
                <a:ea typeface="Calibri"/>
                <a:cs typeface="Calibri"/>
                <a:sym typeface="Calibri"/>
              </a:rPr>
              <a:t>)</a:t>
            </a:r>
            <a:endParaRPr sz="2000" dirty="0">
              <a:solidFill>
                <a:schemeClr val="accent6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4440FCC-E514-F7B8-4FB9-A81FB73D912A}"/>
              </a:ext>
            </a:extLst>
          </p:cNvPr>
          <p:cNvCxnSpPr>
            <a:stCxn id="17" idx="1"/>
          </p:cNvCxnSpPr>
          <p:nvPr/>
        </p:nvCxnSpPr>
        <p:spPr>
          <a:xfrm flipH="1" flipV="1">
            <a:off x="8601075" y="3786188"/>
            <a:ext cx="1271589" cy="534852"/>
          </a:xfrm>
          <a:prstGeom prst="straightConnector1">
            <a:avLst/>
          </a:prstGeom>
          <a:ln w="762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A0491A4-A2EA-2F1F-6154-60FAD192791D}"/>
              </a:ext>
            </a:extLst>
          </p:cNvPr>
          <p:cNvCxnSpPr>
            <a:stCxn id="8" idx="2"/>
          </p:cNvCxnSpPr>
          <p:nvPr/>
        </p:nvCxnSpPr>
        <p:spPr>
          <a:xfrm>
            <a:off x="1705769" y="2887388"/>
            <a:ext cx="1437481" cy="1184550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Google Shape;256;p5">
                <a:extLst>
                  <a:ext uri="{FF2B5EF4-FFF2-40B4-BE49-F238E27FC236}">
                    <a16:creationId xmlns:a16="http://schemas.microsoft.com/office/drawing/2014/main" id="{7DF2E499-6A46-6D85-A66A-F90E3F3CA3E7}"/>
                  </a:ext>
                </a:extLst>
              </p:cNvPr>
              <p:cNvSpPr txBox="1"/>
              <p:nvPr/>
            </p:nvSpPr>
            <p:spPr>
              <a:xfrm>
                <a:off x="446533" y="4019689"/>
                <a:ext cx="2009344" cy="193895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l-PL" sz="2000" b="1" dirty="0" err="1">
                    <a:solidFill>
                      <a:srgbClr val="C00000"/>
                    </a:solidFill>
                    <a:ea typeface="Calibri"/>
                    <a:cs typeface="Calibri"/>
                    <a:sym typeface="Calibri"/>
                  </a:rPr>
                  <a:t>simultanous</a:t>
                </a:r>
                <a:r>
                  <a:rPr lang="pl-PL" sz="2000" b="1" dirty="0">
                    <a:solidFill>
                      <a:srgbClr val="C00000"/>
                    </a:solidFill>
                    <a:ea typeface="Calibri"/>
                    <a:cs typeface="Calibri"/>
                    <a:sym typeface="Calibri"/>
                  </a:rPr>
                  <a:t> </a:t>
                </a:r>
                <a:r>
                  <a:rPr lang="pl-PL" sz="2000" b="1" dirty="0" err="1">
                    <a:solidFill>
                      <a:srgbClr val="C00000"/>
                    </a:solidFill>
                    <a:ea typeface="Calibri"/>
                    <a:cs typeface="Calibri"/>
                    <a:sym typeface="Calibri"/>
                  </a:rPr>
                  <a:t>measurement</a:t>
                </a:r>
                <a:r>
                  <a:rPr lang="pl-PL" sz="2000" b="1" dirty="0">
                    <a:solidFill>
                      <a:srgbClr val="C00000"/>
                    </a:solidFill>
                    <a:ea typeface="Calibri"/>
                    <a:cs typeface="Calibri"/>
                    <a:sym typeface="Calibri"/>
                  </a:rPr>
                  <a:t> </a:t>
                </a:r>
                <a:br>
                  <a:rPr lang="pl-PL" sz="2000" b="1" dirty="0">
                    <a:solidFill>
                      <a:srgbClr val="C00000"/>
                    </a:solidFill>
                    <a:ea typeface="Calibri"/>
                    <a:cs typeface="Calibri"/>
                    <a:sym typeface="Calibri"/>
                  </a:rPr>
                </a:br>
                <a:r>
                  <a:rPr lang="pl-PL" sz="2000" dirty="0">
                    <a:ea typeface="Calibri"/>
                    <a:cs typeface="Calibri"/>
                    <a:sym typeface="Calibri"/>
                  </a:rPr>
                  <a:t>of </a:t>
                </a:r>
                <a:r>
                  <a:rPr lang="pl-PL" sz="2000" dirty="0" err="1">
                    <a:ea typeface="Calibri"/>
                    <a:cs typeface="Calibri"/>
                    <a:sym typeface="Calibri"/>
                  </a:rPr>
                  <a:t>emitted</a:t>
                </a:r>
                <a:r>
                  <a:rPr lang="pl-PL" sz="2000" dirty="0">
                    <a:ea typeface="Calibri"/>
                    <a:cs typeface="Calibri"/>
                    <a:sym typeface="Calibri"/>
                  </a:rPr>
                  <a:t> </a:t>
                </a:r>
                <a:br>
                  <a:rPr lang="it-IT" sz="2000" b="1" i="1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Calibri"/>
                    <a:sym typeface="Calibri"/>
                  </a:rPr>
                </a:br>
                <a14:m>
                  <m:oMath xmlns:m="http://schemas.openxmlformats.org/officeDocument/2006/math">
                    <m:r>
                      <a:rPr lang="pl-PL" sz="20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  <a:sym typeface="Calibri"/>
                      </a:rPr>
                      <m:t>𝜸</m:t>
                    </m:r>
                  </m:oMath>
                </a14:m>
                <a:r>
                  <a:rPr lang="pl-PL" sz="2000" b="1" dirty="0">
                    <a:solidFill>
                      <a:srgbClr val="C00000"/>
                    </a:solidFill>
                    <a:ea typeface="Calibri"/>
                    <a:cs typeface="Calibri"/>
                    <a:sym typeface="Calibri"/>
                  </a:rPr>
                  <a:t> </a:t>
                </a:r>
                <a:r>
                  <a:rPr lang="pl-PL" sz="2000" b="1" dirty="0" err="1">
                    <a:solidFill>
                      <a:srgbClr val="C00000"/>
                    </a:solidFill>
                    <a:ea typeface="Calibri"/>
                    <a:cs typeface="Calibri"/>
                    <a:sym typeface="Calibri"/>
                  </a:rPr>
                  <a:t>rays</a:t>
                </a:r>
                <a:r>
                  <a:rPr lang="pl-PL" sz="2000" b="1" dirty="0">
                    <a:solidFill>
                      <a:srgbClr val="C00000"/>
                    </a:solidFill>
                    <a:ea typeface="Calibri"/>
                    <a:cs typeface="Calibri"/>
                    <a:sym typeface="Calibri"/>
                  </a:rPr>
                  <a:t> </a:t>
                </a:r>
                <a:endParaRPr sz="2000" b="1" dirty="0">
                  <a:solidFill>
                    <a:srgbClr val="C00000"/>
                  </a:solidFill>
                  <a:ea typeface="Calibri"/>
                  <a:cs typeface="Calibri"/>
                  <a:sym typeface="Calibri"/>
                </a:endParaRPr>
              </a:p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l-PL" sz="2000" dirty="0">
                    <a:ea typeface="Calibri"/>
                    <a:cs typeface="Calibri"/>
                    <a:sym typeface="Calibri"/>
                  </a:rPr>
                  <a:t>and</a:t>
                </a:r>
                <a:r>
                  <a:rPr lang="pl-PL" sz="2000" b="1" dirty="0">
                    <a:solidFill>
                      <a:srgbClr val="C00000"/>
                    </a:solidFill>
                    <a:ea typeface="Calibri"/>
                    <a:cs typeface="Calibri"/>
                    <a:sym typeface="Calibri"/>
                  </a:rPr>
                  <a:t> </a:t>
                </a:r>
                <a:r>
                  <a:rPr lang="pl-PL" sz="2000" b="1" dirty="0" err="1">
                    <a:solidFill>
                      <a:srgbClr val="C00000"/>
                    </a:solidFill>
                    <a:ea typeface="Calibri"/>
                    <a:cs typeface="Calibri"/>
                    <a:sym typeface="Calibri"/>
                  </a:rPr>
                  <a:t>scattered</a:t>
                </a:r>
                <a:r>
                  <a:rPr lang="pl-PL" sz="2000" b="1" dirty="0">
                    <a:solidFill>
                      <a:srgbClr val="C00000"/>
                    </a:solidFill>
                    <a:ea typeface="Calibri"/>
                    <a:cs typeface="Calibri"/>
                    <a:sym typeface="Calibri"/>
                  </a:rPr>
                  <a:t> </a:t>
                </a:r>
                <a:r>
                  <a:rPr lang="pl-PL" sz="2000" b="1" dirty="0" err="1">
                    <a:solidFill>
                      <a:srgbClr val="C00000"/>
                    </a:solidFill>
                    <a:ea typeface="Calibri"/>
                    <a:cs typeface="Calibri"/>
                    <a:sym typeface="Calibri"/>
                  </a:rPr>
                  <a:t>protons</a:t>
                </a:r>
                <a:endParaRPr sz="2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3" name="Google Shape;256;p5">
                <a:extLst>
                  <a:ext uri="{FF2B5EF4-FFF2-40B4-BE49-F238E27FC236}">
                    <a16:creationId xmlns:a16="http://schemas.microsoft.com/office/drawing/2014/main" id="{7DF2E499-6A46-6D85-A66A-F90E3F3CA3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533" y="4019689"/>
                <a:ext cx="2009344" cy="1938952"/>
              </a:xfrm>
              <a:prstGeom prst="rect">
                <a:avLst/>
              </a:prstGeom>
              <a:blipFill>
                <a:blip r:embed="rId3"/>
                <a:stretch>
                  <a:fillRect t="-1961" b="-522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2FD52B16-BED2-CEFD-581C-3D9484580430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6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BC5F0A-D248-77D5-4F1C-074F3397F8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8561FF-C942-3961-30DE-1A52F30F2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F2557E-4851-5074-3E0C-683B6FD2F2B7}"/>
              </a:ext>
            </a:extLst>
          </p:cNvPr>
          <p:cNvSpPr txBox="1"/>
          <p:nvPr/>
        </p:nvSpPr>
        <p:spPr>
          <a:xfrm>
            <a:off x="8636000" y="6070600"/>
            <a:ext cx="30837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Courtesy of M. Kmiekic</a:t>
            </a:r>
          </a:p>
        </p:txBody>
      </p:sp>
    </p:spTree>
    <p:extLst>
      <p:ext uri="{BB962C8B-B14F-4D97-AF65-F5344CB8AC3E}">
        <p14:creationId xmlns:p14="http://schemas.microsoft.com/office/powerpoint/2010/main" val="9583541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3C8D28A-5B00-CD22-91FE-1CD73765DE49}"/>
              </a:ext>
            </a:extLst>
          </p:cNvPr>
          <p:cNvCxnSpPr/>
          <p:nvPr/>
        </p:nvCxnSpPr>
        <p:spPr>
          <a:xfrm>
            <a:off x="6096000" y="1666185"/>
            <a:ext cx="0" cy="4608000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89" name="Google Shape;289;p7"/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l="3027" t="45024"/>
          <a:stretch/>
        </p:blipFill>
        <p:spPr>
          <a:xfrm>
            <a:off x="475722" y="2106856"/>
            <a:ext cx="4414640" cy="320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p7" descr="C:\MARYSIA\exp_CCB\do_publ_Pb@85MeV_hector\GDR_GQR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16995" y="2102609"/>
            <a:ext cx="3972399" cy="284837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AA28CE7-AD5D-533A-FDF1-E1C076BBF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ISGQR </a:t>
            </a:r>
            <a:r>
              <a:rPr lang="el-GR" cap="none" dirty="0"/>
              <a:t>γ</a:t>
            </a:r>
            <a:r>
              <a:rPr lang="el-GR" dirty="0"/>
              <a:t>-</a:t>
            </a:r>
            <a:r>
              <a:rPr lang="en-GB" dirty="0"/>
              <a:t>decay in </a:t>
            </a:r>
            <a:r>
              <a:rPr lang="en-GB" baseline="30000" dirty="0"/>
              <a:t>208</a:t>
            </a:r>
            <a:r>
              <a:rPr lang="en-GB" dirty="0"/>
              <a:t>P</a:t>
            </a:r>
            <a:r>
              <a:rPr lang="en-GB" cap="none" dirty="0"/>
              <a:t>b</a:t>
            </a:r>
            <a:endParaRPr lang="en-IT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F9AAD7-19CA-49C4-FC41-7BF679CC3FAD}"/>
              </a:ext>
            </a:extLst>
          </p:cNvPr>
          <p:cNvSpPr txBox="1"/>
          <p:nvPr/>
        </p:nvSpPr>
        <p:spPr>
          <a:xfrm>
            <a:off x="438745" y="1651898"/>
            <a:ext cx="51619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b="1" baseline="30000" dirty="0">
                <a:solidFill>
                  <a:schemeClr val="accent3"/>
                </a:solidFill>
              </a:rPr>
              <a:t>208</a:t>
            </a:r>
            <a:r>
              <a:rPr lang="en-GB" sz="2000" b="1" dirty="0">
                <a:solidFill>
                  <a:schemeClr val="accent3"/>
                </a:solidFill>
              </a:rPr>
              <a:t>Pb(</a:t>
            </a:r>
            <a:r>
              <a:rPr lang="en-GB" sz="2000" b="1" baseline="30000" dirty="0">
                <a:solidFill>
                  <a:schemeClr val="accent3"/>
                </a:solidFill>
              </a:rPr>
              <a:t>17</a:t>
            </a:r>
            <a:r>
              <a:rPr lang="en-GB" sz="2000" b="1" dirty="0">
                <a:solidFill>
                  <a:schemeClr val="accent3"/>
                </a:solidFill>
              </a:rPr>
              <a:t>O, </a:t>
            </a:r>
            <a:r>
              <a:rPr lang="en-GB" sz="2000" b="1" baseline="30000" dirty="0">
                <a:solidFill>
                  <a:schemeClr val="accent3"/>
                </a:solidFill>
              </a:rPr>
              <a:t>17</a:t>
            </a:r>
            <a:r>
              <a:rPr lang="en-GB" sz="2000" b="1" dirty="0">
                <a:solidFill>
                  <a:schemeClr val="accent3"/>
                </a:solidFill>
              </a:rPr>
              <a:t>O′ </a:t>
            </a:r>
            <a:r>
              <a:rPr lang="en-GB" sz="2000" b="1" dirty="0" err="1">
                <a:solidFill>
                  <a:schemeClr val="accent3"/>
                </a:solidFill>
              </a:rPr>
              <a:t>γ</a:t>
            </a:r>
            <a:r>
              <a:rPr lang="en-GB" sz="2000" b="1" dirty="0">
                <a:solidFill>
                  <a:schemeClr val="accent3"/>
                </a:solidFill>
              </a:rPr>
              <a:t>), @ 381 MeV</a:t>
            </a:r>
            <a:endParaRPr lang="en-IT" sz="2000" b="1" dirty="0">
              <a:solidFill>
                <a:schemeClr val="accent3"/>
              </a:solidFill>
            </a:endParaRPr>
          </a:p>
        </p:txBody>
      </p:sp>
      <p:sp>
        <p:nvSpPr>
          <p:cNvPr id="13" name="Rectangle 55">
            <a:extLst>
              <a:ext uri="{FF2B5EF4-FFF2-40B4-BE49-F238E27FC236}">
                <a16:creationId xmlns:a16="http://schemas.microsoft.com/office/drawing/2014/main" id="{CC39710E-08C2-FBAE-94CB-05FB4DF1A9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694" y="5159845"/>
            <a:ext cx="3642696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pl-PL" sz="1600" dirty="0" err="1">
                <a:solidFill>
                  <a:schemeClr val="accent3"/>
                </a:solidFill>
                <a:cs typeface="Arial" panose="020B0604020202020204" pitchFamily="34" charset="0"/>
              </a:rPr>
              <a:t>J.Beene</a:t>
            </a:r>
            <a:r>
              <a:rPr lang="en-US" altLang="pl-PL" sz="1600" dirty="0">
                <a:solidFill>
                  <a:schemeClr val="accent3"/>
                </a:solidFill>
                <a:cs typeface="Arial" panose="020B0604020202020204" pitchFamily="34" charset="0"/>
              </a:rPr>
              <a:t> et al., PRC </a:t>
            </a:r>
            <a:r>
              <a:rPr lang="en-US" altLang="pl-PL" sz="1600" b="1" dirty="0">
                <a:solidFill>
                  <a:schemeClr val="accent3"/>
                </a:solidFill>
                <a:cs typeface="Arial" panose="020B0604020202020204" pitchFamily="34" charset="0"/>
              </a:rPr>
              <a:t>39</a:t>
            </a:r>
            <a:r>
              <a:rPr lang="en-US" altLang="pl-PL" sz="1600" dirty="0">
                <a:solidFill>
                  <a:schemeClr val="accent3"/>
                </a:solidFill>
                <a:cs typeface="Arial" panose="020B0604020202020204" pitchFamily="34" charset="0"/>
              </a:rPr>
              <a:t> (1989)1307</a:t>
            </a:r>
            <a:endParaRPr lang="en-US" altLang="pl-PL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1703938-F20A-5AF3-AB0F-8E09DCFCBA4F}"/>
                  </a:ext>
                </a:extLst>
              </p:cNvPr>
              <p:cNvSpPr txBox="1"/>
              <p:nvPr/>
            </p:nvSpPr>
            <p:spPr>
              <a:xfrm>
                <a:off x="622271" y="5651593"/>
                <a:ext cx="5268943" cy="5134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IT" sz="2200" dirty="0"/>
                  <a:t>Branching ratio: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IT" sz="22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IT" sz="22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IT" sz="22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22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Γ</m:t>
                                </m:r>
                              </m:e>
                              <m:sub>
                                <m:r>
                                  <a:rPr lang="en-IT" sz="22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  <m:r>
                                  <a:rPr lang="it-IT" sz="2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m:rPr>
                                <m:sty m:val="p"/>
                              </m:rPr>
                              <a:rPr lang="el-GR" sz="22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Γ</m:t>
                            </m:r>
                          </m:den>
                        </m:f>
                      </m:e>
                    </m:d>
                    <m:r>
                      <a:rPr lang="it-IT" sz="2200" b="0" i="0" smtClean="0">
                        <a:latin typeface="Cambria Math" panose="02040503050406030204" pitchFamily="18" charset="0"/>
                      </a:rPr>
                      <m:t>=4 </m:t>
                    </m:r>
                    <m:r>
                      <m:rPr>
                        <m:sty m:val="p"/>
                      </m:rPr>
                      <a:rPr lang="it-IT" sz="2200" b="0" i="0" smtClean="0">
                        <a:latin typeface="Cambria Math" panose="02040503050406030204" pitchFamily="18" charset="0"/>
                      </a:rPr>
                      <m:t>x</m:t>
                    </m:r>
                    <m:r>
                      <a:rPr lang="it-IT" sz="2200" b="0" i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IT" sz="2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  <m:r>
                      <a:rPr lang="en-IT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it-IT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it-IT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it-IT" sz="2200">
                        <a:latin typeface="Cambria Math" panose="02040503050406030204" pitchFamily="18" charset="0"/>
                      </a:rPr>
                      <m:t>x</m:t>
                    </m:r>
                    <m:sSup>
                      <m:sSupPr>
                        <m:ctrlPr>
                          <a:rPr lang="en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10</m:t>
                        </m:r>
                      </m:e>
                      <m:sup>
                        <m:r>
                          <a:rPr lang="it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endParaRPr lang="en-IT" sz="22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1703938-F20A-5AF3-AB0F-8E09DCFCBA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271" y="5651593"/>
                <a:ext cx="5268943" cy="513474"/>
              </a:xfrm>
              <a:prstGeom prst="rect">
                <a:avLst/>
              </a:prstGeom>
              <a:blipFill>
                <a:blip r:embed="rId5"/>
                <a:stretch>
                  <a:fillRect l="-3125" r="-240" b="-1428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0995A8B-8C28-94DC-F6DA-F8ECB998B522}"/>
                  </a:ext>
                </a:extLst>
              </p:cNvPr>
              <p:cNvSpPr txBox="1"/>
              <p:nvPr/>
            </p:nvSpPr>
            <p:spPr>
              <a:xfrm>
                <a:off x="6386514" y="5651593"/>
                <a:ext cx="5268943" cy="5134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IT" sz="2200" dirty="0"/>
                  <a:t>Branching ratio: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IT" sz="22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IT" sz="22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IT" sz="22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22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Γ</m:t>
                                </m:r>
                              </m:e>
                              <m:sub>
                                <m:r>
                                  <a:rPr lang="en-IT" sz="22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  <m:r>
                                  <a:rPr lang="it-IT" sz="2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m:rPr>
                                <m:sty m:val="p"/>
                              </m:rPr>
                              <a:rPr lang="el-GR" sz="22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Γ</m:t>
                            </m:r>
                          </m:den>
                        </m:f>
                      </m:e>
                    </m:d>
                    <m:r>
                      <a:rPr lang="it-IT" sz="2200" b="0" i="0" smtClean="0">
                        <a:latin typeface="Cambria Math" panose="02040503050406030204" pitchFamily="18" charset="0"/>
                      </a:rPr>
                      <m:t>=3 </m:t>
                    </m:r>
                    <m:r>
                      <m:rPr>
                        <m:sty m:val="p"/>
                      </m:rPr>
                      <a:rPr lang="it-IT" sz="2200" b="0" i="0" smtClean="0">
                        <a:latin typeface="Cambria Math" panose="02040503050406030204" pitchFamily="18" charset="0"/>
                      </a:rPr>
                      <m:t>x</m:t>
                    </m:r>
                    <m:r>
                      <a:rPr lang="it-IT" sz="2200" b="0" i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IT" sz="2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  <m:r>
                      <a:rPr lang="en-IT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it-IT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it-IT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it-IT" sz="2200">
                        <a:latin typeface="Cambria Math" panose="02040503050406030204" pitchFamily="18" charset="0"/>
                      </a:rPr>
                      <m:t>x</m:t>
                    </m:r>
                    <m:sSup>
                      <m:sSupPr>
                        <m:ctrlPr>
                          <a:rPr lang="en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10</m:t>
                        </m:r>
                      </m:e>
                      <m:sup>
                        <m:r>
                          <a:rPr lang="it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endParaRPr lang="en-IT" sz="22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0995A8B-8C28-94DC-F6DA-F8ECB998B5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6514" y="5651593"/>
                <a:ext cx="5268943" cy="513474"/>
              </a:xfrm>
              <a:prstGeom prst="rect">
                <a:avLst/>
              </a:prstGeom>
              <a:blipFill>
                <a:blip r:embed="rId6"/>
                <a:stretch>
                  <a:fillRect l="-3373" r="-241" b="-1428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B890B357-AEEC-5B6A-3814-1E0EDB96BE3C}"/>
              </a:ext>
            </a:extLst>
          </p:cNvPr>
          <p:cNvSpPr txBox="1"/>
          <p:nvPr/>
        </p:nvSpPr>
        <p:spPr>
          <a:xfrm>
            <a:off x="6654917" y="5141579"/>
            <a:ext cx="473213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B. </a:t>
            </a:r>
            <a:r>
              <a:rPr lang="it-IT" sz="16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Wasilewska</a:t>
            </a:r>
            <a:r>
              <a:rPr lang="it-IT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et al. PRC </a:t>
            </a:r>
            <a:r>
              <a:rPr lang="en-US" sz="1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105</a:t>
            </a:r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, (2022) 014310</a:t>
            </a:r>
            <a:endParaRPr lang="en-IT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A3F09C5-DD01-F91F-8EAA-1209C71C7555}"/>
                  </a:ext>
                </a:extLst>
              </p:cNvPr>
              <p:cNvSpPr txBox="1"/>
              <p:nvPr/>
            </p:nvSpPr>
            <p:spPr>
              <a:xfrm>
                <a:off x="6300787" y="1668379"/>
                <a:ext cx="5452464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0" b="1" baseline="30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208</a:t>
                </a:r>
                <a:r>
                  <a:rPr lang="en-GB" sz="20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Pb(p, p′ </a:t>
                </a:r>
                <a14:m>
                  <m:oMath xmlns:m="http://schemas.openxmlformats.org/officeDocument/2006/math">
                    <m:r>
                      <a:rPr lang="en-GB" sz="2000" b="1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en-GB" sz="20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), @ 85 MeV</a:t>
                </a:r>
                <a:endParaRPr lang="en-IT" sz="2000" b="1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A3F09C5-DD01-F91F-8EAA-1209C71C75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787" y="1668379"/>
                <a:ext cx="5452464" cy="400110"/>
              </a:xfrm>
              <a:prstGeom prst="rect">
                <a:avLst/>
              </a:prstGeom>
              <a:blipFill>
                <a:blip r:embed="rId7"/>
                <a:stretch>
                  <a:fillRect t="-9375" b="-2812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0B9C1D89-D6CA-B5ED-CA75-77E1B091C673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7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25C958-1DA9-B69B-08D5-215263C85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492460-F3A6-86DA-94D6-7F8371B15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4BBA0E-028F-33B3-FCFB-E2A9F61F5A84}"/>
              </a:ext>
            </a:extLst>
          </p:cNvPr>
          <p:cNvSpPr txBox="1"/>
          <p:nvPr/>
        </p:nvSpPr>
        <p:spPr>
          <a:xfrm>
            <a:off x="8636000" y="6070600"/>
            <a:ext cx="30837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Courtesy of M. Kmiekic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>
          <a:extLst>
            <a:ext uri="{FF2B5EF4-FFF2-40B4-BE49-F238E27FC236}">
              <a16:creationId xmlns:a16="http://schemas.microsoft.com/office/drawing/2014/main" id="{FCC545F8-1E82-8703-B847-F9602D2A8F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4F939C8-3D60-0744-ADE5-A17356F1AC32}"/>
              </a:ext>
            </a:extLst>
          </p:cNvPr>
          <p:cNvCxnSpPr/>
          <p:nvPr/>
        </p:nvCxnSpPr>
        <p:spPr>
          <a:xfrm>
            <a:off x="6096000" y="1666185"/>
            <a:ext cx="0" cy="4608000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89" name="Google Shape;289;p7">
            <a:extLst>
              <a:ext uri="{FF2B5EF4-FFF2-40B4-BE49-F238E27FC236}">
                <a16:creationId xmlns:a16="http://schemas.microsoft.com/office/drawing/2014/main" id="{56CF66C6-057F-131C-0467-D18BFD01C373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l="3027" t="45024"/>
          <a:stretch/>
        </p:blipFill>
        <p:spPr>
          <a:xfrm>
            <a:off x="475722" y="2106856"/>
            <a:ext cx="4414640" cy="320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p7" descr="C:\MARYSIA\exp_CCB\do_publ_Pb@85MeV_hector\GDR_GQR.jpg">
            <a:extLst>
              <a:ext uri="{FF2B5EF4-FFF2-40B4-BE49-F238E27FC236}">
                <a16:creationId xmlns:a16="http://schemas.microsoft.com/office/drawing/2014/main" id="{0216A2DA-ACDA-D0FB-2B65-D759FCAB86B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16995" y="2102609"/>
            <a:ext cx="3972399" cy="2848376"/>
          </a:xfrm>
          <a:prstGeom prst="rect">
            <a:avLst/>
          </a:prstGeom>
          <a:noFill/>
          <a:ln>
            <a:noFill/>
          </a:ln>
        </p:spPr>
      </p:pic>
      <p:sp>
        <p:nvSpPr>
          <p:cNvPr id="300" name="Google Shape;300;p7">
            <a:extLst>
              <a:ext uri="{FF2B5EF4-FFF2-40B4-BE49-F238E27FC236}">
                <a16:creationId xmlns:a16="http://schemas.microsoft.com/office/drawing/2014/main" id="{838A71C6-A098-360A-E7A8-088CC879BF4E}"/>
              </a:ext>
            </a:extLst>
          </p:cNvPr>
          <p:cNvSpPr txBox="1"/>
          <p:nvPr/>
        </p:nvSpPr>
        <p:spPr>
          <a:xfrm>
            <a:off x="6300787" y="3799046"/>
            <a:ext cx="2357427" cy="1323399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2700000" scaled="1"/>
            <a:tileRect/>
          </a:gradFill>
          <a:ln w="38100">
            <a:solidFill>
              <a:srgbClr val="C00000"/>
            </a:solidFill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2000" b="1" dirty="0" err="1">
                <a:solidFill>
                  <a:srgbClr val="B43512"/>
                </a:solidFill>
                <a:latin typeface="Calibri"/>
                <a:ea typeface="Calibri"/>
                <a:cs typeface="Calibri"/>
                <a:sym typeface="Calibri"/>
              </a:rPr>
              <a:t>Observation</a:t>
            </a:r>
            <a:r>
              <a:rPr lang="pl-PL" sz="2000" b="1" dirty="0">
                <a:solidFill>
                  <a:srgbClr val="B43512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br>
              <a:rPr lang="pl-PL" sz="2000" b="1" dirty="0">
                <a:solidFill>
                  <a:srgbClr val="B43512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pl-PL" sz="2000" b="1" dirty="0">
                <a:solidFill>
                  <a:srgbClr val="B43512"/>
                </a:solidFill>
                <a:latin typeface="Calibri"/>
                <a:ea typeface="Calibri"/>
                <a:cs typeface="Calibri"/>
                <a:sym typeface="Calibri"/>
              </a:rPr>
              <a:t>for the 2</a:t>
            </a:r>
            <a:r>
              <a:rPr lang="pl-PL" sz="2000" b="1" baseline="30000" dirty="0">
                <a:solidFill>
                  <a:srgbClr val="B43512"/>
                </a:solidFill>
                <a:latin typeface="Calibri"/>
                <a:ea typeface="Calibri"/>
                <a:cs typeface="Calibri"/>
                <a:sym typeface="Calibri"/>
              </a:rPr>
              <a:t>nd</a:t>
            </a:r>
            <a:r>
              <a:rPr lang="pl-PL" sz="2000" b="1" dirty="0">
                <a:solidFill>
                  <a:srgbClr val="B43512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pl-PL" sz="2000" b="1" dirty="0" err="1">
                <a:solidFill>
                  <a:srgbClr val="B43512"/>
                </a:solidFill>
                <a:latin typeface="Calibri"/>
                <a:ea typeface="Calibri"/>
                <a:cs typeface="Calibri"/>
                <a:sym typeface="Calibri"/>
              </a:rPr>
              <a:t>time</a:t>
            </a:r>
            <a:r>
              <a:rPr lang="pl-PL" sz="2000" b="1" dirty="0">
                <a:solidFill>
                  <a:srgbClr val="B43512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br>
              <a:rPr lang="pl-PL" sz="2000" b="1" dirty="0">
                <a:solidFill>
                  <a:srgbClr val="B43512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pl-PL" sz="2000" b="1" dirty="0">
                <a:solidFill>
                  <a:srgbClr val="B43512"/>
                </a:solidFill>
                <a:latin typeface="Calibri"/>
                <a:ea typeface="Calibri"/>
                <a:cs typeface="Calibri"/>
                <a:sym typeface="Calibri"/>
              </a:rPr>
              <a:t>of the gamma </a:t>
            </a:r>
            <a:r>
              <a:rPr lang="pl-PL" sz="2000" b="1" dirty="0" err="1">
                <a:solidFill>
                  <a:srgbClr val="B43512"/>
                </a:solidFill>
                <a:latin typeface="Calibri"/>
                <a:ea typeface="Calibri"/>
                <a:cs typeface="Calibri"/>
                <a:sym typeface="Calibri"/>
              </a:rPr>
              <a:t>decay</a:t>
            </a:r>
            <a:r>
              <a:rPr lang="pl-PL" sz="2000" b="1" dirty="0">
                <a:solidFill>
                  <a:srgbClr val="B43512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br>
              <a:rPr lang="pl-PL" sz="2000" b="1" dirty="0">
                <a:solidFill>
                  <a:srgbClr val="B43512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pl-PL" sz="2000" b="1" dirty="0">
                <a:solidFill>
                  <a:srgbClr val="B43512"/>
                </a:solidFill>
                <a:latin typeface="Calibri"/>
                <a:ea typeface="Calibri"/>
                <a:cs typeface="Calibri"/>
                <a:sym typeface="Calibri"/>
              </a:rPr>
              <a:t>of the GQR </a:t>
            </a:r>
            <a:endParaRPr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65CEB2D-922D-DB33-28A3-387A67375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ISGQR </a:t>
            </a:r>
            <a:r>
              <a:rPr lang="el-GR" cap="none" dirty="0"/>
              <a:t>γ</a:t>
            </a:r>
            <a:r>
              <a:rPr lang="el-GR" dirty="0"/>
              <a:t>-</a:t>
            </a:r>
            <a:r>
              <a:rPr lang="en-GB" dirty="0"/>
              <a:t>decay in </a:t>
            </a:r>
            <a:r>
              <a:rPr lang="en-GB" baseline="30000" dirty="0"/>
              <a:t>208</a:t>
            </a:r>
            <a:r>
              <a:rPr lang="en-GB" dirty="0"/>
              <a:t>P</a:t>
            </a:r>
            <a:r>
              <a:rPr lang="en-GB" cap="none" dirty="0"/>
              <a:t>b</a:t>
            </a:r>
            <a:endParaRPr lang="en-IT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B237CE-465B-AE56-9A3C-D5C45D507B51}"/>
              </a:ext>
            </a:extLst>
          </p:cNvPr>
          <p:cNvSpPr txBox="1"/>
          <p:nvPr/>
        </p:nvSpPr>
        <p:spPr>
          <a:xfrm>
            <a:off x="438745" y="1651898"/>
            <a:ext cx="51619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b="1" baseline="30000" dirty="0">
                <a:solidFill>
                  <a:schemeClr val="accent3"/>
                </a:solidFill>
              </a:rPr>
              <a:t>208</a:t>
            </a:r>
            <a:r>
              <a:rPr lang="en-GB" sz="2000" b="1" dirty="0">
                <a:solidFill>
                  <a:schemeClr val="accent3"/>
                </a:solidFill>
              </a:rPr>
              <a:t>Pb(</a:t>
            </a:r>
            <a:r>
              <a:rPr lang="en-GB" sz="2000" b="1" baseline="30000" dirty="0">
                <a:solidFill>
                  <a:schemeClr val="accent3"/>
                </a:solidFill>
              </a:rPr>
              <a:t>17</a:t>
            </a:r>
            <a:r>
              <a:rPr lang="en-GB" sz="2000" b="1" dirty="0">
                <a:solidFill>
                  <a:schemeClr val="accent3"/>
                </a:solidFill>
              </a:rPr>
              <a:t>O, </a:t>
            </a:r>
            <a:r>
              <a:rPr lang="en-GB" sz="2000" b="1" baseline="30000" dirty="0">
                <a:solidFill>
                  <a:schemeClr val="accent3"/>
                </a:solidFill>
              </a:rPr>
              <a:t>17</a:t>
            </a:r>
            <a:r>
              <a:rPr lang="en-GB" sz="2000" b="1" dirty="0">
                <a:solidFill>
                  <a:schemeClr val="accent3"/>
                </a:solidFill>
              </a:rPr>
              <a:t>O′ </a:t>
            </a:r>
            <a:r>
              <a:rPr lang="en-GB" sz="2000" b="1" dirty="0" err="1">
                <a:solidFill>
                  <a:schemeClr val="accent3"/>
                </a:solidFill>
              </a:rPr>
              <a:t>γ</a:t>
            </a:r>
            <a:r>
              <a:rPr lang="en-GB" sz="2000" b="1" dirty="0">
                <a:solidFill>
                  <a:schemeClr val="accent3"/>
                </a:solidFill>
              </a:rPr>
              <a:t>), @ 381 MeV</a:t>
            </a:r>
            <a:endParaRPr lang="en-IT" sz="2000" b="1" dirty="0">
              <a:solidFill>
                <a:schemeClr val="accent3"/>
              </a:solidFill>
            </a:endParaRPr>
          </a:p>
        </p:txBody>
      </p:sp>
      <p:sp>
        <p:nvSpPr>
          <p:cNvPr id="13" name="Rectangle 55">
            <a:extLst>
              <a:ext uri="{FF2B5EF4-FFF2-40B4-BE49-F238E27FC236}">
                <a16:creationId xmlns:a16="http://schemas.microsoft.com/office/drawing/2014/main" id="{45D06D01-49BD-EF23-6764-67C1B1B00C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694" y="5159845"/>
            <a:ext cx="3642696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pl-PL" sz="1600" dirty="0" err="1">
                <a:solidFill>
                  <a:schemeClr val="accent3"/>
                </a:solidFill>
                <a:cs typeface="Arial" panose="020B0604020202020204" pitchFamily="34" charset="0"/>
              </a:rPr>
              <a:t>J.Beene</a:t>
            </a:r>
            <a:r>
              <a:rPr lang="en-US" altLang="pl-PL" sz="1600" dirty="0">
                <a:solidFill>
                  <a:schemeClr val="accent3"/>
                </a:solidFill>
                <a:cs typeface="Arial" panose="020B0604020202020204" pitchFamily="34" charset="0"/>
              </a:rPr>
              <a:t> et al., PRC </a:t>
            </a:r>
            <a:r>
              <a:rPr lang="en-US" altLang="pl-PL" sz="1600" b="1" dirty="0">
                <a:solidFill>
                  <a:schemeClr val="accent3"/>
                </a:solidFill>
                <a:cs typeface="Arial" panose="020B0604020202020204" pitchFamily="34" charset="0"/>
              </a:rPr>
              <a:t>39</a:t>
            </a:r>
            <a:r>
              <a:rPr lang="en-US" altLang="pl-PL" sz="1600" dirty="0">
                <a:solidFill>
                  <a:schemeClr val="accent3"/>
                </a:solidFill>
                <a:cs typeface="Arial" panose="020B0604020202020204" pitchFamily="34" charset="0"/>
              </a:rPr>
              <a:t> (1989)1307</a:t>
            </a:r>
            <a:endParaRPr lang="en-US" altLang="pl-PL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43C791C-6919-4C48-825A-273AAA4099C6}"/>
                  </a:ext>
                </a:extLst>
              </p:cNvPr>
              <p:cNvSpPr txBox="1"/>
              <p:nvPr/>
            </p:nvSpPr>
            <p:spPr>
              <a:xfrm>
                <a:off x="622271" y="5651593"/>
                <a:ext cx="5268943" cy="5134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IT" sz="2200" dirty="0"/>
                  <a:t>Branching ratio: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IT" sz="22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IT" sz="22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IT" sz="22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22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Γ</m:t>
                                </m:r>
                              </m:e>
                              <m:sub>
                                <m:r>
                                  <a:rPr lang="en-IT" sz="22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  <m:r>
                                  <a:rPr lang="it-IT" sz="2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m:rPr>
                                <m:sty m:val="p"/>
                              </m:rPr>
                              <a:rPr lang="el-GR" sz="22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Γ</m:t>
                            </m:r>
                          </m:den>
                        </m:f>
                      </m:e>
                    </m:d>
                    <m:r>
                      <a:rPr lang="it-IT" sz="2200" b="0" i="0" smtClean="0">
                        <a:latin typeface="Cambria Math" panose="02040503050406030204" pitchFamily="18" charset="0"/>
                      </a:rPr>
                      <m:t>=4 </m:t>
                    </m:r>
                    <m:r>
                      <m:rPr>
                        <m:sty m:val="p"/>
                      </m:rPr>
                      <a:rPr lang="it-IT" sz="2200" b="0" i="0" smtClean="0">
                        <a:latin typeface="Cambria Math" panose="02040503050406030204" pitchFamily="18" charset="0"/>
                      </a:rPr>
                      <m:t>x</m:t>
                    </m:r>
                    <m:r>
                      <a:rPr lang="it-IT" sz="2200" b="0" i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IT" sz="2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  <m:r>
                      <a:rPr lang="en-IT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it-IT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it-IT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it-IT" sz="2200">
                        <a:latin typeface="Cambria Math" panose="02040503050406030204" pitchFamily="18" charset="0"/>
                      </a:rPr>
                      <m:t>x</m:t>
                    </m:r>
                    <m:sSup>
                      <m:sSupPr>
                        <m:ctrlPr>
                          <a:rPr lang="en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10</m:t>
                        </m:r>
                      </m:e>
                      <m:sup>
                        <m:r>
                          <a:rPr lang="it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endParaRPr lang="en-IT" sz="22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43C791C-6919-4C48-825A-273AAA4099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271" y="5651593"/>
                <a:ext cx="5268943" cy="513474"/>
              </a:xfrm>
              <a:prstGeom prst="rect">
                <a:avLst/>
              </a:prstGeom>
              <a:blipFill>
                <a:blip r:embed="rId5"/>
                <a:stretch>
                  <a:fillRect l="-3125" r="-240" b="-1428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D29A012-9E9F-2034-D725-DB7DC5315B14}"/>
                  </a:ext>
                </a:extLst>
              </p:cNvPr>
              <p:cNvSpPr txBox="1"/>
              <p:nvPr/>
            </p:nvSpPr>
            <p:spPr>
              <a:xfrm>
                <a:off x="6386514" y="5651593"/>
                <a:ext cx="5268943" cy="5134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IT" sz="2200" dirty="0"/>
                  <a:t>Branching ratio: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IT" sz="22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IT" sz="22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IT" sz="22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22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Γ</m:t>
                                </m:r>
                              </m:e>
                              <m:sub>
                                <m:r>
                                  <a:rPr lang="en-IT" sz="22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  <m:r>
                                  <a:rPr lang="it-IT" sz="2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m:rPr>
                                <m:sty m:val="p"/>
                              </m:rPr>
                              <a:rPr lang="el-GR" sz="22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Γ</m:t>
                            </m:r>
                          </m:den>
                        </m:f>
                      </m:e>
                    </m:d>
                    <m:r>
                      <a:rPr lang="it-IT" sz="2200" b="0" i="0" smtClean="0">
                        <a:latin typeface="Cambria Math" panose="02040503050406030204" pitchFamily="18" charset="0"/>
                      </a:rPr>
                      <m:t>=3 </m:t>
                    </m:r>
                    <m:r>
                      <m:rPr>
                        <m:sty m:val="p"/>
                      </m:rPr>
                      <a:rPr lang="it-IT" sz="2200" b="0" i="0" smtClean="0">
                        <a:latin typeface="Cambria Math" panose="02040503050406030204" pitchFamily="18" charset="0"/>
                      </a:rPr>
                      <m:t>x</m:t>
                    </m:r>
                    <m:r>
                      <a:rPr lang="it-IT" sz="2200" b="0" i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IT" sz="2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  <m:r>
                      <a:rPr lang="en-IT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it-IT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it-IT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it-IT" sz="2200">
                        <a:latin typeface="Cambria Math" panose="02040503050406030204" pitchFamily="18" charset="0"/>
                      </a:rPr>
                      <m:t>x</m:t>
                    </m:r>
                    <m:sSup>
                      <m:sSupPr>
                        <m:ctrlPr>
                          <a:rPr lang="en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10</m:t>
                        </m:r>
                      </m:e>
                      <m:sup>
                        <m:r>
                          <a:rPr lang="it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endParaRPr lang="en-IT" sz="22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D29A012-9E9F-2034-D725-DB7DC5315B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6514" y="5651593"/>
                <a:ext cx="5268943" cy="513474"/>
              </a:xfrm>
              <a:prstGeom prst="rect">
                <a:avLst/>
              </a:prstGeom>
              <a:blipFill>
                <a:blip r:embed="rId6"/>
                <a:stretch>
                  <a:fillRect l="-3373" r="-241" b="-1428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FBEBD9FC-5728-C15B-32EC-CF556D622331}"/>
              </a:ext>
            </a:extLst>
          </p:cNvPr>
          <p:cNvSpPr txBox="1"/>
          <p:nvPr/>
        </p:nvSpPr>
        <p:spPr>
          <a:xfrm>
            <a:off x="6654917" y="5141579"/>
            <a:ext cx="473213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B. </a:t>
            </a:r>
            <a:r>
              <a:rPr lang="it-IT" sz="16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Wasilewska</a:t>
            </a:r>
            <a:r>
              <a:rPr lang="it-IT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et al. PRC </a:t>
            </a:r>
            <a:r>
              <a:rPr lang="en-US" sz="1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105</a:t>
            </a:r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, (2022) 014310</a:t>
            </a:r>
            <a:endParaRPr lang="en-IT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1415F3D-A7CA-C734-900C-A98089CC8572}"/>
                  </a:ext>
                </a:extLst>
              </p:cNvPr>
              <p:cNvSpPr txBox="1"/>
              <p:nvPr/>
            </p:nvSpPr>
            <p:spPr>
              <a:xfrm>
                <a:off x="6300787" y="1668379"/>
                <a:ext cx="5452464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0" b="1" baseline="300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208</a:t>
                </a:r>
                <a:r>
                  <a:rPr lang="en-GB" sz="20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Pb(p, p′ </a:t>
                </a:r>
                <a14:m>
                  <m:oMath xmlns:m="http://schemas.openxmlformats.org/officeDocument/2006/math">
                    <m:r>
                      <a:rPr lang="en-GB" sz="2000" b="1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en-GB" sz="2000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), @ 85 MeV</a:t>
                </a:r>
                <a:endParaRPr lang="en-IT" sz="2000" b="1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1415F3D-A7CA-C734-900C-A98089CC85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787" y="1668379"/>
                <a:ext cx="5452464" cy="400110"/>
              </a:xfrm>
              <a:prstGeom prst="rect">
                <a:avLst/>
              </a:prstGeom>
              <a:blipFill>
                <a:blip r:embed="rId7"/>
                <a:stretch>
                  <a:fillRect t="-9375" b="-2812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00D6A76-551F-01A3-CD0C-D26DBD245064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7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400B7C-514A-FB66-0DBB-927E91EE5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DD975E-D690-FFCC-3337-3107DA1AA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BF5BA21-65EE-F286-4BB8-3BAEAADF7856}"/>
              </a:ext>
            </a:extLst>
          </p:cNvPr>
          <p:cNvSpPr/>
          <p:nvPr/>
        </p:nvSpPr>
        <p:spPr>
          <a:xfrm>
            <a:off x="475722" y="5526109"/>
            <a:ext cx="5467878" cy="775786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06EC6D1-8F1F-11A1-89C8-561EB5F4662E}"/>
              </a:ext>
            </a:extLst>
          </p:cNvPr>
          <p:cNvSpPr/>
          <p:nvPr/>
        </p:nvSpPr>
        <p:spPr>
          <a:xfrm>
            <a:off x="6285373" y="5526109"/>
            <a:ext cx="5467878" cy="775786"/>
          </a:xfrm>
          <a:prstGeom prst="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4274D1-EF29-9DE2-B3AA-0617A6BFD41A}"/>
              </a:ext>
            </a:extLst>
          </p:cNvPr>
          <p:cNvSpPr txBox="1"/>
          <p:nvPr/>
        </p:nvSpPr>
        <p:spPr>
          <a:xfrm>
            <a:off x="8636000" y="6070600"/>
            <a:ext cx="30837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Courtesy of M. Kmiekic</a:t>
            </a:r>
          </a:p>
        </p:txBody>
      </p:sp>
    </p:spTree>
    <p:extLst>
      <p:ext uri="{BB962C8B-B14F-4D97-AF65-F5344CB8AC3E}">
        <p14:creationId xmlns:p14="http://schemas.microsoft.com/office/powerpoint/2010/main" val="453532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22" name="Google Shape;322;p8"/>
              <p:cNvSpPr txBox="1"/>
              <p:nvPr/>
            </p:nvSpPr>
            <p:spPr>
              <a:xfrm>
                <a:off x="442914" y="1624364"/>
                <a:ext cx="11162596" cy="4616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l-PL" sz="2400" b="1" baseline="30000" dirty="0">
                    <a:solidFill>
                      <a:schemeClr val="tx1"/>
                    </a:solidFill>
                    <a:ea typeface="Calibri"/>
                    <a:cs typeface="Calibri"/>
                    <a:sym typeface="Calibri"/>
                  </a:rPr>
                  <a:t>208</a:t>
                </a:r>
                <a:r>
                  <a:rPr lang="pl-PL" sz="2400" b="1" dirty="0">
                    <a:solidFill>
                      <a:schemeClr val="tx1"/>
                    </a:solidFill>
                    <a:ea typeface="Calibri"/>
                    <a:cs typeface="Calibri"/>
                    <a:sym typeface="Calibri"/>
                  </a:rPr>
                  <a:t>Pb (</a:t>
                </a:r>
                <a:r>
                  <a:rPr lang="pl-PL" sz="2400" b="1" dirty="0" err="1">
                    <a:solidFill>
                      <a:schemeClr val="tx1"/>
                    </a:solidFill>
                    <a:ea typeface="Calibri"/>
                    <a:cs typeface="Calibri"/>
                    <a:sym typeface="Calibri"/>
                  </a:rPr>
                  <a:t>p,p</a:t>
                </a:r>
                <a:r>
                  <a:rPr lang="pl-PL" sz="2400" b="1" dirty="0">
                    <a:solidFill>
                      <a:schemeClr val="tx1"/>
                    </a:solidFill>
                    <a:ea typeface="Calibri"/>
                    <a:cs typeface="Calibri"/>
                    <a:sym typeface="Calibri"/>
                  </a:rPr>
                  <a:t>’</a:t>
                </a:r>
                <a14:m>
                  <m:oMath xmlns:m="http://schemas.openxmlformats.org/officeDocument/2006/math">
                    <m:r>
                      <a:rPr lang="pl-PL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  <a:sym typeface="Calibri"/>
                      </a:rPr>
                      <m:t>𝜸</m:t>
                    </m:r>
                  </m:oMath>
                </a14:m>
                <a:r>
                  <a:rPr lang="pl-PL" sz="2400" b="1" dirty="0">
                    <a:solidFill>
                      <a:schemeClr val="tx1"/>
                    </a:solidFill>
                    <a:ea typeface="Calibri"/>
                    <a:cs typeface="Calibri"/>
                    <a:sym typeface="Calibri"/>
                  </a:rPr>
                  <a:t>)@155 </a:t>
                </a:r>
                <a:r>
                  <a:rPr lang="pl-PL" sz="2400" b="1" dirty="0" err="1">
                    <a:solidFill>
                      <a:schemeClr val="tx1"/>
                    </a:solidFill>
                    <a:ea typeface="Calibri"/>
                    <a:cs typeface="Calibri"/>
                    <a:sym typeface="Calibri"/>
                  </a:rPr>
                  <a:t>MeV</a:t>
                </a:r>
                <a:endParaRPr lang="pl-PL" sz="2400" b="1" dirty="0">
                  <a:solidFill>
                    <a:schemeClr val="tx1"/>
                  </a:solidFill>
                  <a:ea typeface="Calibri"/>
                  <a:cs typeface="Calibri"/>
                  <a:sym typeface="Calibri"/>
                </a:endParaRPr>
              </a:p>
            </p:txBody>
          </p:sp>
        </mc:Choice>
        <mc:Fallback xmlns="">
          <p:sp>
            <p:nvSpPr>
              <p:cNvPr id="322" name="Google Shape;322;p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914" y="1624364"/>
                <a:ext cx="11162596" cy="461624"/>
              </a:xfrm>
              <a:prstGeom prst="rect">
                <a:avLst/>
              </a:prstGeom>
              <a:blipFill>
                <a:blip r:embed="rId3"/>
                <a:stretch>
                  <a:fillRect t="-10526" b="-2894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>
            <a:extLst>
              <a:ext uri="{FF2B5EF4-FFF2-40B4-BE49-F238E27FC236}">
                <a16:creationId xmlns:a16="http://schemas.microsoft.com/office/drawing/2014/main" id="{F437E23B-06AB-F89F-08C9-1E82DB384BEF}"/>
              </a:ext>
            </a:extLst>
          </p:cNvPr>
          <p:cNvGrpSpPr>
            <a:grpSpLocks noChangeAspect="1"/>
          </p:cNvGrpSpPr>
          <p:nvPr/>
        </p:nvGrpSpPr>
        <p:grpSpPr>
          <a:xfrm>
            <a:off x="6989067" y="2129338"/>
            <a:ext cx="4876501" cy="3708000"/>
            <a:chOff x="7439565" y="2146360"/>
            <a:chExt cx="3872787" cy="2943225"/>
          </a:xfrm>
        </p:grpSpPr>
        <p:pic>
          <p:nvPicPr>
            <p:cNvPr id="320" name="Google Shape;320;p8"/>
            <p:cNvPicPr preferRelativeResize="0"/>
            <p:nvPr/>
          </p:nvPicPr>
          <p:blipFill rotWithShape="1">
            <a:blip r:embed="rId4">
              <a:alphaModFix/>
            </a:blip>
            <a:srcRect l="3237" t="7500" r="28836" b="21806"/>
            <a:stretch/>
          </p:blipFill>
          <p:spPr>
            <a:xfrm>
              <a:off x="7439565" y="2146360"/>
              <a:ext cx="3872787" cy="29432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21" name="Google Shape;321;p8"/>
            <p:cNvSpPr/>
            <p:nvPr/>
          </p:nvSpPr>
          <p:spPr>
            <a:xfrm>
              <a:off x="9658115" y="4099492"/>
              <a:ext cx="707245" cy="31755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l-PL" sz="2000" b="1" dirty="0">
                  <a:ea typeface="Calibri"/>
                  <a:cs typeface="Calibri"/>
                  <a:sym typeface="Calibri"/>
                </a:rPr>
                <a:t>GDR</a:t>
              </a:r>
              <a:endParaRPr sz="2000" dirty="0"/>
            </a:p>
          </p:txBody>
        </p:sp>
        <p:sp>
          <p:nvSpPr>
            <p:cNvPr id="324" name="Google Shape;324;p8"/>
            <p:cNvSpPr/>
            <p:nvPr/>
          </p:nvSpPr>
          <p:spPr>
            <a:xfrm>
              <a:off x="8546291" y="2232078"/>
              <a:ext cx="940162" cy="2365623"/>
            </a:xfrm>
            <a:prstGeom prst="rect">
              <a:avLst/>
            </a:prstGeom>
            <a:solidFill>
              <a:schemeClr val="accent5">
                <a:lumMod val="40000"/>
                <a:lumOff val="60000"/>
                <a:alpha val="50196"/>
              </a:schemeClr>
            </a:solidFill>
            <a:ln w="38100">
              <a:solidFill>
                <a:schemeClr val="accent5"/>
              </a:solidFill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" name="Grupa 2">
            <a:extLst>
              <a:ext uri="{FF2B5EF4-FFF2-40B4-BE49-F238E27FC236}">
                <a16:creationId xmlns:a16="http://schemas.microsoft.com/office/drawing/2014/main" id="{D86DED62-1BB7-FE9E-32DD-4A765D303FD4}"/>
              </a:ext>
            </a:extLst>
          </p:cNvPr>
          <p:cNvGrpSpPr>
            <a:grpSpLocks noChangeAspect="1"/>
          </p:cNvGrpSpPr>
          <p:nvPr/>
        </p:nvGrpSpPr>
        <p:grpSpPr>
          <a:xfrm>
            <a:off x="438845" y="2216575"/>
            <a:ext cx="5405872" cy="3960000"/>
            <a:chOff x="4903990" y="569343"/>
            <a:chExt cx="4060498" cy="3089491"/>
          </a:xfrm>
        </p:grpSpPr>
        <p:pic>
          <p:nvPicPr>
            <p:cNvPr id="3" name="Picture 2" descr="C:\MARYSIA\hector_CCB\inside_the_chamber_2019.JPG">
              <a:extLst>
                <a:ext uri="{FF2B5EF4-FFF2-40B4-BE49-F238E27FC236}">
                  <a16:creationId xmlns:a16="http://schemas.microsoft.com/office/drawing/2014/main" id="{1D959EE5-64ED-5FA0-09DE-07B4FBB2BED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764"/>
            <a:stretch/>
          </p:blipFill>
          <p:spPr bwMode="auto">
            <a:xfrm>
              <a:off x="4903990" y="569343"/>
              <a:ext cx="4060498" cy="308949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</p:pic>
        <p:cxnSp>
          <p:nvCxnSpPr>
            <p:cNvPr id="4" name="Łącznik prosty ze strzałką 4">
              <a:extLst>
                <a:ext uri="{FF2B5EF4-FFF2-40B4-BE49-F238E27FC236}">
                  <a16:creationId xmlns:a16="http://schemas.microsoft.com/office/drawing/2014/main" id="{2068ABF1-3D9A-8323-C784-75546ED08E1C}"/>
                </a:ext>
              </a:extLst>
            </p:cNvPr>
            <p:cNvCxnSpPr/>
            <p:nvPr/>
          </p:nvCxnSpPr>
          <p:spPr>
            <a:xfrm>
              <a:off x="5374257" y="2207247"/>
              <a:ext cx="2366093" cy="25263"/>
            </a:xfrm>
            <a:prstGeom prst="straightConnector1">
              <a:avLst/>
            </a:prstGeom>
            <a:ln w="38100">
              <a:solidFill>
                <a:srgbClr val="FFFF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pole tekstowe 2">
              <a:extLst>
                <a:ext uri="{FF2B5EF4-FFF2-40B4-BE49-F238E27FC236}">
                  <a16:creationId xmlns:a16="http://schemas.microsoft.com/office/drawing/2014/main" id="{059357F6-5611-F2A7-C0A8-5A367864E0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33808" y="2744805"/>
              <a:ext cx="892248" cy="312156"/>
            </a:xfrm>
            <a:prstGeom prst="rect">
              <a:avLst/>
            </a:prstGeom>
            <a:solidFill>
              <a:srgbClr val="FFDDF9"/>
            </a:solidFill>
            <a:ln>
              <a:solidFill>
                <a:srgbClr val="FFDDF9"/>
              </a:solidFill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1400" b="1">
                  <a:solidFill>
                    <a:schemeClr val="tx2">
                      <a:lumMod val="75000"/>
                    </a:schemeClr>
                  </a:solidFill>
                  <a:latin typeface="+mj-lt"/>
                </a:defRPr>
              </a:lvl1pPr>
              <a:lvl2pPr marL="742950" indent="-285750">
                <a:defRPr>
                  <a:latin typeface="Arial" charset="0"/>
                  <a:cs typeface="Arial" charset="0"/>
                </a:defRPr>
              </a:lvl2pPr>
              <a:lvl3pPr marL="1143000" indent="-228600">
                <a:defRPr>
                  <a:latin typeface="Arial" charset="0"/>
                  <a:cs typeface="Arial" charset="0"/>
                </a:defRPr>
              </a:lvl3pPr>
              <a:lvl4pPr marL="1600200" indent="-228600">
                <a:defRPr>
                  <a:latin typeface="Arial" charset="0"/>
                  <a:cs typeface="Arial" charset="0"/>
                </a:defRPr>
              </a:lvl4pPr>
              <a:lvl5pPr marL="2057400" indent="-228600">
                <a:defRPr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en-US" altLang="en-US" sz="2000" dirty="0">
                  <a:solidFill>
                    <a:srgbClr val="C00000"/>
                  </a:solidFill>
                  <a:latin typeface="+mn-lt"/>
                </a:rPr>
                <a:t>Target</a:t>
              </a:r>
            </a:p>
          </p:txBody>
        </p:sp>
        <p:sp>
          <p:nvSpPr>
            <p:cNvPr id="6" name="Prostokąt 6">
              <a:extLst>
                <a:ext uri="{FF2B5EF4-FFF2-40B4-BE49-F238E27FC236}">
                  <a16:creationId xmlns:a16="http://schemas.microsoft.com/office/drawing/2014/main" id="{6200DE23-9DEE-5AA2-B129-68BCB202D655}"/>
                </a:ext>
              </a:extLst>
            </p:cNvPr>
            <p:cNvSpPr/>
            <p:nvPr/>
          </p:nvSpPr>
          <p:spPr>
            <a:xfrm>
              <a:off x="7634882" y="1528641"/>
              <a:ext cx="1105845" cy="31215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en-US" sz="2000" b="1" dirty="0">
                  <a:solidFill>
                    <a:schemeClr val="accent6"/>
                  </a:solidFill>
                </a:rPr>
                <a:t>KRATTA</a:t>
              </a:r>
              <a:endParaRPr lang="en-US" sz="2000" b="1" dirty="0">
                <a:solidFill>
                  <a:schemeClr val="accent6"/>
                </a:solidFill>
              </a:endParaRPr>
            </a:p>
          </p:txBody>
        </p:sp>
        <p:sp>
          <p:nvSpPr>
            <p:cNvPr id="7" name="Prostokąt 7">
              <a:extLst>
                <a:ext uri="{FF2B5EF4-FFF2-40B4-BE49-F238E27FC236}">
                  <a16:creationId xmlns:a16="http://schemas.microsoft.com/office/drawing/2014/main" id="{F7774FEF-82F2-1619-9CB4-35F187586D4B}"/>
                </a:ext>
              </a:extLst>
            </p:cNvPr>
            <p:cNvSpPr/>
            <p:nvPr/>
          </p:nvSpPr>
          <p:spPr>
            <a:xfrm>
              <a:off x="5977018" y="668481"/>
              <a:ext cx="957221" cy="31215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70C0"/>
                  </a:solidFill>
                </a:rPr>
                <a:t>LaBr</a:t>
              </a:r>
              <a:r>
                <a:rPr lang="en-US" sz="2000" b="1" baseline="-25000" dirty="0">
                  <a:solidFill>
                    <a:srgbClr val="0070C0"/>
                  </a:solidFill>
                </a:rPr>
                <a:t>3</a:t>
              </a:r>
              <a:endParaRPr lang="en-US" sz="2000" dirty="0">
                <a:solidFill>
                  <a:srgbClr val="0070C0"/>
                </a:solidFill>
              </a:endParaRPr>
            </a:p>
          </p:txBody>
        </p:sp>
        <p:sp>
          <p:nvSpPr>
            <p:cNvPr id="8" name="Prostokąt 8">
              <a:extLst>
                <a:ext uri="{FF2B5EF4-FFF2-40B4-BE49-F238E27FC236}">
                  <a16:creationId xmlns:a16="http://schemas.microsoft.com/office/drawing/2014/main" id="{3C3E79D6-E091-0393-4BA5-AF9E306F9DC4}"/>
                </a:ext>
              </a:extLst>
            </p:cNvPr>
            <p:cNvSpPr/>
            <p:nvPr/>
          </p:nvSpPr>
          <p:spPr>
            <a:xfrm>
              <a:off x="5871225" y="1749724"/>
              <a:ext cx="911903" cy="31215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2"/>
                  </a:solidFill>
                </a:rPr>
                <a:t>PARIS</a:t>
              </a:r>
            </a:p>
          </p:txBody>
        </p:sp>
        <p:sp>
          <p:nvSpPr>
            <p:cNvPr id="9" name="pole tekstowe 9">
              <a:extLst>
                <a:ext uri="{FF2B5EF4-FFF2-40B4-BE49-F238E27FC236}">
                  <a16:creationId xmlns:a16="http://schemas.microsoft.com/office/drawing/2014/main" id="{C82CDD92-4BBA-6EFE-54A6-E089236565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37607" y="2327790"/>
              <a:ext cx="806514" cy="318482"/>
            </a:xfrm>
            <a:prstGeom prst="rect">
              <a:avLst/>
            </a:prstGeom>
            <a:gradFill flip="none" rotWithShape="1">
              <a:gsLst>
                <a:gs pos="0">
                  <a:srgbClr val="FFEDBB"/>
                </a:gs>
                <a:gs pos="50000">
                  <a:srgbClr val="FFC000">
                    <a:tint val="44500"/>
                    <a:satMod val="160000"/>
                  </a:srgbClr>
                </a:gs>
                <a:gs pos="100000">
                  <a:srgbClr val="FFC000">
                    <a:tint val="23500"/>
                    <a:satMod val="160000"/>
                  </a:srgb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1600">
                  <a:solidFill>
                    <a:schemeClr val="accent1">
                      <a:lumMod val="50000"/>
                    </a:schemeClr>
                  </a:solidFill>
                </a:defRPr>
              </a:lvl1pPr>
              <a:lvl2pPr marL="742950" indent="-285750" eaLnBrk="0" hangingPunct="0">
                <a:defRPr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en-US" altLang="en-US" sz="2000" b="1" dirty="0">
                  <a:solidFill>
                    <a:srgbClr val="FF9300"/>
                  </a:solidFill>
                </a:rPr>
                <a:t>Beam</a:t>
              </a:r>
            </a:p>
          </p:txBody>
        </p:sp>
      </p:grpSp>
      <p:sp>
        <p:nvSpPr>
          <p:cNvPr id="11" name="Title 10">
            <a:extLst>
              <a:ext uri="{FF2B5EF4-FFF2-40B4-BE49-F238E27FC236}">
                <a16:creationId xmlns:a16="http://schemas.microsoft.com/office/drawing/2014/main" id="{2AA0714E-E834-C6A8-8E04-0F9BC5646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ISGQR </a:t>
            </a:r>
            <a:r>
              <a:rPr lang="el-GR" cap="none" dirty="0"/>
              <a:t>γ</a:t>
            </a:r>
            <a:r>
              <a:rPr lang="el-GR" dirty="0"/>
              <a:t>-</a:t>
            </a:r>
            <a:r>
              <a:rPr lang="en-GB" dirty="0"/>
              <a:t>decay in </a:t>
            </a:r>
            <a:r>
              <a:rPr lang="en-GB" baseline="30000" dirty="0"/>
              <a:t>208</a:t>
            </a:r>
            <a:r>
              <a:rPr lang="en-GB" dirty="0"/>
              <a:t>P</a:t>
            </a:r>
            <a:r>
              <a:rPr lang="en-GB" cap="none" dirty="0"/>
              <a:t>b</a:t>
            </a:r>
            <a:r>
              <a:rPr lang="en-GB" dirty="0"/>
              <a:t>: New Measurement</a:t>
            </a:r>
            <a:endParaRPr lang="en-IT" dirty="0"/>
          </a:p>
        </p:txBody>
      </p:sp>
      <p:sp>
        <p:nvSpPr>
          <p:cNvPr id="317" name="Google Shape;317;p8"/>
          <p:cNvSpPr txBox="1"/>
          <p:nvPr/>
        </p:nvSpPr>
        <p:spPr>
          <a:xfrm>
            <a:off x="2920678" y="5576558"/>
            <a:ext cx="6166172" cy="707846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accent6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6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solidFill>
              <a:schemeClr val="accent6"/>
            </a:solidFill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SzPct val="120000"/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accent6"/>
                </a:solidFill>
                <a:ea typeface="Calibri"/>
                <a:cs typeface="Calibri"/>
                <a:sym typeface="Calibri"/>
              </a:rPr>
              <a:t>New setup – </a:t>
            </a:r>
            <a:r>
              <a:rPr lang="pl-PL" sz="2000" b="1" dirty="0" err="1">
                <a:solidFill>
                  <a:schemeClr val="accent6"/>
                </a:solidFill>
                <a:ea typeface="Calibri"/>
                <a:cs typeface="Calibri"/>
                <a:sym typeface="Calibri"/>
              </a:rPr>
              <a:t>better</a:t>
            </a:r>
            <a:r>
              <a:rPr lang="pl-PL" sz="2000" b="1" dirty="0">
                <a:solidFill>
                  <a:schemeClr val="accent6"/>
                </a:solidFill>
                <a:ea typeface="Calibri"/>
                <a:cs typeface="Calibri"/>
                <a:sym typeface="Calibri"/>
              </a:rPr>
              <a:t> </a:t>
            </a:r>
            <a:r>
              <a:rPr lang="pl-PL" sz="2000" b="1" dirty="0" err="1">
                <a:solidFill>
                  <a:schemeClr val="accent6"/>
                </a:solidFill>
                <a:ea typeface="Calibri"/>
                <a:cs typeface="Calibri"/>
                <a:sym typeface="Calibri"/>
              </a:rPr>
              <a:t>γ</a:t>
            </a:r>
            <a:r>
              <a:rPr lang="pl-PL" sz="2000" b="1" dirty="0">
                <a:solidFill>
                  <a:schemeClr val="accent6"/>
                </a:solidFill>
                <a:ea typeface="Calibri"/>
                <a:cs typeface="Calibri"/>
                <a:sym typeface="Calibri"/>
              </a:rPr>
              <a:t> </a:t>
            </a:r>
            <a:r>
              <a:rPr lang="pl-PL" sz="2000" b="1" dirty="0" err="1">
                <a:solidFill>
                  <a:schemeClr val="accent6"/>
                </a:solidFill>
                <a:ea typeface="Calibri"/>
                <a:cs typeface="Calibri"/>
                <a:sym typeface="Calibri"/>
              </a:rPr>
              <a:t>energy</a:t>
            </a:r>
            <a:r>
              <a:rPr lang="pl-PL" sz="2000" b="1" dirty="0">
                <a:solidFill>
                  <a:schemeClr val="accent6"/>
                </a:solidFill>
                <a:ea typeface="Calibri"/>
                <a:cs typeface="Calibri"/>
                <a:sym typeface="Calibri"/>
              </a:rPr>
              <a:t> resolution</a:t>
            </a:r>
            <a:endParaRPr sz="2000" dirty="0">
              <a:solidFill>
                <a:schemeClr val="accent6"/>
              </a:solidFill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SzPct val="120000"/>
              <a:buFont typeface="Arial" panose="020B0604020202020204" pitchFamily="34" charset="0"/>
              <a:buChar char="•"/>
            </a:pPr>
            <a:r>
              <a:rPr lang="pl-PL" sz="2000" b="1" dirty="0" err="1">
                <a:solidFill>
                  <a:schemeClr val="accent6"/>
                </a:solidFill>
                <a:ea typeface="Calibri"/>
                <a:cs typeface="Calibri"/>
                <a:sym typeface="Calibri"/>
              </a:rPr>
              <a:t>Higher</a:t>
            </a:r>
            <a:r>
              <a:rPr lang="pl-PL" sz="2000" b="1" dirty="0">
                <a:solidFill>
                  <a:schemeClr val="accent6"/>
                </a:solidFill>
                <a:ea typeface="Calibri"/>
                <a:cs typeface="Calibri"/>
                <a:sym typeface="Calibri"/>
              </a:rPr>
              <a:t> </a:t>
            </a:r>
            <a:r>
              <a:rPr lang="pl-PL" sz="2000" b="1" dirty="0" err="1">
                <a:solidFill>
                  <a:schemeClr val="accent6"/>
                </a:solidFill>
                <a:ea typeface="Calibri"/>
                <a:cs typeface="Calibri"/>
                <a:sym typeface="Calibri"/>
              </a:rPr>
              <a:t>beam</a:t>
            </a:r>
            <a:r>
              <a:rPr lang="pl-PL" sz="2000" b="1" dirty="0">
                <a:solidFill>
                  <a:schemeClr val="accent6"/>
                </a:solidFill>
                <a:ea typeface="Calibri"/>
                <a:cs typeface="Calibri"/>
                <a:sym typeface="Calibri"/>
              </a:rPr>
              <a:t> </a:t>
            </a:r>
            <a:r>
              <a:rPr lang="pl-PL" sz="2000" b="1" dirty="0" err="1">
                <a:solidFill>
                  <a:schemeClr val="accent6"/>
                </a:solidFill>
                <a:ea typeface="Calibri"/>
                <a:cs typeface="Calibri"/>
                <a:sym typeface="Calibri"/>
              </a:rPr>
              <a:t>energy</a:t>
            </a:r>
            <a:r>
              <a:rPr lang="pl-PL" sz="2000" b="1" dirty="0">
                <a:solidFill>
                  <a:schemeClr val="accent6"/>
                </a:solidFill>
                <a:ea typeface="Calibri"/>
                <a:cs typeface="Calibri"/>
                <a:sym typeface="Calibri"/>
              </a:rPr>
              <a:t> – </a:t>
            </a:r>
            <a:r>
              <a:rPr lang="pl-PL" sz="2000" b="1" dirty="0" err="1">
                <a:solidFill>
                  <a:schemeClr val="accent6"/>
                </a:solidFill>
                <a:ea typeface="Calibri"/>
                <a:cs typeface="Calibri"/>
                <a:sym typeface="Calibri"/>
              </a:rPr>
              <a:t>enchancement</a:t>
            </a:r>
            <a:r>
              <a:rPr lang="pl-PL" sz="2000" b="1" dirty="0">
                <a:solidFill>
                  <a:schemeClr val="accent6"/>
                </a:solidFill>
                <a:ea typeface="Calibri"/>
                <a:cs typeface="Calibri"/>
                <a:sym typeface="Calibri"/>
              </a:rPr>
              <a:t> of GQR</a:t>
            </a:r>
            <a:endParaRPr sz="2000" dirty="0">
              <a:solidFill>
                <a:schemeClr val="accent6"/>
              </a:solidFill>
            </a:endParaRPr>
          </a:p>
        </p:txBody>
      </p:sp>
      <p:sp>
        <p:nvSpPr>
          <p:cNvPr id="19" name="Google Shape;321;p8">
            <a:extLst>
              <a:ext uri="{FF2B5EF4-FFF2-40B4-BE49-F238E27FC236}">
                <a16:creationId xmlns:a16="http://schemas.microsoft.com/office/drawing/2014/main" id="{1B360ED6-382A-BF4C-E551-1CF221AB300A}"/>
              </a:ext>
            </a:extLst>
          </p:cNvPr>
          <p:cNvSpPr/>
          <p:nvPr/>
        </p:nvSpPr>
        <p:spPr>
          <a:xfrm>
            <a:off x="10265528" y="3446210"/>
            <a:ext cx="890542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2000" b="1" dirty="0">
                <a:solidFill>
                  <a:srgbClr val="0432FF"/>
                </a:solidFill>
                <a:ea typeface="Calibri"/>
                <a:cs typeface="Calibri"/>
                <a:sym typeface="Calibri"/>
              </a:rPr>
              <a:t>GQR</a:t>
            </a:r>
            <a:endParaRPr sz="2000" dirty="0">
              <a:solidFill>
                <a:srgbClr val="0432FF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BD2568-CA02-B50D-116A-7CFAD09A8B55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8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3563B66F-DC82-7F3F-43DF-7F5770BE9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24DB49AD-08F7-99D2-50E8-869B46EDD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4531C65-69A3-901D-D3CF-EA5DF882AAD8}"/>
              </a:ext>
            </a:extLst>
          </p:cNvPr>
          <p:cNvSpPr txBox="1"/>
          <p:nvPr/>
        </p:nvSpPr>
        <p:spPr>
          <a:xfrm>
            <a:off x="8636000" y="6070600"/>
            <a:ext cx="30837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Courtesy of M. Kmiekic</a:t>
            </a:r>
          </a:p>
        </p:txBody>
      </p:sp>
    </p:spTree>
    <p:extLst>
      <p:ext uri="{BB962C8B-B14F-4D97-AF65-F5344CB8AC3E}">
        <p14:creationId xmlns:p14="http://schemas.microsoft.com/office/powerpoint/2010/main" val="35687335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8884DA-173D-5134-4D6C-D212B76ED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4017203"/>
            <a:ext cx="11029615" cy="1497507"/>
          </a:xfrm>
        </p:spPr>
        <p:txBody>
          <a:bodyPr/>
          <a:lstStyle/>
          <a:p>
            <a:r>
              <a:rPr lang="en-IT" dirty="0"/>
              <a:t>Motivation: PDR in A=60 mass Region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9C019E-DF7A-86CA-7FD9-B057C2674F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1192" y="5641168"/>
            <a:ext cx="11029615" cy="600556"/>
          </a:xfrm>
        </p:spPr>
        <p:txBody>
          <a:bodyPr/>
          <a:lstStyle/>
          <a:p>
            <a:r>
              <a:rPr lang="en-IT" dirty="0"/>
              <a:t>N</a:t>
            </a:r>
            <a:r>
              <a:rPr lang="en-IT" cap="none" dirty="0"/>
              <a:t>i</a:t>
            </a:r>
            <a:r>
              <a:rPr lang="en-IT" dirty="0"/>
              <a:t> chain and </a:t>
            </a:r>
            <a:r>
              <a:rPr lang="en-IT" baseline="30000" dirty="0"/>
              <a:t>64,66</a:t>
            </a:r>
            <a:r>
              <a:rPr lang="en-IT" dirty="0"/>
              <a:t>z</a:t>
            </a:r>
            <a:r>
              <a:rPr lang="en-IT" cap="none" dirty="0"/>
              <a:t>n</a:t>
            </a:r>
            <a:r>
              <a:rPr lang="en-IT" dirty="0"/>
              <a:t> isotopes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9EE9CD8-19C8-399D-B52F-8ECED22A94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0000" y="365571"/>
            <a:ext cx="11232000" cy="3691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9C34AE-7860-7B57-548E-7780D6C39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D9EEC5-896F-9B0D-50DC-A09B69E94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31601813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957615-412B-E393-0574-048370B9FF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3D309-38CC-6F5A-F80E-22E31F2272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Motivation: Pygmy resonance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BECCD1-E8E0-2039-397B-BF4A83EBB1FA}"/>
              </a:ext>
            </a:extLst>
          </p:cNvPr>
          <p:cNvSpPr txBox="1"/>
          <p:nvPr/>
        </p:nvSpPr>
        <p:spPr>
          <a:xfrm>
            <a:off x="446532" y="1629980"/>
            <a:ext cx="328234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/>
              <a:t>PDR has been mostly interpreted as </a:t>
            </a:r>
            <a:r>
              <a:rPr lang="en-GB" sz="2400" b="1" dirty="0"/>
              <a:t>collective oscillation  </a:t>
            </a:r>
            <a:r>
              <a:rPr lang="en-GB" sz="2400" dirty="0"/>
              <a:t>of </a:t>
            </a:r>
            <a:r>
              <a:rPr lang="en-GB" sz="2400" b="1" dirty="0"/>
              <a:t>neutron skin</a:t>
            </a:r>
            <a:r>
              <a:rPr lang="en-GB" sz="2400" dirty="0"/>
              <a:t> against the core</a:t>
            </a:r>
          </a:p>
        </p:txBody>
      </p:sp>
      <p:pic>
        <p:nvPicPr>
          <p:cNvPr id="7" name="Picture 69" descr="povnuc_pdr">
            <a:extLst>
              <a:ext uri="{FF2B5EF4-FFF2-40B4-BE49-F238E27FC236}">
                <a16:creationId xmlns:a16="http://schemas.microsoft.com/office/drawing/2014/main" id="{ED200DF6-A105-36A9-743A-824B3F2891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98041" y="1916532"/>
            <a:ext cx="1927225" cy="136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ight Arrow 11">
            <a:extLst>
              <a:ext uri="{FF2B5EF4-FFF2-40B4-BE49-F238E27FC236}">
                <a16:creationId xmlns:a16="http://schemas.microsoft.com/office/drawing/2014/main" id="{6D0E531C-D70A-7DE1-2778-0EE5B7B45593}"/>
              </a:ext>
            </a:extLst>
          </p:cNvPr>
          <p:cNvSpPr/>
          <p:nvPr/>
        </p:nvSpPr>
        <p:spPr>
          <a:xfrm>
            <a:off x="3972468" y="2019425"/>
            <a:ext cx="970671" cy="116010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966CB3A2-B672-0DF3-BDA4-5BEE4D368DA9}"/>
              </a:ext>
            </a:extLst>
          </p:cNvPr>
          <p:cNvSpPr/>
          <p:nvPr/>
        </p:nvSpPr>
        <p:spPr>
          <a:xfrm>
            <a:off x="7364370" y="2019425"/>
            <a:ext cx="970671" cy="1160103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2D054E-60D7-3973-AE0D-BD65FCBA394B}"/>
              </a:ext>
            </a:extLst>
          </p:cNvPr>
          <p:cNvSpPr txBox="1"/>
          <p:nvPr/>
        </p:nvSpPr>
        <p:spPr>
          <a:xfrm>
            <a:off x="8335041" y="1814646"/>
            <a:ext cx="370905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effectLst/>
              </a:rPr>
              <a:t>Manifests itself as </a:t>
            </a:r>
            <a:br>
              <a:rPr lang="en-GB" sz="2400" dirty="0">
                <a:effectLst/>
              </a:rPr>
            </a:br>
            <a:r>
              <a:rPr lang="en-GB" sz="2400" b="1" dirty="0">
                <a:effectLst/>
              </a:rPr>
              <a:t>E</a:t>
            </a:r>
            <a:r>
              <a:rPr lang="en-GB" sz="2400" b="1" dirty="0">
                <a:effectLst/>
                <a:latin typeface="Helvetica" pitchFamily="2" charset="0"/>
              </a:rPr>
              <a:t>1</a:t>
            </a:r>
            <a:r>
              <a:rPr lang="en-GB" sz="2400" dirty="0">
                <a:effectLst/>
              </a:rPr>
              <a:t> </a:t>
            </a:r>
            <a:r>
              <a:rPr lang="en-GB" sz="2400" b="1" dirty="0">
                <a:effectLst/>
              </a:rPr>
              <a:t>strength concentration </a:t>
            </a:r>
            <a:r>
              <a:rPr lang="en-GB" sz="2400" dirty="0">
                <a:effectLst/>
              </a:rPr>
              <a:t>around the particle binding energy </a:t>
            </a:r>
            <a:endParaRPr lang="en-GB" sz="2400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553EDBA-EF51-212F-C092-32F8F5D35669}"/>
              </a:ext>
            </a:extLst>
          </p:cNvPr>
          <p:cNvGrpSpPr>
            <a:grpSpLocks noChangeAspect="1"/>
          </p:cNvGrpSpPr>
          <p:nvPr/>
        </p:nvGrpSpPr>
        <p:grpSpPr>
          <a:xfrm>
            <a:off x="7508751" y="3302703"/>
            <a:ext cx="4630531" cy="3060000"/>
            <a:chOff x="3194050" y="1511300"/>
            <a:chExt cx="5803900" cy="383540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8F82FA1E-B136-996F-B34D-8659D216A604}"/>
                </a:ext>
              </a:extLst>
            </p:cNvPr>
            <p:cNvGrpSpPr/>
            <p:nvPr/>
          </p:nvGrpSpPr>
          <p:grpSpPr>
            <a:xfrm>
              <a:off x="3194050" y="1511300"/>
              <a:ext cx="5803900" cy="3835400"/>
              <a:chOff x="3194050" y="1511300"/>
              <a:chExt cx="5803900" cy="3835400"/>
            </a:xfrm>
          </p:grpSpPr>
          <p:pic>
            <p:nvPicPr>
              <p:cNvPr id="17" name="Picture 16" descr="A diagram of a graph&#10;&#10;Description automatically generated">
                <a:extLst>
                  <a:ext uri="{FF2B5EF4-FFF2-40B4-BE49-F238E27FC236}">
                    <a16:creationId xmlns:a16="http://schemas.microsoft.com/office/drawing/2014/main" id="{B19DC457-4688-5147-18DE-7994A4C7EB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94050" y="1511300"/>
                <a:ext cx="5803900" cy="3835400"/>
              </a:xfrm>
              <a:prstGeom prst="rect">
                <a:avLst/>
              </a:prstGeom>
            </p:spPr>
          </p:pic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1E00D148-C2C5-A528-9452-A56314F71CA4}"/>
                  </a:ext>
                </a:extLst>
              </p:cNvPr>
              <p:cNvSpPr/>
              <p:nvPr/>
            </p:nvSpPr>
            <p:spPr>
              <a:xfrm>
                <a:off x="5291328" y="2011680"/>
                <a:ext cx="3194304" cy="64617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BDEB471-A2E0-66E4-134A-C3FDE0F9BB5F}"/>
                </a:ext>
              </a:extLst>
            </p:cNvPr>
            <p:cNvSpPr/>
            <p:nvPr/>
          </p:nvSpPr>
          <p:spPr>
            <a:xfrm>
              <a:off x="6010656" y="2429765"/>
              <a:ext cx="536448" cy="5087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9372D75D-2100-EB85-2783-433BDF5D6C10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10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90A7FF-8003-CC67-81F2-37FC4411E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5DFECDC-1A36-45FE-FF29-A20BA503F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282472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B59B3-ADF9-5DC3-BDB6-9551BD272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Motivation: Pygmy resonance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F27543-E666-FD68-2063-0D156AE2F0B8}"/>
              </a:ext>
            </a:extLst>
          </p:cNvPr>
          <p:cNvSpPr txBox="1"/>
          <p:nvPr/>
        </p:nvSpPr>
        <p:spPr>
          <a:xfrm>
            <a:off x="446532" y="1629980"/>
            <a:ext cx="328234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/>
              <a:t>PDR has been mostly interpreted as </a:t>
            </a:r>
            <a:r>
              <a:rPr lang="en-GB" sz="2400" b="1" dirty="0"/>
              <a:t>collective oscillation  </a:t>
            </a:r>
            <a:r>
              <a:rPr lang="en-GB" sz="2400" dirty="0"/>
              <a:t>of </a:t>
            </a:r>
            <a:r>
              <a:rPr lang="en-GB" sz="2400" b="1" dirty="0"/>
              <a:t>neutron skin</a:t>
            </a:r>
            <a:r>
              <a:rPr lang="en-GB" sz="2400" dirty="0"/>
              <a:t> against the core</a:t>
            </a:r>
          </a:p>
        </p:txBody>
      </p:sp>
      <p:pic>
        <p:nvPicPr>
          <p:cNvPr id="7" name="Picture 69" descr="povnuc_pdr">
            <a:extLst>
              <a:ext uri="{FF2B5EF4-FFF2-40B4-BE49-F238E27FC236}">
                <a16:creationId xmlns:a16="http://schemas.microsoft.com/office/drawing/2014/main" id="{C948F2DB-F379-F266-EAC4-50D720DB6B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98041" y="1916532"/>
            <a:ext cx="1927225" cy="136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ight Arrow 11">
            <a:extLst>
              <a:ext uri="{FF2B5EF4-FFF2-40B4-BE49-F238E27FC236}">
                <a16:creationId xmlns:a16="http://schemas.microsoft.com/office/drawing/2014/main" id="{030C02B6-BE5C-2D44-C86E-6434F9F38231}"/>
              </a:ext>
            </a:extLst>
          </p:cNvPr>
          <p:cNvSpPr/>
          <p:nvPr/>
        </p:nvSpPr>
        <p:spPr>
          <a:xfrm>
            <a:off x="3972468" y="2019425"/>
            <a:ext cx="970671" cy="116010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F20C0922-1876-6599-9130-BD80A3B8D9F6}"/>
              </a:ext>
            </a:extLst>
          </p:cNvPr>
          <p:cNvSpPr/>
          <p:nvPr/>
        </p:nvSpPr>
        <p:spPr>
          <a:xfrm>
            <a:off x="7364370" y="2019425"/>
            <a:ext cx="970671" cy="1160103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68262F6-8159-808A-C709-2FB209F01C7B}"/>
              </a:ext>
            </a:extLst>
          </p:cNvPr>
          <p:cNvSpPr txBox="1"/>
          <p:nvPr/>
        </p:nvSpPr>
        <p:spPr>
          <a:xfrm>
            <a:off x="8335041" y="1814646"/>
            <a:ext cx="370905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effectLst/>
              </a:rPr>
              <a:t>Manifests itself as </a:t>
            </a:r>
            <a:br>
              <a:rPr lang="en-GB" sz="2400" dirty="0">
                <a:effectLst/>
              </a:rPr>
            </a:br>
            <a:r>
              <a:rPr lang="en-GB" sz="2400" b="1" dirty="0">
                <a:effectLst/>
              </a:rPr>
              <a:t>E</a:t>
            </a:r>
            <a:r>
              <a:rPr lang="en-GB" sz="2400" b="1" dirty="0">
                <a:effectLst/>
                <a:latin typeface="Helvetica" pitchFamily="2" charset="0"/>
              </a:rPr>
              <a:t>1</a:t>
            </a:r>
            <a:r>
              <a:rPr lang="en-GB" sz="2400" dirty="0">
                <a:effectLst/>
              </a:rPr>
              <a:t> </a:t>
            </a:r>
            <a:r>
              <a:rPr lang="en-GB" sz="2400" b="1" dirty="0">
                <a:effectLst/>
              </a:rPr>
              <a:t>strength concentration </a:t>
            </a:r>
            <a:r>
              <a:rPr lang="en-GB" sz="2400" dirty="0">
                <a:effectLst/>
              </a:rPr>
              <a:t>around the particle binding energy </a:t>
            </a:r>
            <a:endParaRPr lang="en-GB" sz="2400" dirty="0"/>
          </a:p>
        </p:txBody>
      </p:sp>
      <p:sp>
        <p:nvSpPr>
          <p:cNvPr id="5" name="Right Arrow 4">
            <a:extLst>
              <a:ext uri="{FF2B5EF4-FFF2-40B4-BE49-F238E27FC236}">
                <a16:creationId xmlns:a16="http://schemas.microsoft.com/office/drawing/2014/main" id="{61491D56-ADEC-FFD2-E521-590F33949F7E}"/>
              </a:ext>
            </a:extLst>
          </p:cNvPr>
          <p:cNvSpPr/>
          <p:nvPr/>
        </p:nvSpPr>
        <p:spPr>
          <a:xfrm rot="5400000">
            <a:off x="3762245" y="4540783"/>
            <a:ext cx="970671" cy="1160103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0CBA675-9ED4-F3DD-DE84-81A393725E73}"/>
              </a:ext>
            </a:extLst>
          </p:cNvPr>
          <p:cNvSpPr txBox="1"/>
          <p:nvPr/>
        </p:nvSpPr>
        <p:spPr>
          <a:xfrm>
            <a:off x="148570" y="5547592"/>
            <a:ext cx="744444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effectLst/>
              </a:rPr>
              <a:t>A </a:t>
            </a:r>
            <a:r>
              <a:rPr lang="en-GB" sz="2400" b="1" dirty="0">
                <a:solidFill>
                  <a:schemeClr val="accent6"/>
                </a:solidFill>
                <a:effectLst/>
              </a:rPr>
              <a:t>broad systematic</a:t>
            </a:r>
            <a:r>
              <a:rPr lang="en-GB" sz="2400" b="1" dirty="0">
                <a:effectLst/>
              </a:rPr>
              <a:t> </a:t>
            </a:r>
            <a:r>
              <a:rPr lang="en-GB" sz="2400" dirty="0">
                <a:effectLst/>
              </a:rPr>
              <a:t>study it is necessary using complementary approaches. </a:t>
            </a:r>
            <a:endParaRPr lang="en-GB" sz="2400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87954D5-FCFF-BCB8-ECC3-10E98E344DA7}"/>
              </a:ext>
            </a:extLst>
          </p:cNvPr>
          <p:cNvGrpSpPr>
            <a:grpSpLocks noChangeAspect="1"/>
          </p:cNvGrpSpPr>
          <p:nvPr/>
        </p:nvGrpSpPr>
        <p:grpSpPr>
          <a:xfrm>
            <a:off x="7508751" y="3302703"/>
            <a:ext cx="4630531" cy="3060000"/>
            <a:chOff x="3194050" y="1511300"/>
            <a:chExt cx="5803900" cy="383540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610F5A9-BB2C-A310-E088-F4F4B7FA6FC8}"/>
                </a:ext>
              </a:extLst>
            </p:cNvPr>
            <p:cNvGrpSpPr/>
            <p:nvPr/>
          </p:nvGrpSpPr>
          <p:grpSpPr>
            <a:xfrm>
              <a:off x="3194050" y="1511300"/>
              <a:ext cx="5803900" cy="3835400"/>
              <a:chOff x="3194050" y="1511300"/>
              <a:chExt cx="5803900" cy="3835400"/>
            </a:xfrm>
          </p:grpSpPr>
          <p:pic>
            <p:nvPicPr>
              <p:cNvPr id="17" name="Picture 16" descr="A diagram of a graph&#10;&#10;Description automatically generated">
                <a:extLst>
                  <a:ext uri="{FF2B5EF4-FFF2-40B4-BE49-F238E27FC236}">
                    <a16:creationId xmlns:a16="http://schemas.microsoft.com/office/drawing/2014/main" id="{4CDB6974-5C10-DCB1-AA04-45BCE1E4A3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94050" y="1511300"/>
                <a:ext cx="5803900" cy="3835400"/>
              </a:xfrm>
              <a:prstGeom prst="rect">
                <a:avLst/>
              </a:prstGeom>
            </p:spPr>
          </p:pic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A6FE0B01-B299-C90C-E374-6E0C386948DD}"/>
                  </a:ext>
                </a:extLst>
              </p:cNvPr>
              <p:cNvSpPr/>
              <p:nvPr/>
            </p:nvSpPr>
            <p:spPr>
              <a:xfrm>
                <a:off x="5291328" y="2011680"/>
                <a:ext cx="3194304" cy="64617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406D98F-3B05-687E-118A-D8C3F6A2C4CE}"/>
                </a:ext>
              </a:extLst>
            </p:cNvPr>
            <p:cNvSpPr/>
            <p:nvPr/>
          </p:nvSpPr>
          <p:spPr>
            <a:xfrm>
              <a:off x="6010656" y="2429765"/>
              <a:ext cx="536448" cy="5087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B67B504B-3036-75F4-BDBD-71D2A7C2DAFA}"/>
              </a:ext>
            </a:extLst>
          </p:cNvPr>
          <p:cNvSpPr txBox="1"/>
          <p:nvPr/>
        </p:nvSpPr>
        <p:spPr>
          <a:xfrm>
            <a:off x="446532" y="3577447"/>
            <a:ext cx="7146485" cy="9941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  <a:cs typeface="Arial" charset="0"/>
              </a:rPr>
              <a:t>Theory: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cs typeface="Arial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cs typeface="Arial" charset="0"/>
              </a:rPr>
              <a:t>Different approaches give varied predictions in terms of collectivity, strength and line-shape of the PDR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45B393-5C9E-F6B4-3A1E-D963A74FF725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10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BC87F74-9F5E-B9A0-4A8C-E1FB9143C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9F73EDD-FF9A-5FE1-6A15-E25E7FEC0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3771236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CA153-9636-FD1A-67A1-A387EB734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Outline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5BD9382-7E9C-CA40-1FA6-1B3E9A6308B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81192" y="1948069"/>
                <a:ext cx="11029615" cy="3988905"/>
              </a:xfrm>
            </p:spPr>
            <p:txBody>
              <a:bodyPr>
                <a:normAutofit fontScale="85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GB" sz="2800" dirty="0">
                    <a:solidFill>
                      <a:schemeClr val="tx1"/>
                    </a:solidFill>
                  </a:rPr>
                  <a:t>Motivations 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GB" sz="2400" dirty="0">
                    <a:solidFill>
                      <a:schemeClr val="tx1"/>
                    </a:solidFill>
                  </a:rPr>
                  <a:t>ISGQR 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GB" sz="2400" dirty="0">
                    <a:solidFill>
                      <a:schemeClr val="tx1"/>
                    </a:solidFill>
                  </a:rPr>
                  <a:t>-decay in </a:t>
                </a:r>
                <a:r>
                  <a:rPr lang="en-GB" sz="2400" baseline="30000" dirty="0">
                    <a:solidFill>
                      <a:schemeClr val="tx1"/>
                    </a:solidFill>
                  </a:rPr>
                  <a:t>120</a:t>
                </a:r>
                <a:r>
                  <a:rPr lang="en-GB" sz="2400" dirty="0">
                    <a:solidFill>
                      <a:schemeClr val="tx1"/>
                    </a:solidFill>
                  </a:rPr>
                  <a:t>Sn &amp; </a:t>
                </a:r>
                <a:r>
                  <a:rPr lang="en-GB" sz="2400" baseline="30000" dirty="0">
                    <a:solidFill>
                      <a:schemeClr val="tx1"/>
                    </a:solidFill>
                  </a:rPr>
                  <a:t>208</a:t>
                </a:r>
                <a:r>
                  <a:rPr lang="en-GB" sz="2400" dirty="0">
                    <a:solidFill>
                      <a:schemeClr val="tx1"/>
                    </a:solidFill>
                  </a:rPr>
                  <a:t>Pb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GB" sz="2400" dirty="0">
                    <a:solidFill>
                      <a:schemeClr val="tx1"/>
                    </a:solidFill>
                  </a:rPr>
                  <a:t>PDR in A = 60 mass region</a:t>
                </a:r>
              </a:p>
              <a:p>
                <a:pPr lvl="2">
                  <a:lnSpc>
                    <a:spcPct val="120000"/>
                  </a:lnSpc>
                </a:pPr>
                <a:r>
                  <a:rPr lang="en-GB" sz="2200" dirty="0">
                    <a:solidFill>
                      <a:schemeClr val="tx1"/>
                    </a:solidFill>
                  </a:rPr>
                  <a:t>Complementary experiment hot PDR</a:t>
                </a:r>
              </a:p>
              <a:p>
                <a:pPr>
                  <a:lnSpc>
                    <a:spcPct val="120000"/>
                  </a:lnSpc>
                </a:pPr>
                <a:r>
                  <a:rPr lang="en-GB" sz="2800" dirty="0">
                    <a:solidFill>
                      <a:schemeClr val="tx1"/>
                    </a:solidFill>
                  </a:rPr>
                  <a:t>Experimental setup</a:t>
                </a:r>
              </a:p>
              <a:p>
                <a:pPr>
                  <a:lnSpc>
                    <a:spcPct val="120000"/>
                  </a:lnSpc>
                </a:pPr>
                <a:r>
                  <a:rPr lang="en-GB" sz="2800" dirty="0">
                    <a:solidFill>
                      <a:schemeClr val="tx1"/>
                    </a:solidFill>
                  </a:rPr>
                  <a:t>The experimental techniques</a:t>
                </a:r>
              </a:p>
              <a:p>
                <a:pPr>
                  <a:lnSpc>
                    <a:spcPct val="120000"/>
                  </a:lnSpc>
                </a:pPr>
                <a:r>
                  <a:rPr lang="en-GB" sz="2800" dirty="0">
                    <a:solidFill>
                      <a:schemeClr val="tx1"/>
                    </a:solidFill>
                  </a:rPr>
                  <a:t>Preliminary results</a:t>
                </a:r>
              </a:p>
              <a:p>
                <a:pPr>
                  <a:lnSpc>
                    <a:spcPct val="120000"/>
                  </a:lnSpc>
                </a:pPr>
                <a:r>
                  <a:rPr lang="en-GB" sz="2800" dirty="0">
                    <a:solidFill>
                      <a:schemeClr val="tx1"/>
                    </a:solidFill>
                  </a:rPr>
                  <a:t>Conclusion &amp; Perspectives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5BD9382-7E9C-CA40-1FA6-1B3E9A6308B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1192" y="1948069"/>
                <a:ext cx="11029615" cy="3988905"/>
              </a:xfrm>
              <a:blipFill>
                <a:blip r:embed="rId3"/>
                <a:stretch>
                  <a:fillRect l="-460" b="-158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A large machine with many wires&#10;&#10;Description automatically generated">
            <a:extLst>
              <a:ext uri="{FF2B5EF4-FFF2-40B4-BE49-F238E27FC236}">
                <a16:creationId xmlns:a16="http://schemas.microsoft.com/office/drawing/2014/main" id="{A78DAFAB-BA5E-3998-AE3B-BB28525D797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alphaModFix amt="8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6126" y="1792417"/>
            <a:ext cx="5744681" cy="43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3A821E-2DDE-D0F6-7604-CF9C31A71B32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1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DDB305-D684-01F3-9A90-BE4CBFBC8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570F2D-A30E-2088-9010-C68B8CC75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14837930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3C52D-C495-5101-6E7E-A86D06DC3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Importance of pygmy resonance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8680D1A-5B1D-CC68-8D95-643607B6540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46533" y="1633328"/>
            <a:ext cx="4065736" cy="4623094"/>
          </a:xfrm>
          <a:noFill/>
        </p:spPr>
        <p:txBody>
          <a:bodyPr>
            <a:normAutofit fontScale="92500" lnSpcReduction="20000"/>
          </a:bodyPr>
          <a:lstStyle/>
          <a:p>
            <a:pPr marL="0" indent="0" defTabSz="91440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en-US" sz="2400" dirty="0">
                <a:solidFill>
                  <a:schemeClr val="tx1"/>
                </a:solidFill>
                <a:ea typeface="+mn-ea"/>
                <a:cs typeface="Times New Roman" panose="02020603050405020304" pitchFamily="18" charset="0"/>
              </a:rPr>
              <a:t>Implications beyond nuclear</a:t>
            </a:r>
          </a:p>
          <a:p>
            <a:pPr marL="0" indent="0" defTabSz="91440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en-US" sz="2400" dirty="0">
                <a:solidFill>
                  <a:schemeClr val="tx1"/>
                </a:solidFill>
                <a:ea typeface="+mn-ea"/>
                <a:cs typeface="Times New Roman" panose="02020603050405020304" pitchFamily="18" charset="0"/>
              </a:rPr>
              <a:t>structure of the low-lying E</a:t>
            </a:r>
            <a:r>
              <a:rPr lang="en-US" sz="2400" dirty="0">
                <a:solidFill>
                  <a:schemeClr val="tx1"/>
                </a:solidFill>
                <a:latin typeface="Helvetica" pitchFamily="2" charset="0"/>
                <a:cs typeface="Times New Roman" panose="02020603050405020304" pitchFamily="18" charset="0"/>
              </a:rPr>
              <a:t>1</a:t>
            </a:r>
          </a:p>
          <a:p>
            <a:pPr marL="0" indent="0" defTabSz="91440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en-US" sz="2400" dirty="0">
                <a:solidFill>
                  <a:schemeClr val="tx1"/>
                </a:solidFill>
                <a:ea typeface="+mn-ea"/>
                <a:cs typeface="Times New Roman" panose="02020603050405020304" pitchFamily="18" charset="0"/>
              </a:rPr>
              <a:t>strength:</a:t>
            </a:r>
          </a:p>
          <a:p>
            <a:pPr>
              <a:lnSpc>
                <a:spcPct val="130000"/>
              </a:lnSpc>
            </a:pPr>
            <a:r>
              <a:rPr lang="en-US" sz="2400" dirty="0">
                <a:solidFill>
                  <a:prstClr val="black"/>
                </a:solidFill>
                <a:ea typeface="+mn-ea"/>
                <a:cs typeface="Times New Roman" panose="02020603050405020304" pitchFamily="18" charset="0"/>
              </a:rPr>
              <a:t>Possible impact on the </a:t>
            </a:r>
            <a:br>
              <a:rPr lang="en-US" sz="2400" dirty="0">
                <a:solidFill>
                  <a:prstClr val="black"/>
                </a:solidFill>
                <a:ea typeface="+mn-ea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chemeClr val="accent5"/>
                </a:solidFill>
                <a:ea typeface="+mn-ea"/>
                <a:cs typeface="Times New Roman" panose="02020603050405020304" pitchFamily="18" charset="0"/>
              </a:rPr>
              <a:t>r-process nucleosynthesis</a:t>
            </a:r>
          </a:p>
          <a:p>
            <a:pPr>
              <a:lnSpc>
                <a:spcPct val="130000"/>
              </a:lnSpc>
            </a:pPr>
            <a:r>
              <a:rPr lang="en-US" sz="2400" dirty="0">
                <a:solidFill>
                  <a:prstClr val="black"/>
                </a:solidFill>
                <a:ea typeface="+mn-ea"/>
                <a:cs typeface="Times New Roman" panose="02020603050405020304" pitchFamily="18" charset="0"/>
              </a:rPr>
              <a:t>related to determination of </a:t>
            </a:r>
            <a:r>
              <a:rPr lang="en-US" sz="2400" b="1" dirty="0">
                <a:solidFill>
                  <a:schemeClr val="accent2"/>
                </a:solidFill>
                <a:ea typeface="+mn-ea"/>
                <a:cs typeface="Times New Roman" panose="02020603050405020304" pitchFamily="18" charset="0"/>
              </a:rPr>
              <a:t>nuclear symmetry energy </a:t>
            </a:r>
            <a:r>
              <a:rPr lang="en-US" sz="2400" dirty="0">
                <a:solidFill>
                  <a:schemeClr val="tx1"/>
                </a:solidFill>
                <a:ea typeface="+mn-ea"/>
                <a:cs typeface="Times New Roman" panose="02020603050405020304" pitchFamily="18" charset="0"/>
              </a:rPr>
              <a:t>(n rich matter)</a:t>
            </a:r>
          </a:p>
          <a:p>
            <a:pPr>
              <a:lnSpc>
                <a:spcPct val="130000"/>
              </a:lnSpc>
            </a:pPr>
            <a:r>
              <a:rPr lang="en-US" sz="2400" dirty="0">
                <a:solidFill>
                  <a:prstClr val="black"/>
                </a:solidFill>
                <a:ea typeface="+mn-ea"/>
                <a:cs typeface="Times New Roman" panose="02020603050405020304" pitchFamily="18" charset="0"/>
              </a:rPr>
              <a:t>can be used for </a:t>
            </a:r>
            <a:r>
              <a:rPr lang="en-US" sz="2400" b="1" dirty="0">
                <a:solidFill>
                  <a:schemeClr val="accent1"/>
                </a:solidFill>
                <a:ea typeface="+mn-ea"/>
                <a:cs typeface="Times New Roman" panose="02020603050405020304" pitchFamily="18" charset="0"/>
              </a:rPr>
              <a:t>neutron skin thickness </a:t>
            </a:r>
            <a:r>
              <a:rPr lang="en-US" sz="2400" dirty="0">
                <a:solidFill>
                  <a:prstClr val="black"/>
                </a:solidFill>
                <a:ea typeface="+mn-ea"/>
                <a:cs typeface="Times New Roman" panose="02020603050405020304" pitchFamily="18" charset="0"/>
              </a:rPr>
              <a:t>determination (neutron stars)</a:t>
            </a:r>
            <a:endParaRPr lang="en-US"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D370396-1FCD-DDC1-BF1A-EF09129766A7}"/>
              </a:ext>
            </a:extLst>
          </p:cNvPr>
          <p:cNvSpPr txBox="1"/>
          <p:nvPr/>
        </p:nvSpPr>
        <p:spPr>
          <a:xfrm>
            <a:off x="7419862" y="5057547"/>
            <a:ext cx="19788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1"/>
                </a:solidFill>
              </a:rPr>
              <a:t>From </a:t>
            </a:r>
          </a:p>
          <a:p>
            <a:pPr algn="ctr"/>
            <a:r>
              <a:rPr lang="en-GB" b="1" dirty="0">
                <a:solidFill>
                  <a:schemeClr val="accent1"/>
                </a:solidFill>
              </a:rPr>
              <a:t>n-skin thickness </a:t>
            </a:r>
            <a:br>
              <a:rPr lang="en-GB" b="1" dirty="0">
                <a:solidFill>
                  <a:schemeClr val="accent1"/>
                </a:solidFill>
              </a:rPr>
            </a:br>
            <a:r>
              <a:rPr lang="en-GB" b="1" dirty="0">
                <a:solidFill>
                  <a:schemeClr val="accent1"/>
                </a:solidFill>
              </a:rPr>
              <a:t>to </a:t>
            </a:r>
            <a:br>
              <a:rPr lang="en-GB" b="1" dirty="0">
                <a:solidFill>
                  <a:schemeClr val="accent1"/>
                </a:solidFill>
              </a:rPr>
            </a:br>
            <a:r>
              <a:rPr lang="en-GB" b="1" dirty="0">
                <a:solidFill>
                  <a:schemeClr val="accent1"/>
                </a:solidFill>
              </a:rPr>
              <a:t>n-star radius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C824E4E-F7CF-8759-B341-25149B72A9CE}"/>
              </a:ext>
            </a:extLst>
          </p:cNvPr>
          <p:cNvGrpSpPr>
            <a:grpSpLocks noChangeAspect="1"/>
          </p:cNvGrpSpPr>
          <p:nvPr/>
        </p:nvGrpSpPr>
        <p:grpSpPr>
          <a:xfrm>
            <a:off x="7640469" y="1820916"/>
            <a:ext cx="4402068" cy="3060000"/>
            <a:chOff x="7981137" y="1954297"/>
            <a:chExt cx="3983383" cy="2768960"/>
          </a:xfrm>
        </p:grpSpPr>
        <p:pic>
          <p:nvPicPr>
            <p:cNvPr id="20" name="Picture 19" descr="A picture containing text, font, line, screenshot&#10;&#10;Description automatically generated">
              <a:extLst>
                <a:ext uri="{FF2B5EF4-FFF2-40B4-BE49-F238E27FC236}">
                  <a16:creationId xmlns:a16="http://schemas.microsoft.com/office/drawing/2014/main" id="{BFCAEC41-F0E2-25DA-0790-3F8F864C62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981137" y="1954297"/>
              <a:ext cx="3983383" cy="2520000"/>
            </a:xfrm>
            <a:prstGeom prst="rect">
              <a:avLst/>
            </a:prstGeom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E6E66D07-71AD-B42F-93B9-6154D3372FB8}"/>
                </a:ext>
              </a:extLst>
            </p:cNvPr>
            <p:cNvSpPr/>
            <p:nvPr/>
          </p:nvSpPr>
          <p:spPr>
            <a:xfrm>
              <a:off x="9070848" y="4281936"/>
              <a:ext cx="548640" cy="4413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D0EDE0F-775F-E902-6D55-C18A0277F709}"/>
                </a:ext>
              </a:extLst>
            </p:cNvPr>
            <p:cNvSpPr/>
            <p:nvPr/>
          </p:nvSpPr>
          <p:spPr>
            <a:xfrm>
              <a:off x="10471455" y="4281936"/>
              <a:ext cx="548640" cy="4413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E3AF936-B8BF-8A7D-2607-623E74EC7911}"/>
                </a:ext>
              </a:extLst>
            </p:cNvPr>
            <p:cNvSpPr/>
            <p:nvPr/>
          </p:nvSpPr>
          <p:spPr>
            <a:xfrm>
              <a:off x="11227295" y="4253636"/>
              <a:ext cx="548640" cy="4413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Right Arrow 2">
            <a:extLst>
              <a:ext uri="{FF2B5EF4-FFF2-40B4-BE49-F238E27FC236}">
                <a16:creationId xmlns:a16="http://schemas.microsoft.com/office/drawing/2014/main" id="{C41CE110-4F89-EE63-6B54-FAB223F297EB}"/>
              </a:ext>
            </a:extLst>
          </p:cNvPr>
          <p:cNvSpPr/>
          <p:nvPr/>
        </p:nvSpPr>
        <p:spPr>
          <a:xfrm>
            <a:off x="6422081" y="5077660"/>
            <a:ext cx="970671" cy="116010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ight Arrow 3">
            <a:extLst>
              <a:ext uri="{FF2B5EF4-FFF2-40B4-BE49-F238E27FC236}">
                <a16:creationId xmlns:a16="http://schemas.microsoft.com/office/drawing/2014/main" id="{053C48A1-5710-825F-7886-DC1229ACC2AA}"/>
              </a:ext>
            </a:extLst>
          </p:cNvPr>
          <p:cNvSpPr/>
          <p:nvPr/>
        </p:nvSpPr>
        <p:spPr>
          <a:xfrm>
            <a:off x="9323182" y="5077660"/>
            <a:ext cx="970671" cy="116010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860B5A3-8589-4928-0B51-E51FF7BD975E}"/>
              </a:ext>
            </a:extLst>
          </p:cNvPr>
          <p:cNvGrpSpPr>
            <a:grpSpLocks noChangeAspect="1"/>
          </p:cNvGrpSpPr>
          <p:nvPr/>
        </p:nvGrpSpPr>
        <p:grpSpPr>
          <a:xfrm>
            <a:off x="4732010" y="1605290"/>
            <a:ext cx="2880000" cy="3283828"/>
            <a:chOff x="4707946" y="1617322"/>
            <a:chExt cx="2999426" cy="3420000"/>
          </a:xfrm>
        </p:grpSpPr>
        <p:pic>
          <p:nvPicPr>
            <p:cNvPr id="14" name="Immagine 7">
              <a:extLst>
                <a:ext uri="{FF2B5EF4-FFF2-40B4-BE49-F238E27FC236}">
                  <a16:creationId xmlns:a16="http://schemas.microsoft.com/office/drawing/2014/main" id="{CD247D72-0893-46B8-A209-222F1C47D4A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07946" y="1617322"/>
              <a:ext cx="2999426" cy="342000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0001B00-A08F-B795-3972-1C736FFB6FE1}"/>
                </a:ext>
              </a:extLst>
            </p:cNvPr>
            <p:cNvSpPr txBox="1"/>
            <p:nvPr/>
          </p:nvSpPr>
          <p:spPr>
            <a:xfrm>
              <a:off x="6102034" y="2065121"/>
              <a:ext cx="8229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rgbClr val="C00000"/>
                  </a:solidFill>
                </a:rPr>
                <a:t>exp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179B546-24BA-ACF4-2CF1-11389FFD435D}"/>
                </a:ext>
              </a:extLst>
            </p:cNvPr>
            <p:cNvSpPr txBox="1"/>
            <p:nvPr/>
          </p:nvSpPr>
          <p:spPr>
            <a:xfrm>
              <a:off x="6168666" y="3249977"/>
              <a:ext cx="11533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rgbClr val="00B0F0"/>
                  </a:solidFill>
                </a:rPr>
                <a:t>Theory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34F23DF-DF14-1965-C05E-6A06791A629C}"/>
                </a:ext>
              </a:extLst>
            </p:cNvPr>
            <p:cNvSpPr txBox="1"/>
            <p:nvPr/>
          </p:nvSpPr>
          <p:spPr>
            <a:xfrm>
              <a:off x="5415101" y="3907494"/>
              <a:ext cx="137386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accent5">
                      <a:lumMod val="75000"/>
                    </a:schemeClr>
                  </a:solidFill>
                </a:rPr>
                <a:t>Theory + Pygmy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1C21D5C-D907-28D0-E885-D32ACDF2CFE9}"/>
                </a:ext>
              </a:extLst>
            </p:cNvPr>
            <p:cNvSpPr txBox="1"/>
            <p:nvPr/>
          </p:nvSpPr>
          <p:spPr>
            <a:xfrm>
              <a:off x="5114933" y="1674806"/>
              <a:ext cx="2530665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5">
                      <a:lumMod val="75000"/>
                    </a:schemeClr>
                  </a:solidFill>
                  <a:ea typeface="+mn-ea"/>
                  <a:cs typeface="Times New Roman" panose="02020603050405020304" pitchFamily="18" charset="0"/>
                </a:rPr>
                <a:t>r-process</a:t>
              </a:r>
              <a:r>
                <a:rPr lang="en-US" sz="2000" b="1" dirty="0">
                  <a:solidFill>
                    <a:srgbClr val="00B0F0"/>
                  </a:solidFill>
                  <a:ea typeface="+mn-ea"/>
                  <a:cs typeface="Times New Roman" panose="02020603050405020304" pitchFamily="18" charset="0"/>
                </a:rPr>
                <a:t> </a:t>
              </a:r>
              <a:endParaRPr lang="en-IT" sz="2000" dirty="0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E46AC0C6-B780-5104-2C3F-CCB80A44F60E}"/>
              </a:ext>
            </a:extLst>
          </p:cNvPr>
          <p:cNvSpPr txBox="1"/>
          <p:nvPr/>
        </p:nvSpPr>
        <p:spPr>
          <a:xfrm>
            <a:off x="8644320" y="3610009"/>
            <a:ext cx="318980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  <a:ea typeface="+mn-ea"/>
                <a:cs typeface="Times New Roman" panose="02020603050405020304" pitchFamily="18" charset="0"/>
              </a:rPr>
              <a:t>Symmetry term of EOS </a:t>
            </a:r>
            <a:endParaRPr lang="en-IT" sz="2000" dirty="0">
              <a:solidFill>
                <a:schemeClr val="accent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3A806DE-5500-810B-5F77-A45AC0C82562}"/>
              </a:ext>
            </a:extLst>
          </p:cNvPr>
          <p:cNvSpPr txBox="1"/>
          <p:nvPr/>
        </p:nvSpPr>
        <p:spPr>
          <a:xfrm>
            <a:off x="6489068" y="4613983"/>
            <a:ext cx="12559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S.Goriely</a:t>
            </a:r>
            <a:r>
              <a:rPr lang="it-IT" sz="1200" dirty="0">
                <a:solidFill>
                  <a:srgbClr val="000000"/>
                </a:solidFill>
                <a:latin typeface="Arial" charset="0"/>
                <a:cs typeface="Arial" charset="0"/>
              </a:rPr>
              <a:t>, PLB, </a:t>
            </a:r>
            <a:r>
              <a:rPr lang="it-IT" sz="1200" b="1" dirty="0">
                <a:solidFill>
                  <a:srgbClr val="000000"/>
                </a:solidFill>
                <a:latin typeface="Arial" charset="0"/>
                <a:cs typeface="Arial" charset="0"/>
              </a:rPr>
              <a:t>436,  </a:t>
            </a:r>
            <a:r>
              <a:rPr lang="it-IT" sz="1200" dirty="0">
                <a:solidFill>
                  <a:srgbClr val="000000"/>
                </a:solidFill>
                <a:latin typeface="Arial" charset="0"/>
                <a:cs typeface="Arial" charset="0"/>
              </a:rPr>
              <a:t>10 (1998) </a:t>
            </a:r>
          </a:p>
        </p:txBody>
      </p:sp>
      <p:pic>
        <p:nvPicPr>
          <p:cNvPr id="9" name="Picture 1">
            <a:extLst>
              <a:ext uri="{FF2B5EF4-FFF2-40B4-BE49-F238E27FC236}">
                <a16:creationId xmlns:a16="http://schemas.microsoft.com/office/drawing/2014/main" id="{CC9B2BF3-DE91-B849-7173-CB1091E151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48075" y="4937711"/>
            <a:ext cx="1476939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id="{9A5C0625-4A8D-14EC-668A-911C893865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92545" y="4937711"/>
            <a:ext cx="1396525" cy="1440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312DC3E-F571-7176-41AA-16D5503C6E81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11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BF661468-F1DD-C410-C24E-8C0514A7D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ED1F5528-5816-CDCE-6C22-A33B10CB4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16980786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29E71-35AF-CE75-E730-A0E712BFC1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study Pygmy strength?</a:t>
            </a:r>
            <a:endParaRPr lang="en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059A1A53-30FF-612B-AA52-B9DA18997A1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46534" y="1708483"/>
                <a:ext cx="11391644" cy="4691235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en-GB" sz="2200" noProof="0" dirty="0">
                    <a:solidFill>
                      <a:schemeClr val="tx1"/>
                    </a:solidFill>
                    <a:latin typeface="+mn-lt"/>
                  </a:rPr>
                  <a:t>It is important to use different probes to measure PDR strength because:</a:t>
                </a:r>
              </a:p>
              <a:p>
                <a:pPr>
                  <a:buSzPct val="120000"/>
                  <a:buFont typeface="Arial" panose="020B0604020202020204" pitchFamily="34" charset="0"/>
                  <a:buChar char="•"/>
                </a:pPr>
                <a:r>
                  <a:rPr lang="en-GB" sz="2200" noProof="0" dirty="0">
                    <a:solidFill>
                      <a:schemeClr val="tx1"/>
                    </a:solidFill>
                    <a:latin typeface="+mn-lt"/>
                  </a:rPr>
                  <a:t>this helps in understanding theoretical models; </a:t>
                </a:r>
              </a:p>
              <a:p>
                <a:pPr>
                  <a:buSzPct val="120000"/>
                  <a:buFont typeface="Arial" panose="020B0604020202020204" pitchFamily="34" charset="0"/>
                  <a:buChar char="•"/>
                </a:pPr>
                <a:r>
                  <a:rPr lang="en-GB" sz="2200" noProof="0" dirty="0">
                    <a:solidFill>
                      <a:schemeClr val="tx1"/>
                    </a:solidFill>
                    <a:latin typeface="+mn-lt"/>
                  </a:rPr>
                  <a:t>reproduces different situations in stellar processes. </a:t>
                </a:r>
              </a:p>
              <a:p>
                <a:pPr>
                  <a:buSzPct val="120000"/>
                  <a:buFont typeface="Arial" panose="020B0604020202020204" pitchFamily="34" charset="0"/>
                  <a:buChar char="•"/>
                </a:pPr>
                <a:endParaRPr lang="en-GB" sz="2200" noProof="0" dirty="0">
                  <a:solidFill>
                    <a:schemeClr val="tx1"/>
                  </a:solidFill>
                  <a:latin typeface="+mn-lt"/>
                </a:endParaRPr>
              </a:p>
              <a:p>
                <a:pPr marL="0" indent="0">
                  <a:buNone/>
                </a:pPr>
                <a:r>
                  <a:rPr lang="en-GB" sz="2200" noProof="0" dirty="0">
                    <a:solidFill>
                      <a:schemeClr val="tx1"/>
                    </a:solidFill>
                    <a:effectLst/>
                    <a:latin typeface="+mn-lt"/>
                  </a:rPr>
                  <a:t>E1 strengths has been studied by: </a:t>
                </a:r>
              </a:p>
              <a:p>
                <a:r>
                  <a:rPr lang="en-GB" sz="2200" b="1" noProof="0" dirty="0">
                    <a:solidFill>
                      <a:schemeClr val="tx1"/>
                    </a:solidFill>
                    <a:effectLst/>
                    <a:latin typeface="+mn-lt"/>
                  </a:rPr>
                  <a:t>nuclear resonance fluorescence</a:t>
                </a:r>
                <a:r>
                  <a:rPr lang="en-GB" sz="2200" noProof="0" dirty="0">
                    <a:solidFill>
                      <a:schemeClr val="tx1"/>
                    </a:solidFill>
                    <a:effectLst/>
                    <a:latin typeface="+mn-lt"/>
                  </a:rPr>
                  <a:t> (around the neutron </a:t>
                </a:r>
                <a:br>
                  <a:rPr lang="en-GB" sz="2200" noProof="0" dirty="0">
                    <a:solidFill>
                      <a:schemeClr val="tx1"/>
                    </a:solidFill>
                    <a:effectLst/>
                    <a:latin typeface="+mn-lt"/>
                  </a:rPr>
                </a:br>
                <a:r>
                  <a:rPr lang="en-GB" sz="2200" noProof="0" dirty="0">
                    <a:solidFill>
                      <a:schemeClr val="tx1"/>
                    </a:solidFill>
                    <a:effectLst/>
                    <a:latin typeface="+mn-lt"/>
                  </a:rPr>
                  <a:t>separation threshold S</a:t>
                </a:r>
                <a:r>
                  <a:rPr lang="en-GB" sz="2200" baseline="-25000" noProof="0" dirty="0">
                    <a:solidFill>
                      <a:schemeClr val="tx1"/>
                    </a:solidFill>
                    <a:effectLst/>
                    <a:latin typeface="+mn-lt"/>
                  </a:rPr>
                  <a:t>n</a:t>
                </a:r>
                <a:r>
                  <a:rPr lang="en-GB" sz="2200" noProof="0" dirty="0">
                    <a:solidFill>
                      <a:schemeClr val="tx1"/>
                    </a:solidFill>
                    <a:effectLst/>
                    <a:latin typeface="+mn-lt"/>
                  </a:rPr>
                  <a:t>), </a:t>
                </a:r>
              </a:p>
              <a:p>
                <a14:m>
                  <m:oMath xmlns:m="http://schemas.openxmlformats.org/officeDocument/2006/math">
                    <m:r>
                      <a:rPr lang="en-GB" sz="2200" b="1" i="1" noProof="0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200" b="1" i="1" noProof="0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𝜸</m:t>
                    </m:r>
                    <m:r>
                      <a:rPr lang="en-GB" sz="2200" b="1" i="1" noProof="0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sz="2200" b="1" i="1" noProof="0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GB" sz="2200" b="1" i="1" noProof="0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200" noProof="0" dirty="0">
                    <a:solidFill>
                      <a:schemeClr val="tx1"/>
                    </a:solidFill>
                    <a:effectLst/>
                    <a:latin typeface="+mn-lt"/>
                  </a:rPr>
                  <a:t> reactions (above S</a:t>
                </a:r>
                <a:r>
                  <a:rPr lang="en-GB" sz="2200" baseline="-25000" noProof="0" dirty="0">
                    <a:solidFill>
                      <a:schemeClr val="tx1"/>
                    </a:solidFill>
                    <a:effectLst/>
                    <a:latin typeface="+mn-lt"/>
                  </a:rPr>
                  <a:t>n</a:t>
                </a:r>
                <a:r>
                  <a:rPr lang="en-GB" sz="2200" noProof="0" dirty="0">
                    <a:solidFill>
                      <a:schemeClr val="tx1"/>
                    </a:solidFill>
                    <a:effectLst/>
                    <a:latin typeface="+mn-lt"/>
                  </a:rPr>
                  <a:t>),</a:t>
                </a:r>
              </a:p>
              <a:p>
                <a:r>
                  <a:rPr lang="en-GB" sz="2200" noProof="0" dirty="0">
                    <a:solidFill>
                      <a:schemeClr val="tx1"/>
                    </a:solidFill>
                    <a:latin typeface="+mn-lt"/>
                  </a:rPr>
                  <a:t>Polarized gamma scattering </a:t>
                </a:r>
                <a14:m>
                  <m:oMath xmlns:m="http://schemas.openxmlformats.org/officeDocument/2006/math">
                    <m:r>
                      <a:rPr lang="en-GB" sz="2200" b="1" i="1" noProof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200" b="1" i="1" noProof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  <m:r>
                      <a:rPr lang="en-GB" sz="2200" b="1" i="1" noProof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GB" sz="2200" b="1" i="1" noProof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  <m:r>
                      <a:rPr lang="en-GB" sz="2200" b="1" i="1" noProof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′)</m:t>
                    </m:r>
                  </m:oMath>
                </a14:m>
                <a:r>
                  <a:rPr lang="en-GB" sz="2200" noProof="0" dirty="0">
                    <a:solidFill>
                      <a:schemeClr val="tx1"/>
                    </a:solidFill>
                    <a:latin typeface="+mn-lt"/>
                  </a:rPr>
                  <a:t> (above and below S</a:t>
                </a:r>
                <a:r>
                  <a:rPr lang="en-GB" sz="2200" baseline="-25000" noProof="0" dirty="0">
                    <a:solidFill>
                      <a:schemeClr val="tx1"/>
                    </a:solidFill>
                    <a:latin typeface="+mn-lt"/>
                  </a:rPr>
                  <a:t>n</a:t>
                </a:r>
                <a:r>
                  <a:rPr lang="en-GB" sz="2200" noProof="0" dirty="0">
                    <a:solidFill>
                      <a:schemeClr val="tx1"/>
                    </a:solidFill>
                    <a:latin typeface="+mn-lt"/>
                  </a:rPr>
                  <a:t>),</a:t>
                </a:r>
              </a:p>
              <a:p>
                <a14:m>
                  <m:oMath xmlns:m="http://schemas.openxmlformats.org/officeDocument/2006/math">
                    <m:r>
                      <a:rPr lang="en-GB" sz="2200" b="1" i="1" noProof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200" b="1" i="1" noProof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𝜶</m:t>
                    </m:r>
                    <m:r>
                      <a:rPr lang="en-GB" sz="2200" b="1" i="1" noProof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sz="2200" b="1" i="1" noProof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𝜶</m:t>
                    </m:r>
                    <m:r>
                      <a:rPr lang="en-GB" sz="2200" b="1" i="1" noProof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’</m:t>
                    </m:r>
                    <m:r>
                      <a:rPr lang="en-GB" sz="2200" b="1" i="1" noProof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  <m:r>
                      <a:rPr lang="en-GB" sz="2200" b="1" i="1" noProof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GB" sz="2200" noProof="0" dirty="0">
                    <a:solidFill>
                      <a:schemeClr val="tx1"/>
                    </a:solidFill>
                    <a:latin typeface="+mn-lt"/>
                  </a:rPr>
                  <a:t>and </a:t>
                </a:r>
                <a14:m>
                  <m:oMath xmlns:m="http://schemas.openxmlformats.org/officeDocument/2006/math">
                    <m:r>
                      <a:rPr lang="en-GB" sz="2200" b="1" i="1" noProof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200" b="1" i="1" baseline="30000" noProof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𝟏𝟕</m:t>
                    </m:r>
                    <m:r>
                      <a:rPr lang="en-GB" sz="2200" b="1" i="1" noProof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𝑶</m:t>
                    </m:r>
                    <m:r>
                      <a:rPr lang="en-GB" sz="2200" b="1" i="1" noProof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sz="2200" b="1" i="1" baseline="30000" noProof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𝟏𝟕</m:t>
                    </m:r>
                    <m:r>
                      <a:rPr lang="en-GB" sz="2200" b="1" i="1" noProof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𝑶</m:t>
                    </m:r>
                    <m:r>
                      <a:rPr lang="en-GB" sz="2200" b="1" i="1" noProof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’</m:t>
                    </m:r>
                    <m:r>
                      <a:rPr lang="en-GB" sz="2200" b="1" i="1" noProof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  <m:r>
                      <a:rPr lang="en-GB" sz="2200" b="1" i="1" noProof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200" b="1" noProof="0" dirty="0">
                    <a:solidFill>
                      <a:schemeClr val="tx1"/>
                    </a:solidFill>
                    <a:latin typeface="+mn-lt"/>
                  </a:rPr>
                  <a:t> </a:t>
                </a:r>
                <a:r>
                  <a:rPr lang="en-GB" sz="2200" noProof="0" dirty="0">
                    <a:solidFill>
                      <a:schemeClr val="tx1"/>
                    </a:solidFill>
                    <a:latin typeface="+mn-lt"/>
                  </a:rPr>
                  <a:t>isoscalar component of E</a:t>
                </a:r>
                <a:r>
                  <a:rPr lang="en-GB" sz="2200" noProof="0" dirty="0">
                    <a:solidFill>
                      <a:schemeClr val="tx1"/>
                    </a:solidFill>
                    <a:latin typeface="Helvetica" pitchFamily="2" charset="0"/>
                  </a:rPr>
                  <a:t>1</a:t>
                </a:r>
                <a:r>
                  <a:rPr lang="en-GB" sz="2200" noProof="0" dirty="0">
                    <a:solidFill>
                      <a:schemeClr val="tx1"/>
                    </a:solidFill>
                    <a:latin typeface="+mn-lt"/>
                  </a:rPr>
                  <a:t>, </a:t>
                </a:r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en-GB" sz="2200" b="1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200" b="1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  <m:r>
                          <a:rPr lang="en-GB" sz="2200" b="1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200" b="1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  <m:r>
                          <a:rPr lang="en-GB" sz="2200" b="1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’</m:t>
                        </m:r>
                        <m:r>
                          <a:rPr lang="en-GB" sz="2200" b="1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𝜸</m:t>
                        </m:r>
                      </m:e>
                    </m:d>
                    <m:r>
                      <a:rPr lang="en-GB" sz="2200" b="1" i="1" noProof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200" b="1" noProof="0" dirty="0">
                    <a:solidFill>
                      <a:schemeClr val="tx1"/>
                    </a:solidFill>
                    <a:latin typeface="+mn-lt"/>
                    <a:sym typeface="Wingdings" pitchFamily="2" charset="2"/>
                  </a:rPr>
                  <a:t> </a:t>
                </a:r>
                <a:r>
                  <a:rPr lang="en-GB" sz="2200" b="1" noProof="0" dirty="0">
                    <a:solidFill>
                      <a:schemeClr val="tx1"/>
                    </a:solidFill>
                    <a:latin typeface="+mn-lt"/>
                  </a:rPr>
                  <a:t>this proposals.</a:t>
                </a:r>
                <a:endParaRPr lang="en-GB" sz="2200" noProof="0" dirty="0">
                  <a:solidFill>
                    <a:schemeClr val="tx1"/>
                  </a:solidFill>
                  <a:latin typeface="+mn-lt"/>
                </a:endParaRPr>
              </a:p>
              <a:p>
                <a:pPr marL="0" indent="0">
                  <a:buNone/>
                </a:pPr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059A1A53-30FF-612B-AA52-B9DA18997A1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6534" y="1708483"/>
                <a:ext cx="11391644" cy="4691235"/>
              </a:xfrm>
              <a:blipFill>
                <a:blip r:embed="rId3"/>
                <a:stretch>
                  <a:fillRect l="-780" t="-215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A diagram of a nuclear excitation&#10;&#10;Description automatically generated">
            <a:extLst>
              <a:ext uri="{FF2B5EF4-FFF2-40B4-BE49-F238E27FC236}">
                <a16:creationId xmlns:a16="http://schemas.microsoft.com/office/drawing/2014/main" id="{84CBD808-B1CB-E741-73A2-B317D04385F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18036" y="2510291"/>
            <a:ext cx="4227430" cy="3161297"/>
          </a:xfrm>
          <a:prstGeom prst="rect">
            <a:avLst/>
          </a:prstGeom>
          <a:ln w="38100">
            <a:solidFill>
              <a:schemeClr val="accent3"/>
            </a:solidFill>
            <a:prstDash val="sysDash"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85CC472-61CE-0654-FCFF-16AF9DF18036}"/>
              </a:ext>
            </a:extLst>
          </p:cNvPr>
          <p:cNvSpPr txBox="1"/>
          <p:nvPr/>
        </p:nvSpPr>
        <p:spPr>
          <a:xfrm>
            <a:off x="7518036" y="5754482"/>
            <a:ext cx="42274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1200" dirty="0">
                <a:solidFill>
                  <a:srgbClr val="000000"/>
                </a:solidFill>
                <a:latin typeface="Arial" charset="0"/>
                <a:cs typeface="Arial" charset="0"/>
              </a:rPr>
              <a:t>A. Bracco, et al., </a:t>
            </a:r>
            <a:r>
              <a:rPr lang="it-IT" sz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Phys</a:t>
            </a:r>
            <a:r>
              <a:rPr lang="it-IT" sz="1200" dirty="0">
                <a:solidFill>
                  <a:srgbClr val="000000"/>
                </a:solidFill>
                <a:latin typeface="Arial" charset="0"/>
                <a:cs typeface="Arial" charset="0"/>
              </a:rPr>
              <a:t>. </a:t>
            </a:r>
            <a:r>
              <a:rPr lang="it-IT" sz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Progr</a:t>
            </a:r>
            <a:r>
              <a:rPr lang="it-IT" sz="1200" dirty="0">
                <a:solidFill>
                  <a:srgbClr val="000000"/>
                </a:solidFill>
                <a:latin typeface="Arial" charset="0"/>
                <a:cs typeface="Arial" charset="0"/>
              </a:rPr>
              <a:t>. in Part. and </a:t>
            </a:r>
            <a:r>
              <a:rPr lang="it-IT" sz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Nucl</a:t>
            </a:r>
            <a:r>
              <a:rPr lang="it-IT" sz="1200" dirty="0">
                <a:solidFill>
                  <a:srgbClr val="000000"/>
                </a:solidFill>
                <a:latin typeface="Arial" charset="0"/>
                <a:cs typeface="Arial" charset="0"/>
              </a:rPr>
              <a:t>. Phys,</a:t>
            </a:r>
            <a:r>
              <a:rPr lang="it-IT" sz="1200" b="1" dirty="0">
                <a:solidFill>
                  <a:srgbClr val="000000"/>
                </a:solidFill>
                <a:latin typeface="Arial" charset="0"/>
                <a:cs typeface="Arial" charset="0"/>
              </a:rPr>
              <a:t>106</a:t>
            </a:r>
            <a:r>
              <a:rPr lang="it-IT" sz="1200" dirty="0">
                <a:solidFill>
                  <a:srgbClr val="000000"/>
                </a:solidFill>
                <a:latin typeface="Arial" charset="0"/>
                <a:cs typeface="Arial" charset="0"/>
              </a:rPr>
              <a:t>, (2019), 360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747BF33-C2F7-3AE9-5EB8-FD9B88C439D3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12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3FDD248-92B5-B104-5BB7-5844E9AB8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B4CCDF8-48A4-DBCA-2B40-837D3EAFC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36637644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CA268-8E6B-F687-5612-DBC29E1E17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Pygmy in Nickel Chain</a:t>
            </a:r>
          </a:p>
        </p:txBody>
      </p:sp>
      <p:pic>
        <p:nvPicPr>
          <p:cNvPr id="130" name="Picture 129">
            <a:extLst>
              <a:ext uri="{FF2B5EF4-FFF2-40B4-BE49-F238E27FC236}">
                <a16:creationId xmlns:a16="http://schemas.microsoft.com/office/drawing/2014/main" id="{23D22F86-9AA2-642F-76A3-4C2C219D20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54" y="4006654"/>
            <a:ext cx="7201487" cy="1512000"/>
          </a:xfrm>
          <a:prstGeom prst="rect">
            <a:avLst/>
          </a:prstGeom>
        </p:spPr>
      </p:pic>
      <p:pic>
        <p:nvPicPr>
          <p:cNvPr id="21" name="Immagine 11" descr="Immagine che contiene testo, diagramma, linea, Parallelo&#10;&#10;Descrizione generata automaticamente">
            <a:extLst>
              <a:ext uri="{FF2B5EF4-FFF2-40B4-BE49-F238E27FC236}">
                <a16:creationId xmlns:a16="http://schemas.microsoft.com/office/drawing/2014/main" id="{FE6D94CB-BBC9-7C4F-1503-0254C369A30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7962" y="2384982"/>
            <a:ext cx="5540741" cy="383293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6111D6A-8501-F333-3251-3BF6D8E55DE0}"/>
              </a:ext>
            </a:extLst>
          </p:cNvPr>
          <p:cNvSpPr txBox="1"/>
          <p:nvPr/>
        </p:nvSpPr>
        <p:spPr>
          <a:xfrm>
            <a:off x="397421" y="1606808"/>
            <a:ext cx="11281354" cy="18277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sz="2400" b="1" dirty="0"/>
              <a:t>Why Ni chain?</a:t>
            </a:r>
          </a:p>
          <a:p>
            <a:pPr>
              <a:lnSpc>
                <a:spcPct val="120000"/>
              </a:lnSpc>
            </a:pPr>
            <a:r>
              <a:rPr lang="en-GB" sz="2400" dirty="0"/>
              <a:t>PDR strength and position change as a function of the N/Z ratio</a:t>
            </a:r>
          </a:p>
          <a:p>
            <a:pPr>
              <a:lnSpc>
                <a:spcPct val="120000"/>
              </a:lnSpc>
            </a:pPr>
            <a:r>
              <a:rPr lang="en-GB" sz="2400" dirty="0"/>
              <a:t>A lot of Ni isotopes are experimental available  </a:t>
            </a:r>
          </a:p>
          <a:p>
            <a:pPr>
              <a:lnSpc>
                <a:spcPct val="120000"/>
              </a:lnSpc>
            </a:pPr>
            <a:r>
              <a:rPr lang="en-GB" sz="2400" dirty="0"/>
              <a:t>Ni is part of the r-process</a:t>
            </a: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27F1A6CC-2B3A-AD00-1B6F-937978E7662F}"/>
              </a:ext>
            </a:extLst>
          </p:cNvPr>
          <p:cNvSpPr/>
          <p:nvPr/>
        </p:nvSpPr>
        <p:spPr>
          <a:xfrm>
            <a:off x="5453676" y="3790801"/>
            <a:ext cx="774286" cy="1511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ABE0F0-B58D-13D9-47A8-23671DEBA290}"/>
              </a:ext>
            </a:extLst>
          </p:cNvPr>
          <p:cNvSpPr txBox="1"/>
          <p:nvPr/>
        </p:nvSpPr>
        <p:spPr>
          <a:xfrm>
            <a:off x="6616323" y="6141456"/>
            <a:ext cx="535622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E. </a:t>
            </a:r>
            <a:r>
              <a:rPr lang="en-US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Yüksel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al., </a:t>
            </a:r>
            <a:r>
              <a:rPr lang="fr-FR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</a:t>
            </a:r>
            <a:r>
              <a:rPr lang="fr-FR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Phys. J. A (2019) 55: 230 </a:t>
            </a:r>
            <a:endParaRPr lang="en-IT" sz="1200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4D6235B-01FA-1153-B0AD-FB193D05AC95}"/>
              </a:ext>
            </a:extLst>
          </p:cNvPr>
          <p:cNvCxnSpPr/>
          <p:nvPr/>
        </p:nvCxnSpPr>
        <p:spPr>
          <a:xfrm>
            <a:off x="5324351" y="5157330"/>
            <a:ext cx="322687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8E2DE487-AFFD-599B-EB04-752E399396C0}"/>
              </a:ext>
            </a:extLst>
          </p:cNvPr>
          <p:cNvSpPr txBox="1"/>
          <p:nvPr/>
        </p:nvSpPr>
        <p:spPr>
          <a:xfrm>
            <a:off x="5202195" y="4774271"/>
            <a:ext cx="64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/>
              <a:t>N/Z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8D6B39-08A5-6ADE-FF81-17B8EFBC59B7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13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0023D03-A069-1ECF-09B4-1E8B2B5F8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136E870-4E71-7764-ED09-131DB170B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27117680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E06927-81B2-0F60-3770-6778878282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4435D0-DE45-1999-4E05-1BC62113B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Pygmy in Nickel Chain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97586CC-FA76-5681-99A7-4F632FEA22F8}"/>
              </a:ext>
            </a:extLst>
          </p:cNvPr>
          <p:cNvGrpSpPr/>
          <p:nvPr/>
        </p:nvGrpSpPr>
        <p:grpSpPr>
          <a:xfrm>
            <a:off x="94254" y="3427431"/>
            <a:ext cx="7201487" cy="2091223"/>
            <a:chOff x="94254" y="3138663"/>
            <a:chExt cx="7201487" cy="2091223"/>
          </a:xfrm>
        </p:grpSpPr>
        <p:pic>
          <p:nvPicPr>
            <p:cNvPr id="130" name="Picture 129">
              <a:extLst>
                <a:ext uri="{FF2B5EF4-FFF2-40B4-BE49-F238E27FC236}">
                  <a16:creationId xmlns:a16="http://schemas.microsoft.com/office/drawing/2014/main" id="{1E3E52C1-02AA-4694-B274-8BEF001436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4254" y="3717886"/>
              <a:ext cx="7201487" cy="1512000"/>
            </a:xfrm>
            <a:prstGeom prst="rect">
              <a:avLst/>
            </a:prstGeom>
          </p:spPr>
        </p:pic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6BEF0301-673F-566E-F04E-234EF765C1A8}"/>
                </a:ext>
              </a:extLst>
            </p:cNvPr>
            <p:cNvGrpSpPr/>
            <p:nvPr/>
          </p:nvGrpSpPr>
          <p:grpSpPr>
            <a:xfrm>
              <a:off x="1443800" y="3138663"/>
              <a:ext cx="2505770" cy="1162681"/>
              <a:chOff x="5983319" y="4774299"/>
              <a:chExt cx="2505770" cy="1162681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F0B0ACA-6962-4082-5822-9F771F5CEB9D}"/>
                  </a:ext>
                </a:extLst>
              </p:cNvPr>
              <p:cNvSpPr/>
              <p:nvPr/>
            </p:nvSpPr>
            <p:spPr>
              <a:xfrm>
                <a:off x="8019533" y="5432980"/>
                <a:ext cx="469556" cy="504000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A4C42FB-97B6-4D67-AC46-186E4DC7C714}"/>
                  </a:ext>
                </a:extLst>
              </p:cNvPr>
              <p:cNvSpPr txBox="1"/>
              <p:nvPr/>
            </p:nvSpPr>
            <p:spPr>
              <a:xfrm>
                <a:off x="5983319" y="4774299"/>
                <a:ext cx="20326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T" b="1" dirty="0">
                    <a:solidFill>
                      <a:srgbClr val="00B050"/>
                    </a:solidFill>
                  </a:rPr>
                  <a:t>March- June 2024</a:t>
                </a:r>
              </a:p>
            </p:txBody>
          </p: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5AC413FF-4033-2EB2-DBF2-4AB6B24CF1E5}"/>
                  </a:ext>
                </a:extLst>
              </p:cNvPr>
              <p:cNvCxnSpPr>
                <a:cxnSpLocks/>
                <a:stCxn id="15" idx="2"/>
              </p:cNvCxnSpPr>
              <p:nvPr/>
            </p:nvCxnSpPr>
            <p:spPr>
              <a:xfrm flipH="1">
                <a:off x="6372390" y="5143631"/>
                <a:ext cx="627241" cy="182272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62650B9E-201D-E922-62EF-3796721CFADA}"/>
                  </a:ext>
                </a:extLst>
              </p:cNvPr>
              <p:cNvCxnSpPr>
                <a:cxnSpLocks/>
                <a:stCxn id="15" idx="2"/>
              </p:cNvCxnSpPr>
              <p:nvPr/>
            </p:nvCxnSpPr>
            <p:spPr>
              <a:xfrm>
                <a:off x="6999631" y="5143631"/>
                <a:ext cx="1060054" cy="217396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>
                <a:schemeClr val="tx1"/>
              </a:fontRef>
            </p:style>
          </p:cxnSp>
        </p:grpSp>
      </p:grpSp>
      <p:pic>
        <p:nvPicPr>
          <p:cNvPr id="21" name="Immagine 11" descr="Immagine che contiene testo, diagramma, linea, Parallelo&#10;&#10;Descrizione generata automaticamente">
            <a:extLst>
              <a:ext uri="{FF2B5EF4-FFF2-40B4-BE49-F238E27FC236}">
                <a16:creationId xmlns:a16="http://schemas.microsoft.com/office/drawing/2014/main" id="{4159A5A7-0C9D-C6A0-43D1-39222042879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7962" y="2384982"/>
            <a:ext cx="5540741" cy="3832938"/>
          </a:xfrm>
          <a:prstGeom prst="rect">
            <a:avLst/>
          </a:prstGeom>
        </p:spPr>
      </p:pic>
      <p:sp>
        <p:nvSpPr>
          <p:cNvPr id="132" name="Rectangle 131">
            <a:extLst>
              <a:ext uri="{FF2B5EF4-FFF2-40B4-BE49-F238E27FC236}">
                <a16:creationId xmlns:a16="http://schemas.microsoft.com/office/drawing/2014/main" id="{0EB939E7-BB85-8BB4-C563-3E86992A6F49}"/>
              </a:ext>
            </a:extLst>
          </p:cNvPr>
          <p:cNvSpPr/>
          <p:nvPr/>
        </p:nvSpPr>
        <p:spPr>
          <a:xfrm>
            <a:off x="1544297" y="4090560"/>
            <a:ext cx="469556" cy="5040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E3D91C17-45A2-05BB-8E4B-FE82BE5D8E80}"/>
              </a:ext>
            </a:extLst>
          </p:cNvPr>
          <p:cNvSpPr/>
          <p:nvPr/>
        </p:nvSpPr>
        <p:spPr>
          <a:xfrm>
            <a:off x="5453676" y="3790801"/>
            <a:ext cx="774286" cy="1511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4323AE7-3332-0259-A087-06697FD9A3FB}"/>
              </a:ext>
            </a:extLst>
          </p:cNvPr>
          <p:cNvSpPr txBox="1"/>
          <p:nvPr/>
        </p:nvSpPr>
        <p:spPr>
          <a:xfrm>
            <a:off x="6616323" y="6141456"/>
            <a:ext cx="535622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E. </a:t>
            </a:r>
            <a:r>
              <a:rPr lang="en-US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Yüksel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al., </a:t>
            </a:r>
            <a:r>
              <a:rPr lang="fr-FR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</a:t>
            </a:r>
            <a:r>
              <a:rPr lang="fr-FR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Phys. J. A (2019) 55: 230 </a:t>
            </a:r>
            <a:endParaRPr lang="en-IT" sz="1200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4FA1F86-FC94-8EA3-3898-E236A7ADE8A0}"/>
              </a:ext>
            </a:extLst>
          </p:cNvPr>
          <p:cNvCxnSpPr/>
          <p:nvPr/>
        </p:nvCxnSpPr>
        <p:spPr>
          <a:xfrm>
            <a:off x="5324351" y="5157330"/>
            <a:ext cx="322687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8831317D-E0B0-DFED-92DD-BC95EA1C5543}"/>
              </a:ext>
            </a:extLst>
          </p:cNvPr>
          <p:cNvSpPr txBox="1"/>
          <p:nvPr/>
        </p:nvSpPr>
        <p:spPr>
          <a:xfrm>
            <a:off x="5202195" y="4774271"/>
            <a:ext cx="64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/>
              <a:t>N/Z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912EB65-7AEC-87C2-212F-7C06A60151F3}"/>
              </a:ext>
            </a:extLst>
          </p:cNvPr>
          <p:cNvSpPr/>
          <p:nvPr/>
        </p:nvSpPr>
        <p:spPr>
          <a:xfrm>
            <a:off x="6384471" y="4313712"/>
            <a:ext cx="2795196" cy="1827744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FEB37C-1924-14A9-BBF7-BEC8DDC56231}"/>
              </a:ext>
            </a:extLst>
          </p:cNvPr>
          <p:cNvSpPr/>
          <p:nvPr/>
        </p:nvSpPr>
        <p:spPr>
          <a:xfrm>
            <a:off x="9146340" y="2445335"/>
            <a:ext cx="2532435" cy="1827744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E29B523-C013-59C4-BADF-DCDD2AA40C13}"/>
              </a:ext>
            </a:extLst>
          </p:cNvPr>
          <p:cNvSpPr txBox="1"/>
          <p:nvPr/>
        </p:nvSpPr>
        <p:spPr>
          <a:xfrm>
            <a:off x="397421" y="1606808"/>
            <a:ext cx="11281354" cy="18277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sz="2400" b="1" dirty="0"/>
              <a:t>Why Ni chain?</a:t>
            </a:r>
          </a:p>
          <a:p>
            <a:pPr>
              <a:lnSpc>
                <a:spcPct val="120000"/>
              </a:lnSpc>
            </a:pPr>
            <a:r>
              <a:rPr lang="en-GB" sz="2400" dirty="0"/>
              <a:t>PDR strength and position change as a function of the N/Z ratio</a:t>
            </a:r>
          </a:p>
          <a:p>
            <a:pPr>
              <a:lnSpc>
                <a:spcPct val="120000"/>
              </a:lnSpc>
            </a:pPr>
            <a:r>
              <a:rPr lang="en-GB" sz="2400" dirty="0"/>
              <a:t>A lot of Ni isotopes are experimental available  </a:t>
            </a:r>
          </a:p>
          <a:p>
            <a:pPr>
              <a:lnSpc>
                <a:spcPct val="120000"/>
              </a:lnSpc>
            </a:pPr>
            <a:r>
              <a:rPr lang="en-GB" sz="2400" dirty="0"/>
              <a:t>Ni is part of the r-process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44A996-E79C-BB84-26D2-AF299A50B835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13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57B9C3A-411D-C64C-3205-58A6B51D7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1B4AEEA5-EC79-1FBE-2066-AA4101BE6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3936BBB-0CAF-2A63-1DB4-2AEC13105909}"/>
              </a:ext>
            </a:extLst>
          </p:cNvPr>
          <p:cNvSpPr txBox="1"/>
          <p:nvPr/>
        </p:nvSpPr>
        <p:spPr>
          <a:xfrm>
            <a:off x="423297" y="5291451"/>
            <a:ext cx="317978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baseline="30000" dirty="0">
                <a:solidFill>
                  <a:srgbClr val="00B050"/>
                </a:solidFill>
              </a:rPr>
              <a:t>58</a:t>
            </a:r>
            <a:r>
              <a:rPr lang="en-GB" sz="2000" dirty="0">
                <a:solidFill>
                  <a:srgbClr val="00B050"/>
                </a:solidFill>
                <a:effectLst/>
              </a:rPr>
              <a:t>Ni is not far away from the N=Z</a:t>
            </a:r>
          </a:p>
          <a:p>
            <a:pPr algn="ctr"/>
            <a:r>
              <a:rPr lang="en-GB" sz="2000" baseline="30000" dirty="0">
                <a:solidFill>
                  <a:srgbClr val="00B050"/>
                </a:solidFill>
              </a:rPr>
              <a:t>62</a:t>
            </a:r>
            <a:r>
              <a:rPr lang="en-GB" sz="2000" dirty="0">
                <a:solidFill>
                  <a:srgbClr val="00B050"/>
                </a:solidFill>
              </a:rPr>
              <a:t>Ni N/Z = 1.21</a:t>
            </a:r>
          </a:p>
        </p:txBody>
      </p:sp>
    </p:spTree>
    <p:extLst>
      <p:ext uri="{BB962C8B-B14F-4D97-AF65-F5344CB8AC3E}">
        <p14:creationId xmlns:p14="http://schemas.microsoft.com/office/powerpoint/2010/main" val="24980460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5E859F-582E-BA06-B3B3-6C7B84709E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8B5CB-47D6-051C-601B-D8E89084E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Pygmy in Nickel Chain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5356809-7FE3-1192-C17D-94234DB0373E}"/>
              </a:ext>
            </a:extLst>
          </p:cNvPr>
          <p:cNvGrpSpPr/>
          <p:nvPr/>
        </p:nvGrpSpPr>
        <p:grpSpPr>
          <a:xfrm>
            <a:off x="94254" y="3183220"/>
            <a:ext cx="7201487" cy="2335434"/>
            <a:chOff x="94254" y="2894452"/>
            <a:chExt cx="7201487" cy="2335434"/>
          </a:xfrm>
        </p:grpSpPr>
        <p:pic>
          <p:nvPicPr>
            <p:cNvPr id="130" name="Picture 129">
              <a:extLst>
                <a:ext uri="{FF2B5EF4-FFF2-40B4-BE49-F238E27FC236}">
                  <a16:creationId xmlns:a16="http://schemas.microsoft.com/office/drawing/2014/main" id="{4BCF1386-56E1-10BB-5B59-D4FBB4E8A5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4254" y="3717886"/>
              <a:ext cx="7201487" cy="1512000"/>
            </a:xfrm>
            <a:prstGeom prst="rect">
              <a:avLst/>
            </a:prstGeom>
          </p:spPr>
        </p:pic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C99B1565-6017-6FCA-CD5E-D77FFBCA9EC6}"/>
                </a:ext>
              </a:extLst>
            </p:cNvPr>
            <p:cNvGrpSpPr/>
            <p:nvPr/>
          </p:nvGrpSpPr>
          <p:grpSpPr>
            <a:xfrm>
              <a:off x="1443800" y="2894452"/>
              <a:ext cx="4594424" cy="1406892"/>
              <a:chOff x="5983319" y="4530088"/>
              <a:chExt cx="4594424" cy="1406892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23B2E165-FFF0-9921-085A-BD780BA970E3}"/>
                  </a:ext>
                </a:extLst>
              </p:cNvPr>
              <p:cNvSpPr/>
              <p:nvPr/>
            </p:nvSpPr>
            <p:spPr>
              <a:xfrm>
                <a:off x="8019533" y="5432980"/>
                <a:ext cx="469556" cy="504000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4BEFC05-7D38-6338-5742-554D8AB48E3E}"/>
                  </a:ext>
                </a:extLst>
              </p:cNvPr>
              <p:cNvSpPr txBox="1"/>
              <p:nvPr/>
            </p:nvSpPr>
            <p:spPr>
              <a:xfrm>
                <a:off x="5983319" y="4774299"/>
                <a:ext cx="20326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T" b="1" dirty="0">
                    <a:solidFill>
                      <a:srgbClr val="00B050"/>
                    </a:solidFill>
                  </a:rPr>
                  <a:t>March- June 2024</a:t>
                </a:r>
              </a:p>
            </p:txBody>
          </p: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C990F9BB-E93D-7040-808A-48C5F78B7D20}"/>
                  </a:ext>
                </a:extLst>
              </p:cNvPr>
              <p:cNvCxnSpPr>
                <a:cxnSpLocks/>
                <a:stCxn id="15" idx="2"/>
              </p:cNvCxnSpPr>
              <p:nvPr/>
            </p:nvCxnSpPr>
            <p:spPr>
              <a:xfrm flipH="1">
                <a:off x="6372390" y="5143631"/>
                <a:ext cx="627241" cy="182272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0BC74950-28FC-A354-A7EB-597FB16EFC98}"/>
                  </a:ext>
                </a:extLst>
              </p:cNvPr>
              <p:cNvCxnSpPr>
                <a:cxnSpLocks/>
                <a:stCxn id="15" idx="2"/>
              </p:cNvCxnSpPr>
              <p:nvPr/>
            </p:nvCxnSpPr>
            <p:spPr>
              <a:xfrm>
                <a:off x="6999631" y="5143631"/>
                <a:ext cx="1060054" cy="217396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CB27A82F-4B21-3ACA-915A-DA858B4877F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198482" y="5137670"/>
                <a:ext cx="1" cy="28924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8159DA0-EB1D-144B-A7FF-A404EBD18826}"/>
                  </a:ext>
                </a:extLst>
              </p:cNvPr>
              <p:cNvSpPr txBox="1"/>
              <p:nvPr/>
            </p:nvSpPr>
            <p:spPr>
              <a:xfrm>
                <a:off x="8109367" y="4530088"/>
                <a:ext cx="246837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T" b="1" dirty="0">
                    <a:solidFill>
                      <a:schemeClr val="accent2"/>
                    </a:solidFill>
                  </a:rPr>
                  <a:t>Febraury – November 2025</a:t>
                </a:r>
              </a:p>
            </p:txBody>
          </p:sp>
        </p:grpSp>
      </p:grpSp>
      <p:pic>
        <p:nvPicPr>
          <p:cNvPr id="21" name="Immagine 11" descr="Immagine che contiene testo, diagramma, linea, Parallelo&#10;&#10;Descrizione generata automaticamente">
            <a:extLst>
              <a:ext uri="{FF2B5EF4-FFF2-40B4-BE49-F238E27FC236}">
                <a16:creationId xmlns:a16="http://schemas.microsoft.com/office/drawing/2014/main" id="{E19A94FE-69D1-E7DA-B58C-015984F9675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7962" y="2384982"/>
            <a:ext cx="5540741" cy="38329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961D626-C031-E980-02B2-82C10CEDE738}"/>
              </a:ext>
            </a:extLst>
          </p:cNvPr>
          <p:cNvSpPr txBox="1"/>
          <p:nvPr/>
        </p:nvSpPr>
        <p:spPr>
          <a:xfrm>
            <a:off x="423297" y="5291451"/>
            <a:ext cx="317978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baseline="30000" dirty="0">
                <a:solidFill>
                  <a:srgbClr val="00B050"/>
                </a:solidFill>
              </a:rPr>
              <a:t>58</a:t>
            </a:r>
            <a:r>
              <a:rPr lang="en-GB" sz="2000" dirty="0">
                <a:solidFill>
                  <a:srgbClr val="00B050"/>
                </a:solidFill>
                <a:effectLst/>
              </a:rPr>
              <a:t>Ni is not far away from the N=Z</a:t>
            </a:r>
          </a:p>
          <a:p>
            <a:pPr algn="ctr"/>
            <a:r>
              <a:rPr lang="en-GB" sz="2000" baseline="30000" dirty="0">
                <a:solidFill>
                  <a:srgbClr val="00B050"/>
                </a:solidFill>
              </a:rPr>
              <a:t>62</a:t>
            </a:r>
            <a:r>
              <a:rPr lang="en-GB" sz="2000" dirty="0">
                <a:solidFill>
                  <a:srgbClr val="00B050"/>
                </a:solidFill>
              </a:rPr>
              <a:t>Ni N/Z = 1.21</a:t>
            </a: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8754FEA9-DD61-EB9F-27E3-17CA4E857BB6}"/>
              </a:ext>
            </a:extLst>
          </p:cNvPr>
          <p:cNvSpPr/>
          <p:nvPr/>
        </p:nvSpPr>
        <p:spPr>
          <a:xfrm>
            <a:off x="1544297" y="4090560"/>
            <a:ext cx="469556" cy="5040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E771B167-5F60-58F6-E388-874A5F9DFE21}"/>
              </a:ext>
            </a:extLst>
          </p:cNvPr>
          <p:cNvSpPr/>
          <p:nvPr/>
        </p:nvSpPr>
        <p:spPr>
          <a:xfrm>
            <a:off x="5453676" y="3790801"/>
            <a:ext cx="774286" cy="1511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46C277-6B9C-CDDD-7DF0-43BBCA6EE9D6}"/>
              </a:ext>
            </a:extLst>
          </p:cNvPr>
          <p:cNvSpPr txBox="1"/>
          <p:nvPr/>
        </p:nvSpPr>
        <p:spPr>
          <a:xfrm>
            <a:off x="6616323" y="6141456"/>
            <a:ext cx="535622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E. </a:t>
            </a:r>
            <a:r>
              <a:rPr lang="en-US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Yüksel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al., </a:t>
            </a:r>
            <a:r>
              <a:rPr lang="fr-FR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</a:t>
            </a:r>
            <a:r>
              <a:rPr lang="fr-FR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Phys. J. A (2019) 55: 230 </a:t>
            </a:r>
            <a:endParaRPr lang="en-IT" sz="1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5DD245D-CD44-2905-44AE-251D489B55DE}"/>
              </a:ext>
            </a:extLst>
          </p:cNvPr>
          <p:cNvSpPr txBox="1"/>
          <p:nvPr/>
        </p:nvSpPr>
        <p:spPr>
          <a:xfrm>
            <a:off x="3507872" y="5300997"/>
            <a:ext cx="234036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baseline="30000" dirty="0">
                <a:solidFill>
                  <a:schemeClr val="accent2"/>
                </a:solidFill>
              </a:rPr>
              <a:t>64</a:t>
            </a:r>
            <a:r>
              <a:rPr lang="en-GB" sz="2000" dirty="0">
                <a:solidFill>
                  <a:schemeClr val="accent2"/>
                </a:solidFill>
                <a:effectLst/>
              </a:rPr>
              <a:t>Ni has the </a:t>
            </a:r>
            <a:r>
              <a:rPr lang="en-GB" sz="2000" dirty="0">
                <a:solidFill>
                  <a:schemeClr val="accent2"/>
                </a:solidFill>
              </a:rPr>
              <a:t>highest </a:t>
            </a:r>
            <a:r>
              <a:rPr lang="en-GB" sz="2000" dirty="0">
                <a:solidFill>
                  <a:schemeClr val="accent2"/>
                </a:solidFill>
                <a:effectLst/>
              </a:rPr>
              <a:t>N/Z among</a:t>
            </a:r>
            <a:r>
              <a:rPr lang="en-GB" sz="2000" dirty="0">
                <a:solidFill>
                  <a:schemeClr val="accent2"/>
                </a:solidFill>
              </a:rPr>
              <a:t> stable nuclei</a:t>
            </a:r>
            <a:endParaRPr lang="en-GB" sz="2000" dirty="0">
              <a:solidFill>
                <a:schemeClr val="accent2"/>
              </a:solidFill>
              <a:effectLst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BE31780-B85E-81BC-B7B7-6CD96DF89440}"/>
              </a:ext>
            </a:extLst>
          </p:cNvPr>
          <p:cNvSpPr/>
          <p:nvPr/>
        </p:nvSpPr>
        <p:spPr>
          <a:xfrm>
            <a:off x="4437539" y="4106798"/>
            <a:ext cx="469556" cy="504000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973AF63-C4FE-A990-A551-E7C0441478FC}"/>
              </a:ext>
            </a:extLst>
          </p:cNvPr>
          <p:cNvCxnSpPr/>
          <p:nvPr/>
        </p:nvCxnSpPr>
        <p:spPr>
          <a:xfrm>
            <a:off x="5324351" y="5157330"/>
            <a:ext cx="322687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D6DCF8E-CA7C-E87C-B109-064D6C26F9D4}"/>
              </a:ext>
            </a:extLst>
          </p:cNvPr>
          <p:cNvSpPr txBox="1"/>
          <p:nvPr/>
        </p:nvSpPr>
        <p:spPr>
          <a:xfrm>
            <a:off x="5202195" y="4774271"/>
            <a:ext cx="64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/>
              <a:t>N/Z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C2D3E18-7A7E-BBB9-6026-0EA130734BAC}"/>
              </a:ext>
            </a:extLst>
          </p:cNvPr>
          <p:cNvSpPr/>
          <p:nvPr/>
        </p:nvSpPr>
        <p:spPr>
          <a:xfrm>
            <a:off x="6384471" y="4313712"/>
            <a:ext cx="2795196" cy="1827744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65D2D6E-03C9-60DA-2F30-AE08D2AD7DBD}"/>
              </a:ext>
            </a:extLst>
          </p:cNvPr>
          <p:cNvSpPr/>
          <p:nvPr/>
        </p:nvSpPr>
        <p:spPr>
          <a:xfrm>
            <a:off x="9146340" y="2445335"/>
            <a:ext cx="2532435" cy="1827744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A42AFF-231D-A8A2-877C-8B24AE5EB67A}"/>
              </a:ext>
            </a:extLst>
          </p:cNvPr>
          <p:cNvSpPr txBox="1"/>
          <p:nvPr/>
        </p:nvSpPr>
        <p:spPr>
          <a:xfrm>
            <a:off x="397421" y="1606808"/>
            <a:ext cx="11281354" cy="18277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sz="2400" b="1" dirty="0"/>
              <a:t>Why Ni chain?</a:t>
            </a:r>
          </a:p>
          <a:p>
            <a:pPr>
              <a:lnSpc>
                <a:spcPct val="120000"/>
              </a:lnSpc>
            </a:pPr>
            <a:r>
              <a:rPr lang="en-GB" sz="2400" dirty="0"/>
              <a:t>PDR strength and position change as a function of the N/Z ratio</a:t>
            </a:r>
          </a:p>
          <a:p>
            <a:pPr>
              <a:lnSpc>
                <a:spcPct val="120000"/>
              </a:lnSpc>
            </a:pPr>
            <a:r>
              <a:rPr lang="en-GB" sz="2400" dirty="0"/>
              <a:t>A lot of Ni isotopes are experimental available  </a:t>
            </a:r>
          </a:p>
          <a:p>
            <a:pPr>
              <a:lnSpc>
                <a:spcPct val="120000"/>
              </a:lnSpc>
            </a:pPr>
            <a:r>
              <a:rPr lang="en-GB" sz="2400" dirty="0"/>
              <a:t>Ni is part of the r-process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9717889-F735-FCE7-6919-9C97D679A6A1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13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B6C30F9C-E01D-C018-8676-75155FEDBF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D3E3C312-ACC6-E7D9-781E-9D13A2703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15974664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53">
            <a:extLst>
              <a:ext uri="{FF2B5EF4-FFF2-40B4-BE49-F238E27FC236}">
                <a16:creationId xmlns:a16="http://schemas.microsoft.com/office/drawing/2014/main" id="{AC394EC8-1025-8379-592C-16B2B827C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Complementary Experiments – Hot PDR</a:t>
            </a:r>
            <a:endParaRPr lang="en-IT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41DA2B2-7641-F72B-A8D4-F126E288BCDC}"/>
              </a:ext>
            </a:extLst>
          </p:cNvPr>
          <p:cNvSpPr txBox="1"/>
          <p:nvPr/>
        </p:nvSpPr>
        <p:spPr>
          <a:xfrm>
            <a:off x="446534" y="1587897"/>
            <a:ext cx="11298932" cy="1994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sz="2200" b="1" dirty="0"/>
              <a:t>HOT-PDR: measurements at finite temperature </a:t>
            </a:r>
          </a:p>
          <a:p>
            <a:pPr>
              <a:lnSpc>
                <a:spcPct val="120000"/>
              </a:lnSpc>
            </a:pPr>
            <a:r>
              <a:rPr lang="en-GB" sz="2200" dirty="0"/>
              <a:t>To build a nucleus with a T, fusion evaporation reactions are needed</a:t>
            </a:r>
          </a:p>
          <a:p>
            <a:pPr>
              <a:lnSpc>
                <a:spcPct val="120000"/>
              </a:lnSpc>
            </a:pPr>
            <a:r>
              <a:rPr lang="en-GB" sz="2200" dirty="0"/>
              <a:t>Gamma yield from the CN decay.</a:t>
            </a:r>
          </a:p>
          <a:p>
            <a:pPr>
              <a:lnSpc>
                <a:spcPct val="120000"/>
              </a:lnSpc>
            </a:pPr>
            <a:r>
              <a:rPr lang="en-GB" sz="2200" dirty="0"/>
              <a:t>Two campaigns at IFIN Romania: </a:t>
            </a:r>
            <a:r>
              <a:rPr lang="en-GB" sz="2200" b="1" baseline="30000" dirty="0">
                <a:solidFill>
                  <a:schemeClr val="accent2"/>
                </a:solidFill>
              </a:rPr>
              <a:t>56</a:t>
            </a:r>
            <a:r>
              <a:rPr lang="en-GB" sz="2200" b="1" dirty="0">
                <a:solidFill>
                  <a:schemeClr val="accent2"/>
                </a:solidFill>
              </a:rPr>
              <a:t>Ni, </a:t>
            </a:r>
            <a:r>
              <a:rPr lang="en-GB" sz="2200" b="1" baseline="30000" dirty="0">
                <a:solidFill>
                  <a:schemeClr val="accent2"/>
                </a:solidFill>
              </a:rPr>
              <a:t>60</a:t>
            </a:r>
            <a:r>
              <a:rPr lang="en-GB" sz="2200" b="1" dirty="0">
                <a:solidFill>
                  <a:schemeClr val="accent2"/>
                </a:solidFill>
              </a:rPr>
              <a:t>Ni, </a:t>
            </a:r>
            <a:r>
              <a:rPr lang="en-GB" sz="2200" b="1" baseline="30000" dirty="0">
                <a:solidFill>
                  <a:schemeClr val="accent2"/>
                </a:solidFill>
              </a:rPr>
              <a:t>62</a:t>
            </a:r>
            <a:r>
              <a:rPr lang="en-GB" sz="2200" b="1" dirty="0">
                <a:solidFill>
                  <a:schemeClr val="accent2"/>
                </a:solidFill>
              </a:rPr>
              <a:t>Ni </a:t>
            </a:r>
            <a:r>
              <a:rPr lang="en-GB" sz="2200" dirty="0"/>
              <a:t>&amp; </a:t>
            </a:r>
            <a:r>
              <a:rPr lang="en-GB" sz="2200" b="1" baseline="30000" dirty="0">
                <a:solidFill>
                  <a:schemeClr val="accent3"/>
                </a:solidFill>
              </a:rPr>
              <a:t>64</a:t>
            </a:r>
            <a:r>
              <a:rPr lang="en-GB" sz="2200" b="1" dirty="0">
                <a:solidFill>
                  <a:schemeClr val="accent3"/>
                </a:solidFill>
              </a:rPr>
              <a:t>Ni, </a:t>
            </a:r>
            <a:r>
              <a:rPr lang="en-GB" sz="2200" b="1" baseline="30000" dirty="0">
                <a:solidFill>
                  <a:schemeClr val="accent3"/>
                </a:solidFill>
              </a:rPr>
              <a:t>66</a:t>
            </a:r>
            <a:r>
              <a:rPr lang="en-GB" sz="2200" b="1" dirty="0">
                <a:solidFill>
                  <a:schemeClr val="accent3"/>
                </a:solidFill>
              </a:rPr>
              <a:t>Ni</a:t>
            </a:r>
          </a:p>
          <a:p>
            <a:endParaRPr lang="en-IT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C3CDC2D-F96A-503A-AA7D-A6CE1753BF61}"/>
              </a:ext>
            </a:extLst>
          </p:cNvPr>
          <p:cNvSpPr txBox="1"/>
          <p:nvPr/>
        </p:nvSpPr>
        <p:spPr>
          <a:xfrm>
            <a:off x="930864" y="5740832"/>
            <a:ext cx="103302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200" b="1" baseline="30000" dirty="0">
                <a:solidFill>
                  <a:schemeClr val="accent6"/>
                </a:solidFill>
              </a:rPr>
              <a:t>62</a:t>
            </a:r>
            <a:r>
              <a:rPr lang="en-IT" sz="2200" b="1" dirty="0">
                <a:solidFill>
                  <a:schemeClr val="accent6"/>
                </a:solidFill>
              </a:rPr>
              <a:t>Ni and </a:t>
            </a:r>
            <a:r>
              <a:rPr lang="en-IT" sz="2200" b="1" baseline="30000" dirty="0">
                <a:solidFill>
                  <a:schemeClr val="accent6"/>
                </a:solidFill>
              </a:rPr>
              <a:t>64</a:t>
            </a:r>
            <a:r>
              <a:rPr lang="en-IT" sz="2200" b="1" dirty="0">
                <a:solidFill>
                  <a:schemeClr val="accent6"/>
                </a:solidFill>
              </a:rPr>
              <a:t>Ni were measured in both cases (T=0 &amp; T&gt;0) </a:t>
            </a:r>
          </a:p>
        </p:txBody>
      </p:sp>
      <p:pic>
        <p:nvPicPr>
          <p:cNvPr id="60" name="Picture 59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5330313A-88EF-F3F6-622B-5AF32922B25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72" y="3296099"/>
            <a:ext cx="11895040" cy="2484000"/>
          </a:xfrm>
          <a:prstGeom prst="rect">
            <a:avLst/>
          </a:prstGeom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E25CB343-0CEB-B9EB-B3FB-B03CEC0FCEAF}"/>
              </a:ext>
            </a:extLst>
          </p:cNvPr>
          <p:cNvSpPr txBox="1"/>
          <p:nvPr/>
        </p:nvSpPr>
        <p:spPr>
          <a:xfrm>
            <a:off x="692800" y="5181151"/>
            <a:ext cx="21090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baseline="30000" dirty="0">
                <a:solidFill>
                  <a:schemeClr val="accent2"/>
                </a:solidFill>
              </a:rPr>
              <a:t>32</a:t>
            </a:r>
            <a:r>
              <a:rPr lang="en-IT" sz="2000" b="1" dirty="0">
                <a:solidFill>
                  <a:schemeClr val="accent2"/>
                </a:solidFill>
              </a:rPr>
              <a:t>S + </a:t>
            </a:r>
            <a:r>
              <a:rPr lang="en-IT" sz="2000" b="1" baseline="30000" dirty="0">
                <a:solidFill>
                  <a:schemeClr val="accent2"/>
                </a:solidFill>
              </a:rPr>
              <a:t>24</a:t>
            </a:r>
            <a:r>
              <a:rPr lang="en-IT" sz="2000" b="1" dirty="0">
                <a:solidFill>
                  <a:schemeClr val="accent2"/>
                </a:solidFill>
              </a:rPr>
              <a:t>Mg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E7AF77D-06B5-8E09-7EC3-67015142D9B7}"/>
              </a:ext>
            </a:extLst>
          </p:cNvPr>
          <p:cNvSpPr txBox="1"/>
          <p:nvPr/>
        </p:nvSpPr>
        <p:spPr>
          <a:xfrm>
            <a:off x="3943113" y="5165557"/>
            <a:ext cx="21090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baseline="30000" dirty="0">
                <a:solidFill>
                  <a:schemeClr val="accent2"/>
                </a:solidFill>
              </a:rPr>
              <a:t>34</a:t>
            </a:r>
            <a:r>
              <a:rPr lang="en-IT" sz="2000" b="1" dirty="0">
                <a:solidFill>
                  <a:schemeClr val="accent2"/>
                </a:solidFill>
              </a:rPr>
              <a:t>S + </a:t>
            </a:r>
            <a:r>
              <a:rPr lang="en-IT" sz="2000" b="1" baseline="30000" dirty="0">
                <a:solidFill>
                  <a:schemeClr val="accent2"/>
                </a:solidFill>
              </a:rPr>
              <a:t>26</a:t>
            </a:r>
            <a:r>
              <a:rPr lang="en-IT" sz="2000" b="1" dirty="0">
                <a:solidFill>
                  <a:schemeClr val="accent2"/>
                </a:solidFill>
              </a:rPr>
              <a:t>Mg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95B24F6-D6C4-F9FF-691B-05F87C8F0997}"/>
              </a:ext>
            </a:extLst>
          </p:cNvPr>
          <p:cNvSpPr txBox="1"/>
          <p:nvPr/>
        </p:nvSpPr>
        <p:spPr>
          <a:xfrm>
            <a:off x="5516411" y="5175963"/>
            <a:ext cx="21090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baseline="30000" dirty="0">
                <a:solidFill>
                  <a:schemeClr val="accent2"/>
                </a:solidFill>
              </a:rPr>
              <a:t>36</a:t>
            </a:r>
            <a:r>
              <a:rPr lang="en-IT" sz="2000" b="1" dirty="0">
                <a:solidFill>
                  <a:schemeClr val="accent2"/>
                </a:solidFill>
              </a:rPr>
              <a:t>S + </a:t>
            </a:r>
            <a:r>
              <a:rPr lang="en-IT" sz="2000" b="1" baseline="30000" dirty="0">
                <a:solidFill>
                  <a:schemeClr val="accent2"/>
                </a:solidFill>
              </a:rPr>
              <a:t>26</a:t>
            </a:r>
            <a:r>
              <a:rPr lang="en-IT" sz="2000" b="1" dirty="0">
                <a:solidFill>
                  <a:schemeClr val="accent2"/>
                </a:solidFill>
              </a:rPr>
              <a:t>Mg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126F9866-6E09-A512-5251-D0F02332752D}"/>
              </a:ext>
            </a:extLst>
          </p:cNvPr>
          <p:cNvSpPr txBox="1"/>
          <p:nvPr/>
        </p:nvSpPr>
        <p:spPr>
          <a:xfrm>
            <a:off x="7094742" y="5177116"/>
            <a:ext cx="21090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baseline="30000" dirty="0">
                <a:solidFill>
                  <a:schemeClr val="accent3"/>
                </a:solidFill>
              </a:rPr>
              <a:t>16</a:t>
            </a:r>
            <a:r>
              <a:rPr lang="en-IT" sz="2000" b="1" dirty="0">
                <a:solidFill>
                  <a:schemeClr val="accent3"/>
                </a:solidFill>
              </a:rPr>
              <a:t>O + </a:t>
            </a:r>
            <a:r>
              <a:rPr lang="en-IT" sz="2000" b="1" baseline="30000" dirty="0">
                <a:solidFill>
                  <a:schemeClr val="accent3"/>
                </a:solidFill>
              </a:rPr>
              <a:t>48</a:t>
            </a:r>
            <a:r>
              <a:rPr lang="en-IT" sz="2000" b="1" dirty="0">
                <a:solidFill>
                  <a:schemeClr val="accent3"/>
                </a:solidFill>
              </a:rPr>
              <a:t>Ca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8FB3DC5-7BE1-C1A3-79C5-381B3BE517BE}"/>
              </a:ext>
            </a:extLst>
          </p:cNvPr>
          <p:cNvSpPr txBox="1"/>
          <p:nvPr/>
        </p:nvSpPr>
        <p:spPr>
          <a:xfrm>
            <a:off x="8642304" y="5161397"/>
            <a:ext cx="21090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baseline="30000" dirty="0">
                <a:solidFill>
                  <a:schemeClr val="accent3"/>
                </a:solidFill>
              </a:rPr>
              <a:t>168</a:t>
            </a:r>
            <a:r>
              <a:rPr lang="en-IT" sz="2000" b="1" dirty="0">
                <a:solidFill>
                  <a:schemeClr val="accent3"/>
                </a:solidFill>
              </a:rPr>
              <a:t>O + </a:t>
            </a:r>
            <a:r>
              <a:rPr lang="en-IT" sz="2000" b="1" baseline="30000" dirty="0">
                <a:solidFill>
                  <a:schemeClr val="accent3"/>
                </a:solidFill>
              </a:rPr>
              <a:t>48</a:t>
            </a:r>
            <a:r>
              <a:rPr lang="en-IT" sz="2000" b="1" dirty="0">
                <a:solidFill>
                  <a:schemeClr val="accent3"/>
                </a:solidFill>
              </a:rPr>
              <a:t>Ca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05038B7F-AEA0-09AD-580D-DD27B1F3BCF3}"/>
              </a:ext>
            </a:extLst>
          </p:cNvPr>
          <p:cNvSpPr/>
          <p:nvPr/>
        </p:nvSpPr>
        <p:spPr>
          <a:xfrm>
            <a:off x="5717079" y="3440759"/>
            <a:ext cx="787026" cy="809394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C562EA74-36E2-92A7-917E-1B907403458F}"/>
              </a:ext>
            </a:extLst>
          </p:cNvPr>
          <p:cNvSpPr/>
          <p:nvPr/>
        </p:nvSpPr>
        <p:spPr>
          <a:xfrm>
            <a:off x="7294650" y="3422874"/>
            <a:ext cx="787026" cy="809394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69E74EF-168E-4272-4308-3FE7AB776F78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13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907468-BB3E-E9A7-3E4B-66F58DFB8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9BAD9C-301B-ABAF-FD30-E2D779AFB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15242422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8554F1-F66C-4D62-675D-D807A3ED31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DB1F4-4766-621B-42FF-FAD66C212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T" dirty="0"/>
              <a:t>New Experiment: PDR in </a:t>
            </a:r>
            <a:r>
              <a:rPr lang="en-IT" baseline="30000" dirty="0"/>
              <a:t>64</a:t>
            </a:r>
            <a:r>
              <a:rPr lang="en-IT" dirty="0"/>
              <a:t>Z</a:t>
            </a:r>
            <a:r>
              <a:rPr lang="en-IT" cap="none" dirty="0"/>
              <a:t>n</a:t>
            </a:r>
            <a:r>
              <a:rPr lang="en-IT" dirty="0"/>
              <a:t> &amp; </a:t>
            </a:r>
            <a:r>
              <a:rPr lang="en-IT" baseline="30000" dirty="0"/>
              <a:t>66</a:t>
            </a:r>
            <a:r>
              <a:rPr lang="en-IT" dirty="0"/>
              <a:t>Z</a:t>
            </a:r>
            <a:r>
              <a:rPr lang="en-IT" cap="none" dirty="0"/>
              <a:t>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9E63A5-826A-FD47-5658-014B1F8854C2}"/>
              </a:ext>
            </a:extLst>
          </p:cNvPr>
          <p:cNvSpPr txBox="1"/>
          <p:nvPr/>
        </p:nvSpPr>
        <p:spPr>
          <a:xfrm>
            <a:off x="397421" y="1606808"/>
            <a:ext cx="11281354" cy="4981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sz="2400" b="1" dirty="0"/>
              <a:t>Why </a:t>
            </a:r>
            <a:r>
              <a:rPr lang="en-GB" sz="2400" b="1" baseline="30000" dirty="0"/>
              <a:t>64</a:t>
            </a:r>
            <a:r>
              <a:rPr lang="en-GB" sz="2400" b="1" dirty="0"/>
              <a:t>Zn? </a:t>
            </a: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34AA9475-F6AC-F9B4-954E-A964B16C90D9}"/>
              </a:ext>
            </a:extLst>
          </p:cNvPr>
          <p:cNvSpPr/>
          <p:nvPr/>
        </p:nvSpPr>
        <p:spPr>
          <a:xfrm>
            <a:off x="5453676" y="3790801"/>
            <a:ext cx="774286" cy="1511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pic>
        <p:nvPicPr>
          <p:cNvPr id="177" name="Picture 176">
            <a:extLst>
              <a:ext uri="{FF2B5EF4-FFF2-40B4-BE49-F238E27FC236}">
                <a16:creationId xmlns:a16="http://schemas.microsoft.com/office/drawing/2014/main" id="{49173888-C09C-C8DF-3859-252BAE5BC6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34515"/>
            <a:ext cx="8156898" cy="3420000"/>
          </a:xfrm>
          <a:prstGeom prst="rect">
            <a:avLst/>
          </a:prstGeom>
        </p:spPr>
      </p:pic>
      <p:pic>
        <p:nvPicPr>
          <p:cNvPr id="176" name="Picture 175" descr="A screenshot of a periodic table&#10;&#10;AI-generated content may be incorrect.">
            <a:extLst>
              <a:ext uri="{FF2B5EF4-FFF2-40B4-BE49-F238E27FC236}">
                <a16:creationId xmlns:a16="http://schemas.microsoft.com/office/drawing/2014/main" id="{FFC1C72F-56A4-E422-151F-6A390418681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1669" y="2218608"/>
            <a:ext cx="4263796" cy="1908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8" name="TextBox 177">
                <a:extLst>
                  <a:ext uri="{FF2B5EF4-FFF2-40B4-BE49-F238E27FC236}">
                    <a16:creationId xmlns:a16="http://schemas.microsoft.com/office/drawing/2014/main" id="{C6BA0D1B-C6BE-88B8-E0C7-D44327AEC5F1}"/>
                  </a:ext>
                </a:extLst>
              </p:cNvPr>
              <p:cNvSpPr txBox="1"/>
              <p:nvPr/>
            </p:nvSpPr>
            <p:spPr>
              <a:xfrm>
                <a:off x="446533" y="2104958"/>
                <a:ext cx="7035136" cy="7997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GB" sz="2000" dirty="0"/>
                  <a:t>PDR depend on N/Z and quadrupole deformation parameter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GB" sz="2000" dirty="0"/>
              </a:p>
              <a:p>
                <a:pPr>
                  <a:lnSpc>
                    <a:spcPct val="120000"/>
                  </a:lnSpc>
                </a:pPr>
                <a:r>
                  <a:rPr lang="en-IT" sz="2000" dirty="0"/>
                  <a:t>The nucleus with the highest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IT" sz="2000" dirty="0"/>
                  <a:t> in A=60 mass region is </a:t>
                </a:r>
                <a:r>
                  <a:rPr lang="en-IT" sz="2000" baseline="30000" dirty="0"/>
                  <a:t>64</a:t>
                </a:r>
                <a:r>
                  <a:rPr lang="en-IT" sz="2000" dirty="0"/>
                  <a:t>Zn.</a:t>
                </a:r>
              </a:p>
            </p:txBody>
          </p:sp>
        </mc:Choice>
        <mc:Fallback xmlns="">
          <p:sp>
            <p:nvSpPr>
              <p:cNvPr id="178" name="TextBox 177">
                <a:extLst>
                  <a:ext uri="{FF2B5EF4-FFF2-40B4-BE49-F238E27FC236}">
                    <a16:creationId xmlns:a16="http://schemas.microsoft.com/office/drawing/2014/main" id="{C6BA0D1B-C6BE-88B8-E0C7-D44327AEC5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533" y="2104958"/>
                <a:ext cx="7035136" cy="799771"/>
              </a:xfrm>
              <a:prstGeom prst="rect">
                <a:avLst/>
              </a:prstGeom>
              <a:blipFill>
                <a:blip r:embed="rId6"/>
                <a:stretch>
                  <a:fillRect l="-903" b="-125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9" name="Rectangle 178">
            <a:extLst>
              <a:ext uri="{FF2B5EF4-FFF2-40B4-BE49-F238E27FC236}">
                <a16:creationId xmlns:a16="http://schemas.microsoft.com/office/drawing/2014/main" id="{35625FC2-575C-32CF-443C-328082D144B1}"/>
              </a:ext>
            </a:extLst>
          </p:cNvPr>
          <p:cNvSpPr/>
          <p:nvPr/>
        </p:nvSpPr>
        <p:spPr>
          <a:xfrm>
            <a:off x="9914021" y="2242672"/>
            <a:ext cx="601579" cy="63288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4331A9C8-469F-CFF3-0B62-9E29D6EDB30E}"/>
              </a:ext>
            </a:extLst>
          </p:cNvPr>
          <p:cNvSpPr txBox="1"/>
          <p:nvPr/>
        </p:nvSpPr>
        <p:spPr>
          <a:xfrm>
            <a:off x="575894" y="6095378"/>
            <a:ext cx="73913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R. </a:t>
            </a:r>
            <a:r>
              <a:rPr lang="en-GB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Massarczyk</a:t>
            </a: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al. Phys. Rev. Lett. 112, 072501 (2014)</a:t>
            </a:r>
            <a:r>
              <a:rPr lang="en-I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IT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847B46-4F45-8127-CFAB-85428476D35E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14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E4788E-9171-B0A0-BA41-9F1261CA1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B17499-BB2B-EA6A-EAB7-996E900C0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12151305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BAC7E8-6384-4833-2BF0-17EB7CA03E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40443-4FFC-86A9-745E-22FC6E317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T" dirty="0"/>
              <a:t>New Experiment: PDR in </a:t>
            </a:r>
            <a:r>
              <a:rPr lang="en-IT" baseline="30000" dirty="0"/>
              <a:t>64</a:t>
            </a:r>
            <a:r>
              <a:rPr lang="en-IT" dirty="0"/>
              <a:t>Z</a:t>
            </a:r>
            <a:r>
              <a:rPr lang="en-IT" cap="none" dirty="0"/>
              <a:t>n</a:t>
            </a:r>
            <a:r>
              <a:rPr lang="en-IT" dirty="0"/>
              <a:t> &amp; </a:t>
            </a:r>
            <a:r>
              <a:rPr lang="en-IT" baseline="30000" dirty="0"/>
              <a:t>66</a:t>
            </a:r>
            <a:r>
              <a:rPr lang="en-IT" dirty="0"/>
              <a:t>Z</a:t>
            </a:r>
            <a:r>
              <a:rPr lang="en-IT" cap="none" dirty="0"/>
              <a:t>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3C64BF-0BE5-998D-7D2E-851654F2DABF}"/>
              </a:ext>
            </a:extLst>
          </p:cNvPr>
          <p:cNvSpPr txBox="1"/>
          <p:nvPr/>
        </p:nvSpPr>
        <p:spPr>
          <a:xfrm>
            <a:off x="397421" y="1606808"/>
            <a:ext cx="11281354" cy="4981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sz="2400" b="1" dirty="0"/>
              <a:t>Why </a:t>
            </a:r>
            <a:r>
              <a:rPr lang="en-GB" sz="2400" b="1" baseline="30000" dirty="0"/>
              <a:t>64</a:t>
            </a:r>
            <a:r>
              <a:rPr lang="en-GB" sz="2400" b="1" dirty="0"/>
              <a:t>Zn? </a:t>
            </a: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2353A078-3013-39E3-AB59-675C3792C0E3}"/>
              </a:ext>
            </a:extLst>
          </p:cNvPr>
          <p:cNvSpPr/>
          <p:nvPr/>
        </p:nvSpPr>
        <p:spPr>
          <a:xfrm>
            <a:off x="5453676" y="3790801"/>
            <a:ext cx="774286" cy="1511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pic>
        <p:nvPicPr>
          <p:cNvPr id="177" name="Picture 176">
            <a:extLst>
              <a:ext uri="{FF2B5EF4-FFF2-40B4-BE49-F238E27FC236}">
                <a16:creationId xmlns:a16="http://schemas.microsoft.com/office/drawing/2014/main" id="{204C7DBA-5B7F-A95F-D425-1935CD5E2E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34515"/>
            <a:ext cx="8156898" cy="3420000"/>
          </a:xfrm>
          <a:prstGeom prst="rect">
            <a:avLst/>
          </a:prstGeom>
        </p:spPr>
      </p:pic>
      <p:pic>
        <p:nvPicPr>
          <p:cNvPr id="176" name="Picture 175" descr="A screenshot of a periodic table&#10;&#10;AI-generated content may be incorrect.">
            <a:extLst>
              <a:ext uri="{FF2B5EF4-FFF2-40B4-BE49-F238E27FC236}">
                <a16:creationId xmlns:a16="http://schemas.microsoft.com/office/drawing/2014/main" id="{E0C41BF0-C616-6FEB-BA50-ADA58365A08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1669" y="2218608"/>
            <a:ext cx="4263796" cy="1908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8" name="TextBox 177">
                <a:extLst>
                  <a:ext uri="{FF2B5EF4-FFF2-40B4-BE49-F238E27FC236}">
                    <a16:creationId xmlns:a16="http://schemas.microsoft.com/office/drawing/2014/main" id="{9DE81978-1687-A241-63E1-AA5FC4437E9C}"/>
                  </a:ext>
                </a:extLst>
              </p:cNvPr>
              <p:cNvSpPr txBox="1"/>
              <p:nvPr/>
            </p:nvSpPr>
            <p:spPr>
              <a:xfrm>
                <a:off x="446533" y="2104958"/>
                <a:ext cx="7035136" cy="7997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GB" sz="2000" dirty="0"/>
                  <a:t>PDR depend on N/Z and quadrupole deformation parameter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GB" sz="2000" dirty="0"/>
              </a:p>
              <a:p>
                <a:pPr>
                  <a:lnSpc>
                    <a:spcPct val="120000"/>
                  </a:lnSpc>
                </a:pPr>
                <a:r>
                  <a:rPr lang="en-IT" sz="2000" dirty="0"/>
                  <a:t>The nucleus with the highest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IT" sz="2000" dirty="0"/>
                  <a:t> in A=60 mass region is </a:t>
                </a:r>
                <a:r>
                  <a:rPr lang="en-IT" sz="2000" baseline="30000" dirty="0"/>
                  <a:t>64</a:t>
                </a:r>
                <a:r>
                  <a:rPr lang="en-IT" sz="2000" dirty="0"/>
                  <a:t>Zn.</a:t>
                </a:r>
              </a:p>
            </p:txBody>
          </p:sp>
        </mc:Choice>
        <mc:Fallback xmlns="">
          <p:sp>
            <p:nvSpPr>
              <p:cNvPr id="178" name="TextBox 177">
                <a:extLst>
                  <a:ext uri="{FF2B5EF4-FFF2-40B4-BE49-F238E27FC236}">
                    <a16:creationId xmlns:a16="http://schemas.microsoft.com/office/drawing/2014/main" id="{9DE81978-1687-A241-63E1-AA5FC4437E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533" y="2104958"/>
                <a:ext cx="7035136" cy="799771"/>
              </a:xfrm>
              <a:prstGeom prst="rect">
                <a:avLst/>
              </a:prstGeom>
              <a:blipFill>
                <a:blip r:embed="rId5"/>
                <a:stretch>
                  <a:fillRect l="-903" b="-125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9" name="Rectangle 178">
            <a:extLst>
              <a:ext uri="{FF2B5EF4-FFF2-40B4-BE49-F238E27FC236}">
                <a16:creationId xmlns:a16="http://schemas.microsoft.com/office/drawing/2014/main" id="{9E00A36F-4B82-31E1-3B94-91886B13E8FA}"/>
              </a:ext>
            </a:extLst>
          </p:cNvPr>
          <p:cNvSpPr/>
          <p:nvPr/>
        </p:nvSpPr>
        <p:spPr>
          <a:xfrm>
            <a:off x="9914021" y="2242672"/>
            <a:ext cx="601579" cy="63288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D54650C5-6194-C9DF-E7E6-BFDC9082A6B1}"/>
              </a:ext>
            </a:extLst>
          </p:cNvPr>
          <p:cNvSpPr txBox="1"/>
          <p:nvPr/>
        </p:nvSpPr>
        <p:spPr>
          <a:xfrm>
            <a:off x="8071556" y="4259178"/>
            <a:ext cx="35339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200" b="1" dirty="0">
                <a:solidFill>
                  <a:srgbClr val="C00000"/>
                </a:solidFill>
              </a:rPr>
              <a:t>This year: from 15</a:t>
            </a:r>
            <a:r>
              <a:rPr lang="en-IT" sz="2200" b="1" baseline="30000" dirty="0">
                <a:solidFill>
                  <a:srgbClr val="C00000"/>
                </a:solidFill>
              </a:rPr>
              <a:t>th</a:t>
            </a:r>
            <a:r>
              <a:rPr lang="en-IT" sz="2200" b="1" dirty="0">
                <a:solidFill>
                  <a:srgbClr val="C00000"/>
                </a:solidFill>
              </a:rPr>
              <a:t> May</a:t>
            </a:r>
          </a:p>
        </p:txBody>
      </p: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709FE817-7401-E674-059E-D7B9E37B5FF9}"/>
              </a:ext>
            </a:extLst>
          </p:cNvPr>
          <p:cNvCxnSpPr>
            <a:cxnSpLocks/>
          </p:cNvCxnSpPr>
          <p:nvPr/>
        </p:nvCxnSpPr>
        <p:spPr>
          <a:xfrm flipV="1">
            <a:off x="9805481" y="2870611"/>
            <a:ext cx="360000" cy="1424663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TextBox 183">
            <a:extLst>
              <a:ext uri="{FF2B5EF4-FFF2-40B4-BE49-F238E27FC236}">
                <a16:creationId xmlns:a16="http://schemas.microsoft.com/office/drawing/2014/main" id="{05B0AC0D-E3F3-441F-847C-9915B843DFCB}"/>
              </a:ext>
            </a:extLst>
          </p:cNvPr>
          <p:cNvSpPr txBox="1"/>
          <p:nvPr/>
        </p:nvSpPr>
        <p:spPr>
          <a:xfrm>
            <a:off x="7967194" y="4690065"/>
            <a:ext cx="3778271" cy="153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noProof="0" dirty="0"/>
              <a:t>In this case, too, a complementary experiment on HOT-PDR in Zn isotopes will be proposed at the IFIN-HH tandem.</a:t>
            </a: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289B3690-A57D-DAA8-55AE-BF0D12A66B1D}"/>
              </a:ext>
            </a:extLst>
          </p:cNvPr>
          <p:cNvSpPr txBox="1"/>
          <p:nvPr/>
        </p:nvSpPr>
        <p:spPr>
          <a:xfrm>
            <a:off x="575894" y="6095378"/>
            <a:ext cx="73913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R. </a:t>
            </a:r>
            <a:r>
              <a:rPr lang="en-GB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Massarczyk</a:t>
            </a: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al. Phys. Rev. Lett. 112, 072501 (2014)</a:t>
            </a:r>
            <a:r>
              <a:rPr lang="en-I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IT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42E8855-BFDF-33D7-3D4F-602628F34380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14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45287E-9C92-296A-D321-886EC6783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17632A-6A42-7EFB-5498-EBF229AB5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23911232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E57CF4-381D-43E4-D468-0DC9039CF6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800B2-E31E-7E97-9F13-0498F1CC9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T" dirty="0"/>
              <a:t>New Experiment: PDR in </a:t>
            </a:r>
            <a:r>
              <a:rPr lang="en-IT" baseline="30000" dirty="0"/>
              <a:t>64</a:t>
            </a:r>
            <a:r>
              <a:rPr lang="en-IT" dirty="0"/>
              <a:t>Z</a:t>
            </a:r>
            <a:r>
              <a:rPr lang="en-IT" cap="none" dirty="0"/>
              <a:t>n</a:t>
            </a:r>
            <a:r>
              <a:rPr lang="en-IT" dirty="0"/>
              <a:t> &amp; </a:t>
            </a:r>
            <a:r>
              <a:rPr lang="en-IT" baseline="30000" dirty="0"/>
              <a:t>66</a:t>
            </a:r>
            <a:r>
              <a:rPr lang="en-IT" dirty="0"/>
              <a:t>Z</a:t>
            </a:r>
            <a:r>
              <a:rPr lang="en-IT" cap="none" dirty="0"/>
              <a:t>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57373C-4C98-CEF2-EAD2-A7C138EB4FD1}"/>
              </a:ext>
            </a:extLst>
          </p:cNvPr>
          <p:cNvSpPr txBox="1"/>
          <p:nvPr/>
        </p:nvSpPr>
        <p:spPr>
          <a:xfrm>
            <a:off x="397421" y="1606808"/>
            <a:ext cx="11281354" cy="4981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sz="2400" b="1" dirty="0"/>
              <a:t>Why </a:t>
            </a:r>
            <a:r>
              <a:rPr lang="en-GB" sz="2400" b="1" baseline="30000" dirty="0"/>
              <a:t>64</a:t>
            </a:r>
            <a:r>
              <a:rPr lang="en-GB" sz="2400" b="1" dirty="0"/>
              <a:t>Zn? </a:t>
            </a: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AD0B723A-A54D-C864-224B-CC1BF1D92E56}"/>
              </a:ext>
            </a:extLst>
          </p:cNvPr>
          <p:cNvSpPr/>
          <p:nvPr/>
        </p:nvSpPr>
        <p:spPr>
          <a:xfrm>
            <a:off x="5453676" y="3790801"/>
            <a:ext cx="774286" cy="1511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pic>
        <p:nvPicPr>
          <p:cNvPr id="177" name="Picture 176">
            <a:extLst>
              <a:ext uri="{FF2B5EF4-FFF2-40B4-BE49-F238E27FC236}">
                <a16:creationId xmlns:a16="http://schemas.microsoft.com/office/drawing/2014/main" id="{49E7AE21-9BCF-A7D4-4F11-8822028560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34515"/>
            <a:ext cx="8156898" cy="3420000"/>
          </a:xfrm>
          <a:prstGeom prst="rect">
            <a:avLst/>
          </a:prstGeom>
        </p:spPr>
      </p:pic>
      <p:pic>
        <p:nvPicPr>
          <p:cNvPr id="176" name="Picture 175" descr="A screenshot of a periodic table&#10;&#10;AI-generated content may be incorrect.">
            <a:extLst>
              <a:ext uri="{FF2B5EF4-FFF2-40B4-BE49-F238E27FC236}">
                <a16:creationId xmlns:a16="http://schemas.microsoft.com/office/drawing/2014/main" id="{A53D6BF1-BB42-F4C3-D085-10D3067CE49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1669" y="2218608"/>
            <a:ext cx="4263796" cy="1908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8" name="TextBox 177">
                <a:extLst>
                  <a:ext uri="{FF2B5EF4-FFF2-40B4-BE49-F238E27FC236}">
                    <a16:creationId xmlns:a16="http://schemas.microsoft.com/office/drawing/2014/main" id="{2A165C9A-CB9D-A9D7-B154-740FA093BB74}"/>
                  </a:ext>
                </a:extLst>
              </p:cNvPr>
              <p:cNvSpPr txBox="1"/>
              <p:nvPr/>
            </p:nvSpPr>
            <p:spPr>
              <a:xfrm>
                <a:off x="446533" y="2104958"/>
                <a:ext cx="7035136" cy="7997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GB" sz="2000" dirty="0"/>
                  <a:t>PDR depend on N/Z and quadrupole deformation parameter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GB" sz="2000" dirty="0"/>
              </a:p>
              <a:p>
                <a:pPr>
                  <a:lnSpc>
                    <a:spcPct val="120000"/>
                  </a:lnSpc>
                </a:pPr>
                <a:r>
                  <a:rPr lang="en-IT" sz="2000" dirty="0"/>
                  <a:t>The nucleus with the highest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IT" sz="2000" dirty="0"/>
                  <a:t> in A=60 mass region is </a:t>
                </a:r>
                <a:r>
                  <a:rPr lang="en-IT" sz="2000" baseline="30000" dirty="0"/>
                  <a:t>64</a:t>
                </a:r>
                <a:r>
                  <a:rPr lang="en-IT" sz="2000" dirty="0"/>
                  <a:t>Zn.</a:t>
                </a:r>
              </a:p>
            </p:txBody>
          </p:sp>
        </mc:Choice>
        <mc:Fallback xmlns="">
          <p:sp>
            <p:nvSpPr>
              <p:cNvPr id="178" name="TextBox 177">
                <a:extLst>
                  <a:ext uri="{FF2B5EF4-FFF2-40B4-BE49-F238E27FC236}">
                    <a16:creationId xmlns:a16="http://schemas.microsoft.com/office/drawing/2014/main" id="{2A165C9A-CB9D-A9D7-B154-740FA093BB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533" y="2104958"/>
                <a:ext cx="7035136" cy="799771"/>
              </a:xfrm>
              <a:prstGeom prst="rect">
                <a:avLst/>
              </a:prstGeom>
              <a:blipFill>
                <a:blip r:embed="rId5"/>
                <a:stretch>
                  <a:fillRect l="-903" b="-125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9" name="Rectangle 178">
            <a:extLst>
              <a:ext uri="{FF2B5EF4-FFF2-40B4-BE49-F238E27FC236}">
                <a16:creationId xmlns:a16="http://schemas.microsoft.com/office/drawing/2014/main" id="{C7B20404-F716-5656-058A-2EA50F085164}"/>
              </a:ext>
            </a:extLst>
          </p:cNvPr>
          <p:cNvSpPr/>
          <p:nvPr/>
        </p:nvSpPr>
        <p:spPr>
          <a:xfrm>
            <a:off x="9914021" y="2242672"/>
            <a:ext cx="601579" cy="63288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717D9E6D-A827-0548-1841-2495C7D07FF6}"/>
              </a:ext>
            </a:extLst>
          </p:cNvPr>
          <p:cNvSpPr txBox="1"/>
          <p:nvPr/>
        </p:nvSpPr>
        <p:spPr>
          <a:xfrm>
            <a:off x="8071556" y="4259178"/>
            <a:ext cx="35339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200" b="1" dirty="0">
                <a:solidFill>
                  <a:srgbClr val="C00000"/>
                </a:solidFill>
              </a:rPr>
              <a:t>This year: from 15</a:t>
            </a:r>
            <a:r>
              <a:rPr lang="en-IT" sz="2200" b="1" baseline="30000" dirty="0">
                <a:solidFill>
                  <a:srgbClr val="C00000"/>
                </a:solidFill>
              </a:rPr>
              <a:t>th</a:t>
            </a:r>
            <a:r>
              <a:rPr lang="en-IT" sz="2200" b="1" dirty="0">
                <a:solidFill>
                  <a:srgbClr val="C00000"/>
                </a:solidFill>
              </a:rPr>
              <a:t> May</a:t>
            </a:r>
          </a:p>
        </p:txBody>
      </p: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99D792B9-7B18-A3B5-465C-AF667B5A600D}"/>
              </a:ext>
            </a:extLst>
          </p:cNvPr>
          <p:cNvCxnSpPr>
            <a:cxnSpLocks/>
          </p:cNvCxnSpPr>
          <p:nvPr/>
        </p:nvCxnSpPr>
        <p:spPr>
          <a:xfrm flipV="1">
            <a:off x="9805481" y="2870611"/>
            <a:ext cx="360000" cy="1424663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TextBox 183">
            <a:extLst>
              <a:ext uri="{FF2B5EF4-FFF2-40B4-BE49-F238E27FC236}">
                <a16:creationId xmlns:a16="http://schemas.microsoft.com/office/drawing/2014/main" id="{534DE03E-9C62-AF9E-BE40-A12A6E5B2674}"/>
              </a:ext>
            </a:extLst>
          </p:cNvPr>
          <p:cNvSpPr txBox="1"/>
          <p:nvPr/>
        </p:nvSpPr>
        <p:spPr>
          <a:xfrm>
            <a:off x="7967194" y="4690065"/>
            <a:ext cx="3778271" cy="153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noProof="0" dirty="0"/>
              <a:t>In this case, too, a complementary experiment on HOT-PDR in Zn isotopes will be proposed at the IFIN-HH tandem.</a:t>
            </a: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C3CD83B5-998C-70F0-638F-6819320B65C7}"/>
              </a:ext>
            </a:extLst>
          </p:cNvPr>
          <p:cNvSpPr txBox="1"/>
          <p:nvPr/>
        </p:nvSpPr>
        <p:spPr>
          <a:xfrm>
            <a:off x="575894" y="6095378"/>
            <a:ext cx="73913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R. </a:t>
            </a:r>
            <a:r>
              <a:rPr lang="en-GB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Massarczyk</a:t>
            </a: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al. Phys. Rev. Lett. 112, 072501 (2014)</a:t>
            </a:r>
            <a:r>
              <a:rPr lang="en-I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IT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81CD47-348E-8F26-56E1-E76B185D33CE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14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EDF4BF2-179F-B946-79F1-DBBE73ABBB0C}"/>
              </a:ext>
            </a:extLst>
          </p:cNvPr>
          <p:cNvSpPr/>
          <p:nvPr/>
        </p:nvSpPr>
        <p:spPr>
          <a:xfrm>
            <a:off x="11118398" y="2241291"/>
            <a:ext cx="601579" cy="632883"/>
          </a:xfrm>
          <a:prstGeom prst="rect">
            <a:avLst/>
          </a:prstGeom>
          <a:noFill/>
          <a:ln w="38100">
            <a:solidFill>
              <a:srgbClr val="009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>
              <a:solidFill>
                <a:srgbClr val="0096FF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F1B392-3BBE-DA6D-3732-CAD480747AC9}"/>
              </a:ext>
            </a:extLst>
          </p:cNvPr>
          <p:cNvSpPr txBox="1"/>
          <p:nvPr/>
        </p:nvSpPr>
        <p:spPr>
          <a:xfrm>
            <a:off x="8293100" y="1619815"/>
            <a:ext cx="3426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baseline="30000" dirty="0">
                <a:solidFill>
                  <a:srgbClr val="0096FF"/>
                </a:solidFill>
              </a:rPr>
              <a:t>66</a:t>
            </a:r>
            <a:r>
              <a:rPr lang="en-IT" sz="2000" b="1" dirty="0">
                <a:solidFill>
                  <a:srgbClr val="0096FF"/>
                </a:solidFill>
              </a:rPr>
              <a:t>Zn has same N/Z of </a:t>
            </a:r>
            <a:r>
              <a:rPr lang="en-IT" sz="2000" b="1" baseline="30000" dirty="0">
                <a:solidFill>
                  <a:srgbClr val="0096FF"/>
                </a:solidFill>
              </a:rPr>
              <a:t>62</a:t>
            </a:r>
            <a:r>
              <a:rPr lang="en-IT" sz="2000" b="1" dirty="0">
                <a:solidFill>
                  <a:srgbClr val="0096FF"/>
                </a:solidFill>
              </a:rPr>
              <a:t>Ni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A248EE4-F838-E263-9B0A-4230A10404A6}"/>
              </a:ext>
            </a:extLst>
          </p:cNvPr>
          <p:cNvCxnSpPr>
            <a:stCxn id="6" idx="2"/>
          </p:cNvCxnSpPr>
          <p:nvPr/>
        </p:nvCxnSpPr>
        <p:spPr>
          <a:xfrm>
            <a:off x="10006440" y="2019925"/>
            <a:ext cx="1250568" cy="221366"/>
          </a:xfrm>
          <a:prstGeom prst="straightConnector1">
            <a:avLst/>
          </a:prstGeom>
          <a:ln w="57150">
            <a:solidFill>
              <a:srgbClr val="009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12EB8D-9173-5AE7-BA63-AE81D3926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2B706D1-C948-3A8E-3B7F-536999AAF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2836940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D799B-D429-833E-8D47-CC1309D90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ExPERIMENTAL SETUP &amp; tecnique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E8A184B5-72FB-C9C5-7559-9050C3C7FC88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IT" dirty="0"/>
                  <a:t>GQR &amp; PDR using </a:t>
                </a:r>
                <a14:m>
                  <m:oMath xmlns:m="http://schemas.openxmlformats.org/officeDocument/2006/math">
                    <m:r>
                      <a:rPr lang="it-IT" b="1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b="1" i="1" smtClean="0">
                        <a:latin typeface="Cambria Math" panose="02040503050406030204" pitchFamily="18" charset="0"/>
                      </a:rPr>
                      <m:t>𝒑</m:t>
                    </m:r>
                    <m:r>
                      <a:rPr lang="it-IT" b="1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it-IT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b="1" i="1" smtClean="0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p>
                        <m:r>
                          <a:rPr lang="it-IT" b="1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it-IT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IT" dirty="0"/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E8A184B5-72FB-C9C5-7559-9050C3C7FC8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 l="-805" t="-816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A4771A11-2B73-DA3A-D7EE-003AF0B5F81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6412" y="357809"/>
            <a:ext cx="11232000" cy="44527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1F3582-D78C-6147-65EB-CEFE8F16D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F0A8B2-6829-323E-74F0-514AC72A7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36159577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192ADA-8645-6A69-9149-221DAA5F9B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16A165-1E50-B027-1092-872A474C2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4017203"/>
            <a:ext cx="11029615" cy="1497507"/>
          </a:xfrm>
        </p:spPr>
        <p:txBody>
          <a:bodyPr/>
          <a:lstStyle/>
          <a:p>
            <a:r>
              <a:rPr lang="en-IT" dirty="0"/>
              <a:t>Motivation: ISGQR in </a:t>
            </a:r>
            <a:r>
              <a:rPr lang="en-IT" baseline="30000" dirty="0"/>
              <a:t>120</a:t>
            </a:r>
            <a:r>
              <a:rPr lang="en-IT" dirty="0"/>
              <a:t>S</a:t>
            </a:r>
            <a:r>
              <a:rPr lang="en-IT" cap="none" dirty="0"/>
              <a:t>n</a:t>
            </a:r>
            <a:r>
              <a:rPr lang="en-IT" dirty="0"/>
              <a:t> &amp; </a:t>
            </a:r>
            <a:r>
              <a:rPr lang="en-IT" baseline="30000" dirty="0"/>
              <a:t>208</a:t>
            </a:r>
            <a:r>
              <a:rPr lang="en-IT" dirty="0"/>
              <a:t>P</a:t>
            </a:r>
            <a:r>
              <a:rPr lang="en-IT" cap="none" dirty="0"/>
              <a:t>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1229D6C5-8416-DAA5-50CD-0B9388A6E912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581192" y="5641168"/>
                <a:ext cx="11029615" cy="600556"/>
              </a:xfrm>
            </p:spPr>
            <p:txBody>
              <a:bodyPr/>
              <a:lstStyle/>
              <a:p>
                <a:r>
                  <a:rPr lang="en-IT" dirty="0"/>
                  <a:t>ISGQR </a:t>
                </a:r>
                <a14:m>
                  <m:oMath xmlns:m="http://schemas.openxmlformats.org/officeDocument/2006/math">
                    <m:r>
                      <a:rPr lang="en-IT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en-IT" dirty="0"/>
                  <a:t> decay</a:t>
                </a: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1229D6C5-8416-DAA5-50CD-0B9388A6E91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581192" y="5641168"/>
                <a:ext cx="11029615" cy="600556"/>
              </a:xfrm>
              <a:blipFill>
                <a:blip r:embed="rId2"/>
                <a:stretch>
                  <a:fillRect l="-805" t="-833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D1E558E1-8F12-1D5F-F78A-C79C6AA9C4B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4530" r="18643" b="12218"/>
          <a:stretch>
            <a:fillRect/>
          </a:stretch>
        </p:blipFill>
        <p:spPr>
          <a:xfrm>
            <a:off x="424443" y="373680"/>
            <a:ext cx="5678747" cy="439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F84A42B-A342-52DD-16BB-46AAB2F8FF4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5907" r="7801"/>
          <a:stretch>
            <a:fillRect/>
          </a:stretch>
        </p:blipFill>
        <p:spPr>
          <a:xfrm>
            <a:off x="6118272" y="373680"/>
            <a:ext cx="5661977" cy="439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C818EEA3-4A88-60F9-43C0-D6CCD3982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5988BDE-F548-67A0-B60B-B4A254916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41360157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5DF7FE-E21C-4279-C617-E366421847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2D999105-0BCC-B859-1CB7-384E45AD0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894" y="494818"/>
            <a:ext cx="11029616" cy="988332"/>
          </a:xfrm>
        </p:spPr>
        <p:txBody>
          <a:bodyPr>
            <a:noAutofit/>
          </a:bodyPr>
          <a:lstStyle/>
          <a:p>
            <a:r>
              <a:rPr lang="en-IT" dirty="0"/>
              <a:t>The Experimental SETUP</a:t>
            </a: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6D380082-6566-48FC-F2B3-52ECA911410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57727" y="1642460"/>
            <a:ext cx="6876547" cy="4680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428CF28-E06B-667B-2FC0-532B0E5F83D6}"/>
              </a:ext>
            </a:extLst>
          </p:cNvPr>
          <p:cNvSpPr txBox="1"/>
          <p:nvPr/>
        </p:nvSpPr>
        <p:spPr>
          <a:xfrm>
            <a:off x="404603" y="1657666"/>
            <a:ext cx="2253123" cy="3015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IT" sz="2000" b="1" dirty="0">
                <a:solidFill>
                  <a:schemeClr val="accent1"/>
                </a:solidFill>
              </a:rPr>
              <a:t>GQR TARGETs:</a:t>
            </a:r>
          </a:p>
          <a:p>
            <a:pPr>
              <a:lnSpc>
                <a:spcPct val="120000"/>
              </a:lnSpc>
            </a:pPr>
            <a:r>
              <a:rPr lang="en-IT" sz="2000" baseline="30000" dirty="0"/>
              <a:t>208</a:t>
            </a:r>
            <a:r>
              <a:rPr lang="en-IT" sz="2000" dirty="0"/>
              <a:t>Pb </a:t>
            </a:r>
          </a:p>
          <a:p>
            <a:pPr>
              <a:lnSpc>
                <a:spcPct val="120000"/>
              </a:lnSpc>
            </a:pPr>
            <a:r>
              <a:rPr lang="en-IT" sz="2000" baseline="30000" dirty="0"/>
              <a:t>120</a:t>
            </a:r>
            <a:r>
              <a:rPr lang="en-IT" sz="2000" dirty="0"/>
              <a:t>Sn</a:t>
            </a:r>
            <a:endParaRPr lang="en-IT" sz="2000" baseline="30000" dirty="0"/>
          </a:p>
          <a:p>
            <a:pPr>
              <a:lnSpc>
                <a:spcPct val="120000"/>
              </a:lnSpc>
            </a:pPr>
            <a:endParaRPr lang="en-IT" sz="2000" dirty="0"/>
          </a:p>
          <a:p>
            <a:pPr>
              <a:lnSpc>
                <a:spcPct val="120000"/>
              </a:lnSpc>
            </a:pPr>
            <a:endParaRPr lang="en-IT" sz="2000" b="1" dirty="0">
              <a:solidFill>
                <a:srgbClr val="FFC000"/>
              </a:solidFill>
            </a:endParaRPr>
          </a:p>
          <a:p>
            <a:pPr>
              <a:lnSpc>
                <a:spcPct val="120000"/>
              </a:lnSpc>
            </a:pPr>
            <a:r>
              <a:rPr lang="en-IT" sz="2000" b="1" dirty="0">
                <a:solidFill>
                  <a:srgbClr val="FFC000"/>
                </a:solidFill>
              </a:rPr>
              <a:t>PROTON BEAM:</a:t>
            </a:r>
          </a:p>
          <a:p>
            <a:pPr>
              <a:lnSpc>
                <a:spcPct val="120000"/>
              </a:lnSpc>
            </a:pPr>
            <a:r>
              <a:rPr lang="en-IT" sz="2000" b="1" dirty="0">
                <a:solidFill>
                  <a:srgbClr val="FFC000"/>
                </a:solidFill>
              </a:rPr>
              <a:t>155 MeV </a:t>
            </a:r>
            <a:r>
              <a:rPr lang="en-IT" sz="2000" b="1" baseline="30000" dirty="0">
                <a:solidFill>
                  <a:srgbClr val="FFC000"/>
                </a:solidFill>
              </a:rPr>
              <a:t>208</a:t>
            </a:r>
            <a:r>
              <a:rPr lang="en-IT" sz="2000" b="1" dirty="0">
                <a:solidFill>
                  <a:srgbClr val="FFC000"/>
                </a:solidFill>
              </a:rPr>
              <a:t>Pb</a:t>
            </a:r>
          </a:p>
          <a:p>
            <a:pPr>
              <a:lnSpc>
                <a:spcPct val="120000"/>
              </a:lnSpc>
            </a:pPr>
            <a:r>
              <a:rPr lang="en-IT" sz="2000" b="1" dirty="0">
                <a:solidFill>
                  <a:srgbClr val="FFC000"/>
                </a:solidFill>
              </a:rPr>
              <a:t>200 MeV </a:t>
            </a:r>
            <a:r>
              <a:rPr lang="en-IT" sz="2000" b="1" baseline="30000" dirty="0">
                <a:solidFill>
                  <a:srgbClr val="FFC000"/>
                </a:solidFill>
              </a:rPr>
              <a:t>120</a:t>
            </a:r>
            <a:r>
              <a:rPr lang="en-IT" sz="2000" b="1" dirty="0">
                <a:solidFill>
                  <a:srgbClr val="FFC000"/>
                </a:solidFill>
              </a:rPr>
              <a:t>Sn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C8808B2-A922-2FFD-12EB-8E2186367C0B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16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914483-754D-7028-0022-6FD048DCD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3E5689-BD5F-28B0-8BD8-955338D35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27331996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5212C1-3F1C-C6A9-2424-A7AF7CABF1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3B875E40-5D8E-2D44-1D8F-1FB1DF9FB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894" y="494818"/>
            <a:ext cx="11029616" cy="988332"/>
          </a:xfrm>
        </p:spPr>
        <p:txBody>
          <a:bodyPr>
            <a:noAutofit/>
          </a:bodyPr>
          <a:lstStyle/>
          <a:p>
            <a:r>
              <a:rPr lang="en-IT" dirty="0"/>
              <a:t>The Experimental SETUP</a:t>
            </a: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2BA43D1A-79A0-6C87-1257-21240DDD2EA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57727" y="1642460"/>
            <a:ext cx="6876547" cy="4680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9A3D9B8-E80F-2CFE-78FB-ED209482D0F4}"/>
              </a:ext>
            </a:extLst>
          </p:cNvPr>
          <p:cNvSpPr txBox="1"/>
          <p:nvPr/>
        </p:nvSpPr>
        <p:spPr>
          <a:xfrm>
            <a:off x="404603" y="1657666"/>
            <a:ext cx="2253123" cy="3015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IT" sz="2000" b="1" dirty="0">
                <a:solidFill>
                  <a:schemeClr val="accent1"/>
                </a:solidFill>
              </a:rPr>
              <a:t>PDR TARGETs:</a:t>
            </a:r>
          </a:p>
          <a:p>
            <a:pPr>
              <a:lnSpc>
                <a:spcPct val="120000"/>
              </a:lnSpc>
            </a:pPr>
            <a:r>
              <a:rPr lang="en-IT" sz="2000" baseline="30000" dirty="0"/>
              <a:t>64</a:t>
            </a:r>
            <a:r>
              <a:rPr lang="en-IT" sz="2000" dirty="0"/>
              <a:t>Ni 30 mg/cm</a:t>
            </a:r>
            <a:r>
              <a:rPr lang="en-IT" sz="2000" baseline="30000" dirty="0"/>
              <a:t>2</a:t>
            </a:r>
            <a:r>
              <a:rPr lang="en-IT" sz="2000" dirty="0"/>
              <a:t>  </a:t>
            </a:r>
            <a:r>
              <a:rPr lang="en-IT" sz="2000" baseline="30000" dirty="0"/>
              <a:t>62</a:t>
            </a:r>
            <a:r>
              <a:rPr lang="en-IT" sz="2000" dirty="0"/>
              <a:t>Ni 100 mg/cm</a:t>
            </a:r>
            <a:r>
              <a:rPr lang="en-IT" sz="2000" baseline="30000" dirty="0"/>
              <a:t>2</a:t>
            </a:r>
            <a:endParaRPr lang="en-IT" sz="2000" dirty="0"/>
          </a:p>
          <a:p>
            <a:pPr>
              <a:lnSpc>
                <a:spcPct val="120000"/>
              </a:lnSpc>
            </a:pPr>
            <a:r>
              <a:rPr lang="en-IT" sz="2000" baseline="30000" dirty="0"/>
              <a:t>58</a:t>
            </a:r>
            <a:r>
              <a:rPr lang="en-IT" sz="2000" dirty="0"/>
              <a:t>Ni 200 mg/cm</a:t>
            </a:r>
            <a:r>
              <a:rPr lang="en-IT" sz="2000" baseline="30000" dirty="0"/>
              <a:t>2</a:t>
            </a:r>
          </a:p>
          <a:p>
            <a:pPr>
              <a:lnSpc>
                <a:spcPct val="120000"/>
              </a:lnSpc>
            </a:pPr>
            <a:r>
              <a:rPr lang="en-IT" sz="2000" baseline="30000" dirty="0">
                <a:solidFill>
                  <a:schemeClr val="accent2"/>
                </a:solidFill>
              </a:rPr>
              <a:t>64</a:t>
            </a:r>
            <a:r>
              <a:rPr lang="en-IT" sz="2000" dirty="0">
                <a:solidFill>
                  <a:schemeClr val="accent2"/>
                </a:solidFill>
              </a:rPr>
              <a:t>Zn 80 mg/cm</a:t>
            </a:r>
            <a:r>
              <a:rPr lang="en-IT" sz="2000" baseline="30000" dirty="0">
                <a:solidFill>
                  <a:schemeClr val="accent2"/>
                </a:solidFill>
              </a:rPr>
              <a:t>2</a:t>
            </a:r>
          </a:p>
          <a:p>
            <a:pPr>
              <a:lnSpc>
                <a:spcPct val="120000"/>
              </a:lnSpc>
            </a:pPr>
            <a:r>
              <a:rPr lang="en-IT" sz="2000" b="1" dirty="0">
                <a:solidFill>
                  <a:srgbClr val="FFC000"/>
                </a:solidFill>
              </a:rPr>
              <a:t>PROTON BEAM:</a:t>
            </a:r>
          </a:p>
          <a:p>
            <a:pPr>
              <a:lnSpc>
                <a:spcPct val="120000"/>
              </a:lnSpc>
            </a:pPr>
            <a:r>
              <a:rPr lang="en-IT" sz="2000" b="1" dirty="0">
                <a:solidFill>
                  <a:srgbClr val="FFC000"/>
                </a:solidFill>
              </a:rPr>
              <a:t>180 MeV</a:t>
            </a:r>
          </a:p>
          <a:p>
            <a:pPr>
              <a:lnSpc>
                <a:spcPct val="120000"/>
              </a:lnSpc>
            </a:pPr>
            <a:r>
              <a:rPr lang="en-IT" sz="2000" b="1" dirty="0">
                <a:solidFill>
                  <a:srgbClr val="FFC000"/>
                </a:solidFill>
              </a:rPr>
              <a:t>0.4 nA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8145905-C0E3-61E6-ED54-F39917582FB5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16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2DEAA4-7CA2-6C99-AE06-A98A247E2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2C2DB2-BEBA-4D95-946B-056464B11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39605695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8DFC60-2749-25BA-4918-647DDA7C2C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99123637-21AB-3C99-FE83-72CCF0752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894" y="494818"/>
            <a:ext cx="11029616" cy="988332"/>
          </a:xfrm>
        </p:spPr>
        <p:txBody>
          <a:bodyPr>
            <a:noAutofit/>
          </a:bodyPr>
          <a:lstStyle/>
          <a:p>
            <a:r>
              <a:rPr lang="en-IT" dirty="0"/>
              <a:t>The Experimental SETUP</a:t>
            </a: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3BD2D6AC-41FD-F95E-EDB9-A452A4B11D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57727" y="1642460"/>
            <a:ext cx="6876547" cy="4680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6123F9A-F36C-07FE-14E1-FDE6DB297FB3}"/>
              </a:ext>
            </a:extLst>
          </p:cNvPr>
          <p:cNvSpPr txBox="1"/>
          <p:nvPr/>
        </p:nvSpPr>
        <p:spPr>
          <a:xfrm>
            <a:off x="404603" y="1657666"/>
            <a:ext cx="2253123" cy="3015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IT" sz="2000" b="1" dirty="0">
                <a:solidFill>
                  <a:schemeClr val="accent1"/>
                </a:solidFill>
              </a:rPr>
              <a:t>PDR TARGETs:</a:t>
            </a:r>
          </a:p>
          <a:p>
            <a:pPr>
              <a:lnSpc>
                <a:spcPct val="120000"/>
              </a:lnSpc>
            </a:pPr>
            <a:r>
              <a:rPr lang="en-IT" sz="2000" baseline="30000" dirty="0"/>
              <a:t>64</a:t>
            </a:r>
            <a:r>
              <a:rPr lang="en-IT" sz="2000" dirty="0"/>
              <a:t>Ni 30 mg/cm</a:t>
            </a:r>
            <a:r>
              <a:rPr lang="en-IT" sz="2000" baseline="30000" dirty="0"/>
              <a:t>2</a:t>
            </a:r>
            <a:r>
              <a:rPr lang="en-IT" sz="2000" dirty="0"/>
              <a:t>  </a:t>
            </a:r>
            <a:r>
              <a:rPr lang="en-IT" sz="2000" baseline="30000" dirty="0"/>
              <a:t>62</a:t>
            </a:r>
            <a:r>
              <a:rPr lang="en-IT" sz="2000" dirty="0"/>
              <a:t>Ni 100 mg/cm</a:t>
            </a:r>
            <a:r>
              <a:rPr lang="en-IT" sz="2000" baseline="30000" dirty="0"/>
              <a:t>2</a:t>
            </a:r>
            <a:endParaRPr lang="en-IT" sz="2000" dirty="0"/>
          </a:p>
          <a:p>
            <a:pPr>
              <a:lnSpc>
                <a:spcPct val="120000"/>
              </a:lnSpc>
            </a:pPr>
            <a:r>
              <a:rPr lang="en-IT" sz="2000" baseline="30000" dirty="0"/>
              <a:t>58</a:t>
            </a:r>
            <a:r>
              <a:rPr lang="en-IT" sz="2000" dirty="0"/>
              <a:t>Ni 200 mg/cm</a:t>
            </a:r>
            <a:r>
              <a:rPr lang="en-IT" sz="2000" baseline="30000" dirty="0"/>
              <a:t>2</a:t>
            </a:r>
          </a:p>
          <a:p>
            <a:pPr>
              <a:lnSpc>
                <a:spcPct val="120000"/>
              </a:lnSpc>
            </a:pPr>
            <a:r>
              <a:rPr lang="en-IT" sz="2000" baseline="30000" dirty="0">
                <a:solidFill>
                  <a:schemeClr val="accent2"/>
                </a:solidFill>
              </a:rPr>
              <a:t>64</a:t>
            </a:r>
            <a:r>
              <a:rPr lang="en-IT" sz="2000" dirty="0">
                <a:solidFill>
                  <a:schemeClr val="accent2"/>
                </a:solidFill>
              </a:rPr>
              <a:t>Zn 80 mg/cm</a:t>
            </a:r>
            <a:r>
              <a:rPr lang="en-IT" sz="2000" baseline="30000" dirty="0">
                <a:solidFill>
                  <a:schemeClr val="accent2"/>
                </a:solidFill>
              </a:rPr>
              <a:t>2</a:t>
            </a:r>
          </a:p>
          <a:p>
            <a:pPr>
              <a:lnSpc>
                <a:spcPct val="120000"/>
              </a:lnSpc>
            </a:pPr>
            <a:r>
              <a:rPr lang="en-IT" sz="2000" b="1" dirty="0">
                <a:solidFill>
                  <a:srgbClr val="FFC000"/>
                </a:solidFill>
              </a:rPr>
              <a:t>PROTON BEAM:</a:t>
            </a:r>
          </a:p>
          <a:p>
            <a:pPr>
              <a:lnSpc>
                <a:spcPct val="120000"/>
              </a:lnSpc>
            </a:pPr>
            <a:r>
              <a:rPr lang="en-IT" sz="2000" b="1" dirty="0">
                <a:solidFill>
                  <a:srgbClr val="FFC000"/>
                </a:solidFill>
              </a:rPr>
              <a:t>180 MeV</a:t>
            </a:r>
          </a:p>
          <a:p>
            <a:pPr>
              <a:lnSpc>
                <a:spcPct val="120000"/>
              </a:lnSpc>
            </a:pPr>
            <a:r>
              <a:rPr lang="en-IT" sz="2000" b="1" dirty="0">
                <a:solidFill>
                  <a:srgbClr val="FFC000"/>
                </a:solidFill>
              </a:rPr>
              <a:t>0.4 nA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A32CF2-EFFB-4BA0-143B-37D447A9532C}"/>
              </a:ext>
            </a:extLst>
          </p:cNvPr>
          <p:cNvSpPr txBox="1"/>
          <p:nvPr/>
        </p:nvSpPr>
        <p:spPr>
          <a:xfrm>
            <a:off x="9737796" y="5526921"/>
            <a:ext cx="1980187" cy="795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IT" sz="2000" b="1" dirty="0">
                <a:solidFill>
                  <a:srgbClr val="00B0F0"/>
                </a:solidFill>
              </a:rPr>
              <a:t>4 LaBr</a:t>
            </a:r>
            <a:r>
              <a:rPr lang="en-IT" sz="2000" b="1" baseline="-25000" dirty="0">
                <a:solidFill>
                  <a:srgbClr val="00B0F0"/>
                </a:solidFill>
              </a:rPr>
              <a:t>3</a:t>
            </a:r>
            <a:r>
              <a:rPr lang="en-IT" sz="2000" b="1" dirty="0">
                <a:solidFill>
                  <a:srgbClr val="00B0F0"/>
                </a:solidFill>
              </a:rPr>
              <a:t>:Ce </a:t>
            </a:r>
          </a:p>
          <a:p>
            <a:pPr algn="r">
              <a:lnSpc>
                <a:spcPct val="120000"/>
              </a:lnSpc>
            </a:pPr>
            <a:r>
              <a:rPr lang="en-GB" sz="2000" dirty="0"/>
              <a:t>S</a:t>
            </a:r>
            <a:r>
              <a:rPr lang="en-IT" sz="2000" dirty="0"/>
              <a:t>ize: 3.5” x 8”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A37B74-F5F5-702E-179E-AE32206448CB}"/>
              </a:ext>
            </a:extLst>
          </p:cNvPr>
          <p:cNvSpPr txBox="1"/>
          <p:nvPr/>
        </p:nvSpPr>
        <p:spPr>
          <a:xfrm>
            <a:off x="404602" y="4828011"/>
            <a:ext cx="3722229" cy="153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IT" sz="2000" b="1" dirty="0">
                <a:solidFill>
                  <a:schemeClr val="accent6"/>
                </a:solidFill>
              </a:rPr>
              <a:t>PARIS DETECTORS:</a:t>
            </a:r>
          </a:p>
          <a:p>
            <a:pPr>
              <a:lnSpc>
                <a:spcPct val="120000"/>
              </a:lnSpc>
            </a:pPr>
            <a:r>
              <a:rPr lang="en-IT" sz="2000" dirty="0"/>
              <a:t>Phoswich </a:t>
            </a:r>
            <a:br>
              <a:rPr lang="en-IT" sz="2000" dirty="0"/>
            </a:br>
            <a:r>
              <a:rPr lang="en-IT" sz="2000" dirty="0"/>
              <a:t>CeBr</a:t>
            </a:r>
            <a:r>
              <a:rPr lang="en-IT" sz="2000" baseline="-25000" dirty="0"/>
              <a:t>3</a:t>
            </a:r>
            <a:r>
              <a:rPr lang="en-IT" sz="2000" dirty="0"/>
              <a:t> or LaBr</a:t>
            </a:r>
            <a:r>
              <a:rPr lang="en-IT" sz="2000" baseline="-25000" dirty="0"/>
              <a:t>3</a:t>
            </a:r>
            <a:r>
              <a:rPr lang="en-IT" sz="2000" dirty="0"/>
              <a:t>:Ce + NaI</a:t>
            </a:r>
          </a:p>
          <a:p>
            <a:pPr>
              <a:lnSpc>
                <a:spcPct val="120000"/>
              </a:lnSpc>
            </a:pPr>
            <a:r>
              <a:rPr lang="en-IT" sz="2000" dirty="0"/>
              <a:t>Energy range up to 20 MeV.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0BA85BD-C044-7A98-7D64-A965EBF28981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16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689FC1C-BD66-8EAB-3659-50764E8D5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EB4DF47-1E8B-27DB-18C7-C1421296E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4125978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06B519-0F5E-6D91-64F3-7650A8A014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6EF90EF-4D76-6807-39FE-36660A8AB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894" y="494818"/>
            <a:ext cx="11029616" cy="988332"/>
          </a:xfrm>
        </p:spPr>
        <p:txBody>
          <a:bodyPr>
            <a:noAutofit/>
          </a:bodyPr>
          <a:lstStyle/>
          <a:p>
            <a:r>
              <a:rPr lang="en-IT" dirty="0"/>
              <a:t>The Experimental SETUP</a:t>
            </a: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6C3CB641-4735-89DD-EF1E-AFB6F6521AD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57727" y="1642460"/>
            <a:ext cx="6876547" cy="4680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83EE17-ECDD-BD4E-0D50-0CF6CB0D6071}"/>
              </a:ext>
            </a:extLst>
          </p:cNvPr>
          <p:cNvSpPr txBox="1"/>
          <p:nvPr/>
        </p:nvSpPr>
        <p:spPr>
          <a:xfrm>
            <a:off x="404603" y="1657666"/>
            <a:ext cx="2253123" cy="3015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IT" sz="2000" b="1" dirty="0">
                <a:solidFill>
                  <a:schemeClr val="accent1"/>
                </a:solidFill>
              </a:rPr>
              <a:t>PDR TARGETs:</a:t>
            </a:r>
          </a:p>
          <a:p>
            <a:pPr>
              <a:lnSpc>
                <a:spcPct val="120000"/>
              </a:lnSpc>
            </a:pPr>
            <a:r>
              <a:rPr lang="en-IT" sz="2000" baseline="30000" dirty="0"/>
              <a:t>64</a:t>
            </a:r>
            <a:r>
              <a:rPr lang="en-IT" sz="2000" dirty="0"/>
              <a:t>Ni 30 mg/cm</a:t>
            </a:r>
            <a:r>
              <a:rPr lang="en-IT" sz="2000" baseline="30000" dirty="0"/>
              <a:t>2</a:t>
            </a:r>
            <a:r>
              <a:rPr lang="en-IT" sz="2000" dirty="0"/>
              <a:t>  </a:t>
            </a:r>
            <a:r>
              <a:rPr lang="en-IT" sz="2000" baseline="30000" dirty="0"/>
              <a:t>62</a:t>
            </a:r>
            <a:r>
              <a:rPr lang="en-IT" sz="2000" dirty="0"/>
              <a:t>Ni 100 mg/cm</a:t>
            </a:r>
            <a:r>
              <a:rPr lang="en-IT" sz="2000" baseline="30000" dirty="0"/>
              <a:t>2</a:t>
            </a:r>
            <a:endParaRPr lang="en-IT" sz="2000" dirty="0"/>
          </a:p>
          <a:p>
            <a:pPr>
              <a:lnSpc>
                <a:spcPct val="120000"/>
              </a:lnSpc>
            </a:pPr>
            <a:r>
              <a:rPr lang="en-IT" sz="2000" baseline="30000" dirty="0"/>
              <a:t>58</a:t>
            </a:r>
            <a:r>
              <a:rPr lang="en-IT" sz="2000" dirty="0"/>
              <a:t>Ni 200 mg/cm</a:t>
            </a:r>
            <a:r>
              <a:rPr lang="en-IT" sz="2000" baseline="30000" dirty="0"/>
              <a:t>2</a:t>
            </a:r>
          </a:p>
          <a:p>
            <a:pPr>
              <a:lnSpc>
                <a:spcPct val="120000"/>
              </a:lnSpc>
            </a:pPr>
            <a:r>
              <a:rPr lang="en-IT" sz="2000" baseline="30000" dirty="0">
                <a:solidFill>
                  <a:schemeClr val="accent2"/>
                </a:solidFill>
              </a:rPr>
              <a:t>64</a:t>
            </a:r>
            <a:r>
              <a:rPr lang="en-IT" sz="2000" dirty="0">
                <a:solidFill>
                  <a:schemeClr val="accent2"/>
                </a:solidFill>
              </a:rPr>
              <a:t>Zn 80 mg/cm</a:t>
            </a:r>
            <a:r>
              <a:rPr lang="en-IT" sz="2000" baseline="30000" dirty="0">
                <a:solidFill>
                  <a:schemeClr val="accent2"/>
                </a:solidFill>
              </a:rPr>
              <a:t>2</a:t>
            </a:r>
          </a:p>
          <a:p>
            <a:pPr>
              <a:lnSpc>
                <a:spcPct val="120000"/>
              </a:lnSpc>
            </a:pPr>
            <a:r>
              <a:rPr lang="en-IT" sz="2000" b="1" dirty="0">
                <a:solidFill>
                  <a:srgbClr val="FFC000"/>
                </a:solidFill>
              </a:rPr>
              <a:t>PROTON BEAM:</a:t>
            </a:r>
          </a:p>
          <a:p>
            <a:pPr>
              <a:lnSpc>
                <a:spcPct val="120000"/>
              </a:lnSpc>
            </a:pPr>
            <a:r>
              <a:rPr lang="en-IT" sz="2000" b="1" dirty="0">
                <a:solidFill>
                  <a:srgbClr val="FFC000"/>
                </a:solidFill>
              </a:rPr>
              <a:t>180 MeV</a:t>
            </a:r>
          </a:p>
          <a:p>
            <a:pPr>
              <a:lnSpc>
                <a:spcPct val="120000"/>
              </a:lnSpc>
            </a:pPr>
            <a:r>
              <a:rPr lang="en-IT" sz="2000" b="1" dirty="0">
                <a:solidFill>
                  <a:srgbClr val="FFC000"/>
                </a:solidFill>
              </a:rPr>
              <a:t>0.4 nA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6149D5-63CE-5161-C517-559B233D30BA}"/>
              </a:ext>
            </a:extLst>
          </p:cNvPr>
          <p:cNvSpPr txBox="1"/>
          <p:nvPr/>
        </p:nvSpPr>
        <p:spPr>
          <a:xfrm>
            <a:off x="9379385" y="1730232"/>
            <a:ext cx="2338598" cy="2888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sz="2000" b="1" dirty="0">
                <a:solidFill>
                  <a:schemeClr val="accent5"/>
                </a:solidFill>
              </a:rPr>
              <a:t>32 KRATTA TELESCOPES</a:t>
            </a:r>
            <a:r>
              <a:rPr lang="en-IT" sz="2000" dirty="0">
                <a:solidFill>
                  <a:schemeClr val="accent5"/>
                </a:solidFill>
              </a:rPr>
              <a:t>:</a:t>
            </a:r>
          </a:p>
          <a:p>
            <a:pPr algn="r">
              <a:lnSpc>
                <a:spcPct val="120000"/>
              </a:lnSpc>
            </a:pPr>
            <a:r>
              <a:rPr lang="en-IT" sz="2000" dirty="0"/>
              <a:t>6 column of 5 detectos each</a:t>
            </a:r>
          </a:p>
          <a:p>
            <a:pPr algn="r">
              <a:lnSpc>
                <a:spcPct val="120000"/>
              </a:lnSpc>
            </a:pPr>
            <a:r>
              <a:rPr lang="en-GB" sz="2000" dirty="0"/>
              <a:t>R</a:t>
            </a:r>
            <a:r>
              <a:rPr lang="en-IT" sz="2000" dirty="0"/>
              <a:t>esolution: </a:t>
            </a:r>
            <a:br>
              <a:rPr lang="en-IT" sz="2000" dirty="0"/>
            </a:br>
            <a:r>
              <a:rPr lang="en-IT" sz="2000" dirty="0"/>
              <a:t>2 MeV (FWHM)</a:t>
            </a:r>
          </a:p>
          <a:p>
            <a:pPr algn="r">
              <a:lnSpc>
                <a:spcPct val="120000"/>
              </a:lnSpc>
            </a:pPr>
            <a:r>
              <a:rPr lang="en-IT" sz="2000" dirty="0"/>
              <a:t>Angular resolution: 0.8°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4792807-374E-78C5-8E9F-55B16004AD50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16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730B4D-CBD8-1BAA-8FD5-690A3BD0773B}"/>
              </a:ext>
            </a:extLst>
          </p:cNvPr>
          <p:cNvSpPr txBox="1"/>
          <p:nvPr/>
        </p:nvSpPr>
        <p:spPr>
          <a:xfrm>
            <a:off x="9737796" y="5526921"/>
            <a:ext cx="1980187" cy="795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IT" sz="2000" b="1" dirty="0">
                <a:solidFill>
                  <a:srgbClr val="00B0F0"/>
                </a:solidFill>
              </a:rPr>
              <a:t>4 LaBr</a:t>
            </a:r>
            <a:r>
              <a:rPr lang="en-IT" sz="2000" b="1" baseline="-25000" dirty="0">
                <a:solidFill>
                  <a:srgbClr val="00B0F0"/>
                </a:solidFill>
              </a:rPr>
              <a:t>3</a:t>
            </a:r>
            <a:r>
              <a:rPr lang="en-IT" sz="2000" b="1" dirty="0">
                <a:solidFill>
                  <a:srgbClr val="00B0F0"/>
                </a:solidFill>
              </a:rPr>
              <a:t>:Ce </a:t>
            </a:r>
          </a:p>
          <a:p>
            <a:pPr algn="r">
              <a:lnSpc>
                <a:spcPct val="120000"/>
              </a:lnSpc>
            </a:pPr>
            <a:r>
              <a:rPr lang="en-GB" sz="2000" dirty="0"/>
              <a:t>S</a:t>
            </a:r>
            <a:r>
              <a:rPr lang="en-IT" sz="2000" dirty="0"/>
              <a:t>ize: 3.5” x 8”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9CB21E-CAB0-0494-6FBA-7067E3A5A93C}"/>
              </a:ext>
            </a:extLst>
          </p:cNvPr>
          <p:cNvSpPr txBox="1"/>
          <p:nvPr/>
        </p:nvSpPr>
        <p:spPr>
          <a:xfrm>
            <a:off x="404602" y="4828011"/>
            <a:ext cx="3722229" cy="153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IT" sz="2000" b="1" dirty="0">
                <a:solidFill>
                  <a:schemeClr val="accent6"/>
                </a:solidFill>
              </a:rPr>
              <a:t>PARIS DETECTORS:</a:t>
            </a:r>
          </a:p>
          <a:p>
            <a:pPr>
              <a:lnSpc>
                <a:spcPct val="120000"/>
              </a:lnSpc>
            </a:pPr>
            <a:r>
              <a:rPr lang="en-IT" sz="2000" dirty="0"/>
              <a:t>Phoswich </a:t>
            </a:r>
            <a:br>
              <a:rPr lang="en-IT" sz="2000" dirty="0"/>
            </a:br>
            <a:r>
              <a:rPr lang="en-IT" sz="2000" dirty="0"/>
              <a:t>CeBr</a:t>
            </a:r>
            <a:r>
              <a:rPr lang="en-IT" sz="2000" baseline="-25000" dirty="0"/>
              <a:t>3</a:t>
            </a:r>
            <a:r>
              <a:rPr lang="en-IT" sz="2000" dirty="0"/>
              <a:t> or LaBr</a:t>
            </a:r>
            <a:r>
              <a:rPr lang="en-IT" sz="2000" baseline="-25000" dirty="0"/>
              <a:t>3</a:t>
            </a:r>
            <a:r>
              <a:rPr lang="en-IT" sz="2000" dirty="0"/>
              <a:t>:Ce + NaI</a:t>
            </a:r>
          </a:p>
          <a:p>
            <a:pPr>
              <a:lnSpc>
                <a:spcPct val="120000"/>
              </a:lnSpc>
            </a:pPr>
            <a:r>
              <a:rPr lang="en-IT" sz="2000" dirty="0"/>
              <a:t>Energy range up to 20 MeV.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53CEDF99-D9A7-F1C2-1C2E-8020E13E7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8E21868-1085-FAE8-4027-D5F2798C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321031929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ADBD9CD-C09E-B286-C446-07F9E0495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The SETUP KEY STRengths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39ED6DF-758A-1711-039F-BEECDB64B95D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17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7ABDE952-6794-7C03-27C8-69F4FA8CD775}"/>
              </a:ext>
            </a:extLst>
          </p:cNvPr>
          <p:cNvGrpSpPr>
            <a:grpSpLocks noChangeAspect="1"/>
          </p:cNvGrpSpPr>
          <p:nvPr/>
        </p:nvGrpSpPr>
        <p:grpSpPr>
          <a:xfrm>
            <a:off x="471587" y="1760176"/>
            <a:ext cx="8158730" cy="2470413"/>
            <a:chOff x="646949" y="1760176"/>
            <a:chExt cx="8541789" cy="2586400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3B4AC766-4899-C40D-C617-61E474C9179B}"/>
                </a:ext>
              </a:extLst>
            </p:cNvPr>
            <p:cNvGrpSpPr/>
            <p:nvPr/>
          </p:nvGrpSpPr>
          <p:grpSpPr>
            <a:xfrm>
              <a:off x="646949" y="1760176"/>
              <a:ext cx="8541789" cy="2586400"/>
              <a:chOff x="646949" y="1547234"/>
              <a:chExt cx="8541789" cy="2586400"/>
            </a:xfrm>
          </p:grpSpPr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9F1342CB-421C-FA63-407C-7ACE885EFE85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6949" y="1953696"/>
                <a:ext cx="8541789" cy="2179938"/>
                <a:chOff x="474736" y="1945472"/>
                <a:chExt cx="12672029" cy="3234009"/>
              </a:xfrm>
            </p:grpSpPr>
            <p:grpSp>
              <p:nvGrpSpPr>
                <p:cNvPr id="6" name="Group 5">
                  <a:extLst>
                    <a:ext uri="{FF2B5EF4-FFF2-40B4-BE49-F238E27FC236}">
                      <a16:creationId xmlns:a16="http://schemas.microsoft.com/office/drawing/2014/main" id="{5265512D-D5F2-09EA-D868-30A4E2D26404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2857516" y="3579590"/>
                  <a:ext cx="4196119" cy="1599891"/>
                  <a:chOff x="483618" y="835866"/>
                  <a:chExt cx="6681370" cy="2547458"/>
                </a:xfrm>
              </p:grpSpPr>
              <p:pic>
                <p:nvPicPr>
                  <p:cNvPr id="7" name="Picture 6" descr="A group of red and blue spheres&#10;&#10;Description automatically generated">
                    <a:extLst>
                      <a:ext uri="{FF2B5EF4-FFF2-40B4-BE49-F238E27FC236}">
                        <a16:creationId xmlns:a16="http://schemas.microsoft.com/office/drawing/2014/main" id="{A2E6DF04-3665-353C-87EC-D0B7D38F888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52144" y="1817998"/>
                    <a:ext cx="1188000" cy="1188000"/>
                  </a:xfrm>
                  <a:prstGeom prst="rect">
                    <a:avLst/>
                  </a:prstGeom>
                </p:spPr>
              </p:pic>
              <p:cxnSp>
                <p:nvCxnSpPr>
                  <p:cNvPr id="8" name="Straight Arrow Connector 7">
                    <a:extLst>
                      <a:ext uri="{FF2B5EF4-FFF2-40B4-BE49-F238E27FC236}">
                        <a16:creationId xmlns:a16="http://schemas.microsoft.com/office/drawing/2014/main" id="{40B067AB-C044-85A7-BFEB-A9D34A7555A1}"/>
                      </a:ext>
                    </a:extLst>
                  </p:cNvPr>
                  <p:cNvCxnSpPr>
                    <a:cxnSpLocks/>
                    <a:stCxn id="11" idx="6"/>
                    <a:endCxn id="7" idx="1"/>
                  </p:cNvCxnSpPr>
                  <p:nvPr/>
                </p:nvCxnSpPr>
                <p:spPr>
                  <a:xfrm>
                    <a:off x="1140231" y="2411998"/>
                    <a:ext cx="2411913" cy="0"/>
                  </a:xfrm>
                  <a:prstGeom prst="straightConnector1">
                    <a:avLst/>
                  </a:prstGeom>
                  <a:ln w="38100"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" name="Straight Connector 8">
                    <a:extLst>
                      <a:ext uri="{FF2B5EF4-FFF2-40B4-BE49-F238E27FC236}">
                        <a16:creationId xmlns:a16="http://schemas.microsoft.com/office/drawing/2014/main" id="{A1F298CD-88FA-5B31-F31E-A4C1A49F0407}"/>
                      </a:ext>
                    </a:extLst>
                  </p:cNvPr>
                  <p:cNvCxnSpPr>
                    <a:cxnSpLocks/>
                    <a:stCxn id="7" idx="3"/>
                  </p:cNvCxnSpPr>
                  <p:nvPr/>
                </p:nvCxnSpPr>
                <p:spPr>
                  <a:xfrm>
                    <a:off x="4740144" y="2411998"/>
                    <a:ext cx="1768232" cy="0"/>
                  </a:xfrm>
                  <a:prstGeom prst="line">
                    <a:avLst/>
                  </a:prstGeom>
                  <a:ln w="38100">
                    <a:prstDash val="sysDot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" name="Straight Arrow Connector 9">
                    <a:extLst>
                      <a:ext uri="{FF2B5EF4-FFF2-40B4-BE49-F238E27FC236}">
                        <a16:creationId xmlns:a16="http://schemas.microsoft.com/office/drawing/2014/main" id="{1D7B8AC8-0DF6-E3B5-E8FE-202EBAEAC610}"/>
                      </a:ext>
                    </a:extLst>
                  </p:cNvPr>
                  <p:cNvCxnSpPr>
                    <a:cxnSpLocks/>
                    <a:stCxn id="7" idx="3"/>
                  </p:cNvCxnSpPr>
                  <p:nvPr/>
                </p:nvCxnSpPr>
                <p:spPr>
                  <a:xfrm flipV="1">
                    <a:off x="4740144" y="1817998"/>
                    <a:ext cx="1768232" cy="594000"/>
                  </a:xfrm>
                  <a:prstGeom prst="straightConnector1">
                    <a:avLst/>
                  </a:prstGeom>
                  <a:ln w="38100"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" name="Oval 10">
                    <a:extLst>
                      <a:ext uri="{FF2B5EF4-FFF2-40B4-BE49-F238E27FC236}">
                        <a16:creationId xmlns:a16="http://schemas.microsoft.com/office/drawing/2014/main" id="{3B5109F0-1D31-C785-2E81-9E06A58AF492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889687" y="2285998"/>
                    <a:ext cx="250544" cy="252000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6"/>
                  </a:lnRef>
                  <a:fillRef idx="3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T"/>
                  </a:p>
                </p:txBody>
              </p:sp>
              <p:sp>
                <p:nvSpPr>
                  <p:cNvPr id="12" name="Oval 11">
                    <a:extLst>
                      <a:ext uri="{FF2B5EF4-FFF2-40B4-BE49-F238E27FC236}">
                        <a16:creationId xmlns:a16="http://schemas.microsoft.com/office/drawing/2014/main" id="{571E4522-AEB2-B78B-3692-AEFDB64FE273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508376" y="1682073"/>
                    <a:ext cx="250544" cy="252000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6"/>
                  </a:lnRef>
                  <a:fillRef idx="3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T"/>
                  </a:p>
                </p:txBody>
              </p:sp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224D0273-4C3C-D3F4-8ED8-BF64DF9F9C2C}"/>
                      </a:ext>
                    </a:extLst>
                  </p:cNvPr>
                  <p:cNvSpPr txBox="1"/>
                  <p:nvPr/>
                </p:nvSpPr>
                <p:spPr>
                  <a:xfrm>
                    <a:off x="483618" y="2469933"/>
                    <a:ext cx="1062680" cy="91339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IT" dirty="0"/>
                      <a:t>p</a:t>
                    </a:r>
                  </a:p>
                </p:txBody>
              </p:sp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80B1A6CE-DD86-8798-D0F6-BC5F1D7FD3CA}"/>
                      </a:ext>
                    </a:extLst>
                  </p:cNvPr>
                  <p:cNvSpPr txBox="1"/>
                  <p:nvPr/>
                </p:nvSpPr>
                <p:spPr>
                  <a:xfrm>
                    <a:off x="6102308" y="1835491"/>
                    <a:ext cx="1062680" cy="91339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dirty="0"/>
                      <a:t>p</a:t>
                    </a:r>
                    <a:r>
                      <a:rPr lang="en-IT" dirty="0"/>
                      <a:t>’</a:t>
                    </a:r>
                  </a:p>
                </p:txBody>
              </p:sp>
              <p:grpSp>
                <p:nvGrpSpPr>
                  <p:cNvPr id="15" name="Group 14">
                    <a:extLst>
                      <a:ext uri="{FF2B5EF4-FFF2-40B4-BE49-F238E27FC236}">
                        <a16:creationId xmlns:a16="http://schemas.microsoft.com/office/drawing/2014/main" id="{885A5C56-32D8-C7A5-9C7C-2DB66F14252B}"/>
                      </a:ext>
                    </a:extLst>
                  </p:cNvPr>
                  <p:cNvGrpSpPr/>
                  <p:nvPr/>
                </p:nvGrpSpPr>
                <p:grpSpPr>
                  <a:xfrm rot="8616805">
                    <a:off x="2922410" y="919729"/>
                    <a:ext cx="360000" cy="1410848"/>
                    <a:chOff x="4242936" y="3305045"/>
                    <a:chExt cx="360000" cy="1410848"/>
                  </a:xfrm>
                </p:grpSpPr>
                <p:pic>
                  <p:nvPicPr>
                    <p:cNvPr id="18" name="Picture 17" descr="A yellow line on a white background&#10;&#10;Description automatically generated">
                      <a:extLst>
                        <a:ext uri="{FF2B5EF4-FFF2-40B4-BE49-F238E27FC236}">
                          <a16:creationId xmlns:a16="http://schemas.microsoft.com/office/drawing/2014/main" id="{43F7FD61-A176-5C4E-5AE0-A61B180F178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3" cstate="screen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rcRect/>
                    <a:stretch/>
                  </p:blipFill>
                  <p:spPr>
                    <a:xfrm rot="5193633">
                      <a:off x="3820236" y="3727745"/>
                      <a:ext cx="1205400" cy="360000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19" name="Triangle 18">
                      <a:extLst>
                        <a:ext uri="{FF2B5EF4-FFF2-40B4-BE49-F238E27FC236}">
                          <a16:creationId xmlns:a16="http://schemas.microsoft.com/office/drawing/2014/main" id="{B973E487-8EF2-C82F-10A9-39261604B476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355552">
                      <a:off x="4386813" y="4535893"/>
                      <a:ext cx="200988" cy="180000"/>
                    </a:xfrm>
                    <a:prstGeom prst="triangle">
                      <a:avLst/>
                    </a:prstGeom>
                    <a:solidFill>
                      <a:srgbClr val="FFC000"/>
                    </a:solidFill>
                    <a:ln>
                      <a:solidFill>
                        <a:srgbClr val="FFC000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IT"/>
                    </a:p>
                  </p:txBody>
                </p:sp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6" name="TextBox 15">
                        <a:extLst>
                          <a:ext uri="{FF2B5EF4-FFF2-40B4-BE49-F238E27FC236}">
                            <a16:creationId xmlns:a16="http://schemas.microsoft.com/office/drawing/2014/main" id="{82D7C3B1-0C6A-AD09-E0D8-6351B606E848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108623" y="835866"/>
                        <a:ext cx="980180" cy="91339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IT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oMath>
                          </m:oMathPara>
                        </a14:m>
                        <a:endParaRPr lang="en-IT" sz="1400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6" name="TextBox 15">
                        <a:extLst>
                          <a:ext uri="{FF2B5EF4-FFF2-40B4-BE49-F238E27FC236}">
                            <a16:creationId xmlns:a16="http://schemas.microsoft.com/office/drawing/2014/main" id="{82D7C3B1-0C6A-AD09-E0D8-6351B606E848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3108623" y="835866"/>
                        <a:ext cx="980180" cy="913391"/>
                      </a:xfrm>
                      <a:prstGeom prst="rect">
                        <a:avLst/>
                      </a:prstGeom>
                      <a:blipFill>
                        <a:blip r:embed="rId4"/>
                        <a:stretch>
                          <a:fillRect b="-6667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IT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sp>
              <p:nvSpPr>
                <p:cNvPr id="24" name="Can 23">
                  <a:extLst>
                    <a:ext uri="{FF2B5EF4-FFF2-40B4-BE49-F238E27FC236}">
                      <a16:creationId xmlns:a16="http://schemas.microsoft.com/office/drawing/2014/main" id="{392D1EE4-43F7-BE98-0485-7AC92F8C2FD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8153485">
                  <a:off x="2994327" y="1945472"/>
                  <a:ext cx="792000" cy="1810282"/>
                </a:xfrm>
                <a:prstGeom prst="can">
                  <a:avLst/>
                </a:prstGeom>
              </p:spPr>
              <p:style>
                <a:lnRef idx="1">
                  <a:schemeClr val="accent3"/>
                </a:lnRef>
                <a:fillRef idx="3">
                  <a:schemeClr val="accent3"/>
                </a:fillRef>
                <a:effectRef idx="2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7D71A0DF-47AE-5181-EFB4-946A1808016B}"/>
                    </a:ext>
                  </a:extLst>
                </p:cNvPr>
                <p:cNvSpPr txBox="1"/>
                <p:nvPr/>
              </p:nvSpPr>
              <p:spPr>
                <a:xfrm>
                  <a:off x="474736" y="2021894"/>
                  <a:ext cx="1980187" cy="7998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en-IT" sz="2000" b="1" dirty="0">
                      <a:solidFill>
                        <a:srgbClr val="00B0F0"/>
                      </a:solidFill>
                    </a:rPr>
                    <a:t>LaBr</a:t>
                  </a:r>
                  <a:r>
                    <a:rPr lang="en-IT" sz="2000" b="1" baseline="-25000" dirty="0">
                      <a:solidFill>
                        <a:srgbClr val="00B0F0"/>
                      </a:solidFill>
                    </a:rPr>
                    <a:t>3</a:t>
                  </a:r>
                  <a:r>
                    <a:rPr lang="en-IT" sz="2000" b="1" dirty="0">
                      <a:solidFill>
                        <a:srgbClr val="00B0F0"/>
                      </a:solidFill>
                    </a:rPr>
                    <a:t>:Ce </a:t>
                  </a:r>
                  <a:r>
                    <a:rPr lang="en-IT" sz="2000" b="1" dirty="0"/>
                    <a:t>+ </a:t>
                  </a:r>
                  <a:r>
                    <a:rPr lang="en-IT" sz="2000" b="1" dirty="0">
                      <a:solidFill>
                        <a:srgbClr val="00B0F0"/>
                      </a:solidFill>
                    </a:rPr>
                    <a:t>PARIS</a:t>
                  </a:r>
                </a:p>
              </p:txBody>
            </p:sp>
            <p:grpSp>
              <p:nvGrpSpPr>
                <p:cNvPr id="23" name="Group 22">
                  <a:extLst>
                    <a:ext uri="{FF2B5EF4-FFF2-40B4-BE49-F238E27FC236}">
                      <a16:creationId xmlns:a16="http://schemas.microsoft.com/office/drawing/2014/main" id="{41EC75C3-D431-1246-F40F-CB05FAA04E5B}"/>
                    </a:ext>
                  </a:extLst>
                </p:cNvPr>
                <p:cNvGrpSpPr/>
                <p:nvPr/>
              </p:nvGrpSpPr>
              <p:grpSpPr>
                <a:xfrm rot="20113506">
                  <a:off x="6562899" y="2506497"/>
                  <a:ext cx="5174131" cy="1361992"/>
                  <a:chOff x="6759971" y="2024679"/>
                  <a:chExt cx="5174131" cy="1361992"/>
                </a:xfrm>
              </p:grpSpPr>
              <p:pic>
                <p:nvPicPr>
                  <p:cNvPr id="20" name="Picture 19">
                    <a:extLst>
                      <a:ext uri="{FF2B5EF4-FFF2-40B4-BE49-F238E27FC236}">
                        <a16:creationId xmlns:a16="http://schemas.microsoft.com/office/drawing/2014/main" id="{6DD3D940-FE63-7167-B328-D4DF7F3FAC0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 b="-1"/>
                  <a:stretch>
                    <a:fillRect/>
                  </a:stretch>
                </p:blipFill>
                <p:spPr>
                  <a:xfrm>
                    <a:off x="7017178" y="2024679"/>
                    <a:ext cx="4916924" cy="1351141"/>
                  </a:xfrm>
                  <a:prstGeom prst="rect">
                    <a:avLst/>
                  </a:prstGeom>
                </p:spPr>
              </p:pic>
              <p:sp>
                <p:nvSpPr>
                  <p:cNvPr id="21" name="Rectangle 20">
                    <a:extLst>
                      <a:ext uri="{FF2B5EF4-FFF2-40B4-BE49-F238E27FC236}">
                        <a16:creationId xmlns:a16="http://schemas.microsoft.com/office/drawing/2014/main" id="{DAF51D92-E527-381F-6916-439CBC858A36}"/>
                      </a:ext>
                    </a:extLst>
                  </p:cNvPr>
                  <p:cNvSpPr/>
                  <p:nvPr/>
                </p:nvSpPr>
                <p:spPr>
                  <a:xfrm flipH="1">
                    <a:off x="7143882" y="2309354"/>
                    <a:ext cx="108000" cy="720000"/>
                  </a:xfrm>
                  <a:prstGeom prst="rect">
                    <a:avLst/>
                  </a:prstGeom>
                  <a:solidFill>
                    <a:srgbClr val="F998A3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T"/>
                  </a:p>
                </p:txBody>
              </p:sp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ECE78B49-A58A-F468-2E49-E4755B808A74}"/>
                      </a:ext>
                    </a:extLst>
                  </p:cNvPr>
                  <p:cNvSpPr txBox="1"/>
                  <p:nvPr/>
                </p:nvSpPr>
                <p:spPr>
                  <a:xfrm rot="5376600">
                    <a:off x="6327376" y="2476041"/>
                    <a:ext cx="1343225" cy="47803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IT" sz="1400" dirty="0">
                        <a:solidFill>
                          <a:srgbClr val="C00000"/>
                        </a:solidFill>
                      </a:rPr>
                      <a:t>Plastics</a:t>
                    </a:r>
                  </a:p>
                </p:txBody>
              </p:sp>
            </p:grp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8C2A01B5-9759-1A33-0867-25A1E612476A}"/>
                    </a:ext>
                  </a:extLst>
                </p:cNvPr>
                <p:cNvSpPr txBox="1"/>
                <p:nvPr/>
              </p:nvSpPr>
              <p:spPr>
                <a:xfrm>
                  <a:off x="8116185" y="4094498"/>
                  <a:ext cx="5030580" cy="105167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IT" sz="1900" b="1" dirty="0">
                      <a:solidFill>
                        <a:schemeClr val="accent6"/>
                      </a:solidFill>
                    </a:rPr>
                    <a:t>KRATTA TELESCOPES</a:t>
                  </a:r>
                </a:p>
                <a:p>
                  <a:r>
                    <a:rPr lang="en-IT" sz="1900" b="1" dirty="0"/>
                    <a:t>+</a:t>
                  </a:r>
                  <a:r>
                    <a:rPr lang="en-IT" sz="1900" b="1" dirty="0">
                      <a:solidFill>
                        <a:schemeClr val="accent5"/>
                      </a:solidFill>
                    </a:rPr>
                    <a:t> </a:t>
                  </a:r>
                  <a:r>
                    <a:rPr lang="en-IT" sz="1900" b="1" dirty="0">
                      <a:solidFill>
                        <a:srgbClr val="C00000"/>
                      </a:solidFill>
                    </a:rPr>
                    <a:t>PLASTIC Scintillators</a:t>
                  </a:r>
                  <a:endParaRPr lang="en-IT" sz="1900" dirty="0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56C00A05-7C49-0F3F-CAEC-BF75857617C0}"/>
                  </a:ext>
                </a:extLst>
              </p:cNvPr>
              <p:cNvSpPr txBox="1"/>
              <p:nvPr/>
            </p:nvSpPr>
            <p:spPr>
              <a:xfrm rot="20115052">
                <a:off x="4769479" y="2818890"/>
                <a:ext cx="605958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T" sz="1400" dirty="0">
                    <a:solidFill>
                      <a:schemeClr val="accent2"/>
                    </a:solidFill>
                  </a:rPr>
                  <a:t>PD0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4A57013D-6906-1F1A-3B21-800FAB4FEEB6}"/>
                  </a:ext>
                </a:extLst>
              </p:cNvPr>
              <p:cNvSpPr txBox="1"/>
              <p:nvPr/>
            </p:nvSpPr>
            <p:spPr>
              <a:xfrm rot="20115052">
                <a:off x="5216282" y="3546730"/>
                <a:ext cx="605958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T" sz="1400" dirty="0">
                    <a:solidFill>
                      <a:schemeClr val="accent2"/>
                    </a:solidFill>
                  </a:rPr>
                  <a:t>PD1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679151DD-D37C-3B01-400C-54A97C437C26}"/>
                  </a:ext>
                </a:extLst>
              </p:cNvPr>
              <p:cNvSpPr txBox="1"/>
              <p:nvPr/>
            </p:nvSpPr>
            <p:spPr>
              <a:xfrm rot="20115052">
                <a:off x="7312114" y="1547234"/>
                <a:ext cx="605958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T" sz="1400" dirty="0">
                    <a:solidFill>
                      <a:schemeClr val="accent2"/>
                    </a:solidFill>
                  </a:rPr>
                  <a:t>PD2</a:t>
                </a:r>
              </a:p>
            </p:txBody>
          </p: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A44FD5A-AFED-7151-128F-51615F14D3D9}"/>
                </a:ext>
              </a:extLst>
            </p:cNvPr>
            <p:cNvSpPr txBox="1"/>
            <p:nvPr/>
          </p:nvSpPr>
          <p:spPr>
            <a:xfrm rot="20091951">
              <a:off x="6257740" y="2602214"/>
              <a:ext cx="977411" cy="54778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IT" sz="1400" dirty="0"/>
                <a:t>CsI2</a:t>
              </a:r>
            </a:p>
            <a:p>
              <a:pPr algn="ctr"/>
              <a:r>
                <a:rPr lang="en-IT" sz="1400" dirty="0">
                  <a:latin typeface="Helvetica" pitchFamily="2" charset="0"/>
                </a:rPr>
                <a:t>12.5</a:t>
              </a:r>
              <a:r>
                <a:rPr lang="en-IT" sz="1400" dirty="0"/>
                <a:t> cm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D159B98B-F9E9-590B-001B-E397A9F2B849}"/>
                </a:ext>
              </a:extLst>
            </p:cNvPr>
            <p:cNvSpPr>
              <a:spLocks noChangeAspect="1"/>
            </p:cNvSpPr>
            <p:nvPr/>
          </p:nvSpPr>
          <p:spPr>
            <a:xfrm rot="20181793">
              <a:off x="5340838" y="3208845"/>
              <a:ext cx="446107" cy="3960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8EDCC44E-5D7A-05CC-A4B2-5DD5735FFEF0}"/>
                </a:ext>
              </a:extLst>
            </p:cNvPr>
            <p:cNvSpPr txBox="1"/>
            <p:nvPr/>
          </p:nvSpPr>
          <p:spPr>
            <a:xfrm rot="20091951">
              <a:off x="4761614" y="2390231"/>
              <a:ext cx="8641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T" sz="1600" dirty="0">
                  <a:solidFill>
                    <a:schemeClr val="accent6"/>
                  </a:solidFill>
                  <a:latin typeface="Helvetica" pitchFamily="2" charset="0"/>
                </a:rPr>
                <a:t>CsI1</a:t>
              </a:r>
            </a:p>
            <a:p>
              <a:pPr algn="ctr"/>
              <a:r>
                <a:rPr lang="en-IT" sz="1600" dirty="0">
                  <a:solidFill>
                    <a:schemeClr val="accent6"/>
                  </a:solidFill>
                  <a:latin typeface="Helvetica" pitchFamily="2" charset="0"/>
                </a:rPr>
                <a:t>2.5 cm</a:t>
              </a:r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74A61752-FA8E-BDD5-CC32-5DF277D5B3CE}"/>
                </a:ext>
              </a:extLst>
            </p:cNvPr>
            <p:cNvCxnSpPr>
              <a:stCxn id="49" idx="2"/>
            </p:cNvCxnSpPr>
            <p:nvPr/>
          </p:nvCxnSpPr>
          <p:spPr>
            <a:xfrm>
              <a:off x="5317892" y="2947322"/>
              <a:ext cx="208421" cy="393996"/>
            </a:xfrm>
            <a:prstGeom prst="straightConnector1">
              <a:avLst/>
            </a:prstGeom>
            <a:ln w="38100" cap="flat" cmpd="sng" algn="ctr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A9CD9353-CCEB-2FB1-570D-4A99ACBB788C}"/>
                </a:ext>
              </a:extLst>
            </p:cNvPr>
            <p:cNvSpPr/>
            <p:nvPr/>
          </p:nvSpPr>
          <p:spPr>
            <a:xfrm rot="20094416">
              <a:off x="5797786" y="3035004"/>
              <a:ext cx="142604" cy="44520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3ACD9188-554C-7571-BDCD-B071CD327DC3}"/>
                </a:ext>
              </a:extLst>
            </p:cNvPr>
            <p:cNvSpPr/>
            <p:nvPr/>
          </p:nvSpPr>
          <p:spPr>
            <a:xfrm rot="20094416">
              <a:off x="7791508" y="2135220"/>
              <a:ext cx="142604" cy="44520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</p:grpSp>
      <p:pic>
        <p:nvPicPr>
          <p:cNvPr id="59" name="Picture 58">
            <a:extLst>
              <a:ext uri="{FF2B5EF4-FFF2-40B4-BE49-F238E27FC236}">
                <a16:creationId xmlns:a16="http://schemas.microsoft.com/office/drawing/2014/main" id="{10F3B053-C509-A5E1-D886-1641B42526F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51254" y="1789345"/>
            <a:ext cx="3456000" cy="2368178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BA905E-B83C-520C-6E47-057DDCB4B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4E6036-B835-E5DE-689B-E746260D7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63674586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1EC6B8-B3F2-AA4F-C49E-6AE19D1005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85E94E8-6F91-308D-3FA6-0C2B16906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The SETUP KEY STRengths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4B2D640-3625-6FB2-0ACE-B2ECA470E82E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17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DA1A845-32F3-5EF8-CCE9-B34A5E35F88B}"/>
              </a:ext>
            </a:extLst>
          </p:cNvPr>
          <p:cNvGrpSpPr>
            <a:grpSpLocks noChangeAspect="1"/>
          </p:cNvGrpSpPr>
          <p:nvPr/>
        </p:nvGrpSpPr>
        <p:grpSpPr>
          <a:xfrm>
            <a:off x="471587" y="1760176"/>
            <a:ext cx="8158730" cy="2470413"/>
            <a:chOff x="646949" y="1760176"/>
            <a:chExt cx="8541789" cy="2586400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6C1545CB-5DF6-72E3-140D-E5B684AD215C}"/>
                </a:ext>
              </a:extLst>
            </p:cNvPr>
            <p:cNvGrpSpPr/>
            <p:nvPr/>
          </p:nvGrpSpPr>
          <p:grpSpPr>
            <a:xfrm>
              <a:off x="646949" y="1760176"/>
              <a:ext cx="8541789" cy="2586400"/>
              <a:chOff x="646949" y="1547234"/>
              <a:chExt cx="8541789" cy="2586400"/>
            </a:xfrm>
          </p:grpSpPr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02A6DD2F-C2CC-568A-4ED5-AEBE0617245A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46949" y="1953696"/>
                <a:ext cx="8541789" cy="2179938"/>
                <a:chOff x="474736" y="1945472"/>
                <a:chExt cx="12672029" cy="3234009"/>
              </a:xfrm>
            </p:grpSpPr>
            <p:grpSp>
              <p:nvGrpSpPr>
                <p:cNvPr id="6" name="Group 5">
                  <a:extLst>
                    <a:ext uri="{FF2B5EF4-FFF2-40B4-BE49-F238E27FC236}">
                      <a16:creationId xmlns:a16="http://schemas.microsoft.com/office/drawing/2014/main" id="{63E14313-4CD2-9E93-4E9B-5B318D13F233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2857516" y="3579590"/>
                  <a:ext cx="4196119" cy="1599891"/>
                  <a:chOff x="483618" y="835866"/>
                  <a:chExt cx="6681370" cy="2547458"/>
                </a:xfrm>
              </p:grpSpPr>
              <p:pic>
                <p:nvPicPr>
                  <p:cNvPr id="7" name="Picture 6" descr="A group of red and blue spheres&#10;&#10;Description automatically generated">
                    <a:extLst>
                      <a:ext uri="{FF2B5EF4-FFF2-40B4-BE49-F238E27FC236}">
                        <a16:creationId xmlns:a16="http://schemas.microsoft.com/office/drawing/2014/main" id="{9875AAD2-5061-18B2-4974-EFC85C28181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52144" y="1817998"/>
                    <a:ext cx="1188000" cy="1188000"/>
                  </a:xfrm>
                  <a:prstGeom prst="rect">
                    <a:avLst/>
                  </a:prstGeom>
                </p:spPr>
              </p:pic>
              <p:cxnSp>
                <p:nvCxnSpPr>
                  <p:cNvPr id="8" name="Straight Arrow Connector 7">
                    <a:extLst>
                      <a:ext uri="{FF2B5EF4-FFF2-40B4-BE49-F238E27FC236}">
                        <a16:creationId xmlns:a16="http://schemas.microsoft.com/office/drawing/2014/main" id="{7B0C0426-F619-C59B-E443-4C9F5EFC8CA1}"/>
                      </a:ext>
                    </a:extLst>
                  </p:cNvPr>
                  <p:cNvCxnSpPr>
                    <a:cxnSpLocks/>
                    <a:stCxn id="11" idx="6"/>
                    <a:endCxn id="7" idx="1"/>
                  </p:cNvCxnSpPr>
                  <p:nvPr/>
                </p:nvCxnSpPr>
                <p:spPr>
                  <a:xfrm>
                    <a:off x="1140231" y="2411998"/>
                    <a:ext cx="2411913" cy="0"/>
                  </a:xfrm>
                  <a:prstGeom prst="straightConnector1">
                    <a:avLst/>
                  </a:prstGeom>
                  <a:ln w="38100"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" name="Straight Connector 8">
                    <a:extLst>
                      <a:ext uri="{FF2B5EF4-FFF2-40B4-BE49-F238E27FC236}">
                        <a16:creationId xmlns:a16="http://schemas.microsoft.com/office/drawing/2014/main" id="{53151E59-1AD0-0F82-B898-50C852B1B9B3}"/>
                      </a:ext>
                    </a:extLst>
                  </p:cNvPr>
                  <p:cNvCxnSpPr>
                    <a:cxnSpLocks/>
                    <a:stCxn id="7" idx="3"/>
                  </p:cNvCxnSpPr>
                  <p:nvPr/>
                </p:nvCxnSpPr>
                <p:spPr>
                  <a:xfrm>
                    <a:off x="4740144" y="2411998"/>
                    <a:ext cx="1768232" cy="0"/>
                  </a:xfrm>
                  <a:prstGeom prst="line">
                    <a:avLst/>
                  </a:prstGeom>
                  <a:ln w="38100">
                    <a:prstDash val="sysDot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" name="Straight Arrow Connector 9">
                    <a:extLst>
                      <a:ext uri="{FF2B5EF4-FFF2-40B4-BE49-F238E27FC236}">
                        <a16:creationId xmlns:a16="http://schemas.microsoft.com/office/drawing/2014/main" id="{032138E2-5B9C-E891-D189-FC561BA535C0}"/>
                      </a:ext>
                    </a:extLst>
                  </p:cNvPr>
                  <p:cNvCxnSpPr>
                    <a:cxnSpLocks/>
                    <a:stCxn id="7" idx="3"/>
                  </p:cNvCxnSpPr>
                  <p:nvPr/>
                </p:nvCxnSpPr>
                <p:spPr>
                  <a:xfrm flipV="1">
                    <a:off x="4740144" y="1817998"/>
                    <a:ext cx="1768232" cy="594000"/>
                  </a:xfrm>
                  <a:prstGeom prst="straightConnector1">
                    <a:avLst/>
                  </a:prstGeom>
                  <a:ln w="38100"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" name="Oval 10">
                    <a:extLst>
                      <a:ext uri="{FF2B5EF4-FFF2-40B4-BE49-F238E27FC236}">
                        <a16:creationId xmlns:a16="http://schemas.microsoft.com/office/drawing/2014/main" id="{F64B0AC6-F8F2-B017-4CBC-4907FACF077E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889687" y="2285998"/>
                    <a:ext cx="250544" cy="252000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6"/>
                  </a:lnRef>
                  <a:fillRef idx="3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T"/>
                  </a:p>
                </p:txBody>
              </p:sp>
              <p:sp>
                <p:nvSpPr>
                  <p:cNvPr id="12" name="Oval 11">
                    <a:extLst>
                      <a:ext uri="{FF2B5EF4-FFF2-40B4-BE49-F238E27FC236}">
                        <a16:creationId xmlns:a16="http://schemas.microsoft.com/office/drawing/2014/main" id="{F70698D3-243D-9823-F3B4-CAF9EB1A6A29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508376" y="1682073"/>
                    <a:ext cx="250544" cy="252000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6"/>
                  </a:lnRef>
                  <a:fillRef idx="3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T"/>
                  </a:p>
                </p:txBody>
              </p:sp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F1066A56-849E-4F57-8475-94BC9A5F4CE4}"/>
                      </a:ext>
                    </a:extLst>
                  </p:cNvPr>
                  <p:cNvSpPr txBox="1"/>
                  <p:nvPr/>
                </p:nvSpPr>
                <p:spPr>
                  <a:xfrm>
                    <a:off x="483618" y="2469933"/>
                    <a:ext cx="1062680" cy="91339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IT" dirty="0"/>
                      <a:t>p</a:t>
                    </a:r>
                  </a:p>
                </p:txBody>
              </p:sp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FDF2485D-70D2-1F7B-F4C4-CA6F99D8FD46}"/>
                      </a:ext>
                    </a:extLst>
                  </p:cNvPr>
                  <p:cNvSpPr txBox="1"/>
                  <p:nvPr/>
                </p:nvSpPr>
                <p:spPr>
                  <a:xfrm>
                    <a:off x="6102308" y="1835491"/>
                    <a:ext cx="1062680" cy="91339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dirty="0"/>
                      <a:t>p</a:t>
                    </a:r>
                    <a:r>
                      <a:rPr lang="en-IT" dirty="0"/>
                      <a:t>’</a:t>
                    </a:r>
                  </a:p>
                </p:txBody>
              </p:sp>
              <p:grpSp>
                <p:nvGrpSpPr>
                  <p:cNvPr id="15" name="Group 14">
                    <a:extLst>
                      <a:ext uri="{FF2B5EF4-FFF2-40B4-BE49-F238E27FC236}">
                        <a16:creationId xmlns:a16="http://schemas.microsoft.com/office/drawing/2014/main" id="{9F4A5CF1-C876-DF00-007F-EA6E7994BE52}"/>
                      </a:ext>
                    </a:extLst>
                  </p:cNvPr>
                  <p:cNvGrpSpPr/>
                  <p:nvPr/>
                </p:nvGrpSpPr>
                <p:grpSpPr>
                  <a:xfrm rot="8616805">
                    <a:off x="2922410" y="919729"/>
                    <a:ext cx="360000" cy="1410848"/>
                    <a:chOff x="4242936" y="3305045"/>
                    <a:chExt cx="360000" cy="1410848"/>
                  </a:xfrm>
                </p:grpSpPr>
                <p:pic>
                  <p:nvPicPr>
                    <p:cNvPr id="18" name="Picture 17" descr="A yellow line on a white background&#10;&#10;Description automatically generated">
                      <a:extLst>
                        <a:ext uri="{FF2B5EF4-FFF2-40B4-BE49-F238E27FC236}">
                          <a16:creationId xmlns:a16="http://schemas.microsoft.com/office/drawing/2014/main" id="{7CACA3DD-7D04-8179-89E5-15712BAB31E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3" cstate="screen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rcRect/>
                    <a:stretch/>
                  </p:blipFill>
                  <p:spPr>
                    <a:xfrm rot="5193633">
                      <a:off x="3820236" y="3727745"/>
                      <a:ext cx="1205400" cy="360000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19" name="Triangle 18">
                      <a:extLst>
                        <a:ext uri="{FF2B5EF4-FFF2-40B4-BE49-F238E27FC236}">
                          <a16:creationId xmlns:a16="http://schemas.microsoft.com/office/drawing/2014/main" id="{BC0A3EA0-1690-9484-2916-0A8316A4D74F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0355552">
                      <a:off x="4386813" y="4535893"/>
                      <a:ext cx="200988" cy="180000"/>
                    </a:xfrm>
                    <a:prstGeom prst="triangle">
                      <a:avLst/>
                    </a:prstGeom>
                    <a:solidFill>
                      <a:srgbClr val="FFC000"/>
                    </a:solidFill>
                    <a:ln>
                      <a:solidFill>
                        <a:srgbClr val="FFC000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IT"/>
                    </a:p>
                  </p:txBody>
                </p:sp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6" name="TextBox 15">
                        <a:extLst>
                          <a:ext uri="{FF2B5EF4-FFF2-40B4-BE49-F238E27FC236}">
                            <a16:creationId xmlns:a16="http://schemas.microsoft.com/office/drawing/2014/main" id="{15963501-93D2-4074-E4DE-7D4246E3CE91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108623" y="835866"/>
                        <a:ext cx="980180" cy="91339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IT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oMath>
                          </m:oMathPara>
                        </a14:m>
                        <a:endParaRPr lang="en-IT" sz="1400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6" name="TextBox 15">
                        <a:extLst>
                          <a:ext uri="{FF2B5EF4-FFF2-40B4-BE49-F238E27FC236}">
                            <a16:creationId xmlns:a16="http://schemas.microsoft.com/office/drawing/2014/main" id="{15963501-93D2-4074-E4DE-7D4246E3CE91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3108623" y="835866"/>
                        <a:ext cx="980180" cy="913391"/>
                      </a:xfrm>
                      <a:prstGeom prst="rect">
                        <a:avLst/>
                      </a:prstGeom>
                      <a:blipFill>
                        <a:blip r:embed="rId4"/>
                        <a:stretch>
                          <a:fillRect b="-6667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IT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sp>
              <p:nvSpPr>
                <p:cNvPr id="24" name="Can 23">
                  <a:extLst>
                    <a:ext uri="{FF2B5EF4-FFF2-40B4-BE49-F238E27FC236}">
                      <a16:creationId xmlns:a16="http://schemas.microsoft.com/office/drawing/2014/main" id="{964BCBA2-5B81-50D3-9BDE-C10D939699F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8153485">
                  <a:off x="2994327" y="1945472"/>
                  <a:ext cx="792000" cy="1810282"/>
                </a:xfrm>
                <a:prstGeom prst="can">
                  <a:avLst/>
                </a:prstGeom>
              </p:spPr>
              <p:style>
                <a:lnRef idx="1">
                  <a:schemeClr val="accent3"/>
                </a:lnRef>
                <a:fillRef idx="3">
                  <a:schemeClr val="accent3"/>
                </a:fillRef>
                <a:effectRef idx="2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E38D6865-CA1B-BC13-569D-7E61E95FB4BB}"/>
                    </a:ext>
                  </a:extLst>
                </p:cNvPr>
                <p:cNvSpPr txBox="1"/>
                <p:nvPr/>
              </p:nvSpPr>
              <p:spPr>
                <a:xfrm>
                  <a:off x="474736" y="2021894"/>
                  <a:ext cx="1980187" cy="7998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en-IT" sz="2000" b="1" dirty="0">
                      <a:solidFill>
                        <a:srgbClr val="00B0F0"/>
                      </a:solidFill>
                    </a:rPr>
                    <a:t>LaBr</a:t>
                  </a:r>
                  <a:r>
                    <a:rPr lang="en-IT" sz="2000" b="1" baseline="-25000" dirty="0">
                      <a:solidFill>
                        <a:srgbClr val="00B0F0"/>
                      </a:solidFill>
                    </a:rPr>
                    <a:t>3</a:t>
                  </a:r>
                  <a:r>
                    <a:rPr lang="en-IT" sz="2000" b="1" dirty="0">
                      <a:solidFill>
                        <a:srgbClr val="00B0F0"/>
                      </a:solidFill>
                    </a:rPr>
                    <a:t>:Ce </a:t>
                  </a:r>
                  <a:r>
                    <a:rPr lang="en-IT" sz="2000" b="1" dirty="0"/>
                    <a:t>+ </a:t>
                  </a:r>
                  <a:r>
                    <a:rPr lang="en-IT" sz="2000" b="1" dirty="0">
                      <a:solidFill>
                        <a:srgbClr val="00B0F0"/>
                      </a:solidFill>
                    </a:rPr>
                    <a:t>PARIS</a:t>
                  </a:r>
                </a:p>
              </p:txBody>
            </p:sp>
            <p:grpSp>
              <p:nvGrpSpPr>
                <p:cNvPr id="23" name="Group 22">
                  <a:extLst>
                    <a:ext uri="{FF2B5EF4-FFF2-40B4-BE49-F238E27FC236}">
                      <a16:creationId xmlns:a16="http://schemas.microsoft.com/office/drawing/2014/main" id="{0E9BBA0F-0B62-DAEF-A113-0EEE156EA234}"/>
                    </a:ext>
                  </a:extLst>
                </p:cNvPr>
                <p:cNvGrpSpPr/>
                <p:nvPr/>
              </p:nvGrpSpPr>
              <p:grpSpPr>
                <a:xfrm rot="20113506">
                  <a:off x="6562899" y="2506497"/>
                  <a:ext cx="5174131" cy="1361992"/>
                  <a:chOff x="6759971" y="2024679"/>
                  <a:chExt cx="5174131" cy="1361992"/>
                </a:xfrm>
              </p:grpSpPr>
              <p:pic>
                <p:nvPicPr>
                  <p:cNvPr id="20" name="Picture 19">
                    <a:extLst>
                      <a:ext uri="{FF2B5EF4-FFF2-40B4-BE49-F238E27FC236}">
                        <a16:creationId xmlns:a16="http://schemas.microsoft.com/office/drawing/2014/main" id="{E7319680-4E6B-2E4E-09A4-D3D2DD45ED7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 b="-1"/>
                  <a:stretch>
                    <a:fillRect/>
                  </a:stretch>
                </p:blipFill>
                <p:spPr>
                  <a:xfrm>
                    <a:off x="7017178" y="2024679"/>
                    <a:ext cx="4916924" cy="1351141"/>
                  </a:xfrm>
                  <a:prstGeom prst="rect">
                    <a:avLst/>
                  </a:prstGeom>
                </p:spPr>
              </p:pic>
              <p:sp>
                <p:nvSpPr>
                  <p:cNvPr id="21" name="Rectangle 20">
                    <a:extLst>
                      <a:ext uri="{FF2B5EF4-FFF2-40B4-BE49-F238E27FC236}">
                        <a16:creationId xmlns:a16="http://schemas.microsoft.com/office/drawing/2014/main" id="{207F6740-DB62-3659-2D95-DAB0CE1E3A66}"/>
                      </a:ext>
                    </a:extLst>
                  </p:cNvPr>
                  <p:cNvSpPr/>
                  <p:nvPr/>
                </p:nvSpPr>
                <p:spPr>
                  <a:xfrm flipH="1">
                    <a:off x="7143882" y="2309354"/>
                    <a:ext cx="108000" cy="720000"/>
                  </a:xfrm>
                  <a:prstGeom prst="rect">
                    <a:avLst/>
                  </a:prstGeom>
                  <a:solidFill>
                    <a:srgbClr val="F998A3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T"/>
                  </a:p>
                </p:txBody>
              </p:sp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AF59D925-9AA4-9F06-031C-1736AE0ACEDA}"/>
                      </a:ext>
                    </a:extLst>
                  </p:cNvPr>
                  <p:cNvSpPr txBox="1"/>
                  <p:nvPr/>
                </p:nvSpPr>
                <p:spPr>
                  <a:xfrm rot="5376600">
                    <a:off x="6327376" y="2476041"/>
                    <a:ext cx="1343225" cy="47803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IT" sz="1400" dirty="0">
                        <a:solidFill>
                          <a:srgbClr val="C00000"/>
                        </a:solidFill>
                      </a:rPr>
                      <a:t>Plastics</a:t>
                    </a:r>
                  </a:p>
                </p:txBody>
              </p:sp>
            </p:grp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DFDF94B6-EF9C-F6BB-2D88-09C35EDD1E97}"/>
                    </a:ext>
                  </a:extLst>
                </p:cNvPr>
                <p:cNvSpPr txBox="1"/>
                <p:nvPr/>
              </p:nvSpPr>
              <p:spPr>
                <a:xfrm>
                  <a:off x="8116185" y="4094498"/>
                  <a:ext cx="5030580" cy="105167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IT" sz="1900" b="1" dirty="0">
                      <a:solidFill>
                        <a:schemeClr val="accent6"/>
                      </a:solidFill>
                    </a:rPr>
                    <a:t>KRATTA TELESCOPES</a:t>
                  </a:r>
                </a:p>
                <a:p>
                  <a:r>
                    <a:rPr lang="en-IT" sz="1900" b="1" dirty="0"/>
                    <a:t>+</a:t>
                  </a:r>
                  <a:r>
                    <a:rPr lang="en-IT" sz="1900" b="1" dirty="0">
                      <a:solidFill>
                        <a:schemeClr val="accent5"/>
                      </a:solidFill>
                    </a:rPr>
                    <a:t> </a:t>
                  </a:r>
                  <a:r>
                    <a:rPr lang="en-IT" sz="1900" b="1" dirty="0">
                      <a:solidFill>
                        <a:srgbClr val="C00000"/>
                      </a:solidFill>
                    </a:rPr>
                    <a:t>PLASTIC Scintillators</a:t>
                  </a:r>
                  <a:endParaRPr lang="en-IT" sz="1900" dirty="0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DFD27059-AA0E-DF68-CE1B-68FC29E5DC6B}"/>
                  </a:ext>
                </a:extLst>
              </p:cNvPr>
              <p:cNvSpPr txBox="1"/>
              <p:nvPr/>
            </p:nvSpPr>
            <p:spPr>
              <a:xfrm rot="20115052">
                <a:off x="4769479" y="2818890"/>
                <a:ext cx="605958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T" sz="1400" dirty="0">
                    <a:solidFill>
                      <a:schemeClr val="accent2"/>
                    </a:solidFill>
                  </a:rPr>
                  <a:t>PD0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09F58FB4-1834-938E-1294-8F1B449719D0}"/>
                  </a:ext>
                </a:extLst>
              </p:cNvPr>
              <p:cNvSpPr txBox="1"/>
              <p:nvPr/>
            </p:nvSpPr>
            <p:spPr>
              <a:xfrm rot="20115052">
                <a:off x="5216282" y="3546730"/>
                <a:ext cx="605958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T" sz="1400" dirty="0">
                    <a:solidFill>
                      <a:schemeClr val="accent2"/>
                    </a:solidFill>
                  </a:rPr>
                  <a:t>PD1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4C92FF11-14A0-7961-E0C7-3F48F6DEDAF0}"/>
                  </a:ext>
                </a:extLst>
              </p:cNvPr>
              <p:cNvSpPr txBox="1"/>
              <p:nvPr/>
            </p:nvSpPr>
            <p:spPr>
              <a:xfrm rot="20115052">
                <a:off x="7312114" y="1547234"/>
                <a:ext cx="605958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T" sz="1400" dirty="0">
                    <a:solidFill>
                      <a:schemeClr val="accent2"/>
                    </a:solidFill>
                  </a:rPr>
                  <a:t>PD2</a:t>
                </a:r>
              </a:p>
            </p:txBody>
          </p: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82D7A97F-6AFC-752A-3285-DD59B0F44FD1}"/>
                </a:ext>
              </a:extLst>
            </p:cNvPr>
            <p:cNvSpPr txBox="1"/>
            <p:nvPr/>
          </p:nvSpPr>
          <p:spPr>
            <a:xfrm rot="20091951">
              <a:off x="6257740" y="2602214"/>
              <a:ext cx="977411" cy="54778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IT" sz="1400" dirty="0"/>
                <a:t>CsI2</a:t>
              </a:r>
            </a:p>
            <a:p>
              <a:pPr algn="ctr"/>
              <a:r>
                <a:rPr lang="en-IT" sz="1400" dirty="0">
                  <a:latin typeface="Helvetica" pitchFamily="2" charset="0"/>
                </a:rPr>
                <a:t>12.5</a:t>
              </a:r>
              <a:r>
                <a:rPr lang="en-IT" sz="1400" dirty="0"/>
                <a:t> cm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FBE7BB88-9927-1B31-259F-87051018F23E}"/>
                </a:ext>
              </a:extLst>
            </p:cNvPr>
            <p:cNvSpPr>
              <a:spLocks noChangeAspect="1"/>
            </p:cNvSpPr>
            <p:nvPr/>
          </p:nvSpPr>
          <p:spPr>
            <a:xfrm rot="20181793">
              <a:off x="5340838" y="3208845"/>
              <a:ext cx="446107" cy="3960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C342B1A-4CB5-25D0-A01C-B5B5537C3FC0}"/>
                </a:ext>
              </a:extLst>
            </p:cNvPr>
            <p:cNvSpPr txBox="1"/>
            <p:nvPr/>
          </p:nvSpPr>
          <p:spPr>
            <a:xfrm rot="20091951">
              <a:off x="4761614" y="2390231"/>
              <a:ext cx="8641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T" sz="1600" dirty="0">
                  <a:solidFill>
                    <a:schemeClr val="accent6"/>
                  </a:solidFill>
                  <a:latin typeface="Helvetica" pitchFamily="2" charset="0"/>
                </a:rPr>
                <a:t>CsI1</a:t>
              </a:r>
            </a:p>
            <a:p>
              <a:pPr algn="ctr"/>
              <a:r>
                <a:rPr lang="en-IT" sz="1600" dirty="0">
                  <a:solidFill>
                    <a:schemeClr val="accent6"/>
                  </a:solidFill>
                  <a:latin typeface="Helvetica" pitchFamily="2" charset="0"/>
                </a:rPr>
                <a:t>2.5 cm</a:t>
              </a:r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66499DF4-20B6-2B11-1EE9-44D63F440526}"/>
                </a:ext>
              </a:extLst>
            </p:cNvPr>
            <p:cNvCxnSpPr>
              <a:stCxn id="49" idx="2"/>
            </p:cNvCxnSpPr>
            <p:nvPr/>
          </p:nvCxnSpPr>
          <p:spPr>
            <a:xfrm>
              <a:off x="5317892" y="2947322"/>
              <a:ext cx="208421" cy="393996"/>
            </a:xfrm>
            <a:prstGeom prst="straightConnector1">
              <a:avLst/>
            </a:prstGeom>
            <a:ln w="38100" cap="flat" cmpd="sng" algn="ctr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AEB06F3B-9302-2B79-8121-56D7C4BA2B22}"/>
                </a:ext>
              </a:extLst>
            </p:cNvPr>
            <p:cNvSpPr/>
            <p:nvPr/>
          </p:nvSpPr>
          <p:spPr>
            <a:xfrm rot="20094416">
              <a:off x="5797786" y="3035004"/>
              <a:ext cx="142604" cy="44520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9609F648-E035-50A8-A6AA-A852498F0564}"/>
                </a:ext>
              </a:extLst>
            </p:cNvPr>
            <p:cNvSpPr/>
            <p:nvPr/>
          </p:nvSpPr>
          <p:spPr>
            <a:xfrm rot="20094416">
              <a:off x="7791508" y="2135220"/>
              <a:ext cx="142604" cy="44520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</p:grpSp>
      <p:pic>
        <p:nvPicPr>
          <p:cNvPr id="59" name="Picture 58">
            <a:extLst>
              <a:ext uri="{FF2B5EF4-FFF2-40B4-BE49-F238E27FC236}">
                <a16:creationId xmlns:a16="http://schemas.microsoft.com/office/drawing/2014/main" id="{B2A176C1-1A5B-1CB9-2B37-93637D837BA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51254" y="1789345"/>
            <a:ext cx="3456000" cy="2368178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1813B15E-59BF-FC97-7D4D-6BA815FCC48A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6738" t="5058"/>
          <a:stretch>
            <a:fillRect/>
          </a:stretch>
        </p:blipFill>
        <p:spPr>
          <a:xfrm rot="5400000">
            <a:off x="8966382" y="3629820"/>
            <a:ext cx="2014457" cy="3450354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92E752B8-AD37-3607-BD88-E92E089F6992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6240" t="4918"/>
          <a:stretch>
            <a:fillRect/>
          </a:stretch>
        </p:blipFill>
        <p:spPr>
          <a:xfrm rot="5400000">
            <a:off x="1196889" y="3633698"/>
            <a:ext cx="2022214" cy="3450354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4501874E-EF53-0C79-164E-B69D89C269EC}"/>
              </a:ext>
            </a:extLst>
          </p:cNvPr>
          <p:cNvSpPr txBox="1"/>
          <p:nvPr/>
        </p:nvSpPr>
        <p:spPr>
          <a:xfrm>
            <a:off x="4108537" y="4399293"/>
            <a:ext cx="396301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>
              <a:lnSpc>
                <a:spcPct val="120000"/>
              </a:lnSpc>
            </a:pPr>
            <a:r>
              <a:rPr lang="en-GB" sz="2000" b="1" dirty="0">
                <a:solidFill>
                  <a:schemeClr val="accent6"/>
                </a:solidFill>
              </a:rPr>
              <a:t>Key strengths of the setup:</a:t>
            </a:r>
          </a:p>
          <a:p>
            <a:pPr marL="285750" indent="-285750" fontAlgn="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Three-layer particle identification</a:t>
            </a:r>
          </a:p>
          <a:p>
            <a:pPr marL="285750" indent="-285750" fontAlgn="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Sub-nanosecond time resolution</a:t>
            </a:r>
          </a:p>
          <a:p>
            <a:pPr marL="285750" indent="-285750" fontAlgn="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Wide angular coverage</a:t>
            </a:r>
          </a:p>
          <a:p>
            <a:pPr marL="285750" indent="-285750" fontAlgn="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High efficiency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3B66E2-097E-6D0A-A70D-1EBBC202B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358807-1988-039C-994C-090F3FCC8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145844680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9D2AD-FB25-D753-7480-DA081A32A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experimental technique</a:t>
            </a:r>
            <a:endParaRPr lang="en-IT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9415A68-829F-E5B1-BF58-87E6D9850ED4}"/>
              </a:ext>
            </a:extLst>
          </p:cNvPr>
          <p:cNvGrpSpPr/>
          <p:nvPr/>
        </p:nvGrpSpPr>
        <p:grpSpPr>
          <a:xfrm>
            <a:off x="483618" y="1682073"/>
            <a:ext cx="6681370" cy="2034355"/>
            <a:chOff x="483618" y="1682073"/>
            <a:chExt cx="6681370" cy="2034355"/>
          </a:xfrm>
        </p:grpSpPr>
        <p:pic>
          <p:nvPicPr>
            <p:cNvPr id="22" name="Picture 21" descr="A group of red and blue spheres&#10;&#10;Description automatically generated">
              <a:extLst>
                <a:ext uri="{FF2B5EF4-FFF2-40B4-BE49-F238E27FC236}">
                  <a16:creationId xmlns:a16="http://schemas.microsoft.com/office/drawing/2014/main" id="{22612A11-5F0F-08C4-80F0-E8943AF0E2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52144" y="1817998"/>
              <a:ext cx="1188000" cy="1188000"/>
            </a:xfrm>
            <a:prstGeom prst="rect">
              <a:avLst/>
            </a:prstGeom>
          </p:spPr>
        </p:pic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AC03E066-F510-F5B7-31BB-3751BCF55BF9}"/>
                </a:ext>
              </a:extLst>
            </p:cNvPr>
            <p:cNvCxnSpPr>
              <a:stCxn id="8" idx="6"/>
              <a:endCxn id="22" idx="1"/>
            </p:cNvCxnSpPr>
            <p:nvPr/>
          </p:nvCxnSpPr>
          <p:spPr>
            <a:xfrm>
              <a:off x="1140231" y="2411998"/>
              <a:ext cx="2411913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9206B693-81D5-0EBF-FE54-F3F49ABEF8F5}"/>
                </a:ext>
              </a:extLst>
            </p:cNvPr>
            <p:cNvCxnSpPr>
              <a:stCxn id="22" idx="3"/>
            </p:cNvCxnSpPr>
            <p:nvPr/>
          </p:nvCxnSpPr>
          <p:spPr>
            <a:xfrm>
              <a:off x="4740144" y="2411998"/>
              <a:ext cx="1768232" cy="0"/>
            </a:xfrm>
            <a:prstGeom prst="line">
              <a:avLst/>
            </a:prstGeom>
            <a:ln w="38100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2B9A31E9-872C-EEAE-F699-920B987DAED5}"/>
                </a:ext>
              </a:extLst>
            </p:cNvPr>
            <p:cNvCxnSpPr>
              <a:stCxn id="22" idx="3"/>
            </p:cNvCxnSpPr>
            <p:nvPr/>
          </p:nvCxnSpPr>
          <p:spPr>
            <a:xfrm flipV="1">
              <a:off x="4740144" y="1817998"/>
              <a:ext cx="1768232" cy="59400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F559672-5521-D7E1-09E2-1928591091C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89687" y="2285998"/>
              <a:ext cx="250544" cy="252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007FB76-736A-329B-775F-020D5A39608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08376" y="1682073"/>
              <a:ext cx="250544" cy="252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9FE5F690-24EE-6530-0E27-3EFE6DF920FA}"/>
                </a:ext>
              </a:extLst>
            </p:cNvPr>
            <p:cNvSpPr txBox="1"/>
            <p:nvPr/>
          </p:nvSpPr>
          <p:spPr>
            <a:xfrm>
              <a:off x="483618" y="2469933"/>
              <a:ext cx="10626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T" sz="2400" dirty="0"/>
                <a:t>p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8BBD263D-4204-725E-456E-7FEDBAD6774A}"/>
                </a:ext>
              </a:extLst>
            </p:cNvPr>
            <p:cNvSpPr txBox="1"/>
            <p:nvPr/>
          </p:nvSpPr>
          <p:spPr>
            <a:xfrm>
              <a:off x="6102307" y="1835492"/>
              <a:ext cx="10626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/>
                <a:t>p</a:t>
              </a:r>
              <a:r>
                <a:rPr lang="en-IT" sz="2400" dirty="0"/>
                <a:t>’</a:t>
              </a:r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51E9FB96-A99C-3E7B-1948-911FAFBBA4BF}"/>
                </a:ext>
              </a:extLst>
            </p:cNvPr>
            <p:cNvGrpSpPr/>
            <p:nvPr/>
          </p:nvGrpSpPr>
          <p:grpSpPr>
            <a:xfrm rot="8616805">
              <a:off x="2414190" y="2716098"/>
              <a:ext cx="1304748" cy="467173"/>
              <a:chOff x="4585173" y="2731853"/>
              <a:chExt cx="1304748" cy="467173"/>
            </a:xfrm>
          </p:grpSpPr>
          <p:pic>
            <p:nvPicPr>
              <p:cNvPr id="51" name="Picture 50" descr="A yellow line on a white background&#10;&#10;Description automatically generated">
                <a:extLst>
                  <a:ext uri="{FF2B5EF4-FFF2-40B4-BE49-F238E27FC236}">
                    <a16:creationId xmlns:a16="http://schemas.microsoft.com/office/drawing/2014/main" id="{15D60FAA-49F9-64A7-39B5-DBEA75FA0AC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992323">
                <a:off x="4585173" y="2731853"/>
                <a:ext cx="1205402" cy="360000"/>
              </a:xfrm>
              <a:prstGeom prst="rect">
                <a:avLst/>
              </a:prstGeom>
            </p:spPr>
          </p:pic>
          <p:sp>
            <p:nvSpPr>
              <p:cNvPr id="52" name="Triangle 51">
                <a:extLst>
                  <a:ext uri="{FF2B5EF4-FFF2-40B4-BE49-F238E27FC236}">
                    <a16:creationId xmlns:a16="http://schemas.microsoft.com/office/drawing/2014/main" id="{DA8F5937-592C-DDED-90F7-71C2629755E2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5995160">
                <a:off x="5699427" y="3008532"/>
                <a:ext cx="200988" cy="180000"/>
              </a:xfrm>
              <a:prstGeom prst="triangle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15DBC971-F3C9-09FD-868E-EA24802BEFC2}"/>
                    </a:ext>
                  </a:extLst>
                </p:cNvPr>
                <p:cNvSpPr txBox="1"/>
                <p:nvPr/>
              </p:nvSpPr>
              <p:spPr>
                <a:xfrm>
                  <a:off x="2977164" y="2940063"/>
                  <a:ext cx="98018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T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en-IT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15DBC971-F3C9-09FD-868E-EA24802BEFC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77164" y="2940063"/>
                  <a:ext cx="980182" cy="461665"/>
                </a:xfrm>
                <a:prstGeom prst="rect">
                  <a:avLst/>
                </a:prstGeom>
                <a:blipFill>
                  <a:blip r:embed="rId12"/>
                  <a:stretch>
                    <a:fillRect b="-10811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A2535B25-DC48-2BC7-E328-019C2D1A9D25}"/>
                </a:ext>
              </a:extLst>
            </p:cNvPr>
            <p:cNvSpPr txBox="1"/>
            <p:nvPr/>
          </p:nvSpPr>
          <p:spPr>
            <a:xfrm>
              <a:off x="4601026" y="2516099"/>
              <a:ext cx="2529803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2400" baseline="30000" dirty="0"/>
                <a:t>208</a:t>
              </a:r>
              <a:r>
                <a:rPr lang="en-IT" sz="2400" dirty="0"/>
                <a:t>Pb – </a:t>
              </a:r>
              <a:r>
                <a:rPr lang="en-IT" sz="2400" baseline="30000" dirty="0"/>
                <a:t>120</a:t>
              </a:r>
              <a:r>
                <a:rPr lang="en-IT" sz="2400" dirty="0"/>
                <a:t>Sn</a:t>
              </a:r>
            </a:p>
            <a:p>
              <a:r>
                <a:rPr lang="en-IT" sz="2400" baseline="30000" dirty="0"/>
                <a:t>58</a:t>
              </a:r>
              <a:r>
                <a:rPr lang="en-IT" sz="2400" dirty="0"/>
                <a:t>Ni - </a:t>
              </a:r>
              <a:r>
                <a:rPr lang="en-IT" sz="2400" baseline="30000" dirty="0"/>
                <a:t>62</a:t>
              </a:r>
              <a:r>
                <a:rPr lang="en-IT" sz="2400" dirty="0"/>
                <a:t>Ni - </a:t>
              </a:r>
              <a:r>
                <a:rPr lang="en-IT" sz="2400" baseline="30000" dirty="0"/>
                <a:t>64</a:t>
              </a:r>
              <a:r>
                <a:rPr lang="en-IT" sz="2400" dirty="0"/>
                <a:t>Ni</a:t>
              </a:r>
            </a:p>
            <a:p>
              <a:r>
                <a:rPr lang="en-IT" sz="2400" baseline="30000" dirty="0">
                  <a:solidFill>
                    <a:schemeClr val="accent2"/>
                  </a:solidFill>
                </a:rPr>
                <a:t>64</a:t>
              </a:r>
              <a:r>
                <a:rPr lang="en-IT" sz="2400" dirty="0">
                  <a:solidFill>
                    <a:schemeClr val="accent2"/>
                  </a:solidFill>
                </a:rPr>
                <a:t>Zn - </a:t>
              </a:r>
              <a:r>
                <a:rPr lang="en-IT" sz="2400" baseline="30000" dirty="0">
                  <a:solidFill>
                    <a:schemeClr val="accent2"/>
                  </a:solidFill>
                </a:rPr>
                <a:t>66</a:t>
              </a:r>
              <a:r>
                <a:rPr lang="en-IT" sz="2400" dirty="0">
                  <a:solidFill>
                    <a:schemeClr val="accent2"/>
                  </a:solidFill>
                </a:rPr>
                <a:t>Zn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D845D94C-FF9C-471C-E320-475813A1B44B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18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435021-38E0-9DA1-31B6-8CAEC40F2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2BC30B-A5A1-7B25-A3CA-4DC19BD40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45719109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4CB6ED-2298-0E6D-EA1B-AAE1B2F04B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E604BB1F-775D-08DB-865F-8952BFA785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7961" y="1564484"/>
            <a:ext cx="4418957" cy="252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7415734-8E58-1190-C73B-99990D04C8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experimental technique</a:t>
            </a:r>
            <a:endParaRPr lang="en-IT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A836F03-4D39-5631-8F76-205EAB5AB50C}"/>
              </a:ext>
            </a:extLst>
          </p:cNvPr>
          <p:cNvSpPr txBox="1"/>
          <p:nvPr/>
        </p:nvSpPr>
        <p:spPr>
          <a:xfrm>
            <a:off x="9712412" y="2801815"/>
            <a:ext cx="2479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dirty="0">
                <a:solidFill>
                  <a:srgbClr val="FF0000"/>
                </a:solidFill>
              </a:rPr>
              <a:t>Proton gate </a:t>
            </a:r>
            <a:r>
              <a:rPr lang="en-IT" sz="2000" b="1" dirty="0">
                <a:solidFill>
                  <a:srgbClr val="FF0000"/>
                </a:solidFill>
                <a:sym typeface="Wingdings" pitchFamily="2" charset="2"/>
              </a:rPr>
              <a:t> E</a:t>
            </a:r>
            <a:r>
              <a:rPr lang="en-IT" sz="2000" b="1" baseline="-25000" dirty="0">
                <a:solidFill>
                  <a:srgbClr val="FF0000"/>
                </a:solidFill>
                <a:sym typeface="Wingdings" pitchFamily="2" charset="2"/>
              </a:rPr>
              <a:t>p’</a:t>
            </a:r>
            <a:endParaRPr lang="en-IT" sz="2000" b="1" baseline="-25000" dirty="0">
              <a:solidFill>
                <a:srgbClr val="FF0000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A245669-0DE9-8DB3-7660-A2BAD85DBF39}"/>
              </a:ext>
            </a:extLst>
          </p:cNvPr>
          <p:cNvGrpSpPr/>
          <p:nvPr/>
        </p:nvGrpSpPr>
        <p:grpSpPr>
          <a:xfrm>
            <a:off x="483618" y="1682073"/>
            <a:ext cx="6681370" cy="1719655"/>
            <a:chOff x="483618" y="1682073"/>
            <a:chExt cx="6681370" cy="1719655"/>
          </a:xfrm>
        </p:grpSpPr>
        <p:pic>
          <p:nvPicPr>
            <p:cNvPr id="22" name="Picture 21" descr="A group of red and blue spheres&#10;&#10;Description automatically generated">
              <a:extLst>
                <a:ext uri="{FF2B5EF4-FFF2-40B4-BE49-F238E27FC236}">
                  <a16:creationId xmlns:a16="http://schemas.microsoft.com/office/drawing/2014/main" id="{AD911D83-14FB-63CB-F3BB-1513D615832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52144" y="1817998"/>
              <a:ext cx="1188000" cy="1188000"/>
            </a:xfrm>
            <a:prstGeom prst="rect">
              <a:avLst/>
            </a:prstGeom>
          </p:spPr>
        </p:pic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32AB4921-5E94-7628-57C7-F2DA464379C4}"/>
                </a:ext>
              </a:extLst>
            </p:cNvPr>
            <p:cNvCxnSpPr>
              <a:stCxn id="8" idx="6"/>
              <a:endCxn id="22" idx="1"/>
            </p:cNvCxnSpPr>
            <p:nvPr/>
          </p:nvCxnSpPr>
          <p:spPr>
            <a:xfrm>
              <a:off x="1140231" y="2411998"/>
              <a:ext cx="2411913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7B002E6-3775-85EA-1C1D-C2077878B96F}"/>
                </a:ext>
              </a:extLst>
            </p:cNvPr>
            <p:cNvCxnSpPr>
              <a:stCxn id="22" idx="3"/>
            </p:cNvCxnSpPr>
            <p:nvPr/>
          </p:nvCxnSpPr>
          <p:spPr>
            <a:xfrm>
              <a:off x="4740144" y="2411998"/>
              <a:ext cx="1768232" cy="0"/>
            </a:xfrm>
            <a:prstGeom prst="line">
              <a:avLst/>
            </a:prstGeom>
            <a:ln w="38100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ADE1DEE6-F1A2-2429-CFD4-4C567C0C721D}"/>
                </a:ext>
              </a:extLst>
            </p:cNvPr>
            <p:cNvCxnSpPr>
              <a:stCxn id="22" idx="3"/>
            </p:cNvCxnSpPr>
            <p:nvPr/>
          </p:nvCxnSpPr>
          <p:spPr>
            <a:xfrm flipV="1">
              <a:off x="4740144" y="1817998"/>
              <a:ext cx="1768232" cy="59400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1C39781-850B-DD3E-601C-E0E8681C0F1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89687" y="2285998"/>
              <a:ext cx="250544" cy="252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dirty="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1FEA3E8A-86BE-3A27-C6A7-1DA3300AF83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08376" y="1682073"/>
              <a:ext cx="250544" cy="252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EFF461BA-06CC-5231-CF94-4FC44BEA3B8B}"/>
                </a:ext>
              </a:extLst>
            </p:cNvPr>
            <p:cNvSpPr txBox="1"/>
            <p:nvPr/>
          </p:nvSpPr>
          <p:spPr>
            <a:xfrm>
              <a:off x="483618" y="2469933"/>
              <a:ext cx="10626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T" sz="2400" dirty="0"/>
                <a:t>p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A37FA73-7AAE-71CC-75B3-B582EB0907CB}"/>
                </a:ext>
              </a:extLst>
            </p:cNvPr>
            <p:cNvSpPr txBox="1"/>
            <p:nvPr/>
          </p:nvSpPr>
          <p:spPr>
            <a:xfrm>
              <a:off x="6102307" y="1835492"/>
              <a:ext cx="10626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/>
                <a:t>p</a:t>
              </a:r>
              <a:r>
                <a:rPr lang="en-IT" sz="2400" dirty="0"/>
                <a:t>’</a:t>
              </a:r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A3EFB44-95A8-B6CA-D5A2-76BBB02CEA65}"/>
                </a:ext>
              </a:extLst>
            </p:cNvPr>
            <p:cNvGrpSpPr/>
            <p:nvPr/>
          </p:nvGrpSpPr>
          <p:grpSpPr>
            <a:xfrm rot="8616805">
              <a:off x="2414190" y="2716098"/>
              <a:ext cx="1304748" cy="467173"/>
              <a:chOff x="4585173" y="2731853"/>
              <a:chExt cx="1304748" cy="467173"/>
            </a:xfrm>
          </p:grpSpPr>
          <p:pic>
            <p:nvPicPr>
              <p:cNvPr id="51" name="Picture 50" descr="A yellow line on a white background&#10;&#10;Description automatically generated">
                <a:extLst>
                  <a:ext uri="{FF2B5EF4-FFF2-40B4-BE49-F238E27FC236}">
                    <a16:creationId xmlns:a16="http://schemas.microsoft.com/office/drawing/2014/main" id="{15E64FCC-C2B2-868C-AD30-717F6073660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992323">
                <a:off x="4585173" y="2731853"/>
                <a:ext cx="1205402" cy="360000"/>
              </a:xfrm>
              <a:prstGeom prst="rect">
                <a:avLst/>
              </a:prstGeom>
            </p:spPr>
          </p:pic>
          <p:sp>
            <p:nvSpPr>
              <p:cNvPr id="52" name="Triangle 51">
                <a:extLst>
                  <a:ext uri="{FF2B5EF4-FFF2-40B4-BE49-F238E27FC236}">
                    <a16:creationId xmlns:a16="http://schemas.microsoft.com/office/drawing/2014/main" id="{4A7BEC33-1385-B2D0-1B95-1362DEF3AC77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5995160">
                <a:off x="5699427" y="3008532"/>
                <a:ext cx="200988" cy="180000"/>
              </a:xfrm>
              <a:prstGeom prst="triangle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9466106E-8CAC-DEB7-8DDF-0EF95F468862}"/>
                    </a:ext>
                  </a:extLst>
                </p:cNvPr>
                <p:cNvSpPr txBox="1"/>
                <p:nvPr/>
              </p:nvSpPr>
              <p:spPr>
                <a:xfrm>
                  <a:off x="2977164" y="2940063"/>
                  <a:ext cx="98018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T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en-IT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9466106E-8CAC-DEB7-8DDF-0EF95F46886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77164" y="2940063"/>
                  <a:ext cx="980182" cy="461665"/>
                </a:xfrm>
                <a:prstGeom prst="rect">
                  <a:avLst/>
                </a:prstGeom>
                <a:blipFill>
                  <a:blip r:embed="rId6"/>
                  <a:stretch>
                    <a:fillRect b="-10811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9E2BA627-77D0-7E8B-8A5B-D0A58A719C06}"/>
              </a:ext>
            </a:extLst>
          </p:cNvPr>
          <p:cNvSpPr txBox="1"/>
          <p:nvPr/>
        </p:nvSpPr>
        <p:spPr>
          <a:xfrm>
            <a:off x="9712413" y="1808269"/>
            <a:ext cx="17052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KRATTTA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6B6475-A7BF-A3BD-84B0-AB39D851CE7A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18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14690E-0A52-334A-D23D-7A1C8F99DC17}"/>
              </a:ext>
            </a:extLst>
          </p:cNvPr>
          <p:cNvSpPr txBox="1"/>
          <p:nvPr/>
        </p:nvSpPr>
        <p:spPr>
          <a:xfrm>
            <a:off x="4601026" y="2516099"/>
            <a:ext cx="25298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400" baseline="30000" dirty="0"/>
              <a:t>208</a:t>
            </a:r>
            <a:r>
              <a:rPr lang="en-IT" sz="2400" dirty="0"/>
              <a:t>Pb – </a:t>
            </a:r>
            <a:r>
              <a:rPr lang="en-IT" sz="2400" baseline="30000" dirty="0"/>
              <a:t>120</a:t>
            </a:r>
            <a:r>
              <a:rPr lang="en-IT" sz="2400" dirty="0"/>
              <a:t>Sn</a:t>
            </a:r>
          </a:p>
          <a:p>
            <a:r>
              <a:rPr lang="en-IT" sz="2400" baseline="30000" dirty="0"/>
              <a:t>58</a:t>
            </a:r>
            <a:r>
              <a:rPr lang="en-IT" sz="2400" dirty="0"/>
              <a:t>Ni - </a:t>
            </a:r>
            <a:r>
              <a:rPr lang="en-IT" sz="2400" baseline="30000" dirty="0"/>
              <a:t>62</a:t>
            </a:r>
            <a:r>
              <a:rPr lang="en-IT" sz="2400" dirty="0"/>
              <a:t>Ni - </a:t>
            </a:r>
            <a:r>
              <a:rPr lang="en-IT" sz="2400" baseline="30000" dirty="0"/>
              <a:t>64</a:t>
            </a:r>
            <a:r>
              <a:rPr lang="en-IT" sz="2400" dirty="0"/>
              <a:t>Ni</a:t>
            </a:r>
          </a:p>
          <a:p>
            <a:r>
              <a:rPr lang="en-IT" sz="2400" baseline="30000" dirty="0">
                <a:solidFill>
                  <a:schemeClr val="accent2"/>
                </a:solidFill>
              </a:rPr>
              <a:t>64</a:t>
            </a:r>
            <a:r>
              <a:rPr lang="en-IT" sz="2400" dirty="0">
                <a:solidFill>
                  <a:schemeClr val="accent2"/>
                </a:solidFill>
              </a:rPr>
              <a:t>Zn - </a:t>
            </a:r>
            <a:r>
              <a:rPr lang="en-IT" sz="2400" baseline="30000" dirty="0">
                <a:solidFill>
                  <a:schemeClr val="accent2"/>
                </a:solidFill>
              </a:rPr>
              <a:t>66</a:t>
            </a:r>
            <a:r>
              <a:rPr lang="en-IT" sz="2400" dirty="0">
                <a:solidFill>
                  <a:schemeClr val="accent2"/>
                </a:solidFill>
              </a:rPr>
              <a:t>Zn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5E519DB-64FF-89BD-D1FD-D38049E4BF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1833CA9-0F35-B488-2048-C4C7509DB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357219470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115D8F-8CBF-C452-D85A-E25360CC2F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68F8F59-72CA-9A94-D6F5-1CA6C5F213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100" y="3855214"/>
            <a:ext cx="4484934" cy="252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0443CF3-3236-D192-FFD4-0A6465A047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7961" y="1564484"/>
            <a:ext cx="4418957" cy="252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EC4EB7-1CEC-D91E-935A-D293F4BD2B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experimental technique</a:t>
            </a:r>
            <a:endParaRPr lang="en-IT" dirty="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41994AB4-6000-36CA-1A5F-5C6895583AA8}"/>
              </a:ext>
            </a:extLst>
          </p:cNvPr>
          <p:cNvSpPr/>
          <p:nvPr/>
        </p:nvSpPr>
        <p:spPr>
          <a:xfrm>
            <a:off x="962363" y="5404693"/>
            <a:ext cx="3548877" cy="338609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en-IT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36BBF9AD-5712-6AF6-1305-92220F7CC183}"/>
                  </a:ext>
                </a:extLst>
              </p:cNvPr>
              <p:cNvSpPr txBox="1"/>
              <p:nvPr/>
            </p:nvSpPr>
            <p:spPr>
              <a:xfrm>
                <a:off x="2930225" y="4903482"/>
                <a:ext cx="155695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IT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en-IT" sz="2400" b="1" dirty="0">
                    <a:solidFill>
                      <a:srgbClr val="FF0000"/>
                    </a:solidFill>
                  </a:rPr>
                  <a:t> prompt</a:t>
                </a: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36BBF9AD-5712-6AF6-1305-92220F7CC1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0225" y="4903482"/>
                <a:ext cx="1556951" cy="461665"/>
              </a:xfrm>
              <a:prstGeom prst="rect">
                <a:avLst/>
              </a:prstGeom>
              <a:blipFill>
                <a:blip r:embed="rId5"/>
                <a:stretch>
                  <a:fillRect l="-806" t="-7895" r="-4839" b="-2894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TextBox 64">
            <a:extLst>
              <a:ext uri="{FF2B5EF4-FFF2-40B4-BE49-F238E27FC236}">
                <a16:creationId xmlns:a16="http://schemas.microsoft.com/office/drawing/2014/main" id="{1C1B7CB1-DF8B-4E5A-0E4D-D52EDCADB4B1}"/>
              </a:ext>
            </a:extLst>
          </p:cNvPr>
          <p:cNvSpPr txBox="1"/>
          <p:nvPr/>
        </p:nvSpPr>
        <p:spPr>
          <a:xfrm>
            <a:off x="9712412" y="2801815"/>
            <a:ext cx="2479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dirty="0">
                <a:solidFill>
                  <a:srgbClr val="FF0000"/>
                </a:solidFill>
              </a:rPr>
              <a:t>Proton gate </a:t>
            </a:r>
            <a:r>
              <a:rPr lang="en-IT" sz="2000" b="1" dirty="0">
                <a:solidFill>
                  <a:srgbClr val="FF0000"/>
                </a:solidFill>
                <a:sym typeface="Wingdings" pitchFamily="2" charset="2"/>
              </a:rPr>
              <a:t> E</a:t>
            </a:r>
            <a:r>
              <a:rPr lang="en-IT" sz="2000" b="1" baseline="-25000" dirty="0">
                <a:solidFill>
                  <a:srgbClr val="FF0000"/>
                </a:solidFill>
                <a:sym typeface="Wingdings" pitchFamily="2" charset="2"/>
              </a:rPr>
              <a:t>p’</a:t>
            </a:r>
            <a:endParaRPr lang="en-IT" sz="2000" b="1" baseline="-25000" dirty="0">
              <a:solidFill>
                <a:srgbClr val="FF0000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C10C231-531B-DFA2-6F86-81554E333745}"/>
              </a:ext>
            </a:extLst>
          </p:cNvPr>
          <p:cNvGrpSpPr/>
          <p:nvPr/>
        </p:nvGrpSpPr>
        <p:grpSpPr>
          <a:xfrm>
            <a:off x="483618" y="1682073"/>
            <a:ext cx="6681370" cy="1719655"/>
            <a:chOff x="483618" y="1682073"/>
            <a:chExt cx="6681370" cy="1719655"/>
          </a:xfrm>
        </p:grpSpPr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66350D5F-8375-6A2E-DF64-2922C41C66B6}"/>
                </a:ext>
              </a:extLst>
            </p:cNvPr>
            <p:cNvCxnSpPr>
              <a:cxnSpLocks/>
              <a:stCxn id="8" idx="6"/>
            </p:cNvCxnSpPr>
            <p:nvPr/>
          </p:nvCxnSpPr>
          <p:spPr>
            <a:xfrm>
              <a:off x="1140231" y="2411998"/>
              <a:ext cx="2411913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5CFE9437-CBBF-CC5B-229C-DA43C41E7011}"/>
                </a:ext>
              </a:extLst>
            </p:cNvPr>
            <p:cNvCxnSpPr>
              <a:cxnSpLocks/>
            </p:cNvCxnSpPr>
            <p:nvPr/>
          </p:nvCxnSpPr>
          <p:spPr>
            <a:xfrm>
              <a:off x="4740144" y="2411998"/>
              <a:ext cx="1768232" cy="0"/>
            </a:xfrm>
            <a:prstGeom prst="line">
              <a:avLst/>
            </a:prstGeom>
            <a:ln w="38100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42A6129E-8D4B-C602-AD66-D77D86BAB4A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40144" y="1817998"/>
              <a:ext cx="1768232" cy="59400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1400A8AC-87C1-739F-132A-B159A4F3BC8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89687" y="2285998"/>
              <a:ext cx="250544" cy="252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BF57C79E-AB2C-E58E-6F3A-298DC361999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08376" y="1682073"/>
              <a:ext cx="250544" cy="252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8F566CE-CB20-5330-D94A-E123812B9C06}"/>
                </a:ext>
              </a:extLst>
            </p:cNvPr>
            <p:cNvSpPr txBox="1"/>
            <p:nvPr/>
          </p:nvSpPr>
          <p:spPr>
            <a:xfrm>
              <a:off x="483618" y="2469933"/>
              <a:ext cx="10626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T" sz="2400" dirty="0"/>
                <a:t>p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D8FCABC-11A3-CFF3-1741-5878E824DAC7}"/>
                </a:ext>
              </a:extLst>
            </p:cNvPr>
            <p:cNvSpPr txBox="1"/>
            <p:nvPr/>
          </p:nvSpPr>
          <p:spPr>
            <a:xfrm>
              <a:off x="6102307" y="1835492"/>
              <a:ext cx="10626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/>
                <a:t>p</a:t>
              </a:r>
              <a:r>
                <a:rPr lang="en-IT" sz="2400" dirty="0"/>
                <a:t>’</a:t>
              </a:r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124833F6-FCF6-3378-1808-2FFD8D0DA30A}"/>
                </a:ext>
              </a:extLst>
            </p:cNvPr>
            <p:cNvGrpSpPr/>
            <p:nvPr/>
          </p:nvGrpSpPr>
          <p:grpSpPr>
            <a:xfrm rot="8616805">
              <a:off x="2414190" y="2716098"/>
              <a:ext cx="1304748" cy="467173"/>
              <a:chOff x="4585173" y="2731853"/>
              <a:chExt cx="1304748" cy="467173"/>
            </a:xfrm>
          </p:grpSpPr>
          <p:pic>
            <p:nvPicPr>
              <p:cNvPr id="51" name="Picture 50" descr="A yellow line on a white background&#10;&#10;Description automatically generated">
                <a:extLst>
                  <a:ext uri="{FF2B5EF4-FFF2-40B4-BE49-F238E27FC236}">
                    <a16:creationId xmlns:a16="http://schemas.microsoft.com/office/drawing/2014/main" id="{C04D338D-D929-44EC-F943-E80EC6FD812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992323">
                <a:off x="4585173" y="2731853"/>
                <a:ext cx="1205402" cy="360000"/>
              </a:xfrm>
              <a:prstGeom prst="rect">
                <a:avLst/>
              </a:prstGeom>
            </p:spPr>
          </p:pic>
          <p:sp>
            <p:nvSpPr>
              <p:cNvPr id="52" name="Triangle 51">
                <a:extLst>
                  <a:ext uri="{FF2B5EF4-FFF2-40B4-BE49-F238E27FC236}">
                    <a16:creationId xmlns:a16="http://schemas.microsoft.com/office/drawing/2014/main" id="{2DDA60E5-30CF-490C-C8D0-974BD9C2D8ED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5995160">
                <a:off x="5699427" y="3008532"/>
                <a:ext cx="200988" cy="180000"/>
              </a:xfrm>
              <a:prstGeom prst="triangle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A806EC4F-42B2-7BC8-F2BC-655E921DB8F2}"/>
                    </a:ext>
                  </a:extLst>
                </p:cNvPr>
                <p:cNvSpPr txBox="1"/>
                <p:nvPr/>
              </p:nvSpPr>
              <p:spPr>
                <a:xfrm>
                  <a:off x="2977164" y="2940063"/>
                  <a:ext cx="98018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T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en-IT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A806EC4F-42B2-7BC8-F2BC-655E921DB8F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77164" y="2940063"/>
                  <a:ext cx="980182" cy="461665"/>
                </a:xfrm>
                <a:prstGeom prst="rect">
                  <a:avLst/>
                </a:prstGeom>
                <a:blipFill>
                  <a:blip r:embed="rId8"/>
                  <a:stretch>
                    <a:fillRect b="-10811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B52880C3-518E-B3D4-FE18-E0DA7E8A6E6C}"/>
              </a:ext>
            </a:extLst>
          </p:cNvPr>
          <p:cNvSpPr txBox="1"/>
          <p:nvPr/>
        </p:nvSpPr>
        <p:spPr>
          <a:xfrm>
            <a:off x="9712413" y="1808269"/>
            <a:ext cx="17052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KRATTTA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E0526E-2E2A-91D2-4F8B-4ACDF3B235CF}"/>
              </a:ext>
            </a:extLst>
          </p:cNvPr>
          <p:cNvSpPr txBox="1"/>
          <p:nvPr/>
        </p:nvSpPr>
        <p:spPr>
          <a:xfrm>
            <a:off x="2476129" y="3899896"/>
            <a:ext cx="20993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Large-volume</a:t>
            </a:r>
          </a:p>
          <a:p>
            <a:pPr algn="ctr"/>
            <a:r>
              <a:rPr lang="en-IT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LaBr</a:t>
            </a:r>
            <a:r>
              <a:rPr lang="en-IT" sz="2000" b="1" baseline="-25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IT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301A39-4909-7D81-A196-2726B805B627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18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0F0BB8E-1320-B65D-31D9-05B3D3B4553A}"/>
              </a:ext>
            </a:extLst>
          </p:cNvPr>
          <p:cNvSpPr txBox="1"/>
          <p:nvPr/>
        </p:nvSpPr>
        <p:spPr>
          <a:xfrm>
            <a:off x="4601026" y="2516099"/>
            <a:ext cx="25298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400" baseline="30000" dirty="0"/>
              <a:t>208</a:t>
            </a:r>
            <a:r>
              <a:rPr lang="en-IT" sz="2400" dirty="0"/>
              <a:t>Pb – </a:t>
            </a:r>
            <a:r>
              <a:rPr lang="en-IT" sz="2400" baseline="30000" dirty="0"/>
              <a:t>120</a:t>
            </a:r>
            <a:r>
              <a:rPr lang="en-IT" sz="2400" dirty="0"/>
              <a:t>Sn</a:t>
            </a:r>
          </a:p>
          <a:p>
            <a:r>
              <a:rPr lang="en-IT" sz="2400" baseline="30000" dirty="0"/>
              <a:t>58</a:t>
            </a:r>
            <a:r>
              <a:rPr lang="en-IT" sz="2400" dirty="0"/>
              <a:t>Ni - </a:t>
            </a:r>
            <a:r>
              <a:rPr lang="en-IT" sz="2400" baseline="30000" dirty="0"/>
              <a:t>62</a:t>
            </a:r>
            <a:r>
              <a:rPr lang="en-IT" sz="2400" dirty="0"/>
              <a:t>Ni - </a:t>
            </a:r>
            <a:r>
              <a:rPr lang="en-IT" sz="2400" baseline="30000" dirty="0"/>
              <a:t>64</a:t>
            </a:r>
            <a:r>
              <a:rPr lang="en-IT" sz="2400" dirty="0"/>
              <a:t>Ni</a:t>
            </a:r>
          </a:p>
          <a:p>
            <a:r>
              <a:rPr lang="en-IT" sz="2400" baseline="30000" dirty="0">
                <a:solidFill>
                  <a:schemeClr val="accent2"/>
                </a:solidFill>
              </a:rPr>
              <a:t>64</a:t>
            </a:r>
            <a:r>
              <a:rPr lang="en-IT" sz="2400" dirty="0">
                <a:solidFill>
                  <a:schemeClr val="accent2"/>
                </a:solidFill>
              </a:rPr>
              <a:t>Zn - </a:t>
            </a:r>
            <a:r>
              <a:rPr lang="en-IT" sz="2400" baseline="30000" dirty="0">
                <a:solidFill>
                  <a:schemeClr val="accent2"/>
                </a:solidFill>
              </a:rPr>
              <a:t>66</a:t>
            </a:r>
            <a:r>
              <a:rPr lang="en-IT" sz="2400" dirty="0">
                <a:solidFill>
                  <a:schemeClr val="accent2"/>
                </a:solidFill>
              </a:rPr>
              <a:t>Zn</a:t>
            </a:r>
          </a:p>
        </p:txBody>
      </p:sp>
      <p:pic>
        <p:nvPicPr>
          <p:cNvPr id="13" name="Picture 12" descr="A group of red and blue spheres&#10;&#10;Description automatically generated">
            <a:extLst>
              <a:ext uri="{FF2B5EF4-FFF2-40B4-BE49-F238E27FC236}">
                <a16:creationId xmlns:a16="http://schemas.microsoft.com/office/drawing/2014/main" id="{680C4462-4C1D-2074-FA2D-78FED9D46C36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2144" y="1817998"/>
            <a:ext cx="1188000" cy="1188000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6DDD29C-4E17-2125-6C96-0DBD33A5E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BE3E228-82BD-5F9B-E2C8-9BF0A3052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213209992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F638D8-AF71-DE1B-C7F3-9C3B18B990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D0EF466E-F7F5-51F6-CEC6-2918A4DBF7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5928" y="3859159"/>
            <a:ext cx="4700093" cy="252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1212914-21B0-FA49-7A78-FF12647883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100" y="3855214"/>
            <a:ext cx="4484934" cy="252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AD55FEC-25AA-92EB-FF23-6B8013B631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57961" y="1564484"/>
            <a:ext cx="4418957" cy="252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5CE23F5-6A8A-1416-7E31-0CAF3B1BD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experimental technique</a:t>
            </a:r>
            <a:endParaRPr lang="en-IT" dirty="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F6915192-A793-299D-54F5-6AC4FF8016A8}"/>
              </a:ext>
            </a:extLst>
          </p:cNvPr>
          <p:cNvSpPr/>
          <p:nvPr/>
        </p:nvSpPr>
        <p:spPr>
          <a:xfrm>
            <a:off x="962363" y="5404693"/>
            <a:ext cx="3548877" cy="338609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en-IT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BE52662B-9B06-5BB1-DEA8-4447E2163AA9}"/>
                  </a:ext>
                </a:extLst>
              </p:cNvPr>
              <p:cNvSpPr txBox="1"/>
              <p:nvPr/>
            </p:nvSpPr>
            <p:spPr>
              <a:xfrm>
                <a:off x="2930225" y="4903482"/>
                <a:ext cx="155695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IT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en-IT" sz="2400" b="1" dirty="0">
                    <a:solidFill>
                      <a:srgbClr val="FF0000"/>
                    </a:solidFill>
                  </a:rPr>
                  <a:t> prompt</a:t>
                </a: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BE52662B-9B06-5BB1-DEA8-4447E2163A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0225" y="4903482"/>
                <a:ext cx="1556951" cy="461665"/>
              </a:xfrm>
              <a:prstGeom prst="rect">
                <a:avLst/>
              </a:prstGeom>
              <a:blipFill>
                <a:blip r:embed="rId6"/>
                <a:stretch>
                  <a:fillRect l="-806" t="-7895" r="-4839" b="-2894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TextBox 64">
            <a:extLst>
              <a:ext uri="{FF2B5EF4-FFF2-40B4-BE49-F238E27FC236}">
                <a16:creationId xmlns:a16="http://schemas.microsoft.com/office/drawing/2014/main" id="{868A0E0B-1FB5-3EA7-AA25-EA2ADEB08737}"/>
              </a:ext>
            </a:extLst>
          </p:cNvPr>
          <p:cNvSpPr txBox="1"/>
          <p:nvPr/>
        </p:nvSpPr>
        <p:spPr>
          <a:xfrm>
            <a:off x="9712412" y="2801815"/>
            <a:ext cx="2479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dirty="0">
                <a:solidFill>
                  <a:srgbClr val="FF0000"/>
                </a:solidFill>
              </a:rPr>
              <a:t>Proton gate </a:t>
            </a:r>
            <a:r>
              <a:rPr lang="en-IT" sz="2000" b="1" dirty="0">
                <a:solidFill>
                  <a:srgbClr val="FF0000"/>
                </a:solidFill>
                <a:sym typeface="Wingdings" pitchFamily="2" charset="2"/>
              </a:rPr>
              <a:t> E</a:t>
            </a:r>
            <a:r>
              <a:rPr lang="en-IT" sz="2000" b="1" baseline="-25000" dirty="0">
                <a:solidFill>
                  <a:srgbClr val="FF0000"/>
                </a:solidFill>
                <a:sym typeface="Wingdings" pitchFamily="2" charset="2"/>
              </a:rPr>
              <a:t>p’</a:t>
            </a:r>
            <a:endParaRPr lang="en-IT" sz="2000" b="1" baseline="-25000" dirty="0">
              <a:solidFill>
                <a:srgbClr val="FF0000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0250858-C108-6F2D-D92F-CB342040CFCD}"/>
              </a:ext>
            </a:extLst>
          </p:cNvPr>
          <p:cNvGrpSpPr/>
          <p:nvPr/>
        </p:nvGrpSpPr>
        <p:grpSpPr>
          <a:xfrm>
            <a:off x="483618" y="1682073"/>
            <a:ext cx="6681370" cy="1719655"/>
            <a:chOff x="483618" y="1682073"/>
            <a:chExt cx="6681370" cy="1719655"/>
          </a:xfrm>
        </p:grpSpPr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8A46C8F4-A1C5-F49E-E8CD-7AD4405C6EFB}"/>
                </a:ext>
              </a:extLst>
            </p:cNvPr>
            <p:cNvCxnSpPr>
              <a:cxnSpLocks/>
              <a:stCxn id="8" idx="6"/>
            </p:cNvCxnSpPr>
            <p:nvPr/>
          </p:nvCxnSpPr>
          <p:spPr>
            <a:xfrm>
              <a:off x="1140231" y="2411998"/>
              <a:ext cx="2411913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56BD68F5-E60A-CCFC-0755-9ED07214F17B}"/>
                </a:ext>
              </a:extLst>
            </p:cNvPr>
            <p:cNvCxnSpPr>
              <a:cxnSpLocks/>
            </p:cNvCxnSpPr>
            <p:nvPr/>
          </p:nvCxnSpPr>
          <p:spPr>
            <a:xfrm>
              <a:off x="4740144" y="2411998"/>
              <a:ext cx="1768232" cy="0"/>
            </a:xfrm>
            <a:prstGeom prst="line">
              <a:avLst/>
            </a:prstGeom>
            <a:ln w="38100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774747BC-58AC-F317-F742-3009E247085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40144" y="1817998"/>
              <a:ext cx="1768232" cy="59400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BFC2ED7-3239-89A6-B881-5CC321B88F8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89687" y="2285998"/>
              <a:ext cx="250544" cy="252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 dirty="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00D406ED-6C7A-9468-6C97-B83149D5CA6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08376" y="1682073"/>
              <a:ext cx="250544" cy="252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B0DB6075-7536-4BA5-F1CD-A7EACC606D7C}"/>
                </a:ext>
              </a:extLst>
            </p:cNvPr>
            <p:cNvSpPr txBox="1"/>
            <p:nvPr/>
          </p:nvSpPr>
          <p:spPr>
            <a:xfrm>
              <a:off x="483618" y="2469933"/>
              <a:ext cx="10626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T" sz="2400" dirty="0"/>
                <a:t>p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57F61B03-1A21-F70D-C66F-AC928459029B}"/>
                </a:ext>
              </a:extLst>
            </p:cNvPr>
            <p:cNvSpPr txBox="1"/>
            <p:nvPr/>
          </p:nvSpPr>
          <p:spPr>
            <a:xfrm>
              <a:off x="6102307" y="1835492"/>
              <a:ext cx="10626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/>
                <a:t>p</a:t>
              </a:r>
              <a:r>
                <a:rPr lang="en-IT" sz="2400" dirty="0"/>
                <a:t>’</a:t>
              </a:r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79E9B061-26D2-2CDC-F0ED-BF7D95E9357B}"/>
                </a:ext>
              </a:extLst>
            </p:cNvPr>
            <p:cNvGrpSpPr/>
            <p:nvPr/>
          </p:nvGrpSpPr>
          <p:grpSpPr>
            <a:xfrm rot="8616805">
              <a:off x="2414190" y="2716098"/>
              <a:ext cx="1304748" cy="467173"/>
              <a:chOff x="4585173" y="2731853"/>
              <a:chExt cx="1304748" cy="467173"/>
            </a:xfrm>
          </p:grpSpPr>
          <p:pic>
            <p:nvPicPr>
              <p:cNvPr id="51" name="Picture 50" descr="A yellow line on a white background&#10;&#10;Description automatically generated">
                <a:extLst>
                  <a:ext uri="{FF2B5EF4-FFF2-40B4-BE49-F238E27FC236}">
                    <a16:creationId xmlns:a16="http://schemas.microsoft.com/office/drawing/2014/main" id="{16B9B774-3885-8837-AE85-06695102925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992323">
                <a:off x="4585173" y="2731853"/>
                <a:ext cx="1205402" cy="360000"/>
              </a:xfrm>
              <a:prstGeom prst="rect">
                <a:avLst/>
              </a:prstGeom>
            </p:spPr>
          </p:pic>
          <p:sp>
            <p:nvSpPr>
              <p:cNvPr id="52" name="Triangle 51">
                <a:extLst>
                  <a:ext uri="{FF2B5EF4-FFF2-40B4-BE49-F238E27FC236}">
                    <a16:creationId xmlns:a16="http://schemas.microsoft.com/office/drawing/2014/main" id="{3A170687-D685-326F-E2AF-59CAC262FEB8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5995160">
                <a:off x="5699427" y="3008532"/>
                <a:ext cx="200988" cy="180000"/>
              </a:xfrm>
              <a:prstGeom prst="triangle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EDAFBD90-473E-69E6-72C6-8266B511B1B3}"/>
                    </a:ext>
                  </a:extLst>
                </p:cNvPr>
                <p:cNvSpPr txBox="1"/>
                <p:nvPr/>
              </p:nvSpPr>
              <p:spPr>
                <a:xfrm>
                  <a:off x="2977164" y="2940063"/>
                  <a:ext cx="98018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T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en-IT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EDAFBD90-473E-69E6-72C6-8266B511B1B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77164" y="2940063"/>
                  <a:ext cx="980182" cy="461665"/>
                </a:xfrm>
                <a:prstGeom prst="rect">
                  <a:avLst/>
                </a:prstGeom>
                <a:blipFill>
                  <a:blip r:embed="rId9"/>
                  <a:stretch>
                    <a:fillRect b="-10811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8" name="Right Arrow 67">
            <a:extLst>
              <a:ext uri="{FF2B5EF4-FFF2-40B4-BE49-F238E27FC236}">
                <a16:creationId xmlns:a16="http://schemas.microsoft.com/office/drawing/2014/main" id="{CDB0601F-6947-63EE-A6B8-6FB0B942EE06}"/>
              </a:ext>
            </a:extLst>
          </p:cNvPr>
          <p:cNvSpPr/>
          <p:nvPr/>
        </p:nvSpPr>
        <p:spPr>
          <a:xfrm>
            <a:off x="4740144" y="4615846"/>
            <a:ext cx="949548" cy="916590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71" name="Bent Arrow 70">
            <a:extLst>
              <a:ext uri="{FF2B5EF4-FFF2-40B4-BE49-F238E27FC236}">
                <a16:creationId xmlns:a16="http://schemas.microsoft.com/office/drawing/2014/main" id="{840B3C10-8212-E1BE-5734-F8C27F1BEA0D}"/>
              </a:ext>
            </a:extLst>
          </p:cNvPr>
          <p:cNvSpPr/>
          <p:nvPr/>
        </p:nvSpPr>
        <p:spPr>
          <a:xfrm rot="10800000">
            <a:off x="10156189" y="3592219"/>
            <a:ext cx="1277941" cy="1658689"/>
          </a:xfrm>
          <a:prstGeom prst="bentArrow">
            <a:avLst>
              <a:gd name="adj1" fmla="val 25000"/>
              <a:gd name="adj2" fmla="val 30081"/>
              <a:gd name="adj3" fmla="val 25000"/>
              <a:gd name="adj4" fmla="val 43750"/>
            </a:avLst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98B7933-E82E-46D0-25C0-635343161942}"/>
              </a:ext>
            </a:extLst>
          </p:cNvPr>
          <p:cNvSpPr txBox="1"/>
          <p:nvPr/>
        </p:nvSpPr>
        <p:spPr>
          <a:xfrm>
            <a:off x="9712413" y="1808269"/>
            <a:ext cx="17052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KRATTTA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C5D094-990D-D336-6D4D-F08EC963DDC7}"/>
              </a:ext>
            </a:extLst>
          </p:cNvPr>
          <p:cNvSpPr txBox="1"/>
          <p:nvPr/>
        </p:nvSpPr>
        <p:spPr>
          <a:xfrm>
            <a:off x="2476129" y="3899896"/>
            <a:ext cx="20993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Large-volume</a:t>
            </a:r>
          </a:p>
          <a:p>
            <a:pPr algn="ctr"/>
            <a:r>
              <a:rPr lang="en-IT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LaBr</a:t>
            </a:r>
            <a:r>
              <a:rPr lang="en-IT" sz="2000" b="1" baseline="-25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IT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7B6028D-449D-142B-3AE8-4B6EC2AB9138}"/>
                  </a:ext>
                </a:extLst>
              </p:cNvPr>
              <p:cNvSpPr txBox="1"/>
              <p:nvPr/>
            </p:nvSpPr>
            <p:spPr>
              <a:xfrm>
                <a:off x="10156189" y="6006760"/>
                <a:ext cx="203581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IT" sz="1800" b="1" dirty="0">
                    <a:solidFill>
                      <a:schemeClr val="tx1"/>
                    </a:solidFill>
                  </a:rPr>
                  <a:t>E* = E</a:t>
                </a:r>
                <a:r>
                  <a:rPr lang="en-IT" sz="1800" b="1" baseline="-25000" dirty="0">
                    <a:solidFill>
                      <a:schemeClr val="tx1"/>
                    </a:solidFill>
                  </a:rPr>
                  <a:t>beam</a:t>
                </a:r>
                <a:r>
                  <a:rPr lang="en-IT" sz="1800" b="1" dirty="0">
                    <a:solidFill>
                      <a:schemeClr val="tx1"/>
                    </a:solidFill>
                  </a:rPr>
                  <a:t> - E</a:t>
                </a:r>
                <a:r>
                  <a:rPr lang="en-IT" sz="1800" b="1" baseline="-25000" dirty="0">
                    <a:solidFill>
                      <a:schemeClr val="tx1"/>
                    </a:solidFill>
                  </a:rPr>
                  <a:t>p’</a:t>
                </a:r>
                <a14:m>
                  <m:oMath xmlns:m="http://schemas.openxmlformats.org/officeDocument/2006/math">
                    <m:r>
                      <a:rPr lang="it-IT" sz="1800" b="1" i="1" baseline="-25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IT" sz="1800" b="1" baseline="-25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7B6028D-449D-142B-3AE8-4B6EC2AB91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56189" y="6006760"/>
                <a:ext cx="2035810" cy="369332"/>
              </a:xfrm>
              <a:prstGeom prst="rect">
                <a:avLst/>
              </a:prstGeom>
              <a:blipFill>
                <a:blip r:embed="rId10"/>
                <a:stretch>
                  <a:fillRect t="-6452" b="-1935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BA85BAB0-F25F-4651-6D98-49A5F5AE39DB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18</a:t>
            </a:r>
          </a:p>
        </p:txBody>
      </p:sp>
      <p:pic>
        <p:nvPicPr>
          <p:cNvPr id="11" name="Picture 10" descr="A group of red and blue spheres&#10;&#10;Description automatically generated">
            <a:extLst>
              <a:ext uri="{FF2B5EF4-FFF2-40B4-BE49-F238E27FC236}">
                <a16:creationId xmlns:a16="http://schemas.microsoft.com/office/drawing/2014/main" id="{99EE288C-692B-FCD7-9730-37F0B1C469E9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2144" y="1817998"/>
            <a:ext cx="1188000" cy="1188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83B9C60-B873-445D-32F3-DF7C1D26557D}"/>
              </a:ext>
            </a:extLst>
          </p:cNvPr>
          <p:cNvSpPr txBox="1"/>
          <p:nvPr/>
        </p:nvSpPr>
        <p:spPr>
          <a:xfrm>
            <a:off x="4601026" y="2516099"/>
            <a:ext cx="25298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400" baseline="30000" dirty="0"/>
              <a:t>208</a:t>
            </a:r>
            <a:r>
              <a:rPr lang="en-IT" sz="2400" dirty="0"/>
              <a:t>Pb – </a:t>
            </a:r>
            <a:r>
              <a:rPr lang="en-IT" sz="2400" baseline="30000" dirty="0"/>
              <a:t>120</a:t>
            </a:r>
            <a:r>
              <a:rPr lang="en-IT" sz="2400" dirty="0"/>
              <a:t>Sn</a:t>
            </a:r>
          </a:p>
          <a:p>
            <a:r>
              <a:rPr lang="en-IT" sz="2400" baseline="30000" dirty="0"/>
              <a:t>58</a:t>
            </a:r>
            <a:r>
              <a:rPr lang="en-IT" sz="2400" dirty="0"/>
              <a:t>Ni - </a:t>
            </a:r>
            <a:r>
              <a:rPr lang="en-IT" sz="2400" baseline="30000" dirty="0"/>
              <a:t>62</a:t>
            </a:r>
            <a:r>
              <a:rPr lang="en-IT" sz="2400" dirty="0"/>
              <a:t>Ni - </a:t>
            </a:r>
            <a:r>
              <a:rPr lang="en-IT" sz="2400" baseline="30000" dirty="0"/>
              <a:t>64</a:t>
            </a:r>
            <a:r>
              <a:rPr lang="en-IT" sz="2400" dirty="0"/>
              <a:t>Ni</a:t>
            </a:r>
          </a:p>
          <a:p>
            <a:r>
              <a:rPr lang="en-IT" sz="2400" baseline="30000" dirty="0">
                <a:solidFill>
                  <a:schemeClr val="accent2"/>
                </a:solidFill>
              </a:rPr>
              <a:t>64</a:t>
            </a:r>
            <a:r>
              <a:rPr lang="en-IT" sz="2400" dirty="0">
                <a:solidFill>
                  <a:schemeClr val="accent2"/>
                </a:solidFill>
              </a:rPr>
              <a:t>Zn - </a:t>
            </a:r>
            <a:r>
              <a:rPr lang="en-IT" sz="2400" baseline="30000" dirty="0">
                <a:solidFill>
                  <a:schemeClr val="accent2"/>
                </a:solidFill>
              </a:rPr>
              <a:t>66</a:t>
            </a:r>
            <a:r>
              <a:rPr lang="en-IT" sz="2400" dirty="0">
                <a:solidFill>
                  <a:schemeClr val="accent2"/>
                </a:solidFill>
              </a:rPr>
              <a:t>Zn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90B9BE9-2954-D1A5-93E4-8573367BA0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CEDBF62-EBA8-B9AD-9078-D649A4E0F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54365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DFD2A-E027-ABC4-9C60-A1635922D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/>
              <a:t>Motivation: ISGQR in </a:t>
            </a:r>
            <a:r>
              <a:rPr lang="en-IT" baseline="30000"/>
              <a:t>120</a:t>
            </a:r>
            <a:r>
              <a:rPr lang="en-IT"/>
              <a:t>Sn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1ADE6A3-1660-C37C-9C2F-BB3805903A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533913" y="1381350"/>
            <a:ext cx="2479606" cy="6660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B05C36A-7DC3-ED59-54D7-1A5C901C1FC0}"/>
              </a:ext>
            </a:extLst>
          </p:cNvPr>
          <p:cNvSpPr txBox="1"/>
          <p:nvPr/>
        </p:nvSpPr>
        <p:spPr>
          <a:xfrm>
            <a:off x="6755027" y="5950127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>
                <a:solidFill>
                  <a:schemeClr val="bg1"/>
                </a:solidFill>
              </a:rPr>
              <a:t>E*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F7F035-CD03-E4B7-76D4-AC69BDF7E938}"/>
              </a:ext>
            </a:extLst>
          </p:cNvPr>
          <p:cNvSpPr txBox="1"/>
          <p:nvPr/>
        </p:nvSpPr>
        <p:spPr>
          <a:xfrm>
            <a:off x="2804983" y="5950127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>
                <a:solidFill>
                  <a:schemeClr val="bg1"/>
                </a:solidFill>
              </a:rPr>
              <a:t>S</a:t>
            </a:r>
            <a:r>
              <a:rPr lang="en-IT" sz="2000" baseline="-25000">
                <a:solidFill>
                  <a:schemeClr val="bg1"/>
                </a:solidFill>
              </a:rPr>
              <a:t>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C587E7C-3FA0-6C1B-F005-5927A2E633CE}"/>
              </a:ext>
            </a:extLst>
          </p:cNvPr>
          <p:cNvSpPr txBox="1"/>
          <p:nvPr/>
        </p:nvSpPr>
        <p:spPr>
          <a:xfrm>
            <a:off x="239818" y="5950127"/>
            <a:ext cx="6586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>
                <a:solidFill>
                  <a:schemeClr val="bg1"/>
                </a:solidFill>
              </a:rPr>
              <a:t>g.s.</a:t>
            </a:r>
          </a:p>
        </p:txBody>
      </p:sp>
      <p:pic>
        <p:nvPicPr>
          <p:cNvPr id="13" name="Picture 4" descr="dipole2">
            <a:extLst>
              <a:ext uri="{FF2B5EF4-FFF2-40B4-BE49-F238E27FC236}">
                <a16:creationId xmlns:a16="http://schemas.microsoft.com/office/drawing/2014/main" id="{73130AB3-779A-4F32-24DC-DE42B546BF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2906" y="2974449"/>
            <a:ext cx="1728192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2E7816E-3631-4693-B35A-74AD76B457EA}"/>
              </a:ext>
            </a:extLst>
          </p:cNvPr>
          <p:cNvSpPr txBox="1"/>
          <p:nvPr/>
        </p:nvSpPr>
        <p:spPr>
          <a:xfrm>
            <a:off x="4845572" y="2353654"/>
            <a:ext cx="17281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400" b="1">
                <a:solidFill>
                  <a:srgbClr val="FF9300"/>
                </a:solidFill>
              </a:rPr>
              <a:t>GDR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DD6E967-237D-A634-B43C-5DEEA507FAA0}"/>
              </a:ext>
            </a:extLst>
          </p:cNvPr>
          <p:cNvSpPr txBox="1"/>
          <p:nvPr/>
        </p:nvSpPr>
        <p:spPr>
          <a:xfrm>
            <a:off x="239818" y="1599782"/>
            <a:ext cx="1159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400" b="1" dirty="0">
                <a:solidFill>
                  <a:srgbClr val="C00000"/>
                </a:solidFill>
              </a:rPr>
              <a:t>Aim: </a:t>
            </a:r>
            <a:r>
              <a:rPr lang="en-IT" sz="2400" dirty="0"/>
              <a:t>measure the ISGQR gamma decay in </a:t>
            </a:r>
            <a:r>
              <a:rPr lang="en-IT" sz="2400" baseline="30000" dirty="0"/>
              <a:t>208</a:t>
            </a:r>
            <a:r>
              <a:rPr lang="en-IT" sz="2400" dirty="0"/>
              <a:t>Pb &amp; </a:t>
            </a:r>
            <a:r>
              <a:rPr lang="en-IT" sz="2400" baseline="30000" dirty="0"/>
              <a:t>120</a:t>
            </a:r>
            <a:r>
              <a:rPr lang="en-IT" sz="2400" dirty="0"/>
              <a:t>Sn with inelastic proton scattering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BBD489-82FB-92DA-9F64-66BC70D6B8A9}"/>
              </a:ext>
            </a:extLst>
          </p:cNvPr>
          <p:cNvSpPr txBox="1"/>
          <p:nvPr/>
        </p:nvSpPr>
        <p:spPr>
          <a:xfrm>
            <a:off x="6754965" y="2061447"/>
            <a:ext cx="4850546" cy="153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2000" b="1" dirty="0">
                <a:solidFill>
                  <a:schemeClr val="accent6"/>
                </a:solidFill>
              </a:rPr>
              <a:t>A Resonance:</a:t>
            </a:r>
          </a:p>
          <a:p>
            <a:pPr marL="342900" indent="-342900">
              <a:lnSpc>
                <a:spcPct val="120000"/>
              </a:lnSpc>
              <a:buClr>
                <a:schemeClr val="accent3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2"/>
                </a:solidFill>
              </a:rPr>
              <a:t>Macroscopically:</a:t>
            </a:r>
            <a:r>
              <a:rPr lang="en-GB" sz="2000" dirty="0"/>
              <a:t> oscillation of </a:t>
            </a:r>
            <a:r>
              <a:rPr lang="en-GB" sz="2000" b="1" dirty="0">
                <a:solidFill>
                  <a:srgbClr val="0070C0"/>
                </a:solidFill>
              </a:rPr>
              <a:t>n</a:t>
            </a:r>
            <a:r>
              <a:rPr lang="en-GB" sz="2000" dirty="0"/>
              <a:t> and </a:t>
            </a:r>
            <a:r>
              <a:rPr lang="en-GB" sz="2000" b="1" dirty="0">
                <a:solidFill>
                  <a:srgbClr val="C00000"/>
                </a:solidFill>
              </a:rPr>
              <a:t>p</a:t>
            </a:r>
            <a:r>
              <a:rPr lang="en-GB" sz="2000" dirty="0"/>
              <a:t>;</a:t>
            </a:r>
          </a:p>
          <a:p>
            <a:pPr marL="342900" indent="-342900">
              <a:lnSpc>
                <a:spcPct val="120000"/>
              </a:lnSpc>
              <a:buClr>
                <a:schemeClr val="accent3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C00000"/>
                </a:solidFill>
              </a:rPr>
              <a:t>Microscopically:</a:t>
            </a:r>
            <a:r>
              <a:rPr lang="en-GB" sz="2000" dirty="0"/>
              <a:t> superposition of p-h excitations;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5E6087B-1132-29DE-261F-F9CA950983E6}"/>
                  </a:ext>
                </a:extLst>
              </p:cNvPr>
              <p:cNvSpPr txBox="1"/>
              <p:nvPr/>
            </p:nvSpPr>
            <p:spPr>
              <a:xfrm>
                <a:off x="7037750" y="3676245"/>
                <a:ext cx="4567760" cy="26464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GB" sz="2000" b="1" dirty="0">
                    <a:solidFill>
                      <a:schemeClr val="accent6"/>
                    </a:solidFill>
                  </a:rPr>
                  <a:t>Why ISGQR </a:t>
                </a:r>
                <a14:m>
                  <m:oMath xmlns:m="http://schemas.openxmlformats.org/officeDocument/2006/math">
                    <m:r>
                      <a:rPr lang="en-GB" sz="2000" b="1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en-GB" sz="2000" b="1" dirty="0">
                    <a:solidFill>
                      <a:schemeClr val="accent6"/>
                    </a:solidFill>
                  </a:rPr>
                  <a:t>-decay and </a:t>
                </a:r>
                <a14:m>
                  <m:oMath xmlns:m="http://schemas.openxmlformats.org/officeDocument/2006/math">
                    <m:r>
                      <a:rPr lang="en-GB" sz="2000" b="1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en-GB" sz="2000" b="1" dirty="0">
                    <a:solidFill>
                      <a:schemeClr val="accent6"/>
                    </a:solidFill>
                  </a:rPr>
                  <a:t>-strength?</a:t>
                </a:r>
              </a:p>
              <a:p>
                <a:pPr marL="457200" indent="-457200">
                  <a:lnSpc>
                    <a:spcPct val="120000"/>
                  </a:lnSpc>
                  <a:buAutoNum type="arabicParenR"/>
                </a:pPr>
                <a:r>
                  <a:rPr lang="en-GB" sz="2000" dirty="0">
                    <a:solidFill>
                      <a:schemeClr val="tx1"/>
                    </a:solidFill>
                  </a:rPr>
                  <a:t>very little is known;</a:t>
                </a:r>
              </a:p>
              <a:p>
                <a:pPr marL="457200" indent="-457200">
                  <a:lnSpc>
                    <a:spcPct val="120000"/>
                  </a:lnSpc>
                  <a:buAutoNum type="arabicParenR"/>
                </a:pPr>
                <a:r>
                  <a:rPr lang="en-GB" sz="2000" dirty="0">
                    <a:solidFill>
                      <a:schemeClr val="tx1"/>
                    </a:solidFill>
                  </a:rPr>
                  <a:t>the measurements of the </a:t>
                </a:r>
                <a14:m>
                  <m:oMath xmlns:m="http://schemas.openxmlformats.org/officeDocument/2006/math">
                    <m:r>
                      <a:rPr lang="en-GB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GB" sz="2000" dirty="0">
                    <a:solidFill>
                      <a:schemeClr val="tx1"/>
                    </a:solidFill>
                  </a:rPr>
                  <a:t>-branching ratios could test the microscopic structure;</a:t>
                </a:r>
              </a:p>
              <a:p>
                <a:pPr marL="457200" indent="-457200">
                  <a:lnSpc>
                    <a:spcPct val="120000"/>
                  </a:lnSpc>
                  <a:buFontTx/>
                  <a:buAutoNum type="arabicParenR"/>
                </a:pPr>
                <a:r>
                  <a:rPr lang="en-GB" sz="2000" dirty="0">
                    <a:solidFill>
                      <a:schemeClr val="tx1"/>
                    </a:solidFill>
                  </a:rPr>
                  <a:t>access to more exclusive properties associated with their wave function.</a:t>
                </a:r>
                <a:endParaRPr lang="en-IT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5E6087B-1132-29DE-261F-F9CA950983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7750" y="3676245"/>
                <a:ext cx="4567760" cy="2646430"/>
              </a:xfrm>
              <a:prstGeom prst="rect">
                <a:avLst/>
              </a:prstGeom>
              <a:blipFill>
                <a:blip r:embed="rId6"/>
                <a:stretch>
                  <a:fillRect l="-1108" r="-1385" b="-334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0F18F73-F4B5-1D16-5CD8-8BCC58080FB8}"/>
              </a:ext>
            </a:extLst>
          </p:cNvPr>
          <p:cNvCxnSpPr>
            <a:cxnSpLocks/>
            <a:stCxn id="13" idx="2"/>
          </p:cNvCxnSpPr>
          <p:nvPr/>
        </p:nvCxnSpPr>
        <p:spPr>
          <a:xfrm flipH="1">
            <a:off x="5154251" y="4126577"/>
            <a:ext cx="572751" cy="417714"/>
          </a:xfrm>
          <a:prstGeom prst="straightConnector1">
            <a:avLst/>
          </a:prstGeom>
          <a:ln w="76200">
            <a:solidFill>
              <a:srgbClr val="FF9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25248348-48C4-7279-4BFF-3FB84797F577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5AE482-E7CC-32A4-D28A-29BD1CC71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4015C3-5179-CE37-4614-3EF9CA798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384112896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588C86-E35A-408E-CE06-A664E8A651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F6DA436-7D2F-81C2-4D6A-A4E89C4E3D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5928" y="3859159"/>
            <a:ext cx="4700093" cy="252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423C160-8B02-B440-B967-C7E3978686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100" y="3855214"/>
            <a:ext cx="4484934" cy="252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50F7C1C-4045-275B-B466-CBAEF2E669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57961" y="1564484"/>
            <a:ext cx="4418957" cy="252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0738BD4-4CFA-E933-8903-A72010BEC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experimental technique</a:t>
            </a:r>
            <a:endParaRPr lang="en-IT" dirty="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53AED91-D5F7-1935-9B5B-A8AADE395D82}"/>
              </a:ext>
            </a:extLst>
          </p:cNvPr>
          <p:cNvSpPr/>
          <p:nvPr/>
        </p:nvSpPr>
        <p:spPr>
          <a:xfrm>
            <a:off x="962363" y="5404693"/>
            <a:ext cx="3548877" cy="338609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en-IT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B54F536A-4E7B-5FB0-24C0-E198C16433BD}"/>
                  </a:ext>
                </a:extLst>
              </p:cNvPr>
              <p:cNvSpPr txBox="1"/>
              <p:nvPr/>
            </p:nvSpPr>
            <p:spPr>
              <a:xfrm>
                <a:off x="2930225" y="4903482"/>
                <a:ext cx="155695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IT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en-IT" sz="2400" b="1" dirty="0">
                    <a:solidFill>
                      <a:srgbClr val="FF0000"/>
                    </a:solidFill>
                  </a:rPr>
                  <a:t> prompt</a:t>
                </a: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B54F536A-4E7B-5FB0-24C0-E198C16433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0225" y="4903482"/>
                <a:ext cx="1556951" cy="461665"/>
              </a:xfrm>
              <a:prstGeom prst="rect">
                <a:avLst/>
              </a:prstGeom>
              <a:blipFill>
                <a:blip r:embed="rId6"/>
                <a:stretch>
                  <a:fillRect l="-806" t="-7895" r="-4839" b="-2894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TextBox 64">
            <a:extLst>
              <a:ext uri="{FF2B5EF4-FFF2-40B4-BE49-F238E27FC236}">
                <a16:creationId xmlns:a16="http://schemas.microsoft.com/office/drawing/2014/main" id="{237C17C7-51A9-7A0A-40A9-5D2A36EF0DC4}"/>
              </a:ext>
            </a:extLst>
          </p:cNvPr>
          <p:cNvSpPr txBox="1"/>
          <p:nvPr/>
        </p:nvSpPr>
        <p:spPr>
          <a:xfrm>
            <a:off x="9712412" y="2801815"/>
            <a:ext cx="2479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dirty="0">
                <a:solidFill>
                  <a:srgbClr val="FF0000"/>
                </a:solidFill>
              </a:rPr>
              <a:t>Proton gate </a:t>
            </a:r>
            <a:r>
              <a:rPr lang="en-IT" sz="2000" b="1" dirty="0">
                <a:solidFill>
                  <a:srgbClr val="FF0000"/>
                </a:solidFill>
                <a:sym typeface="Wingdings" pitchFamily="2" charset="2"/>
              </a:rPr>
              <a:t> E</a:t>
            </a:r>
            <a:r>
              <a:rPr lang="en-IT" sz="2000" b="1" baseline="-25000" dirty="0">
                <a:solidFill>
                  <a:srgbClr val="FF0000"/>
                </a:solidFill>
                <a:sym typeface="Wingdings" pitchFamily="2" charset="2"/>
              </a:rPr>
              <a:t>p’</a:t>
            </a:r>
            <a:endParaRPr lang="en-IT" sz="2000" b="1" baseline="-25000" dirty="0">
              <a:solidFill>
                <a:srgbClr val="FF0000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8A52246-CCA6-9BEC-CABE-D616FAA2FEE2}"/>
              </a:ext>
            </a:extLst>
          </p:cNvPr>
          <p:cNvGrpSpPr/>
          <p:nvPr/>
        </p:nvGrpSpPr>
        <p:grpSpPr>
          <a:xfrm>
            <a:off x="483618" y="1682073"/>
            <a:ext cx="6681370" cy="1719655"/>
            <a:chOff x="483618" y="1682073"/>
            <a:chExt cx="6681370" cy="1719655"/>
          </a:xfrm>
        </p:grpSpPr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1618DBBD-0F69-F0D5-5333-02B096CAF66D}"/>
                </a:ext>
              </a:extLst>
            </p:cNvPr>
            <p:cNvCxnSpPr>
              <a:cxnSpLocks/>
              <a:stCxn id="8" idx="6"/>
            </p:cNvCxnSpPr>
            <p:nvPr/>
          </p:nvCxnSpPr>
          <p:spPr>
            <a:xfrm>
              <a:off x="1140231" y="2411998"/>
              <a:ext cx="2411913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C375A62-E592-1B29-ABAA-1AF25386D429}"/>
                </a:ext>
              </a:extLst>
            </p:cNvPr>
            <p:cNvCxnSpPr>
              <a:cxnSpLocks/>
            </p:cNvCxnSpPr>
            <p:nvPr/>
          </p:nvCxnSpPr>
          <p:spPr>
            <a:xfrm>
              <a:off x="4740144" y="2411998"/>
              <a:ext cx="1768232" cy="0"/>
            </a:xfrm>
            <a:prstGeom prst="line">
              <a:avLst/>
            </a:prstGeom>
            <a:ln w="38100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63A2BB4D-D4E0-C1C4-E30C-85273EBE000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40144" y="1817998"/>
              <a:ext cx="1768232" cy="59400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4A33438-DF68-938A-1ABF-706695CD350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89687" y="2285998"/>
              <a:ext cx="250544" cy="252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A45DF9A7-3C43-8076-8A8B-EA310F2579F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08376" y="1682073"/>
              <a:ext cx="250544" cy="252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5B017A37-D468-2380-EF3E-1DBFA366BF9E}"/>
                </a:ext>
              </a:extLst>
            </p:cNvPr>
            <p:cNvSpPr txBox="1"/>
            <p:nvPr/>
          </p:nvSpPr>
          <p:spPr>
            <a:xfrm>
              <a:off x="483618" y="2469933"/>
              <a:ext cx="10626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T" sz="2400" dirty="0"/>
                <a:t>p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0E6DB10-4F11-D453-13CE-CCE2510EC053}"/>
                </a:ext>
              </a:extLst>
            </p:cNvPr>
            <p:cNvSpPr txBox="1"/>
            <p:nvPr/>
          </p:nvSpPr>
          <p:spPr>
            <a:xfrm>
              <a:off x="6102307" y="1835492"/>
              <a:ext cx="10626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/>
                <a:t>p</a:t>
              </a:r>
              <a:r>
                <a:rPr lang="en-IT" sz="2400" dirty="0"/>
                <a:t>’</a:t>
              </a:r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3080CA5E-9910-21E5-3D23-89E8E11A5F68}"/>
                </a:ext>
              </a:extLst>
            </p:cNvPr>
            <p:cNvGrpSpPr/>
            <p:nvPr/>
          </p:nvGrpSpPr>
          <p:grpSpPr>
            <a:xfrm rot="8616805">
              <a:off x="2414190" y="2716098"/>
              <a:ext cx="1304748" cy="467173"/>
              <a:chOff x="4585173" y="2731853"/>
              <a:chExt cx="1304748" cy="467173"/>
            </a:xfrm>
          </p:grpSpPr>
          <p:pic>
            <p:nvPicPr>
              <p:cNvPr id="51" name="Picture 50" descr="A yellow line on a white background&#10;&#10;Description automatically generated">
                <a:extLst>
                  <a:ext uri="{FF2B5EF4-FFF2-40B4-BE49-F238E27FC236}">
                    <a16:creationId xmlns:a16="http://schemas.microsoft.com/office/drawing/2014/main" id="{57C89914-44FF-F42D-0C36-F670CE23AAC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992323">
                <a:off x="4585173" y="2731853"/>
                <a:ext cx="1205402" cy="360000"/>
              </a:xfrm>
              <a:prstGeom prst="rect">
                <a:avLst/>
              </a:prstGeom>
            </p:spPr>
          </p:pic>
          <p:sp>
            <p:nvSpPr>
              <p:cNvPr id="52" name="Triangle 51">
                <a:extLst>
                  <a:ext uri="{FF2B5EF4-FFF2-40B4-BE49-F238E27FC236}">
                    <a16:creationId xmlns:a16="http://schemas.microsoft.com/office/drawing/2014/main" id="{F7361EA3-0988-5C97-A9F5-F178B8FA670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5995160">
                <a:off x="5699427" y="3008532"/>
                <a:ext cx="200988" cy="180000"/>
              </a:xfrm>
              <a:prstGeom prst="triangle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26741203-F04D-05E1-AED0-C47061605334}"/>
                    </a:ext>
                  </a:extLst>
                </p:cNvPr>
                <p:cNvSpPr txBox="1"/>
                <p:nvPr/>
              </p:nvSpPr>
              <p:spPr>
                <a:xfrm>
                  <a:off x="2977164" y="2940063"/>
                  <a:ext cx="98018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T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en-IT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26741203-F04D-05E1-AED0-C4706160533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77164" y="2940063"/>
                  <a:ext cx="980182" cy="461665"/>
                </a:xfrm>
                <a:prstGeom prst="rect">
                  <a:avLst/>
                </a:prstGeom>
                <a:blipFill>
                  <a:blip r:embed="rId9"/>
                  <a:stretch>
                    <a:fillRect b="-10811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8" name="Right Arrow 67">
            <a:extLst>
              <a:ext uri="{FF2B5EF4-FFF2-40B4-BE49-F238E27FC236}">
                <a16:creationId xmlns:a16="http://schemas.microsoft.com/office/drawing/2014/main" id="{A87CF8A8-C38D-E3FB-4186-1E33EFEA563B}"/>
              </a:ext>
            </a:extLst>
          </p:cNvPr>
          <p:cNvSpPr/>
          <p:nvPr/>
        </p:nvSpPr>
        <p:spPr>
          <a:xfrm>
            <a:off x="4740144" y="4615846"/>
            <a:ext cx="949548" cy="916590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BE02C38-01BE-D38C-DCC2-5A2474CE22A5}"/>
                  </a:ext>
                </a:extLst>
              </p:cNvPr>
              <p:cNvSpPr txBox="1"/>
              <p:nvPr/>
            </p:nvSpPr>
            <p:spPr>
              <a:xfrm>
                <a:off x="7843255" y="4108015"/>
                <a:ext cx="1869157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T" sz="2000" b="1" dirty="0">
                    <a:solidFill>
                      <a:srgbClr val="FF0000"/>
                    </a:solidFill>
                  </a:rPr>
                  <a:t>Decay to ground State:</a:t>
                </a:r>
              </a:p>
              <a:p>
                <a:pPr algn="ctr"/>
                <a:r>
                  <a:rPr lang="en-IT" sz="2000" b="1" dirty="0">
                    <a:solidFill>
                      <a:srgbClr val="FF0000"/>
                    </a:solidFill>
                  </a:rPr>
                  <a:t>E* = E</a:t>
                </a:r>
                <a14:m>
                  <m:oMath xmlns:m="http://schemas.openxmlformats.org/officeDocument/2006/math">
                    <m:r>
                      <a:rPr lang="en-IT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endParaRPr lang="en-IT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BE02C38-01BE-D38C-DCC2-5A2474CE22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3255" y="4108015"/>
                <a:ext cx="1869157" cy="1015663"/>
              </a:xfrm>
              <a:prstGeom prst="rect">
                <a:avLst/>
              </a:prstGeom>
              <a:blipFill>
                <a:blip r:embed="rId10"/>
                <a:stretch>
                  <a:fillRect l="-1351" t="-3704" r="-2027" b="-987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Bent Arrow 70">
            <a:extLst>
              <a:ext uri="{FF2B5EF4-FFF2-40B4-BE49-F238E27FC236}">
                <a16:creationId xmlns:a16="http://schemas.microsoft.com/office/drawing/2014/main" id="{11CA79DA-C358-9AE4-D044-F1BE30045C2E}"/>
              </a:ext>
            </a:extLst>
          </p:cNvPr>
          <p:cNvSpPr/>
          <p:nvPr/>
        </p:nvSpPr>
        <p:spPr>
          <a:xfrm rot="10800000">
            <a:off x="10156189" y="3592219"/>
            <a:ext cx="1277941" cy="1658689"/>
          </a:xfrm>
          <a:prstGeom prst="bentArrow">
            <a:avLst>
              <a:gd name="adj1" fmla="val 25000"/>
              <a:gd name="adj2" fmla="val 30081"/>
              <a:gd name="adj3" fmla="val 25000"/>
              <a:gd name="adj4" fmla="val 43750"/>
            </a:avLst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09A55E2-9007-D879-1BB4-0181E7BECD21}"/>
              </a:ext>
            </a:extLst>
          </p:cNvPr>
          <p:cNvSpPr txBox="1"/>
          <p:nvPr/>
        </p:nvSpPr>
        <p:spPr>
          <a:xfrm>
            <a:off x="9712413" y="1808269"/>
            <a:ext cx="17052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KRATTTA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152F97-9907-1029-2269-58B70E50B01E}"/>
              </a:ext>
            </a:extLst>
          </p:cNvPr>
          <p:cNvSpPr txBox="1"/>
          <p:nvPr/>
        </p:nvSpPr>
        <p:spPr>
          <a:xfrm>
            <a:off x="2476129" y="3899896"/>
            <a:ext cx="20993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Large-volume</a:t>
            </a:r>
          </a:p>
          <a:p>
            <a:pPr algn="ctr"/>
            <a:r>
              <a:rPr lang="en-IT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LaBr</a:t>
            </a:r>
            <a:r>
              <a:rPr lang="en-IT" sz="2000" b="1" baseline="-25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IT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:Ce</a:t>
            </a: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3F4A1551-1B1D-883C-1230-26E7F071B67C}"/>
              </a:ext>
            </a:extLst>
          </p:cNvPr>
          <p:cNvSpPr/>
          <p:nvPr/>
        </p:nvSpPr>
        <p:spPr>
          <a:xfrm>
            <a:off x="6667652" y="4084483"/>
            <a:ext cx="1270559" cy="2018723"/>
          </a:xfrm>
          <a:prstGeom prst="parallelogram">
            <a:avLst>
              <a:gd name="adj" fmla="val 53199"/>
            </a:avLst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2F3E42E-1B4C-36E7-CE47-EF029F42A768}"/>
                  </a:ext>
                </a:extLst>
              </p:cNvPr>
              <p:cNvSpPr txBox="1"/>
              <p:nvPr/>
            </p:nvSpPr>
            <p:spPr>
              <a:xfrm>
                <a:off x="10156189" y="6006760"/>
                <a:ext cx="203581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IT" sz="1800" b="1" dirty="0">
                    <a:solidFill>
                      <a:schemeClr val="tx1"/>
                    </a:solidFill>
                  </a:rPr>
                  <a:t>E* = E</a:t>
                </a:r>
                <a:r>
                  <a:rPr lang="en-IT" sz="1800" b="1" baseline="-25000" dirty="0">
                    <a:solidFill>
                      <a:schemeClr val="tx1"/>
                    </a:solidFill>
                  </a:rPr>
                  <a:t>beam</a:t>
                </a:r>
                <a:r>
                  <a:rPr lang="en-IT" sz="1800" b="1" dirty="0">
                    <a:solidFill>
                      <a:schemeClr val="tx1"/>
                    </a:solidFill>
                  </a:rPr>
                  <a:t> - E</a:t>
                </a:r>
                <a:r>
                  <a:rPr lang="en-IT" sz="1800" b="1" baseline="-25000" dirty="0">
                    <a:solidFill>
                      <a:schemeClr val="tx1"/>
                    </a:solidFill>
                  </a:rPr>
                  <a:t>p’</a:t>
                </a:r>
                <a14:m>
                  <m:oMath xmlns:m="http://schemas.openxmlformats.org/officeDocument/2006/math">
                    <m:r>
                      <a:rPr lang="it-IT" sz="1800" b="1" i="1" baseline="-25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IT" sz="1800" b="1" baseline="-25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2F3E42E-1B4C-36E7-CE47-EF029F42A7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56189" y="6006760"/>
                <a:ext cx="2035810" cy="369332"/>
              </a:xfrm>
              <a:prstGeom prst="rect">
                <a:avLst/>
              </a:prstGeom>
              <a:blipFill>
                <a:blip r:embed="rId11"/>
                <a:stretch>
                  <a:fillRect t="-6452" b="-1935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DE1E062D-4FAD-BB59-0FCA-EF348ED6278C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18</a:t>
            </a:r>
          </a:p>
        </p:txBody>
      </p:sp>
      <p:pic>
        <p:nvPicPr>
          <p:cNvPr id="13" name="Picture 12" descr="A group of red and blue spheres&#10;&#10;Description automatically generated">
            <a:extLst>
              <a:ext uri="{FF2B5EF4-FFF2-40B4-BE49-F238E27FC236}">
                <a16:creationId xmlns:a16="http://schemas.microsoft.com/office/drawing/2014/main" id="{CE91A593-0921-0E0B-A75B-F1983E3B95AD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2144" y="1817998"/>
            <a:ext cx="1188000" cy="1188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22FB867-9073-BDEB-7269-232E49B7D17E}"/>
              </a:ext>
            </a:extLst>
          </p:cNvPr>
          <p:cNvSpPr txBox="1"/>
          <p:nvPr/>
        </p:nvSpPr>
        <p:spPr>
          <a:xfrm>
            <a:off x="4601026" y="2516099"/>
            <a:ext cx="25298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400" baseline="30000" dirty="0"/>
              <a:t>208</a:t>
            </a:r>
            <a:r>
              <a:rPr lang="en-IT" sz="2400" dirty="0"/>
              <a:t>Pb – </a:t>
            </a:r>
            <a:r>
              <a:rPr lang="en-IT" sz="2400" baseline="30000" dirty="0"/>
              <a:t>120</a:t>
            </a:r>
            <a:r>
              <a:rPr lang="en-IT" sz="2400" dirty="0"/>
              <a:t>Sn</a:t>
            </a:r>
          </a:p>
          <a:p>
            <a:r>
              <a:rPr lang="en-IT" sz="2400" baseline="30000" dirty="0"/>
              <a:t>58</a:t>
            </a:r>
            <a:r>
              <a:rPr lang="en-IT" sz="2400" dirty="0"/>
              <a:t>Ni - </a:t>
            </a:r>
            <a:r>
              <a:rPr lang="en-IT" sz="2400" baseline="30000" dirty="0"/>
              <a:t>62</a:t>
            </a:r>
            <a:r>
              <a:rPr lang="en-IT" sz="2400" dirty="0"/>
              <a:t>Ni - </a:t>
            </a:r>
            <a:r>
              <a:rPr lang="en-IT" sz="2400" baseline="30000" dirty="0"/>
              <a:t>64</a:t>
            </a:r>
            <a:r>
              <a:rPr lang="en-IT" sz="2400" dirty="0"/>
              <a:t>Ni</a:t>
            </a:r>
          </a:p>
          <a:p>
            <a:r>
              <a:rPr lang="en-IT" sz="2400" baseline="30000" dirty="0">
                <a:solidFill>
                  <a:schemeClr val="accent2"/>
                </a:solidFill>
              </a:rPr>
              <a:t>64</a:t>
            </a:r>
            <a:r>
              <a:rPr lang="en-IT" sz="2400" dirty="0">
                <a:solidFill>
                  <a:schemeClr val="accent2"/>
                </a:solidFill>
              </a:rPr>
              <a:t>Zn - </a:t>
            </a:r>
            <a:r>
              <a:rPr lang="en-IT" sz="2400" baseline="30000" dirty="0">
                <a:solidFill>
                  <a:schemeClr val="accent2"/>
                </a:solidFill>
              </a:rPr>
              <a:t>66</a:t>
            </a:r>
            <a:r>
              <a:rPr lang="en-IT" sz="2400" dirty="0">
                <a:solidFill>
                  <a:schemeClr val="accent2"/>
                </a:solidFill>
              </a:rPr>
              <a:t>Zn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3E98CAF-435F-3A5F-C9E1-AE45CB42C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0F44A2E3-EFE3-A89E-D5F7-18BD2D28B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377039333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AC723-7778-F7E5-9FED-ED7F9675C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T" dirty="0"/>
              <a:t>measumerement results: PDR in N</a:t>
            </a:r>
            <a:r>
              <a:rPr lang="en-IT" cap="none" dirty="0"/>
              <a:t>i</a:t>
            </a:r>
            <a:r>
              <a:rPr lang="en-IT" dirty="0"/>
              <a:t> Isotopes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4911C3-3E0A-929B-6FE7-5C37EE13E8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aseline="30000" dirty="0"/>
              <a:t>58</a:t>
            </a:r>
            <a:r>
              <a:rPr lang="en-GB" dirty="0"/>
              <a:t>N</a:t>
            </a:r>
            <a:r>
              <a:rPr lang="en-GB" cap="none" dirty="0"/>
              <a:t>i,</a:t>
            </a:r>
            <a:r>
              <a:rPr lang="en-GB" dirty="0"/>
              <a:t> </a:t>
            </a:r>
            <a:r>
              <a:rPr lang="en-GB" baseline="30000" dirty="0"/>
              <a:t>62</a:t>
            </a:r>
            <a:r>
              <a:rPr lang="en-GB" dirty="0"/>
              <a:t>N</a:t>
            </a:r>
            <a:r>
              <a:rPr lang="en-GB" cap="none" dirty="0"/>
              <a:t>i</a:t>
            </a:r>
            <a:r>
              <a:rPr lang="en-GB" dirty="0"/>
              <a:t> preliminary results &amp; </a:t>
            </a:r>
            <a:r>
              <a:rPr lang="en-GB" baseline="30000" dirty="0"/>
              <a:t>64</a:t>
            </a:r>
            <a:r>
              <a:rPr lang="en-GB" dirty="0"/>
              <a:t>N</a:t>
            </a:r>
            <a:r>
              <a:rPr lang="en-GB" cap="none" dirty="0"/>
              <a:t>i</a:t>
            </a:r>
            <a:r>
              <a:rPr lang="en-GB" dirty="0"/>
              <a:t> online Results</a:t>
            </a:r>
            <a:endParaRPr lang="en-IT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EDB4666-291A-D74E-E19E-03799E7E184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478" t="4485" r="5882"/>
          <a:stretch>
            <a:fillRect/>
          </a:stretch>
        </p:blipFill>
        <p:spPr>
          <a:xfrm>
            <a:off x="506548" y="298579"/>
            <a:ext cx="11190492" cy="3919941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1D5D82FE-6910-AF39-847B-547024441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7453F9B9-CE29-3A85-E7EE-41D289F6E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303583784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3117E-C014-1DC1-D434-D05B51D8E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T" dirty="0"/>
              <a:t>Decay to the ground state: </a:t>
            </a:r>
            <a:r>
              <a:rPr lang="en-IT" baseline="30000" dirty="0"/>
              <a:t>62</a:t>
            </a:r>
            <a:r>
              <a:rPr lang="en-IT" dirty="0"/>
              <a:t>N</a:t>
            </a:r>
            <a:r>
              <a:rPr lang="en-IT" cap="none" dirty="0"/>
              <a:t>i</a:t>
            </a:r>
            <a:r>
              <a:rPr lang="en-IT" dirty="0"/>
              <a:t> &amp; </a:t>
            </a:r>
            <a:r>
              <a:rPr lang="en-IT" baseline="30000" dirty="0"/>
              <a:t>58</a:t>
            </a:r>
            <a:r>
              <a:rPr lang="en-IT" dirty="0"/>
              <a:t>N</a:t>
            </a:r>
            <a:r>
              <a:rPr lang="en-IT" cap="none" dirty="0"/>
              <a:t>i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82B991F-F335-BB69-353A-67320BC68934}"/>
              </a:ext>
            </a:extLst>
          </p:cNvPr>
          <p:cNvSpPr/>
          <p:nvPr/>
        </p:nvSpPr>
        <p:spPr>
          <a:xfrm>
            <a:off x="11487150" y="1712423"/>
            <a:ext cx="118360" cy="3513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4A3BF0E5-7992-85CA-4616-91BB77FD540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034" t="8636"/>
          <a:stretch>
            <a:fillRect/>
          </a:stretch>
        </p:blipFill>
        <p:spPr>
          <a:xfrm rot="5400000">
            <a:off x="5102766" y="3411325"/>
            <a:ext cx="1986469" cy="3912408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324F5DEE-BD11-52F6-A755-CB1143BB89A6}"/>
              </a:ext>
            </a:extLst>
          </p:cNvPr>
          <p:cNvGrpSpPr>
            <a:grpSpLocks noChangeAspect="1"/>
          </p:cNvGrpSpPr>
          <p:nvPr/>
        </p:nvGrpSpPr>
        <p:grpSpPr>
          <a:xfrm>
            <a:off x="4365366" y="4412153"/>
            <a:ext cx="3628676" cy="921840"/>
            <a:chOff x="725262" y="4098634"/>
            <a:chExt cx="3814200" cy="96897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55B7D852-EAE6-71E3-6B1C-8336C4A9B9EF}"/>
                    </a:ext>
                  </a:extLst>
                </p:cNvPr>
                <p:cNvSpPr txBox="1"/>
                <p:nvPr/>
              </p:nvSpPr>
              <p:spPr>
                <a:xfrm>
                  <a:off x="725262" y="4618764"/>
                  <a:ext cx="1556952" cy="4488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r>
                        <a:rPr lang="en-IT" sz="1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𝜸</m:t>
                      </m:r>
                    </m:oMath>
                  </a14:m>
                  <a:r>
                    <a:rPr lang="en-IT" sz="1400" b="1" dirty="0">
                      <a:solidFill>
                        <a:srgbClr val="FF0000"/>
                      </a:solidFill>
                    </a:rPr>
                    <a:t> prompt</a:t>
                  </a: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55B7D852-EAE6-71E3-6B1C-8336C4A9B9E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5262" y="4618764"/>
                  <a:ext cx="1556952" cy="448841"/>
                </a:xfrm>
                <a:prstGeom prst="rect">
                  <a:avLst/>
                </a:prstGeom>
                <a:blipFill>
                  <a:blip r:embed="rId8"/>
                  <a:stretch>
                    <a:fillRect t="-2857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89F5EE0-5B13-3EDF-5487-D0DF6B42EAA8}"/>
                </a:ext>
              </a:extLst>
            </p:cNvPr>
            <p:cNvSpPr txBox="1"/>
            <p:nvPr/>
          </p:nvSpPr>
          <p:spPr>
            <a:xfrm>
              <a:off x="2851772" y="4098634"/>
              <a:ext cx="1687690" cy="6146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T" sz="16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Plastic vs</a:t>
              </a:r>
            </a:p>
            <a:p>
              <a:pPr algn="ctr"/>
              <a:r>
                <a:rPr lang="en-IT" sz="16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LaBr</a:t>
              </a:r>
              <a:r>
                <a:rPr lang="en-IT" sz="1600" b="1" baseline="-25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en-IT" sz="16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:Ce</a:t>
              </a:r>
              <a:endParaRPr lang="en-IT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0455BB00-304E-C3A7-0E44-0576E858CD98}"/>
              </a:ext>
            </a:extLst>
          </p:cNvPr>
          <p:cNvSpPr txBox="1"/>
          <p:nvPr/>
        </p:nvSpPr>
        <p:spPr>
          <a:xfrm>
            <a:off x="455872" y="4709189"/>
            <a:ext cx="22226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000" dirty="0"/>
              <a:t>Time resolution Plastic vs LaBr</a:t>
            </a:r>
            <a:r>
              <a:rPr lang="en-IT" sz="2000" baseline="-25000" dirty="0"/>
              <a:t>3</a:t>
            </a:r>
            <a:r>
              <a:rPr lang="en-IT" sz="2000" dirty="0"/>
              <a:t>:ce is about an 0.9 ns FWHM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B8F99F-233D-034B-617D-278B5A97A307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20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49A1C0F-793E-2661-7AA0-29BE62A7B84F}"/>
              </a:ext>
            </a:extLst>
          </p:cNvPr>
          <p:cNvSpPr/>
          <p:nvPr/>
        </p:nvSpPr>
        <p:spPr>
          <a:xfrm>
            <a:off x="6188765" y="1618735"/>
            <a:ext cx="333611" cy="1571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EA5883-C1A9-3484-CB3A-22DFF8527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4F0CE3B-4099-356D-F7DC-56C29DA3F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167767195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08C87C-870C-9AB1-AC71-C549CC4751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62A7FA11-FAC9-D553-404A-F533018B3D1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107"/>
          <a:stretch>
            <a:fillRect/>
          </a:stretch>
        </p:blipFill>
        <p:spPr>
          <a:xfrm rot="5400000">
            <a:off x="2052554" y="22053"/>
            <a:ext cx="2873140" cy="60665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95B8077-49DF-5E6C-5D6B-0E84B2CAC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T" dirty="0"/>
              <a:t>Decay to the ground state: </a:t>
            </a:r>
            <a:r>
              <a:rPr lang="en-IT" baseline="30000" dirty="0"/>
              <a:t>62</a:t>
            </a:r>
            <a:r>
              <a:rPr lang="en-IT" dirty="0"/>
              <a:t>N</a:t>
            </a:r>
            <a:r>
              <a:rPr lang="en-IT" cap="none" dirty="0"/>
              <a:t>i</a:t>
            </a:r>
            <a:r>
              <a:rPr lang="en-IT" dirty="0"/>
              <a:t> &amp; </a:t>
            </a:r>
            <a:r>
              <a:rPr lang="en-IT" baseline="30000" dirty="0"/>
              <a:t>58</a:t>
            </a:r>
            <a:r>
              <a:rPr lang="en-IT" dirty="0"/>
              <a:t>N</a:t>
            </a:r>
            <a:r>
              <a:rPr lang="en-IT" cap="none" dirty="0"/>
              <a:t>i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245F8A-CDB8-A061-727C-F99AAAB43F1C}"/>
              </a:ext>
            </a:extLst>
          </p:cNvPr>
          <p:cNvSpPr txBox="1"/>
          <p:nvPr/>
        </p:nvSpPr>
        <p:spPr>
          <a:xfrm>
            <a:off x="1088054" y="1734061"/>
            <a:ext cx="14768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2400" b="1" baseline="30000" dirty="0">
                <a:solidFill>
                  <a:schemeClr val="accent2"/>
                </a:solidFill>
              </a:rPr>
              <a:t>62</a:t>
            </a:r>
            <a:r>
              <a:rPr lang="en-IT" sz="2400" b="1" dirty="0">
                <a:solidFill>
                  <a:schemeClr val="accent2"/>
                </a:solidFill>
              </a:rPr>
              <a:t>Ni</a:t>
            </a:r>
            <a:r>
              <a:rPr lang="en-IT" sz="2000" b="1" dirty="0">
                <a:solidFill>
                  <a:schemeClr val="accent2"/>
                </a:solidFill>
              </a:rPr>
              <a:t> </a:t>
            </a:r>
            <a:endParaRPr lang="en-IT" sz="20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7A8A1B2-15FD-4E52-A50E-204948F50AA3}"/>
              </a:ext>
            </a:extLst>
          </p:cNvPr>
          <p:cNvSpPr/>
          <p:nvPr/>
        </p:nvSpPr>
        <p:spPr>
          <a:xfrm>
            <a:off x="11487150" y="1712423"/>
            <a:ext cx="118360" cy="3513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5" name="Parallelogram 4">
            <a:extLst>
              <a:ext uri="{FF2B5EF4-FFF2-40B4-BE49-F238E27FC236}">
                <a16:creationId xmlns:a16="http://schemas.microsoft.com/office/drawing/2014/main" id="{4E66D82D-E6FD-D1B4-C8A3-283DD0598271}"/>
              </a:ext>
            </a:extLst>
          </p:cNvPr>
          <p:cNvSpPr/>
          <p:nvPr/>
        </p:nvSpPr>
        <p:spPr>
          <a:xfrm>
            <a:off x="1576933" y="1775841"/>
            <a:ext cx="1265123" cy="2400208"/>
          </a:xfrm>
          <a:prstGeom prst="parallelogram">
            <a:avLst>
              <a:gd name="adj" fmla="val 53199"/>
            </a:avLst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accent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36EEAAE-98FB-C769-3246-59A44F644DF2}"/>
                  </a:ext>
                </a:extLst>
              </p:cNvPr>
              <p:cNvSpPr txBox="1"/>
              <p:nvPr/>
            </p:nvSpPr>
            <p:spPr>
              <a:xfrm>
                <a:off x="2728084" y="1734061"/>
                <a:ext cx="2130683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T" sz="20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Large-volume</a:t>
                </a:r>
              </a:p>
              <a:p>
                <a:pPr algn="ctr"/>
                <a:r>
                  <a:rPr lang="en-IT" sz="20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LaBr</a:t>
                </a:r>
                <a:r>
                  <a:rPr lang="en-IT" sz="2000" b="1" baseline="-25000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lang="en-IT" sz="20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:Ce: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GB" sz="2000" b="1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𝜸</m:t>
                    </m:r>
                  </m:oMath>
                </a14:m>
                <a:r>
                  <a:rPr lang="en-IT" sz="20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prompt</a:t>
                </a:r>
                <a:endParaRPr lang="en-IT" sz="2800" b="1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36EEAAE-98FB-C769-3246-59A44F644D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8084" y="1734061"/>
                <a:ext cx="2130683" cy="1015663"/>
              </a:xfrm>
              <a:prstGeom prst="rect">
                <a:avLst/>
              </a:prstGeom>
              <a:blipFill>
                <a:blip r:embed="rId4"/>
                <a:stretch>
                  <a:fillRect t="-3704" b="-987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Picture 26">
            <a:extLst>
              <a:ext uri="{FF2B5EF4-FFF2-40B4-BE49-F238E27FC236}">
                <a16:creationId xmlns:a16="http://schemas.microsoft.com/office/drawing/2014/main" id="{0B0E5CA4-2F91-C204-049C-B9201609DC6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8034" t="8636"/>
          <a:stretch>
            <a:fillRect/>
          </a:stretch>
        </p:blipFill>
        <p:spPr>
          <a:xfrm rot="5400000">
            <a:off x="5102766" y="3411325"/>
            <a:ext cx="1986469" cy="3912408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97A6921E-429A-1F1E-63E9-F2336F785C9E}"/>
              </a:ext>
            </a:extLst>
          </p:cNvPr>
          <p:cNvGrpSpPr>
            <a:grpSpLocks noChangeAspect="1"/>
          </p:cNvGrpSpPr>
          <p:nvPr/>
        </p:nvGrpSpPr>
        <p:grpSpPr>
          <a:xfrm>
            <a:off x="4365366" y="4412153"/>
            <a:ext cx="3628676" cy="921840"/>
            <a:chOff x="725262" y="4098634"/>
            <a:chExt cx="3814200" cy="96897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386D651-33EF-2EE2-AF1C-06E547AB689D}"/>
                </a:ext>
              </a:extLst>
            </p:cNvPr>
            <p:cNvSpPr/>
            <p:nvPr/>
          </p:nvSpPr>
          <p:spPr>
            <a:xfrm>
              <a:off x="962363" y="4976069"/>
              <a:ext cx="3548876" cy="75681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IT">
                <a:solidFill>
                  <a:srgbClr val="FF000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65B1700E-36EB-6339-3B22-06FEBC358021}"/>
                    </a:ext>
                  </a:extLst>
                </p:cNvPr>
                <p:cNvSpPr txBox="1"/>
                <p:nvPr/>
              </p:nvSpPr>
              <p:spPr>
                <a:xfrm>
                  <a:off x="725262" y="4618764"/>
                  <a:ext cx="1556952" cy="4488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r>
                        <a:rPr lang="en-IT" sz="1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𝜸</m:t>
                      </m:r>
                    </m:oMath>
                  </a14:m>
                  <a:r>
                    <a:rPr lang="en-IT" sz="1400" b="1" dirty="0">
                      <a:solidFill>
                        <a:srgbClr val="FF0000"/>
                      </a:solidFill>
                    </a:rPr>
                    <a:t> prompt</a:t>
                  </a: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65B1700E-36EB-6339-3B22-06FEBC35802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5262" y="4618764"/>
                  <a:ext cx="1556952" cy="448841"/>
                </a:xfrm>
                <a:prstGeom prst="rect">
                  <a:avLst/>
                </a:prstGeom>
                <a:blipFill>
                  <a:blip r:embed="rId6"/>
                  <a:stretch>
                    <a:fillRect t="-2857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19CAB39-D43B-F9B8-6E30-78FADF6BC12E}"/>
                </a:ext>
              </a:extLst>
            </p:cNvPr>
            <p:cNvSpPr txBox="1"/>
            <p:nvPr/>
          </p:nvSpPr>
          <p:spPr>
            <a:xfrm>
              <a:off x="2851772" y="4098634"/>
              <a:ext cx="1687690" cy="6146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T" sz="16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Plastic vs</a:t>
              </a:r>
            </a:p>
            <a:p>
              <a:pPr algn="ctr"/>
              <a:r>
                <a:rPr lang="en-IT" sz="16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LaBr</a:t>
              </a:r>
              <a:r>
                <a:rPr lang="en-IT" sz="1600" b="1" baseline="-25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en-IT" sz="16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:Ce</a:t>
              </a:r>
              <a:endParaRPr lang="en-IT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9" name="Bent Arrow 28">
            <a:extLst>
              <a:ext uri="{FF2B5EF4-FFF2-40B4-BE49-F238E27FC236}">
                <a16:creationId xmlns:a16="http://schemas.microsoft.com/office/drawing/2014/main" id="{625CBC22-1FA9-305D-AECF-167C410F0823}"/>
              </a:ext>
            </a:extLst>
          </p:cNvPr>
          <p:cNvSpPr/>
          <p:nvPr/>
        </p:nvSpPr>
        <p:spPr>
          <a:xfrm rot="16200000">
            <a:off x="2567341" y="4644033"/>
            <a:ext cx="1458097" cy="1235676"/>
          </a:xfrm>
          <a:prstGeom prst="bentArrow">
            <a:avLst>
              <a:gd name="adj1" fmla="val 32105"/>
              <a:gd name="adj2" fmla="val 25000"/>
              <a:gd name="adj3" fmla="val 30263"/>
              <a:gd name="adj4" fmla="val 43750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tx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6568C83-4117-28A3-2ACC-81C4ED4C2937}"/>
              </a:ext>
            </a:extLst>
          </p:cNvPr>
          <p:cNvSpPr txBox="1"/>
          <p:nvPr/>
        </p:nvSpPr>
        <p:spPr>
          <a:xfrm>
            <a:off x="455872" y="4709189"/>
            <a:ext cx="22226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000" dirty="0"/>
              <a:t>Time resolution Plastic vs LaBr</a:t>
            </a:r>
            <a:r>
              <a:rPr lang="en-IT" sz="2000" baseline="-25000" dirty="0"/>
              <a:t>3</a:t>
            </a:r>
            <a:r>
              <a:rPr lang="en-IT" sz="2000" dirty="0"/>
              <a:t>:ce is about an 0.9 ns FWHM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B26A89-F935-BBC5-00C7-10F5FD41DFE9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20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B386417-059C-57B8-7E18-C96ADF25FA7B}"/>
              </a:ext>
            </a:extLst>
          </p:cNvPr>
          <p:cNvSpPr/>
          <p:nvPr/>
        </p:nvSpPr>
        <p:spPr>
          <a:xfrm>
            <a:off x="6188765" y="1618735"/>
            <a:ext cx="333611" cy="1571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A20D37-42BD-CB1A-76FF-00562FF43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C0C33F5-D9BD-E9DA-9010-5B0909EE4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263659420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462F6C-C17F-70D5-54F7-0779C18DA3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6F658990-0C9E-675C-CD2B-B4A78463C91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107"/>
          <a:stretch>
            <a:fillRect/>
          </a:stretch>
        </p:blipFill>
        <p:spPr>
          <a:xfrm rot="5400000">
            <a:off x="2052554" y="22053"/>
            <a:ext cx="2873140" cy="60665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04048D2-76C1-C3EB-F421-7BEBCD187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T" dirty="0"/>
              <a:t>Decay to the ground state: </a:t>
            </a:r>
            <a:r>
              <a:rPr lang="en-IT" baseline="30000" dirty="0"/>
              <a:t>62</a:t>
            </a:r>
            <a:r>
              <a:rPr lang="en-IT" dirty="0"/>
              <a:t>N</a:t>
            </a:r>
            <a:r>
              <a:rPr lang="en-IT" cap="none" dirty="0"/>
              <a:t>i</a:t>
            </a:r>
            <a:r>
              <a:rPr lang="en-IT" dirty="0"/>
              <a:t> &amp; </a:t>
            </a:r>
            <a:r>
              <a:rPr lang="en-IT" baseline="30000" dirty="0"/>
              <a:t>58</a:t>
            </a:r>
            <a:r>
              <a:rPr lang="en-IT" dirty="0"/>
              <a:t>N</a:t>
            </a:r>
            <a:r>
              <a:rPr lang="en-IT" cap="none" dirty="0"/>
              <a:t>i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4C94CFB-BCCD-1EE4-47C8-7383A3192BA5}"/>
              </a:ext>
            </a:extLst>
          </p:cNvPr>
          <p:cNvSpPr txBox="1"/>
          <p:nvPr/>
        </p:nvSpPr>
        <p:spPr>
          <a:xfrm>
            <a:off x="1088054" y="1734061"/>
            <a:ext cx="14768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2400" b="1" baseline="30000" dirty="0">
                <a:solidFill>
                  <a:schemeClr val="accent2"/>
                </a:solidFill>
              </a:rPr>
              <a:t>62</a:t>
            </a:r>
            <a:r>
              <a:rPr lang="en-IT" sz="2400" b="1" dirty="0">
                <a:solidFill>
                  <a:schemeClr val="accent2"/>
                </a:solidFill>
              </a:rPr>
              <a:t>Ni</a:t>
            </a:r>
            <a:r>
              <a:rPr lang="en-IT" sz="2000" b="1" dirty="0">
                <a:solidFill>
                  <a:schemeClr val="accent2"/>
                </a:solidFill>
              </a:rPr>
              <a:t> </a:t>
            </a:r>
            <a:endParaRPr lang="en-IT" sz="20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6AF9457-0278-28A6-C70D-1AAF03634BC1}"/>
              </a:ext>
            </a:extLst>
          </p:cNvPr>
          <p:cNvSpPr/>
          <p:nvPr/>
        </p:nvSpPr>
        <p:spPr>
          <a:xfrm>
            <a:off x="11487150" y="1712423"/>
            <a:ext cx="118360" cy="3513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5" name="Parallelogram 4">
            <a:extLst>
              <a:ext uri="{FF2B5EF4-FFF2-40B4-BE49-F238E27FC236}">
                <a16:creationId xmlns:a16="http://schemas.microsoft.com/office/drawing/2014/main" id="{A4546EEB-5898-062E-3DE6-3810B8C7B4B2}"/>
              </a:ext>
            </a:extLst>
          </p:cNvPr>
          <p:cNvSpPr/>
          <p:nvPr/>
        </p:nvSpPr>
        <p:spPr>
          <a:xfrm>
            <a:off x="1576933" y="1775841"/>
            <a:ext cx="1265123" cy="2400208"/>
          </a:xfrm>
          <a:prstGeom prst="parallelogram">
            <a:avLst>
              <a:gd name="adj" fmla="val 53199"/>
            </a:avLst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accent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00EC97E-AB37-E375-E66F-134456E46B2D}"/>
                  </a:ext>
                </a:extLst>
              </p:cNvPr>
              <p:cNvSpPr txBox="1"/>
              <p:nvPr/>
            </p:nvSpPr>
            <p:spPr>
              <a:xfrm>
                <a:off x="2728084" y="1734061"/>
                <a:ext cx="2130683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T" sz="20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Large-volume</a:t>
                </a:r>
              </a:p>
              <a:p>
                <a:pPr algn="ctr"/>
                <a:r>
                  <a:rPr lang="en-IT" sz="20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LaBr</a:t>
                </a:r>
                <a:r>
                  <a:rPr lang="en-IT" sz="2000" b="1" baseline="-25000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lang="en-IT" sz="20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:Ce: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GB" sz="2000" b="1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𝜸</m:t>
                    </m:r>
                  </m:oMath>
                </a14:m>
                <a:r>
                  <a:rPr lang="en-IT" sz="20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prompt</a:t>
                </a:r>
                <a:endParaRPr lang="en-IT" sz="2800" b="1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00EC97E-AB37-E375-E66F-134456E46B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8084" y="1734061"/>
                <a:ext cx="2130683" cy="1015663"/>
              </a:xfrm>
              <a:prstGeom prst="rect">
                <a:avLst/>
              </a:prstGeom>
              <a:blipFill>
                <a:blip r:embed="rId4"/>
                <a:stretch>
                  <a:fillRect t="-3704" b="-987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1">
            <a:extLst>
              <a:ext uri="{FF2B5EF4-FFF2-40B4-BE49-F238E27FC236}">
                <a16:creationId xmlns:a16="http://schemas.microsoft.com/office/drawing/2014/main" id="{A245C38F-E78B-2934-1F93-9F62E04E630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107" t="6883"/>
          <a:stretch>
            <a:fillRect/>
          </a:stretch>
        </p:blipFill>
        <p:spPr>
          <a:xfrm rot="5400000">
            <a:off x="7492744" y="230824"/>
            <a:ext cx="2873140" cy="564896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0C73B85-3FD2-5024-0F3B-CB47B19C6CE2}"/>
              </a:ext>
            </a:extLst>
          </p:cNvPr>
          <p:cNvSpPr txBox="1"/>
          <p:nvPr/>
        </p:nvSpPr>
        <p:spPr>
          <a:xfrm>
            <a:off x="6763945" y="1738177"/>
            <a:ext cx="14768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2400" b="1" baseline="30000" dirty="0">
                <a:solidFill>
                  <a:schemeClr val="accent3"/>
                </a:solidFill>
              </a:rPr>
              <a:t>62</a:t>
            </a:r>
            <a:r>
              <a:rPr lang="en-IT" sz="2400" b="1" dirty="0">
                <a:solidFill>
                  <a:schemeClr val="accent3"/>
                </a:solidFill>
              </a:rPr>
              <a:t>Ni</a:t>
            </a:r>
            <a:r>
              <a:rPr lang="en-IT" sz="2000" b="1" dirty="0">
                <a:solidFill>
                  <a:schemeClr val="accent3"/>
                </a:solidFill>
              </a:rPr>
              <a:t> </a:t>
            </a:r>
            <a:endParaRPr lang="en-IT" sz="2000" dirty="0">
              <a:solidFill>
                <a:schemeClr val="accent3"/>
              </a:solidFill>
            </a:endParaRPr>
          </a:p>
        </p:txBody>
      </p:sp>
      <p:sp>
        <p:nvSpPr>
          <p:cNvPr id="24" name="Parallelogram 23">
            <a:extLst>
              <a:ext uri="{FF2B5EF4-FFF2-40B4-BE49-F238E27FC236}">
                <a16:creationId xmlns:a16="http://schemas.microsoft.com/office/drawing/2014/main" id="{B53BC5F1-72C6-81DF-199F-852D98A22C05}"/>
              </a:ext>
            </a:extLst>
          </p:cNvPr>
          <p:cNvSpPr/>
          <p:nvPr/>
        </p:nvSpPr>
        <p:spPr>
          <a:xfrm>
            <a:off x="7252824" y="1767600"/>
            <a:ext cx="1265123" cy="2400208"/>
          </a:xfrm>
          <a:prstGeom prst="parallelogram">
            <a:avLst>
              <a:gd name="adj" fmla="val 53199"/>
            </a:avLst>
          </a:prstGeom>
          <a:noFill/>
          <a:ln w="381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accent3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38D0AE1-70C4-EBBE-202A-6BFFBECD6136}"/>
                  </a:ext>
                </a:extLst>
              </p:cNvPr>
              <p:cNvSpPr txBox="1"/>
              <p:nvPr/>
            </p:nvSpPr>
            <p:spPr>
              <a:xfrm>
                <a:off x="8403975" y="1738177"/>
                <a:ext cx="2130683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T" sz="2000" b="1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Large-volume</a:t>
                </a:r>
              </a:p>
              <a:p>
                <a:pPr algn="ctr"/>
                <a:r>
                  <a:rPr lang="en-IT" sz="2000" b="1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LaBr</a:t>
                </a:r>
                <a:r>
                  <a:rPr lang="en-IT" sz="2000" b="1" baseline="-25000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lang="en-IT" sz="2000" b="1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:Ce:</a:t>
                </a:r>
              </a:p>
              <a:p>
                <a:pPr algn="ctr"/>
                <a:r>
                  <a:rPr lang="en-GB" sz="2000" b="1" dirty="0">
                    <a:solidFill>
                      <a:schemeClr val="accent3"/>
                    </a:solidFill>
                    <a:ea typeface="Cambria Math" panose="02040503050406030204" pitchFamily="18" charset="0"/>
                    <a:cs typeface="Arial" panose="020B0604020202020204" pitchFamily="34" charset="0"/>
                  </a:rPr>
                  <a:t>OFF </a:t>
                </a:r>
                <a14:m>
                  <m:oMath xmlns:m="http://schemas.openxmlformats.org/officeDocument/2006/math">
                    <m:r>
                      <a:rPr lang="en-GB" sz="2000" b="1" i="1" dirty="0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𝜸</m:t>
                    </m:r>
                  </m:oMath>
                </a14:m>
                <a:r>
                  <a:rPr lang="en-IT" sz="2000" b="1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prompt</a:t>
                </a:r>
                <a:endParaRPr lang="en-IT" sz="2800" b="1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38D0AE1-70C4-EBBE-202A-6BFFBECD61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03975" y="1738177"/>
                <a:ext cx="2130683" cy="1015663"/>
              </a:xfrm>
              <a:prstGeom prst="rect">
                <a:avLst/>
              </a:prstGeom>
              <a:blipFill>
                <a:blip r:embed="rId6"/>
                <a:stretch>
                  <a:fillRect t="-2469" b="-987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Picture 26">
            <a:extLst>
              <a:ext uri="{FF2B5EF4-FFF2-40B4-BE49-F238E27FC236}">
                <a16:creationId xmlns:a16="http://schemas.microsoft.com/office/drawing/2014/main" id="{A307C94C-DF2A-F45D-7413-286562339549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8034" t="8636"/>
          <a:stretch>
            <a:fillRect/>
          </a:stretch>
        </p:blipFill>
        <p:spPr>
          <a:xfrm rot="5400000">
            <a:off x="5102766" y="3411325"/>
            <a:ext cx="1986469" cy="3912408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655C1565-5350-C211-F3DF-45477377D90E}"/>
              </a:ext>
            </a:extLst>
          </p:cNvPr>
          <p:cNvGrpSpPr>
            <a:grpSpLocks noChangeAspect="1"/>
          </p:cNvGrpSpPr>
          <p:nvPr/>
        </p:nvGrpSpPr>
        <p:grpSpPr>
          <a:xfrm>
            <a:off x="4365366" y="4412153"/>
            <a:ext cx="3628676" cy="921840"/>
            <a:chOff x="725262" y="4098634"/>
            <a:chExt cx="3814200" cy="96897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54B88C6-526A-5070-EDD9-A72B5C500E8B}"/>
                </a:ext>
              </a:extLst>
            </p:cNvPr>
            <p:cNvSpPr/>
            <p:nvPr/>
          </p:nvSpPr>
          <p:spPr>
            <a:xfrm>
              <a:off x="962363" y="4976069"/>
              <a:ext cx="3548876" cy="75681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IT">
                <a:solidFill>
                  <a:srgbClr val="FF000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E831BAF9-37C6-6AEE-FEEB-010DD1640991}"/>
                    </a:ext>
                  </a:extLst>
                </p:cNvPr>
                <p:cNvSpPr txBox="1"/>
                <p:nvPr/>
              </p:nvSpPr>
              <p:spPr>
                <a:xfrm>
                  <a:off x="725262" y="4618764"/>
                  <a:ext cx="1556952" cy="4488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r>
                        <a:rPr lang="en-IT" sz="1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𝜸</m:t>
                      </m:r>
                    </m:oMath>
                  </a14:m>
                  <a:r>
                    <a:rPr lang="en-IT" sz="1400" b="1" dirty="0">
                      <a:solidFill>
                        <a:srgbClr val="FF0000"/>
                      </a:solidFill>
                    </a:rPr>
                    <a:t> prompt</a:t>
                  </a: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E831BAF9-37C6-6AEE-FEEB-010DD164099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5262" y="4618764"/>
                  <a:ext cx="1556952" cy="448841"/>
                </a:xfrm>
                <a:prstGeom prst="rect">
                  <a:avLst/>
                </a:prstGeom>
                <a:blipFill>
                  <a:blip r:embed="rId8"/>
                  <a:stretch>
                    <a:fillRect t="-2857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55EB24F-659D-EB24-201D-3AF98F1EF41E}"/>
                </a:ext>
              </a:extLst>
            </p:cNvPr>
            <p:cNvSpPr txBox="1"/>
            <p:nvPr/>
          </p:nvSpPr>
          <p:spPr>
            <a:xfrm>
              <a:off x="2851772" y="4098634"/>
              <a:ext cx="1687690" cy="6146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T" sz="16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Plastic vs</a:t>
              </a:r>
            </a:p>
            <a:p>
              <a:pPr algn="ctr"/>
              <a:r>
                <a:rPr lang="en-IT" sz="16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LaBr</a:t>
              </a:r>
              <a:r>
                <a:rPr lang="en-IT" sz="1600" b="1" baseline="-25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en-IT" sz="16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:Ce</a:t>
              </a:r>
              <a:endParaRPr lang="en-IT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9" name="Bent Arrow 28">
            <a:extLst>
              <a:ext uri="{FF2B5EF4-FFF2-40B4-BE49-F238E27FC236}">
                <a16:creationId xmlns:a16="http://schemas.microsoft.com/office/drawing/2014/main" id="{9CED1FC1-CF01-74F4-B9A7-39FE2DEFF264}"/>
              </a:ext>
            </a:extLst>
          </p:cNvPr>
          <p:cNvSpPr/>
          <p:nvPr/>
        </p:nvSpPr>
        <p:spPr>
          <a:xfrm rot="16200000">
            <a:off x="2567341" y="4644033"/>
            <a:ext cx="1458097" cy="1235676"/>
          </a:xfrm>
          <a:prstGeom prst="bentArrow">
            <a:avLst>
              <a:gd name="adj1" fmla="val 32105"/>
              <a:gd name="adj2" fmla="val 25000"/>
              <a:gd name="adj3" fmla="val 30263"/>
              <a:gd name="adj4" fmla="val 43750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tx1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20042DF-2E2F-7D25-FC1E-C29CEA1D8416}"/>
              </a:ext>
            </a:extLst>
          </p:cNvPr>
          <p:cNvSpPr/>
          <p:nvPr/>
        </p:nvSpPr>
        <p:spPr>
          <a:xfrm>
            <a:off x="4607407" y="5510522"/>
            <a:ext cx="3376257" cy="72000"/>
          </a:xfrm>
          <a:prstGeom prst="rect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en-IT">
              <a:solidFill>
                <a:srgbClr val="FF0000"/>
              </a:solidFill>
            </a:endParaRPr>
          </a:p>
        </p:txBody>
      </p:sp>
      <p:sp>
        <p:nvSpPr>
          <p:cNvPr id="31" name="Bent Arrow 30">
            <a:extLst>
              <a:ext uri="{FF2B5EF4-FFF2-40B4-BE49-F238E27FC236}">
                <a16:creationId xmlns:a16="http://schemas.microsoft.com/office/drawing/2014/main" id="{86F4533E-171C-F94D-88C0-9F853FD60F8F}"/>
              </a:ext>
            </a:extLst>
          </p:cNvPr>
          <p:cNvSpPr/>
          <p:nvPr/>
        </p:nvSpPr>
        <p:spPr>
          <a:xfrm rot="5400000" flipH="1">
            <a:off x="8275714" y="4644033"/>
            <a:ext cx="1458097" cy="1235676"/>
          </a:xfrm>
          <a:prstGeom prst="bentArrow">
            <a:avLst>
              <a:gd name="adj1" fmla="val 32105"/>
              <a:gd name="adj2" fmla="val 25000"/>
              <a:gd name="adj3" fmla="val 30263"/>
              <a:gd name="adj4" fmla="val 43750"/>
            </a:avLst>
          </a:prstGeom>
          <a:solidFill>
            <a:srgbClr val="FFC000"/>
          </a:solidFill>
          <a:ln>
            <a:solidFill>
              <a:srgbClr val="FF93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tx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3825F2A-BF89-CCE0-1626-0A0CC09B4198}"/>
              </a:ext>
            </a:extLst>
          </p:cNvPr>
          <p:cNvSpPr txBox="1"/>
          <p:nvPr/>
        </p:nvSpPr>
        <p:spPr>
          <a:xfrm>
            <a:off x="455872" y="4709189"/>
            <a:ext cx="22226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000" dirty="0"/>
              <a:t>Time resolution Plastic vs LaBr3:ce is about an 0.9 ns FWHM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3ED7F5C-DB6F-DCB8-81D1-1F03D5E19729}"/>
              </a:ext>
            </a:extLst>
          </p:cNvPr>
          <p:cNvSpPr txBox="1"/>
          <p:nvPr/>
        </p:nvSpPr>
        <p:spPr>
          <a:xfrm>
            <a:off x="9648634" y="4709189"/>
            <a:ext cx="22226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000" dirty="0"/>
              <a:t>Background events shoud be subtracted from the data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456A8B-A9A6-1A11-39A9-823A8F1C03D1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20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8372FF-1B17-63C3-36EF-82E5B3ED1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093FF63-6D97-8B43-3E58-37F8C45B8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321909647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9290FF-7CD2-91F5-EDE5-3F39248DCC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B043D7C0-D8B5-4D1F-8681-9F74F9819A9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107" t="6883"/>
          <a:stretch>
            <a:fillRect/>
          </a:stretch>
        </p:blipFill>
        <p:spPr>
          <a:xfrm rot="5400000">
            <a:off x="1574034" y="468962"/>
            <a:ext cx="2340031" cy="46008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9DF9FD5-89FF-91AF-CB47-29A4415F0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T" dirty="0"/>
              <a:t>Decay to the ground state: </a:t>
            </a:r>
            <a:r>
              <a:rPr lang="en-IT" baseline="30000" dirty="0"/>
              <a:t>62</a:t>
            </a:r>
            <a:r>
              <a:rPr lang="en-IT" dirty="0"/>
              <a:t>N</a:t>
            </a:r>
            <a:r>
              <a:rPr lang="en-IT" cap="none" dirty="0"/>
              <a:t>i</a:t>
            </a:r>
            <a:r>
              <a:rPr lang="en-IT" dirty="0"/>
              <a:t> &amp; </a:t>
            </a:r>
            <a:r>
              <a:rPr lang="en-IT" baseline="30000" dirty="0"/>
              <a:t>58</a:t>
            </a:r>
            <a:r>
              <a:rPr lang="en-IT" dirty="0"/>
              <a:t>N</a:t>
            </a:r>
            <a:r>
              <a:rPr lang="en-IT" cap="none" dirty="0"/>
              <a:t>i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395289-F338-F6C2-A2CC-76029D6FDB52}"/>
              </a:ext>
            </a:extLst>
          </p:cNvPr>
          <p:cNvSpPr txBox="1"/>
          <p:nvPr/>
        </p:nvSpPr>
        <p:spPr>
          <a:xfrm>
            <a:off x="952110" y="1705230"/>
            <a:ext cx="14768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2400" b="1" baseline="30000" dirty="0">
                <a:solidFill>
                  <a:schemeClr val="accent2"/>
                </a:solidFill>
              </a:rPr>
              <a:t>62</a:t>
            </a:r>
            <a:r>
              <a:rPr lang="en-IT" sz="2400" b="1" dirty="0">
                <a:solidFill>
                  <a:schemeClr val="accent2"/>
                </a:solidFill>
              </a:rPr>
              <a:t>Ni</a:t>
            </a:r>
            <a:r>
              <a:rPr lang="en-IT" sz="2000" b="1" dirty="0">
                <a:solidFill>
                  <a:schemeClr val="accent2"/>
                </a:solidFill>
              </a:rPr>
              <a:t> </a:t>
            </a:r>
            <a:endParaRPr lang="en-IT" sz="20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1DD97B4-3C1C-E83B-05A8-6205165E93B1}"/>
              </a:ext>
            </a:extLst>
          </p:cNvPr>
          <p:cNvSpPr/>
          <p:nvPr/>
        </p:nvSpPr>
        <p:spPr>
          <a:xfrm>
            <a:off x="11487150" y="1712423"/>
            <a:ext cx="118360" cy="3513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5" name="Parallelogram 4">
            <a:extLst>
              <a:ext uri="{FF2B5EF4-FFF2-40B4-BE49-F238E27FC236}">
                <a16:creationId xmlns:a16="http://schemas.microsoft.com/office/drawing/2014/main" id="{7A03C4CC-05C5-27A3-8BCF-F56F6B850AB6}"/>
              </a:ext>
            </a:extLst>
          </p:cNvPr>
          <p:cNvSpPr/>
          <p:nvPr/>
        </p:nvSpPr>
        <p:spPr>
          <a:xfrm>
            <a:off x="1314406" y="1705230"/>
            <a:ext cx="1119875" cy="1949935"/>
          </a:xfrm>
          <a:prstGeom prst="parallelogram">
            <a:avLst>
              <a:gd name="adj" fmla="val 53199"/>
            </a:avLst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accent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A8EC176-C4AC-F572-6633-63E043337C37}"/>
                  </a:ext>
                </a:extLst>
              </p:cNvPr>
              <p:cNvSpPr txBox="1"/>
              <p:nvPr/>
            </p:nvSpPr>
            <p:spPr>
              <a:xfrm>
                <a:off x="2728084" y="1635205"/>
                <a:ext cx="2130683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T" sz="20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Large-volume</a:t>
                </a:r>
              </a:p>
              <a:p>
                <a:pPr algn="ctr"/>
                <a:r>
                  <a:rPr lang="en-IT" sz="20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LaBr</a:t>
                </a:r>
                <a:r>
                  <a:rPr lang="en-IT" sz="2000" b="1" baseline="-25000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lang="en-IT" sz="20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:Ce: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GB" sz="2000" b="1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𝜸</m:t>
                    </m:r>
                  </m:oMath>
                </a14:m>
                <a:r>
                  <a:rPr lang="en-IT" sz="20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prompt</a:t>
                </a:r>
                <a:endParaRPr lang="en-IT" sz="2800" b="1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A8EC176-C4AC-F572-6633-63E043337C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8084" y="1635205"/>
                <a:ext cx="2130683" cy="1015663"/>
              </a:xfrm>
              <a:prstGeom prst="rect">
                <a:avLst/>
              </a:prstGeom>
              <a:blipFill>
                <a:blip r:embed="rId4"/>
                <a:stretch>
                  <a:fillRect t="-2469" b="-987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FC30FB6A-0E56-EC6A-1CF9-FA53FFD953DC}"/>
              </a:ext>
            </a:extLst>
          </p:cNvPr>
          <p:cNvGrpSpPr/>
          <p:nvPr/>
        </p:nvGrpSpPr>
        <p:grpSpPr>
          <a:xfrm>
            <a:off x="446700" y="3960564"/>
            <a:ext cx="4600740" cy="2340000"/>
            <a:chOff x="446700" y="3960564"/>
            <a:chExt cx="4600740" cy="2340000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524DC18C-7E66-FC0D-DFC2-B9691BC6535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6107" t="6883"/>
            <a:stretch>
              <a:fillRect/>
            </a:stretch>
          </p:blipFill>
          <p:spPr>
            <a:xfrm rot="5400000">
              <a:off x="1577070" y="2830194"/>
              <a:ext cx="2340000" cy="4600740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1AA17B2-4576-0718-90EE-1EA0E03DB5B0}"/>
                </a:ext>
              </a:extLst>
            </p:cNvPr>
            <p:cNvSpPr txBox="1"/>
            <p:nvPr/>
          </p:nvSpPr>
          <p:spPr>
            <a:xfrm>
              <a:off x="957449" y="4052845"/>
              <a:ext cx="1476832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T" sz="2400" b="1" baseline="30000" dirty="0">
                  <a:solidFill>
                    <a:schemeClr val="accent3"/>
                  </a:solidFill>
                </a:rPr>
                <a:t>62</a:t>
              </a:r>
              <a:r>
                <a:rPr lang="en-IT" sz="2400" b="1" dirty="0">
                  <a:solidFill>
                    <a:schemeClr val="accent3"/>
                  </a:solidFill>
                </a:rPr>
                <a:t>Ni</a:t>
              </a:r>
              <a:r>
                <a:rPr lang="en-IT" sz="2000" b="1" dirty="0">
                  <a:solidFill>
                    <a:schemeClr val="accent3"/>
                  </a:solidFill>
                </a:rPr>
                <a:t> </a:t>
              </a:r>
              <a:endParaRPr lang="en-IT" sz="2000" dirty="0">
                <a:solidFill>
                  <a:schemeClr val="accent3"/>
                </a:solidFill>
              </a:endParaRPr>
            </a:p>
          </p:txBody>
        </p:sp>
        <p:sp>
          <p:nvSpPr>
            <p:cNvPr id="24" name="Parallelogram 23">
              <a:extLst>
                <a:ext uri="{FF2B5EF4-FFF2-40B4-BE49-F238E27FC236}">
                  <a16:creationId xmlns:a16="http://schemas.microsoft.com/office/drawing/2014/main" id="{CE92614C-DF11-254D-D1E7-782A11478A97}"/>
                </a:ext>
              </a:extLst>
            </p:cNvPr>
            <p:cNvSpPr/>
            <p:nvPr/>
          </p:nvSpPr>
          <p:spPr>
            <a:xfrm>
              <a:off x="1304747" y="4074061"/>
              <a:ext cx="1017951" cy="1957923"/>
            </a:xfrm>
            <a:prstGeom prst="parallelogram">
              <a:avLst>
                <a:gd name="adj" fmla="val 53199"/>
              </a:avLst>
            </a:prstGeom>
            <a:noFill/>
            <a:ln w="3810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IT">
                <a:solidFill>
                  <a:schemeClr val="accent3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2F2CD9E9-C7D0-4E42-0A57-7E78E84486D1}"/>
                    </a:ext>
                  </a:extLst>
                </p:cNvPr>
                <p:cNvSpPr txBox="1"/>
                <p:nvPr/>
              </p:nvSpPr>
              <p:spPr>
                <a:xfrm>
                  <a:off x="2749659" y="4044550"/>
                  <a:ext cx="2130683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IT" sz="2000" b="1" dirty="0">
                      <a:solidFill>
                        <a:schemeClr val="accent3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Large-volume</a:t>
                  </a:r>
                </a:p>
                <a:p>
                  <a:pPr algn="ctr"/>
                  <a:r>
                    <a:rPr lang="en-IT" sz="2000" b="1" dirty="0">
                      <a:solidFill>
                        <a:schemeClr val="accent3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LaBr</a:t>
                  </a:r>
                  <a:r>
                    <a:rPr lang="en-IT" sz="2000" b="1" baseline="-25000" dirty="0">
                      <a:solidFill>
                        <a:schemeClr val="accent3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3</a:t>
                  </a:r>
                  <a:r>
                    <a:rPr lang="en-IT" sz="2000" b="1" dirty="0">
                      <a:solidFill>
                        <a:schemeClr val="accent3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:Ce:</a:t>
                  </a:r>
                </a:p>
                <a:p>
                  <a:pPr algn="ctr"/>
                  <a:r>
                    <a:rPr lang="en-GB" sz="2000" b="1" dirty="0">
                      <a:solidFill>
                        <a:schemeClr val="accent3"/>
                      </a:solidFill>
                      <a:ea typeface="Cambria Math" panose="02040503050406030204" pitchFamily="18" charset="0"/>
                      <a:cs typeface="Arial" panose="020B0604020202020204" pitchFamily="34" charset="0"/>
                    </a:rPr>
                    <a:t>OFF </a:t>
                  </a:r>
                  <a14:m>
                    <m:oMath xmlns:m="http://schemas.openxmlformats.org/officeDocument/2006/math">
                      <m:r>
                        <a:rPr lang="en-GB" sz="2000" b="1" i="1" dirty="0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𝜸</m:t>
                      </m:r>
                    </m:oMath>
                  </a14:m>
                  <a:r>
                    <a:rPr lang="en-IT" sz="2000" b="1" dirty="0">
                      <a:solidFill>
                        <a:schemeClr val="accent3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prompt</a:t>
                  </a:r>
                  <a:endParaRPr lang="en-IT" sz="2800" b="1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2F2CD9E9-C7D0-4E42-0A57-7E78E84486D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49659" y="4044550"/>
                  <a:ext cx="2130683" cy="1015663"/>
                </a:xfrm>
                <a:prstGeom prst="rect">
                  <a:avLst/>
                </a:prstGeom>
                <a:blipFill>
                  <a:blip r:embed="rId6"/>
                  <a:stretch>
                    <a:fillRect t="-3704" b="-9877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67FBD547-FFAE-FF06-B3F3-51DAD35B7C4B}"/>
              </a:ext>
            </a:extLst>
          </p:cNvPr>
          <p:cNvSpPr txBox="1"/>
          <p:nvPr/>
        </p:nvSpPr>
        <p:spPr>
          <a:xfrm>
            <a:off x="5306824" y="3150316"/>
            <a:ext cx="18698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t"/>
            <a:r>
              <a:rPr lang="en-GB" sz="2000" dirty="0"/>
              <a:t>y-axis projection to extract the </a:t>
            </a:r>
            <a:r>
              <a:rPr lang="el-GR" sz="2000" dirty="0"/>
              <a:t>γ </a:t>
            </a:r>
            <a:r>
              <a:rPr lang="en-GB" sz="2000" dirty="0"/>
              <a:t>decay to the ground state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25EB64-9BE2-4E50-AA73-D433EC79E89E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21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84ED13-DC38-4475-6207-D098935F7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1D33D4-3132-0740-CEDE-3C7D87983D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2449447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D0F897-786E-FE8A-4562-70049B23E9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0A25CA1F-BCC8-E93C-B594-420F994A0C3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107" t="6883"/>
          <a:stretch>
            <a:fillRect/>
          </a:stretch>
        </p:blipFill>
        <p:spPr>
          <a:xfrm rot="5400000">
            <a:off x="1574034" y="468962"/>
            <a:ext cx="2340031" cy="46008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31E8D91-A7A0-2DC1-9E9F-00A2F6207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T" dirty="0"/>
              <a:t>Decay to the ground state: </a:t>
            </a:r>
            <a:r>
              <a:rPr lang="en-IT" baseline="30000" dirty="0"/>
              <a:t>62</a:t>
            </a:r>
            <a:r>
              <a:rPr lang="en-IT" dirty="0"/>
              <a:t>N</a:t>
            </a:r>
            <a:r>
              <a:rPr lang="en-IT" cap="none" dirty="0"/>
              <a:t>i</a:t>
            </a:r>
            <a:r>
              <a:rPr lang="en-IT" dirty="0"/>
              <a:t> &amp; </a:t>
            </a:r>
            <a:r>
              <a:rPr lang="en-IT" baseline="30000" dirty="0"/>
              <a:t>58</a:t>
            </a:r>
            <a:r>
              <a:rPr lang="en-IT" dirty="0"/>
              <a:t>N</a:t>
            </a:r>
            <a:r>
              <a:rPr lang="en-IT" cap="none" dirty="0"/>
              <a:t>i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5F82D2-0FAF-F29E-A9C1-CD13DEA0EF48}"/>
              </a:ext>
            </a:extLst>
          </p:cNvPr>
          <p:cNvSpPr txBox="1"/>
          <p:nvPr/>
        </p:nvSpPr>
        <p:spPr>
          <a:xfrm>
            <a:off x="952110" y="1705230"/>
            <a:ext cx="14768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2400" b="1" baseline="30000" dirty="0">
                <a:solidFill>
                  <a:schemeClr val="accent2"/>
                </a:solidFill>
              </a:rPr>
              <a:t>62</a:t>
            </a:r>
            <a:r>
              <a:rPr lang="en-IT" sz="2400" b="1" dirty="0">
                <a:solidFill>
                  <a:schemeClr val="accent2"/>
                </a:solidFill>
              </a:rPr>
              <a:t>Ni</a:t>
            </a:r>
            <a:r>
              <a:rPr lang="en-IT" sz="2000" b="1" dirty="0">
                <a:solidFill>
                  <a:schemeClr val="accent2"/>
                </a:solidFill>
              </a:rPr>
              <a:t> </a:t>
            </a:r>
            <a:endParaRPr lang="en-IT" sz="20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F47DA3A-68B2-6DD2-E042-2D1ACF8DDB9E}"/>
              </a:ext>
            </a:extLst>
          </p:cNvPr>
          <p:cNvSpPr/>
          <p:nvPr/>
        </p:nvSpPr>
        <p:spPr>
          <a:xfrm>
            <a:off x="11487150" y="1712423"/>
            <a:ext cx="118360" cy="3513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5" name="Parallelogram 4">
            <a:extLst>
              <a:ext uri="{FF2B5EF4-FFF2-40B4-BE49-F238E27FC236}">
                <a16:creationId xmlns:a16="http://schemas.microsoft.com/office/drawing/2014/main" id="{BE0CD7F2-6BCE-B1C2-8C49-D77626996239}"/>
              </a:ext>
            </a:extLst>
          </p:cNvPr>
          <p:cNvSpPr/>
          <p:nvPr/>
        </p:nvSpPr>
        <p:spPr>
          <a:xfrm>
            <a:off x="1314406" y="1705230"/>
            <a:ext cx="1119875" cy="1949935"/>
          </a:xfrm>
          <a:prstGeom prst="parallelogram">
            <a:avLst>
              <a:gd name="adj" fmla="val 53199"/>
            </a:avLst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accent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81BA59D-39FD-F8D6-E949-97E74096505C}"/>
                  </a:ext>
                </a:extLst>
              </p:cNvPr>
              <p:cNvSpPr txBox="1"/>
              <p:nvPr/>
            </p:nvSpPr>
            <p:spPr>
              <a:xfrm>
                <a:off x="2728084" y="1635205"/>
                <a:ext cx="2130683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T" sz="20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Large-volume</a:t>
                </a:r>
              </a:p>
              <a:p>
                <a:pPr algn="ctr"/>
                <a:r>
                  <a:rPr lang="en-IT" sz="20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LaBr</a:t>
                </a:r>
                <a:r>
                  <a:rPr lang="en-IT" sz="2000" b="1" baseline="-25000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lang="en-IT" sz="20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:Ce: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GB" sz="2000" b="1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𝜸</m:t>
                    </m:r>
                  </m:oMath>
                </a14:m>
                <a:r>
                  <a:rPr lang="en-IT" sz="20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prompt</a:t>
                </a:r>
                <a:endParaRPr lang="en-IT" sz="2800" b="1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81BA59D-39FD-F8D6-E949-97E7409650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8084" y="1635205"/>
                <a:ext cx="2130683" cy="1015663"/>
              </a:xfrm>
              <a:prstGeom prst="rect">
                <a:avLst/>
              </a:prstGeom>
              <a:blipFill>
                <a:blip r:embed="rId4"/>
                <a:stretch>
                  <a:fillRect t="-2469" b="-987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D43A2A16-7F15-57A2-10FA-53990744AC45}"/>
              </a:ext>
            </a:extLst>
          </p:cNvPr>
          <p:cNvGrpSpPr/>
          <p:nvPr/>
        </p:nvGrpSpPr>
        <p:grpSpPr>
          <a:xfrm>
            <a:off x="446700" y="3960564"/>
            <a:ext cx="4600740" cy="2340000"/>
            <a:chOff x="446700" y="3960564"/>
            <a:chExt cx="4600740" cy="2340000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FFD96F5E-D96C-A627-0D86-74D1E1CC611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6107" t="6883"/>
            <a:stretch>
              <a:fillRect/>
            </a:stretch>
          </p:blipFill>
          <p:spPr>
            <a:xfrm rot="5400000">
              <a:off x="1577070" y="2830194"/>
              <a:ext cx="2340000" cy="4600740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53C1075-BC47-E6D6-DDFA-5BBD3AE0C59D}"/>
                </a:ext>
              </a:extLst>
            </p:cNvPr>
            <p:cNvSpPr txBox="1"/>
            <p:nvPr/>
          </p:nvSpPr>
          <p:spPr>
            <a:xfrm>
              <a:off x="957449" y="4052845"/>
              <a:ext cx="1476832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T" sz="2400" b="1" baseline="30000" dirty="0">
                  <a:solidFill>
                    <a:schemeClr val="accent3"/>
                  </a:solidFill>
                </a:rPr>
                <a:t>62</a:t>
              </a:r>
              <a:r>
                <a:rPr lang="en-IT" sz="2400" b="1" dirty="0">
                  <a:solidFill>
                    <a:schemeClr val="accent3"/>
                  </a:solidFill>
                </a:rPr>
                <a:t>Ni</a:t>
              </a:r>
              <a:r>
                <a:rPr lang="en-IT" sz="2000" b="1" dirty="0">
                  <a:solidFill>
                    <a:schemeClr val="accent3"/>
                  </a:solidFill>
                </a:rPr>
                <a:t> </a:t>
              </a:r>
              <a:endParaRPr lang="en-IT" sz="2000" dirty="0">
                <a:solidFill>
                  <a:schemeClr val="accent3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01D55039-56C9-221F-0D54-CEB209EA3989}"/>
                    </a:ext>
                  </a:extLst>
                </p:cNvPr>
                <p:cNvSpPr txBox="1"/>
                <p:nvPr/>
              </p:nvSpPr>
              <p:spPr>
                <a:xfrm>
                  <a:off x="2749659" y="4044550"/>
                  <a:ext cx="2130683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IT" sz="2000" b="1" dirty="0">
                      <a:solidFill>
                        <a:schemeClr val="accent3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Large-volume</a:t>
                  </a:r>
                </a:p>
                <a:p>
                  <a:pPr algn="ctr"/>
                  <a:r>
                    <a:rPr lang="en-IT" sz="2000" b="1" dirty="0">
                      <a:solidFill>
                        <a:schemeClr val="accent3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LaBr</a:t>
                  </a:r>
                  <a:r>
                    <a:rPr lang="en-IT" sz="2000" b="1" baseline="-25000" dirty="0">
                      <a:solidFill>
                        <a:schemeClr val="accent3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3</a:t>
                  </a:r>
                  <a:r>
                    <a:rPr lang="en-IT" sz="2000" b="1" dirty="0">
                      <a:solidFill>
                        <a:schemeClr val="accent3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:Ce:</a:t>
                  </a:r>
                </a:p>
                <a:p>
                  <a:pPr algn="ctr"/>
                  <a:r>
                    <a:rPr lang="en-GB" sz="2000" b="1" dirty="0">
                      <a:solidFill>
                        <a:schemeClr val="accent3"/>
                      </a:solidFill>
                      <a:ea typeface="Cambria Math" panose="02040503050406030204" pitchFamily="18" charset="0"/>
                      <a:cs typeface="Arial" panose="020B0604020202020204" pitchFamily="34" charset="0"/>
                    </a:rPr>
                    <a:t>OFF </a:t>
                  </a:r>
                  <a14:m>
                    <m:oMath xmlns:m="http://schemas.openxmlformats.org/officeDocument/2006/math">
                      <m:r>
                        <a:rPr lang="en-GB" sz="2000" b="1" i="1" dirty="0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𝜸</m:t>
                      </m:r>
                    </m:oMath>
                  </a14:m>
                  <a:r>
                    <a:rPr lang="en-IT" sz="2000" b="1" dirty="0">
                      <a:solidFill>
                        <a:schemeClr val="accent3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prompt</a:t>
                  </a:r>
                  <a:endParaRPr lang="en-IT" sz="2800" b="1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01D55039-56C9-221F-0D54-CEB209EA398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49659" y="4044550"/>
                  <a:ext cx="2130683" cy="1015663"/>
                </a:xfrm>
                <a:prstGeom prst="rect">
                  <a:avLst/>
                </a:prstGeom>
                <a:blipFill>
                  <a:blip r:embed="rId6"/>
                  <a:stretch>
                    <a:fillRect t="-3704" b="-9877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3EA8F61A-226C-A963-004D-55E026C788C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6644" t="5357"/>
          <a:stretch>
            <a:fillRect/>
          </a:stretch>
        </p:blipFill>
        <p:spPr>
          <a:xfrm rot="5400000">
            <a:off x="8368181" y="708080"/>
            <a:ext cx="2340000" cy="4216526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1183270C-404C-79C1-D92B-6E8D5567CD74}"/>
              </a:ext>
            </a:extLst>
          </p:cNvPr>
          <p:cNvSpPr txBox="1"/>
          <p:nvPr/>
        </p:nvSpPr>
        <p:spPr>
          <a:xfrm>
            <a:off x="5306824" y="3150316"/>
            <a:ext cx="18698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t"/>
            <a:r>
              <a:rPr lang="en-GB" sz="2000" dirty="0"/>
              <a:t>y-axis projection to extract the </a:t>
            </a:r>
            <a:r>
              <a:rPr lang="el-GR" sz="2000" dirty="0"/>
              <a:t>γ </a:t>
            </a:r>
            <a:r>
              <a:rPr lang="en-GB" sz="2000" dirty="0"/>
              <a:t>decay to the ground state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A2C936D2-E178-C240-94D5-31C18CF534D9}"/>
                  </a:ext>
                </a:extLst>
              </p:cNvPr>
              <p:cNvSpPr txBox="1"/>
              <p:nvPr/>
            </p:nvSpPr>
            <p:spPr>
              <a:xfrm>
                <a:off x="9463916" y="1747145"/>
                <a:ext cx="2130683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T" sz="20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Large-volume</a:t>
                </a:r>
              </a:p>
              <a:p>
                <a:pPr algn="ctr"/>
                <a:r>
                  <a:rPr lang="en-IT" sz="20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LaBr</a:t>
                </a:r>
                <a:r>
                  <a:rPr lang="en-IT" sz="2000" b="1" baseline="-25000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lang="en-IT" sz="20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:Ce: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GB" sz="2000" b="1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𝜸</m:t>
                    </m:r>
                  </m:oMath>
                </a14:m>
                <a:r>
                  <a:rPr lang="en-IT" sz="20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prompt</a:t>
                </a:r>
                <a:endParaRPr lang="en-IT" sz="2800" b="1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A2C936D2-E178-C240-94D5-31C18CF534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63916" y="1747145"/>
                <a:ext cx="2130683" cy="1015663"/>
              </a:xfrm>
              <a:prstGeom prst="rect">
                <a:avLst/>
              </a:prstGeom>
              <a:blipFill>
                <a:blip r:embed="rId8"/>
                <a:stretch>
                  <a:fillRect t="-3704" b="-987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Right Arrow 37">
            <a:extLst>
              <a:ext uri="{FF2B5EF4-FFF2-40B4-BE49-F238E27FC236}">
                <a16:creationId xmlns:a16="http://schemas.microsoft.com/office/drawing/2014/main" id="{C0A241F3-3FC3-F604-ACA0-B0BDE508199B}"/>
              </a:ext>
            </a:extLst>
          </p:cNvPr>
          <p:cNvSpPr/>
          <p:nvPr/>
        </p:nvSpPr>
        <p:spPr>
          <a:xfrm>
            <a:off x="5633681" y="2001212"/>
            <a:ext cx="1062681" cy="945292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F4938C-2E09-9EC7-F0CE-FBD57D74FFDF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21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895992-FFDD-F509-D58F-169F4F580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250EF99-6C1B-9CD3-37C2-1F1C40FF5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  <p:sp>
        <p:nvSpPr>
          <p:cNvPr id="9" name="Parallelogram 8">
            <a:extLst>
              <a:ext uri="{FF2B5EF4-FFF2-40B4-BE49-F238E27FC236}">
                <a16:creationId xmlns:a16="http://schemas.microsoft.com/office/drawing/2014/main" id="{44522C94-07E7-6746-6A00-FD74F312202B}"/>
              </a:ext>
            </a:extLst>
          </p:cNvPr>
          <p:cNvSpPr/>
          <p:nvPr/>
        </p:nvSpPr>
        <p:spPr>
          <a:xfrm>
            <a:off x="1304747" y="4074061"/>
            <a:ext cx="1017951" cy="1957923"/>
          </a:xfrm>
          <a:prstGeom prst="parallelogram">
            <a:avLst>
              <a:gd name="adj" fmla="val 53199"/>
            </a:avLst>
          </a:prstGeom>
          <a:noFill/>
          <a:ln w="381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17724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059004-41F8-BC38-3078-A9CFABD56C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FD750C32-1158-29EA-AE8F-F5DF3BD58AD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107" t="6883"/>
          <a:stretch>
            <a:fillRect/>
          </a:stretch>
        </p:blipFill>
        <p:spPr>
          <a:xfrm rot="5400000">
            <a:off x="1574034" y="468962"/>
            <a:ext cx="2340031" cy="46008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A280578-6E18-FB9F-E031-43E0FB2BC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T" dirty="0"/>
              <a:t>Decay to the ground state: </a:t>
            </a:r>
            <a:r>
              <a:rPr lang="en-IT" baseline="30000" dirty="0"/>
              <a:t>62</a:t>
            </a:r>
            <a:r>
              <a:rPr lang="en-IT" dirty="0"/>
              <a:t>N</a:t>
            </a:r>
            <a:r>
              <a:rPr lang="en-IT" cap="none" dirty="0"/>
              <a:t>i</a:t>
            </a:r>
            <a:r>
              <a:rPr lang="en-IT" dirty="0"/>
              <a:t> &amp; </a:t>
            </a:r>
            <a:r>
              <a:rPr lang="en-IT" baseline="30000" dirty="0"/>
              <a:t>58</a:t>
            </a:r>
            <a:r>
              <a:rPr lang="en-IT" dirty="0"/>
              <a:t>N</a:t>
            </a:r>
            <a:r>
              <a:rPr lang="en-IT" cap="none" dirty="0"/>
              <a:t>i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A8B13AA-E3F3-EF52-E873-ADFA60B81E72}"/>
              </a:ext>
            </a:extLst>
          </p:cNvPr>
          <p:cNvSpPr txBox="1"/>
          <p:nvPr/>
        </p:nvSpPr>
        <p:spPr>
          <a:xfrm>
            <a:off x="952110" y="1705230"/>
            <a:ext cx="14768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2400" b="1" baseline="30000" dirty="0">
                <a:solidFill>
                  <a:schemeClr val="accent2"/>
                </a:solidFill>
              </a:rPr>
              <a:t>62</a:t>
            </a:r>
            <a:r>
              <a:rPr lang="en-IT" sz="2400" b="1" dirty="0">
                <a:solidFill>
                  <a:schemeClr val="accent2"/>
                </a:solidFill>
              </a:rPr>
              <a:t>Ni</a:t>
            </a:r>
            <a:r>
              <a:rPr lang="en-IT" sz="2000" b="1" dirty="0">
                <a:solidFill>
                  <a:schemeClr val="accent2"/>
                </a:solidFill>
              </a:rPr>
              <a:t> </a:t>
            </a:r>
            <a:endParaRPr lang="en-IT" sz="20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4189CA4-8B22-B5E8-71D9-0393C99BC157}"/>
              </a:ext>
            </a:extLst>
          </p:cNvPr>
          <p:cNvSpPr/>
          <p:nvPr/>
        </p:nvSpPr>
        <p:spPr>
          <a:xfrm>
            <a:off x="11487150" y="1712423"/>
            <a:ext cx="118360" cy="3513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5" name="Parallelogram 4">
            <a:extLst>
              <a:ext uri="{FF2B5EF4-FFF2-40B4-BE49-F238E27FC236}">
                <a16:creationId xmlns:a16="http://schemas.microsoft.com/office/drawing/2014/main" id="{A42B862D-1BAD-D53B-98EE-15383FFF1BB5}"/>
              </a:ext>
            </a:extLst>
          </p:cNvPr>
          <p:cNvSpPr/>
          <p:nvPr/>
        </p:nvSpPr>
        <p:spPr>
          <a:xfrm>
            <a:off x="1314406" y="1705230"/>
            <a:ext cx="1119875" cy="1949935"/>
          </a:xfrm>
          <a:prstGeom prst="parallelogram">
            <a:avLst>
              <a:gd name="adj" fmla="val 53199"/>
            </a:avLst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accent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A262D4C-A1FB-6E73-C307-94D1B93166FD}"/>
                  </a:ext>
                </a:extLst>
              </p:cNvPr>
              <p:cNvSpPr txBox="1"/>
              <p:nvPr/>
            </p:nvSpPr>
            <p:spPr>
              <a:xfrm>
                <a:off x="2728084" y="1635205"/>
                <a:ext cx="2130683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T" sz="20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Large-volume</a:t>
                </a:r>
              </a:p>
              <a:p>
                <a:pPr algn="ctr"/>
                <a:r>
                  <a:rPr lang="en-IT" sz="20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LaBr</a:t>
                </a:r>
                <a:r>
                  <a:rPr lang="en-IT" sz="2000" b="1" baseline="-25000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lang="en-IT" sz="20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:Ce: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GB" sz="2000" b="1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𝜸</m:t>
                    </m:r>
                  </m:oMath>
                </a14:m>
                <a:r>
                  <a:rPr lang="en-IT" sz="20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prompt</a:t>
                </a:r>
                <a:endParaRPr lang="en-IT" sz="2800" b="1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A262D4C-A1FB-6E73-C307-94D1B93166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8084" y="1635205"/>
                <a:ext cx="2130683" cy="1015663"/>
              </a:xfrm>
              <a:prstGeom prst="rect">
                <a:avLst/>
              </a:prstGeom>
              <a:blipFill>
                <a:blip r:embed="rId4"/>
                <a:stretch>
                  <a:fillRect t="-2469" b="-987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54D12286-C57C-D774-A238-60341A3B15A8}"/>
              </a:ext>
            </a:extLst>
          </p:cNvPr>
          <p:cNvGrpSpPr/>
          <p:nvPr/>
        </p:nvGrpSpPr>
        <p:grpSpPr>
          <a:xfrm>
            <a:off x="446700" y="3960564"/>
            <a:ext cx="4600740" cy="2340000"/>
            <a:chOff x="446700" y="3960564"/>
            <a:chExt cx="4600740" cy="2340000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E6DE1962-F2C2-9949-63F5-23BFA799F4F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6107" t="6883"/>
            <a:stretch>
              <a:fillRect/>
            </a:stretch>
          </p:blipFill>
          <p:spPr>
            <a:xfrm rot="5400000">
              <a:off x="1577070" y="2830194"/>
              <a:ext cx="2340000" cy="4600740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4AD406C-1074-2204-7575-2DEC76565DEC}"/>
                </a:ext>
              </a:extLst>
            </p:cNvPr>
            <p:cNvSpPr txBox="1"/>
            <p:nvPr/>
          </p:nvSpPr>
          <p:spPr>
            <a:xfrm>
              <a:off x="957449" y="4052845"/>
              <a:ext cx="1476832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T" sz="2400" b="1" baseline="30000" dirty="0">
                  <a:solidFill>
                    <a:schemeClr val="accent3"/>
                  </a:solidFill>
                </a:rPr>
                <a:t>62</a:t>
              </a:r>
              <a:r>
                <a:rPr lang="en-IT" sz="2400" b="1" dirty="0">
                  <a:solidFill>
                    <a:schemeClr val="accent3"/>
                  </a:solidFill>
                </a:rPr>
                <a:t>Ni</a:t>
              </a:r>
              <a:r>
                <a:rPr lang="en-IT" sz="2000" b="1" dirty="0">
                  <a:solidFill>
                    <a:schemeClr val="accent3"/>
                  </a:solidFill>
                </a:rPr>
                <a:t> </a:t>
              </a:r>
              <a:endParaRPr lang="en-IT" sz="2000" dirty="0">
                <a:solidFill>
                  <a:schemeClr val="accent3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C75332C5-F868-F690-68DF-16B894D130C7}"/>
                    </a:ext>
                  </a:extLst>
                </p:cNvPr>
                <p:cNvSpPr txBox="1"/>
                <p:nvPr/>
              </p:nvSpPr>
              <p:spPr>
                <a:xfrm>
                  <a:off x="2749659" y="4044550"/>
                  <a:ext cx="2130683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IT" sz="2000" b="1" dirty="0">
                      <a:solidFill>
                        <a:schemeClr val="accent3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Large-volume</a:t>
                  </a:r>
                </a:p>
                <a:p>
                  <a:pPr algn="ctr"/>
                  <a:r>
                    <a:rPr lang="en-IT" sz="2000" b="1" dirty="0">
                      <a:solidFill>
                        <a:schemeClr val="accent3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LaBr</a:t>
                  </a:r>
                  <a:r>
                    <a:rPr lang="en-IT" sz="2000" b="1" baseline="-25000" dirty="0">
                      <a:solidFill>
                        <a:schemeClr val="accent3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3</a:t>
                  </a:r>
                  <a:r>
                    <a:rPr lang="en-IT" sz="2000" b="1" dirty="0">
                      <a:solidFill>
                        <a:schemeClr val="accent3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:Ce:</a:t>
                  </a:r>
                </a:p>
                <a:p>
                  <a:pPr algn="ctr"/>
                  <a:r>
                    <a:rPr lang="en-GB" sz="2000" b="1" dirty="0">
                      <a:solidFill>
                        <a:schemeClr val="accent3"/>
                      </a:solidFill>
                      <a:ea typeface="Cambria Math" panose="02040503050406030204" pitchFamily="18" charset="0"/>
                      <a:cs typeface="Arial" panose="020B0604020202020204" pitchFamily="34" charset="0"/>
                    </a:rPr>
                    <a:t>OFF </a:t>
                  </a:r>
                  <a14:m>
                    <m:oMath xmlns:m="http://schemas.openxmlformats.org/officeDocument/2006/math">
                      <m:r>
                        <a:rPr lang="en-GB" sz="2000" b="1" i="1" dirty="0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𝜸</m:t>
                      </m:r>
                    </m:oMath>
                  </a14:m>
                  <a:r>
                    <a:rPr lang="en-IT" sz="2000" b="1" dirty="0">
                      <a:solidFill>
                        <a:schemeClr val="accent3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prompt</a:t>
                  </a:r>
                  <a:endParaRPr lang="en-IT" sz="2800" b="1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C75332C5-F868-F690-68DF-16B894D130C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49659" y="4044550"/>
                  <a:ext cx="2130683" cy="1015663"/>
                </a:xfrm>
                <a:prstGeom prst="rect">
                  <a:avLst/>
                </a:prstGeom>
                <a:blipFill>
                  <a:blip r:embed="rId6"/>
                  <a:stretch>
                    <a:fillRect t="-3704" b="-9877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DB42586B-4395-AD3F-E64B-EA37B2FBA959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6644" t="5357"/>
          <a:stretch>
            <a:fillRect/>
          </a:stretch>
        </p:blipFill>
        <p:spPr>
          <a:xfrm rot="5400000">
            <a:off x="8368181" y="708080"/>
            <a:ext cx="2340000" cy="421652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F990DC57-C91F-7723-5910-0F3BAAAC8509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6644" t="5357"/>
          <a:stretch>
            <a:fillRect/>
          </a:stretch>
        </p:blipFill>
        <p:spPr>
          <a:xfrm rot="5400000">
            <a:off x="8368181" y="3051807"/>
            <a:ext cx="2340000" cy="4216525"/>
          </a:xfrm>
          <a:prstGeom prst="rect">
            <a:avLst/>
          </a:prstGeom>
        </p:spPr>
      </p:pic>
      <p:sp>
        <p:nvSpPr>
          <p:cNvPr id="28" name="Right Arrow 27">
            <a:extLst>
              <a:ext uri="{FF2B5EF4-FFF2-40B4-BE49-F238E27FC236}">
                <a16:creationId xmlns:a16="http://schemas.microsoft.com/office/drawing/2014/main" id="{B4367405-B26F-6A08-913A-928C8D0CFFA8}"/>
              </a:ext>
            </a:extLst>
          </p:cNvPr>
          <p:cNvSpPr/>
          <p:nvPr/>
        </p:nvSpPr>
        <p:spPr>
          <a:xfrm>
            <a:off x="5633681" y="4889598"/>
            <a:ext cx="1062681" cy="945292"/>
          </a:xfrm>
          <a:prstGeom prst="righ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85DD423-8F3F-E653-C3C1-F1B65FEB6D93}"/>
              </a:ext>
            </a:extLst>
          </p:cNvPr>
          <p:cNvSpPr txBox="1"/>
          <p:nvPr/>
        </p:nvSpPr>
        <p:spPr>
          <a:xfrm>
            <a:off x="5306824" y="3150316"/>
            <a:ext cx="18698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t"/>
            <a:r>
              <a:rPr lang="en-GB" sz="2000" dirty="0"/>
              <a:t>y-axis projection to extract the </a:t>
            </a:r>
            <a:r>
              <a:rPr lang="el-GR" sz="2000" dirty="0"/>
              <a:t>γ </a:t>
            </a:r>
            <a:r>
              <a:rPr lang="en-GB" sz="2000" dirty="0"/>
              <a:t>decay to the ground state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61B5706B-8768-93A4-A2B8-A0139AEB91BB}"/>
                  </a:ext>
                </a:extLst>
              </p:cNvPr>
              <p:cNvSpPr txBox="1"/>
              <p:nvPr/>
            </p:nvSpPr>
            <p:spPr>
              <a:xfrm>
                <a:off x="9463916" y="1747145"/>
                <a:ext cx="2130683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T" sz="20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Large-volume</a:t>
                </a:r>
              </a:p>
              <a:p>
                <a:pPr algn="ctr"/>
                <a:r>
                  <a:rPr lang="en-IT" sz="20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LaBr</a:t>
                </a:r>
                <a:r>
                  <a:rPr lang="en-IT" sz="2000" b="1" baseline="-25000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lang="en-IT" sz="20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:Ce: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GB" sz="2000" b="1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𝜸</m:t>
                    </m:r>
                  </m:oMath>
                </a14:m>
                <a:r>
                  <a:rPr lang="en-IT" sz="20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prompt</a:t>
                </a:r>
                <a:endParaRPr lang="en-IT" sz="2800" b="1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61B5706B-8768-93A4-A2B8-A0139AEB91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63916" y="1747145"/>
                <a:ext cx="2130683" cy="1015663"/>
              </a:xfrm>
              <a:prstGeom prst="rect">
                <a:avLst/>
              </a:prstGeom>
              <a:blipFill>
                <a:blip r:embed="rId9"/>
                <a:stretch>
                  <a:fillRect t="-3704" b="-987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D19E6AE5-CB9B-02DE-7A67-7AD6B01185F4}"/>
                  </a:ext>
                </a:extLst>
              </p:cNvPr>
              <p:cNvSpPr txBox="1"/>
              <p:nvPr/>
            </p:nvSpPr>
            <p:spPr>
              <a:xfrm>
                <a:off x="9356467" y="4087087"/>
                <a:ext cx="2130683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T" sz="2000" b="1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Large-volume</a:t>
                </a:r>
              </a:p>
              <a:p>
                <a:pPr algn="ctr"/>
                <a:r>
                  <a:rPr lang="en-IT" sz="2000" b="1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LaBr</a:t>
                </a:r>
                <a:r>
                  <a:rPr lang="en-IT" sz="2000" b="1" baseline="-25000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lang="en-IT" sz="2000" b="1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:Ce:</a:t>
                </a:r>
              </a:p>
              <a:p>
                <a:pPr algn="ctr"/>
                <a:r>
                  <a:rPr lang="en-GB" sz="2000" b="1" dirty="0">
                    <a:solidFill>
                      <a:schemeClr val="accent3"/>
                    </a:solidFill>
                    <a:ea typeface="Cambria Math" panose="02040503050406030204" pitchFamily="18" charset="0"/>
                    <a:cs typeface="Arial" panose="020B0604020202020204" pitchFamily="34" charset="0"/>
                  </a:rPr>
                  <a:t>OFF </a:t>
                </a:r>
                <a14:m>
                  <m:oMath xmlns:m="http://schemas.openxmlformats.org/officeDocument/2006/math">
                    <m:r>
                      <a:rPr lang="en-GB" sz="2000" b="1" i="1" dirty="0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𝜸</m:t>
                    </m:r>
                  </m:oMath>
                </a14:m>
                <a:r>
                  <a:rPr lang="en-IT" sz="2000" b="1" dirty="0">
                    <a:solidFill>
                      <a:schemeClr val="accent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prompt</a:t>
                </a:r>
                <a:endParaRPr lang="en-IT" sz="2800" b="1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D19E6AE5-CB9B-02DE-7A67-7AD6B01185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6467" y="4087087"/>
                <a:ext cx="2130683" cy="1015663"/>
              </a:xfrm>
              <a:prstGeom prst="rect">
                <a:avLst/>
              </a:prstGeom>
              <a:blipFill>
                <a:blip r:embed="rId10"/>
                <a:stretch>
                  <a:fillRect t="-2469" b="-987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Right Arrow 37">
            <a:extLst>
              <a:ext uri="{FF2B5EF4-FFF2-40B4-BE49-F238E27FC236}">
                <a16:creationId xmlns:a16="http://schemas.microsoft.com/office/drawing/2014/main" id="{99F1E1C6-584C-5F4D-30AC-56FFE357F8A3}"/>
              </a:ext>
            </a:extLst>
          </p:cNvPr>
          <p:cNvSpPr/>
          <p:nvPr/>
        </p:nvSpPr>
        <p:spPr>
          <a:xfrm>
            <a:off x="5633681" y="2001212"/>
            <a:ext cx="1062681" cy="945292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FF4589-1C96-1ECF-64BA-8161EA108B9A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21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5F447C-A13E-87B4-149F-488B2FC7F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FCC2B47-A436-9243-D996-002A46918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  <p:sp>
        <p:nvSpPr>
          <p:cNvPr id="9" name="Parallelogram 8">
            <a:extLst>
              <a:ext uri="{FF2B5EF4-FFF2-40B4-BE49-F238E27FC236}">
                <a16:creationId xmlns:a16="http://schemas.microsoft.com/office/drawing/2014/main" id="{B0B4CADA-9183-9CA5-C2B9-3ED93DED098E}"/>
              </a:ext>
            </a:extLst>
          </p:cNvPr>
          <p:cNvSpPr/>
          <p:nvPr/>
        </p:nvSpPr>
        <p:spPr>
          <a:xfrm>
            <a:off x="1304747" y="4074061"/>
            <a:ext cx="1017951" cy="1957923"/>
          </a:xfrm>
          <a:prstGeom prst="parallelogram">
            <a:avLst>
              <a:gd name="adj" fmla="val 53199"/>
            </a:avLst>
          </a:prstGeom>
          <a:noFill/>
          <a:ln w="381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06961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2543575D-FCFD-C863-DED6-80983BF5127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451" t="6130"/>
          <a:stretch>
            <a:fillRect/>
          </a:stretch>
        </p:blipFill>
        <p:spPr>
          <a:xfrm rot="5400000">
            <a:off x="5927950" y="917955"/>
            <a:ext cx="4220502" cy="6437608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7BA03A11-52A2-BC46-0F2E-0F89F9CE7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L</a:t>
            </a:r>
            <a:r>
              <a:rPr lang="en-IT" cap="none" dirty="0"/>
              <a:t>a</a:t>
            </a:r>
            <a:r>
              <a:rPr lang="en-IT" dirty="0"/>
              <a:t>B</a:t>
            </a:r>
            <a:r>
              <a:rPr lang="en-IT" cap="none" dirty="0"/>
              <a:t>r</a:t>
            </a:r>
            <a:r>
              <a:rPr lang="en-IT" baseline="-25000" dirty="0"/>
              <a:t>3</a:t>
            </a:r>
            <a:r>
              <a:rPr lang="en-IT" dirty="0"/>
              <a:t>:c</a:t>
            </a:r>
            <a:r>
              <a:rPr lang="en-IT" cap="none" dirty="0"/>
              <a:t>e: </a:t>
            </a:r>
            <a:r>
              <a:rPr lang="en-IT" cap="none" baseline="30000" dirty="0"/>
              <a:t>62</a:t>
            </a:r>
            <a:r>
              <a:rPr lang="en-IT" cap="none" dirty="0"/>
              <a:t>Ni LOW ENERGY TRANSITIONS</a:t>
            </a:r>
            <a:endParaRPr lang="en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8A66C386-3032-98C2-60A9-93D7384B040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78313839"/>
                  </p:ext>
                </p:extLst>
              </p:nvPr>
            </p:nvGraphicFramePr>
            <p:xfrm>
              <a:off x="563467" y="2183196"/>
              <a:ext cx="4011909" cy="388531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37303">
                      <a:extLst>
                        <a:ext uri="{9D8B030D-6E8A-4147-A177-3AD203B41FA5}">
                          <a16:colId xmlns:a16="http://schemas.microsoft.com/office/drawing/2014/main" val="2671223842"/>
                        </a:ext>
                      </a:extLst>
                    </a:gridCol>
                    <a:gridCol w="1337303">
                      <a:extLst>
                        <a:ext uri="{9D8B030D-6E8A-4147-A177-3AD203B41FA5}">
                          <a16:colId xmlns:a16="http://schemas.microsoft.com/office/drawing/2014/main" val="2500849821"/>
                        </a:ext>
                      </a:extLst>
                    </a:gridCol>
                    <a:gridCol w="1337303">
                      <a:extLst>
                        <a:ext uri="{9D8B030D-6E8A-4147-A177-3AD203B41FA5}">
                          <a16:colId xmlns:a16="http://schemas.microsoft.com/office/drawing/2014/main" val="1021746675"/>
                        </a:ext>
                      </a:extLst>
                    </a:gridCol>
                  </a:tblGrid>
                  <a:tr h="28731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T" dirty="0"/>
                            <a:t>Measured Energy [keV]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T" dirty="0"/>
                            <a:t>Possible Transition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T" dirty="0"/>
                            <a:t>Real </a:t>
                          </a:r>
                          <a:br>
                            <a:rPr lang="en-IT" dirty="0"/>
                          </a:br>
                          <a:r>
                            <a:rPr lang="en-IT" dirty="0"/>
                            <a:t>Energy [keV]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8920126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IT" dirty="0">
                              <a:solidFill>
                                <a:schemeClr val="accent1"/>
                              </a:solidFill>
                            </a:rPr>
                            <a:t>505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T" dirty="0">
                              <a:solidFill>
                                <a:schemeClr val="accent1"/>
                              </a:solidFill>
                            </a:rPr>
                            <a:t>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IT" dirty="0">
                              <a:solidFill>
                                <a:schemeClr val="accent1"/>
                              </a:solidFill>
                            </a:rPr>
                            <a:t>511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7925955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IT" dirty="0">
                              <a:solidFill>
                                <a:schemeClr val="accent2"/>
                              </a:solidFill>
                            </a:rPr>
                            <a:t>1165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IT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it-IT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b/>
                                  <m:sup>
                                    <m:r>
                                      <a:rPr lang="it-IT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bSup>
                                <m:r>
                                  <a:rPr lang="en-IT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→</m:t>
                                </m:r>
                                <m:sSubSup>
                                  <m:sSubSupPr>
                                    <m:ctrlPr>
                                      <a:rPr lang="en-IT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it-IT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sub/>
                                  <m:sup>
                                    <m:r>
                                      <a:rPr lang="it-IT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IT" dirty="0">
                            <a:solidFill>
                              <a:schemeClr val="accent2"/>
                            </a:solidFill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IT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it-IT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e>
                                  <m:sub/>
                                  <m:sup>
                                    <m:r>
                                      <a:rPr lang="it-IT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bSup>
                                <m:r>
                                  <a:rPr lang="en-IT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→</m:t>
                                </m:r>
                                <m:sSubSup>
                                  <m:sSubSupPr>
                                    <m:ctrlPr>
                                      <a:rPr lang="en-IT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it-IT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b/>
                                  <m:sup>
                                    <m:r>
                                      <a:rPr lang="it-IT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IT" b="1" dirty="0">
                            <a:solidFill>
                              <a:schemeClr val="accent2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IT" dirty="0">
                              <a:solidFill>
                                <a:schemeClr val="accent2"/>
                              </a:solidFill>
                            </a:rPr>
                            <a:t>1173</a:t>
                          </a:r>
                        </a:p>
                        <a:p>
                          <a:pPr algn="r"/>
                          <a:r>
                            <a:rPr lang="en-IT" dirty="0">
                              <a:solidFill>
                                <a:schemeClr val="accent2"/>
                              </a:solidFill>
                            </a:rPr>
                            <a:t>1163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364483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IT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1435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IT" i="1" smtClean="0">
                                        <a:solidFill>
                                          <a:schemeClr val="accent3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it-IT" b="0" i="1" smtClean="0">
                                        <a:solidFill>
                                          <a:schemeClr val="accent3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  <m:sub/>
                                  <m:sup>
                                    <m:r>
                                      <a:rPr lang="it-IT" b="0" i="1" smtClean="0">
                                        <a:solidFill>
                                          <a:schemeClr val="accent3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bSup>
                                <m:r>
                                  <a:rPr lang="en-IT" i="1" smtClean="0">
                                    <a:solidFill>
                                      <a:schemeClr val="accent3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→</m:t>
                                </m:r>
                                <m:sSubSup>
                                  <m:sSubSupPr>
                                    <m:ctrlPr>
                                      <a:rPr lang="en-IT" i="1" smtClean="0">
                                        <a:solidFill>
                                          <a:schemeClr val="accent3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it-IT" b="0" i="1" smtClean="0">
                                        <a:solidFill>
                                          <a:schemeClr val="accent3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chemeClr val="accent3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it-IT" b="0" i="1" smtClean="0">
                                        <a:solidFill>
                                          <a:schemeClr val="accent3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IT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IT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1455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025517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IT" dirty="0"/>
                            <a:t>1988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IT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bSup>
                                <m:r>
                                  <a:rPr lang="en-IT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→</m:t>
                                </m:r>
                                <m:sSubSup>
                                  <m:sSubSupPr>
                                    <m:ctrlPr>
                                      <a:rPr lang="en-IT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b/>
                                  <m:sup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IT" dirty="0"/>
                            <a:t>2004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3283066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IT" dirty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</a:rPr>
                            <a:t>2099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IT" i="1" smtClean="0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it-IT" b="0" i="1" smtClean="0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  <m:sup>
                                    <m:r>
                                      <a:rPr lang="it-IT" b="0" i="1" smtClean="0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bSup>
                                <m:r>
                                  <a:rPr lang="en-IT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→</m:t>
                                </m:r>
                                <m:sSubSup>
                                  <m:sSubSupPr>
                                    <m:ctrlPr>
                                      <a:rPr lang="en-IT" i="1" smtClean="0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it-IT" b="0" i="1" smtClean="0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b/>
                                  <m:sup>
                                    <m:r>
                                      <a:rPr lang="it-IT" b="0" i="1" smtClean="0">
                                        <a:solidFill>
                                          <a:schemeClr val="accent5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IT" dirty="0">
                            <a:solidFill>
                              <a:schemeClr val="accent5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IT" dirty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</a:rPr>
                            <a:t>2104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4468901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IT" dirty="0">
                              <a:solidFill>
                                <a:schemeClr val="accent6"/>
                              </a:solidFill>
                            </a:rPr>
                            <a:t>2289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IT" i="1" smtClean="0">
                                        <a:solidFill>
                                          <a:schemeClr val="accent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it-IT" b="0" i="1" smtClean="0">
                                        <a:solidFill>
                                          <a:schemeClr val="accent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chemeClr val="accent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it-IT" b="0" i="1" smtClean="0">
                                        <a:solidFill>
                                          <a:schemeClr val="accent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bSup>
                                <m:r>
                                  <a:rPr lang="en-IT" i="1" smtClean="0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→</m:t>
                                </m:r>
                                <m:sSubSup>
                                  <m:sSubSupPr>
                                    <m:ctrlPr>
                                      <a:rPr lang="en-IT" i="1" smtClean="0">
                                        <a:solidFill>
                                          <a:schemeClr val="accent6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it-IT" b="0" i="1" smtClean="0">
                                        <a:solidFill>
                                          <a:schemeClr val="accent6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sub/>
                                  <m:sup>
                                    <m:r>
                                      <a:rPr lang="it-IT" b="0" i="1" smtClean="0">
                                        <a:solidFill>
                                          <a:schemeClr val="accent6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IT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IT" dirty="0">
                              <a:solidFill>
                                <a:schemeClr val="accent6"/>
                              </a:solidFill>
                            </a:rPr>
                            <a:t>2301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645386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IT" dirty="0">
                              <a:solidFill>
                                <a:srgbClr val="7030A0"/>
                              </a:solidFill>
                            </a:rPr>
                            <a:t>2577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IT" i="1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it-IT" b="0" i="1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  <m:sub/>
                                  <m:sup>
                                    <m:r>
                                      <a:rPr lang="it-IT" b="0" i="1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bSup>
                                <m:r>
                                  <a:rPr lang="en-IT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→</m:t>
                                </m:r>
                                <m:sSubSup>
                                  <m:sSubSupPr>
                                    <m:ctrlPr>
                                      <a:rPr lang="en-IT" i="1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it-IT" b="0" i="1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b/>
                                  <m:sup>
                                    <m:r>
                                      <a:rPr lang="it-IT" b="0" i="1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IT" dirty="0">
                            <a:solidFill>
                              <a:srgbClr val="7030A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IT" dirty="0">
                              <a:solidFill>
                                <a:srgbClr val="7030A0"/>
                              </a:solidFill>
                            </a:rPr>
                            <a:t>2584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4143334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8A66C386-3032-98C2-60A9-93D7384B040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78313839"/>
                  </p:ext>
                </p:extLst>
              </p:nvPr>
            </p:nvGraphicFramePr>
            <p:xfrm>
              <a:off x="563467" y="2183196"/>
              <a:ext cx="4011909" cy="388531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37303">
                      <a:extLst>
                        <a:ext uri="{9D8B030D-6E8A-4147-A177-3AD203B41FA5}">
                          <a16:colId xmlns:a16="http://schemas.microsoft.com/office/drawing/2014/main" val="2671223842"/>
                        </a:ext>
                      </a:extLst>
                    </a:gridCol>
                    <a:gridCol w="1337303">
                      <a:extLst>
                        <a:ext uri="{9D8B030D-6E8A-4147-A177-3AD203B41FA5}">
                          <a16:colId xmlns:a16="http://schemas.microsoft.com/office/drawing/2014/main" val="2500849821"/>
                        </a:ext>
                      </a:extLst>
                    </a:gridCol>
                    <a:gridCol w="1337303">
                      <a:extLst>
                        <a:ext uri="{9D8B030D-6E8A-4147-A177-3AD203B41FA5}">
                          <a16:colId xmlns:a16="http://schemas.microsoft.com/office/drawing/2014/main" val="1021746675"/>
                        </a:ext>
                      </a:extLst>
                    </a:gridCol>
                  </a:tblGrid>
                  <a:tr h="9144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T" dirty="0"/>
                            <a:t>Measured Energy [keV]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T" dirty="0"/>
                            <a:t>Possible Transition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T" dirty="0"/>
                            <a:t>Real </a:t>
                          </a:r>
                          <a:br>
                            <a:rPr lang="en-IT" dirty="0"/>
                          </a:br>
                          <a:r>
                            <a:rPr lang="en-IT" dirty="0"/>
                            <a:t>Energy [keV]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8920126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IT" dirty="0">
                              <a:solidFill>
                                <a:schemeClr val="accent1"/>
                              </a:solidFill>
                            </a:rPr>
                            <a:t>505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T" dirty="0">
                              <a:solidFill>
                                <a:schemeClr val="accent1"/>
                              </a:solidFill>
                            </a:rPr>
                            <a:t>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IT" dirty="0">
                              <a:solidFill>
                                <a:schemeClr val="accent1"/>
                              </a:solidFill>
                            </a:rPr>
                            <a:t>511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79259558"/>
                      </a:ext>
                    </a:extLst>
                  </a:tr>
                  <a:tr h="681228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IT" dirty="0">
                              <a:solidFill>
                                <a:schemeClr val="accent2"/>
                              </a:solidFill>
                            </a:rPr>
                            <a:t>1165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IT"/>
                        </a:p>
                      </a:txBody>
                      <a:tcPr>
                        <a:blipFill>
                          <a:blip r:embed="rId3"/>
                          <a:stretch>
                            <a:fillRect l="-101905" t="-196226" r="-102857" b="-2981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IT" dirty="0">
                              <a:solidFill>
                                <a:schemeClr val="accent2"/>
                              </a:solidFill>
                            </a:rPr>
                            <a:t>1173</a:t>
                          </a:r>
                        </a:p>
                        <a:p>
                          <a:pPr algn="r"/>
                          <a:r>
                            <a:rPr lang="en-IT" dirty="0">
                              <a:solidFill>
                                <a:schemeClr val="accent2"/>
                              </a:solidFill>
                            </a:rPr>
                            <a:t>1163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36448321"/>
                      </a:ext>
                    </a:extLst>
                  </a:tr>
                  <a:tr h="373507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IT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1435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IT"/>
                        </a:p>
                      </a:txBody>
                      <a:tcPr>
                        <a:blipFill>
                          <a:blip r:embed="rId3"/>
                          <a:stretch>
                            <a:fillRect l="-101905" t="-523333" r="-102857" b="-4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IT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1455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02551708"/>
                      </a:ext>
                    </a:extLst>
                  </a:tr>
                  <a:tr h="386334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IT" dirty="0"/>
                            <a:t>1988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IT"/>
                        </a:p>
                      </a:txBody>
                      <a:tcPr>
                        <a:blipFill>
                          <a:blip r:embed="rId3"/>
                          <a:stretch>
                            <a:fillRect l="-101905" t="-623333" r="-102857" b="-3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IT" dirty="0"/>
                            <a:t>2004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32830669"/>
                      </a:ext>
                    </a:extLst>
                  </a:tr>
                  <a:tr h="386334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IT" dirty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</a:rPr>
                            <a:t>2099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IT"/>
                        </a:p>
                      </a:txBody>
                      <a:tcPr>
                        <a:blipFill>
                          <a:blip r:embed="rId3"/>
                          <a:stretch>
                            <a:fillRect l="-101905" t="-700000" r="-102857" b="-2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IT" dirty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</a:rPr>
                            <a:t>2104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44689012"/>
                      </a:ext>
                    </a:extLst>
                  </a:tr>
                  <a:tr h="386334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IT" dirty="0">
                              <a:solidFill>
                                <a:schemeClr val="accent6"/>
                              </a:solidFill>
                            </a:rPr>
                            <a:t>2289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IT"/>
                        </a:p>
                      </a:txBody>
                      <a:tcPr>
                        <a:blipFill>
                          <a:blip r:embed="rId3"/>
                          <a:stretch>
                            <a:fillRect l="-101905" t="-826667" r="-102857" b="-12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IT" dirty="0">
                              <a:solidFill>
                                <a:schemeClr val="accent6"/>
                              </a:solidFill>
                            </a:rPr>
                            <a:t>2301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64538682"/>
                      </a:ext>
                    </a:extLst>
                  </a:tr>
                  <a:tr h="386334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IT" dirty="0">
                              <a:solidFill>
                                <a:srgbClr val="7030A0"/>
                              </a:solidFill>
                            </a:rPr>
                            <a:t>2577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IT"/>
                        </a:p>
                      </a:txBody>
                      <a:tcPr>
                        <a:blipFill>
                          <a:blip r:embed="rId3"/>
                          <a:stretch>
                            <a:fillRect l="-101905" t="-896774" r="-102857" b="-193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IT" dirty="0">
                              <a:solidFill>
                                <a:srgbClr val="7030A0"/>
                              </a:solidFill>
                            </a:rPr>
                            <a:t>2584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4143334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0" name="Down Arrow 9">
            <a:extLst>
              <a:ext uri="{FF2B5EF4-FFF2-40B4-BE49-F238E27FC236}">
                <a16:creationId xmlns:a16="http://schemas.microsoft.com/office/drawing/2014/main" id="{CB66E09B-77AB-3D7E-B376-C7D3C5F161B5}"/>
              </a:ext>
            </a:extLst>
          </p:cNvPr>
          <p:cNvSpPr/>
          <p:nvPr/>
        </p:nvSpPr>
        <p:spPr>
          <a:xfrm>
            <a:off x="6326661" y="4374293"/>
            <a:ext cx="135924" cy="58076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1" name="Down Arrow 10">
            <a:extLst>
              <a:ext uri="{FF2B5EF4-FFF2-40B4-BE49-F238E27FC236}">
                <a16:creationId xmlns:a16="http://schemas.microsoft.com/office/drawing/2014/main" id="{B6D07176-9BAA-79CF-3598-B51BEC22D4AF}"/>
              </a:ext>
            </a:extLst>
          </p:cNvPr>
          <p:cNvSpPr/>
          <p:nvPr/>
        </p:nvSpPr>
        <p:spPr>
          <a:xfrm>
            <a:off x="7529386" y="2215979"/>
            <a:ext cx="135924" cy="580767"/>
          </a:xfrm>
          <a:prstGeom prst="down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2" name="Down Arrow 11">
            <a:extLst>
              <a:ext uri="{FF2B5EF4-FFF2-40B4-BE49-F238E27FC236}">
                <a16:creationId xmlns:a16="http://schemas.microsoft.com/office/drawing/2014/main" id="{216A378A-285E-A08C-BC7A-BEF14B4AB1F7}"/>
              </a:ext>
            </a:extLst>
          </p:cNvPr>
          <p:cNvSpPr/>
          <p:nvPr/>
        </p:nvSpPr>
        <p:spPr>
          <a:xfrm>
            <a:off x="8040665" y="4615889"/>
            <a:ext cx="135924" cy="580767"/>
          </a:xfrm>
          <a:prstGeom prst="down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3" name="Down Arrow 12">
            <a:extLst>
              <a:ext uri="{FF2B5EF4-FFF2-40B4-BE49-F238E27FC236}">
                <a16:creationId xmlns:a16="http://schemas.microsoft.com/office/drawing/2014/main" id="{3763F08A-036B-60D4-AAF9-50E0C7F0F783}"/>
              </a:ext>
            </a:extLst>
          </p:cNvPr>
          <p:cNvSpPr/>
          <p:nvPr/>
        </p:nvSpPr>
        <p:spPr>
          <a:xfrm>
            <a:off x="9028008" y="5016845"/>
            <a:ext cx="135924" cy="580767"/>
          </a:xfrm>
          <a:prstGeom prst="down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4" name="Down Arrow 13">
            <a:extLst>
              <a:ext uri="{FF2B5EF4-FFF2-40B4-BE49-F238E27FC236}">
                <a16:creationId xmlns:a16="http://schemas.microsoft.com/office/drawing/2014/main" id="{836B9491-1B98-CF95-AB4A-62CAA1E35184}"/>
              </a:ext>
            </a:extLst>
          </p:cNvPr>
          <p:cNvSpPr/>
          <p:nvPr/>
        </p:nvSpPr>
        <p:spPr>
          <a:xfrm>
            <a:off x="9255414" y="3992405"/>
            <a:ext cx="135924" cy="1556419"/>
          </a:xfrm>
          <a:prstGeom prst="down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5" name="Down Arrow 14">
            <a:extLst>
              <a:ext uri="{FF2B5EF4-FFF2-40B4-BE49-F238E27FC236}">
                <a16:creationId xmlns:a16="http://schemas.microsoft.com/office/drawing/2014/main" id="{FBDCF2CF-0C8B-2FCA-9EBE-32F576D4E3B0}"/>
              </a:ext>
            </a:extLst>
          </p:cNvPr>
          <p:cNvSpPr/>
          <p:nvPr/>
        </p:nvSpPr>
        <p:spPr>
          <a:xfrm>
            <a:off x="9574232" y="4898034"/>
            <a:ext cx="135924" cy="580767"/>
          </a:xfrm>
          <a:prstGeom prst="down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6" name="Down Arrow 15">
            <a:extLst>
              <a:ext uri="{FF2B5EF4-FFF2-40B4-BE49-F238E27FC236}">
                <a16:creationId xmlns:a16="http://schemas.microsoft.com/office/drawing/2014/main" id="{0A63D9A5-9762-E948-7183-97700C9BC02D}"/>
              </a:ext>
            </a:extLst>
          </p:cNvPr>
          <p:cNvSpPr/>
          <p:nvPr/>
        </p:nvSpPr>
        <p:spPr>
          <a:xfrm>
            <a:off x="10105569" y="4210531"/>
            <a:ext cx="129868" cy="1304702"/>
          </a:xfrm>
          <a:prstGeom prst="downArrow">
            <a:avLst/>
          </a:prstGeom>
          <a:solidFill>
            <a:srgbClr val="7030A0"/>
          </a:solidFill>
          <a:ln>
            <a:solidFill>
              <a:srgbClr val="011893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EAA30D9-A8D1-1997-A4A2-A9C4FB042752}"/>
              </a:ext>
            </a:extLst>
          </p:cNvPr>
          <p:cNvSpPr txBox="1"/>
          <p:nvPr/>
        </p:nvSpPr>
        <p:spPr>
          <a:xfrm>
            <a:off x="5897860" y="3992405"/>
            <a:ext cx="993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chemeClr val="accent1"/>
                </a:solidFill>
              </a:rPr>
              <a:t>511 keV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2C239C2-6347-73B6-384A-F31E8CA6E22F}"/>
              </a:ext>
            </a:extLst>
          </p:cNvPr>
          <p:cNvSpPr txBox="1"/>
          <p:nvPr/>
        </p:nvSpPr>
        <p:spPr>
          <a:xfrm>
            <a:off x="7665310" y="2183196"/>
            <a:ext cx="1243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chemeClr val="accent2"/>
                </a:solidFill>
              </a:rPr>
              <a:t>1173 keV</a:t>
            </a:r>
          </a:p>
          <a:p>
            <a:r>
              <a:rPr lang="en-IT" dirty="0">
                <a:solidFill>
                  <a:schemeClr val="accent2"/>
                </a:solidFill>
              </a:rPr>
              <a:t>1163 keV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2C38A57-C4A5-B72B-47E0-9B96DA8D06DA}"/>
              </a:ext>
            </a:extLst>
          </p:cNvPr>
          <p:cNvSpPr txBox="1"/>
          <p:nvPr/>
        </p:nvSpPr>
        <p:spPr>
          <a:xfrm>
            <a:off x="7552624" y="4210530"/>
            <a:ext cx="1112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chemeClr val="accent3">
                    <a:lumMod val="75000"/>
                  </a:schemeClr>
                </a:solidFill>
              </a:rPr>
              <a:t>1455 keV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28AB154-C70E-D59A-1744-AAA1E8959D2C}"/>
              </a:ext>
            </a:extLst>
          </p:cNvPr>
          <p:cNvSpPr txBox="1"/>
          <p:nvPr/>
        </p:nvSpPr>
        <p:spPr>
          <a:xfrm>
            <a:off x="8521433" y="4614757"/>
            <a:ext cx="1112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chemeClr val="tx2"/>
                </a:solidFill>
              </a:rPr>
              <a:t>1988 keV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BE12792-E21C-9C6D-7DE7-906E4EAE49DE}"/>
              </a:ext>
            </a:extLst>
          </p:cNvPr>
          <p:cNvSpPr txBox="1"/>
          <p:nvPr/>
        </p:nvSpPr>
        <p:spPr>
          <a:xfrm>
            <a:off x="8767373" y="3656351"/>
            <a:ext cx="1112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chemeClr val="accent5">
                    <a:lumMod val="75000"/>
                  </a:schemeClr>
                </a:solidFill>
              </a:rPr>
              <a:t>2099 keV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21D0FED-30EC-4CA1-3E99-2638D8FA0393}"/>
              </a:ext>
            </a:extLst>
          </p:cNvPr>
          <p:cNvSpPr txBox="1"/>
          <p:nvPr/>
        </p:nvSpPr>
        <p:spPr>
          <a:xfrm>
            <a:off x="9434552" y="4454982"/>
            <a:ext cx="1112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chemeClr val="accent6"/>
                </a:solidFill>
              </a:rPr>
              <a:t>2099 keV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62CDE41-3E7D-E93C-91E5-7051FE872088}"/>
              </a:ext>
            </a:extLst>
          </p:cNvPr>
          <p:cNvSpPr txBox="1"/>
          <p:nvPr/>
        </p:nvSpPr>
        <p:spPr>
          <a:xfrm>
            <a:off x="9673238" y="3850046"/>
            <a:ext cx="1112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rgbClr val="7030A0"/>
                </a:solidFill>
              </a:rPr>
              <a:t>2584 keV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BEFB760-381F-23B6-B242-5DABC5B1FE28}"/>
              </a:ext>
            </a:extLst>
          </p:cNvPr>
          <p:cNvSpPr txBox="1"/>
          <p:nvPr/>
        </p:nvSpPr>
        <p:spPr>
          <a:xfrm>
            <a:off x="446533" y="1655805"/>
            <a:ext cx="112989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000" dirty="0"/>
              <a:t>The calibration need to be refined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10449FB-FDA8-C742-D4F4-E788BA31491A}"/>
              </a:ext>
            </a:extLst>
          </p:cNvPr>
          <p:cNvSpPr txBox="1"/>
          <p:nvPr/>
        </p:nvSpPr>
        <p:spPr>
          <a:xfrm rot="19679964">
            <a:off x="6572863" y="3071085"/>
            <a:ext cx="36515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3600" dirty="0">
                <a:solidFill>
                  <a:schemeClr val="bg2">
                    <a:lumMod val="90000"/>
                  </a:schemeClr>
                </a:solidFill>
              </a:rPr>
              <a:t>PRELIMINARY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B96EFF-5D4D-73ED-E3FE-3C000ECC19D7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21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E15215-9E66-33DB-CBEA-D6BA1E8FB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165BC4-BA86-5C01-936B-13A4E7B16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73210401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B5580A8D-B6EC-4D00-9B9D-D8772E20B2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4F70651-B61E-8FE4-0789-241EADA993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776" y="1814248"/>
            <a:ext cx="5643046" cy="432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08EDC93-0A34-CC1D-F993-484B6A7E88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0432" y="1814248"/>
            <a:ext cx="5643046" cy="432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259DF1-235F-1E91-BE01-28D8CE970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T" dirty="0"/>
              <a:t>L</a:t>
            </a:r>
            <a:r>
              <a:rPr lang="en-IT" cap="none" dirty="0"/>
              <a:t>a</a:t>
            </a:r>
            <a:r>
              <a:rPr lang="en-IT" dirty="0"/>
              <a:t>B</a:t>
            </a:r>
            <a:r>
              <a:rPr lang="en-IT" cap="none" dirty="0"/>
              <a:t>r</a:t>
            </a:r>
            <a:r>
              <a:rPr lang="en-IT" baseline="-25000" dirty="0"/>
              <a:t>3</a:t>
            </a:r>
            <a:r>
              <a:rPr lang="en-IT" dirty="0"/>
              <a:t>:c</a:t>
            </a:r>
            <a:r>
              <a:rPr lang="en-IT" cap="none" dirty="0"/>
              <a:t>e: </a:t>
            </a:r>
            <a:r>
              <a:rPr lang="en-IT" cap="none" baseline="30000" dirty="0"/>
              <a:t>62</a:t>
            </a:r>
            <a:r>
              <a:rPr lang="en-IT" cap="none" dirty="0"/>
              <a:t>Ni &amp; </a:t>
            </a:r>
            <a:r>
              <a:rPr lang="en-IT" cap="none" baseline="30000" dirty="0"/>
              <a:t>58</a:t>
            </a:r>
            <a:r>
              <a:rPr lang="en-IT" cap="none" dirty="0"/>
              <a:t>Ni HIGH ENERGY SPECTRA</a:t>
            </a:r>
            <a:endParaRPr lang="en-IT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2DD3539-DD4A-8F61-318D-E3A2169890A8}"/>
              </a:ext>
            </a:extLst>
          </p:cNvPr>
          <p:cNvSpPr txBox="1"/>
          <p:nvPr/>
        </p:nvSpPr>
        <p:spPr>
          <a:xfrm rot="19467670">
            <a:off x="5884666" y="3228944"/>
            <a:ext cx="2310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cap="all" dirty="0">
                <a:solidFill>
                  <a:schemeClr val="bg2">
                    <a:lumMod val="90000"/>
                  </a:schemeClr>
                </a:solidFill>
              </a:rPr>
              <a:t>Preliminary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5CA6DF-A38C-0EFD-D63D-55B568632B77}"/>
              </a:ext>
            </a:extLst>
          </p:cNvPr>
          <p:cNvSpPr txBox="1"/>
          <p:nvPr/>
        </p:nvSpPr>
        <p:spPr>
          <a:xfrm>
            <a:off x="10061116" y="1887790"/>
            <a:ext cx="175417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200" b="1" baseline="30000" dirty="0">
                <a:solidFill>
                  <a:schemeClr val="accent1"/>
                </a:solidFill>
              </a:rPr>
              <a:t>62</a:t>
            </a:r>
            <a:r>
              <a:rPr lang="en-IT" sz="2200" b="1" dirty="0">
                <a:solidFill>
                  <a:schemeClr val="accent1"/>
                </a:solidFill>
              </a:rPr>
              <a:t>Ni</a:t>
            </a:r>
            <a:r>
              <a:rPr lang="en-IT" sz="2200" b="1" dirty="0"/>
              <a:t> </a:t>
            </a:r>
          </a:p>
          <a:p>
            <a:pPr algn="ctr"/>
            <a:r>
              <a:rPr lang="en-IT" sz="2200" dirty="0"/>
              <a:t>N/Z = 1.21 </a:t>
            </a:r>
          </a:p>
          <a:p>
            <a:pPr algn="ctr"/>
            <a:r>
              <a:rPr lang="en-IT" sz="2200" b="1" dirty="0">
                <a:solidFill>
                  <a:schemeClr val="accent1"/>
                </a:solidFill>
              </a:rPr>
              <a:t>Pygmy</a:t>
            </a:r>
            <a:r>
              <a:rPr lang="en-IT" sz="2200" b="1" dirty="0"/>
              <a:t> </a:t>
            </a:r>
            <a:r>
              <a:rPr lang="en-IT" sz="2200" dirty="0"/>
              <a:t>expected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28AF705-DB57-BDB2-4C62-8B3244F64B86}"/>
              </a:ext>
            </a:extLst>
          </p:cNvPr>
          <p:cNvSpPr txBox="1"/>
          <p:nvPr/>
        </p:nvSpPr>
        <p:spPr>
          <a:xfrm rot="19467670">
            <a:off x="3051506" y="3903205"/>
            <a:ext cx="2310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cap="all" dirty="0">
                <a:solidFill>
                  <a:schemeClr val="bg2">
                    <a:lumMod val="90000"/>
                  </a:schemeClr>
                </a:solidFill>
              </a:rPr>
              <a:t>Preliminary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4574B19-404F-58B6-9A18-6CFB8885F631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16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0E7826-C64A-BD5D-B2E6-D80856B1D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81907B-CCF7-6909-D94D-5896C84C5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4080031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4BE545-9A96-4D90-D0CE-C6EC748C66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CB9527-008C-326B-FD30-B514448F9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/>
              <a:t>Motivation: ISGQR in </a:t>
            </a:r>
            <a:r>
              <a:rPr lang="en-IT" baseline="30000"/>
              <a:t>120</a:t>
            </a:r>
            <a:r>
              <a:rPr lang="en-IT"/>
              <a:t>Sn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27E6FE0-8686-3D6D-9520-71175D1F73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533913" y="1381350"/>
            <a:ext cx="2479606" cy="6660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2284FFD-8C34-47BB-7DA4-7E5C269F6892}"/>
              </a:ext>
            </a:extLst>
          </p:cNvPr>
          <p:cNvSpPr txBox="1"/>
          <p:nvPr/>
        </p:nvSpPr>
        <p:spPr>
          <a:xfrm>
            <a:off x="6755027" y="5950127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>
                <a:solidFill>
                  <a:schemeClr val="bg1"/>
                </a:solidFill>
              </a:rPr>
              <a:t>E*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C542450-83F2-4373-D4DD-EBFED09803D6}"/>
              </a:ext>
            </a:extLst>
          </p:cNvPr>
          <p:cNvSpPr txBox="1"/>
          <p:nvPr/>
        </p:nvSpPr>
        <p:spPr>
          <a:xfrm>
            <a:off x="2804983" y="5950127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>
                <a:solidFill>
                  <a:schemeClr val="bg1"/>
                </a:solidFill>
              </a:rPr>
              <a:t>S</a:t>
            </a:r>
            <a:r>
              <a:rPr lang="en-IT" sz="2000" baseline="-25000">
                <a:solidFill>
                  <a:schemeClr val="bg1"/>
                </a:solidFill>
              </a:rPr>
              <a:t>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61D0B8-EAA1-BADE-C15A-54D7239FE25A}"/>
              </a:ext>
            </a:extLst>
          </p:cNvPr>
          <p:cNvSpPr txBox="1"/>
          <p:nvPr/>
        </p:nvSpPr>
        <p:spPr>
          <a:xfrm>
            <a:off x="239818" y="5950127"/>
            <a:ext cx="6586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>
                <a:solidFill>
                  <a:schemeClr val="bg1"/>
                </a:solidFill>
              </a:rPr>
              <a:t>g.s.</a:t>
            </a:r>
          </a:p>
        </p:txBody>
      </p:sp>
      <p:pic>
        <p:nvPicPr>
          <p:cNvPr id="12" name="Picture 69" descr="povnuc_pdr">
            <a:extLst>
              <a:ext uri="{FF2B5EF4-FFF2-40B4-BE49-F238E27FC236}">
                <a16:creationId xmlns:a16="http://schemas.microsoft.com/office/drawing/2014/main" id="{AFDEF0C0-3190-B600-9158-AFDC745F37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3961" y="2974513"/>
            <a:ext cx="1625436" cy="11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 descr="dipole2">
            <a:extLst>
              <a:ext uri="{FF2B5EF4-FFF2-40B4-BE49-F238E27FC236}">
                <a16:creationId xmlns:a16="http://schemas.microsoft.com/office/drawing/2014/main" id="{411E4791-1592-4455-FA70-241846F4D1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2906" y="2974449"/>
            <a:ext cx="1728192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0136EBC-5B1D-EEE4-CAAD-35B377DFE809}"/>
              </a:ext>
            </a:extLst>
          </p:cNvPr>
          <p:cNvSpPr txBox="1"/>
          <p:nvPr/>
        </p:nvSpPr>
        <p:spPr>
          <a:xfrm>
            <a:off x="1353961" y="2353654"/>
            <a:ext cx="1625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400" b="1">
                <a:solidFill>
                  <a:schemeClr val="accent3"/>
                </a:solidFill>
              </a:rPr>
              <a:t>PDR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5FB3C30-96E4-3CA7-3F19-AF31FDF59F1E}"/>
              </a:ext>
            </a:extLst>
          </p:cNvPr>
          <p:cNvSpPr txBox="1"/>
          <p:nvPr/>
        </p:nvSpPr>
        <p:spPr>
          <a:xfrm>
            <a:off x="4845572" y="2353654"/>
            <a:ext cx="17281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400" b="1">
                <a:solidFill>
                  <a:srgbClr val="FF9300"/>
                </a:solidFill>
              </a:rPr>
              <a:t>GDR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0DE740F-34F0-59AC-E728-2DA472889301}"/>
              </a:ext>
            </a:extLst>
          </p:cNvPr>
          <p:cNvSpPr txBox="1"/>
          <p:nvPr/>
        </p:nvSpPr>
        <p:spPr>
          <a:xfrm>
            <a:off x="239818" y="1599782"/>
            <a:ext cx="1159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400" b="1" dirty="0">
                <a:solidFill>
                  <a:srgbClr val="C00000"/>
                </a:solidFill>
              </a:rPr>
              <a:t>Aim: </a:t>
            </a:r>
            <a:r>
              <a:rPr lang="en-IT" sz="2400" dirty="0"/>
              <a:t>measure the ISGQR gamma decay in </a:t>
            </a:r>
            <a:r>
              <a:rPr lang="en-IT" sz="2400" baseline="30000" dirty="0"/>
              <a:t>208</a:t>
            </a:r>
            <a:r>
              <a:rPr lang="en-IT" sz="2400" dirty="0"/>
              <a:t>Pb &amp; </a:t>
            </a:r>
            <a:r>
              <a:rPr lang="en-IT" sz="2400" baseline="30000" dirty="0"/>
              <a:t>120</a:t>
            </a:r>
            <a:r>
              <a:rPr lang="en-IT" sz="2400" dirty="0"/>
              <a:t>Sn with inelastic proton scattering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0C53AA-3D37-A37F-8A2D-58558B93D753}"/>
              </a:ext>
            </a:extLst>
          </p:cNvPr>
          <p:cNvSpPr txBox="1"/>
          <p:nvPr/>
        </p:nvSpPr>
        <p:spPr>
          <a:xfrm>
            <a:off x="6754965" y="2061447"/>
            <a:ext cx="4850546" cy="153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2000" b="1" dirty="0">
                <a:solidFill>
                  <a:schemeClr val="accent6"/>
                </a:solidFill>
              </a:rPr>
              <a:t>A Resonance:</a:t>
            </a:r>
          </a:p>
          <a:p>
            <a:pPr marL="342900" indent="-342900">
              <a:lnSpc>
                <a:spcPct val="120000"/>
              </a:lnSpc>
              <a:buClr>
                <a:schemeClr val="accent3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2"/>
                </a:solidFill>
              </a:rPr>
              <a:t>Macroscopically:</a:t>
            </a:r>
            <a:r>
              <a:rPr lang="en-GB" sz="2000" dirty="0"/>
              <a:t> oscillation of </a:t>
            </a:r>
            <a:r>
              <a:rPr lang="en-GB" sz="2000" b="1" dirty="0">
                <a:solidFill>
                  <a:srgbClr val="0070C0"/>
                </a:solidFill>
              </a:rPr>
              <a:t>n</a:t>
            </a:r>
            <a:r>
              <a:rPr lang="en-GB" sz="2000" dirty="0"/>
              <a:t> and </a:t>
            </a:r>
            <a:r>
              <a:rPr lang="en-GB" sz="2000" b="1" dirty="0">
                <a:solidFill>
                  <a:srgbClr val="C00000"/>
                </a:solidFill>
              </a:rPr>
              <a:t>p</a:t>
            </a:r>
            <a:r>
              <a:rPr lang="en-GB" sz="2000" dirty="0"/>
              <a:t>;</a:t>
            </a:r>
          </a:p>
          <a:p>
            <a:pPr marL="342900" indent="-342900">
              <a:lnSpc>
                <a:spcPct val="120000"/>
              </a:lnSpc>
              <a:buClr>
                <a:schemeClr val="accent3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C00000"/>
                </a:solidFill>
              </a:rPr>
              <a:t>Microscopically:</a:t>
            </a:r>
            <a:r>
              <a:rPr lang="en-GB" sz="2000" dirty="0"/>
              <a:t> superposition of p-h excitations;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6CA112F-98A9-B5B6-1C1B-8F38A54224C1}"/>
                  </a:ext>
                </a:extLst>
              </p:cNvPr>
              <p:cNvSpPr txBox="1"/>
              <p:nvPr/>
            </p:nvSpPr>
            <p:spPr>
              <a:xfrm>
                <a:off x="7037750" y="3676245"/>
                <a:ext cx="4567760" cy="26464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GB" sz="2000" b="1" dirty="0">
                    <a:solidFill>
                      <a:schemeClr val="accent6"/>
                    </a:solidFill>
                  </a:rPr>
                  <a:t>Why ISGQR </a:t>
                </a:r>
                <a14:m>
                  <m:oMath xmlns:m="http://schemas.openxmlformats.org/officeDocument/2006/math">
                    <m:r>
                      <a:rPr lang="en-GB" sz="2000" b="1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en-GB" sz="2000" b="1" dirty="0">
                    <a:solidFill>
                      <a:schemeClr val="accent6"/>
                    </a:solidFill>
                  </a:rPr>
                  <a:t>-decay and </a:t>
                </a:r>
                <a14:m>
                  <m:oMath xmlns:m="http://schemas.openxmlformats.org/officeDocument/2006/math">
                    <m:r>
                      <a:rPr lang="en-GB" sz="2000" b="1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en-GB" sz="2000" b="1" dirty="0">
                    <a:solidFill>
                      <a:schemeClr val="accent6"/>
                    </a:solidFill>
                  </a:rPr>
                  <a:t>-strength?</a:t>
                </a:r>
              </a:p>
              <a:p>
                <a:pPr marL="457200" indent="-457200">
                  <a:lnSpc>
                    <a:spcPct val="120000"/>
                  </a:lnSpc>
                  <a:buAutoNum type="arabicParenR"/>
                </a:pPr>
                <a:r>
                  <a:rPr lang="en-GB" sz="2000" dirty="0">
                    <a:solidFill>
                      <a:schemeClr val="tx1"/>
                    </a:solidFill>
                  </a:rPr>
                  <a:t>very little is known;</a:t>
                </a:r>
              </a:p>
              <a:p>
                <a:pPr marL="457200" indent="-457200">
                  <a:lnSpc>
                    <a:spcPct val="120000"/>
                  </a:lnSpc>
                  <a:buAutoNum type="arabicParenR"/>
                </a:pPr>
                <a:r>
                  <a:rPr lang="en-GB" sz="2000" dirty="0">
                    <a:solidFill>
                      <a:schemeClr val="tx1"/>
                    </a:solidFill>
                  </a:rPr>
                  <a:t>the measurements of the </a:t>
                </a:r>
                <a14:m>
                  <m:oMath xmlns:m="http://schemas.openxmlformats.org/officeDocument/2006/math">
                    <m:r>
                      <a:rPr lang="en-GB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GB" sz="2000" dirty="0">
                    <a:solidFill>
                      <a:schemeClr val="tx1"/>
                    </a:solidFill>
                  </a:rPr>
                  <a:t>-branching ratios could test the microscopic structure;</a:t>
                </a:r>
              </a:p>
              <a:p>
                <a:pPr marL="457200" indent="-457200">
                  <a:lnSpc>
                    <a:spcPct val="120000"/>
                  </a:lnSpc>
                  <a:buFontTx/>
                  <a:buAutoNum type="arabicParenR"/>
                </a:pPr>
                <a:r>
                  <a:rPr lang="en-GB" sz="2000" dirty="0">
                    <a:solidFill>
                      <a:schemeClr val="tx1"/>
                    </a:solidFill>
                  </a:rPr>
                  <a:t>access to more exclusive properties associated with their wave function.</a:t>
                </a:r>
                <a:endParaRPr lang="en-IT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6CA112F-98A9-B5B6-1C1B-8F38A54224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7750" y="3676245"/>
                <a:ext cx="4567760" cy="2646430"/>
              </a:xfrm>
              <a:prstGeom prst="rect">
                <a:avLst/>
              </a:prstGeom>
              <a:blipFill>
                <a:blip r:embed="rId5"/>
                <a:stretch>
                  <a:fillRect l="-1108" r="-1385" b="-334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06939AC-4D4D-0FCF-0090-AE4B1118A1C6}"/>
              </a:ext>
            </a:extLst>
          </p:cNvPr>
          <p:cNvCxnSpPr>
            <a:stCxn id="12" idx="2"/>
          </p:cNvCxnSpPr>
          <p:nvPr/>
        </p:nvCxnSpPr>
        <p:spPr>
          <a:xfrm>
            <a:off x="2166679" y="4126513"/>
            <a:ext cx="638304" cy="597887"/>
          </a:xfrm>
          <a:prstGeom prst="straightConnector1">
            <a:avLst/>
          </a:prstGeom>
          <a:ln w="762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B953407-3C6D-DCDB-241C-AA01390924ED}"/>
              </a:ext>
            </a:extLst>
          </p:cNvPr>
          <p:cNvCxnSpPr>
            <a:cxnSpLocks/>
            <a:stCxn id="13" idx="2"/>
          </p:cNvCxnSpPr>
          <p:nvPr/>
        </p:nvCxnSpPr>
        <p:spPr>
          <a:xfrm flipH="1">
            <a:off x="5154251" y="4126577"/>
            <a:ext cx="572751" cy="417714"/>
          </a:xfrm>
          <a:prstGeom prst="straightConnector1">
            <a:avLst/>
          </a:prstGeom>
          <a:ln w="76200">
            <a:solidFill>
              <a:srgbClr val="FF9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6D7D5770-0794-61B9-3319-373FD8FFA6E1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602CCB-A8D1-9407-9982-05BBEABBD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8EE8A3-9F72-3DE6-40E5-6AB3B884B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96566670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D2439B1-FA6D-0B70-846E-78E740887D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776" y="1814248"/>
            <a:ext cx="5643046" cy="432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903C69B-8721-5677-CF98-D3370B47E6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0432" y="1814248"/>
            <a:ext cx="5643046" cy="432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E83117E-C014-1DC1-D434-D05B51D8E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T" dirty="0"/>
              <a:t>L</a:t>
            </a:r>
            <a:r>
              <a:rPr lang="en-IT" cap="none" dirty="0"/>
              <a:t>a</a:t>
            </a:r>
            <a:r>
              <a:rPr lang="en-IT" dirty="0"/>
              <a:t>B</a:t>
            </a:r>
            <a:r>
              <a:rPr lang="en-IT" cap="none" dirty="0"/>
              <a:t>r</a:t>
            </a:r>
            <a:r>
              <a:rPr lang="en-IT" baseline="-25000" dirty="0"/>
              <a:t>3</a:t>
            </a:r>
            <a:r>
              <a:rPr lang="en-IT" dirty="0"/>
              <a:t>:c</a:t>
            </a:r>
            <a:r>
              <a:rPr lang="en-IT" cap="none" dirty="0"/>
              <a:t>e: </a:t>
            </a:r>
            <a:r>
              <a:rPr lang="en-IT" cap="none" baseline="30000" dirty="0"/>
              <a:t>62</a:t>
            </a:r>
            <a:r>
              <a:rPr lang="en-IT" cap="none" dirty="0"/>
              <a:t>Ni &amp; </a:t>
            </a:r>
            <a:r>
              <a:rPr lang="en-IT" cap="none" baseline="30000" dirty="0"/>
              <a:t>58</a:t>
            </a:r>
            <a:r>
              <a:rPr lang="en-IT" cap="none" dirty="0"/>
              <a:t>Ni HIGH ENERGY SPECTRA</a:t>
            </a:r>
            <a:endParaRPr lang="en-IT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09C026F-3F8F-AACB-48E7-2A6C0DC0F46A}"/>
              </a:ext>
            </a:extLst>
          </p:cNvPr>
          <p:cNvSpPr txBox="1"/>
          <p:nvPr/>
        </p:nvSpPr>
        <p:spPr>
          <a:xfrm rot="19467670">
            <a:off x="5884666" y="3228944"/>
            <a:ext cx="2310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cap="all" dirty="0">
                <a:solidFill>
                  <a:schemeClr val="bg2">
                    <a:lumMod val="90000"/>
                  </a:schemeClr>
                </a:solidFill>
              </a:rPr>
              <a:t>Preliminary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9C51A36-61C2-F334-2BC6-573EAFDB408E}"/>
              </a:ext>
            </a:extLst>
          </p:cNvPr>
          <p:cNvSpPr txBox="1"/>
          <p:nvPr/>
        </p:nvSpPr>
        <p:spPr>
          <a:xfrm>
            <a:off x="10061116" y="3775076"/>
            <a:ext cx="175417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200" b="1" baseline="30000" dirty="0">
                <a:solidFill>
                  <a:schemeClr val="accent6"/>
                </a:solidFill>
              </a:rPr>
              <a:t>58</a:t>
            </a:r>
            <a:r>
              <a:rPr lang="en-IT" sz="2200" b="1" dirty="0">
                <a:solidFill>
                  <a:schemeClr val="accent6"/>
                </a:solidFill>
              </a:rPr>
              <a:t>Ni</a:t>
            </a:r>
            <a:r>
              <a:rPr lang="en-IT" sz="2200" b="1" dirty="0"/>
              <a:t> </a:t>
            </a:r>
          </a:p>
          <a:p>
            <a:pPr algn="ctr"/>
            <a:r>
              <a:rPr lang="en-IT" sz="2200" dirty="0"/>
              <a:t>N/Z = 1.07 </a:t>
            </a:r>
          </a:p>
          <a:p>
            <a:pPr algn="ctr"/>
            <a:r>
              <a:rPr lang="en-IT" sz="2200" b="1" dirty="0">
                <a:solidFill>
                  <a:schemeClr val="accent6"/>
                </a:solidFill>
              </a:rPr>
              <a:t>No Pygmy </a:t>
            </a:r>
            <a:r>
              <a:rPr lang="en-IT" sz="2200" dirty="0"/>
              <a:t>or negligible Pygmy expected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6A8AF0-BACF-383D-EC52-717C1CEF4B32}"/>
              </a:ext>
            </a:extLst>
          </p:cNvPr>
          <p:cNvSpPr txBox="1"/>
          <p:nvPr/>
        </p:nvSpPr>
        <p:spPr>
          <a:xfrm>
            <a:off x="10061116" y="1887790"/>
            <a:ext cx="175417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200" b="1" baseline="30000" dirty="0">
                <a:solidFill>
                  <a:schemeClr val="accent1"/>
                </a:solidFill>
              </a:rPr>
              <a:t>62</a:t>
            </a:r>
            <a:r>
              <a:rPr lang="en-IT" sz="2200" b="1" dirty="0">
                <a:solidFill>
                  <a:schemeClr val="accent1"/>
                </a:solidFill>
              </a:rPr>
              <a:t>Ni</a:t>
            </a:r>
            <a:r>
              <a:rPr lang="en-IT" sz="2200" b="1" dirty="0"/>
              <a:t> </a:t>
            </a:r>
          </a:p>
          <a:p>
            <a:pPr algn="ctr"/>
            <a:r>
              <a:rPr lang="en-IT" sz="2200" dirty="0"/>
              <a:t>N/Z = 1.21 </a:t>
            </a:r>
          </a:p>
          <a:p>
            <a:pPr algn="ctr"/>
            <a:r>
              <a:rPr lang="en-IT" sz="2200" b="1" dirty="0">
                <a:solidFill>
                  <a:schemeClr val="accent1"/>
                </a:solidFill>
              </a:rPr>
              <a:t>Pygmy</a:t>
            </a:r>
            <a:r>
              <a:rPr lang="en-IT" sz="2200" b="1" dirty="0"/>
              <a:t> </a:t>
            </a:r>
            <a:r>
              <a:rPr lang="en-IT" sz="2200" dirty="0"/>
              <a:t>expected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C505BBC-94E7-F707-7AAA-87C44C0D7CC4}"/>
              </a:ext>
            </a:extLst>
          </p:cNvPr>
          <p:cNvSpPr txBox="1"/>
          <p:nvPr/>
        </p:nvSpPr>
        <p:spPr>
          <a:xfrm rot="19467670">
            <a:off x="3051506" y="3903205"/>
            <a:ext cx="2310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cap="all" dirty="0">
                <a:solidFill>
                  <a:schemeClr val="bg2">
                    <a:lumMod val="90000"/>
                  </a:schemeClr>
                </a:solidFill>
              </a:rPr>
              <a:t>Preliminary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FD72435-123A-9FB8-7007-1BCD58BA4080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16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8051E0-81A8-D0AF-52F9-1DE9C5132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881FAD-3324-5752-9DF2-C984CA947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90942088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FFD4DE9C-EBA8-7F04-A438-38B240F368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511743C-BB2F-CF41-EE53-B8B1CE60BE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776" y="1814248"/>
            <a:ext cx="5643046" cy="432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910183A-D9BD-B3ED-3BA3-F951355C2C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0432" y="1814248"/>
            <a:ext cx="5643046" cy="432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A202DD-F481-1F28-0168-A8242E68A3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T" dirty="0"/>
              <a:t>L</a:t>
            </a:r>
            <a:r>
              <a:rPr lang="en-IT" cap="none" dirty="0"/>
              <a:t>a</a:t>
            </a:r>
            <a:r>
              <a:rPr lang="en-IT" dirty="0"/>
              <a:t>B</a:t>
            </a:r>
            <a:r>
              <a:rPr lang="en-IT" cap="none" dirty="0"/>
              <a:t>r</a:t>
            </a:r>
            <a:r>
              <a:rPr lang="en-IT" baseline="-25000" dirty="0"/>
              <a:t>3</a:t>
            </a:r>
            <a:r>
              <a:rPr lang="en-IT" dirty="0"/>
              <a:t>:c</a:t>
            </a:r>
            <a:r>
              <a:rPr lang="en-IT" cap="none" dirty="0"/>
              <a:t>e: </a:t>
            </a:r>
            <a:r>
              <a:rPr lang="en-IT" cap="none" baseline="30000" dirty="0"/>
              <a:t>62</a:t>
            </a:r>
            <a:r>
              <a:rPr lang="en-IT" cap="none" dirty="0"/>
              <a:t>Ni &amp; </a:t>
            </a:r>
            <a:r>
              <a:rPr lang="en-IT" cap="none" baseline="30000" dirty="0"/>
              <a:t>58</a:t>
            </a:r>
            <a:r>
              <a:rPr lang="en-IT" cap="none" dirty="0"/>
              <a:t>Ni HIGH ENERGY SPECTRA</a:t>
            </a:r>
            <a:endParaRPr lang="en-IT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43AAEA7-D097-8D8E-D7ED-EBCFDA5B3D78}"/>
              </a:ext>
            </a:extLst>
          </p:cNvPr>
          <p:cNvSpPr txBox="1"/>
          <p:nvPr/>
        </p:nvSpPr>
        <p:spPr>
          <a:xfrm rot="19467670">
            <a:off x="5884666" y="3228944"/>
            <a:ext cx="2310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cap="all" dirty="0">
                <a:solidFill>
                  <a:schemeClr val="bg2">
                    <a:lumMod val="90000"/>
                  </a:schemeClr>
                </a:solidFill>
              </a:rPr>
              <a:t>Preliminary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2329AB5-578A-8E16-57C8-046823F37C9A}"/>
              </a:ext>
            </a:extLst>
          </p:cNvPr>
          <p:cNvSpPr txBox="1"/>
          <p:nvPr/>
        </p:nvSpPr>
        <p:spPr>
          <a:xfrm>
            <a:off x="10061116" y="3775076"/>
            <a:ext cx="175417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200" b="1" baseline="30000" dirty="0">
                <a:solidFill>
                  <a:schemeClr val="accent6"/>
                </a:solidFill>
              </a:rPr>
              <a:t>58</a:t>
            </a:r>
            <a:r>
              <a:rPr lang="en-IT" sz="2200" b="1" dirty="0">
                <a:solidFill>
                  <a:schemeClr val="accent6"/>
                </a:solidFill>
              </a:rPr>
              <a:t>Ni</a:t>
            </a:r>
            <a:r>
              <a:rPr lang="en-IT" sz="2200" b="1" dirty="0"/>
              <a:t> </a:t>
            </a:r>
          </a:p>
          <a:p>
            <a:pPr algn="ctr"/>
            <a:r>
              <a:rPr lang="en-IT" sz="2200" dirty="0"/>
              <a:t>N/Z = 1.07 </a:t>
            </a:r>
          </a:p>
          <a:p>
            <a:pPr algn="ctr"/>
            <a:r>
              <a:rPr lang="en-IT" sz="2200" b="1" dirty="0">
                <a:solidFill>
                  <a:schemeClr val="accent6"/>
                </a:solidFill>
              </a:rPr>
              <a:t>No Pygmy </a:t>
            </a:r>
            <a:r>
              <a:rPr lang="en-IT" sz="2200" dirty="0"/>
              <a:t>or negligible Pygmy expected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718DF50-383D-F7C4-45D0-09964FE38A47}"/>
              </a:ext>
            </a:extLst>
          </p:cNvPr>
          <p:cNvSpPr txBox="1"/>
          <p:nvPr/>
        </p:nvSpPr>
        <p:spPr>
          <a:xfrm>
            <a:off x="10061116" y="1887790"/>
            <a:ext cx="175417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200" b="1" baseline="30000" dirty="0">
                <a:solidFill>
                  <a:schemeClr val="accent1"/>
                </a:solidFill>
              </a:rPr>
              <a:t>62</a:t>
            </a:r>
            <a:r>
              <a:rPr lang="en-IT" sz="2200" b="1" dirty="0">
                <a:solidFill>
                  <a:schemeClr val="accent1"/>
                </a:solidFill>
              </a:rPr>
              <a:t>Ni</a:t>
            </a:r>
            <a:r>
              <a:rPr lang="en-IT" sz="2200" b="1" dirty="0"/>
              <a:t> </a:t>
            </a:r>
          </a:p>
          <a:p>
            <a:pPr algn="ctr"/>
            <a:r>
              <a:rPr lang="en-IT" sz="2200" dirty="0"/>
              <a:t>N/Z = 1.21 </a:t>
            </a:r>
          </a:p>
          <a:p>
            <a:pPr algn="ctr"/>
            <a:r>
              <a:rPr lang="en-IT" sz="2200" b="1" dirty="0">
                <a:solidFill>
                  <a:schemeClr val="accent1"/>
                </a:solidFill>
              </a:rPr>
              <a:t>Pygmy</a:t>
            </a:r>
            <a:r>
              <a:rPr lang="en-IT" sz="2200" b="1" dirty="0"/>
              <a:t> </a:t>
            </a:r>
            <a:r>
              <a:rPr lang="en-IT" sz="2200" dirty="0"/>
              <a:t>expected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42CEEC6-86D2-514F-1303-9D571DA1D60C}"/>
              </a:ext>
            </a:extLst>
          </p:cNvPr>
          <p:cNvSpPr txBox="1"/>
          <p:nvPr/>
        </p:nvSpPr>
        <p:spPr>
          <a:xfrm rot="19467670">
            <a:off x="3051506" y="3903205"/>
            <a:ext cx="2310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cap="all" dirty="0">
                <a:solidFill>
                  <a:schemeClr val="bg2">
                    <a:lumMod val="90000"/>
                  </a:schemeClr>
                </a:solidFill>
              </a:rPr>
              <a:t>Preliminary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2B4241-8F46-9F7C-8E86-FF52AF453470}"/>
              </a:ext>
            </a:extLst>
          </p:cNvPr>
          <p:cNvSpPr txBox="1"/>
          <p:nvPr/>
        </p:nvSpPr>
        <p:spPr>
          <a:xfrm>
            <a:off x="5336285" y="3271221"/>
            <a:ext cx="1488548" cy="156966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noProof="0" dirty="0"/>
              <a:t>Maurizio</a:t>
            </a:r>
          </a:p>
          <a:p>
            <a:pPr algn="ctr"/>
            <a:r>
              <a:rPr lang="en-GB" sz="2400" noProof="0" dirty="0"/>
              <a:t>Giunta’s </a:t>
            </a:r>
          </a:p>
          <a:p>
            <a:pPr algn="ctr"/>
            <a:r>
              <a:rPr lang="en-GB" sz="2400" noProof="0" dirty="0"/>
              <a:t>bachelor thesis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74DAB08-D95E-1CCF-501F-82F692AA9F65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16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912D7D-26C6-7460-A4E7-A8CE11804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BCC030-E717-B401-2C4A-C6303A262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401600312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D022E4-5A9F-FBA2-63AD-99F36CDAFF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F0FB1-0982-4504-02BB-731D581D5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T" dirty="0"/>
              <a:t>PDR in N</a:t>
            </a:r>
            <a:r>
              <a:rPr lang="en-IT" cap="none" dirty="0"/>
              <a:t>i</a:t>
            </a:r>
            <a:r>
              <a:rPr lang="en-IT" dirty="0"/>
              <a:t> Isotopes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0C1CED0-5135-D135-0191-CD841523839B}"/>
              </a:ext>
            </a:extLst>
          </p:cNvPr>
          <p:cNvSpPr/>
          <p:nvPr/>
        </p:nvSpPr>
        <p:spPr>
          <a:xfrm>
            <a:off x="11487150" y="1712423"/>
            <a:ext cx="118360" cy="3513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0A55A63-1500-A6EC-2783-9BE4E59C1D9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3103" b="23535"/>
          <a:stretch>
            <a:fillRect/>
          </a:stretch>
        </p:blipFill>
        <p:spPr>
          <a:xfrm>
            <a:off x="446533" y="1668159"/>
            <a:ext cx="5400000" cy="407773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2927A2E-7384-5FB6-85BF-0DD31AE999C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3103" b="23535"/>
          <a:stretch>
            <a:fillRect/>
          </a:stretch>
        </p:blipFill>
        <p:spPr>
          <a:xfrm>
            <a:off x="5242480" y="1668159"/>
            <a:ext cx="5400000" cy="407773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E7D2E6C-B788-7BF1-D330-363C422C9899}"/>
              </a:ext>
            </a:extLst>
          </p:cNvPr>
          <p:cNvSpPr txBox="1"/>
          <p:nvPr/>
        </p:nvSpPr>
        <p:spPr>
          <a:xfrm rot="19467670">
            <a:off x="1160922" y="4117861"/>
            <a:ext cx="2310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cap="all" dirty="0">
                <a:solidFill>
                  <a:schemeClr val="bg2">
                    <a:lumMod val="90000"/>
                  </a:schemeClr>
                </a:solidFill>
              </a:rPr>
              <a:t>Preliminary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7A36E62-F13A-9CAC-C232-7B1946FC63D2}"/>
              </a:ext>
            </a:extLst>
          </p:cNvPr>
          <p:cNvSpPr txBox="1"/>
          <p:nvPr/>
        </p:nvSpPr>
        <p:spPr>
          <a:xfrm rot="19467670">
            <a:off x="6032727" y="2494533"/>
            <a:ext cx="2310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cap="all" dirty="0">
                <a:solidFill>
                  <a:schemeClr val="bg2">
                    <a:lumMod val="90000"/>
                  </a:schemeClr>
                </a:solidFill>
              </a:rPr>
              <a:t>Preliminary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1F4D5EB-2579-0DE0-FF73-3B7D8F290858}"/>
              </a:ext>
            </a:extLst>
          </p:cNvPr>
          <p:cNvSpPr txBox="1"/>
          <p:nvPr/>
        </p:nvSpPr>
        <p:spPr>
          <a:xfrm>
            <a:off x="446533" y="5851695"/>
            <a:ext cx="9614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C00000"/>
                </a:solidFill>
              </a:rPr>
              <a:t>The data for </a:t>
            </a:r>
            <a:r>
              <a:rPr lang="en-GB" sz="2000" baseline="30000" dirty="0">
                <a:solidFill>
                  <a:srgbClr val="C00000"/>
                </a:solidFill>
              </a:rPr>
              <a:t>64</a:t>
            </a:r>
            <a:r>
              <a:rPr lang="en-GB" sz="2000" dirty="0">
                <a:solidFill>
                  <a:srgbClr val="C00000"/>
                </a:solidFill>
              </a:rPr>
              <a:t>Ni are based on a semi-online analysis.</a:t>
            </a:r>
            <a:endParaRPr lang="en-IT" sz="2000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FCD6E6D-FF7E-B927-68D6-1385AB8C0279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22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A62CAF-5FC6-449A-1B74-8DF535C16201}"/>
              </a:ext>
            </a:extLst>
          </p:cNvPr>
          <p:cNvSpPr txBox="1"/>
          <p:nvPr/>
        </p:nvSpPr>
        <p:spPr>
          <a:xfrm>
            <a:off x="8636000" y="6070600"/>
            <a:ext cx="30837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Courtesy of M. kmiekic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3F6DBC-B855-C105-02E8-D8432D0BE6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0F3D75-6F1C-50C0-5863-87FC5D39F9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131083903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11651F-C5B5-0CF7-56A1-17C8BDE398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D6042-82FC-71BF-470B-05938D45F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T" dirty="0"/>
              <a:t>PDR in N</a:t>
            </a:r>
            <a:r>
              <a:rPr lang="en-IT" cap="none" dirty="0"/>
              <a:t>i</a:t>
            </a:r>
            <a:r>
              <a:rPr lang="en-IT" dirty="0"/>
              <a:t> Isotopes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751B116-EB58-2C83-C785-8AC2F1D70CA6}"/>
              </a:ext>
            </a:extLst>
          </p:cNvPr>
          <p:cNvSpPr/>
          <p:nvPr/>
        </p:nvSpPr>
        <p:spPr>
          <a:xfrm>
            <a:off x="11487150" y="1712423"/>
            <a:ext cx="118360" cy="3513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482356A-36C4-30A5-3251-E605FB3DBF9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3103" b="23535"/>
          <a:stretch>
            <a:fillRect/>
          </a:stretch>
        </p:blipFill>
        <p:spPr>
          <a:xfrm>
            <a:off x="446533" y="1668159"/>
            <a:ext cx="5400000" cy="407773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C4A1987-88A9-C61E-BE6A-88205775977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3103" b="23535"/>
          <a:stretch>
            <a:fillRect/>
          </a:stretch>
        </p:blipFill>
        <p:spPr>
          <a:xfrm>
            <a:off x="5242480" y="1668159"/>
            <a:ext cx="5400000" cy="407773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2E75D57-24EB-A9DE-F918-E4CE293BE356}"/>
              </a:ext>
            </a:extLst>
          </p:cNvPr>
          <p:cNvSpPr txBox="1"/>
          <p:nvPr/>
        </p:nvSpPr>
        <p:spPr>
          <a:xfrm>
            <a:off x="10061116" y="1887790"/>
            <a:ext cx="175417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200" b="1" baseline="30000" dirty="0">
                <a:solidFill>
                  <a:schemeClr val="accent1"/>
                </a:solidFill>
              </a:rPr>
              <a:t>62</a:t>
            </a:r>
            <a:r>
              <a:rPr lang="en-IT" sz="2200" b="1" dirty="0">
                <a:solidFill>
                  <a:schemeClr val="accent1"/>
                </a:solidFill>
              </a:rPr>
              <a:t>Ni </a:t>
            </a:r>
            <a:r>
              <a:rPr lang="en-IT" sz="2200" dirty="0"/>
              <a:t>&amp;</a:t>
            </a:r>
            <a:r>
              <a:rPr lang="en-IT" sz="2200" b="1" dirty="0">
                <a:solidFill>
                  <a:schemeClr val="accent1"/>
                </a:solidFill>
              </a:rPr>
              <a:t> </a:t>
            </a:r>
            <a:r>
              <a:rPr lang="en-IT" sz="2200" b="1" baseline="30000" dirty="0">
                <a:solidFill>
                  <a:srgbClr val="C00000"/>
                </a:solidFill>
              </a:rPr>
              <a:t>64</a:t>
            </a:r>
            <a:r>
              <a:rPr lang="en-IT" sz="2200" b="1" dirty="0">
                <a:solidFill>
                  <a:srgbClr val="C00000"/>
                </a:solidFill>
              </a:rPr>
              <a:t>Ni </a:t>
            </a:r>
          </a:p>
          <a:p>
            <a:pPr algn="ctr"/>
            <a:r>
              <a:rPr lang="en-IT" sz="2200" dirty="0"/>
              <a:t>N/Z = 1.21</a:t>
            </a:r>
          </a:p>
          <a:p>
            <a:pPr algn="ctr"/>
            <a:r>
              <a:rPr lang="en-IT" sz="2200" dirty="0"/>
              <a:t>N/Z = 1.29</a:t>
            </a:r>
          </a:p>
          <a:p>
            <a:pPr algn="ctr"/>
            <a:r>
              <a:rPr lang="en-IT" sz="2200" b="1" dirty="0">
                <a:solidFill>
                  <a:schemeClr val="accent1"/>
                </a:solidFill>
              </a:rPr>
              <a:t>Pygmy</a:t>
            </a:r>
            <a:r>
              <a:rPr lang="en-IT" sz="2200" b="1" dirty="0"/>
              <a:t> </a:t>
            </a:r>
            <a:r>
              <a:rPr lang="en-IT" sz="2200" dirty="0"/>
              <a:t>expected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AAF558B-E6A0-F02A-CC3E-CC67895428BE}"/>
              </a:ext>
            </a:extLst>
          </p:cNvPr>
          <p:cNvSpPr txBox="1"/>
          <p:nvPr/>
        </p:nvSpPr>
        <p:spPr>
          <a:xfrm rot="19467670">
            <a:off x="1160922" y="4117861"/>
            <a:ext cx="2310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cap="all" dirty="0">
                <a:solidFill>
                  <a:schemeClr val="bg2">
                    <a:lumMod val="90000"/>
                  </a:schemeClr>
                </a:solidFill>
              </a:rPr>
              <a:t>Preliminary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20F8126-D07E-70A1-D082-E87CAD0158E0}"/>
              </a:ext>
            </a:extLst>
          </p:cNvPr>
          <p:cNvSpPr txBox="1"/>
          <p:nvPr/>
        </p:nvSpPr>
        <p:spPr>
          <a:xfrm rot="19467670">
            <a:off x="6032727" y="2494533"/>
            <a:ext cx="2310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cap="all" dirty="0">
                <a:solidFill>
                  <a:schemeClr val="bg2">
                    <a:lumMod val="90000"/>
                  </a:schemeClr>
                </a:solidFill>
              </a:rPr>
              <a:t>Preliminary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00E05A9-1A99-3DD1-5883-445668BB43BE}"/>
              </a:ext>
            </a:extLst>
          </p:cNvPr>
          <p:cNvSpPr txBox="1"/>
          <p:nvPr/>
        </p:nvSpPr>
        <p:spPr>
          <a:xfrm>
            <a:off x="446533" y="5851695"/>
            <a:ext cx="9614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C00000"/>
                </a:solidFill>
              </a:rPr>
              <a:t>The data for </a:t>
            </a:r>
            <a:r>
              <a:rPr lang="en-GB" sz="2000" baseline="30000" dirty="0">
                <a:solidFill>
                  <a:srgbClr val="C00000"/>
                </a:solidFill>
              </a:rPr>
              <a:t>64</a:t>
            </a:r>
            <a:r>
              <a:rPr lang="en-GB" sz="2000" dirty="0">
                <a:solidFill>
                  <a:srgbClr val="C00000"/>
                </a:solidFill>
              </a:rPr>
              <a:t>Ni are based on a semi-online analysis.</a:t>
            </a:r>
            <a:endParaRPr lang="en-IT" sz="2000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56FF058-4079-ADDE-12F0-2B5EB55035E5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22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958D3A-8C9C-EAFC-CC03-DDF8D1D4BFD2}"/>
              </a:ext>
            </a:extLst>
          </p:cNvPr>
          <p:cNvSpPr txBox="1"/>
          <p:nvPr/>
        </p:nvSpPr>
        <p:spPr>
          <a:xfrm>
            <a:off x="8636000" y="6070600"/>
            <a:ext cx="30837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Courtesy of M. Kmiekic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271612-71AD-BAF7-332C-1553965EC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58368E-5EE4-B155-4C26-3170E715D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201116801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F77F58-6D85-DA5E-6094-23063E4FD5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9BD76-E377-8960-2241-6EA8E7BFF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T" dirty="0"/>
              <a:t>PDR in N</a:t>
            </a:r>
            <a:r>
              <a:rPr lang="en-IT" cap="none" dirty="0"/>
              <a:t>i</a:t>
            </a:r>
            <a:r>
              <a:rPr lang="en-IT" dirty="0"/>
              <a:t> Isotopes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AF24667-F1D1-929F-274D-D30BF452CC3A}"/>
              </a:ext>
            </a:extLst>
          </p:cNvPr>
          <p:cNvSpPr/>
          <p:nvPr/>
        </p:nvSpPr>
        <p:spPr>
          <a:xfrm>
            <a:off x="11487150" y="1712423"/>
            <a:ext cx="118360" cy="3513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1C25533-184E-81F4-D336-1F70150608D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3103" b="23535"/>
          <a:stretch>
            <a:fillRect/>
          </a:stretch>
        </p:blipFill>
        <p:spPr>
          <a:xfrm>
            <a:off x="446533" y="1668159"/>
            <a:ext cx="5400000" cy="407773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4734B4D-1BFD-E7B9-8064-3C51FE2C102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3103" b="23535"/>
          <a:stretch>
            <a:fillRect/>
          </a:stretch>
        </p:blipFill>
        <p:spPr>
          <a:xfrm>
            <a:off x="5242480" y="1668159"/>
            <a:ext cx="5400000" cy="407773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C17FCCB-6901-CABB-E0AB-9F0C0C2D2FFB}"/>
              </a:ext>
            </a:extLst>
          </p:cNvPr>
          <p:cNvSpPr txBox="1"/>
          <p:nvPr/>
        </p:nvSpPr>
        <p:spPr>
          <a:xfrm>
            <a:off x="10061116" y="3775076"/>
            <a:ext cx="175417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200" b="1" baseline="30000" dirty="0">
                <a:solidFill>
                  <a:schemeClr val="accent6"/>
                </a:solidFill>
              </a:rPr>
              <a:t>58</a:t>
            </a:r>
            <a:r>
              <a:rPr lang="en-IT" sz="2200" b="1" dirty="0">
                <a:solidFill>
                  <a:schemeClr val="accent6"/>
                </a:solidFill>
              </a:rPr>
              <a:t>Ni</a:t>
            </a:r>
            <a:r>
              <a:rPr lang="en-IT" sz="2200" b="1" dirty="0"/>
              <a:t> </a:t>
            </a:r>
          </a:p>
          <a:p>
            <a:pPr algn="ctr"/>
            <a:r>
              <a:rPr lang="en-IT" sz="2200" dirty="0"/>
              <a:t>N/Z = 1.07 </a:t>
            </a:r>
          </a:p>
          <a:p>
            <a:pPr algn="ctr"/>
            <a:r>
              <a:rPr lang="en-IT" sz="2200" b="1" dirty="0">
                <a:solidFill>
                  <a:schemeClr val="accent6"/>
                </a:solidFill>
              </a:rPr>
              <a:t>No Pygmy </a:t>
            </a:r>
            <a:r>
              <a:rPr lang="en-IT" sz="2200" dirty="0"/>
              <a:t>or negligible Pygmy expected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E6D1215-B818-AB87-C3D8-D1663962F8BF}"/>
              </a:ext>
            </a:extLst>
          </p:cNvPr>
          <p:cNvSpPr txBox="1"/>
          <p:nvPr/>
        </p:nvSpPr>
        <p:spPr>
          <a:xfrm>
            <a:off x="10061116" y="1887790"/>
            <a:ext cx="175417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200" b="1" baseline="30000" dirty="0">
                <a:solidFill>
                  <a:schemeClr val="accent1"/>
                </a:solidFill>
              </a:rPr>
              <a:t>62</a:t>
            </a:r>
            <a:r>
              <a:rPr lang="en-IT" sz="2200" b="1" dirty="0">
                <a:solidFill>
                  <a:schemeClr val="accent1"/>
                </a:solidFill>
              </a:rPr>
              <a:t>Ni </a:t>
            </a:r>
            <a:r>
              <a:rPr lang="en-IT" sz="2200" dirty="0"/>
              <a:t>&amp;</a:t>
            </a:r>
            <a:r>
              <a:rPr lang="en-IT" sz="2200" b="1" dirty="0">
                <a:solidFill>
                  <a:schemeClr val="accent1"/>
                </a:solidFill>
              </a:rPr>
              <a:t> </a:t>
            </a:r>
            <a:r>
              <a:rPr lang="en-IT" sz="2200" b="1" baseline="30000" dirty="0">
                <a:solidFill>
                  <a:srgbClr val="C00000"/>
                </a:solidFill>
              </a:rPr>
              <a:t>64</a:t>
            </a:r>
            <a:r>
              <a:rPr lang="en-IT" sz="2200" b="1" dirty="0">
                <a:solidFill>
                  <a:srgbClr val="C00000"/>
                </a:solidFill>
              </a:rPr>
              <a:t>Ni </a:t>
            </a:r>
          </a:p>
          <a:p>
            <a:pPr algn="ctr"/>
            <a:r>
              <a:rPr lang="en-IT" sz="2200" dirty="0"/>
              <a:t>N/Z = 1.21</a:t>
            </a:r>
          </a:p>
          <a:p>
            <a:pPr algn="ctr"/>
            <a:r>
              <a:rPr lang="en-IT" sz="2200" dirty="0"/>
              <a:t>N/Z = 1.29</a:t>
            </a:r>
          </a:p>
          <a:p>
            <a:pPr algn="ctr"/>
            <a:r>
              <a:rPr lang="en-IT" sz="2200" b="1" dirty="0">
                <a:solidFill>
                  <a:schemeClr val="accent1"/>
                </a:solidFill>
              </a:rPr>
              <a:t>Pygmy</a:t>
            </a:r>
            <a:r>
              <a:rPr lang="en-IT" sz="2200" b="1" dirty="0"/>
              <a:t> </a:t>
            </a:r>
            <a:r>
              <a:rPr lang="en-IT" sz="2200" dirty="0"/>
              <a:t>expected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7AFC492-9BF9-2251-B8CD-29805E97BE85}"/>
              </a:ext>
            </a:extLst>
          </p:cNvPr>
          <p:cNvSpPr txBox="1"/>
          <p:nvPr/>
        </p:nvSpPr>
        <p:spPr>
          <a:xfrm rot="19467670">
            <a:off x="1160922" y="4117861"/>
            <a:ext cx="2310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cap="all" dirty="0">
                <a:solidFill>
                  <a:schemeClr val="bg2">
                    <a:lumMod val="90000"/>
                  </a:schemeClr>
                </a:solidFill>
              </a:rPr>
              <a:t>Preliminary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077D012-A4DA-28A5-19CB-97385D0583E2}"/>
              </a:ext>
            </a:extLst>
          </p:cNvPr>
          <p:cNvSpPr txBox="1"/>
          <p:nvPr/>
        </p:nvSpPr>
        <p:spPr>
          <a:xfrm rot="19467670">
            <a:off x="6032727" y="2494533"/>
            <a:ext cx="2310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cap="all" dirty="0">
                <a:solidFill>
                  <a:schemeClr val="bg2">
                    <a:lumMod val="90000"/>
                  </a:schemeClr>
                </a:solidFill>
              </a:rPr>
              <a:t>Preliminary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4801A9-9E66-C0EB-3046-992151CB6CC7}"/>
              </a:ext>
            </a:extLst>
          </p:cNvPr>
          <p:cNvSpPr txBox="1"/>
          <p:nvPr/>
        </p:nvSpPr>
        <p:spPr>
          <a:xfrm>
            <a:off x="446533" y="5851695"/>
            <a:ext cx="9614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C00000"/>
                </a:solidFill>
              </a:rPr>
              <a:t>The data for </a:t>
            </a:r>
            <a:r>
              <a:rPr lang="en-GB" sz="2000" baseline="30000" dirty="0">
                <a:solidFill>
                  <a:srgbClr val="C00000"/>
                </a:solidFill>
              </a:rPr>
              <a:t>64</a:t>
            </a:r>
            <a:r>
              <a:rPr lang="en-GB" sz="2000" dirty="0">
                <a:solidFill>
                  <a:srgbClr val="C00000"/>
                </a:solidFill>
              </a:rPr>
              <a:t>Ni are based on a semi-online analysis.</a:t>
            </a:r>
            <a:endParaRPr lang="en-IT" sz="2000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9D00A5-8B95-0FEC-8098-3D7735311322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22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1609CB-908C-6413-5268-060FB75AEC39}"/>
              </a:ext>
            </a:extLst>
          </p:cNvPr>
          <p:cNvSpPr txBox="1"/>
          <p:nvPr/>
        </p:nvSpPr>
        <p:spPr>
          <a:xfrm>
            <a:off x="8636000" y="6070600"/>
            <a:ext cx="30837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Courtesy of M. Kmiekic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C067DF-1E45-82FD-E691-DF2AB9596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C2A623-48F7-7153-1718-DD94B2478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401412348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8474DE-F1EA-1255-0DC0-7291308C30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C05B3C-E64D-C5AA-59EF-656F6B5CF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T" dirty="0"/>
              <a:t>PDR in N</a:t>
            </a:r>
            <a:r>
              <a:rPr lang="en-IT" cap="none" dirty="0"/>
              <a:t>i</a:t>
            </a:r>
            <a:r>
              <a:rPr lang="en-IT" dirty="0"/>
              <a:t> Isotopes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76BF436-A9C7-2CF4-5F90-3641EA98E796}"/>
              </a:ext>
            </a:extLst>
          </p:cNvPr>
          <p:cNvSpPr/>
          <p:nvPr/>
        </p:nvSpPr>
        <p:spPr>
          <a:xfrm>
            <a:off x="11487150" y="1712423"/>
            <a:ext cx="118360" cy="3513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965B279-EAB9-EEBC-0154-002E6D3B283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3103" b="23535"/>
          <a:stretch>
            <a:fillRect/>
          </a:stretch>
        </p:blipFill>
        <p:spPr>
          <a:xfrm>
            <a:off x="446533" y="1668159"/>
            <a:ext cx="5400000" cy="407773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01F718F-19CB-7B62-E1C7-38C459C3AAC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3103" b="23535"/>
          <a:stretch>
            <a:fillRect/>
          </a:stretch>
        </p:blipFill>
        <p:spPr>
          <a:xfrm>
            <a:off x="5242480" y="1668159"/>
            <a:ext cx="5400000" cy="407773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80B93B6-3570-F2D6-CFD6-51115521EC77}"/>
              </a:ext>
            </a:extLst>
          </p:cNvPr>
          <p:cNvSpPr txBox="1"/>
          <p:nvPr/>
        </p:nvSpPr>
        <p:spPr>
          <a:xfrm>
            <a:off x="10061116" y="3775076"/>
            <a:ext cx="175417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200" b="1" baseline="30000" dirty="0">
                <a:solidFill>
                  <a:schemeClr val="accent6"/>
                </a:solidFill>
              </a:rPr>
              <a:t>58</a:t>
            </a:r>
            <a:r>
              <a:rPr lang="en-IT" sz="2200" b="1" dirty="0">
                <a:solidFill>
                  <a:schemeClr val="accent6"/>
                </a:solidFill>
              </a:rPr>
              <a:t>Ni</a:t>
            </a:r>
            <a:r>
              <a:rPr lang="en-IT" sz="2200" b="1" dirty="0"/>
              <a:t> </a:t>
            </a:r>
          </a:p>
          <a:p>
            <a:pPr algn="ctr"/>
            <a:r>
              <a:rPr lang="en-IT" sz="2200" dirty="0"/>
              <a:t>N/Z = 1.07 </a:t>
            </a:r>
          </a:p>
          <a:p>
            <a:pPr algn="ctr"/>
            <a:r>
              <a:rPr lang="en-IT" sz="2200" b="1" dirty="0">
                <a:solidFill>
                  <a:schemeClr val="accent6"/>
                </a:solidFill>
              </a:rPr>
              <a:t>No Pygmy </a:t>
            </a:r>
            <a:r>
              <a:rPr lang="en-IT" sz="2200" dirty="0"/>
              <a:t>or negligible Pygmy expected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86BD90-C9C2-F0FD-603F-89089FCAB306}"/>
              </a:ext>
            </a:extLst>
          </p:cNvPr>
          <p:cNvSpPr txBox="1"/>
          <p:nvPr/>
        </p:nvSpPr>
        <p:spPr>
          <a:xfrm>
            <a:off x="10061116" y="1887790"/>
            <a:ext cx="175417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200" b="1" baseline="30000" dirty="0">
                <a:solidFill>
                  <a:schemeClr val="accent1"/>
                </a:solidFill>
              </a:rPr>
              <a:t>62</a:t>
            </a:r>
            <a:r>
              <a:rPr lang="en-IT" sz="2200" b="1" dirty="0">
                <a:solidFill>
                  <a:schemeClr val="accent1"/>
                </a:solidFill>
              </a:rPr>
              <a:t>Ni </a:t>
            </a:r>
            <a:r>
              <a:rPr lang="en-IT" sz="2200" dirty="0"/>
              <a:t>&amp;</a:t>
            </a:r>
            <a:r>
              <a:rPr lang="en-IT" sz="2200" b="1" dirty="0">
                <a:solidFill>
                  <a:schemeClr val="accent1"/>
                </a:solidFill>
              </a:rPr>
              <a:t> </a:t>
            </a:r>
            <a:r>
              <a:rPr lang="en-IT" sz="2200" b="1" baseline="30000" dirty="0">
                <a:solidFill>
                  <a:srgbClr val="C00000"/>
                </a:solidFill>
              </a:rPr>
              <a:t>64</a:t>
            </a:r>
            <a:r>
              <a:rPr lang="en-IT" sz="2200" b="1" dirty="0">
                <a:solidFill>
                  <a:srgbClr val="C00000"/>
                </a:solidFill>
              </a:rPr>
              <a:t>Ni </a:t>
            </a:r>
          </a:p>
          <a:p>
            <a:pPr algn="ctr"/>
            <a:r>
              <a:rPr lang="en-IT" sz="2200" dirty="0"/>
              <a:t>N/Z = 1.21</a:t>
            </a:r>
          </a:p>
          <a:p>
            <a:pPr algn="ctr"/>
            <a:r>
              <a:rPr lang="en-IT" sz="2200" dirty="0"/>
              <a:t>N/Z = 1.29</a:t>
            </a:r>
          </a:p>
          <a:p>
            <a:pPr algn="ctr"/>
            <a:r>
              <a:rPr lang="en-IT" sz="2200" b="1" dirty="0">
                <a:solidFill>
                  <a:schemeClr val="accent1"/>
                </a:solidFill>
              </a:rPr>
              <a:t>Pygmy</a:t>
            </a:r>
            <a:r>
              <a:rPr lang="en-IT" sz="2200" b="1" dirty="0"/>
              <a:t> </a:t>
            </a:r>
            <a:r>
              <a:rPr lang="en-IT" sz="2200" dirty="0"/>
              <a:t>expected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C870F78-82DE-7C76-8BF6-A1BAC15D5A8E}"/>
              </a:ext>
            </a:extLst>
          </p:cNvPr>
          <p:cNvSpPr txBox="1"/>
          <p:nvPr/>
        </p:nvSpPr>
        <p:spPr>
          <a:xfrm rot="19467670">
            <a:off x="1160922" y="4117861"/>
            <a:ext cx="2310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cap="all" dirty="0">
                <a:solidFill>
                  <a:schemeClr val="bg2">
                    <a:lumMod val="90000"/>
                  </a:schemeClr>
                </a:solidFill>
              </a:rPr>
              <a:t>Preliminary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0DBF2B-8698-26A4-357B-FA7A946BEA46}"/>
              </a:ext>
            </a:extLst>
          </p:cNvPr>
          <p:cNvSpPr txBox="1"/>
          <p:nvPr/>
        </p:nvSpPr>
        <p:spPr>
          <a:xfrm rot="19467670">
            <a:off x="6032727" y="2494533"/>
            <a:ext cx="2310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cap="all" dirty="0">
                <a:solidFill>
                  <a:schemeClr val="bg2">
                    <a:lumMod val="90000"/>
                  </a:schemeClr>
                </a:solidFill>
              </a:rPr>
              <a:t>Preliminary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4B3335A-ABAC-69F1-D2B3-E2619AD5F878}"/>
              </a:ext>
            </a:extLst>
          </p:cNvPr>
          <p:cNvSpPr txBox="1"/>
          <p:nvPr/>
        </p:nvSpPr>
        <p:spPr>
          <a:xfrm>
            <a:off x="446533" y="5851695"/>
            <a:ext cx="9614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C00000"/>
                </a:solidFill>
              </a:rPr>
              <a:t>The data for </a:t>
            </a:r>
            <a:r>
              <a:rPr lang="en-GB" sz="2000" baseline="30000" dirty="0">
                <a:solidFill>
                  <a:srgbClr val="C00000"/>
                </a:solidFill>
              </a:rPr>
              <a:t>64</a:t>
            </a:r>
            <a:r>
              <a:rPr lang="en-GB" sz="2000" dirty="0">
                <a:solidFill>
                  <a:srgbClr val="C00000"/>
                </a:solidFill>
              </a:rPr>
              <a:t>Ni are based on a semi-online analysis.</a:t>
            </a:r>
            <a:endParaRPr lang="en-IT" sz="2000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6867D6-2652-22EB-3454-78F8B7B63646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22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1B6703-B67F-A4FF-86EE-8B5915942808}"/>
              </a:ext>
            </a:extLst>
          </p:cNvPr>
          <p:cNvSpPr txBox="1"/>
          <p:nvPr/>
        </p:nvSpPr>
        <p:spPr>
          <a:xfrm>
            <a:off x="4905678" y="2837883"/>
            <a:ext cx="1754178" cy="26776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noProof="0" dirty="0"/>
              <a:t>Maurizio Giunta’s Bachelor  </a:t>
            </a:r>
            <a:br>
              <a:rPr lang="en-GB" sz="2400" noProof="0" dirty="0"/>
            </a:br>
            <a:r>
              <a:rPr lang="en-GB" sz="2400" noProof="0" dirty="0"/>
              <a:t>&amp; </a:t>
            </a:r>
            <a:br>
              <a:rPr lang="en-GB" sz="2400" noProof="0" dirty="0"/>
            </a:br>
            <a:r>
              <a:rPr lang="en-GB" sz="2400" noProof="0" dirty="0"/>
              <a:t>Kacper</a:t>
            </a:r>
          </a:p>
          <a:p>
            <a:pPr algn="ctr"/>
            <a:r>
              <a:rPr lang="en-GB" sz="2400" noProof="0" dirty="0" err="1"/>
              <a:t>Proszowski’s</a:t>
            </a:r>
            <a:r>
              <a:rPr lang="en-GB" sz="2400" noProof="0" dirty="0"/>
              <a:t> </a:t>
            </a:r>
          </a:p>
          <a:p>
            <a:pPr algn="ctr"/>
            <a:r>
              <a:rPr lang="en-GB" sz="2400" noProof="0" dirty="0"/>
              <a:t>Master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6617F3-98B3-6994-DC3D-96F51648657E}"/>
              </a:ext>
            </a:extLst>
          </p:cNvPr>
          <p:cNvSpPr txBox="1"/>
          <p:nvPr/>
        </p:nvSpPr>
        <p:spPr>
          <a:xfrm>
            <a:off x="8636000" y="6070600"/>
            <a:ext cx="30837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Courtesy of M. kmiekic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B9D281-6E9F-505D-4E0C-1E345B6C2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83BDE51-AD24-1DB6-69E8-5F9762DFA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129577236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33876F-2100-B5CF-1270-9E074C299B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7C4BEED-CC80-B20C-4AF3-45882E6DE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PDR DECAY to Ground state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09E6C49-ABE3-2668-F27C-98CF002C453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107" t="7029"/>
          <a:stretch>
            <a:fillRect/>
          </a:stretch>
        </p:blipFill>
        <p:spPr>
          <a:xfrm rot="5400000">
            <a:off x="1839366" y="420596"/>
            <a:ext cx="2873140" cy="564012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7AF12E5-0A13-85EC-32DF-614D5DFFC869}"/>
              </a:ext>
            </a:extLst>
          </p:cNvPr>
          <p:cNvSpPr txBox="1"/>
          <p:nvPr/>
        </p:nvSpPr>
        <p:spPr>
          <a:xfrm>
            <a:off x="1088054" y="1944130"/>
            <a:ext cx="14768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2400" b="1" baseline="30000" dirty="0">
                <a:solidFill>
                  <a:schemeClr val="accent2"/>
                </a:solidFill>
              </a:rPr>
              <a:t>62</a:t>
            </a:r>
            <a:r>
              <a:rPr lang="en-IT" sz="2400" b="1" dirty="0">
                <a:solidFill>
                  <a:schemeClr val="accent2"/>
                </a:solidFill>
              </a:rPr>
              <a:t>Ni</a:t>
            </a:r>
            <a:r>
              <a:rPr lang="en-IT" sz="2000" b="1" dirty="0">
                <a:solidFill>
                  <a:schemeClr val="accent2"/>
                </a:solidFill>
              </a:rPr>
              <a:t> </a:t>
            </a:r>
            <a:endParaRPr lang="en-IT" sz="2000" dirty="0"/>
          </a:p>
        </p:txBody>
      </p:sp>
      <p:sp>
        <p:nvSpPr>
          <p:cNvPr id="8" name="Parallelogram 7">
            <a:extLst>
              <a:ext uri="{FF2B5EF4-FFF2-40B4-BE49-F238E27FC236}">
                <a16:creationId xmlns:a16="http://schemas.microsoft.com/office/drawing/2014/main" id="{EDD98E28-EA20-28B3-6AB3-2F7B572B5B11}"/>
              </a:ext>
            </a:extLst>
          </p:cNvPr>
          <p:cNvSpPr/>
          <p:nvPr/>
        </p:nvSpPr>
        <p:spPr>
          <a:xfrm>
            <a:off x="1551882" y="1973553"/>
            <a:ext cx="597856" cy="2400208"/>
          </a:xfrm>
          <a:prstGeom prst="parallelogram">
            <a:avLst>
              <a:gd name="adj" fmla="val 53199"/>
            </a:avLst>
          </a:prstGeom>
          <a:noFill/>
          <a:ln w="38100" cap="flat" cmpd="sng" algn="ctr">
            <a:solidFill>
              <a:srgbClr val="FF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IT">
              <a:solidFill>
                <a:srgbClr val="FF93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8F4E242-DE8E-E715-339F-D032FDD9D051}"/>
                  </a:ext>
                </a:extLst>
              </p:cNvPr>
              <p:cNvSpPr txBox="1"/>
              <p:nvPr/>
            </p:nvSpPr>
            <p:spPr>
              <a:xfrm>
                <a:off x="2728084" y="1944130"/>
                <a:ext cx="2130683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T" sz="20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Large-volume</a:t>
                </a:r>
              </a:p>
              <a:p>
                <a:pPr algn="ctr"/>
                <a:r>
                  <a:rPr lang="en-IT" sz="20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LaBr</a:t>
                </a:r>
                <a:r>
                  <a:rPr lang="en-IT" sz="2000" b="1" baseline="-25000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lang="en-IT" sz="20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:Ce: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GB" sz="2000" b="1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𝜸</m:t>
                    </m:r>
                  </m:oMath>
                </a14:m>
                <a:r>
                  <a:rPr lang="en-IT" sz="20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prompt</a:t>
                </a:r>
                <a:endParaRPr lang="en-IT" sz="2800" b="1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8F4E242-DE8E-E715-339F-D032FDD9D0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8084" y="1944130"/>
                <a:ext cx="2130683" cy="1015663"/>
              </a:xfrm>
              <a:prstGeom prst="rect">
                <a:avLst/>
              </a:prstGeom>
              <a:blipFill>
                <a:blip r:embed="rId3"/>
                <a:stretch>
                  <a:fillRect t="-3704" b="-8642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Parallelogram 9">
            <a:extLst>
              <a:ext uri="{FF2B5EF4-FFF2-40B4-BE49-F238E27FC236}">
                <a16:creationId xmlns:a16="http://schemas.microsoft.com/office/drawing/2014/main" id="{5AFE70D8-0FF1-19C9-5BDD-E1F74E643482}"/>
              </a:ext>
            </a:extLst>
          </p:cNvPr>
          <p:cNvSpPr/>
          <p:nvPr/>
        </p:nvSpPr>
        <p:spPr>
          <a:xfrm>
            <a:off x="1877280" y="1977669"/>
            <a:ext cx="597856" cy="2400208"/>
          </a:xfrm>
          <a:prstGeom prst="parallelogram">
            <a:avLst>
              <a:gd name="adj" fmla="val 53199"/>
            </a:avLst>
          </a:prstGeom>
          <a:noFill/>
          <a:ln w="381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accent3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3D7B83C-F98C-6C5B-13BF-32BD86BDFF39}"/>
                  </a:ext>
                </a:extLst>
              </p:cNvPr>
              <p:cNvSpPr txBox="1"/>
              <p:nvPr/>
            </p:nvSpPr>
            <p:spPr>
              <a:xfrm>
                <a:off x="446533" y="4809638"/>
                <a:ext cx="6119367" cy="1538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IT" sz="2000" dirty="0"/>
                  <a:t>Two different cut:</a:t>
                </a:r>
              </a:p>
              <a:p>
                <a:pPr marL="342900" indent="-342900">
                  <a:lnSpc>
                    <a:spcPct val="120000"/>
                  </a:lnSpc>
                  <a:buAutoNum type="arabicParenR"/>
                </a:pPr>
                <a:r>
                  <a:rPr lang="en-IT" sz="2000" b="1" dirty="0">
                    <a:solidFill>
                      <a:srgbClr val="FF9300"/>
                    </a:solidFill>
                  </a:rPr>
                  <a:t>Ex = E</a:t>
                </a:r>
                <a14:m>
                  <m:oMath xmlns:m="http://schemas.openxmlformats.org/officeDocument/2006/math">
                    <m:r>
                      <a:rPr lang="en-IT" sz="2000" b="1" i="1" dirty="0" smtClean="0">
                        <a:solidFill>
                          <a:srgbClr val="FF93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en-IT" sz="2000" b="1" dirty="0">
                    <a:solidFill>
                      <a:srgbClr val="FF9300"/>
                    </a:solidFill>
                  </a:rPr>
                  <a:t> </a:t>
                </a:r>
                <a:r>
                  <a:rPr lang="en-IT" sz="2000" dirty="0"/>
                  <a:t>(decay to the grond state)</a:t>
                </a:r>
              </a:p>
              <a:p>
                <a:pPr marL="342900" indent="-342900">
                  <a:lnSpc>
                    <a:spcPct val="120000"/>
                  </a:lnSpc>
                  <a:buAutoNum type="arabicParenR"/>
                </a:pPr>
                <a:r>
                  <a:rPr lang="en-IT" sz="2000" b="1" dirty="0">
                    <a:solidFill>
                      <a:schemeClr val="accent3"/>
                    </a:solidFill>
                  </a:rPr>
                  <a:t>Ex + 5 MeV = E</a:t>
                </a:r>
                <a14:m>
                  <m:oMath xmlns:m="http://schemas.openxmlformats.org/officeDocument/2006/math">
                    <m:r>
                      <a:rPr lang="en-IT" sz="2000" b="1" i="1" dirty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endParaRPr lang="en-IT" sz="2000" b="1" dirty="0">
                  <a:solidFill>
                    <a:schemeClr val="accent3"/>
                  </a:solidFill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IT" sz="2000" dirty="0"/>
                  <a:t>Gate width 5 MeV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3D7B83C-F98C-6C5B-13BF-32BD86BDFF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533" y="4809638"/>
                <a:ext cx="6119367" cy="1538498"/>
              </a:xfrm>
              <a:prstGeom prst="rect">
                <a:avLst/>
              </a:prstGeom>
              <a:blipFill>
                <a:blip r:embed="rId4"/>
                <a:stretch>
                  <a:fillRect l="-1037" b="-655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0B1202DC-4C04-E50D-0658-F05314C48A0C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23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BA6F82-2230-01D4-2373-2CD668D93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832D4E-FF07-DDFB-0779-A7978B3F6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289870381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0CAD540-53EC-BE22-D22A-067954B3A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PDR DECAY to Ground state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6C0016-5713-6610-6752-F0C66E07078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107" t="7029"/>
          <a:stretch>
            <a:fillRect/>
          </a:stretch>
        </p:blipFill>
        <p:spPr>
          <a:xfrm rot="5400000">
            <a:off x="1839366" y="420596"/>
            <a:ext cx="2873140" cy="564012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FEF794D-5E24-7275-F99E-2F7069A1333E}"/>
              </a:ext>
            </a:extLst>
          </p:cNvPr>
          <p:cNvSpPr txBox="1"/>
          <p:nvPr/>
        </p:nvSpPr>
        <p:spPr>
          <a:xfrm>
            <a:off x="1088054" y="1944130"/>
            <a:ext cx="14768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2400" b="1" baseline="30000" dirty="0">
                <a:solidFill>
                  <a:schemeClr val="accent2"/>
                </a:solidFill>
              </a:rPr>
              <a:t>62</a:t>
            </a:r>
            <a:r>
              <a:rPr lang="en-IT" sz="2400" b="1" dirty="0">
                <a:solidFill>
                  <a:schemeClr val="accent2"/>
                </a:solidFill>
              </a:rPr>
              <a:t>Ni</a:t>
            </a:r>
            <a:r>
              <a:rPr lang="en-IT" sz="2000" b="1" dirty="0">
                <a:solidFill>
                  <a:schemeClr val="accent2"/>
                </a:solidFill>
              </a:rPr>
              <a:t> </a:t>
            </a:r>
            <a:endParaRPr lang="en-IT" sz="2000" dirty="0"/>
          </a:p>
        </p:txBody>
      </p:sp>
      <p:sp>
        <p:nvSpPr>
          <p:cNvPr id="8" name="Parallelogram 7">
            <a:extLst>
              <a:ext uri="{FF2B5EF4-FFF2-40B4-BE49-F238E27FC236}">
                <a16:creationId xmlns:a16="http://schemas.microsoft.com/office/drawing/2014/main" id="{6167334F-E4C4-A141-89BE-6B73795B71D0}"/>
              </a:ext>
            </a:extLst>
          </p:cNvPr>
          <p:cNvSpPr/>
          <p:nvPr/>
        </p:nvSpPr>
        <p:spPr>
          <a:xfrm>
            <a:off x="1551882" y="1973553"/>
            <a:ext cx="597856" cy="2400208"/>
          </a:xfrm>
          <a:prstGeom prst="parallelogram">
            <a:avLst>
              <a:gd name="adj" fmla="val 53199"/>
            </a:avLst>
          </a:prstGeom>
          <a:noFill/>
          <a:ln w="38100" cap="flat" cmpd="sng" algn="ctr">
            <a:solidFill>
              <a:srgbClr val="FF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IT">
              <a:solidFill>
                <a:srgbClr val="FF93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F71118D-1424-D8FC-D21E-70C7C2B8DE3F}"/>
                  </a:ext>
                </a:extLst>
              </p:cNvPr>
              <p:cNvSpPr txBox="1"/>
              <p:nvPr/>
            </p:nvSpPr>
            <p:spPr>
              <a:xfrm>
                <a:off x="2728084" y="1944130"/>
                <a:ext cx="2130683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T" sz="20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Large-volume</a:t>
                </a:r>
              </a:p>
              <a:p>
                <a:pPr algn="ctr"/>
                <a:r>
                  <a:rPr lang="en-IT" sz="20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LaBr</a:t>
                </a:r>
                <a:r>
                  <a:rPr lang="en-IT" sz="2000" b="1" baseline="-25000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lang="en-IT" sz="20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:Ce: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GB" sz="2000" b="1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𝜸</m:t>
                    </m:r>
                  </m:oMath>
                </a14:m>
                <a:r>
                  <a:rPr lang="en-IT" sz="20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prompt</a:t>
                </a:r>
                <a:endParaRPr lang="en-IT" sz="2800" b="1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F71118D-1424-D8FC-D21E-70C7C2B8DE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8084" y="1944130"/>
                <a:ext cx="2130683" cy="1015663"/>
              </a:xfrm>
              <a:prstGeom prst="rect">
                <a:avLst/>
              </a:prstGeom>
              <a:blipFill>
                <a:blip r:embed="rId3"/>
                <a:stretch>
                  <a:fillRect t="-3704" b="-8642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Parallelogram 9">
            <a:extLst>
              <a:ext uri="{FF2B5EF4-FFF2-40B4-BE49-F238E27FC236}">
                <a16:creationId xmlns:a16="http://schemas.microsoft.com/office/drawing/2014/main" id="{1C7BD259-30D4-F978-1222-801C2727F348}"/>
              </a:ext>
            </a:extLst>
          </p:cNvPr>
          <p:cNvSpPr/>
          <p:nvPr/>
        </p:nvSpPr>
        <p:spPr>
          <a:xfrm>
            <a:off x="1877280" y="1977669"/>
            <a:ext cx="597856" cy="2400208"/>
          </a:xfrm>
          <a:prstGeom prst="parallelogram">
            <a:avLst>
              <a:gd name="adj" fmla="val 53199"/>
            </a:avLst>
          </a:prstGeom>
          <a:noFill/>
          <a:ln w="381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accent3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B4E35CD-6BC7-806E-36C3-4670729DAEC6}"/>
                  </a:ext>
                </a:extLst>
              </p:cNvPr>
              <p:cNvSpPr txBox="1"/>
              <p:nvPr/>
            </p:nvSpPr>
            <p:spPr>
              <a:xfrm>
                <a:off x="446533" y="4809638"/>
                <a:ext cx="6119367" cy="1538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IT" sz="2000" dirty="0"/>
                  <a:t>Two different cut:</a:t>
                </a:r>
              </a:p>
              <a:p>
                <a:pPr marL="342900" indent="-342900">
                  <a:lnSpc>
                    <a:spcPct val="120000"/>
                  </a:lnSpc>
                  <a:buAutoNum type="arabicParenR"/>
                </a:pPr>
                <a:r>
                  <a:rPr lang="en-IT" sz="2000" b="1" dirty="0">
                    <a:solidFill>
                      <a:srgbClr val="FF9300"/>
                    </a:solidFill>
                  </a:rPr>
                  <a:t>Ex = E</a:t>
                </a:r>
                <a14:m>
                  <m:oMath xmlns:m="http://schemas.openxmlformats.org/officeDocument/2006/math">
                    <m:r>
                      <a:rPr lang="en-IT" sz="2000" b="1" i="1" dirty="0" smtClean="0">
                        <a:solidFill>
                          <a:srgbClr val="FF93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en-IT" sz="2000" b="1" dirty="0">
                    <a:solidFill>
                      <a:srgbClr val="FF9300"/>
                    </a:solidFill>
                  </a:rPr>
                  <a:t> </a:t>
                </a:r>
                <a:r>
                  <a:rPr lang="en-IT" sz="2000" dirty="0"/>
                  <a:t>(decay to the grond state)</a:t>
                </a:r>
              </a:p>
              <a:p>
                <a:pPr marL="342900" indent="-342900">
                  <a:lnSpc>
                    <a:spcPct val="120000"/>
                  </a:lnSpc>
                  <a:buAutoNum type="arabicParenR"/>
                </a:pPr>
                <a:r>
                  <a:rPr lang="en-IT" sz="2000" b="1" dirty="0">
                    <a:solidFill>
                      <a:schemeClr val="accent3"/>
                    </a:solidFill>
                  </a:rPr>
                  <a:t>Ex + 5 MeV = E</a:t>
                </a:r>
                <a14:m>
                  <m:oMath xmlns:m="http://schemas.openxmlformats.org/officeDocument/2006/math">
                    <m:r>
                      <a:rPr lang="en-IT" sz="2000" b="1" i="1" dirty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endParaRPr lang="en-IT" sz="2000" b="1" dirty="0">
                  <a:solidFill>
                    <a:schemeClr val="accent3"/>
                  </a:solidFill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IT" sz="2000" dirty="0"/>
                  <a:t>Gate width 5 MeV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B4E35CD-6BC7-806E-36C3-4670729DAE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533" y="4809638"/>
                <a:ext cx="6119367" cy="1538498"/>
              </a:xfrm>
              <a:prstGeom prst="rect">
                <a:avLst/>
              </a:prstGeom>
              <a:blipFill>
                <a:blip r:embed="rId4"/>
                <a:stretch>
                  <a:fillRect l="-1037" b="-655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ECC08800-C578-4A88-CC8D-4F6BE3725D1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24255" b="23293"/>
          <a:stretch>
            <a:fillRect/>
          </a:stretch>
        </p:blipFill>
        <p:spPr>
          <a:xfrm>
            <a:off x="6090702" y="1542391"/>
            <a:ext cx="5760000" cy="427543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C4919C7-3C11-57E2-DE14-A719D3EF8AD8}"/>
              </a:ext>
            </a:extLst>
          </p:cNvPr>
          <p:cNvSpPr txBox="1"/>
          <p:nvPr/>
        </p:nvSpPr>
        <p:spPr>
          <a:xfrm>
            <a:off x="6240162" y="5817824"/>
            <a:ext cx="55053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400" dirty="0"/>
              <a:t>PDR decays to the ground state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9D5000-A88C-9C1D-09F9-537A9A6F8FF5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23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2CE2D51-2CCD-7294-D868-C533FAE5FBBA}"/>
              </a:ext>
            </a:extLst>
          </p:cNvPr>
          <p:cNvSpPr txBox="1"/>
          <p:nvPr/>
        </p:nvSpPr>
        <p:spPr>
          <a:xfrm rot="19467670">
            <a:off x="7171990" y="4020663"/>
            <a:ext cx="2310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cap="all" dirty="0">
                <a:solidFill>
                  <a:schemeClr val="bg2">
                    <a:lumMod val="90000"/>
                  </a:schemeClr>
                </a:solidFill>
              </a:rPr>
              <a:t>Preliminary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365192-C8DB-4B37-909A-7BDB9E2A0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34983F-B707-E8BF-3C52-CADDA427B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98728191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AB237D-4C63-3DCD-3B1A-76CA48A2EC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9C83F0-0604-8D13-651F-A01BBD68A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T" baseline="30000" dirty="0"/>
              <a:t>64</a:t>
            </a:r>
            <a:r>
              <a:rPr lang="en-IT" dirty="0"/>
              <a:t>N</a:t>
            </a:r>
            <a:r>
              <a:rPr lang="en-IT" cap="none" dirty="0"/>
              <a:t>i</a:t>
            </a:r>
            <a:r>
              <a:rPr lang="en-IT" dirty="0"/>
              <a:t> ONLINE Results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F1BB851-4805-823E-CA1E-472E5C9E1DC7}"/>
              </a:ext>
            </a:extLst>
          </p:cNvPr>
          <p:cNvSpPr/>
          <p:nvPr/>
        </p:nvSpPr>
        <p:spPr>
          <a:xfrm>
            <a:off x="11487150" y="1712423"/>
            <a:ext cx="118360" cy="3513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2BDA66-20D5-4E1F-8339-387C2122EE9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47656" y="2054577"/>
            <a:ext cx="5643045" cy="4320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D35BDB5-D8CE-3C56-3773-14D1CDB741D0}"/>
              </a:ext>
            </a:extLst>
          </p:cNvPr>
          <p:cNvSpPr txBox="1"/>
          <p:nvPr/>
        </p:nvSpPr>
        <p:spPr>
          <a:xfrm>
            <a:off x="446534" y="1675352"/>
            <a:ext cx="5300020" cy="799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IT" sz="2000" dirty="0"/>
              <a:t>Evidence of discrete states with a selection on KRATTA small angles.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FB6923-E826-7CA2-F689-6A4E77120942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24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FE8FDD8-E7A5-E35E-71D2-52C326F14B36}"/>
              </a:ext>
            </a:extLst>
          </p:cNvPr>
          <p:cNvSpPr txBox="1"/>
          <p:nvPr/>
        </p:nvSpPr>
        <p:spPr>
          <a:xfrm rot="19467670">
            <a:off x="3493008" y="4708473"/>
            <a:ext cx="2310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cap="all" dirty="0">
                <a:solidFill>
                  <a:schemeClr val="bg2">
                    <a:lumMod val="90000"/>
                  </a:schemeClr>
                </a:solidFill>
              </a:rPr>
              <a:t>Preliminary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5F23A1EF-CF50-2D8B-312C-FF060DF497D7}"/>
              </a:ext>
            </a:extLst>
          </p:cNvPr>
          <p:cNvGrpSpPr>
            <a:grpSpLocks noChangeAspect="1"/>
          </p:cNvGrpSpPr>
          <p:nvPr/>
        </p:nvGrpSpPr>
        <p:grpSpPr>
          <a:xfrm>
            <a:off x="2964300" y="3625804"/>
            <a:ext cx="1557709" cy="1116000"/>
            <a:chOff x="9087916" y="3629906"/>
            <a:chExt cx="2505237" cy="1794840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9FD75560-80F2-21C2-D615-D0CCFE409B1A}"/>
                </a:ext>
              </a:extLst>
            </p:cNvPr>
            <p:cNvGrpSpPr/>
            <p:nvPr/>
          </p:nvGrpSpPr>
          <p:grpSpPr>
            <a:xfrm>
              <a:off x="9087916" y="3632353"/>
              <a:ext cx="360000" cy="1789946"/>
              <a:chOff x="9087916" y="3632353"/>
              <a:chExt cx="360000" cy="1789946"/>
            </a:xfrm>
          </p:grpSpPr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43AF2634-CE26-E65A-DA55-9A95BBA185B5}"/>
                  </a:ext>
                </a:extLst>
              </p:cNvPr>
              <p:cNvSpPr/>
              <p:nvPr/>
            </p:nvSpPr>
            <p:spPr>
              <a:xfrm>
                <a:off x="9087916" y="3632353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1321233A-E205-57AA-B589-6FA922A77B6D}"/>
                  </a:ext>
                </a:extLst>
              </p:cNvPr>
              <p:cNvSpPr/>
              <p:nvPr/>
            </p:nvSpPr>
            <p:spPr>
              <a:xfrm>
                <a:off x="9087916" y="3993473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DABF94FE-29E2-AA32-A538-746454886348}"/>
                  </a:ext>
                </a:extLst>
              </p:cNvPr>
              <p:cNvSpPr/>
              <p:nvPr/>
            </p:nvSpPr>
            <p:spPr>
              <a:xfrm>
                <a:off x="9087916" y="4354656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B09C2063-5C01-8A05-AD36-A746958F2842}"/>
                  </a:ext>
                </a:extLst>
              </p:cNvPr>
              <p:cNvSpPr/>
              <p:nvPr/>
            </p:nvSpPr>
            <p:spPr>
              <a:xfrm>
                <a:off x="9087916" y="4702299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BABFACA7-771A-2BF5-228C-FFB4756B6AA9}"/>
                  </a:ext>
                </a:extLst>
              </p:cNvPr>
              <p:cNvSpPr/>
              <p:nvPr/>
            </p:nvSpPr>
            <p:spPr>
              <a:xfrm>
                <a:off x="9087916" y="5062299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9F4016F8-76DF-3A3A-21DA-947CBFAC116E}"/>
                </a:ext>
              </a:extLst>
            </p:cNvPr>
            <p:cNvGrpSpPr/>
            <p:nvPr/>
          </p:nvGrpSpPr>
          <p:grpSpPr>
            <a:xfrm>
              <a:off x="9445115" y="3633733"/>
              <a:ext cx="360000" cy="1789946"/>
              <a:chOff x="9087916" y="3632353"/>
              <a:chExt cx="360000" cy="1789946"/>
            </a:xfrm>
          </p:grpSpPr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8631080D-A809-659C-7A4A-E46C17A01972}"/>
                  </a:ext>
                </a:extLst>
              </p:cNvPr>
              <p:cNvSpPr/>
              <p:nvPr/>
            </p:nvSpPr>
            <p:spPr>
              <a:xfrm>
                <a:off x="9087916" y="3632353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A0AF9BBC-AC05-8D5F-B7A6-91B7382F30C0}"/>
                  </a:ext>
                </a:extLst>
              </p:cNvPr>
              <p:cNvSpPr/>
              <p:nvPr/>
            </p:nvSpPr>
            <p:spPr>
              <a:xfrm>
                <a:off x="9087916" y="3993473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89070023-DF0E-3A4E-0A25-33E742F42B8F}"/>
                  </a:ext>
                </a:extLst>
              </p:cNvPr>
              <p:cNvSpPr/>
              <p:nvPr/>
            </p:nvSpPr>
            <p:spPr>
              <a:xfrm>
                <a:off x="9087916" y="4354656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E215DD6E-B25F-2180-1D0B-12A2BC2B72C5}"/>
                  </a:ext>
                </a:extLst>
              </p:cNvPr>
              <p:cNvSpPr/>
              <p:nvPr/>
            </p:nvSpPr>
            <p:spPr>
              <a:xfrm>
                <a:off x="9087916" y="4702299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F164C3B4-753F-FE25-49AE-6E24F61DA9C5}"/>
                  </a:ext>
                </a:extLst>
              </p:cNvPr>
              <p:cNvSpPr/>
              <p:nvPr/>
            </p:nvSpPr>
            <p:spPr>
              <a:xfrm>
                <a:off x="9087916" y="5062299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34130B2F-F450-BDBE-F440-15B8F546695C}"/>
                </a:ext>
              </a:extLst>
            </p:cNvPr>
            <p:cNvGrpSpPr/>
            <p:nvPr/>
          </p:nvGrpSpPr>
          <p:grpSpPr>
            <a:xfrm>
              <a:off x="9811322" y="3634800"/>
              <a:ext cx="360000" cy="1789946"/>
              <a:chOff x="9087916" y="3632353"/>
              <a:chExt cx="360000" cy="1789946"/>
            </a:xfrm>
          </p:grpSpPr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1F77166C-9132-6D87-C204-D3DBCFDE32EE}"/>
                  </a:ext>
                </a:extLst>
              </p:cNvPr>
              <p:cNvSpPr/>
              <p:nvPr/>
            </p:nvSpPr>
            <p:spPr>
              <a:xfrm>
                <a:off x="9087916" y="3632353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 dirty="0"/>
              </a:p>
            </p:txBody>
          </p: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56C26AFB-5AF0-453E-2E6B-20D3A45DAD8F}"/>
                  </a:ext>
                </a:extLst>
              </p:cNvPr>
              <p:cNvSpPr/>
              <p:nvPr/>
            </p:nvSpPr>
            <p:spPr>
              <a:xfrm>
                <a:off x="9087916" y="3993473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A9706848-A80F-17A2-7AEE-5539E34F84FD}"/>
                  </a:ext>
                </a:extLst>
              </p:cNvPr>
              <p:cNvSpPr/>
              <p:nvPr/>
            </p:nvSpPr>
            <p:spPr>
              <a:xfrm>
                <a:off x="9087916" y="4354656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31393611-22A0-72A3-86B5-F835240EF00C}"/>
                  </a:ext>
                </a:extLst>
              </p:cNvPr>
              <p:cNvSpPr/>
              <p:nvPr/>
            </p:nvSpPr>
            <p:spPr>
              <a:xfrm>
                <a:off x="9087916" y="4702299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D89523FC-B377-A63A-9664-F19C4AF157EF}"/>
                  </a:ext>
                </a:extLst>
              </p:cNvPr>
              <p:cNvSpPr/>
              <p:nvPr/>
            </p:nvSpPr>
            <p:spPr>
              <a:xfrm>
                <a:off x="9087916" y="5062299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7F603985-108B-2F38-84E9-545B91B170C5}"/>
                </a:ext>
              </a:extLst>
            </p:cNvPr>
            <p:cNvGrpSpPr/>
            <p:nvPr/>
          </p:nvGrpSpPr>
          <p:grpSpPr>
            <a:xfrm>
              <a:off x="10522104" y="3629906"/>
              <a:ext cx="360000" cy="1789946"/>
              <a:chOff x="9087916" y="3632353"/>
              <a:chExt cx="360000" cy="1789946"/>
            </a:xfrm>
          </p:grpSpPr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D6410345-D09B-D103-1FDC-D1917A16B49D}"/>
                  </a:ext>
                </a:extLst>
              </p:cNvPr>
              <p:cNvSpPr/>
              <p:nvPr/>
            </p:nvSpPr>
            <p:spPr>
              <a:xfrm>
                <a:off x="9087916" y="3632353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6FABF139-57A2-67D7-C233-FE6F06716358}"/>
                  </a:ext>
                </a:extLst>
              </p:cNvPr>
              <p:cNvSpPr/>
              <p:nvPr/>
            </p:nvSpPr>
            <p:spPr>
              <a:xfrm>
                <a:off x="9087916" y="3993473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E6E5578D-B07A-3942-4680-5A9A12F5E17E}"/>
                  </a:ext>
                </a:extLst>
              </p:cNvPr>
              <p:cNvSpPr/>
              <p:nvPr/>
            </p:nvSpPr>
            <p:spPr>
              <a:xfrm>
                <a:off x="9087916" y="4354656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54CA8947-34BF-1F5A-D27A-A4049627739A}"/>
                  </a:ext>
                </a:extLst>
              </p:cNvPr>
              <p:cNvSpPr/>
              <p:nvPr/>
            </p:nvSpPr>
            <p:spPr>
              <a:xfrm>
                <a:off x="9087916" y="4702299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D3569B91-4E3E-84DD-7186-7B345DFF4CE8}"/>
                  </a:ext>
                </a:extLst>
              </p:cNvPr>
              <p:cNvSpPr/>
              <p:nvPr/>
            </p:nvSpPr>
            <p:spPr>
              <a:xfrm>
                <a:off x="9087916" y="5062299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E67C7C18-C724-A6A2-9D0F-97BB6FF37B4C}"/>
                </a:ext>
              </a:extLst>
            </p:cNvPr>
            <p:cNvGrpSpPr/>
            <p:nvPr/>
          </p:nvGrpSpPr>
          <p:grpSpPr>
            <a:xfrm>
              <a:off x="10879303" y="3631286"/>
              <a:ext cx="360000" cy="1789946"/>
              <a:chOff x="9087916" y="3632353"/>
              <a:chExt cx="360000" cy="1789946"/>
            </a:xfrm>
          </p:grpSpPr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A1123FE1-E8C0-A766-70DB-14C69BD41202}"/>
                  </a:ext>
                </a:extLst>
              </p:cNvPr>
              <p:cNvSpPr/>
              <p:nvPr/>
            </p:nvSpPr>
            <p:spPr>
              <a:xfrm>
                <a:off x="9087916" y="3632353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85190BD9-389E-0966-8FDA-FD15012088F7}"/>
                  </a:ext>
                </a:extLst>
              </p:cNvPr>
              <p:cNvSpPr/>
              <p:nvPr/>
            </p:nvSpPr>
            <p:spPr>
              <a:xfrm>
                <a:off x="9087916" y="3993473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61E90CA0-FA9E-5F90-DB4F-905C390222F9}"/>
                  </a:ext>
                </a:extLst>
              </p:cNvPr>
              <p:cNvSpPr/>
              <p:nvPr/>
            </p:nvSpPr>
            <p:spPr>
              <a:xfrm>
                <a:off x="9087916" y="4354656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04F9C087-449E-C80F-B972-308706C6C220}"/>
                  </a:ext>
                </a:extLst>
              </p:cNvPr>
              <p:cNvSpPr/>
              <p:nvPr/>
            </p:nvSpPr>
            <p:spPr>
              <a:xfrm>
                <a:off x="9087916" y="4702299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79BAD7FE-74D9-D7DC-1D65-94FCBEF08107}"/>
                  </a:ext>
                </a:extLst>
              </p:cNvPr>
              <p:cNvSpPr/>
              <p:nvPr/>
            </p:nvSpPr>
            <p:spPr>
              <a:xfrm>
                <a:off x="9087916" y="5062299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43452D1E-01A7-3DA8-9BAC-1F8C819A6F1C}"/>
                </a:ext>
              </a:extLst>
            </p:cNvPr>
            <p:cNvGrpSpPr/>
            <p:nvPr/>
          </p:nvGrpSpPr>
          <p:grpSpPr>
            <a:xfrm>
              <a:off x="11233153" y="3632353"/>
              <a:ext cx="360000" cy="1789946"/>
              <a:chOff x="9087916" y="3632353"/>
              <a:chExt cx="360000" cy="1789946"/>
            </a:xfrm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D4B55B41-2CF3-1A7D-526F-C4EBB30453B2}"/>
                  </a:ext>
                </a:extLst>
              </p:cNvPr>
              <p:cNvSpPr/>
              <p:nvPr/>
            </p:nvSpPr>
            <p:spPr>
              <a:xfrm>
                <a:off x="9087916" y="3632353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4E39B3AE-B2A5-C725-E755-51A88EA0D68F}"/>
                  </a:ext>
                </a:extLst>
              </p:cNvPr>
              <p:cNvSpPr/>
              <p:nvPr/>
            </p:nvSpPr>
            <p:spPr>
              <a:xfrm>
                <a:off x="9087916" y="3993473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11E94419-0983-1A79-3592-3B28F53EE5A2}"/>
                  </a:ext>
                </a:extLst>
              </p:cNvPr>
              <p:cNvSpPr/>
              <p:nvPr/>
            </p:nvSpPr>
            <p:spPr>
              <a:xfrm>
                <a:off x="9087916" y="4354656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228F8108-AA71-4E4A-DD60-D4A0A02D5128}"/>
                  </a:ext>
                </a:extLst>
              </p:cNvPr>
              <p:cNvSpPr/>
              <p:nvPr/>
            </p:nvSpPr>
            <p:spPr>
              <a:xfrm>
                <a:off x="9087916" y="4702299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C2B04F10-265F-9A01-74A6-550A33AB815A}"/>
                  </a:ext>
                </a:extLst>
              </p:cNvPr>
              <p:cNvSpPr/>
              <p:nvPr/>
            </p:nvSpPr>
            <p:spPr>
              <a:xfrm>
                <a:off x="9087916" y="5062299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</p:grp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FF06F0D6-EDE8-CC3F-D61D-D053A2863E16}"/>
              </a:ext>
            </a:extLst>
          </p:cNvPr>
          <p:cNvSpPr txBox="1"/>
          <p:nvPr/>
        </p:nvSpPr>
        <p:spPr>
          <a:xfrm>
            <a:off x="4374369" y="3183485"/>
            <a:ext cx="84533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T" sz="1600" dirty="0">
                <a:latin typeface="Helvetica" pitchFamily="2" charset="0"/>
              </a:rPr>
              <a:t>8° -17°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C673FE3-84D8-B23B-DFA5-35EE0B05DA51}"/>
              </a:ext>
            </a:extLst>
          </p:cNvPr>
          <p:cNvSpPr/>
          <p:nvPr/>
        </p:nvSpPr>
        <p:spPr>
          <a:xfrm>
            <a:off x="4410088" y="2928730"/>
            <a:ext cx="745251" cy="2547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BD57DC-6915-416A-7325-EE77B5CD262B}"/>
              </a:ext>
            </a:extLst>
          </p:cNvPr>
          <p:cNvSpPr txBox="1"/>
          <p:nvPr/>
        </p:nvSpPr>
        <p:spPr>
          <a:xfrm>
            <a:off x="4374369" y="2908921"/>
            <a:ext cx="9997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600" dirty="0">
                <a:latin typeface="Helvetica" pitchFamily="2" charset="0"/>
              </a:rPr>
              <a:t>20° -27°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DA7496-DE21-3319-2F14-8F7385C09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3F43B774-A09B-4A11-E798-BF4D0F22AE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155019913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B5DFB5-4605-A79A-7F18-5017FCE3F7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943CD-D893-323C-1EF6-A4018673F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T" baseline="30000" dirty="0"/>
              <a:t>64</a:t>
            </a:r>
            <a:r>
              <a:rPr lang="en-IT" dirty="0"/>
              <a:t>N</a:t>
            </a:r>
            <a:r>
              <a:rPr lang="en-IT" cap="none" dirty="0"/>
              <a:t>i</a:t>
            </a:r>
            <a:r>
              <a:rPr lang="en-IT" dirty="0"/>
              <a:t> ONLINE Results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1EAA2CD-9887-6D76-6A8C-E194DAC47090}"/>
              </a:ext>
            </a:extLst>
          </p:cNvPr>
          <p:cNvSpPr/>
          <p:nvPr/>
        </p:nvSpPr>
        <p:spPr>
          <a:xfrm>
            <a:off x="11487150" y="1712423"/>
            <a:ext cx="118360" cy="3513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840F67-3BBE-8375-7219-A10A79482D3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47656" y="2054577"/>
            <a:ext cx="5643045" cy="431999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1A9E234-DCA1-7BF0-2C31-8AFAA8976F5F}"/>
              </a:ext>
            </a:extLst>
          </p:cNvPr>
          <p:cNvSpPr txBox="1"/>
          <p:nvPr/>
        </p:nvSpPr>
        <p:spPr>
          <a:xfrm>
            <a:off x="446534" y="1675352"/>
            <a:ext cx="5300020" cy="799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IT" sz="2000" dirty="0"/>
              <a:t>Evidence of discrete states with a selection on KRATTA small angles.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97FE4D-EF90-01E0-4275-589C7FDCDDFC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24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C2436C70-59D7-B87C-E13E-91A1C85758DE}"/>
              </a:ext>
            </a:extLst>
          </p:cNvPr>
          <p:cNvSpPr txBox="1"/>
          <p:nvPr/>
        </p:nvSpPr>
        <p:spPr>
          <a:xfrm rot="19467670">
            <a:off x="3493008" y="4708473"/>
            <a:ext cx="2310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cap="all" dirty="0">
                <a:solidFill>
                  <a:schemeClr val="bg2">
                    <a:lumMod val="90000"/>
                  </a:schemeClr>
                </a:solidFill>
              </a:rPr>
              <a:t>Preliminary</a:t>
            </a:r>
          </a:p>
        </p:txBody>
      </p: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B5FD9156-3655-2D11-1291-6A3D1478F041}"/>
              </a:ext>
            </a:extLst>
          </p:cNvPr>
          <p:cNvGrpSpPr>
            <a:grpSpLocks noChangeAspect="1"/>
          </p:cNvGrpSpPr>
          <p:nvPr/>
        </p:nvGrpSpPr>
        <p:grpSpPr>
          <a:xfrm>
            <a:off x="2964300" y="3625804"/>
            <a:ext cx="1557709" cy="1116000"/>
            <a:chOff x="9087916" y="3629906"/>
            <a:chExt cx="2505237" cy="1794840"/>
          </a:xfrm>
        </p:grpSpPr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346343B5-C491-FBC6-409D-69DF25AA2C52}"/>
                </a:ext>
              </a:extLst>
            </p:cNvPr>
            <p:cNvGrpSpPr/>
            <p:nvPr/>
          </p:nvGrpSpPr>
          <p:grpSpPr>
            <a:xfrm>
              <a:off x="9087916" y="3632353"/>
              <a:ext cx="360000" cy="1789946"/>
              <a:chOff x="9087916" y="3632353"/>
              <a:chExt cx="360000" cy="1789946"/>
            </a:xfrm>
          </p:grpSpPr>
          <p:sp>
            <p:nvSpPr>
              <p:cNvPr id="155" name="Rectangle 154">
                <a:extLst>
                  <a:ext uri="{FF2B5EF4-FFF2-40B4-BE49-F238E27FC236}">
                    <a16:creationId xmlns:a16="http://schemas.microsoft.com/office/drawing/2014/main" id="{D0CA7459-A682-155D-D16B-55DE5226CC1E}"/>
                  </a:ext>
                </a:extLst>
              </p:cNvPr>
              <p:cNvSpPr/>
              <p:nvPr/>
            </p:nvSpPr>
            <p:spPr>
              <a:xfrm>
                <a:off x="9087916" y="3632353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156" name="Rectangle 155">
                <a:extLst>
                  <a:ext uri="{FF2B5EF4-FFF2-40B4-BE49-F238E27FC236}">
                    <a16:creationId xmlns:a16="http://schemas.microsoft.com/office/drawing/2014/main" id="{B272EF7B-A70C-BBDF-25D2-1BAB75AD7E64}"/>
                  </a:ext>
                </a:extLst>
              </p:cNvPr>
              <p:cNvSpPr/>
              <p:nvPr/>
            </p:nvSpPr>
            <p:spPr>
              <a:xfrm>
                <a:off x="9087916" y="3993473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76DA3FDA-34F6-8177-BEDA-B2855570E1F0}"/>
                  </a:ext>
                </a:extLst>
              </p:cNvPr>
              <p:cNvSpPr/>
              <p:nvPr/>
            </p:nvSpPr>
            <p:spPr>
              <a:xfrm>
                <a:off x="9087916" y="4354656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158" name="Rectangle 157">
                <a:extLst>
                  <a:ext uri="{FF2B5EF4-FFF2-40B4-BE49-F238E27FC236}">
                    <a16:creationId xmlns:a16="http://schemas.microsoft.com/office/drawing/2014/main" id="{76E90886-2F90-C480-8752-2025E75AC56F}"/>
                  </a:ext>
                </a:extLst>
              </p:cNvPr>
              <p:cNvSpPr/>
              <p:nvPr/>
            </p:nvSpPr>
            <p:spPr>
              <a:xfrm>
                <a:off x="9087916" y="4702299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159" name="Rectangle 158">
                <a:extLst>
                  <a:ext uri="{FF2B5EF4-FFF2-40B4-BE49-F238E27FC236}">
                    <a16:creationId xmlns:a16="http://schemas.microsoft.com/office/drawing/2014/main" id="{AD2AC9AB-8266-4659-A94F-664898BB623E}"/>
                  </a:ext>
                </a:extLst>
              </p:cNvPr>
              <p:cNvSpPr/>
              <p:nvPr/>
            </p:nvSpPr>
            <p:spPr>
              <a:xfrm>
                <a:off x="9087916" y="5062299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6DA213A9-A36A-806D-6780-2B6AD74B076A}"/>
                </a:ext>
              </a:extLst>
            </p:cNvPr>
            <p:cNvGrpSpPr/>
            <p:nvPr/>
          </p:nvGrpSpPr>
          <p:grpSpPr>
            <a:xfrm>
              <a:off x="9445115" y="3633733"/>
              <a:ext cx="360000" cy="1789946"/>
              <a:chOff x="9087916" y="3632353"/>
              <a:chExt cx="360000" cy="1789946"/>
            </a:xfrm>
          </p:grpSpPr>
          <p:sp>
            <p:nvSpPr>
              <p:cNvPr id="150" name="Rectangle 149">
                <a:extLst>
                  <a:ext uri="{FF2B5EF4-FFF2-40B4-BE49-F238E27FC236}">
                    <a16:creationId xmlns:a16="http://schemas.microsoft.com/office/drawing/2014/main" id="{9DAD2E8F-9B49-9C03-F1E7-19DE28D7FFE2}"/>
                  </a:ext>
                </a:extLst>
              </p:cNvPr>
              <p:cNvSpPr/>
              <p:nvPr/>
            </p:nvSpPr>
            <p:spPr>
              <a:xfrm>
                <a:off x="9087916" y="3632353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151" name="Rectangle 150">
                <a:extLst>
                  <a:ext uri="{FF2B5EF4-FFF2-40B4-BE49-F238E27FC236}">
                    <a16:creationId xmlns:a16="http://schemas.microsoft.com/office/drawing/2014/main" id="{58F232A7-2840-D883-FF00-75FA81C4966F}"/>
                  </a:ext>
                </a:extLst>
              </p:cNvPr>
              <p:cNvSpPr/>
              <p:nvPr/>
            </p:nvSpPr>
            <p:spPr>
              <a:xfrm>
                <a:off x="9087916" y="3993473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152" name="Rectangle 151">
                <a:extLst>
                  <a:ext uri="{FF2B5EF4-FFF2-40B4-BE49-F238E27FC236}">
                    <a16:creationId xmlns:a16="http://schemas.microsoft.com/office/drawing/2014/main" id="{B84DA876-B822-BFCF-F4FB-172972E33BEB}"/>
                  </a:ext>
                </a:extLst>
              </p:cNvPr>
              <p:cNvSpPr/>
              <p:nvPr/>
            </p:nvSpPr>
            <p:spPr>
              <a:xfrm>
                <a:off x="9087916" y="4354656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153" name="Rectangle 152">
                <a:extLst>
                  <a:ext uri="{FF2B5EF4-FFF2-40B4-BE49-F238E27FC236}">
                    <a16:creationId xmlns:a16="http://schemas.microsoft.com/office/drawing/2014/main" id="{BB4032A4-7C41-7A1A-1E52-D3C4830C08CF}"/>
                  </a:ext>
                </a:extLst>
              </p:cNvPr>
              <p:cNvSpPr/>
              <p:nvPr/>
            </p:nvSpPr>
            <p:spPr>
              <a:xfrm>
                <a:off x="9087916" y="4702299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154" name="Rectangle 153">
                <a:extLst>
                  <a:ext uri="{FF2B5EF4-FFF2-40B4-BE49-F238E27FC236}">
                    <a16:creationId xmlns:a16="http://schemas.microsoft.com/office/drawing/2014/main" id="{2874EF9A-D81B-AB25-B05F-ADE0ADDA6AEF}"/>
                  </a:ext>
                </a:extLst>
              </p:cNvPr>
              <p:cNvSpPr/>
              <p:nvPr/>
            </p:nvSpPr>
            <p:spPr>
              <a:xfrm>
                <a:off x="9087916" y="5062299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</p:grp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772D4848-0B4F-C5F7-EE51-B1577D2BD91E}"/>
                </a:ext>
              </a:extLst>
            </p:cNvPr>
            <p:cNvGrpSpPr/>
            <p:nvPr/>
          </p:nvGrpSpPr>
          <p:grpSpPr>
            <a:xfrm>
              <a:off x="9811322" y="3634800"/>
              <a:ext cx="360000" cy="1789946"/>
              <a:chOff x="9087916" y="3632353"/>
              <a:chExt cx="360000" cy="1789946"/>
            </a:xfrm>
          </p:grpSpPr>
          <p:sp>
            <p:nvSpPr>
              <p:cNvPr id="145" name="Rectangle 144">
                <a:extLst>
                  <a:ext uri="{FF2B5EF4-FFF2-40B4-BE49-F238E27FC236}">
                    <a16:creationId xmlns:a16="http://schemas.microsoft.com/office/drawing/2014/main" id="{EFAEE591-922F-2F18-FC67-130A64BE31D5}"/>
                  </a:ext>
                </a:extLst>
              </p:cNvPr>
              <p:cNvSpPr/>
              <p:nvPr/>
            </p:nvSpPr>
            <p:spPr>
              <a:xfrm>
                <a:off x="9087916" y="3632353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6">
                  <a:shade val="15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 dirty="0"/>
              </a:p>
            </p:txBody>
          </p:sp>
          <p:sp>
            <p:nvSpPr>
              <p:cNvPr id="146" name="Rectangle 145">
                <a:extLst>
                  <a:ext uri="{FF2B5EF4-FFF2-40B4-BE49-F238E27FC236}">
                    <a16:creationId xmlns:a16="http://schemas.microsoft.com/office/drawing/2014/main" id="{85330063-560B-90DB-2C62-F0F6CBF42861}"/>
                  </a:ext>
                </a:extLst>
              </p:cNvPr>
              <p:cNvSpPr/>
              <p:nvPr/>
            </p:nvSpPr>
            <p:spPr>
              <a:xfrm>
                <a:off x="9087916" y="3993473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6">
                  <a:shade val="15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147" name="Rectangle 146">
                <a:extLst>
                  <a:ext uri="{FF2B5EF4-FFF2-40B4-BE49-F238E27FC236}">
                    <a16:creationId xmlns:a16="http://schemas.microsoft.com/office/drawing/2014/main" id="{E1D17516-8023-635B-12F3-940571CFDA91}"/>
                  </a:ext>
                </a:extLst>
              </p:cNvPr>
              <p:cNvSpPr/>
              <p:nvPr/>
            </p:nvSpPr>
            <p:spPr>
              <a:xfrm>
                <a:off x="9087916" y="4354656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6">
                  <a:shade val="15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148" name="Rectangle 147">
                <a:extLst>
                  <a:ext uri="{FF2B5EF4-FFF2-40B4-BE49-F238E27FC236}">
                    <a16:creationId xmlns:a16="http://schemas.microsoft.com/office/drawing/2014/main" id="{E4366FA8-32EF-52D5-9E75-583F45965BD9}"/>
                  </a:ext>
                </a:extLst>
              </p:cNvPr>
              <p:cNvSpPr/>
              <p:nvPr/>
            </p:nvSpPr>
            <p:spPr>
              <a:xfrm>
                <a:off x="9087916" y="4702299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6">
                  <a:shade val="15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149" name="Rectangle 148">
                <a:extLst>
                  <a:ext uri="{FF2B5EF4-FFF2-40B4-BE49-F238E27FC236}">
                    <a16:creationId xmlns:a16="http://schemas.microsoft.com/office/drawing/2014/main" id="{6BCDD442-B78D-43CA-5AC3-328726BA7FCF}"/>
                  </a:ext>
                </a:extLst>
              </p:cNvPr>
              <p:cNvSpPr/>
              <p:nvPr/>
            </p:nvSpPr>
            <p:spPr>
              <a:xfrm>
                <a:off x="9087916" y="5062299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6">
                  <a:shade val="15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</p:grpSp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B09DF613-4322-C458-DE24-FEEB804D62BC}"/>
                </a:ext>
              </a:extLst>
            </p:cNvPr>
            <p:cNvGrpSpPr/>
            <p:nvPr/>
          </p:nvGrpSpPr>
          <p:grpSpPr>
            <a:xfrm>
              <a:off x="10522104" y="3629906"/>
              <a:ext cx="360000" cy="1789946"/>
              <a:chOff x="9087916" y="3632353"/>
              <a:chExt cx="360000" cy="1789946"/>
            </a:xfrm>
          </p:grpSpPr>
          <p:sp>
            <p:nvSpPr>
              <p:cNvPr id="140" name="Rectangle 139">
                <a:extLst>
                  <a:ext uri="{FF2B5EF4-FFF2-40B4-BE49-F238E27FC236}">
                    <a16:creationId xmlns:a16="http://schemas.microsoft.com/office/drawing/2014/main" id="{0CCA2CD8-169F-EF56-E228-178C953C3042}"/>
                  </a:ext>
                </a:extLst>
              </p:cNvPr>
              <p:cNvSpPr/>
              <p:nvPr/>
            </p:nvSpPr>
            <p:spPr>
              <a:xfrm>
                <a:off x="9087916" y="3632353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6">
                  <a:shade val="15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141" name="Rectangle 140">
                <a:extLst>
                  <a:ext uri="{FF2B5EF4-FFF2-40B4-BE49-F238E27FC236}">
                    <a16:creationId xmlns:a16="http://schemas.microsoft.com/office/drawing/2014/main" id="{C709A4F9-EC4C-8E78-D661-1F901B35E092}"/>
                  </a:ext>
                </a:extLst>
              </p:cNvPr>
              <p:cNvSpPr/>
              <p:nvPr/>
            </p:nvSpPr>
            <p:spPr>
              <a:xfrm>
                <a:off x="9087916" y="3993473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6">
                  <a:shade val="15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142" name="Rectangle 141">
                <a:extLst>
                  <a:ext uri="{FF2B5EF4-FFF2-40B4-BE49-F238E27FC236}">
                    <a16:creationId xmlns:a16="http://schemas.microsoft.com/office/drawing/2014/main" id="{9599A6F4-6E03-01C8-F462-49F3EB8A1028}"/>
                  </a:ext>
                </a:extLst>
              </p:cNvPr>
              <p:cNvSpPr/>
              <p:nvPr/>
            </p:nvSpPr>
            <p:spPr>
              <a:xfrm>
                <a:off x="9087916" y="4354656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6">
                  <a:shade val="15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143" name="Rectangle 142">
                <a:extLst>
                  <a:ext uri="{FF2B5EF4-FFF2-40B4-BE49-F238E27FC236}">
                    <a16:creationId xmlns:a16="http://schemas.microsoft.com/office/drawing/2014/main" id="{0A983384-390C-33E3-7550-3DF7B208A9A5}"/>
                  </a:ext>
                </a:extLst>
              </p:cNvPr>
              <p:cNvSpPr/>
              <p:nvPr/>
            </p:nvSpPr>
            <p:spPr>
              <a:xfrm>
                <a:off x="9087916" y="4702299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6">
                  <a:shade val="15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144" name="Rectangle 143">
                <a:extLst>
                  <a:ext uri="{FF2B5EF4-FFF2-40B4-BE49-F238E27FC236}">
                    <a16:creationId xmlns:a16="http://schemas.microsoft.com/office/drawing/2014/main" id="{61E23404-AF65-8831-29FF-AC4B18913B35}"/>
                  </a:ext>
                </a:extLst>
              </p:cNvPr>
              <p:cNvSpPr/>
              <p:nvPr/>
            </p:nvSpPr>
            <p:spPr>
              <a:xfrm>
                <a:off x="9087916" y="5062299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6">
                  <a:shade val="15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</p:grp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D596161A-C0C8-C54A-67EE-CC4CA9904E56}"/>
                </a:ext>
              </a:extLst>
            </p:cNvPr>
            <p:cNvGrpSpPr/>
            <p:nvPr/>
          </p:nvGrpSpPr>
          <p:grpSpPr>
            <a:xfrm>
              <a:off x="10879303" y="3631286"/>
              <a:ext cx="360000" cy="1789946"/>
              <a:chOff x="9087916" y="3632353"/>
              <a:chExt cx="360000" cy="1789946"/>
            </a:xfrm>
          </p:grpSpPr>
          <p:sp>
            <p:nvSpPr>
              <p:cNvPr id="135" name="Rectangle 134">
                <a:extLst>
                  <a:ext uri="{FF2B5EF4-FFF2-40B4-BE49-F238E27FC236}">
                    <a16:creationId xmlns:a16="http://schemas.microsoft.com/office/drawing/2014/main" id="{C91B1CE9-A0BB-C27F-E81E-A2F0883C2D3C}"/>
                  </a:ext>
                </a:extLst>
              </p:cNvPr>
              <p:cNvSpPr/>
              <p:nvPr/>
            </p:nvSpPr>
            <p:spPr>
              <a:xfrm>
                <a:off x="9087916" y="3632353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26D42BC0-9644-A394-05E5-CB6088E28FD3}"/>
                  </a:ext>
                </a:extLst>
              </p:cNvPr>
              <p:cNvSpPr/>
              <p:nvPr/>
            </p:nvSpPr>
            <p:spPr>
              <a:xfrm>
                <a:off x="9087916" y="3993473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137" name="Rectangle 136">
                <a:extLst>
                  <a:ext uri="{FF2B5EF4-FFF2-40B4-BE49-F238E27FC236}">
                    <a16:creationId xmlns:a16="http://schemas.microsoft.com/office/drawing/2014/main" id="{05356E3F-1114-557D-2F3E-E36B8626B04D}"/>
                  </a:ext>
                </a:extLst>
              </p:cNvPr>
              <p:cNvSpPr/>
              <p:nvPr/>
            </p:nvSpPr>
            <p:spPr>
              <a:xfrm>
                <a:off x="9087916" y="4354656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138" name="Rectangle 137">
                <a:extLst>
                  <a:ext uri="{FF2B5EF4-FFF2-40B4-BE49-F238E27FC236}">
                    <a16:creationId xmlns:a16="http://schemas.microsoft.com/office/drawing/2014/main" id="{273CF16A-D07D-65A9-1197-21EDEC0726C8}"/>
                  </a:ext>
                </a:extLst>
              </p:cNvPr>
              <p:cNvSpPr/>
              <p:nvPr/>
            </p:nvSpPr>
            <p:spPr>
              <a:xfrm>
                <a:off x="9087916" y="4702299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139" name="Rectangle 138">
                <a:extLst>
                  <a:ext uri="{FF2B5EF4-FFF2-40B4-BE49-F238E27FC236}">
                    <a16:creationId xmlns:a16="http://schemas.microsoft.com/office/drawing/2014/main" id="{5DEC698C-9E5F-315D-EA29-F2D14FE8ADB3}"/>
                  </a:ext>
                </a:extLst>
              </p:cNvPr>
              <p:cNvSpPr/>
              <p:nvPr/>
            </p:nvSpPr>
            <p:spPr>
              <a:xfrm>
                <a:off x="9087916" y="5062299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</p:grpSp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39E73417-6018-2CD4-A74C-A0942A2E428D}"/>
                </a:ext>
              </a:extLst>
            </p:cNvPr>
            <p:cNvGrpSpPr/>
            <p:nvPr/>
          </p:nvGrpSpPr>
          <p:grpSpPr>
            <a:xfrm>
              <a:off x="11233153" y="3632353"/>
              <a:ext cx="360000" cy="1789946"/>
              <a:chOff x="9087916" y="3632353"/>
              <a:chExt cx="360000" cy="1789946"/>
            </a:xfrm>
          </p:grpSpPr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D551C863-5C05-D911-9E4A-3572D44D9590}"/>
                  </a:ext>
                </a:extLst>
              </p:cNvPr>
              <p:cNvSpPr/>
              <p:nvPr/>
            </p:nvSpPr>
            <p:spPr>
              <a:xfrm>
                <a:off x="9087916" y="3632353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131" name="Rectangle 130">
                <a:extLst>
                  <a:ext uri="{FF2B5EF4-FFF2-40B4-BE49-F238E27FC236}">
                    <a16:creationId xmlns:a16="http://schemas.microsoft.com/office/drawing/2014/main" id="{FC4B919A-641A-696B-748B-3451B7D99A4E}"/>
                  </a:ext>
                </a:extLst>
              </p:cNvPr>
              <p:cNvSpPr/>
              <p:nvPr/>
            </p:nvSpPr>
            <p:spPr>
              <a:xfrm>
                <a:off x="9087916" y="3993473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132" name="Rectangle 131">
                <a:extLst>
                  <a:ext uri="{FF2B5EF4-FFF2-40B4-BE49-F238E27FC236}">
                    <a16:creationId xmlns:a16="http://schemas.microsoft.com/office/drawing/2014/main" id="{42D7AC9F-ADC3-70E8-BD12-FB749AE7153D}"/>
                  </a:ext>
                </a:extLst>
              </p:cNvPr>
              <p:cNvSpPr/>
              <p:nvPr/>
            </p:nvSpPr>
            <p:spPr>
              <a:xfrm>
                <a:off x="9087916" y="4354656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133" name="Rectangle 132">
                <a:extLst>
                  <a:ext uri="{FF2B5EF4-FFF2-40B4-BE49-F238E27FC236}">
                    <a16:creationId xmlns:a16="http://schemas.microsoft.com/office/drawing/2014/main" id="{8C481865-EE0A-41F8-DF9D-511D7F4DEE09}"/>
                  </a:ext>
                </a:extLst>
              </p:cNvPr>
              <p:cNvSpPr/>
              <p:nvPr/>
            </p:nvSpPr>
            <p:spPr>
              <a:xfrm>
                <a:off x="9087916" y="4702299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134" name="Rectangle 133">
                <a:extLst>
                  <a:ext uri="{FF2B5EF4-FFF2-40B4-BE49-F238E27FC236}">
                    <a16:creationId xmlns:a16="http://schemas.microsoft.com/office/drawing/2014/main" id="{C844FD30-B9E6-DD5B-E3DF-C8FE773D747A}"/>
                  </a:ext>
                </a:extLst>
              </p:cNvPr>
              <p:cNvSpPr/>
              <p:nvPr/>
            </p:nvSpPr>
            <p:spPr>
              <a:xfrm>
                <a:off x="9087916" y="5062299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</p:grp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A3B255C3-0BE4-31B9-C645-FB76F459C103}"/>
              </a:ext>
            </a:extLst>
          </p:cNvPr>
          <p:cNvSpPr txBox="1"/>
          <p:nvPr/>
        </p:nvSpPr>
        <p:spPr>
          <a:xfrm>
            <a:off x="4410088" y="2917458"/>
            <a:ext cx="84533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T" sz="1600" dirty="0">
                <a:latin typeface="Helvetica" pitchFamily="2" charset="0"/>
              </a:rPr>
              <a:t>8° -17°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1CA1946-C3BE-CDBC-3211-9D9E82C2A3B3}"/>
              </a:ext>
            </a:extLst>
          </p:cNvPr>
          <p:cNvSpPr/>
          <p:nvPr/>
        </p:nvSpPr>
        <p:spPr>
          <a:xfrm>
            <a:off x="4410088" y="2650435"/>
            <a:ext cx="763111" cy="2670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F3F46C-040E-6BE8-B0A3-8910DCDC1C3B}"/>
              </a:ext>
            </a:extLst>
          </p:cNvPr>
          <p:cNvSpPr txBox="1"/>
          <p:nvPr/>
        </p:nvSpPr>
        <p:spPr>
          <a:xfrm>
            <a:off x="4410088" y="2645168"/>
            <a:ext cx="9997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600" dirty="0">
                <a:latin typeface="Helvetica" pitchFamily="2" charset="0"/>
              </a:rPr>
              <a:t>20° -27°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D90D85-119D-4955-7220-9B282811E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010D1EF-E387-E1B7-1420-22AC39368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3602520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1B7103-B4FC-3CB8-69DE-8432064476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D4BB8-53BD-EC50-4EC5-B57CD1B6A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/>
              <a:t>Motivation: ISGQR in </a:t>
            </a:r>
            <a:r>
              <a:rPr lang="en-IT" baseline="30000"/>
              <a:t>120</a:t>
            </a:r>
            <a:r>
              <a:rPr lang="en-IT"/>
              <a:t>Sn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0FD5AF3-E6B2-B84C-8521-488134F07F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533913" y="1381350"/>
            <a:ext cx="2479606" cy="6660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D98A238-4BD7-616A-77D2-194DCEFB9CCC}"/>
              </a:ext>
            </a:extLst>
          </p:cNvPr>
          <p:cNvSpPr txBox="1"/>
          <p:nvPr/>
        </p:nvSpPr>
        <p:spPr>
          <a:xfrm>
            <a:off x="6755027" y="5950127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>
                <a:solidFill>
                  <a:schemeClr val="bg1"/>
                </a:solidFill>
              </a:rPr>
              <a:t>E*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2DB1D71-9874-F676-85A3-6BCC0C877BEF}"/>
              </a:ext>
            </a:extLst>
          </p:cNvPr>
          <p:cNvSpPr txBox="1"/>
          <p:nvPr/>
        </p:nvSpPr>
        <p:spPr>
          <a:xfrm>
            <a:off x="2804983" y="5950127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>
                <a:solidFill>
                  <a:schemeClr val="bg1"/>
                </a:solidFill>
              </a:rPr>
              <a:t>S</a:t>
            </a:r>
            <a:r>
              <a:rPr lang="en-IT" sz="2000" baseline="-25000">
                <a:solidFill>
                  <a:schemeClr val="bg1"/>
                </a:solidFill>
              </a:rPr>
              <a:t>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C53FF7A-7FC0-7371-FAA7-4E403F7586F1}"/>
              </a:ext>
            </a:extLst>
          </p:cNvPr>
          <p:cNvSpPr txBox="1"/>
          <p:nvPr/>
        </p:nvSpPr>
        <p:spPr>
          <a:xfrm>
            <a:off x="239818" y="5950127"/>
            <a:ext cx="6586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>
                <a:solidFill>
                  <a:schemeClr val="bg1"/>
                </a:solidFill>
              </a:rPr>
              <a:t>g.s.</a:t>
            </a:r>
          </a:p>
        </p:txBody>
      </p:sp>
      <p:pic>
        <p:nvPicPr>
          <p:cNvPr id="12" name="Picture 69" descr="povnuc_pdr">
            <a:extLst>
              <a:ext uri="{FF2B5EF4-FFF2-40B4-BE49-F238E27FC236}">
                <a16:creationId xmlns:a16="http://schemas.microsoft.com/office/drawing/2014/main" id="{83700A3C-B3CF-1C1C-5E6A-6B4A86F2D8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3961" y="2974513"/>
            <a:ext cx="1625436" cy="11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 descr="dipole2">
            <a:extLst>
              <a:ext uri="{FF2B5EF4-FFF2-40B4-BE49-F238E27FC236}">
                <a16:creationId xmlns:a16="http://schemas.microsoft.com/office/drawing/2014/main" id="{8EB89DA5-ACA7-9BB9-14DF-F3AB83D1CF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2906" y="2974449"/>
            <a:ext cx="1728192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46F1719-CA3A-D537-5994-78879C69F293}"/>
              </a:ext>
            </a:extLst>
          </p:cNvPr>
          <p:cNvSpPr txBox="1"/>
          <p:nvPr/>
        </p:nvSpPr>
        <p:spPr>
          <a:xfrm>
            <a:off x="1353961" y="2353654"/>
            <a:ext cx="1625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400" b="1">
                <a:solidFill>
                  <a:schemeClr val="accent3"/>
                </a:solidFill>
              </a:rPr>
              <a:t>PDR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1F84A2-679A-4B40-5A2E-E78FE3325AD8}"/>
              </a:ext>
            </a:extLst>
          </p:cNvPr>
          <p:cNvSpPr txBox="1"/>
          <p:nvPr/>
        </p:nvSpPr>
        <p:spPr>
          <a:xfrm>
            <a:off x="4845572" y="2353654"/>
            <a:ext cx="17281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400" b="1">
                <a:solidFill>
                  <a:srgbClr val="FF9300"/>
                </a:solidFill>
              </a:rPr>
              <a:t>GDR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D1A823-3A69-4FC4-76C9-7F970692720E}"/>
              </a:ext>
            </a:extLst>
          </p:cNvPr>
          <p:cNvSpPr txBox="1"/>
          <p:nvPr/>
        </p:nvSpPr>
        <p:spPr>
          <a:xfrm>
            <a:off x="3160600" y="2353653"/>
            <a:ext cx="1546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400" b="1">
                <a:solidFill>
                  <a:srgbClr val="0432FF"/>
                </a:solidFill>
              </a:rPr>
              <a:t>GQR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4C6C9D5-3101-AEC0-B79A-6C2A3C6E1199}"/>
              </a:ext>
            </a:extLst>
          </p:cNvPr>
          <p:cNvSpPr txBox="1"/>
          <p:nvPr/>
        </p:nvSpPr>
        <p:spPr>
          <a:xfrm>
            <a:off x="239818" y="1599782"/>
            <a:ext cx="1159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2400" b="1" dirty="0">
                <a:solidFill>
                  <a:srgbClr val="C00000"/>
                </a:solidFill>
              </a:rPr>
              <a:t>Aim: </a:t>
            </a:r>
            <a:r>
              <a:rPr lang="en-IT" sz="2400" dirty="0"/>
              <a:t>measure the ISGQR gamma decay in </a:t>
            </a:r>
            <a:r>
              <a:rPr lang="en-IT" sz="2400" baseline="30000" dirty="0"/>
              <a:t>208</a:t>
            </a:r>
            <a:r>
              <a:rPr lang="en-IT" sz="2400" dirty="0"/>
              <a:t>Pb &amp; </a:t>
            </a:r>
            <a:r>
              <a:rPr lang="en-IT" sz="2400" baseline="30000" dirty="0"/>
              <a:t>120</a:t>
            </a:r>
            <a:r>
              <a:rPr lang="en-IT" sz="2400" dirty="0"/>
              <a:t>Sn with inelastic proton scattering</a:t>
            </a:r>
          </a:p>
        </p:txBody>
      </p:sp>
      <p:pic>
        <p:nvPicPr>
          <p:cNvPr id="21" name="Picture 6" descr="quadr">
            <a:extLst>
              <a:ext uri="{FF2B5EF4-FFF2-40B4-BE49-F238E27FC236}">
                <a16:creationId xmlns:a16="http://schemas.microsoft.com/office/drawing/2014/main" id="{3A93B184-FAA5-1748-F338-A13F558C63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0600" y="2974513"/>
            <a:ext cx="1521104" cy="11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C700498-28B2-D43E-4BC5-39ACD3CBA19B}"/>
              </a:ext>
            </a:extLst>
          </p:cNvPr>
          <p:cNvSpPr txBox="1"/>
          <p:nvPr/>
        </p:nvSpPr>
        <p:spPr>
          <a:xfrm>
            <a:off x="6754965" y="2061447"/>
            <a:ext cx="4850546" cy="153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2000" b="1" dirty="0">
                <a:solidFill>
                  <a:schemeClr val="accent6"/>
                </a:solidFill>
              </a:rPr>
              <a:t>A Resonance:</a:t>
            </a:r>
          </a:p>
          <a:p>
            <a:pPr marL="342900" indent="-342900">
              <a:lnSpc>
                <a:spcPct val="120000"/>
              </a:lnSpc>
              <a:buClr>
                <a:schemeClr val="accent3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2"/>
                </a:solidFill>
              </a:rPr>
              <a:t>Macroscopically:</a:t>
            </a:r>
            <a:r>
              <a:rPr lang="en-GB" sz="2000" dirty="0"/>
              <a:t> oscillation of </a:t>
            </a:r>
            <a:r>
              <a:rPr lang="en-GB" sz="2000" b="1" dirty="0">
                <a:solidFill>
                  <a:srgbClr val="0070C0"/>
                </a:solidFill>
              </a:rPr>
              <a:t>n</a:t>
            </a:r>
            <a:r>
              <a:rPr lang="en-GB" sz="2000" dirty="0"/>
              <a:t> and </a:t>
            </a:r>
            <a:r>
              <a:rPr lang="en-GB" sz="2000" b="1" dirty="0">
                <a:solidFill>
                  <a:srgbClr val="C00000"/>
                </a:solidFill>
              </a:rPr>
              <a:t>p</a:t>
            </a:r>
            <a:r>
              <a:rPr lang="en-GB" sz="2000" dirty="0"/>
              <a:t>;</a:t>
            </a:r>
          </a:p>
          <a:p>
            <a:pPr marL="342900" indent="-342900">
              <a:lnSpc>
                <a:spcPct val="120000"/>
              </a:lnSpc>
              <a:buClr>
                <a:schemeClr val="accent3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C00000"/>
                </a:solidFill>
              </a:rPr>
              <a:t>Microscopically:</a:t>
            </a:r>
            <a:r>
              <a:rPr lang="en-GB" sz="2000" dirty="0"/>
              <a:t> superposition of p-h excitations;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1EB8FBA-4393-CCD6-D05E-63A3C73DB473}"/>
                  </a:ext>
                </a:extLst>
              </p:cNvPr>
              <p:cNvSpPr txBox="1"/>
              <p:nvPr/>
            </p:nvSpPr>
            <p:spPr>
              <a:xfrm>
                <a:off x="7037750" y="3676245"/>
                <a:ext cx="4567760" cy="26464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GB" sz="2000" b="1" dirty="0">
                    <a:solidFill>
                      <a:schemeClr val="accent6"/>
                    </a:solidFill>
                  </a:rPr>
                  <a:t>Why ISGQR </a:t>
                </a:r>
                <a14:m>
                  <m:oMath xmlns:m="http://schemas.openxmlformats.org/officeDocument/2006/math">
                    <m:r>
                      <a:rPr lang="en-GB" sz="2000" b="1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en-GB" sz="2000" b="1" dirty="0">
                    <a:solidFill>
                      <a:schemeClr val="accent6"/>
                    </a:solidFill>
                  </a:rPr>
                  <a:t>-decay and </a:t>
                </a:r>
                <a14:m>
                  <m:oMath xmlns:m="http://schemas.openxmlformats.org/officeDocument/2006/math">
                    <m:r>
                      <a:rPr lang="en-GB" sz="2000" b="1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en-GB" sz="2000" b="1" dirty="0">
                    <a:solidFill>
                      <a:schemeClr val="accent6"/>
                    </a:solidFill>
                  </a:rPr>
                  <a:t>-strength?</a:t>
                </a:r>
              </a:p>
              <a:p>
                <a:pPr marL="457200" indent="-457200">
                  <a:lnSpc>
                    <a:spcPct val="120000"/>
                  </a:lnSpc>
                  <a:buAutoNum type="arabicParenR"/>
                </a:pPr>
                <a:r>
                  <a:rPr lang="en-GB" sz="2000" dirty="0">
                    <a:solidFill>
                      <a:schemeClr val="tx1"/>
                    </a:solidFill>
                  </a:rPr>
                  <a:t>very little is known;</a:t>
                </a:r>
              </a:p>
              <a:p>
                <a:pPr marL="457200" indent="-457200">
                  <a:lnSpc>
                    <a:spcPct val="120000"/>
                  </a:lnSpc>
                  <a:buAutoNum type="arabicParenR"/>
                </a:pPr>
                <a:r>
                  <a:rPr lang="en-GB" sz="2000" dirty="0">
                    <a:solidFill>
                      <a:schemeClr val="tx1"/>
                    </a:solidFill>
                  </a:rPr>
                  <a:t>the measurements of the </a:t>
                </a:r>
                <a14:m>
                  <m:oMath xmlns:m="http://schemas.openxmlformats.org/officeDocument/2006/math">
                    <m:r>
                      <a:rPr lang="en-GB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GB" sz="2000" dirty="0">
                    <a:solidFill>
                      <a:schemeClr val="tx1"/>
                    </a:solidFill>
                  </a:rPr>
                  <a:t>-branching ratios could test the microscopic structure;</a:t>
                </a:r>
              </a:p>
              <a:p>
                <a:pPr marL="457200" indent="-457200">
                  <a:lnSpc>
                    <a:spcPct val="120000"/>
                  </a:lnSpc>
                  <a:buFontTx/>
                  <a:buAutoNum type="arabicParenR"/>
                </a:pPr>
                <a:r>
                  <a:rPr lang="en-GB" sz="2000" dirty="0">
                    <a:solidFill>
                      <a:schemeClr val="tx1"/>
                    </a:solidFill>
                  </a:rPr>
                  <a:t>access to more exclusive properties associated with their wave function.</a:t>
                </a:r>
                <a:endParaRPr lang="en-IT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1EB8FBA-4393-CCD6-D05E-63A3C73DB4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7750" y="3676245"/>
                <a:ext cx="4567760" cy="2646430"/>
              </a:xfrm>
              <a:prstGeom prst="rect">
                <a:avLst/>
              </a:prstGeom>
              <a:blipFill>
                <a:blip r:embed="rId6"/>
                <a:stretch>
                  <a:fillRect l="-1108" r="-1385" b="-334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888AD74-5BBF-9DF3-0897-2185936A21A6}"/>
              </a:ext>
            </a:extLst>
          </p:cNvPr>
          <p:cNvCxnSpPr>
            <a:stCxn id="12" idx="2"/>
          </p:cNvCxnSpPr>
          <p:nvPr/>
        </p:nvCxnSpPr>
        <p:spPr>
          <a:xfrm>
            <a:off x="2166679" y="4126513"/>
            <a:ext cx="638304" cy="597887"/>
          </a:xfrm>
          <a:prstGeom prst="straightConnector1">
            <a:avLst/>
          </a:prstGeom>
          <a:ln w="762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72AB13B-3FF2-026C-792D-6F60FD43B591}"/>
              </a:ext>
            </a:extLst>
          </p:cNvPr>
          <p:cNvCxnSpPr>
            <a:cxnSpLocks/>
          </p:cNvCxnSpPr>
          <p:nvPr/>
        </p:nvCxnSpPr>
        <p:spPr>
          <a:xfrm>
            <a:off x="3944515" y="4126513"/>
            <a:ext cx="405812" cy="597887"/>
          </a:xfrm>
          <a:prstGeom prst="straightConnector1">
            <a:avLst/>
          </a:prstGeom>
          <a:ln w="7620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11895F5-74DB-F413-983D-BA6837D6B473}"/>
              </a:ext>
            </a:extLst>
          </p:cNvPr>
          <p:cNvCxnSpPr>
            <a:cxnSpLocks/>
            <a:stCxn id="13" idx="2"/>
          </p:cNvCxnSpPr>
          <p:nvPr/>
        </p:nvCxnSpPr>
        <p:spPr>
          <a:xfrm flipH="1">
            <a:off x="5154251" y="4126577"/>
            <a:ext cx="572751" cy="417714"/>
          </a:xfrm>
          <a:prstGeom prst="straightConnector1">
            <a:avLst/>
          </a:prstGeom>
          <a:ln w="76200">
            <a:solidFill>
              <a:srgbClr val="FF9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FD24845B-B1FE-4DD7-ED43-2D9A2B23BB65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BB64A7-0B22-76AE-04F1-973B1513B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5D8AE9-05CD-917D-55C2-82045A902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237293792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97DF70-D036-B7FD-D365-FEB6E14893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6F5B2-9EC1-3BC2-FD67-E7522354B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T" baseline="30000" dirty="0"/>
              <a:t>64</a:t>
            </a:r>
            <a:r>
              <a:rPr lang="en-IT" dirty="0"/>
              <a:t>N</a:t>
            </a:r>
            <a:r>
              <a:rPr lang="en-IT" cap="none" dirty="0"/>
              <a:t>i</a:t>
            </a:r>
            <a:r>
              <a:rPr lang="en-IT" dirty="0"/>
              <a:t> ONLINE Results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2C63888-16F8-3058-9EBC-3C9B08400DAD}"/>
              </a:ext>
            </a:extLst>
          </p:cNvPr>
          <p:cNvSpPr/>
          <p:nvPr/>
        </p:nvSpPr>
        <p:spPr>
          <a:xfrm>
            <a:off x="11487150" y="1712423"/>
            <a:ext cx="118360" cy="3513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9ABAC6-2681-B205-CB6F-D1198A20063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47656" y="2054577"/>
            <a:ext cx="5643044" cy="431999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3085CE4-ECB8-C500-1442-9019F8CBD37B}"/>
              </a:ext>
            </a:extLst>
          </p:cNvPr>
          <p:cNvSpPr txBox="1"/>
          <p:nvPr/>
        </p:nvSpPr>
        <p:spPr>
          <a:xfrm>
            <a:off x="446534" y="1675352"/>
            <a:ext cx="5300020" cy="799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IT" sz="2000" dirty="0"/>
              <a:t>Evidence of discrete states with a selection on KRATTA small angles.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20C4E0-BFBB-A700-E518-74F3927F037C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24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2991BA8-20B7-85CA-904A-B4A6B5D733E6}"/>
              </a:ext>
            </a:extLst>
          </p:cNvPr>
          <p:cNvGrpSpPr>
            <a:grpSpLocks noChangeAspect="1"/>
          </p:cNvGrpSpPr>
          <p:nvPr/>
        </p:nvGrpSpPr>
        <p:grpSpPr>
          <a:xfrm>
            <a:off x="2964300" y="3625804"/>
            <a:ext cx="1557709" cy="1116000"/>
            <a:chOff x="9087916" y="3629906"/>
            <a:chExt cx="2505237" cy="1794840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4557BB9-E4A2-1780-83C9-36C881C45B71}"/>
                </a:ext>
              </a:extLst>
            </p:cNvPr>
            <p:cNvGrpSpPr/>
            <p:nvPr/>
          </p:nvGrpSpPr>
          <p:grpSpPr>
            <a:xfrm>
              <a:off x="9087916" y="3632353"/>
              <a:ext cx="360000" cy="1789946"/>
              <a:chOff x="9087916" y="3632353"/>
              <a:chExt cx="360000" cy="1789946"/>
            </a:xfrm>
          </p:grpSpPr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ED8828B4-90A4-9744-FEDC-C42851DEF99E}"/>
                  </a:ext>
                </a:extLst>
              </p:cNvPr>
              <p:cNvSpPr/>
              <p:nvPr/>
            </p:nvSpPr>
            <p:spPr>
              <a:xfrm>
                <a:off x="9087916" y="3632353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AE7BBFFC-198E-F0BD-2402-96582FB11F30}"/>
                  </a:ext>
                </a:extLst>
              </p:cNvPr>
              <p:cNvSpPr/>
              <p:nvPr/>
            </p:nvSpPr>
            <p:spPr>
              <a:xfrm>
                <a:off x="9087916" y="3993473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FE9AAAAE-AEE1-8746-8479-5601E7E441A2}"/>
                  </a:ext>
                </a:extLst>
              </p:cNvPr>
              <p:cNvSpPr/>
              <p:nvPr/>
            </p:nvSpPr>
            <p:spPr>
              <a:xfrm>
                <a:off x="9087916" y="4354656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208D9F89-9E82-E94B-2532-AE95944AAE71}"/>
                  </a:ext>
                </a:extLst>
              </p:cNvPr>
              <p:cNvSpPr/>
              <p:nvPr/>
            </p:nvSpPr>
            <p:spPr>
              <a:xfrm>
                <a:off x="9087916" y="4702299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B0582584-A2B8-55C5-BA2F-E5294E05114E}"/>
                  </a:ext>
                </a:extLst>
              </p:cNvPr>
              <p:cNvSpPr/>
              <p:nvPr/>
            </p:nvSpPr>
            <p:spPr>
              <a:xfrm>
                <a:off x="9087916" y="5062299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1D31D99-FFDA-8B54-F45F-F0C2B752DA0D}"/>
                </a:ext>
              </a:extLst>
            </p:cNvPr>
            <p:cNvGrpSpPr/>
            <p:nvPr/>
          </p:nvGrpSpPr>
          <p:grpSpPr>
            <a:xfrm>
              <a:off x="9445115" y="3633733"/>
              <a:ext cx="360000" cy="1789946"/>
              <a:chOff x="9087916" y="3632353"/>
              <a:chExt cx="360000" cy="1789946"/>
            </a:xfrm>
          </p:grpSpPr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60BC4AD9-B251-34CA-5586-512F16F31ACA}"/>
                  </a:ext>
                </a:extLst>
              </p:cNvPr>
              <p:cNvSpPr/>
              <p:nvPr/>
            </p:nvSpPr>
            <p:spPr>
              <a:xfrm>
                <a:off x="9087916" y="3632353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E0A40FFF-3EE0-C8F0-1181-4F9D356AE5C3}"/>
                  </a:ext>
                </a:extLst>
              </p:cNvPr>
              <p:cNvSpPr/>
              <p:nvPr/>
            </p:nvSpPr>
            <p:spPr>
              <a:xfrm>
                <a:off x="9087916" y="3993473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E8EBAA1E-6684-5195-5099-089BD2B5EBB9}"/>
                  </a:ext>
                </a:extLst>
              </p:cNvPr>
              <p:cNvSpPr/>
              <p:nvPr/>
            </p:nvSpPr>
            <p:spPr>
              <a:xfrm>
                <a:off x="9087916" y="4354656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7341111D-DE7D-02A8-2499-146C2667A2BA}"/>
                  </a:ext>
                </a:extLst>
              </p:cNvPr>
              <p:cNvSpPr/>
              <p:nvPr/>
            </p:nvSpPr>
            <p:spPr>
              <a:xfrm>
                <a:off x="9087916" y="4702299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F4347A5C-6B44-1AD0-B657-F65116FB22BC}"/>
                  </a:ext>
                </a:extLst>
              </p:cNvPr>
              <p:cNvSpPr/>
              <p:nvPr/>
            </p:nvSpPr>
            <p:spPr>
              <a:xfrm>
                <a:off x="9087916" y="5062299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3E078CD-8156-A75A-90BC-8B1C85450024}"/>
                </a:ext>
              </a:extLst>
            </p:cNvPr>
            <p:cNvGrpSpPr/>
            <p:nvPr/>
          </p:nvGrpSpPr>
          <p:grpSpPr>
            <a:xfrm>
              <a:off x="9811322" y="3634800"/>
              <a:ext cx="360000" cy="1789946"/>
              <a:chOff x="9087916" y="3632353"/>
              <a:chExt cx="360000" cy="1789946"/>
            </a:xfrm>
          </p:grpSpPr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D5C482DE-7597-E596-DA66-4437FB950A23}"/>
                  </a:ext>
                </a:extLst>
              </p:cNvPr>
              <p:cNvSpPr/>
              <p:nvPr/>
            </p:nvSpPr>
            <p:spPr>
              <a:xfrm>
                <a:off x="9087916" y="3632353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6">
                  <a:shade val="15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 dirty="0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A1FFC72F-B44B-C8B7-BE6F-D06383660728}"/>
                  </a:ext>
                </a:extLst>
              </p:cNvPr>
              <p:cNvSpPr/>
              <p:nvPr/>
            </p:nvSpPr>
            <p:spPr>
              <a:xfrm>
                <a:off x="9087916" y="3993473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6">
                  <a:shade val="15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B0167616-AA21-2809-F90C-19A55C5F5A92}"/>
                  </a:ext>
                </a:extLst>
              </p:cNvPr>
              <p:cNvSpPr/>
              <p:nvPr/>
            </p:nvSpPr>
            <p:spPr>
              <a:xfrm>
                <a:off x="9087916" y="4354656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6">
                  <a:shade val="15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4A249F1A-41E2-F3E1-C086-2B97632A8820}"/>
                  </a:ext>
                </a:extLst>
              </p:cNvPr>
              <p:cNvSpPr/>
              <p:nvPr/>
            </p:nvSpPr>
            <p:spPr>
              <a:xfrm>
                <a:off x="9087916" y="4702299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6">
                  <a:shade val="15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BA2EB056-CADC-DD55-3293-90398E5A6636}"/>
                  </a:ext>
                </a:extLst>
              </p:cNvPr>
              <p:cNvSpPr/>
              <p:nvPr/>
            </p:nvSpPr>
            <p:spPr>
              <a:xfrm>
                <a:off x="9087916" y="5062299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6">
                  <a:shade val="15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10A02CB-A0D6-83D6-25BA-654254ACB85D}"/>
                </a:ext>
              </a:extLst>
            </p:cNvPr>
            <p:cNvGrpSpPr/>
            <p:nvPr/>
          </p:nvGrpSpPr>
          <p:grpSpPr>
            <a:xfrm>
              <a:off x="10522104" y="3629906"/>
              <a:ext cx="360000" cy="1789946"/>
              <a:chOff x="9087916" y="3632353"/>
              <a:chExt cx="360000" cy="1789946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4349BEB5-00E4-B514-607D-37A0A604BA2A}"/>
                  </a:ext>
                </a:extLst>
              </p:cNvPr>
              <p:cNvSpPr/>
              <p:nvPr/>
            </p:nvSpPr>
            <p:spPr>
              <a:xfrm>
                <a:off x="9087916" y="3632353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6">
                  <a:shade val="15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D7F89402-3726-6E71-6593-F290DFC546D8}"/>
                  </a:ext>
                </a:extLst>
              </p:cNvPr>
              <p:cNvSpPr/>
              <p:nvPr/>
            </p:nvSpPr>
            <p:spPr>
              <a:xfrm>
                <a:off x="9087916" y="3993473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6">
                  <a:shade val="15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1E59FB11-E105-F763-8664-E512B726AA9E}"/>
                  </a:ext>
                </a:extLst>
              </p:cNvPr>
              <p:cNvSpPr/>
              <p:nvPr/>
            </p:nvSpPr>
            <p:spPr>
              <a:xfrm>
                <a:off x="9087916" y="4354656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6">
                  <a:shade val="15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9341640D-DFC3-6737-A1D0-B0CD7E956F2E}"/>
                  </a:ext>
                </a:extLst>
              </p:cNvPr>
              <p:cNvSpPr/>
              <p:nvPr/>
            </p:nvSpPr>
            <p:spPr>
              <a:xfrm>
                <a:off x="9087916" y="4702299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6">
                  <a:shade val="15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3E51437E-DDF6-04CC-A6B6-FE9F084E870A}"/>
                  </a:ext>
                </a:extLst>
              </p:cNvPr>
              <p:cNvSpPr/>
              <p:nvPr/>
            </p:nvSpPr>
            <p:spPr>
              <a:xfrm>
                <a:off x="9087916" y="5062299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6">
                  <a:shade val="15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CBBDFF9-CBA9-3356-395E-10898C1E927E}"/>
                </a:ext>
              </a:extLst>
            </p:cNvPr>
            <p:cNvGrpSpPr/>
            <p:nvPr/>
          </p:nvGrpSpPr>
          <p:grpSpPr>
            <a:xfrm>
              <a:off x="10879303" y="3631286"/>
              <a:ext cx="360000" cy="1789946"/>
              <a:chOff x="9087916" y="3632353"/>
              <a:chExt cx="360000" cy="1789946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F320E953-72BE-FCBB-2BAE-F2F110AA8852}"/>
                  </a:ext>
                </a:extLst>
              </p:cNvPr>
              <p:cNvSpPr/>
              <p:nvPr/>
            </p:nvSpPr>
            <p:spPr>
              <a:xfrm>
                <a:off x="9087916" y="3632353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54F5C0D4-B300-9D38-73D1-F39D39564E30}"/>
                  </a:ext>
                </a:extLst>
              </p:cNvPr>
              <p:cNvSpPr/>
              <p:nvPr/>
            </p:nvSpPr>
            <p:spPr>
              <a:xfrm>
                <a:off x="9087916" y="3993473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11CF6F1E-349E-4733-70AC-21DAC5EA0979}"/>
                  </a:ext>
                </a:extLst>
              </p:cNvPr>
              <p:cNvSpPr/>
              <p:nvPr/>
            </p:nvSpPr>
            <p:spPr>
              <a:xfrm>
                <a:off x="9087916" y="4354656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943C0FB6-9A7A-570D-3988-729447ED93D0}"/>
                  </a:ext>
                </a:extLst>
              </p:cNvPr>
              <p:cNvSpPr/>
              <p:nvPr/>
            </p:nvSpPr>
            <p:spPr>
              <a:xfrm>
                <a:off x="9087916" y="4702299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91AE50A1-7DA1-D2EF-E814-AB6E8887CECE}"/>
                  </a:ext>
                </a:extLst>
              </p:cNvPr>
              <p:cNvSpPr/>
              <p:nvPr/>
            </p:nvSpPr>
            <p:spPr>
              <a:xfrm>
                <a:off x="9087916" y="5062299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1F6CD76D-2CBD-23C1-A2AA-9AADE88572FE}"/>
                </a:ext>
              </a:extLst>
            </p:cNvPr>
            <p:cNvGrpSpPr/>
            <p:nvPr/>
          </p:nvGrpSpPr>
          <p:grpSpPr>
            <a:xfrm>
              <a:off x="11233153" y="3632353"/>
              <a:ext cx="360000" cy="1789946"/>
              <a:chOff x="9087916" y="3632353"/>
              <a:chExt cx="360000" cy="1789946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B046E36-5D32-9D21-D7BB-1E349F764B94}"/>
                  </a:ext>
                </a:extLst>
              </p:cNvPr>
              <p:cNvSpPr/>
              <p:nvPr/>
            </p:nvSpPr>
            <p:spPr>
              <a:xfrm>
                <a:off x="9087916" y="3632353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D7F3FBB7-F998-9F7C-F34A-F2F22B1E8DAE}"/>
                  </a:ext>
                </a:extLst>
              </p:cNvPr>
              <p:cNvSpPr/>
              <p:nvPr/>
            </p:nvSpPr>
            <p:spPr>
              <a:xfrm>
                <a:off x="9087916" y="3993473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DFAA07EA-A3F3-9C00-ABBA-3E6EDED382DF}"/>
                  </a:ext>
                </a:extLst>
              </p:cNvPr>
              <p:cNvSpPr/>
              <p:nvPr/>
            </p:nvSpPr>
            <p:spPr>
              <a:xfrm>
                <a:off x="9087916" y="4354656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5B220F05-24F7-33B0-128E-8C96D12949EC}"/>
                  </a:ext>
                </a:extLst>
              </p:cNvPr>
              <p:cNvSpPr/>
              <p:nvPr/>
            </p:nvSpPr>
            <p:spPr>
              <a:xfrm>
                <a:off x="9087916" y="4702299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AC7BE82-F6B6-B794-DC4D-F6AA6E2A242B}"/>
                  </a:ext>
                </a:extLst>
              </p:cNvPr>
              <p:cNvSpPr/>
              <p:nvPr/>
            </p:nvSpPr>
            <p:spPr>
              <a:xfrm>
                <a:off x="9087916" y="5062299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</p:grp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0EACE26F-EE8A-9B7E-8B6D-85CBED85CDAC}"/>
              </a:ext>
            </a:extLst>
          </p:cNvPr>
          <p:cNvSpPr txBox="1"/>
          <p:nvPr/>
        </p:nvSpPr>
        <p:spPr>
          <a:xfrm rot="19467670">
            <a:off x="3493008" y="4708473"/>
            <a:ext cx="2310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cap="all" dirty="0">
                <a:solidFill>
                  <a:schemeClr val="bg2">
                    <a:lumMod val="90000"/>
                  </a:schemeClr>
                </a:solidFill>
              </a:rPr>
              <a:t>Preliminary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FF311E-DFA3-64D5-BF73-B9577D5F6422}"/>
              </a:ext>
            </a:extLst>
          </p:cNvPr>
          <p:cNvSpPr txBox="1"/>
          <p:nvPr/>
        </p:nvSpPr>
        <p:spPr>
          <a:xfrm>
            <a:off x="4361668" y="2629501"/>
            <a:ext cx="84533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T" sz="1600" dirty="0">
                <a:latin typeface="Helvetica" pitchFamily="2" charset="0"/>
              </a:rPr>
              <a:t>8° -17°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A521CB-5EF9-5A05-0386-325E33715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B4C5D98A-ECDA-7F94-00BA-059ECAE36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166769693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BC31C2-9CF6-9531-3253-94669A6F90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F98D1-3115-7FFC-1D0F-EB36FB891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T" baseline="30000" dirty="0"/>
              <a:t>64</a:t>
            </a:r>
            <a:r>
              <a:rPr lang="en-IT" dirty="0"/>
              <a:t>N</a:t>
            </a:r>
            <a:r>
              <a:rPr lang="en-IT" cap="none" dirty="0"/>
              <a:t>i</a:t>
            </a:r>
            <a:r>
              <a:rPr lang="en-IT" dirty="0"/>
              <a:t> ONLINE Results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6A5F663-FA73-0E8B-FCD7-79406A7C0A06}"/>
              </a:ext>
            </a:extLst>
          </p:cNvPr>
          <p:cNvSpPr/>
          <p:nvPr/>
        </p:nvSpPr>
        <p:spPr>
          <a:xfrm>
            <a:off x="11487150" y="1712423"/>
            <a:ext cx="118360" cy="3513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E94DFFB-F010-BFE4-E2AF-7CF71CAEB793}"/>
              </a:ext>
            </a:extLst>
          </p:cNvPr>
          <p:cNvSpPr txBox="1"/>
          <p:nvPr/>
        </p:nvSpPr>
        <p:spPr>
          <a:xfrm>
            <a:off x="446534" y="1675352"/>
            <a:ext cx="5300020" cy="799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IT" sz="2000" dirty="0"/>
              <a:t>Evidence of discrete states with a selection on KRATTA small angles.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1329233-A627-130F-3901-3FBBBA8B983E}"/>
              </a:ext>
            </a:extLst>
          </p:cNvPr>
          <p:cNvGrpSpPr/>
          <p:nvPr/>
        </p:nvGrpSpPr>
        <p:grpSpPr>
          <a:xfrm>
            <a:off x="447656" y="2054577"/>
            <a:ext cx="5643045" cy="4320000"/>
            <a:chOff x="447656" y="2054577"/>
            <a:chExt cx="5643045" cy="4320000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F5E55E09-52A6-AF5A-9F3C-C7D6293EC8CB}"/>
                </a:ext>
              </a:extLst>
            </p:cNvPr>
            <p:cNvGrpSpPr/>
            <p:nvPr/>
          </p:nvGrpSpPr>
          <p:grpSpPr>
            <a:xfrm>
              <a:off x="447656" y="2054577"/>
              <a:ext cx="5643045" cy="4320000"/>
              <a:chOff x="6548954" y="2068023"/>
              <a:chExt cx="5643045" cy="4320000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38B4C604-F3CB-4604-6132-63D069B0E0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/>
              <a:stretch/>
            </p:blipFill>
            <p:spPr>
              <a:xfrm>
                <a:off x="6548954" y="2068023"/>
                <a:ext cx="5643045" cy="4320000"/>
              </a:xfrm>
              <a:prstGeom prst="rect">
                <a:avLst/>
              </a:prstGeom>
            </p:spPr>
          </p:pic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39EC7070-5AB1-F16B-CFC7-B24AB2A98B61}"/>
                  </a:ext>
                </a:extLst>
              </p:cNvPr>
              <p:cNvCxnSpPr/>
              <p:nvPr/>
            </p:nvCxnSpPr>
            <p:spPr>
              <a:xfrm>
                <a:off x="9645650" y="4091007"/>
                <a:ext cx="0" cy="667827"/>
              </a:xfrm>
              <a:prstGeom prst="straightConnector1">
                <a:avLst/>
              </a:prstGeom>
              <a:ln w="5715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53A64229-73AA-2926-49F7-73871C4BF5E1}"/>
                  </a:ext>
                </a:extLst>
              </p:cNvPr>
              <p:cNvCxnSpPr/>
              <p:nvPr/>
            </p:nvCxnSpPr>
            <p:spPr>
              <a:xfrm>
                <a:off x="8686113" y="3423180"/>
                <a:ext cx="0" cy="667827"/>
              </a:xfrm>
              <a:prstGeom prst="straightConnector1">
                <a:avLst/>
              </a:prstGeom>
              <a:ln w="57150"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FBFECC6B-216B-C802-BACD-ADC5365648CE}"/>
                  </a:ext>
                </a:extLst>
              </p:cNvPr>
              <p:cNvCxnSpPr/>
              <p:nvPr/>
            </p:nvCxnSpPr>
            <p:spPr>
              <a:xfrm>
                <a:off x="7917424" y="2645938"/>
                <a:ext cx="0" cy="667827"/>
              </a:xfrm>
              <a:prstGeom prst="straightConnector1">
                <a:avLst/>
              </a:prstGeom>
              <a:ln w="5715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BBBE2510-C0EE-E82B-F116-BE8FBF6BA343}"/>
                  </a:ext>
                </a:extLst>
              </p:cNvPr>
              <p:cNvCxnSpPr/>
              <p:nvPr/>
            </p:nvCxnSpPr>
            <p:spPr>
              <a:xfrm>
                <a:off x="7719544" y="2645938"/>
                <a:ext cx="0" cy="667827"/>
              </a:xfrm>
              <a:prstGeom prst="straightConnector1">
                <a:avLst/>
              </a:prstGeom>
              <a:ln w="5715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0AE895F1-DD97-3089-2B2B-B0F2FFEFA88D}"/>
                </a:ext>
              </a:extLst>
            </p:cNvPr>
            <p:cNvCxnSpPr/>
            <p:nvPr/>
          </p:nvCxnSpPr>
          <p:spPr>
            <a:xfrm>
              <a:off x="2067380" y="2761173"/>
              <a:ext cx="0" cy="667827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7067C32F-6B31-0673-43BB-BBF76E25CFFE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24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3071F3D-1D0A-A38A-145C-D1C01E0754D9}"/>
              </a:ext>
            </a:extLst>
          </p:cNvPr>
          <p:cNvSpPr txBox="1"/>
          <p:nvPr/>
        </p:nvSpPr>
        <p:spPr>
          <a:xfrm rot="19467670">
            <a:off x="3493008" y="4708473"/>
            <a:ext cx="2310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cap="all" dirty="0">
                <a:solidFill>
                  <a:schemeClr val="bg2">
                    <a:lumMod val="90000"/>
                  </a:schemeClr>
                </a:solidFill>
              </a:rPr>
              <a:t>Preliminary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B3C4F6-EAC1-3876-6328-3DBFA2219234}"/>
              </a:ext>
            </a:extLst>
          </p:cNvPr>
          <p:cNvSpPr txBox="1"/>
          <p:nvPr/>
        </p:nvSpPr>
        <p:spPr>
          <a:xfrm>
            <a:off x="4361668" y="2629501"/>
            <a:ext cx="84533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T" sz="1600" dirty="0">
                <a:latin typeface="Helvetica" pitchFamily="2" charset="0"/>
              </a:rPr>
              <a:t>8° -17°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03843A-6D5A-0757-3939-2738ACCD9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182B75E7-0098-1EC3-EB16-DD8B4BA0B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378185414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F9C794-19E5-11AF-E207-DE9150FF47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2CD76-EB7B-4262-B9E4-6C54A5D31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T" baseline="30000" dirty="0"/>
              <a:t>64</a:t>
            </a:r>
            <a:r>
              <a:rPr lang="en-IT" dirty="0"/>
              <a:t>N</a:t>
            </a:r>
            <a:r>
              <a:rPr lang="en-IT" cap="none" dirty="0"/>
              <a:t>i</a:t>
            </a:r>
            <a:r>
              <a:rPr lang="en-IT" dirty="0"/>
              <a:t> ONLINE Results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C4188C4-A153-E98B-2049-2D1A8F3A9D68}"/>
              </a:ext>
            </a:extLst>
          </p:cNvPr>
          <p:cNvSpPr/>
          <p:nvPr/>
        </p:nvSpPr>
        <p:spPr>
          <a:xfrm>
            <a:off x="11487150" y="1712423"/>
            <a:ext cx="118360" cy="3513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0CB1C5F-539A-7BB7-ADAF-7AB47B8BC96F}"/>
              </a:ext>
            </a:extLst>
          </p:cNvPr>
          <p:cNvGrpSpPr/>
          <p:nvPr/>
        </p:nvGrpSpPr>
        <p:grpSpPr>
          <a:xfrm>
            <a:off x="5746554" y="2634202"/>
            <a:ext cx="5865306" cy="3600000"/>
            <a:chOff x="446533" y="2841370"/>
            <a:chExt cx="5865306" cy="3600000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C0864B9-1479-05AA-6A37-0CF47E1D869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6533" y="2841370"/>
              <a:ext cx="5865306" cy="3600000"/>
            </a:xfrm>
            <a:prstGeom prst="rect">
              <a:avLst/>
            </a:prstGeom>
          </p:spPr>
        </p:pic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E80A0ED2-117D-BDC2-327D-C05283C74474}"/>
                </a:ext>
              </a:extLst>
            </p:cNvPr>
            <p:cNvCxnSpPr/>
            <p:nvPr/>
          </p:nvCxnSpPr>
          <p:spPr>
            <a:xfrm>
              <a:off x="1466850" y="4351593"/>
              <a:ext cx="0" cy="667827"/>
            </a:xfrm>
            <a:prstGeom prst="straightConnector1">
              <a:avLst/>
            </a:prstGeom>
            <a:ln w="571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8E4F3AB3-04B0-1929-3824-10EFF31A1A1E}"/>
                </a:ext>
              </a:extLst>
            </p:cNvPr>
            <p:cNvCxnSpPr/>
            <p:nvPr/>
          </p:nvCxnSpPr>
          <p:spPr>
            <a:xfrm>
              <a:off x="3168650" y="3843593"/>
              <a:ext cx="0" cy="667827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60917B4B-DACE-0E35-6827-6080062625A9}"/>
              </a:ext>
            </a:extLst>
          </p:cNvPr>
          <p:cNvSpPr txBox="1"/>
          <p:nvPr/>
        </p:nvSpPr>
        <p:spPr>
          <a:xfrm>
            <a:off x="446534" y="1675352"/>
            <a:ext cx="5300020" cy="799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IT" sz="2000" dirty="0"/>
              <a:t>Evidence of discrete states with a selection on KRATTA small angles.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D8C54DD-DB4B-D59D-63CB-12ED10F46ED0}"/>
              </a:ext>
            </a:extLst>
          </p:cNvPr>
          <p:cNvSpPr txBox="1"/>
          <p:nvPr/>
        </p:nvSpPr>
        <p:spPr>
          <a:xfrm>
            <a:off x="5993028" y="6071020"/>
            <a:ext cx="549412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M.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Muescher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et al Phys. Rev. C 109, 044318 (2024)</a:t>
            </a:r>
            <a:r>
              <a:rPr lang="en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DEB84D-6C17-29B1-F28A-643FB71562B0}"/>
              </a:ext>
            </a:extLst>
          </p:cNvPr>
          <p:cNvSpPr txBox="1"/>
          <p:nvPr/>
        </p:nvSpPr>
        <p:spPr>
          <a:xfrm>
            <a:off x="6090702" y="1663864"/>
            <a:ext cx="5653642" cy="1169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IT" sz="2000" dirty="0"/>
              <a:t>At KRATTA small angle: structures at the same energy of literature.  Other structures at lower energy.  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4D06D5B-1783-1831-6894-7947985DBBE1}"/>
              </a:ext>
            </a:extLst>
          </p:cNvPr>
          <p:cNvGrpSpPr/>
          <p:nvPr/>
        </p:nvGrpSpPr>
        <p:grpSpPr>
          <a:xfrm>
            <a:off x="447656" y="2054577"/>
            <a:ext cx="5643045" cy="4320000"/>
            <a:chOff x="447656" y="2054577"/>
            <a:chExt cx="5643045" cy="4320000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4D39459-ED9F-D5D8-BBFA-97B764A30C79}"/>
                </a:ext>
              </a:extLst>
            </p:cNvPr>
            <p:cNvGrpSpPr/>
            <p:nvPr/>
          </p:nvGrpSpPr>
          <p:grpSpPr>
            <a:xfrm>
              <a:off x="447656" y="2054577"/>
              <a:ext cx="5643045" cy="4320000"/>
              <a:chOff x="6548954" y="2068023"/>
              <a:chExt cx="5643045" cy="4320000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17FF5144-EB5A-341D-37B9-E9BF28A67B4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/>
              <a:stretch/>
            </p:blipFill>
            <p:spPr>
              <a:xfrm>
                <a:off x="6548954" y="2068023"/>
                <a:ext cx="5643045" cy="4320000"/>
              </a:xfrm>
              <a:prstGeom prst="rect">
                <a:avLst/>
              </a:prstGeom>
            </p:spPr>
          </p:pic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1D8C02B5-B4F9-8A9C-0FCF-644C3740B0ED}"/>
                  </a:ext>
                </a:extLst>
              </p:cNvPr>
              <p:cNvCxnSpPr/>
              <p:nvPr/>
            </p:nvCxnSpPr>
            <p:spPr>
              <a:xfrm>
                <a:off x="9645650" y="4091007"/>
                <a:ext cx="0" cy="667827"/>
              </a:xfrm>
              <a:prstGeom prst="straightConnector1">
                <a:avLst/>
              </a:prstGeom>
              <a:ln w="5715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2D63FAA9-68FC-526A-EFC5-D0D0906B6951}"/>
                  </a:ext>
                </a:extLst>
              </p:cNvPr>
              <p:cNvCxnSpPr/>
              <p:nvPr/>
            </p:nvCxnSpPr>
            <p:spPr>
              <a:xfrm>
                <a:off x="8686113" y="3423180"/>
                <a:ext cx="0" cy="667827"/>
              </a:xfrm>
              <a:prstGeom prst="straightConnector1">
                <a:avLst/>
              </a:prstGeom>
              <a:ln w="57150"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995C8B0A-98D4-675E-294F-42680BC1CB69}"/>
                  </a:ext>
                </a:extLst>
              </p:cNvPr>
              <p:cNvCxnSpPr/>
              <p:nvPr/>
            </p:nvCxnSpPr>
            <p:spPr>
              <a:xfrm>
                <a:off x="7917424" y="2645938"/>
                <a:ext cx="0" cy="667827"/>
              </a:xfrm>
              <a:prstGeom prst="straightConnector1">
                <a:avLst/>
              </a:prstGeom>
              <a:ln w="5715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A4B92AD8-60DD-33F1-03C6-9D24BAB1E391}"/>
                  </a:ext>
                </a:extLst>
              </p:cNvPr>
              <p:cNvCxnSpPr/>
              <p:nvPr/>
            </p:nvCxnSpPr>
            <p:spPr>
              <a:xfrm>
                <a:off x="7719544" y="2645938"/>
                <a:ext cx="0" cy="667827"/>
              </a:xfrm>
              <a:prstGeom prst="straightConnector1">
                <a:avLst/>
              </a:prstGeom>
              <a:ln w="5715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F9D35C1D-4348-FFCB-C422-64AA09E668BD}"/>
                </a:ext>
              </a:extLst>
            </p:cNvPr>
            <p:cNvCxnSpPr/>
            <p:nvPr/>
          </p:nvCxnSpPr>
          <p:spPr>
            <a:xfrm>
              <a:off x="2067380" y="2761173"/>
              <a:ext cx="0" cy="667827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D2801396-1C6F-627B-F113-A8EEC163F91D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24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3AF0B51-84F2-80DD-8D81-8E79C1ACCDB0}"/>
              </a:ext>
            </a:extLst>
          </p:cNvPr>
          <p:cNvSpPr txBox="1"/>
          <p:nvPr/>
        </p:nvSpPr>
        <p:spPr>
          <a:xfrm rot="19467670">
            <a:off x="3493008" y="4708473"/>
            <a:ext cx="2310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cap="all" dirty="0">
                <a:solidFill>
                  <a:schemeClr val="bg2">
                    <a:lumMod val="90000"/>
                  </a:schemeClr>
                </a:solidFill>
              </a:rPr>
              <a:t>Preliminary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4D022D-F6E5-35A2-35BF-AB013B5BC4A3}"/>
              </a:ext>
            </a:extLst>
          </p:cNvPr>
          <p:cNvSpPr txBox="1"/>
          <p:nvPr/>
        </p:nvSpPr>
        <p:spPr>
          <a:xfrm>
            <a:off x="4361668" y="2629501"/>
            <a:ext cx="84533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T" sz="1600" dirty="0">
                <a:latin typeface="Helvetica" pitchFamily="2" charset="0"/>
              </a:rPr>
              <a:t>8° -17°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0D6E1E-ED7A-4816-BE4D-EFEE67851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B61AC3C5-756A-4403-A3F0-E8752CEDC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251177685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30DC3CF-8A9A-C428-F842-989BE30FE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Elastic cross section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735958A-CEA9-F9CE-D634-319720A3BB3E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25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D9BCCAC4-7DD2-8889-3DE9-4FDAC03E551C}"/>
              </a:ext>
            </a:extLst>
          </p:cNvPr>
          <p:cNvGrpSpPr/>
          <p:nvPr/>
        </p:nvGrpSpPr>
        <p:grpSpPr>
          <a:xfrm>
            <a:off x="446533" y="2380893"/>
            <a:ext cx="6600000" cy="3960000"/>
            <a:chOff x="446533" y="2380893"/>
            <a:chExt cx="6600000" cy="396000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6875687-38A3-D414-6525-B16C1FBFC74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6533" y="2380893"/>
              <a:ext cx="6600000" cy="396000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9657678-08D5-153B-173B-7B656D2F4185}"/>
                </a:ext>
              </a:extLst>
            </p:cNvPr>
            <p:cNvSpPr txBox="1"/>
            <p:nvPr/>
          </p:nvSpPr>
          <p:spPr>
            <a:xfrm rot="19467670">
              <a:off x="887831" y="4881001"/>
              <a:ext cx="23107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2000" b="1" cap="all" dirty="0">
                  <a:solidFill>
                    <a:schemeClr val="bg2">
                      <a:lumMod val="90000"/>
                    </a:schemeClr>
                  </a:solidFill>
                </a:rPr>
                <a:t>Preliminary</a:t>
              </a: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48477D50-E99C-45CC-96B7-7BC02C2743F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050579" y="3137640"/>
              <a:ext cx="1557709" cy="1116000"/>
              <a:chOff x="9087916" y="3629906"/>
              <a:chExt cx="2505237" cy="1794840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BCA5CCEB-1481-2D34-6EE1-210B9C449BB0}"/>
                  </a:ext>
                </a:extLst>
              </p:cNvPr>
              <p:cNvGrpSpPr/>
              <p:nvPr/>
            </p:nvGrpSpPr>
            <p:grpSpPr>
              <a:xfrm>
                <a:off x="9087916" y="3632353"/>
                <a:ext cx="360000" cy="1789946"/>
                <a:chOff x="9087916" y="3632353"/>
                <a:chExt cx="360000" cy="1789946"/>
              </a:xfrm>
            </p:grpSpPr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18CAEA97-8215-D2B1-336E-160E61E351A3}"/>
                    </a:ext>
                  </a:extLst>
                </p:cNvPr>
                <p:cNvSpPr/>
                <p:nvPr/>
              </p:nvSpPr>
              <p:spPr>
                <a:xfrm>
                  <a:off x="9087916" y="3632353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93D66634-1367-FC0C-82C2-13382E64E882}"/>
                    </a:ext>
                  </a:extLst>
                </p:cNvPr>
                <p:cNvSpPr/>
                <p:nvPr/>
              </p:nvSpPr>
              <p:spPr>
                <a:xfrm>
                  <a:off x="9087916" y="3993473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45" name="Rectangle 44">
                  <a:extLst>
                    <a:ext uri="{FF2B5EF4-FFF2-40B4-BE49-F238E27FC236}">
                      <a16:creationId xmlns:a16="http://schemas.microsoft.com/office/drawing/2014/main" id="{F6878FBC-BE77-59F2-AB0E-18FD02ABF9C3}"/>
                    </a:ext>
                  </a:extLst>
                </p:cNvPr>
                <p:cNvSpPr/>
                <p:nvPr/>
              </p:nvSpPr>
              <p:spPr>
                <a:xfrm>
                  <a:off x="9087916" y="4354656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id="{4359DD3A-7233-97CA-8DAE-BF2DE6BA0B3C}"/>
                    </a:ext>
                  </a:extLst>
                </p:cNvPr>
                <p:cNvSpPr/>
                <p:nvPr/>
              </p:nvSpPr>
              <p:spPr>
                <a:xfrm>
                  <a:off x="9087916" y="4702299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95564C9A-989A-4591-8864-43CF220CAFE9}"/>
                    </a:ext>
                  </a:extLst>
                </p:cNvPr>
                <p:cNvSpPr/>
                <p:nvPr/>
              </p:nvSpPr>
              <p:spPr>
                <a:xfrm>
                  <a:off x="9087916" y="5062299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</p:grp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6D798C87-531B-B31A-751D-4D1A6F629C41}"/>
                  </a:ext>
                </a:extLst>
              </p:cNvPr>
              <p:cNvGrpSpPr/>
              <p:nvPr/>
            </p:nvGrpSpPr>
            <p:grpSpPr>
              <a:xfrm>
                <a:off x="9445115" y="3633733"/>
                <a:ext cx="360000" cy="1789946"/>
                <a:chOff x="9087916" y="3632353"/>
                <a:chExt cx="360000" cy="1789946"/>
              </a:xfrm>
            </p:grpSpPr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8B1E2432-2CED-EAC0-383B-7F8379527991}"/>
                    </a:ext>
                  </a:extLst>
                </p:cNvPr>
                <p:cNvSpPr/>
                <p:nvPr/>
              </p:nvSpPr>
              <p:spPr>
                <a:xfrm>
                  <a:off x="9087916" y="3632353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163B889D-061F-160A-B81B-D9D40FCDAC51}"/>
                    </a:ext>
                  </a:extLst>
                </p:cNvPr>
                <p:cNvSpPr/>
                <p:nvPr/>
              </p:nvSpPr>
              <p:spPr>
                <a:xfrm>
                  <a:off x="9087916" y="3993473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A23AF172-A982-46F5-5CD4-0861DA123E78}"/>
                    </a:ext>
                  </a:extLst>
                </p:cNvPr>
                <p:cNvSpPr/>
                <p:nvPr/>
              </p:nvSpPr>
              <p:spPr>
                <a:xfrm>
                  <a:off x="9087916" y="4354656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922C730B-0386-74E7-9FAE-93EAB0EEED73}"/>
                    </a:ext>
                  </a:extLst>
                </p:cNvPr>
                <p:cNvSpPr/>
                <p:nvPr/>
              </p:nvSpPr>
              <p:spPr>
                <a:xfrm>
                  <a:off x="9087916" y="4702299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42" name="Rectangle 41">
                  <a:extLst>
                    <a:ext uri="{FF2B5EF4-FFF2-40B4-BE49-F238E27FC236}">
                      <a16:creationId xmlns:a16="http://schemas.microsoft.com/office/drawing/2014/main" id="{DA506DBD-801F-DE1A-2EE9-101F56C6E886}"/>
                    </a:ext>
                  </a:extLst>
                </p:cNvPr>
                <p:cNvSpPr/>
                <p:nvPr/>
              </p:nvSpPr>
              <p:spPr>
                <a:xfrm>
                  <a:off x="9087916" y="5062299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</p:grp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17BD37BB-A753-62D8-33BC-CB7A770D1DD8}"/>
                  </a:ext>
                </a:extLst>
              </p:cNvPr>
              <p:cNvGrpSpPr/>
              <p:nvPr/>
            </p:nvGrpSpPr>
            <p:grpSpPr>
              <a:xfrm>
                <a:off x="9811322" y="3634800"/>
                <a:ext cx="360000" cy="1789946"/>
                <a:chOff x="9087916" y="3632353"/>
                <a:chExt cx="360000" cy="1789946"/>
              </a:xfrm>
            </p:grpSpPr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149A430E-3545-0D79-8BCD-A9194E5AFC33}"/>
                    </a:ext>
                  </a:extLst>
                </p:cNvPr>
                <p:cNvSpPr/>
                <p:nvPr/>
              </p:nvSpPr>
              <p:spPr>
                <a:xfrm>
                  <a:off x="9087916" y="3632353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 dirty="0"/>
                </a:p>
              </p:txBody>
            </p:sp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119BF4F7-EB0C-4D18-6705-BBC039723DA0}"/>
                    </a:ext>
                  </a:extLst>
                </p:cNvPr>
                <p:cNvSpPr/>
                <p:nvPr/>
              </p:nvSpPr>
              <p:spPr>
                <a:xfrm>
                  <a:off x="9087916" y="3993473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7D2190ED-0C1C-4FE4-AA9A-4136FE3CF8A6}"/>
                    </a:ext>
                  </a:extLst>
                </p:cNvPr>
                <p:cNvSpPr/>
                <p:nvPr/>
              </p:nvSpPr>
              <p:spPr>
                <a:xfrm>
                  <a:off x="9087916" y="4354656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36" name="Rectangle 35">
                  <a:extLst>
                    <a:ext uri="{FF2B5EF4-FFF2-40B4-BE49-F238E27FC236}">
                      <a16:creationId xmlns:a16="http://schemas.microsoft.com/office/drawing/2014/main" id="{BF5E2C39-9B07-62B6-77DF-1B6AD6C3071C}"/>
                    </a:ext>
                  </a:extLst>
                </p:cNvPr>
                <p:cNvSpPr/>
                <p:nvPr/>
              </p:nvSpPr>
              <p:spPr>
                <a:xfrm>
                  <a:off x="9087916" y="4702299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id="{72FFC4C2-0C69-F30E-3AD4-2B67B14A4860}"/>
                    </a:ext>
                  </a:extLst>
                </p:cNvPr>
                <p:cNvSpPr/>
                <p:nvPr/>
              </p:nvSpPr>
              <p:spPr>
                <a:xfrm>
                  <a:off x="9087916" y="5062299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A5C4D1B9-636E-2F13-0715-A6402BD23D23}"/>
                  </a:ext>
                </a:extLst>
              </p:cNvPr>
              <p:cNvGrpSpPr/>
              <p:nvPr/>
            </p:nvGrpSpPr>
            <p:grpSpPr>
              <a:xfrm>
                <a:off x="10522104" y="3629906"/>
                <a:ext cx="360000" cy="1789946"/>
                <a:chOff x="9087916" y="3632353"/>
                <a:chExt cx="360000" cy="1789946"/>
              </a:xfrm>
            </p:grpSpPr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AF78ECEF-AC37-E9EE-1B65-F672A1331CD8}"/>
                    </a:ext>
                  </a:extLst>
                </p:cNvPr>
                <p:cNvSpPr/>
                <p:nvPr/>
              </p:nvSpPr>
              <p:spPr>
                <a:xfrm>
                  <a:off x="9087916" y="3632353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956E2241-B6B3-4D9E-2276-59974E9C54D7}"/>
                    </a:ext>
                  </a:extLst>
                </p:cNvPr>
                <p:cNvSpPr/>
                <p:nvPr/>
              </p:nvSpPr>
              <p:spPr>
                <a:xfrm>
                  <a:off x="9087916" y="3993473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5A687E79-23CC-81F9-1262-91DAE6C05850}"/>
                    </a:ext>
                  </a:extLst>
                </p:cNvPr>
                <p:cNvSpPr/>
                <p:nvPr/>
              </p:nvSpPr>
              <p:spPr>
                <a:xfrm>
                  <a:off x="9087916" y="4354656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7DE1E596-58F7-761D-EB08-AB9F833B05DF}"/>
                    </a:ext>
                  </a:extLst>
                </p:cNvPr>
                <p:cNvSpPr/>
                <p:nvPr/>
              </p:nvSpPr>
              <p:spPr>
                <a:xfrm>
                  <a:off x="9087916" y="4702299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D43C34D4-95BF-3514-1C65-87CB847760AC}"/>
                    </a:ext>
                  </a:extLst>
                </p:cNvPr>
                <p:cNvSpPr/>
                <p:nvPr/>
              </p:nvSpPr>
              <p:spPr>
                <a:xfrm>
                  <a:off x="9087916" y="5062299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</p:grp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57EB44B-204A-AF92-B454-0FDFC8CEEC3E}"/>
                  </a:ext>
                </a:extLst>
              </p:cNvPr>
              <p:cNvGrpSpPr/>
              <p:nvPr/>
            </p:nvGrpSpPr>
            <p:grpSpPr>
              <a:xfrm>
                <a:off x="10879303" y="3631286"/>
                <a:ext cx="360000" cy="1789946"/>
                <a:chOff x="9087916" y="3632353"/>
                <a:chExt cx="360000" cy="1789946"/>
              </a:xfrm>
            </p:grpSpPr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511C4862-6889-CEF1-38FF-C284BFE87647}"/>
                    </a:ext>
                  </a:extLst>
                </p:cNvPr>
                <p:cNvSpPr/>
                <p:nvPr/>
              </p:nvSpPr>
              <p:spPr>
                <a:xfrm>
                  <a:off x="9087916" y="3632353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AD8200BC-1C1E-DDD6-D5BA-29F85C31D44B}"/>
                    </a:ext>
                  </a:extLst>
                </p:cNvPr>
                <p:cNvSpPr/>
                <p:nvPr/>
              </p:nvSpPr>
              <p:spPr>
                <a:xfrm>
                  <a:off x="9087916" y="3993473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C15965D4-CDA4-0224-8081-DC2209B9CF58}"/>
                    </a:ext>
                  </a:extLst>
                </p:cNvPr>
                <p:cNvSpPr/>
                <p:nvPr/>
              </p:nvSpPr>
              <p:spPr>
                <a:xfrm>
                  <a:off x="9087916" y="4354656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105DA7AB-8C2C-5DF6-88AD-9A620F18D55B}"/>
                    </a:ext>
                  </a:extLst>
                </p:cNvPr>
                <p:cNvSpPr/>
                <p:nvPr/>
              </p:nvSpPr>
              <p:spPr>
                <a:xfrm>
                  <a:off x="9087916" y="4702299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86D8FA77-1166-4385-DEF8-872AF76CA67F}"/>
                    </a:ext>
                  </a:extLst>
                </p:cNvPr>
                <p:cNvSpPr/>
                <p:nvPr/>
              </p:nvSpPr>
              <p:spPr>
                <a:xfrm>
                  <a:off x="9087916" y="5062299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</p:grp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77927B19-3CA1-C587-DAB6-C5FE57A8B887}"/>
                  </a:ext>
                </a:extLst>
              </p:cNvPr>
              <p:cNvGrpSpPr/>
              <p:nvPr/>
            </p:nvGrpSpPr>
            <p:grpSpPr>
              <a:xfrm>
                <a:off x="11233153" y="3632353"/>
                <a:ext cx="360000" cy="1789946"/>
                <a:chOff x="9087916" y="3632353"/>
                <a:chExt cx="360000" cy="1789946"/>
              </a:xfrm>
            </p:grpSpPr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4A6E8799-A569-31B8-DD4B-FECE5E7146C6}"/>
                    </a:ext>
                  </a:extLst>
                </p:cNvPr>
                <p:cNvSpPr/>
                <p:nvPr/>
              </p:nvSpPr>
              <p:spPr>
                <a:xfrm>
                  <a:off x="9087916" y="3632353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F88C281A-9759-B61B-F499-21A6ABE6E460}"/>
                    </a:ext>
                  </a:extLst>
                </p:cNvPr>
                <p:cNvSpPr/>
                <p:nvPr/>
              </p:nvSpPr>
              <p:spPr>
                <a:xfrm>
                  <a:off x="9087916" y="3993473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AE74246D-0971-7CCE-90E3-2CEA7E008038}"/>
                    </a:ext>
                  </a:extLst>
                </p:cNvPr>
                <p:cNvSpPr/>
                <p:nvPr/>
              </p:nvSpPr>
              <p:spPr>
                <a:xfrm>
                  <a:off x="9087916" y="4354656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EB1F3D6F-8F7D-7505-EAB1-E7BD72C29D57}"/>
                    </a:ext>
                  </a:extLst>
                </p:cNvPr>
                <p:cNvSpPr/>
                <p:nvPr/>
              </p:nvSpPr>
              <p:spPr>
                <a:xfrm>
                  <a:off x="9087916" y="4702299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45A78230-EEDF-8304-3B94-A6A713E8295A}"/>
                    </a:ext>
                  </a:extLst>
                </p:cNvPr>
                <p:cNvSpPr/>
                <p:nvPr/>
              </p:nvSpPr>
              <p:spPr>
                <a:xfrm>
                  <a:off x="9087916" y="5062299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</p:grpSp>
        </p:grp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154D2270-BA50-9214-FB8C-73084707BB5B}"/>
                </a:ext>
              </a:extLst>
            </p:cNvPr>
            <p:cNvCxnSpPr>
              <a:stCxn id="43" idx="0"/>
            </p:cNvCxnSpPr>
            <p:nvPr/>
          </p:nvCxnSpPr>
          <p:spPr>
            <a:xfrm flipH="1">
              <a:off x="5162499" y="3139162"/>
              <a:ext cx="1" cy="11144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95AE3096-40CE-0772-DCEB-7E18A44D35CB}"/>
                </a:ext>
              </a:extLst>
            </p:cNvPr>
            <p:cNvCxnSpPr/>
            <p:nvPr/>
          </p:nvCxnSpPr>
          <p:spPr>
            <a:xfrm flipH="1">
              <a:off x="5378019" y="3139162"/>
              <a:ext cx="1" cy="11144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C66D4465-7A0A-6F78-17AC-6AB079E8C838}"/>
                </a:ext>
              </a:extLst>
            </p:cNvPr>
            <p:cNvCxnSpPr/>
            <p:nvPr/>
          </p:nvCxnSpPr>
          <p:spPr>
            <a:xfrm flipH="1">
              <a:off x="5612645" y="3139162"/>
              <a:ext cx="1" cy="11144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57D2F753-6C52-A3AE-7C34-8CCC98336F5E}"/>
                </a:ext>
              </a:extLst>
            </p:cNvPr>
            <p:cNvCxnSpPr/>
            <p:nvPr/>
          </p:nvCxnSpPr>
          <p:spPr>
            <a:xfrm flipH="1">
              <a:off x="6052826" y="3139162"/>
              <a:ext cx="1" cy="11144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D9EDB6B3-909C-71E6-1C62-B082E8808432}"/>
                </a:ext>
              </a:extLst>
            </p:cNvPr>
            <p:cNvCxnSpPr/>
            <p:nvPr/>
          </p:nvCxnSpPr>
          <p:spPr>
            <a:xfrm flipH="1">
              <a:off x="6277774" y="3139162"/>
              <a:ext cx="1" cy="11144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15B3A362-67BB-397B-CC20-1689925EE018}"/>
                </a:ext>
              </a:extLst>
            </p:cNvPr>
            <p:cNvCxnSpPr/>
            <p:nvPr/>
          </p:nvCxnSpPr>
          <p:spPr>
            <a:xfrm flipH="1">
              <a:off x="6493006" y="3139162"/>
              <a:ext cx="1" cy="11144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4116A3BD-8739-CC12-7E3E-D82BECA4A6D7}"/>
                </a:ext>
              </a:extLst>
            </p:cNvPr>
            <p:cNvCxnSpPr>
              <a:stCxn id="43" idx="1"/>
              <a:endCxn id="33" idx="3"/>
            </p:cNvCxnSpPr>
            <p:nvPr/>
          </p:nvCxnSpPr>
          <p:spPr>
            <a:xfrm>
              <a:off x="5050579" y="3251083"/>
              <a:ext cx="673641" cy="152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35042FB5-AE6D-9278-62B2-BBF74C8594FF}"/>
                </a:ext>
              </a:extLst>
            </p:cNvPr>
            <p:cNvCxnSpPr/>
            <p:nvPr/>
          </p:nvCxnSpPr>
          <p:spPr>
            <a:xfrm>
              <a:off x="5050579" y="3479106"/>
              <a:ext cx="673641" cy="152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419BCE9E-53C9-A99A-80B7-36C613F765FC}"/>
                </a:ext>
              </a:extLst>
            </p:cNvPr>
            <p:cNvCxnSpPr/>
            <p:nvPr/>
          </p:nvCxnSpPr>
          <p:spPr>
            <a:xfrm>
              <a:off x="5051322" y="3701017"/>
              <a:ext cx="673641" cy="152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23880F3F-1C79-BA0E-165D-A03B4CD476FD}"/>
                </a:ext>
              </a:extLst>
            </p:cNvPr>
            <p:cNvCxnSpPr/>
            <p:nvPr/>
          </p:nvCxnSpPr>
          <p:spPr>
            <a:xfrm>
              <a:off x="5050579" y="3916845"/>
              <a:ext cx="673641" cy="152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DCB567DA-31B1-8073-06C1-0A949158E0AC}"/>
                </a:ext>
              </a:extLst>
            </p:cNvPr>
            <p:cNvCxnSpPr/>
            <p:nvPr/>
          </p:nvCxnSpPr>
          <p:spPr>
            <a:xfrm>
              <a:off x="5041198" y="4138676"/>
              <a:ext cx="673641" cy="152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2BE1CD34-D7FE-E537-8FD2-9D06DC114DD2}"/>
                </a:ext>
              </a:extLst>
            </p:cNvPr>
            <p:cNvCxnSpPr/>
            <p:nvPr/>
          </p:nvCxnSpPr>
          <p:spPr>
            <a:xfrm>
              <a:off x="5942489" y="3255676"/>
              <a:ext cx="666000" cy="152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90A2C887-7729-7CA5-C6A5-E3F78126F060}"/>
                </a:ext>
              </a:extLst>
            </p:cNvPr>
            <p:cNvCxnSpPr/>
            <p:nvPr/>
          </p:nvCxnSpPr>
          <p:spPr>
            <a:xfrm>
              <a:off x="5946144" y="3474957"/>
              <a:ext cx="666000" cy="152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06D124AA-605B-700C-4E76-C273C1017A0B}"/>
                </a:ext>
              </a:extLst>
            </p:cNvPr>
            <p:cNvCxnSpPr/>
            <p:nvPr/>
          </p:nvCxnSpPr>
          <p:spPr>
            <a:xfrm>
              <a:off x="5946319" y="3694449"/>
              <a:ext cx="666000" cy="152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BDA0F404-E26D-991B-F439-7E3B5D77AA95}"/>
                </a:ext>
              </a:extLst>
            </p:cNvPr>
            <p:cNvCxnSpPr/>
            <p:nvPr/>
          </p:nvCxnSpPr>
          <p:spPr>
            <a:xfrm>
              <a:off x="5946149" y="3918773"/>
              <a:ext cx="666000" cy="152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DF3E4B07-EF84-439D-8373-8820F48C6051}"/>
                </a:ext>
              </a:extLst>
            </p:cNvPr>
            <p:cNvCxnSpPr/>
            <p:nvPr/>
          </p:nvCxnSpPr>
          <p:spPr>
            <a:xfrm>
              <a:off x="5942884" y="4145889"/>
              <a:ext cx="666000" cy="152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id="{60C86CE4-ECE4-70A1-96D8-44DBB813E8A3}"/>
              </a:ext>
            </a:extLst>
          </p:cNvPr>
          <p:cNvSpPr txBox="1"/>
          <p:nvPr/>
        </p:nvSpPr>
        <p:spPr>
          <a:xfrm>
            <a:off x="446533" y="1660893"/>
            <a:ext cx="88699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>
              <a:lnSpc>
                <a:spcPct val="120000"/>
              </a:lnSpc>
            </a:pPr>
            <a:r>
              <a:rPr lang="en-GB" sz="2000" dirty="0"/>
              <a:t>By using plastic angles, the elastic cross section can be reproduced over the angular range from 8° to 30°.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60D606-136E-DDA9-3EE3-89046F8659B7}"/>
              </a:ext>
            </a:extLst>
          </p:cNvPr>
          <p:cNvSpPr txBox="1"/>
          <p:nvPr/>
        </p:nvSpPr>
        <p:spPr>
          <a:xfrm>
            <a:off x="489335" y="6002339"/>
            <a:ext cx="30837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Courtesy of M. Ciema</a:t>
            </a:r>
            <a:r>
              <a:rPr lang="en-GB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ł</a:t>
            </a:r>
            <a:r>
              <a:rPr lang="en-IT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299741-62DD-2BCF-1EE0-FCD761B6E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C5DC5E-19D4-6212-3B7B-F6B969936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304792773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7E0AF8-5416-A82F-DE30-68325BAE9F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A741171-0FAE-D64E-AEBE-42B444095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Elastic cross section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1B1597-695B-08C3-81D0-2D6C07BE707C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25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9E9FD33D-2E13-88D4-F71F-88487E1B58B9}"/>
              </a:ext>
            </a:extLst>
          </p:cNvPr>
          <p:cNvGrpSpPr/>
          <p:nvPr/>
        </p:nvGrpSpPr>
        <p:grpSpPr>
          <a:xfrm>
            <a:off x="446533" y="2380893"/>
            <a:ext cx="6600000" cy="3960000"/>
            <a:chOff x="446533" y="2380893"/>
            <a:chExt cx="6600000" cy="396000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C2E3AB1-3B6F-D8ED-3331-E123FA70B5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6533" y="2380893"/>
              <a:ext cx="6600000" cy="396000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4C9AD39-664B-39F9-262C-02A173DBF0E1}"/>
                </a:ext>
              </a:extLst>
            </p:cNvPr>
            <p:cNvSpPr txBox="1"/>
            <p:nvPr/>
          </p:nvSpPr>
          <p:spPr>
            <a:xfrm rot="19467670">
              <a:off x="887831" y="4881001"/>
              <a:ext cx="23107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2000" b="1" cap="all" dirty="0">
                  <a:solidFill>
                    <a:schemeClr val="bg2">
                      <a:lumMod val="90000"/>
                    </a:schemeClr>
                  </a:solidFill>
                </a:rPr>
                <a:t>Preliminary</a:t>
              </a: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540C103A-643D-C8D6-66BD-6ECA130F9CF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050579" y="3137640"/>
              <a:ext cx="1557709" cy="1116000"/>
              <a:chOff x="9087916" y="3629906"/>
              <a:chExt cx="2505237" cy="1794840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4749E17C-6A40-C6D7-46EB-10226DA3D507}"/>
                  </a:ext>
                </a:extLst>
              </p:cNvPr>
              <p:cNvGrpSpPr/>
              <p:nvPr/>
            </p:nvGrpSpPr>
            <p:grpSpPr>
              <a:xfrm>
                <a:off x="9087916" y="3632353"/>
                <a:ext cx="360000" cy="1789946"/>
                <a:chOff x="9087916" y="3632353"/>
                <a:chExt cx="360000" cy="1789946"/>
              </a:xfrm>
            </p:grpSpPr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0653724E-EE06-8772-30D4-745B08742CD8}"/>
                    </a:ext>
                  </a:extLst>
                </p:cNvPr>
                <p:cNvSpPr/>
                <p:nvPr/>
              </p:nvSpPr>
              <p:spPr>
                <a:xfrm>
                  <a:off x="9087916" y="3632353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5894F689-FD4F-1D21-FB74-186EEBF7264D}"/>
                    </a:ext>
                  </a:extLst>
                </p:cNvPr>
                <p:cNvSpPr/>
                <p:nvPr/>
              </p:nvSpPr>
              <p:spPr>
                <a:xfrm>
                  <a:off x="9087916" y="3993473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45" name="Rectangle 44">
                  <a:extLst>
                    <a:ext uri="{FF2B5EF4-FFF2-40B4-BE49-F238E27FC236}">
                      <a16:creationId xmlns:a16="http://schemas.microsoft.com/office/drawing/2014/main" id="{BB3EF373-E2B0-54CB-192C-4B1F89BF32CF}"/>
                    </a:ext>
                  </a:extLst>
                </p:cNvPr>
                <p:cNvSpPr/>
                <p:nvPr/>
              </p:nvSpPr>
              <p:spPr>
                <a:xfrm>
                  <a:off x="9087916" y="4354656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id="{902A5765-CD5F-7F6C-709A-862625E5ED52}"/>
                    </a:ext>
                  </a:extLst>
                </p:cNvPr>
                <p:cNvSpPr/>
                <p:nvPr/>
              </p:nvSpPr>
              <p:spPr>
                <a:xfrm>
                  <a:off x="9087916" y="4702299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087F8866-A247-215E-3643-0DB77FC18CFB}"/>
                    </a:ext>
                  </a:extLst>
                </p:cNvPr>
                <p:cNvSpPr/>
                <p:nvPr/>
              </p:nvSpPr>
              <p:spPr>
                <a:xfrm>
                  <a:off x="9087916" y="5062299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</p:grp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356524C2-DAF4-8041-DAFF-C7CD3829E71D}"/>
                  </a:ext>
                </a:extLst>
              </p:cNvPr>
              <p:cNvGrpSpPr/>
              <p:nvPr/>
            </p:nvGrpSpPr>
            <p:grpSpPr>
              <a:xfrm>
                <a:off x="9445115" y="3633733"/>
                <a:ext cx="360000" cy="1789946"/>
                <a:chOff x="9087916" y="3632353"/>
                <a:chExt cx="360000" cy="1789946"/>
              </a:xfrm>
            </p:grpSpPr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1171D69A-9830-8D9D-A04E-13AD20BC542D}"/>
                    </a:ext>
                  </a:extLst>
                </p:cNvPr>
                <p:cNvSpPr/>
                <p:nvPr/>
              </p:nvSpPr>
              <p:spPr>
                <a:xfrm>
                  <a:off x="9087916" y="3632353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F97C229D-1F58-8070-AC0B-57E6EA139312}"/>
                    </a:ext>
                  </a:extLst>
                </p:cNvPr>
                <p:cNvSpPr/>
                <p:nvPr/>
              </p:nvSpPr>
              <p:spPr>
                <a:xfrm>
                  <a:off x="9087916" y="3993473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979EB636-F29C-3E0C-A594-E2C203373E83}"/>
                    </a:ext>
                  </a:extLst>
                </p:cNvPr>
                <p:cNvSpPr/>
                <p:nvPr/>
              </p:nvSpPr>
              <p:spPr>
                <a:xfrm>
                  <a:off x="9087916" y="4354656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A9A58A92-D9F4-2025-18EB-153BE5551B6A}"/>
                    </a:ext>
                  </a:extLst>
                </p:cNvPr>
                <p:cNvSpPr/>
                <p:nvPr/>
              </p:nvSpPr>
              <p:spPr>
                <a:xfrm>
                  <a:off x="9087916" y="4702299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42" name="Rectangle 41">
                  <a:extLst>
                    <a:ext uri="{FF2B5EF4-FFF2-40B4-BE49-F238E27FC236}">
                      <a16:creationId xmlns:a16="http://schemas.microsoft.com/office/drawing/2014/main" id="{AC792550-1B3B-EC7E-E2CD-93D2DE95F5E0}"/>
                    </a:ext>
                  </a:extLst>
                </p:cNvPr>
                <p:cNvSpPr/>
                <p:nvPr/>
              </p:nvSpPr>
              <p:spPr>
                <a:xfrm>
                  <a:off x="9087916" y="5062299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</p:grp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24CC6B3D-74D2-6BCC-049A-1CC5406A1C53}"/>
                  </a:ext>
                </a:extLst>
              </p:cNvPr>
              <p:cNvGrpSpPr/>
              <p:nvPr/>
            </p:nvGrpSpPr>
            <p:grpSpPr>
              <a:xfrm>
                <a:off x="9811322" y="3634800"/>
                <a:ext cx="360000" cy="1789946"/>
                <a:chOff x="9087916" y="3632353"/>
                <a:chExt cx="360000" cy="1789946"/>
              </a:xfrm>
            </p:grpSpPr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23CAEB13-C306-C26A-5FD0-04957C58FE7F}"/>
                    </a:ext>
                  </a:extLst>
                </p:cNvPr>
                <p:cNvSpPr/>
                <p:nvPr/>
              </p:nvSpPr>
              <p:spPr>
                <a:xfrm>
                  <a:off x="9087916" y="3632353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 dirty="0"/>
                </a:p>
              </p:txBody>
            </p:sp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06BF7608-2A5D-5889-0027-72F9F1E76455}"/>
                    </a:ext>
                  </a:extLst>
                </p:cNvPr>
                <p:cNvSpPr/>
                <p:nvPr/>
              </p:nvSpPr>
              <p:spPr>
                <a:xfrm>
                  <a:off x="9087916" y="3993473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929D6FCB-A499-BFAE-E081-EF07D219FE2A}"/>
                    </a:ext>
                  </a:extLst>
                </p:cNvPr>
                <p:cNvSpPr/>
                <p:nvPr/>
              </p:nvSpPr>
              <p:spPr>
                <a:xfrm>
                  <a:off x="9087916" y="4354656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36" name="Rectangle 35">
                  <a:extLst>
                    <a:ext uri="{FF2B5EF4-FFF2-40B4-BE49-F238E27FC236}">
                      <a16:creationId xmlns:a16="http://schemas.microsoft.com/office/drawing/2014/main" id="{B7524544-D6CE-1C7E-09C6-A637F8DE6DF3}"/>
                    </a:ext>
                  </a:extLst>
                </p:cNvPr>
                <p:cNvSpPr/>
                <p:nvPr/>
              </p:nvSpPr>
              <p:spPr>
                <a:xfrm>
                  <a:off x="9087916" y="4702299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id="{5BBE6B53-3C4A-0124-C49E-FC114A73EAD4}"/>
                    </a:ext>
                  </a:extLst>
                </p:cNvPr>
                <p:cNvSpPr/>
                <p:nvPr/>
              </p:nvSpPr>
              <p:spPr>
                <a:xfrm>
                  <a:off x="9087916" y="5062299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EC58D348-318F-9BD7-19B8-64AC1EF82F2E}"/>
                  </a:ext>
                </a:extLst>
              </p:cNvPr>
              <p:cNvGrpSpPr/>
              <p:nvPr/>
            </p:nvGrpSpPr>
            <p:grpSpPr>
              <a:xfrm>
                <a:off x="10522104" y="3629906"/>
                <a:ext cx="360000" cy="1789946"/>
                <a:chOff x="9087916" y="3632353"/>
                <a:chExt cx="360000" cy="1789946"/>
              </a:xfrm>
            </p:grpSpPr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A2256F2E-2321-CD41-CA15-ACFF5C400EDD}"/>
                    </a:ext>
                  </a:extLst>
                </p:cNvPr>
                <p:cNvSpPr/>
                <p:nvPr/>
              </p:nvSpPr>
              <p:spPr>
                <a:xfrm>
                  <a:off x="9087916" y="3632353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46A14981-8D17-2817-FACD-B2FB58CD9DCA}"/>
                    </a:ext>
                  </a:extLst>
                </p:cNvPr>
                <p:cNvSpPr/>
                <p:nvPr/>
              </p:nvSpPr>
              <p:spPr>
                <a:xfrm>
                  <a:off x="9087916" y="3993473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158D82ED-41DF-28A6-62DF-5976A8DF60D1}"/>
                    </a:ext>
                  </a:extLst>
                </p:cNvPr>
                <p:cNvSpPr/>
                <p:nvPr/>
              </p:nvSpPr>
              <p:spPr>
                <a:xfrm>
                  <a:off x="9087916" y="4354656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29D5996B-464E-35E3-CF30-2680DD82B0C8}"/>
                    </a:ext>
                  </a:extLst>
                </p:cNvPr>
                <p:cNvSpPr/>
                <p:nvPr/>
              </p:nvSpPr>
              <p:spPr>
                <a:xfrm>
                  <a:off x="9087916" y="4702299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CA1E036A-FB69-387D-A7AB-F8767BE13AAB}"/>
                    </a:ext>
                  </a:extLst>
                </p:cNvPr>
                <p:cNvSpPr/>
                <p:nvPr/>
              </p:nvSpPr>
              <p:spPr>
                <a:xfrm>
                  <a:off x="9087916" y="5062299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</p:grp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9F3B7E0F-6EA6-B414-BF67-C6B03111D04F}"/>
                  </a:ext>
                </a:extLst>
              </p:cNvPr>
              <p:cNvGrpSpPr/>
              <p:nvPr/>
            </p:nvGrpSpPr>
            <p:grpSpPr>
              <a:xfrm>
                <a:off x="10879303" y="3631286"/>
                <a:ext cx="360000" cy="1789946"/>
                <a:chOff x="9087916" y="3632353"/>
                <a:chExt cx="360000" cy="1789946"/>
              </a:xfrm>
            </p:grpSpPr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54B0F2D3-64D0-E308-3CDB-E1FAB28B6EBB}"/>
                    </a:ext>
                  </a:extLst>
                </p:cNvPr>
                <p:cNvSpPr/>
                <p:nvPr/>
              </p:nvSpPr>
              <p:spPr>
                <a:xfrm>
                  <a:off x="9087916" y="3632353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F19B083A-7EBD-056D-0C07-2208D430E1D2}"/>
                    </a:ext>
                  </a:extLst>
                </p:cNvPr>
                <p:cNvSpPr/>
                <p:nvPr/>
              </p:nvSpPr>
              <p:spPr>
                <a:xfrm>
                  <a:off x="9087916" y="3993473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D736E977-7DDE-B06F-1015-E2FF748C57D4}"/>
                    </a:ext>
                  </a:extLst>
                </p:cNvPr>
                <p:cNvSpPr/>
                <p:nvPr/>
              </p:nvSpPr>
              <p:spPr>
                <a:xfrm>
                  <a:off x="9087916" y="4354656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E5441D1D-1427-0C10-748D-EBD8017926D0}"/>
                    </a:ext>
                  </a:extLst>
                </p:cNvPr>
                <p:cNvSpPr/>
                <p:nvPr/>
              </p:nvSpPr>
              <p:spPr>
                <a:xfrm>
                  <a:off x="9087916" y="4702299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BF19EDC3-282B-FA8E-309D-9CA7D2DABA39}"/>
                    </a:ext>
                  </a:extLst>
                </p:cNvPr>
                <p:cNvSpPr/>
                <p:nvPr/>
              </p:nvSpPr>
              <p:spPr>
                <a:xfrm>
                  <a:off x="9087916" y="5062299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</p:grp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5AB52689-2E01-30EE-4A3E-5B6CB7806E32}"/>
                  </a:ext>
                </a:extLst>
              </p:cNvPr>
              <p:cNvGrpSpPr/>
              <p:nvPr/>
            </p:nvGrpSpPr>
            <p:grpSpPr>
              <a:xfrm>
                <a:off x="11233153" y="3632353"/>
                <a:ext cx="360000" cy="1789946"/>
                <a:chOff x="9087916" y="3632353"/>
                <a:chExt cx="360000" cy="1789946"/>
              </a:xfrm>
            </p:grpSpPr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B194E639-ADB6-7B0B-91A2-158D979E8C31}"/>
                    </a:ext>
                  </a:extLst>
                </p:cNvPr>
                <p:cNvSpPr/>
                <p:nvPr/>
              </p:nvSpPr>
              <p:spPr>
                <a:xfrm>
                  <a:off x="9087916" y="3632353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18F476CD-7EEC-3C9C-69BF-E6BBB8AB1975}"/>
                    </a:ext>
                  </a:extLst>
                </p:cNvPr>
                <p:cNvSpPr/>
                <p:nvPr/>
              </p:nvSpPr>
              <p:spPr>
                <a:xfrm>
                  <a:off x="9087916" y="3993473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EADF133C-CE45-7DF4-1A03-9EA724C03568}"/>
                    </a:ext>
                  </a:extLst>
                </p:cNvPr>
                <p:cNvSpPr/>
                <p:nvPr/>
              </p:nvSpPr>
              <p:spPr>
                <a:xfrm>
                  <a:off x="9087916" y="4354656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5D1F1D05-130B-FE25-8EA3-F0CC9F93BD6F}"/>
                    </a:ext>
                  </a:extLst>
                </p:cNvPr>
                <p:cNvSpPr/>
                <p:nvPr/>
              </p:nvSpPr>
              <p:spPr>
                <a:xfrm>
                  <a:off x="9087916" y="4702299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D82F6AA8-40B6-0E99-CFC4-6A5517E54DDA}"/>
                    </a:ext>
                  </a:extLst>
                </p:cNvPr>
                <p:cNvSpPr/>
                <p:nvPr/>
              </p:nvSpPr>
              <p:spPr>
                <a:xfrm>
                  <a:off x="9087916" y="5062299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</p:grpSp>
        </p:grp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AF9824DB-F39B-7A91-F9E7-37C91B2A822A}"/>
                </a:ext>
              </a:extLst>
            </p:cNvPr>
            <p:cNvCxnSpPr>
              <a:stCxn id="43" idx="0"/>
            </p:cNvCxnSpPr>
            <p:nvPr/>
          </p:nvCxnSpPr>
          <p:spPr>
            <a:xfrm flipH="1">
              <a:off x="5162499" y="3139162"/>
              <a:ext cx="1" cy="11144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8EC44C9-20ED-8D8C-CF83-A461CD9CEB12}"/>
                </a:ext>
              </a:extLst>
            </p:cNvPr>
            <p:cNvCxnSpPr/>
            <p:nvPr/>
          </p:nvCxnSpPr>
          <p:spPr>
            <a:xfrm flipH="1">
              <a:off x="5378019" y="3139162"/>
              <a:ext cx="1" cy="11144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B2815918-2CDB-42A2-8B7C-8A4BCA020DB2}"/>
                </a:ext>
              </a:extLst>
            </p:cNvPr>
            <p:cNvCxnSpPr/>
            <p:nvPr/>
          </p:nvCxnSpPr>
          <p:spPr>
            <a:xfrm flipH="1">
              <a:off x="5612645" y="3139162"/>
              <a:ext cx="1" cy="11144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01367F59-7336-3FD4-4CF7-1F1182B56825}"/>
                </a:ext>
              </a:extLst>
            </p:cNvPr>
            <p:cNvCxnSpPr/>
            <p:nvPr/>
          </p:nvCxnSpPr>
          <p:spPr>
            <a:xfrm flipH="1">
              <a:off x="6052826" y="3139162"/>
              <a:ext cx="1" cy="11144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4EFC740B-45C7-8AAB-DFCC-8098900A6997}"/>
                </a:ext>
              </a:extLst>
            </p:cNvPr>
            <p:cNvCxnSpPr/>
            <p:nvPr/>
          </p:nvCxnSpPr>
          <p:spPr>
            <a:xfrm flipH="1">
              <a:off x="6277774" y="3139162"/>
              <a:ext cx="1" cy="11144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D7071519-F081-CF16-5B6E-9E7D54CECB27}"/>
                </a:ext>
              </a:extLst>
            </p:cNvPr>
            <p:cNvCxnSpPr/>
            <p:nvPr/>
          </p:nvCxnSpPr>
          <p:spPr>
            <a:xfrm flipH="1">
              <a:off x="6493006" y="3139162"/>
              <a:ext cx="1" cy="11144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D917C2A-5007-14DB-88BA-EC22B2D47812}"/>
                </a:ext>
              </a:extLst>
            </p:cNvPr>
            <p:cNvCxnSpPr>
              <a:stCxn id="43" idx="1"/>
              <a:endCxn id="33" idx="3"/>
            </p:cNvCxnSpPr>
            <p:nvPr/>
          </p:nvCxnSpPr>
          <p:spPr>
            <a:xfrm>
              <a:off x="5050579" y="3251083"/>
              <a:ext cx="673641" cy="152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E9A13A37-ABD9-4F86-BFE9-14DA352F11E0}"/>
                </a:ext>
              </a:extLst>
            </p:cNvPr>
            <p:cNvCxnSpPr/>
            <p:nvPr/>
          </p:nvCxnSpPr>
          <p:spPr>
            <a:xfrm>
              <a:off x="5050579" y="3479106"/>
              <a:ext cx="673641" cy="152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F356FF8C-042D-4E0A-D7DF-1C942B3A14E1}"/>
                </a:ext>
              </a:extLst>
            </p:cNvPr>
            <p:cNvCxnSpPr/>
            <p:nvPr/>
          </p:nvCxnSpPr>
          <p:spPr>
            <a:xfrm>
              <a:off x="5051322" y="3701017"/>
              <a:ext cx="673641" cy="152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EB5F9668-573A-0A68-A810-CE602B07F3F7}"/>
                </a:ext>
              </a:extLst>
            </p:cNvPr>
            <p:cNvCxnSpPr/>
            <p:nvPr/>
          </p:nvCxnSpPr>
          <p:spPr>
            <a:xfrm>
              <a:off x="5050579" y="3916845"/>
              <a:ext cx="673641" cy="152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AE50B7D1-7B47-D6CF-E137-6180344D9B0F}"/>
                </a:ext>
              </a:extLst>
            </p:cNvPr>
            <p:cNvCxnSpPr/>
            <p:nvPr/>
          </p:nvCxnSpPr>
          <p:spPr>
            <a:xfrm>
              <a:off x="5041198" y="4138676"/>
              <a:ext cx="673641" cy="152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86C53383-CD20-F9A9-0E6D-4F1FCFEA7C5F}"/>
                </a:ext>
              </a:extLst>
            </p:cNvPr>
            <p:cNvCxnSpPr/>
            <p:nvPr/>
          </p:nvCxnSpPr>
          <p:spPr>
            <a:xfrm>
              <a:off x="5942489" y="3255676"/>
              <a:ext cx="666000" cy="152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8F63EF86-AD9C-77E1-4CF0-2ADBE066EA45}"/>
                </a:ext>
              </a:extLst>
            </p:cNvPr>
            <p:cNvCxnSpPr/>
            <p:nvPr/>
          </p:nvCxnSpPr>
          <p:spPr>
            <a:xfrm>
              <a:off x="5946144" y="3474957"/>
              <a:ext cx="666000" cy="152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E7F62048-D21B-AE6E-2AEB-7CE83C6D108C}"/>
                </a:ext>
              </a:extLst>
            </p:cNvPr>
            <p:cNvCxnSpPr/>
            <p:nvPr/>
          </p:nvCxnSpPr>
          <p:spPr>
            <a:xfrm>
              <a:off x="5946319" y="3694449"/>
              <a:ext cx="666000" cy="152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48D3EB4-305C-65BB-53EF-E1E8C91345F1}"/>
                </a:ext>
              </a:extLst>
            </p:cNvPr>
            <p:cNvCxnSpPr/>
            <p:nvPr/>
          </p:nvCxnSpPr>
          <p:spPr>
            <a:xfrm>
              <a:off x="5946149" y="3918773"/>
              <a:ext cx="666000" cy="152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4CABBBDB-8ED8-335D-33C3-A2D20FFD0841}"/>
                </a:ext>
              </a:extLst>
            </p:cNvPr>
            <p:cNvCxnSpPr/>
            <p:nvPr/>
          </p:nvCxnSpPr>
          <p:spPr>
            <a:xfrm>
              <a:off x="5942884" y="4145889"/>
              <a:ext cx="666000" cy="152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7" name="Picture 66">
            <a:extLst>
              <a:ext uri="{FF2B5EF4-FFF2-40B4-BE49-F238E27FC236}">
                <a16:creationId xmlns:a16="http://schemas.microsoft.com/office/drawing/2014/main" id="{A73A7DB7-5EDF-B7B0-2F0C-67B49F8CF7A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23778" y="1660893"/>
            <a:ext cx="2717420" cy="4529688"/>
          </a:xfrm>
          <a:prstGeom prst="rect">
            <a:avLst/>
          </a:pr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id="{90BC34F7-C2F9-E25A-6910-6239B405C037}"/>
              </a:ext>
            </a:extLst>
          </p:cNvPr>
          <p:cNvSpPr txBox="1"/>
          <p:nvPr/>
        </p:nvSpPr>
        <p:spPr>
          <a:xfrm>
            <a:off x="446533" y="1660893"/>
            <a:ext cx="88699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>
              <a:lnSpc>
                <a:spcPct val="120000"/>
              </a:lnSpc>
            </a:pPr>
            <a:r>
              <a:rPr lang="en-GB" sz="2000" dirty="0"/>
              <a:t>By using plastic angles, the elastic cross section can be reproduced over the angular range from 8° to 30°.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E47C5E1-B248-65D9-F03C-E11C79CD0C79}"/>
              </a:ext>
            </a:extLst>
          </p:cNvPr>
          <p:cNvSpPr txBox="1"/>
          <p:nvPr/>
        </p:nvSpPr>
        <p:spPr>
          <a:xfrm>
            <a:off x="6981911" y="3061694"/>
            <a:ext cx="20802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t">
              <a:lnSpc>
                <a:spcPct val="120000"/>
              </a:lnSpc>
            </a:pPr>
            <a:r>
              <a:rPr lang="en-GB" sz="2000" dirty="0"/>
              <a:t>It was previously measured in Osaka for </a:t>
            </a:r>
            <a:r>
              <a:rPr lang="en-GB" sz="2000" baseline="30000" dirty="0"/>
              <a:t>58</a:t>
            </a:r>
            <a:r>
              <a:rPr lang="en-GB" sz="2000" dirty="0"/>
              <a:t>Ni at 200 MeV. We can compare our data with those results.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99F26BDB-5A49-60E4-9BB3-3FB49ABF783B}"/>
              </a:ext>
            </a:extLst>
          </p:cNvPr>
          <p:cNvSpPr txBox="1"/>
          <p:nvPr/>
        </p:nvSpPr>
        <p:spPr>
          <a:xfrm>
            <a:off x="6876789" y="6030702"/>
            <a:ext cx="511033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cs typeface="Arial" panose="020B0604020202020204" pitchFamily="34" charset="0"/>
              </a:rPr>
              <a:t>Y. Takeda, </a:t>
            </a:r>
            <a:r>
              <a:rPr lang="en-GB" sz="1600" dirty="0"/>
              <a:t>Mem. Fac. Sci. Kyoto Univ., Ser. Phys., </a:t>
            </a:r>
            <a:r>
              <a:rPr lang="en-GB" sz="1600" b="1" dirty="0"/>
              <a:t>44</a:t>
            </a:r>
            <a:r>
              <a:rPr lang="en-GB" sz="1600" dirty="0"/>
              <a:t>, 1,  (2003)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140A76-678B-CAD3-7707-DAFCCCEC867C}"/>
              </a:ext>
            </a:extLst>
          </p:cNvPr>
          <p:cNvSpPr txBox="1"/>
          <p:nvPr/>
        </p:nvSpPr>
        <p:spPr>
          <a:xfrm>
            <a:off x="489335" y="6002339"/>
            <a:ext cx="30837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Courtesy of M. Ciema</a:t>
            </a:r>
            <a:r>
              <a:rPr lang="en-GB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ł</a:t>
            </a:r>
            <a:r>
              <a:rPr lang="en-IT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7ED47D-56DF-C104-2F0C-659666DCB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DD9499-4A2E-99B7-F4F8-B5425306F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312440717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5D9E5E-C2DD-A12D-65F0-BD1BFA44EB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7C6A069-93DE-23FA-ED1A-E798C0795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Elastic cross section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EC92C7-8218-E1E9-EA67-4C4D84910814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25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DB618AA4-8A49-5DAD-28A9-830AC732CA94}"/>
              </a:ext>
            </a:extLst>
          </p:cNvPr>
          <p:cNvGrpSpPr/>
          <p:nvPr/>
        </p:nvGrpSpPr>
        <p:grpSpPr>
          <a:xfrm>
            <a:off x="446533" y="2380893"/>
            <a:ext cx="6600000" cy="3960000"/>
            <a:chOff x="446533" y="2380893"/>
            <a:chExt cx="6600000" cy="396000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39F3A17-CDE4-EEA5-2CD7-711DFE13800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6533" y="2380893"/>
              <a:ext cx="6600000" cy="396000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6C891C7-DFC3-542F-7963-A2AA82547117}"/>
                </a:ext>
              </a:extLst>
            </p:cNvPr>
            <p:cNvSpPr txBox="1"/>
            <p:nvPr/>
          </p:nvSpPr>
          <p:spPr>
            <a:xfrm rot="19467670">
              <a:off x="887831" y="4881001"/>
              <a:ext cx="23107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2000" b="1" cap="all" dirty="0">
                  <a:solidFill>
                    <a:schemeClr val="bg2">
                      <a:lumMod val="90000"/>
                    </a:schemeClr>
                  </a:solidFill>
                </a:rPr>
                <a:t>Preliminary</a:t>
              </a: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DD57F82-6C39-D219-D64A-3363BA86FB1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050579" y="3137640"/>
              <a:ext cx="1557709" cy="1116000"/>
              <a:chOff x="9087916" y="3629906"/>
              <a:chExt cx="2505237" cy="1794840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146E8D4A-2CEC-0084-78A4-A73F658ADCBD}"/>
                  </a:ext>
                </a:extLst>
              </p:cNvPr>
              <p:cNvGrpSpPr/>
              <p:nvPr/>
            </p:nvGrpSpPr>
            <p:grpSpPr>
              <a:xfrm>
                <a:off x="9087916" y="3632353"/>
                <a:ext cx="360000" cy="1789946"/>
                <a:chOff x="9087916" y="3632353"/>
                <a:chExt cx="360000" cy="1789946"/>
              </a:xfrm>
            </p:grpSpPr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499D32A7-DB80-5969-9558-A53C876877A2}"/>
                    </a:ext>
                  </a:extLst>
                </p:cNvPr>
                <p:cNvSpPr/>
                <p:nvPr/>
              </p:nvSpPr>
              <p:spPr>
                <a:xfrm>
                  <a:off x="9087916" y="3632353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29C0C7EA-96A8-D67E-4C68-4A3C50ED8FCB}"/>
                    </a:ext>
                  </a:extLst>
                </p:cNvPr>
                <p:cNvSpPr/>
                <p:nvPr/>
              </p:nvSpPr>
              <p:spPr>
                <a:xfrm>
                  <a:off x="9087916" y="3993473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45" name="Rectangle 44">
                  <a:extLst>
                    <a:ext uri="{FF2B5EF4-FFF2-40B4-BE49-F238E27FC236}">
                      <a16:creationId xmlns:a16="http://schemas.microsoft.com/office/drawing/2014/main" id="{A5AA04C3-5D71-E9BC-9538-D92C9658117D}"/>
                    </a:ext>
                  </a:extLst>
                </p:cNvPr>
                <p:cNvSpPr/>
                <p:nvPr/>
              </p:nvSpPr>
              <p:spPr>
                <a:xfrm>
                  <a:off x="9087916" y="4354656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id="{E1B97464-9064-DB57-4B68-0AD123EB99AC}"/>
                    </a:ext>
                  </a:extLst>
                </p:cNvPr>
                <p:cNvSpPr/>
                <p:nvPr/>
              </p:nvSpPr>
              <p:spPr>
                <a:xfrm>
                  <a:off x="9087916" y="4702299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E7669C80-2C1F-5046-A82C-EEC5D3DAD4E5}"/>
                    </a:ext>
                  </a:extLst>
                </p:cNvPr>
                <p:cNvSpPr/>
                <p:nvPr/>
              </p:nvSpPr>
              <p:spPr>
                <a:xfrm>
                  <a:off x="9087916" y="5062299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</p:grp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56610A4A-F48E-22CF-50C4-3356814D73B0}"/>
                  </a:ext>
                </a:extLst>
              </p:cNvPr>
              <p:cNvGrpSpPr/>
              <p:nvPr/>
            </p:nvGrpSpPr>
            <p:grpSpPr>
              <a:xfrm>
                <a:off x="9445115" y="3633733"/>
                <a:ext cx="360000" cy="1789946"/>
                <a:chOff x="9087916" y="3632353"/>
                <a:chExt cx="360000" cy="1789946"/>
              </a:xfrm>
            </p:grpSpPr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4A90271C-25AB-88F5-1467-288AFBF697CB}"/>
                    </a:ext>
                  </a:extLst>
                </p:cNvPr>
                <p:cNvSpPr/>
                <p:nvPr/>
              </p:nvSpPr>
              <p:spPr>
                <a:xfrm>
                  <a:off x="9087916" y="3632353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0D538A6D-5C18-48E0-4621-10519157183D}"/>
                    </a:ext>
                  </a:extLst>
                </p:cNvPr>
                <p:cNvSpPr/>
                <p:nvPr/>
              </p:nvSpPr>
              <p:spPr>
                <a:xfrm>
                  <a:off x="9087916" y="3993473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B4EE3237-4143-F5EE-5A58-497831D8837F}"/>
                    </a:ext>
                  </a:extLst>
                </p:cNvPr>
                <p:cNvSpPr/>
                <p:nvPr/>
              </p:nvSpPr>
              <p:spPr>
                <a:xfrm>
                  <a:off x="9087916" y="4354656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F0B6E1F0-7364-B2B1-0C1B-7F9FFF0677B8}"/>
                    </a:ext>
                  </a:extLst>
                </p:cNvPr>
                <p:cNvSpPr/>
                <p:nvPr/>
              </p:nvSpPr>
              <p:spPr>
                <a:xfrm>
                  <a:off x="9087916" y="4702299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42" name="Rectangle 41">
                  <a:extLst>
                    <a:ext uri="{FF2B5EF4-FFF2-40B4-BE49-F238E27FC236}">
                      <a16:creationId xmlns:a16="http://schemas.microsoft.com/office/drawing/2014/main" id="{6BF02580-DC61-CA10-4789-103A24C63A0F}"/>
                    </a:ext>
                  </a:extLst>
                </p:cNvPr>
                <p:cNvSpPr/>
                <p:nvPr/>
              </p:nvSpPr>
              <p:spPr>
                <a:xfrm>
                  <a:off x="9087916" y="5062299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</p:grp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40F841E4-7F97-A201-1824-E4CA7BD9C5EE}"/>
                  </a:ext>
                </a:extLst>
              </p:cNvPr>
              <p:cNvGrpSpPr/>
              <p:nvPr/>
            </p:nvGrpSpPr>
            <p:grpSpPr>
              <a:xfrm>
                <a:off x="9811322" y="3634800"/>
                <a:ext cx="360000" cy="1789946"/>
                <a:chOff x="9087916" y="3632353"/>
                <a:chExt cx="360000" cy="1789946"/>
              </a:xfrm>
            </p:grpSpPr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360C92D0-0FBE-7DD4-D68B-0C3C3F64C2D6}"/>
                    </a:ext>
                  </a:extLst>
                </p:cNvPr>
                <p:cNvSpPr/>
                <p:nvPr/>
              </p:nvSpPr>
              <p:spPr>
                <a:xfrm>
                  <a:off x="9087916" y="3632353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 dirty="0"/>
                </a:p>
              </p:txBody>
            </p:sp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40ACF6FC-86BF-B7D1-97D0-B6F4A279163A}"/>
                    </a:ext>
                  </a:extLst>
                </p:cNvPr>
                <p:cNvSpPr/>
                <p:nvPr/>
              </p:nvSpPr>
              <p:spPr>
                <a:xfrm>
                  <a:off x="9087916" y="3993473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BB83C5A4-63A7-C028-04E2-08EF415FCFED}"/>
                    </a:ext>
                  </a:extLst>
                </p:cNvPr>
                <p:cNvSpPr/>
                <p:nvPr/>
              </p:nvSpPr>
              <p:spPr>
                <a:xfrm>
                  <a:off x="9087916" y="4354656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36" name="Rectangle 35">
                  <a:extLst>
                    <a:ext uri="{FF2B5EF4-FFF2-40B4-BE49-F238E27FC236}">
                      <a16:creationId xmlns:a16="http://schemas.microsoft.com/office/drawing/2014/main" id="{9EAEF857-87DF-C963-E5E3-B5B31D08FF48}"/>
                    </a:ext>
                  </a:extLst>
                </p:cNvPr>
                <p:cNvSpPr/>
                <p:nvPr/>
              </p:nvSpPr>
              <p:spPr>
                <a:xfrm>
                  <a:off x="9087916" y="4702299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id="{C0DC8A09-7598-F5FF-B734-94A4CFEE3489}"/>
                    </a:ext>
                  </a:extLst>
                </p:cNvPr>
                <p:cNvSpPr/>
                <p:nvPr/>
              </p:nvSpPr>
              <p:spPr>
                <a:xfrm>
                  <a:off x="9087916" y="5062299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AE615CDC-E67F-B9C4-B357-79704A2397A8}"/>
                  </a:ext>
                </a:extLst>
              </p:cNvPr>
              <p:cNvGrpSpPr/>
              <p:nvPr/>
            </p:nvGrpSpPr>
            <p:grpSpPr>
              <a:xfrm>
                <a:off x="10522104" y="3629906"/>
                <a:ext cx="360000" cy="1789946"/>
                <a:chOff x="9087916" y="3632353"/>
                <a:chExt cx="360000" cy="1789946"/>
              </a:xfrm>
            </p:grpSpPr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31CCE47E-5B84-AA81-737B-8E755E861B0E}"/>
                    </a:ext>
                  </a:extLst>
                </p:cNvPr>
                <p:cNvSpPr/>
                <p:nvPr/>
              </p:nvSpPr>
              <p:spPr>
                <a:xfrm>
                  <a:off x="9087916" y="3632353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0CF81CD9-9FF0-2A60-843F-D597DB8EE1FB}"/>
                    </a:ext>
                  </a:extLst>
                </p:cNvPr>
                <p:cNvSpPr/>
                <p:nvPr/>
              </p:nvSpPr>
              <p:spPr>
                <a:xfrm>
                  <a:off x="9087916" y="3993473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ED472E7F-55CD-B417-D6B9-9AA7890591F3}"/>
                    </a:ext>
                  </a:extLst>
                </p:cNvPr>
                <p:cNvSpPr/>
                <p:nvPr/>
              </p:nvSpPr>
              <p:spPr>
                <a:xfrm>
                  <a:off x="9087916" y="4354656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EDDD33C1-1699-D5D5-62B3-3F614297AA50}"/>
                    </a:ext>
                  </a:extLst>
                </p:cNvPr>
                <p:cNvSpPr/>
                <p:nvPr/>
              </p:nvSpPr>
              <p:spPr>
                <a:xfrm>
                  <a:off x="9087916" y="4702299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CEBBFCF9-16A9-125C-4A3C-289FF960F843}"/>
                    </a:ext>
                  </a:extLst>
                </p:cNvPr>
                <p:cNvSpPr/>
                <p:nvPr/>
              </p:nvSpPr>
              <p:spPr>
                <a:xfrm>
                  <a:off x="9087916" y="5062299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</p:grp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87DB065-E855-F020-8ABC-00635756DCA9}"/>
                  </a:ext>
                </a:extLst>
              </p:cNvPr>
              <p:cNvGrpSpPr/>
              <p:nvPr/>
            </p:nvGrpSpPr>
            <p:grpSpPr>
              <a:xfrm>
                <a:off x="10879303" y="3631286"/>
                <a:ext cx="360000" cy="1789946"/>
                <a:chOff x="9087916" y="3632353"/>
                <a:chExt cx="360000" cy="1789946"/>
              </a:xfrm>
            </p:grpSpPr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3996A1BC-56A1-BBC9-0083-74D31C87AAB7}"/>
                    </a:ext>
                  </a:extLst>
                </p:cNvPr>
                <p:cNvSpPr/>
                <p:nvPr/>
              </p:nvSpPr>
              <p:spPr>
                <a:xfrm>
                  <a:off x="9087916" y="3632353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B9041529-83D7-545E-8D38-AFCC0952FDC0}"/>
                    </a:ext>
                  </a:extLst>
                </p:cNvPr>
                <p:cNvSpPr/>
                <p:nvPr/>
              </p:nvSpPr>
              <p:spPr>
                <a:xfrm>
                  <a:off x="9087916" y="3993473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BB47A231-745A-0A27-0943-972334DC0C53}"/>
                    </a:ext>
                  </a:extLst>
                </p:cNvPr>
                <p:cNvSpPr/>
                <p:nvPr/>
              </p:nvSpPr>
              <p:spPr>
                <a:xfrm>
                  <a:off x="9087916" y="4354656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F5BA72B3-C010-5D04-F668-FE682394777F}"/>
                    </a:ext>
                  </a:extLst>
                </p:cNvPr>
                <p:cNvSpPr/>
                <p:nvPr/>
              </p:nvSpPr>
              <p:spPr>
                <a:xfrm>
                  <a:off x="9087916" y="4702299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AEA4E287-D295-8CAD-CA8B-83F928FA579C}"/>
                    </a:ext>
                  </a:extLst>
                </p:cNvPr>
                <p:cNvSpPr/>
                <p:nvPr/>
              </p:nvSpPr>
              <p:spPr>
                <a:xfrm>
                  <a:off x="9087916" y="5062299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</p:grp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2B751C6C-F320-7612-D7B9-7E2913BDB594}"/>
                  </a:ext>
                </a:extLst>
              </p:cNvPr>
              <p:cNvGrpSpPr/>
              <p:nvPr/>
            </p:nvGrpSpPr>
            <p:grpSpPr>
              <a:xfrm>
                <a:off x="11233153" y="3632353"/>
                <a:ext cx="360000" cy="1789946"/>
                <a:chOff x="9087916" y="3632353"/>
                <a:chExt cx="360000" cy="1789946"/>
              </a:xfrm>
            </p:grpSpPr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F0ED5BBD-C4D6-1122-2045-39B2002D3D73}"/>
                    </a:ext>
                  </a:extLst>
                </p:cNvPr>
                <p:cNvSpPr/>
                <p:nvPr/>
              </p:nvSpPr>
              <p:spPr>
                <a:xfrm>
                  <a:off x="9087916" y="3632353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E7C1C783-319F-64D4-641D-4F6CE9E17A04}"/>
                    </a:ext>
                  </a:extLst>
                </p:cNvPr>
                <p:cNvSpPr/>
                <p:nvPr/>
              </p:nvSpPr>
              <p:spPr>
                <a:xfrm>
                  <a:off x="9087916" y="3993473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99619EDE-51C7-D11C-A690-D24235A2126F}"/>
                    </a:ext>
                  </a:extLst>
                </p:cNvPr>
                <p:cNvSpPr/>
                <p:nvPr/>
              </p:nvSpPr>
              <p:spPr>
                <a:xfrm>
                  <a:off x="9087916" y="4354656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E38062E4-D441-9BB4-E255-D4BBA438C62E}"/>
                    </a:ext>
                  </a:extLst>
                </p:cNvPr>
                <p:cNvSpPr/>
                <p:nvPr/>
              </p:nvSpPr>
              <p:spPr>
                <a:xfrm>
                  <a:off x="9087916" y="4702299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88061B06-9EDF-4B26-602E-E4DB5D992EEA}"/>
                    </a:ext>
                  </a:extLst>
                </p:cNvPr>
                <p:cNvSpPr/>
                <p:nvPr/>
              </p:nvSpPr>
              <p:spPr>
                <a:xfrm>
                  <a:off x="9087916" y="5062299"/>
                  <a:ext cx="360000" cy="360000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</p:grpSp>
        </p:grp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285802EE-AC7C-ACD6-B5C6-8D9DA9F1C8C1}"/>
                </a:ext>
              </a:extLst>
            </p:cNvPr>
            <p:cNvCxnSpPr>
              <a:stCxn id="43" idx="0"/>
            </p:cNvCxnSpPr>
            <p:nvPr/>
          </p:nvCxnSpPr>
          <p:spPr>
            <a:xfrm flipH="1">
              <a:off x="5162499" y="3139162"/>
              <a:ext cx="1" cy="11144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238E2CC7-2331-56A0-E386-C21D8987869D}"/>
                </a:ext>
              </a:extLst>
            </p:cNvPr>
            <p:cNvCxnSpPr/>
            <p:nvPr/>
          </p:nvCxnSpPr>
          <p:spPr>
            <a:xfrm flipH="1">
              <a:off x="5378019" y="3139162"/>
              <a:ext cx="1" cy="11144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42DD0AB7-09A4-4EEA-6BF4-72788EE53633}"/>
                </a:ext>
              </a:extLst>
            </p:cNvPr>
            <p:cNvCxnSpPr/>
            <p:nvPr/>
          </p:nvCxnSpPr>
          <p:spPr>
            <a:xfrm flipH="1">
              <a:off x="5612645" y="3139162"/>
              <a:ext cx="1" cy="11144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9F200C5D-2C3E-2AE7-18DF-4D2C9DD1E77B}"/>
                </a:ext>
              </a:extLst>
            </p:cNvPr>
            <p:cNvCxnSpPr/>
            <p:nvPr/>
          </p:nvCxnSpPr>
          <p:spPr>
            <a:xfrm flipH="1">
              <a:off x="6052826" y="3139162"/>
              <a:ext cx="1" cy="11144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C66FD8BA-4234-C917-625D-E72B63617260}"/>
                </a:ext>
              </a:extLst>
            </p:cNvPr>
            <p:cNvCxnSpPr/>
            <p:nvPr/>
          </p:nvCxnSpPr>
          <p:spPr>
            <a:xfrm flipH="1">
              <a:off x="6277774" y="3139162"/>
              <a:ext cx="1" cy="11144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29DE68F-E4A1-A121-2FA3-60738DC0754D}"/>
                </a:ext>
              </a:extLst>
            </p:cNvPr>
            <p:cNvCxnSpPr/>
            <p:nvPr/>
          </p:nvCxnSpPr>
          <p:spPr>
            <a:xfrm flipH="1">
              <a:off x="6493006" y="3139162"/>
              <a:ext cx="1" cy="11144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68F1761C-CFF5-A1D6-C7F2-3869E1F4DEBF}"/>
                </a:ext>
              </a:extLst>
            </p:cNvPr>
            <p:cNvCxnSpPr>
              <a:stCxn id="43" idx="1"/>
              <a:endCxn id="33" idx="3"/>
            </p:cNvCxnSpPr>
            <p:nvPr/>
          </p:nvCxnSpPr>
          <p:spPr>
            <a:xfrm>
              <a:off x="5050579" y="3251083"/>
              <a:ext cx="673641" cy="152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26E2EE72-1FA2-B330-F9CA-94B09BC8E5D0}"/>
                </a:ext>
              </a:extLst>
            </p:cNvPr>
            <p:cNvCxnSpPr/>
            <p:nvPr/>
          </p:nvCxnSpPr>
          <p:spPr>
            <a:xfrm>
              <a:off x="5050579" y="3479106"/>
              <a:ext cx="673641" cy="152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10CE59B1-CB1F-59E0-0BF7-01BE7CE8FBB9}"/>
                </a:ext>
              </a:extLst>
            </p:cNvPr>
            <p:cNvCxnSpPr/>
            <p:nvPr/>
          </p:nvCxnSpPr>
          <p:spPr>
            <a:xfrm>
              <a:off x="5051322" y="3701017"/>
              <a:ext cx="673641" cy="152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9612288E-4ECF-EAC5-7D29-6424AA0F53E5}"/>
                </a:ext>
              </a:extLst>
            </p:cNvPr>
            <p:cNvCxnSpPr/>
            <p:nvPr/>
          </p:nvCxnSpPr>
          <p:spPr>
            <a:xfrm>
              <a:off x="5050579" y="3916845"/>
              <a:ext cx="673641" cy="152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6EF48AA6-BC2F-97FF-4390-8529946F7BA9}"/>
                </a:ext>
              </a:extLst>
            </p:cNvPr>
            <p:cNvCxnSpPr/>
            <p:nvPr/>
          </p:nvCxnSpPr>
          <p:spPr>
            <a:xfrm>
              <a:off x="5041198" y="4138676"/>
              <a:ext cx="673641" cy="152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2C2B1240-8B46-74CE-77F7-CEB3E4E5BD70}"/>
                </a:ext>
              </a:extLst>
            </p:cNvPr>
            <p:cNvCxnSpPr/>
            <p:nvPr/>
          </p:nvCxnSpPr>
          <p:spPr>
            <a:xfrm>
              <a:off x="5942489" y="3255676"/>
              <a:ext cx="666000" cy="152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F62D976B-C90D-6898-DC40-032BA9F65DE4}"/>
                </a:ext>
              </a:extLst>
            </p:cNvPr>
            <p:cNvCxnSpPr/>
            <p:nvPr/>
          </p:nvCxnSpPr>
          <p:spPr>
            <a:xfrm>
              <a:off x="5946144" y="3474957"/>
              <a:ext cx="666000" cy="152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3EEA3FD4-2A09-1F8C-F756-863E4DA632C7}"/>
                </a:ext>
              </a:extLst>
            </p:cNvPr>
            <p:cNvCxnSpPr/>
            <p:nvPr/>
          </p:nvCxnSpPr>
          <p:spPr>
            <a:xfrm>
              <a:off x="5946319" y="3694449"/>
              <a:ext cx="666000" cy="152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1185C37-48E3-CCF2-C310-39B8A2469D2D}"/>
                </a:ext>
              </a:extLst>
            </p:cNvPr>
            <p:cNvCxnSpPr/>
            <p:nvPr/>
          </p:nvCxnSpPr>
          <p:spPr>
            <a:xfrm>
              <a:off x="5946149" y="3918773"/>
              <a:ext cx="666000" cy="152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8688DDD4-95DF-CF9F-E920-91B477C01179}"/>
                </a:ext>
              </a:extLst>
            </p:cNvPr>
            <p:cNvCxnSpPr/>
            <p:nvPr/>
          </p:nvCxnSpPr>
          <p:spPr>
            <a:xfrm>
              <a:off x="5942884" y="4145889"/>
              <a:ext cx="666000" cy="152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7" name="Picture 66">
            <a:extLst>
              <a:ext uri="{FF2B5EF4-FFF2-40B4-BE49-F238E27FC236}">
                <a16:creationId xmlns:a16="http://schemas.microsoft.com/office/drawing/2014/main" id="{C6C97F73-48BD-E442-6F6E-5007E5EACF1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23778" y="1660893"/>
            <a:ext cx="2717420" cy="4529688"/>
          </a:xfrm>
          <a:prstGeom prst="rect">
            <a:avLst/>
          </a:prstGeom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78192EC8-1AFB-827D-DF7C-618208F8616D}"/>
              </a:ext>
            </a:extLst>
          </p:cNvPr>
          <p:cNvSpPr/>
          <p:nvPr/>
        </p:nvSpPr>
        <p:spPr>
          <a:xfrm>
            <a:off x="9870509" y="1703541"/>
            <a:ext cx="648000" cy="3343254"/>
          </a:xfrm>
          <a:prstGeom prst="rect">
            <a:avLst/>
          </a:prstGeom>
          <a:gradFill flip="none" rotWithShape="1">
            <a:gsLst>
              <a:gs pos="0">
                <a:srgbClr val="C00000">
                  <a:alpha val="9920"/>
                </a:srgbClr>
              </a:gs>
              <a:gs pos="50000">
                <a:srgbClr val="F998A3">
                  <a:alpha val="21343"/>
                </a:srgbClr>
              </a:gs>
              <a:gs pos="100000">
                <a:srgbClr val="C00000">
                  <a:tint val="23500"/>
                  <a:satMod val="160000"/>
                  <a:alpha val="36000"/>
                </a:srgbClr>
              </a:gs>
            </a:gsLst>
            <a:lin ang="2700000" scaled="1"/>
            <a:tileRect/>
          </a:gra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95BBCC4-8139-E0FD-E826-90AAEC0CCA33}"/>
              </a:ext>
            </a:extLst>
          </p:cNvPr>
          <p:cNvSpPr txBox="1"/>
          <p:nvPr/>
        </p:nvSpPr>
        <p:spPr>
          <a:xfrm>
            <a:off x="446533" y="1660893"/>
            <a:ext cx="88699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>
              <a:lnSpc>
                <a:spcPct val="120000"/>
              </a:lnSpc>
            </a:pPr>
            <a:r>
              <a:rPr lang="en-GB" sz="2000" dirty="0"/>
              <a:t>By using plastic angles, the elastic cross section can be reproduced over the angular range from 8° to 30°.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1D4E7A5-0831-4734-970C-372C29C13131}"/>
              </a:ext>
            </a:extLst>
          </p:cNvPr>
          <p:cNvSpPr txBox="1"/>
          <p:nvPr/>
        </p:nvSpPr>
        <p:spPr>
          <a:xfrm>
            <a:off x="6981911" y="3061694"/>
            <a:ext cx="20802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t">
              <a:lnSpc>
                <a:spcPct val="120000"/>
              </a:lnSpc>
            </a:pPr>
            <a:r>
              <a:rPr lang="en-GB" sz="2000" dirty="0"/>
              <a:t>It was previously measured in Osaka for </a:t>
            </a:r>
            <a:r>
              <a:rPr lang="en-GB" sz="2000" baseline="30000" dirty="0"/>
              <a:t>58</a:t>
            </a:r>
            <a:r>
              <a:rPr lang="en-GB" sz="2000" dirty="0"/>
              <a:t>Ni at 200 MeV. We can compare our data with those results.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0CD4AB10-AB06-53C4-B8A4-A804E31F7052}"/>
              </a:ext>
            </a:extLst>
          </p:cNvPr>
          <p:cNvSpPr txBox="1"/>
          <p:nvPr/>
        </p:nvSpPr>
        <p:spPr>
          <a:xfrm>
            <a:off x="6876789" y="6030702"/>
            <a:ext cx="511033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cs typeface="Arial" panose="020B0604020202020204" pitchFamily="34" charset="0"/>
              </a:rPr>
              <a:t>Y. Takeda, </a:t>
            </a:r>
            <a:r>
              <a:rPr lang="en-GB" sz="1600" dirty="0"/>
              <a:t>Mem. Fac. Sci. Kyoto Univ., Ser. Phys., </a:t>
            </a:r>
            <a:r>
              <a:rPr lang="en-GB" sz="1600" b="1" dirty="0"/>
              <a:t>44</a:t>
            </a:r>
            <a:r>
              <a:rPr lang="en-GB" sz="1600" dirty="0"/>
              <a:t>, 1,  (2003)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E660CB-DAE5-F7FE-87F0-423CAA3702E0}"/>
              </a:ext>
            </a:extLst>
          </p:cNvPr>
          <p:cNvSpPr txBox="1"/>
          <p:nvPr/>
        </p:nvSpPr>
        <p:spPr>
          <a:xfrm>
            <a:off x="489335" y="6002339"/>
            <a:ext cx="30837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Courtesy of M. Ciema</a:t>
            </a:r>
            <a:r>
              <a:rPr lang="en-GB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ł</a:t>
            </a:r>
            <a:r>
              <a:rPr lang="en-IT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0D319E-DBC1-65E6-1D36-FE455CE94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7F28375-9A87-5478-349D-0F7C13BA3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226236531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80C6A1-E31C-77B6-C82B-E2C00D1916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B606E-558B-8FFB-F5A1-A21EFCFD8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T" dirty="0"/>
              <a:t>measumerement results: ISGQR in </a:t>
            </a:r>
            <a:r>
              <a:rPr lang="en-IT" baseline="30000" dirty="0"/>
              <a:t>120</a:t>
            </a:r>
            <a:r>
              <a:rPr lang="en-IT" dirty="0"/>
              <a:t>S</a:t>
            </a:r>
            <a:r>
              <a:rPr lang="en-IT" cap="none" dirty="0"/>
              <a:t>n</a:t>
            </a:r>
            <a:r>
              <a:rPr lang="en-IT" dirty="0"/>
              <a:t> &amp; </a:t>
            </a:r>
            <a:r>
              <a:rPr lang="en-IT" baseline="30000" dirty="0"/>
              <a:t>208</a:t>
            </a:r>
            <a:r>
              <a:rPr lang="en-IT" dirty="0"/>
              <a:t>P</a:t>
            </a:r>
            <a:r>
              <a:rPr lang="en-IT" cap="none" dirty="0"/>
              <a:t>b</a:t>
            </a:r>
            <a:endParaRPr lang="en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CC59BB39-7AC2-981E-3446-BB78538809A3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IT" dirty="0"/>
                  <a:t>ISGQR </a:t>
                </a:r>
                <a14:m>
                  <m:oMath xmlns:m="http://schemas.openxmlformats.org/officeDocument/2006/math">
                    <m:r>
                      <a:rPr lang="en-IT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en-IT" dirty="0"/>
                  <a:t>-DECAY</a:t>
                </a: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CC59BB39-7AC2-981E-3446-BB78538809A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 l="-805" t="-816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B11895-05BB-F330-0620-448C73D33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1954C6-95A0-46ED-45BD-FE872E417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DC99520-F4E0-A788-23B7-33976C84EC59}"/>
              </a:ext>
            </a:extLst>
          </p:cNvPr>
          <p:cNvGrpSpPr>
            <a:grpSpLocks noChangeAspect="1"/>
          </p:cNvGrpSpPr>
          <p:nvPr/>
        </p:nvGrpSpPr>
        <p:grpSpPr>
          <a:xfrm>
            <a:off x="586237" y="285355"/>
            <a:ext cx="5284210" cy="3924000"/>
            <a:chOff x="446534" y="488555"/>
            <a:chExt cx="5623563" cy="4176000"/>
          </a:xfrm>
        </p:grpSpPr>
        <p:pic>
          <p:nvPicPr>
            <p:cNvPr id="6" name="Google Shape;338;p9">
              <a:extLst>
                <a:ext uri="{FF2B5EF4-FFF2-40B4-BE49-F238E27FC236}">
                  <a16:creationId xmlns:a16="http://schemas.microsoft.com/office/drawing/2014/main" id="{49AAA0AB-7366-EB15-06C8-94198422C34B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l="3565" t="7301" r="30010" b="21909"/>
            <a:stretch/>
          </p:blipFill>
          <p:spPr>
            <a:xfrm>
              <a:off x="446534" y="560423"/>
              <a:ext cx="5512031" cy="4104132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</p:pic>
        <p:pic>
          <p:nvPicPr>
            <p:cNvPr id="7" name="Google Shape;340;p9">
              <a:extLst>
                <a:ext uri="{FF2B5EF4-FFF2-40B4-BE49-F238E27FC236}">
                  <a16:creationId xmlns:a16="http://schemas.microsoft.com/office/drawing/2014/main" id="{EE4F9359-E657-168E-399F-24434DD8574D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4">
              <a:alphaModFix/>
            </a:blip>
            <a:srcRect l="8412" t="6189" r="28819" b="27937"/>
            <a:stretch/>
          </p:blipFill>
          <p:spPr>
            <a:xfrm>
              <a:off x="841438" y="488555"/>
              <a:ext cx="5228659" cy="382178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5867B-236E-AC01-4B82-71354006DA3D}"/>
              </a:ext>
            </a:extLst>
          </p:cNvPr>
          <p:cNvGrpSpPr>
            <a:grpSpLocks noChangeAspect="1"/>
          </p:cNvGrpSpPr>
          <p:nvPr/>
        </p:nvGrpSpPr>
        <p:grpSpPr>
          <a:xfrm>
            <a:off x="6241521" y="319120"/>
            <a:ext cx="5168590" cy="3924000"/>
            <a:chOff x="5725909" y="2112168"/>
            <a:chExt cx="3877377" cy="2943710"/>
          </a:xfrm>
        </p:grpSpPr>
        <p:pic>
          <p:nvPicPr>
            <p:cNvPr id="12" name="Google Shape;433;p14">
              <a:extLst>
                <a:ext uri="{FF2B5EF4-FFF2-40B4-BE49-F238E27FC236}">
                  <a16:creationId xmlns:a16="http://schemas.microsoft.com/office/drawing/2014/main" id="{1D7BA6CC-55F6-6B41-CAA2-CDB8FA983B4F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5">
              <a:alphaModFix/>
            </a:blip>
            <a:srcRect l="1666" t="8302" r="1086" b="4383"/>
            <a:stretch>
              <a:fillRect/>
            </a:stretch>
          </p:blipFill>
          <p:spPr>
            <a:xfrm>
              <a:off x="5725909" y="2112168"/>
              <a:ext cx="3877377" cy="2943710"/>
            </a:xfrm>
            <a:prstGeom prst="rect">
              <a:avLst/>
            </a:prstGeom>
            <a:noFill/>
            <a:ln>
              <a:noFill/>
            </a:ln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Google Shape;434;p14">
                  <a:extLst>
                    <a:ext uri="{FF2B5EF4-FFF2-40B4-BE49-F238E27FC236}">
                      <a16:creationId xmlns:a16="http://schemas.microsoft.com/office/drawing/2014/main" id="{98DF484C-2B30-7240-6102-6FB90F5FB504}"/>
                    </a:ext>
                  </a:extLst>
                </p:cNvPr>
                <p:cNvSpPr txBox="1"/>
                <p:nvPr/>
              </p:nvSpPr>
              <p:spPr>
                <a:xfrm>
                  <a:off x="6433905" y="2227288"/>
                  <a:ext cx="2917537" cy="30012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pl-PL" sz="2000" baseline="300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120</a:t>
                  </a:r>
                  <a:r>
                    <a:rPr lang="pl-PL" sz="20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Sn (</a:t>
                  </a:r>
                  <a:r>
                    <a:rPr lang="pl-PL" sz="2000" dirty="0" err="1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p,p’</a:t>
                  </a:r>
                  <a14:m>
                    <m:oMath xmlns:m="http://schemas.openxmlformats.org/officeDocument/2006/math">
                      <m:r>
                        <a:rPr lang="pl-PL" sz="2000" i="1" dirty="0" smtClean="0">
                          <a:solidFill>
                            <a:schemeClr val="dk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/>
                          <a:sym typeface="Calibri"/>
                        </a:rPr>
                        <m:t>𝛾</m:t>
                      </m:r>
                    </m:oMath>
                  </a14:m>
                  <a:r>
                    <a:rPr lang="pl-PL" sz="20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) @ 200 </a:t>
                  </a:r>
                  <a:r>
                    <a:rPr lang="pl-PL" sz="2000" dirty="0" err="1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MeV</a:t>
                  </a:r>
                  <a:endParaRPr sz="2000" dirty="0">
                    <a:latin typeface="Helvetica" pitchFamily="2" charset="0"/>
                  </a:endParaRPr>
                </a:p>
              </p:txBody>
            </p:sp>
          </mc:Choice>
          <mc:Fallback xmlns="">
            <p:sp>
              <p:nvSpPr>
                <p:cNvPr id="13" name="Google Shape;434;p14">
                  <a:extLst>
                    <a:ext uri="{FF2B5EF4-FFF2-40B4-BE49-F238E27FC236}">
                      <a16:creationId xmlns:a16="http://schemas.microsoft.com/office/drawing/2014/main" id="{98DF484C-2B30-7240-6102-6FB90F5FB50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33905" y="2227288"/>
                  <a:ext cx="2917537" cy="300124"/>
                </a:xfrm>
                <a:prstGeom prst="rect">
                  <a:avLst/>
                </a:prstGeom>
                <a:blipFill>
                  <a:blip r:embed="rId6"/>
                  <a:stretch>
                    <a:fillRect t="-6250" b="-31250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Google Shape;437;p14">
              <a:extLst>
                <a:ext uri="{FF2B5EF4-FFF2-40B4-BE49-F238E27FC236}">
                  <a16:creationId xmlns:a16="http://schemas.microsoft.com/office/drawing/2014/main" id="{EB96B3B3-A14B-C228-9089-3888FD1BC04D}"/>
                </a:ext>
              </a:extLst>
            </p:cNvPr>
            <p:cNvSpPr txBox="1"/>
            <p:nvPr/>
          </p:nvSpPr>
          <p:spPr>
            <a:xfrm>
              <a:off x="7488397" y="2881920"/>
              <a:ext cx="1306768" cy="29260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l-PL" sz="2000" b="1" dirty="0">
                  <a:solidFill>
                    <a:srgbClr val="C00000"/>
                  </a:solidFill>
                  <a:ea typeface="Calibri"/>
                  <a:cs typeface="Calibri"/>
                  <a:sym typeface="Calibri"/>
                </a:rPr>
                <a:t>GQR +GDR</a:t>
              </a:r>
              <a:endParaRPr sz="2400" dirty="0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7A317E9E-8137-89DE-8FF5-9A0A196B055A}"/>
              </a:ext>
            </a:extLst>
          </p:cNvPr>
          <p:cNvSpPr/>
          <p:nvPr/>
        </p:nvSpPr>
        <p:spPr>
          <a:xfrm>
            <a:off x="7185289" y="319119"/>
            <a:ext cx="2847711" cy="10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9A5DC67-60E5-C420-0F50-4F578377D3FC}"/>
              </a:ext>
            </a:extLst>
          </p:cNvPr>
          <p:cNvSpPr/>
          <p:nvPr/>
        </p:nvSpPr>
        <p:spPr>
          <a:xfrm>
            <a:off x="8502649" y="1766591"/>
            <a:ext cx="1420193" cy="1737445"/>
          </a:xfrm>
          <a:prstGeom prst="rect">
            <a:avLst/>
          </a:prstGeom>
          <a:gradFill flip="none" rotWithShape="1">
            <a:gsLst>
              <a:gs pos="0">
                <a:srgbClr val="C00000">
                  <a:alpha val="9920"/>
                </a:srgbClr>
              </a:gs>
              <a:gs pos="50000">
                <a:srgbClr val="F998A3">
                  <a:alpha val="21343"/>
                </a:srgbClr>
              </a:gs>
              <a:gs pos="100000">
                <a:srgbClr val="C00000">
                  <a:tint val="23500"/>
                  <a:satMod val="160000"/>
                  <a:alpha val="36000"/>
                </a:srgbClr>
              </a:gs>
            </a:gsLst>
            <a:lin ang="2700000" scaled="1"/>
            <a:tileRect/>
          </a:gra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95739076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5FD4BD27-9E7E-B3E5-2995-2B6B55ED3A29}"/>
              </a:ext>
            </a:extLst>
          </p:cNvPr>
          <p:cNvGrpSpPr/>
          <p:nvPr/>
        </p:nvGrpSpPr>
        <p:grpSpPr>
          <a:xfrm>
            <a:off x="331027" y="1592916"/>
            <a:ext cx="4348855" cy="4737267"/>
            <a:chOff x="336539" y="1584147"/>
            <a:chExt cx="4348855" cy="4737267"/>
          </a:xfrm>
        </p:grpSpPr>
        <p:pic>
          <p:nvPicPr>
            <p:cNvPr id="349" name="Google Shape;349;p9"/>
            <p:cNvPicPr preferRelativeResize="0">
              <a:picLocks noChangeAspect="1"/>
            </p:cNvPicPr>
            <p:nvPr/>
          </p:nvPicPr>
          <p:blipFill rotWithShape="1">
            <a:blip r:embed="rId3">
              <a:alphaModFix/>
            </a:blip>
            <a:srcRect b="2049"/>
            <a:stretch>
              <a:fillRect/>
            </a:stretch>
          </p:blipFill>
          <p:spPr>
            <a:xfrm>
              <a:off x="381352" y="1584147"/>
              <a:ext cx="4304042" cy="223916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54" name="Google Shape;354;p9"/>
            <p:cNvSpPr txBox="1"/>
            <p:nvPr/>
          </p:nvSpPr>
          <p:spPr>
            <a:xfrm>
              <a:off x="843606" y="2884037"/>
              <a:ext cx="1714500" cy="5847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 noProof="0">
                  <a:solidFill>
                    <a:srgbClr val="FFC000"/>
                  </a:solidFill>
                  <a:ea typeface="Calibri"/>
                  <a:cs typeface="Calibri"/>
                  <a:sym typeface="Calibri"/>
                </a:rPr>
                <a:t>Random </a:t>
              </a:r>
              <a:endParaRPr lang="en-US" sz="1600" noProof="0">
                <a:solidFill>
                  <a:srgbClr val="FFC000"/>
                </a:solidFill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 noProof="0" dirty="0">
                  <a:solidFill>
                    <a:srgbClr val="FFC000"/>
                  </a:solidFill>
                  <a:ea typeface="Calibri"/>
                  <a:cs typeface="Calibri"/>
                  <a:sym typeface="Calibri"/>
                </a:rPr>
                <a:t>background</a:t>
              </a:r>
            </a:p>
          </p:txBody>
        </p:sp>
        <p:sp>
          <p:nvSpPr>
            <p:cNvPr id="355" name="Google Shape;355;p9"/>
            <p:cNvSpPr txBox="1"/>
            <p:nvPr/>
          </p:nvSpPr>
          <p:spPr>
            <a:xfrm>
              <a:off x="843606" y="2131803"/>
              <a:ext cx="1313147" cy="33851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l-PL" sz="1600" b="1" dirty="0" err="1">
                  <a:solidFill>
                    <a:srgbClr val="FF0000"/>
                  </a:solidFill>
                  <a:ea typeface="Calibri"/>
                  <a:cs typeface="Calibri"/>
                  <a:sym typeface="Calibri"/>
                </a:rPr>
                <a:t>γ</a:t>
              </a:r>
              <a:r>
                <a:rPr lang="pl-PL" sz="1600" b="1" dirty="0">
                  <a:solidFill>
                    <a:srgbClr val="FF0000"/>
                  </a:solidFill>
                  <a:ea typeface="Calibri"/>
                  <a:cs typeface="Calibri"/>
                  <a:sym typeface="Calibri"/>
                </a:rPr>
                <a:t> </a:t>
              </a:r>
              <a:r>
                <a:rPr lang="pl-PL" sz="1600" b="1" dirty="0" err="1">
                  <a:solidFill>
                    <a:srgbClr val="FF0000"/>
                  </a:solidFill>
                  <a:ea typeface="Calibri"/>
                  <a:cs typeface="Calibri"/>
                  <a:sym typeface="Calibri"/>
                </a:rPr>
                <a:t>prompt</a:t>
              </a:r>
              <a:endParaRPr sz="1600" b="1" dirty="0">
                <a:solidFill>
                  <a:srgbClr val="FF0000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6" name="Google Shape;356;p9"/>
            <p:cNvSpPr txBox="1"/>
            <p:nvPr/>
          </p:nvSpPr>
          <p:spPr>
            <a:xfrm rot="16200000">
              <a:off x="-496981" y="2484217"/>
              <a:ext cx="1944000" cy="27695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l-PL" sz="1200" dirty="0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TOF [</a:t>
              </a:r>
              <a:r>
                <a:rPr lang="pl-PL" sz="1200" dirty="0" err="1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ns</a:t>
              </a:r>
              <a:r>
                <a:rPr lang="pl-PL" sz="1200" dirty="0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]</a:t>
              </a:r>
              <a:endParaRPr sz="1200" dirty="0">
                <a:solidFill>
                  <a:schemeClr val="dk1"/>
                </a:solidFill>
                <a:latin typeface="Helvetica" pitchFamily="2" charset="0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2C47BEC-CA00-878A-EFFB-84FB69839640}"/>
                </a:ext>
              </a:extLst>
            </p:cNvPr>
            <p:cNvSpPr/>
            <p:nvPr/>
          </p:nvSpPr>
          <p:spPr>
            <a:xfrm>
              <a:off x="800101" y="2826885"/>
              <a:ext cx="3456000" cy="684000"/>
            </a:xfrm>
            <a:prstGeom prst="rect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3D581ED9-6981-084F-695C-0A0E814563F7}"/>
                </a:ext>
              </a:extLst>
            </p:cNvPr>
            <p:cNvGrpSpPr/>
            <p:nvPr/>
          </p:nvGrpSpPr>
          <p:grpSpPr>
            <a:xfrm>
              <a:off x="336540" y="4012183"/>
              <a:ext cx="4135702" cy="2309231"/>
              <a:chOff x="336540" y="4012183"/>
              <a:chExt cx="4135702" cy="2309231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6E8758CB-F047-3DCD-D6DE-CA6BD5869B72}"/>
                  </a:ext>
                </a:extLst>
              </p:cNvPr>
              <p:cNvGrpSpPr/>
              <p:nvPr/>
            </p:nvGrpSpPr>
            <p:grpSpPr>
              <a:xfrm>
                <a:off x="410190" y="4012183"/>
                <a:ext cx="4062052" cy="2309231"/>
                <a:chOff x="224446" y="4083623"/>
                <a:chExt cx="4062052" cy="2309231"/>
              </a:xfrm>
            </p:grpSpPr>
            <p:grpSp>
              <p:nvGrpSpPr>
                <p:cNvPr id="343" name="Google Shape;343;p9"/>
                <p:cNvGrpSpPr/>
                <p:nvPr/>
              </p:nvGrpSpPr>
              <p:grpSpPr>
                <a:xfrm>
                  <a:off x="224446" y="4083623"/>
                  <a:ext cx="4057166" cy="2309231"/>
                  <a:chOff x="443000" y="1906943"/>
                  <a:chExt cx="5291049" cy="2752949"/>
                </a:xfrm>
              </p:grpSpPr>
              <p:pic>
                <p:nvPicPr>
                  <p:cNvPr id="344" name="Google Shape;344;p9"/>
                  <p:cNvPicPr preferRelativeResize="0"/>
                  <p:nvPr/>
                </p:nvPicPr>
                <p:blipFill rotWithShape="1">
                  <a:blip r:embed="rId4">
                    <a:alphaModFix/>
                  </a:blip>
                  <a:srcRect l="715" t="30986" r="26518"/>
                  <a:stretch/>
                </p:blipFill>
                <p:spPr>
                  <a:xfrm>
                    <a:off x="443000" y="1906943"/>
                    <a:ext cx="5291049" cy="2707708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sp>
                <p:nvSpPr>
                  <p:cNvPr id="346" name="Google Shape;346;p9"/>
                  <p:cNvSpPr txBox="1"/>
                  <p:nvPr/>
                </p:nvSpPr>
                <p:spPr>
                  <a:xfrm>
                    <a:off x="1156458" y="4329715"/>
                    <a:ext cx="4577465" cy="33017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spAutoFit/>
                  </a:bodyPr>
                  <a:lstStyle/>
                  <a:p>
                    <a:pPr marL="0" marR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pl-PL" sz="1200" dirty="0">
                        <a:latin typeface="Helvetica" pitchFamily="2" charset="0"/>
                        <a:ea typeface="Arial"/>
                        <a:cs typeface="Arial"/>
                        <a:sym typeface="Arial"/>
                      </a:rPr>
                      <a:t>E* [</a:t>
                    </a:r>
                    <a:r>
                      <a:rPr lang="pl-PL" sz="1200" dirty="0" err="1">
                        <a:latin typeface="Helvetica" pitchFamily="2" charset="0"/>
                        <a:ea typeface="Arial"/>
                        <a:cs typeface="Arial"/>
                        <a:sym typeface="Arial"/>
                      </a:rPr>
                      <a:t>MeV</a:t>
                    </a:r>
                    <a:r>
                      <a:rPr lang="pl-PL" sz="1200" dirty="0">
                        <a:latin typeface="Helvetica" pitchFamily="2" charset="0"/>
                        <a:ea typeface="Arial"/>
                        <a:cs typeface="Arial"/>
                        <a:sym typeface="Arial"/>
                      </a:rPr>
                      <a:t>]</a:t>
                    </a:r>
                    <a:endParaRPr dirty="0">
                      <a:latin typeface="Helvetica" pitchFamily="2" charset="0"/>
                    </a:endParaRPr>
                  </a:p>
                </p:txBody>
              </p:sp>
            </p:grp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43D79712-CE10-8E9D-3BEA-314B7C2E3FA3}"/>
                    </a:ext>
                  </a:extLst>
                </p:cNvPr>
                <p:cNvCxnSpPr/>
                <p:nvPr/>
              </p:nvCxnSpPr>
              <p:spPr>
                <a:xfrm>
                  <a:off x="771524" y="4097911"/>
                  <a:ext cx="3510000" cy="0"/>
                </a:xfrm>
                <a:prstGeom prst="line">
                  <a:avLst/>
                </a:prstGeom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78F2F913-4970-319D-06B2-2C779D29225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86498" y="4089873"/>
                  <a:ext cx="0" cy="1949251"/>
                </a:xfrm>
                <a:prstGeom prst="line">
                  <a:avLst/>
                </a:prstGeom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" name="Google Shape;357;p9">
                <a:extLst>
                  <a:ext uri="{FF2B5EF4-FFF2-40B4-BE49-F238E27FC236}">
                    <a16:creationId xmlns:a16="http://schemas.microsoft.com/office/drawing/2014/main" id="{55EE2BF9-F0CF-4DD0-6720-A262AC39C9F9}"/>
                  </a:ext>
                </a:extLst>
              </p:cNvPr>
              <p:cNvSpPr txBox="1"/>
              <p:nvPr/>
            </p:nvSpPr>
            <p:spPr>
              <a:xfrm rot="16200000">
                <a:off x="-518585" y="4881596"/>
                <a:ext cx="2017985" cy="307736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l-PL" sz="1400" dirty="0" err="1">
                    <a:solidFill>
                      <a:schemeClr val="dk1"/>
                    </a:solidFill>
                    <a:latin typeface="Helvetica" pitchFamily="2" charset="0"/>
                    <a:ea typeface="Arial"/>
                    <a:cs typeface="Arial"/>
                    <a:sym typeface="Arial"/>
                  </a:rPr>
                  <a:t>Eγ</a:t>
                </a:r>
                <a:r>
                  <a:rPr lang="pl-PL" sz="1400" dirty="0">
                    <a:solidFill>
                      <a:schemeClr val="dk1"/>
                    </a:solidFill>
                    <a:latin typeface="Helvetica" pitchFamily="2" charset="0"/>
                    <a:ea typeface="Arial"/>
                    <a:cs typeface="Arial"/>
                    <a:sym typeface="Arial"/>
                  </a:rPr>
                  <a:t> [</a:t>
                </a:r>
                <a:r>
                  <a:rPr lang="pl-PL" sz="1400" dirty="0" err="1">
                    <a:solidFill>
                      <a:schemeClr val="dk1"/>
                    </a:solidFill>
                    <a:latin typeface="Helvetica" pitchFamily="2" charset="0"/>
                    <a:ea typeface="Arial"/>
                    <a:cs typeface="Arial"/>
                    <a:sym typeface="Arial"/>
                  </a:rPr>
                  <a:t>keV</a:t>
                </a:r>
                <a:r>
                  <a:rPr lang="pl-PL" sz="1400" dirty="0">
                    <a:solidFill>
                      <a:schemeClr val="dk1"/>
                    </a:solidFill>
                    <a:latin typeface="Helvetica" pitchFamily="2" charset="0"/>
                    <a:ea typeface="Arial"/>
                    <a:cs typeface="Arial"/>
                    <a:sym typeface="Arial"/>
                  </a:rPr>
                  <a:t>]</a:t>
                </a:r>
                <a:endParaRPr sz="2000" dirty="0">
                  <a:latin typeface="Helvetica" pitchFamily="2" charset="0"/>
                </a:endParaRPr>
              </a:p>
            </p:txBody>
          </p:sp>
        </p:grpSp>
      </p:grpSp>
      <p:sp>
        <p:nvSpPr>
          <p:cNvPr id="357" name="Google Shape;357;p9"/>
          <p:cNvSpPr txBox="1"/>
          <p:nvPr/>
        </p:nvSpPr>
        <p:spPr>
          <a:xfrm>
            <a:off x="800100" y="3729883"/>
            <a:ext cx="3455999" cy="27695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200" dirty="0" err="1">
                <a:solidFill>
                  <a:schemeClr val="dk1"/>
                </a:solidFill>
                <a:latin typeface="Helvetica" pitchFamily="2" charset="0"/>
                <a:ea typeface="Arial"/>
                <a:cs typeface="Arial"/>
                <a:sym typeface="Arial"/>
              </a:rPr>
              <a:t>Eγ</a:t>
            </a:r>
            <a:r>
              <a:rPr lang="pl-PL" sz="1200" dirty="0">
                <a:solidFill>
                  <a:schemeClr val="dk1"/>
                </a:solidFill>
                <a:latin typeface="Helvetica" pitchFamily="2" charset="0"/>
                <a:ea typeface="Arial"/>
                <a:cs typeface="Arial"/>
                <a:sym typeface="Arial"/>
              </a:rPr>
              <a:t> [</a:t>
            </a:r>
            <a:r>
              <a:rPr lang="pl-PL" sz="1200" dirty="0" err="1">
                <a:solidFill>
                  <a:schemeClr val="dk1"/>
                </a:solidFill>
                <a:latin typeface="Helvetica" pitchFamily="2" charset="0"/>
                <a:ea typeface="Arial"/>
                <a:cs typeface="Arial"/>
                <a:sym typeface="Arial"/>
              </a:rPr>
              <a:t>keV</a:t>
            </a:r>
            <a:r>
              <a:rPr lang="pl-PL" sz="1200" dirty="0">
                <a:solidFill>
                  <a:schemeClr val="dk1"/>
                </a:solidFill>
                <a:latin typeface="Helvetica" pitchFamily="2" charset="0"/>
                <a:ea typeface="Arial"/>
                <a:cs typeface="Arial"/>
                <a:sym typeface="Arial"/>
              </a:rPr>
              <a:t>]</a:t>
            </a:r>
            <a:endParaRPr dirty="0">
              <a:latin typeface="Helvetica" pitchFamily="2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B7A30D-A362-CC2C-A958-77E74DFEC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DECAY to The Ground State: </a:t>
            </a:r>
            <a:r>
              <a:rPr lang="it-IT" baseline="30000" dirty="0"/>
              <a:t>208</a:t>
            </a:r>
            <a:r>
              <a:rPr lang="it-IT" dirty="0"/>
              <a:t>P</a:t>
            </a:r>
            <a:r>
              <a:rPr lang="it-IT" cap="none" dirty="0"/>
              <a:t>b</a:t>
            </a:r>
            <a:endParaRPr lang="en-IT" cap="none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A138EEC-B147-0033-0550-C8E60E32C74E}"/>
              </a:ext>
            </a:extLst>
          </p:cNvPr>
          <p:cNvSpPr/>
          <p:nvPr/>
        </p:nvSpPr>
        <p:spPr>
          <a:xfrm>
            <a:off x="800101" y="2515388"/>
            <a:ext cx="3456000" cy="16470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32" name="Google Shape;332;p9"/>
          <p:cNvSpPr txBox="1"/>
          <p:nvPr/>
        </p:nvSpPr>
        <p:spPr>
          <a:xfrm>
            <a:off x="1011886" y="4161385"/>
            <a:ext cx="1940441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600" b="1" dirty="0" err="1">
                <a:solidFill>
                  <a:srgbClr val="FF0000"/>
                </a:solidFill>
                <a:ea typeface="Calibri"/>
                <a:cs typeface="Calibri"/>
                <a:sym typeface="Calibri"/>
              </a:rPr>
              <a:t>γ-decay</a:t>
            </a:r>
            <a:r>
              <a:rPr lang="pl-PL" sz="1600" b="1" dirty="0">
                <a:solidFill>
                  <a:srgbClr val="FF0000"/>
                </a:solidFill>
                <a:ea typeface="Calibri"/>
                <a:cs typeface="Calibri"/>
                <a:sym typeface="Calibri"/>
              </a:rPr>
              <a:t> to the </a:t>
            </a:r>
            <a:r>
              <a:rPr lang="pl-PL" sz="1600" b="1" dirty="0" err="1">
                <a:solidFill>
                  <a:srgbClr val="FF0000"/>
                </a:solidFill>
                <a:ea typeface="Calibri"/>
                <a:cs typeface="Calibri"/>
                <a:sym typeface="Calibri"/>
              </a:rPr>
              <a:t>g.s</a:t>
            </a:r>
            <a:r>
              <a:rPr lang="pl-PL" sz="1600" b="1" dirty="0">
                <a:solidFill>
                  <a:srgbClr val="FF0000"/>
                </a:solidFill>
                <a:ea typeface="Calibri"/>
                <a:cs typeface="Calibri"/>
                <a:sym typeface="Calibri"/>
              </a:rPr>
              <a:t>.</a:t>
            </a:r>
            <a:endParaRPr sz="1600" b="1" dirty="0">
              <a:solidFill>
                <a:srgbClr val="FF0000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359" name="Google Shape;359;p9"/>
          <p:cNvSpPr txBox="1"/>
          <p:nvPr/>
        </p:nvSpPr>
        <p:spPr>
          <a:xfrm>
            <a:off x="4898524" y="1693007"/>
            <a:ext cx="6807002" cy="830956"/>
          </a:xfrm>
          <a:prstGeom prst="rect">
            <a:avLst/>
          </a:prstGeom>
          <a:gradFill flip="none" rotWithShape="1">
            <a:gsLst>
              <a:gs pos="0">
                <a:schemeClr val="accent6">
                  <a:tint val="66000"/>
                  <a:satMod val="160000"/>
                </a:schemeClr>
              </a:gs>
              <a:gs pos="50000">
                <a:schemeClr val="accent6">
                  <a:tint val="44500"/>
                  <a:satMod val="160000"/>
                </a:schemeClr>
              </a:gs>
              <a:gs pos="100000">
                <a:schemeClr val="accent6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solidFill>
              <a:schemeClr val="accent6"/>
            </a:solidFill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5B2412"/>
              </a:buClr>
              <a:buSzPts val="1800"/>
              <a:buFont typeface="Noto Sans Symbols"/>
              <a:buNone/>
            </a:pPr>
            <a:r>
              <a:rPr lang="pl-PL" sz="2000" dirty="0">
                <a:ea typeface="Calibri"/>
                <a:cs typeface="Calibri"/>
                <a:sym typeface="Calibri"/>
              </a:rPr>
              <a:t>At 155 </a:t>
            </a:r>
            <a:r>
              <a:rPr lang="pl-PL" sz="2000" dirty="0" err="1">
                <a:ea typeface="Calibri"/>
                <a:cs typeface="Calibri"/>
                <a:sym typeface="Calibri"/>
              </a:rPr>
              <a:t>MeV</a:t>
            </a:r>
            <a:r>
              <a:rPr lang="pl-PL" sz="2000" dirty="0">
                <a:ea typeface="Calibri"/>
                <a:cs typeface="Calibri"/>
                <a:sym typeface="Calibri"/>
              </a:rPr>
              <a:t> </a:t>
            </a:r>
            <a:r>
              <a:rPr lang="pl-PL" sz="2000" dirty="0" err="1">
                <a:ea typeface="Calibri"/>
                <a:cs typeface="Calibri"/>
                <a:sym typeface="Calibri"/>
              </a:rPr>
              <a:t>larger</a:t>
            </a:r>
            <a:r>
              <a:rPr lang="pl-PL" sz="2000" dirty="0">
                <a:ea typeface="Calibri"/>
                <a:cs typeface="Calibri"/>
                <a:sym typeface="Calibri"/>
              </a:rPr>
              <a:t> GQR </a:t>
            </a:r>
            <a:r>
              <a:rPr lang="pl-PL" sz="2000" dirty="0" err="1">
                <a:ea typeface="Calibri"/>
                <a:cs typeface="Calibri"/>
                <a:sym typeface="Calibri"/>
              </a:rPr>
              <a:t>excitation</a:t>
            </a:r>
            <a:r>
              <a:rPr lang="pl-PL" sz="2000" dirty="0">
                <a:ea typeface="Calibri"/>
                <a:cs typeface="Calibri"/>
                <a:sym typeface="Calibri"/>
              </a:rPr>
              <a:t> cross </a:t>
            </a:r>
            <a:r>
              <a:rPr lang="pl-PL" sz="2000" dirty="0" err="1">
                <a:ea typeface="Calibri"/>
                <a:cs typeface="Calibri"/>
                <a:sym typeface="Calibri"/>
              </a:rPr>
              <a:t>section</a:t>
            </a:r>
            <a:r>
              <a:rPr lang="pl-PL" sz="2000" dirty="0">
                <a:ea typeface="Calibri"/>
                <a:cs typeface="Calibri"/>
                <a:sym typeface="Calibri"/>
              </a:rPr>
              <a:t> </a:t>
            </a:r>
            <a:r>
              <a:rPr lang="pl-PL" sz="2000" dirty="0" err="1">
                <a:ea typeface="Calibri"/>
                <a:cs typeface="Calibri"/>
                <a:sym typeface="Calibri"/>
              </a:rPr>
              <a:t>than</a:t>
            </a:r>
            <a:r>
              <a:rPr lang="pl-PL" sz="2000" dirty="0">
                <a:ea typeface="Calibri"/>
                <a:cs typeface="Calibri"/>
                <a:sym typeface="Calibri"/>
              </a:rPr>
              <a:t> </a:t>
            </a:r>
            <a:r>
              <a:rPr lang="pl-PL" sz="2000" dirty="0" err="1">
                <a:ea typeface="Calibri"/>
                <a:cs typeface="Calibri"/>
                <a:sym typeface="Calibri"/>
              </a:rPr>
              <a:t>measured</a:t>
            </a:r>
            <a:r>
              <a:rPr lang="pl-PL" sz="2000" dirty="0">
                <a:ea typeface="Calibri"/>
                <a:cs typeface="Calibri"/>
                <a:sym typeface="Calibri"/>
              </a:rPr>
              <a:t> for 85 </a:t>
            </a:r>
            <a:r>
              <a:rPr lang="pl-PL" sz="2000" dirty="0" err="1">
                <a:ea typeface="Calibri"/>
                <a:cs typeface="Calibri"/>
                <a:sym typeface="Calibri"/>
              </a:rPr>
              <a:t>MeV</a:t>
            </a:r>
            <a:r>
              <a:rPr lang="pl-PL" sz="2000" dirty="0">
                <a:ea typeface="Calibri"/>
                <a:cs typeface="Calibri"/>
                <a:sym typeface="Calibri"/>
              </a:rPr>
              <a:t> </a:t>
            </a:r>
            <a:endParaRPr sz="2000" dirty="0">
              <a:ea typeface="Calibri"/>
              <a:cs typeface="Calibri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B1816CE-2EB1-1E36-5480-1937D5DB5D60}"/>
              </a:ext>
            </a:extLst>
          </p:cNvPr>
          <p:cNvSpPr txBox="1"/>
          <p:nvPr/>
        </p:nvSpPr>
        <p:spPr>
          <a:xfrm>
            <a:off x="8636000" y="6070600"/>
            <a:ext cx="30837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Courtesy of M. </a:t>
            </a:r>
            <a:r>
              <a:rPr lang="it-IT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Kimieck</a:t>
            </a:r>
            <a:endParaRPr lang="en-IT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5DC8168-0291-558B-38D8-53B13E579DAE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27</a:t>
            </a:r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776BB06B-3619-9D4A-BF57-36637832D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291F73E7-28F6-5A8E-7F88-611FA5C7A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8">
          <a:extLst>
            <a:ext uri="{FF2B5EF4-FFF2-40B4-BE49-F238E27FC236}">
              <a16:creationId xmlns:a16="http://schemas.microsoft.com/office/drawing/2014/main" id="{6451AB78-0DE1-3DBF-1F1A-FFE47503A9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B06A0155-4DCD-CB6E-1E75-D7313A358CB4}"/>
              </a:ext>
            </a:extLst>
          </p:cNvPr>
          <p:cNvGrpSpPr/>
          <p:nvPr/>
        </p:nvGrpSpPr>
        <p:grpSpPr>
          <a:xfrm>
            <a:off x="331027" y="1592916"/>
            <a:ext cx="4348855" cy="4737267"/>
            <a:chOff x="336539" y="1584147"/>
            <a:chExt cx="4348855" cy="4737267"/>
          </a:xfrm>
        </p:grpSpPr>
        <p:pic>
          <p:nvPicPr>
            <p:cNvPr id="349" name="Google Shape;349;p9">
              <a:extLst>
                <a:ext uri="{FF2B5EF4-FFF2-40B4-BE49-F238E27FC236}">
                  <a16:creationId xmlns:a16="http://schemas.microsoft.com/office/drawing/2014/main" id="{F51A32AD-A3E1-B07A-FFCA-A63C6FAB6E3B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3">
              <a:alphaModFix/>
            </a:blip>
            <a:srcRect b="2049"/>
            <a:stretch>
              <a:fillRect/>
            </a:stretch>
          </p:blipFill>
          <p:spPr>
            <a:xfrm>
              <a:off x="381352" y="1584147"/>
              <a:ext cx="4304042" cy="223916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54" name="Google Shape;354;p9">
              <a:extLst>
                <a:ext uri="{FF2B5EF4-FFF2-40B4-BE49-F238E27FC236}">
                  <a16:creationId xmlns:a16="http://schemas.microsoft.com/office/drawing/2014/main" id="{829A0D0A-032F-52D8-A3D0-39283413298E}"/>
                </a:ext>
              </a:extLst>
            </p:cNvPr>
            <p:cNvSpPr txBox="1"/>
            <p:nvPr/>
          </p:nvSpPr>
          <p:spPr>
            <a:xfrm>
              <a:off x="843606" y="2884037"/>
              <a:ext cx="1714500" cy="5847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 noProof="0">
                  <a:solidFill>
                    <a:srgbClr val="FFC000"/>
                  </a:solidFill>
                  <a:ea typeface="Calibri"/>
                  <a:cs typeface="Calibri"/>
                  <a:sym typeface="Calibri"/>
                </a:rPr>
                <a:t>Random </a:t>
              </a:r>
              <a:endParaRPr lang="en-US" sz="1600" noProof="0">
                <a:solidFill>
                  <a:srgbClr val="FFC000"/>
                </a:solidFill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 noProof="0" dirty="0">
                  <a:solidFill>
                    <a:srgbClr val="FFC000"/>
                  </a:solidFill>
                  <a:ea typeface="Calibri"/>
                  <a:cs typeface="Calibri"/>
                  <a:sym typeface="Calibri"/>
                </a:rPr>
                <a:t>background</a:t>
              </a:r>
            </a:p>
          </p:txBody>
        </p:sp>
        <p:sp>
          <p:nvSpPr>
            <p:cNvPr id="355" name="Google Shape;355;p9">
              <a:extLst>
                <a:ext uri="{FF2B5EF4-FFF2-40B4-BE49-F238E27FC236}">
                  <a16:creationId xmlns:a16="http://schemas.microsoft.com/office/drawing/2014/main" id="{A4267855-B1C1-4186-6D2E-E8EEBD4A054E}"/>
                </a:ext>
              </a:extLst>
            </p:cNvPr>
            <p:cNvSpPr txBox="1"/>
            <p:nvPr/>
          </p:nvSpPr>
          <p:spPr>
            <a:xfrm>
              <a:off x="843606" y="2131803"/>
              <a:ext cx="1313147" cy="33851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l-PL" sz="1600" b="1" dirty="0" err="1">
                  <a:solidFill>
                    <a:srgbClr val="FF0000"/>
                  </a:solidFill>
                  <a:ea typeface="Calibri"/>
                  <a:cs typeface="Calibri"/>
                  <a:sym typeface="Calibri"/>
                </a:rPr>
                <a:t>γ</a:t>
              </a:r>
              <a:r>
                <a:rPr lang="pl-PL" sz="1600" b="1" dirty="0">
                  <a:solidFill>
                    <a:srgbClr val="FF0000"/>
                  </a:solidFill>
                  <a:ea typeface="Calibri"/>
                  <a:cs typeface="Calibri"/>
                  <a:sym typeface="Calibri"/>
                </a:rPr>
                <a:t> </a:t>
              </a:r>
              <a:r>
                <a:rPr lang="pl-PL" sz="1600" b="1" dirty="0" err="1">
                  <a:solidFill>
                    <a:srgbClr val="FF0000"/>
                  </a:solidFill>
                  <a:ea typeface="Calibri"/>
                  <a:cs typeface="Calibri"/>
                  <a:sym typeface="Calibri"/>
                </a:rPr>
                <a:t>prompt</a:t>
              </a:r>
              <a:endParaRPr sz="1600" b="1" dirty="0">
                <a:solidFill>
                  <a:srgbClr val="FF0000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6" name="Google Shape;356;p9">
              <a:extLst>
                <a:ext uri="{FF2B5EF4-FFF2-40B4-BE49-F238E27FC236}">
                  <a16:creationId xmlns:a16="http://schemas.microsoft.com/office/drawing/2014/main" id="{1219AEE1-2364-D681-B230-DA84D697D3D4}"/>
                </a:ext>
              </a:extLst>
            </p:cNvPr>
            <p:cNvSpPr txBox="1"/>
            <p:nvPr/>
          </p:nvSpPr>
          <p:spPr>
            <a:xfrm rot="16200000">
              <a:off x="-496981" y="2484217"/>
              <a:ext cx="1944000" cy="27695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l-PL" sz="1200" dirty="0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TOF [</a:t>
              </a:r>
              <a:r>
                <a:rPr lang="pl-PL" sz="1200" dirty="0" err="1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ns</a:t>
              </a:r>
              <a:r>
                <a:rPr lang="pl-PL" sz="1200" dirty="0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]</a:t>
              </a:r>
              <a:endParaRPr sz="1200" dirty="0">
                <a:solidFill>
                  <a:schemeClr val="dk1"/>
                </a:solidFill>
                <a:latin typeface="Helvetica" pitchFamily="2" charset="0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2B6F54F-DBB3-72B9-41C7-E9A48E298333}"/>
                </a:ext>
              </a:extLst>
            </p:cNvPr>
            <p:cNvSpPr/>
            <p:nvPr/>
          </p:nvSpPr>
          <p:spPr>
            <a:xfrm>
              <a:off x="800101" y="2826885"/>
              <a:ext cx="3456000" cy="684000"/>
            </a:xfrm>
            <a:prstGeom prst="rect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11179170-2B68-2F00-6670-BAE77506370D}"/>
                </a:ext>
              </a:extLst>
            </p:cNvPr>
            <p:cNvGrpSpPr/>
            <p:nvPr/>
          </p:nvGrpSpPr>
          <p:grpSpPr>
            <a:xfrm>
              <a:off x="336540" y="4012183"/>
              <a:ext cx="4135702" cy="2309231"/>
              <a:chOff x="336540" y="4012183"/>
              <a:chExt cx="4135702" cy="2309231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A07F2FC3-C400-1E21-C5DC-4DB100084A5D}"/>
                  </a:ext>
                </a:extLst>
              </p:cNvPr>
              <p:cNvGrpSpPr/>
              <p:nvPr/>
            </p:nvGrpSpPr>
            <p:grpSpPr>
              <a:xfrm>
                <a:off x="410190" y="4012183"/>
                <a:ext cx="4062052" cy="2309231"/>
                <a:chOff x="224446" y="4083623"/>
                <a:chExt cx="4062052" cy="2309231"/>
              </a:xfrm>
            </p:grpSpPr>
            <p:grpSp>
              <p:nvGrpSpPr>
                <p:cNvPr id="343" name="Google Shape;343;p9">
                  <a:extLst>
                    <a:ext uri="{FF2B5EF4-FFF2-40B4-BE49-F238E27FC236}">
                      <a16:creationId xmlns:a16="http://schemas.microsoft.com/office/drawing/2014/main" id="{0D0F1131-D130-24B1-5EB4-583B209AC5AA}"/>
                    </a:ext>
                  </a:extLst>
                </p:cNvPr>
                <p:cNvGrpSpPr/>
                <p:nvPr/>
              </p:nvGrpSpPr>
              <p:grpSpPr>
                <a:xfrm>
                  <a:off x="224446" y="4083623"/>
                  <a:ext cx="4057166" cy="2309231"/>
                  <a:chOff x="443000" y="1906943"/>
                  <a:chExt cx="5291049" cy="2752949"/>
                </a:xfrm>
              </p:grpSpPr>
              <p:pic>
                <p:nvPicPr>
                  <p:cNvPr id="344" name="Google Shape;344;p9">
                    <a:extLst>
                      <a:ext uri="{FF2B5EF4-FFF2-40B4-BE49-F238E27FC236}">
                        <a16:creationId xmlns:a16="http://schemas.microsoft.com/office/drawing/2014/main" id="{064FB427-C91C-5BA1-CC39-5A5969C00251}"/>
                      </a:ext>
                    </a:extLst>
                  </p:cNvPr>
                  <p:cNvPicPr preferRelativeResize="0"/>
                  <p:nvPr/>
                </p:nvPicPr>
                <p:blipFill rotWithShape="1">
                  <a:blip r:embed="rId4">
                    <a:alphaModFix/>
                  </a:blip>
                  <a:srcRect l="715" t="30986" r="26518"/>
                  <a:stretch/>
                </p:blipFill>
                <p:spPr>
                  <a:xfrm>
                    <a:off x="443000" y="1906943"/>
                    <a:ext cx="5291049" cy="2707708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sp>
                <p:nvSpPr>
                  <p:cNvPr id="346" name="Google Shape;346;p9">
                    <a:extLst>
                      <a:ext uri="{FF2B5EF4-FFF2-40B4-BE49-F238E27FC236}">
                        <a16:creationId xmlns:a16="http://schemas.microsoft.com/office/drawing/2014/main" id="{2AF8118C-AF61-3793-E005-ABEF0C52AE97}"/>
                      </a:ext>
                    </a:extLst>
                  </p:cNvPr>
                  <p:cNvSpPr txBox="1"/>
                  <p:nvPr/>
                </p:nvSpPr>
                <p:spPr>
                  <a:xfrm>
                    <a:off x="1156458" y="4329715"/>
                    <a:ext cx="4577465" cy="33017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spAutoFit/>
                  </a:bodyPr>
                  <a:lstStyle/>
                  <a:p>
                    <a:pPr marL="0" marR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pl-PL" sz="1200" dirty="0">
                        <a:latin typeface="Helvetica" pitchFamily="2" charset="0"/>
                        <a:ea typeface="Arial"/>
                        <a:cs typeface="Arial"/>
                        <a:sym typeface="Arial"/>
                      </a:rPr>
                      <a:t>E* [</a:t>
                    </a:r>
                    <a:r>
                      <a:rPr lang="pl-PL" sz="1200" dirty="0" err="1">
                        <a:latin typeface="Helvetica" pitchFamily="2" charset="0"/>
                        <a:ea typeface="Arial"/>
                        <a:cs typeface="Arial"/>
                        <a:sym typeface="Arial"/>
                      </a:rPr>
                      <a:t>MeV</a:t>
                    </a:r>
                    <a:r>
                      <a:rPr lang="pl-PL" sz="1200" dirty="0">
                        <a:latin typeface="Helvetica" pitchFamily="2" charset="0"/>
                        <a:ea typeface="Arial"/>
                        <a:cs typeface="Arial"/>
                        <a:sym typeface="Arial"/>
                      </a:rPr>
                      <a:t>]</a:t>
                    </a:r>
                    <a:endParaRPr dirty="0">
                      <a:latin typeface="Helvetica" pitchFamily="2" charset="0"/>
                    </a:endParaRPr>
                  </a:p>
                </p:txBody>
              </p:sp>
            </p:grp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AD02A8CF-0BC7-509F-8171-E39D24CD9EB4}"/>
                    </a:ext>
                  </a:extLst>
                </p:cNvPr>
                <p:cNvCxnSpPr/>
                <p:nvPr/>
              </p:nvCxnSpPr>
              <p:spPr>
                <a:xfrm>
                  <a:off x="771524" y="4097911"/>
                  <a:ext cx="3510000" cy="0"/>
                </a:xfrm>
                <a:prstGeom prst="line">
                  <a:avLst/>
                </a:prstGeom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9AAE0334-C821-B05C-8B05-81D2FF36F07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86498" y="4089873"/>
                  <a:ext cx="0" cy="1949251"/>
                </a:xfrm>
                <a:prstGeom prst="line">
                  <a:avLst/>
                </a:prstGeom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" name="Google Shape;357;p9">
                <a:extLst>
                  <a:ext uri="{FF2B5EF4-FFF2-40B4-BE49-F238E27FC236}">
                    <a16:creationId xmlns:a16="http://schemas.microsoft.com/office/drawing/2014/main" id="{DA73D0C1-8B74-755E-9CE3-45AB145FA8D1}"/>
                  </a:ext>
                </a:extLst>
              </p:cNvPr>
              <p:cNvSpPr txBox="1"/>
              <p:nvPr/>
            </p:nvSpPr>
            <p:spPr>
              <a:xfrm rot="16200000">
                <a:off x="-518585" y="4881596"/>
                <a:ext cx="2017985" cy="307736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l-PL" sz="1400" dirty="0" err="1">
                    <a:solidFill>
                      <a:schemeClr val="dk1"/>
                    </a:solidFill>
                    <a:latin typeface="Helvetica" pitchFamily="2" charset="0"/>
                    <a:ea typeface="Arial"/>
                    <a:cs typeface="Arial"/>
                    <a:sym typeface="Arial"/>
                  </a:rPr>
                  <a:t>Eγ</a:t>
                </a:r>
                <a:r>
                  <a:rPr lang="pl-PL" sz="1400" dirty="0">
                    <a:solidFill>
                      <a:schemeClr val="dk1"/>
                    </a:solidFill>
                    <a:latin typeface="Helvetica" pitchFamily="2" charset="0"/>
                    <a:ea typeface="Arial"/>
                    <a:cs typeface="Arial"/>
                    <a:sym typeface="Arial"/>
                  </a:rPr>
                  <a:t> [</a:t>
                </a:r>
                <a:r>
                  <a:rPr lang="pl-PL" sz="1400" dirty="0" err="1">
                    <a:solidFill>
                      <a:schemeClr val="dk1"/>
                    </a:solidFill>
                    <a:latin typeface="Helvetica" pitchFamily="2" charset="0"/>
                    <a:ea typeface="Arial"/>
                    <a:cs typeface="Arial"/>
                    <a:sym typeface="Arial"/>
                  </a:rPr>
                  <a:t>keV</a:t>
                </a:r>
                <a:r>
                  <a:rPr lang="pl-PL" sz="1400" dirty="0">
                    <a:solidFill>
                      <a:schemeClr val="dk1"/>
                    </a:solidFill>
                    <a:latin typeface="Helvetica" pitchFamily="2" charset="0"/>
                    <a:ea typeface="Arial"/>
                    <a:cs typeface="Arial"/>
                    <a:sym typeface="Arial"/>
                  </a:rPr>
                  <a:t>]</a:t>
                </a:r>
                <a:endParaRPr sz="2000" dirty="0">
                  <a:latin typeface="Helvetica" pitchFamily="2" charset="0"/>
                </a:endParaRPr>
              </a:p>
            </p:txBody>
          </p:sp>
        </p:grpSp>
      </p:grpSp>
      <p:sp>
        <p:nvSpPr>
          <p:cNvPr id="357" name="Google Shape;357;p9">
            <a:extLst>
              <a:ext uri="{FF2B5EF4-FFF2-40B4-BE49-F238E27FC236}">
                <a16:creationId xmlns:a16="http://schemas.microsoft.com/office/drawing/2014/main" id="{149F02F1-DE1C-9297-D9EC-5A90652FE458}"/>
              </a:ext>
            </a:extLst>
          </p:cNvPr>
          <p:cNvSpPr txBox="1"/>
          <p:nvPr/>
        </p:nvSpPr>
        <p:spPr>
          <a:xfrm>
            <a:off x="800100" y="3729883"/>
            <a:ext cx="3455999" cy="27695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200" dirty="0" err="1">
                <a:solidFill>
                  <a:schemeClr val="dk1"/>
                </a:solidFill>
                <a:latin typeface="Helvetica" pitchFamily="2" charset="0"/>
                <a:ea typeface="Arial"/>
                <a:cs typeface="Arial"/>
                <a:sym typeface="Arial"/>
              </a:rPr>
              <a:t>Eγ</a:t>
            </a:r>
            <a:r>
              <a:rPr lang="pl-PL" sz="1200" dirty="0">
                <a:solidFill>
                  <a:schemeClr val="dk1"/>
                </a:solidFill>
                <a:latin typeface="Helvetica" pitchFamily="2" charset="0"/>
                <a:ea typeface="Arial"/>
                <a:cs typeface="Arial"/>
                <a:sym typeface="Arial"/>
              </a:rPr>
              <a:t> [</a:t>
            </a:r>
            <a:r>
              <a:rPr lang="pl-PL" sz="1200" dirty="0" err="1">
                <a:solidFill>
                  <a:schemeClr val="dk1"/>
                </a:solidFill>
                <a:latin typeface="Helvetica" pitchFamily="2" charset="0"/>
                <a:ea typeface="Arial"/>
                <a:cs typeface="Arial"/>
                <a:sym typeface="Arial"/>
              </a:rPr>
              <a:t>keV</a:t>
            </a:r>
            <a:r>
              <a:rPr lang="pl-PL" sz="1200" dirty="0">
                <a:solidFill>
                  <a:schemeClr val="dk1"/>
                </a:solidFill>
                <a:latin typeface="Helvetica" pitchFamily="2" charset="0"/>
                <a:ea typeface="Arial"/>
                <a:cs typeface="Arial"/>
                <a:sym typeface="Arial"/>
              </a:rPr>
              <a:t>]</a:t>
            </a:r>
            <a:endParaRPr dirty="0">
              <a:latin typeface="Helvetica" pitchFamily="2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5F77C2-6CF9-A4F5-74C2-FF38A0433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DECAY to The Ground State: </a:t>
            </a:r>
            <a:r>
              <a:rPr lang="it-IT" baseline="30000" dirty="0"/>
              <a:t>208</a:t>
            </a:r>
            <a:r>
              <a:rPr lang="it-IT" dirty="0"/>
              <a:t>P</a:t>
            </a:r>
            <a:r>
              <a:rPr lang="it-IT" cap="none" dirty="0"/>
              <a:t>b</a:t>
            </a:r>
            <a:endParaRPr lang="en-IT" cap="none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1F83CF-E542-319E-3130-F21BF3B15AB9}"/>
              </a:ext>
            </a:extLst>
          </p:cNvPr>
          <p:cNvGrpSpPr/>
          <p:nvPr/>
        </p:nvGrpSpPr>
        <p:grpSpPr>
          <a:xfrm>
            <a:off x="5448487" y="2458642"/>
            <a:ext cx="6273416" cy="3874620"/>
            <a:chOff x="5448487" y="2501506"/>
            <a:chExt cx="6273416" cy="387462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3046604A-2852-71C5-9D63-D41FC3A966B7}"/>
                </a:ext>
              </a:extLst>
            </p:cNvPr>
            <p:cNvGrpSpPr/>
            <p:nvPr/>
          </p:nvGrpSpPr>
          <p:grpSpPr>
            <a:xfrm>
              <a:off x="5448487" y="2501506"/>
              <a:ext cx="6273416" cy="3874620"/>
              <a:chOff x="5448487" y="2501506"/>
              <a:chExt cx="6273416" cy="3874620"/>
            </a:xfrm>
          </p:grpSpPr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049AD407-AFCD-DA95-8013-A38166047B9D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5448487" y="2501506"/>
                <a:ext cx="6273416" cy="3744000"/>
                <a:chOff x="6517489" y="2160654"/>
                <a:chExt cx="4151070" cy="2477375"/>
              </a:xfrm>
            </p:grpSpPr>
            <p:pic>
              <p:nvPicPr>
                <p:cNvPr id="331" name="Google Shape;331;p9">
                  <a:extLst>
                    <a:ext uri="{FF2B5EF4-FFF2-40B4-BE49-F238E27FC236}">
                      <a16:creationId xmlns:a16="http://schemas.microsoft.com/office/drawing/2014/main" id="{539007E6-B93C-9CEA-941B-3E6D0D2704B5}"/>
                    </a:ext>
                  </a:extLst>
                </p:cNvPr>
                <p:cNvPicPr preferRelativeResize="0"/>
                <p:nvPr/>
              </p:nvPicPr>
              <p:blipFill rotWithShape="1">
                <a:blip r:embed="rId5">
                  <a:alphaModFix/>
                </a:blip>
                <a:srcRect b="1496"/>
                <a:stretch>
                  <a:fillRect/>
                </a:stretch>
              </p:blipFill>
              <p:spPr>
                <a:xfrm>
                  <a:off x="6517489" y="2160654"/>
                  <a:ext cx="4151070" cy="2477375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333" name="Google Shape;333;p9">
                  <a:extLst>
                    <a:ext uri="{FF2B5EF4-FFF2-40B4-BE49-F238E27FC236}">
                      <a16:creationId xmlns:a16="http://schemas.microsoft.com/office/drawing/2014/main" id="{36B612E0-842E-F299-D1AB-C8BE40AB3F80}"/>
                    </a:ext>
                  </a:extLst>
                </p:cNvPr>
                <p:cNvSpPr txBox="1"/>
                <p:nvPr/>
              </p:nvSpPr>
              <p:spPr>
                <a:xfrm>
                  <a:off x="7402000" y="2648412"/>
                  <a:ext cx="1120286" cy="22399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6D7F39"/>
                    </a:buClr>
                    <a:buSzPts val="1000"/>
                    <a:buFont typeface="Calibri"/>
                    <a:buNone/>
                  </a:pPr>
                  <a:r>
                    <a:rPr lang="pl-PL" sz="1600" b="1" i="0" u="none" strike="noStrike" cap="none" dirty="0">
                      <a:solidFill>
                        <a:srgbClr val="FF0000"/>
                      </a:solidFill>
                      <a:ea typeface="Calibri"/>
                      <a:cs typeface="Calibri"/>
                      <a:sym typeface="Calibri"/>
                    </a:rPr>
                    <a:t>2</a:t>
                  </a:r>
                  <a:r>
                    <a:rPr lang="pl-PL" sz="1600" b="1" i="0" u="none" strike="noStrike" cap="none" baseline="30000" dirty="0">
                      <a:solidFill>
                        <a:srgbClr val="FF0000"/>
                      </a:solidFill>
                      <a:ea typeface="Calibri"/>
                      <a:cs typeface="Calibri"/>
                      <a:sym typeface="Calibri"/>
                    </a:rPr>
                    <a:t>+ </a:t>
                  </a:r>
                  <a:r>
                    <a:rPr lang="pl-PL" sz="1600" b="1" i="0" u="none" strike="noStrike" cap="none" dirty="0">
                      <a:solidFill>
                        <a:srgbClr val="FF0000"/>
                      </a:solidFill>
                      <a:ea typeface="Calibri"/>
                      <a:cs typeface="Calibri"/>
                      <a:sym typeface="Calibri"/>
                    </a:rPr>
                    <a:t>(4.1 </a:t>
                  </a:r>
                  <a:r>
                    <a:rPr lang="pl-PL" sz="1600" b="1" i="0" u="none" strike="noStrike" cap="none" dirty="0" err="1">
                      <a:solidFill>
                        <a:srgbClr val="FF0000"/>
                      </a:solidFill>
                      <a:ea typeface="Calibri"/>
                      <a:cs typeface="Calibri"/>
                      <a:sym typeface="Calibri"/>
                    </a:rPr>
                    <a:t>MeV</a:t>
                  </a:r>
                  <a:r>
                    <a:rPr lang="pl-PL" sz="1600" b="1" i="0" u="none" strike="noStrike" cap="none" dirty="0">
                      <a:solidFill>
                        <a:srgbClr val="FF0000"/>
                      </a:solidFill>
                      <a:ea typeface="Calibri"/>
                      <a:cs typeface="Calibri"/>
                      <a:sym typeface="Calibri"/>
                    </a:rPr>
                    <a:t>)</a:t>
                  </a:r>
                  <a:endParaRPr sz="1600" b="1" i="0" u="none" strike="noStrike" cap="none" dirty="0">
                    <a:solidFill>
                      <a:srgbClr val="FF0000"/>
                    </a:solidFill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4" name="Google Shape;334;p9">
                  <a:extLst>
                    <a:ext uri="{FF2B5EF4-FFF2-40B4-BE49-F238E27FC236}">
                      <a16:creationId xmlns:a16="http://schemas.microsoft.com/office/drawing/2014/main" id="{602FAA22-22F2-3102-D770-C5E1F5BA1097}"/>
                    </a:ext>
                  </a:extLst>
                </p:cNvPr>
                <p:cNvSpPr txBox="1"/>
                <p:nvPr/>
              </p:nvSpPr>
              <p:spPr>
                <a:xfrm>
                  <a:off x="6789284" y="2235206"/>
                  <a:ext cx="1120286" cy="38691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6D7F39"/>
                    </a:buClr>
                    <a:buSzPts val="1000"/>
                    <a:buFont typeface="Calibri"/>
                    <a:buNone/>
                  </a:pPr>
                  <a:r>
                    <a:rPr lang="pl-PL" sz="1600" b="1" i="0" u="none" strike="noStrike" cap="none" dirty="0">
                      <a:solidFill>
                        <a:srgbClr val="FF0000"/>
                      </a:solidFill>
                      <a:ea typeface="Calibri"/>
                      <a:cs typeface="Calibri"/>
                      <a:sym typeface="Calibri"/>
                    </a:rPr>
                    <a:t>3</a:t>
                  </a:r>
                  <a:r>
                    <a:rPr lang="pl-PL" sz="1600" b="1" i="0" u="none" strike="noStrike" cap="none" baseline="30000" dirty="0">
                      <a:solidFill>
                        <a:srgbClr val="FF0000"/>
                      </a:solidFill>
                      <a:ea typeface="Calibri"/>
                      <a:cs typeface="Calibri"/>
                      <a:sym typeface="Calibri"/>
                    </a:rPr>
                    <a:t>-</a:t>
                  </a:r>
                  <a:endParaRPr sz="1600" b="1" i="0" u="none" strike="noStrike" cap="none" baseline="30000" dirty="0">
                    <a:solidFill>
                      <a:srgbClr val="FF0000"/>
                    </a:solidFill>
                    <a:ea typeface="Calibri"/>
                    <a:cs typeface="Calibri"/>
                    <a:sym typeface="Calibri"/>
                  </a:endParaRPr>
                </a:p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6D7F39"/>
                    </a:buClr>
                    <a:buSzPts val="1000"/>
                    <a:buFont typeface="Calibri"/>
                    <a:buNone/>
                  </a:pPr>
                  <a:r>
                    <a:rPr lang="pl-PL" sz="1600" b="1" dirty="0">
                      <a:solidFill>
                        <a:srgbClr val="FF0000"/>
                      </a:solidFill>
                      <a:ea typeface="Calibri"/>
                      <a:cs typeface="Calibri"/>
                      <a:sym typeface="Calibri"/>
                    </a:rPr>
                    <a:t>  (2.6 </a:t>
                  </a:r>
                  <a:r>
                    <a:rPr lang="pl-PL" sz="1600" b="1" dirty="0" err="1">
                      <a:solidFill>
                        <a:srgbClr val="FF0000"/>
                      </a:solidFill>
                      <a:ea typeface="Calibri"/>
                      <a:cs typeface="Calibri"/>
                      <a:sym typeface="Calibri"/>
                    </a:rPr>
                    <a:t>MeV</a:t>
                  </a:r>
                  <a:r>
                    <a:rPr lang="pl-PL" sz="1600" b="1" dirty="0">
                      <a:solidFill>
                        <a:srgbClr val="FF0000"/>
                      </a:solidFill>
                      <a:ea typeface="Calibri"/>
                      <a:cs typeface="Calibri"/>
                      <a:sym typeface="Calibri"/>
                    </a:rPr>
                    <a:t>)</a:t>
                  </a:r>
                  <a:endParaRPr sz="1600" b="1" i="0" u="none" strike="noStrike" cap="none" dirty="0">
                    <a:solidFill>
                      <a:srgbClr val="FF0000"/>
                    </a:solidFill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5" name="Google Shape;335;p9">
                  <a:extLst>
                    <a:ext uri="{FF2B5EF4-FFF2-40B4-BE49-F238E27FC236}">
                      <a16:creationId xmlns:a16="http://schemas.microsoft.com/office/drawing/2014/main" id="{3830BC0E-87E3-879F-293C-571DB410CE1E}"/>
                    </a:ext>
                  </a:extLst>
                </p:cNvPr>
                <p:cNvSpPr txBox="1"/>
                <p:nvPr/>
              </p:nvSpPr>
              <p:spPr>
                <a:xfrm>
                  <a:off x="8045288" y="2931053"/>
                  <a:ext cx="798892" cy="38691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6D7F39"/>
                    </a:buClr>
                    <a:buSzPts val="1000"/>
                    <a:buFont typeface="Calibri"/>
                    <a:buNone/>
                  </a:pPr>
                  <a:r>
                    <a:rPr lang="pl-PL" sz="1600" b="1" i="0" u="none" strike="noStrike" cap="none" dirty="0" err="1">
                      <a:solidFill>
                        <a:srgbClr val="FF0000"/>
                      </a:solidFill>
                      <a:ea typeface="Calibri"/>
                      <a:cs typeface="Calibri"/>
                      <a:sym typeface="Calibri"/>
                    </a:rPr>
                    <a:t>pygmy</a:t>
                  </a:r>
                  <a:r>
                    <a:rPr lang="pl-PL" sz="1600" b="1" i="0" u="none" strike="noStrike" cap="none" dirty="0">
                      <a:solidFill>
                        <a:srgbClr val="FF0000"/>
                      </a:solidFill>
                      <a:ea typeface="Calibri"/>
                      <a:cs typeface="Calibri"/>
                      <a:sym typeface="Calibri"/>
                    </a:rPr>
                    <a:t>  </a:t>
                  </a:r>
                  <a:br>
                    <a:rPr lang="pl-PL" sz="1600" b="1" i="0" u="none" strike="noStrike" cap="none" dirty="0">
                      <a:solidFill>
                        <a:srgbClr val="FF0000"/>
                      </a:solidFill>
                      <a:ea typeface="Calibri"/>
                      <a:cs typeface="Calibri"/>
                      <a:sym typeface="Calibri"/>
                    </a:rPr>
                  </a:br>
                  <a:r>
                    <a:rPr lang="pl-PL" sz="1600" b="1" i="0" u="none" strike="noStrike" cap="none" dirty="0">
                      <a:solidFill>
                        <a:srgbClr val="FF0000"/>
                      </a:solidFill>
                      <a:ea typeface="Calibri"/>
                      <a:cs typeface="Calibri"/>
                      <a:sym typeface="Calibri"/>
                    </a:rPr>
                    <a:t>    </a:t>
                  </a:r>
                  <a:r>
                    <a:rPr lang="pl-PL" sz="1600" b="1" i="0" u="none" strike="noStrike" cap="none" dirty="0" err="1">
                      <a:solidFill>
                        <a:srgbClr val="FF0000"/>
                      </a:solidFill>
                      <a:ea typeface="Calibri"/>
                      <a:cs typeface="Calibri"/>
                      <a:sym typeface="Calibri"/>
                    </a:rPr>
                    <a:t>states</a:t>
                  </a:r>
                  <a:endParaRPr sz="1600" b="1" i="0" u="none" strike="noStrike" cap="none" dirty="0">
                    <a:solidFill>
                      <a:srgbClr val="FF0000"/>
                    </a:solidFill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6" name="Google Shape;336;p9">
                  <a:extLst>
                    <a:ext uri="{FF2B5EF4-FFF2-40B4-BE49-F238E27FC236}">
                      <a16:creationId xmlns:a16="http://schemas.microsoft.com/office/drawing/2014/main" id="{377D9999-B895-5D9D-CB71-A9ADCA999862}"/>
                    </a:ext>
                  </a:extLst>
                </p:cNvPr>
                <p:cNvSpPr txBox="1"/>
                <p:nvPr/>
              </p:nvSpPr>
              <p:spPr>
                <a:xfrm>
                  <a:off x="9110154" y="3392955"/>
                  <a:ext cx="784198" cy="22399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6D7F39"/>
                    </a:buClr>
                    <a:buSzPts val="1200"/>
                    <a:buFont typeface="Calibri"/>
                    <a:buNone/>
                  </a:pPr>
                  <a:r>
                    <a:rPr lang="pl-PL" sz="1600" b="1" i="0" u="none" strike="noStrike" cap="none">
                      <a:solidFill>
                        <a:srgbClr val="FF0000"/>
                      </a:solidFill>
                      <a:ea typeface="Calibri"/>
                      <a:cs typeface="Calibri"/>
                      <a:sym typeface="Calibri"/>
                    </a:rPr>
                    <a:t>GDR</a:t>
                  </a:r>
                  <a:endParaRPr sz="1600" b="1" i="0" u="none" strike="noStrike" cap="none">
                    <a:solidFill>
                      <a:srgbClr val="FF0000"/>
                    </a:solidFill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7" name="Google Shape;337;p9">
                  <a:extLst>
                    <a:ext uri="{FF2B5EF4-FFF2-40B4-BE49-F238E27FC236}">
                      <a16:creationId xmlns:a16="http://schemas.microsoft.com/office/drawing/2014/main" id="{274ED9C2-0163-8834-D7AE-ECE3219A911B}"/>
                    </a:ext>
                  </a:extLst>
                </p:cNvPr>
                <p:cNvSpPr txBox="1"/>
                <p:nvPr/>
              </p:nvSpPr>
              <p:spPr>
                <a:xfrm>
                  <a:off x="8571622" y="3326863"/>
                  <a:ext cx="643816" cy="22399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6D7F39"/>
                    </a:buClr>
                    <a:buSzPts val="1200"/>
                    <a:buFont typeface="Calibri"/>
                    <a:buNone/>
                  </a:pPr>
                  <a:r>
                    <a:rPr lang="pl-PL" sz="1600" b="1" i="0" u="none" strike="noStrike" cap="none" dirty="0">
                      <a:solidFill>
                        <a:srgbClr val="FF0000"/>
                      </a:solidFill>
                      <a:ea typeface="Calibri"/>
                      <a:cs typeface="Calibri"/>
                      <a:sym typeface="Calibri"/>
                    </a:rPr>
                    <a:t>GQR</a:t>
                  </a:r>
                  <a:endParaRPr sz="1600" b="1" i="0" u="none" strike="noStrike" cap="none" dirty="0">
                    <a:solidFill>
                      <a:srgbClr val="FF0000"/>
                    </a:solidFill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4" name="Google Shape;357;p9">
                <a:extLst>
                  <a:ext uri="{FF2B5EF4-FFF2-40B4-BE49-F238E27FC236}">
                    <a16:creationId xmlns:a16="http://schemas.microsoft.com/office/drawing/2014/main" id="{96071194-603F-E768-B316-C94CEF6B461B}"/>
                  </a:ext>
                </a:extLst>
              </p:cNvPr>
              <p:cNvSpPr txBox="1"/>
              <p:nvPr/>
            </p:nvSpPr>
            <p:spPr>
              <a:xfrm>
                <a:off x="8432301" y="6068390"/>
                <a:ext cx="1185140" cy="307736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l-PL" sz="1400" dirty="0" err="1">
                    <a:solidFill>
                      <a:schemeClr val="dk1"/>
                    </a:solidFill>
                    <a:latin typeface="Helvetica" pitchFamily="2" charset="0"/>
                    <a:ea typeface="Arial"/>
                    <a:cs typeface="Arial"/>
                    <a:sym typeface="Arial"/>
                  </a:rPr>
                  <a:t>Eγ</a:t>
                </a:r>
                <a:r>
                  <a:rPr lang="pl-PL" sz="1400" dirty="0">
                    <a:solidFill>
                      <a:schemeClr val="dk1"/>
                    </a:solidFill>
                    <a:latin typeface="Helvetica" pitchFamily="2" charset="0"/>
                    <a:ea typeface="Arial"/>
                    <a:cs typeface="Arial"/>
                    <a:sym typeface="Arial"/>
                  </a:rPr>
                  <a:t> [</a:t>
                </a:r>
                <a:r>
                  <a:rPr lang="pl-PL" sz="1400" dirty="0" err="1">
                    <a:solidFill>
                      <a:schemeClr val="dk1"/>
                    </a:solidFill>
                    <a:latin typeface="Helvetica" pitchFamily="2" charset="0"/>
                    <a:ea typeface="Arial"/>
                    <a:cs typeface="Arial"/>
                    <a:sym typeface="Arial"/>
                  </a:rPr>
                  <a:t>keV</a:t>
                </a:r>
                <a:r>
                  <a:rPr lang="pl-PL" sz="1400" dirty="0">
                    <a:solidFill>
                      <a:schemeClr val="dk1"/>
                    </a:solidFill>
                    <a:latin typeface="Helvetica" pitchFamily="2" charset="0"/>
                    <a:ea typeface="Arial"/>
                    <a:cs typeface="Arial"/>
                    <a:sym typeface="Arial"/>
                  </a:rPr>
                  <a:t>]</a:t>
                </a:r>
                <a:endParaRPr sz="2000" dirty="0">
                  <a:latin typeface="Helvetica" pitchFamily="2" charset="0"/>
                </a:endParaRP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471D95DD-57E1-4C8B-4F8F-567BCA2ADA41}"/>
                  </a:ext>
                </a:extLst>
              </p:cNvPr>
              <p:cNvSpPr/>
              <p:nvPr/>
            </p:nvSpPr>
            <p:spPr>
              <a:xfrm>
                <a:off x="11015663" y="6068390"/>
                <a:ext cx="506991" cy="16096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</p:grpSp>
        <p:sp>
          <p:nvSpPr>
            <p:cNvPr id="7" name="Google Shape;357;p9">
              <a:extLst>
                <a:ext uri="{FF2B5EF4-FFF2-40B4-BE49-F238E27FC236}">
                  <a16:creationId xmlns:a16="http://schemas.microsoft.com/office/drawing/2014/main" id="{FEFFBFC4-7574-8DB0-7939-C0C2E712892C}"/>
                </a:ext>
              </a:extLst>
            </p:cNvPr>
            <p:cNvSpPr txBox="1"/>
            <p:nvPr/>
          </p:nvSpPr>
          <p:spPr>
            <a:xfrm rot="16200000">
              <a:off x="4713622" y="4133025"/>
              <a:ext cx="1947546" cy="307736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l-PL" sz="1400" dirty="0" err="1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Counts</a:t>
              </a:r>
              <a:r>
                <a:rPr lang="pl-PL" sz="1400" dirty="0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 (300 </a:t>
              </a:r>
              <a:r>
                <a:rPr lang="pl-PL" sz="1400" dirty="0" err="1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keV</a:t>
              </a:r>
              <a:r>
                <a:rPr lang="pl-PL" sz="1400" dirty="0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/</a:t>
              </a:r>
              <a:r>
                <a:rPr lang="pl-PL" sz="1400" dirty="0" err="1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ch</a:t>
              </a:r>
              <a:r>
                <a:rPr lang="pl-PL" sz="1400" dirty="0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)</a:t>
              </a:r>
              <a:endParaRPr sz="2000" dirty="0">
                <a:latin typeface="Helvetica" pitchFamily="2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F2D454C-CAF6-536E-AAD1-9CC5CF1874BE}"/>
                </a:ext>
              </a:extLst>
            </p:cNvPr>
            <p:cNvSpPr/>
            <p:nvPr/>
          </p:nvSpPr>
          <p:spPr>
            <a:xfrm>
              <a:off x="5533527" y="2572540"/>
              <a:ext cx="194172" cy="8564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082FF33C-414C-3094-1BCC-B604D97C0D24}"/>
              </a:ext>
            </a:extLst>
          </p:cNvPr>
          <p:cNvSpPr txBox="1"/>
          <p:nvPr/>
        </p:nvSpPr>
        <p:spPr>
          <a:xfrm rot="19467670">
            <a:off x="6066577" y="4865655"/>
            <a:ext cx="2310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cap="all" dirty="0">
                <a:solidFill>
                  <a:schemeClr val="bg2">
                    <a:lumMod val="90000"/>
                  </a:schemeClr>
                </a:solidFill>
              </a:rPr>
              <a:t>Preliminary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D637D69-A244-0E91-694C-8790046C8F86}"/>
              </a:ext>
            </a:extLst>
          </p:cNvPr>
          <p:cNvSpPr/>
          <p:nvPr/>
        </p:nvSpPr>
        <p:spPr>
          <a:xfrm>
            <a:off x="800101" y="2515388"/>
            <a:ext cx="3456000" cy="16470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32" name="Google Shape;332;p9">
            <a:extLst>
              <a:ext uri="{FF2B5EF4-FFF2-40B4-BE49-F238E27FC236}">
                <a16:creationId xmlns:a16="http://schemas.microsoft.com/office/drawing/2014/main" id="{9F4FAEC8-A58C-BEA2-D689-C7FFBD88633B}"/>
              </a:ext>
            </a:extLst>
          </p:cNvPr>
          <p:cNvSpPr txBox="1"/>
          <p:nvPr/>
        </p:nvSpPr>
        <p:spPr>
          <a:xfrm>
            <a:off x="1011886" y="4161385"/>
            <a:ext cx="1940441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600" b="1" dirty="0" err="1">
                <a:solidFill>
                  <a:srgbClr val="FF0000"/>
                </a:solidFill>
                <a:ea typeface="Calibri"/>
                <a:cs typeface="Calibri"/>
                <a:sym typeface="Calibri"/>
              </a:rPr>
              <a:t>γ-decay</a:t>
            </a:r>
            <a:r>
              <a:rPr lang="pl-PL" sz="1600" b="1" dirty="0">
                <a:solidFill>
                  <a:srgbClr val="FF0000"/>
                </a:solidFill>
                <a:ea typeface="Calibri"/>
                <a:cs typeface="Calibri"/>
                <a:sym typeface="Calibri"/>
              </a:rPr>
              <a:t> to the </a:t>
            </a:r>
            <a:r>
              <a:rPr lang="pl-PL" sz="1600" b="1" dirty="0" err="1">
                <a:solidFill>
                  <a:srgbClr val="FF0000"/>
                </a:solidFill>
                <a:ea typeface="Calibri"/>
                <a:cs typeface="Calibri"/>
                <a:sym typeface="Calibri"/>
              </a:rPr>
              <a:t>g.s</a:t>
            </a:r>
            <a:r>
              <a:rPr lang="pl-PL" sz="1600" b="1" dirty="0">
                <a:solidFill>
                  <a:srgbClr val="FF0000"/>
                </a:solidFill>
                <a:ea typeface="Calibri"/>
                <a:cs typeface="Calibri"/>
                <a:sym typeface="Calibri"/>
              </a:rPr>
              <a:t>.</a:t>
            </a:r>
            <a:endParaRPr sz="1600" b="1" dirty="0">
              <a:solidFill>
                <a:srgbClr val="FF0000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359" name="Google Shape;359;p9">
            <a:extLst>
              <a:ext uri="{FF2B5EF4-FFF2-40B4-BE49-F238E27FC236}">
                <a16:creationId xmlns:a16="http://schemas.microsoft.com/office/drawing/2014/main" id="{8652C81A-D513-0BE2-FE90-F2FED3C5E8E4}"/>
              </a:ext>
            </a:extLst>
          </p:cNvPr>
          <p:cNvSpPr txBox="1"/>
          <p:nvPr/>
        </p:nvSpPr>
        <p:spPr>
          <a:xfrm>
            <a:off x="4898524" y="1693007"/>
            <a:ext cx="6807002" cy="830956"/>
          </a:xfrm>
          <a:prstGeom prst="rect">
            <a:avLst/>
          </a:prstGeom>
          <a:gradFill flip="none" rotWithShape="1">
            <a:gsLst>
              <a:gs pos="0">
                <a:schemeClr val="accent6">
                  <a:tint val="66000"/>
                  <a:satMod val="160000"/>
                </a:schemeClr>
              </a:gs>
              <a:gs pos="50000">
                <a:schemeClr val="accent6">
                  <a:tint val="44500"/>
                  <a:satMod val="160000"/>
                </a:schemeClr>
              </a:gs>
              <a:gs pos="100000">
                <a:schemeClr val="accent6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solidFill>
              <a:schemeClr val="accent6"/>
            </a:solidFill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5B2412"/>
              </a:buClr>
              <a:buSzPts val="1800"/>
              <a:buFont typeface="Noto Sans Symbols"/>
              <a:buNone/>
            </a:pPr>
            <a:r>
              <a:rPr lang="pl-PL" sz="2000" dirty="0">
                <a:ea typeface="Calibri"/>
                <a:cs typeface="Calibri"/>
                <a:sym typeface="Calibri"/>
              </a:rPr>
              <a:t>At 155 </a:t>
            </a:r>
            <a:r>
              <a:rPr lang="pl-PL" sz="2000" dirty="0" err="1">
                <a:ea typeface="Calibri"/>
                <a:cs typeface="Calibri"/>
                <a:sym typeface="Calibri"/>
              </a:rPr>
              <a:t>MeV</a:t>
            </a:r>
            <a:r>
              <a:rPr lang="pl-PL" sz="2000" dirty="0">
                <a:ea typeface="Calibri"/>
                <a:cs typeface="Calibri"/>
                <a:sym typeface="Calibri"/>
              </a:rPr>
              <a:t> </a:t>
            </a:r>
            <a:r>
              <a:rPr lang="pl-PL" sz="2000" dirty="0" err="1">
                <a:ea typeface="Calibri"/>
                <a:cs typeface="Calibri"/>
                <a:sym typeface="Calibri"/>
              </a:rPr>
              <a:t>larger</a:t>
            </a:r>
            <a:r>
              <a:rPr lang="pl-PL" sz="2000" dirty="0">
                <a:ea typeface="Calibri"/>
                <a:cs typeface="Calibri"/>
                <a:sym typeface="Calibri"/>
              </a:rPr>
              <a:t> GQR </a:t>
            </a:r>
            <a:r>
              <a:rPr lang="pl-PL" sz="2000" dirty="0" err="1">
                <a:ea typeface="Calibri"/>
                <a:cs typeface="Calibri"/>
                <a:sym typeface="Calibri"/>
              </a:rPr>
              <a:t>excitation</a:t>
            </a:r>
            <a:r>
              <a:rPr lang="pl-PL" sz="2000" dirty="0">
                <a:ea typeface="Calibri"/>
                <a:cs typeface="Calibri"/>
                <a:sym typeface="Calibri"/>
              </a:rPr>
              <a:t> cross </a:t>
            </a:r>
            <a:r>
              <a:rPr lang="pl-PL" sz="2000" dirty="0" err="1">
                <a:ea typeface="Calibri"/>
                <a:cs typeface="Calibri"/>
                <a:sym typeface="Calibri"/>
              </a:rPr>
              <a:t>section</a:t>
            </a:r>
            <a:r>
              <a:rPr lang="pl-PL" sz="2000" dirty="0">
                <a:ea typeface="Calibri"/>
                <a:cs typeface="Calibri"/>
                <a:sym typeface="Calibri"/>
              </a:rPr>
              <a:t> </a:t>
            </a:r>
            <a:r>
              <a:rPr lang="pl-PL" sz="2000" dirty="0" err="1">
                <a:ea typeface="Calibri"/>
                <a:cs typeface="Calibri"/>
                <a:sym typeface="Calibri"/>
              </a:rPr>
              <a:t>than</a:t>
            </a:r>
            <a:r>
              <a:rPr lang="pl-PL" sz="2000" dirty="0">
                <a:ea typeface="Calibri"/>
                <a:cs typeface="Calibri"/>
                <a:sym typeface="Calibri"/>
              </a:rPr>
              <a:t> </a:t>
            </a:r>
            <a:r>
              <a:rPr lang="pl-PL" sz="2000" dirty="0" err="1">
                <a:ea typeface="Calibri"/>
                <a:cs typeface="Calibri"/>
                <a:sym typeface="Calibri"/>
              </a:rPr>
              <a:t>measured</a:t>
            </a:r>
            <a:r>
              <a:rPr lang="pl-PL" sz="2000" dirty="0">
                <a:ea typeface="Calibri"/>
                <a:cs typeface="Calibri"/>
                <a:sym typeface="Calibri"/>
              </a:rPr>
              <a:t> for 85 </a:t>
            </a:r>
            <a:r>
              <a:rPr lang="pl-PL" sz="2000" dirty="0" err="1">
                <a:ea typeface="Calibri"/>
                <a:cs typeface="Calibri"/>
                <a:sym typeface="Calibri"/>
              </a:rPr>
              <a:t>MeV</a:t>
            </a:r>
            <a:r>
              <a:rPr lang="pl-PL" sz="2000" dirty="0">
                <a:ea typeface="Calibri"/>
                <a:cs typeface="Calibri"/>
                <a:sym typeface="Calibri"/>
              </a:rPr>
              <a:t> </a:t>
            </a:r>
            <a:endParaRPr sz="2000" dirty="0">
              <a:ea typeface="Calibri"/>
              <a:cs typeface="Calibri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71C3A46-5A1D-FF82-5E31-5444DD9E7698}"/>
              </a:ext>
            </a:extLst>
          </p:cNvPr>
          <p:cNvSpPr txBox="1"/>
          <p:nvPr/>
        </p:nvSpPr>
        <p:spPr>
          <a:xfrm>
            <a:off x="8636000" y="6070600"/>
            <a:ext cx="30837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Courtesy of M. </a:t>
            </a:r>
            <a:r>
              <a:rPr lang="it-IT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Kimieck</a:t>
            </a:r>
            <a:endParaRPr lang="en-IT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BFB5ED-9FC6-0BF8-ADB7-3E5207C68069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27</a:t>
            </a:r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33D500A0-981C-4574-EC9C-0E29A2696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5BB9830B-E503-27FE-6867-B1146B1C7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308814377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8">
          <a:extLst>
            <a:ext uri="{FF2B5EF4-FFF2-40B4-BE49-F238E27FC236}">
              <a16:creationId xmlns:a16="http://schemas.microsoft.com/office/drawing/2014/main" id="{B3B96454-8F91-3146-CA02-DE6C22F59D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52011D24-4B28-2BDC-D72D-346A07DF6897}"/>
              </a:ext>
            </a:extLst>
          </p:cNvPr>
          <p:cNvGrpSpPr/>
          <p:nvPr/>
        </p:nvGrpSpPr>
        <p:grpSpPr>
          <a:xfrm>
            <a:off x="331027" y="1592916"/>
            <a:ext cx="4348855" cy="4737267"/>
            <a:chOff x="336539" y="1584147"/>
            <a:chExt cx="4348855" cy="4737267"/>
          </a:xfrm>
        </p:grpSpPr>
        <p:pic>
          <p:nvPicPr>
            <p:cNvPr id="349" name="Google Shape;349;p9">
              <a:extLst>
                <a:ext uri="{FF2B5EF4-FFF2-40B4-BE49-F238E27FC236}">
                  <a16:creationId xmlns:a16="http://schemas.microsoft.com/office/drawing/2014/main" id="{2D8F5D3D-8DC4-B89F-CAD1-131FFE428579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3">
              <a:alphaModFix/>
            </a:blip>
            <a:srcRect b="2049"/>
            <a:stretch>
              <a:fillRect/>
            </a:stretch>
          </p:blipFill>
          <p:spPr>
            <a:xfrm>
              <a:off x="381352" y="1584147"/>
              <a:ext cx="4304042" cy="223916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54" name="Google Shape;354;p9">
              <a:extLst>
                <a:ext uri="{FF2B5EF4-FFF2-40B4-BE49-F238E27FC236}">
                  <a16:creationId xmlns:a16="http://schemas.microsoft.com/office/drawing/2014/main" id="{B353C6CC-8B8C-5364-A6A8-A11F082205D9}"/>
                </a:ext>
              </a:extLst>
            </p:cNvPr>
            <p:cNvSpPr txBox="1"/>
            <p:nvPr/>
          </p:nvSpPr>
          <p:spPr>
            <a:xfrm>
              <a:off x="843606" y="2884037"/>
              <a:ext cx="1714500" cy="5847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 noProof="0">
                  <a:solidFill>
                    <a:srgbClr val="FFC000"/>
                  </a:solidFill>
                  <a:ea typeface="Calibri"/>
                  <a:cs typeface="Calibri"/>
                  <a:sym typeface="Calibri"/>
                </a:rPr>
                <a:t>Random </a:t>
              </a:r>
              <a:endParaRPr lang="en-US" sz="1600" noProof="0">
                <a:solidFill>
                  <a:srgbClr val="FFC000"/>
                </a:solidFill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 noProof="0" dirty="0">
                  <a:solidFill>
                    <a:srgbClr val="FFC000"/>
                  </a:solidFill>
                  <a:ea typeface="Calibri"/>
                  <a:cs typeface="Calibri"/>
                  <a:sym typeface="Calibri"/>
                </a:rPr>
                <a:t>background</a:t>
              </a:r>
            </a:p>
          </p:txBody>
        </p:sp>
        <p:sp>
          <p:nvSpPr>
            <p:cNvPr id="355" name="Google Shape;355;p9">
              <a:extLst>
                <a:ext uri="{FF2B5EF4-FFF2-40B4-BE49-F238E27FC236}">
                  <a16:creationId xmlns:a16="http://schemas.microsoft.com/office/drawing/2014/main" id="{A22793D7-131E-FDBD-B9EE-C7E13BE0789B}"/>
                </a:ext>
              </a:extLst>
            </p:cNvPr>
            <p:cNvSpPr txBox="1"/>
            <p:nvPr/>
          </p:nvSpPr>
          <p:spPr>
            <a:xfrm>
              <a:off x="843606" y="2131803"/>
              <a:ext cx="1313147" cy="33851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l-PL" sz="1600" b="1" dirty="0" err="1">
                  <a:solidFill>
                    <a:srgbClr val="FF0000"/>
                  </a:solidFill>
                  <a:ea typeface="Calibri"/>
                  <a:cs typeface="Calibri"/>
                  <a:sym typeface="Calibri"/>
                </a:rPr>
                <a:t>γ</a:t>
              </a:r>
              <a:r>
                <a:rPr lang="pl-PL" sz="1600" b="1" dirty="0">
                  <a:solidFill>
                    <a:srgbClr val="FF0000"/>
                  </a:solidFill>
                  <a:ea typeface="Calibri"/>
                  <a:cs typeface="Calibri"/>
                  <a:sym typeface="Calibri"/>
                </a:rPr>
                <a:t> </a:t>
              </a:r>
              <a:r>
                <a:rPr lang="pl-PL" sz="1600" b="1" dirty="0" err="1">
                  <a:solidFill>
                    <a:srgbClr val="FF0000"/>
                  </a:solidFill>
                  <a:ea typeface="Calibri"/>
                  <a:cs typeface="Calibri"/>
                  <a:sym typeface="Calibri"/>
                </a:rPr>
                <a:t>prompt</a:t>
              </a:r>
              <a:endParaRPr sz="1600" b="1" dirty="0">
                <a:solidFill>
                  <a:srgbClr val="FF0000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6" name="Google Shape;356;p9">
              <a:extLst>
                <a:ext uri="{FF2B5EF4-FFF2-40B4-BE49-F238E27FC236}">
                  <a16:creationId xmlns:a16="http://schemas.microsoft.com/office/drawing/2014/main" id="{DD87C8C8-46B2-8535-8810-3830C1AD2336}"/>
                </a:ext>
              </a:extLst>
            </p:cNvPr>
            <p:cNvSpPr txBox="1"/>
            <p:nvPr/>
          </p:nvSpPr>
          <p:spPr>
            <a:xfrm rot="16200000">
              <a:off x="-496981" y="2484217"/>
              <a:ext cx="1944000" cy="27695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l-PL" sz="1200" dirty="0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TOF [</a:t>
              </a:r>
              <a:r>
                <a:rPr lang="pl-PL" sz="1200" dirty="0" err="1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ns</a:t>
              </a:r>
              <a:r>
                <a:rPr lang="pl-PL" sz="1200" dirty="0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]</a:t>
              </a:r>
              <a:endParaRPr sz="1200" dirty="0">
                <a:solidFill>
                  <a:schemeClr val="dk1"/>
                </a:solidFill>
                <a:latin typeface="Helvetica" pitchFamily="2" charset="0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DB8487C-A210-2FA4-B69F-CC89FF79D5E0}"/>
                </a:ext>
              </a:extLst>
            </p:cNvPr>
            <p:cNvSpPr/>
            <p:nvPr/>
          </p:nvSpPr>
          <p:spPr>
            <a:xfrm>
              <a:off x="800101" y="2826885"/>
              <a:ext cx="3456000" cy="684000"/>
            </a:xfrm>
            <a:prstGeom prst="rect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FFEA1402-0366-34BD-BB64-C5B71011588B}"/>
                </a:ext>
              </a:extLst>
            </p:cNvPr>
            <p:cNvGrpSpPr/>
            <p:nvPr/>
          </p:nvGrpSpPr>
          <p:grpSpPr>
            <a:xfrm>
              <a:off x="336540" y="4012183"/>
              <a:ext cx="4135702" cy="2309231"/>
              <a:chOff x="336540" y="4012183"/>
              <a:chExt cx="4135702" cy="2309231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93B6598A-65F5-5273-DDEB-12FF6197F7E2}"/>
                  </a:ext>
                </a:extLst>
              </p:cNvPr>
              <p:cNvGrpSpPr/>
              <p:nvPr/>
            </p:nvGrpSpPr>
            <p:grpSpPr>
              <a:xfrm>
                <a:off x="410190" y="4012183"/>
                <a:ext cx="4062052" cy="2309231"/>
                <a:chOff x="224446" y="4083623"/>
                <a:chExt cx="4062052" cy="2309231"/>
              </a:xfrm>
            </p:grpSpPr>
            <p:grpSp>
              <p:nvGrpSpPr>
                <p:cNvPr id="343" name="Google Shape;343;p9">
                  <a:extLst>
                    <a:ext uri="{FF2B5EF4-FFF2-40B4-BE49-F238E27FC236}">
                      <a16:creationId xmlns:a16="http://schemas.microsoft.com/office/drawing/2014/main" id="{B04CDD23-3D3C-8158-10BB-E542AC5C0050}"/>
                    </a:ext>
                  </a:extLst>
                </p:cNvPr>
                <p:cNvGrpSpPr/>
                <p:nvPr/>
              </p:nvGrpSpPr>
              <p:grpSpPr>
                <a:xfrm>
                  <a:off x="224446" y="4083623"/>
                  <a:ext cx="4057166" cy="2309231"/>
                  <a:chOff x="443000" y="1906943"/>
                  <a:chExt cx="5291049" cy="2752949"/>
                </a:xfrm>
              </p:grpSpPr>
              <p:pic>
                <p:nvPicPr>
                  <p:cNvPr id="344" name="Google Shape;344;p9">
                    <a:extLst>
                      <a:ext uri="{FF2B5EF4-FFF2-40B4-BE49-F238E27FC236}">
                        <a16:creationId xmlns:a16="http://schemas.microsoft.com/office/drawing/2014/main" id="{DAFB4615-C48F-B102-76D9-7A829DE9D9BD}"/>
                      </a:ext>
                    </a:extLst>
                  </p:cNvPr>
                  <p:cNvPicPr preferRelativeResize="0"/>
                  <p:nvPr/>
                </p:nvPicPr>
                <p:blipFill rotWithShape="1">
                  <a:blip r:embed="rId4">
                    <a:alphaModFix/>
                  </a:blip>
                  <a:srcRect l="715" t="30986" r="26518"/>
                  <a:stretch/>
                </p:blipFill>
                <p:spPr>
                  <a:xfrm>
                    <a:off x="443000" y="1906943"/>
                    <a:ext cx="5291049" cy="2707708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sp>
                <p:nvSpPr>
                  <p:cNvPr id="346" name="Google Shape;346;p9">
                    <a:extLst>
                      <a:ext uri="{FF2B5EF4-FFF2-40B4-BE49-F238E27FC236}">
                        <a16:creationId xmlns:a16="http://schemas.microsoft.com/office/drawing/2014/main" id="{F1CB3A07-C6CD-8896-9AB2-3F89177B62AB}"/>
                      </a:ext>
                    </a:extLst>
                  </p:cNvPr>
                  <p:cNvSpPr txBox="1"/>
                  <p:nvPr/>
                </p:nvSpPr>
                <p:spPr>
                  <a:xfrm>
                    <a:off x="1156458" y="4329715"/>
                    <a:ext cx="4577465" cy="33017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spAutoFit/>
                  </a:bodyPr>
                  <a:lstStyle/>
                  <a:p>
                    <a:pPr marL="0" marR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pl-PL" sz="1200" dirty="0">
                        <a:latin typeface="Helvetica" pitchFamily="2" charset="0"/>
                        <a:ea typeface="Arial"/>
                        <a:cs typeface="Arial"/>
                        <a:sym typeface="Arial"/>
                      </a:rPr>
                      <a:t>E* [</a:t>
                    </a:r>
                    <a:r>
                      <a:rPr lang="pl-PL" sz="1200" dirty="0" err="1">
                        <a:latin typeface="Helvetica" pitchFamily="2" charset="0"/>
                        <a:ea typeface="Arial"/>
                        <a:cs typeface="Arial"/>
                        <a:sym typeface="Arial"/>
                      </a:rPr>
                      <a:t>MeV</a:t>
                    </a:r>
                    <a:r>
                      <a:rPr lang="pl-PL" sz="1200" dirty="0">
                        <a:latin typeface="Helvetica" pitchFamily="2" charset="0"/>
                        <a:ea typeface="Arial"/>
                        <a:cs typeface="Arial"/>
                        <a:sym typeface="Arial"/>
                      </a:rPr>
                      <a:t>]</a:t>
                    </a:r>
                    <a:endParaRPr dirty="0">
                      <a:latin typeface="Helvetica" pitchFamily="2" charset="0"/>
                    </a:endParaRPr>
                  </a:p>
                </p:txBody>
              </p:sp>
            </p:grp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CA00D55D-B9D0-FC4A-B498-DE8D5418EDA7}"/>
                    </a:ext>
                  </a:extLst>
                </p:cNvPr>
                <p:cNvCxnSpPr/>
                <p:nvPr/>
              </p:nvCxnSpPr>
              <p:spPr>
                <a:xfrm>
                  <a:off x="771524" y="4097911"/>
                  <a:ext cx="3510000" cy="0"/>
                </a:xfrm>
                <a:prstGeom prst="line">
                  <a:avLst/>
                </a:prstGeom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EB2A82E8-7575-98A4-F787-E66DE9BCEAD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86498" y="4089873"/>
                  <a:ext cx="0" cy="1949251"/>
                </a:xfrm>
                <a:prstGeom prst="line">
                  <a:avLst/>
                </a:prstGeom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" name="Google Shape;357;p9">
                <a:extLst>
                  <a:ext uri="{FF2B5EF4-FFF2-40B4-BE49-F238E27FC236}">
                    <a16:creationId xmlns:a16="http://schemas.microsoft.com/office/drawing/2014/main" id="{E2BDB4F9-1667-2D71-6247-AE2FB11FAD79}"/>
                  </a:ext>
                </a:extLst>
              </p:cNvPr>
              <p:cNvSpPr txBox="1"/>
              <p:nvPr/>
            </p:nvSpPr>
            <p:spPr>
              <a:xfrm rot="16200000">
                <a:off x="-518585" y="4881596"/>
                <a:ext cx="2017985" cy="307736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l-PL" sz="1400" dirty="0" err="1">
                    <a:solidFill>
                      <a:schemeClr val="dk1"/>
                    </a:solidFill>
                    <a:latin typeface="Helvetica" pitchFamily="2" charset="0"/>
                    <a:ea typeface="Arial"/>
                    <a:cs typeface="Arial"/>
                    <a:sym typeface="Arial"/>
                  </a:rPr>
                  <a:t>Eγ</a:t>
                </a:r>
                <a:r>
                  <a:rPr lang="pl-PL" sz="1400" dirty="0">
                    <a:solidFill>
                      <a:schemeClr val="dk1"/>
                    </a:solidFill>
                    <a:latin typeface="Helvetica" pitchFamily="2" charset="0"/>
                    <a:ea typeface="Arial"/>
                    <a:cs typeface="Arial"/>
                    <a:sym typeface="Arial"/>
                  </a:rPr>
                  <a:t> [</a:t>
                </a:r>
                <a:r>
                  <a:rPr lang="pl-PL" sz="1400" dirty="0" err="1">
                    <a:solidFill>
                      <a:schemeClr val="dk1"/>
                    </a:solidFill>
                    <a:latin typeface="Helvetica" pitchFamily="2" charset="0"/>
                    <a:ea typeface="Arial"/>
                    <a:cs typeface="Arial"/>
                    <a:sym typeface="Arial"/>
                  </a:rPr>
                  <a:t>keV</a:t>
                </a:r>
                <a:r>
                  <a:rPr lang="pl-PL" sz="1400" dirty="0">
                    <a:solidFill>
                      <a:schemeClr val="dk1"/>
                    </a:solidFill>
                    <a:latin typeface="Helvetica" pitchFamily="2" charset="0"/>
                    <a:ea typeface="Arial"/>
                    <a:cs typeface="Arial"/>
                    <a:sym typeface="Arial"/>
                  </a:rPr>
                  <a:t>]</a:t>
                </a:r>
                <a:endParaRPr sz="2000" dirty="0">
                  <a:latin typeface="Helvetica" pitchFamily="2" charset="0"/>
                </a:endParaRPr>
              </a:p>
            </p:txBody>
          </p:sp>
        </p:grpSp>
      </p:grpSp>
      <p:sp>
        <p:nvSpPr>
          <p:cNvPr id="357" name="Google Shape;357;p9">
            <a:extLst>
              <a:ext uri="{FF2B5EF4-FFF2-40B4-BE49-F238E27FC236}">
                <a16:creationId xmlns:a16="http://schemas.microsoft.com/office/drawing/2014/main" id="{86018EC0-89F4-B9C1-47B6-2879CC0BD4C2}"/>
              </a:ext>
            </a:extLst>
          </p:cNvPr>
          <p:cNvSpPr txBox="1"/>
          <p:nvPr/>
        </p:nvSpPr>
        <p:spPr>
          <a:xfrm>
            <a:off x="800100" y="3729883"/>
            <a:ext cx="3455999" cy="27695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200" dirty="0" err="1">
                <a:solidFill>
                  <a:schemeClr val="dk1"/>
                </a:solidFill>
                <a:latin typeface="Helvetica" pitchFamily="2" charset="0"/>
                <a:ea typeface="Arial"/>
                <a:cs typeface="Arial"/>
                <a:sym typeface="Arial"/>
              </a:rPr>
              <a:t>Eγ</a:t>
            </a:r>
            <a:r>
              <a:rPr lang="pl-PL" sz="1200" dirty="0">
                <a:solidFill>
                  <a:schemeClr val="dk1"/>
                </a:solidFill>
                <a:latin typeface="Helvetica" pitchFamily="2" charset="0"/>
                <a:ea typeface="Arial"/>
                <a:cs typeface="Arial"/>
                <a:sym typeface="Arial"/>
              </a:rPr>
              <a:t> [</a:t>
            </a:r>
            <a:r>
              <a:rPr lang="pl-PL" sz="1200" dirty="0" err="1">
                <a:solidFill>
                  <a:schemeClr val="dk1"/>
                </a:solidFill>
                <a:latin typeface="Helvetica" pitchFamily="2" charset="0"/>
                <a:ea typeface="Arial"/>
                <a:cs typeface="Arial"/>
                <a:sym typeface="Arial"/>
              </a:rPr>
              <a:t>keV</a:t>
            </a:r>
            <a:r>
              <a:rPr lang="pl-PL" sz="1200" dirty="0">
                <a:solidFill>
                  <a:schemeClr val="dk1"/>
                </a:solidFill>
                <a:latin typeface="Helvetica" pitchFamily="2" charset="0"/>
                <a:ea typeface="Arial"/>
                <a:cs typeface="Arial"/>
                <a:sym typeface="Arial"/>
              </a:rPr>
              <a:t>]</a:t>
            </a:r>
            <a:endParaRPr dirty="0">
              <a:latin typeface="Helvetica" pitchFamily="2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1B1217-F2A4-3024-CCF6-04A869395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DECAY to The Ground State: </a:t>
            </a:r>
            <a:r>
              <a:rPr lang="it-IT" baseline="30000" dirty="0"/>
              <a:t>208</a:t>
            </a:r>
            <a:r>
              <a:rPr lang="it-IT" dirty="0"/>
              <a:t>P</a:t>
            </a:r>
            <a:r>
              <a:rPr lang="it-IT" cap="none" dirty="0"/>
              <a:t>b</a:t>
            </a:r>
            <a:endParaRPr lang="en-IT" cap="none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F37FF82-6697-2017-1F57-1611619DBCEC}"/>
              </a:ext>
            </a:extLst>
          </p:cNvPr>
          <p:cNvGrpSpPr/>
          <p:nvPr/>
        </p:nvGrpSpPr>
        <p:grpSpPr>
          <a:xfrm>
            <a:off x="5448487" y="2458642"/>
            <a:ext cx="6273416" cy="3874620"/>
            <a:chOff x="5448487" y="2501506"/>
            <a:chExt cx="6273416" cy="387462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BC6ECDC-CE96-6B9E-CBA6-B5F23B5E7253}"/>
                </a:ext>
              </a:extLst>
            </p:cNvPr>
            <p:cNvGrpSpPr/>
            <p:nvPr/>
          </p:nvGrpSpPr>
          <p:grpSpPr>
            <a:xfrm>
              <a:off x="5448487" y="2501506"/>
              <a:ext cx="6273416" cy="3874620"/>
              <a:chOff x="5448487" y="2501506"/>
              <a:chExt cx="6273416" cy="3874620"/>
            </a:xfrm>
          </p:grpSpPr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B94858CF-472C-32B6-BA2F-608D9438C50C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5448487" y="2501506"/>
                <a:ext cx="6273416" cy="3744000"/>
                <a:chOff x="6517489" y="2160654"/>
                <a:chExt cx="4151070" cy="2477375"/>
              </a:xfrm>
            </p:grpSpPr>
            <p:pic>
              <p:nvPicPr>
                <p:cNvPr id="331" name="Google Shape;331;p9">
                  <a:extLst>
                    <a:ext uri="{FF2B5EF4-FFF2-40B4-BE49-F238E27FC236}">
                      <a16:creationId xmlns:a16="http://schemas.microsoft.com/office/drawing/2014/main" id="{FE694698-2B87-EA3B-93C7-9AD62FD95FCB}"/>
                    </a:ext>
                  </a:extLst>
                </p:cNvPr>
                <p:cNvPicPr preferRelativeResize="0"/>
                <p:nvPr/>
              </p:nvPicPr>
              <p:blipFill rotWithShape="1">
                <a:blip r:embed="rId5">
                  <a:alphaModFix/>
                </a:blip>
                <a:srcRect b="1496"/>
                <a:stretch>
                  <a:fillRect/>
                </a:stretch>
              </p:blipFill>
              <p:spPr>
                <a:xfrm>
                  <a:off x="6517489" y="2160654"/>
                  <a:ext cx="4151070" cy="2477375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333" name="Google Shape;333;p9">
                  <a:extLst>
                    <a:ext uri="{FF2B5EF4-FFF2-40B4-BE49-F238E27FC236}">
                      <a16:creationId xmlns:a16="http://schemas.microsoft.com/office/drawing/2014/main" id="{78C164F6-6266-1EA2-0F56-5ED74A7C7BAF}"/>
                    </a:ext>
                  </a:extLst>
                </p:cNvPr>
                <p:cNvSpPr txBox="1"/>
                <p:nvPr/>
              </p:nvSpPr>
              <p:spPr>
                <a:xfrm>
                  <a:off x="7402000" y="2648412"/>
                  <a:ext cx="1120286" cy="22399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6D7F39"/>
                    </a:buClr>
                    <a:buSzPts val="1000"/>
                    <a:buFont typeface="Calibri"/>
                    <a:buNone/>
                  </a:pPr>
                  <a:r>
                    <a:rPr lang="pl-PL" sz="1600" b="1" i="0" u="none" strike="noStrike" cap="none" dirty="0">
                      <a:solidFill>
                        <a:srgbClr val="FF0000"/>
                      </a:solidFill>
                      <a:ea typeface="Calibri"/>
                      <a:cs typeface="Calibri"/>
                      <a:sym typeface="Calibri"/>
                    </a:rPr>
                    <a:t>2</a:t>
                  </a:r>
                  <a:r>
                    <a:rPr lang="pl-PL" sz="1600" b="1" i="0" u="none" strike="noStrike" cap="none" baseline="30000" dirty="0">
                      <a:solidFill>
                        <a:srgbClr val="FF0000"/>
                      </a:solidFill>
                      <a:ea typeface="Calibri"/>
                      <a:cs typeface="Calibri"/>
                      <a:sym typeface="Calibri"/>
                    </a:rPr>
                    <a:t>+ </a:t>
                  </a:r>
                  <a:r>
                    <a:rPr lang="pl-PL" sz="1600" b="1" i="0" u="none" strike="noStrike" cap="none" dirty="0">
                      <a:solidFill>
                        <a:srgbClr val="FF0000"/>
                      </a:solidFill>
                      <a:ea typeface="Calibri"/>
                      <a:cs typeface="Calibri"/>
                      <a:sym typeface="Calibri"/>
                    </a:rPr>
                    <a:t>(4.1 </a:t>
                  </a:r>
                  <a:r>
                    <a:rPr lang="pl-PL" sz="1600" b="1" i="0" u="none" strike="noStrike" cap="none" dirty="0" err="1">
                      <a:solidFill>
                        <a:srgbClr val="FF0000"/>
                      </a:solidFill>
                      <a:ea typeface="Calibri"/>
                      <a:cs typeface="Calibri"/>
                      <a:sym typeface="Calibri"/>
                    </a:rPr>
                    <a:t>MeV</a:t>
                  </a:r>
                  <a:r>
                    <a:rPr lang="pl-PL" sz="1600" b="1" i="0" u="none" strike="noStrike" cap="none" dirty="0">
                      <a:solidFill>
                        <a:srgbClr val="FF0000"/>
                      </a:solidFill>
                      <a:ea typeface="Calibri"/>
                      <a:cs typeface="Calibri"/>
                      <a:sym typeface="Calibri"/>
                    </a:rPr>
                    <a:t>)</a:t>
                  </a:r>
                  <a:endParaRPr sz="1600" b="1" i="0" u="none" strike="noStrike" cap="none" dirty="0">
                    <a:solidFill>
                      <a:srgbClr val="FF0000"/>
                    </a:solidFill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4" name="Google Shape;334;p9">
                  <a:extLst>
                    <a:ext uri="{FF2B5EF4-FFF2-40B4-BE49-F238E27FC236}">
                      <a16:creationId xmlns:a16="http://schemas.microsoft.com/office/drawing/2014/main" id="{0C8CD809-7D5E-63C3-8E6C-14839281EE85}"/>
                    </a:ext>
                  </a:extLst>
                </p:cNvPr>
                <p:cNvSpPr txBox="1"/>
                <p:nvPr/>
              </p:nvSpPr>
              <p:spPr>
                <a:xfrm>
                  <a:off x="6789284" y="2235206"/>
                  <a:ext cx="1120286" cy="38691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6D7F39"/>
                    </a:buClr>
                    <a:buSzPts val="1000"/>
                    <a:buFont typeface="Calibri"/>
                    <a:buNone/>
                  </a:pPr>
                  <a:r>
                    <a:rPr lang="pl-PL" sz="1600" b="1" i="0" u="none" strike="noStrike" cap="none" dirty="0">
                      <a:solidFill>
                        <a:srgbClr val="FF0000"/>
                      </a:solidFill>
                      <a:ea typeface="Calibri"/>
                      <a:cs typeface="Calibri"/>
                      <a:sym typeface="Calibri"/>
                    </a:rPr>
                    <a:t>3</a:t>
                  </a:r>
                  <a:r>
                    <a:rPr lang="pl-PL" sz="1600" b="1" i="0" u="none" strike="noStrike" cap="none" baseline="30000" dirty="0">
                      <a:solidFill>
                        <a:srgbClr val="FF0000"/>
                      </a:solidFill>
                      <a:ea typeface="Calibri"/>
                      <a:cs typeface="Calibri"/>
                      <a:sym typeface="Calibri"/>
                    </a:rPr>
                    <a:t>-</a:t>
                  </a:r>
                  <a:endParaRPr sz="1600" b="1" i="0" u="none" strike="noStrike" cap="none" baseline="30000" dirty="0">
                    <a:solidFill>
                      <a:srgbClr val="FF0000"/>
                    </a:solidFill>
                    <a:ea typeface="Calibri"/>
                    <a:cs typeface="Calibri"/>
                    <a:sym typeface="Calibri"/>
                  </a:endParaRPr>
                </a:p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6D7F39"/>
                    </a:buClr>
                    <a:buSzPts val="1000"/>
                    <a:buFont typeface="Calibri"/>
                    <a:buNone/>
                  </a:pPr>
                  <a:r>
                    <a:rPr lang="pl-PL" sz="1600" b="1" dirty="0">
                      <a:solidFill>
                        <a:srgbClr val="FF0000"/>
                      </a:solidFill>
                      <a:ea typeface="Calibri"/>
                      <a:cs typeface="Calibri"/>
                      <a:sym typeface="Calibri"/>
                    </a:rPr>
                    <a:t>  (2.6 </a:t>
                  </a:r>
                  <a:r>
                    <a:rPr lang="pl-PL" sz="1600" b="1" dirty="0" err="1">
                      <a:solidFill>
                        <a:srgbClr val="FF0000"/>
                      </a:solidFill>
                      <a:ea typeface="Calibri"/>
                      <a:cs typeface="Calibri"/>
                      <a:sym typeface="Calibri"/>
                    </a:rPr>
                    <a:t>MeV</a:t>
                  </a:r>
                  <a:r>
                    <a:rPr lang="pl-PL" sz="1600" b="1" dirty="0">
                      <a:solidFill>
                        <a:srgbClr val="FF0000"/>
                      </a:solidFill>
                      <a:ea typeface="Calibri"/>
                      <a:cs typeface="Calibri"/>
                      <a:sym typeface="Calibri"/>
                    </a:rPr>
                    <a:t>)</a:t>
                  </a:r>
                  <a:endParaRPr sz="1600" b="1" i="0" u="none" strike="noStrike" cap="none" dirty="0">
                    <a:solidFill>
                      <a:srgbClr val="FF0000"/>
                    </a:solidFill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5" name="Google Shape;335;p9">
                  <a:extLst>
                    <a:ext uri="{FF2B5EF4-FFF2-40B4-BE49-F238E27FC236}">
                      <a16:creationId xmlns:a16="http://schemas.microsoft.com/office/drawing/2014/main" id="{89F88756-CEF8-DA07-B68E-1C6ADE7F3510}"/>
                    </a:ext>
                  </a:extLst>
                </p:cNvPr>
                <p:cNvSpPr txBox="1"/>
                <p:nvPr/>
              </p:nvSpPr>
              <p:spPr>
                <a:xfrm>
                  <a:off x="8045288" y="2931053"/>
                  <a:ext cx="798892" cy="38691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6D7F39"/>
                    </a:buClr>
                    <a:buSzPts val="1000"/>
                    <a:buFont typeface="Calibri"/>
                    <a:buNone/>
                  </a:pPr>
                  <a:r>
                    <a:rPr lang="pl-PL" sz="1600" b="1" i="0" u="none" strike="noStrike" cap="none" dirty="0" err="1">
                      <a:solidFill>
                        <a:srgbClr val="FF0000"/>
                      </a:solidFill>
                      <a:ea typeface="Calibri"/>
                      <a:cs typeface="Calibri"/>
                      <a:sym typeface="Calibri"/>
                    </a:rPr>
                    <a:t>pygmy</a:t>
                  </a:r>
                  <a:r>
                    <a:rPr lang="pl-PL" sz="1600" b="1" i="0" u="none" strike="noStrike" cap="none" dirty="0">
                      <a:solidFill>
                        <a:srgbClr val="FF0000"/>
                      </a:solidFill>
                      <a:ea typeface="Calibri"/>
                      <a:cs typeface="Calibri"/>
                      <a:sym typeface="Calibri"/>
                    </a:rPr>
                    <a:t>  </a:t>
                  </a:r>
                  <a:br>
                    <a:rPr lang="pl-PL" sz="1600" b="1" i="0" u="none" strike="noStrike" cap="none" dirty="0">
                      <a:solidFill>
                        <a:srgbClr val="FF0000"/>
                      </a:solidFill>
                      <a:ea typeface="Calibri"/>
                      <a:cs typeface="Calibri"/>
                      <a:sym typeface="Calibri"/>
                    </a:rPr>
                  </a:br>
                  <a:r>
                    <a:rPr lang="pl-PL" sz="1600" b="1" i="0" u="none" strike="noStrike" cap="none" dirty="0">
                      <a:solidFill>
                        <a:srgbClr val="FF0000"/>
                      </a:solidFill>
                      <a:ea typeface="Calibri"/>
                      <a:cs typeface="Calibri"/>
                      <a:sym typeface="Calibri"/>
                    </a:rPr>
                    <a:t>    </a:t>
                  </a:r>
                  <a:r>
                    <a:rPr lang="pl-PL" sz="1600" b="1" i="0" u="none" strike="noStrike" cap="none" dirty="0" err="1">
                      <a:solidFill>
                        <a:srgbClr val="FF0000"/>
                      </a:solidFill>
                      <a:ea typeface="Calibri"/>
                      <a:cs typeface="Calibri"/>
                      <a:sym typeface="Calibri"/>
                    </a:rPr>
                    <a:t>states</a:t>
                  </a:r>
                  <a:endParaRPr sz="1600" b="1" i="0" u="none" strike="noStrike" cap="none" dirty="0">
                    <a:solidFill>
                      <a:srgbClr val="FF0000"/>
                    </a:solidFill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6" name="Google Shape;336;p9">
                  <a:extLst>
                    <a:ext uri="{FF2B5EF4-FFF2-40B4-BE49-F238E27FC236}">
                      <a16:creationId xmlns:a16="http://schemas.microsoft.com/office/drawing/2014/main" id="{4308DDBF-4041-A2A0-BB64-20745BA72648}"/>
                    </a:ext>
                  </a:extLst>
                </p:cNvPr>
                <p:cNvSpPr txBox="1"/>
                <p:nvPr/>
              </p:nvSpPr>
              <p:spPr>
                <a:xfrm>
                  <a:off x="9110154" y="3392955"/>
                  <a:ext cx="784198" cy="22399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6D7F39"/>
                    </a:buClr>
                    <a:buSzPts val="1200"/>
                    <a:buFont typeface="Calibri"/>
                    <a:buNone/>
                  </a:pPr>
                  <a:r>
                    <a:rPr lang="pl-PL" sz="1600" b="1" i="0" u="none" strike="noStrike" cap="none">
                      <a:solidFill>
                        <a:srgbClr val="FF0000"/>
                      </a:solidFill>
                      <a:ea typeface="Calibri"/>
                      <a:cs typeface="Calibri"/>
                      <a:sym typeface="Calibri"/>
                    </a:rPr>
                    <a:t>GDR</a:t>
                  </a:r>
                  <a:endParaRPr sz="1600" b="1" i="0" u="none" strike="noStrike" cap="none">
                    <a:solidFill>
                      <a:srgbClr val="FF0000"/>
                    </a:solidFill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7" name="Google Shape;337;p9">
                  <a:extLst>
                    <a:ext uri="{FF2B5EF4-FFF2-40B4-BE49-F238E27FC236}">
                      <a16:creationId xmlns:a16="http://schemas.microsoft.com/office/drawing/2014/main" id="{2C869874-0499-9AEC-2DAA-E8D998B9D637}"/>
                    </a:ext>
                  </a:extLst>
                </p:cNvPr>
                <p:cNvSpPr txBox="1"/>
                <p:nvPr/>
              </p:nvSpPr>
              <p:spPr>
                <a:xfrm>
                  <a:off x="8571622" y="3326863"/>
                  <a:ext cx="643816" cy="22399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6D7F39"/>
                    </a:buClr>
                    <a:buSzPts val="1200"/>
                    <a:buFont typeface="Calibri"/>
                    <a:buNone/>
                  </a:pPr>
                  <a:r>
                    <a:rPr lang="pl-PL" sz="1600" b="1" i="0" u="none" strike="noStrike" cap="none" dirty="0">
                      <a:solidFill>
                        <a:srgbClr val="FF0000"/>
                      </a:solidFill>
                      <a:ea typeface="Calibri"/>
                      <a:cs typeface="Calibri"/>
                      <a:sym typeface="Calibri"/>
                    </a:rPr>
                    <a:t>GQR</a:t>
                  </a:r>
                  <a:endParaRPr sz="1600" b="1" i="0" u="none" strike="noStrike" cap="none" dirty="0">
                    <a:solidFill>
                      <a:srgbClr val="FF0000"/>
                    </a:solidFill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4" name="Google Shape;357;p9">
                <a:extLst>
                  <a:ext uri="{FF2B5EF4-FFF2-40B4-BE49-F238E27FC236}">
                    <a16:creationId xmlns:a16="http://schemas.microsoft.com/office/drawing/2014/main" id="{C1CAD1D1-262F-FA96-0A1D-33DE5B867B17}"/>
                  </a:ext>
                </a:extLst>
              </p:cNvPr>
              <p:cNvSpPr txBox="1"/>
              <p:nvPr/>
            </p:nvSpPr>
            <p:spPr>
              <a:xfrm>
                <a:off x="8432301" y="6068390"/>
                <a:ext cx="1185140" cy="307736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l-PL" sz="1400" dirty="0" err="1">
                    <a:solidFill>
                      <a:schemeClr val="dk1"/>
                    </a:solidFill>
                    <a:latin typeface="Helvetica" pitchFamily="2" charset="0"/>
                    <a:ea typeface="Arial"/>
                    <a:cs typeface="Arial"/>
                    <a:sym typeface="Arial"/>
                  </a:rPr>
                  <a:t>Eγ</a:t>
                </a:r>
                <a:r>
                  <a:rPr lang="pl-PL" sz="1400" dirty="0">
                    <a:solidFill>
                      <a:schemeClr val="dk1"/>
                    </a:solidFill>
                    <a:latin typeface="Helvetica" pitchFamily="2" charset="0"/>
                    <a:ea typeface="Arial"/>
                    <a:cs typeface="Arial"/>
                    <a:sym typeface="Arial"/>
                  </a:rPr>
                  <a:t> [</a:t>
                </a:r>
                <a:r>
                  <a:rPr lang="pl-PL" sz="1400" dirty="0" err="1">
                    <a:solidFill>
                      <a:schemeClr val="dk1"/>
                    </a:solidFill>
                    <a:latin typeface="Helvetica" pitchFamily="2" charset="0"/>
                    <a:ea typeface="Arial"/>
                    <a:cs typeface="Arial"/>
                    <a:sym typeface="Arial"/>
                  </a:rPr>
                  <a:t>keV</a:t>
                </a:r>
                <a:r>
                  <a:rPr lang="pl-PL" sz="1400" dirty="0">
                    <a:solidFill>
                      <a:schemeClr val="dk1"/>
                    </a:solidFill>
                    <a:latin typeface="Helvetica" pitchFamily="2" charset="0"/>
                    <a:ea typeface="Arial"/>
                    <a:cs typeface="Arial"/>
                    <a:sym typeface="Arial"/>
                  </a:rPr>
                  <a:t>]</a:t>
                </a:r>
                <a:endParaRPr sz="2000" dirty="0">
                  <a:latin typeface="Helvetica" pitchFamily="2" charset="0"/>
                </a:endParaRP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C0F38E12-EC84-8DC4-366F-8DB2730867B8}"/>
                  </a:ext>
                </a:extLst>
              </p:cNvPr>
              <p:cNvSpPr/>
              <p:nvPr/>
            </p:nvSpPr>
            <p:spPr>
              <a:xfrm>
                <a:off x="11015663" y="6068390"/>
                <a:ext cx="506991" cy="16096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</p:grpSp>
        <p:sp>
          <p:nvSpPr>
            <p:cNvPr id="7" name="Google Shape;357;p9">
              <a:extLst>
                <a:ext uri="{FF2B5EF4-FFF2-40B4-BE49-F238E27FC236}">
                  <a16:creationId xmlns:a16="http://schemas.microsoft.com/office/drawing/2014/main" id="{010F14D2-1D34-9679-070E-0C2B7A85BD1E}"/>
                </a:ext>
              </a:extLst>
            </p:cNvPr>
            <p:cNvSpPr txBox="1"/>
            <p:nvPr/>
          </p:nvSpPr>
          <p:spPr>
            <a:xfrm rot="16200000">
              <a:off x="4713622" y="4133025"/>
              <a:ext cx="1947546" cy="307736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l-PL" sz="1400" dirty="0" err="1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Counts</a:t>
              </a:r>
              <a:r>
                <a:rPr lang="pl-PL" sz="1400" dirty="0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 (300 </a:t>
              </a:r>
              <a:r>
                <a:rPr lang="pl-PL" sz="1400" dirty="0" err="1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keV</a:t>
              </a:r>
              <a:r>
                <a:rPr lang="pl-PL" sz="1400" dirty="0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/</a:t>
              </a:r>
              <a:r>
                <a:rPr lang="pl-PL" sz="1400" dirty="0" err="1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ch</a:t>
              </a:r>
              <a:r>
                <a:rPr lang="pl-PL" sz="1400" dirty="0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)</a:t>
              </a:r>
              <a:endParaRPr sz="2000" dirty="0">
                <a:latin typeface="Helvetica" pitchFamily="2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2051C96-4357-5767-FEEB-AF1AD13EC921}"/>
                </a:ext>
              </a:extLst>
            </p:cNvPr>
            <p:cNvSpPr/>
            <p:nvPr/>
          </p:nvSpPr>
          <p:spPr>
            <a:xfrm>
              <a:off x="5533527" y="2572540"/>
              <a:ext cx="194172" cy="8564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250A4DB8-5325-2389-1D5D-116E5A964709}"/>
              </a:ext>
            </a:extLst>
          </p:cNvPr>
          <p:cNvSpPr txBox="1"/>
          <p:nvPr/>
        </p:nvSpPr>
        <p:spPr>
          <a:xfrm rot="19467670">
            <a:off x="6066577" y="4865655"/>
            <a:ext cx="2310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cap="all" dirty="0">
                <a:solidFill>
                  <a:schemeClr val="bg2">
                    <a:lumMod val="90000"/>
                  </a:schemeClr>
                </a:solidFill>
              </a:rPr>
              <a:t>Preliminary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AD30783-0888-E846-6D8D-E1CF05095E75}"/>
              </a:ext>
            </a:extLst>
          </p:cNvPr>
          <p:cNvSpPr/>
          <p:nvPr/>
        </p:nvSpPr>
        <p:spPr>
          <a:xfrm>
            <a:off x="800101" y="2515388"/>
            <a:ext cx="3456000" cy="16470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32" name="Google Shape;332;p9">
            <a:extLst>
              <a:ext uri="{FF2B5EF4-FFF2-40B4-BE49-F238E27FC236}">
                <a16:creationId xmlns:a16="http://schemas.microsoft.com/office/drawing/2014/main" id="{F1524CE1-288D-B752-D729-480F2A117EFE}"/>
              </a:ext>
            </a:extLst>
          </p:cNvPr>
          <p:cNvSpPr txBox="1"/>
          <p:nvPr/>
        </p:nvSpPr>
        <p:spPr>
          <a:xfrm>
            <a:off x="1011886" y="4161385"/>
            <a:ext cx="1940441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600" b="1" dirty="0" err="1">
                <a:solidFill>
                  <a:srgbClr val="FF0000"/>
                </a:solidFill>
                <a:ea typeface="Calibri"/>
                <a:cs typeface="Calibri"/>
                <a:sym typeface="Calibri"/>
              </a:rPr>
              <a:t>γ-decay</a:t>
            </a:r>
            <a:r>
              <a:rPr lang="pl-PL" sz="1600" b="1" dirty="0">
                <a:solidFill>
                  <a:srgbClr val="FF0000"/>
                </a:solidFill>
                <a:ea typeface="Calibri"/>
                <a:cs typeface="Calibri"/>
                <a:sym typeface="Calibri"/>
              </a:rPr>
              <a:t> to the </a:t>
            </a:r>
            <a:r>
              <a:rPr lang="pl-PL" sz="1600" b="1" dirty="0" err="1">
                <a:solidFill>
                  <a:srgbClr val="FF0000"/>
                </a:solidFill>
                <a:ea typeface="Calibri"/>
                <a:cs typeface="Calibri"/>
                <a:sym typeface="Calibri"/>
              </a:rPr>
              <a:t>g.s</a:t>
            </a:r>
            <a:r>
              <a:rPr lang="pl-PL" sz="1600" b="1" dirty="0">
                <a:solidFill>
                  <a:srgbClr val="FF0000"/>
                </a:solidFill>
                <a:ea typeface="Calibri"/>
                <a:cs typeface="Calibri"/>
                <a:sym typeface="Calibri"/>
              </a:rPr>
              <a:t>.</a:t>
            </a:r>
            <a:endParaRPr sz="1600" b="1" dirty="0">
              <a:solidFill>
                <a:srgbClr val="FF0000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359" name="Google Shape;359;p9">
            <a:extLst>
              <a:ext uri="{FF2B5EF4-FFF2-40B4-BE49-F238E27FC236}">
                <a16:creationId xmlns:a16="http://schemas.microsoft.com/office/drawing/2014/main" id="{4AFBF050-03F8-99A0-13B5-131668E39D7B}"/>
              </a:ext>
            </a:extLst>
          </p:cNvPr>
          <p:cNvSpPr txBox="1"/>
          <p:nvPr/>
        </p:nvSpPr>
        <p:spPr>
          <a:xfrm>
            <a:off x="4898524" y="1693007"/>
            <a:ext cx="6807002" cy="830956"/>
          </a:xfrm>
          <a:prstGeom prst="rect">
            <a:avLst/>
          </a:prstGeom>
          <a:gradFill flip="none" rotWithShape="1">
            <a:gsLst>
              <a:gs pos="0">
                <a:schemeClr val="accent6">
                  <a:tint val="66000"/>
                  <a:satMod val="160000"/>
                </a:schemeClr>
              </a:gs>
              <a:gs pos="50000">
                <a:schemeClr val="accent6">
                  <a:tint val="44500"/>
                  <a:satMod val="160000"/>
                </a:schemeClr>
              </a:gs>
              <a:gs pos="100000">
                <a:schemeClr val="accent6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solidFill>
              <a:schemeClr val="accent6"/>
            </a:solidFill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5B2412"/>
              </a:buClr>
              <a:buSzPts val="1800"/>
              <a:buFont typeface="Noto Sans Symbols"/>
              <a:buNone/>
            </a:pPr>
            <a:r>
              <a:rPr lang="pl-PL" sz="2000" dirty="0">
                <a:ea typeface="Calibri"/>
                <a:cs typeface="Calibri"/>
                <a:sym typeface="Calibri"/>
              </a:rPr>
              <a:t>At 155 </a:t>
            </a:r>
            <a:r>
              <a:rPr lang="pl-PL" sz="2000" dirty="0" err="1">
                <a:ea typeface="Calibri"/>
                <a:cs typeface="Calibri"/>
                <a:sym typeface="Calibri"/>
              </a:rPr>
              <a:t>MeV</a:t>
            </a:r>
            <a:r>
              <a:rPr lang="pl-PL" sz="2000" dirty="0">
                <a:ea typeface="Calibri"/>
                <a:cs typeface="Calibri"/>
                <a:sym typeface="Calibri"/>
              </a:rPr>
              <a:t> </a:t>
            </a:r>
            <a:r>
              <a:rPr lang="pl-PL" sz="2000" dirty="0" err="1">
                <a:ea typeface="Calibri"/>
                <a:cs typeface="Calibri"/>
                <a:sym typeface="Calibri"/>
              </a:rPr>
              <a:t>larger</a:t>
            </a:r>
            <a:r>
              <a:rPr lang="pl-PL" sz="2000" dirty="0">
                <a:ea typeface="Calibri"/>
                <a:cs typeface="Calibri"/>
                <a:sym typeface="Calibri"/>
              </a:rPr>
              <a:t> GQR </a:t>
            </a:r>
            <a:r>
              <a:rPr lang="pl-PL" sz="2000" dirty="0" err="1">
                <a:ea typeface="Calibri"/>
                <a:cs typeface="Calibri"/>
                <a:sym typeface="Calibri"/>
              </a:rPr>
              <a:t>excitation</a:t>
            </a:r>
            <a:r>
              <a:rPr lang="pl-PL" sz="2000" dirty="0">
                <a:ea typeface="Calibri"/>
                <a:cs typeface="Calibri"/>
                <a:sym typeface="Calibri"/>
              </a:rPr>
              <a:t> cross </a:t>
            </a:r>
            <a:r>
              <a:rPr lang="pl-PL" sz="2000" dirty="0" err="1">
                <a:ea typeface="Calibri"/>
                <a:cs typeface="Calibri"/>
                <a:sym typeface="Calibri"/>
              </a:rPr>
              <a:t>section</a:t>
            </a:r>
            <a:r>
              <a:rPr lang="pl-PL" sz="2000" dirty="0">
                <a:ea typeface="Calibri"/>
                <a:cs typeface="Calibri"/>
                <a:sym typeface="Calibri"/>
              </a:rPr>
              <a:t> </a:t>
            </a:r>
            <a:r>
              <a:rPr lang="pl-PL" sz="2000" dirty="0" err="1">
                <a:ea typeface="Calibri"/>
                <a:cs typeface="Calibri"/>
                <a:sym typeface="Calibri"/>
              </a:rPr>
              <a:t>than</a:t>
            </a:r>
            <a:r>
              <a:rPr lang="pl-PL" sz="2000" dirty="0">
                <a:ea typeface="Calibri"/>
                <a:cs typeface="Calibri"/>
                <a:sym typeface="Calibri"/>
              </a:rPr>
              <a:t> </a:t>
            </a:r>
            <a:r>
              <a:rPr lang="pl-PL" sz="2000" dirty="0" err="1">
                <a:ea typeface="Calibri"/>
                <a:cs typeface="Calibri"/>
                <a:sym typeface="Calibri"/>
              </a:rPr>
              <a:t>measured</a:t>
            </a:r>
            <a:r>
              <a:rPr lang="pl-PL" sz="2000" dirty="0">
                <a:ea typeface="Calibri"/>
                <a:cs typeface="Calibri"/>
                <a:sym typeface="Calibri"/>
              </a:rPr>
              <a:t> for 85 </a:t>
            </a:r>
            <a:r>
              <a:rPr lang="pl-PL" sz="2000" dirty="0" err="1">
                <a:ea typeface="Calibri"/>
                <a:cs typeface="Calibri"/>
                <a:sym typeface="Calibri"/>
              </a:rPr>
              <a:t>MeV</a:t>
            </a:r>
            <a:r>
              <a:rPr lang="pl-PL" sz="2000" dirty="0">
                <a:ea typeface="Calibri"/>
                <a:cs typeface="Calibri"/>
                <a:sym typeface="Calibri"/>
              </a:rPr>
              <a:t> </a:t>
            </a:r>
            <a:endParaRPr sz="2000" dirty="0">
              <a:ea typeface="Calibri"/>
              <a:cs typeface="Calibri"/>
              <a:sym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75F2D8-09AE-9A7F-8D47-505C0D3178D5}"/>
              </a:ext>
            </a:extLst>
          </p:cNvPr>
          <p:cNvSpPr txBox="1"/>
          <p:nvPr/>
        </p:nvSpPr>
        <p:spPr>
          <a:xfrm>
            <a:off x="4624115" y="3429000"/>
            <a:ext cx="1754178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noProof="0" dirty="0"/>
              <a:t>Piotr</a:t>
            </a:r>
          </a:p>
          <a:p>
            <a:pPr algn="ctr"/>
            <a:r>
              <a:rPr lang="en-GB" sz="2400" noProof="0" dirty="0"/>
              <a:t>Mroz’s </a:t>
            </a:r>
          </a:p>
          <a:p>
            <a:pPr algn="ctr"/>
            <a:r>
              <a:rPr lang="en-GB" sz="2400" noProof="0" dirty="0"/>
              <a:t>Master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964465-99C8-4534-5848-227F48D4EDE8}"/>
              </a:ext>
            </a:extLst>
          </p:cNvPr>
          <p:cNvSpPr txBox="1"/>
          <p:nvPr/>
        </p:nvSpPr>
        <p:spPr>
          <a:xfrm>
            <a:off x="8636000" y="6070600"/>
            <a:ext cx="30837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Courtesy of M. </a:t>
            </a:r>
            <a:r>
              <a:rPr lang="it-IT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Kimieck</a:t>
            </a:r>
            <a:endParaRPr lang="en-IT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129682F-77D3-0824-035E-9651FFADFF65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27</a:t>
            </a:r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B806A94D-B8AD-2900-48B4-DABF341C4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E5047625-A50F-6A9B-06CC-C25C851AD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3960912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"/>
          <p:cNvSpPr/>
          <p:nvPr/>
        </p:nvSpPr>
        <p:spPr>
          <a:xfrm>
            <a:off x="3392530" y="1685945"/>
            <a:ext cx="8293223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fontAlgn="t">
              <a:lnSpc>
                <a:spcPct val="120000"/>
              </a:lnSpc>
            </a:pPr>
            <a:r>
              <a:rPr lang="en-IT" sz="2000" b="1" dirty="0">
                <a:solidFill>
                  <a:schemeClr val="accent2"/>
                </a:solidFill>
              </a:rPr>
              <a:t>First evidence of GQR observed in 1971</a:t>
            </a:r>
            <a:r>
              <a:rPr lang="en-IT" sz="2000" dirty="0"/>
              <a:t> via inelastic electron scattering, confirmed in 1972 and later with proton scattering. </a:t>
            </a:r>
          </a:p>
          <a:p>
            <a:pPr fontAlgn="t">
              <a:lnSpc>
                <a:spcPct val="120000"/>
              </a:lnSpc>
            </a:pPr>
            <a:r>
              <a:rPr lang="en-IT" sz="2000" dirty="0"/>
              <a:t>Observed in nuclei (16 ≤ A ≤ 238): </a:t>
            </a:r>
            <a:r>
              <a:rPr lang="en-IT" sz="2000" b="1" dirty="0">
                <a:solidFill>
                  <a:schemeClr val="accent6"/>
                </a:solidFill>
              </a:rPr>
              <a:t>fragmented strength in light nuclei</a:t>
            </a:r>
            <a:r>
              <a:rPr lang="en-IT" sz="2000" dirty="0"/>
              <a:t>, </a:t>
            </a:r>
            <a:r>
              <a:rPr lang="en-IT" sz="2000" b="1" dirty="0">
                <a:solidFill>
                  <a:schemeClr val="accent3"/>
                </a:solidFill>
              </a:rPr>
              <a:t>Gaussian/Lorentzian shape in heavy nuclei</a:t>
            </a:r>
            <a:r>
              <a:rPr lang="en-IT" sz="2000" dirty="0"/>
              <a:t>.</a:t>
            </a:r>
          </a:p>
        </p:txBody>
      </p:sp>
      <p:pic>
        <p:nvPicPr>
          <p:cNvPr id="98" name="Google Shape;98;p2"/>
          <p:cNvPicPr preferRelativeResize="0">
            <a:picLocks noChangeAspect="1"/>
          </p:cNvPicPr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4896" y="1619568"/>
            <a:ext cx="2451519" cy="47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2"/>
          <p:cNvSpPr/>
          <p:nvPr/>
        </p:nvSpPr>
        <p:spPr>
          <a:xfrm rot="16200000">
            <a:off x="-1744687" y="3840166"/>
            <a:ext cx="4752001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6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D.H. </a:t>
            </a:r>
            <a:r>
              <a:rPr lang="pl-PL" sz="1600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Youngblood</a:t>
            </a:r>
            <a:r>
              <a:rPr lang="pl-PL" sz="16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et al.,</a:t>
            </a:r>
            <a:r>
              <a:rPr lang="pl-PL" sz="1600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Phys</a:t>
            </a:r>
            <a:r>
              <a:rPr lang="pl-PL" sz="16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. </a:t>
            </a:r>
            <a:r>
              <a:rPr lang="pl-PL" sz="1600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Rev</a:t>
            </a:r>
            <a:r>
              <a:rPr lang="pl-PL" sz="16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. C15, 1644 (1977)</a:t>
            </a:r>
            <a:endParaRPr sz="2400" dirty="0"/>
          </a:p>
        </p:txBody>
      </p:sp>
      <p:pic>
        <p:nvPicPr>
          <p:cNvPr id="102" name="Google Shape;102;p2"/>
          <p:cNvPicPr preferRelativeResize="0">
            <a:picLocks noChangeAspect="1"/>
          </p:cNvPicPr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995"/>
          <a:stretch/>
        </p:blipFill>
        <p:spPr>
          <a:xfrm>
            <a:off x="3320558" y="3212633"/>
            <a:ext cx="4188697" cy="29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2"/>
          <p:cNvPicPr preferRelativeResize="0">
            <a:picLocks noChangeAspect="1"/>
          </p:cNvPicPr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16809" y="3201724"/>
            <a:ext cx="2098645" cy="29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2"/>
          <p:cNvSpPr/>
          <p:nvPr/>
        </p:nvSpPr>
        <p:spPr>
          <a:xfrm>
            <a:off x="3257879" y="6033055"/>
            <a:ext cx="4228205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</a:pPr>
            <a:r>
              <a:rPr lang="pl-PL" sz="1400" i="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A. </a:t>
            </a:r>
            <a:r>
              <a:rPr lang="pl-PL" sz="1400" i="0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Shevchenko</a:t>
            </a:r>
            <a:r>
              <a:rPr lang="pl-PL" sz="1400" i="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et al., P</a:t>
            </a:r>
            <a:r>
              <a:rPr lang="pl-PL" sz="14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RL,</a:t>
            </a:r>
            <a:r>
              <a:rPr lang="pl-PL" sz="1400" i="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</a:t>
            </a:r>
            <a:r>
              <a:rPr lang="pl-PL" sz="1400" b="1" i="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93</a:t>
            </a:r>
            <a:r>
              <a:rPr lang="pl-PL" sz="1400" i="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(2004) 122501-1</a:t>
            </a:r>
            <a:endParaRPr sz="1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3CDCDE2-B7CC-2755-BA41-4E9913EFE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ISGQR</a:t>
            </a:r>
            <a:endParaRPr lang="en-IT" dirty="0"/>
          </a:p>
        </p:txBody>
      </p:sp>
      <p:sp>
        <p:nvSpPr>
          <p:cNvPr id="103" name="Google Shape;103;p2"/>
          <p:cNvSpPr/>
          <p:nvPr/>
        </p:nvSpPr>
        <p:spPr>
          <a:xfrm>
            <a:off x="7303118" y="6029079"/>
            <a:ext cx="3973243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</a:pPr>
            <a:r>
              <a:rPr lang="pl-PL" sz="14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A. </a:t>
            </a:r>
            <a:r>
              <a:rPr lang="pl-PL" sz="1400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Shevchenko</a:t>
            </a:r>
            <a:r>
              <a:rPr lang="pl-PL" sz="14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et al., PRCC 79, 044305 (2009)</a:t>
            </a:r>
            <a:endParaRPr sz="1400" dirty="0">
              <a:solidFill>
                <a:schemeClr val="dk1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C7069AD-EC8F-FF90-CE50-D69732C1266A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4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BFE336-AAD0-6E93-92F9-43233F1C8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6BB602-136C-FF96-25E0-24A0961C5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115760098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8">
          <a:extLst>
            <a:ext uri="{FF2B5EF4-FFF2-40B4-BE49-F238E27FC236}">
              <a16:creationId xmlns:a16="http://schemas.microsoft.com/office/drawing/2014/main" id="{675B0B5D-9409-E081-8064-8BF36A267D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D5FB874-31DF-E5B8-0ECD-BA1780C55B85}"/>
              </a:ext>
            </a:extLst>
          </p:cNvPr>
          <p:cNvGrpSpPr>
            <a:grpSpLocks noChangeAspect="1"/>
          </p:cNvGrpSpPr>
          <p:nvPr/>
        </p:nvGrpSpPr>
        <p:grpSpPr>
          <a:xfrm>
            <a:off x="6102353" y="1941352"/>
            <a:ext cx="5623563" cy="4176000"/>
            <a:chOff x="6356079" y="2312824"/>
            <a:chExt cx="4859230" cy="3608414"/>
          </a:xfrm>
        </p:grpSpPr>
        <p:pic>
          <p:nvPicPr>
            <p:cNvPr id="338" name="Google Shape;338;p9">
              <a:extLst>
                <a:ext uri="{FF2B5EF4-FFF2-40B4-BE49-F238E27FC236}">
                  <a16:creationId xmlns:a16="http://schemas.microsoft.com/office/drawing/2014/main" id="{19D07F43-B80C-ACF7-DECB-9B45CDAFFA5B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l="3565" t="7301" r="30010" b="21909"/>
            <a:stretch/>
          </p:blipFill>
          <p:spPr>
            <a:xfrm>
              <a:off x="6356079" y="2374924"/>
              <a:ext cx="4762857" cy="354631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</p:pic>
        <p:grpSp>
          <p:nvGrpSpPr>
            <p:cNvPr id="339" name="Google Shape;339;p9">
              <a:extLst>
                <a:ext uri="{FF2B5EF4-FFF2-40B4-BE49-F238E27FC236}">
                  <a16:creationId xmlns:a16="http://schemas.microsoft.com/office/drawing/2014/main" id="{27E6E702-D4A5-16CD-AA4E-21C558C1A85F}"/>
                </a:ext>
              </a:extLst>
            </p:cNvPr>
            <p:cNvGrpSpPr/>
            <p:nvPr/>
          </p:nvGrpSpPr>
          <p:grpSpPr>
            <a:xfrm>
              <a:off x="6697309" y="2312824"/>
              <a:ext cx="4518000" cy="3302338"/>
              <a:chOff x="6697309" y="2303680"/>
              <a:chExt cx="4518000" cy="3302338"/>
            </a:xfrm>
          </p:grpSpPr>
          <p:pic>
            <p:nvPicPr>
              <p:cNvPr id="340" name="Google Shape;340;p9">
                <a:extLst>
                  <a:ext uri="{FF2B5EF4-FFF2-40B4-BE49-F238E27FC236}">
                    <a16:creationId xmlns:a16="http://schemas.microsoft.com/office/drawing/2014/main" id="{44FF7300-DA5A-8296-E57A-E9F2C0C9A335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4">
                <a:alphaModFix/>
              </a:blip>
              <a:srcRect l="8412" t="6189" r="28819" b="27937"/>
              <a:stretch/>
            </p:blipFill>
            <p:spPr>
              <a:xfrm>
                <a:off x="6697309" y="2303680"/>
                <a:ext cx="4518000" cy="330233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41" name="Google Shape;341;p9">
                <a:extLst>
                  <a:ext uri="{FF2B5EF4-FFF2-40B4-BE49-F238E27FC236}">
                    <a16:creationId xmlns:a16="http://schemas.microsoft.com/office/drawing/2014/main" id="{B3774F85-8877-4F61-0C79-6BAC3509516E}"/>
                  </a:ext>
                </a:extLst>
              </p:cNvPr>
              <p:cNvSpPr txBox="1"/>
              <p:nvPr/>
            </p:nvSpPr>
            <p:spPr>
              <a:xfrm>
                <a:off x="8449745" y="4795323"/>
                <a:ext cx="987082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l-PL" sz="2000" b="1" dirty="0">
                    <a:solidFill>
                      <a:srgbClr val="0432F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GQR</a:t>
                </a:r>
                <a:endParaRPr dirty="0"/>
              </a:p>
            </p:txBody>
          </p:sp>
          <p:sp>
            <p:nvSpPr>
              <p:cNvPr id="342" name="Google Shape;342;p9">
                <a:extLst>
                  <a:ext uri="{FF2B5EF4-FFF2-40B4-BE49-F238E27FC236}">
                    <a16:creationId xmlns:a16="http://schemas.microsoft.com/office/drawing/2014/main" id="{22B6C390-B37E-E898-306B-7433E8A3B6B4}"/>
                  </a:ext>
                </a:extLst>
              </p:cNvPr>
              <p:cNvSpPr txBox="1"/>
              <p:nvPr/>
            </p:nvSpPr>
            <p:spPr>
              <a:xfrm>
                <a:off x="8004662" y="3828271"/>
                <a:ext cx="890168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l-PL" sz="2000" b="1" dirty="0">
                    <a:solidFill>
                      <a:srgbClr val="FF93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GDR</a:t>
                </a:r>
                <a:endParaRPr dirty="0"/>
              </a:p>
            </p:txBody>
          </p: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AFCA48D-F3EA-2910-CF1B-D51BAA5B9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ISGQR </a:t>
            </a:r>
            <a:r>
              <a:rPr lang="it-IT" dirty="0" err="1"/>
              <a:t>Decay</a:t>
            </a:r>
            <a:r>
              <a:rPr lang="it-IT" dirty="0"/>
              <a:t> to Ground state: </a:t>
            </a:r>
            <a:r>
              <a:rPr lang="it-IT" baseline="30000" dirty="0"/>
              <a:t>208</a:t>
            </a:r>
            <a:r>
              <a:rPr lang="it-IT" dirty="0"/>
              <a:t>P</a:t>
            </a:r>
            <a:r>
              <a:rPr lang="it-IT" cap="none" dirty="0"/>
              <a:t>b</a:t>
            </a:r>
            <a:endParaRPr lang="en-IT" cap="none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FE95AB01-D60E-B0BB-E6CD-15E7787B0A9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719" y="2027508"/>
            <a:ext cx="5805028" cy="4140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79E3B72-2F8C-E089-80D8-452324F4F7B5}"/>
              </a:ext>
            </a:extLst>
          </p:cNvPr>
          <p:cNvSpPr txBox="1"/>
          <p:nvPr/>
        </p:nvSpPr>
        <p:spPr>
          <a:xfrm>
            <a:off x="1200150" y="6015038"/>
            <a:ext cx="4614863" cy="3360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600" dirty="0">
                <a:solidFill>
                  <a:schemeClr val="tx2"/>
                </a:solidFill>
              </a:rPr>
              <a:t>B. </a:t>
            </a:r>
            <a:r>
              <a:rPr lang="it-IT" sz="1600" dirty="0" err="1">
                <a:solidFill>
                  <a:schemeClr val="tx2"/>
                </a:solidFill>
              </a:rPr>
              <a:t>Wasilewska</a:t>
            </a:r>
            <a:r>
              <a:rPr lang="it-IT" sz="1600" dirty="0">
                <a:solidFill>
                  <a:schemeClr val="tx2"/>
                </a:solidFill>
              </a:rPr>
              <a:t> et al. PRC </a:t>
            </a:r>
            <a:r>
              <a:rPr lang="en-US" sz="1600" b="1" dirty="0">
                <a:solidFill>
                  <a:schemeClr val="tx2"/>
                </a:solidFill>
              </a:rPr>
              <a:t>105</a:t>
            </a:r>
            <a:r>
              <a:rPr lang="en-US" sz="1600" dirty="0">
                <a:solidFill>
                  <a:schemeClr val="tx2"/>
                </a:solidFill>
              </a:rPr>
              <a:t>, (2022) 014310</a:t>
            </a:r>
            <a:endParaRPr lang="en-IT" sz="1600" dirty="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BBFD8C2-D6D7-41C0-3C0B-D2C94E2528BF}"/>
              </a:ext>
            </a:extLst>
          </p:cNvPr>
          <p:cNvSpPr txBox="1"/>
          <p:nvPr/>
        </p:nvSpPr>
        <p:spPr>
          <a:xfrm>
            <a:off x="466084" y="1661158"/>
            <a:ext cx="11259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dirty="0"/>
              <a:t>Comparison of the ISGQR decay measured at 85 MeV (</a:t>
            </a:r>
            <a:r>
              <a:rPr lang="en-IT" sz="2000" b="1" dirty="0">
                <a:solidFill>
                  <a:schemeClr val="accent2"/>
                </a:solidFill>
              </a:rPr>
              <a:t>preovius setup</a:t>
            </a:r>
            <a:r>
              <a:rPr lang="en-IT" sz="2000" dirty="0"/>
              <a:t>) and at 155 MeV (</a:t>
            </a:r>
            <a:r>
              <a:rPr lang="en-IT" sz="2000" b="1" dirty="0">
                <a:solidFill>
                  <a:schemeClr val="accent6"/>
                </a:solidFill>
              </a:rPr>
              <a:t>current setup</a:t>
            </a:r>
            <a:r>
              <a:rPr lang="en-IT" sz="2000" dirty="0"/>
              <a:t>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9DAA234-D57C-6918-A943-118DCECBDC08}"/>
              </a:ext>
            </a:extLst>
          </p:cNvPr>
          <p:cNvSpPr txBox="1"/>
          <p:nvPr/>
        </p:nvSpPr>
        <p:spPr>
          <a:xfrm rot="19467670">
            <a:off x="6873329" y="4380884"/>
            <a:ext cx="2310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cap="all" dirty="0">
                <a:solidFill>
                  <a:schemeClr val="bg2">
                    <a:lumMod val="90000"/>
                  </a:schemeClr>
                </a:solidFill>
              </a:rPr>
              <a:t>Preliminary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A88231-2484-1A62-A2F2-69C1DC8E9C44}"/>
              </a:ext>
            </a:extLst>
          </p:cNvPr>
          <p:cNvSpPr txBox="1"/>
          <p:nvPr/>
        </p:nvSpPr>
        <p:spPr>
          <a:xfrm>
            <a:off x="8636000" y="6070600"/>
            <a:ext cx="30837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Courtesy of M. </a:t>
            </a:r>
            <a:r>
              <a:rPr lang="it-IT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Kimieck</a:t>
            </a:r>
            <a:endParaRPr lang="en-IT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A41E9C-AEE3-68B8-7B3B-6B59E355A32C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28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C1B1A68-6645-B176-4F3C-E808C3C14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307A9BC-8537-75C5-5BD8-2000A45555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359007376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716C5C9-9C08-C3D2-1BF2-D8D073AB3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ISGQR </a:t>
            </a:r>
            <a:r>
              <a:rPr lang="it-IT" dirty="0" err="1"/>
              <a:t>Decay</a:t>
            </a:r>
            <a:r>
              <a:rPr lang="it-IT" dirty="0"/>
              <a:t> to Ground state: </a:t>
            </a:r>
            <a:r>
              <a:rPr lang="it-IT" baseline="30000" dirty="0"/>
              <a:t>120</a:t>
            </a:r>
            <a:r>
              <a:rPr lang="it-IT" dirty="0"/>
              <a:t>S</a:t>
            </a:r>
            <a:r>
              <a:rPr lang="it-IT" cap="none" dirty="0"/>
              <a:t>n</a:t>
            </a:r>
            <a:endParaRPr lang="en-IT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A05F99C-B659-91F9-BCC1-99EA54B28B7A}"/>
              </a:ext>
            </a:extLst>
          </p:cNvPr>
          <p:cNvGrpSpPr>
            <a:grpSpLocks noChangeAspect="1"/>
          </p:cNvGrpSpPr>
          <p:nvPr/>
        </p:nvGrpSpPr>
        <p:grpSpPr>
          <a:xfrm>
            <a:off x="877082" y="1627250"/>
            <a:ext cx="3571178" cy="1980000"/>
            <a:chOff x="359981" y="1615221"/>
            <a:chExt cx="4850314" cy="268920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908F43C-2128-6DD4-7DC5-138A55C9D1B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7114" t="7222"/>
            <a:stretch/>
          </p:blipFill>
          <p:spPr>
            <a:xfrm rot="5400000">
              <a:off x="1440538" y="534664"/>
              <a:ext cx="2689200" cy="4850314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45844B4-A48F-332C-B612-4130DAA8F320}"/>
                </a:ext>
              </a:extLst>
            </p:cNvPr>
            <p:cNvSpPr txBox="1"/>
            <p:nvPr/>
          </p:nvSpPr>
          <p:spPr>
            <a:xfrm>
              <a:off x="982051" y="1672673"/>
              <a:ext cx="1286501" cy="5434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2000" b="1" baseline="30000" dirty="0">
                  <a:solidFill>
                    <a:srgbClr val="FF0000"/>
                  </a:solidFill>
                </a:rPr>
                <a:t>120</a:t>
              </a:r>
              <a:r>
                <a:rPr lang="en-IT" sz="2000" b="1" dirty="0">
                  <a:solidFill>
                    <a:srgbClr val="FF0000"/>
                  </a:solidFill>
                </a:rPr>
                <a:t>Sn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C70DEAF5-3410-6E8F-B315-BCC9D29B3681}"/>
              </a:ext>
            </a:extLst>
          </p:cNvPr>
          <p:cNvSpPr txBox="1"/>
          <p:nvPr/>
        </p:nvSpPr>
        <p:spPr>
          <a:xfrm>
            <a:off x="8636000" y="6070600"/>
            <a:ext cx="30837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Courtesy of S. Panwar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AD113D-E3F6-1B4D-3D93-B79079F94D7C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29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B943BC3D-52FD-AA35-6D21-1B94D33E2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56A2283C-EE92-539A-B64A-568B53545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0">
          <a:extLst>
            <a:ext uri="{FF2B5EF4-FFF2-40B4-BE49-F238E27FC236}">
              <a16:creationId xmlns:a16="http://schemas.microsoft.com/office/drawing/2014/main" id="{1BC3207F-8323-E5D8-83B4-DEB26A6F4F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CB3553-8606-EB1E-5D0C-B1CFD984B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ISGQR </a:t>
            </a:r>
            <a:r>
              <a:rPr lang="it-IT" dirty="0" err="1"/>
              <a:t>Decay</a:t>
            </a:r>
            <a:r>
              <a:rPr lang="it-IT" dirty="0"/>
              <a:t> to Ground state: </a:t>
            </a:r>
            <a:r>
              <a:rPr lang="it-IT" baseline="30000" dirty="0"/>
              <a:t>120</a:t>
            </a:r>
            <a:r>
              <a:rPr lang="it-IT" dirty="0"/>
              <a:t>S</a:t>
            </a:r>
            <a:r>
              <a:rPr lang="it-IT" cap="none" dirty="0"/>
              <a:t>n</a:t>
            </a:r>
            <a:endParaRPr lang="en-IT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1EEA904-856A-E4C8-BE8B-0A0D76DECEC9}"/>
              </a:ext>
            </a:extLst>
          </p:cNvPr>
          <p:cNvGrpSpPr/>
          <p:nvPr/>
        </p:nvGrpSpPr>
        <p:grpSpPr>
          <a:xfrm>
            <a:off x="314300" y="3544496"/>
            <a:ext cx="5127896" cy="2778528"/>
            <a:chOff x="314300" y="3544496"/>
            <a:chExt cx="5127896" cy="2778528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9B58333-F0EF-4618-015D-4D4BAFAD575E}"/>
                </a:ext>
              </a:extLst>
            </p:cNvPr>
            <p:cNvGrpSpPr/>
            <p:nvPr/>
          </p:nvGrpSpPr>
          <p:grpSpPr>
            <a:xfrm>
              <a:off x="359981" y="3544496"/>
              <a:ext cx="5082215" cy="2654686"/>
              <a:chOff x="359981" y="2344338"/>
              <a:chExt cx="5082215" cy="2654686"/>
            </a:xfrm>
          </p:grpSpPr>
          <p:grpSp>
            <p:nvGrpSpPr>
              <p:cNvPr id="3" name="Grupa 2">
                <a:extLst>
                  <a:ext uri="{FF2B5EF4-FFF2-40B4-BE49-F238E27FC236}">
                    <a16:creationId xmlns:a16="http://schemas.microsoft.com/office/drawing/2014/main" id="{B87213AA-A702-9BD0-7A83-194A2551AB58}"/>
                  </a:ext>
                </a:extLst>
              </p:cNvPr>
              <p:cNvGrpSpPr/>
              <p:nvPr/>
            </p:nvGrpSpPr>
            <p:grpSpPr>
              <a:xfrm>
                <a:off x="359981" y="2344338"/>
                <a:ext cx="5082215" cy="2654686"/>
                <a:chOff x="653065" y="4192611"/>
                <a:chExt cx="4512311" cy="2169324"/>
              </a:xfrm>
            </p:grpSpPr>
            <p:pic>
              <p:nvPicPr>
                <p:cNvPr id="2" name="Obraz 1">
                  <a:extLst>
                    <a:ext uri="{FF2B5EF4-FFF2-40B4-BE49-F238E27FC236}">
                      <a16:creationId xmlns:a16="http://schemas.microsoft.com/office/drawing/2014/main" id="{83C34C17-9E5D-2B28-A498-F1C2A004F5B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653065" y="4192611"/>
                  <a:ext cx="4512311" cy="2169324"/>
                </a:xfrm>
                <a:prstGeom prst="rect">
                  <a:avLst/>
                </a:prstGeom>
              </p:spPr>
            </p:pic>
            <p:sp>
              <p:nvSpPr>
                <p:cNvPr id="427" name="Google Shape;427;p14">
                  <a:extLst>
                    <a:ext uri="{FF2B5EF4-FFF2-40B4-BE49-F238E27FC236}">
                      <a16:creationId xmlns:a16="http://schemas.microsoft.com/office/drawing/2014/main" id="{E0F9B58D-82B0-E638-4C8E-304BFFC821C5}"/>
                    </a:ext>
                  </a:extLst>
                </p:cNvPr>
                <p:cNvSpPr txBox="1"/>
                <p:nvPr/>
              </p:nvSpPr>
              <p:spPr>
                <a:xfrm>
                  <a:off x="2814117" y="4417208"/>
                  <a:ext cx="1946684" cy="25147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pl-PL" sz="14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1171 </a:t>
                  </a:r>
                  <a:r>
                    <a:rPr lang="pl-PL" sz="1400" dirty="0" err="1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keV</a:t>
                  </a:r>
                  <a:r>
                    <a:rPr lang="pl-PL" sz="14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 2</a:t>
                  </a:r>
                  <a:r>
                    <a:rPr lang="pl-PL" sz="1400" baseline="300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+</a:t>
                  </a:r>
                  <a:r>
                    <a:rPr lang="pl-PL" sz="14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→0</a:t>
                  </a:r>
                  <a:r>
                    <a:rPr lang="pl-PL" sz="1400" baseline="300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+</a:t>
                  </a:r>
                  <a:endParaRPr sz="1400" baseline="30000" dirty="0">
                    <a:solidFill>
                      <a:schemeClr val="dk1"/>
                    </a:solidFill>
                    <a:latin typeface="Helvetica" pitchFamily="2" charset="0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8" name="Google Shape;428;p14">
                  <a:extLst>
                    <a:ext uri="{FF2B5EF4-FFF2-40B4-BE49-F238E27FC236}">
                      <a16:creationId xmlns:a16="http://schemas.microsoft.com/office/drawing/2014/main" id="{E0B41408-C7F9-AF4D-0558-42FBF172EA0B}"/>
                    </a:ext>
                  </a:extLst>
                </p:cNvPr>
                <p:cNvSpPr txBox="1"/>
                <p:nvPr/>
              </p:nvSpPr>
              <p:spPr>
                <a:xfrm>
                  <a:off x="1242545" y="5621652"/>
                  <a:ext cx="1571572" cy="25147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pl-PL" sz="14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1023 </a:t>
                  </a:r>
                  <a:r>
                    <a:rPr lang="pl-PL" sz="1400" dirty="0" err="1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keV</a:t>
                  </a:r>
                  <a:r>
                    <a:rPr lang="pl-PL" sz="14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 4</a:t>
                  </a:r>
                  <a:r>
                    <a:rPr lang="pl-PL" sz="1400" baseline="300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+</a:t>
                  </a:r>
                  <a:r>
                    <a:rPr lang="pl-PL" sz="14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→2</a:t>
                  </a:r>
                  <a:r>
                    <a:rPr lang="pl-PL" sz="1400" baseline="300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+</a:t>
                  </a:r>
                  <a:endParaRPr sz="1400" baseline="30000" dirty="0">
                    <a:solidFill>
                      <a:schemeClr val="dk1"/>
                    </a:solidFill>
                    <a:latin typeface="Helvetica" pitchFamily="2" charset="0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9" name="Google Shape;429;p14">
                  <a:extLst>
                    <a:ext uri="{FF2B5EF4-FFF2-40B4-BE49-F238E27FC236}">
                      <a16:creationId xmlns:a16="http://schemas.microsoft.com/office/drawing/2014/main" id="{336F086E-6E47-4348-F20B-09FFAF653CC1}"/>
                    </a:ext>
                  </a:extLst>
                </p:cNvPr>
                <p:cNvSpPr txBox="1"/>
                <p:nvPr/>
              </p:nvSpPr>
              <p:spPr>
                <a:xfrm>
                  <a:off x="3016537" y="5336437"/>
                  <a:ext cx="1817952" cy="25147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pl-PL" sz="14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1229 </a:t>
                  </a:r>
                  <a:r>
                    <a:rPr lang="pl-PL" sz="1400" dirty="0" err="1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keV</a:t>
                  </a:r>
                  <a:r>
                    <a:rPr lang="pl-PL" sz="14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 3</a:t>
                  </a:r>
                  <a:r>
                    <a:rPr lang="pl-PL" sz="1400" baseline="300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-</a:t>
                  </a:r>
                  <a:r>
                    <a:rPr lang="pl-PL" sz="14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→2</a:t>
                  </a:r>
                  <a:r>
                    <a:rPr lang="pl-PL" sz="1400" baseline="300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+</a:t>
                  </a:r>
                  <a:endParaRPr sz="1400" dirty="0">
                    <a:solidFill>
                      <a:schemeClr val="dk1"/>
                    </a:solidFill>
                    <a:latin typeface="Helvetica" pitchFamily="2" charset="0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30" name="Google Shape;430;p14">
                  <a:extLst>
                    <a:ext uri="{FF2B5EF4-FFF2-40B4-BE49-F238E27FC236}">
                      <a16:creationId xmlns:a16="http://schemas.microsoft.com/office/drawing/2014/main" id="{5A61B0B8-6AC6-E97C-552D-DE5A39722E75}"/>
                    </a:ext>
                  </a:extLst>
                </p:cNvPr>
                <p:cNvSpPr txBox="1"/>
                <p:nvPr/>
              </p:nvSpPr>
              <p:spPr>
                <a:xfrm>
                  <a:off x="3177233" y="5714794"/>
                  <a:ext cx="1367748" cy="25147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pl-PL" sz="14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1294 </a:t>
                  </a:r>
                  <a:r>
                    <a:rPr lang="pl-PL" sz="1400" dirty="0" err="1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keV</a:t>
                  </a:r>
                  <a:r>
                    <a:rPr lang="pl-PL" sz="14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 4</a:t>
                  </a:r>
                  <a:r>
                    <a:rPr lang="pl-PL" sz="1400" baseline="300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+</a:t>
                  </a:r>
                  <a:r>
                    <a:rPr lang="pl-PL" sz="14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→2</a:t>
                  </a:r>
                  <a:r>
                    <a:rPr lang="pl-PL" sz="1400" baseline="300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+</a:t>
                  </a:r>
                  <a:endParaRPr sz="1400" dirty="0">
                    <a:solidFill>
                      <a:schemeClr val="dk1"/>
                    </a:solidFill>
                    <a:latin typeface="Helvetica" pitchFamily="2" charset="0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24" name="Google Shape;427;p14">
                <a:extLst>
                  <a:ext uri="{FF2B5EF4-FFF2-40B4-BE49-F238E27FC236}">
                    <a16:creationId xmlns:a16="http://schemas.microsoft.com/office/drawing/2014/main" id="{4233EE33-8A18-C451-ECBF-A9E52320829B}"/>
                  </a:ext>
                </a:extLst>
              </p:cNvPr>
              <p:cNvSpPr txBox="1"/>
              <p:nvPr/>
            </p:nvSpPr>
            <p:spPr>
              <a:xfrm>
                <a:off x="3706590" y="4419186"/>
                <a:ext cx="1540493" cy="30773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l-PL" sz="1400" dirty="0">
                    <a:solidFill>
                      <a:schemeClr val="dk1"/>
                    </a:solidFill>
                    <a:latin typeface="Helvetica" pitchFamily="2" charset="0"/>
                    <a:ea typeface="Calibri"/>
                    <a:cs typeface="Calibri"/>
                    <a:sym typeface="Calibri"/>
                  </a:rPr>
                  <a:t>1472 </a:t>
                </a:r>
                <a:r>
                  <a:rPr lang="pl-PL" sz="1400" dirty="0" err="1">
                    <a:solidFill>
                      <a:schemeClr val="dk1"/>
                    </a:solidFill>
                    <a:latin typeface="Helvetica" pitchFamily="2" charset="0"/>
                    <a:ea typeface="Calibri"/>
                    <a:cs typeface="Calibri"/>
                    <a:sym typeface="Calibri"/>
                  </a:rPr>
                  <a:t>keV</a:t>
                </a:r>
                <a:r>
                  <a:rPr lang="pl-PL" sz="1400" dirty="0">
                    <a:solidFill>
                      <a:schemeClr val="dk1"/>
                    </a:solidFill>
                    <a:latin typeface="Helvetica" pitchFamily="2" charset="0"/>
                    <a:ea typeface="Calibri"/>
                    <a:cs typeface="Calibri"/>
                    <a:sym typeface="Calibri"/>
                  </a:rPr>
                  <a:t> 4</a:t>
                </a:r>
                <a:r>
                  <a:rPr lang="pl-PL" sz="1400" baseline="30000" dirty="0">
                    <a:solidFill>
                      <a:schemeClr val="dk1"/>
                    </a:solidFill>
                    <a:latin typeface="Helvetica" pitchFamily="2" charset="0"/>
                    <a:ea typeface="Calibri"/>
                    <a:cs typeface="Calibri"/>
                    <a:sym typeface="Calibri"/>
                  </a:rPr>
                  <a:t>+</a:t>
                </a:r>
                <a:r>
                  <a:rPr lang="pl-PL" sz="1400" dirty="0">
                    <a:solidFill>
                      <a:schemeClr val="dk1"/>
                    </a:solidFill>
                    <a:latin typeface="Helvetica" pitchFamily="2" charset="0"/>
                    <a:ea typeface="Calibri"/>
                    <a:cs typeface="Calibri"/>
                    <a:sym typeface="Calibri"/>
                  </a:rPr>
                  <a:t>→2</a:t>
                </a:r>
                <a:r>
                  <a:rPr lang="pl-PL" sz="1400" baseline="30000" dirty="0">
                    <a:solidFill>
                      <a:schemeClr val="dk1"/>
                    </a:solidFill>
                    <a:latin typeface="Helvetica" pitchFamily="2" charset="0"/>
                    <a:ea typeface="Calibri"/>
                    <a:cs typeface="Calibri"/>
                    <a:sym typeface="Calibri"/>
                  </a:rPr>
                  <a:t>+</a:t>
                </a:r>
                <a:endParaRPr sz="1400" baseline="30000" dirty="0">
                  <a:solidFill>
                    <a:schemeClr val="dk1"/>
                  </a:solidFill>
                  <a:latin typeface="Helvetica" pitchFamily="2" charset="0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" name="Google Shape;357;p9">
              <a:extLst>
                <a:ext uri="{FF2B5EF4-FFF2-40B4-BE49-F238E27FC236}">
                  <a16:creationId xmlns:a16="http://schemas.microsoft.com/office/drawing/2014/main" id="{35840335-3044-F5B1-EB2A-A97DE07E5C72}"/>
                </a:ext>
              </a:extLst>
            </p:cNvPr>
            <p:cNvSpPr txBox="1"/>
            <p:nvPr/>
          </p:nvSpPr>
          <p:spPr>
            <a:xfrm>
              <a:off x="800102" y="6046065"/>
              <a:ext cx="4326568" cy="27695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l-PL" sz="1200" dirty="0" err="1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Eγ</a:t>
              </a:r>
              <a:r>
                <a:rPr lang="pl-PL" sz="1200" dirty="0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 [</a:t>
              </a:r>
              <a:r>
                <a:rPr lang="pl-PL" sz="1200" dirty="0" err="1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keV</a:t>
              </a:r>
              <a:r>
                <a:rPr lang="pl-PL" sz="1200" dirty="0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]</a:t>
              </a:r>
              <a:endParaRPr dirty="0">
                <a:latin typeface="Helvetica" pitchFamily="2" charset="0"/>
              </a:endParaRPr>
            </a:p>
          </p:txBody>
        </p:sp>
        <p:sp>
          <p:nvSpPr>
            <p:cNvPr id="7" name="Google Shape;357;p9">
              <a:extLst>
                <a:ext uri="{FF2B5EF4-FFF2-40B4-BE49-F238E27FC236}">
                  <a16:creationId xmlns:a16="http://schemas.microsoft.com/office/drawing/2014/main" id="{3A032ADC-4E8D-D620-D860-344E28AE16C7}"/>
                </a:ext>
              </a:extLst>
            </p:cNvPr>
            <p:cNvSpPr txBox="1"/>
            <p:nvPr/>
          </p:nvSpPr>
          <p:spPr>
            <a:xfrm rot="16200000">
              <a:off x="-704634" y="4719397"/>
              <a:ext cx="2345603" cy="307736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l-PL" sz="1400" dirty="0" err="1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Counts</a:t>
              </a:r>
              <a:r>
                <a:rPr lang="pl-PL" sz="1400" dirty="0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 (2 </a:t>
              </a:r>
              <a:r>
                <a:rPr lang="pl-PL" sz="1400" dirty="0" err="1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keV</a:t>
              </a:r>
              <a:r>
                <a:rPr lang="pl-PL" sz="1400" dirty="0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/</a:t>
              </a:r>
              <a:r>
                <a:rPr lang="pl-PL" sz="1400" dirty="0" err="1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ch</a:t>
              </a:r>
              <a:r>
                <a:rPr lang="pl-PL" sz="1400" dirty="0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)</a:t>
              </a:r>
              <a:endParaRPr sz="2000" dirty="0">
                <a:latin typeface="Helvetica" pitchFamily="2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3ED791D-3226-A12E-5D60-D2F8C56BE1DA}"/>
              </a:ext>
            </a:extLst>
          </p:cNvPr>
          <p:cNvGrpSpPr>
            <a:grpSpLocks noChangeAspect="1"/>
          </p:cNvGrpSpPr>
          <p:nvPr/>
        </p:nvGrpSpPr>
        <p:grpSpPr>
          <a:xfrm>
            <a:off x="877082" y="1627250"/>
            <a:ext cx="3571178" cy="1980000"/>
            <a:chOff x="359981" y="1615221"/>
            <a:chExt cx="4850314" cy="268920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27FB43D-8412-94BC-22D2-FB68FE308D8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7114" t="7222"/>
            <a:stretch/>
          </p:blipFill>
          <p:spPr>
            <a:xfrm rot="5400000">
              <a:off x="1440538" y="534664"/>
              <a:ext cx="2689200" cy="4850314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537C88B-786A-AC16-4FBA-746BD0C622DE}"/>
                </a:ext>
              </a:extLst>
            </p:cNvPr>
            <p:cNvSpPr txBox="1"/>
            <p:nvPr/>
          </p:nvSpPr>
          <p:spPr>
            <a:xfrm>
              <a:off x="982051" y="1672673"/>
              <a:ext cx="1286501" cy="5434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2000" b="1" baseline="30000" dirty="0">
                  <a:solidFill>
                    <a:srgbClr val="FF0000"/>
                  </a:solidFill>
                </a:rPr>
                <a:t>120</a:t>
              </a:r>
              <a:r>
                <a:rPr lang="en-IT" sz="2000" b="1" dirty="0">
                  <a:solidFill>
                    <a:srgbClr val="FF0000"/>
                  </a:solidFill>
                </a:rPr>
                <a:t>Sn</a:t>
              </a:r>
            </a:p>
          </p:txBody>
        </p:sp>
      </p:grpSp>
      <p:sp>
        <p:nvSpPr>
          <p:cNvPr id="17" name="Parallelogram 16">
            <a:extLst>
              <a:ext uri="{FF2B5EF4-FFF2-40B4-BE49-F238E27FC236}">
                <a16:creationId xmlns:a16="http://schemas.microsoft.com/office/drawing/2014/main" id="{7D973C78-1E8A-4C23-96B8-7AD5B772ABAD}"/>
              </a:ext>
            </a:extLst>
          </p:cNvPr>
          <p:cNvSpPr/>
          <p:nvPr/>
        </p:nvSpPr>
        <p:spPr>
          <a:xfrm>
            <a:off x="1620802" y="3027407"/>
            <a:ext cx="550898" cy="356644"/>
          </a:xfrm>
          <a:prstGeom prst="parallelogram">
            <a:avLst>
              <a:gd name="adj" fmla="val 33761"/>
            </a:avLst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IT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E0E85-B4A7-CE03-AA34-8A813A9B0294}"/>
              </a:ext>
            </a:extLst>
          </p:cNvPr>
          <p:cNvSpPr txBox="1"/>
          <p:nvPr/>
        </p:nvSpPr>
        <p:spPr>
          <a:xfrm>
            <a:off x="956463" y="3715130"/>
            <a:ext cx="12865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dirty="0">
                <a:solidFill>
                  <a:srgbClr val="C00000"/>
                </a:solidFill>
              </a:rPr>
              <a:t>Low Energy Part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0AA10D2-F4D1-28E4-D8C9-FD8F677D7C14}"/>
              </a:ext>
            </a:extLst>
          </p:cNvPr>
          <p:cNvSpPr txBox="1"/>
          <p:nvPr/>
        </p:nvSpPr>
        <p:spPr>
          <a:xfrm>
            <a:off x="8636000" y="6070600"/>
            <a:ext cx="30837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Courtesy of S. Panwar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B780DF3-459F-5DAE-3A13-E571EDCFFE43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29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E27195A8-D92C-FB69-7901-8E9E26CCA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1C72BAF6-E5A8-F9FB-EE3B-7B6F81930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3717947592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0">
          <a:extLst>
            <a:ext uri="{FF2B5EF4-FFF2-40B4-BE49-F238E27FC236}">
              <a16:creationId xmlns:a16="http://schemas.microsoft.com/office/drawing/2014/main" id="{F749B6D5-5824-4DCC-757A-4F465E62D7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D820B39-2D19-FD19-2262-A9EC3C5E9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ISGQR </a:t>
            </a:r>
            <a:r>
              <a:rPr lang="it-IT" dirty="0" err="1"/>
              <a:t>Decay</a:t>
            </a:r>
            <a:r>
              <a:rPr lang="it-IT" dirty="0"/>
              <a:t> to Ground state: </a:t>
            </a:r>
            <a:r>
              <a:rPr lang="it-IT" baseline="30000" dirty="0"/>
              <a:t>120</a:t>
            </a:r>
            <a:r>
              <a:rPr lang="it-IT" dirty="0"/>
              <a:t>S</a:t>
            </a:r>
            <a:r>
              <a:rPr lang="it-IT" cap="none" dirty="0"/>
              <a:t>n</a:t>
            </a:r>
            <a:endParaRPr lang="en-IT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AD12E73-DFC0-A51A-28E5-5DF71922B67F}"/>
              </a:ext>
            </a:extLst>
          </p:cNvPr>
          <p:cNvGrpSpPr/>
          <p:nvPr/>
        </p:nvGrpSpPr>
        <p:grpSpPr>
          <a:xfrm>
            <a:off x="314300" y="3544496"/>
            <a:ext cx="5127896" cy="2778528"/>
            <a:chOff x="314300" y="3544496"/>
            <a:chExt cx="5127896" cy="2778528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6979873-29D0-2102-0EA5-4F44AE4D4AB7}"/>
                </a:ext>
              </a:extLst>
            </p:cNvPr>
            <p:cNvGrpSpPr/>
            <p:nvPr/>
          </p:nvGrpSpPr>
          <p:grpSpPr>
            <a:xfrm>
              <a:off x="359981" y="3544496"/>
              <a:ext cx="5082215" cy="2654686"/>
              <a:chOff x="359981" y="2344338"/>
              <a:chExt cx="5082215" cy="2654686"/>
            </a:xfrm>
          </p:grpSpPr>
          <p:grpSp>
            <p:nvGrpSpPr>
              <p:cNvPr id="3" name="Grupa 2">
                <a:extLst>
                  <a:ext uri="{FF2B5EF4-FFF2-40B4-BE49-F238E27FC236}">
                    <a16:creationId xmlns:a16="http://schemas.microsoft.com/office/drawing/2014/main" id="{C1E51CCB-88AF-1D79-68FF-E32B1DC42481}"/>
                  </a:ext>
                </a:extLst>
              </p:cNvPr>
              <p:cNvGrpSpPr/>
              <p:nvPr/>
            </p:nvGrpSpPr>
            <p:grpSpPr>
              <a:xfrm>
                <a:off x="359981" y="2344338"/>
                <a:ext cx="5082215" cy="2654686"/>
                <a:chOff x="653065" y="4192611"/>
                <a:chExt cx="4512311" cy="2169324"/>
              </a:xfrm>
            </p:grpSpPr>
            <p:pic>
              <p:nvPicPr>
                <p:cNvPr id="2" name="Obraz 1">
                  <a:extLst>
                    <a:ext uri="{FF2B5EF4-FFF2-40B4-BE49-F238E27FC236}">
                      <a16:creationId xmlns:a16="http://schemas.microsoft.com/office/drawing/2014/main" id="{D4A558FC-F9CE-DDA7-CA65-33BD96B0770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653065" y="4192611"/>
                  <a:ext cx="4512311" cy="2169324"/>
                </a:xfrm>
                <a:prstGeom prst="rect">
                  <a:avLst/>
                </a:prstGeom>
              </p:spPr>
            </p:pic>
            <p:sp>
              <p:nvSpPr>
                <p:cNvPr id="427" name="Google Shape;427;p14">
                  <a:extLst>
                    <a:ext uri="{FF2B5EF4-FFF2-40B4-BE49-F238E27FC236}">
                      <a16:creationId xmlns:a16="http://schemas.microsoft.com/office/drawing/2014/main" id="{ABDDE795-3373-B1BB-AAF7-6BA7D6195094}"/>
                    </a:ext>
                  </a:extLst>
                </p:cNvPr>
                <p:cNvSpPr txBox="1"/>
                <p:nvPr/>
              </p:nvSpPr>
              <p:spPr>
                <a:xfrm>
                  <a:off x="2814117" y="4417208"/>
                  <a:ext cx="1946684" cy="25147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pl-PL" sz="14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1171 </a:t>
                  </a:r>
                  <a:r>
                    <a:rPr lang="pl-PL" sz="1400" dirty="0" err="1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keV</a:t>
                  </a:r>
                  <a:r>
                    <a:rPr lang="pl-PL" sz="14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 2</a:t>
                  </a:r>
                  <a:r>
                    <a:rPr lang="pl-PL" sz="1400" baseline="300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+</a:t>
                  </a:r>
                  <a:r>
                    <a:rPr lang="pl-PL" sz="14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→0</a:t>
                  </a:r>
                  <a:r>
                    <a:rPr lang="pl-PL" sz="1400" baseline="300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+</a:t>
                  </a:r>
                  <a:endParaRPr sz="1400" baseline="30000" dirty="0">
                    <a:solidFill>
                      <a:schemeClr val="dk1"/>
                    </a:solidFill>
                    <a:latin typeface="Helvetica" pitchFamily="2" charset="0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8" name="Google Shape;428;p14">
                  <a:extLst>
                    <a:ext uri="{FF2B5EF4-FFF2-40B4-BE49-F238E27FC236}">
                      <a16:creationId xmlns:a16="http://schemas.microsoft.com/office/drawing/2014/main" id="{02766837-1BA1-25A0-D6CE-5335EF64A7A7}"/>
                    </a:ext>
                  </a:extLst>
                </p:cNvPr>
                <p:cNvSpPr txBox="1"/>
                <p:nvPr/>
              </p:nvSpPr>
              <p:spPr>
                <a:xfrm>
                  <a:off x="1242545" y="5621652"/>
                  <a:ext cx="1571572" cy="25147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pl-PL" sz="14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1023 </a:t>
                  </a:r>
                  <a:r>
                    <a:rPr lang="pl-PL" sz="1400" dirty="0" err="1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keV</a:t>
                  </a:r>
                  <a:r>
                    <a:rPr lang="pl-PL" sz="14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 4</a:t>
                  </a:r>
                  <a:r>
                    <a:rPr lang="pl-PL" sz="1400" baseline="300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+</a:t>
                  </a:r>
                  <a:r>
                    <a:rPr lang="pl-PL" sz="14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→2</a:t>
                  </a:r>
                  <a:r>
                    <a:rPr lang="pl-PL" sz="1400" baseline="300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+</a:t>
                  </a:r>
                  <a:endParaRPr sz="1400" baseline="30000" dirty="0">
                    <a:solidFill>
                      <a:schemeClr val="dk1"/>
                    </a:solidFill>
                    <a:latin typeface="Helvetica" pitchFamily="2" charset="0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9" name="Google Shape;429;p14">
                  <a:extLst>
                    <a:ext uri="{FF2B5EF4-FFF2-40B4-BE49-F238E27FC236}">
                      <a16:creationId xmlns:a16="http://schemas.microsoft.com/office/drawing/2014/main" id="{1C8EA0B5-F0E9-99AE-8B59-79F787D60AED}"/>
                    </a:ext>
                  </a:extLst>
                </p:cNvPr>
                <p:cNvSpPr txBox="1"/>
                <p:nvPr/>
              </p:nvSpPr>
              <p:spPr>
                <a:xfrm>
                  <a:off x="3016537" y="5336437"/>
                  <a:ext cx="1817952" cy="25147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pl-PL" sz="14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1229 </a:t>
                  </a:r>
                  <a:r>
                    <a:rPr lang="pl-PL" sz="1400" dirty="0" err="1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keV</a:t>
                  </a:r>
                  <a:r>
                    <a:rPr lang="pl-PL" sz="14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 3</a:t>
                  </a:r>
                  <a:r>
                    <a:rPr lang="pl-PL" sz="1400" baseline="300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-</a:t>
                  </a:r>
                  <a:r>
                    <a:rPr lang="pl-PL" sz="14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→2</a:t>
                  </a:r>
                  <a:r>
                    <a:rPr lang="pl-PL" sz="1400" baseline="300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+</a:t>
                  </a:r>
                  <a:endParaRPr sz="1400" dirty="0">
                    <a:solidFill>
                      <a:schemeClr val="dk1"/>
                    </a:solidFill>
                    <a:latin typeface="Helvetica" pitchFamily="2" charset="0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30" name="Google Shape;430;p14">
                  <a:extLst>
                    <a:ext uri="{FF2B5EF4-FFF2-40B4-BE49-F238E27FC236}">
                      <a16:creationId xmlns:a16="http://schemas.microsoft.com/office/drawing/2014/main" id="{66A9A9E6-39AE-1C21-92FF-1DAB41C72720}"/>
                    </a:ext>
                  </a:extLst>
                </p:cNvPr>
                <p:cNvSpPr txBox="1"/>
                <p:nvPr/>
              </p:nvSpPr>
              <p:spPr>
                <a:xfrm>
                  <a:off x="3177233" y="5714794"/>
                  <a:ext cx="1367748" cy="25147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pl-PL" sz="14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1294 </a:t>
                  </a:r>
                  <a:r>
                    <a:rPr lang="pl-PL" sz="1400" dirty="0" err="1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keV</a:t>
                  </a:r>
                  <a:r>
                    <a:rPr lang="pl-PL" sz="14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 4</a:t>
                  </a:r>
                  <a:r>
                    <a:rPr lang="pl-PL" sz="1400" baseline="300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+</a:t>
                  </a:r>
                  <a:r>
                    <a:rPr lang="pl-PL" sz="14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→2</a:t>
                  </a:r>
                  <a:r>
                    <a:rPr lang="pl-PL" sz="1400" baseline="300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+</a:t>
                  </a:r>
                  <a:endParaRPr sz="1400" dirty="0">
                    <a:solidFill>
                      <a:schemeClr val="dk1"/>
                    </a:solidFill>
                    <a:latin typeface="Helvetica" pitchFamily="2" charset="0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24" name="Google Shape;427;p14">
                <a:extLst>
                  <a:ext uri="{FF2B5EF4-FFF2-40B4-BE49-F238E27FC236}">
                    <a16:creationId xmlns:a16="http://schemas.microsoft.com/office/drawing/2014/main" id="{AE1254DD-94B4-19FC-C805-E3DF9B4287CB}"/>
                  </a:ext>
                </a:extLst>
              </p:cNvPr>
              <p:cNvSpPr txBox="1"/>
              <p:nvPr/>
            </p:nvSpPr>
            <p:spPr>
              <a:xfrm>
                <a:off x="3706590" y="4419186"/>
                <a:ext cx="1540493" cy="30773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l-PL" sz="1400" dirty="0">
                    <a:solidFill>
                      <a:schemeClr val="dk1"/>
                    </a:solidFill>
                    <a:latin typeface="Helvetica" pitchFamily="2" charset="0"/>
                    <a:ea typeface="Calibri"/>
                    <a:cs typeface="Calibri"/>
                    <a:sym typeface="Calibri"/>
                  </a:rPr>
                  <a:t>1472 </a:t>
                </a:r>
                <a:r>
                  <a:rPr lang="pl-PL" sz="1400" dirty="0" err="1">
                    <a:solidFill>
                      <a:schemeClr val="dk1"/>
                    </a:solidFill>
                    <a:latin typeface="Helvetica" pitchFamily="2" charset="0"/>
                    <a:ea typeface="Calibri"/>
                    <a:cs typeface="Calibri"/>
                    <a:sym typeface="Calibri"/>
                  </a:rPr>
                  <a:t>keV</a:t>
                </a:r>
                <a:r>
                  <a:rPr lang="pl-PL" sz="1400" dirty="0">
                    <a:solidFill>
                      <a:schemeClr val="dk1"/>
                    </a:solidFill>
                    <a:latin typeface="Helvetica" pitchFamily="2" charset="0"/>
                    <a:ea typeface="Calibri"/>
                    <a:cs typeface="Calibri"/>
                    <a:sym typeface="Calibri"/>
                  </a:rPr>
                  <a:t> 4</a:t>
                </a:r>
                <a:r>
                  <a:rPr lang="pl-PL" sz="1400" baseline="30000" dirty="0">
                    <a:solidFill>
                      <a:schemeClr val="dk1"/>
                    </a:solidFill>
                    <a:latin typeface="Helvetica" pitchFamily="2" charset="0"/>
                    <a:ea typeface="Calibri"/>
                    <a:cs typeface="Calibri"/>
                    <a:sym typeface="Calibri"/>
                  </a:rPr>
                  <a:t>+</a:t>
                </a:r>
                <a:r>
                  <a:rPr lang="pl-PL" sz="1400" dirty="0">
                    <a:solidFill>
                      <a:schemeClr val="dk1"/>
                    </a:solidFill>
                    <a:latin typeface="Helvetica" pitchFamily="2" charset="0"/>
                    <a:ea typeface="Calibri"/>
                    <a:cs typeface="Calibri"/>
                    <a:sym typeface="Calibri"/>
                  </a:rPr>
                  <a:t>→2</a:t>
                </a:r>
                <a:r>
                  <a:rPr lang="pl-PL" sz="1400" baseline="30000" dirty="0">
                    <a:solidFill>
                      <a:schemeClr val="dk1"/>
                    </a:solidFill>
                    <a:latin typeface="Helvetica" pitchFamily="2" charset="0"/>
                    <a:ea typeface="Calibri"/>
                    <a:cs typeface="Calibri"/>
                    <a:sym typeface="Calibri"/>
                  </a:rPr>
                  <a:t>+</a:t>
                </a:r>
                <a:endParaRPr sz="1400" baseline="30000" dirty="0">
                  <a:solidFill>
                    <a:schemeClr val="dk1"/>
                  </a:solidFill>
                  <a:latin typeface="Helvetica" pitchFamily="2" charset="0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" name="Google Shape;357;p9">
              <a:extLst>
                <a:ext uri="{FF2B5EF4-FFF2-40B4-BE49-F238E27FC236}">
                  <a16:creationId xmlns:a16="http://schemas.microsoft.com/office/drawing/2014/main" id="{0F42F3D8-8488-D46E-2F38-11AD6C83100C}"/>
                </a:ext>
              </a:extLst>
            </p:cNvPr>
            <p:cNvSpPr txBox="1"/>
            <p:nvPr/>
          </p:nvSpPr>
          <p:spPr>
            <a:xfrm>
              <a:off x="800102" y="6046065"/>
              <a:ext cx="4326568" cy="27695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l-PL" sz="1200" dirty="0" err="1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Eγ</a:t>
              </a:r>
              <a:r>
                <a:rPr lang="pl-PL" sz="1200" dirty="0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 [</a:t>
              </a:r>
              <a:r>
                <a:rPr lang="pl-PL" sz="1200" dirty="0" err="1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keV</a:t>
              </a:r>
              <a:r>
                <a:rPr lang="pl-PL" sz="1200" dirty="0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]</a:t>
              </a:r>
              <a:endParaRPr dirty="0">
                <a:latin typeface="Helvetica" pitchFamily="2" charset="0"/>
              </a:endParaRPr>
            </a:p>
          </p:txBody>
        </p:sp>
        <p:sp>
          <p:nvSpPr>
            <p:cNvPr id="7" name="Google Shape;357;p9">
              <a:extLst>
                <a:ext uri="{FF2B5EF4-FFF2-40B4-BE49-F238E27FC236}">
                  <a16:creationId xmlns:a16="http://schemas.microsoft.com/office/drawing/2014/main" id="{EF584684-F4EA-2EBD-E507-6D793FCEB0B9}"/>
                </a:ext>
              </a:extLst>
            </p:cNvPr>
            <p:cNvSpPr txBox="1"/>
            <p:nvPr/>
          </p:nvSpPr>
          <p:spPr>
            <a:xfrm rot="16200000">
              <a:off x="-704634" y="4719397"/>
              <a:ext cx="2345603" cy="307736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l-PL" sz="1400" dirty="0" err="1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Counts</a:t>
              </a:r>
              <a:r>
                <a:rPr lang="pl-PL" sz="1400" dirty="0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 (2 </a:t>
              </a:r>
              <a:r>
                <a:rPr lang="pl-PL" sz="1400" dirty="0" err="1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keV</a:t>
              </a:r>
              <a:r>
                <a:rPr lang="pl-PL" sz="1400" dirty="0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/</a:t>
              </a:r>
              <a:r>
                <a:rPr lang="pl-PL" sz="1400" dirty="0" err="1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ch</a:t>
              </a:r>
              <a:r>
                <a:rPr lang="pl-PL" sz="1400" dirty="0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)</a:t>
              </a:r>
              <a:endParaRPr sz="2000" dirty="0">
                <a:latin typeface="Helvetica" pitchFamily="2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5226F20-A48C-A1F6-17DB-65CD9E8D06DF}"/>
              </a:ext>
            </a:extLst>
          </p:cNvPr>
          <p:cNvGrpSpPr>
            <a:grpSpLocks noChangeAspect="1"/>
          </p:cNvGrpSpPr>
          <p:nvPr/>
        </p:nvGrpSpPr>
        <p:grpSpPr>
          <a:xfrm>
            <a:off x="877082" y="1627250"/>
            <a:ext cx="3571178" cy="1980000"/>
            <a:chOff x="359981" y="1615221"/>
            <a:chExt cx="4850314" cy="268920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79421B5-E862-FED9-C218-C8FC0A05B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7114" t="7222"/>
            <a:stretch/>
          </p:blipFill>
          <p:spPr>
            <a:xfrm rot="5400000">
              <a:off x="1440538" y="534664"/>
              <a:ext cx="2689200" cy="4850314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EFF24B7-8D91-D25B-7EC9-94EBBE960BBC}"/>
                </a:ext>
              </a:extLst>
            </p:cNvPr>
            <p:cNvSpPr txBox="1"/>
            <p:nvPr/>
          </p:nvSpPr>
          <p:spPr>
            <a:xfrm>
              <a:off x="982051" y="1672673"/>
              <a:ext cx="1286501" cy="5434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2000" b="1" baseline="30000" dirty="0">
                  <a:solidFill>
                    <a:srgbClr val="FF0000"/>
                  </a:solidFill>
                </a:rPr>
                <a:t>120</a:t>
              </a:r>
              <a:r>
                <a:rPr lang="en-IT" sz="2000" b="1" dirty="0">
                  <a:solidFill>
                    <a:srgbClr val="FF0000"/>
                  </a:solidFill>
                </a:rPr>
                <a:t>Sn</a:t>
              </a:r>
            </a:p>
          </p:txBody>
        </p:sp>
      </p:grp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C44A4D3D-510D-D72E-E133-2D3D79BB1BEA}"/>
              </a:ext>
            </a:extLst>
          </p:cNvPr>
          <p:cNvSpPr/>
          <p:nvPr/>
        </p:nvSpPr>
        <p:spPr>
          <a:xfrm>
            <a:off x="1620802" y="1704321"/>
            <a:ext cx="954468" cy="1679730"/>
          </a:xfrm>
          <a:prstGeom prst="parallelogram">
            <a:avLst>
              <a:gd name="adj" fmla="val 53199"/>
            </a:avLst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IT">
              <a:solidFill>
                <a:srgbClr val="FF0000"/>
              </a:solidFill>
            </a:endParaRPr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id="{7D9C1032-5BC5-37EE-0B0C-45F23F2B9491}"/>
              </a:ext>
            </a:extLst>
          </p:cNvPr>
          <p:cNvSpPr/>
          <p:nvPr/>
        </p:nvSpPr>
        <p:spPr>
          <a:xfrm>
            <a:off x="1620802" y="3027407"/>
            <a:ext cx="550898" cy="356644"/>
          </a:xfrm>
          <a:prstGeom prst="parallelogram">
            <a:avLst>
              <a:gd name="adj" fmla="val 33761"/>
            </a:avLst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IT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CDCEDE-A3B4-5ABE-501C-CA404462E991}"/>
              </a:ext>
            </a:extLst>
          </p:cNvPr>
          <p:cNvSpPr txBox="1"/>
          <p:nvPr/>
        </p:nvSpPr>
        <p:spPr>
          <a:xfrm>
            <a:off x="956463" y="3715130"/>
            <a:ext cx="12865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dirty="0">
                <a:solidFill>
                  <a:srgbClr val="C00000"/>
                </a:solidFill>
              </a:rPr>
              <a:t>Low Energy Part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F636AA2-6127-B5D7-1808-895092334FD0}"/>
              </a:ext>
            </a:extLst>
          </p:cNvPr>
          <p:cNvGrpSpPr/>
          <p:nvPr/>
        </p:nvGrpSpPr>
        <p:grpSpPr>
          <a:xfrm>
            <a:off x="5776621" y="1833472"/>
            <a:ext cx="5951415" cy="4372479"/>
            <a:chOff x="5776621" y="1947776"/>
            <a:chExt cx="5951415" cy="4372479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AE6EEA7B-6A25-589B-E72A-8543F693C2C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776621" y="2000255"/>
              <a:ext cx="5301464" cy="4320000"/>
              <a:chOff x="5773004" y="2012401"/>
              <a:chExt cx="3877377" cy="3159555"/>
            </a:xfrm>
          </p:grpSpPr>
          <p:pic>
            <p:nvPicPr>
              <p:cNvPr id="433" name="Google Shape;433;p14">
                <a:extLst>
                  <a:ext uri="{FF2B5EF4-FFF2-40B4-BE49-F238E27FC236}">
                    <a16:creationId xmlns:a16="http://schemas.microsoft.com/office/drawing/2014/main" id="{7D05FB90-CEB4-3E11-9625-0C7E2B6D0355}"/>
                  </a:ext>
                </a:extLst>
              </p:cNvPr>
              <p:cNvPicPr preferRelativeResize="0">
                <a:picLocks noChangeAspect="1"/>
              </p:cNvPicPr>
              <p:nvPr/>
            </p:nvPicPr>
            <p:blipFill rotWithShape="1">
              <a:blip r:embed="rId5">
                <a:alphaModFix/>
              </a:blip>
              <a:srcRect l="1666" t="1900" r="1086" b="4384"/>
              <a:stretch>
                <a:fillRect/>
              </a:stretch>
            </p:blipFill>
            <p:spPr>
              <a:xfrm>
                <a:off x="5773004" y="2012401"/>
                <a:ext cx="3877377" cy="315955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434" name="Google Shape;434;p14">
                <a:extLst>
                  <a:ext uri="{FF2B5EF4-FFF2-40B4-BE49-F238E27FC236}">
                    <a16:creationId xmlns:a16="http://schemas.microsoft.com/office/drawing/2014/main" id="{79D28208-6DCC-0A08-C4FD-00AE383FB629}"/>
                  </a:ext>
                </a:extLst>
              </p:cNvPr>
              <p:cNvSpPr txBox="1"/>
              <p:nvPr/>
            </p:nvSpPr>
            <p:spPr>
              <a:xfrm>
                <a:off x="6433906" y="2322562"/>
                <a:ext cx="1277786" cy="29260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l-PL" sz="2000" dirty="0">
                    <a:solidFill>
                      <a:schemeClr val="dk1"/>
                    </a:solidFill>
                    <a:ea typeface="Calibri"/>
                    <a:cs typeface="Calibri"/>
                    <a:sym typeface="Calibri"/>
                  </a:rPr>
                  <a:t>LaBr</a:t>
                </a:r>
                <a:r>
                  <a:rPr lang="pl-PL" sz="2000" baseline="-25000" dirty="0">
                    <a:solidFill>
                      <a:schemeClr val="dk1"/>
                    </a:solidFill>
                    <a:ea typeface="Calibri"/>
                    <a:cs typeface="Calibri"/>
                    <a:sym typeface="Calibri"/>
                  </a:rPr>
                  <a:t>3</a:t>
                </a:r>
                <a:r>
                  <a:rPr lang="pl-PL" sz="2000" dirty="0">
                    <a:solidFill>
                      <a:schemeClr val="dk1"/>
                    </a:solidFill>
                    <a:ea typeface="Calibri"/>
                    <a:cs typeface="Calibri"/>
                    <a:sym typeface="Calibri"/>
                  </a:rPr>
                  <a:t>+Paris</a:t>
                </a:r>
                <a:endParaRPr sz="2000" dirty="0"/>
              </a:p>
            </p:txBody>
          </p:sp>
        </p:grpSp>
        <p:sp>
          <p:nvSpPr>
            <p:cNvPr id="424" name="Google Shape;424;p14">
              <a:extLst>
                <a:ext uri="{FF2B5EF4-FFF2-40B4-BE49-F238E27FC236}">
                  <a16:creationId xmlns:a16="http://schemas.microsoft.com/office/drawing/2014/main" id="{E12A25BA-BA14-4AFE-6BE7-2C0778FA80A9}"/>
                </a:ext>
              </a:extLst>
            </p:cNvPr>
            <p:cNvSpPr txBox="1"/>
            <p:nvPr/>
          </p:nvSpPr>
          <p:spPr>
            <a:xfrm>
              <a:off x="5776622" y="1947776"/>
              <a:ext cx="5951414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000" b="1" noProof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Preliminary data 50% of statisctics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AD52347F-443A-DFAD-E932-000A86A15AAA}"/>
              </a:ext>
            </a:extLst>
          </p:cNvPr>
          <p:cNvSpPr txBox="1"/>
          <p:nvPr/>
        </p:nvSpPr>
        <p:spPr>
          <a:xfrm>
            <a:off x="9706943" y="2357622"/>
            <a:ext cx="12865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dirty="0">
                <a:solidFill>
                  <a:srgbClr val="FF0000"/>
                </a:solidFill>
              </a:rPr>
              <a:t>High Energy Part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8F9A92C-D7BC-1351-FF31-ABD9BCB8615F}"/>
              </a:ext>
            </a:extLst>
          </p:cNvPr>
          <p:cNvSpPr txBox="1"/>
          <p:nvPr/>
        </p:nvSpPr>
        <p:spPr>
          <a:xfrm>
            <a:off x="8636000" y="6070600"/>
            <a:ext cx="30837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Courtesy of S. Panwar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FA1FE2-7366-B568-CCBF-CFDF242869EC}"/>
              </a:ext>
            </a:extLst>
          </p:cNvPr>
          <p:cNvSpPr txBox="1"/>
          <p:nvPr/>
        </p:nvSpPr>
        <p:spPr>
          <a:xfrm rot="19467670">
            <a:off x="6489696" y="4206599"/>
            <a:ext cx="2310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cap="all" dirty="0">
                <a:solidFill>
                  <a:schemeClr val="bg2">
                    <a:lumMod val="90000"/>
                  </a:schemeClr>
                </a:solidFill>
              </a:rPr>
              <a:t>Preliminary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490FA4-074C-0100-CA53-03187641E21D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29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7D5DBE11-4CCB-E14F-0E5C-30F6617D4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EC0A3009-5ED8-605A-5844-C9A9A93C2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2329454151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0">
          <a:extLst>
            <a:ext uri="{FF2B5EF4-FFF2-40B4-BE49-F238E27FC236}">
              <a16:creationId xmlns:a16="http://schemas.microsoft.com/office/drawing/2014/main" id="{D483C839-2399-95A4-7131-8665BD7727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08E3CBB-E3BD-B72A-8D33-D202A8539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ISGQR </a:t>
            </a:r>
            <a:r>
              <a:rPr lang="it-IT" dirty="0" err="1"/>
              <a:t>Decay</a:t>
            </a:r>
            <a:r>
              <a:rPr lang="it-IT" dirty="0"/>
              <a:t> to Ground state: </a:t>
            </a:r>
            <a:r>
              <a:rPr lang="it-IT" baseline="30000" dirty="0"/>
              <a:t>120</a:t>
            </a:r>
            <a:r>
              <a:rPr lang="it-IT" dirty="0"/>
              <a:t>S</a:t>
            </a:r>
            <a:r>
              <a:rPr lang="it-IT" cap="none" dirty="0"/>
              <a:t>n</a:t>
            </a:r>
            <a:endParaRPr lang="en-IT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137F801-F26F-A2C8-541A-3BBCE6D91B96}"/>
              </a:ext>
            </a:extLst>
          </p:cNvPr>
          <p:cNvGrpSpPr/>
          <p:nvPr/>
        </p:nvGrpSpPr>
        <p:grpSpPr>
          <a:xfrm>
            <a:off x="314300" y="3544496"/>
            <a:ext cx="5127896" cy="2778528"/>
            <a:chOff x="314300" y="3544496"/>
            <a:chExt cx="5127896" cy="2778528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025929B8-0EFA-B88D-E7B0-559B58F5D349}"/>
                </a:ext>
              </a:extLst>
            </p:cNvPr>
            <p:cNvGrpSpPr/>
            <p:nvPr/>
          </p:nvGrpSpPr>
          <p:grpSpPr>
            <a:xfrm>
              <a:off x="359981" y="3544496"/>
              <a:ext cx="5082215" cy="2654686"/>
              <a:chOff x="359981" y="2344338"/>
              <a:chExt cx="5082215" cy="2654686"/>
            </a:xfrm>
          </p:grpSpPr>
          <p:grpSp>
            <p:nvGrpSpPr>
              <p:cNvPr id="3" name="Grupa 2">
                <a:extLst>
                  <a:ext uri="{FF2B5EF4-FFF2-40B4-BE49-F238E27FC236}">
                    <a16:creationId xmlns:a16="http://schemas.microsoft.com/office/drawing/2014/main" id="{5F6C0CA7-C51E-AD5E-8AE0-943BA4B8AD0E}"/>
                  </a:ext>
                </a:extLst>
              </p:cNvPr>
              <p:cNvGrpSpPr/>
              <p:nvPr/>
            </p:nvGrpSpPr>
            <p:grpSpPr>
              <a:xfrm>
                <a:off x="359981" y="2344338"/>
                <a:ext cx="5082215" cy="2654686"/>
                <a:chOff x="653065" y="4192611"/>
                <a:chExt cx="4512311" cy="2169324"/>
              </a:xfrm>
            </p:grpSpPr>
            <p:pic>
              <p:nvPicPr>
                <p:cNvPr id="2" name="Obraz 1">
                  <a:extLst>
                    <a:ext uri="{FF2B5EF4-FFF2-40B4-BE49-F238E27FC236}">
                      <a16:creationId xmlns:a16="http://schemas.microsoft.com/office/drawing/2014/main" id="{106047DF-EDE3-D08E-0C9F-26D6509375D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653065" y="4192611"/>
                  <a:ext cx="4512311" cy="2169324"/>
                </a:xfrm>
                <a:prstGeom prst="rect">
                  <a:avLst/>
                </a:prstGeom>
              </p:spPr>
            </p:pic>
            <p:sp>
              <p:nvSpPr>
                <p:cNvPr id="427" name="Google Shape;427;p14">
                  <a:extLst>
                    <a:ext uri="{FF2B5EF4-FFF2-40B4-BE49-F238E27FC236}">
                      <a16:creationId xmlns:a16="http://schemas.microsoft.com/office/drawing/2014/main" id="{B843DF4C-B28A-2FD9-EB0A-A2BB41A9CE95}"/>
                    </a:ext>
                  </a:extLst>
                </p:cNvPr>
                <p:cNvSpPr txBox="1"/>
                <p:nvPr/>
              </p:nvSpPr>
              <p:spPr>
                <a:xfrm>
                  <a:off x="2814117" y="4417208"/>
                  <a:ext cx="1946684" cy="25147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pl-PL" sz="14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1171 </a:t>
                  </a:r>
                  <a:r>
                    <a:rPr lang="pl-PL" sz="1400" dirty="0" err="1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keV</a:t>
                  </a:r>
                  <a:r>
                    <a:rPr lang="pl-PL" sz="14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 2</a:t>
                  </a:r>
                  <a:r>
                    <a:rPr lang="pl-PL" sz="1400" baseline="300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+</a:t>
                  </a:r>
                  <a:r>
                    <a:rPr lang="pl-PL" sz="14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→0</a:t>
                  </a:r>
                  <a:r>
                    <a:rPr lang="pl-PL" sz="1400" baseline="300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+</a:t>
                  </a:r>
                  <a:endParaRPr sz="1400" baseline="30000" dirty="0">
                    <a:solidFill>
                      <a:schemeClr val="dk1"/>
                    </a:solidFill>
                    <a:latin typeface="Helvetica" pitchFamily="2" charset="0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8" name="Google Shape;428;p14">
                  <a:extLst>
                    <a:ext uri="{FF2B5EF4-FFF2-40B4-BE49-F238E27FC236}">
                      <a16:creationId xmlns:a16="http://schemas.microsoft.com/office/drawing/2014/main" id="{30CDDF37-08A9-AB7F-6DF4-1F596444DA59}"/>
                    </a:ext>
                  </a:extLst>
                </p:cNvPr>
                <p:cNvSpPr txBox="1"/>
                <p:nvPr/>
              </p:nvSpPr>
              <p:spPr>
                <a:xfrm>
                  <a:off x="1242545" y="5621652"/>
                  <a:ext cx="1571572" cy="25147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pl-PL" sz="14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1023 </a:t>
                  </a:r>
                  <a:r>
                    <a:rPr lang="pl-PL" sz="1400" dirty="0" err="1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keV</a:t>
                  </a:r>
                  <a:r>
                    <a:rPr lang="pl-PL" sz="14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 4</a:t>
                  </a:r>
                  <a:r>
                    <a:rPr lang="pl-PL" sz="1400" baseline="300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+</a:t>
                  </a:r>
                  <a:r>
                    <a:rPr lang="pl-PL" sz="14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→2</a:t>
                  </a:r>
                  <a:r>
                    <a:rPr lang="pl-PL" sz="1400" baseline="300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+</a:t>
                  </a:r>
                  <a:endParaRPr sz="1400" baseline="30000" dirty="0">
                    <a:solidFill>
                      <a:schemeClr val="dk1"/>
                    </a:solidFill>
                    <a:latin typeface="Helvetica" pitchFamily="2" charset="0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9" name="Google Shape;429;p14">
                  <a:extLst>
                    <a:ext uri="{FF2B5EF4-FFF2-40B4-BE49-F238E27FC236}">
                      <a16:creationId xmlns:a16="http://schemas.microsoft.com/office/drawing/2014/main" id="{D6C833B5-65C9-8459-16C1-6A8BC5D8C99D}"/>
                    </a:ext>
                  </a:extLst>
                </p:cNvPr>
                <p:cNvSpPr txBox="1"/>
                <p:nvPr/>
              </p:nvSpPr>
              <p:spPr>
                <a:xfrm>
                  <a:off x="3016537" y="5336437"/>
                  <a:ext cx="1817952" cy="25147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pl-PL" sz="14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1229 </a:t>
                  </a:r>
                  <a:r>
                    <a:rPr lang="pl-PL" sz="1400" dirty="0" err="1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keV</a:t>
                  </a:r>
                  <a:r>
                    <a:rPr lang="pl-PL" sz="14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 3</a:t>
                  </a:r>
                  <a:r>
                    <a:rPr lang="pl-PL" sz="1400" baseline="300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-</a:t>
                  </a:r>
                  <a:r>
                    <a:rPr lang="pl-PL" sz="14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→2</a:t>
                  </a:r>
                  <a:r>
                    <a:rPr lang="pl-PL" sz="1400" baseline="300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+</a:t>
                  </a:r>
                  <a:endParaRPr sz="1400" dirty="0">
                    <a:solidFill>
                      <a:schemeClr val="dk1"/>
                    </a:solidFill>
                    <a:latin typeface="Helvetica" pitchFamily="2" charset="0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30" name="Google Shape;430;p14">
                  <a:extLst>
                    <a:ext uri="{FF2B5EF4-FFF2-40B4-BE49-F238E27FC236}">
                      <a16:creationId xmlns:a16="http://schemas.microsoft.com/office/drawing/2014/main" id="{714E37FD-5290-C793-84CD-ECE64647D4F9}"/>
                    </a:ext>
                  </a:extLst>
                </p:cNvPr>
                <p:cNvSpPr txBox="1"/>
                <p:nvPr/>
              </p:nvSpPr>
              <p:spPr>
                <a:xfrm>
                  <a:off x="3177233" y="5714794"/>
                  <a:ext cx="1367748" cy="25147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pl-PL" sz="14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1294 </a:t>
                  </a:r>
                  <a:r>
                    <a:rPr lang="pl-PL" sz="1400" dirty="0" err="1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keV</a:t>
                  </a:r>
                  <a:r>
                    <a:rPr lang="pl-PL" sz="14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 4</a:t>
                  </a:r>
                  <a:r>
                    <a:rPr lang="pl-PL" sz="1400" baseline="300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+</a:t>
                  </a:r>
                  <a:r>
                    <a:rPr lang="pl-PL" sz="14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→2</a:t>
                  </a:r>
                  <a:r>
                    <a:rPr lang="pl-PL" sz="1400" baseline="30000" dirty="0">
                      <a:solidFill>
                        <a:schemeClr val="dk1"/>
                      </a:solidFill>
                      <a:latin typeface="Helvetica" pitchFamily="2" charset="0"/>
                      <a:ea typeface="Calibri"/>
                      <a:cs typeface="Calibri"/>
                      <a:sym typeface="Calibri"/>
                    </a:rPr>
                    <a:t>+</a:t>
                  </a:r>
                  <a:endParaRPr sz="1400" dirty="0">
                    <a:solidFill>
                      <a:schemeClr val="dk1"/>
                    </a:solidFill>
                    <a:latin typeface="Helvetica" pitchFamily="2" charset="0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24" name="Google Shape;427;p14">
                <a:extLst>
                  <a:ext uri="{FF2B5EF4-FFF2-40B4-BE49-F238E27FC236}">
                    <a16:creationId xmlns:a16="http://schemas.microsoft.com/office/drawing/2014/main" id="{A95286C9-D191-5B7E-D644-62646866F905}"/>
                  </a:ext>
                </a:extLst>
              </p:cNvPr>
              <p:cNvSpPr txBox="1"/>
              <p:nvPr/>
            </p:nvSpPr>
            <p:spPr>
              <a:xfrm>
                <a:off x="3706590" y="4419186"/>
                <a:ext cx="1540493" cy="30773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l-PL" sz="1400" dirty="0">
                    <a:solidFill>
                      <a:schemeClr val="dk1"/>
                    </a:solidFill>
                    <a:latin typeface="Helvetica" pitchFamily="2" charset="0"/>
                    <a:ea typeface="Calibri"/>
                    <a:cs typeface="Calibri"/>
                    <a:sym typeface="Calibri"/>
                  </a:rPr>
                  <a:t>1472 </a:t>
                </a:r>
                <a:r>
                  <a:rPr lang="pl-PL" sz="1400" dirty="0" err="1">
                    <a:solidFill>
                      <a:schemeClr val="dk1"/>
                    </a:solidFill>
                    <a:latin typeface="Helvetica" pitchFamily="2" charset="0"/>
                    <a:ea typeface="Calibri"/>
                    <a:cs typeface="Calibri"/>
                    <a:sym typeface="Calibri"/>
                  </a:rPr>
                  <a:t>keV</a:t>
                </a:r>
                <a:r>
                  <a:rPr lang="pl-PL" sz="1400" dirty="0">
                    <a:solidFill>
                      <a:schemeClr val="dk1"/>
                    </a:solidFill>
                    <a:latin typeface="Helvetica" pitchFamily="2" charset="0"/>
                    <a:ea typeface="Calibri"/>
                    <a:cs typeface="Calibri"/>
                    <a:sym typeface="Calibri"/>
                  </a:rPr>
                  <a:t> 4</a:t>
                </a:r>
                <a:r>
                  <a:rPr lang="pl-PL" sz="1400" baseline="30000" dirty="0">
                    <a:solidFill>
                      <a:schemeClr val="dk1"/>
                    </a:solidFill>
                    <a:latin typeface="Helvetica" pitchFamily="2" charset="0"/>
                    <a:ea typeface="Calibri"/>
                    <a:cs typeface="Calibri"/>
                    <a:sym typeface="Calibri"/>
                  </a:rPr>
                  <a:t>+</a:t>
                </a:r>
                <a:r>
                  <a:rPr lang="pl-PL" sz="1400" dirty="0">
                    <a:solidFill>
                      <a:schemeClr val="dk1"/>
                    </a:solidFill>
                    <a:latin typeface="Helvetica" pitchFamily="2" charset="0"/>
                    <a:ea typeface="Calibri"/>
                    <a:cs typeface="Calibri"/>
                    <a:sym typeface="Calibri"/>
                  </a:rPr>
                  <a:t>→2</a:t>
                </a:r>
                <a:r>
                  <a:rPr lang="pl-PL" sz="1400" baseline="30000" dirty="0">
                    <a:solidFill>
                      <a:schemeClr val="dk1"/>
                    </a:solidFill>
                    <a:latin typeface="Helvetica" pitchFamily="2" charset="0"/>
                    <a:ea typeface="Calibri"/>
                    <a:cs typeface="Calibri"/>
                    <a:sym typeface="Calibri"/>
                  </a:rPr>
                  <a:t>+</a:t>
                </a:r>
                <a:endParaRPr sz="1400" baseline="30000" dirty="0">
                  <a:solidFill>
                    <a:schemeClr val="dk1"/>
                  </a:solidFill>
                  <a:latin typeface="Helvetica" pitchFamily="2" charset="0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" name="Google Shape;357;p9">
              <a:extLst>
                <a:ext uri="{FF2B5EF4-FFF2-40B4-BE49-F238E27FC236}">
                  <a16:creationId xmlns:a16="http://schemas.microsoft.com/office/drawing/2014/main" id="{A6CBF319-DB40-EA5D-9E34-29E08FD5245A}"/>
                </a:ext>
              </a:extLst>
            </p:cNvPr>
            <p:cNvSpPr txBox="1"/>
            <p:nvPr/>
          </p:nvSpPr>
          <p:spPr>
            <a:xfrm>
              <a:off x="800102" y="6046065"/>
              <a:ext cx="4326568" cy="27695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l-PL" sz="1200" dirty="0" err="1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Eγ</a:t>
              </a:r>
              <a:r>
                <a:rPr lang="pl-PL" sz="1200" dirty="0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 [</a:t>
              </a:r>
              <a:r>
                <a:rPr lang="pl-PL" sz="1200" dirty="0" err="1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keV</a:t>
              </a:r>
              <a:r>
                <a:rPr lang="pl-PL" sz="1200" dirty="0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]</a:t>
              </a:r>
              <a:endParaRPr dirty="0">
                <a:latin typeface="Helvetica" pitchFamily="2" charset="0"/>
              </a:endParaRPr>
            </a:p>
          </p:txBody>
        </p:sp>
        <p:sp>
          <p:nvSpPr>
            <p:cNvPr id="7" name="Google Shape;357;p9">
              <a:extLst>
                <a:ext uri="{FF2B5EF4-FFF2-40B4-BE49-F238E27FC236}">
                  <a16:creationId xmlns:a16="http://schemas.microsoft.com/office/drawing/2014/main" id="{8DCFBE30-BA10-661D-DD60-36BF1930E63D}"/>
                </a:ext>
              </a:extLst>
            </p:cNvPr>
            <p:cNvSpPr txBox="1"/>
            <p:nvPr/>
          </p:nvSpPr>
          <p:spPr>
            <a:xfrm rot="16200000">
              <a:off x="-704634" y="4719397"/>
              <a:ext cx="2345603" cy="307736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l-PL" sz="1400" dirty="0" err="1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Counts</a:t>
              </a:r>
              <a:r>
                <a:rPr lang="pl-PL" sz="1400" dirty="0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 (2 </a:t>
              </a:r>
              <a:r>
                <a:rPr lang="pl-PL" sz="1400" dirty="0" err="1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keV</a:t>
              </a:r>
              <a:r>
                <a:rPr lang="pl-PL" sz="1400" dirty="0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/</a:t>
              </a:r>
              <a:r>
                <a:rPr lang="pl-PL" sz="1400" dirty="0" err="1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ch</a:t>
              </a:r>
              <a:r>
                <a:rPr lang="pl-PL" sz="1400" dirty="0">
                  <a:solidFill>
                    <a:schemeClr val="dk1"/>
                  </a:solidFill>
                  <a:latin typeface="Helvetica" pitchFamily="2" charset="0"/>
                  <a:ea typeface="Arial"/>
                  <a:cs typeface="Arial"/>
                  <a:sym typeface="Arial"/>
                </a:rPr>
                <a:t>)</a:t>
              </a:r>
              <a:endParaRPr sz="2000" dirty="0">
                <a:latin typeface="Helvetica" pitchFamily="2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70ABDB5-690A-C9AC-FCBB-1691CD2DFF46}"/>
              </a:ext>
            </a:extLst>
          </p:cNvPr>
          <p:cNvGrpSpPr>
            <a:grpSpLocks noChangeAspect="1"/>
          </p:cNvGrpSpPr>
          <p:nvPr/>
        </p:nvGrpSpPr>
        <p:grpSpPr>
          <a:xfrm>
            <a:off x="877082" y="1627250"/>
            <a:ext cx="3571178" cy="1980000"/>
            <a:chOff x="359981" y="1615221"/>
            <a:chExt cx="4850314" cy="268920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46C789B-C21B-1713-86BB-6B52FD73A55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7114" t="7222"/>
            <a:stretch/>
          </p:blipFill>
          <p:spPr>
            <a:xfrm rot="5400000">
              <a:off x="1440538" y="534664"/>
              <a:ext cx="2689200" cy="4850314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770E490-A802-2853-8AC9-D08D7193372A}"/>
                </a:ext>
              </a:extLst>
            </p:cNvPr>
            <p:cNvSpPr txBox="1"/>
            <p:nvPr/>
          </p:nvSpPr>
          <p:spPr>
            <a:xfrm>
              <a:off x="982051" y="1672673"/>
              <a:ext cx="1286501" cy="5434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2000" b="1" baseline="30000" dirty="0">
                  <a:solidFill>
                    <a:srgbClr val="FF0000"/>
                  </a:solidFill>
                </a:rPr>
                <a:t>120</a:t>
              </a:r>
              <a:r>
                <a:rPr lang="en-IT" sz="2000" b="1" dirty="0">
                  <a:solidFill>
                    <a:srgbClr val="FF0000"/>
                  </a:solidFill>
                </a:rPr>
                <a:t>Sn</a:t>
              </a:r>
            </a:p>
          </p:txBody>
        </p:sp>
      </p:grp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AC921243-44D9-0656-27BD-AE7675FBD385}"/>
              </a:ext>
            </a:extLst>
          </p:cNvPr>
          <p:cNvSpPr/>
          <p:nvPr/>
        </p:nvSpPr>
        <p:spPr>
          <a:xfrm>
            <a:off x="1620802" y="1704321"/>
            <a:ext cx="954468" cy="1679730"/>
          </a:xfrm>
          <a:prstGeom prst="parallelogram">
            <a:avLst>
              <a:gd name="adj" fmla="val 53199"/>
            </a:avLst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IT">
              <a:solidFill>
                <a:srgbClr val="FF0000"/>
              </a:solidFill>
            </a:endParaRPr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id="{977A30FB-2B76-9F9F-4081-A70778297F39}"/>
              </a:ext>
            </a:extLst>
          </p:cNvPr>
          <p:cNvSpPr/>
          <p:nvPr/>
        </p:nvSpPr>
        <p:spPr>
          <a:xfrm>
            <a:off x="1620802" y="3027407"/>
            <a:ext cx="550898" cy="356644"/>
          </a:xfrm>
          <a:prstGeom prst="parallelogram">
            <a:avLst>
              <a:gd name="adj" fmla="val 33761"/>
            </a:avLst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IT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520E99B-53D7-B28D-00D5-71FDA28A6897}"/>
              </a:ext>
            </a:extLst>
          </p:cNvPr>
          <p:cNvSpPr txBox="1"/>
          <p:nvPr/>
        </p:nvSpPr>
        <p:spPr>
          <a:xfrm>
            <a:off x="956463" y="3715130"/>
            <a:ext cx="12865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dirty="0">
                <a:solidFill>
                  <a:srgbClr val="C00000"/>
                </a:solidFill>
              </a:rPr>
              <a:t>Low Energy Part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9E8752E-B78B-DF46-9935-00AE542B18D2}"/>
              </a:ext>
            </a:extLst>
          </p:cNvPr>
          <p:cNvGrpSpPr/>
          <p:nvPr/>
        </p:nvGrpSpPr>
        <p:grpSpPr>
          <a:xfrm>
            <a:off x="5776621" y="1833472"/>
            <a:ext cx="5951415" cy="4372479"/>
            <a:chOff x="5776621" y="1947776"/>
            <a:chExt cx="5951415" cy="4372479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85E53C7F-E3B0-B84E-5229-32B592BBBFE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776621" y="2000255"/>
              <a:ext cx="5301464" cy="4320000"/>
              <a:chOff x="5773004" y="2012401"/>
              <a:chExt cx="3877377" cy="3159555"/>
            </a:xfrm>
          </p:grpSpPr>
          <p:pic>
            <p:nvPicPr>
              <p:cNvPr id="433" name="Google Shape;433;p14">
                <a:extLst>
                  <a:ext uri="{FF2B5EF4-FFF2-40B4-BE49-F238E27FC236}">
                    <a16:creationId xmlns:a16="http://schemas.microsoft.com/office/drawing/2014/main" id="{8EA15181-EBE6-0C68-67BD-9934E8CFD52E}"/>
                  </a:ext>
                </a:extLst>
              </p:cNvPr>
              <p:cNvPicPr preferRelativeResize="0">
                <a:picLocks noChangeAspect="1"/>
              </p:cNvPicPr>
              <p:nvPr/>
            </p:nvPicPr>
            <p:blipFill rotWithShape="1">
              <a:blip r:embed="rId5">
                <a:alphaModFix/>
              </a:blip>
              <a:srcRect l="1666" t="1900" r="1086" b="4384"/>
              <a:stretch>
                <a:fillRect/>
              </a:stretch>
            </p:blipFill>
            <p:spPr>
              <a:xfrm>
                <a:off x="5773004" y="2012401"/>
                <a:ext cx="3877377" cy="315955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434" name="Google Shape;434;p14">
                <a:extLst>
                  <a:ext uri="{FF2B5EF4-FFF2-40B4-BE49-F238E27FC236}">
                    <a16:creationId xmlns:a16="http://schemas.microsoft.com/office/drawing/2014/main" id="{5641A4A4-9AF9-71B6-E7DC-456E97A511AE}"/>
                  </a:ext>
                </a:extLst>
              </p:cNvPr>
              <p:cNvSpPr txBox="1"/>
              <p:nvPr/>
            </p:nvSpPr>
            <p:spPr>
              <a:xfrm>
                <a:off x="6433906" y="2322562"/>
                <a:ext cx="1277786" cy="29260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l-PL" sz="2000" dirty="0">
                    <a:solidFill>
                      <a:schemeClr val="dk1"/>
                    </a:solidFill>
                    <a:ea typeface="Calibri"/>
                    <a:cs typeface="Calibri"/>
                    <a:sym typeface="Calibri"/>
                  </a:rPr>
                  <a:t>LaBr</a:t>
                </a:r>
                <a:r>
                  <a:rPr lang="pl-PL" sz="2000" baseline="-25000" dirty="0">
                    <a:solidFill>
                      <a:schemeClr val="dk1"/>
                    </a:solidFill>
                    <a:ea typeface="Calibri"/>
                    <a:cs typeface="Calibri"/>
                    <a:sym typeface="Calibri"/>
                  </a:rPr>
                  <a:t>3</a:t>
                </a:r>
                <a:r>
                  <a:rPr lang="pl-PL" sz="2000" dirty="0">
                    <a:solidFill>
                      <a:schemeClr val="dk1"/>
                    </a:solidFill>
                    <a:ea typeface="Calibri"/>
                    <a:cs typeface="Calibri"/>
                    <a:sym typeface="Calibri"/>
                  </a:rPr>
                  <a:t>+Paris</a:t>
                </a:r>
                <a:endParaRPr sz="2000" dirty="0"/>
              </a:p>
            </p:txBody>
          </p:sp>
          <p:sp>
            <p:nvSpPr>
              <p:cNvPr id="437" name="Google Shape;437;p14">
                <a:extLst>
                  <a:ext uri="{FF2B5EF4-FFF2-40B4-BE49-F238E27FC236}">
                    <a16:creationId xmlns:a16="http://schemas.microsoft.com/office/drawing/2014/main" id="{53A91C59-C433-20A0-CECF-8692581CD429}"/>
                  </a:ext>
                </a:extLst>
              </p:cNvPr>
              <p:cNvSpPr txBox="1"/>
              <p:nvPr/>
            </p:nvSpPr>
            <p:spPr>
              <a:xfrm>
                <a:off x="7488397" y="3015303"/>
                <a:ext cx="1306768" cy="29260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l-PL" sz="2000" b="1" dirty="0">
                    <a:solidFill>
                      <a:srgbClr val="C00000"/>
                    </a:solidFill>
                    <a:ea typeface="Calibri"/>
                    <a:cs typeface="Calibri"/>
                    <a:sym typeface="Calibri"/>
                  </a:rPr>
                  <a:t>GQR +GDR</a:t>
                </a:r>
                <a:endParaRPr sz="2400" dirty="0"/>
              </a:p>
            </p:txBody>
          </p:sp>
        </p:grpSp>
        <p:sp>
          <p:nvSpPr>
            <p:cNvPr id="424" name="Google Shape;424;p14">
              <a:extLst>
                <a:ext uri="{FF2B5EF4-FFF2-40B4-BE49-F238E27FC236}">
                  <a16:creationId xmlns:a16="http://schemas.microsoft.com/office/drawing/2014/main" id="{482F6CE2-FED2-6CAD-BEB6-375ED26E0858}"/>
                </a:ext>
              </a:extLst>
            </p:cNvPr>
            <p:cNvSpPr txBox="1"/>
            <p:nvPr/>
          </p:nvSpPr>
          <p:spPr>
            <a:xfrm>
              <a:off x="5776622" y="1947776"/>
              <a:ext cx="5951414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000" b="1" noProof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Preliminary data 50% of statisctics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58614A10-4DA2-5A0E-7C09-78A6FDB0C3BB}"/>
              </a:ext>
            </a:extLst>
          </p:cNvPr>
          <p:cNvSpPr txBox="1"/>
          <p:nvPr/>
        </p:nvSpPr>
        <p:spPr>
          <a:xfrm>
            <a:off x="9706943" y="2357622"/>
            <a:ext cx="12865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dirty="0">
                <a:solidFill>
                  <a:srgbClr val="FF0000"/>
                </a:solidFill>
              </a:rPr>
              <a:t>High Energy Part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171FC56-01E8-B94D-58EC-F23755C4351F}"/>
              </a:ext>
            </a:extLst>
          </p:cNvPr>
          <p:cNvSpPr txBox="1"/>
          <p:nvPr/>
        </p:nvSpPr>
        <p:spPr>
          <a:xfrm>
            <a:off x="8636000" y="6070600"/>
            <a:ext cx="30837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Courtesy of S. Panwar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5C76A8F-2699-A1BD-2F42-4F92150A4AC0}"/>
              </a:ext>
            </a:extLst>
          </p:cNvPr>
          <p:cNvSpPr/>
          <p:nvPr/>
        </p:nvSpPr>
        <p:spPr>
          <a:xfrm>
            <a:off x="8286749" y="3709691"/>
            <a:ext cx="1420193" cy="1737445"/>
          </a:xfrm>
          <a:prstGeom prst="rect">
            <a:avLst/>
          </a:prstGeom>
          <a:gradFill flip="none" rotWithShape="1">
            <a:gsLst>
              <a:gs pos="0">
                <a:srgbClr val="C00000">
                  <a:alpha val="9920"/>
                </a:srgbClr>
              </a:gs>
              <a:gs pos="50000">
                <a:srgbClr val="F998A3">
                  <a:alpha val="21343"/>
                </a:srgbClr>
              </a:gs>
              <a:gs pos="100000">
                <a:srgbClr val="C00000">
                  <a:tint val="23500"/>
                  <a:satMod val="160000"/>
                  <a:alpha val="36000"/>
                </a:srgbClr>
              </a:gs>
            </a:gsLst>
            <a:lin ang="2700000" scaled="1"/>
            <a:tileRect/>
          </a:gra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460795-C43F-822D-BE63-006B41EDA918}"/>
              </a:ext>
            </a:extLst>
          </p:cNvPr>
          <p:cNvSpPr txBox="1"/>
          <p:nvPr/>
        </p:nvSpPr>
        <p:spPr>
          <a:xfrm rot="19467670">
            <a:off x="6489696" y="4206599"/>
            <a:ext cx="2310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cap="all" dirty="0">
                <a:solidFill>
                  <a:schemeClr val="bg2">
                    <a:lumMod val="90000"/>
                  </a:schemeClr>
                </a:solidFill>
              </a:rPr>
              <a:t>Preliminary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175148C-9626-FCFE-3E68-AD7075174F27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29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D91D738B-0352-747A-AEED-3D71FC3FF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DCDFD31D-D973-1335-3F8A-0CC0658D6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133059225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10"/>
          <p:cNvSpPr txBox="1"/>
          <p:nvPr/>
        </p:nvSpPr>
        <p:spPr>
          <a:xfrm>
            <a:off x="432486" y="1655804"/>
            <a:ext cx="11331145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2400" dirty="0">
                <a:ea typeface="Calibri"/>
                <a:cs typeface="Calibri"/>
                <a:sym typeface="Calibri"/>
              </a:rPr>
              <a:t>DWBA </a:t>
            </a:r>
            <a:r>
              <a:rPr lang="pl-PL" sz="2400" dirty="0" err="1">
                <a:ea typeface="Calibri"/>
                <a:cs typeface="Calibri"/>
                <a:sym typeface="Calibri"/>
              </a:rPr>
              <a:t>calcualtions</a:t>
            </a:r>
            <a:r>
              <a:rPr lang="pl-PL" sz="2400" dirty="0">
                <a:ea typeface="Calibri"/>
                <a:cs typeface="Calibri"/>
                <a:sym typeface="Calibri"/>
              </a:rPr>
              <a:t> with </a:t>
            </a:r>
            <a:r>
              <a:rPr lang="pl-PL" sz="2400" b="1" dirty="0">
                <a:solidFill>
                  <a:schemeClr val="accent2"/>
                </a:solidFill>
                <a:ea typeface="Calibri"/>
                <a:cs typeface="Calibri"/>
                <a:sym typeface="Calibri"/>
              </a:rPr>
              <a:t>FRESCO </a:t>
            </a:r>
            <a:r>
              <a:rPr lang="pl-PL" sz="2400" b="1" dirty="0" err="1">
                <a:solidFill>
                  <a:schemeClr val="accent2"/>
                </a:solidFill>
                <a:ea typeface="Calibri"/>
                <a:cs typeface="Calibri"/>
                <a:sym typeface="Calibri"/>
              </a:rPr>
              <a:t>code</a:t>
            </a:r>
            <a:endParaRPr sz="2400" b="1" dirty="0">
              <a:solidFill>
                <a:schemeClr val="accent2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900294-D462-3113-2D9D-FFE93EC18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T" dirty="0"/>
              <a:t>Elastic cross section: </a:t>
            </a:r>
            <a:r>
              <a:rPr lang="en-IT" baseline="30000" dirty="0"/>
              <a:t>208</a:t>
            </a:r>
            <a:r>
              <a:rPr lang="en-IT" dirty="0"/>
              <a:t>P</a:t>
            </a:r>
            <a:r>
              <a:rPr lang="en-IT" cap="none" dirty="0"/>
              <a:t>b</a:t>
            </a:r>
            <a:r>
              <a:rPr lang="en-IT" dirty="0"/>
              <a:t> &amp; </a:t>
            </a:r>
            <a:r>
              <a:rPr lang="en-IT" baseline="30000" dirty="0"/>
              <a:t>120</a:t>
            </a:r>
            <a:r>
              <a:rPr lang="en-IT" dirty="0"/>
              <a:t>S</a:t>
            </a:r>
            <a:r>
              <a:rPr lang="en-IT" cap="none" dirty="0"/>
              <a:t>n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1D8BF7E-ECD6-CD3E-0E5B-C33140E8606C}"/>
              </a:ext>
            </a:extLst>
          </p:cNvPr>
          <p:cNvGrpSpPr/>
          <p:nvPr/>
        </p:nvGrpSpPr>
        <p:grpSpPr>
          <a:xfrm>
            <a:off x="322612" y="2497455"/>
            <a:ext cx="5376925" cy="3816000"/>
            <a:chOff x="446182" y="2497455"/>
            <a:chExt cx="5376925" cy="3816000"/>
          </a:xfrm>
        </p:grpSpPr>
        <p:pic>
          <p:nvPicPr>
            <p:cNvPr id="365" name="Google Shape;365;p10" descr="Graph1"/>
            <p:cNvPicPr preferRelativeResize="0">
              <a:picLocks noChangeAspect="1"/>
            </p:cNvPicPr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46182" y="2497455"/>
              <a:ext cx="5376925" cy="38160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00AA67E2-CA24-9097-8C4D-78DABBCCFA4A}"/>
                </a:ext>
              </a:extLst>
            </p:cNvPr>
            <p:cNvCxnSpPr/>
            <p:nvPr/>
          </p:nvCxnSpPr>
          <p:spPr>
            <a:xfrm>
              <a:off x="1309816" y="2509812"/>
              <a:ext cx="4420800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8FD9879A-3E3B-9190-A0A5-88A985E3D818}"/>
                </a:ext>
              </a:extLst>
            </p:cNvPr>
            <p:cNvCxnSpPr>
              <a:cxnSpLocks/>
            </p:cNvCxnSpPr>
            <p:nvPr/>
          </p:nvCxnSpPr>
          <p:spPr>
            <a:xfrm>
              <a:off x="5733535" y="2509803"/>
              <a:ext cx="0" cy="327600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8B36CC69-DC80-E046-31EE-EA8BA1BCAAB8}"/>
              </a:ext>
            </a:extLst>
          </p:cNvPr>
          <p:cNvSpPr txBox="1"/>
          <p:nvPr/>
        </p:nvSpPr>
        <p:spPr>
          <a:xfrm>
            <a:off x="683282" y="2129785"/>
            <a:ext cx="541477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Helvetica" pitchFamily="2" charset="0"/>
              </a:rPr>
              <a:t>p</a:t>
            </a:r>
            <a:r>
              <a:rPr lang="en-IT" dirty="0">
                <a:latin typeface="Helvetica" pitchFamily="2" charset="0"/>
              </a:rPr>
              <a:t> + </a:t>
            </a:r>
            <a:r>
              <a:rPr lang="en-IT" baseline="30000" dirty="0">
                <a:latin typeface="Helvetica" pitchFamily="2" charset="0"/>
              </a:rPr>
              <a:t>208</a:t>
            </a:r>
            <a:r>
              <a:rPr lang="en-IT" dirty="0">
                <a:latin typeface="Helvetica" pitchFamily="2" charset="0"/>
              </a:rPr>
              <a:t>Pb @ 155 MeV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99D7F59-5157-E930-D4A6-153E802B3AE2}"/>
              </a:ext>
            </a:extLst>
          </p:cNvPr>
          <p:cNvGrpSpPr/>
          <p:nvPr/>
        </p:nvGrpSpPr>
        <p:grpSpPr>
          <a:xfrm>
            <a:off x="5650366" y="2282418"/>
            <a:ext cx="6188697" cy="3968817"/>
            <a:chOff x="5650366" y="2282418"/>
            <a:chExt cx="6188697" cy="3968817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DD9B2F50-306E-74C4-B727-496080D54EBB}"/>
                </a:ext>
              </a:extLst>
            </p:cNvPr>
            <p:cNvGrpSpPr/>
            <p:nvPr/>
          </p:nvGrpSpPr>
          <p:grpSpPr>
            <a:xfrm>
              <a:off x="5650366" y="2282418"/>
              <a:ext cx="6188697" cy="3968817"/>
              <a:chOff x="5650366" y="2282418"/>
              <a:chExt cx="6188697" cy="3968817"/>
            </a:xfrm>
          </p:grpSpPr>
          <p:pic>
            <p:nvPicPr>
              <p:cNvPr id="367" name="Google Shape;367;p10"/>
              <p:cNvPicPr preferRelativeResize="0">
                <a:picLocks noChangeAspect="1"/>
              </p:cNvPicPr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5786034" y="2282418"/>
                <a:ext cx="6053029" cy="3852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9605B0D-3BFD-B318-EB91-0A33BEC96BD8}"/>
                  </a:ext>
                </a:extLst>
              </p:cNvPr>
              <p:cNvSpPr txBox="1"/>
              <p:nvPr/>
            </p:nvSpPr>
            <p:spPr>
              <a:xfrm>
                <a:off x="6227805" y="5912681"/>
                <a:ext cx="5535826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T" sz="1600" dirty="0">
                    <a:latin typeface="Helvetica" pitchFamily="2" charset="0"/>
                  </a:rPr>
                  <a:t>Theta [deg]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" name="TextBox 18">
                    <a:extLst>
                      <a:ext uri="{FF2B5EF4-FFF2-40B4-BE49-F238E27FC236}">
                        <a16:creationId xmlns:a16="http://schemas.microsoft.com/office/drawing/2014/main" id="{2CB5C1A6-8426-1D29-6EF1-20A96452D39F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4175468" y="3959995"/>
                    <a:ext cx="3288349" cy="338554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 xmlns:m="http://schemas.openxmlformats.org/officeDocument/2006/math">
                        <m:f>
                          <m:fPr>
                            <m:type m:val="lin"/>
                            <m:ctrlPr>
                              <a:rPr lang="en-IT" sz="16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it-IT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num>
                          <m:den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m:rPr>
                                <m:sty m:val="p"/>
                              </m:rPr>
                              <a:rPr lang="el-GR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Ω</m:t>
                            </m:r>
                          </m:den>
                        </m:f>
                      </m:oMath>
                    </a14:m>
                    <a:r>
                      <a:rPr lang="en-IT" sz="1600" dirty="0">
                        <a:latin typeface="Helvetica" pitchFamily="2" charset="0"/>
                      </a:rPr>
                      <a:t> [mb/sr]</a:t>
                    </a:r>
                  </a:p>
                </p:txBody>
              </p:sp>
            </mc:Choice>
            <mc:Fallback xmlns="">
              <p:sp>
                <p:nvSpPr>
                  <p:cNvPr id="19" name="TextBox 18">
                    <a:extLst>
                      <a:ext uri="{FF2B5EF4-FFF2-40B4-BE49-F238E27FC236}">
                        <a16:creationId xmlns:a16="http://schemas.microsoft.com/office/drawing/2014/main" id="{2CB5C1A6-8426-1D29-6EF1-20A96452D39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6200000">
                    <a:off x="4175468" y="3959995"/>
                    <a:ext cx="3288349" cy="338554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107143" r="-175000"/>
                    </a:stretch>
                  </a:blipFill>
                </p:spPr>
                <p:txBody>
                  <a:bodyPr/>
                  <a:lstStyle/>
                  <a:p>
                    <a:r>
                      <a:rPr lang="en-IT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F365006-3776-8259-CCD2-9D23D3D1335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335858" y="2537985"/>
              <a:ext cx="3344823" cy="648000"/>
              <a:chOff x="3867150" y="2997200"/>
              <a:chExt cx="4457700" cy="863600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0C37ED44-32B8-FEF6-A666-A03F294EED7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867150" y="2997200"/>
                <a:ext cx="4457700" cy="863600"/>
              </a:xfrm>
              <a:prstGeom prst="rect">
                <a:avLst/>
              </a:prstGeom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2D7CC3D-2887-EA3C-0B9F-52E51CE56F29}"/>
                  </a:ext>
                </a:extLst>
              </p:cNvPr>
              <p:cNvSpPr txBox="1"/>
              <p:nvPr/>
            </p:nvSpPr>
            <p:spPr>
              <a:xfrm>
                <a:off x="6559032" y="3369749"/>
                <a:ext cx="1502438" cy="45119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IT" sz="1600" dirty="0">
                    <a:latin typeface="Helvetica" pitchFamily="2" charset="0"/>
                  </a:rPr>
                  <a:t>36.755)</a:t>
                </a:r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55CACB4-A906-31DB-A493-64B48D2A10A2}"/>
                  </a:ext>
                </a:extLst>
              </p:cNvPr>
              <p:cNvSpPr txBox="1"/>
              <p:nvPr/>
            </p:nvSpPr>
            <p:spPr>
              <a:xfrm>
                <a:off x="6227805" y="2134823"/>
                <a:ext cx="5414776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>
                    <a:latin typeface="Helvetica" pitchFamily="2" charset="0"/>
                  </a:rPr>
                  <a:t>p</a:t>
                </a:r>
                <a:r>
                  <a:rPr lang="en-IT" dirty="0">
                    <a:latin typeface="Helvetica" pitchFamily="2" charset="0"/>
                  </a:rPr>
                  <a:t> + </a:t>
                </a:r>
                <a:r>
                  <a:rPr lang="en-IT" baseline="30000" dirty="0">
                    <a:latin typeface="Helvetica" pitchFamily="2" charset="0"/>
                  </a:rPr>
                  <a:t>120</a:t>
                </a:r>
                <a:r>
                  <a:rPr lang="en-IT" dirty="0">
                    <a:latin typeface="Helvetica" pitchFamily="2" charset="0"/>
                  </a:rPr>
                  <a:t>Sn @ 200 MeV |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T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IT" dirty="0">
                    <a:latin typeface="Helvetica" pitchFamily="2" charset="0"/>
                  </a:rPr>
                  <a:t>/N = 0.0012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55CACB4-A906-31DB-A493-64B48D2A10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7805" y="2134823"/>
                <a:ext cx="5414776" cy="369332"/>
              </a:xfrm>
              <a:prstGeom prst="rect">
                <a:avLst/>
              </a:prstGeom>
              <a:blipFill>
                <a:blip r:embed="rId7"/>
                <a:stretch>
                  <a:fillRect t="-6667" b="-2333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08928594-9C36-078A-02F8-570025352417}"/>
              </a:ext>
            </a:extLst>
          </p:cNvPr>
          <p:cNvSpPr txBox="1"/>
          <p:nvPr/>
        </p:nvSpPr>
        <p:spPr>
          <a:xfrm>
            <a:off x="8636000" y="6070600"/>
            <a:ext cx="30837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Courtesy of M. Ciema</a:t>
            </a:r>
            <a:r>
              <a:rPr lang="en-GB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ł</a:t>
            </a:r>
            <a:r>
              <a:rPr lang="en-IT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C6B4339-BBAB-CE23-012F-962F468BB438}"/>
              </a:ext>
            </a:extLst>
          </p:cNvPr>
          <p:cNvSpPr txBox="1"/>
          <p:nvPr/>
        </p:nvSpPr>
        <p:spPr>
          <a:xfrm rot="19467670">
            <a:off x="6128870" y="4795786"/>
            <a:ext cx="2310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cap="all" dirty="0">
                <a:solidFill>
                  <a:schemeClr val="bg2">
                    <a:lumMod val="90000"/>
                  </a:schemeClr>
                </a:solidFill>
              </a:rPr>
              <a:t>Preliminary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507FFD5-03A5-E45F-414C-0085F2C61057}"/>
              </a:ext>
            </a:extLst>
          </p:cNvPr>
          <p:cNvSpPr txBox="1"/>
          <p:nvPr/>
        </p:nvSpPr>
        <p:spPr>
          <a:xfrm rot="19467670">
            <a:off x="1022879" y="4158829"/>
            <a:ext cx="2310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cap="all" dirty="0">
                <a:solidFill>
                  <a:schemeClr val="bg2">
                    <a:lumMod val="90000"/>
                  </a:schemeClr>
                </a:solidFill>
              </a:rPr>
              <a:t>Preliminary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BC3C977-2DCA-A636-3AE7-017681B246D5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30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F5127B-BA7E-7E1E-FCF8-6CF5F395E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558E35-56AC-FE55-8894-CEBB90FD1B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ACFE6A-0057-82AF-D704-2FC4544DD2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60CD3-4215-C659-C908-B03035AA9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Comparison with osaka data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5AAC39A-9482-853A-50EB-BDB6700FA7E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941"/>
          <a:stretch>
            <a:fillRect/>
          </a:stretch>
        </p:blipFill>
        <p:spPr>
          <a:xfrm>
            <a:off x="2888333" y="1660944"/>
            <a:ext cx="2735933" cy="4680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7D32B18-FC1B-A114-D0DD-AD4A1BC982F8}"/>
              </a:ext>
            </a:extLst>
          </p:cNvPr>
          <p:cNvSpPr txBox="1"/>
          <p:nvPr/>
        </p:nvSpPr>
        <p:spPr>
          <a:xfrm>
            <a:off x="468803" y="2662116"/>
            <a:ext cx="254983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t">
              <a:lnSpc>
                <a:spcPct val="120000"/>
              </a:lnSpc>
            </a:pPr>
            <a:r>
              <a:rPr lang="en-GB" sz="2000" dirty="0"/>
              <a:t>It was previously measured in Osaka for </a:t>
            </a:r>
            <a:r>
              <a:rPr lang="en-GB" sz="2000" b="1" baseline="30000" dirty="0">
                <a:solidFill>
                  <a:srgbClr val="0070C0"/>
                </a:solidFill>
              </a:rPr>
              <a:t>120</a:t>
            </a:r>
            <a:r>
              <a:rPr lang="en-GB" sz="2000" b="1" dirty="0">
                <a:solidFill>
                  <a:srgbClr val="0070C0"/>
                </a:solidFill>
              </a:rPr>
              <a:t>Sn at 200 MeV </a:t>
            </a:r>
            <a:r>
              <a:rPr lang="en-GB" sz="2000" dirty="0"/>
              <a:t>(same nucleus and same energy).  We can compare our data with those results.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3E161D-08E3-1B5E-68D3-81CB3962D144}"/>
              </a:ext>
            </a:extLst>
          </p:cNvPr>
          <p:cNvSpPr txBox="1"/>
          <p:nvPr/>
        </p:nvSpPr>
        <p:spPr>
          <a:xfrm>
            <a:off x="8636000" y="6070600"/>
            <a:ext cx="30837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Courtesy of M. Ciema</a:t>
            </a:r>
            <a:r>
              <a:rPr lang="en-GB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ł</a:t>
            </a:r>
            <a:r>
              <a:rPr lang="en-IT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C2C5489-43E9-0B33-E9F7-85EDA90A2EE4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31</a:t>
            </a:r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83796416-EFE4-EED2-D435-F32B0A9D1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294FD538-84B5-060B-8283-4CCCB516D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2441572862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1B5D8E-4D8E-1C9E-5C98-F4558AD0B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Comparison with osaka data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03B5AB3-62E3-E59C-1F68-8DEEA9355F78}"/>
              </a:ext>
            </a:extLst>
          </p:cNvPr>
          <p:cNvGrpSpPr/>
          <p:nvPr/>
        </p:nvGrpSpPr>
        <p:grpSpPr>
          <a:xfrm>
            <a:off x="5670469" y="1808096"/>
            <a:ext cx="5796281" cy="4500000"/>
            <a:chOff x="4941797" y="1693792"/>
            <a:chExt cx="5796281" cy="4571350"/>
          </a:xfrm>
        </p:grpSpPr>
        <p:graphicFrame>
          <p:nvGraphicFramePr>
            <p:cNvPr id="3" name="Wykres 3">
              <a:extLst>
                <a:ext uri="{FF2B5EF4-FFF2-40B4-BE49-F238E27FC236}">
                  <a16:creationId xmlns:a16="http://schemas.microsoft.com/office/drawing/2014/main" id="{EEAC4418-5D3E-704B-8C6D-7D3F4B988DD1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986905706"/>
                </p:ext>
              </p:extLst>
            </p:nvPr>
          </p:nvGraphicFramePr>
          <p:xfrm>
            <a:off x="4941797" y="1693792"/>
            <a:ext cx="5796281" cy="457135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F216320-EFAD-1710-BCE0-F333C786EDEA}"/>
                </a:ext>
              </a:extLst>
            </p:cNvPr>
            <p:cNvSpPr txBox="1"/>
            <p:nvPr/>
          </p:nvSpPr>
          <p:spPr>
            <a:xfrm>
              <a:off x="8858250" y="2501700"/>
              <a:ext cx="107156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IT" dirty="0">
                  <a:latin typeface="Calibri" panose="020F0502020204030204" pitchFamily="34" charset="0"/>
                  <a:cs typeface="Calibri" panose="020F0502020204030204" pitchFamily="34" charset="0"/>
                </a:rPr>
                <a:t>Krakow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B7C12F2-777D-085B-B64F-672E207DC7EE}"/>
                </a:ext>
              </a:extLst>
            </p:cNvPr>
            <p:cNvSpPr/>
            <p:nvPr/>
          </p:nvSpPr>
          <p:spPr>
            <a:xfrm>
              <a:off x="8858250" y="2883933"/>
              <a:ext cx="1071563" cy="2021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3B724D1A-755D-99AB-DE29-117AF5FC03D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941"/>
          <a:stretch>
            <a:fillRect/>
          </a:stretch>
        </p:blipFill>
        <p:spPr>
          <a:xfrm>
            <a:off x="2888333" y="1660944"/>
            <a:ext cx="2735933" cy="4680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79C781B-6096-7C41-1C45-0EE722451293}"/>
              </a:ext>
            </a:extLst>
          </p:cNvPr>
          <p:cNvSpPr txBox="1"/>
          <p:nvPr/>
        </p:nvSpPr>
        <p:spPr>
          <a:xfrm>
            <a:off x="468803" y="2662116"/>
            <a:ext cx="254983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t">
              <a:lnSpc>
                <a:spcPct val="120000"/>
              </a:lnSpc>
            </a:pPr>
            <a:r>
              <a:rPr lang="en-GB" sz="2000" dirty="0"/>
              <a:t>It was previously measured in Osaka for </a:t>
            </a:r>
            <a:r>
              <a:rPr lang="en-GB" sz="2000" b="1" baseline="30000" dirty="0">
                <a:solidFill>
                  <a:srgbClr val="0070C0"/>
                </a:solidFill>
              </a:rPr>
              <a:t>120</a:t>
            </a:r>
            <a:r>
              <a:rPr lang="en-GB" sz="2000" b="1" dirty="0">
                <a:solidFill>
                  <a:srgbClr val="0070C0"/>
                </a:solidFill>
              </a:rPr>
              <a:t>Sn at 200 MeV </a:t>
            </a:r>
            <a:r>
              <a:rPr lang="en-GB" sz="2000" dirty="0"/>
              <a:t>(same nucleus and same energy).  We can compare our data with those results.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C2D3C7-5BE6-D0CB-9CD9-C219287BA9BC}"/>
              </a:ext>
            </a:extLst>
          </p:cNvPr>
          <p:cNvSpPr/>
          <p:nvPr/>
        </p:nvSpPr>
        <p:spPr>
          <a:xfrm>
            <a:off x="3826898" y="1786892"/>
            <a:ext cx="648000" cy="334325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  <a:alpha val="20000"/>
                </a:schemeClr>
              </a:gs>
              <a:gs pos="50000">
                <a:schemeClr val="accent1">
                  <a:lumMod val="20000"/>
                  <a:lumOff val="80000"/>
                  <a:alpha val="30000"/>
                </a:schemeClr>
              </a:gs>
              <a:gs pos="100000">
                <a:schemeClr val="accent1">
                  <a:tint val="23500"/>
                  <a:satMod val="160000"/>
                  <a:alpha val="50000"/>
                </a:schemeClr>
              </a:gs>
            </a:gsLst>
            <a:lin ang="2700000" scaled="1"/>
            <a:tileRect/>
          </a:gra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T" dirty="0"/>
              <a:t>       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5CE538-FBF2-90F6-BEAC-2EB4D1D8D343}"/>
              </a:ext>
            </a:extLst>
          </p:cNvPr>
          <p:cNvSpPr txBox="1"/>
          <p:nvPr/>
        </p:nvSpPr>
        <p:spPr>
          <a:xfrm>
            <a:off x="8636000" y="6070600"/>
            <a:ext cx="30837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Courtesy of M. Ciema</a:t>
            </a:r>
            <a:r>
              <a:rPr lang="en-GB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ł</a:t>
            </a:r>
            <a:r>
              <a:rPr lang="en-IT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A76419-3641-DCD6-BE01-33CA8DFBBAB1}"/>
              </a:ext>
            </a:extLst>
          </p:cNvPr>
          <p:cNvSpPr txBox="1"/>
          <p:nvPr/>
        </p:nvSpPr>
        <p:spPr>
          <a:xfrm>
            <a:off x="9586922" y="1985862"/>
            <a:ext cx="107156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T" dirty="0">
                <a:latin typeface="Calibri" panose="020F0502020204030204" pitchFamily="34" charset="0"/>
                <a:cs typeface="Calibri" panose="020F0502020204030204" pitchFamily="34" charset="0"/>
              </a:rPr>
              <a:t>Osaka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0549BE-7874-12BE-DEB9-5C987E14F7A3}"/>
              </a:ext>
            </a:extLst>
          </p:cNvPr>
          <p:cNvSpPr txBox="1"/>
          <p:nvPr/>
        </p:nvSpPr>
        <p:spPr>
          <a:xfrm rot="19467670">
            <a:off x="6613144" y="4489879"/>
            <a:ext cx="2310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cap="all" dirty="0">
                <a:solidFill>
                  <a:schemeClr val="bg2">
                    <a:lumMod val="90000"/>
                  </a:schemeClr>
                </a:solidFill>
              </a:rPr>
              <a:t>Preliminary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E84B68-0767-5D6D-E9FC-4FC1003B7A04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31</a:t>
            </a:r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D01AED5F-6375-A095-CEE3-4CE4CECDE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B8BFA3F5-0A30-F7FE-AB7D-DF8CC4734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1150484078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2">
          <a:extLst>
            <a:ext uri="{FF2B5EF4-FFF2-40B4-BE49-F238E27FC236}">
              <a16:creationId xmlns:a16="http://schemas.microsoft.com/office/drawing/2014/main" id="{BC6E7B79-759F-0D6B-D71A-5971DEFC37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AAA0B-B8CB-EBF4-6670-18A701907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cap="none" noProof="1"/>
              <a:t>γ</a:t>
            </a:r>
            <a:r>
              <a:rPr lang="en-GB" noProof="1"/>
              <a:t>-ray angular distribution</a:t>
            </a:r>
          </a:p>
        </p:txBody>
      </p:sp>
      <p:pic>
        <p:nvPicPr>
          <p:cNvPr id="3" name="Picture 2" descr="C:\MARYSIA\hector_CCB\inside_the_chamber_2019.JPG">
            <a:extLst>
              <a:ext uri="{FF2B5EF4-FFF2-40B4-BE49-F238E27FC236}">
                <a16:creationId xmlns:a16="http://schemas.microsoft.com/office/drawing/2014/main" id="{B87BF965-AA0A-9C86-6F00-99166BBD86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64"/>
          <a:stretch/>
        </p:blipFill>
        <p:spPr bwMode="auto">
          <a:xfrm>
            <a:off x="482574" y="2875553"/>
            <a:ext cx="4665828" cy="342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C514F76-B17C-0E7C-43F4-AACFE1CABBEB}"/>
              </a:ext>
            </a:extLst>
          </p:cNvPr>
          <p:cNvCxnSpPr>
            <a:cxnSpLocks/>
          </p:cNvCxnSpPr>
          <p:nvPr/>
        </p:nvCxnSpPr>
        <p:spPr>
          <a:xfrm>
            <a:off x="914400" y="4585553"/>
            <a:ext cx="1257300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FCA4935-9D2D-4874-C01C-B636E9386196}"/>
              </a:ext>
            </a:extLst>
          </p:cNvPr>
          <p:cNvCxnSpPr>
            <a:cxnSpLocks/>
            <a:endCxn id="11" idx="2"/>
          </p:cNvCxnSpPr>
          <p:nvPr/>
        </p:nvCxnSpPr>
        <p:spPr>
          <a:xfrm flipV="1">
            <a:off x="2171700" y="4442922"/>
            <a:ext cx="1395421" cy="14263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94F22D52-D945-2C83-7FDE-8B5FCD712FA2}"/>
              </a:ext>
            </a:extLst>
          </p:cNvPr>
          <p:cNvSpPr>
            <a:spLocks noChangeAspect="1"/>
          </p:cNvSpPr>
          <p:nvPr/>
        </p:nvSpPr>
        <p:spPr>
          <a:xfrm>
            <a:off x="757238" y="4486277"/>
            <a:ext cx="180000" cy="180000"/>
          </a:xfrm>
          <a:prstGeom prst="ellipse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3278FAD-17EA-5F1C-AEBD-3526B20CFE73}"/>
              </a:ext>
            </a:extLst>
          </p:cNvPr>
          <p:cNvSpPr>
            <a:spLocks noChangeAspect="1"/>
          </p:cNvSpPr>
          <p:nvPr/>
        </p:nvSpPr>
        <p:spPr>
          <a:xfrm>
            <a:off x="3567121" y="4352922"/>
            <a:ext cx="180000" cy="180000"/>
          </a:xfrm>
          <a:prstGeom prst="ellipse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CD8762D-EE97-B8B2-EB1B-333B83C92B5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 rot="3367948">
            <a:off x="1339194" y="3915956"/>
            <a:ext cx="1188000" cy="330200"/>
          </a:xfrm>
          <a:prstGeom prst="rect">
            <a:avLst/>
          </a:prstGeom>
        </p:spPr>
      </p:pic>
      <p:sp>
        <p:nvSpPr>
          <p:cNvPr id="14" name="Triangle 13">
            <a:extLst>
              <a:ext uri="{FF2B5EF4-FFF2-40B4-BE49-F238E27FC236}">
                <a16:creationId xmlns:a16="http://schemas.microsoft.com/office/drawing/2014/main" id="{30C94469-F8D2-FF72-C01E-947420996470}"/>
              </a:ext>
            </a:extLst>
          </p:cNvPr>
          <p:cNvSpPr/>
          <p:nvPr/>
        </p:nvSpPr>
        <p:spPr>
          <a:xfrm rot="20352738">
            <a:off x="1525198" y="3378869"/>
            <a:ext cx="216000" cy="252000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902BF023-449E-0EE5-3942-D9033C82AAA8}"/>
              </a:ext>
            </a:extLst>
          </p:cNvPr>
          <p:cNvSpPr/>
          <p:nvPr/>
        </p:nvSpPr>
        <p:spPr>
          <a:xfrm>
            <a:off x="1933194" y="4081056"/>
            <a:ext cx="709994" cy="748119"/>
          </a:xfrm>
          <a:prstGeom prst="arc">
            <a:avLst>
              <a:gd name="adj1" fmla="val 14442966"/>
              <a:gd name="adj2" fmla="val 0"/>
            </a:avLst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414ED6F-AE34-C59A-088B-1D0BD3346092}"/>
                  </a:ext>
                </a:extLst>
              </p:cNvPr>
              <p:cNvSpPr txBox="1"/>
              <p:nvPr/>
            </p:nvSpPr>
            <p:spPr>
              <a:xfrm>
                <a:off x="2328863" y="3738769"/>
                <a:ext cx="62865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T" sz="2800" b="1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𝜽</m:t>
                      </m:r>
                    </m:oMath>
                  </m:oMathPara>
                </a14:m>
                <a:endParaRPr lang="en-IT" sz="2800" b="1" dirty="0">
                  <a:solidFill>
                    <a:schemeClr val="accent5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414ED6F-AE34-C59A-088B-1D0BD33460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8863" y="3738769"/>
                <a:ext cx="628650" cy="5232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5EE03C4A-246F-A6DC-25D6-B546AB5B21ED}"/>
              </a:ext>
            </a:extLst>
          </p:cNvPr>
          <p:cNvSpPr txBox="1"/>
          <p:nvPr/>
        </p:nvSpPr>
        <p:spPr>
          <a:xfrm>
            <a:off x="3383814" y="4476532"/>
            <a:ext cx="6143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p</a:t>
            </a:r>
            <a:r>
              <a:rPr lang="en-IT" sz="2400" b="1" dirty="0">
                <a:solidFill>
                  <a:srgbClr val="FF0000"/>
                </a:solidFill>
              </a:rPr>
              <a:t>’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AA5F35F-B350-29CD-6A1E-92425912B838}"/>
                  </a:ext>
                </a:extLst>
              </p:cNvPr>
              <p:cNvSpPr txBox="1"/>
              <p:nvPr/>
            </p:nvSpPr>
            <p:spPr>
              <a:xfrm>
                <a:off x="1633198" y="3161494"/>
                <a:ext cx="62865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T" sz="2800" b="1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𝜸</m:t>
                      </m:r>
                    </m:oMath>
                  </m:oMathPara>
                </a14:m>
                <a:endParaRPr lang="en-IT" sz="2800" b="1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AA5F35F-B350-29CD-6A1E-92425912B8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3198" y="3161494"/>
                <a:ext cx="628650" cy="523220"/>
              </a:xfrm>
              <a:prstGeom prst="rect">
                <a:avLst/>
              </a:prstGeom>
              <a:blipFill>
                <a:blip r:embed="rId6"/>
                <a:stretch>
                  <a:fillRect b="-1219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5380F2DF-7E36-DFB2-C092-C571F5B4B118}"/>
              </a:ext>
            </a:extLst>
          </p:cNvPr>
          <p:cNvSpPr txBox="1"/>
          <p:nvPr/>
        </p:nvSpPr>
        <p:spPr>
          <a:xfrm>
            <a:off x="482574" y="1639958"/>
            <a:ext cx="46658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>
              <a:lnSpc>
                <a:spcPct val="120000"/>
              </a:lnSpc>
            </a:pPr>
            <a:r>
              <a:rPr lang="en-IT" sz="2000" dirty="0"/>
              <a:t>The plaastic detector granularity allows us to extract the angular distribution (</a:t>
            </a:r>
            <a:r>
              <a:rPr lang="en-IT" sz="2000" b="1" dirty="0">
                <a:solidFill>
                  <a:srgbClr val="C00000"/>
                </a:solidFill>
              </a:rPr>
              <a:t>transition character</a:t>
            </a:r>
            <a:r>
              <a:rPr lang="en-IT" sz="2000" dirty="0"/>
              <a:t>).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0B7F15E-79EB-D54E-6D11-013C2B23964D}"/>
              </a:ext>
            </a:extLst>
          </p:cNvPr>
          <p:cNvSpPr txBox="1"/>
          <p:nvPr/>
        </p:nvSpPr>
        <p:spPr>
          <a:xfrm>
            <a:off x="8636000" y="6070600"/>
            <a:ext cx="30837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Courtesy of M. Ciema</a:t>
            </a:r>
            <a:r>
              <a:rPr lang="en-GB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ł</a:t>
            </a:r>
            <a:r>
              <a:rPr lang="en-IT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7E74F6-1857-F3A1-986F-513D5189021E}"/>
              </a:ext>
            </a:extLst>
          </p:cNvPr>
          <p:cNvSpPr txBox="1"/>
          <p:nvPr/>
        </p:nvSpPr>
        <p:spPr>
          <a:xfrm>
            <a:off x="678452" y="4585553"/>
            <a:ext cx="6143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p</a:t>
            </a:r>
            <a:endParaRPr lang="en-IT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8F6904-4DA2-66C0-7683-9AB74ABA43A5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32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FD37AC1-AB69-A98E-4341-EA0D198E5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C33D5176-9C94-4993-3EBD-5F3E3C869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419361973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4" name="Google Shape;484;p17"/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08136" y="1597094"/>
            <a:ext cx="6901290" cy="478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566C774-D702-C1F7-0655-4B7F2CF7E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cap="none" noProof="1"/>
              <a:t>γ</a:t>
            </a:r>
            <a:r>
              <a:rPr lang="en-GB" noProof="1"/>
              <a:t>-ray angular distribution</a:t>
            </a:r>
          </a:p>
        </p:txBody>
      </p:sp>
      <p:pic>
        <p:nvPicPr>
          <p:cNvPr id="3" name="Picture 2" descr="C:\MARYSIA\hector_CCB\inside_the_chamber_2019.JPG">
            <a:extLst>
              <a:ext uri="{FF2B5EF4-FFF2-40B4-BE49-F238E27FC236}">
                <a16:creationId xmlns:a16="http://schemas.microsoft.com/office/drawing/2014/main" id="{577B50A6-BEDC-12BB-7141-527ECB4BCD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64"/>
          <a:stretch/>
        </p:blipFill>
        <p:spPr bwMode="auto">
          <a:xfrm>
            <a:off x="482574" y="2875553"/>
            <a:ext cx="4665828" cy="342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164B783-C429-8F10-A9EC-F7E6E76E858A}"/>
              </a:ext>
            </a:extLst>
          </p:cNvPr>
          <p:cNvCxnSpPr>
            <a:cxnSpLocks/>
          </p:cNvCxnSpPr>
          <p:nvPr/>
        </p:nvCxnSpPr>
        <p:spPr>
          <a:xfrm>
            <a:off x="914400" y="4585553"/>
            <a:ext cx="1257300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BC9D0D5-C68F-F205-E675-774D1DA470AC}"/>
              </a:ext>
            </a:extLst>
          </p:cNvPr>
          <p:cNvCxnSpPr>
            <a:cxnSpLocks/>
            <a:endCxn id="11" idx="2"/>
          </p:cNvCxnSpPr>
          <p:nvPr/>
        </p:nvCxnSpPr>
        <p:spPr>
          <a:xfrm flipV="1">
            <a:off x="2171700" y="4442922"/>
            <a:ext cx="1395421" cy="14263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7AC488D8-7A90-6578-3F7D-5870BFBFAC5B}"/>
              </a:ext>
            </a:extLst>
          </p:cNvPr>
          <p:cNvSpPr>
            <a:spLocks noChangeAspect="1"/>
          </p:cNvSpPr>
          <p:nvPr/>
        </p:nvSpPr>
        <p:spPr>
          <a:xfrm>
            <a:off x="757238" y="4486277"/>
            <a:ext cx="180000" cy="180000"/>
          </a:xfrm>
          <a:prstGeom prst="ellipse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B94E003-07BB-B943-111F-C09E4EC4EB15}"/>
              </a:ext>
            </a:extLst>
          </p:cNvPr>
          <p:cNvSpPr>
            <a:spLocks noChangeAspect="1"/>
          </p:cNvSpPr>
          <p:nvPr/>
        </p:nvSpPr>
        <p:spPr>
          <a:xfrm>
            <a:off x="3567121" y="4352922"/>
            <a:ext cx="180000" cy="180000"/>
          </a:xfrm>
          <a:prstGeom prst="ellipse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CAC2147-FDDE-1473-57B9-9848317F3C8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 rot="3367948">
            <a:off x="1339194" y="3915956"/>
            <a:ext cx="1188000" cy="330200"/>
          </a:xfrm>
          <a:prstGeom prst="rect">
            <a:avLst/>
          </a:prstGeom>
        </p:spPr>
      </p:pic>
      <p:sp>
        <p:nvSpPr>
          <p:cNvPr id="14" name="Triangle 13">
            <a:extLst>
              <a:ext uri="{FF2B5EF4-FFF2-40B4-BE49-F238E27FC236}">
                <a16:creationId xmlns:a16="http://schemas.microsoft.com/office/drawing/2014/main" id="{1D4BD6B6-E23D-9E6D-DE3C-590B1D3D6D5C}"/>
              </a:ext>
            </a:extLst>
          </p:cNvPr>
          <p:cNvSpPr/>
          <p:nvPr/>
        </p:nvSpPr>
        <p:spPr>
          <a:xfrm rot="20352738">
            <a:off x="1525198" y="3378869"/>
            <a:ext cx="216000" cy="252000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1FA0E8CD-4814-6B12-E8EA-260016C7C2EB}"/>
              </a:ext>
            </a:extLst>
          </p:cNvPr>
          <p:cNvSpPr/>
          <p:nvPr/>
        </p:nvSpPr>
        <p:spPr>
          <a:xfrm>
            <a:off x="1933194" y="4081056"/>
            <a:ext cx="709994" cy="748119"/>
          </a:xfrm>
          <a:prstGeom prst="arc">
            <a:avLst>
              <a:gd name="adj1" fmla="val 14442966"/>
              <a:gd name="adj2" fmla="val 0"/>
            </a:avLst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69BFC8F-D764-C7AB-9551-01EF5165783C}"/>
                  </a:ext>
                </a:extLst>
              </p:cNvPr>
              <p:cNvSpPr txBox="1"/>
              <p:nvPr/>
            </p:nvSpPr>
            <p:spPr>
              <a:xfrm>
                <a:off x="2328863" y="3738769"/>
                <a:ext cx="62865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T" sz="2800" b="1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𝜽</m:t>
                      </m:r>
                    </m:oMath>
                  </m:oMathPara>
                </a14:m>
                <a:endParaRPr lang="en-IT" sz="2800" b="1" dirty="0">
                  <a:solidFill>
                    <a:schemeClr val="accent5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69BFC8F-D764-C7AB-9551-01EF516578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8863" y="3738769"/>
                <a:ext cx="628650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3768F8E3-EAE4-D425-316E-CA21ED196426}"/>
              </a:ext>
            </a:extLst>
          </p:cNvPr>
          <p:cNvSpPr txBox="1"/>
          <p:nvPr/>
        </p:nvSpPr>
        <p:spPr>
          <a:xfrm>
            <a:off x="3383814" y="4476532"/>
            <a:ext cx="6143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p</a:t>
            </a:r>
            <a:r>
              <a:rPr lang="en-IT" sz="2400" b="1" dirty="0">
                <a:solidFill>
                  <a:srgbClr val="FF0000"/>
                </a:solidFill>
              </a:rPr>
              <a:t>’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B013194-4CF9-62A1-C839-F127B2BA21C4}"/>
                  </a:ext>
                </a:extLst>
              </p:cNvPr>
              <p:cNvSpPr txBox="1"/>
              <p:nvPr/>
            </p:nvSpPr>
            <p:spPr>
              <a:xfrm>
                <a:off x="1633198" y="3161494"/>
                <a:ext cx="62865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T" sz="2800" b="1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𝜸</m:t>
                      </m:r>
                    </m:oMath>
                  </m:oMathPara>
                </a14:m>
                <a:endParaRPr lang="en-IT" sz="2800" b="1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B013194-4CF9-62A1-C839-F127B2BA21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3198" y="3161494"/>
                <a:ext cx="628650" cy="523220"/>
              </a:xfrm>
              <a:prstGeom prst="rect">
                <a:avLst/>
              </a:prstGeom>
              <a:blipFill>
                <a:blip r:embed="rId7"/>
                <a:stretch>
                  <a:fillRect b="-1219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B23E9E1-9F23-4D92-5743-7EB530A020C9}"/>
              </a:ext>
            </a:extLst>
          </p:cNvPr>
          <p:cNvCxnSpPr>
            <a:cxnSpLocks/>
          </p:cNvCxnSpPr>
          <p:nvPr/>
        </p:nvCxnSpPr>
        <p:spPr>
          <a:xfrm>
            <a:off x="11709426" y="3976805"/>
            <a:ext cx="0" cy="172080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7EE3E6E2-8552-6C5F-760A-4439D4E8E6F4}"/>
              </a:ext>
            </a:extLst>
          </p:cNvPr>
          <p:cNvSpPr txBox="1"/>
          <p:nvPr/>
        </p:nvSpPr>
        <p:spPr>
          <a:xfrm>
            <a:off x="482574" y="1639958"/>
            <a:ext cx="46658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>
              <a:lnSpc>
                <a:spcPct val="120000"/>
              </a:lnSpc>
            </a:pPr>
            <a:r>
              <a:rPr lang="en-IT" sz="2000" dirty="0"/>
              <a:t>The plaastic detector granularity allows us to extract the angular distribution (</a:t>
            </a:r>
            <a:r>
              <a:rPr lang="en-IT" sz="2000" b="1" dirty="0">
                <a:solidFill>
                  <a:srgbClr val="C00000"/>
                </a:solidFill>
              </a:rPr>
              <a:t>transition character</a:t>
            </a:r>
            <a:r>
              <a:rPr lang="en-IT" sz="2000" dirty="0"/>
              <a:t>).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2954A58-841C-B8CE-739B-3144C4F24436}"/>
              </a:ext>
            </a:extLst>
          </p:cNvPr>
          <p:cNvSpPr txBox="1"/>
          <p:nvPr/>
        </p:nvSpPr>
        <p:spPr>
          <a:xfrm>
            <a:off x="8636000" y="6070600"/>
            <a:ext cx="30837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Courtesy of M. Ciema</a:t>
            </a:r>
            <a:r>
              <a:rPr lang="en-GB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ł</a:t>
            </a:r>
            <a:r>
              <a:rPr lang="en-IT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4C2EEE-9DE9-89BA-C8C9-4590B2138A28}"/>
              </a:ext>
            </a:extLst>
          </p:cNvPr>
          <p:cNvSpPr txBox="1"/>
          <p:nvPr/>
        </p:nvSpPr>
        <p:spPr>
          <a:xfrm rot="19467670">
            <a:off x="5736844" y="3224886"/>
            <a:ext cx="2310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cap="all" dirty="0">
                <a:solidFill>
                  <a:schemeClr val="bg2">
                    <a:lumMod val="90000"/>
                  </a:schemeClr>
                </a:solidFill>
              </a:rPr>
              <a:t>Preliminary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A3B218-92E4-8E24-C500-950884A76F43}"/>
              </a:ext>
            </a:extLst>
          </p:cNvPr>
          <p:cNvSpPr txBox="1"/>
          <p:nvPr/>
        </p:nvSpPr>
        <p:spPr>
          <a:xfrm>
            <a:off x="678452" y="4585553"/>
            <a:ext cx="6143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p</a:t>
            </a:r>
            <a:endParaRPr lang="en-IT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60B97D-B8FD-6580-D616-9F3D06E74E4F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32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D053F9C9-5E27-0D73-DE06-23E41FCFC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1739FBFF-29DF-E59D-F249-38AD3E483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>
          <a:extLst>
            <a:ext uri="{FF2B5EF4-FFF2-40B4-BE49-F238E27FC236}">
              <a16:creationId xmlns:a16="http://schemas.microsoft.com/office/drawing/2014/main" id="{8A653C9F-AD21-5C4A-FD1A-E25A8FAA94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">
            <a:extLst>
              <a:ext uri="{FF2B5EF4-FFF2-40B4-BE49-F238E27FC236}">
                <a16:creationId xmlns:a16="http://schemas.microsoft.com/office/drawing/2014/main" id="{297A83E5-A56F-CABA-C19E-1122340A08AA}"/>
              </a:ext>
            </a:extLst>
          </p:cNvPr>
          <p:cNvSpPr/>
          <p:nvPr/>
        </p:nvSpPr>
        <p:spPr>
          <a:xfrm>
            <a:off x="3392530" y="1685945"/>
            <a:ext cx="8293223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fontAlgn="t">
              <a:lnSpc>
                <a:spcPct val="120000"/>
              </a:lnSpc>
            </a:pPr>
            <a:r>
              <a:rPr lang="en-IT" sz="2000" b="1" dirty="0">
                <a:solidFill>
                  <a:schemeClr val="accent2"/>
                </a:solidFill>
              </a:rPr>
              <a:t>First evidence of GQR observed in 1971</a:t>
            </a:r>
            <a:r>
              <a:rPr lang="en-IT" sz="2000" dirty="0"/>
              <a:t> via inelastic electron scattering, confirmed in 1972 and later with proton scattering. </a:t>
            </a:r>
          </a:p>
          <a:p>
            <a:pPr fontAlgn="t">
              <a:lnSpc>
                <a:spcPct val="120000"/>
              </a:lnSpc>
            </a:pPr>
            <a:r>
              <a:rPr lang="en-IT" sz="2000" dirty="0"/>
              <a:t>Observed in nuclei (16 ≤ A ≤ 238): </a:t>
            </a:r>
            <a:r>
              <a:rPr lang="en-IT" sz="2000" b="1" dirty="0">
                <a:solidFill>
                  <a:schemeClr val="accent6"/>
                </a:solidFill>
              </a:rPr>
              <a:t>fragmented strength in light nuclei</a:t>
            </a:r>
            <a:r>
              <a:rPr lang="en-IT" sz="2000" dirty="0"/>
              <a:t>, </a:t>
            </a:r>
            <a:r>
              <a:rPr lang="en-IT" sz="2000" b="1" dirty="0">
                <a:solidFill>
                  <a:schemeClr val="accent3"/>
                </a:solidFill>
              </a:rPr>
              <a:t>Gaussian/Lorentzian shape in heavy nuclei</a:t>
            </a:r>
            <a:r>
              <a:rPr lang="en-IT" sz="2000" dirty="0"/>
              <a:t>.</a:t>
            </a:r>
          </a:p>
        </p:txBody>
      </p:sp>
      <p:pic>
        <p:nvPicPr>
          <p:cNvPr id="98" name="Google Shape;98;p2">
            <a:extLst>
              <a:ext uri="{FF2B5EF4-FFF2-40B4-BE49-F238E27FC236}">
                <a16:creationId xmlns:a16="http://schemas.microsoft.com/office/drawing/2014/main" id="{FC64E337-BA24-C502-49E9-1A684A76950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4896" y="1619568"/>
            <a:ext cx="2451519" cy="47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2">
            <a:extLst>
              <a:ext uri="{FF2B5EF4-FFF2-40B4-BE49-F238E27FC236}">
                <a16:creationId xmlns:a16="http://schemas.microsoft.com/office/drawing/2014/main" id="{1A05D000-98A5-0E47-FAEA-8FB4184CC9A3}"/>
              </a:ext>
            </a:extLst>
          </p:cNvPr>
          <p:cNvSpPr/>
          <p:nvPr/>
        </p:nvSpPr>
        <p:spPr>
          <a:xfrm rot="16200000">
            <a:off x="-1744687" y="3840166"/>
            <a:ext cx="4752001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6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D.H. </a:t>
            </a:r>
            <a:r>
              <a:rPr lang="pl-PL" sz="1600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Youngblood</a:t>
            </a:r>
            <a:r>
              <a:rPr lang="pl-PL" sz="16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et al.,</a:t>
            </a:r>
            <a:r>
              <a:rPr lang="pl-PL" sz="1600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Phys</a:t>
            </a:r>
            <a:r>
              <a:rPr lang="pl-PL" sz="16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. </a:t>
            </a:r>
            <a:r>
              <a:rPr lang="pl-PL" sz="1600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Rev</a:t>
            </a:r>
            <a:r>
              <a:rPr lang="pl-PL" sz="16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. C15, 1644 (1977)</a:t>
            </a:r>
            <a:endParaRPr sz="2400" dirty="0"/>
          </a:p>
        </p:txBody>
      </p:sp>
      <p:pic>
        <p:nvPicPr>
          <p:cNvPr id="102" name="Google Shape;102;p2">
            <a:extLst>
              <a:ext uri="{FF2B5EF4-FFF2-40B4-BE49-F238E27FC236}">
                <a16:creationId xmlns:a16="http://schemas.microsoft.com/office/drawing/2014/main" id="{0ED88751-3EF5-4896-7A50-CB3740BB91A1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995"/>
          <a:stretch/>
        </p:blipFill>
        <p:spPr>
          <a:xfrm>
            <a:off x="3320558" y="3212633"/>
            <a:ext cx="4188697" cy="29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2">
            <a:extLst>
              <a:ext uri="{FF2B5EF4-FFF2-40B4-BE49-F238E27FC236}">
                <a16:creationId xmlns:a16="http://schemas.microsoft.com/office/drawing/2014/main" id="{2BF731CC-02B9-3595-AC26-DA091FF33D89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16809" y="3201724"/>
            <a:ext cx="2098645" cy="29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06BC3246-BEF7-419A-727F-6E932EFF7641}"/>
              </a:ext>
            </a:extLst>
          </p:cNvPr>
          <p:cNvSpPr/>
          <p:nvPr/>
        </p:nvSpPr>
        <p:spPr>
          <a:xfrm>
            <a:off x="3257879" y="6033055"/>
            <a:ext cx="4228205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</a:pPr>
            <a:r>
              <a:rPr lang="pl-PL" sz="1400" i="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A. </a:t>
            </a:r>
            <a:r>
              <a:rPr lang="pl-PL" sz="1400" i="0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Shevchenko</a:t>
            </a:r>
            <a:r>
              <a:rPr lang="pl-PL" sz="1400" i="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et al., P</a:t>
            </a:r>
            <a:r>
              <a:rPr lang="pl-PL" sz="14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RL,</a:t>
            </a:r>
            <a:r>
              <a:rPr lang="pl-PL" sz="1400" i="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</a:t>
            </a:r>
            <a:r>
              <a:rPr lang="pl-PL" sz="1400" b="1" i="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93</a:t>
            </a:r>
            <a:r>
              <a:rPr lang="pl-PL" sz="1400" i="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(2004) 122501-1</a:t>
            </a:r>
            <a:endParaRPr sz="1400" dirty="0"/>
          </a:p>
        </p:txBody>
      </p:sp>
      <p:sp>
        <p:nvSpPr>
          <p:cNvPr id="107" name="Google Shape;107;p2">
            <a:extLst>
              <a:ext uri="{FF2B5EF4-FFF2-40B4-BE49-F238E27FC236}">
                <a16:creationId xmlns:a16="http://schemas.microsoft.com/office/drawing/2014/main" id="{73C705AC-C9CA-4E9D-84A6-2EA38B0C1A8B}"/>
              </a:ext>
            </a:extLst>
          </p:cNvPr>
          <p:cNvSpPr/>
          <p:nvPr/>
        </p:nvSpPr>
        <p:spPr>
          <a:xfrm>
            <a:off x="9629144" y="3310985"/>
            <a:ext cx="2308874" cy="2554504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2700000" scaled="1"/>
            <a:tileRect/>
          </a:gradFill>
          <a:ln w="38100">
            <a:solidFill>
              <a:srgbClr val="C0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2000" b="1" dirty="0" err="1">
                <a:solidFill>
                  <a:schemeClr val="tx1"/>
                </a:solidFill>
                <a:ea typeface="Cambria"/>
                <a:cs typeface="Cambria"/>
                <a:sym typeface="Cambria"/>
              </a:rPr>
              <a:t>Structure</a:t>
            </a:r>
            <a:r>
              <a:rPr lang="pl-PL" sz="2000" b="1" dirty="0">
                <a:solidFill>
                  <a:schemeClr val="tx1"/>
                </a:solidFill>
                <a:ea typeface="Cambria"/>
                <a:cs typeface="Cambria"/>
                <a:sym typeface="Cambria"/>
              </a:rPr>
              <a:t>, </a:t>
            </a:r>
            <a:r>
              <a:rPr lang="pl-PL" sz="2000" b="1" dirty="0" err="1">
                <a:solidFill>
                  <a:schemeClr val="tx1"/>
                </a:solidFill>
                <a:ea typeface="Cambria"/>
                <a:cs typeface="Cambria"/>
                <a:sym typeface="Cambria"/>
              </a:rPr>
              <a:t>fragmented</a:t>
            </a:r>
            <a:r>
              <a:rPr lang="pl-PL" sz="2000" b="1" dirty="0">
                <a:solidFill>
                  <a:schemeClr val="tx1"/>
                </a:solidFill>
                <a:ea typeface="Cambria"/>
                <a:cs typeface="Cambria"/>
                <a:sym typeface="Cambria"/>
              </a:rPr>
              <a:t> </a:t>
            </a:r>
            <a:r>
              <a:rPr lang="pl-PL" sz="2000" b="1" dirty="0" err="1">
                <a:solidFill>
                  <a:schemeClr val="tx1"/>
                </a:solidFill>
                <a:ea typeface="Cambria"/>
                <a:cs typeface="Cambria"/>
                <a:sym typeface="Cambria"/>
              </a:rPr>
              <a:t>strength</a:t>
            </a:r>
            <a:r>
              <a:rPr lang="pl-PL" sz="2000" b="1" dirty="0">
                <a:solidFill>
                  <a:schemeClr val="tx1"/>
                </a:solidFill>
                <a:ea typeface="Cambria"/>
                <a:cs typeface="Cambria"/>
                <a:sym typeface="Cambria"/>
              </a:rPr>
              <a:t>, </a:t>
            </a:r>
            <a:r>
              <a:rPr lang="pl-PL" sz="2000" b="1" dirty="0" err="1">
                <a:solidFill>
                  <a:schemeClr val="tx1"/>
                </a:solidFill>
                <a:ea typeface="Cambria"/>
                <a:cs typeface="Cambria"/>
                <a:sym typeface="Cambria"/>
              </a:rPr>
              <a:t>decay</a:t>
            </a:r>
            <a:r>
              <a:rPr lang="pl-PL" sz="2000" dirty="0">
                <a:solidFill>
                  <a:schemeClr val="tx1"/>
                </a:solidFill>
                <a:ea typeface="Cambria"/>
                <a:cs typeface="Cambria"/>
                <a:sym typeface="Cambria"/>
              </a:rPr>
              <a:t> and </a:t>
            </a:r>
            <a:r>
              <a:rPr lang="pl-PL" sz="2000" b="1" dirty="0" err="1">
                <a:solidFill>
                  <a:schemeClr val="tx1"/>
                </a:solidFill>
                <a:ea typeface="Cambria"/>
                <a:cs typeface="Cambria"/>
                <a:sym typeface="Cambria"/>
              </a:rPr>
              <a:t>γ-decay</a:t>
            </a:r>
            <a:r>
              <a:rPr lang="pl-PL" sz="2000" b="1" dirty="0">
                <a:solidFill>
                  <a:schemeClr val="tx1"/>
                </a:solidFill>
                <a:ea typeface="Cambria"/>
                <a:cs typeface="Cambria"/>
                <a:sym typeface="Cambria"/>
              </a:rPr>
              <a:t> to </a:t>
            </a:r>
            <a:r>
              <a:rPr lang="pl-PL" sz="2000" b="1" dirty="0" err="1">
                <a:solidFill>
                  <a:schemeClr val="tx1"/>
                </a:solidFill>
                <a:ea typeface="Cambria"/>
                <a:cs typeface="Cambria"/>
                <a:sym typeface="Cambria"/>
              </a:rPr>
              <a:t>g.s</a:t>
            </a:r>
            <a:r>
              <a:rPr lang="pl-PL" sz="2000" b="1" dirty="0">
                <a:solidFill>
                  <a:schemeClr val="tx1"/>
                </a:solidFill>
                <a:ea typeface="Cambria"/>
                <a:cs typeface="Cambria"/>
                <a:sym typeface="Cambria"/>
              </a:rPr>
              <a:t>. and </a:t>
            </a:r>
            <a:r>
              <a:rPr lang="pl-PL" sz="2000" b="1" dirty="0" err="1">
                <a:solidFill>
                  <a:schemeClr val="tx1"/>
                </a:solidFill>
                <a:ea typeface="Cambria"/>
                <a:cs typeface="Cambria"/>
                <a:sym typeface="Cambria"/>
              </a:rPr>
              <a:t>excited</a:t>
            </a:r>
            <a:r>
              <a:rPr lang="pl-PL" sz="2000" b="1" dirty="0">
                <a:solidFill>
                  <a:schemeClr val="tx1"/>
                </a:solidFill>
                <a:ea typeface="Cambria"/>
                <a:cs typeface="Cambria"/>
                <a:sym typeface="Cambria"/>
              </a:rPr>
              <a:t> </a:t>
            </a:r>
            <a:r>
              <a:rPr lang="pl-PL" sz="2000" b="1" dirty="0" err="1">
                <a:solidFill>
                  <a:schemeClr val="tx1"/>
                </a:solidFill>
                <a:ea typeface="Cambria"/>
                <a:cs typeface="Cambria"/>
                <a:sym typeface="Cambria"/>
              </a:rPr>
              <a:t>states</a:t>
            </a:r>
            <a:endParaRPr sz="2000" b="1" dirty="0">
              <a:solidFill>
                <a:schemeClr val="tx1"/>
              </a:solidFill>
              <a:ea typeface="Cambria"/>
              <a:cs typeface="Cambria"/>
              <a:sym typeface="Cambria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2000" dirty="0" err="1">
                <a:solidFill>
                  <a:schemeClr val="tx1"/>
                </a:solidFill>
                <a:ea typeface="Cambria"/>
                <a:cs typeface="Cambria"/>
                <a:sym typeface="Cambria"/>
              </a:rPr>
              <a:t>needed</a:t>
            </a:r>
            <a:r>
              <a:rPr lang="pl-PL" sz="2000" dirty="0">
                <a:solidFill>
                  <a:schemeClr val="tx1"/>
                </a:solidFill>
                <a:ea typeface="Cambria"/>
                <a:cs typeface="Cambria"/>
                <a:sym typeface="Cambria"/>
              </a:rPr>
              <a:t> to be </a:t>
            </a:r>
            <a:r>
              <a:rPr lang="pl-PL" sz="2000" dirty="0" err="1">
                <a:solidFill>
                  <a:schemeClr val="tx1"/>
                </a:solidFill>
                <a:ea typeface="Cambria"/>
                <a:cs typeface="Cambria"/>
                <a:sym typeface="Cambria"/>
              </a:rPr>
              <a:t>investigated</a:t>
            </a:r>
            <a:endParaRPr sz="2000" dirty="0">
              <a:solidFill>
                <a:schemeClr val="tx1"/>
              </a:solidFill>
              <a:ea typeface="Cambria"/>
              <a:cs typeface="Cambria"/>
              <a:sym typeface="Cambria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BE5970-D6CF-BA6E-7103-B1A4A4504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ISGQR</a:t>
            </a:r>
            <a:endParaRPr lang="en-IT" dirty="0"/>
          </a:p>
        </p:txBody>
      </p:sp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B46A27F2-3FA3-8859-3EF1-FFFFECF5BB6C}"/>
              </a:ext>
            </a:extLst>
          </p:cNvPr>
          <p:cNvSpPr/>
          <p:nvPr/>
        </p:nvSpPr>
        <p:spPr>
          <a:xfrm>
            <a:off x="7303118" y="6029079"/>
            <a:ext cx="3973243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</a:pPr>
            <a:r>
              <a:rPr lang="pl-PL" sz="14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A. </a:t>
            </a:r>
            <a:r>
              <a:rPr lang="pl-PL" sz="1400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Shevchenko</a:t>
            </a:r>
            <a:r>
              <a:rPr lang="pl-PL" sz="14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et al., PRCC 79, 044305 (2009)</a:t>
            </a:r>
            <a:endParaRPr sz="1400" dirty="0">
              <a:solidFill>
                <a:schemeClr val="dk1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8C9B44-D359-8BD8-ACA5-926A7E60206E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4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1D551A-1FCF-207E-6BD8-4D1F47305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46A96B-6398-4052-E24A-C66093EFA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2872667550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E43BDC-D5B2-3D78-0AEF-505C7E1E5F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F02D4-FA98-0FA0-7C2E-BCB26757A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88FCBD-9132-A05A-43AB-3BF830C32D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6535" y="1586610"/>
            <a:ext cx="11341812" cy="4726507"/>
          </a:xfrm>
        </p:spPr>
        <p:txBody>
          <a:bodyPr>
            <a:normAutofit fontScale="92500"/>
          </a:bodyPr>
          <a:lstStyle/>
          <a:p>
            <a:r>
              <a:rPr lang="en-IT" b="1" dirty="0">
                <a:solidFill>
                  <a:schemeClr val="accent3"/>
                </a:solidFill>
              </a:rPr>
              <a:t>PDR in Ni isotopes</a:t>
            </a:r>
            <a:r>
              <a:rPr lang="en-IT" dirty="0"/>
              <a:t> and </a:t>
            </a:r>
            <a:r>
              <a:rPr lang="en-IT" b="1" dirty="0">
                <a:solidFill>
                  <a:schemeClr val="accent6"/>
                </a:solidFill>
              </a:rPr>
              <a:t>ISGQR γ-decay in </a:t>
            </a:r>
            <a:r>
              <a:rPr lang="en-IT" b="1" baseline="30000" dirty="0">
                <a:solidFill>
                  <a:schemeClr val="accent6"/>
                </a:solidFill>
              </a:rPr>
              <a:t>120</a:t>
            </a:r>
            <a:r>
              <a:rPr lang="en-IT" b="1" dirty="0">
                <a:solidFill>
                  <a:schemeClr val="accent6"/>
                </a:solidFill>
              </a:rPr>
              <a:t>Sn and </a:t>
            </a:r>
            <a:r>
              <a:rPr lang="en-IT" b="1" baseline="30000" dirty="0">
                <a:solidFill>
                  <a:schemeClr val="accent6"/>
                </a:solidFill>
              </a:rPr>
              <a:t>208</a:t>
            </a:r>
            <a:r>
              <a:rPr lang="en-IT" b="1" dirty="0">
                <a:solidFill>
                  <a:schemeClr val="accent6"/>
                </a:solidFill>
              </a:rPr>
              <a:t>Pb </a:t>
            </a:r>
            <a:r>
              <a:rPr lang="en-IT" dirty="0"/>
              <a:t>measured via proton inelastic scattering at CCB Kraków</a:t>
            </a:r>
          </a:p>
          <a:p>
            <a:r>
              <a:rPr lang="en-IT" b="1" dirty="0">
                <a:solidFill>
                  <a:schemeClr val="accent1"/>
                </a:solidFill>
              </a:rPr>
              <a:t>Experimental setup </a:t>
            </a:r>
            <a:r>
              <a:rPr lang="en-IT" dirty="0"/>
              <a:t>presented</a:t>
            </a:r>
          </a:p>
          <a:p>
            <a:pPr lvl="1"/>
            <a:r>
              <a:rPr lang="en-IT" dirty="0"/>
              <a:t>highlighting key strengths</a:t>
            </a:r>
          </a:p>
          <a:p>
            <a:r>
              <a:rPr lang="en-IT" dirty="0"/>
              <a:t>PDR – </a:t>
            </a:r>
            <a:r>
              <a:rPr lang="en-IT" b="1" dirty="0">
                <a:solidFill>
                  <a:schemeClr val="accent2"/>
                </a:solidFill>
              </a:rPr>
              <a:t>preliminary results</a:t>
            </a:r>
            <a:r>
              <a:rPr lang="en-IT" dirty="0"/>
              <a:t>:</a:t>
            </a:r>
          </a:p>
          <a:p>
            <a:pPr lvl="1"/>
            <a:r>
              <a:rPr lang="en-IT" dirty="0"/>
              <a:t>PDR strength increases with N/Z</a:t>
            </a:r>
          </a:p>
          <a:p>
            <a:pPr lvl="1"/>
            <a:r>
              <a:rPr lang="en-IT" dirty="0"/>
              <a:t>High-energy γ rays observed only after angular selection</a:t>
            </a:r>
          </a:p>
          <a:p>
            <a:r>
              <a:rPr lang="en-IT" dirty="0"/>
              <a:t> ISGQR γ-decay – </a:t>
            </a:r>
            <a:r>
              <a:rPr lang="en-IT" b="1" dirty="0">
                <a:solidFill>
                  <a:schemeClr val="accent5"/>
                </a:solidFill>
              </a:rPr>
              <a:t>preliminary results</a:t>
            </a:r>
          </a:p>
          <a:p>
            <a:pPr marL="0" indent="0">
              <a:buNone/>
            </a:pPr>
            <a:r>
              <a:rPr lang="en-GB" sz="2800" b="1" dirty="0">
                <a:solidFill>
                  <a:schemeClr val="accent2"/>
                </a:solidFill>
              </a:rPr>
              <a:t>TAKE HOME MESSAGE: </a:t>
            </a:r>
            <a:r>
              <a:rPr lang="en-IT" sz="2800" dirty="0"/>
              <a:t>The setup demonstrates strong potential for these studies, while the results remain preliminary due to ongoing data analysis.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9CEAFB-4195-73D1-8FA0-B1279786918E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33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A5E937-CDF7-B863-30B6-37C176A14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763697-2CCB-0AD4-3332-9A58033A3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2273375363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5E2A32-6CCB-0614-D631-25D26D31F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Prespectives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B69AE3-99B7-0AEF-D28A-FE1F1A28D7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192" y="1651000"/>
            <a:ext cx="11267908" cy="4610100"/>
          </a:xfrm>
        </p:spPr>
        <p:txBody>
          <a:bodyPr>
            <a:normAutofit lnSpcReduction="10000"/>
          </a:bodyPr>
          <a:lstStyle/>
          <a:p>
            <a:r>
              <a:rPr lang="en-IT" dirty="0"/>
              <a:t>Wide angular coverage</a:t>
            </a:r>
          </a:p>
          <a:p>
            <a:pPr lvl="1"/>
            <a:r>
              <a:rPr lang="en-IT" dirty="0"/>
              <a:t>extraction of </a:t>
            </a:r>
            <a:r>
              <a:rPr lang="en-IT" b="1" dirty="0">
                <a:solidFill>
                  <a:schemeClr val="accent3"/>
                </a:solidFill>
              </a:rPr>
              <a:t>γ-transition character</a:t>
            </a:r>
            <a:r>
              <a:rPr lang="en-IT" dirty="0"/>
              <a:t> and PDR and GR character</a:t>
            </a:r>
          </a:p>
          <a:p>
            <a:r>
              <a:rPr lang="en-IT" dirty="0"/>
              <a:t>PARIS array</a:t>
            </a:r>
          </a:p>
          <a:p>
            <a:pPr lvl="1"/>
            <a:r>
              <a:rPr lang="en-IT" dirty="0"/>
              <a:t>access to </a:t>
            </a:r>
            <a:r>
              <a:rPr lang="en-IT" b="1" dirty="0">
                <a:solidFill>
                  <a:schemeClr val="accent2"/>
                </a:solidFill>
              </a:rPr>
              <a:t>γ-ray polarization </a:t>
            </a:r>
            <a:r>
              <a:rPr lang="en-IT" dirty="0"/>
              <a:t>information</a:t>
            </a:r>
          </a:p>
          <a:p>
            <a:r>
              <a:rPr lang="en-IT" dirty="0"/>
              <a:t>New experiment started on May 15</a:t>
            </a:r>
            <a:r>
              <a:rPr lang="en-IT" baseline="30000" dirty="0"/>
              <a:t>th</a:t>
            </a:r>
          </a:p>
          <a:p>
            <a:pPr lvl="1"/>
            <a:r>
              <a:rPr lang="en-IT" b="1" dirty="0">
                <a:solidFill>
                  <a:schemeClr val="accent5"/>
                </a:solidFill>
              </a:rPr>
              <a:t>PDR in Zn isotopes </a:t>
            </a:r>
            <a:r>
              <a:rPr lang="en-IT" dirty="0"/>
              <a:t>as a function of deformation</a:t>
            </a:r>
          </a:p>
          <a:p>
            <a:r>
              <a:rPr lang="en-IT" dirty="0"/>
              <a:t>New proposal</a:t>
            </a:r>
          </a:p>
          <a:p>
            <a:pPr lvl="1"/>
            <a:r>
              <a:rPr lang="en-IT" dirty="0"/>
              <a:t>study of GR in excitation-energy spectra  (no γ detectors required)</a:t>
            </a:r>
          </a:p>
          <a:p>
            <a:r>
              <a:rPr lang="en-IT" b="1" dirty="0">
                <a:solidFill>
                  <a:schemeClr val="accent1"/>
                </a:solidFill>
              </a:rPr>
              <a:t>Theoretical calculations </a:t>
            </a:r>
            <a:r>
              <a:rPr lang="en-IT" dirty="0"/>
              <a:t>(E. Lanza)</a:t>
            </a:r>
          </a:p>
          <a:p>
            <a:pPr lvl="1"/>
            <a:r>
              <a:rPr lang="en-IT" dirty="0"/>
              <a:t>interpretation of the experimental results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6779653-7153-4ECF-7872-FB88468A6D1C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34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4E242D-8D28-F6B0-36DE-A67E7B426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6A429E-AD62-00A5-46F9-A278CCC0F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4130286822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B2AE6-2738-AE3A-1605-91103A593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Collaborators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4C7CFB-6AD8-34E8-9383-0C83BD6C8691}"/>
              </a:ext>
            </a:extLst>
          </p:cNvPr>
          <p:cNvSpPr txBox="1"/>
          <p:nvPr/>
        </p:nvSpPr>
        <p:spPr>
          <a:xfrm>
            <a:off x="446534" y="1544594"/>
            <a:ext cx="5762367" cy="4826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SzPct val="120000"/>
              <a:buFont typeface="Wingdings" pitchFamily="2" charset="2"/>
              <a:buChar char="§"/>
            </a:pPr>
            <a:r>
              <a:rPr lang="en-GB" sz="1400" b="1" dirty="0">
                <a:solidFill>
                  <a:schemeClr val="accent6"/>
                </a:solidFill>
              </a:rPr>
              <a:t>INFN and Uni Milano (Italy): </a:t>
            </a:r>
            <a:r>
              <a:rPr lang="it-IT" sz="1400" u="sng" dirty="0"/>
              <a:t>A. Giaz</a:t>
            </a:r>
            <a:r>
              <a:rPr lang="it-IT" sz="1400" dirty="0"/>
              <a:t>, </a:t>
            </a:r>
            <a:r>
              <a:rPr lang="it-IT" sz="1400" u="sng" dirty="0"/>
              <a:t>O. Wieland</a:t>
            </a:r>
            <a:r>
              <a:rPr lang="it-IT" sz="1400" dirty="0"/>
              <a:t>, </a:t>
            </a:r>
            <a:r>
              <a:rPr lang="it-IT" sz="1400" u="sng" dirty="0" err="1"/>
              <a:t>F</a:t>
            </a:r>
            <a:r>
              <a:rPr lang="it-IT" sz="1400" u="sng" dirty="0"/>
              <a:t>. Crespi</a:t>
            </a:r>
            <a:r>
              <a:rPr lang="it-IT" sz="1400" dirty="0"/>
              <a:t>,</a:t>
            </a:r>
            <a:br>
              <a:rPr lang="it-IT" sz="1400" dirty="0"/>
            </a:br>
            <a:r>
              <a:rPr lang="it-IT" sz="1400" dirty="0"/>
              <a:t>G. Benzoni, S. Bottoni, A. Bracco, S. Brambilla, </a:t>
            </a:r>
            <a:r>
              <a:rPr lang="it-IT" sz="1400" dirty="0" err="1"/>
              <a:t>F</a:t>
            </a:r>
            <a:r>
              <a:rPr lang="it-IT" sz="1400" dirty="0"/>
              <a:t>. Camera, </a:t>
            </a:r>
            <a:r>
              <a:rPr lang="it-IT" sz="1400" dirty="0" err="1"/>
              <a:t>F</a:t>
            </a:r>
            <a:r>
              <a:rPr lang="it-IT" sz="1400" dirty="0"/>
              <a:t>. Conca, </a:t>
            </a:r>
            <a:br>
              <a:rPr lang="it-IT" sz="1400" dirty="0"/>
            </a:br>
            <a:r>
              <a:rPr lang="it-IT" sz="1400" dirty="0"/>
              <a:t>G. Corbari, D. Genna, </a:t>
            </a:r>
            <a:r>
              <a:rPr lang="it-IT" sz="1400" u="sng" dirty="0">
                <a:solidFill>
                  <a:schemeClr val="accent6">
                    <a:lumMod val="50000"/>
                  </a:schemeClr>
                </a:solidFill>
              </a:rPr>
              <a:t>M. Giunta</a:t>
            </a:r>
            <a:r>
              <a:rPr lang="it-IT" sz="1400" dirty="0"/>
              <a:t>, S. Leoni,  M. Luciani, B. Million,</a:t>
            </a:r>
            <a:r>
              <a:rPr lang="en-IT" sz="1400" dirty="0"/>
              <a:t> </a:t>
            </a:r>
            <a:endParaRPr lang="en-GB" sz="1400" dirty="0"/>
          </a:p>
          <a:p>
            <a:pPr marL="285750" indent="-285750">
              <a:lnSpc>
                <a:spcPct val="130000"/>
              </a:lnSpc>
              <a:buSzPct val="120000"/>
              <a:buFont typeface="Wingdings" pitchFamily="2" charset="2"/>
              <a:buChar char="§"/>
            </a:pPr>
            <a:r>
              <a:rPr lang="en-GB" sz="1400" b="1" dirty="0">
                <a:solidFill>
                  <a:schemeClr val="accent5"/>
                </a:solidFill>
              </a:rPr>
              <a:t>IFJ PAN Krakow (Poland): </a:t>
            </a:r>
            <a:r>
              <a:rPr lang="en-GB" sz="1400" u="sng" dirty="0"/>
              <a:t>M. </a:t>
            </a:r>
            <a:r>
              <a:rPr lang="en-GB" sz="1400" u="sng" dirty="0" err="1"/>
              <a:t>Ciemała</a:t>
            </a:r>
            <a:r>
              <a:rPr lang="en-GB" sz="1400" dirty="0"/>
              <a:t>, </a:t>
            </a:r>
            <a:r>
              <a:rPr lang="it-IT" sz="1400" u="sng" dirty="0"/>
              <a:t>M. Kmiecik</a:t>
            </a:r>
            <a:r>
              <a:rPr lang="it-IT" sz="1400" dirty="0"/>
              <a:t>, P. Bednarczyk, </a:t>
            </a:r>
            <a:br>
              <a:rPr lang="it-IT" sz="1400" dirty="0"/>
            </a:br>
            <a:r>
              <a:rPr lang="it-IT" sz="1400" dirty="0"/>
              <a:t>N. </a:t>
            </a:r>
            <a:r>
              <a:rPr lang="it-IT" sz="1400" dirty="0" err="1"/>
              <a:t>Cieplicka-Orynczak</a:t>
            </a:r>
            <a:r>
              <a:rPr lang="it-IT" sz="1400" dirty="0"/>
              <a:t>, B. </a:t>
            </a:r>
            <a:r>
              <a:rPr lang="it-IT" sz="1400" dirty="0" err="1"/>
              <a:t>Fornal</a:t>
            </a:r>
            <a:r>
              <a:rPr lang="it-IT" sz="1400" dirty="0"/>
              <a:t>, K. Gajewska, </a:t>
            </a:r>
            <a:r>
              <a:rPr lang="it-IT" sz="1400" dirty="0" err="1"/>
              <a:t>J</a:t>
            </a:r>
            <a:r>
              <a:rPr lang="it-IT" sz="1400" dirty="0"/>
              <a:t>. </a:t>
            </a:r>
            <a:r>
              <a:rPr lang="it-IT" sz="1400" dirty="0" err="1"/>
              <a:t>Grębosz</a:t>
            </a:r>
            <a:r>
              <a:rPr lang="it-IT" sz="1400" dirty="0"/>
              <a:t>, </a:t>
            </a:r>
            <a:r>
              <a:rPr lang="pl-PL" sz="140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M. Krzysiek, </a:t>
            </a:r>
            <a:r>
              <a:rPr lang="it-IT" sz="1400" dirty="0"/>
              <a:t>P. </a:t>
            </a:r>
            <a:r>
              <a:rPr lang="it-IT" sz="1400" dirty="0" err="1"/>
              <a:t>Kulessa</a:t>
            </a:r>
            <a:r>
              <a:rPr lang="it-IT" sz="1400" dirty="0"/>
              <a:t> </a:t>
            </a:r>
            <a:r>
              <a:rPr lang="it-IT" sz="1400" dirty="0" err="1"/>
              <a:t>J</a:t>
            </a:r>
            <a:r>
              <a:rPr lang="it-IT" sz="1400" dirty="0"/>
              <a:t>. </a:t>
            </a:r>
            <a:r>
              <a:rPr lang="it-IT" sz="1400" dirty="0" err="1"/>
              <a:t>Łukasik</a:t>
            </a:r>
            <a:r>
              <a:rPr lang="it-IT" sz="1400" dirty="0"/>
              <a:t>, A. Maj, M. </a:t>
            </a:r>
            <a:r>
              <a:rPr lang="it-IT" sz="1400" dirty="0" err="1"/>
              <a:t>Matejska</a:t>
            </a:r>
            <a:r>
              <a:rPr lang="it-IT" sz="1400" dirty="0"/>
              <a:t>-Minda, K. Mazurek, </a:t>
            </a:r>
            <a:r>
              <a:rPr lang="it-IT" sz="1400" u="sng" dirty="0"/>
              <a:t>P. Mroz</a:t>
            </a:r>
            <a:r>
              <a:rPr lang="it-IT" sz="1400" dirty="0"/>
              <a:t>, </a:t>
            </a:r>
            <a:r>
              <a:rPr lang="it-IT" sz="1400" u="sng" dirty="0"/>
              <a:t>S. Panwar,</a:t>
            </a:r>
            <a:r>
              <a:rPr lang="it-IT" sz="1400" dirty="0"/>
              <a:t> P. Pawłowski, </a:t>
            </a:r>
            <a:r>
              <a:rPr lang="it-IT" sz="1400" u="sng" dirty="0"/>
              <a:t>K. </a:t>
            </a:r>
            <a:r>
              <a:rPr lang="it-IT" sz="1400" u="sng" dirty="0" err="1"/>
              <a:t>Proszowski</a:t>
            </a:r>
            <a:r>
              <a:rPr lang="it-IT" sz="1400" dirty="0"/>
              <a:t>, </a:t>
            </a:r>
            <a:r>
              <a:rPr lang="pl-PL" sz="14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B. </a:t>
            </a:r>
            <a:r>
              <a:rPr lang="pl-PL" sz="140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Sowicki</a:t>
            </a:r>
            <a:r>
              <a:rPr lang="pl-PL" sz="14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it-IT" sz="1400" dirty="0"/>
              <a:t>M. </a:t>
            </a:r>
            <a:r>
              <a:rPr lang="it-IT" sz="1400" dirty="0" err="1"/>
              <a:t>Ziębliński</a:t>
            </a:r>
            <a:r>
              <a:rPr lang="it-IT" sz="1400" dirty="0"/>
              <a:t>,</a:t>
            </a:r>
            <a:r>
              <a:rPr lang="en-IT" sz="1400" dirty="0"/>
              <a:t> </a:t>
            </a:r>
            <a:endParaRPr lang="en-GB" sz="1400" dirty="0"/>
          </a:p>
          <a:p>
            <a:pPr marL="285750" indent="-285750">
              <a:lnSpc>
                <a:spcPct val="130000"/>
              </a:lnSpc>
              <a:buSzPct val="120000"/>
              <a:buFont typeface="Wingdings" pitchFamily="2" charset="2"/>
              <a:buChar char="§"/>
            </a:pPr>
            <a:r>
              <a:rPr lang="en-GB" sz="1400" b="1" dirty="0">
                <a:solidFill>
                  <a:schemeClr val="accent4"/>
                </a:solidFill>
              </a:rPr>
              <a:t>University of Groningen (The Netherlands)</a:t>
            </a:r>
            <a:r>
              <a:rPr lang="en-GB" sz="1400" dirty="0">
                <a:solidFill>
                  <a:schemeClr val="accent4"/>
                </a:solidFill>
              </a:rPr>
              <a:t>: </a:t>
            </a:r>
            <a:br>
              <a:rPr lang="en-GB" sz="1400" dirty="0"/>
            </a:br>
            <a:r>
              <a:rPr lang="en-GB" sz="1400" dirty="0"/>
              <a:t>M.N. </a:t>
            </a:r>
            <a:r>
              <a:rPr lang="en-GB" sz="1400" dirty="0" err="1"/>
              <a:t>Harakeh</a:t>
            </a:r>
            <a:r>
              <a:rPr lang="en-GB" sz="1400" dirty="0"/>
              <a:t>,</a:t>
            </a:r>
          </a:p>
          <a:p>
            <a:pPr marL="285750" indent="-285750">
              <a:lnSpc>
                <a:spcPct val="130000"/>
              </a:lnSpc>
              <a:buSzPct val="120000"/>
              <a:buFont typeface="Wingdings" pitchFamily="2" charset="2"/>
              <a:buChar char="§"/>
            </a:pPr>
            <a:r>
              <a:rPr lang="en-GB" sz="1400" b="1" dirty="0">
                <a:solidFill>
                  <a:schemeClr val="accent3"/>
                </a:solidFill>
              </a:rPr>
              <a:t>INFN LNL e Uni Padova (Italy):</a:t>
            </a:r>
            <a:r>
              <a:rPr lang="en-GB" sz="1400" dirty="0"/>
              <a:t> M. Balogh, </a:t>
            </a:r>
            <a:br>
              <a:rPr lang="en-GB" sz="1400" dirty="0"/>
            </a:br>
            <a:r>
              <a:rPr lang="en-GB" sz="1400" dirty="0"/>
              <a:t>D. </a:t>
            </a:r>
            <a:r>
              <a:rPr lang="en-GB" sz="1400" dirty="0" err="1"/>
              <a:t>Stramaccioni</a:t>
            </a:r>
            <a:r>
              <a:rPr lang="en-GB" sz="1400" dirty="0"/>
              <a:t>, J.J. Valiente-</a:t>
            </a:r>
            <a:r>
              <a:rPr lang="en-GB" sz="1400" dirty="0" err="1"/>
              <a:t>Dobon</a:t>
            </a:r>
            <a:endParaRPr lang="en-GB" sz="1400" dirty="0"/>
          </a:p>
          <a:p>
            <a:pPr marL="285750" indent="-285750">
              <a:lnSpc>
                <a:spcPct val="130000"/>
              </a:lnSpc>
              <a:buSzPct val="120000"/>
              <a:buFont typeface="Wingdings" pitchFamily="2" charset="2"/>
              <a:buChar char="§"/>
            </a:pPr>
            <a:r>
              <a:rPr lang="en-GB" sz="1400" b="1" dirty="0">
                <a:solidFill>
                  <a:schemeClr val="accent2"/>
                </a:solidFill>
              </a:rPr>
              <a:t>GANIL (France):</a:t>
            </a:r>
            <a:r>
              <a:rPr lang="en-GB" sz="1400" b="1" dirty="0"/>
              <a:t> </a:t>
            </a:r>
            <a:r>
              <a:rPr lang="en-GB" sz="1400" dirty="0"/>
              <a:t>M. </a:t>
            </a:r>
            <a:r>
              <a:rPr lang="en-GB" sz="1400" dirty="0" err="1"/>
              <a:t>Lewitowicz</a:t>
            </a:r>
            <a:r>
              <a:rPr lang="en-GB" sz="1400" dirty="0"/>
              <a:t>,</a:t>
            </a:r>
          </a:p>
          <a:p>
            <a:pPr marL="285750" indent="-285750">
              <a:lnSpc>
                <a:spcPct val="130000"/>
              </a:lnSpc>
              <a:buSzPct val="120000"/>
              <a:buFont typeface="Wingdings" pitchFamily="2" charset="2"/>
              <a:buChar char="§"/>
            </a:pPr>
            <a:r>
              <a:rPr lang="en-GB" sz="1400" b="1" dirty="0" err="1">
                <a:solidFill>
                  <a:schemeClr val="accent1"/>
                </a:solidFill>
              </a:rPr>
              <a:t>IJCLab</a:t>
            </a:r>
            <a:r>
              <a:rPr lang="en-GB" sz="1400" b="1" dirty="0">
                <a:solidFill>
                  <a:schemeClr val="accent1"/>
                </a:solidFill>
              </a:rPr>
              <a:t> Orsay (France):</a:t>
            </a:r>
            <a:r>
              <a:rPr lang="en-GB" sz="1400" b="1" dirty="0"/>
              <a:t> </a:t>
            </a:r>
            <a:r>
              <a:rPr lang="en-GB" sz="1400" dirty="0"/>
              <a:t>A. Dey, C. Hiver, I. Matea, J. Wilson,</a:t>
            </a:r>
          </a:p>
          <a:p>
            <a:pPr marL="285750" indent="-285750">
              <a:lnSpc>
                <a:spcPct val="130000"/>
              </a:lnSpc>
              <a:buSzPct val="120000"/>
              <a:buFont typeface="Wingdings" pitchFamily="2" charset="2"/>
              <a:buChar char="§"/>
            </a:pPr>
            <a:r>
              <a:rPr lang="en-GB" sz="1400" b="1" dirty="0">
                <a:solidFill>
                  <a:schemeClr val="accent6"/>
                </a:solidFill>
              </a:rPr>
              <a:t>CEA </a:t>
            </a:r>
            <a:r>
              <a:rPr lang="en-GB" sz="1400" b="1" dirty="0" err="1">
                <a:solidFill>
                  <a:schemeClr val="accent6"/>
                </a:solidFill>
              </a:rPr>
              <a:t>Saclay</a:t>
            </a:r>
            <a:r>
              <a:rPr lang="en-GB" sz="1400" b="1" dirty="0">
                <a:solidFill>
                  <a:schemeClr val="accent6"/>
                </a:solidFill>
              </a:rPr>
              <a:t> (France): </a:t>
            </a:r>
            <a:r>
              <a:rPr lang="en-GB" sz="1400" dirty="0"/>
              <a:t>P. </a:t>
            </a:r>
            <a:r>
              <a:rPr lang="en-GB" sz="1400" dirty="0" err="1"/>
              <a:t>Miriot</a:t>
            </a:r>
            <a:r>
              <a:rPr lang="en-GB" sz="1400" dirty="0"/>
              <a:t>-Jaubert, M. </a:t>
            </a:r>
            <a:r>
              <a:rPr lang="en-GB" sz="1400" dirty="0" err="1"/>
              <a:t>Vandebrouck</a:t>
            </a:r>
            <a:r>
              <a:rPr lang="en-GB" sz="1400" dirty="0"/>
              <a:t>,</a:t>
            </a:r>
          </a:p>
          <a:p>
            <a:pPr marL="285750" indent="-285750">
              <a:lnSpc>
                <a:spcPct val="130000"/>
              </a:lnSpc>
              <a:buSzPct val="120000"/>
              <a:buFont typeface="Wingdings" pitchFamily="2" charset="2"/>
              <a:buChar char="§"/>
            </a:pPr>
            <a:r>
              <a:rPr lang="en-GB" sz="1400" b="1" dirty="0">
                <a:solidFill>
                  <a:schemeClr val="accent5"/>
                </a:solidFill>
              </a:rPr>
              <a:t>SLCJ UW (Poland):</a:t>
            </a:r>
            <a:r>
              <a:rPr lang="en-GB" sz="1400" dirty="0">
                <a:solidFill>
                  <a:schemeClr val="accent5"/>
                </a:solidFill>
              </a:rPr>
              <a:t> </a:t>
            </a:r>
            <a:r>
              <a:rPr lang="en-GB" sz="1400" dirty="0"/>
              <a:t>K. </a:t>
            </a:r>
            <a:r>
              <a:rPr lang="en-GB" sz="1400" dirty="0" err="1"/>
              <a:t>Hadyńska-Klęk</a:t>
            </a:r>
            <a:r>
              <a:rPr lang="en-GB" sz="1400" dirty="0"/>
              <a:t>, P. Napiorkowski, </a:t>
            </a:r>
          </a:p>
          <a:p>
            <a:pPr marL="285750" indent="-285750">
              <a:lnSpc>
                <a:spcPct val="130000"/>
              </a:lnSpc>
              <a:buSzPct val="120000"/>
              <a:buFont typeface="Wingdings" pitchFamily="2" charset="2"/>
              <a:buChar char="§"/>
            </a:pPr>
            <a:r>
              <a:rPr lang="en-GB" sz="1400" b="1" dirty="0">
                <a:solidFill>
                  <a:schemeClr val="accent4"/>
                </a:solidFill>
              </a:rPr>
              <a:t>USTHB Algiers (Algeria): </a:t>
            </a:r>
            <a:r>
              <a:rPr lang="en-GB" sz="1400" dirty="0"/>
              <a:t>N. </a:t>
            </a:r>
            <a:r>
              <a:rPr lang="en-GB" sz="1400" dirty="0" err="1"/>
              <a:t>Benouaret</a:t>
            </a:r>
            <a:r>
              <a:rPr lang="en-GB" sz="1400" dirty="0"/>
              <a:t>,</a:t>
            </a:r>
          </a:p>
          <a:p>
            <a:pPr marL="285750" indent="-285750">
              <a:lnSpc>
                <a:spcPct val="130000"/>
              </a:lnSpc>
              <a:buSzPct val="120000"/>
              <a:buFont typeface="Wingdings" pitchFamily="2" charset="2"/>
              <a:buChar char="§"/>
            </a:pPr>
            <a:r>
              <a:rPr lang="en-GB" sz="1400" b="1" dirty="0" err="1">
                <a:solidFill>
                  <a:schemeClr val="accent3"/>
                </a:solidFill>
              </a:rPr>
              <a:t>Ithemba</a:t>
            </a:r>
            <a:r>
              <a:rPr lang="en-GB" sz="1400" b="1" dirty="0">
                <a:solidFill>
                  <a:schemeClr val="accent3"/>
                </a:solidFill>
              </a:rPr>
              <a:t> (South Africa):</a:t>
            </a:r>
            <a:r>
              <a:rPr lang="en-GB" sz="1400" dirty="0">
                <a:solidFill>
                  <a:schemeClr val="accent3"/>
                </a:solidFill>
              </a:rPr>
              <a:t> </a:t>
            </a:r>
            <a:r>
              <a:rPr lang="en-GB" sz="1400" dirty="0"/>
              <a:t>R. </a:t>
            </a:r>
            <a:r>
              <a:rPr lang="en-GB" sz="1400" dirty="0" err="1"/>
              <a:t>Neveling</a:t>
            </a:r>
            <a:r>
              <a:rPr lang="en-GB" sz="1400" dirty="0"/>
              <a:t>, L. </a:t>
            </a:r>
            <a:r>
              <a:rPr lang="en-GB" sz="1400" dirty="0" err="1"/>
              <a:t>Pellegri</a:t>
            </a:r>
            <a:r>
              <a:rPr lang="en-GB" sz="1400" dirty="0"/>
              <a:t>, </a:t>
            </a:r>
          </a:p>
        </p:txBody>
      </p:sp>
      <p:pic>
        <p:nvPicPr>
          <p:cNvPr id="14" name="Picture 13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CF61C9F5-346F-C984-60BE-7ADB0B09422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6737" y="4117688"/>
            <a:ext cx="2928000" cy="2196000"/>
          </a:xfrm>
          <a:prstGeom prst="rect">
            <a:avLst/>
          </a:prstGeom>
        </p:spPr>
      </p:pic>
      <p:pic>
        <p:nvPicPr>
          <p:cNvPr id="15" name="Picture 14" descr="A group of people standing in a room&#10;&#10;Description automatically generated">
            <a:extLst>
              <a:ext uri="{FF2B5EF4-FFF2-40B4-BE49-F238E27FC236}">
                <a16:creationId xmlns:a16="http://schemas.microsoft.com/office/drawing/2014/main" id="{FE0F2CF7-9396-C729-A25A-BF94CEE1378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6977" y="4149455"/>
            <a:ext cx="2928000" cy="2196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9E845DC-21D8-14E8-AE9D-3FB43697912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4682" y="375542"/>
            <a:ext cx="2021179" cy="10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1D22B37-F40F-AC93-AB3C-4D6ABD47B67F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35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A2EC00-215B-D089-5426-72B480BC1E97}"/>
              </a:ext>
            </a:extLst>
          </p:cNvPr>
          <p:cNvSpPr txBox="1"/>
          <p:nvPr/>
        </p:nvSpPr>
        <p:spPr>
          <a:xfrm>
            <a:off x="6233615" y="1569306"/>
            <a:ext cx="5517661" cy="2585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SzPct val="120000"/>
              <a:buFont typeface="Wingdings" pitchFamily="2" charset="2"/>
              <a:buChar char="§"/>
            </a:pPr>
            <a:r>
              <a:rPr lang="en-GB" sz="1400" b="1" dirty="0">
                <a:solidFill>
                  <a:schemeClr val="accent2"/>
                </a:solidFill>
              </a:rPr>
              <a:t>IFJ PAN Krakow (Poland) &amp; IPHC Strasburg (France): </a:t>
            </a:r>
            <a:br>
              <a:rPr lang="en-GB" sz="1400" b="1" dirty="0">
                <a:solidFill>
                  <a:schemeClr val="accent2"/>
                </a:solidFill>
              </a:rPr>
            </a:br>
            <a:r>
              <a:rPr lang="en-GB" sz="1400" dirty="0"/>
              <a:t>C. Schmitt,</a:t>
            </a:r>
          </a:p>
          <a:p>
            <a:pPr marL="285750" indent="-285750">
              <a:lnSpc>
                <a:spcPct val="130000"/>
              </a:lnSpc>
              <a:buSzPct val="120000"/>
              <a:buFont typeface="Wingdings" pitchFamily="2" charset="2"/>
              <a:buChar char="§"/>
            </a:pPr>
            <a:r>
              <a:rPr lang="en-GB" sz="1400" b="1" dirty="0">
                <a:solidFill>
                  <a:schemeClr val="accent1"/>
                </a:solidFill>
              </a:rPr>
              <a:t>ELI-NP Bucharest: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/>
              <a:t>D. Balabanski, A. </a:t>
            </a:r>
            <a:r>
              <a:rPr lang="en-GB" sz="1400" dirty="0" err="1"/>
              <a:t>Kusoglu</a:t>
            </a:r>
            <a:r>
              <a:rPr lang="en-GB" sz="1400" dirty="0"/>
              <a:t>, P-A Söderström, </a:t>
            </a:r>
            <a:br>
              <a:rPr lang="en-GB" sz="1400" dirty="0"/>
            </a:br>
            <a:r>
              <a:rPr lang="en-GB" sz="1400" dirty="0"/>
              <a:t>R. S. Ban,</a:t>
            </a:r>
            <a:endParaRPr lang="en-IT" sz="1400" dirty="0"/>
          </a:p>
          <a:p>
            <a:pPr marL="285750" indent="-285750">
              <a:lnSpc>
                <a:spcPct val="130000"/>
              </a:lnSpc>
              <a:buSzPct val="120000"/>
              <a:buFont typeface="Wingdings" pitchFamily="2" charset="2"/>
              <a:buChar char="§"/>
            </a:pPr>
            <a:r>
              <a:rPr lang="en-IT" sz="1400" b="1" dirty="0">
                <a:solidFill>
                  <a:schemeClr val="accent6"/>
                </a:solidFill>
              </a:rPr>
              <a:t>IKP Cologne (Germany): </a:t>
            </a:r>
            <a:r>
              <a:rPr lang="en-IT" sz="1400" dirty="0"/>
              <a:t> A. Bohn,  A Zilges.</a:t>
            </a:r>
          </a:p>
          <a:p>
            <a:pPr marL="285750" indent="-285750">
              <a:lnSpc>
                <a:spcPct val="130000"/>
              </a:lnSpc>
              <a:buSzPct val="120000"/>
              <a:buFont typeface="Wingdings" pitchFamily="2" charset="2"/>
              <a:buChar char="§"/>
            </a:pPr>
            <a:r>
              <a:rPr lang="en-GB" sz="1400" b="1" dirty="0">
                <a:solidFill>
                  <a:schemeClr val="accent5"/>
                </a:solidFill>
              </a:rPr>
              <a:t>NIPNE Bucharest:</a:t>
            </a:r>
            <a:r>
              <a:rPr lang="en-GB" sz="1400" dirty="0"/>
              <a:t> M. </a:t>
            </a:r>
            <a:r>
              <a:rPr lang="en-GB" sz="1400" dirty="0" err="1"/>
              <a:t>Stanoiu</a:t>
            </a:r>
            <a:r>
              <a:rPr lang="en-GB" sz="1400" dirty="0"/>
              <a:t>,</a:t>
            </a:r>
          </a:p>
          <a:p>
            <a:pPr marL="285750" indent="-285750">
              <a:lnSpc>
                <a:spcPct val="130000"/>
              </a:lnSpc>
              <a:buSzPct val="120000"/>
              <a:buFont typeface="Wingdings" pitchFamily="2" charset="2"/>
              <a:buChar char="§"/>
            </a:pPr>
            <a:r>
              <a:rPr lang="en-GB" sz="1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RCNP Osaka: </a:t>
            </a:r>
            <a:r>
              <a:rPr lang="en-GB" sz="1400" dirty="0"/>
              <a:t>A. Tamii,</a:t>
            </a:r>
          </a:p>
          <a:p>
            <a:pPr marL="285750" indent="-285750">
              <a:lnSpc>
                <a:spcPct val="130000"/>
              </a:lnSpc>
              <a:buSzPct val="120000"/>
              <a:buFont typeface="Wingdings" pitchFamily="2" charset="2"/>
              <a:buChar char="§"/>
            </a:pPr>
            <a:r>
              <a:rPr lang="en-GB" sz="1400" b="1" dirty="0">
                <a:solidFill>
                  <a:schemeClr val="accent3"/>
                </a:solidFill>
              </a:rPr>
              <a:t>TU Darmstadt: </a:t>
            </a:r>
            <a:r>
              <a:rPr lang="en-GB" sz="1400" dirty="0"/>
              <a:t> J. Isaak,</a:t>
            </a:r>
          </a:p>
          <a:p>
            <a:pPr marL="285750" indent="-285750">
              <a:lnSpc>
                <a:spcPct val="130000"/>
              </a:lnSpc>
              <a:buSzPct val="120000"/>
              <a:buFont typeface="Wingdings" pitchFamily="2" charset="2"/>
              <a:buChar char="§"/>
            </a:pPr>
            <a:r>
              <a:rPr lang="en-GB" sz="1400" b="1" dirty="0">
                <a:solidFill>
                  <a:schemeClr val="accent2"/>
                </a:solidFill>
              </a:rPr>
              <a:t>INFN Catania: </a:t>
            </a:r>
            <a:r>
              <a:rPr lang="en-GB" sz="1400" dirty="0"/>
              <a:t>E. Lanza.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6F4AA1-0264-76EE-1193-4F01322E1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9B611D-E7B9-210B-F21A-36B28A8F6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785251066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E7AB7EB-637A-FFE2-D9B6-919E7F16E14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5747" b="4062"/>
          <a:stretch>
            <a:fillRect/>
          </a:stretch>
        </p:blipFill>
        <p:spPr>
          <a:xfrm>
            <a:off x="446509" y="360365"/>
            <a:ext cx="11232000" cy="590612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74B792E-18E6-9315-0467-146C732242A1}"/>
              </a:ext>
            </a:extLst>
          </p:cNvPr>
          <p:cNvSpPr/>
          <p:nvPr/>
        </p:nvSpPr>
        <p:spPr>
          <a:xfrm>
            <a:off x="446534" y="4621052"/>
            <a:ext cx="11240428" cy="131196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DC3910-B85C-DA58-C9A4-26766825D013}"/>
              </a:ext>
            </a:extLst>
          </p:cNvPr>
          <p:cNvSpPr txBox="1"/>
          <p:nvPr/>
        </p:nvSpPr>
        <p:spPr>
          <a:xfrm>
            <a:off x="433280" y="4892315"/>
            <a:ext cx="112404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4400" b="1" cap="all" dirty="0">
                <a:solidFill>
                  <a:schemeClr val="bg1"/>
                </a:solidFill>
                <a:latin typeface="+mj-lt"/>
                <a:cs typeface="Ink Free" panose="020F0502020204030204" pitchFamily="34" charset="0"/>
              </a:rPr>
              <a:t>Thank you for the attention!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59D82C7-7CF6-A35A-6D93-1A06F6370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5C88A2-DBE2-3177-BC1D-F452C59C2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902025295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90E1BE-56E6-BBBF-752D-15B068C3C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EFD8E0-4B05-1615-8356-7550F4016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820FC53-B0C0-B4D6-38D3-C07524734067}"/>
              </a:ext>
            </a:extLst>
          </p:cNvPr>
          <p:cNvSpPr/>
          <p:nvPr/>
        </p:nvSpPr>
        <p:spPr>
          <a:xfrm>
            <a:off x="446534" y="4621052"/>
            <a:ext cx="11240428" cy="131196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3AF213-873A-1974-14E8-37330C1B8240}"/>
              </a:ext>
            </a:extLst>
          </p:cNvPr>
          <p:cNvSpPr txBox="1"/>
          <p:nvPr/>
        </p:nvSpPr>
        <p:spPr>
          <a:xfrm>
            <a:off x="433280" y="4892315"/>
            <a:ext cx="112404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4400" b="1" cap="all" dirty="0">
                <a:solidFill>
                  <a:schemeClr val="bg1"/>
                </a:solidFill>
                <a:latin typeface="+mj-lt"/>
                <a:cs typeface="Ink Free" panose="020F0502020204030204" pitchFamily="34" charset="0"/>
              </a:rPr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1866291432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oup 84">
            <a:extLst>
              <a:ext uri="{FF2B5EF4-FFF2-40B4-BE49-F238E27FC236}">
                <a16:creationId xmlns:a16="http://schemas.microsoft.com/office/drawing/2014/main" id="{76E65A63-61CE-57BF-B0E2-93E9E9ED9039}"/>
              </a:ext>
            </a:extLst>
          </p:cNvPr>
          <p:cNvGrpSpPr/>
          <p:nvPr/>
        </p:nvGrpSpPr>
        <p:grpSpPr>
          <a:xfrm>
            <a:off x="630784" y="2658086"/>
            <a:ext cx="5560049" cy="2507506"/>
            <a:chOff x="655168" y="3247118"/>
            <a:chExt cx="5560049" cy="2507506"/>
          </a:xfrm>
        </p:grpSpPr>
        <p:pic>
          <p:nvPicPr>
            <p:cNvPr id="74" name="Immagine 18">
              <a:extLst>
                <a:ext uri="{FF2B5EF4-FFF2-40B4-BE49-F238E27FC236}">
                  <a16:creationId xmlns:a16="http://schemas.microsoft.com/office/drawing/2014/main" id="{FF64FF6F-D461-1215-7CC4-B0C50B873E7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6526" t="11205" r="10074" b="8445"/>
            <a:stretch>
              <a:fillRect/>
            </a:stretch>
          </p:blipFill>
          <p:spPr>
            <a:xfrm>
              <a:off x="3323162" y="3343656"/>
              <a:ext cx="2892055" cy="1860694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79" name="Immagine 16">
              <a:extLst>
                <a:ext uri="{FF2B5EF4-FFF2-40B4-BE49-F238E27FC236}">
                  <a16:creationId xmlns:a16="http://schemas.microsoft.com/office/drawing/2014/main" id="{F530CA56-892A-2816-E1C5-1F85D3632A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14404" t="45050" r="47822" b="-1"/>
            <a:stretch>
              <a:fillRect/>
            </a:stretch>
          </p:blipFill>
          <p:spPr>
            <a:xfrm rot="1370562">
              <a:off x="655168" y="3490786"/>
              <a:ext cx="2133700" cy="2016000"/>
            </a:xfrm>
            <a:prstGeom prst="rect">
              <a:avLst/>
            </a:prstGeom>
            <a:noFill/>
            <a:ln cap="flat">
              <a:noFill/>
            </a:ln>
          </p:spPr>
        </p:pic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7424D275-4469-387D-9AE3-1253CA92EEF8}"/>
                </a:ext>
              </a:extLst>
            </p:cNvPr>
            <p:cNvCxnSpPr>
              <a:cxnSpLocks/>
            </p:cNvCxnSpPr>
            <p:nvPr/>
          </p:nvCxnSpPr>
          <p:spPr>
            <a:xfrm>
              <a:off x="3000915" y="4572000"/>
              <a:ext cx="1768274" cy="0"/>
            </a:xfrm>
            <a:prstGeom prst="line">
              <a:avLst/>
            </a:prstGeom>
            <a:ln w="38100">
              <a:solidFill>
                <a:srgbClr val="FF93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136BCE0A-8FF5-2DDF-A8F0-8DFD3AEF38EA}"/>
                </a:ext>
              </a:extLst>
            </p:cNvPr>
            <p:cNvCxnSpPr/>
            <p:nvPr/>
          </p:nvCxnSpPr>
          <p:spPr>
            <a:xfrm flipV="1">
              <a:off x="3547872" y="3247118"/>
              <a:ext cx="0" cy="2507506"/>
            </a:xfrm>
            <a:prstGeom prst="straightConnector1">
              <a:avLst/>
            </a:prstGeom>
            <a:ln w="38100">
              <a:solidFill>
                <a:srgbClr val="FF93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9FC5CCD-8A8E-EE08-1AA8-A73F84A02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Polarization measurements with PARIS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E12D6B7D-971B-7385-4F84-5A4D337B6B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7537" y="2157641"/>
            <a:ext cx="4800000" cy="3600000"/>
          </a:xfrm>
          <a:prstGeom prst="rect">
            <a:avLst/>
          </a:prstGeom>
        </p:spPr>
      </p:pic>
      <p:grpSp>
        <p:nvGrpSpPr>
          <p:cNvPr id="68" name="Group 67">
            <a:extLst>
              <a:ext uri="{FF2B5EF4-FFF2-40B4-BE49-F238E27FC236}">
                <a16:creationId xmlns:a16="http://schemas.microsoft.com/office/drawing/2014/main" id="{83BB0BF7-4239-82DB-781C-805A6B24053E}"/>
              </a:ext>
            </a:extLst>
          </p:cNvPr>
          <p:cNvGrpSpPr>
            <a:grpSpLocks noChangeAspect="1"/>
          </p:cNvGrpSpPr>
          <p:nvPr/>
        </p:nvGrpSpPr>
        <p:grpSpPr>
          <a:xfrm>
            <a:off x="4101042" y="4994446"/>
            <a:ext cx="2493536" cy="1080000"/>
            <a:chOff x="-18077" y="2545428"/>
            <a:chExt cx="7523583" cy="3258613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306E572D-7766-E7D3-C63C-54A2EEA037BF}"/>
                </a:ext>
              </a:extLst>
            </p:cNvPr>
            <p:cNvGrpSpPr/>
            <p:nvPr/>
          </p:nvGrpSpPr>
          <p:grpSpPr>
            <a:xfrm>
              <a:off x="-18077" y="2545428"/>
              <a:ext cx="7523583" cy="3258613"/>
              <a:chOff x="-18077" y="2545428"/>
              <a:chExt cx="7523583" cy="3258613"/>
            </a:xfrm>
          </p:grpSpPr>
          <p:grpSp>
            <p:nvGrpSpPr>
              <p:cNvPr id="54" name="Group 53">
                <a:extLst>
                  <a:ext uri="{FF2B5EF4-FFF2-40B4-BE49-F238E27FC236}">
                    <a16:creationId xmlns:a16="http://schemas.microsoft.com/office/drawing/2014/main" id="{947182C9-23C1-5B35-202F-DCFD59BD0869}"/>
                  </a:ext>
                </a:extLst>
              </p:cNvPr>
              <p:cNvGrpSpPr/>
              <p:nvPr/>
            </p:nvGrpSpPr>
            <p:grpSpPr>
              <a:xfrm>
                <a:off x="-18077" y="2564041"/>
                <a:ext cx="3240000" cy="3240000"/>
                <a:chOff x="-18077" y="2564041"/>
                <a:chExt cx="3240000" cy="3240000"/>
              </a:xfrm>
            </p:grpSpPr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C8DBE7A7-0ED4-C6FF-6760-28484EC7D76C}"/>
                    </a:ext>
                  </a:extLst>
                </p:cNvPr>
                <p:cNvSpPr/>
                <p:nvPr/>
              </p:nvSpPr>
              <p:spPr>
                <a:xfrm>
                  <a:off x="-18077" y="2564041"/>
                  <a:ext cx="3240000" cy="3240000"/>
                </a:xfrm>
                <a:prstGeom prst="rect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00D98B49-AF8D-BDA3-3CDD-5829A7ACE7D8}"/>
                    </a:ext>
                  </a:extLst>
                </p:cNvPr>
                <p:cNvCxnSpPr/>
                <p:nvPr/>
              </p:nvCxnSpPr>
              <p:spPr>
                <a:xfrm>
                  <a:off x="1057860" y="2564041"/>
                  <a:ext cx="0" cy="3202774"/>
                </a:xfrm>
                <a:prstGeom prst="line">
                  <a:avLst/>
                </a:prstGeom>
                <a:ln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27870FF5-21D6-8B5F-A30A-A207C75B2038}"/>
                    </a:ext>
                  </a:extLst>
                </p:cNvPr>
                <p:cNvCxnSpPr/>
                <p:nvPr/>
              </p:nvCxnSpPr>
              <p:spPr>
                <a:xfrm>
                  <a:off x="2139890" y="2564041"/>
                  <a:ext cx="0" cy="3202774"/>
                </a:xfrm>
                <a:prstGeom prst="line">
                  <a:avLst/>
                </a:prstGeom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FE4E7706-4CCB-7E8A-5C82-92BA50BDA73B}"/>
                    </a:ext>
                  </a:extLst>
                </p:cNvPr>
                <p:cNvCxnSpPr/>
                <p:nvPr/>
              </p:nvCxnSpPr>
              <p:spPr>
                <a:xfrm>
                  <a:off x="-18077" y="3644041"/>
                  <a:ext cx="3240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F07C65F6-B3AC-75F3-E465-489A23192A78}"/>
                    </a:ext>
                  </a:extLst>
                </p:cNvPr>
                <p:cNvCxnSpPr/>
                <p:nvPr/>
              </p:nvCxnSpPr>
              <p:spPr>
                <a:xfrm>
                  <a:off x="-18077" y="4724041"/>
                  <a:ext cx="3240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5" name="Group 54">
                <a:extLst>
                  <a:ext uri="{FF2B5EF4-FFF2-40B4-BE49-F238E27FC236}">
                    <a16:creationId xmlns:a16="http://schemas.microsoft.com/office/drawing/2014/main" id="{29FF9082-AB1E-BAF5-3A50-53B242FD0F24}"/>
                  </a:ext>
                </a:extLst>
              </p:cNvPr>
              <p:cNvGrpSpPr/>
              <p:nvPr/>
            </p:nvGrpSpPr>
            <p:grpSpPr>
              <a:xfrm>
                <a:off x="4265506" y="2545428"/>
                <a:ext cx="3240000" cy="3240000"/>
                <a:chOff x="707136" y="2564041"/>
                <a:chExt cx="3240000" cy="3240000"/>
              </a:xfrm>
            </p:grpSpPr>
            <p:sp>
              <p:nvSpPr>
                <p:cNvPr id="56" name="Rectangle 55">
                  <a:extLst>
                    <a:ext uri="{FF2B5EF4-FFF2-40B4-BE49-F238E27FC236}">
                      <a16:creationId xmlns:a16="http://schemas.microsoft.com/office/drawing/2014/main" id="{6C1E0046-E1C9-1034-28DD-912B0B9F0E46}"/>
                    </a:ext>
                  </a:extLst>
                </p:cNvPr>
                <p:cNvSpPr/>
                <p:nvPr/>
              </p:nvSpPr>
              <p:spPr>
                <a:xfrm>
                  <a:off x="707136" y="2564041"/>
                  <a:ext cx="3240000" cy="3240000"/>
                </a:xfrm>
                <a:prstGeom prst="rect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IT"/>
                </a:p>
              </p:txBody>
            </p: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3B14E7E6-42CD-7736-076D-B87B92B178BB}"/>
                    </a:ext>
                  </a:extLst>
                </p:cNvPr>
                <p:cNvCxnSpPr/>
                <p:nvPr/>
              </p:nvCxnSpPr>
              <p:spPr>
                <a:xfrm>
                  <a:off x="1783072" y="2564041"/>
                  <a:ext cx="0" cy="3202775"/>
                </a:xfrm>
                <a:prstGeom prst="line">
                  <a:avLst/>
                </a:prstGeom>
                <a:ln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8AA92C2A-55E7-916E-875B-7B156CF4E602}"/>
                    </a:ext>
                  </a:extLst>
                </p:cNvPr>
                <p:cNvCxnSpPr/>
                <p:nvPr/>
              </p:nvCxnSpPr>
              <p:spPr>
                <a:xfrm>
                  <a:off x="2865104" y="2564041"/>
                  <a:ext cx="0" cy="3202775"/>
                </a:xfrm>
                <a:prstGeom prst="line">
                  <a:avLst/>
                </a:prstGeom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A227BCD1-FC00-6DD5-38AF-2130C521522F}"/>
                    </a:ext>
                  </a:extLst>
                </p:cNvPr>
                <p:cNvCxnSpPr/>
                <p:nvPr/>
              </p:nvCxnSpPr>
              <p:spPr>
                <a:xfrm>
                  <a:off x="707136" y="3644041"/>
                  <a:ext cx="3240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23C8906B-105A-1213-CCDE-F435216F9863}"/>
                    </a:ext>
                  </a:extLst>
                </p:cNvPr>
                <p:cNvCxnSpPr/>
                <p:nvPr/>
              </p:nvCxnSpPr>
              <p:spPr>
                <a:xfrm>
                  <a:off x="707136" y="4724041"/>
                  <a:ext cx="3240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C4EEF53F-73E2-EA25-4ACC-D51FABEE17B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66910" y="3637620"/>
              <a:ext cx="1041866" cy="1044000"/>
            </a:xfrm>
            <a:prstGeom prst="rect">
              <a:avLst/>
            </a:prstGeom>
            <a:solidFill>
              <a:srgbClr val="FEF8AA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926772A5-28FD-B1EB-C993-5851DF04DD6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74896" y="3661100"/>
              <a:ext cx="1041867" cy="1044000"/>
            </a:xfrm>
            <a:prstGeom prst="rect">
              <a:avLst/>
            </a:prstGeom>
            <a:solidFill>
              <a:srgbClr val="FEF8AA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BD4C441C-38DA-1A36-356B-EFBA7B63886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7135" y="3661100"/>
              <a:ext cx="1041867" cy="10440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>
                <a:solidFill>
                  <a:srgbClr val="FF9300"/>
                </a:solidFill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AA414018-373D-FD3E-F516-186D925C0CE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54253" y="3661099"/>
              <a:ext cx="1041866" cy="1043999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>
                <a:solidFill>
                  <a:srgbClr val="FF9300"/>
                </a:solidFill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1DB1AC7D-4505-F8AB-0A89-A203B7044C7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66910" y="2569538"/>
              <a:ext cx="1041866" cy="1044000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94AD8F71-7423-3BAC-2FF1-9A235208150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66910" y="4716395"/>
              <a:ext cx="1041866" cy="1044000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</p:grpSp>
      <p:sp>
        <p:nvSpPr>
          <p:cNvPr id="69" name="Rectangle 68">
            <a:extLst>
              <a:ext uri="{FF2B5EF4-FFF2-40B4-BE49-F238E27FC236}">
                <a16:creationId xmlns:a16="http://schemas.microsoft.com/office/drawing/2014/main" id="{7E7D066E-100D-1051-ABC8-4B5BC8CE185D}"/>
              </a:ext>
            </a:extLst>
          </p:cNvPr>
          <p:cNvSpPr/>
          <p:nvPr/>
        </p:nvSpPr>
        <p:spPr>
          <a:xfrm>
            <a:off x="7485888" y="5446268"/>
            <a:ext cx="3938016" cy="3240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72" name="CasellaDiTesto 11">
            <a:extLst>
              <a:ext uri="{FF2B5EF4-FFF2-40B4-BE49-F238E27FC236}">
                <a16:creationId xmlns:a16="http://schemas.microsoft.com/office/drawing/2014/main" id="{C454FDF0-0A1F-CCA9-F21C-449431BCD0AA}"/>
              </a:ext>
            </a:extLst>
          </p:cNvPr>
          <p:cNvSpPr txBox="1"/>
          <p:nvPr/>
        </p:nvSpPr>
        <p:spPr>
          <a:xfrm>
            <a:off x="7801355" y="5451858"/>
            <a:ext cx="1442737" cy="29238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00" b="0" i="0" u="none" strike="noStrike" kern="1200" cap="none" spc="0" baseline="0" dirty="0">
                <a:solidFill>
                  <a:srgbClr val="000000"/>
                </a:solidFill>
                <a:uFillTx/>
                <a:latin typeface="Helvetica" pitchFamily="2" charset="0"/>
              </a:rPr>
              <a:t>Paris Cluster 1</a:t>
            </a:r>
            <a:endParaRPr lang="it-IT" sz="1300" b="0" i="0" u="none" strike="noStrike" kern="1200" cap="none" spc="0" baseline="0" dirty="0">
              <a:solidFill>
                <a:srgbClr val="000000"/>
              </a:solidFill>
              <a:uFillTx/>
              <a:latin typeface="Helvetica" pitchFamily="2" charset="0"/>
            </a:endParaRPr>
          </a:p>
        </p:txBody>
      </p:sp>
      <p:sp>
        <p:nvSpPr>
          <p:cNvPr id="73" name="CasellaDiTesto 11">
            <a:extLst>
              <a:ext uri="{FF2B5EF4-FFF2-40B4-BE49-F238E27FC236}">
                <a16:creationId xmlns:a16="http://schemas.microsoft.com/office/drawing/2014/main" id="{5DC882A9-DEDE-4F3D-5888-0AAFAA6EB2D1}"/>
              </a:ext>
            </a:extLst>
          </p:cNvPr>
          <p:cNvSpPr txBox="1"/>
          <p:nvPr/>
        </p:nvSpPr>
        <p:spPr>
          <a:xfrm>
            <a:off x="9655151" y="5439158"/>
            <a:ext cx="1442737" cy="29238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00" b="0" i="0" u="none" strike="noStrike" kern="1200" cap="none" spc="0" baseline="0" dirty="0">
                <a:solidFill>
                  <a:srgbClr val="000000"/>
                </a:solidFill>
                <a:uFillTx/>
                <a:latin typeface="Helvetica" pitchFamily="2" charset="0"/>
              </a:rPr>
              <a:t>Paris Cluster 2</a:t>
            </a:r>
            <a:endParaRPr lang="it-IT" sz="1300" b="0" i="0" u="none" strike="noStrike" kern="1200" cap="none" spc="0" baseline="0" dirty="0">
              <a:solidFill>
                <a:srgbClr val="000000"/>
              </a:solidFill>
              <a:uFillTx/>
              <a:latin typeface="Helvetica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8" name="CasellaDiTesto 30">
                <a:extLst>
                  <a:ext uri="{FF2B5EF4-FFF2-40B4-BE49-F238E27FC236}">
                    <a16:creationId xmlns:a16="http://schemas.microsoft.com/office/drawing/2014/main" id="{06444E35-8642-885A-7DCF-A7553BFAC18B}"/>
                  </a:ext>
                </a:extLst>
              </p:cNvPr>
              <p:cNvSpPr txBox="1"/>
              <p:nvPr/>
            </p:nvSpPr>
            <p:spPr>
              <a:xfrm>
                <a:off x="385133" y="1665038"/>
                <a:ext cx="5705569" cy="1164999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2000" b="1" dirty="0">
                    <a:solidFill>
                      <a:schemeClr val="accent3"/>
                    </a:solidFill>
                  </a:rPr>
                  <a:t>P</a:t>
                </a:r>
                <a:r>
                  <a:rPr lang="en-US" sz="2000" b="1" i="0" u="none" strike="noStrike" kern="1200" cap="none" spc="0" baseline="0" dirty="0">
                    <a:solidFill>
                      <a:schemeClr val="accent3"/>
                    </a:solidFill>
                    <a:uFillTx/>
                  </a:rPr>
                  <a:t>arity distinction:</a:t>
                </a:r>
              </a:p>
              <a:p>
                <a:pPr defTabSz="914400">
                  <a:lnSpc>
                    <a:spcPct val="120000"/>
                  </a:lnSpc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2000" b="0" i="0" u="none" strike="noStrike" kern="1200" cap="none" spc="0" baseline="0" dirty="0">
                    <a:solidFill>
                      <a:srgbClr val="000000"/>
                    </a:solidFill>
                    <a:uFillTx/>
                  </a:rPr>
                  <a:t>On basis of scattering ratio vertical (</a:t>
                </a:r>
                <a14:m>
                  <m:oMath xmlns:m="http://schemas.openxmlformats.org/officeDocument/2006/math">
                    <m:r>
                      <a:rPr lang="en-IT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⊥</m:t>
                    </m:r>
                  </m:oMath>
                </a14:m>
                <a:r>
                  <a:rPr lang="en-IT" sz="2000" dirty="0">
                    <a:solidFill>
                      <a:schemeClr val="tx1"/>
                    </a:solidFill>
                  </a:rPr>
                  <a:t>PARIS</a:t>
                </a:r>
                <a:r>
                  <a:rPr lang="en-US" sz="2000" b="0" i="0" u="none" strike="noStrike" kern="1200" cap="none" spc="0" baseline="0" dirty="0">
                    <a:solidFill>
                      <a:srgbClr val="000000"/>
                    </a:solidFill>
                    <a:uFillTx/>
                  </a:rPr>
                  <a:t>) horizontal (</a:t>
                </a:r>
                <a14:m>
                  <m:oMath xmlns:m="http://schemas.openxmlformats.org/officeDocument/2006/math">
                    <m:r>
                      <a:rPr lang="en-IT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⊥</m:t>
                    </m:r>
                  </m:oMath>
                </a14:m>
                <a:r>
                  <a:rPr lang="en-IT" sz="2000" dirty="0">
                    <a:solidFill>
                      <a:schemeClr val="tx1"/>
                    </a:solidFill>
                  </a:rPr>
                  <a:t>PARIS</a:t>
                </a:r>
                <a:r>
                  <a:rPr lang="en-US" sz="2000" b="0" i="0" u="none" strike="noStrike" kern="1200" cap="none" spc="0" baseline="0" dirty="0">
                    <a:solidFill>
                      <a:srgbClr val="000000"/>
                    </a:solidFill>
                    <a:uFillTx/>
                  </a:rPr>
                  <a:t>)</a:t>
                </a:r>
              </a:p>
            </p:txBody>
          </p:sp>
        </mc:Choice>
        <mc:Fallback xmlns="">
          <p:sp>
            <p:nvSpPr>
              <p:cNvPr id="78" name="CasellaDiTesto 30">
                <a:extLst>
                  <a:ext uri="{FF2B5EF4-FFF2-40B4-BE49-F238E27FC236}">
                    <a16:creationId xmlns:a16="http://schemas.microsoft.com/office/drawing/2014/main" id="{06444E35-8642-885A-7DCF-A7553BFAC1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133" y="1665038"/>
                <a:ext cx="5705569" cy="1164999"/>
              </a:xfrm>
              <a:prstGeom prst="rect">
                <a:avLst/>
              </a:prstGeom>
              <a:blipFill>
                <a:blip r:embed="rId5"/>
                <a:stretch>
                  <a:fillRect l="-1111" b="-8696"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69294B8F-9E3C-188E-6FF1-A41C2E3BA2C2}"/>
              </a:ext>
            </a:extLst>
          </p:cNvPr>
          <p:cNvSpPr txBox="1"/>
          <p:nvPr/>
        </p:nvSpPr>
        <p:spPr>
          <a:xfrm>
            <a:off x="3911600" y="4558619"/>
            <a:ext cx="1442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dirty="0"/>
              <a:t>//PARIS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D1EEB15-CA4B-9B52-BC05-3570FCF445FA}"/>
                  </a:ext>
                </a:extLst>
              </p:cNvPr>
              <p:cNvSpPr txBox="1"/>
              <p:nvPr/>
            </p:nvSpPr>
            <p:spPr>
              <a:xfrm>
                <a:off x="5315702" y="4558619"/>
                <a:ext cx="144273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IT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⊥</m:t>
                    </m:r>
                  </m:oMath>
                </a14:m>
                <a:r>
                  <a:rPr lang="en-IT" dirty="0">
                    <a:solidFill>
                      <a:schemeClr val="tx1"/>
                    </a:solidFill>
                  </a:rPr>
                  <a:t>PARIS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D1EEB15-CA4B-9B52-BC05-3570FCF445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5702" y="4558619"/>
                <a:ext cx="1442737" cy="369332"/>
              </a:xfrm>
              <a:prstGeom prst="rect">
                <a:avLst/>
              </a:prstGeom>
              <a:blipFill>
                <a:blip r:embed="rId6"/>
                <a:stretch>
                  <a:fillRect t="-10345" b="-2413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E9D8387B-98A4-8464-2055-2DE8D8FD3F37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37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55EFB0-6883-B3A9-1F42-ADFD12400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27B94B-873C-4F33-35E1-97D2B20F8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3201784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DFD2A-E027-ABC4-9C60-A1635922D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ISGQR </a:t>
            </a:r>
            <a:r>
              <a:rPr lang="el-GR" cap="none" dirty="0"/>
              <a:t>γ</a:t>
            </a:r>
            <a:r>
              <a:rPr lang="el-GR" dirty="0"/>
              <a:t>-</a:t>
            </a:r>
            <a:r>
              <a:rPr lang="en-GB" dirty="0"/>
              <a:t>decay, previous measurements: </a:t>
            </a:r>
            <a:r>
              <a:rPr lang="en-GB" baseline="30000" dirty="0"/>
              <a:t>208</a:t>
            </a:r>
            <a:r>
              <a:rPr lang="en-GB" dirty="0"/>
              <a:t>P</a:t>
            </a:r>
            <a:r>
              <a:rPr lang="en-GB" cap="none" dirty="0"/>
              <a:t>b</a:t>
            </a:r>
          </a:p>
        </p:txBody>
      </p:sp>
      <p:sp>
        <p:nvSpPr>
          <p:cNvPr id="7" name="Rectangle 55">
            <a:extLst>
              <a:ext uri="{FF2B5EF4-FFF2-40B4-BE49-F238E27FC236}">
                <a16:creationId xmlns:a16="http://schemas.microsoft.com/office/drawing/2014/main" id="{B582394D-A03F-DFC9-FB34-8A9B6B12E1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288" y="6043860"/>
            <a:ext cx="3642696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pl-PL" sz="1600" dirty="0" err="1">
                <a:solidFill>
                  <a:schemeClr val="accent3"/>
                </a:solidFill>
                <a:cs typeface="Arial" panose="020B0604020202020204" pitchFamily="34" charset="0"/>
              </a:rPr>
              <a:t>J.Beene</a:t>
            </a:r>
            <a:r>
              <a:rPr lang="en-US" altLang="pl-PL" sz="1600" dirty="0">
                <a:solidFill>
                  <a:schemeClr val="accent3"/>
                </a:solidFill>
                <a:cs typeface="Arial" panose="020B0604020202020204" pitchFamily="34" charset="0"/>
              </a:rPr>
              <a:t> et al., PRC </a:t>
            </a:r>
            <a:r>
              <a:rPr lang="en-US" altLang="pl-PL" sz="1600" b="1" dirty="0">
                <a:solidFill>
                  <a:schemeClr val="accent3"/>
                </a:solidFill>
                <a:cs typeface="Arial" panose="020B0604020202020204" pitchFamily="34" charset="0"/>
              </a:rPr>
              <a:t>39</a:t>
            </a:r>
            <a:r>
              <a:rPr lang="en-US" altLang="pl-PL" sz="1600" dirty="0">
                <a:solidFill>
                  <a:schemeClr val="accent3"/>
                </a:solidFill>
                <a:cs typeface="Arial" panose="020B0604020202020204" pitchFamily="34" charset="0"/>
              </a:rPr>
              <a:t> (1989)1307</a:t>
            </a:r>
            <a:endParaRPr lang="en-US" altLang="pl-PL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8" name="Obraz 6">
            <a:extLst>
              <a:ext uri="{FF2B5EF4-FFF2-40B4-BE49-F238E27FC236}">
                <a16:creationId xmlns:a16="http://schemas.microsoft.com/office/drawing/2014/main" id="{69904664-C667-DE4C-546A-F18569B96AD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8324"/>
          <a:stretch/>
        </p:blipFill>
        <p:spPr>
          <a:xfrm>
            <a:off x="392642" y="2517700"/>
            <a:ext cx="3771566" cy="3600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8DDC01E-9C85-D1C6-2BB9-840654B56FB3}"/>
              </a:ext>
            </a:extLst>
          </p:cNvPr>
          <p:cNvSpPr txBox="1"/>
          <p:nvPr/>
        </p:nvSpPr>
        <p:spPr>
          <a:xfrm>
            <a:off x="446533" y="1630002"/>
            <a:ext cx="3879340" cy="804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GB" sz="2000" b="1" dirty="0">
                <a:solidFill>
                  <a:schemeClr val="accent3"/>
                </a:solidFill>
              </a:rPr>
              <a:t>Heavy-ion</a:t>
            </a:r>
            <a:r>
              <a:rPr lang="en-GB" sz="2000" dirty="0">
                <a:solidFill>
                  <a:schemeClr val="accent3"/>
                </a:solidFill>
              </a:rPr>
              <a:t> inelastic scattering: </a:t>
            </a:r>
            <a:r>
              <a:rPr lang="en-GB" sz="2000" baseline="30000" dirty="0"/>
              <a:t>208</a:t>
            </a:r>
            <a:r>
              <a:rPr lang="en-GB" sz="2000" dirty="0"/>
              <a:t>Pb(</a:t>
            </a:r>
            <a:r>
              <a:rPr lang="en-GB" sz="2000" baseline="30000" dirty="0"/>
              <a:t>17</a:t>
            </a:r>
            <a:r>
              <a:rPr lang="en-GB" sz="2000" dirty="0"/>
              <a:t>O, </a:t>
            </a:r>
            <a:r>
              <a:rPr lang="en-GB" sz="2000" baseline="30000" dirty="0"/>
              <a:t>17</a:t>
            </a:r>
            <a:r>
              <a:rPr lang="en-GB" sz="2000" dirty="0"/>
              <a:t>O′ </a:t>
            </a:r>
            <a:r>
              <a:rPr lang="en-GB" sz="2000" dirty="0" err="1"/>
              <a:t>γ</a:t>
            </a:r>
            <a:r>
              <a:rPr lang="en-GB" sz="2000" dirty="0"/>
              <a:t>), </a:t>
            </a:r>
            <a:r>
              <a:rPr lang="en-GB" sz="2000" dirty="0" err="1"/>
              <a:t>E</a:t>
            </a:r>
            <a:r>
              <a:rPr lang="en-GB" sz="2000" baseline="-25000" dirty="0" err="1"/>
              <a:t>beam</a:t>
            </a:r>
            <a:r>
              <a:rPr lang="en-GB" sz="2000" dirty="0"/>
              <a:t> = 381 MeV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E12DA3B-539B-A70F-4B74-498024A3B01C}"/>
              </a:ext>
            </a:extLst>
          </p:cNvPr>
          <p:cNvSpPr txBox="1"/>
          <p:nvPr/>
        </p:nvSpPr>
        <p:spPr>
          <a:xfrm>
            <a:off x="11257008" y="6494639"/>
            <a:ext cx="46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dirty="0">
                <a:solidFill>
                  <a:schemeClr val="accent2"/>
                </a:solidFill>
              </a:rPr>
              <a:t>5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6AC868-41DF-743F-095A-456736C3B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A. Giaz</a:t>
            </a:r>
            <a:endParaRPr lang="en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39AE14-9FB3-1251-D4C6-32653A4C8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Oslo Workshop 2026 - Exploring PDR and IV-GQR Strengths at CCB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4257579841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7308</TotalTime>
  <Words>5905</Words>
  <Application>Microsoft Macintosh PowerPoint</Application>
  <PresentationFormat>Widescreen</PresentationFormat>
  <Paragraphs>1083</Paragraphs>
  <Slides>85</Slides>
  <Notes>51</Notes>
  <HiddenSlides>4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85</vt:i4>
      </vt:variant>
    </vt:vector>
  </HeadingPairs>
  <TitlesOfParts>
    <vt:vector size="96" baseType="lpstr">
      <vt:lpstr>Aptos</vt:lpstr>
      <vt:lpstr>Arial</vt:lpstr>
      <vt:lpstr>Calibri</vt:lpstr>
      <vt:lpstr>Cambria</vt:lpstr>
      <vt:lpstr>Cambria Math</vt:lpstr>
      <vt:lpstr>Gill Sans MT</vt:lpstr>
      <vt:lpstr>Helvetica</vt:lpstr>
      <vt:lpstr>Noto Sans Symbols</vt:lpstr>
      <vt:lpstr>Wingdings</vt:lpstr>
      <vt:lpstr>Wingdings 2</vt:lpstr>
      <vt:lpstr>Dividend</vt:lpstr>
      <vt:lpstr>Exploring PDR &amp; ISGQR Strengths with Inelastic Proton Scattering at the Krakow CCB</vt:lpstr>
      <vt:lpstr>Outline</vt:lpstr>
      <vt:lpstr>Motivation: ISGQR in 120Sn &amp; 208Pb</vt:lpstr>
      <vt:lpstr>Motivation: ISGQR in 120Sn</vt:lpstr>
      <vt:lpstr>Motivation: ISGQR in 120Sn</vt:lpstr>
      <vt:lpstr>Motivation: ISGQR in 120Sn</vt:lpstr>
      <vt:lpstr>ISGQR</vt:lpstr>
      <vt:lpstr>ISGQR</vt:lpstr>
      <vt:lpstr>ISGQR γ-decay, previous measurements: 208Pb</vt:lpstr>
      <vt:lpstr>ISGQR γ-decay, previous measurements: 208Pb</vt:lpstr>
      <vt:lpstr>ISGQR γ-decay, previous measurements: 208Pb</vt:lpstr>
      <vt:lpstr>ISGQR γ-decay, previous measurements: 208Pb</vt:lpstr>
      <vt:lpstr>First experiment: ISGQR γ-decay in 208Pb</vt:lpstr>
      <vt:lpstr>ISGQR γ-decay in 208Pb</vt:lpstr>
      <vt:lpstr>ISGQR γ-decay in 208Pb</vt:lpstr>
      <vt:lpstr>ISGQR γ-decay in 208Pb: New Measurement</vt:lpstr>
      <vt:lpstr>Motivation: PDR in A=60 mass Region</vt:lpstr>
      <vt:lpstr>Motivation: Pygmy resonance</vt:lpstr>
      <vt:lpstr>Motivation: Pygmy resonance</vt:lpstr>
      <vt:lpstr>Importance of pygmy resonance</vt:lpstr>
      <vt:lpstr>How to study Pygmy strength?</vt:lpstr>
      <vt:lpstr>Pygmy in Nickel Chain</vt:lpstr>
      <vt:lpstr>Pygmy in Nickel Chain</vt:lpstr>
      <vt:lpstr>Pygmy in Nickel Chain</vt:lpstr>
      <vt:lpstr>Complementary Experiments – Hot PDR</vt:lpstr>
      <vt:lpstr>New Experiment: PDR in 64Zn &amp; 66Zn</vt:lpstr>
      <vt:lpstr>New Experiment: PDR in 64Zn &amp; 66Zn</vt:lpstr>
      <vt:lpstr>New Experiment: PDR in 64Zn &amp; 66Zn</vt:lpstr>
      <vt:lpstr>ExPERIMENTAL SETUP &amp; tecnique</vt:lpstr>
      <vt:lpstr>The Experimental SETUP</vt:lpstr>
      <vt:lpstr>The Experimental SETUP</vt:lpstr>
      <vt:lpstr>The Experimental SETUP</vt:lpstr>
      <vt:lpstr>The Experimental SETUP</vt:lpstr>
      <vt:lpstr>The SETUP KEY STRengths</vt:lpstr>
      <vt:lpstr>The SETUP KEY STRengths</vt:lpstr>
      <vt:lpstr>The experimental technique</vt:lpstr>
      <vt:lpstr>The experimental technique</vt:lpstr>
      <vt:lpstr>The experimental technique</vt:lpstr>
      <vt:lpstr>The experimental technique</vt:lpstr>
      <vt:lpstr>The experimental technique</vt:lpstr>
      <vt:lpstr>measumerement results: PDR in Ni Isotopes</vt:lpstr>
      <vt:lpstr>Decay to the ground state: 62Ni &amp; 58Ni</vt:lpstr>
      <vt:lpstr>Decay to the ground state: 62Ni &amp; 58Ni</vt:lpstr>
      <vt:lpstr>Decay to the ground state: 62Ni &amp; 58Ni</vt:lpstr>
      <vt:lpstr>Decay to the ground state: 62Ni &amp; 58Ni</vt:lpstr>
      <vt:lpstr>Decay to the ground state: 62Ni &amp; 58Ni</vt:lpstr>
      <vt:lpstr>Decay to the ground state: 62Ni &amp; 58Ni</vt:lpstr>
      <vt:lpstr>LaBr3:ce: 62Ni LOW ENERGY TRANSITIONS</vt:lpstr>
      <vt:lpstr>LaBr3:ce: 62Ni &amp; 58Ni HIGH ENERGY SPECTRA</vt:lpstr>
      <vt:lpstr>LaBr3:ce: 62Ni &amp; 58Ni HIGH ENERGY SPECTRA</vt:lpstr>
      <vt:lpstr>LaBr3:ce: 62Ni &amp; 58Ni HIGH ENERGY SPECTRA</vt:lpstr>
      <vt:lpstr>PDR in Ni Isotopes</vt:lpstr>
      <vt:lpstr>PDR in Ni Isotopes</vt:lpstr>
      <vt:lpstr>PDR in Ni Isotopes</vt:lpstr>
      <vt:lpstr>PDR in Ni Isotopes</vt:lpstr>
      <vt:lpstr>PDR DECAY to Ground state</vt:lpstr>
      <vt:lpstr>PDR DECAY to Ground state</vt:lpstr>
      <vt:lpstr>64Ni ONLINE Results</vt:lpstr>
      <vt:lpstr>64Ni ONLINE Results</vt:lpstr>
      <vt:lpstr>64Ni ONLINE Results</vt:lpstr>
      <vt:lpstr>64Ni ONLINE Results</vt:lpstr>
      <vt:lpstr>64Ni ONLINE Results</vt:lpstr>
      <vt:lpstr>Elastic cross section</vt:lpstr>
      <vt:lpstr>Elastic cross section</vt:lpstr>
      <vt:lpstr>Elastic cross section</vt:lpstr>
      <vt:lpstr>measumerement results: ISGQR in 120Sn &amp; 208Pb</vt:lpstr>
      <vt:lpstr>DECAY to The Ground State: 208Pb</vt:lpstr>
      <vt:lpstr>DECAY to The Ground State: 208Pb</vt:lpstr>
      <vt:lpstr>DECAY to The Ground State: 208Pb</vt:lpstr>
      <vt:lpstr>ISGQR Decay to Ground state: 208Pb</vt:lpstr>
      <vt:lpstr>ISGQR Decay to Ground state: 120Sn</vt:lpstr>
      <vt:lpstr>ISGQR Decay to Ground state: 120Sn</vt:lpstr>
      <vt:lpstr>ISGQR Decay to Ground state: 120Sn</vt:lpstr>
      <vt:lpstr>ISGQR Decay to Ground state: 120Sn</vt:lpstr>
      <vt:lpstr>Elastic cross section: 208Pb &amp; 120Sn</vt:lpstr>
      <vt:lpstr>Comparison with osaka data</vt:lpstr>
      <vt:lpstr>Comparison with osaka data</vt:lpstr>
      <vt:lpstr>γ-ray angular distribution</vt:lpstr>
      <vt:lpstr>γ-ray angular distribution</vt:lpstr>
      <vt:lpstr>Summary</vt:lpstr>
      <vt:lpstr>Prespectives</vt:lpstr>
      <vt:lpstr>Collaborators</vt:lpstr>
      <vt:lpstr>PowerPoint Presentation</vt:lpstr>
      <vt:lpstr>PowerPoint Presentation</vt:lpstr>
      <vt:lpstr>Polarization measurements with PARIS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Agnese Giaz</dc:creator>
  <cp:lastModifiedBy>Giaz Agnese</cp:lastModifiedBy>
  <cp:revision>91</cp:revision>
  <dcterms:created xsi:type="dcterms:W3CDTF">2024-07-16T15:40:28Z</dcterms:created>
  <dcterms:modified xsi:type="dcterms:W3CDTF">2026-05-20T06:36:24Z</dcterms:modified>
</cp:coreProperties>
</file>