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5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11" Type="http://schemas.openxmlformats.org/officeDocument/2006/relationships/slide" Target="slides/slide6.xml"/><Relationship Id="rId22" Type="http://schemas.openxmlformats.org/officeDocument/2006/relationships/slide" Target="slides/slide17.xml"/><Relationship Id="rId10" Type="http://schemas.openxmlformats.org/officeDocument/2006/relationships/slide" Target="slides/slide5.xml"/><Relationship Id="rId21" Type="http://schemas.openxmlformats.org/officeDocument/2006/relationships/slide" Target="slides/slide16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" name="Google Shape;45;p1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g3dfa99c2b4e_2_7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4" name="Google Shape;314;g3dfa99c2b4e_2_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5" name="Google Shape;315;g3dfa99c2b4e_2_7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2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g3dfa99c2b4e_2_16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4" name="Google Shape;324;g3dfa99c2b4e_2_1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5" name="Google Shape;325;g3dfa99c2b4e_2_16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3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g3dc131be634_0_330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5" name="Google Shape;335;g3dc131be634_0_33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6" name="Google Shape;336;g3dc131be634_0_33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g3dc131be634_0_353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3" name="Google Shape;353;g3dc131be634_0_35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4" name="Google Shape;354;g3dc131be634_0_35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g3dfa99c2b4e_2_0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3" name="Google Shape;363;g3dfa99c2b4e_2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4" name="Google Shape;364;g3dfa99c2b4e_2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g3dc131be634_0_381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3" name="Google Shape;373;g3dc131be634_0_38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4" name="Google Shape;374;g3dc131be634_0_381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3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g3e922e1ff8d_0_0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5" name="Google Shape;385;g3e922e1ff8d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6" name="Google Shape;386;g3e922e1ff8d_0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3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Google Shape;394;g3dc131be634_0_388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5" name="Google Shape;395;g3dc131be634_0_38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6" name="Google Shape;396;g3dc131be634_0_38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0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Google Shape;401;g26862e0f5ec_0_81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2" name="Google Shape;402;g26862e0f5ec_0_8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eddit</a:t>
            </a:r>
            <a:endParaRPr/>
          </a:p>
        </p:txBody>
      </p:sp>
      <p:sp>
        <p:nvSpPr>
          <p:cNvPr id="403" name="Google Shape;403;g26862e0f5ec_0_81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g2b941135f57_0_340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4" name="Google Shape;54;g2b941135f57_0_34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edit motivation </a:t>
            </a:r>
            <a:endParaRPr/>
          </a:p>
        </p:txBody>
      </p:sp>
      <p:sp>
        <p:nvSpPr>
          <p:cNvPr id="55" name="Google Shape;55;g2b941135f57_0_34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3dc131be634_0_287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2" name="Google Shape;82;g3dc131be634_0_28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3" name="Google Shape;83;g3dc131be634_0_287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3dc131be634_0_17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3dc131be634_0_1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John Morrell, thesis work characterizing TTDB also worked towards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breakup (via proton stripping), compound fusion evaporation reactions, and pre-equilibrium reactions.</a:t>
            </a:r>
            <a:endParaRPr/>
          </a:p>
        </p:txBody>
      </p:sp>
      <p:sp>
        <p:nvSpPr>
          <p:cNvPr id="93" name="Google Shape;93;g3dc131be634_0_17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267689f8adb_0_40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267689f8adb_0_4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" name="Google Shape;127;g267689f8adb_0_4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3dc131be634_0_85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Google Shape;157;g3dc131be634_0_8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our flight path is about 7.3m long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this gives us the need to prepare our observables in terms of multiple energies,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so how do that, lets start with gamma</a:t>
            </a:r>
            <a:endParaRPr/>
          </a:p>
        </p:txBody>
      </p:sp>
      <p:sp>
        <p:nvSpPr>
          <p:cNvPr id="158" name="Google Shape;158;g3dc131be634_0_8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g3e15b7c5f93_0_25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0" name="Google Shape;200;g3e15b7c5f93_0_2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this spectra needs to be processed, background subtraction time slices, how do we facilitate that</a:t>
            </a:r>
            <a:endParaRPr/>
          </a:p>
        </p:txBody>
      </p:sp>
      <p:sp>
        <p:nvSpPr>
          <p:cNvPr id="201" name="Google Shape;201;g3e15b7c5f93_0_2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g3dc131be634_0_162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0" name="Google Shape;260;g3dc131be634_0_16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2 even electric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2 odd magnetic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1" name="Google Shape;261;g3dc131be634_0_16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g3dc131be634_0_238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2" name="Google Shape;302;g3dc131be634_0_23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3" name="Google Shape;303;g3dc131be634_0_23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ab of future">
  <p:cSld name="lab of future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2"/>
          <p:cNvSpPr/>
          <p:nvPr/>
        </p:nvSpPr>
        <p:spPr>
          <a:xfrm>
            <a:off x="0" y="0"/>
            <a:ext cx="9144000" cy="3050519"/>
          </a:xfrm>
          <a:prstGeom prst="rect">
            <a:avLst/>
          </a:prstGeom>
          <a:solidFill>
            <a:srgbClr val="1F497D"/>
          </a:solidFill>
          <a:ln>
            <a:noFill/>
          </a:ln>
          <a:effectLst>
            <a:outerShdw blurRad="50800" rotWithShape="0" algn="t" dir="5400000" dist="381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2;p2"/>
          <p:cNvSpPr txBox="1"/>
          <p:nvPr>
            <p:ph type="title"/>
          </p:nvPr>
        </p:nvSpPr>
        <p:spPr>
          <a:xfrm>
            <a:off x="0" y="1"/>
            <a:ext cx="9144000" cy="855765"/>
          </a:xfrm>
          <a:prstGeom prst="rect">
            <a:avLst/>
          </a:prstGeom>
          <a:solidFill>
            <a:srgbClr val="1F497D"/>
          </a:solidFill>
          <a:ln cap="flat" cmpd="sng" w="9525">
            <a:solidFill>
              <a:srgbClr val="1F497D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00" spcFirstLastPara="1" rIns="9140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3000">
                <a:solidFill>
                  <a:srgbClr val="FFFFFF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3"/>
          <p:cNvSpPr txBox="1"/>
          <p:nvPr>
            <p:ph type="title"/>
          </p:nvPr>
        </p:nvSpPr>
        <p:spPr>
          <a:xfrm>
            <a:off x="5" y="2"/>
            <a:ext cx="9143999" cy="836613"/>
          </a:xfrm>
          <a:prstGeom prst="rect">
            <a:avLst/>
          </a:prstGeom>
          <a:solidFill>
            <a:srgbClr val="1F497D"/>
          </a:solidFill>
          <a:ln cap="flat" cmpd="sng" w="9525">
            <a:solidFill>
              <a:srgbClr val="1F497D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00" spcFirstLastPara="1" rIns="9140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3"/>
          <p:cNvSpPr txBox="1"/>
          <p:nvPr>
            <p:ph idx="1" type="body"/>
          </p:nvPr>
        </p:nvSpPr>
        <p:spPr>
          <a:xfrm>
            <a:off x="533400" y="1193800"/>
            <a:ext cx="7759700" cy="513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90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58140" lvl="1" marL="914400" marR="0" rtl="0" algn="l">
              <a:spcBef>
                <a:spcPts val="500"/>
              </a:spcBef>
              <a:spcAft>
                <a:spcPts val="0"/>
              </a:spcAft>
              <a:buClr>
                <a:srgbClr val="003366"/>
              </a:buClr>
              <a:buSzPts val="2040"/>
              <a:buFont typeface="Arial"/>
              <a:buChar char="–"/>
              <a:defRPr b="0" i="0" sz="2400" u="none" cap="none" strike="noStrik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42900" lvl="2" marL="1371600" marR="0" rtl="0" algn="l">
              <a:spcBef>
                <a:spcPts val="400"/>
              </a:spcBef>
              <a:spcAft>
                <a:spcPts val="0"/>
              </a:spcAft>
              <a:buClr>
                <a:srgbClr val="003366"/>
              </a:buClr>
              <a:buSzPts val="1800"/>
              <a:buFont typeface="Merriweather Sans"/>
              <a:buChar char="–"/>
              <a:defRPr b="0" i="0" sz="2400" u="none" cap="none" strike="noStrik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spcBef>
                <a:spcPts val="480"/>
              </a:spcBef>
              <a:spcAft>
                <a:spcPts val="0"/>
              </a:spcAft>
              <a:buClr>
                <a:srgbClr val="003366"/>
              </a:buClr>
              <a:buSzPts val="1800"/>
              <a:buFont typeface="Merriweather Sans"/>
              <a:buChar char="–"/>
              <a:defRPr b="0" i="0" sz="2400" u="none" cap="none" strike="noStrik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81000" lvl="4" marL="2286000" marR="0" rtl="0" algn="l">
              <a:spcBef>
                <a:spcPts val="480"/>
              </a:spcBef>
              <a:spcAft>
                <a:spcPts val="0"/>
              </a:spcAft>
              <a:buClr>
                <a:srgbClr val="003366"/>
              </a:buClr>
              <a:buSzPts val="2400"/>
              <a:buFont typeface="Arial"/>
              <a:buChar char="»"/>
              <a:defRPr b="0" i="0" sz="2400" u="none" cap="none" strike="noStrik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rgbClr val="2C5993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rgbClr val="2C5993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rgbClr val="2C5993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rgbClr val="2C5993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rgbClr val="2C5993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rgbClr val="2C5993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rgbClr val="2C5993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rgbClr val="2C5993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 White">
  <p:cSld name="Section Header White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4"/>
          <p:cNvSpPr txBox="1"/>
          <p:nvPr>
            <p:ph type="title"/>
          </p:nvPr>
        </p:nvSpPr>
        <p:spPr>
          <a:xfrm>
            <a:off x="432055" y="1864178"/>
            <a:ext cx="8222309" cy="1362075"/>
          </a:xfrm>
          <a:prstGeom prst="rect">
            <a:avLst/>
          </a:prstGeom>
          <a:solidFill>
            <a:srgbClr val="1F497D"/>
          </a:solidFill>
          <a:ln cap="flat" cmpd="sng" w="9525">
            <a:solidFill>
              <a:srgbClr val="1F497D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b" bIns="45700" lIns="91400" spcFirstLastPara="1" rIns="9140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50" cap="none">
                <a:solidFill>
                  <a:schemeClr val="accent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" type="body"/>
          </p:nvPr>
        </p:nvSpPr>
        <p:spPr>
          <a:xfrm>
            <a:off x="432055" y="3667126"/>
            <a:ext cx="8222309" cy="97589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marR="0" rtl="0" algn="ctr"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148"/>
              <a:buFont typeface="Arial"/>
              <a:buNone/>
              <a:defRPr b="0" i="0" sz="135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Merriweather Sans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210"/>
              </a:spcBef>
              <a:spcAft>
                <a:spcPts val="0"/>
              </a:spcAft>
              <a:buClr>
                <a:srgbClr val="888888"/>
              </a:buClr>
              <a:buSzPts val="788"/>
              <a:buFont typeface="Merriweather Sans"/>
              <a:buNone/>
              <a:defRPr b="0" i="0" sz="105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210"/>
              </a:spcBef>
              <a:spcAft>
                <a:spcPts val="0"/>
              </a:spcAft>
              <a:buClr>
                <a:srgbClr val="888888"/>
              </a:buClr>
              <a:buSzPts val="1050"/>
              <a:buFont typeface="Arial"/>
              <a:buNone/>
              <a:defRPr b="0" i="0" sz="105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210"/>
              </a:spcBef>
              <a:spcAft>
                <a:spcPts val="0"/>
              </a:spcAft>
              <a:buClr>
                <a:srgbClr val="888888"/>
              </a:buClr>
              <a:buSzPts val="1050"/>
              <a:buFont typeface="Arial"/>
              <a:buNone/>
              <a:defRPr b="0" i="0" sz="105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spcBef>
                <a:spcPts val="210"/>
              </a:spcBef>
              <a:spcAft>
                <a:spcPts val="0"/>
              </a:spcAft>
              <a:buClr>
                <a:srgbClr val="888888"/>
              </a:buClr>
              <a:buSzPts val="1050"/>
              <a:buFont typeface="Arial"/>
              <a:buNone/>
              <a:defRPr b="0" i="0" sz="105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spcBef>
                <a:spcPts val="210"/>
              </a:spcBef>
              <a:spcAft>
                <a:spcPts val="0"/>
              </a:spcAft>
              <a:buClr>
                <a:srgbClr val="888888"/>
              </a:buClr>
              <a:buSzPts val="1050"/>
              <a:buFont typeface="Arial"/>
              <a:buNone/>
              <a:defRPr b="0" i="0" sz="105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spcBef>
                <a:spcPts val="210"/>
              </a:spcBef>
              <a:spcAft>
                <a:spcPts val="0"/>
              </a:spcAft>
              <a:buClr>
                <a:srgbClr val="888888"/>
              </a:buClr>
              <a:buSzPts val="1050"/>
              <a:buFont typeface="Arial"/>
              <a:buNone/>
              <a:defRPr b="0" i="0" sz="105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9" name="Google Shape;29;p4"/>
          <p:cNvSpPr txBox="1"/>
          <p:nvPr>
            <p:ph idx="2" type="body"/>
          </p:nvPr>
        </p:nvSpPr>
        <p:spPr>
          <a:xfrm>
            <a:off x="432054" y="5087822"/>
            <a:ext cx="8222309" cy="126852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ctr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73129" lvl="1" marL="914400" marR="0" rtl="0" algn="l"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701"/>
              <a:buFont typeface="Arial"/>
              <a:buChar char="–"/>
              <a:defRPr b="0" i="0" sz="825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67891" lvl="2" marL="1371600" marR="0" rtl="0" algn="l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619"/>
              <a:buFont typeface="Merriweather Sans"/>
              <a:buChar char="–"/>
              <a:defRPr b="0" i="0" sz="825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67891" lvl="3" marL="1828800" marR="0" rtl="0" algn="l">
              <a:spcBef>
                <a:spcPts val="165"/>
              </a:spcBef>
              <a:spcAft>
                <a:spcPts val="0"/>
              </a:spcAft>
              <a:buClr>
                <a:schemeClr val="dk2"/>
              </a:buClr>
              <a:buSzPts val="619"/>
              <a:buFont typeface="Merriweather Sans"/>
              <a:buChar char="–"/>
              <a:defRPr b="0" i="0" sz="825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80988" lvl="4" marL="2286000" marR="0" rtl="0" algn="l">
              <a:spcBef>
                <a:spcPts val="165"/>
              </a:spcBef>
              <a:spcAft>
                <a:spcPts val="0"/>
              </a:spcAft>
              <a:buClr>
                <a:schemeClr val="dk2"/>
              </a:buClr>
              <a:buSzPts val="825"/>
              <a:buFont typeface="Arial"/>
              <a:buChar char="»"/>
              <a:defRPr b="0" i="0" sz="825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rgbClr val="2C5993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rgbClr val="2C5993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rgbClr val="2C5993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rgbClr val="2C5993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rgbClr val="2C5993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rgbClr val="2C5993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rgbClr val="2C5993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rgbClr val="2C5993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cxnSp>
        <p:nvCxnSpPr>
          <p:cNvPr id="30" name="Google Shape;30;p4"/>
          <p:cNvCxnSpPr/>
          <p:nvPr/>
        </p:nvCxnSpPr>
        <p:spPr>
          <a:xfrm>
            <a:off x="460845" y="4931494"/>
            <a:ext cx="8222310" cy="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 txBox="1"/>
          <p:nvPr>
            <p:ph type="title"/>
          </p:nvPr>
        </p:nvSpPr>
        <p:spPr>
          <a:xfrm>
            <a:off x="5" y="3"/>
            <a:ext cx="9143999" cy="705554"/>
          </a:xfrm>
          <a:prstGeom prst="rect">
            <a:avLst/>
          </a:prstGeom>
          <a:solidFill>
            <a:srgbClr val="1F497D"/>
          </a:solidFill>
          <a:ln cap="flat" cmpd="sng" w="9525">
            <a:solidFill>
              <a:srgbClr val="1F497D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00" spcFirstLastPara="1" rIns="9140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Blank Slide">
  <p:cSld name="1_Blank Slide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/>
          <p:nvPr>
            <p:ph type="title"/>
          </p:nvPr>
        </p:nvSpPr>
        <p:spPr>
          <a:xfrm>
            <a:off x="5" y="2"/>
            <a:ext cx="9143999" cy="836613"/>
          </a:xfrm>
          <a:prstGeom prst="rect">
            <a:avLst/>
          </a:prstGeom>
          <a:solidFill>
            <a:srgbClr val="1F497D"/>
          </a:solidFill>
          <a:ln cap="flat" cmpd="sng" w="9525">
            <a:solidFill>
              <a:srgbClr val="1F497D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00" spcFirstLastPara="1" rIns="9140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7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solidFill>
            <a:srgbClr val="1F497D"/>
          </a:solidFill>
          <a:ln cap="flat" cmpd="sng" w="9525">
            <a:solidFill>
              <a:srgbClr val="1F497D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00" spcFirstLastPara="1" rIns="9140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7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spcBef>
                <a:spcPts val="900"/>
              </a:spcBef>
              <a:spcAft>
                <a:spcPts val="0"/>
              </a:spcAft>
              <a:buClr>
                <a:srgbClr val="003366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spcBef>
                <a:spcPts val="500"/>
              </a:spcBef>
              <a:spcAft>
                <a:spcPts val="0"/>
              </a:spcAft>
              <a:buClr>
                <a:srgbClr val="003366"/>
              </a:buClr>
              <a:buSzPts val="2040"/>
              <a:buFont typeface="Arial"/>
              <a:buNone/>
              <a:defRPr b="0" i="0" sz="2400" u="none" cap="none" strike="noStrik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spcBef>
                <a:spcPts val="400"/>
              </a:spcBef>
              <a:spcAft>
                <a:spcPts val="0"/>
              </a:spcAft>
              <a:buClr>
                <a:srgbClr val="003366"/>
              </a:buClr>
              <a:buSzPts val="1800"/>
              <a:buFont typeface="Merriweather Sans"/>
              <a:buNone/>
              <a:defRPr b="0" i="0" sz="2400" u="none" cap="none" strike="noStrik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spcBef>
                <a:spcPts val="480"/>
              </a:spcBef>
              <a:spcAft>
                <a:spcPts val="0"/>
              </a:spcAft>
              <a:buClr>
                <a:srgbClr val="003366"/>
              </a:buClr>
              <a:buSzPts val="1800"/>
              <a:buFont typeface="Merriweather Sans"/>
              <a:buNone/>
              <a:defRPr b="0" i="0" sz="2400" u="none" cap="none" strike="noStrik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spcBef>
                <a:spcPts val="480"/>
              </a:spcBef>
              <a:spcAft>
                <a:spcPts val="0"/>
              </a:spcAft>
              <a:buClr>
                <a:srgbClr val="003366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spcBef>
                <a:spcPts val="400"/>
              </a:spcBef>
              <a:spcAft>
                <a:spcPts val="0"/>
              </a:spcAft>
              <a:buClr>
                <a:srgbClr val="2C5993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2C5993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spcBef>
                <a:spcPts val="400"/>
              </a:spcBef>
              <a:spcAft>
                <a:spcPts val="0"/>
              </a:spcAft>
              <a:buClr>
                <a:srgbClr val="2C5993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2C5993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spcBef>
                <a:spcPts val="400"/>
              </a:spcBef>
              <a:spcAft>
                <a:spcPts val="0"/>
              </a:spcAft>
              <a:buClr>
                <a:srgbClr val="2C5993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2C5993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spcBef>
                <a:spcPts val="400"/>
              </a:spcBef>
              <a:spcAft>
                <a:spcPts val="0"/>
              </a:spcAft>
              <a:buClr>
                <a:srgbClr val="2C5993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2C5993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Section Header White">
  <p:cSld name="1_Section Header White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8"/>
          <p:cNvSpPr txBox="1"/>
          <p:nvPr>
            <p:ph type="title"/>
          </p:nvPr>
        </p:nvSpPr>
        <p:spPr>
          <a:xfrm>
            <a:off x="432055" y="1864178"/>
            <a:ext cx="8222400" cy="1362000"/>
          </a:xfrm>
          <a:prstGeom prst="rect">
            <a:avLst/>
          </a:prstGeom>
          <a:solidFill>
            <a:srgbClr val="1F497D"/>
          </a:solidFill>
          <a:ln cap="flat" cmpd="sng" w="9525">
            <a:solidFill>
              <a:srgbClr val="1F497D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b" bIns="45700" lIns="91400" spcFirstLastPara="1" rIns="91400" wrap="square" tIns="4570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50" cap="none">
                <a:solidFill>
                  <a:schemeClr val="accent2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8"/>
          <p:cNvSpPr txBox="1"/>
          <p:nvPr>
            <p:ph idx="1" type="body"/>
          </p:nvPr>
        </p:nvSpPr>
        <p:spPr>
          <a:xfrm>
            <a:off x="432055" y="3667126"/>
            <a:ext cx="8222400" cy="975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  <a:defRPr b="0" i="0" sz="135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1" name="Google Shape;41;p8"/>
          <p:cNvSpPr txBox="1"/>
          <p:nvPr>
            <p:ph idx="2" type="body"/>
          </p:nvPr>
        </p:nvSpPr>
        <p:spPr>
          <a:xfrm>
            <a:off x="432054" y="5087822"/>
            <a:ext cx="8222400" cy="126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SzPts val="1400"/>
              <a:buNone/>
              <a:defRPr b="0" i="0" sz="825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5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5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5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cxnSp>
        <p:nvCxnSpPr>
          <p:cNvPr id="42" name="Google Shape;42;p8"/>
          <p:cNvCxnSpPr/>
          <p:nvPr/>
        </p:nvCxnSpPr>
        <p:spPr>
          <a:xfrm>
            <a:off x="460845" y="4931494"/>
            <a:ext cx="8222400" cy="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18.png"/><Relationship Id="rId3" Type="http://schemas.openxmlformats.org/officeDocument/2006/relationships/image" Target="../media/image7.png"/><Relationship Id="rId4" Type="http://schemas.openxmlformats.org/officeDocument/2006/relationships/slideLayout" Target="../slideLayouts/slideLayout1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7.xml"/><Relationship Id="rId9" Type="http://schemas.openxmlformats.org/officeDocument/2006/relationships/slideLayout" Target="../slideLayouts/slideLayout6.xml"/><Relationship Id="rId5" Type="http://schemas.openxmlformats.org/officeDocument/2006/relationships/slideLayout" Target="../slideLayouts/slideLayout2.xml"/><Relationship Id="rId6" Type="http://schemas.openxmlformats.org/officeDocument/2006/relationships/slideLayout" Target="../slideLayouts/slideLayout3.xml"/><Relationship Id="rId7" Type="http://schemas.openxmlformats.org/officeDocument/2006/relationships/slideLayout" Target="../slideLayouts/slideLayout4.xml"/><Relationship Id="rId8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5" y="2"/>
            <a:ext cx="9143999" cy="836613"/>
          </a:xfrm>
          <a:prstGeom prst="rect">
            <a:avLst/>
          </a:prstGeom>
          <a:solidFill>
            <a:srgbClr val="1F497D"/>
          </a:solidFill>
          <a:ln cap="flat" cmpd="sng" w="9525">
            <a:solidFill>
              <a:srgbClr val="1F497D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00" spcFirstLastPara="1" rIns="91400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0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200" u="none" cap="none" strike="noStrike">
                <a:solidFill>
                  <a:srgbClr val="2C5993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200" u="none" cap="none" strike="noStrike">
                <a:solidFill>
                  <a:srgbClr val="2C5993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200" u="none" cap="none" strike="noStrike">
                <a:solidFill>
                  <a:srgbClr val="2C5993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200" u="none" cap="none" strike="noStrike">
                <a:solidFill>
                  <a:srgbClr val="2C5993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1"/>
          <p:cNvSpPr txBox="1"/>
          <p:nvPr/>
        </p:nvSpPr>
        <p:spPr>
          <a:xfrm>
            <a:off x="4386263" y="6581776"/>
            <a:ext cx="377016" cy="27699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00" spcFirstLastPara="1" rIns="91400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0" sz="1200" u="none" cap="none" strike="noStrike">
              <a:solidFill>
                <a:srgbClr val="FFFF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2" name="Google Shape;12;p1"/>
          <p:cNvSpPr/>
          <p:nvPr/>
        </p:nvSpPr>
        <p:spPr>
          <a:xfrm>
            <a:off x="0" y="6400800"/>
            <a:ext cx="9144000" cy="457200"/>
          </a:xfrm>
          <a:prstGeom prst="rect">
            <a:avLst/>
          </a:prstGeom>
          <a:solidFill>
            <a:srgbClr val="1F497D"/>
          </a:solidFill>
          <a:ln cap="flat" cmpd="sng" w="9525">
            <a:solidFill>
              <a:srgbClr val="4D72A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00" spcFirstLastPara="1" rIns="91400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" name="Google Shape;13;p1"/>
          <p:cNvSpPr txBox="1"/>
          <p:nvPr/>
        </p:nvSpPr>
        <p:spPr>
          <a:xfrm>
            <a:off x="8725065" y="6486536"/>
            <a:ext cx="367383" cy="2461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00" spcFirstLastPara="1" rIns="91400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0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0" sz="1000" u="none" cap="none" strike="noStrike">
              <a:solidFill>
                <a:srgbClr val="FFFF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14" name="Google Shape;14;p1"/>
          <p:cNvCxnSpPr/>
          <p:nvPr/>
        </p:nvCxnSpPr>
        <p:spPr>
          <a:xfrm>
            <a:off x="1626313" y="6448430"/>
            <a:ext cx="0" cy="366713"/>
          </a:xfrm>
          <a:prstGeom prst="straightConnector1">
            <a:avLst/>
          </a:prstGeom>
          <a:noFill/>
          <a:ln cap="flat" cmpd="sng" w="127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5" name="Google Shape;15;p1"/>
          <p:cNvSpPr txBox="1"/>
          <p:nvPr/>
        </p:nvSpPr>
        <p:spPr>
          <a:xfrm>
            <a:off x="1718828" y="6453200"/>
            <a:ext cx="1421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Keenan Myers</a:t>
            </a:r>
            <a:r>
              <a:rPr b="0" i="0" lang="en-US" sz="12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			</a:t>
            </a:r>
            <a:endParaRPr/>
          </a:p>
        </p:txBody>
      </p:sp>
      <p:pic>
        <p:nvPicPr>
          <p:cNvPr id="16" name="Google Shape;16;p1"/>
          <p:cNvPicPr preferRelativeResize="0"/>
          <p:nvPr/>
        </p:nvPicPr>
        <p:blipFill rotWithShape="1">
          <a:blip r:embed="rId1">
            <a:alphaModFix/>
          </a:blip>
          <a:srcRect b="18398" l="6667" r="7967" t="8601"/>
          <a:stretch/>
        </p:blipFill>
        <p:spPr>
          <a:xfrm>
            <a:off x="69852" y="6430441"/>
            <a:ext cx="534304" cy="390014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17;p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6403187"/>
            <a:ext cx="847579" cy="457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Google Shape;18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37679" y="6432045"/>
            <a:ext cx="425955" cy="425955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1"/>
          <p:cNvSpPr txBox="1"/>
          <p:nvPr/>
        </p:nvSpPr>
        <p:spPr>
          <a:xfrm>
            <a:off x="3374075" y="6396500"/>
            <a:ext cx="50403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lt1"/>
                </a:solidFill>
              </a:rPr>
              <a:t>10</a:t>
            </a:r>
            <a:r>
              <a:rPr baseline="30000" lang="en-US">
                <a:solidFill>
                  <a:schemeClr val="lt1"/>
                </a:solidFill>
              </a:rPr>
              <a:t>th</a:t>
            </a:r>
            <a:r>
              <a:rPr lang="en-US">
                <a:solidFill>
                  <a:schemeClr val="lt1"/>
                </a:solidFill>
              </a:rPr>
              <a:t> Workshop on Level Density and Gamma Strength, 2026</a:t>
            </a:r>
            <a:endParaRPr>
              <a:solidFill>
                <a:schemeClr val="lt1"/>
              </a:solidFill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4"/>
    <p:sldLayoutId id="2147483649" r:id="rId5"/>
    <p:sldLayoutId id="2147483650" r:id="rId6"/>
    <p:sldLayoutId id="2147483651" r:id="rId7"/>
    <p:sldLayoutId id="2147483652" r:id="rId8"/>
    <p:sldLayoutId id="2147483653" r:id="rId9"/>
    <p:sldLayoutId id="2147483654" r:id="rId10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7.png"/><Relationship Id="rId4" Type="http://schemas.openxmlformats.org/officeDocument/2006/relationships/hyperlink" Target="https://nucleardata.berkeley.edu/" TargetMode="Externa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7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6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8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5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1.png"/><Relationship Id="rId4" Type="http://schemas.openxmlformats.org/officeDocument/2006/relationships/image" Target="../media/image23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7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0.png"/><Relationship Id="rId4" Type="http://schemas.openxmlformats.org/officeDocument/2006/relationships/image" Target="../media/image22.png"/><Relationship Id="rId5" Type="http://schemas.openxmlformats.org/officeDocument/2006/relationships/image" Target="../media/image2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0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5.png"/><Relationship Id="rId4" Type="http://schemas.openxmlformats.org/officeDocument/2006/relationships/hyperlink" Target="https://doi.org/10.1016/j.nima.2024.169120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Relationship Id="rId4" Type="http://schemas.openxmlformats.org/officeDocument/2006/relationships/image" Target="../media/image1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Relationship Id="rId4" Type="http://schemas.openxmlformats.org/officeDocument/2006/relationships/image" Target="../media/image9.png"/><Relationship Id="rId5" Type="http://schemas.openxmlformats.org/officeDocument/2006/relationships/image" Target="../media/image1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9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png"/><Relationship Id="rId4" Type="http://schemas.openxmlformats.org/officeDocument/2006/relationships/image" Target="../media/image13.png"/><Relationship Id="rId5" Type="http://schemas.openxmlformats.org/officeDocument/2006/relationships/image" Target="../media/image16.png"/><Relationship Id="rId6" Type="http://schemas.openxmlformats.org/officeDocument/2006/relationships/image" Target="../media/image6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1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9"/>
          <p:cNvSpPr txBox="1"/>
          <p:nvPr>
            <p:ph type="title"/>
          </p:nvPr>
        </p:nvSpPr>
        <p:spPr>
          <a:xfrm>
            <a:off x="698350" y="1168650"/>
            <a:ext cx="8445600" cy="855900"/>
          </a:xfrm>
          <a:prstGeom prst="rect">
            <a:avLst/>
          </a:prstGeom>
          <a:solidFill>
            <a:srgbClr val="1F497D"/>
          </a:solidFill>
          <a:ln cap="flat" cmpd="sng" w="9525">
            <a:solidFill>
              <a:srgbClr val="1F497D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00" spcFirstLastPara="1" rIns="91400" wrap="square" tIns="45700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"/>
              <a:buFont typeface="Arial"/>
              <a:buNone/>
            </a:pPr>
            <a:r>
              <a:rPr lang="en-US" sz="4400">
                <a:solidFill>
                  <a:schemeClr val="lt1"/>
                </a:solidFill>
              </a:rPr>
              <a:t>Measurements and Modeling of </a:t>
            </a:r>
            <a:r>
              <a:rPr baseline="30000" lang="en-US" sz="4400">
                <a:solidFill>
                  <a:schemeClr val="lt1"/>
                </a:solidFill>
              </a:rPr>
              <a:t>93</a:t>
            </a:r>
            <a:r>
              <a:rPr lang="en-US" sz="4400">
                <a:solidFill>
                  <a:schemeClr val="lt1"/>
                </a:solidFill>
              </a:rPr>
              <a:t>Nb(n,xn𝛾)</a:t>
            </a:r>
            <a:endParaRPr sz="4400"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400">
              <a:solidFill>
                <a:schemeClr val="lt1"/>
              </a:solidFill>
            </a:endParaRPr>
          </a:p>
        </p:txBody>
      </p:sp>
      <p:cxnSp>
        <p:nvCxnSpPr>
          <p:cNvPr id="48" name="Google Shape;48;p9"/>
          <p:cNvCxnSpPr/>
          <p:nvPr/>
        </p:nvCxnSpPr>
        <p:spPr>
          <a:xfrm>
            <a:off x="698339" y="542476"/>
            <a:ext cx="0" cy="2108257"/>
          </a:xfrm>
          <a:prstGeom prst="straightConnector1">
            <a:avLst/>
          </a:prstGeom>
          <a:noFill/>
          <a:ln cap="flat" cmpd="sng" w="28575">
            <a:solidFill>
              <a:srgbClr val="4F81BD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</p:cxnSp>
      <p:sp>
        <p:nvSpPr>
          <p:cNvPr id="49" name="Google Shape;49;p9"/>
          <p:cNvSpPr txBox="1"/>
          <p:nvPr/>
        </p:nvSpPr>
        <p:spPr>
          <a:xfrm>
            <a:off x="304430" y="3363310"/>
            <a:ext cx="6954000" cy="163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Keenan E. J. Myers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7F7F7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7F7F7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Department of Nuclear Engineering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7F7F7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University of California - Berkeley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50" name="Google Shape;50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26728" y="3658346"/>
            <a:ext cx="1631700" cy="1631700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Google Shape;51;p9"/>
          <p:cNvSpPr txBox="1"/>
          <p:nvPr/>
        </p:nvSpPr>
        <p:spPr>
          <a:xfrm>
            <a:off x="4234973" y="5779131"/>
            <a:ext cx="4165756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u="sng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https://nucleardata.berkeley.edu</a:t>
            </a:r>
            <a:r>
              <a:rPr lang="en-US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18"/>
          <p:cNvSpPr txBox="1"/>
          <p:nvPr>
            <p:ph type="title"/>
          </p:nvPr>
        </p:nvSpPr>
        <p:spPr>
          <a:xfrm>
            <a:off x="5" y="2"/>
            <a:ext cx="9144000" cy="836700"/>
          </a:xfrm>
          <a:prstGeom prst="rect">
            <a:avLst/>
          </a:prstGeom>
        </p:spPr>
        <p:txBody>
          <a:bodyPr anchorCtr="0" anchor="ctr" bIns="45700" lIns="91400" spcFirstLastPara="1" rIns="91400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Outgoing</a:t>
            </a:r>
            <a:r>
              <a:rPr lang="en-US"/>
              <a:t> Neutron Energy and Angle </a:t>
            </a:r>
            <a:endParaRPr/>
          </a:p>
        </p:txBody>
      </p:sp>
      <p:sp>
        <p:nvSpPr>
          <p:cNvPr id="318" name="Google Shape;318;p18"/>
          <p:cNvSpPr txBox="1"/>
          <p:nvPr>
            <p:ph idx="1" type="body"/>
          </p:nvPr>
        </p:nvSpPr>
        <p:spPr>
          <a:xfrm>
            <a:off x="533400" y="1193800"/>
            <a:ext cx="7759800" cy="51309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17500" lvl="0" marL="457200" rtl="0" algn="l">
              <a:spcBef>
                <a:spcPts val="900"/>
              </a:spcBef>
              <a:spcAft>
                <a:spcPts val="0"/>
              </a:spcAft>
              <a:buSzPts val="1400"/>
              <a:buChar char="●"/>
            </a:pPr>
            <a:r>
              <a:rPr lang="en-US"/>
              <a:t>Selection of individual detectors allows us to select </a:t>
            </a:r>
            <a:r>
              <a:rPr lang="en-US"/>
              <a:t>specific</a:t>
            </a:r>
            <a:r>
              <a:rPr lang="en-US"/>
              <a:t> angles to observe angular impacts of</a:t>
            </a:r>
            <a:endParaRPr/>
          </a:p>
        </p:txBody>
      </p:sp>
      <p:pic>
        <p:nvPicPr>
          <p:cNvPr id="319" name="Google Shape;319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37600" y="2357524"/>
            <a:ext cx="4951400" cy="3651675"/>
          </a:xfrm>
          <a:prstGeom prst="rect">
            <a:avLst/>
          </a:prstGeom>
          <a:noFill/>
          <a:ln>
            <a:noFill/>
          </a:ln>
        </p:spPr>
      </p:pic>
      <p:sp>
        <p:nvSpPr>
          <p:cNvPr id="320" name="Google Shape;320;p18"/>
          <p:cNvSpPr txBox="1"/>
          <p:nvPr/>
        </p:nvSpPr>
        <p:spPr>
          <a:xfrm>
            <a:off x="2398575" y="5879525"/>
            <a:ext cx="4490400" cy="38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Neutron Energy (MeV)</a:t>
            </a:r>
            <a:endParaRPr/>
          </a:p>
        </p:txBody>
      </p:sp>
      <p:sp>
        <p:nvSpPr>
          <p:cNvPr id="321" name="Google Shape;321;p18"/>
          <p:cNvSpPr txBox="1"/>
          <p:nvPr/>
        </p:nvSpPr>
        <p:spPr>
          <a:xfrm rot="-5400000">
            <a:off x="-410425" y="3988513"/>
            <a:ext cx="4490400" cy="38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Counts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p19"/>
          <p:cNvSpPr txBox="1"/>
          <p:nvPr>
            <p:ph type="title"/>
          </p:nvPr>
        </p:nvSpPr>
        <p:spPr>
          <a:xfrm>
            <a:off x="5" y="2"/>
            <a:ext cx="9144000" cy="836700"/>
          </a:xfrm>
          <a:prstGeom prst="rect">
            <a:avLst/>
          </a:prstGeom>
        </p:spPr>
        <p:txBody>
          <a:bodyPr anchorCtr="0" anchor="ctr" bIns="45700" lIns="91400" spcFirstLastPara="1" rIns="91400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Nuclear Temperature</a:t>
            </a:r>
            <a:endParaRPr/>
          </a:p>
        </p:txBody>
      </p:sp>
      <p:sp>
        <p:nvSpPr>
          <p:cNvPr id="328" name="Google Shape;328;p19"/>
          <p:cNvSpPr txBox="1"/>
          <p:nvPr>
            <p:ph idx="1" type="body"/>
          </p:nvPr>
        </p:nvSpPr>
        <p:spPr>
          <a:xfrm>
            <a:off x="533400" y="1193800"/>
            <a:ext cx="7759800" cy="51309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17500" lvl="0" marL="457200" rtl="0" algn="l">
              <a:spcBef>
                <a:spcPts val="900"/>
              </a:spcBef>
              <a:spcAft>
                <a:spcPts val="0"/>
              </a:spcAft>
              <a:buSzPts val="1400"/>
              <a:buChar char="●"/>
            </a:pPr>
            <a:r>
              <a:rPr lang="en-US"/>
              <a:t>We can fit a Maxwellian to the outgoing neutron </a:t>
            </a:r>
            <a:r>
              <a:rPr lang="en-US"/>
              <a:t>energies</a:t>
            </a:r>
            <a:r>
              <a:rPr lang="en-US"/>
              <a:t> allowing us to estimate temperature</a:t>
            </a:r>
            <a:endParaRPr/>
          </a:p>
        </p:txBody>
      </p:sp>
      <p:pic>
        <p:nvPicPr>
          <p:cNvPr id="329" name="Google Shape;329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3275" y="2063825"/>
            <a:ext cx="5334000" cy="4143375"/>
          </a:xfrm>
          <a:prstGeom prst="rect">
            <a:avLst/>
          </a:prstGeom>
          <a:noFill/>
          <a:ln>
            <a:noFill/>
          </a:ln>
        </p:spPr>
      </p:pic>
      <p:sp>
        <p:nvSpPr>
          <p:cNvPr id="330" name="Google Shape;330;p19"/>
          <p:cNvSpPr txBox="1"/>
          <p:nvPr/>
        </p:nvSpPr>
        <p:spPr>
          <a:xfrm>
            <a:off x="5487275" y="2524325"/>
            <a:ext cx="3434400" cy="3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457200" rtl="0" algn="l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300"/>
              <a:buChar char="●"/>
            </a:pPr>
            <a:r>
              <a:rPr lang="en-US" sz="2300">
                <a:solidFill>
                  <a:srgbClr val="003366"/>
                </a:solidFill>
              </a:rPr>
              <a:t>Fitting two Maxwellians provide a better fit than single Maxwellians as well as providing a primary temperature of 877 KeV (97%)and a secondary </a:t>
            </a:r>
            <a:r>
              <a:rPr lang="en-US" sz="2300">
                <a:solidFill>
                  <a:srgbClr val="003366"/>
                </a:solidFill>
              </a:rPr>
              <a:t>temperature</a:t>
            </a:r>
            <a:r>
              <a:rPr lang="en-US" sz="2300">
                <a:solidFill>
                  <a:srgbClr val="003366"/>
                </a:solidFill>
              </a:rPr>
              <a:t> of 2480 KeV (3%)</a:t>
            </a:r>
            <a:endParaRPr sz="2300">
              <a:solidFill>
                <a:srgbClr val="003366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331" name="Google Shape;331;p19"/>
          <p:cNvSpPr txBox="1"/>
          <p:nvPr/>
        </p:nvSpPr>
        <p:spPr>
          <a:xfrm>
            <a:off x="758650" y="6005175"/>
            <a:ext cx="4490400" cy="38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Neutron Energy (MeV)</a:t>
            </a:r>
            <a:endParaRPr/>
          </a:p>
        </p:txBody>
      </p:sp>
      <p:sp>
        <p:nvSpPr>
          <p:cNvPr id="332" name="Google Shape;332;p19"/>
          <p:cNvSpPr txBox="1"/>
          <p:nvPr/>
        </p:nvSpPr>
        <p:spPr>
          <a:xfrm rot="-5400000">
            <a:off x="-2050350" y="4114163"/>
            <a:ext cx="4490400" cy="38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Counts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p20"/>
          <p:cNvSpPr txBox="1"/>
          <p:nvPr>
            <p:ph type="title"/>
          </p:nvPr>
        </p:nvSpPr>
        <p:spPr>
          <a:xfrm>
            <a:off x="5" y="2"/>
            <a:ext cx="9144000" cy="836700"/>
          </a:xfrm>
          <a:prstGeom prst="rect">
            <a:avLst/>
          </a:prstGeom>
        </p:spPr>
        <p:txBody>
          <a:bodyPr anchorCtr="0" anchor="ctr" bIns="45700" lIns="91400" spcFirstLastPara="1" rIns="91400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Modeling With CoH3</a:t>
            </a:r>
            <a:endParaRPr/>
          </a:p>
        </p:txBody>
      </p:sp>
      <p:sp>
        <p:nvSpPr>
          <p:cNvPr id="339" name="Google Shape;339;p20"/>
          <p:cNvSpPr txBox="1"/>
          <p:nvPr>
            <p:ph idx="1" type="body"/>
          </p:nvPr>
        </p:nvSpPr>
        <p:spPr>
          <a:xfrm>
            <a:off x="-187320" y="962950"/>
            <a:ext cx="4038600" cy="51309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17500" lvl="0" marL="457200" rtl="0" algn="l">
              <a:spcBef>
                <a:spcPts val="900"/>
              </a:spcBef>
              <a:spcAft>
                <a:spcPts val="0"/>
              </a:spcAft>
              <a:buSzPts val="1400"/>
              <a:buChar char="●"/>
            </a:pPr>
            <a:r>
              <a:rPr lang="en-US"/>
              <a:t>CoH3 is being used for our model predictions</a:t>
            </a:r>
            <a:endParaRPr/>
          </a:p>
          <a:p>
            <a:pPr indent="-358140" lvl="1" marL="914400" rtl="0" algn="l">
              <a:spcBef>
                <a:spcPts val="0"/>
              </a:spcBef>
              <a:spcAft>
                <a:spcPts val="0"/>
              </a:spcAft>
              <a:buSzPts val="2040"/>
              <a:buChar char="○"/>
            </a:pPr>
            <a:r>
              <a:rPr lang="en-US"/>
              <a:t>CoH3 is a Hauser-Feshbach Modeling code</a:t>
            </a:r>
            <a:endParaRPr/>
          </a:p>
          <a:p>
            <a:pPr indent="-358140" lvl="1" marL="914400" rtl="0" algn="l">
              <a:spcBef>
                <a:spcPts val="0"/>
              </a:spcBef>
              <a:spcAft>
                <a:spcPts val="0"/>
              </a:spcAft>
              <a:buSzPts val="2040"/>
              <a:buChar char="○"/>
            </a:pPr>
            <a:r>
              <a:rPr lang="en-US"/>
              <a:t>written at Los Alamos it used for evaluation of </a:t>
            </a:r>
            <a:r>
              <a:rPr lang="en-US"/>
              <a:t>nuclear</a:t>
            </a:r>
            <a:r>
              <a:rPr lang="en-US"/>
              <a:t> data</a:t>
            </a:r>
            <a:endParaRPr/>
          </a:p>
          <a:p>
            <a:pPr indent="-358140" lvl="1" marL="914400" rtl="0" algn="l">
              <a:spcBef>
                <a:spcPts val="0"/>
              </a:spcBef>
              <a:spcAft>
                <a:spcPts val="0"/>
              </a:spcAft>
              <a:buSzPts val="2040"/>
              <a:buChar char="○"/>
            </a:pPr>
            <a:r>
              <a:rPr lang="en-US"/>
              <a:t>combining CoH3 predictions with array responses we are able to perform forward modeling calculations</a:t>
            </a:r>
            <a:endParaRPr/>
          </a:p>
        </p:txBody>
      </p:sp>
      <p:sp>
        <p:nvSpPr>
          <p:cNvPr id="340" name="Google Shape;340;p20"/>
          <p:cNvSpPr/>
          <p:nvPr/>
        </p:nvSpPr>
        <p:spPr>
          <a:xfrm flipH="1">
            <a:off x="7042977" y="2480248"/>
            <a:ext cx="1899000" cy="1249500"/>
          </a:xfrm>
          <a:prstGeom prst="rect">
            <a:avLst/>
          </a:prstGeom>
          <a:solidFill>
            <a:srgbClr val="F1C232"/>
          </a:solidFill>
          <a:ln cap="flat" cmpd="sng" w="86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82850" lIns="82850" spcFirstLastPara="1" rIns="82850" wrap="square" tIns="828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7"/>
              <a:buFont typeface="Arial"/>
              <a:buNone/>
            </a:pPr>
            <a:r>
              <a:rPr lang="en-US" sz="1812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GENESIS Gamma </a:t>
            </a:r>
            <a:r>
              <a:rPr lang="en-US" sz="1812">
                <a:latin typeface="Times New Roman"/>
                <a:ea typeface="Times New Roman"/>
                <a:cs typeface="Times New Roman"/>
                <a:sym typeface="Times New Roman"/>
              </a:rPr>
              <a:t>Data:</a:t>
            </a:r>
            <a:endParaRPr sz="1812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7"/>
              <a:buFont typeface="Arial"/>
              <a:buNone/>
            </a:pPr>
            <a:r>
              <a:rPr lang="en-US" sz="1450">
                <a:latin typeface="Times New Roman"/>
                <a:ea typeface="Times New Roman"/>
                <a:cs typeface="Times New Roman"/>
                <a:sym typeface="Times New Roman"/>
              </a:rPr>
              <a:t>Neutron Light yield, gamma peak yields</a:t>
            </a:r>
            <a:endParaRPr sz="145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41" name="Google Shape;341;p20"/>
          <p:cNvSpPr/>
          <p:nvPr/>
        </p:nvSpPr>
        <p:spPr>
          <a:xfrm flipH="1">
            <a:off x="4844277" y="1153650"/>
            <a:ext cx="1648800" cy="1058100"/>
          </a:xfrm>
          <a:prstGeom prst="rect">
            <a:avLst/>
          </a:prstGeom>
          <a:solidFill>
            <a:srgbClr val="F1C232"/>
          </a:solidFill>
          <a:ln cap="flat" cmpd="sng" w="86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82850" lIns="82850" spcFirstLastPara="1" rIns="82850" wrap="square" tIns="828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7"/>
              <a:buFont typeface="Arial"/>
              <a:buNone/>
            </a:pPr>
            <a:r>
              <a:rPr lang="en-US" sz="1812">
                <a:latin typeface="Times New Roman"/>
                <a:ea typeface="Times New Roman"/>
                <a:cs typeface="Times New Roman"/>
                <a:sym typeface="Times New Roman"/>
              </a:rPr>
              <a:t>CoH3 Calculation:</a:t>
            </a:r>
            <a:endParaRPr sz="1812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7"/>
              <a:buFont typeface="Arial"/>
              <a:buNone/>
            </a:pPr>
            <a:r>
              <a:rPr lang="en-US" sz="1450">
                <a:latin typeface="Times New Roman"/>
                <a:ea typeface="Times New Roman"/>
                <a:cs typeface="Times New Roman"/>
                <a:sym typeface="Times New Roman"/>
              </a:rPr>
              <a:t>LD/nOMP</a:t>
            </a:r>
            <a:endParaRPr sz="145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42" name="Google Shape;342;p20"/>
          <p:cNvSpPr/>
          <p:nvPr/>
        </p:nvSpPr>
        <p:spPr>
          <a:xfrm flipH="1">
            <a:off x="6311966" y="5062287"/>
            <a:ext cx="1461900" cy="853800"/>
          </a:xfrm>
          <a:prstGeom prst="rect">
            <a:avLst/>
          </a:prstGeom>
          <a:solidFill>
            <a:srgbClr val="F1C232"/>
          </a:solidFill>
          <a:ln cap="flat" cmpd="sng" w="86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82850" lIns="82850" spcFirstLastPara="1" rIns="82850" wrap="square" tIns="828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7"/>
              <a:buFont typeface="Arial"/>
              <a:buNone/>
            </a:pPr>
            <a:r>
              <a:rPr lang="en-US" sz="1812">
                <a:latin typeface="Times New Roman"/>
                <a:ea typeface="Times New Roman"/>
                <a:cs typeface="Times New Roman"/>
                <a:sym typeface="Times New Roman"/>
              </a:rPr>
              <a:t>𝝌</a:t>
            </a:r>
            <a:r>
              <a:rPr baseline="30000" lang="en-US" sz="1812">
                <a:latin typeface="Times New Roman"/>
                <a:ea typeface="Times New Roman"/>
                <a:cs typeface="Times New Roman"/>
                <a:sym typeface="Times New Roman"/>
              </a:rPr>
              <a:t>2 </a:t>
            </a:r>
            <a:r>
              <a:rPr lang="en-US" sz="1812">
                <a:latin typeface="Times New Roman"/>
                <a:ea typeface="Times New Roman"/>
                <a:cs typeface="Times New Roman"/>
                <a:sym typeface="Times New Roman"/>
              </a:rPr>
              <a:t>minimization</a:t>
            </a:r>
            <a:endParaRPr sz="1812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343" name="Google Shape;343;p20"/>
          <p:cNvCxnSpPr>
            <a:stCxn id="341" idx="2"/>
            <a:endCxn id="344" idx="0"/>
          </p:cNvCxnSpPr>
          <p:nvPr/>
        </p:nvCxnSpPr>
        <p:spPr>
          <a:xfrm>
            <a:off x="5668677" y="2211750"/>
            <a:ext cx="0" cy="268500"/>
          </a:xfrm>
          <a:prstGeom prst="straightConnector1">
            <a:avLst/>
          </a:prstGeom>
          <a:noFill/>
          <a:ln cap="flat" cmpd="sng" w="25900">
            <a:solidFill>
              <a:srgbClr val="595959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44" name="Google Shape;344;p20"/>
          <p:cNvSpPr/>
          <p:nvPr/>
        </p:nvSpPr>
        <p:spPr>
          <a:xfrm flipH="1">
            <a:off x="4844277" y="2480264"/>
            <a:ext cx="1648800" cy="1058100"/>
          </a:xfrm>
          <a:prstGeom prst="rect">
            <a:avLst/>
          </a:prstGeom>
          <a:solidFill>
            <a:srgbClr val="F1C232"/>
          </a:solidFill>
          <a:ln cap="flat" cmpd="sng" w="86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82850" lIns="82850" spcFirstLastPara="1" rIns="82850" wrap="square" tIns="828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7"/>
              <a:buFont typeface="Arial"/>
              <a:buNone/>
            </a:pPr>
            <a:r>
              <a:rPr lang="en-US" sz="1812">
                <a:latin typeface="Times New Roman"/>
                <a:ea typeface="Times New Roman"/>
                <a:cs typeface="Times New Roman"/>
                <a:sym typeface="Times New Roman"/>
              </a:rPr>
              <a:t>Array Response:</a:t>
            </a:r>
            <a:endParaRPr sz="1812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7"/>
              <a:buFont typeface="Arial"/>
              <a:buNone/>
            </a:pPr>
            <a:r>
              <a:rPr lang="en-US" sz="1450">
                <a:latin typeface="Times New Roman"/>
                <a:ea typeface="Times New Roman"/>
                <a:cs typeface="Times New Roman"/>
                <a:sym typeface="Times New Roman"/>
              </a:rPr>
              <a:t>Neutron and gamma response</a:t>
            </a:r>
            <a:endParaRPr sz="145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345" name="Google Shape;345;p20"/>
          <p:cNvCxnSpPr>
            <a:stCxn id="342" idx="3"/>
          </p:cNvCxnSpPr>
          <p:nvPr/>
        </p:nvCxnSpPr>
        <p:spPr>
          <a:xfrm rot="10800000">
            <a:off x="4077866" y="1689387"/>
            <a:ext cx="2234100" cy="3799800"/>
          </a:xfrm>
          <a:prstGeom prst="bentConnector2">
            <a:avLst/>
          </a:prstGeom>
          <a:noFill/>
          <a:ln cap="flat" cmpd="sng" w="34525">
            <a:solidFill>
              <a:srgbClr val="59595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46" name="Google Shape;346;p20"/>
          <p:cNvCxnSpPr>
            <a:endCxn id="341" idx="3"/>
          </p:cNvCxnSpPr>
          <p:nvPr/>
        </p:nvCxnSpPr>
        <p:spPr>
          <a:xfrm>
            <a:off x="4067277" y="1682700"/>
            <a:ext cx="777000" cy="0"/>
          </a:xfrm>
          <a:prstGeom prst="straightConnector1">
            <a:avLst/>
          </a:prstGeom>
          <a:noFill/>
          <a:ln cap="flat" cmpd="sng" w="34525">
            <a:solidFill>
              <a:srgbClr val="595959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47" name="Google Shape;347;p20"/>
          <p:cNvCxnSpPr>
            <a:stCxn id="344" idx="2"/>
            <a:endCxn id="348" idx="0"/>
          </p:cNvCxnSpPr>
          <p:nvPr/>
        </p:nvCxnSpPr>
        <p:spPr>
          <a:xfrm>
            <a:off x="5668677" y="3538364"/>
            <a:ext cx="0" cy="181800"/>
          </a:xfrm>
          <a:prstGeom prst="straightConnector1">
            <a:avLst/>
          </a:prstGeom>
          <a:noFill/>
          <a:ln cap="flat" cmpd="sng" w="25900">
            <a:solidFill>
              <a:srgbClr val="595959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49" name="Google Shape;349;p20"/>
          <p:cNvCxnSpPr>
            <a:stCxn id="340" idx="2"/>
            <a:endCxn id="342" idx="0"/>
          </p:cNvCxnSpPr>
          <p:nvPr/>
        </p:nvCxnSpPr>
        <p:spPr>
          <a:xfrm flipH="1">
            <a:off x="7042977" y="3729748"/>
            <a:ext cx="949500" cy="1332600"/>
          </a:xfrm>
          <a:prstGeom prst="straightConnector1">
            <a:avLst/>
          </a:prstGeom>
          <a:noFill/>
          <a:ln cap="flat" cmpd="sng" w="25900">
            <a:solidFill>
              <a:srgbClr val="595959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48" name="Google Shape;348;p20"/>
          <p:cNvSpPr/>
          <p:nvPr/>
        </p:nvSpPr>
        <p:spPr>
          <a:xfrm flipH="1">
            <a:off x="4665931" y="3720301"/>
            <a:ext cx="2005500" cy="1160400"/>
          </a:xfrm>
          <a:prstGeom prst="rect">
            <a:avLst/>
          </a:prstGeom>
          <a:solidFill>
            <a:srgbClr val="F1C232"/>
          </a:solidFill>
          <a:ln cap="flat" cmpd="sng" w="86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82850" lIns="82850" spcFirstLastPara="1" rIns="82850" wrap="square" tIns="828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7"/>
              <a:buFont typeface="Arial"/>
              <a:buNone/>
            </a:pPr>
            <a:r>
              <a:rPr lang="en-US" sz="1812">
                <a:latin typeface="Times New Roman"/>
                <a:ea typeface="Times New Roman"/>
                <a:cs typeface="Times New Roman"/>
                <a:sym typeface="Times New Roman"/>
              </a:rPr>
              <a:t>Predicted Observable:  </a:t>
            </a:r>
            <a:r>
              <a:rPr lang="en-US" sz="1450">
                <a:latin typeface="Times New Roman"/>
                <a:ea typeface="Times New Roman"/>
                <a:cs typeface="Times New Roman"/>
                <a:sym typeface="Times New Roman"/>
              </a:rPr>
              <a:t>Neutron light yield vs TOF and Gamma yield vs TOF</a:t>
            </a:r>
            <a:endParaRPr sz="145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350" name="Google Shape;350;p20"/>
          <p:cNvCxnSpPr>
            <a:stCxn id="348" idx="2"/>
            <a:endCxn id="342" idx="0"/>
          </p:cNvCxnSpPr>
          <p:nvPr/>
        </p:nvCxnSpPr>
        <p:spPr>
          <a:xfrm>
            <a:off x="5668681" y="4880701"/>
            <a:ext cx="1374300" cy="181500"/>
          </a:xfrm>
          <a:prstGeom prst="straightConnector1">
            <a:avLst/>
          </a:prstGeom>
          <a:noFill/>
          <a:ln cap="flat" cmpd="sng" w="25900">
            <a:solidFill>
              <a:srgbClr val="595959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5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p21"/>
          <p:cNvSpPr txBox="1"/>
          <p:nvPr>
            <p:ph type="title"/>
          </p:nvPr>
        </p:nvSpPr>
        <p:spPr>
          <a:xfrm>
            <a:off x="5" y="2"/>
            <a:ext cx="9144000" cy="836700"/>
          </a:xfrm>
          <a:prstGeom prst="rect">
            <a:avLst/>
          </a:prstGeom>
        </p:spPr>
        <p:txBody>
          <a:bodyPr anchorCtr="0" anchor="ctr" bIns="45700" lIns="91400" spcFirstLastPara="1" rIns="91400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Neutron ToF Modeling</a:t>
            </a:r>
            <a:endParaRPr/>
          </a:p>
        </p:txBody>
      </p:sp>
      <p:sp>
        <p:nvSpPr>
          <p:cNvPr id="357" name="Google Shape;357;p21"/>
          <p:cNvSpPr txBox="1"/>
          <p:nvPr>
            <p:ph idx="1" type="body"/>
          </p:nvPr>
        </p:nvSpPr>
        <p:spPr>
          <a:xfrm>
            <a:off x="533400" y="1193800"/>
            <a:ext cx="7759800" cy="51309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17500" lvl="0" marL="457200" rtl="0" algn="l">
              <a:spcBef>
                <a:spcPts val="900"/>
              </a:spcBef>
              <a:spcAft>
                <a:spcPts val="0"/>
              </a:spcAft>
              <a:buSzPts val="1400"/>
              <a:buChar char="●"/>
            </a:pPr>
            <a:r>
              <a:rPr lang="en-US"/>
              <a:t>using array response and flux convolved with model prediction we are able to predict the light yield observed in each detector</a:t>
            </a:r>
            <a:endParaRPr/>
          </a:p>
        </p:txBody>
      </p:sp>
      <p:pic>
        <p:nvPicPr>
          <p:cNvPr id="358" name="Google Shape;358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025374"/>
            <a:ext cx="9144003" cy="3344169"/>
          </a:xfrm>
          <a:prstGeom prst="rect">
            <a:avLst/>
          </a:prstGeom>
          <a:noFill/>
          <a:ln>
            <a:noFill/>
          </a:ln>
        </p:spPr>
      </p:pic>
      <p:sp>
        <p:nvSpPr>
          <p:cNvPr id="359" name="Google Shape;359;p21"/>
          <p:cNvSpPr txBox="1"/>
          <p:nvPr/>
        </p:nvSpPr>
        <p:spPr>
          <a:xfrm>
            <a:off x="620925" y="2732833"/>
            <a:ext cx="34686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000000"/>
                </a:solidFill>
              </a:rPr>
              <a:t>Experimental Data </a:t>
            </a:r>
            <a:endParaRPr sz="1800">
              <a:solidFill>
                <a:srgbClr val="000000"/>
              </a:solidFill>
            </a:endParaRPr>
          </a:p>
        </p:txBody>
      </p:sp>
      <p:sp>
        <p:nvSpPr>
          <p:cNvPr id="360" name="Google Shape;360;p21"/>
          <p:cNvSpPr txBox="1"/>
          <p:nvPr/>
        </p:nvSpPr>
        <p:spPr>
          <a:xfrm>
            <a:off x="5056000" y="2732833"/>
            <a:ext cx="3541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000000"/>
                </a:solidFill>
              </a:rPr>
              <a:t>Model Prediction</a:t>
            </a:r>
            <a:endParaRPr sz="18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5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p22"/>
          <p:cNvSpPr txBox="1"/>
          <p:nvPr>
            <p:ph type="title"/>
          </p:nvPr>
        </p:nvSpPr>
        <p:spPr>
          <a:xfrm>
            <a:off x="5" y="2"/>
            <a:ext cx="9144000" cy="836700"/>
          </a:xfrm>
          <a:prstGeom prst="rect">
            <a:avLst/>
          </a:prstGeom>
        </p:spPr>
        <p:txBody>
          <a:bodyPr anchorCtr="0" anchor="ctr" bIns="45700" lIns="91400" spcFirstLastPara="1" rIns="91400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Outgoing Neutron Energy Model</a:t>
            </a:r>
            <a:endParaRPr/>
          </a:p>
        </p:txBody>
      </p:sp>
      <p:sp>
        <p:nvSpPr>
          <p:cNvPr id="367" name="Google Shape;367;p22"/>
          <p:cNvSpPr txBox="1"/>
          <p:nvPr>
            <p:ph idx="1" type="body"/>
          </p:nvPr>
        </p:nvSpPr>
        <p:spPr>
          <a:xfrm>
            <a:off x="533400" y="1193800"/>
            <a:ext cx="7759800" cy="51309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17500" lvl="0" marL="457200" rtl="0" algn="l">
              <a:spcBef>
                <a:spcPts val="900"/>
              </a:spcBef>
              <a:spcAft>
                <a:spcPts val="0"/>
              </a:spcAft>
              <a:buSzPts val="1400"/>
              <a:buChar char="●"/>
            </a:pPr>
            <a:r>
              <a:rPr lang="en-US"/>
              <a:t>By ignoring elastic scattering we are able to compare modeled outgoing neutron energies with observed, this is new functionality </a:t>
            </a:r>
            <a:endParaRPr/>
          </a:p>
        </p:txBody>
      </p:sp>
      <p:pic>
        <p:nvPicPr>
          <p:cNvPr id="368" name="Google Shape;368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8050" y="2521350"/>
            <a:ext cx="7887900" cy="3490325"/>
          </a:xfrm>
          <a:prstGeom prst="rect">
            <a:avLst/>
          </a:prstGeom>
          <a:noFill/>
          <a:ln>
            <a:noFill/>
          </a:ln>
        </p:spPr>
      </p:pic>
      <p:sp>
        <p:nvSpPr>
          <p:cNvPr id="369" name="Google Shape;369;p22"/>
          <p:cNvSpPr txBox="1"/>
          <p:nvPr/>
        </p:nvSpPr>
        <p:spPr>
          <a:xfrm>
            <a:off x="2770200" y="6011675"/>
            <a:ext cx="3286200" cy="3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Neutron Energy (MeV)</a:t>
            </a:r>
            <a:endParaRPr/>
          </a:p>
        </p:txBody>
      </p:sp>
      <p:sp>
        <p:nvSpPr>
          <p:cNvPr id="370" name="Google Shape;370;p22"/>
          <p:cNvSpPr txBox="1"/>
          <p:nvPr/>
        </p:nvSpPr>
        <p:spPr>
          <a:xfrm rot="-5400000">
            <a:off x="-1202925" y="4104513"/>
            <a:ext cx="3286200" cy="3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Relative Neutron Counts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5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Google Shape;376;p23"/>
          <p:cNvSpPr txBox="1"/>
          <p:nvPr>
            <p:ph type="title"/>
          </p:nvPr>
        </p:nvSpPr>
        <p:spPr>
          <a:xfrm>
            <a:off x="5" y="2"/>
            <a:ext cx="9144000" cy="836700"/>
          </a:xfrm>
          <a:prstGeom prst="rect">
            <a:avLst/>
          </a:prstGeom>
        </p:spPr>
        <p:txBody>
          <a:bodyPr anchorCtr="0" anchor="ctr" bIns="45700" lIns="91400" spcFirstLastPara="1" rIns="91400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comparing predictions as we tweak values</a:t>
            </a:r>
            <a:endParaRPr/>
          </a:p>
        </p:txBody>
      </p:sp>
      <p:sp>
        <p:nvSpPr>
          <p:cNvPr id="377" name="Google Shape;377;p23"/>
          <p:cNvSpPr txBox="1"/>
          <p:nvPr>
            <p:ph idx="1" type="body"/>
          </p:nvPr>
        </p:nvSpPr>
        <p:spPr>
          <a:xfrm>
            <a:off x="233700" y="1193800"/>
            <a:ext cx="3973200" cy="51309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17500" lvl="0" marL="457200" rtl="0" algn="l">
              <a:spcBef>
                <a:spcPts val="900"/>
              </a:spcBef>
              <a:spcAft>
                <a:spcPts val="0"/>
              </a:spcAft>
              <a:buSzPts val="1400"/>
              <a:buChar char="●"/>
            </a:pPr>
            <a:r>
              <a:rPr lang="en-US"/>
              <a:t>scanning over individual terms allows us to select terms for minimization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/>
              <a:t>Looking </a:t>
            </a:r>
            <a:r>
              <a:rPr lang="en-US"/>
              <a:t>primarily</a:t>
            </a:r>
            <a:r>
              <a:rPr lang="en-US"/>
              <a:t> at neutron optical terms with neutrons 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/>
              <a:t>Gamma data is used to </a:t>
            </a:r>
            <a:r>
              <a:rPr lang="en-US"/>
              <a:t>primarily</a:t>
            </a:r>
            <a:r>
              <a:rPr lang="en-US"/>
              <a:t> fix the level density terms</a:t>
            </a:r>
            <a:endParaRPr/>
          </a:p>
        </p:txBody>
      </p:sp>
      <p:sp>
        <p:nvSpPr>
          <p:cNvPr id="378" name="Google Shape;378;p23"/>
          <p:cNvSpPr txBox="1"/>
          <p:nvPr/>
        </p:nvSpPr>
        <p:spPr>
          <a:xfrm rot="-5400000">
            <a:off x="2849608" y="4706350"/>
            <a:ext cx="2361900" cy="54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/>
              <a:t>ꭓ</a:t>
            </a:r>
            <a:r>
              <a:rPr baseline="30000" lang="en-US" sz="800"/>
              <a:t>2</a:t>
            </a:r>
            <a:endParaRPr baseline="30000" sz="800"/>
          </a:p>
        </p:txBody>
      </p:sp>
      <p:pic>
        <p:nvPicPr>
          <p:cNvPr id="379" name="Google Shape;379;p23" title="opticalExample(1)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69750" y="836711"/>
            <a:ext cx="3838111" cy="2932923"/>
          </a:xfrm>
          <a:prstGeom prst="rect">
            <a:avLst/>
          </a:prstGeom>
          <a:noFill/>
          <a:ln>
            <a:noFill/>
          </a:ln>
        </p:spPr>
      </p:pic>
      <p:pic>
        <p:nvPicPr>
          <p:cNvPr id="380" name="Google Shape;380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007558" y="3615813"/>
            <a:ext cx="3418218" cy="2655223"/>
          </a:xfrm>
          <a:prstGeom prst="rect">
            <a:avLst/>
          </a:prstGeom>
          <a:noFill/>
          <a:ln>
            <a:noFill/>
          </a:ln>
        </p:spPr>
      </p:pic>
      <p:sp>
        <p:nvSpPr>
          <p:cNvPr id="381" name="Google Shape;381;p23"/>
          <p:cNvSpPr txBox="1"/>
          <p:nvPr/>
        </p:nvSpPr>
        <p:spPr>
          <a:xfrm>
            <a:off x="4535720" y="6124361"/>
            <a:ext cx="2361900" cy="54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/>
              <a:t>Parameter</a:t>
            </a:r>
            <a:r>
              <a:rPr lang="en-US" sz="800"/>
              <a:t> multiplier</a:t>
            </a:r>
            <a:endParaRPr baseline="30000" sz="800"/>
          </a:p>
        </p:txBody>
      </p:sp>
      <p:sp>
        <p:nvSpPr>
          <p:cNvPr id="382" name="Google Shape;382;p23"/>
          <p:cNvSpPr txBox="1"/>
          <p:nvPr/>
        </p:nvSpPr>
        <p:spPr>
          <a:xfrm>
            <a:off x="6484175" y="3615825"/>
            <a:ext cx="2361900" cy="98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/>
              <a:t>Parameter multiplier</a:t>
            </a:r>
            <a:endParaRPr baseline="30000" sz="8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7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p24"/>
          <p:cNvSpPr txBox="1"/>
          <p:nvPr>
            <p:ph type="title"/>
          </p:nvPr>
        </p:nvSpPr>
        <p:spPr>
          <a:xfrm>
            <a:off x="5" y="2"/>
            <a:ext cx="9144000" cy="836700"/>
          </a:xfrm>
          <a:prstGeom prst="rect">
            <a:avLst/>
          </a:prstGeom>
        </p:spPr>
        <p:txBody>
          <a:bodyPr anchorCtr="0" anchor="ctr" bIns="45700" lIns="91400" spcFirstLastPara="1" rIns="91400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CoH Expanded </a:t>
            </a:r>
            <a:r>
              <a:rPr lang="en-US"/>
              <a:t>Capabilities</a:t>
            </a:r>
            <a:endParaRPr/>
          </a:p>
        </p:txBody>
      </p:sp>
      <p:sp>
        <p:nvSpPr>
          <p:cNvPr id="389" name="Google Shape;389;p24"/>
          <p:cNvSpPr txBox="1"/>
          <p:nvPr>
            <p:ph idx="1" type="body"/>
          </p:nvPr>
        </p:nvSpPr>
        <p:spPr>
          <a:xfrm>
            <a:off x="248725" y="1193800"/>
            <a:ext cx="3636300" cy="51309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17500" lvl="0" marL="457200" rtl="0" algn="l">
              <a:spcBef>
                <a:spcPts val="900"/>
              </a:spcBef>
              <a:spcAft>
                <a:spcPts val="0"/>
              </a:spcAft>
              <a:buSzPts val="1400"/>
              <a:buChar char="●"/>
            </a:pPr>
            <a:r>
              <a:rPr lang="en-US"/>
              <a:t>CoH3 allows for tweaking the distribution of parities in the </a:t>
            </a:r>
            <a:r>
              <a:rPr lang="en-US"/>
              <a:t>continuum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/>
              <a:t>Comparing the ratio of the strongest gamma from a negative state and a positive state to show the impact of this parameter</a:t>
            </a:r>
            <a:endParaRPr/>
          </a:p>
          <a:p>
            <a:pPr indent="-320040" lvl="1" marL="914400" rtl="0" algn="l">
              <a:spcBef>
                <a:spcPts val="0"/>
              </a:spcBef>
              <a:spcAft>
                <a:spcPts val="0"/>
              </a:spcAft>
              <a:buSzPts val="1440"/>
              <a:buChar char="○"/>
            </a:pPr>
            <a:r>
              <a:rPr lang="en-US" sz="1800"/>
              <a:t>779 KeV (810 KeV 5/2-)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-US" sz="1800"/>
              <a:t>808 KeV (808 KeV 5/2+)</a:t>
            </a:r>
            <a:endParaRPr sz="1800"/>
          </a:p>
        </p:txBody>
      </p:sp>
      <p:pic>
        <p:nvPicPr>
          <p:cNvPr id="390" name="Google Shape;390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85000" y="1446938"/>
            <a:ext cx="5210175" cy="4143375"/>
          </a:xfrm>
          <a:prstGeom prst="rect">
            <a:avLst/>
          </a:prstGeom>
          <a:noFill/>
          <a:ln>
            <a:noFill/>
          </a:ln>
        </p:spPr>
      </p:pic>
      <p:sp>
        <p:nvSpPr>
          <p:cNvPr id="391" name="Google Shape;391;p24"/>
          <p:cNvSpPr txBox="1"/>
          <p:nvPr/>
        </p:nvSpPr>
        <p:spPr>
          <a:xfrm rot="-5400000">
            <a:off x="2708133" y="3156150"/>
            <a:ext cx="2361900" cy="54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/>
              <a:t>ꭓ</a:t>
            </a:r>
            <a:r>
              <a:rPr baseline="30000" lang="en-US" sz="1500"/>
              <a:t>2</a:t>
            </a:r>
            <a:endParaRPr baseline="30000" sz="1500"/>
          </a:p>
        </p:txBody>
      </p:sp>
      <p:sp>
        <p:nvSpPr>
          <p:cNvPr id="392" name="Google Shape;392;p24"/>
          <p:cNvSpPr txBox="1"/>
          <p:nvPr/>
        </p:nvSpPr>
        <p:spPr>
          <a:xfrm>
            <a:off x="5309133" y="5590336"/>
            <a:ext cx="2361900" cy="54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/>
              <a:t>Parameter multiplier</a:t>
            </a:r>
            <a:endParaRPr baseline="30000" sz="15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7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Google Shape;398;p25"/>
          <p:cNvSpPr txBox="1"/>
          <p:nvPr>
            <p:ph type="title"/>
          </p:nvPr>
        </p:nvSpPr>
        <p:spPr>
          <a:xfrm>
            <a:off x="5" y="2"/>
            <a:ext cx="9144000" cy="836700"/>
          </a:xfrm>
          <a:prstGeom prst="rect">
            <a:avLst/>
          </a:prstGeom>
        </p:spPr>
        <p:txBody>
          <a:bodyPr anchorCtr="0" anchor="ctr" bIns="45700" lIns="91400" spcFirstLastPara="1" rIns="91400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CoH Parameter Optimization Strategy</a:t>
            </a:r>
            <a:endParaRPr/>
          </a:p>
        </p:txBody>
      </p:sp>
      <p:sp>
        <p:nvSpPr>
          <p:cNvPr id="399" name="Google Shape;399;p25"/>
          <p:cNvSpPr txBox="1"/>
          <p:nvPr>
            <p:ph idx="1" type="body"/>
          </p:nvPr>
        </p:nvSpPr>
        <p:spPr>
          <a:xfrm>
            <a:off x="533400" y="1193800"/>
            <a:ext cx="7759800" cy="51309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17500" lvl="0" marL="457200" rtl="0" algn="l">
              <a:spcBef>
                <a:spcPts val="900"/>
              </a:spcBef>
              <a:spcAft>
                <a:spcPts val="0"/>
              </a:spcAft>
              <a:buSzPts val="1400"/>
              <a:buChar char="●"/>
            </a:pPr>
            <a:r>
              <a:rPr lang="en-US"/>
              <a:t>Modeling for minimization has focused on </a:t>
            </a:r>
            <a:r>
              <a:rPr lang="en-US"/>
              <a:t>efficiency</a:t>
            </a:r>
            <a:r>
              <a:rPr lang="en-US"/>
              <a:t> adjusted ratios of gamma yields</a:t>
            </a:r>
            <a:endParaRPr/>
          </a:p>
          <a:p>
            <a:pPr indent="-358140" lvl="1" marL="914400" rtl="0" algn="l">
              <a:spcBef>
                <a:spcPts val="0"/>
              </a:spcBef>
              <a:spcAft>
                <a:spcPts val="0"/>
              </a:spcAft>
              <a:buSzPts val="2040"/>
              <a:buChar char="○"/>
            </a:pPr>
            <a:r>
              <a:rPr lang="en-US"/>
              <a:t>CoH provides the </a:t>
            </a:r>
            <a:r>
              <a:rPr lang="en-US"/>
              <a:t>ability</a:t>
            </a:r>
            <a:r>
              <a:rPr lang="en-US"/>
              <a:t> to minimize against the </a:t>
            </a:r>
            <a:r>
              <a:rPr lang="en-US"/>
              <a:t>parity</a:t>
            </a:r>
            <a:r>
              <a:rPr lang="en-US"/>
              <a:t> distribution in the quasi-continuum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/>
              <a:t>Neutron modeling has explored both </a:t>
            </a:r>
            <a:r>
              <a:rPr lang="en-US"/>
              <a:t>absolute</a:t>
            </a:r>
            <a:r>
              <a:rPr lang="en-US"/>
              <a:t> neutron modeling as well as ratios between </a:t>
            </a:r>
            <a:r>
              <a:rPr lang="en-US"/>
              <a:t>different</a:t>
            </a:r>
            <a:r>
              <a:rPr lang="en-US"/>
              <a:t> angled detectors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/>
              <a:t>Additionally</a:t>
            </a:r>
            <a:r>
              <a:rPr lang="en-US"/>
              <a:t> work is being done to compare CoH3 to Talys minimizations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/>
              <a:t>Current additional efforts are underway to minimize against outgoing neutron energy  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4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p26"/>
          <p:cNvSpPr txBox="1"/>
          <p:nvPr>
            <p:ph type="title"/>
          </p:nvPr>
        </p:nvSpPr>
        <p:spPr>
          <a:xfrm>
            <a:off x="5" y="2"/>
            <a:ext cx="9144000" cy="836700"/>
          </a:xfrm>
          <a:prstGeom prst="rect">
            <a:avLst/>
          </a:prstGeom>
        </p:spPr>
        <p:txBody>
          <a:bodyPr anchorCtr="0" anchor="ctr" bIns="45700" lIns="91400" spcFirstLastPara="1" rIns="91400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Collabora</a:t>
            </a:r>
            <a:r>
              <a:rPr lang="en-US"/>
              <a:t>to</a:t>
            </a:r>
            <a:r>
              <a:rPr lang="en-US"/>
              <a:t>rs On the work shown </a:t>
            </a:r>
            <a:r>
              <a:rPr lang="en-US"/>
              <a:t>to</a:t>
            </a:r>
            <a:r>
              <a:rPr lang="en-US"/>
              <a:t>day</a:t>
            </a:r>
            <a:endParaRPr/>
          </a:p>
        </p:txBody>
      </p:sp>
      <p:sp>
        <p:nvSpPr>
          <p:cNvPr id="406" name="Google Shape;406;p26"/>
          <p:cNvSpPr txBox="1"/>
          <p:nvPr>
            <p:ph idx="1" type="body"/>
          </p:nvPr>
        </p:nvSpPr>
        <p:spPr>
          <a:xfrm>
            <a:off x="533400" y="1193800"/>
            <a:ext cx="7759800" cy="51309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J.A. Brown</a:t>
            </a:r>
            <a:r>
              <a:rPr baseline="30000"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</a:t>
            </a: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L. A. </a:t>
            </a: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Bernstein</a:t>
            </a:r>
            <a:r>
              <a:rPr baseline="30000"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1,2</a:t>
            </a: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,</a:t>
            </a:r>
            <a:endParaRPr sz="2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J.M. Gordon</a:t>
            </a:r>
            <a:r>
              <a:rPr baseline="30000"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B.L. Goldblum</a:t>
            </a:r>
            <a:r>
              <a:rPr baseline="30000"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2,1</a:t>
            </a: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T. Laplace</a:t>
            </a:r>
            <a:r>
              <a:rPr baseline="30000"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</a:t>
            </a: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endParaRPr sz="2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J. Morrell</a:t>
            </a:r>
            <a:r>
              <a:rPr baseline="30000" i="1"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</a:t>
            </a:r>
            <a:r>
              <a:rPr i="1"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K. Myers</a:t>
            </a:r>
            <a:r>
              <a:rPr baseline="30000" i="1"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</a:t>
            </a:r>
            <a:r>
              <a:rPr i="1"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S. M. Tannous</a:t>
            </a:r>
            <a:r>
              <a:rPr baseline="30000" i="1"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</a:t>
            </a: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D.L. Bleuel</a:t>
            </a:r>
            <a:r>
              <a:rPr baseline="30000"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</a:t>
            </a: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</a:t>
            </a:r>
            <a:endParaRPr sz="14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aseline="30000" i="1" sz="2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aseline="30000" i="1" lang="en-US"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 </a:t>
            </a:r>
            <a:r>
              <a:rPr i="1" lang="en-US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University of California-Berkeley Dept. of Nuclear Engineering</a:t>
            </a:r>
            <a:endParaRPr sz="14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aseline="30000" i="1" lang="en-US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r>
              <a:rPr i="1" lang="en-US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Lawrence Berkeley National Labora</a:t>
            </a:r>
            <a:r>
              <a:rPr i="1" lang="en-US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to</a:t>
            </a:r>
            <a:r>
              <a:rPr i="1" lang="en-US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ry</a:t>
            </a:r>
            <a:endParaRPr i="1"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i="1" lang="en-US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baseline="30000" i="1" lang="en-US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r>
              <a:rPr i="1" lang="en-US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Lawrence Livermore National Laboratory</a:t>
            </a:r>
            <a:endParaRPr i="1"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aseline="30000" i="1"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aseline="30000" lang="en-US" sz="2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Work supported by the Stewardship </a:t>
            </a:r>
            <a:r>
              <a:rPr baseline="30000" lang="en-US" sz="2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Academic</a:t>
            </a:r>
            <a:r>
              <a:rPr baseline="30000" lang="en-US" sz="2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baseline="30000" lang="en-US" sz="2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Alliance</a:t>
            </a:r>
            <a:r>
              <a:rPr baseline="30000" lang="en-US" sz="2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Grant at UC Berkeley</a:t>
            </a:r>
            <a:endParaRPr baseline="30000" sz="2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aseline="30000" i="1" lang="en-US" sz="2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Award Grant</a:t>
            </a:r>
            <a:r>
              <a:rPr baseline="30000" i="1" lang="en-US" sz="2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DE-NA-0004064</a:t>
            </a:r>
            <a:endParaRPr baseline="30000" i="1" sz="2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9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descr="Logo" id="407" name="Google Shape;407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896292" y="5252762"/>
            <a:ext cx="1563333" cy="763482"/>
          </a:xfrm>
          <a:prstGeom prst="rect">
            <a:avLst/>
          </a:prstGeom>
          <a:noFill/>
          <a:ln>
            <a:noFill/>
          </a:ln>
        </p:spPr>
      </p:pic>
      <p:pic>
        <p:nvPicPr>
          <p:cNvPr id="408" name="Google Shape;408;p2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64452" y="5252762"/>
            <a:ext cx="2927790" cy="806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09" name="Google Shape;409;p2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312381" y="5252762"/>
            <a:ext cx="2101448" cy="8119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0"/>
          <p:cNvSpPr txBox="1"/>
          <p:nvPr>
            <p:ph type="title"/>
          </p:nvPr>
        </p:nvSpPr>
        <p:spPr>
          <a:xfrm>
            <a:off x="5" y="3"/>
            <a:ext cx="9144000" cy="705600"/>
          </a:xfrm>
          <a:prstGeom prst="rect">
            <a:avLst/>
          </a:prstGeom>
          <a:solidFill>
            <a:srgbClr val="1F497D"/>
          </a:solidFill>
          <a:ln cap="flat" cmpd="sng" w="9525">
            <a:solidFill>
              <a:srgbClr val="1F497D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00" spcFirstLastPara="1" rIns="91400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Why Study Niobium?</a:t>
            </a:r>
            <a:endParaRPr/>
          </a:p>
        </p:txBody>
      </p:sp>
      <p:pic>
        <p:nvPicPr>
          <p:cNvPr id="58" name="Google Shape;58;p10"/>
          <p:cNvPicPr preferRelativeResize="0"/>
          <p:nvPr/>
        </p:nvPicPr>
        <p:blipFill rotWithShape="1">
          <a:blip r:embed="rId3">
            <a:alphaModFix/>
          </a:blip>
          <a:srcRect b="29088" l="59914" r="11233" t="56843"/>
          <a:stretch/>
        </p:blipFill>
        <p:spPr>
          <a:xfrm>
            <a:off x="5274989" y="4016700"/>
            <a:ext cx="2918626" cy="1372940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59;p10"/>
          <p:cNvSpPr txBox="1"/>
          <p:nvPr/>
        </p:nvSpPr>
        <p:spPr>
          <a:xfrm>
            <a:off x="255349" y="948450"/>
            <a:ext cx="4328400" cy="530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Font typeface="Times New Roman"/>
              <a:buChar char="●"/>
            </a:pPr>
            <a:r>
              <a:rPr lang="en-US" sz="2000">
                <a:latin typeface="Times New Roman"/>
                <a:ea typeface="Times New Roman"/>
                <a:cs typeface="Times New Roman"/>
                <a:sym typeface="Times New Roman"/>
              </a:rPr>
              <a:t>Several Applications</a:t>
            </a: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55600" lvl="1" marL="9144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Font typeface="Times New Roman"/>
              <a:buChar char="○"/>
            </a:pPr>
            <a:r>
              <a:rPr lang="en-US" sz="2000">
                <a:latin typeface="Times New Roman"/>
                <a:ea typeface="Times New Roman"/>
                <a:cs typeface="Times New Roman"/>
                <a:sym typeface="Times New Roman"/>
              </a:rPr>
              <a:t>Superconducting</a:t>
            </a:r>
            <a:r>
              <a:rPr lang="en-US" sz="2000">
                <a:latin typeface="Times New Roman"/>
                <a:ea typeface="Times New Roman"/>
                <a:cs typeface="Times New Roman"/>
                <a:sym typeface="Times New Roman"/>
              </a:rPr>
              <a:t> magnets</a:t>
            </a: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55600" lvl="1" marL="9144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Font typeface="Times New Roman"/>
              <a:buChar char="○"/>
            </a:pPr>
            <a:r>
              <a:rPr lang="en-US" sz="2000">
                <a:latin typeface="Times New Roman"/>
                <a:ea typeface="Times New Roman"/>
                <a:cs typeface="Times New Roman"/>
                <a:sym typeface="Times New Roman"/>
              </a:rPr>
              <a:t>Fusion power systems</a:t>
            </a: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55600" lvl="1" marL="9144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Font typeface="Times New Roman"/>
              <a:buChar char="○"/>
            </a:pPr>
            <a:r>
              <a:rPr lang="en-US" sz="2000">
                <a:latin typeface="Times New Roman"/>
                <a:ea typeface="Times New Roman"/>
                <a:cs typeface="Times New Roman"/>
                <a:sym typeface="Times New Roman"/>
              </a:rPr>
              <a:t>Radiochemical Tracer</a:t>
            </a:r>
            <a:r>
              <a:rPr baseline="30000" lang="en-US" sz="2000">
                <a:latin typeface="Times New Roman"/>
                <a:ea typeface="Times New Roman"/>
                <a:cs typeface="Times New Roman"/>
                <a:sym typeface="Times New Roman"/>
              </a:rPr>
              <a:t>1</a:t>
            </a:r>
            <a:r>
              <a:rPr lang="en-US" sz="200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55600" lvl="4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●"/>
            </a:pPr>
            <a:r>
              <a:rPr b="0" i="0" lang="en-US" sz="20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Long-lived states populated by single-step reactions</a:t>
            </a:r>
            <a:endParaRPr b="0" i="0" sz="20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55600" lvl="4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●"/>
            </a:pPr>
            <a:r>
              <a:rPr lang="en-US" sz="2000">
                <a:latin typeface="Times New Roman"/>
                <a:ea typeface="Times New Roman"/>
                <a:cs typeface="Times New Roman"/>
                <a:sym typeface="Times New Roman"/>
              </a:rPr>
              <a:t>Ground state at spin from g 9/2</a:t>
            </a: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55600" lvl="7" marL="6286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Font typeface="Times New Roman"/>
              <a:buChar char="○"/>
            </a:pPr>
            <a:r>
              <a:rPr lang="en-US" sz="2000">
                <a:latin typeface="Times New Roman"/>
                <a:ea typeface="Times New Roman"/>
                <a:cs typeface="Times New Roman"/>
                <a:sym typeface="Times New Roman"/>
              </a:rPr>
              <a:t>Inelastic reactions allow us to prove the distribution of spin </a:t>
            </a: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60" name="Google Shape;60;p10"/>
          <p:cNvCxnSpPr>
            <a:stCxn id="61" idx="1"/>
            <a:endCxn id="62" idx="0"/>
          </p:cNvCxnSpPr>
          <p:nvPr/>
        </p:nvCxnSpPr>
        <p:spPr>
          <a:xfrm flipH="1">
            <a:off x="5704264" y="2123700"/>
            <a:ext cx="961800" cy="10854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63" name="Google Shape;63;p10"/>
          <p:cNvCxnSpPr>
            <a:stCxn id="61" idx="1"/>
            <a:endCxn id="64" idx="0"/>
          </p:cNvCxnSpPr>
          <p:nvPr/>
        </p:nvCxnSpPr>
        <p:spPr>
          <a:xfrm flipH="1">
            <a:off x="5690164" y="2123700"/>
            <a:ext cx="975900" cy="5037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65" name="Google Shape;65;p10"/>
          <p:cNvCxnSpPr/>
          <p:nvPr/>
        </p:nvCxnSpPr>
        <p:spPr>
          <a:xfrm rot="10800000">
            <a:off x="7286889" y="1416088"/>
            <a:ext cx="0" cy="4431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66" name="Google Shape;66;p10"/>
          <p:cNvCxnSpPr/>
          <p:nvPr/>
        </p:nvCxnSpPr>
        <p:spPr>
          <a:xfrm rot="10800000">
            <a:off x="5869314" y="1312500"/>
            <a:ext cx="773400" cy="5940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67" name="Google Shape;67;p10"/>
          <p:cNvCxnSpPr/>
          <p:nvPr/>
        </p:nvCxnSpPr>
        <p:spPr>
          <a:xfrm>
            <a:off x="6629564" y="1895675"/>
            <a:ext cx="912000" cy="0"/>
          </a:xfrm>
          <a:prstGeom prst="straightConnector1">
            <a:avLst/>
          </a:prstGeom>
          <a:noFill/>
          <a:ln cap="flat" cmpd="sng" w="1270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61" name="Google Shape;61;p10"/>
          <p:cNvSpPr txBox="1"/>
          <p:nvPr/>
        </p:nvSpPr>
        <p:spPr>
          <a:xfrm>
            <a:off x="6666064" y="1932150"/>
            <a:ext cx="912000" cy="38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93Nb 9/2+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8" name="Google Shape;68;p10"/>
          <p:cNvCxnSpPr/>
          <p:nvPr/>
        </p:nvCxnSpPr>
        <p:spPr>
          <a:xfrm>
            <a:off x="4912889" y="1895675"/>
            <a:ext cx="9120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69" name="Google Shape;69;p10"/>
          <p:cNvSpPr txBox="1"/>
          <p:nvPr/>
        </p:nvSpPr>
        <p:spPr>
          <a:xfrm>
            <a:off x="4949389" y="1932150"/>
            <a:ext cx="912000" cy="38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92Nb 7</a:t>
            </a:r>
            <a:r>
              <a:rPr lang="en-US"/>
              <a:t>+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-US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3.47E+7 y</a:t>
            </a:r>
            <a:endParaRPr b="0" i="0" sz="1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0" name="Google Shape;70;p10"/>
          <p:cNvCxnSpPr/>
          <p:nvPr/>
        </p:nvCxnSpPr>
        <p:spPr>
          <a:xfrm>
            <a:off x="6611314" y="1350838"/>
            <a:ext cx="912000" cy="0"/>
          </a:xfrm>
          <a:prstGeom prst="straightConnector1">
            <a:avLst/>
          </a:prstGeom>
          <a:noFill/>
          <a:ln cap="flat" cmpd="sng" w="952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71" name="Google Shape;71;p10"/>
          <p:cNvSpPr txBox="1"/>
          <p:nvPr/>
        </p:nvSpPr>
        <p:spPr>
          <a:xfrm>
            <a:off x="6573389" y="1350850"/>
            <a:ext cx="912000" cy="26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-US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30.8 keV</a:t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-US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16.12 y</a:t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900"/>
              <a:t>½-</a:t>
            </a:r>
            <a:endParaRPr sz="900"/>
          </a:p>
        </p:txBody>
      </p:sp>
      <p:cxnSp>
        <p:nvCxnSpPr>
          <p:cNvPr id="72" name="Google Shape;72;p10"/>
          <p:cNvCxnSpPr/>
          <p:nvPr/>
        </p:nvCxnSpPr>
        <p:spPr>
          <a:xfrm>
            <a:off x="4920764" y="1315888"/>
            <a:ext cx="912000" cy="0"/>
          </a:xfrm>
          <a:prstGeom prst="straightConnector1">
            <a:avLst/>
          </a:prstGeom>
          <a:noFill/>
          <a:ln cap="flat" cmpd="sng" w="952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73" name="Google Shape;73;p10"/>
          <p:cNvSpPr txBox="1"/>
          <p:nvPr/>
        </p:nvSpPr>
        <p:spPr>
          <a:xfrm>
            <a:off x="4905014" y="1371725"/>
            <a:ext cx="912000" cy="26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-US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135.5 keV</a:t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-US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10.15 day</a:t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900"/>
              <a:t>(2)+</a:t>
            </a:r>
            <a:endParaRPr sz="900"/>
          </a:p>
        </p:txBody>
      </p:sp>
      <p:cxnSp>
        <p:nvCxnSpPr>
          <p:cNvPr id="74" name="Google Shape;74;p10"/>
          <p:cNvCxnSpPr/>
          <p:nvPr/>
        </p:nvCxnSpPr>
        <p:spPr>
          <a:xfrm rot="10800000">
            <a:off x="5869314" y="1915950"/>
            <a:ext cx="707400" cy="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75" name="Google Shape;75;p10"/>
          <p:cNvCxnSpPr/>
          <p:nvPr/>
        </p:nvCxnSpPr>
        <p:spPr>
          <a:xfrm>
            <a:off x="7500914" y="1332000"/>
            <a:ext cx="6600" cy="509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  <p:grpSp>
        <p:nvGrpSpPr>
          <p:cNvPr id="76" name="Google Shape;76;p10"/>
          <p:cNvGrpSpPr/>
          <p:nvPr/>
        </p:nvGrpSpPr>
        <p:grpSpPr>
          <a:xfrm>
            <a:off x="5211890" y="2627345"/>
            <a:ext cx="956375" cy="964874"/>
            <a:chOff x="1564238" y="5256977"/>
            <a:chExt cx="956375" cy="964874"/>
          </a:xfrm>
        </p:grpSpPr>
        <p:cxnSp>
          <p:nvCxnSpPr>
            <p:cNvPr id="77" name="Google Shape;77;p10"/>
            <p:cNvCxnSpPr/>
            <p:nvPr/>
          </p:nvCxnSpPr>
          <p:spPr>
            <a:xfrm>
              <a:off x="1564238" y="5802275"/>
              <a:ext cx="912000" cy="0"/>
            </a:xfrm>
            <a:prstGeom prst="straightConnector1">
              <a:avLst/>
            </a:prstGeom>
            <a:noFill/>
            <a:ln cap="flat" cmpd="sng" w="9525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62" name="Google Shape;62;p10"/>
            <p:cNvSpPr txBox="1"/>
            <p:nvPr/>
          </p:nvSpPr>
          <p:spPr>
            <a:xfrm>
              <a:off x="1600738" y="5838750"/>
              <a:ext cx="912000" cy="383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-US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90Y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US"/>
                <a:t>2-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r>
                <a:rPr b="0" i="0" lang="en-US" sz="10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64.053 hr</a:t>
              </a:r>
              <a:endParaRPr b="0" i="0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78" name="Google Shape;78;p10"/>
            <p:cNvCxnSpPr/>
            <p:nvPr/>
          </p:nvCxnSpPr>
          <p:spPr>
            <a:xfrm>
              <a:off x="1608613" y="5369513"/>
              <a:ext cx="912000" cy="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64" name="Google Shape;64;p10"/>
            <p:cNvSpPr txBox="1"/>
            <p:nvPr/>
          </p:nvSpPr>
          <p:spPr>
            <a:xfrm>
              <a:off x="1586425" y="5256977"/>
              <a:ext cx="912000" cy="269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b="0" i="0" lang="en-US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681.7 keV</a:t>
              </a:r>
              <a:endPara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b="0" i="0" lang="en-US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3.19 hr</a:t>
              </a:r>
              <a:endPara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lang="en-US" sz="900"/>
                <a:t>7+</a:t>
              </a:r>
              <a:endParaRPr sz="900"/>
            </a:p>
          </p:txBody>
        </p:sp>
      </p:grpSp>
      <p:sp>
        <p:nvSpPr>
          <p:cNvPr id="79" name="Google Shape;79;p10"/>
          <p:cNvSpPr txBox="1"/>
          <p:nvPr/>
        </p:nvSpPr>
        <p:spPr>
          <a:xfrm>
            <a:off x="1538725" y="6000621"/>
            <a:ext cx="72216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</a:rPr>
              <a:t>1 D.R. Nethaway  THE </a:t>
            </a:r>
            <a:r>
              <a:rPr baseline="30000" lang="en-US" sz="1000">
                <a:solidFill>
                  <a:schemeClr val="dk1"/>
                </a:solidFill>
              </a:rPr>
              <a:t>93</a:t>
            </a:r>
            <a:r>
              <a:rPr lang="en-US" sz="1000">
                <a:solidFill>
                  <a:schemeClr val="dk1"/>
                </a:solidFill>
              </a:rPr>
              <a:t>Nb(n,2n) </a:t>
            </a:r>
            <a:r>
              <a:rPr baseline="30000" lang="en-US" sz="1000">
                <a:solidFill>
                  <a:schemeClr val="dk1"/>
                </a:solidFill>
              </a:rPr>
              <a:t>92m</a:t>
            </a:r>
            <a:r>
              <a:rPr lang="en-US" sz="1000">
                <a:solidFill>
                  <a:schemeClr val="dk1"/>
                </a:solidFill>
              </a:rPr>
              <a:t>Nb CROSS SECTIONS (1977)</a:t>
            </a:r>
            <a:endParaRPr sz="10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1"/>
          <p:cNvSpPr txBox="1"/>
          <p:nvPr>
            <p:ph type="title"/>
          </p:nvPr>
        </p:nvSpPr>
        <p:spPr>
          <a:xfrm>
            <a:off x="5" y="2"/>
            <a:ext cx="9144000" cy="836700"/>
          </a:xfrm>
          <a:prstGeom prst="rect">
            <a:avLst/>
          </a:prstGeom>
          <a:solidFill>
            <a:srgbClr val="1F497D"/>
          </a:solidFill>
          <a:ln cap="flat" cmpd="sng" w="9525">
            <a:solidFill>
              <a:srgbClr val="1F497D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00" spcFirstLastPara="1" rIns="91400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-US" sz="2800">
                <a:solidFill>
                  <a:schemeClr val="lt1"/>
                </a:solidFill>
              </a:rPr>
              <a:t>G</a:t>
            </a:r>
            <a:r>
              <a:rPr lang="en-US" sz="2800">
                <a:solidFill>
                  <a:schemeClr val="lt1"/>
                </a:solidFill>
              </a:rPr>
              <a:t>amma </a:t>
            </a:r>
            <a:r>
              <a:rPr b="1" lang="en-US" sz="2800">
                <a:solidFill>
                  <a:schemeClr val="lt1"/>
                </a:solidFill>
              </a:rPr>
              <a:t>E</a:t>
            </a:r>
            <a:r>
              <a:rPr lang="en-US" sz="2800">
                <a:solidFill>
                  <a:schemeClr val="lt1"/>
                </a:solidFill>
              </a:rPr>
              <a:t>nergy </a:t>
            </a:r>
            <a:r>
              <a:rPr b="1" lang="en-US" sz="2800">
                <a:solidFill>
                  <a:schemeClr val="lt1"/>
                </a:solidFill>
              </a:rPr>
              <a:t>N</a:t>
            </a:r>
            <a:r>
              <a:rPr lang="en-US" sz="2800">
                <a:solidFill>
                  <a:schemeClr val="lt1"/>
                </a:solidFill>
              </a:rPr>
              <a:t>eutron </a:t>
            </a:r>
            <a:r>
              <a:rPr b="1" lang="en-US" sz="2800">
                <a:solidFill>
                  <a:schemeClr val="lt1"/>
                </a:solidFill>
              </a:rPr>
              <a:t>E</a:t>
            </a:r>
            <a:r>
              <a:rPr lang="en-US" sz="2800">
                <a:solidFill>
                  <a:schemeClr val="lt1"/>
                </a:solidFill>
              </a:rPr>
              <a:t>nergy </a:t>
            </a:r>
            <a:r>
              <a:rPr b="1" lang="en-US" sz="2800">
                <a:solidFill>
                  <a:schemeClr val="lt1"/>
                </a:solidFill>
              </a:rPr>
              <a:t>S</a:t>
            </a:r>
            <a:r>
              <a:rPr lang="en-US" sz="2800">
                <a:solidFill>
                  <a:schemeClr val="lt1"/>
                </a:solidFill>
              </a:rPr>
              <a:t>pectrometer for </a:t>
            </a:r>
            <a:r>
              <a:rPr b="1" lang="en-US" sz="2800">
                <a:solidFill>
                  <a:schemeClr val="lt1"/>
                </a:solidFill>
              </a:rPr>
              <a:t>I</a:t>
            </a:r>
            <a:r>
              <a:rPr lang="en-US" sz="2800">
                <a:solidFill>
                  <a:schemeClr val="lt1"/>
                </a:solidFill>
              </a:rPr>
              <a:t>nelastic </a:t>
            </a:r>
            <a:r>
              <a:rPr b="1" lang="en-US" sz="2800">
                <a:solidFill>
                  <a:schemeClr val="lt1"/>
                </a:solidFill>
              </a:rPr>
              <a:t>S</a:t>
            </a:r>
            <a:r>
              <a:rPr lang="en-US" sz="2800">
                <a:solidFill>
                  <a:schemeClr val="lt1"/>
                </a:solidFill>
              </a:rPr>
              <a:t>cattering -  </a:t>
            </a:r>
            <a:r>
              <a:rPr lang="en-US" sz="2800"/>
              <a:t>GENESIS</a:t>
            </a:r>
            <a:endParaRPr sz="2800">
              <a:solidFill>
                <a:schemeClr val="lt1"/>
              </a:solidFill>
            </a:endParaRPr>
          </a:p>
        </p:txBody>
      </p:sp>
      <p:pic>
        <p:nvPicPr>
          <p:cNvPr id="86" name="Google Shape;86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509239" y="913325"/>
            <a:ext cx="4518112" cy="4517625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11"/>
          <p:cNvSpPr txBox="1"/>
          <p:nvPr/>
        </p:nvSpPr>
        <p:spPr>
          <a:xfrm>
            <a:off x="156669" y="4800818"/>
            <a:ext cx="41652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baseline="30000" i="0" lang="en-US" sz="1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</a:t>
            </a:r>
            <a:r>
              <a:rPr b="0" i="0" lang="en-US" sz="1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J.M. Gordon </a:t>
            </a:r>
            <a:r>
              <a:rPr b="0" i="1" lang="en-US" sz="1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et al. </a:t>
            </a:r>
            <a:r>
              <a:rPr b="0" i="0" lang="en-US" sz="1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NIM A1061 (2024) 169120.  </a:t>
            </a:r>
            <a:endParaRPr b="0" i="0" sz="14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US" sz="1600" u="sng" cap="none" strike="noStrike">
                <a:solidFill>
                  <a:schemeClr val="hlink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4"/>
              </a:rPr>
              <a:t>https://doi.org/10.1016/j.nima.2024.169120</a:t>
            </a:r>
            <a:r>
              <a:rPr b="0" i="0" lang="en-US" sz="1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b="0" baseline="30000" i="0" sz="12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8" name="Google Shape;88;p11"/>
          <p:cNvSpPr txBox="1"/>
          <p:nvPr/>
        </p:nvSpPr>
        <p:spPr>
          <a:xfrm>
            <a:off x="416135" y="768320"/>
            <a:ext cx="3843300" cy="369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0" i="0" lang="en-US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Located at the 88-Inch Cyclotron GENESIS</a:t>
            </a:r>
            <a:r>
              <a:rPr b="0" baseline="30000" i="0" lang="en-US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</a:t>
            </a:r>
            <a:r>
              <a:rPr b="0" i="0" lang="en-US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uses a beam of neutrons generated through Thick Target Deuteron Break-up Neutron Source providing a pulsed broad spectrum of neutrons allowing for time of flight energy measurements</a:t>
            </a:r>
            <a:r>
              <a:rPr b="0" baseline="30000" i="0" lang="en-US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endParaRPr b="0" baseline="30000" i="0" sz="24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9" name="Google Shape;89;p11"/>
          <p:cNvSpPr txBox="1"/>
          <p:nvPr/>
        </p:nvSpPr>
        <p:spPr>
          <a:xfrm>
            <a:off x="156669" y="5430943"/>
            <a:ext cx="41652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baseline="30000" i="0" lang="en-US" sz="1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r>
              <a:rPr b="0" i="0" lang="en-US" sz="1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J.T. Morrell </a:t>
            </a:r>
            <a:r>
              <a:rPr b="0" i="1" lang="en-US" sz="1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et al. </a:t>
            </a:r>
            <a:r>
              <a:rPr b="0" i="0" lang="en-US" sz="1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PRC 108, 024616 (2023).  </a:t>
            </a:r>
            <a:endParaRPr b="0" i="0" sz="16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US" sz="1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https://doi.org/10.1103/PhysRevC.108.024616</a:t>
            </a:r>
            <a:endParaRPr b="0" baseline="30000" i="0" sz="16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2"/>
          <p:cNvSpPr txBox="1"/>
          <p:nvPr>
            <p:ph type="title"/>
          </p:nvPr>
        </p:nvSpPr>
        <p:spPr>
          <a:xfrm>
            <a:off x="5" y="2"/>
            <a:ext cx="9144000" cy="836700"/>
          </a:xfrm>
          <a:prstGeom prst="rect">
            <a:avLst/>
          </a:prstGeom>
        </p:spPr>
        <p:txBody>
          <a:bodyPr anchorCtr="0" anchor="ctr" bIns="45700" lIns="91400" spcFirstLastPara="1" rIns="91400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The 88-Inch Cyclotron at LBNL</a:t>
            </a:r>
            <a:endParaRPr/>
          </a:p>
        </p:txBody>
      </p:sp>
      <p:sp>
        <p:nvSpPr>
          <p:cNvPr id="96" name="Google Shape;96;p12"/>
          <p:cNvSpPr txBox="1"/>
          <p:nvPr>
            <p:ph idx="1" type="body"/>
          </p:nvPr>
        </p:nvSpPr>
        <p:spPr>
          <a:xfrm>
            <a:off x="533400" y="917275"/>
            <a:ext cx="5146800" cy="51309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17500" lvl="0" marL="457200" rtl="0" algn="l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-US">
                <a:solidFill>
                  <a:schemeClr val="dk1"/>
                </a:solidFill>
              </a:rPr>
              <a:t>Cyclotron accelerator facility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-US">
                <a:solidFill>
                  <a:schemeClr val="dk1"/>
                </a:solidFill>
              </a:rPr>
              <a:t>For our experiments, the 88-Inch cyclotron accelerates deuterons for thick target deuteron break up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-US">
                <a:solidFill>
                  <a:schemeClr val="dk1"/>
                </a:solidFill>
              </a:rPr>
              <a:t>Provides a pulsed neutron source and RF signal as characterized by Jon Morrell</a:t>
            </a:r>
            <a:r>
              <a:rPr baseline="30000" lang="en-US">
                <a:solidFill>
                  <a:schemeClr val="dk1"/>
                </a:solidFill>
              </a:rPr>
              <a:t>1</a:t>
            </a:r>
            <a:endParaRPr baseline="30000">
              <a:solidFill>
                <a:schemeClr val="dk1"/>
              </a:solidFill>
            </a:endParaRPr>
          </a:p>
        </p:txBody>
      </p:sp>
      <p:sp>
        <p:nvSpPr>
          <p:cNvPr id="97" name="Google Shape;97;p12"/>
          <p:cNvSpPr/>
          <p:nvPr/>
        </p:nvSpPr>
        <p:spPr>
          <a:xfrm>
            <a:off x="5845115" y="2275250"/>
            <a:ext cx="3462600" cy="138900"/>
          </a:xfrm>
          <a:prstGeom prst="rect">
            <a:avLst/>
          </a:prstGeom>
          <a:solidFill>
            <a:srgbClr val="BCBCBC"/>
          </a:solidFill>
          <a:ln cap="flat" cmpd="sng" w="13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9275" lIns="98625" spcFirstLastPara="1" rIns="98625" wrap="square" tIns="49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51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Google Shape;98;p12"/>
          <p:cNvSpPr/>
          <p:nvPr/>
        </p:nvSpPr>
        <p:spPr>
          <a:xfrm>
            <a:off x="7617404" y="3902731"/>
            <a:ext cx="745200" cy="745200"/>
          </a:xfrm>
          <a:prstGeom prst="ellipse">
            <a:avLst/>
          </a:prstGeom>
          <a:solidFill>
            <a:srgbClr val="2C5993"/>
          </a:solidFill>
          <a:ln cap="flat" cmpd="sng" w="102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8625" lIns="98625" spcFirstLastPara="1" rIns="98625" wrap="square" tIns="986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10"/>
          </a:p>
        </p:txBody>
      </p:sp>
      <p:sp>
        <p:nvSpPr>
          <p:cNvPr id="99" name="Google Shape;99;p12"/>
          <p:cNvSpPr/>
          <p:nvPr/>
        </p:nvSpPr>
        <p:spPr>
          <a:xfrm>
            <a:off x="6619556" y="3986070"/>
            <a:ext cx="431700" cy="866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49275" lIns="98625" spcFirstLastPara="1" rIns="98625" wrap="square" tIns="49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51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" name="Google Shape;100;p12"/>
          <p:cNvSpPr/>
          <p:nvPr/>
        </p:nvSpPr>
        <p:spPr>
          <a:xfrm>
            <a:off x="5845115" y="2306274"/>
            <a:ext cx="712500" cy="1321500"/>
          </a:xfrm>
          <a:prstGeom prst="rect">
            <a:avLst/>
          </a:prstGeom>
          <a:solidFill>
            <a:srgbClr val="BCBCBC"/>
          </a:solidFill>
          <a:ln cap="flat" cmpd="sng" w="13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9275" lIns="98625" spcFirstLastPara="1" rIns="98625" wrap="square" tIns="49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51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Diagram&#10;&#10;Description automatically generated" id="101" name="Google Shape;101;p12"/>
          <p:cNvPicPr preferRelativeResize="0"/>
          <p:nvPr/>
        </p:nvPicPr>
        <p:blipFill rotWithShape="1">
          <a:blip r:embed="rId3">
            <a:alphaModFix/>
          </a:blip>
          <a:srcRect b="0" l="-1488" r="-1139" t="0"/>
          <a:stretch/>
        </p:blipFill>
        <p:spPr>
          <a:xfrm>
            <a:off x="2899900" y="3535752"/>
            <a:ext cx="4285350" cy="2788949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Google Shape;102;p12"/>
          <p:cNvSpPr/>
          <p:nvPr/>
        </p:nvSpPr>
        <p:spPr>
          <a:xfrm>
            <a:off x="5845115" y="2348398"/>
            <a:ext cx="721200" cy="1822200"/>
          </a:xfrm>
          <a:prstGeom prst="rect">
            <a:avLst/>
          </a:prstGeom>
          <a:solidFill>
            <a:srgbClr val="BCBCBC"/>
          </a:solidFill>
          <a:ln>
            <a:noFill/>
          </a:ln>
        </p:spPr>
        <p:txBody>
          <a:bodyPr anchorCtr="0" anchor="ctr" bIns="49275" lIns="98625" spcFirstLastPara="1" rIns="98625" wrap="square" tIns="49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51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3" name="Google Shape;103;p12"/>
          <p:cNvCxnSpPr/>
          <p:nvPr/>
        </p:nvCxnSpPr>
        <p:spPr>
          <a:xfrm flipH="1">
            <a:off x="7059256" y="4091444"/>
            <a:ext cx="683700" cy="175500"/>
          </a:xfrm>
          <a:prstGeom prst="straightConnector1">
            <a:avLst/>
          </a:prstGeom>
          <a:noFill/>
          <a:ln cap="flat" cmpd="sng" w="65075">
            <a:solidFill>
              <a:srgbClr val="FF0000"/>
            </a:solidFill>
            <a:prstDash val="solid"/>
            <a:round/>
            <a:headEnd len="sm" w="sm" type="none"/>
            <a:tailEnd len="med" w="med" type="stealth"/>
          </a:ln>
        </p:spPr>
      </p:cxnSp>
      <p:sp>
        <p:nvSpPr>
          <p:cNvPr id="104" name="Google Shape;104;p12"/>
          <p:cNvSpPr/>
          <p:nvPr/>
        </p:nvSpPr>
        <p:spPr>
          <a:xfrm>
            <a:off x="6985060" y="4100513"/>
            <a:ext cx="331938" cy="283230"/>
          </a:xfrm>
          <a:prstGeom prst="irregularSeal2">
            <a:avLst/>
          </a:prstGeom>
          <a:solidFill>
            <a:srgbClr val="FFFF00"/>
          </a:solidFill>
          <a:ln cap="flat" cmpd="sng" w="273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9275" lIns="98625" spcFirstLastPara="1" rIns="98625" wrap="square" tIns="49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51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" name="Google Shape;105;p12"/>
          <p:cNvSpPr/>
          <p:nvPr/>
        </p:nvSpPr>
        <p:spPr>
          <a:xfrm>
            <a:off x="6619556" y="2421725"/>
            <a:ext cx="1151400" cy="787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49275" lIns="98625" spcFirstLastPara="1" rIns="98625" wrap="square" tIns="49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51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106;p12"/>
          <p:cNvSpPr txBox="1"/>
          <p:nvPr/>
        </p:nvSpPr>
        <p:spPr>
          <a:xfrm>
            <a:off x="3768027" y="4668666"/>
            <a:ext cx="567000" cy="255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8625" lIns="98625" spcFirstLastPara="1" rIns="98625" wrap="square" tIns="986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663"/>
              <a:t>Neutron Monitor</a:t>
            </a:r>
            <a:endParaRPr b="1" sz="663"/>
          </a:p>
        </p:txBody>
      </p:sp>
      <p:sp>
        <p:nvSpPr>
          <p:cNvPr id="107" name="Google Shape;107;p12"/>
          <p:cNvSpPr txBox="1"/>
          <p:nvPr/>
        </p:nvSpPr>
        <p:spPr>
          <a:xfrm>
            <a:off x="7276330" y="3266883"/>
            <a:ext cx="1427400" cy="43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8625" lIns="98625" spcFirstLastPara="1" rIns="98625" wrap="square" tIns="986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10"/>
              <a:t>88” Cyclotron</a:t>
            </a:r>
            <a:endParaRPr sz="1510"/>
          </a:p>
        </p:txBody>
      </p:sp>
      <p:sp>
        <p:nvSpPr>
          <p:cNvPr id="108" name="Google Shape;108;p12"/>
          <p:cNvSpPr/>
          <p:nvPr/>
        </p:nvSpPr>
        <p:spPr>
          <a:xfrm rot="-1063215">
            <a:off x="5203943" y="5551793"/>
            <a:ext cx="509577" cy="138898"/>
          </a:xfrm>
          <a:prstGeom prst="rect">
            <a:avLst/>
          </a:prstGeom>
          <a:solidFill>
            <a:srgbClr val="FFFFFF"/>
          </a:solidFill>
          <a:ln cap="flat" cmpd="sng" w="1027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8625" lIns="98625" spcFirstLastPara="1" rIns="98625" wrap="square" tIns="986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10"/>
          </a:p>
        </p:txBody>
      </p:sp>
      <p:sp>
        <p:nvSpPr>
          <p:cNvPr id="109" name="Google Shape;109;p12"/>
          <p:cNvSpPr/>
          <p:nvPr/>
        </p:nvSpPr>
        <p:spPr>
          <a:xfrm rot="2307433">
            <a:off x="5226265" y="5077950"/>
            <a:ext cx="225266" cy="112914"/>
          </a:xfrm>
          <a:prstGeom prst="rect">
            <a:avLst/>
          </a:prstGeom>
          <a:solidFill>
            <a:schemeClr val="lt1"/>
          </a:solidFill>
          <a:ln cap="flat" cmpd="sng" w="102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8625" lIns="98625" spcFirstLastPara="1" rIns="98625" wrap="square" tIns="986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10"/>
          </a:p>
        </p:txBody>
      </p:sp>
      <p:sp>
        <p:nvSpPr>
          <p:cNvPr id="110" name="Google Shape;110;p12"/>
          <p:cNvSpPr/>
          <p:nvPr/>
        </p:nvSpPr>
        <p:spPr>
          <a:xfrm rot="-1238883">
            <a:off x="5436125" y="5283413"/>
            <a:ext cx="218645" cy="117626"/>
          </a:xfrm>
          <a:prstGeom prst="rect">
            <a:avLst/>
          </a:prstGeom>
          <a:solidFill>
            <a:schemeClr val="lt1"/>
          </a:solidFill>
          <a:ln cap="flat" cmpd="sng" w="102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8625" lIns="98625" spcFirstLastPara="1" rIns="98625" wrap="square" tIns="986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10"/>
          </a:p>
        </p:txBody>
      </p:sp>
      <p:sp>
        <p:nvSpPr>
          <p:cNvPr id="111" name="Google Shape;111;p12"/>
          <p:cNvSpPr/>
          <p:nvPr/>
        </p:nvSpPr>
        <p:spPr>
          <a:xfrm rot="-1204457">
            <a:off x="5408263" y="5185852"/>
            <a:ext cx="112750" cy="49649"/>
          </a:xfrm>
          <a:prstGeom prst="rect">
            <a:avLst/>
          </a:prstGeom>
          <a:solidFill>
            <a:schemeClr val="lt1"/>
          </a:solidFill>
          <a:ln cap="flat" cmpd="sng" w="102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8625" lIns="98625" spcFirstLastPara="1" rIns="98625" wrap="square" tIns="986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10"/>
          </a:p>
        </p:txBody>
      </p:sp>
      <p:sp>
        <p:nvSpPr>
          <p:cNvPr id="112" name="Google Shape;112;p12"/>
          <p:cNvSpPr/>
          <p:nvPr/>
        </p:nvSpPr>
        <p:spPr>
          <a:xfrm rot="-1201705">
            <a:off x="4853953" y="4468684"/>
            <a:ext cx="129640" cy="265280"/>
          </a:xfrm>
          <a:prstGeom prst="rect">
            <a:avLst/>
          </a:prstGeom>
          <a:solidFill>
            <a:schemeClr val="lt1"/>
          </a:solidFill>
          <a:ln cap="flat" cmpd="sng" w="102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8625" lIns="98625" spcFirstLastPara="1" rIns="98625" wrap="square" tIns="986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10"/>
          </a:p>
        </p:txBody>
      </p:sp>
      <p:sp>
        <p:nvSpPr>
          <p:cNvPr id="113" name="Google Shape;113;p12"/>
          <p:cNvSpPr/>
          <p:nvPr/>
        </p:nvSpPr>
        <p:spPr>
          <a:xfrm rot="-1342808">
            <a:off x="4984267" y="4869247"/>
            <a:ext cx="88247" cy="49639"/>
          </a:xfrm>
          <a:prstGeom prst="rect">
            <a:avLst/>
          </a:prstGeom>
          <a:solidFill>
            <a:schemeClr val="lt1"/>
          </a:solidFill>
          <a:ln cap="flat" cmpd="sng" w="102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8625" lIns="98625" spcFirstLastPara="1" rIns="98625" wrap="square" tIns="986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10"/>
          </a:p>
        </p:txBody>
      </p:sp>
      <p:sp>
        <p:nvSpPr>
          <p:cNvPr id="114" name="Google Shape;114;p12"/>
          <p:cNvSpPr/>
          <p:nvPr/>
        </p:nvSpPr>
        <p:spPr>
          <a:xfrm rot="-1334150">
            <a:off x="5021699" y="4364627"/>
            <a:ext cx="712701" cy="171975"/>
          </a:xfrm>
          <a:prstGeom prst="rect">
            <a:avLst/>
          </a:prstGeom>
          <a:solidFill>
            <a:schemeClr val="lt1"/>
          </a:solidFill>
          <a:ln cap="flat" cmpd="sng" w="102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8625" lIns="98625" spcFirstLastPara="1" rIns="98625" wrap="square" tIns="986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10"/>
          </a:p>
        </p:txBody>
      </p:sp>
      <p:grpSp>
        <p:nvGrpSpPr>
          <p:cNvPr id="115" name="Google Shape;115;p12"/>
          <p:cNvGrpSpPr/>
          <p:nvPr/>
        </p:nvGrpSpPr>
        <p:grpSpPr>
          <a:xfrm rot="1356260">
            <a:off x="5466002" y="4511888"/>
            <a:ext cx="112612" cy="367596"/>
            <a:chOff x="5583198" y="4850711"/>
            <a:chExt cx="104400" cy="340789"/>
          </a:xfrm>
        </p:grpSpPr>
        <p:sp>
          <p:nvSpPr>
            <p:cNvPr id="116" name="Google Shape;116;p12"/>
            <p:cNvSpPr/>
            <p:nvPr/>
          </p:nvSpPr>
          <p:spPr>
            <a:xfrm rot="9879">
              <a:off x="5583197" y="4850861"/>
              <a:ext cx="104400" cy="201900"/>
            </a:xfrm>
            <a:prstGeom prst="rect">
              <a:avLst/>
            </a:prstGeom>
            <a:solidFill>
              <a:srgbClr val="88847C"/>
            </a:solidFill>
            <a:ln cap="flat" cmpd="sng" w="102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8625" lIns="98625" spcFirstLastPara="1" rIns="98625" wrap="square" tIns="986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510"/>
            </a:p>
          </p:txBody>
        </p:sp>
        <p:sp>
          <p:nvSpPr>
            <p:cNvPr id="117" name="Google Shape;117;p12"/>
            <p:cNvSpPr/>
            <p:nvPr/>
          </p:nvSpPr>
          <p:spPr>
            <a:xfrm>
              <a:off x="5606456" y="5052889"/>
              <a:ext cx="57900" cy="43800"/>
            </a:xfrm>
            <a:prstGeom prst="rect">
              <a:avLst/>
            </a:prstGeom>
            <a:solidFill>
              <a:srgbClr val="3D3C3B"/>
            </a:solidFill>
            <a:ln cap="flat" cmpd="sng" w="102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8625" lIns="98625" spcFirstLastPara="1" rIns="98625" wrap="square" tIns="986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510"/>
            </a:p>
          </p:txBody>
        </p:sp>
        <p:sp>
          <p:nvSpPr>
            <p:cNvPr id="118" name="Google Shape;118;p12"/>
            <p:cNvSpPr/>
            <p:nvPr/>
          </p:nvSpPr>
          <p:spPr>
            <a:xfrm>
              <a:off x="5606450" y="5096700"/>
              <a:ext cx="57900" cy="94800"/>
            </a:xfrm>
            <a:prstGeom prst="rect">
              <a:avLst/>
            </a:prstGeom>
            <a:solidFill>
              <a:srgbClr val="F3F34B"/>
            </a:solidFill>
            <a:ln cap="flat" cmpd="sng" w="102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8625" lIns="98625" spcFirstLastPara="1" rIns="98625" wrap="square" tIns="986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510"/>
            </a:p>
          </p:txBody>
        </p:sp>
      </p:grpSp>
      <p:sp>
        <p:nvSpPr>
          <p:cNvPr id="119" name="Google Shape;119;p12"/>
          <p:cNvSpPr/>
          <p:nvPr/>
        </p:nvSpPr>
        <p:spPr>
          <a:xfrm rot="-1229221">
            <a:off x="5473285" y="4613646"/>
            <a:ext cx="58287" cy="234972"/>
          </a:xfrm>
          <a:prstGeom prst="rect">
            <a:avLst/>
          </a:prstGeom>
          <a:solidFill>
            <a:srgbClr val="A0A0A0"/>
          </a:solidFill>
          <a:ln>
            <a:noFill/>
          </a:ln>
        </p:spPr>
        <p:txBody>
          <a:bodyPr anchorCtr="0" anchor="ctr" bIns="98625" lIns="98625" spcFirstLastPara="1" rIns="98625" wrap="square" tIns="986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10"/>
          </a:p>
        </p:txBody>
      </p:sp>
      <p:sp>
        <p:nvSpPr>
          <p:cNvPr id="120" name="Google Shape;120;p12"/>
          <p:cNvSpPr/>
          <p:nvPr/>
        </p:nvSpPr>
        <p:spPr>
          <a:xfrm>
            <a:off x="3685500" y="4938525"/>
            <a:ext cx="795300" cy="2874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1" name="Google Shape;121;p12"/>
          <p:cNvSpPr txBox="1"/>
          <p:nvPr/>
        </p:nvSpPr>
        <p:spPr>
          <a:xfrm>
            <a:off x="1538725" y="6396075"/>
            <a:ext cx="72216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lt1"/>
                </a:solidFill>
              </a:rPr>
              <a:t>Morrell, J. (2021). Next-Generation Isotope Production via Deuteron Breakup [PhD Dissertation]. UC Berkeley.</a:t>
            </a:r>
            <a:endParaRPr sz="1000"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chemeClr val="lt1"/>
              </a:solidFill>
            </a:endParaRPr>
          </a:p>
        </p:txBody>
      </p:sp>
      <p:pic>
        <p:nvPicPr>
          <p:cNvPr id="122" name="Google Shape;122;p1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8200" y="4556300"/>
            <a:ext cx="3083125" cy="866400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p12"/>
          <p:cNvSpPr/>
          <p:nvPr/>
        </p:nvSpPr>
        <p:spPr>
          <a:xfrm>
            <a:off x="1290263" y="4891175"/>
            <a:ext cx="639000" cy="639000"/>
          </a:xfrm>
          <a:prstGeom prst="ellipse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3"/>
          <p:cNvSpPr txBox="1"/>
          <p:nvPr>
            <p:ph type="title"/>
          </p:nvPr>
        </p:nvSpPr>
        <p:spPr>
          <a:xfrm>
            <a:off x="5" y="2"/>
            <a:ext cx="9144000" cy="836700"/>
          </a:xfrm>
          <a:prstGeom prst="rect">
            <a:avLst/>
          </a:prstGeom>
        </p:spPr>
        <p:txBody>
          <a:bodyPr anchorCtr="0" anchor="ctr" bIns="45700" lIns="91400" spcFirstLastPara="1" rIns="91400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Experiment</a:t>
            </a:r>
            <a:endParaRPr/>
          </a:p>
        </p:txBody>
      </p:sp>
      <p:sp>
        <p:nvSpPr>
          <p:cNvPr id="130" name="Google Shape;130;p13"/>
          <p:cNvSpPr txBox="1"/>
          <p:nvPr>
            <p:ph idx="1" type="body"/>
          </p:nvPr>
        </p:nvSpPr>
        <p:spPr>
          <a:xfrm>
            <a:off x="-16375" y="1444950"/>
            <a:ext cx="3717900" cy="40257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1950" lvl="0" marL="457200" rtl="0" algn="l">
              <a:lnSpc>
                <a:spcPct val="115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en-US" sz="2100">
                <a:solidFill>
                  <a:schemeClr val="dk1"/>
                </a:solidFill>
              </a:rPr>
              <a:t>10 days of beam in 2023</a:t>
            </a:r>
            <a:endParaRPr sz="2100">
              <a:solidFill>
                <a:schemeClr val="dk1"/>
              </a:solidFill>
            </a:endParaRPr>
          </a:p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en-US" sz="2100">
                <a:solidFill>
                  <a:schemeClr val="dk1"/>
                </a:solidFill>
              </a:rPr>
              <a:t>7 Days with the target </a:t>
            </a:r>
            <a:endParaRPr sz="2100">
              <a:solidFill>
                <a:schemeClr val="dk1"/>
              </a:solidFill>
            </a:endParaRPr>
          </a:p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en-US" sz="2100">
                <a:solidFill>
                  <a:schemeClr val="dk1"/>
                </a:solidFill>
              </a:rPr>
              <a:t>3 days of blank</a:t>
            </a:r>
            <a:endParaRPr sz="2100">
              <a:solidFill>
                <a:schemeClr val="dk1"/>
              </a:solidFill>
            </a:endParaRPr>
          </a:p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en-US" sz="2100">
                <a:solidFill>
                  <a:schemeClr val="dk1"/>
                </a:solidFill>
              </a:rPr>
              <a:t>Oval shaped </a:t>
            </a:r>
            <a:r>
              <a:rPr lang="en-US" sz="2100">
                <a:solidFill>
                  <a:schemeClr val="dk1"/>
                </a:solidFill>
              </a:rPr>
              <a:t>to</a:t>
            </a:r>
            <a:r>
              <a:rPr lang="en-US" sz="2100">
                <a:solidFill>
                  <a:schemeClr val="dk1"/>
                </a:solidFill>
              </a:rPr>
              <a:t> maximize mass in the beam line</a:t>
            </a:r>
            <a:endParaRPr sz="2100">
              <a:solidFill>
                <a:schemeClr val="dk1"/>
              </a:solidFill>
            </a:endParaRPr>
          </a:p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en-US" sz="2100">
                <a:solidFill>
                  <a:schemeClr val="dk1"/>
                </a:solidFill>
              </a:rPr>
              <a:t>26 Organic Scintillators</a:t>
            </a:r>
            <a:endParaRPr sz="2100">
              <a:solidFill>
                <a:schemeClr val="dk1"/>
              </a:solidFill>
            </a:endParaRPr>
          </a:p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en-US" sz="2100">
                <a:solidFill>
                  <a:schemeClr val="dk1"/>
                </a:solidFill>
              </a:rPr>
              <a:t>3 High Purity Germanium Clovers</a:t>
            </a:r>
            <a:endParaRPr sz="2100">
              <a:solidFill>
                <a:schemeClr val="dk1"/>
              </a:solidFill>
            </a:endParaRPr>
          </a:p>
        </p:txBody>
      </p:sp>
      <p:pic>
        <p:nvPicPr>
          <p:cNvPr id="131" name="Google Shape;131;p13" title="neutronSim.png"/>
          <p:cNvPicPr preferRelativeResize="0"/>
          <p:nvPr/>
        </p:nvPicPr>
        <p:blipFill rotWithShape="1">
          <a:blip r:embed="rId3">
            <a:alphaModFix/>
          </a:blip>
          <a:srcRect b="27939" l="26910" r="12550" t="12274"/>
          <a:stretch/>
        </p:blipFill>
        <p:spPr>
          <a:xfrm>
            <a:off x="3838450" y="1752750"/>
            <a:ext cx="5232000" cy="308149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32" name="Google Shape;132;p13"/>
          <p:cNvCxnSpPr/>
          <p:nvPr/>
        </p:nvCxnSpPr>
        <p:spPr>
          <a:xfrm flipH="1" rot="10800000">
            <a:off x="3349450" y="3476625"/>
            <a:ext cx="2177100" cy="336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33" name="Google Shape;133;p13"/>
          <p:cNvCxnSpPr/>
          <p:nvPr/>
        </p:nvCxnSpPr>
        <p:spPr>
          <a:xfrm flipH="1" rot="10800000">
            <a:off x="3362850" y="3362725"/>
            <a:ext cx="2257500" cy="1542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34" name="Google Shape;134;p13"/>
          <p:cNvCxnSpPr/>
          <p:nvPr/>
        </p:nvCxnSpPr>
        <p:spPr>
          <a:xfrm flipH="1" rot="10800000">
            <a:off x="3362850" y="3242125"/>
            <a:ext cx="2103600" cy="2748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35" name="Google Shape;135;p13"/>
          <p:cNvCxnSpPr/>
          <p:nvPr/>
        </p:nvCxnSpPr>
        <p:spPr>
          <a:xfrm>
            <a:off x="3362850" y="3537025"/>
            <a:ext cx="2718000" cy="141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36" name="Google Shape;136;p13"/>
          <p:cNvCxnSpPr/>
          <p:nvPr/>
        </p:nvCxnSpPr>
        <p:spPr>
          <a:xfrm flipH="1" rot="10800000">
            <a:off x="3356100" y="3493400"/>
            <a:ext cx="2953800" cy="312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37" name="Google Shape;137;p13"/>
          <p:cNvCxnSpPr/>
          <p:nvPr/>
        </p:nvCxnSpPr>
        <p:spPr>
          <a:xfrm flipH="1" rot="10800000">
            <a:off x="3356100" y="3163550"/>
            <a:ext cx="2300400" cy="3576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38" name="Google Shape;138;p13"/>
          <p:cNvCxnSpPr/>
          <p:nvPr/>
        </p:nvCxnSpPr>
        <p:spPr>
          <a:xfrm flipH="1" rot="10800000">
            <a:off x="3380175" y="3397250"/>
            <a:ext cx="3211800" cy="1239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39" name="Google Shape;139;p13"/>
          <p:cNvCxnSpPr/>
          <p:nvPr/>
        </p:nvCxnSpPr>
        <p:spPr>
          <a:xfrm flipH="1" rot="10800000">
            <a:off x="3380175" y="3125825"/>
            <a:ext cx="2489700" cy="4194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40" name="Google Shape;140;p13"/>
          <p:cNvCxnSpPr/>
          <p:nvPr/>
        </p:nvCxnSpPr>
        <p:spPr>
          <a:xfrm flipH="1" rot="10800000">
            <a:off x="3362975" y="3249500"/>
            <a:ext cx="2565300" cy="2751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41" name="Google Shape;141;p13"/>
          <p:cNvCxnSpPr/>
          <p:nvPr/>
        </p:nvCxnSpPr>
        <p:spPr>
          <a:xfrm flipH="1" rot="10800000">
            <a:off x="3369850" y="3039775"/>
            <a:ext cx="2747400" cy="4917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42" name="Google Shape;142;p13"/>
          <p:cNvCxnSpPr/>
          <p:nvPr/>
        </p:nvCxnSpPr>
        <p:spPr>
          <a:xfrm flipH="1" rot="10800000">
            <a:off x="3387050" y="3142800"/>
            <a:ext cx="2785200" cy="3921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43" name="Google Shape;143;p13"/>
          <p:cNvCxnSpPr/>
          <p:nvPr/>
        </p:nvCxnSpPr>
        <p:spPr>
          <a:xfrm flipH="1" rot="10800000">
            <a:off x="3380175" y="3104975"/>
            <a:ext cx="3018900" cy="4368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44" name="Google Shape;144;p13"/>
          <p:cNvCxnSpPr/>
          <p:nvPr/>
        </p:nvCxnSpPr>
        <p:spPr>
          <a:xfrm flipH="1" rot="10800000">
            <a:off x="3393925" y="2991750"/>
            <a:ext cx="3008700" cy="5466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45" name="Google Shape;145;p13"/>
          <p:cNvCxnSpPr/>
          <p:nvPr/>
        </p:nvCxnSpPr>
        <p:spPr>
          <a:xfrm flipH="1" rot="10800000">
            <a:off x="3359550" y="2929850"/>
            <a:ext cx="3332100" cy="5913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46" name="Google Shape;146;p13"/>
          <p:cNvCxnSpPr/>
          <p:nvPr/>
        </p:nvCxnSpPr>
        <p:spPr>
          <a:xfrm flipH="1" rot="10800000">
            <a:off x="3370775" y="2842700"/>
            <a:ext cx="3484200" cy="7008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47" name="Google Shape;147;p13"/>
          <p:cNvCxnSpPr/>
          <p:nvPr/>
        </p:nvCxnSpPr>
        <p:spPr>
          <a:xfrm flipH="1" rot="10800000">
            <a:off x="3375700" y="2837750"/>
            <a:ext cx="3568200" cy="7008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48" name="Google Shape;148;p13"/>
          <p:cNvCxnSpPr/>
          <p:nvPr/>
        </p:nvCxnSpPr>
        <p:spPr>
          <a:xfrm flipH="1" rot="10800000">
            <a:off x="3375700" y="2778650"/>
            <a:ext cx="3716100" cy="7599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49" name="Google Shape;149;p13"/>
          <p:cNvCxnSpPr/>
          <p:nvPr/>
        </p:nvCxnSpPr>
        <p:spPr>
          <a:xfrm flipH="1" rot="10800000">
            <a:off x="3370775" y="2729050"/>
            <a:ext cx="3795300" cy="7947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50" name="Google Shape;150;p13"/>
          <p:cNvCxnSpPr/>
          <p:nvPr/>
        </p:nvCxnSpPr>
        <p:spPr>
          <a:xfrm flipH="1" rot="10800000">
            <a:off x="3375700" y="2842750"/>
            <a:ext cx="4047000" cy="6810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51" name="Google Shape;151;p13"/>
          <p:cNvCxnSpPr/>
          <p:nvPr/>
        </p:nvCxnSpPr>
        <p:spPr>
          <a:xfrm flipH="1" rot="10800000">
            <a:off x="3380625" y="2970950"/>
            <a:ext cx="4249200" cy="5676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52" name="Google Shape;152;p13"/>
          <p:cNvCxnSpPr/>
          <p:nvPr/>
        </p:nvCxnSpPr>
        <p:spPr>
          <a:xfrm flipH="1" rot="10800000">
            <a:off x="3538475" y="3590075"/>
            <a:ext cx="3025800" cy="3363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53" name="Google Shape;153;p13"/>
          <p:cNvCxnSpPr/>
          <p:nvPr/>
        </p:nvCxnSpPr>
        <p:spPr>
          <a:xfrm flipH="1" rot="10800000">
            <a:off x="3547100" y="3439150"/>
            <a:ext cx="3370500" cy="4743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54" name="Google Shape;154;p13"/>
          <p:cNvCxnSpPr/>
          <p:nvPr/>
        </p:nvCxnSpPr>
        <p:spPr>
          <a:xfrm flipH="1" rot="10800000">
            <a:off x="3529850" y="3146350"/>
            <a:ext cx="3258300" cy="7671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14"/>
          <p:cNvSpPr txBox="1"/>
          <p:nvPr>
            <p:ph type="title"/>
          </p:nvPr>
        </p:nvSpPr>
        <p:spPr>
          <a:xfrm>
            <a:off x="5" y="2"/>
            <a:ext cx="9144000" cy="836700"/>
          </a:xfrm>
          <a:prstGeom prst="rect">
            <a:avLst/>
          </a:prstGeom>
        </p:spPr>
        <p:txBody>
          <a:bodyPr anchorCtr="0" anchor="ctr" bIns="45700" lIns="91400" spcFirstLastPara="1" rIns="91400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Incident Neutron Energies</a:t>
            </a:r>
            <a:endParaRPr/>
          </a:p>
        </p:txBody>
      </p:sp>
      <p:pic>
        <p:nvPicPr>
          <p:cNvPr id="161" name="Google Shape;161;p14"/>
          <p:cNvPicPr preferRelativeResize="0"/>
          <p:nvPr/>
        </p:nvPicPr>
        <p:blipFill rotWithShape="1">
          <a:blip r:embed="rId3">
            <a:alphaModFix/>
          </a:blip>
          <a:srcRect b="10307" l="8608" r="10493" t="17008"/>
          <a:stretch/>
        </p:blipFill>
        <p:spPr>
          <a:xfrm>
            <a:off x="463006" y="1199768"/>
            <a:ext cx="4456187" cy="195498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62" name="Google Shape;162;p14"/>
          <p:cNvCxnSpPr/>
          <p:nvPr/>
        </p:nvCxnSpPr>
        <p:spPr>
          <a:xfrm rot="10800000">
            <a:off x="696582" y="1198281"/>
            <a:ext cx="0" cy="1777800"/>
          </a:xfrm>
          <a:prstGeom prst="straightConnector1">
            <a:avLst/>
          </a:prstGeom>
          <a:noFill/>
          <a:ln cap="flat" cmpd="sng" w="110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63" name="Google Shape;163;p14"/>
          <p:cNvSpPr txBox="1"/>
          <p:nvPr/>
        </p:nvSpPr>
        <p:spPr>
          <a:xfrm>
            <a:off x="1721147" y="878790"/>
            <a:ext cx="2037300" cy="4107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105775" lIns="105775" spcFirstLastPara="1" rIns="105775" wrap="square" tIns="1057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20">
                <a:latin typeface="Times New Roman"/>
                <a:ea typeface="Times New Roman"/>
                <a:cs typeface="Times New Roman"/>
                <a:sym typeface="Times New Roman"/>
              </a:rPr>
              <a:t>Neutron Spectrum</a:t>
            </a:r>
            <a:endParaRPr sz="162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64" name="Google Shape;164;p14"/>
          <p:cNvSpPr txBox="1"/>
          <p:nvPr/>
        </p:nvSpPr>
        <p:spPr>
          <a:xfrm>
            <a:off x="905419" y="2970148"/>
            <a:ext cx="453900" cy="172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105775" lIns="105775" spcFirstLastPara="1" rIns="105775" wrap="square" tIns="10577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88">
                <a:latin typeface="Times New Roman"/>
                <a:ea typeface="Times New Roman"/>
                <a:cs typeface="Times New Roman"/>
                <a:sym typeface="Times New Roman"/>
              </a:rPr>
              <a:t>5</a:t>
            </a:r>
            <a:endParaRPr sz="1388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65" name="Google Shape;165;p14"/>
          <p:cNvSpPr txBox="1"/>
          <p:nvPr/>
        </p:nvSpPr>
        <p:spPr>
          <a:xfrm>
            <a:off x="1802647" y="2970148"/>
            <a:ext cx="453900" cy="172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105775" lIns="105775" spcFirstLastPara="1" rIns="105775" wrap="square" tIns="10577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88">
                <a:latin typeface="Times New Roman"/>
                <a:ea typeface="Times New Roman"/>
                <a:cs typeface="Times New Roman"/>
                <a:sym typeface="Times New Roman"/>
              </a:rPr>
              <a:t>10</a:t>
            </a:r>
            <a:endParaRPr sz="1388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66" name="Google Shape;166;p14"/>
          <p:cNvSpPr txBox="1"/>
          <p:nvPr/>
        </p:nvSpPr>
        <p:spPr>
          <a:xfrm>
            <a:off x="2699875" y="2970148"/>
            <a:ext cx="453900" cy="172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105775" lIns="105775" spcFirstLastPara="1" rIns="105775" wrap="square" tIns="10577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88">
                <a:latin typeface="Times New Roman"/>
                <a:ea typeface="Times New Roman"/>
                <a:cs typeface="Times New Roman"/>
                <a:sym typeface="Times New Roman"/>
              </a:rPr>
              <a:t>15</a:t>
            </a:r>
            <a:endParaRPr sz="1388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67" name="Google Shape;167;p14"/>
          <p:cNvSpPr txBox="1"/>
          <p:nvPr/>
        </p:nvSpPr>
        <p:spPr>
          <a:xfrm>
            <a:off x="3597103" y="2976081"/>
            <a:ext cx="453900" cy="172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105775" lIns="105775" spcFirstLastPara="1" rIns="105775" wrap="square" tIns="10577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88">
                <a:latin typeface="Times New Roman"/>
                <a:ea typeface="Times New Roman"/>
                <a:cs typeface="Times New Roman"/>
                <a:sym typeface="Times New Roman"/>
              </a:rPr>
              <a:t>20</a:t>
            </a:r>
            <a:endParaRPr sz="1388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68" name="Google Shape;168;p14"/>
          <p:cNvSpPr txBox="1"/>
          <p:nvPr/>
        </p:nvSpPr>
        <p:spPr>
          <a:xfrm>
            <a:off x="4494331" y="2970148"/>
            <a:ext cx="453900" cy="172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105775" lIns="105775" spcFirstLastPara="1" rIns="105775" wrap="square" tIns="10577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88">
                <a:latin typeface="Times New Roman"/>
                <a:ea typeface="Times New Roman"/>
                <a:cs typeface="Times New Roman"/>
                <a:sym typeface="Times New Roman"/>
              </a:rPr>
              <a:t>25</a:t>
            </a:r>
            <a:endParaRPr sz="1388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69" name="Google Shape;169;p14"/>
          <p:cNvSpPr txBox="1"/>
          <p:nvPr/>
        </p:nvSpPr>
        <p:spPr>
          <a:xfrm rot="-5400000">
            <a:off x="-716224" y="1968397"/>
            <a:ext cx="2002200" cy="417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105775" lIns="105775" spcFirstLastPara="1" rIns="105775" wrap="square" tIns="1057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20">
                <a:latin typeface="Times New Roman"/>
                <a:ea typeface="Times New Roman"/>
                <a:cs typeface="Times New Roman"/>
                <a:sym typeface="Times New Roman"/>
              </a:rPr>
              <a:t>Flux (n/uC/Sr/MeV)</a:t>
            </a:r>
            <a:endParaRPr sz="152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70" name="Google Shape;170;p14"/>
          <p:cNvSpPr txBox="1"/>
          <p:nvPr/>
        </p:nvSpPr>
        <p:spPr>
          <a:xfrm>
            <a:off x="1721147" y="3068467"/>
            <a:ext cx="2037300" cy="410700"/>
          </a:xfrm>
          <a:prstGeom prst="rect">
            <a:avLst/>
          </a:prstGeom>
          <a:noFill/>
          <a:ln>
            <a:noFill/>
          </a:ln>
        </p:spPr>
        <p:txBody>
          <a:bodyPr anchorCtr="0" anchor="t" bIns="105775" lIns="105775" spcFirstLastPara="1" rIns="105775" wrap="square" tIns="1057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20">
                <a:latin typeface="Times New Roman"/>
                <a:ea typeface="Times New Roman"/>
                <a:cs typeface="Times New Roman"/>
                <a:sym typeface="Times New Roman"/>
              </a:rPr>
              <a:t>Neutron Energy</a:t>
            </a:r>
            <a:endParaRPr sz="162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71" name="Google Shape;171;p14"/>
          <p:cNvSpPr txBox="1"/>
          <p:nvPr>
            <p:ph idx="1" type="body"/>
          </p:nvPr>
        </p:nvSpPr>
        <p:spPr>
          <a:xfrm>
            <a:off x="5160275" y="960800"/>
            <a:ext cx="4038600" cy="2895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17500" lvl="0" marL="457200" rtl="0" algn="l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-US">
                <a:solidFill>
                  <a:schemeClr val="dk1"/>
                </a:solidFill>
              </a:rPr>
              <a:t>We experience multiple incident neutron energies at a given time, we call this frame overlap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-US">
                <a:solidFill>
                  <a:schemeClr val="dk1"/>
                </a:solidFill>
              </a:rPr>
              <a:t>Due to this, we require a neutron flux matrix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172" name="Google Shape;172;p14"/>
          <p:cNvSpPr/>
          <p:nvPr/>
        </p:nvSpPr>
        <p:spPr>
          <a:xfrm rot="5400000">
            <a:off x="2153550" y="4052450"/>
            <a:ext cx="2220600" cy="2220300"/>
          </a:xfrm>
          <a:prstGeom prst="bentUpArrow">
            <a:avLst>
              <a:gd fmla="val 25000" name="adj1"/>
              <a:gd fmla="val 25000" name="adj2"/>
              <a:gd fmla="val 25000" name="adj3"/>
            </a:avLst>
          </a:prstGeom>
          <a:solidFill>
            <a:schemeClr val="dk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73" name="Google Shape;173;p14"/>
          <p:cNvGrpSpPr/>
          <p:nvPr/>
        </p:nvGrpSpPr>
        <p:grpSpPr>
          <a:xfrm>
            <a:off x="354825" y="3429011"/>
            <a:ext cx="4400337" cy="2820126"/>
            <a:chOff x="539625" y="3501700"/>
            <a:chExt cx="4400337" cy="2820126"/>
          </a:xfrm>
        </p:grpSpPr>
        <p:pic>
          <p:nvPicPr>
            <p:cNvPr id="174" name="Google Shape;174;p14"/>
            <p:cNvPicPr preferRelativeResize="0"/>
            <p:nvPr/>
          </p:nvPicPr>
          <p:blipFill rotWithShape="1">
            <a:blip r:embed="rId4">
              <a:alphaModFix/>
            </a:blip>
            <a:srcRect b="0" l="3754" r="0" t="0"/>
            <a:stretch/>
          </p:blipFill>
          <p:spPr>
            <a:xfrm>
              <a:off x="539637" y="3856400"/>
              <a:ext cx="4400325" cy="2465426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</p:pic>
        <p:sp>
          <p:nvSpPr>
            <p:cNvPr id="175" name="Google Shape;175;p14"/>
            <p:cNvSpPr txBox="1"/>
            <p:nvPr/>
          </p:nvSpPr>
          <p:spPr>
            <a:xfrm>
              <a:off x="539625" y="3501700"/>
              <a:ext cx="43797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Times New Roman"/>
                  <a:ea typeface="Times New Roman"/>
                  <a:cs typeface="Times New Roman"/>
                  <a:sym typeface="Times New Roman"/>
                </a:rPr>
                <a:t>Demonstration of RF signal</a:t>
              </a:r>
              <a:endParaRPr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</p:grpSp>
      <p:grpSp>
        <p:nvGrpSpPr>
          <p:cNvPr id="176" name="Google Shape;176;p14"/>
          <p:cNvGrpSpPr/>
          <p:nvPr/>
        </p:nvGrpSpPr>
        <p:grpSpPr>
          <a:xfrm>
            <a:off x="4870449" y="3729738"/>
            <a:ext cx="4193229" cy="3343437"/>
            <a:chOff x="4870449" y="3729738"/>
            <a:chExt cx="4193229" cy="3343437"/>
          </a:xfrm>
        </p:grpSpPr>
        <p:grpSp>
          <p:nvGrpSpPr>
            <p:cNvPr id="177" name="Google Shape;177;p14"/>
            <p:cNvGrpSpPr/>
            <p:nvPr/>
          </p:nvGrpSpPr>
          <p:grpSpPr>
            <a:xfrm>
              <a:off x="5366774" y="3729738"/>
              <a:ext cx="3681134" cy="3343437"/>
              <a:chOff x="5267150" y="4305838"/>
              <a:chExt cx="3721701" cy="1408237"/>
            </a:xfrm>
          </p:grpSpPr>
          <p:sp>
            <p:nvSpPr>
              <p:cNvPr id="178" name="Google Shape;178;p14"/>
              <p:cNvSpPr txBox="1"/>
              <p:nvPr/>
            </p:nvSpPr>
            <p:spPr>
              <a:xfrm>
                <a:off x="5630850" y="5288375"/>
                <a:ext cx="2994300" cy="425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105775" lIns="105775" spcFirstLastPara="1" rIns="105775" wrap="square" tIns="10577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620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rPr>
                  <a:t>Neutron Energy (MeV)</a:t>
                </a:r>
                <a:endParaRPr sz="1620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pic>
            <p:nvPicPr>
              <p:cNvPr id="179" name="Google Shape;179;p14"/>
              <p:cNvPicPr preferRelativeResize="0"/>
              <p:nvPr/>
            </p:nvPicPr>
            <p:blipFill rotWithShape="1">
              <a:blip r:embed="rId5">
                <a:alphaModFix/>
              </a:blip>
              <a:srcRect b="15435" l="10213" r="12177" t="21743"/>
              <a:stretch/>
            </p:blipFill>
            <p:spPr>
              <a:xfrm>
                <a:off x="5267150" y="4305838"/>
                <a:ext cx="3721701" cy="982526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80" name="Google Shape;180;p14"/>
            <p:cNvSpPr/>
            <p:nvPr/>
          </p:nvSpPr>
          <p:spPr>
            <a:xfrm>
              <a:off x="5090198" y="3828697"/>
              <a:ext cx="407100" cy="2097300"/>
            </a:xfrm>
            <a:prstGeom prst="rect">
              <a:avLst/>
            </a:prstGeom>
            <a:solidFill>
              <a:schemeClr val="lt1"/>
            </a:solidFill>
            <a:ln cap="flat" cmpd="sng" w="110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105775" lIns="105775" spcFirstLastPara="1" rIns="105775" wrap="square" tIns="10577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620"/>
            </a:p>
          </p:txBody>
        </p:sp>
        <p:sp>
          <p:nvSpPr>
            <p:cNvPr id="181" name="Google Shape;181;p14"/>
            <p:cNvSpPr/>
            <p:nvPr/>
          </p:nvSpPr>
          <p:spPr>
            <a:xfrm>
              <a:off x="5493923" y="5905169"/>
              <a:ext cx="3553800" cy="180600"/>
            </a:xfrm>
            <a:prstGeom prst="rect">
              <a:avLst/>
            </a:prstGeom>
            <a:solidFill>
              <a:schemeClr val="lt1"/>
            </a:solidFill>
            <a:ln cap="flat" cmpd="sng" w="110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105775" lIns="105775" spcFirstLastPara="1" rIns="105775" wrap="square" tIns="10577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620"/>
            </a:p>
          </p:txBody>
        </p:sp>
        <p:sp>
          <p:nvSpPr>
            <p:cNvPr id="182" name="Google Shape;182;p14"/>
            <p:cNvSpPr txBox="1"/>
            <p:nvPr/>
          </p:nvSpPr>
          <p:spPr>
            <a:xfrm rot="-5400000">
              <a:off x="4022649" y="4676044"/>
              <a:ext cx="2158500" cy="462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105775" lIns="105775" spcFirstLastPara="1" rIns="105775" wrap="square" tIns="105775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620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Time Since RF (ns)</a:t>
              </a:r>
              <a:endParaRPr sz="162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183" name="Google Shape;183;p14"/>
            <p:cNvCxnSpPr/>
            <p:nvPr/>
          </p:nvCxnSpPr>
          <p:spPr>
            <a:xfrm>
              <a:off x="5497278" y="5898487"/>
              <a:ext cx="3566400" cy="0"/>
            </a:xfrm>
            <a:prstGeom prst="straightConnector1">
              <a:avLst/>
            </a:prstGeom>
            <a:noFill/>
            <a:ln cap="flat" cmpd="sng" w="11000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184" name="Google Shape;184;p14"/>
            <p:cNvCxnSpPr/>
            <p:nvPr/>
          </p:nvCxnSpPr>
          <p:spPr>
            <a:xfrm rot="10800000">
              <a:off x="5497278" y="3804513"/>
              <a:ext cx="0" cy="2097300"/>
            </a:xfrm>
            <a:prstGeom prst="straightConnector1">
              <a:avLst/>
            </a:prstGeom>
            <a:noFill/>
            <a:ln cap="flat" cmpd="sng" w="11000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185" name="Google Shape;185;p14"/>
            <p:cNvSpPr txBox="1"/>
            <p:nvPr/>
          </p:nvSpPr>
          <p:spPr>
            <a:xfrm>
              <a:off x="6458692" y="5809285"/>
              <a:ext cx="523500" cy="328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105775" lIns="105775" spcFirstLastPara="1" rIns="105775" wrap="square" tIns="10577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73"/>
                <a:t>10</a:t>
              </a:r>
              <a:endParaRPr sz="1273"/>
            </a:p>
          </p:txBody>
        </p:sp>
        <p:sp>
          <p:nvSpPr>
            <p:cNvPr id="186" name="Google Shape;186;p14"/>
            <p:cNvSpPr txBox="1"/>
            <p:nvPr/>
          </p:nvSpPr>
          <p:spPr>
            <a:xfrm>
              <a:off x="5690897" y="5809285"/>
              <a:ext cx="523500" cy="328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105775" lIns="105775" spcFirstLastPara="1" rIns="105775" wrap="square" tIns="10577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73"/>
                <a:t>5</a:t>
              </a:r>
              <a:endParaRPr sz="1273"/>
            </a:p>
          </p:txBody>
        </p:sp>
        <p:sp>
          <p:nvSpPr>
            <p:cNvPr id="187" name="Google Shape;187;p14"/>
            <p:cNvSpPr txBox="1"/>
            <p:nvPr/>
          </p:nvSpPr>
          <p:spPr>
            <a:xfrm>
              <a:off x="7226488" y="5809285"/>
              <a:ext cx="523500" cy="328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105775" lIns="105775" spcFirstLastPara="1" rIns="105775" wrap="square" tIns="10577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73"/>
                <a:t>15</a:t>
              </a:r>
              <a:endParaRPr sz="1273"/>
            </a:p>
          </p:txBody>
        </p:sp>
        <p:sp>
          <p:nvSpPr>
            <p:cNvPr id="188" name="Google Shape;188;p14"/>
            <p:cNvSpPr txBox="1"/>
            <p:nvPr/>
          </p:nvSpPr>
          <p:spPr>
            <a:xfrm>
              <a:off x="7994283" y="5809285"/>
              <a:ext cx="523500" cy="328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105775" lIns="105775" spcFirstLastPara="1" rIns="105775" wrap="square" tIns="10577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73"/>
                <a:t>20</a:t>
              </a:r>
              <a:endParaRPr sz="1273"/>
            </a:p>
          </p:txBody>
        </p:sp>
        <p:sp>
          <p:nvSpPr>
            <p:cNvPr id="189" name="Google Shape;189;p14"/>
            <p:cNvSpPr txBox="1"/>
            <p:nvPr/>
          </p:nvSpPr>
          <p:spPr>
            <a:xfrm>
              <a:off x="5228890" y="5809285"/>
              <a:ext cx="523500" cy="328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105775" lIns="105775" spcFirstLastPara="1" rIns="105775" wrap="square" tIns="10577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73"/>
                <a:t>0</a:t>
              </a:r>
              <a:endParaRPr sz="1273"/>
            </a:p>
          </p:txBody>
        </p:sp>
        <p:sp>
          <p:nvSpPr>
            <p:cNvPr id="190" name="Google Shape;190;p14"/>
            <p:cNvSpPr txBox="1"/>
            <p:nvPr/>
          </p:nvSpPr>
          <p:spPr>
            <a:xfrm>
              <a:off x="5090183" y="5658734"/>
              <a:ext cx="523500" cy="328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105775" lIns="105775" spcFirstLastPara="1" rIns="105775" wrap="square" tIns="10577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73"/>
                <a:t>0</a:t>
              </a:r>
              <a:endParaRPr sz="1273"/>
            </a:p>
          </p:txBody>
        </p:sp>
        <p:sp>
          <p:nvSpPr>
            <p:cNvPr id="191" name="Google Shape;191;p14"/>
            <p:cNvSpPr txBox="1"/>
            <p:nvPr/>
          </p:nvSpPr>
          <p:spPr>
            <a:xfrm>
              <a:off x="5084962" y="5360786"/>
              <a:ext cx="523500" cy="328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105775" lIns="105775" spcFirstLastPara="1" rIns="105775" wrap="square" tIns="10577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73"/>
                <a:t>20</a:t>
              </a:r>
              <a:endParaRPr sz="1273"/>
            </a:p>
          </p:txBody>
        </p:sp>
        <p:sp>
          <p:nvSpPr>
            <p:cNvPr id="192" name="Google Shape;192;p14"/>
            <p:cNvSpPr txBox="1"/>
            <p:nvPr/>
          </p:nvSpPr>
          <p:spPr>
            <a:xfrm>
              <a:off x="5109519" y="5032785"/>
              <a:ext cx="523500" cy="328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105775" lIns="105775" spcFirstLastPara="1" rIns="105775" wrap="square" tIns="10577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73"/>
                <a:t>40</a:t>
              </a:r>
              <a:endParaRPr sz="1273"/>
            </a:p>
          </p:txBody>
        </p:sp>
        <p:sp>
          <p:nvSpPr>
            <p:cNvPr id="193" name="Google Shape;193;p14"/>
            <p:cNvSpPr txBox="1"/>
            <p:nvPr/>
          </p:nvSpPr>
          <p:spPr>
            <a:xfrm>
              <a:off x="5109519" y="4714907"/>
              <a:ext cx="523500" cy="328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105775" lIns="105775" spcFirstLastPara="1" rIns="105775" wrap="square" tIns="10577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73"/>
                <a:t>60</a:t>
              </a:r>
              <a:endParaRPr sz="1273"/>
            </a:p>
          </p:txBody>
        </p:sp>
        <p:sp>
          <p:nvSpPr>
            <p:cNvPr id="194" name="Google Shape;194;p14"/>
            <p:cNvSpPr txBox="1"/>
            <p:nvPr/>
          </p:nvSpPr>
          <p:spPr>
            <a:xfrm>
              <a:off x="5090198" y="4406835"/>
              <a:ext cx="523500" cy="328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105775" lIns="105775" spcFirstLastPara="1" rIns="105775" wrap="square" tIns="10577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73"/>
                <a:t>80</a:t>
              </a:r>
              <a:endParaRPr sz="1273"/>
            </a:p>
          </p:txBody>
        </p:sp>
        <p:sp>
          <p:nvSpPr>
            <p:cNvPr id="195" name="Google Shape;195;p14"/>
            <p:cNvSpPr txBox="1"/>
            <p:nvPr/>
          </p:nvSpPr>
          <p:spPr>
            <a:xfrm>
              <a:off x="5090198" y="4069029"/>
              <a:ext cx="523500" cy="328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105775" lIns="105775" spcFirstLastPara="1" rIns="105775" wrap="square" tIns="10577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73"/>
                <a:t>100</a:t>
              </a:r>
              <a:endParaRPr sz="1273"/>
            </a:p>
          </p:txBody>
        </p:sp>
      </p:grpSp>
      <p:sp>
        <p:nvSpPr>
          <p:cNvPr id="196" name="Google Shape;196;p14"/>
          <p:cNvSpPr txBox="1"/>
          <p:nvPr/>
        </p:nvSpPr>
        <p:spPr>
          <a:xfrm>
            <a:off x="5090198" y="3771080"/>
            <a:ext cx="523500" cy="328200"/>
          </a:xfrm>
          <a:prstGeom prst="rect">
            <a:avLst/>
          </a:prstGeom>
          <a:noFill/>
          <a:ln>
            <a:noFill/>
          </a:ln>
        </p:spPr>
        <p:txBody>
          <a:bodyPr anchorCtr="0" anchor="t" bIns="105775" lIns="105775" spcFirstLastPara="1" rIns="105775" wrap="square" tIns="1057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73"/>
              <a:t>120</a:t>
            </a:r>
            <a:endParaRPr sz="1273"/>
          </a:p>
        </p:txBody>
      </p:sp>
      <p:cxnSp>
        <p:nvCxnSpPr>
          <p:cNvPr id="197" name="Google Shape;197;p14"/>
          <p:cNvCxnSpPr/>
          <p:nvPr/>
        </p:nvCxnSpPr>
        <p:spPr>
          <a:xfrm>
            <a:off x="693531" y="2970148"/>
            <a:ext cx="4266900" cy="0"/>
          </a:xfrm>
          <a:prstGeom prst="straightConnector1">
            <a:avLst/>
          </a:prstGeom>
          <a:noFill/>
          <a:ln cap="flat" cmpd="sng" w="110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15"/>
          <p:cNvSpPr txBox="1"/>
          <p:nvPr>
            <p:ph type="title"/>
          </p:nvPr>
        </p:nvSpPr>
        <p:spPr>
          <a:xfrm>
            <a:off x="5" y="3"/>
            <a:ext cx="9144000" cy="705600"/>
          </a:xfrm>
          <a:prstGeom prst="rect">
            <a:avLst/>
          </a:prstGeom>
        </p:spPr>
        <p:txBody>
          <a:bodyPr anchorCtr="0" anchor="ctr" bIns="45700" lIns="91400" spcFirstLastPara="1" rIns="91400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Niobium Spectra</a:t>
            </a:r>
            <a:endParaRPr/>
          </a:p>
        </p:txBody>
      </p:sp>
      <p:pic>
        <p:nvPicPr>
          <p:cNvPr id="204" name="Google Shape;204;p15" title="nbSpectBase.png"/>
          <p:cNvPicPr preferRelativeResize="0"/>
          <p:nvPr/>
        </p:nvPicPr>
        <p:blipFill rotWithShape="1">
          <a:blip r:embed="rId3">
            <a:alphaModFix/>
          </a:blip>
          <a:srcRect b="0" l="2661" r="4943" t="0"/>
          <a:stretch/>
        </p:blipFill>
        <p:spPr>
          <a:xfrm>
            <a:off x="1221450" y="717900"/>
            <a:ext cx="7174676" cy="5368709"/>
          </a:xfrm>
          <a:prstGeom prst="rect">
            <a:avLst/>
          </a:prstGeom>
          <a:noFill/>
          <a:ln>
            <a:noFill/>
          </a:ln>
        </p:spPr>
      </p:pic>
      <p:sp>
        <p:nvSpPr>
          <p:cNvPr id="205" name="Google Shape;205;p15"/>
          <p:cNvSpPr txBox="1"/>
          <p:nvPr/>
        </p:nvSpPr>
        <p:spPr>
          <a:xfrm rot="-5400000">
            <a:off x="-1051050" y="3136374"/>
            <a:ext cx="4287900" cy="525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104100" lIns="104100" spcFirstLastPara="1" rIns="104100" wrap="square" tIns="10410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49">
                <a:latin typeface="Times New Roman"/>
                <a:ea typeface="Times New Roman"/>
                <a:cs typeface="Times New Roman"/>
                <a:sym typeface="Times New Roman"/>
              </a:rPr>
              <a:t>Counts</a:t>
            </a:r>
            <a:endParaRPr sz="2049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06" name="Google Shape;206;p15"/>
          <p:cNvSpPr txBox="1"/>
          <p:nvPr/>
        </p:nvSpPr>
        <p:spPr>
          <a:xfrm>
            <a:off x="1506109" y="5785121"/>
            <a:ext cx="6682500" cy="6237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104100" lIns="104100" spcFirstLastPara="1" rIns="104100" wrap="square" tIns="1041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49">
                <a:latin typeface="Times New Roman"/>
                <a:ea typeface="Times New Roman"/>
                <a:cs typeface="Times New Roman"/>
                <a:sym typeface="Times New Roman"/>
              </a:rPr>
              <a:t>Energy keV</a:t>
            </a:r>
            <a:endParaRPr sz="2049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07" name="Google Shape;207;p15"/>
          <p:cNvSpPr/>
          <p:nvPr/>
        </p:nvSpPr>
        <p:spPr>
          <a:xfrm>
            <a:off x="4160550" y="721875"/>
            <a:ext cx="1736700" cy="182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8" name="Google Shape;208;p15"/>
          <p:cNvSpPr txBox="1"/>
          <p:nvPr/>
        </p:nvSpPr>
        <p:spPr>
          <a:xfrm>
            <a:off x="1871309" y="2521545"/>
            <a:ext cx="575700" cy="38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4100" lIns="104100" spcFirstLastPara="1" rIns="104100" wrap="square" tIns="1041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38">
                <a:latin typeface="Times New Roman"/>
                <a:ea typeface="Times New Roman"/>
                <a:cs typeface="Times New Roman"/>
                <a:sym typeface="Times New Roman"/>
              </a:rPr>
              <a:t>(n,2n)</a:t>
            </a:r>
            <a:endParaRPr sz="1138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209" name="Google Shape;209;p15"/>
          <p:cNvCxnSpPr>
            <a:stCxn id="208" idx="2"/>
          </p:cNvCxnSpPr>
          <p:nvPr/>
        </p:nvCxnSpPr>
        <p:spPr>
          <a:xfrm flipH="1">
            <a:off x="2027459" y="2907045"/>
            <a:ext cx="131700" cy="813600"/>
          </a:xfrm>
          <a:prstGeom prst="straightConnector1">
            <a:avLst/>
          </a:prstGeom>
          <a:noFill/>
          <a:ln cap="flat" cmpd="sng" w="108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10" name="Google Shape;210;p15"/>
          <p:cNvSpPr/>
          <p:nvPr/>
        </p:nvSpPr>
        <p:spPr>
          <a:xfrm>
            <a:off x="2637572" y="3334031"/>
            <a:ext cx="107700" cy="102000"/>
          </a:xfrm>
          <a:prstGeom prst="star5">
            <a:avLst>
              <a:gd fmla="val 19098" name="adj"/>
              <a:gd fmla="val 105146" name="hf"/>
              <a:gd fmla="val 110557" name="vf"/>
            </a:avLst>
          </a:prstGeom>
          <a:solidFill>
            <a:srgbClr val="FFFF00"/>
          </a:solidFill>
          <a:ln cap="flat" cmpd="sng" w="108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04100" lIns="104100" spcFirstLastPara="1" rIns="104100" wrap="square" tIns="1041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94"/>
          </a:p>
        </p:txBody>
      </p:sp>
      <p:cxnSp>
        <p:nvCxnSpPr>
          <p:cNvPr id="211" name="Google Shape;211;p15"/>
          <p:cNvCxnSpPr>
            <a:stCxn id="210" idx="2"/>
          </p:cNvCxnSpPr>
          <p:nvPr/>
        </p:nvCxnSpPr>
        <p:spPr>
          <a:xfrm flipH="1">
            <a:off x="2569641" y="3436031"/>
            <a:ext cx="88500" cy="671400"/>
          </a:xfrm>
          <a:prstGeom prst="straightConnector1">
            <a:avLst/>
          </a:prstGeom>
          <a:noFill/>
          <a:ln cap="flat" cmpd="sng" w="108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12" name="Google Shape;212;p15"/>
          <p:cNvCxnSpPr>
            <a:stCxn id="210" idx="2"/>
          </p:cNvCxnSpPr>
          <p:nvPr/>
        </p:nvCxnSpPr>
        <p:spPr>
          <a:xfrm flipH="1">
            <a:off x="2653941" y="3436031"/>
            <a:ext cx="4200" cy="675300"/>
          </a:xfrm>
          <a:prstGeom prst="straightConnector1">
            <a:avLst/>
          </a:prstGeom>
          <a:noFill/>
          <a:ln cap="flat" cmpd="sng" w="108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13" name="Google Shape;213;p15"/>
          <p:cNvCxnSpPr>
            <a:stCxn id="210" idx="2"/>
          </p:cNvCxnSpPr>
          <p:nvPr/>
        </p:nvCxnSpPr>
        <p:spPr>
          <a:xfrm>
            <a:off x="2658141" y="3436031"/>
            <a:ext cx="75000" cy="587400"/>
          </a:xfrm>
          <a:prstGeom prst="straightConnector1">
            <a:avLst/>
          </a:prstGeom>
          <a:noFill/>
          <a:ln cap="flat" cmpd="sng" w="108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14" name="Google Shape;214;p15"/>
          <p:cNvCxnSpPr>
            <a:stCxn id="210" idx="2"/>
          </p:cNvCxnSpPr>
          <p:nvPr/>
        </p:nvCxnSpPr>
        <p:spPr>
          <a:xfrm>
            <a:off x="2658141" y="3436031"/>
            <a:ext cx="203100" cy="503700"/>
          </a:xfrm>
          <a:prstGeom prst="straightConnector1">
            <a:avLst/>
          </a:prstGeom>
          <a:noFill/>
          <a:ln cap="flat" cmpd="sng" w="108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15" name="Google Shape;215;p15"/>
          <p:cNvCxnSpPr>
            <a:stCxn id="216" idx="2"/>
          </p:cNvCxnSpPr>
          <p:nvPr/>
        </p:nvCxnSpPr>
        <p:spPr>
          <a:xfrm>
            <a:off x="3079318" y="3351655"/>
            <a:ext cx="288000" cy="911100"/>
          </a:xfrm>
          <a:prstGeom prst="straightConnector1">
            <a:avLst/>
          </a:prstGeom>
          <a:noFill/>
          <a:ln cap="flat" cmpd="sng" w="108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16" name="Google Shape;216;p15"/>
          <p:cNvSpPr txBox="1"/>
          <p:nvPr/>
        </p:nvSpPr>
        <p:spPr>
          <a:xfrm>
            <a:off x="2791468" y="2966155"/>
            <a:ext cx="575700" cy="38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4100" lIns="104100" spcFirstLastPara="1" rIns="104100" wrap="square" tIns="1041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38">
                <a:latin typeface="Times New Roman"/>
                <a:ea typeface="Times New Roman"/>
                <a:cs typeface="Times New Roman"/>
                <a:sym typeface="Times New Roman"/>
              </a:rPr>
              <a:t>(n,2n)</a:t>
            </a:r>
            <a:endParaRPr sz="1138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17" name="Google Shape;217;p15"/>
          <p:cNvSpPr/>
          <p:nvPr/>
        </p:nvSpPr>
        <p:spPr>
          <a:xfrm>
            <a:off x="3802735" y="3032159"/>
            <a:ext cx="107700" cy="102000"/>
          </a:xfrm>
          <a:prstGeom prst="star5">
            <a:avLst>
              <a:gd fmla="val 19098" name="adj"/>
              <a:gd fmla="val 105146" name="hf"/>
              <a:gd fmla="val 110557" name="vf"/>
            </a:avLst>
          </a:prstGeom>
          <a:solidFill>
            <a:srgbClr val="FFFF00"/>
          </a:solidFill>
          <a:ln cap="flat" cmpd="sng" w="108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04100" lIns="104100" spcFirstLastPara="1" rIns="104100" wrap="square" tIns="1041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94"/>
          </a:p>
        </p:txBody>
      </p:sp>
      <p:cxnSp>
        <p:nvCxnSpPr>
          <p:cNvPr id="218" name="Google Shape;218;p15"/>
          <p:cNvCxnSpPr>
            <a:stCxn id="217" idx="2"/>
          </p:cNvCxnSpPr>
          <p:nvPr/>
        </p:nvCxnSpPr>
        <p:spPr>
          <a:xfrm flipH="1">
            <a:off x="3598604" y="3134159"/>
            <a:ext cx="224700" cy="1563300"/>
          </a:xfrm>
          <a:prstGeom prst="straightConnector1">
            <a:avLst/>
          </a:prstGeom>
          <a:noFill/>
          <a:ln cap="flat" cmpd="sng" w="108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19" name="Google Shape;219;p15"/>
          <p:cNvCxnSpPr>
            <a:stCxn id="217" idx="2"/>
          </p:cNvCxnSpPr>
          <p:nvPr/>
        </p:nvCxnSpPr>
        <p:spPr>
          <a:xfrm flipH="1">
            <a:off x="3666104" y="3134159"/>
            <a:ext cx="157200" cy="1491600"/>
          </a:xfrm>
          <a:prstGeom prst="straightConnector1">
            <a:avLst/>
          </a:prstGeom>
          <a:noFill/>
          <a:ln cap="flat" cmpd="sng" w="108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20" name="Google Shape;220;p15"/>
          <p:cNvCxnSpPr>
            <a:stCxn id="217" idx="2"/>
          </p:cNvCxnSpPr>
          <p:nvPr/>
        </p:nvCxnSpPr>
        <p:spPr>
          <a:xfrm flipH="1">
            <a:off x="3697904" y="3134159"/>
            <a:ext cx="125400" cy="1515600"/>
          </a:xfrm>
          <a:prstGeom prst="straightConnector1">
            <a:avLst/>
          </a:prstGeom>
          <a:noFill/>
          <a:ln cap="flat" cmpd="sng" w="108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21" name="Google Shape;221;p15"/>
          <p:cNvCxnSpPr>
            <a:stCxn id="217" idx="2"/>
          </p:cNvCxnSpPr>
          <p:nvPr/>
        </p:nvCxnSpPr>
        <p:spPr>
          <a:xfrm flipH="1">
            <a:off x="3742004" y="3134159"/>
            <a:ext cx="81300" cy="1535400"/>
          </a:xfrm>
          <a:prstGeom prst="straightConnector1">
            <a:avLst/>
          </a:prstGeom>
          <a:noFill/>
          <a:ln cap="flat" cmpd="sng" w="108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22" name="Google Shape;222;p15"/>
          <p:cNvCxnSpPr>
            <a:stCxn id="217" idx="3"/>
          </p:cNvCxnSpPr>
          <p:nvPr/>
        </p:nvCxnSpPr>
        <p:spPr>
          <a:xfrm>
            <a:off x="3889866" y="3134159"/>
            <a:ext cx="35400" cy="1599000"/>
          </a:xfrm>
          <a:prstGeom prst="straightConnector1">
            <a:avLst/>
          </a:prstGeom>
          <a:noFill/>
          <a:ln cap="flat" cmpd="sng" w="108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23" name="Google Shape;223;p15"/>
          <p:cNvCxnSpPr>
            <a:stCxn id="217" idx="3"/>
          </p:cNvCxnSpPr>
          <p:nvPr/>
        </p:nvCxnSpPr>
        <p:spPr>
          <a:xfrm>
            <a:off x="3889866" y="3134159"/>
            <a:ext cx="147000" cy="1639200"/>
          </a:xfrm>
          <a:prstGeom prst="straightConnector1">
            <a:avLst/>
          </a:prstGeom>
          <a:noFill/>
          <a:ln cap="flat" cmpd="sng" w="108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24" name="Google Shape;224;p15"/>
          <p:cNvCxnSpPr/>
          <p:nvPr/>
        </p:nvCxnSpPr>
        <p:spPr>
          <a:xfrm>
            <a:off x="3889775" y="3134282"/>
            <a:ext cx="190800" cy="1623000"/>
          </a:xfrm>
          <a:prstGeom prst="straightConnector1">
            <a:avLst/>
          </a:prstGeom>
          <a:noFill/>
          <a:ln cap="flat" cmpd="sng" w="108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25" name="Google Shape;225;p15"/>
          <p:cNvCxnSpPr>
            <a:stCxn id="217" idx="3"/>
          </p:cNvCxnSpPr>
          <p:nvPr/>
        </p:nvCxnSpPr>
        <p:spPr>
          <a:xfrm>
            <a:off x="3889866" y="3134159"/>
            <a:ext cx="238800" cy="1762500"/>
          </a:xfrm>
          <a:prstGeom prst="straightConnector1">
            <a:avLst/>
          </a:prstGeom>
          <a:noFill/>
          <a:ln cap="flat" cmpd="sng" w="108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26" name="Google Shape;226;p15"/>
          <p:cNvSpPr/>
          <p:nvPr/>
        </p:nvSpPr>
        <p:spPr>
          <a:xfrm>
            <a:off x="4861590" y="3474862"/>
            <a:ext cx="107700" cy="102000"/>
          </a:xfrm>
          <a:prstGeom prst="star5">
            <a:avLst>
              <a:gd fmla="val 19098" name="adj"/>
              <a:gd fmla="val 105146" name="hf"/>
              <a:gd fmla="val 110557" name="vf"/>
            </a:avLst>
          </a:prstGeom>
          <a:solidFill>
            <a:srgbClr val="FFFF00"/>
          </a:solidFill>
          <a:ln cap="flat" cmpd="sng" w="108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04100" lIns="104100" spcFirstLastPara="1" rIns="104100" wrap="square" tIns="1041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94"/>
          </a:p>
        </p:txBody>
      </p:sp>
      <p:cxnSp>
        <p:nvCxnSpPr>
          <p:cNvPr id="227" name="Google Shape;227;p15"/>
          <p:cNvCxnSpPr>
            <a:stCxn id="226" idx="2"/>
          </p:cNvCxnSpPr>
          <p:nvPr/>
        </p:nvCxnSpPr>
        <p:spPr>
          <a:xfrm flipH="1">
            <a:off x="4472959" y="3576862"/>
            <a:ext cx="409200" cy="814200"/>
          </a:xfrm>
          <a:prstGeom prst="straightConnector1">
            <a:avLst/>
          </a:prstGeom>
          <a:noFill/>
          <a:ln cap="flat" cmpd="sng" w="108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28" name="Google Shape;228;p15"/>
          <p:cNvCxnSpPr>
            <a:stCxn id="226" idx="2"/>
          </p:cNvCxnSpPr>
          <p:nvPr/>
        </p:nvCxnSpPr>
        <p:spPr>
          <a:xfrm flipH="1">
            <a:off x="4544659" y="3576862"/>
            <a:ext cx="337500" cy="1294200"/>
          </a:xfrm>
          <a:prstGeom prst="straightConnector1">
            <a:avLst/>
          </a:prstGeom>
          <a:noFill/>
          <a:ln cap="flat" cmpd="sng" w="108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29" name="Google Shape;229;p15"/>
          <p:cNvCxnSpPr>
            <a:stCxn id="226" idx="2"/>
          </p:cNvCxnSpPr>
          <p:nvPr/>
        </p:nvCxnSpPr>
        <p:spPr>
          <a:xfrm flipH="1">
            <a:off x="4645759" y="3576862"/>
            <a:ext cx="236400" cy="1269900"/>
          </a:xfrm>
          <a:prstGeom prst="straightConnector1">
            <a:avLst/>
          </a:prstGeom>
          <a:noFill/>
          <a:ln cap="flat" cmpd="sng" w="108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30" name="Google Shape;230;p15"/>
          <p:cNvCxnSpPr>
            <a:stCxn id="226" idx="2"/>
          </p:cNvCxnSpPr>
          <p:nvPr/>
        </p:nvCxnSpPr>
        <p:spPr>
          <a:xfrm flipH="1">
            <a:off x="4731859" y="3576862"/>
            <a:ext cx="150300" cy="1260300"/>
          </a:xfrm>
          <a:prstGeom prst="straightConnector1">
            <a:avLst/>
          </a:prstGeom>
          <a:noFill/>
          <a:ln cap="flat" cmpd="sng" w="108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31" name="Google Shape;231;p15"/>
          <p:cNvCxnSpPr>
            <a:stCxn id="226" idx="3"/>
          </p:cNvCxnSpPr>
          <p:nvPr/>
        </p:nvCxnSpPr>
        <p:spPr>
          <a:xfrm>
            <a:off x="4948721" y="3576862"/>
            <a:ext cx="138600" cy="1375500"/>
          </a:xfrm>
          <a:prstGeom prst="straightConnector1">
            <a:avLst/>
          </a:prstGeom>
          <a:noFill/>
          <a:ln cap="flat" cmpd="sng" w="108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32" name="Google Shape;232;p15"/>
          <p:cNvCxnSpPr>
            <a:stCxn id="226" idx="3"/>
          </p:cNvCxnSpPr>
          <p:nvPr/>
        </p:nvCxnSpPr>
        <p:spPr>
          <a:xfrm>
            <a:off x="4948721" y="3576862"/>
            <a:ext cx="306300" cy="1399800"/>
          </a:xfrm>
          <a:prstGeom prst="straightConnector1">
            <a:avLst/>
          </a:prstGeom>
          <a:noFill/>
          <a:ln cap="flat" cmpd="sng" w="108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33" name="Google Shape;233;p15"/>
          <p:cNvCxnSpPr>
            <a:stCxn id="226" idx="3"/>
          </p:cNvCxnSpPr>
          <p:nvPr/>
        </p:nvCxnSpPr>
        <p:spPr>
          <a:xfrm>
            <a:off x="4948721" y="3576862"/>
            <a:ext cx="363900" cy="583500"/>
          </a:xfrm>
          <a:prstGeom prst="straightConnector1">
            <a:avLst/>
          </a:prstGeom>
          <a:noFill/>
          <a:ln cap="flat" cmpd="sng" w="108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34" name="Google Shape;234;p15"/>
          <p:cNvSpPr/>
          <p:nvPr/>
        </p:nvSpPr>
        <p:spPr>
          <a:xfrm>
            <a:off x="5604115" y="3828991"/>
            <a:ext cx="107700" cy="102000"/>
          </a:xfrm>
          <a:prstGeom prst="star5">
            <a:avLst>
              <a:gd fmla="val 19098" name="adj"/>
              <a:gd fmla="val 105146" name="hf"/>
              <a:gd fmla="val 110557" name="vf"/>
            </a:avLst>
          </a:prstGeom>
          <a:solidFill>
            <a:srgbClr val="FFFF00"/>
          </a:solidFill>
          <a:ln cap="flat" cmpd="sng" w="108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04100" lIns="104100" spcFirstLastPara="1" rIns="104100" wrap="square" tIns="1041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94"/>
          </a:p>
        </p:txBody>
      </p:sp>
      <p:cxnSp>
        <p:nvCxnSpPr>
          <p:cNvPr id="235" name="Google Shape;235;p15"/>
          <p:cNvCxnSpPr/>
          <p:nvPr/>
        </p:nvCxnSpPr>
        <p:spPr>
          <a:xfrm flipH="1">
            <a:off x="5413763" y="3931113"/>
            <a:ext cx="210900" cy="1020600"/>
          </a:xfrm>
          <a:prstGeom prst="straightConnector1">
            <a:avLst/>
          </a:prstGeom>
          <a:noFill/>
          <a:ln cap="flat" cmpd="sng" w="108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36" name="Google Shape;236;p15"/>
          <p:cNvCxnSpPr>
            <a:stCxn id="234" idx="2"/>
          </p:cNvCxnSpPr>
          <p:nvPr/>
        </p:nvCxnSpPr>
        <p:spPr>
          <a:xfrm flipH="1">
            <a:off x="5492384" y="3930990"/>
            <a:ext cx="132300" cy="896700"/>
          </a:xfrm>
          <a:prstGeom prst="straightConnector1">
            <a:avLst/>
          </a:prstGeom>
          <a:noFill/>
          <a:ln cap="flat" cmpd="sng" w="108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37" name="Google Shape;237;p15"/>
          <p:cNvCxnSpPr>
            <a:stCxn id="234" idx="2"/>
          </p:cNvCxnSpPr>
          <p:nvPr/>
        </p:nvCxnSpPr>
        <p:spPr>
          <a:xfrm flipH="1">
            <a:off x="5620484" y="3930990"/>
            <a:ext cx="4200" cy="905100"/>
          </a:xfrm>
          <a:prstGeom prst="straightConnector1">
            <a:avLst/>
          </a:prstGeom>
          <a:noFill/>
          <a:ln cap="flat" cmpd="sng" w="108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38" name="Google Shape;238;p15"/>
          <p:cNvCxnSpPr>
            <a:stCxn id="234" idx="3"/>
          </p:cNvCxnSpPr>
          <p:nvPr/>
        </p:nvCxnSpPr>
        <p:spPr>
          <a:xfrm>
            <a:off x="5691247" y="3930990"/>
            <a:ext cx="40500" cy="1074000"/>
          </a:xfrm>
          <a:prstGeom prst="straightConnector1">
            <a:avLst/>
          </a:prstGeom>
          <a:noFill/>
          <a:ln cap="flat" cmpd="sng" w="108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39" name="Google Shape;239;p15"/>
          <p:cNvCxnSpPr/>
          <p:nvPr/>
        </p:nvCxnSpPr>
        <p:spPr>
          <a:xfrm>
            <a:off x="5691156" y="3931113"/>
            <a:ext cx="213600" cy="1218600"/>
          </a:xfrm>
          <a:prstGeom prst="straightConnector1">
            <a:avLst/>
          </a:prstGeom>
          <a:noFill/>
          <a:ln cap="flat" cmpd="sng" w="108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40" name="Google Shape;240;p15"/>
          <p:cNvCxnSpPr/>
          <p:nvPr/>
        </p:nvCxnSpPr>
        <p:spPr>
          <a:xfrm>
            <a:off x="5691156" y="3931113"/>
            <a:ext cx="300300" cy="1074000"/>
          </a:xfrm>
          <a:prstGeom prst="straightConnector1">
            <a:avLst/>
          </a:prstGeom>
          <a:noFill/>
          <a:ln cap="flat" cmpd="sng" w="108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41" name="Google Shape;241;p15"/>
          <p:cNvCxnSpPr>
            <a:stCxn id="234" idx="3"/>
          </p:cNvCxnSpPr>
          <p:nvPr/>
        </p:nvCxnSpPr>
        <p:spPr>
          <a:xfrm>
            <a:off x="5691247" y="3930990"/>
            <a:ext cx="436200" cy="1222800"/>
          </a:xfrm>
          <a:prstGeom prst="straightConnector1">
            <a:avLst/>
          </a:prstGeom>
          <a:noFill/>
          <a:ln cap="flat" cmpd="sng" w="108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42" name="Google Shape;242;p15"/>
          <p:cNvSpPr/>
          <p:nvPr/>
        </p:nvSpPr>
        <p:spPr>
          <a:xfrm>
            <a:off x="6713634" y="4058568"/>
            <a:ext cx="107700" cy="102000"/>
          </a:xfrm>
          <a:prstGeom prst="star5">
            <a:avLst>
              <a:gd fmla="val 19098" name="adj"/>
              <a:gd fmla="val 105146" name="hf"/>
              <a:gd fmla="val 110557" name="vf"/>
            </a:avLst>
          </a:prstGeom>
          <a:solidFill>
            <a:srgbClr val="FFFF00"/>
          </a:solidFill>
          <a:ln cap="flat" cmpd="sng" w="108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04100" lIns="104100" spcFirstLastPara="1" rIns="104100" wrap="square" tIns="1041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94"/>
          </a:p>
        </p:txBody>
      </p:sp>
      <p:cxnSp>
        <p:nvCxnSpPr>
          <p:cNvPr id="243" name="Google Shape;243;p15"/>
          <p:cNvCxnSpPr>
            <a:stCxn id="244" idx="2"/>
          </p:cNvCxnSpPr>
          <p:nvPr/>
        </p:nvCxnSpPr>
        <p:spPr>
          <a:xfrm flipH="1">
            <a:off x="6011575" y="4093924"/>
            <a:ext cx="157500" cy="1030800"/>
          </a:xfrm>
          <a:prstGeom prst="straightConnector1">
            <a:avLst/>
          </a:prstGeom>
          <a:noFill/>
          <a:ln cap="flat" cmpd="sng" w="108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44" name="Google Shape;244;p15"/>
          <p:cNvSpPr txBox="1"/>
          <p:nvPr/>
        </p:nvSpPr>
        <p:spPr>
          <a:xfrm>
            <a:off x="5881225" y="3708424"/>
            <a:ext cx="575700" cy="38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4100" lIns="104100" spcFirstLastPara="1" rIns="104100" wrap="square" tIns="1041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38">
                <a:latin typeface="Times New Roman"/>
                <a:ea typeface="Times New Roman"/>
                <a:cs typeface="Times New Roman"/>
                <a:sym typeface="Times New Roman"/>
              </a:rPr>
              <a:t>(n,2n)</a:t>
            </a:r>
            <a:endParaRPr sz="1138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245" name="Google Shape;245;p15"/>
          <p:cNvCxnSpPr>
            <a:stCxn id="242" idx="2"/>
          </p:cNvCxnSpPr>
          <p:nvPr/>
        </p:nvCxnSpPr>
        <p:spPr>
          <a:xfrm flipH="1">
            <a:off x="6193003" y="4160567"/>
            <a:ext cx="541200" cy="980700"/>
          </a:xfrm>
          <a:prstGeom prst="straightConnector1">
            <a:avLst/>
          </a:prstGeom>
          <a:noFill/>
          <a:ln cap="flat" cmpd="sng" w="108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46" name="Google Shape;246;p15"/>
          <p:cNvCxnSpPr>
            <a:stCxn id="242" idx="2"/>
          </p:cNvCxnSpPr>
          <p:nvPr/>
        </p:nvCxnSpPr>
        <p:spPr>
          <a:xfrm flipH="1">
            <a:off x="6329503" y="4160567"/>
            <a:ext cx="404700" cy="947700"/>
          </a:xfrm>
          <a:prstGeom prst="straightConnector1">
            <a:avLst/>
          </a:prstGeom>
          <a:noFill/>
          <a:ln cap="flat" cmpd="sng" w="108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47" name="Google Shape;247;p15"/>
          <p:cNvCxnSpPr>
            <a:stCxn id="244" idx="2"/>
          </p:cNvCxnSpPr>
          <p:nvPr/>
        </p:nvCxnSpPr>
        <p:spPr>
          <a:xfrm>
            <a:off x="6169075" y="4093924"/>
            <a:ext cx="370200" cy="1125600"/>
          </a:xfrm>
          <a:prstGeom prst="straightConnector1">
            <a:avLst/>
          </a:prstGeom>
          <a:noFill/>
          <a:ln cap="flat" cmpd="sng" w="108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48" name="Google Shape;248;p15"/>
          <p:cNvCxnSpPr>
            <a:stCxn id="242" idx="3"/>
          </p:cNvCxnSpPr>
          <p:nvPr/>
        </p:nvCxnSpPr>
        <p:spPr>
          <a:xfrm flipH="1">
            <a:off x="6704165" y="4160567"/>
            <a:ext cx="96600" cy="1075200"/>
          </a:xfrm>
          <a:prstGeom prst="straightConnector1">
            <a:avLst/>
          </a:prstGeom>
          <a:noFill/>
          <a:ln cap="flat" cmpd="sng" w="108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49" name="Google Shape;249;p15"/>
          <p:cNvCxnSpPr>
            <a:stCxn id="242" idx="3"/>
          </p:cNvCxnSpPr>
          <p:nvPr/>
        </p:nvCxnSpPr>
        <p:spPr>
          <a:xfrm flipH="1">
            <a:off x="6762965" y="4160567"/>
            <a:ext cx="37800" cy="1069800"/>
          </a:xfrm>
          <a:prstGeom prst="straightConnector1">
            <a:avLst/>
          </a:prstGeom>
          <a:noFill/>
          <a:ln cap="flat" cmpd="sng" w="108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50" name="Google Shape;250;p15"/>
          <p:cNvCxnSpPr>
            <a:stCxn id="242" idx="3"/>
          </p:cNvCxnSpPr>
          <p:nvPr/>
        </p:nvCxnSpPr>
        <p:spPr>
          <a:xfrm>
            <a:off x="6800765" y="4160567"/>
            <a:ext cx="68400" cy="947400"/>
          </a:xfrm>
          <a:prstGeom prst="straightConnector1">
            <a:avLst/>
          </a:prstGeom>
          <a:noFill/>
          <a:ln cap="flat" cmpd="sng" w="108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51" name="Google Shape;251;p15"/>
          <p:cNvCxnSpPr>
            <a:stCxn id="242" idx="3"/>
          </p:cNvCxnSpPr>
          <p:nvPr/>
        </p:nvCxnSpPr>
        <p:spPr>
          <a:xfrm>
            <a:off x="6800765" y="4160567"/>
            <a:ext cx="833700" cy="1053600"/>
          </a:xfrm>
          <a:prstGeom prst="straightConnector1">
            <a:avLst/>
          </a:prstGeom>
          <a:noFill/>
          <a:ln cap="flat" cmpd="sng" w="108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52" name="Google Shape;252;p15"/>
          <p:cNvCxnSpPr>
            <a:stCxn id="242" idx="3"/>
          </p:cNvCxnSpPr>
          <p:nvPr/>
        </p:nvCxnSpPr>
        <p:spPr>
          <a:xfrm>
            <a:off x="6800765" y="4160567"/>
            <a:ext cx="929400" cy="1064400"/>
          </a:xfrm>
          <a:prstGeom prst="straightConnector1">
            <a:avLst/>
          </a:prstGeom>
          <a:noFill/>
          <a:ln cap="flat" cmpd="sng" w="108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53" name="Google Shape;253;p15"/>
          <p:cNvSpPr txBox="1"/>
          <p:nvPr/>
        </p:nvSpPr>
        <p:spPr>
          <a:xfrm>
            <a:off x="4645604" y="3201937"/>
            <a:ext cx="624300" cy="36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4600" lIns="94600" spcFirstLastPara="1" rIns="94600" wrap="square" tIns="9460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38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(n,𝛄n’)</a:t>
            </a:r>
            <a:endParaRPr sz="1138"/>
          </a:p>
        </p:txBody>
      </p:sp>
      <p:sp>
        <p:nvSpPr>
          <p:cNvPr id="254" name="Google Shape;254;p15"/>
          <p:cNvSpPr txBox="1"/>
          <p:nvPr/>
        </p:nvSpPr>
        <p:spPr>
          <a:xfrm>
            <a:off x="6506118" y="3685639"/>
            <a:ext cx="624300" cy="36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4600" lIns="94600" spcFirstLastPara="1" rIns="94600" wrap="square" tIns="9460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38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(n,𝛄n’)</a:t>
            </a:r>
            <a:endParaRPr sz="1138"/>
          </a:p>
        </p:txBody>
      </p:sp>
      <p:sp>
        <p:nvSpPr>
          <p:cNvPr id="255" name="Google Shape;255;p15"/>
          <p:cNvSpPr txBox="1"/>
          <p:nvPr/>
        </p:nvSpPr>
        <p:spPr>
          <a:xfrm>
            <a:off x="5391931" y="3546670"/>
            <a:ext cx="695700" cy="36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4600" lIns="94600" spcFirstLastPara="1" rIns="94600" wrap="square" tIns="9460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38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(n,𝛄n’)</a:t>
            </a:r>
            <a:endParaRPr sz="1138"/>
          </a:p>
        </p:txBody>
      </p:sp>
      <p:sp>
        <p:nvSpPr>
          <p:cNvPr id="256" name="Google Shape;256;p15"/>
          <p:cNvSpPr txBox="1"/>
          <p:nvPr/>
        </p:nvSpPr>
        <p:spPr>
          <a:xfrm>
            <a:off x="3508755" y="2733886"/>
            <a:ext cx="695700" cy="36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4600" lIns="94600" spcFirstLastPara="1" rIns="94600" wrap="square" tIns="9460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38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(n,𝛄n’)</a:t>
            </a:r>
            <a:endParaRPr sz="1138"/>
          </a:p>
        </p:txBody>
      </p:sp>
      <p:sp>
        <p:nvSpPr>
          <p:cNvPr id="257" name="Google Shape;257;p15"/>
          <p:cNvSpPr txBox="1"/>
          <p:nvPr/>
        </p:nvSpPr>
        <p:spPr>
          <a:xfrm>
            <a:off x="2343605" y="2966165"/>
            <a:ext cx="695700" cy="36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4600" lIns="94600" spcFirstLastPara="1" rIns="94600" wrap="square" tIns="9460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38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(n,𝛄n’)</a:t>
            </a:r>
            <a:endParaRPr sz="1138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3" name="Google Shape;263;p16"/>
          <p:cNvPicPr preferRelativeResize="0"/>
          <p:nvPr/>
        </p:nvPicPr>
        <p:blipFill rotWithShape="1">
          <a:blip r:embed="rId3">
            <a:alphaModFix/>
          </a:blip>
          <a:srcRect b="0" l="13748" r="0" t="0"/>
          <a:stretch/>
        </p:blipFill>
        <p:spPr>
          <a:xfrm>
            <a:off x="5821434" y="4167054"/>
            <a:ext cx="2742020" cy="2228612"/>
          </a:xfrm>
          <a:prstGeom prst="rect">
            <a:avLst/>
          </a:prstGeom>
          <a:noFill/>
          <a:ln cap="flat" cmpd="sng" w="136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pic>
      <p:cxnSp>
        <p:nvCxnSpPr>
          <p:cNvPr id="264" name="Google Shape;264;p16"/>
          <p:cNvCxnSpPr/>
          <p:nvPr/>
        </p:nvCxnSpPr>
        <p:spPr>
          <a:xfrm>
            <a:off x="6515505" y="4449602"/>
            <a:ext cx="5700" cy="1869000"/>
          </a:xfrm>
          <a:prstGeom prst="straightConnector1">
            <a:avLst/>
          </a:prstGeom>
          <a:noFill/>
          <a:ln cap="flat" cmpd="sng" w="38100">
            <a:solidFill>
              <a:schemeClr val="accent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65" name="Google Shape;265;p16"/>
          <p:cNvCxnSpPr/>
          <p:nvPr/>
        </p:nvCxnSpPr>
        <p:spPr>
          <a:xfrm>
            <a:off x="6887263" y="4295429"/>
            <a:ext cx="0" cy="1907700"/>
          </a:xfrm>
          <a:prstGeom prst="straightConnector1">
            <a:avLst/>
          </a:prstGeom>
          <a:noFill/>
          <a:ln cap="flat" cmpd="sng" w="28575">
            <a:solidFill>
              <a:srgbClr val="FF99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66" name="Google Shape;266;p16"/>
          <p:cNvCxnSpPr/>
          <p:nvPr/>
        </p:nvCxnSpPr>
        <p:spPr>
          <a:xfrm>
            <a:off x="7302688" y="4389736"/>
            <a:ext cx="0" cy="1913400"/>
          </a:xfrm>
          <a:prstGeom prst="straightConnector1">
            <a:avLst/>
          </a:prstGeom>
          <a:noFill/>
          <a:ln cap="flat" cmpd="sng" w="19050">
            <a:solidFill>
              <a:srgbClr val="00FF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67" name="Google Shape;267;p16"/>
          <p:cNvCxnSpPr/>
          <p:nvPr/>
        </p:nvCxnSpPr>
        <p:spPr>
          <a:xfrm>
            <a:off x="7632163" y="4655047"/>
            <a:ext cx="0" cy="15399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68" name="Google Shape;268;p16"/>
          <p:cNvSpPr/>
          <p:nvPr/>
        </p:nvSpPr>
        <p:spPr>
          <a:xfrm>
            <a:off x="6072039" y="4255737"/>
            <a:ext cx="70200" cy="440400"/>
          </a:xfrm>
          <a:prstGeom prst="rect">
            <a:avLst/>
          </a:prstGeom>
          <a:solidFill>
            <a:schemeClr val="lt1"/>
          </a:solidFill>
          <a:ln cap="flat" cmpd="sng" w="45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3650" lIns="43650" spcFirstLastPara="1" rIns="43650" wrap="square" tIns="436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668"/>
          </a:p>
        </p:txBody>
      </p:sp>
      <p:sp>
        <p:nvSpPr>
          <p:cNvPr id="269" name="Google Shape;269;p16"/>
          <p:cNvSpPr/>
          <p:nvPr/>
        </p:nvSpPr>
        <p:spPr>
          <a:xfrm>
            <a:off x="6077757" y="5906109"/>
            <a:ext cx="70200" cy="440400"/>
          </a:xfrm>
          <a:prstGeom prst="rect">
            <a:avLst/>
          </a:prstGeom>
          <a:solidFill>
            <a:schemeClr val="lt1"/>
          </a:solidFill>
          <a:ln cap="flat" cmpd="sng" w="45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3650" lIns="43650" spcFirstLastPara="1" rIns="43650" wrap="square" tIns="436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668"/>
          </a:p>
        </p:txBody>
      </p:sp>
      <p:grpSp>
        <p:nvGrpSpPr>
          <p:cNvPr id="270" name="Google Shape;270;p16"/>
          <p:cNvGrpSpPr/>
          <p:nvPr/>
        </p:nvGrpSpPr>
        <p:grpSpPr>
          <a:xfrm>
            <a:off x="639837" y="3520476"/>
            <a:ext cx="3911508" cy="3552560"/>
            <a:chOff x="5267150" y="4305838"/>
            <a:chExt cx="3721701" cy="1408237"/>
          </a:xfrm>
        </p:grpSpPr>
        <p:sp>
          <p:nvSpPr>
            <p:cNvPr id="271" name="Google Shape;271;p16"/>
            <p:cNvSpPr txBox="1"/>
            <p:nvPr/>
          </p:nvSpPr>
          <p:spPr>
            <a:xfrm>
              <a:off x="5630850" y="5288375"/>
              <a:ext cx="2994300" cy="425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112400" lIns="112400" spcFirstLastPara="1" rIns="112400" wrap="square" tIns="1124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721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Neutron Energy (MeV)</a:t>
              </a:r>
              <a:endParaRPr sz="172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pic>
          <p:nvPicPr>
            <p:cNvPr id="272" name="Google Shape;272;p16"/>
            <p:cNvPicPr preferRelativeResize="0"/>
            <p:nvPr/>
          </p:nvPicPr>
          <p:blipFill rotWithShape="1">
            <a:blip r:embed="rId4">
              <a:alphaModFix/>
            </a:blip>
            <a:srcRect b="15435" l="10213" r="12177" t="21743"/>
            <a:stretch/>
          </p:blipFill>
          <p:spPr>
            <a:xfrm>
              <a:off x="5267150" y="4305838"/>
              <a:ext cx="3721701" cy="982526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73" name="Google Shape;273;p16"/>
          <p:cNvSpPr/>
          <p:nvPr/>
        </p:nvSpPr>
        <p:spPr>
          <a:xfrm>
            <a:off x="345820" y="3625746"/>
            <a:ext cx="432600" cy="2228400"/>
          </a:xfrm>
          <a:prstGeom prst="rect">
            <a:avLst/>
          </a:prstGeom>
          <a:solidFill>
            <a:schemeClr val="lt1"/>
          </a:solidFill>
          <a:ln cap="flat" cmpd="sng" w="117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12400" lIns="112400" spcFirstLastPara="1" rIns="112400" wrap="square" tIns="1124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21"/>
          </a:p>
        </p:txBody>
      </p:sp>
      <p:sp>
        <p:nvSpPr>
          <p:cNvPr id="274" name="Google Shape;274;p16"/>
          <p:cNvSpPr/>
          <p:nvPr/>
        </p:nvSpPr>
        <p:spPr>
          <a:xfrm>
            <a:off x="774800" y="5832119"/>
            <a:ext cx="3776100" cy="192000"/>
          </a:xfrm>
          <a:prstGeom prst="rect">
            <a:avLst/>
          </a:prstGeom>
          <a:solidFill>
            <a:schemeClr val="lt1"/>
          </a:solidFill>
          <a:ln cap="flat" cmpd="sng" w="117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12400" lIns="112400" spcFirstLastPara="1" rIns="112400" wrap="square" tIns="1124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21"/>
          </a:p>
        </p:txBody>
      </p:sp>
      <p:sp>
        <p:nvSpPr>
          <p:cNvPr id="275" name="Google Shape;275;p16"/>
          <p:cNvSpPr txBox="1"/>
          <p:nvPr>
            <p:ph type="title"/>
          </p:nvPr>
        </p:nvSpPr>
        <p:spPr>
          <a:xfrm>
            <a:off x="5" y="2"/>
            <a:ext cx="9144000" cy="836700"/>
          </a:xfrm>
          <a:prstGeom prst="rect">
            <a:avLst/>
          </a:prstGeom>
        </p:spPr>
        <p:txBody>
          <a:bodyPr anchorCtr="0" anchor="ctr" bIns="45700" lIns="91400" spcFirstLastPara="1" rIns="91400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aseline="30000" lang="en-US"/>
              <a:t>93</a:t>
            </a:r>
            <a:r>
              <a:rPr lang="en-US"/>
              <a:t>Nb Gamma Yields</a:t>
            </a:r>
            <a:endParaRPr/>
          </a:p>
        </p:txBody>
      </p:sp>
      <p:pic>
        <p:nvPicPr>
          <p:cNvPr id="276" name="Google Shape;276;p1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553522" y="1173343"/>
            <a:ext cx="4349816" cy="1828513"/>
          </a:xfrm>
          <a:prstGeom prst="rect">
            <a:avLst/>
          </a:prstGeom>
          <a:noFill/>
          <a:ln>
            <a:noFill/>
          </a:ln>
        </p:spPr>
      </p:pic>
      <p:sp>
        <p:nvSpPr>
          <p:cNvPr id="277" name="Google Shape;277;p16"/>
          <p:cNvSpPr txBox="1"/>
          <p:nvPr/>
        </p:nvSpPr>
        <p:spPr>
          <a:xfrm rot="-5400000">
            <a:off x="-788425" y="4526047"/>
            <a:ext cx="2293500" cy="492000"/>
          </a:xfrm>
          <a:prstGeom prst="rect">
            <a:avLst/>
          </a:prstGeom>
          <a:noFill/>
          <a:ln>
            <a:noFill/>
          </a:ln>
        </p:spPr>
        <p:txBody>
          <a:bodyPr anchorCtr="0" anchor="t" bIns="112400" lIns="112400" spcFirstLastPara="1" rIns="112400" wrap="square" tIns="11240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2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Time Since RF (ns)</a:t>
            </a:r>
            <a:endParaRPr sz="1721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grpSp>
        <p:nvGrpSpPr>
          <p:cNvPr id="278" name="Google Shape;278;p16"/>
          <p:cNvGrpSpPr/>
          <p:nvPr/>
        </p:nvGrpSpPr>
        <p:grpSpPr>
          <a:xfrm>
            <a:off x="4495801" y="827825"/>
            <a:ext cx="4483650" cy="3475057"/>
            <a:chOff x="4572001" y="827825"/>
            <a:chExt cx="4483650" cy="3475057"/>
          </a:xfrm>
        </p:grpSpPr>
        <p:pic>
          <p:nvPicPr>
            <p:cNvPr id="279" name="Google Shape;279;p16" title="newGamma.png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4827756" y="827825"/>
              <a:ext cx="4227894" cy="322226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80" name="Google Shape;280;p16"/>
            <p:cNvSpPr/>
            <p:nvPr/>
          </p:nvSpPr>
          <p:spPr>
            <a:xfrm rot="-5400000">
              <a:off x="5528985" y="2662697"/>
              <a:ext cx="1858500" cy="176700"/>
            </a:xfrm>
            <a:prstGeom prst="rect">
              <a:avLst/>
            </a:prstGeom>
            <a:noFill/>
            <a:ln cap="flat" cmpd="sng" w="10350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9050" lIns="99050" spcFirstLastPara="1" rIns="99050" wrap="square" tIns="9905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516"/>
            </a:p>
          </p:txBody>
        </p:sp>
        <p:sp>
          <p:nvSpPr>
            <p:cNvPr id="281" name="Google Shape;281;p16"/>
            <p:cNvSpPr txBox="1"/>
            <p:nvPr/>
          </p:nvSpPr>
          <p:spPr>
            <a:xfrm rot="1531">
              <a:off x="6106000" y="3868932"/>
              <a:ext cx="2020500" cy="433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9050" lIns="99050" spcFirstLastPara="1" rIns="99050" wrap="square" tIns="9905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516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Time Since RF (ns)</a:t>
              </a:r>
              <a:endParaRPr sz="1516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82" name="Google Shape;282;p16"/>
            <p:cNvSpPr txBox="1"/>
            <p:nvPr/>
          </p:nvSpPr>
          <p:spPr>
            <a:xfrm rot="-5398469">
              <a:off x="3778950" y="2128670"/>
              <a:ext cx="2020500" cy="4335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t" bIns="99050" lIns="99050" spcFirstLastPara="1" rIns="99050" wrap="square" tIns="9905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516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Counts</a:t>
              </a:r>
              <a:endParaRPr sz="1516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</p:grpSp>
      <p:sp>
        <p:nvSpPr>
          <p:cNvPr id="283" name="Google Shape;283;p16"/>
          <p:cNvSpPr/>
          <p:nvPr/>
        </p:nvSpPr>
        <p:spPr>
          <a:xfrm>
            <a:off x="772188" y="5175063"/>
            <a:ext cx="3745500" cy="117600"/>
          </a:xfrm>
          <a:prstGeom prst="rect">
            <a:avLst/>
          </a:prstGeom>
          <a:noFill/>
          <a:ln cap="flat" cmpd="sng" w="117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12400" lIns="112400" spcFirstLastPara="1" rIns="112400" wrap="square" tIns="1124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21"/>
          </a:p>
        </p:txBody>
      </p:sp>
      <p:cxnSp>
        <p:nvCxnSpPr>
          <p:cNvPr id="284" name="Google Shape;284;p16"/>
          <p:cNvCxnSpPr/>
          <p:nvPr/>
        </p:nvCxnSpPr>
        <p:spPr>
          <a:xfrm>
            <a:off x="778365" y="5825019"/>
            <a:ext cx="3789600" cy="0"/>
          </a:xfrm>
          <a:prstGeom prst="straightConnector1">
            <a:avLst/>
          </a:prstGeom>
          <a:noFill/>
          <a:ln cap="flat" cmpd="sng" w="1170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85" name="Google Shape;285;p16"/>
          <p:cNvCxnSpPr/>
          <p:nvPr/>
        </p:nvCxnSpPr>
        <p:spPr>
          <a:xfrm rot="10800000">
            <a:off x="778365" y="3600154"/>
            <a:ext cx="0" cy="2228400"/>
          </a:xfrm>
          <a:prstGeom prst="straightConnector1">
            <a:avLst/>
          </a:prstGeom>
          <a:noFill/>
          <a:ln cap="flat" cmpd="sng" w="1170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86" name="Google Shape;286;p16"/>
          <p:cNvSpPr txBox="1"/>
          <p:nvPr/>
        </p:nvSpPr>
        <p:spPr>
          <a:xfrm>
            <a:off x="1799921" y="5730237"/>
            <a:ext cx="556200" cy="348600"/>
          </a:xfrm>
          <a:prstGeom prst="rect">
            <a:avLst/>
          </a:prstGeom>
          <a:noFill/>
          <a:ln>
            <a:noFill/>
          </a:ln>
        </p:spPr>
        <p:txBody>
          <a:bodyPr anchorCtr="0" anchor="t" bIns="112400" lIns="112400" spcFirstLastPara="1" rIns="112400" wrap="square" tIns="1124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52"/>
              <a:t>10</a:t>
            </a:r>
            <a:endParaRPr sz="1352"/>
          </a:p>
        </p:txBody>
      </p:sp>
      <p:sp>
        <p:nvSpPr>
          <p:cNvPr id="287" name="Google Shape;287;p16"/>
          <p:cNvSpPr txBox="1"/>
          <p:nvPr/>
        </p:nvSpPr>
        <p:spPr>
          <a:xfrm>
            <a:off x="984096" y="5730237"/>
            <a:ext cx="556200" cy="348600"/>
          </a:xfrm>
          <a:prstGeom prst="rect">
            <a:avLst/>
          </a:prstGeom>
          <a:noFill/>
          <a:ln>
            <a:noFill/>
          </a:ln>
        </p:spPr>
        <p:txBody>
          <a:bodyPr anchorCtr="0" anchor="t" bIns="112400" lIns="112400" spcFirstLastPara="1" rIns="112400" wrap="square" tIns="1124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52"/>
              <a:t>5</a:t>
            </a:r>
            <a:endParaRPr sz="1352"/>
          </a:p>
        </p:txBody>
      </p:sp>
      <p:sp>
        <p:nvSpPr>
          <p:cNvPr id="288" name="Google Shape;288;p16"/>
          <p:cNvSpPr txBox="1"/>
          <p:nvPr/>
        </p:nvSpPr>
        <p:spPr>
          <a:xfrm>
            <a:off x="2615746" y="5730237"/>
            <a:ext cx="556200" cy="348600"/>
          </a:xfrm>
          <a:prstGeom prst="rect">
            <a:avLst/>
          </a:prstGeom>
          <a:noFill/>
          <a:ln>
            <a:noFill/>
          </a:ln>
        </p:spPr>
        <p:txBody>
          <a:bodyPr anchorCtr="0" anchor="t" bIns="112400" lIns="112400" spcFirstLastPara="1" rIns="112400" wrap="square" tIns="1124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52"/>
              <a:t>15</a:t>
            </a:r>
            <a:endParaRPr sz="1352"/>
          </a:p>
        </p:txBody>
      </p:sp>
      <p:sp>
        <p:nvSpPr>
          <p:cNvPr id="289" name="Google Shape;289;p16"/>
          <p:cNvSpPr txBox="1"/>
          <p:nvPr/>
        </p:nvSpPr>
        <p:spPr>
          <a:xfrm>
            <a:off x="3431571" y="5730237"/>
            <a:ext cx="556200" cy="348600"/>
          </a:xfrm>
          <a:prstGeom prst="rect">
            <a:avLst/>
          </a:prstGeom>
          <a:noFill/>
          <a:ln>
            <a:noFill/>
          </a:ln>
        </p:spPr>
        <p:txBody>
          <a:bodyPr anchorCtr="0" anchor="t" bIns="112400" lIns="112400" spcFirstLastPara="1" rIns="112400" wrap="square" tIns="1124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52"/>
              <a:t>20</a:t>
            </a:r>
            <a:endParaRPr sz="1352"/>
          </a:p>
        </p:txBody>
      </p:sp>
      <p:sp>
        <p:nvSpPr>
          <p:cNvPr id="290" name="Google Shape;290;p16"/>
          <p:cNvSpPr txBox="1"/>
          <p:nvPr/>
        </p:nvSpPr>
        <p:spPr>
          <a:xfrm>
            <a:off x="493187" y="5730237"/>
            <a:ext cx="556200" cy="348600"/>
          </a:xfrm>
          <a:prstGeom prst="rect">
            <a:avLst/>
          </a:prstGeom>
          <a:noFill/>
          <a:ln>
            <a:noFill/>
          </a:ln>
        </p:spPr>
        <p:txBody>
          <a:bodyPr anchorCtr="0" anchor="t" bIns="112400" lIns="112400" spcFirstLastPara="1" rIns="112400" wrap="square" tIns="1124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52"/>
              <a:t>0</a:t>
            </a:r>
            <a:endParaRPr sz="1352"/>
          </a:p>
        </p:txBody>
      </p:sp>
      <p:sp>
        <p:nvSpPr>
          <p:cNvPr id="291" name="Google Shape;291;p16"/>
          <p:cNvSpPr txBox="1"/>
          <p:nvPr/>
        </p:nvSpPr>
        <p:spPr>
          <a:xfrm>
            <a:off x="345804" y="5570268"/>
            <a:ext cx="556200" cy="348600"/>
          </a:xfrm>
          <a:prstGeom prst="rect">
            <a:avLst/>
          </a:prstGeom>
          <a:noFill/>
          <a:ln>
            <a:noFill/>
          </a:ln>
        </p:spPr>
        <p:txBody>
          <a:bodyPr anchorCtr="0" anchor="t" bIns="112400" lIns="112400" spcFirstLastPara="1" rIns="112400" wrap="square" tIns="1124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52"/>
              <a:t>0</a:t>
            </a:r>
            <a:endParaRPr sz="1352"/>
          </a:p>
        </p:txBody>
      </p:sp>
      <p:sp>
        <p:nvSpPr>
          <p:cNvPr id="292" name="Google Shape;292;p16"/>
          <p:cNvSpPr txBox="1"/>
          <p:nvPr/>
        </p:nvSpPr>
        <p:spPr>
          <a:xfrm>
            <a:off x="340257" y="5253680"/>
            <a:ext cx="556200" cy="348600"/>
          </a:xfrm>
          <a:prstGeom prst="rect">
            <a:avLst/>
          </a:prstGeom>
          <a:noFill/>
          <a:ln>
            <a:noFill/>
          </a:ln>
        </p:spPr>
        <p:txBody>
          <a:bodyPr anchorCtr="0" anchor="t" bIns="112400" lIns="112400" spcFirstLastPara="1" rIns="112400" wrap="square" tIns="1124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52"/>
              <a:t>20</a:t>
            </a:r>
            <a:endParaRPr sz="1352"/>
          </a:p>
        </p:txBody>
      </p:sp>
      <p:sp>
        <p:nvSpPr>
          <p:cNvPr id="293" name="Google Shape;293;p16"/>
          <p:cNvSpPr txBox="1"/>
          <p:nvPr/>
        </p:nvSpPr>
        <p:spPr>
          <a:xfrm>
            <a:off x="366350" y="4905159"/>
            <a:ext cx="556200" cy="348600"/>
          </a:xfrm>
          <a:prstGeom prst="rect">
            <a:avLst/>
          </a:prstGeom>
          <a:noFill/>
          <a:ln>
            <a:noFill/>
          </a:ln>
        </p:spPr>
        <p:txBody>
          <a:bodyPr anchorCtr="0" anchor="t" bIns="112400" lIns="112400" spcFirstLastPara="1" rIns="112400" wrap="square" tIns="1124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52"/>
              <a:t>40</a:t>
            </a:r>
            <a:endParaRPr sz="1352"/>
          </a:p>
        </p:txBody>
      </p:sp>
      <p:sp>
        <p:nvSpPr>
          <p:cNvPr id="294" name="Google Shape;294;p16"/>
          <p:cNvSpPr txBox="1"/>
          <p:nvPr/>
        </p:nvSpPr>
        <p:spPr>
          <a:xfrm>
            <a:off x="366350" y="4567396"/>
            <a:ext cx="556200" cy="348600"/>
          </a:xfrm>
          <a:prstGeom prst="rect">
            <a:avLst/>
          </a:prstGeom>
          <a:noFill/>
          <a:ln>
            <a:noFill/>
          </a:ln>
        </p:spPr>
        <p:txBody>
          <a:bodyPr anchorCtr="0" anchor="t" bIns="112400" lIns="112400" spcFirstLastPara="1" rIns="112400" wrap="square" tIns="1124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52"/>
              <a:t>60</a:t>
            </a:r>
            <a:endParaRPr sz="1352"/>
          </a:p>
        </p:txBody>
      </p:sp>
      <p:sp>
        <p:nvSpPr>
          <p:cNvPr id="295" name="Google Shape;295;p16"/>
          <p:cNvSpPr txBox="1"/>
          <p:nvPr/>
        </p:nvSpPr>
        <p:spPr>
          <a:xfrm>
            <a:off x="345820" y="4240051"/>
            <a:ext cx="556200" cy="348600"/>
          </a:xfrm>
          <a:prstGeom prst="rect">
            <a:avLst/>
          </a:prstGeom>
          <a:noFill/>
          <a:ln>
            <a:noFill/>
          </a:ln>
        </p:spPr>
        <p:txBody>
          <a:bodyPr anchorCtr="0" anchor="t" bIns="112400" lIns="112400" spcFirstLastPara="1" rIns="112400" wrap="square" tIns="1124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52"/>
              <a:t>80</a:t>
            </a:r>
            <a:endParaRPr sz="1352"/>
          </a:p>
        </p:txBody>
      </p:sp>
      <p:sp>
        <p:nvSpPr>
          <p:cNvPr id="296" name="Google Shape;296;p16"/>
          <p:cNvSpPr txBox="1"/>
          <p:nvPr/>
        </p:nvSpPr>
        <p:spPr>
          <a:xfrm>
            <a:off x="345820" y="3881112"/>
            <a:ext cx="556200" cy="348600"/>
          </a:xfrm>
          <a:prstGeom prst="rect">
            <a:avLst/>
          </a:prstGeom>
          <a:noFill/>
          <a:ln>
            <a:noFill/>
          </a:ln>
        </p:spPr>
        <p:txBody>
          <a:bodyPr anchorCtr="0" anchor="t" bIns="112400" lIns="112400" spcFirstLastPara="1" rIns="112400" wrap="square" tIns="1124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52"/>
              <a:t>100</a:t>
            </a:r>
            <a:endParaRPr sz="1352"/>
          </a:p>
        </p:txBody>
      </p:sp>
      <p:sp>
        <p:nvSpPr>
          <p:cNvPr id="297" name="Google Shape;297;p16"/>
          <p:cNvSpPr txBox="1"/>
          <p:nvPr/>
        </p:nvSpPr>
        <p:spPr>
          <a:xfrm>
            <a:off x="345820" y="3564524"/>
            <a:ext cx="556200" cy="348600"/>
          </a:xfrm>
          <a:prstGeom prst="rect">
            <a:avLst/>
          </a:prstGeom>
          <a:noFill/>
          <a:ln>
            <a:noFill/>
          </a:ln>
        </p:spPr>
        <p:txBody>
          <a:bodyPr anchorCtr="0" anchor="t" bIns="112400" lIns="112400" spcFirstLastPara="1" rIns="112400" wrap="square" tIns="1124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52"/>
              <a:t>120</a:t>
            </a:r>
            <a:endParaRPr sz="1352"/>
          </a:p>
        </p:txBody>
      </p:sp>
      <p:sp>
        <p:nvSpPr>
          <p:cNvPr id="298" name="Google Shape;298;p16"/>
          <p:cNvSpPr txBox="1"/>
          <p:nvPr>
            <p:ph idx="1" type="body"/>
          </p:nvPr>
        </p:nvSpPr>
        <p:spPr>
          <a:xfrm>
            <a:off x="533400" y="1193800"/>
            <a:ext cx="3911400" cy="18285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17500" lvl="0" marL="457200" rtl="0" algn="l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-US">
                <a:solidFill>
                  <a:schemeClr val="dk1"/>
                </a:solidFill>
              </a:rPr>
              <a:t>Fitting Each time slice provides us with gamma yields as a function of time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299" name="Google Shape;299;p16"/>
          <p:cNvSpPr/>
          <p:nvPr/>
        </p:nvSpPr>
        <p:spPr>
          <a:xfrm>
            <a:off x="6799025" y="3824400"/>
            <a:ext cx="845100" cy="1728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17"/>
          <p:cNvSpPr txBox="1"/>
          <p:nvPr>
            <p:ph type="title"/>
          </p:nvPr>
        </p:nvSpPr>
        <p:spPr>
          <a:xfrm>
            <a:off x="5" y="2"/>
            <a:ext cx="9144000" cy="836700"/>
          </a:xfrm>
          <a:prstGeom prst="rect">
            <a:avLst/>
          </a:prstGeom>
        </p:spPr>
        <p:txBody>
          <a:bodyPr anchorCtr="0" anchor="ctr" bIns="45700" lIns="91400" spcFirstLastPara="1" rIns="91400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Neutron Observables</a:t>
            </a:r>
            <a:endParaRPr/>
          </a:p>
        </p:txBody>
      </p:sp>
      <p:sp>
        <p:nvSpPr>
          <p:cNvPr id="306" name="Google Shape;306;p17"/>
          <p:cNvSpPr txBox="1"/>
          <p:nvPr>
            <p:ph idx="1" type="body"/>
          </p:nvPr>
        </p:nvSpPr>
        <p:spPr>
          <a:xfrm>
            <a:off x="533400" y="863548"/>
            <a:ext cx="7759800" cy="51309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11150" lvl="0" marL="457200" rtl="0" algn="l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300"/>
              <a:buChar char="●"/>
            </a:pPr>
            <a:r>
              <a:rPr lang="en-US" sz="2300">
                <a:solidFill>
                  <a:schemeClr val="dk1"/>
                </a:solidFill>
              </a:rPr>
              <a:t>For Neutrons what we observe is light yield as a function of total time of flight this can be modeled with an array </a:t>
            </a:r>
            <a:r>
              <a:rPr lang="en-US" sz="2300">
                <a:solidFill>
                  <a:schemeClr val="dk1"/>
                </a:solidFill>
              </a:rPr>
              <a:t>response</a:t>
            </a:r>
            <a:r>
              <a:rPr lang="en-US" sz="2300">
                <a:solidFill>
                  <a:schemeClr val="dk1"/>
                </a:solidFill>
              </a:rPr>
              <a:t> function</a:t>
            </a:r>
            <a:endParaRPr sz="2300">
              <a:solidFill>
                <a:schemeClr val="dk1"/>
              </a:solidFill>
            </a:endParaRPr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●"/>
            </a:pPr>
            <a:r>
              <a:rPr lang="en-US" sz="2300">
                <a:solidFill>
                  <a:schemeClr val="dk1"/>
                </a:solidFill>
              </a:rPr>
              <a:t>additionally</a:t>
            </a:r>
            <a:r>
              <a:rPr lang="en-US" sz="2300">
                <a:solidFill>
                  <a:schemeClr val="dk1"/>
                </a:solidFill>
              </a:rPr>
              <a:t> we can observe ToF from </a:t>
            </a:r>
            <a:r>
              <a:rPr lang="en-US" sz="2300">
                <a:solidFill>
                  <a:schemeClr val="dk1"/>
                </a:solidFill>
              </a:rPr>
              <a:t>correlated</a:t>
            </a:r>
            <a:r>
              <a:rPr lang="en-US" sz="2300">
                <a:solidFill>
                  <a:schemeClr val="dk1"/>
                </a:solidFill>
              </a:rPr>
              <a:t> neutron-gamma events to extract neutron energy</a:t>
            </a:r>
            <a:endParaRPr sz="2300">
              <a:solidFill>
                <a:schemeClr val="dk1"/>
              </a:solidFill>
            </a:endParaRPr>
          </a:p>
        </p:txBody>
      </p:sp>
      <p:pic>
        <p:nvPicPr>
          <p:cNvPr id="307" name="Google Shape;30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6948" y="2692111"/>
            <a:ext cx="4582349" cy="3510457"/>
          </a:xfrm>
          <a:prstGeom prst="rect">
            <a:avLst/>
          </a:prstGeom>
          <a:noFill/>
          <a:ln>
            <a:noFill/>
          </a:ln>
        </p:spPr>
      </p:pic>
      <p:sp>
        <p:nvSpPr>
          <p:cNvPr id="308" name="Google Shape;308;p17"/>
          <p:cNvSpPr txBox="1"/>
          <p:nvPr/>
        </p:nvSpPr>
        <p:spPr>
          <a:xfrm>
            <a:off x="679597" y="6106879"/>
            <a:ext cx="3936900" cy="41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5875" lIns="95875" spcFirstLastPara="1" rIns="95875" wrap="square" tIns="9587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68"/>
              <a:t>TToF (ns)</a:t>
            </a:r>
            <a:endParaRPr sz="1468"/>
          </a:p>
        </p:txBody>
      </p:sp>
      <p:sp>
        <p:nvSpPr>
          <p:cNvPr id="309" name="Google Shape;309;p17"/>
          <p:cNvSpPr txBox="1"/>
          <p:nvPr/>
        </p:nvSpPr>
        <p:spPr>
          <a:xfrm rot="-5400000">
            <a:off x="-1821230" y="4024277"/>
            <a:ext cx="3936900" cy="41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5875" lIns="95875" spcFirstLastPara="1" rIns="95875" wrap="square" tIns="9587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68"/>
              <a:t>Light yield (MeVee)</a:t>
            </a:r>
            <a:endParaRPr sz="1468"/>
          </a:p>
        </p:txBody>
      </p:sp>
      <p:pic>
        <p:nvPicPr>
          <p:cNvPr id="310" name="Google Shape;310;p17"/>
          <p:cNvPicPr preferRelativeResize="0"/>
          <p:nvPr/>
        </p:nvPicPr>
        <p:blipFill rotWithShape="1">
          <a:blip r:embed="rId4">
            <a:alphaModFix/>
          </a:blip>
          <a:srcRect b="2563" l="2047" r="0" t="0"/>
          <a:stretch/>
        </p:blipFill>
        <p:spPr>
          <a:xfrm>
            <a:off x="4869650" y="2750350"/>
            <a:ext cx="4308500" cy="3161100"/>
          </a:xfrm>
          <a:prstGeom prst="rect">
            <a:avLst/>
          </a:prstGeom>
          <a:noFill/>
          <a:ln>
            <a:noFill/>
          </a:ln>
        </p:spPr>
      </p:pic>
      <p:sp>
        <p:nvSpPr>
          <p:cNvPr id="311" name="Google Shape;311;p17"/>
          <p:cNvSpPr txBox="1"/>
          <p:nvPr/>
        </p:nvSpPr>
        <p:spPr>
          <a:xfrm>
            <a:off x="4961675" y="5818900"/>
            <a:ext cx="4490400" cy="38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Neutron Energy (MeV)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4_LBNL_Template_032411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