
<file path=[Content_Types].xml><?xml version="1.0" encoding="utf-8"?>
<Types xmlns="http://schemas.openxmlformats.org/package/2006/content-types">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301" r:id="rId3"/>
    <p:sldId id="287" r:id="rId4"/>
    <p:sldId id="295" r:id="rId5"/>
    <p:sldId id="289" r:id="rId6"/>
    <p:sldId id="293" r:id="rId7"/>
    <p:sldId id="310" r:id="rId8"/>
    <p:sldId id="316" r:id="rId9"/>
    <p:sldId id="309" r:id="rId10"/>
    <p:sldId id="294" r:id="rId11"/>
    <p:sldId id="302" r:id="rId12"/>
    <p:sldId id="307" r:id="rId13"/>
    <p:sldId id="314" r:id="rId14"/>
    <p:sldId id="308" r:id="rId15"/>
    <p:sldId id="305" r:id="rId16"/>
    <p:sldId id="300" r:id="rId17"/>
    <p:sldId id="313" r:id="rId18"/>
    <p:sldId id="306" r:id="rId19"/>
    <p:sldId id="315" r:id="rId20"/>
    <p:sldId id="317" r:id="rId21"/>
    <p:sldId id="311" r:id="rId22"/>
    <p:sldId id="297" r:id="rId23"/>
    <p:sldId id="298" r:id="rId24"/>
    <p:sldId id="291" r:id="rId25"/>
    <p:sldId id="299" r:id="rId26"/>
    <p:sldId id="263" r:id="rId27"/>
    <p:sldId id="261" r:id="rId28"/>
    <p:sldId id="281" r:id="rId29"/>
    <p:sldId id="280" r:id="rId30"/>
    <p:sldId id="258" r:id="rId31"/>
    <p:sldId id="266" r:id="rId32"/>
    <p:sldId id="283" r:id="rId33"/>
    <p:sldId id="268" r:id="rId34"/>
    <p:sldId id="278" r:id="rId35"/>
    <p:sldId id="262" r:id="rId36"/>
    <p:sldId id="274" r:id="rId3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829664D2-1A9C-4627-A0B3-A7DF7CB8D68A}">
          <p14:sldIdLst>
            <p14:sldId id="256"/>
            <p14:sldId id="301"/>
            <p14:sldId id="287"/>
            <p14:sldId id="295"/>
            <p14:sldId id="289"/>
            <p14:sldId id="293"/>
            <p14:sldId id="310"/>
            <p14:sldId id="316"/>
            <p14:sldId id="309"/>
            <p14:sldId id="294"/>
            <p14:sldId id="302"/>
            <p14:sldId id="307"/>
            <p14:sldId id="314"/>
            <p14:sldId id="308"/>
            <p14:sldId id="305"/>
            <p14:sldId id="300"/>
          </p14:sldIdLst>
        </p14:section>
        <p14:section name="タイトルなしのセクション" id="{3440AFEF-7B2E-4BBF-BDA9-5F4B628219BA}">
          <p14:sldIdLst>
            <p14:sldId id="313"/>
            <p14:sldId id="306"/>
            <p14:sldId id="315"/>
            <p14:sldId id="317"/>
            <p14:sldId id="311"/>
            <p14:sldId id="297"/>
            <p14:sldId id="298"/>
            <p14:sldId id="291"/>
            <p14:sldId id="299"/>
            <p14:sldId id="263"/>
            <p14:sldId id="261"/>
            <p14:sldId id="281"/>
            <p14:sldId id="280"/>
            <p14:sldId id="258"/>
            <p14:sldId id="266"/>
            <p14:sldId id="283"/>
            <p14:sldId id="268"/>
            <p14:sldId id="278"/>
            <p14:sldId id="262"/>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FFFFFF"/>
    <a:srgbClr val="D2A000"/>
    <a:srgbClr val="A27B00"/>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608" autoAdjust="0"/>
    <p:restoredTop sz="60729" autoAdjust="0"/>
  </p:normalViewPr>
  <p:slideViewPr>
    <p:cSldViewPr snapToGrid="0">
      <p:cViewPr>
        <p:scale>
          <a:sx n="71" d="100"/>
          <a:sy n="71" d="100"/>
        </p:scale>
        <p:origin x="144" y="104"/>
      </p:cViewPr>
      <p:guideLst/>
    </p:cSldViewPr>
  </p:slideViewPr>
  <p:outlineViewPr>
    <p:cViewPr>
      <p:scale>
        <a:sx n="33" d="100"/>
        <a:sy n="33" d="100"/>
      </p:scale>
      <p:origin x="0" y="0"/>
    </p:cViewPr>
  </p:outlineViewPr>
  <p:notesTextViewPr>
    <p:cViewPr>
      <p:scale>
        <a:sx n="150" d="100"/>
        <a:sy n="150" d="100"/>
      </p:scale>
      <p:origin x="0" y="-1608"/>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0284838-9D57-F9AA-F7EC-B768B6A742E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BD957B74-FD86-FAE2-E7CC-954912EAE6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6CFB8BC-E3FB-4A33-AC1D-9820A646F66A}" type="datetimeFigureOut">
              <a:rPr kumimoji="1" lang="ja-JP" altLang="en-US" smtClean="0"/>
              <a:t>2026/5/10</a:t>
            </a:fld>
            <a:endParaRPr kumimoji="1" lang="ja-JP" altLang="en-US"/>
          </a:p>
        </p:txBody>
      </p:sp>
      <p:sp>
        <p:nvSpPr>
          <p:cNvPr id="4" name="フッター プレースホルダー 3">
            <a:extLst>
              <a:ext uri="{FF2B5EF4-FFF2-40B4-BE49-F238E27FC236}">
                <a16:creationId xmlns:a16="http://schemas.microsoft.com/office/drawing/2014/main" id="{35231816-F65B-B497-A66E-7325F06E16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FF099BE7-120A-D447-047A-8E4AFD74BD4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21A60A-8C05-4643-B87C-60D61955BE08}" type="slidenum">
              <a:rPr kumimoji="1" lang="ja-JP" altLang="en-US" smtClean="0"/>
              <a:t>‹#›</a:t>
            </a:fld>
            <a:endParaRPr kumimoji="1" lang="ja-JP" altLang="en-US"/>
          </a:p>
        </p:txBody>
      </p:sp>
    </p:spTree>
    <p:extLst>
      <p:ext uri="{BB962C8B-B14F-4D97-AF65-F5344CB8AC3E}">
        <p14:creationId xmlns:p14="http://schemas.microsoft.com/office/powerpoint/2010/main" val="2561433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980D0A-B480-46B9-8D81-4AC2B096F202}" type="datetimeFigureOut">
              <a:rPr kumimoji="1" lang="ja-JP" altLang="en-US" smtClean="0"/>
              <a:t>2026/5/10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B6F3A7-6E2E-4648-87BC-C994461E0C25}" type="slidenum">
              <a:rPr kumimoji="1" lang="ja-JP" altLang="en-US" smtClean="0"/>
              <a:t>‹#›</a:t>
            </a:fld>
            <a:endParaRPr kumimoji="1" lang="ja-JP" altLang="en-US"/>
          </a:p>
        </p:txBody>
      </p:sp>
    </p:spTree>
    <p:extLst>
      <p:ext uri="{BB962C8B-B14F-4D97-AF65-F5344CB8AC3E}">
        <p14:creationId xmlns:p14="http://schemas.microsoft.com/office/powerpoint/2010/main" val="31491119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dirty="0"/>
              <a:t>Hello, everyone. </a:t>
            </a:r>
          </a:p>
          <a:p>
            <a:r>
              <a:rPr lang="en" altLang="ja-JP" b="0" dirty="0"/>
              <a:t>My name is Toma Hori from Osaka University. </a:t>
            </a:r>
          </a:p>
          <a:p>
            <a:r>
              <a:rPr lang="en" altLang="ja-JP" b="0" dirty="0"/>
              <a:t>Today, I would like to talk about my research,</a:t>
            </a:r>
          </a:p>
          <a:p>
            <a:r>
              <a:rPr lang="en" altLang="ja-JP" b="0" dirty="0"/>
              <a:t> "Detection of gamma-rays from laser plasma using nuclear emulsion."</a:t>
            </a:r>
            <a:endParaRPr kumimoji="1" lang="ja-JP" altLang="en-US" b="0" dirty="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1</a:t>
            </a:fld>
            <a:endParaRPr kumimoji="1" lang="ja-JP" altLang="en-US"/>
          </a:p>
        </p:txBody>
      </p:sp>
    </p:spTree>
    <p:extLst>
      <p:ext uri="{BB962C8B-B14F-4D97-AF65-F5344CB8AC3E}">
        <p14:creationId xmlns:p14="http://schemas.microsoft.com/office/powerpoint/2010/main" val="1711248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 altLang="ja-JP" sz="1200" b="0" kern="1200" dirty="0">
                <a:solidFill>
                  <a:schemeClr val="tx1"/>
                </a:solidFill>
                <a:effectLst/>
                <a:latin typeface="+mn-lt"/>
                <a:ea typeface="+mn-ea"/>
                <a:cs typeface="+mn-cs"/>
              </a:rPr>
              <a:t>Nuclear emulsion is a unique detector.</a:t>
            </a:r>
          </a:p>
          <a:p>
            <a:r>
              <a:rPr kumimoji="1" lang="en" altLang="ja-JP" sz="1200" b="0" kern="1200" dirty="0">
                <a:solidFill>
                  <a:schemeClr val="tx1"/>
                </a:solidFill>
                <a:effectLst/>
                <a:latin typeface="+mn-lt"/>
                <a:ea typeface="+mn-ea"/>
                <a:cs typeface="+mn-cs"/>
              </a:rPr>
              <a:t>Let me explain its principles and characteristics.</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Nuclear emulsion is a type of 3D track detector that records charged-particle trajectories with high spatial resolution.</a:t>
            </a:r>
          </a:p>
          <a:p>
            <a:r>
              <a:rPr kumimoji="1" lang="en" altLang="ja-JP" sz="1200" b="0" kern="1200" dirty="0">
                <a:solidFill>
                  <a:schemeClr val="tx1"/>
                </a:solidFill>
                <a:effectLst/>
                <a:latin typeface="+mn-lt"/>
                <a:ea typeface="+mn-ea"/>
                <a:cs typeface="+mn-cs"/>
              </a:rPr>
              <a:t>Historically, it has been used in the discovery of the pion and charm hadrons,</a:t>
            </a:r>
          </a:p>
          <a:p>
            <a:r>
              <a:rPr kumimoji="1" lang="en" altLang="ja-JP" sz="1200" b="0" kern="1200" dirty="0">
                <a:solidFill>
                  <a:schemeClr val="tx1"/>
                </a:solidFill>
                <a:effectLst/>
                <a:latin typeface="+mn-lt"/>
                <a:ea typeface="+mn-ea"/>
                <a:cs typeface="+mn-cs"/>
              </a:rPr>
              <a:t>as well as in the first observation of tau neutrino interactions.</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Its high spatial resolution is approximately 1µm, </a:t>
            </a:r>
          </a:p>
          <a:p>
            <a:r>
              <a:rPr kumimoji="1" lang="en" altLang="ja-JP" sz="1200" b="0" kern="1200" dirty="0">
                <a:solidFill>
                  <a:schemeClr val="tx1"/>
                </a:solidFill>
                <a:effectLst/>
                <a:latin typeface="+mn-lt"/>
                <a:ea typeface="+mn-ea"/>
                <a:cs typeface="+mn-cs"/>
              </a:rPr>
              <a:t>which depends on the size of </a:t>
            </a:r>
            <a:r>
              <a:rPr kumimoji="1" lang="en" altLang="ja-JP" sz="1200" b="0" kern="1200" dirty="0" err="1">
                <a:solidFill>
                  <a:schemeClr val="tx1"/>
                </a:solidFill>
                <a:effectLst/>
                <a:latin typeface="+mn-lt"/>
                <a:ea typeface="+mn-ea"/>
                <a:cs typeface="+mn-cs"/>
              </a:rPr>
              <a:t>AgBr</a:t>
            </a:r>
            <a:r>
              <a:rPr kumimoji="1" lang="en" altLang="ja-JP" sz="1200" b="0" kern="1200" dirty="0">
                <a:solidFill>
                  <a:schemeClr val="tx1"/>
                </a:solidFill>
                <a:effectLst/>
                <a:latin typeface="+mn-lt"/>
                <a:ea typeface="+mn-ea"/>
                <a:cs typeface="+mn-cs"/>
              </a:rPr>
              <a:t> crystals, which is about 200nm.</a:t>
            </a:r>
          </a:p>
          <a:p>
            <a:r>
              <a:rPr kumimoji="1" lang="en" altLang="ja-JP" sz="1200" b="0" kern="1200" dirty="0">
                <a:solidFill>
                  <a:schemeClr val="tx1"/>
                </a:solidFill>
                <a:effectLst/>
                <a:latin typeface="+mn-lt"/>
                <a:ea typeface="+mn-ea"/>
                <a:cs typeface="+mn-cs"/>
              </a:rPr>
              <a:t>This corresponds to </a:t>
            </a:r>
            <a:r>
              <a:rPr kumimoji="1" lang="en" altLang="ja-JP" sz="1200" b="1" kern="1200" dirty="0">
                <a:solidFill>
                  <a:schemeClr val="tx1"/>
                </a:solidFill>
                <a:effectLst/>
                <a:latin typeface="+mn-lt"/>
                <a:ea typeface="+mn-ea"/>
                <a:cs typeface="+mn-cs"/>
              </a:rPr>
              <a:t>a detector channel density</a:t>
            </a:r>
            <a:r>
              <a:rPr kumimoji="1" lang="en" altLang="ja-JP" sz="1200" b="0" kern="1200" dirty="0">
                <a:solidFill>
                  <a:schemeClr val="tx1"/>
                </a:solidFill>
                <a:effectLst/>
                <a:latin typeface="+mn-lt"/>
                <a:ea typeface="+mn-ea"/>
                <a:cs typeface="+mn-cs"/>
              </a:rPr>
              <a:t> of approximately 10^14 channels/cubic cm.</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Thanks to this ultra-high density, we can clearly separate individual tracks even in extremely high-radiation environments.</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As shown here, a nuclear emulsion plate consists of a plastic base coated on both sides with an emulsion layer.</a:t>
            </a:r>
          </a:p>
          <a:p>
            <a:r>
              <a:rPr kumimoji="1" lang="en" altLang="ja-JP" sz="1200" b="0" kern="1200" dirty="0">
                <a:solidFill>
                  <a:schemeClr val="tx1"/>
                </a:solidFill>
                <a:effectLst/>
                <a:latin typeface="+mn-lt"/>
                <a:ea typeface="+mn-ea"/>
                <a:cs typeface="+mn-cs"/>
              </a:rPr>
              <a:t>Inside this emulsion layer, </a:t>
            </a:r>
            <a:r>
              <a:rPr kumimoji="1" lang="en" altLang="ja-JP" sz="1200" b="0" kern="1200" dirty="0" err="1">
                <a:solidFill>
                  <a:schemeClr val="tx1"/>
                </a:solidFill>
                <a:effectLst/>
                <a:latin typeface="+mn-lt"/>
                <a:ea typeface="+mn-ea"/>
                <a:cs typeface="+mn-cs"/>
              </a:rPr>
              <a:t>AgBr</a:t>
            </a:r>
            <a:r>
              <a:rPr kumimoji="1" lang="en" altLang="ja-JP" sz="1200" b="0" kern="1200" dirty="0">
                <a:solidFill>
                  <a:schemeClr val="tx1"/>
                </a:solidFill>
                <a:effectLst/>
                <a:latin typeface="+mn-lt"/>
                <a:ea typeface="+mn-ea"/>
                <a:cs typeface="+mn-cs"/>
              </a:rPr>
              <a:t> crystals are embedded uniformly within gelatin.</a:t>
            </a:r>
          </a:p>
          <a:p>
            <a:r>
              <a:rPr kumimoji="1" lang="en" altLang="ja-JP" sz="1200" b="0" kern="1200" dirty="0">
                <a:solidFill>
                  <a:schemeClr val="tx1"/>
                </a:solidFill>
                <a:effectLst/>
                <a:latin typeface="+mn-lt"/>
                <a:ea typeface="+mn-ea"/>
                <a:cs typeface="+mn-cs"/>
              </a:rPr>
              <a:t>When a charged particle passes through and causes ionization, </a:t>
            </a:r>
          </a:p>
          <a:p>
            <a:r>
              <a:rPr kumimoji="1" lang="en" altLang="ja-JP" sz="1200" b="0" kern="1200" dirty="0">
                <a:solidFill>
                  <a:schemeClr val="tx1"/>
                </a:solidFill>
                <a:effectLst/>
                <a:latin typeface="+mn-lt"/>
                <a:ea typeface="+mn-ea"/>
                <a:cs typeface="+mn-cs"/>
              </a:rPr>
              <a:t>electrons are captured by silver ions inside the </a:t>
            </a:r>
            <a:r>
              <a:rPr kumimoji="1" lang="en" altLang="ja-JP" sz="1200" b="0" kern="1200" dirty="0" err="1">
                <a:solidFill>
                  <a:schemeClr val="tx1"/>
                </a:solidFill>
                <a:effectLst/>
                <a:latin typeface="+mn-lt"/>
                <a:ea typeface="+mn-ea"/>
                <a:cs typeface="+mn-cs"/>
              </a:rPr>
              <a:t>AgBr</a:t>
            </a:r>
            <a:r>
              <a:rPr kumimoji="1" lang="en" altLang="ja-JP" sz="1200" b="0" kern="1200" dirty="0">
                <a:solidFill>
                  <a:schemeClr val="tx1"/>
                </a:solidFill>
                <a:effectLst/>
                <a:latin typeface="+mn-lt"/>
                <a:ea typeface="+mn-ea"/>
                <a:cs typeface="+mn-cs"/>
              </a:rPr>
              <a:t> crystals, forming latent image specks of silver.</a:t>
            </a:r>
          </a:p>
          <a:p>
            <a:r>
              <a:rPr kumimoji="1" lang="en" altLang="ja-JP" sz="1200" b="0" kern="1200" dirty="0">
                <a:solidFill>
                  <a:schemeClr val="tx1"/>
                </a:solidFill>
                <a:effectLst/>
                <a:latin typeface="+mn-lt"/>
                <a:ea typeface="+mn-ea"/>
                <a:cs typeface="+mn-cs"/>
              </a:rPr>
              <a:t>Through the chemical processes of development and fixation, these grow into silver grains.</a:t>
            </a:r>
          </a:p>
          <a:p>
            <a:r>
              <a:rPr kumimoji="1" lang="en" altLang="ja-JP" sz="1200" b="0" kern="1200" dirty="0">
                <a:solidFill>
                  <a:schemeClr val="tx1"/>
                </a:solidFill>
                <a:effectLst/>
                <a:latin typeface="+mn-lt"/>
                <a:ea typeface="+mn-ea"/>
                <a:cs typeface="+mn-cs"/>
              </a:rPr>
              <a:t>This is a real photograph of the emulsion.</a:t>
            </a:r>
          </a:p>
          <a:p>
            <a:r>
              <a:rPr kumimoji="1" lang="en" altLang="ja-JP" sz="1200" b="0" kern="1200" dirty="0">
                <a:solidFill>
                  <a:schemeClr val="tx1"/>
                </a:solidFill>
                <a:effectLst/>
                <a:latin typeface="+mn-lt"/>
                <a:ea typeface="+mn-ea"/>
                <a:cs typeface="+mn-cs"/>
              </a:rPr>
              <a:t>When magnified under a microscope, you can clearly see the radiation tracks.</a:t>
            </a:r>
          </a:p>
          <a:p>
            <a:r>
              <a:rPr kumimoji="1" lang="en" altLang="ja-JP" sz="1200" b="0" kern="1200" dirty="0">
                <a:solidFill>
                  <a:schemeClr val="tx1"/>
                </a:solidFill>
                <a:effectLst/>
                <a:latin typeface="+mn-lt"/>
                <a:ea typeface="+mn-ea"/>
                <a:cs typeface="+mn-cs"/>
              </a:rPr>
              <a:t>By scanning these tracks with an scanning system, we can digitize them into 3D track data.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b="0" dirty="0"/>
          </a:p>
          <a:p>
            <a:endParaRPr kumimoji="1" lang="ja-JP" altLang="en-US"/>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10</a:t>
            </a:fld>
            <a:endParaRPr kumimoji="1" lang="ja-JP" altLang="en-US"/>
          </a:p>
        </p:txBody>
      </p:sp>
    </p:spTree>
    <p:extLst>
      <p:ext uri="{BB962C8B-B14F-4D97-AF65-F5344CB8AC3E}">
        <p14:creationId xmlns:p14="http://schemas.microsoft.com/office/powerpoint/2010/main" val="1998886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1EFC8-811A-CFE7-0B1E-B6A4E7A27C8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44A15F5-A3A9-54F6-8227-5B223BF65C9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53A9132-0E0B-69F6-6FF7-39E574C8D18B}"/>
              </a:ext>
            </a:extLst>
          </p:cNvPr>
          <p:cNvSpPr>
            <a:spLocks noGrp="1"/>
          </p:cNvSpPr>
          <p:nvPr>
            <p:ph type="body" idx="1"/>
          </p:nvPr>
        </p:nvSpPr>
        <p:spPr/>
        <p:txBody>
          <a:bodyPr/>
          <a:lstStyle/>
          <a:p>
            <a:r>
              <a:rPr kumimoji="1" lang="en" altLang="ja-JP" sz="1200" b="0" kern="1200" dirty="0">
                <a:solidFill>
                  <a:schemeClr val="tx1"/>
                </a:solidFill>
                <a:effectLst/>
                <a:latin typeface="+mn-lt"/>
                <a:ea typeface="+mn-ea"/>
                <a:cs typeface="+mn-cs"/>
              </a:rPr>
              <a:t>Next, I will talk about our experimental analysis.</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To select gamma-ray events from </a:t>
            </a:r>
            <a:r>
              <a:rPr kumimoji="1" lang="en" altLang="ja-JP" sz="1200" b="1" kern="1200" dirty="0">
                <a:solidFill>
                  <a:schemeClr val="tx1"/>
                </a:solidFill>
                <a:effectLst/>
                <a:latin typeface="+mn-lt"/>
                <a:ea typeface="+mn-ea"/>
                <a:cs typeface="+mn-cs"/>
              </a:rPr>
              <a:t>the recorded tracks via pair production</a:t>
            </a:r>
            <a:r>
              <a:rPr kumimoji="1" lang="en" altLang="ja-JP" sz="1200" b="0" kern="1200" dirty="0">
                <a:solidFill>
                  <a:schemeClr val="tx1"/>
                </a:solidFill>
                <a:effectLst/>
                <a:latin typeface="+mn-lt"/>
                <a:ea typeface="+mn-ea"/>
                <a:cs typeface="+mn-cs"/>
              </a:rPr>
              <a:t>, we applied the following four criteria:</a:t>
            </a:r>
          </a:p>
          <a:p>
            <a:r>
              <a:rPr kumimoji="1" lang="en" altLang="ja-JP" sz="1200" b="0" kern="1200" dirty="0">
                <a:solidFill>
                  <a:schemeClr val="tx1"/>
                </a:solidFill>
                <a:effectLst/>
                <a:latin typeface="+mn-lt"/>
                <a:ea typeface="+mn-ea"/>
                <a:cs typeface="+mn-cs"/>
              </a:rPr>
              <a:t>First, there are no upstream tracks.</a:t>
            </a:r>
          </a:p>
          <a:p>
            <a:r>
              <a:rPr kumimoji="1" lang="en" altLang="ja-JP" sz="1200" b="0" kern="1200" dirty="0">
                <a:solidFill>
                  <a:schemeClr val="tx1"/>
                </a:solidFill>
                <a:effectLst/>
                <a:latin typeface="+mn-lt"/>
                <a:ea typeface="+mn-ea"/>
                <a:cs typeface="+mn-cs"/>
              </a:rPr>
              <a:t>Second, the tracks must be connected through 5 downstream layers.</a:t>
            </a:r>
          </a:p>
          <a:p>
            <a:r>
              <a:rPr kumimoji="1" lang="en" altLang="ja-JP" sz="1200" b="0" kern="1200" dirty="0">
                <a:solidFill>
                  <a:schemeClr val="tx1"/>
                </a:solidFill>
                <a:effectLst/>
                <a:latin typeface="+mn-lt"/>
                <a:ea typeface="+mn-ea"/>
                <a:cs typeface="+mn-cs"/>
              </a:rPr>
              <a:t>Third, a pair of tracks must be located within 5 µm of each other.</a:t>
            </a:r>
          </a:p>
          <a:p>
            <a:r>
              <a:rPr kumimoji="1" lang="en" altLang="ja-JP" sz="1200" b="0" kern="1200" dirty="0">
                <a:solidFill>
                  <a:schemeClr val="tx1"/>
                </a:solidFill>
                <a:effectLst/>
                <a:latin typeface="+mn-lt"/>
                <a:ea typeface="+mn-ea"/>
                <a:cs typeface="+mn-cs"/>
              </a:rPr>
              <a:t>And fourth, </a:t>
            </a:r>
            <a:r>
              <a:rPr kumimoji="1" lang="en" altLang="ja-JP" sz="1200" b="1" kern="1200" dirty="0">
                <a:solidFill>
                  <a:schemeClr val="tx1"/>
                </a:solidFill>
                <a:effectLst/>
                <a:latin typeface="+mn-lt"/>
                <a:ea typeface="+mn-ea"/>
                <a:cs typeface="+mn-cs"/>
              </a:rPr>
              <a:t>the distance between these two paired tracks </a:t>
            </a:r>
            <a:r>
              <a:rPr kumimoji="1" lang="en" altLang="ja-JP" sz="1200" b="0" kern="1200" dirty="0">
                <a:solidFill>
                  <a:schemeClr val="tx1"/>
                </a:solidFill>
                <a:effectLst/>
                <a:latin typeface="+mn-lt"/>
                <a:ea typeface="+mn-ea"/>
                <a:cs typeface="+mn-cs"/>
              </a:rPr>
              <a:t>must be increasing.</a:t>
            </a:r>
          </a:p>
          <a:p>
            <a:r>
              <a:rPr kumimoji="1" lang="en" altLang="ja-JP" sz="1200" b="0" kern="1200" dirty="0">
                <a:solidFill>
                  <a:schemeClr val="tx1"/>
                </a:solidFill>
                <a:effectLst/>
                <a:latin typeface="+mn-lt"/>
                <a:ea typeface="+mn-ea"/>
                <a:cs typeface="+mn-cs"/>
              </a:rPr>
              <a:t>By applying these criteria, we can successfully filter out events like this one shown here.</a:t>
            </a:r>
          </a:p>
        </p:txBody>
      </p:sp>
      <p:sp>
        <p:nvSpPr>
          <p:cNvPr id="4" name="スライド番号プレースホルダー 3">
            <a:extLst>
              <a:ext uri="{FF2B5EF4-FFF2-40B4-BE49-F238E27FC236}">
                <a16:creationId xmlns:a16="http://schemas.microsoft.com/office/drawing/2014/main" id="{2B55AFA0-D203-BD93-AF7D-2CC2E46CB94D}"/>
              </a:ext>
            </a:extLst>
          </p:cNvPr>
          <p:cNvSpPr>
            <a:spLocks noGrp="1"/>
          </p:cNvSpPr>
          <p:nvPr>
            <p:ph type="sldNum" sz="quarter" idx="5"/>
          </p:nvPr>
        </p:nvSpPr>
        <p:spPr/>
        <p:txBody>
          <a:bodyPr/>
          <a:lstStyle/>
          <a:p>
            <a:fld id="{50B6F3A7-6E2E-4648-87BC-C994461E0C25}" type="slidenum">
              <a:rPr kumimoji="1" lang="ja-JP" altLang="en-US" smtClean="0"/>
              <a:t>11</a:t>
            </a:fld>
            <a:endParaRPr kumimoji="1" lang="ja-JP" altLang="en-US"/>
          </a:p>
        </p:txBody>
      </p:sp>
    </p:spTree>
    <p:extLst>
      <p:ext uri="{BB962C8B-B14F-4D97-AF65-F5344CB8AC3E}">
        <p14:creationId xmlns:p14="http://schemas.microsoft.com/office/powerpoint/2010/main" val="1747820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37685-9BB3-39A5-E024-5DE5021D20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23578B6-C474-4284-4098-E19D7AF836B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38FFFD7-B51A-15DA-DA1C-F0F658670AEB}"/>
              </a:ext>
            </a:extLst>
          </p:cNvPr>
          <p:cNvSpPr>
            <a:spLocks noGrp="1"/>
          </p:cNvSpPr>
          <p:nvPr>
            <p:ph type="body" idx="1"/>
          </p:nvPr>
        </p:nvSpPr>
        <p:spPr/>
        <p:txBody>
          <a:bodyPr/>
          <a:lstStyle/>
          <a:p>
            <a:r>
              <a:rPr lang="en" altLang="ja-JP" b="0" dirty="0"/>
              <a:t>By using this selection method, a total of 798 gamma-ray events were identified.</a:t>
            </a:r>
          </a:p>
          <a:p>
            <a:endParaRPr lang="en" altLang="ja-JP" b="0" dirty="0"/>
          </a:p>
          <a:p>
            <a:r>
              <a:rPr lang="en" altLang="ja-JP" b="1" dirty="0"/>
              <a:t>These two plots </a:t>
            </a:r>
            <a:r>
              <a:rPr lang="en" altLang="ja-JP" b="0" dirty="0"/>
              <a:t>show the angular distribution of the observed gamma-rays at the detector position, reconstructed from the pair-production tracks. </a:t>
            </a:r>
          </a:p>
          <a:p>
            <a:r>
              <a:rPr lang="en" altLang="ja-JP" b="0" dirty="0"/>
              <a:t>For both figures, the horizontal axis represents the angle in the x-direction, and the vertical axis represents the angle in the y-direction. </a:t>
            </a:r>
          </a:p>
          <a:p>
            <a:r>
              <a:rPr lang="en" altLang="ja-JP" b="0" dirty="0"/>
              <a:t>The plot on the right is </a:t>
            </a:r>
            <a:r>
              <a:rPr lang="en" altLang="ja-JP" b="1" dirty="0"/>
              <a:t>a heat map</a:t>
            </a:r>
            <a:r>
              <a:rPr lang="en" altLang="ja-JP" b="0" dirty="0"/>
              <a:t> generated by summing up the events from the left plot, </a:t>
            </a:r>
            <a:r>
              <a:rPr lang="en" altLang="ja-JP" b="1" dirty="0"/>
              <a:t>using Gaussian distributions </a:t>
            </a:r>
            <a:r>
              <a:rPr lang="en" altLang="ja-JP" b="0" dirty="0"/>
              <a:t>that take the experimental error bars into account.</a:t>
            </a:r>
          </a:p>
          <a:p>
            <a:r>
              <a:rPr lang="en" altLang="ja-JP" b="0" dirty="0"/>
              <a:t>As a result, we successfully observed a peak structure near the target direction in the angular distribution.</a:t>
            </a:r>
          </a:p>
        </p:txBody>
      </p:sp>
      <p:sp>
        <p:nvSpPr>
          <p:cNvPr id="4" name="スライド番号プレースホルダー 3">
            <a:extLst>
              <a:ext uri="{FF2B5EF4-FFF2-40B4-BE49-F238E27FC236}">
                <a16:creationId xmlns:a16="http://schemas.microsoft.com/office/drawing/2014/main" id="{AD17DAFC-E187-1BF0-5C40-593CA6BA3FC8}"/>
              </a:ext>
            </a:extLst>
          </p:cNvPr>
          <p:cNvSpPr>
            <a:spLocks noGrp="1"/>
          </p:cNvSpPr>
          <p:nvPr>
            <p:ph type="sldNum" sz="quarter" idx="5"/>
          </p:nvPr>
        </p:nvSpPr>
        <p:spPr/>
        <p:txBody>
          <a:bodyPr/>
          <a:lstStyle/>
          <a:p>
            <a:fld id="{50B6F3A7-6E2E-4648-87BC-C994461E0C25}" type="slidenum">
              <a:rPr kumimoji="1" lang="ja-JP" altLang="en-US" smtClean="0"/>
              <a:t>12</a:t>
            </a:fld>
            <a:endParaRPr kumimoji="1" lang="ja-JP" altLang="en-US"/>
          </a:p>
        </p:txBody>
      </p:sp>
    </p:spTree>
    <p:extLst>
      <p:ext uri="{BB962C8B-B14F-4D97-AF65-F5344CB8AC3E}">
        <p14:creationId xmlns:p14="http://schemas.microsoft.com/office/powerpoint/2010/main" val="2303279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dirty="0"/>
              <a:t>Next, we  calculated the gamma-ray momentum from the angular deviation between each layer. </a:t>
            </a:r>
          </a:p>
          <a:p>
            <a:r>
              <a:rPr lang="en" altLang="ja-JP" b="0" dirty="0"/>
              <a:t>We successfully observed gamma-rays in the tens of MeV range. </a:t>
            </a:r>
          </a:p>
          <a:p>
            <a:r>
              <a:rPr lang="en" altLang="ja-JP" b="0" dirty="0"/>
              <a:t>As the energy increased, the event rate disappeared rapidly.</a:t>
            </a:r>
          </a:p>
          <a:p>
            <a:endParaRPr lang="en" altLang="ja-JP" b="0" dirty="0"/>
          </a:p>
          <a:p>
            <a:r>
              <a:rPr lang="en" altLang="ja-JP" b="0" dirty="0"/>
              <a:t>Furthermore, since gamma-ray momentum measurements using angular deviation are not well-studied in this low energy range, we also performed a calibration. </a:t>
            </a:r>
          </a:p>
          <a:p>
            <a:r>
              <a:rPr lang="en" altLang="ja-JP" b="0" dirty="0"/>
              <a:t>For this calibration, we investigated the detector's response </a:t>
            </a:r>
          </a:p>
          <a:p>
            <a:r>
              <a:rPr lang="en" altLang="ja-JP" b="0" dirty="0"/>
              <a:t>when constant momentum electrons were injected into the emulsion,</a:t>
            </a:r>
          </a:p>
          <a:p>
            <a:r>
              <a:rPr lang="en" altLang="ja-JP" b="0" dirty="0"/>
              <a:t>approaching it from both experimental and simulation data.</a:t>
            </a:r>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13</a:t>
            </a:fld>
            <a:endParaRPr kumimoji="1" lang="ja-JP" altLang="en-US"/>
          </a:p>
        </p:txBody>
      </p:sp>
    </p:spTree>
    <p:extLst>
      <p:ext uri="{BB962C8B-B14F-4D97-AF65-F5344CB8AC3E}">
        <p14:creationId xmlns:p14="http://schemas.microsoft.com/office/powerpoint/2010/main" val="2154149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CBBA1-07A0-6F05-95D8-FCA001B40EC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C98EE36-CE04-0F47-1AB1-C1A734C5068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0A66438-4B39-FFAE-3A68-6E5868065854}"/>
              </a:ext>
            </a:extLst>
          </p:cNvPr>
          <p:cNvSpPr>
            <a:spLocks noGrp="1"/>
          </p:cNvSpPr>
          <p:nvPr>
            <p:ph type="body" idx="1"/>
          </p:nvPr>
        </p:nvSpPr>
        <p:spPr/>
        <p:txBody>
          <a:bodyPr/>
          <a:lstStyle/>
          <a:p>
            <a:r>
              <a:rPr kumimoji="1" lang="en" altLang="ja-JP" sz="1200" b="0" kern="1200" dirty="0">
                <a:solidFill>
                  <a:schemeClr val="tx1"/>
                </a:solidFill>
                <a:effectLst/>
                <a:latin typeface="+mn-lt"/>
                <a:ea typeface="+mn-ea"/>
                <a:cs typeface="+mn-cs"/>
              </a:rPr>
              <a:t>Furthermore, we estimated the background intensity using the gamma-ray angular heat map discussed earlier.</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This graph plots the probability density within a donut-shaped region centered around the expected peak position.</a:t>
            </a:r>
          </a:p>
          <a:p>
            <a:r>
              <a:rPr kumimoji="1" lang="en" altLang="ja-JP" sz="1200" b="0" kern="1200" dirty="0">
                <a:solidFill>
                  <a:schemeClr val="tx1"/>
                </a:solidFill>
                <a:effectLst/>
                <a:latin typeface="+mn-lt"/>
                <a:ea typeface="+mn-ea"/>
                <a:cs typeface="+mn-cs"/>
              </a:rPr>
              <a:t>The black line represents our original data.</a:t>
            </a:r>
          </a:p>
          <a:p>
            <a:r>
              <a:rPr kumimoji="1" lang="en" altLang="ja-JP" sz="1200" b="0" kern="1200" dirty="0">
                <a:solidFill>
                  <a:schemeClr val="tx1"/>
                </a:solidFill>
                <a:effectLst/>
                <a:latin typeface="+mn-lt"/>
                <a:ea typeface="+mn-ea"/>
                <a:cs typeface="+mn-cs"/>
              </a:rPr>
              <a:t>Assuming the background radiates symmetrically from the target direction, we fitted the range from 0.2 to 0.8 rad using a Gaussian distribution, shown as the green line.</a:t>
            </a:r>
          </a:p>
          <a:p>
            <a:r>
              <a:rPr kumimoji="1" lang="en" altLang="ja-JP" sz="1200" b="0" kern="1200" dirty="0">
                <a:solidFill>
                  <a:schemeClr val="tx1"/>
                </a:solidFill>
                <a:effectLst/>
                <a:latin typeface="+mn-lt"/>
                <a:ea typeface="+mn-ea"/>
                <a:cs typeface="+mn-cs"/>
              </a:rPr>
              <a:t>Then, by subtracting </a:t>
            </a:r>
            <a:r>
              <a:rPr kumimoji="1" lang="en" altLang="ja-JP" sz="1200" b="1" kern="1200" dirty="0">
                <a:solidFill>
                  <a:schemeClr val="tx1"/>
                </a:solidFill>
                <a:effectLst/>
                <a:latin typeface="+mn-lt"/>
                <a:ea typeface="+mn-ea"/>
                <a:cs typeface="+mn-cs"/>
              </a:rPr>
              <a:t>the green line </a:t>
            </a:r>
            <a:r>
              <a:rPr kumimoji="1" lang="en" altLang="ja-JP" sz="1200" b="0" kern="1200" dirty="0">
                <a:solidFill>
                  <a:schemeClr val="tx1"/>
                </a:solidFill>
                <a:effectLst/>
                <a:latin typeface="+mn-lt"/>
                <a:ea typeface="+mn-ea"/>
                <a:cs typeface="+mn-cs"/>
              </a:rPr>
              <a:t>from </a:t>
            </a:r>
            <a:r>
              <a:rPr kumimoji="1" lang="en" altLang="ja-JP" sz="1200" b="1" kern="1200" dirty="0">
                <a:solidFill>
                  <a:schemeClr val="tx1"/>
                </a:solidFill>
                <a:effectLst/>
                <a:latin typeface="+mn-lt"/>
                <a:ea typeface="+mn-ea"/>
                <a:cs typeface="+mn-cs"/>
              </a:rPr>
              <a:t>the black line</a:t>
            </a:r>
            <a:r>
              <a:rPr kumimoji="1" lang="en" altLang="ja-JP" sz="1200" b="0" kern="1200" dirty="0">
                <a:solidFill>
                  <a:schemeClr val="tx1"/>
                </a:solidFill>
                <a:effectLst/>
                <a:latin typeface="+mn-lt"/>
                <a:ea typeface="+mn-ea"/>
                <a:cs typeface="+mn-cs"/>
              </a:rPr>
              <a:t>, we obtained the blue line, which represents the signal component.</a:t>
            </a:r>
          </a:p>
          <a:p>
            <a:r>
              <a:rPr kumimoji="1" lang="en" altLang="ja-JP" sz="1200" b="0" kern="1200" dirty="0">
                <a:solidFill>
                  <a:schemeClr val="tx1"/>
                </a:solidFill>
                <a:effectLst/>
                <a:latin typeface="+mn-lt"/>
                <a:ea typeface="+mn-ea"/>
                <a:cs typeface="+mn-cs"/>
              </a:rPr>
              <a:t>Finally, by integrating this blue line, we calculated the true number of events to be 8.899  </a:t>
            </a:r>
            <a:r>
              <a:rPr kumimoji="1" lang="en" altLang="ja-JP" sz="1200" b="0" i="0" u="none" strike="noStrike" kern="1200" dirty="0">
                <a:solidFill>
                  <a:schemeClr val="tx1"/>
                </a:solidFill>
                <a:effectLst/>
                <a:latin typeface="+mn-lt"/>
                <a:ea typeface="+mn-ea"/>
                <a:cs typeface="+mn-cs"/>
              </a:rPr>
              <a:t>Plus and minus </a:t>
            </a:r>
            <a:r>
              <a:rPr kumimoji="1" lang="en" altLang="ja-JP" sz="1200" b="0" kern="1200" dirty="0">
                <a:solidFill>
                  <a:schemeClr val="tx1"/>
                </a:solidFill>
                <a:effectLst/>
                <a:latin typeface="+mn-lt"/>
                <a:ea typeface="+mn-ea"/>
                <a:cs typeface="+mn-cs"/>
              </a:rPr>
              <a:t>2.98 counts.</a:t>
            </a:r>
          </a:p>
        </p:txBody>
      </p:sp>
      <p:sp>
        <p:nvSpPr>
          <p:cNvPr id="4" name="スライド番号プレースホルダー 3">
            <a:extLst>
              <a:ext uri="{FF2B5EF4-FFF2-40B4-BE49-F238E27FC236}">
                <a16:creationId xmlns:a16="http://schemas.microsoft.com/office/drawing/2014/main" id="{D5629A53-FE7F-5B92-2848-4817CA103186}"/>
              </a:ext>
            </a:extLst>
          </p:cNvPr>
          <p:cNvSpPr>
            <a:spLocks noGrp="1"/>
          </p:cNvSpPr>
          <p:nvPr>
            <p:ph type="sldNum" sz="quarter" idx="5"/>
          </p:nvPr>
        </p:nvSpPr>
        <p:spPr/>
        <p:txBody>
          <a:bodyPr/>
          <a:lstStyle/>
          <a:p>
            <a:fld id="{50B6F3A7-6E2E-4648-87BC-C994461E0C25}" type="slidenum">
              <a:rPr kumimoji="1" lang="ja-JP" altLang="en-US" smtClean="0"/>
              <a:t>14</a:t>
            </a:fld>
            <a:endParaRPr kumimoji="1" lang="ja-JP" altLang="en-US"/>
          </a:p>
        </p:txBody>
      </p:sp>
    </p:spTree>
    <p:extLst>
      <p:ext uri="{BB962C8B-B14F-4D97-AF65-F5344CB8AC3E}">
        <p14:creationId xmlns:p14="http://schemas.microsoft.com/office/powerpoint/2010/main" val="3713660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8D57E-D36F-29C3-A164-6AEA722B518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095DC96-6C80-89E9-B546-4BCFD1ACD6AA}"/>
              </a:ext>
            </a:extLst>
          </p:cNvPr>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ノート プレースホルダー 2">
                <a:extLst>
                  <a:ext uri="{FF2B5EF4-FFF2-40B4-BE49-F238E27FC236}">
                    <a16:creationId xmlns:a16="http://schemas.microsoft.com/office/drawing/2014/main" id="{7391D308-E4A4-A347-5AA2-8B4C7C567B3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t>Next, I calculated the gamma-ray flux.</a:t>
                </a:r>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t>The gamma-ray flux </a:t>
                </a:r>
                <a:r>
                  <a:rPr kumimoji="1" lang="en" altLang="ja-JP" sz="1200" kern="1200" dirty="0">
                    <a:solidFill>
                      <a:schemeClr val="tx1"/>
                    </a:solidFill>
                    <a:effectLst/>
                    <a:latin typeface="+mn-lt"/>
                    <a:ea typeface="+mn-ea"/>
                    <a:cs typeface="+mn-cs"/>
                  </a:rPr>
                  <a:t>Phi</a:t>
                </a:r>
                <a:r>
                  <a:rPr lang="en" altLang="ja-JP" dirty="0"/>
                  <a:t>, from the target, assuming that gamma-rays are emitted </a:t>
                </a:r>
                <a:r>
                  <a:rPr lang="en" altLang="ja-JP" dirty="0" err="1"/>
                  <a:t>isotropically</a:t>
                </a:r>
                <a:r>
                  <a:rPr lang="en" altLang="ja-JP" dirty="0"/>
                  <a:t> from the target, is expressed by this formula:</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Event is N</a:t>
                </a:r>
                <a:r>
                  <a:rPr lang="en-US" altLang="ja-JP" dirty="0"/>
                  <a:t>umber of true event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Epsilon is </a:t>
                </a:r>
                <a:r>
                  <a:rPr lang="en" altLang="ja-JP" dirty="0"/>
                  <a:t>The probability of a track being recorded through 5 emulsion layers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dirty="0" err="1"/>
                  <a:t>P_AgBr</a:t>
                </a:r>
                <a:r>
                  <a:rPr kumimoji="1" lang="en" altLang="ja-JP" dirty="0"/>
                  <a:t> is The</a:t>
                </a:r>
                <a:r>
                  <a:rPr kumimoji="1" lang="ja-JP" altLang="en-US"/>
                  <a:t> </a:t>
                </a:r>
                <a:r>
                  <a:rPr kumimoji="1" lang="en" altLang="ja-JP" dirty="0"/>
                  <a:t>p</a:t>
                </a:r>
                <a:r>
                  <a:rPr lang="en" altLang="ja-JP" dirty="0"/>
                  <a:t>robability of </a:t>
                </a:r>
                <a14:m>
                  <m:oMath xmlns:m="http://schemas.openxmlformats.org/officeDocument/2006/math">
                    <m:sSup>
                      <m:sSupPr>
                        <m:ctrlPr>
                          <a:rPr lang="en" altLang="ja-JP" i="1" dirty="0" smtClean="0">
                            <a:latin typeface="Cambria Math" panose="02040503050406030204" pitchFamily="18" charset="0"/>
                          </a:rPr>
                        </m:ctrlPr>
                      </m:sSupPr>
                      <m:e>
                        <m:r>
                          <a:rPr lang="en" altLang="ja-JP" i="1" dirty="0" smtClean="0">
                            <a:latin typeface="Cambria Math" panose="02040503050406030204" pitchFamily="18" charset="0"/>
                          </a:rPr>
                          <m:t>𝑒</m:t>
                        </m:r>
                      </m:e>
                      <m:sup>
                        <m:r>
                          <a:rPr lang="en" altLang="ja-JP" i="1" dirty="0" smtClean="0">
                            <a:latin typeface="Cambria Math" panose="02040503050406030204" pitchFamily="18" charset="0"/>
                          </a:rPr>
                          <m:t>+</m:t>
                        </m:r>
                      </m:sup>
                    </m:sSup>
                    <m:sSup>
                      <m:sSupPr>
                        <m:ctrlPr>
                          <a:rPr lang="en" altLang="ja-JP" i="1" dirty="0" smtClean="0">
                            <a:latin typeface="Cambria Math" panose="02040503050406030204" pitchFamily="18" charset="0"/>
                          </a:rPr>
                        </m:ctrlPr>
                      </m:sSupPr>
                      <m:e>
                        <m:r>
                          <a:rPr lang="en" altLang="ja-JP" i="1" dirty="0" smtClean="0">
                            <a:latin typeface="Cambria Math" panose="02040503050406030204" pitchFamily="18" charset="0"/>
                          </a:rPr>
                          <m:t>𝑒</m:t>
                        </m:r>
                      </m:e>
                      <m:sup>
                        <m:r>
                          <a:rPr lang="en" altLang="ja-JP" i="1" dirty="0" smtClean="0">
                            <a:latin typeface="Cambria Math" panose="02040503050406030204" pitchFamily="18" charset="0"/>
                          </a:rPr>
                          <m:t>−</m:t>
                        </m:r>
                      </m:sup>
                    </m:sSup>
                  </m:oMath>
                </a14:m>
                <a:r>
                  <a:rPr lang="en" altLang="ja-JP" dirty="0"/>
                  <a:t>pair production within 4 emulsion layers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dirty="0"/>
                  <a:t>S is </a:t>
                </a:r>
                <a:r>
                  <a:rPr lang="en" altLang="ja-JP" dirty="0"/>
                  <a:t>Area of the </a:t>
                </a:r>
                <a:r>
                  <a:rPr lang="el-GR" altLang="ja-JP" dirty="0"/>
                  <a:t>γ-</a:t>
                </a:r>
                <a:r>
                  <a:rPr lang="en" altLang="ja-JP" dirty="0"/>
                  <a:t>ray search region on the emulsion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dirty="0"/>
                  <a:t>n is Number of laser shots</a:t>
                </a:r>
                <a:r>
                  <a:rPr lang="en" altLang="ja-JP"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t>Consequently, we obtained a final gamma-ray flux of </a:t>
                </a:r>
                <a:r>
                  <a:rPr kumimoji="1" lang="en" altLang="ja-JP" sz="1200" kern="1200" dirty="0">
                    <a:solidFill>
                      <a:schemeClr val="tx1"/>
                    </a:solidFill>
                    <a:effectLst/>
                    <a:latin typeface="+mn-lt"/>
                    <a:ea typeface="+mn-ea"/>
                    <a:cs typeface="+mn-cs"/>
                  </a:rPr>
                  <a:t>4.68 times 10^7</a:t>
                </a:r>
                <a:r>
                  <a:rPr lang="en" altLang="ja-JP" dirty="0"/>
                  <a:t> counts per steradian per shot.</a:t>
                </a:r>
                <a:endParaRPr kumimoji="1" lang="en-US" altLang="ja-JP" dirty="0"/>
              </a:p>
            </p:txBody>
          </p:sp>
        </mc:Choice>
        <mc:Fallback>
          <p:sp>
            <p:nvSpPr>
              <p:cNvPr id="3" name="ノート プレースホルダー 2">
                <a:extLst>
                  <a:ext uri="{FF2B5EF4-FFF2-40B4-BE49-F238E27FC236}">
                    <a16:creationId xmlns:a16="http://schemas.microsoft.com/office/drawing/2014/main" id="{7391D308-E4A4-A347-5AA2-8B4C7C567B3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t>Next, I calculated the gamma-ray flux.</a:t>
                </a:r>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t>The gamma-ray flux </a:t>
                </a:r>
                <a:r>
                  <a:rPr kumimoji="1" lang="en" altLang="ja-JP" sz="1200" kern="1200" dirty="0">
                    <a:solidFill>
                      <a:schemeClr val="tx1"/>
                    </a:solidFill>
                    <a:effectLst/>
                    <a:latin typeface="+mn-lt"/>
                    <a:ea typeface="+mn-ea"/>
                    <a:cs typeface="+mn-cs"/>
                  </a:rPr>
                  <a:t>Phi</a:t>
                </a:r>
                <a:r>
                  <a:rPr lang="en" altLang="ja-JP" dirty="0"/>
                  <a:t>, from the target, assuming that gamma-rays are emitted </a:t>
                </a:r>
                <a:r>
                  <a:rPr lang="en" altLang="ja-JP" dirty="0" err="1"/>
                  <a:t>isotropically</a:t>
                </a:r>
                <a:r>
                  <a:rPr lang="en" altLang="ja-JP" dirty="0"/>
                  <a:t> from the target, is expressed by this formula:</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Event is N</a:t>
                </a:r>
                <a:r>
                  <a:rPr lang="en-US" altLang="ja-JP" dirty="0"/>
                  <a:t>umber of true event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Epsilon is </a:t>
                </a:r>
                <a:r>
                  <a:rPr lang="en" altLang="ja-JP" dirty="0"/>
                  <a:t>The probability of a track being recorded through 5 emulsion layers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dirty="0" err="1"/>
                  <a:t>P_AgBr</a:t>
                </a:r>
                <a:r>
                  <a:rPr kumimoji="1" lang="en" altLang="ja-JP" dirty="0"/>
                  <a:t> is The</a:t>
                </a:r>
                <a:r>
                  <a:rPr kumimoji="1" lang="ja-JP" altLang="en-US"/>
                  <a:t> </a:t>
                </a:r>
                <a:r>
                  <a:rPr kumimoji="1" lang="en" altLang="ja-JP" dirty="0"/>
                  <a:t>p</a:t>
                </a:r>
                <a:r>
                  <a:rPr lang="en" altLang="ja-JP" dirty="0"/>
                  <a:t>robability of </a:t>
                </a:r>
                <a:r>
                  <a:rPr lang="en" altLang="ja-JP" i="0" dirty="0">
                    <a:latin typeface="Cambria Math" panose="02040503050406030204" pitchFamily="18" charset="0"/>
                  </a:rPr>
                  <a:t>𝑒^+ 𝑒^−</a:t>
                </a:r>
                <a:r>
                  <a:rPr lang="en" altLang="ja-JP" dirty="0"/>
                  <a:t>pair production within 4 emulsion layers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dirty="0"/>
                  <a:t>S is </a:t>
                </a:r>
                <a:r>
                  <a:rPr lang="en" altLang="ja-JP" dirty="0"/>
                  <a:t>Area of the </a:t>
                </a:r>
                <a:r>
                  <a:rPr lang="el-GR" altLang="ja-JP" dirty="0"/>
                  <a:t>γ-</a:t>
                </a:r>
                <a:r>
                  <a:rPr lang="en" altLang="ja-JP" dirty="0"/>
                  <a:t>ray search region on the emulsion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dirty="0"/>
                  <a:t>n is Number of laser shots</a:t>
                </a:r>
                <a:r>
                  <a:rPr lang="en" altLang="ja-JP"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dirty="0"/>
                  <a:t>Consequently, we obtained a final gamma-ray flux of </a:t>
                </a:r>
                <a:r>
                  <a:rPr kumimoji="1" lang="en" altLang="ja-JP" sz="1200" kern="1200" dirty="0">
                    <a:solidFill>
                      <a:schemeClr val="tx1"/>
                    </a:solidFill>
                    <a:effectLst/>
                    <a:latin typeface="+mn-lt"/>
                    <a:ea typeface="+mn-ea"/>
                    <a:cs typeface="+mn-cs"/>
                  </a:rPr>
                  <a:t>4.68 times 10^7</a:t>
                </a:r>
                <a:r>
                  <a:rPr lang="en" altLang="ja-JP" dirty="0"/>
                  <a:t> counts per steradian per shot.</a:t>
                </a:r>
                <a:endParaRPr kumimoji="1" lang="en-US" altLang="ja-JP" dirty="0"/>
              </a:p>
            </p:txBody>
          </p:sp>
        </mc:Fallback>
      </mc:AlternateContent>
      <p:sp>
        <p:nvSpPr>
          <p:cNvPr id="4" name="スライド番号プレースホルダー 3">
            <a:extLst>
              <a:ext uri="{FF2B5EF4-FFF2-40B4-BE49-F238E27FC236}">
                <a16:creationId xmlns:a16="http://schemas.microsoft.com/office/drawing/2014/main" id="{CDEA1288-3A06-A19E-3651-A758F3BB0340}"/>
              </a:ext>
            </a:extLst>
          </p:cNvPr>
          <p:cNvSpPr>
            <a:spLocks noGrp="1"/>
          </p:cNvSpPr>
          <p:nvPr>
            <p:ph type="sldNum" sz="quarter" idx="5"/>
          </p:nvPr>
        </p:nvSpPr>
        <p:spPr/>
        <p:txBody>
          <a:bodyPr/>
          <a:lstStyle/>
          <a:p>
            <a:fld id="{50B6F3A7-6E2E-4648-87BC-C994461E0C25}" type="slidenum">
              <a:rPr kumimoji="1" lang="ja-JP" altLang="en-US" smtClean="0"/>
              <a:t>15</a:t>
            </a:fld>
            <a:endParaRPr kumimoji="1" lang="ja-JP" altLang="en-US"/>
          </a:p>
        </p:txBody>
      </p:sp>
    </p:spTree>
    <p:extLst>
      <p:ext uri="{BB962C8B-B14F-4D97-AF65-F5344CB8AC3E}">
        <p14:creationId xmlns:p14="http://schemas.microsoft.com/office/powerpoint/2010/main" val="2354070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 altLang="ja-JP" sz="1200" b="0" kern="1200" dirty="0">
                <a:solidFill>
                  <a:schemeClr val="tx1"/>
                </a:solidFill>
                <a:effectLst/>
                <a:latin typeface="+mn-lt"/>
                <a:ea typeface="+mn-ea"/>
                <a:cs typeface="+mn-cs"/>
              </a:rPr>
              <a:t>To summarize my presentation:</a:t>
            </a:r>
          </a:p>
          <a:p>
            <a:r>
              <a:rPr kumimoji="1" lang="en" altLang="ja-JP" sz="1200" b="0" kern="1200" dirty="0">
                <a:solidFill>
                  <a:schemeClr val="tx1"/>
                </a:solidFill>
                <a:effectLst/>
                <a:latin typeface="+mn-lt"/>
                <a:ea typeface="+mn-ea"/>
                <a:cs typeface="+mn-cs"/>
              </a:rPr>
              <a:t>We aimed for the direct measurement of gamma-rays from laser-produced plasma using nuclear emulsion.</a:t>
            </a:r>
          </a:p>
          <a:p>
            <a:r>
              <a:rPr kumimoji="1" lang="en" altLang="ja-JP" sz="1200" b="0" kern="1200" dirty="0">
                <a:solidFill>
                  <a:schemeClr val="tx1"/>
                </a:solidFill>
                <a:effectLst/>
                <a:latin typeface="+mn-lt"/>
                <a:ea typeface="+mn-ea"/>
                <a:cs typeface="+mn-cs"/>
              </a:rPr>
              <a:t>We conducted experiments using the J-KAREN-P laser system and successfully observed 798 gamma-ray events.</a:t>
            </a:r>
          </a:p>
          <a:p>
            <a:r>
              <a:rPr kumimoji="1" lang="en" altLang="ja-JP" sz="1200" b="0" kern="1200" dirty="0">
                <a:solidFill>
                  <a:schemeClr val="tx1"/>
                </a:solidFill>
                <a:effectLst/>
                <a:latin typeface="+mn-lt"/>
                <a:ea typeface="+mn-ea"/>
                <a:cs typeface="+mn-cs"/>
              </a:rPr>
              <a:t>Third, the gamma-ray flux per laser shot for the 5µm-thick silver target was evaluated to be 4.68 times 10^7 pm 1.6 times 10^7 counts per steradian per shot.</a:t>
            </a:r>
          </a:p>
          <a:p>
            <a:r>
              <a:rPr kumimoji="1" lang="en" altLang="ja-JP" sz="1200" b="0" kern="1200" dirty="0">
                <a:solidFill>
                  <a:schemeClr val="tx1"/>
                </a:solidFill>
                <a:effectLst/>
                <a:latin typeface="+mn-lt"/>
                <a:ea typeface="+mn-ea"/>
                <a:cs typeface="+mn-cs"/>
              </a:rPr>
              <a:t>As for future works, we will evaluate the validity of this observed flux through detailed comparisons with simulations.</a:t>
            </a:r>
          </a:p>
          <a:p>
            <a:r>
              <a:rPr kumimoji="1" lang="en" altLang="ja-JP" sz="1200" b="0" kern="1200" dirty="0">
                <a:solidFill>
                  <a:schemeClr val="tx1"/>
                </a:solidFill>
                <a:effectLst/>
                <a:latin typeface="+mn-lt"/>
                <a:ea typeface="+mn-ea"/>
                <a:cs typeface="+mn-cs"/>
              </a:rPr>
              <a:t>Thank you very much for your kind attention.</a:t>
            </a:r>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16</a:t>
            </a:fld>
            <a:endParaRPr kumimoji="1" lang="ja-JP" altLang="en-US"/>
          </a:p>
        </p:txBody>
      </p:sp>
    </p:spTree>
    <p:extLst>
      <p:ext uri="{BB962C8B-B14F-4D97-AF65-F5344CB8AC3E}">
        <p14:creationId xmlns:p14="http://schemas.microsoft.com/office/powerpoint/2010/main" val="2124288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17</a:t>
            </a:fld>
            <a:endParaRPr kumimoji="1" lang="ja-JP" altLang="en-US"/>
          </a:p>
        </p:txBody>
      </p:sp>
    </p:spTree>
    <p:extLst>
      <p:ext uri="{BB962C8B-B14F-4D97-AF65-F5344CB8AC3E}">
        <p14:creationId xmlns:p14="http://schemas.microsoft.com/office/powerpoint/2010/main" val="11596537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5E64E-A90D-C2CE-11F3-DA1524B56A4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878D64F-C538-A714-09FB-194C4CD3D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0E91FBE-5581-3C81-C401-766DD2190B7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a:extLst>
              <a:ext uri="{FF2B5EF4-FFF2-40B4-BE49-F238E27FC236}">
                <a16:creationId xmlns:a16="http://schemas.microsoft.com/office/drawing/2014/main" id="{2266A7BF-6E2F-3B88-B870-67AF17B2CBD6}"/>
              </a:ext>
            </a:extLst>
          </p:cNvPr>
          <p:cNvSpPr>
            <a:spLocks noGrp="1"/>
          </p:cNvSpPr>
          <p:nvPr>
            <p:ph type="sldNum" sz="quarter" idx="5"/>
          </p:nvPr>
        </p:nvSpPr>
        <p:spPr/>
        <p:txBody>
          <a:bodyPr/>
          <a:lstStyle/>
          <a:p>
            <a:fld id="{50B6F3A7-6E2E-4648-87BC-C994461E0C25}" type="slidenum">
              <a:rPr kumimoji="1" lang="ja-JP" altLang="en-US" smtClean="0"/>
              <a:t>18</a:t>
            </a:fld>
            <a:endParaRPr kumimoji="1" lang="ja-JP" altLang="en-US"/>
          </a:p>
        </p:txBody>
      </p:sp>
    </p:spTree>
    <p:extLst>
      <p:ext uri="{BB962C8B-B14F-4D97-AF65-F5344CB8AC3E}">
        <p14:creationId xmlns:p14="http://schemas.microsoft.com/office/powerpoint/2010/main" val="16031819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23</a:t>
            </a:fld>
            <a:endParaRPr kumimoji="1" lang="ja-JP" altLang="en-US"/>
          </a:p>
        </p:txBody>
      </p:sp>
    </p:spTree>
    <p:extLst>
      <p:ext uri="{BB962C8B-B14F-4D97-AF65-F5344CB8AC3E}">
        <p14:creationId xmlns:p14="http://schemas.microsoft.com/office/powerpoint/2010/main" val="957207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D0B1B-BB98-E66E-8F68-1621F04D04E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A95F707-074F-F0D1-B2EF-3D230C84529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58CDCE-36D1-4F8E-B258-072ECBE7839D}"/>
              </a:ext>
            </a:extLst>
          </p:cNvPr>
          <p:cNvSpPr>
            <a:spLocks noGrp="1"/>
          </p:cNvSpPr>
          <p:nvPr>
            <p:ph type="body" idx="1"/>
          </p:nvPr>
        </p:nvSpPr>
        <p:spPr/>
        <p:txBody>
          <a:bodyPr/>
          <a:lstStyle/>
          <a:p>
            <a:r>
              <a:rPr lang="en" altLang="ja-JP" b="0" dirty="0"/>
              <a:t>Here is the outline of my presentation today.</a:t>
            </a:r>
          </a:p>
          <a:p>
            <a:r>
              <a:rPr lang="en" altLang="ja-JP" b="0" dirty="0"/>
              <a:t>First, in the Introduction, I will talk about the background and goal of this research.</a:t>
            </a:r>
          </a:p>
          <a:p>
            <a:r>
              <a:rPr lang="en" altLang="ja-JP" b="0" dirty="0"/>
              <a:t>Second, in the Experiment part, I will explain the facility and our experimental setup. </a:t>
            </a:r>
          </a:p>
          <a:p>
            <a:r>
              <a:rPr lang="en" altLang="ja-JP" b="0" dirty="0"/>
              <a:t>Third, since we are using a unique detector, I will submerge into the details of this detector. Finally, I will present the analysis and results of our experiment.</a:t>
            </a:r>
          </a:p>
          <a:p>
            <a:endParaRPr lang="en" altLang="ja-JP" b="0" dirty="0"/>
          </a:p>
        </p:txBody>
      </p:sp>
      <p:sp>
        <p:nvSpPr>
          <p:cNvPr id="4" name="スライド番号プレースホルダー 3">
            <a:extLst>
              <a:ext uri="{FF2B5EF4-FFF2-40B4-BE49-F238E27FC236}">
                <a16:creationId xmlns:a16="http://schemas.microsoft.com/office/drawing/2014/main" id="{2CBAC6DE-E8DC-2DE4-A55B-D52E792159C3}"/>
              </a:ext>
            </a:extLst>
          </p:cNvPr>
          <p:cNvSpPr>
            <a:spLocks noGrp="1"/>
          </p:cNvSpPr>
          <p:nvPr>
            <p:ph type="sldNum" sz="quarter" idx="5"/>
          </p:nvPr>
        </p:nvSpPr>
        <p:spPr/>
        <p:txBody>
          <a:bodyPr/>
          <a:lstStyle/>
          <a:p>
            <a:fld id="{50B6F3A7-6E2E-4648-87BC-C994461E0C25}" type="slidenum">
              <a:rPr kumimoji="1" lang="ja-JP" altLang="en-US" smtClean="0"/>
              <a:t>2</a:t>
            </a:fld>
            <a:endParaRPr kumimoji="1" lang="ja-JP" altLang="en-US"/>
          </a:p>
        </p:txBody>
      </p:sp>
    </p:spTree>
    <p:extLst>
      <p:ext uri="{BB962C8B-B14F-4D97-AF65-F5344CB8AC3E}">
        <p14:creationId xmlns:p14="http://schemas.microsoft.com/office/powerpoint/2010/main" val="3191077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25</a:t>
            </a:fld>
            <a:endParaRPr kumimoji="1" lang="ja-JP" altLang="en-US"/>
          </a:p>
        </p:txBody>
      </p:sp>
    </p:spTree>
    <p:extLst>
      <p:ext uri="{BB962C8B-B14F-4D97-AF65-F5344CB8AC3E}">
        <p14:creationId xmlns:p14="http://schemas.microsoft.com/office/powerpoint/2010/main" val="1742373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Here is the abstract for this presentation.</a:t>
            </a:r>
          </a:p>
          <a:p>
            <a:r>
              <a:rPr kumimoji="1" lang="en-US" altLang="ja-JP" sz="1200" dirty="0"/>
              <a:t>We </a:t>
            </a:r>
            <a:r>
              <a:rPr lang="en-US" altLang="ja-JP" sz="1200" dirty="0"/>
              <a:t>a</a:t>
            </a:r>
            <a:r>
              <a:rPr kumimoji="1" lang="en-US" altLang="ja-JP" sz="1200" dirty="0"/>
              <a:t>im to direct measure of γ-rays from laser-produced plasmas.</a:t>
            </a:r>
          </a:p>
          <a:p>
            <a:r>
              <a:rPr kumimoji="1" lang="en-US" altLang="ja-JP" dirty="0"/>
              <a:t>We take an approach using nuclear emulsion detectors </a:t>
            </a:r>
          </a:p>
          <a:p>
            <a:r>
              <a:rPr kumimoji="1" lang="en-US" altLang="ja-JP" dirty="0"/>
              <a:t>We conducted experiments using the petawatt laser system at QST.</a:t>
            </a:r>
          </a:p>
          <a:p>
            <a:r>
              <a:rPr lang="en-US" altLang="ja-JP" dirty="0"/>
              <a:t>We are </a:t>
            </a:r>
            <a:r>
              <a:rPr kumimoji="1" lang="en-US" altLang="ja-JP" dirty="0"/>
              <a:t>working on emulsion scanning and data analysis.</a:t>
            </a:r>
            <a:endParaRPr kumimoji="1" lang="ja-JP" altLang="en-US" dirty="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29</a:t>
            </a:fld>
            <a:endParaRPr kumimoji="1" lang="ja-JP" altLang="en-US"/>
          </a:p>
        </p:txBody>
      </p:sp>
    </p:spTree>
    <p:extLst>
      <p:ext uri="{BB962C8B-B14F-4D97-AF65-F5344CB8AC3E}">
        <p14:creationId xmlns:p14="http://schemas.microsoft.com/office/powerpoint/2010/main" val="7429067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First, Let me explain the motivation of this research.</a:t>
            </a:r>
          </a:p>
          <a:p>
            <a:r>
              <a:rPr lang="en-US" altLang="ja-JP" dirty="0"/>
              <a:t>Due to advances in laser technology, such as the CPA method,</a:t>
            </a:r>
            <a:r>
              <a:rPr kumimoji="1" lang="en-US" altLang="ja-JP" sz="1200" dirty="0"/>
              <a:t> </a:t>
            </a:r>
          </a:p>
          <a:p>
            <a:r>
              <a:rPr kumimoji="1" lang="en-US" altLang="ja-JP" sz="1200" dirty="0"/>
              <a:t>the achievable focusing intensity of laser </a:t>
            </a:r>
            <a:r>
              <a:rPr lang="en-US" altLang="ja-JP" dirty="0"/>
              <a:t>has been</a:t>
            </a:r>
            <a:r>
              <a:rPr kumimoji="1" lang="en-US" altLang="ja-JP" sz="1200" dirty="0"/>
              <a:t> </a:t>
            </a:r>
            <a:r>
              <a:rPr lang="en-US" altLang="ja-JP" sz="1200" dirty="0"/>
              <a:t>increasing. (</a:t>
            </a:r>
            <a:r>
              <a:rPr lang="ja-JP" altLang="en-US" sz="1200" dirty="0"/>
              <a:t>図を指しながら</a:t>
            </a:r>
            <a:r>
              <a:rPr lang="en-US" altLang="ja-JP" sz="1200" dirty="0"/>
              <a:t>)</a:t>
            </a:r>
          </a:p>
          <a:p>
            <a:r>
              <a:rPr lang="en-US" altLang="ja-JP" dirty="0"/>
              <a:t>Electrons emitted from laser-produced plasmas can reach energies of several tens of MeV.</a:t>
            </a:r>
          </a:p>
          <a:p>
            <a:r>
              <a:rPr kumimoji="1" lang="en-US" altLang="ja-JP" sz="1200" dirty="0"/>
              <a:t>This</a:t>
            </a:r>
            <a:r>
              <a:rPr kumimoji="1" lang="ja-JP" altLang="en-US" sz="1200" dirty="0"/>
              <a:t> </a:t>
            </a:r>
            <a:r>
              <a:rPr kumimoji="1" lang="en-US" altLang="ja-JP" sz="1200" dirty="0"/>
              <a:t>means</a:t>
            </a:r>
            <a:r>
              <a:rPr kumimoji="1" lang="ja-JP" altLang="en-US" sz="1200" dirty="0"/>
              <a:t> </a:t>
            </a:r>
            <a:r>
              <a:rPr kumimoji="1" lang="en-US" altLang="ja-JP" sz="1200" dirty="0"/>
              <a:t>that</a:t>
            </a:r>
            <a:r>
              <a:rPr kumimoji="1" lang="ja-JP" altLang="en-US" sz="1200" dirty="0"/>
              <a:t> </a:t>
            </a:r>
            <a:endParaRPr kumimoji="1" lang="en-US" altLang="ja-JP" sz="1200" dirty="0"/>
          </a:p>
          <a:p>
            <a:r>
              <a:rPr lang="en-US" altLang="ja-JP" sz="1200" dirty="0"/>
              <a:t>Nuclear reactions may occur in the laser plasma.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So, you may wonder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a:t>
            </a:r>
            <a:r>
              <a:rPr lang="en-US" altLang="ja-JP" sz="1200" dirty="0"/>
              <a:t>Why laser-driven nuclear reactions are significant?”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There are several reasons, but one key point 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They have the potential to reveal new physics in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b="1" dirty="0"/>
              <a:t>ultra-high electromagnetic field environments</a:t>
            </a:r>
            <a:r>
              <a:rPr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In accelerator-based experiments, we collide </a:t>
            </a:r>
            <a:r>
              <a:rPr lang="en-US" altLang="ja-JP" b="1" dirty="0"/>
              <a:t>high-energy particles at low density</a:t>
            </a:r>
            <a:r>
              <a:rPr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In contrast, laser-based systems collide </a:t>
            </a:r>
            <a:r>
              <a:rPr lang="en-US" altLang="ja-JP" b="1" dirty="0"/>
              <a:t>low-energy photons at extremely high density</a:t>
            </a:r>
            <a:r>
              <a:rPr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We expect that </a:t>
            </a:r>
            <a:r>
              <a:rPr lang="en-US" altLang="ja-JP" b="1" dirty="0"/>
              <a:t>new physics may appear</a:t>
            </a:r>
            <a:r>
              <a:rPr lang="en-US" altLang="ja-JP" dirty="0"/>
              <a:t> in this high-density environment.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Therefore, our goal is 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Clarify the structure of laser-driven nuclear reactions through precise analysis of γ-rays emitted from laser plasma.</a:t>
            </a:r>
          </a:p>
          <a:p>
            <a:r>
              <a:rPr lang="en-US" altLang="ja-JP" dirty="0"/>
              <a:t>This figure shows various reaction channels in the plasma,</a:t>
            </a:r>
            <a:br>
              <a:rPr lang="en-US" altLang="ja-JP" dirty="0"/>
            </a:br>
            <a:r>
              <a:rPr lang="en-US" altLang="ja-JP" dirty="0"/>
              <a:t>and in this work, we focus on precisely measuring </a:t>
            </a:r>
            <a:r>
              <a:rPr lang="en-US" altLang="ja-JP" b="1" dirty="0"/>
              <a:t>this part</a:t>
            </a:r>
            <a:r>
              <a:rPr lang="en-US" altLang="ja-JP" dirty="0"/>
              <a:t>.</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p>
          <a:p>
            <a:endParaRPr kumimoji="1" lang="ja-JP" altLang="en-US" dirty="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30</a:t>
            </a:fld>
            <a:endParaRPr kumimoji="1" lang="ja-JP" altLang="en-US"/>
          </a:p>
        </p:txBody>
      </p:sp>
    </p:spTree>
    <p:extLst>
      <p:ext uri="{BB962C8B-B14F-4D97-AF65-F5344CB8AC3E}">
        <p14:creationId xmlns:p14="http://schemas.microsoft.com/office/powerpoint/2010/main" val="39752006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However, direct measurements of γ-rays emitted from laser plasma have not yet been achieved.</a:t>
            </a:r>
            <a:endParaRPr kumimoji="1" lang="ja-JP" alt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There are mainly three challenges.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First, Signal pile-up due to a lot of radiations emitted in an extremely short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Second,</a:t>
            </a:r>
            <a:r>
              <a:rPr lang="ja-JP" altLang="en-US" sz="1200" dirty="0"/>
              <a:t> </a:t>
            </a:r>
            <a:r>
              <a:rPr lang="en-US" altLang="ja-JP" sz="1200" dirty="0"/>
              <a:t>Limited number of laser shots per day, making it difficult to obtain sufficient statistics.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Third, Shot-to-shot </a:t>
            </a:r>
            <a:r>
              <a:rPr lang="en-US" altLang="ja-JP" sz="1200" b="1" dirty="0"/>
              <a:t>variations</a:t>
            </a:r>
            <a:r>
              <a:rPr lang="en-US" altLang="ja-JP" sz="1200" dirty="0"/>
              <a:t> in laser characteristics.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To overcome these challenges, we use nuclear emulsion, which allow us to record a lot of radiations </a:t>
            </a:r>
            <a:r>
              <a:rPr lang="en-US" altLang="ja-JP" b="1" dirty="0"/>
              <a:t>without pile-up</a:t>
            </a:r>
            <a:r>
              <a:rPr lang="en-US" altLang="ja-JP" dirty="0"/>
              <a:t> and </a:t>
            </a:r>
            <a:r>
              <a:rPr lang="en-US" altLang="ja-JP" b="1" dirty="0"/>
              <a:t>simultaneously detect particles at various positions</a:t>
            </a:r>
            <a:r>
              <a:rPr lang="en-US" altLang="ja-JP" dirty="0"/>
              <a:t> in a single laser shot.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By precisely detecting </a:t>
            </a:r>
            <a:r>
              <a:rPr lang="en-US" altLang="ja-JP" b="1" dirty="0"/>
              <a:t>electron–positron pairs</a:t>
            </a:r>
            <a:r>
              <a:rPr lang="en-US" altLang="ja-JP" dirty="0"/>
              <a:t> produced by γ-rays in the emulsion,</a:t>
            </a:r>
            <a:br>
              <a:rPr lang="en-US" altLang="ja-JP" dirty="0"/>
            </a:br>
            <a:r>
              <a:rPr lang="en-US" altLang="ja-JP" dirty="0"/>
              <a:t>we can measure  the γ-ray </a:t>
            </a:r>
            <a:r>
              <a:rPr lang="en-US" altLang="ja-JP" b="1" dirty="0"/>
              <a:t>energy, direction, and flux </a:t>
            </a:r>
            <a:r>
              <a:rPr lang="en-US" altLang="ja-JP" dirty="0"/>
              <a:t>directly.</a:t>
            </a:r>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dirty="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31</a:t>
            </a:fld>
            <a:endParaRPr kumimoji="1" lang="ja-JP" altLang="en-US"/>
          </a:p>
        </p:txBody>
      </p:sp>
    </p:spTree>
    <p:extLst>
      <p:ext uri="{BB962C8B-B14F-4D97-AF65-F5344CB8AC3E}">
        <p14:creationId xmlns:p14="http://schemas.microsoft.com/office/powerpoint/2010/main" val="32043208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D34F3-230E-6784-AEBF-866EA046821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8A291C-658B-79FB-CB30-D73517D73FD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24555D-FA1A-A3AB-9C2F-5008916BDD5A}"/>
              </a:ext>
            </a:extLst>
          </p:cNvPr>
          <p:cNvSpPr>
            <a:spLocks noGrp="1"/>
          </p:cNvSpPr>
          <p:nvPr>
            <p:ph type="body" idx="1"/>
          </p:nvPr>
        </p:nvSpPr>
        <p:spPr/>
        <p:txBody>
          <a:bodyPr/>
          <a:lstStyle/>
          <a:p>
            <a:r>
              <a:rPr lang="en-US" altLang="ja-JP" dirty="0"/>
              <a:t>Next, I will explain what is nuclear emulsion.</a:t>
            </a:r>
          </a:p>
          <a:p>
            <a:r>
              <a:rPr lang="en-US" altLang="ja-JP" dirty="0"/>
              <a:t>Nuclear emulsion is a type of photographic film that has long been used for particle detection.</a:t>
            </a:r>
          </a:p>
          <a:p>
            <a:r>
              <a:rPr lang="en-US" altLang="ja-JP" dirty="0"/>
              <a:t>Its strong point is its </a:t>
            </a:r>
            <a:r>
              <a:rPr lang="en-US" altLang="ja-JP" b="1" dirty="0"/>
              <a:t>ultra-high spatial resolution</a:t>
            </a:r>
            <a:r>
              <a:rPr kumimoji="1" lang="en-US" altLang="ja-JP" b="1" dirty="0"/>
              <a:t>,</a:t>
            </a:r>
            <a:endParaRPr kumimoji="1" lang="en-US" altLang="ja-JP" dirty="0"/>
          </a:p>
          <a:p>
            <a:r>
              <a:rPr lang="en-US" altLang="ja-JP" dirty="0"/>
              <a:t>which is determined by the size of </a:t>
            </a:r>
            <a:r>
              <a:rPr lang="en-US" altLang="ja-JP" dirty="0" err="1"/>
              <a:t>AgBr</a:t>
            </a:r>
            <a:r>
              <a:rPr lang="en-US" altLang="ja-JP" dirty="0"/>
              <a:t> crystals  — typically about </a:t>
            </a:r>
            <a:r>
              <a:rPr lang="en-US" altLang="ja-JP" b="1" dirty="0"/>
              <a:t>200 nm</a:t>
            </a:r>
            <a:r>
              <a:rPr lang="en-US" altLang="ja-JP" dirty="0"/>
              <a:t>.</a:t>
            </a:r>
          </a:p>
          <a:p>
            <a:r>
              <a:rPr kumimoji="1" lang="en-US" altLang="ja-JP" dirty="0"/>
              <a:t>Thanks to this high resolution, we can clearly separate individual tracks </a:t>
            </a:r>
          </a:p>
          <a:p>
            <a:r>
              <a:rPr kumimoji="1" lang="en-US" altLang="ja-JP" dirty="0"/>
              <a:t>even in ultra-high radiation environments.</a:t>
            </a:r>
          </a:p>
          <a:p>
            <a:endParaRPr kumimoji="1" lang="en-US" altLang="ja-JP" dirty="0"/>
          </a:p>
          <a:p>
            <a:r>
              <a:rPr lang="en-US" altLang="ja-JP" dirty="0"/>
              <a:t>Now, I will explain how nuclear emulsions work.</a:t>
            </a:r>
          </a:p>
          <a:p>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A nuclear emulsion consists of a </a:t>
            </a:r>
            <a:r>
              <a:rPr lang="en-US" altLang="ja-JP" b="1" dirty="0"/>
              <a:t>plastic base film</a:t>
            </a:r>
            <a:r>
              <a:rPr lang="en-US" altLang="ja-JP" dirty="0"/>
              <a:t> about </a:t>
            </a:r>
            <a:r>
              <a:rPr lang="en-US" altLang="ja-JP" b="1" dirty="0"/>
              <a:t>200 </a:t>
            </a:r>
            <a:r>
              <a:rPr lang="en-US" altLang="ja-JP" b="1" dirty="0" err="1"/>
              <a:t>μm</a:t>
            </a:r>
            <a:r>
              <a:rPr lang="en-US" altLang="ja-JP" dirty="0"/>
              <a:t> thick, coated with an </a:t>
            </a:r>
            <a:r>
              <a:rPr lang="en-US" altLang="ja-JP" b="1" dirty="0"/>
              <a:t>emulsion layer</a:t>
            </a:r>
            <a:r>
              <a:rPr lang="en-US" altLang="ja-JP" dirty="0"/>
              <a:t> about </a:t>
            </a:r>
            <a:r>
              <a:rPr lang="en-US" altLang="ja-JP" b="1" dirty="0"/>
              <a:t>80 </a:t>
            </a:r>
            <a:r>
              <a:rPr lang="en-US" altLang="ja-JP" b="1" dirty="0" err="1"/>
              <a:t>μm</a:t>
            </a:r>
            <a:r>
              <a:rPr lang="en-US" altLang="ja-JP" dirty="0"/>
              <a:t> thick.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The emulsion layer contains uniformly distributed </a:t>
            </a:r>
            <a:r>
              <a:rPr kumimoji="1" lang="en-US" altLang="ja-JP" dirty="0" err="1"/>
              <a:t>AgBr</a:t>
            </a:r>
            <a:r>
              <a:rPr kumimoji="1" lang="en-US" altLang="ja-JP" dirty="0"/>
              <a:t> crystals.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When a charged particle passes through the emulsion, ionization occurs and electrons are released.</a:t>
            </a:r>
            <a:endParaRPr kumimoji="1" lang="en-US" altLang="ja-JP" dirty="0"/>
          </a:p>
          <a:p>
            <a:r>
              <a:rPr lang="en-US" altLang="ja-JP" dirty="0"/>
              <a:t>These electrons are trapped by </a:t>
            </a:r>
            <a:r>
              <a:rPr lang="en-US" altLang="ja-JP" b="1" dirty="0"/>
              <a:t>Ag⁺ ions</a:t>
            </a:r>
            <a:r>
              <a:rPr lang="en-US" altLang="ja-JP" dirty="0"/>
              <a:t> in </a:t>
            </a:r>
            <a:r>
              <a:rPr lang="en-US" altLang="ja-JP" dirty="0" err="1"/>
              <a:t>AgBr</a:t>
            </a:r>
            <a:r>
              <a:rPr lang="en-US" altLang="ja-JP" dirty="0"/>
              <a:t> crystals, forming </a:t>
            </a:r>
            <a:r>
              <a:rPr lang="en-US" altLang="ja-JP" b="1" dirty="0"/>
              <a:t>Ag atoms</a:t>
            </a:r>
            <a:r>
              <a:rPr lang="en-US" altLang="ja-JP" dirty="0"/>
              <a:t>.</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When about four Ag atoms cluster together, they become stable and form a </a:t>
            </a:r>
            <a:r>
              <a:rPr lang="en-US" altLang="ja-JP" b="1" dirty="0"/>
              <a:t>latent image center</a:t>
            </a:r>
            <a:r>
              <a:rPr lang="en-US" altLang="ja-JP" dirty="0"/>
              <a:t>.</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During development and fixation, silver grains grow from these centers, resulting in visible grains of about </a:t>
            </a:r>
            <a:r>
              <a:rPr lang="en-US" altLang="ja-JP" b="1" dirty="0"/>
              <a:t>200 nm</a:t>
            </a:r>
            <a:r>
              <a:rPr lang="en-US" altLang="ja-JP" dirty="0"/>
              <a:t> in size.</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Here is an example of actual particle tracks in emulsion.</a:t>
            </a:r>
            <a:endParaRPr kumimoji="1" lang="en-US" altLang="ja-JP" dirty="0"/>
          </a:p>
          <a:p>
            <a:endParaRPr kumimoji="1" lang="en-US" altLang="ja-JP" dirty="0"/>
          </a:p>
          <a:p>
            <a:endParaRPr kumimoji="1" lang="en-US" altLang="ja-JP" dirty="0"/>
          </a:p>
          <a:p>
            <a:endParaRPr lang="en-US" altLang="ja-JP" dirty="0"/>
          </a:p>
          <a:p>
            <a:endParaRPr lang="en-US" altLang="ja-JP" dirty="0"/>
          </a:p>
          <a:p>
            <a:endParaRPr lang="en-US" altLang="ja-JP" dirty="0"/>
          </a:p>
          <a:p>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A nuclear emulsion consists of a </a:t>
            </a:r>
            <a:r>
              <a:rPr lang="en-US" altLang="ja-JP" b="1" dirty="0"/>
              <a:t>plastic base film</a:t>
            </a:r>
            <a:r>
              <a:rPr lang="en-US" altLang="ja-JP" dirty="0"/>
              <a:t> about </a:t>
            </a:r>
            <a:r>
              <a:rPr lang="en-US" altLang="ja-JP" b="1" dirty="0"/>
              <a:t>200 </a:t>
            </a:r>
            <a:r>
              <a:rPr lang="en-US" altLang="ja-JP" b="1" dirty="0" err="1"/>
              <a:t>μm</a:t>
            </a:r>
            <a:r>
              <a:rPr lang="en-US" altLang="ja-JP" dirty="0"/>
              <a:t> thick, coated with an </a:t>
            </a:r>
            <a:r>
              <a:rPr lang="en-US" altLang="ja-JP" b="1" dirty="0"/>
              <a:t>emulsion layer</a:t>
            </a:r>
            <a:r>
              <a:rPr lang="en-US" altLang="ja-JP" dirty="0"/>
              <a:t> about </a:t>
            </a:r>
            <a:r>
              <a:rPr lang="en-US" altLang="ja-JP" b="1" dirty="0"/>
              <a:t>80 </a:t>
            </a:r>
            <a:r>
              <a:rPr lang="en-US" altLang="ja-JP" b="1" dirty="0" err="1"/>
              <a:t>μm</a:t>
            </a:r>
            <a:r>
              <a:rPr lang="en-US" altLang="ja-JP" dirty="0"/>
              <a:t> thick.</a:t>
            </a:r>
          </a:p>
          <a:p>
            <a:r>
              <a:rPr kumimoji="1" lang="ja-JP" altLang="en-US" dirty="0"/>
              <a:t>エマルションはこのようにプラスチックでできた</a:t>
            </a:r>
            <a:r>
              <a:rPr kumimoji="1" lang="en-US" altLang="ja-JP" dirty="0"/>
              <a:t>200μm</a:t>
            </a:r>
            <a:r>
              <a:rPr kumimoji="1" lang="ja-JP" altLang="en-US" dirty="0"/>
              <a:t>厚のベースフィルムに、</a:t>
            </a:r>
            <a:r>
              <a:rPr kumimoji="1" lang="en-US" altLang="ja-JP" dirty="0"/>
              <a:t>80μm</a:t>
            </a:r>
            <a:r>
              <a:rPr kumimoji="1" lang="ja-JP" altLang="en-US" dirty="0"/>
              <a:t>ほどの厚さで乳剤を塗布したものです。</a:t>
            </a:r>
            <a:endParaRPr kumimoji="1" lang="en-US" altLang="ja-JP" dirty="0"/>
          </a:p>
          <a:p>
            <a:r>
              <a:rPr kumimoji="1" lang="en-US" altLang="ja-JP" dirty="0"/>
              <a:t>The emulsion layer contains uniformly distributed </a:t>
            </a:r>
            <a:r>
              <a:rPr kumimoji="1" lang="en-US" altLang="ja-JP" dirty="0" err="1"/>
              <a:t>AgBr</a:t>
            </a:r>
            <a:r>
              <a:rPr kumimoji="1" lang="en-US" altLang="ja-JP" dirty="0"/>
              <a:t> crystals.</a:t>
            </a:r>
          </a:p>
          <a:p>
            <a:r>
              <a:rPr kumimoji="1" lang="ja-JP" altLang="en-US" dirty="0"/>
              <a:t>乳剤には極小の臭化銀の結晶が均一に並んでいます。</a:t>
            </a:r>
            <a:endParaRPr kumimoji="1" lang="en-US" altLang="ja-JP" dirty="0"/>
          </a:p>
          <a:p>
            <a:r>
              <a:rPr lang="en-US" altLang="ja-JP" dirty="0"/>
              <a:t>When a charged particle passes through the emulsion, ionization occurs and electrons are released.</a:t>
            </a:r>
            <a:endParaRPr kumimoji="1" lang="en-US" altLang="ja-JP" dirty="0"/>
          </a:p>
          <a:p>
            <a:r>
              <a:rPr kumimoji="1" lang="ja-JP" altLang="en-US" dirty="0"/>
              <a:t>フィルムに荷電粒子が通過すると電離により電子がはじかれます。</a:t>
            </a:r>
            <a:endParaRPr kumimoji="1" lang="en-US" altLang="ja-JP" dirty="0"/>
          </a:p>
          <a:p>
            <a:r>
              <a:rPr lang="en-US" altLang="ja-JP" dirty="0"/>
              <a:t>These electrons are trapped by </a:t>
            </a:r>
            <a:r>
              <a:rPr lang="en-US" altLang="ja-JP" b="1" dirty="0"/>
              <a:t>Ag⁺ ions</a:t>
            </a:r>
            <a:r>
              <a:rPr lang="en-US" altLang="ja-JP" dirty="0"/>
              <a:t> in </a:t>
            </a:r>
            <a:r>
              <a:rPr lang="en-US" altLang="ja-JP" dirty="0" err="1"/>
              <a:t>AgBr</a:t>
            </a:r>
            <a:r>
              <a:rPr lang="en-US" altLang="ja-JP" dirty="0"/>
              <a:t> crystals, forming </a:t>
            </a:r>
            <a:r>
              <a:rPr lang="en-US" altLang="ja-JP" b="1" dirty="0"/>
              <a:t>Ag atoms</a:t>
            </a:r>
            <a:r>
              <a:rPr lang="en-US" altLang="ja-JP" dirty="0"/>
              <a:t>.</a:t>
            </a:r>
            <a:endParaRPr kumimoji="1" lang="en-US" altLang="ja-JP" dirty="0"/>
          </a:p>
          <a:p>
            <a:r>
              <a:rPr kumimoji="1" lang="ja-JP" altLang="en-US" dirty="0"/>
              <a:t>この電子が</a:t>
            </a:r>
            <a:r>
              <a:rPr kumimoji="1" lang="en-US" altLang="ja-JP" dirty="0" err="1"/>
              <a:t>AgBr</a:t>
            </a:r>
            <a:r>
              <a:rPr kumimoji="1" lang="ja-JP" altLang="en-US" dirty="0"/>
              <a:t>結晶内の</a:t>
            </a:r>
            <a:r>
              <a:rPr kumimoji="1" lang="en-US" altLang="ja-JP" dirty="0"/>
              <a:t>Ag+</a:t>
            </a:r>
            <a:r>
              <a:rPr kumimoji="1" lang="ja-JP" altLang="en-US" dirty="0"/>
              <a:t>にトラップされて、</a:t>
            </a:r>
            <a:r>
              <a:rPr kumimoji="1" lang="en-US" altLang="ja-JP" dirty="0"/>
              <a:t>Ag+</a:t>
            </a:r>
            <a:r>
              <a:rPr kumimoji="1" lang="ja-JP" altLang="en-US" dirty="0"/>
              <a:t>は</a:t>
            </a:r>
            <a:r>
              <a:rPr kumimoji="1" lang="en-US" altLang="ja-JP" dirty="0"/>
              <a:t>Ag</a:t>
            </a:r>
            <a:r>
              <a:rPr kumimoji="1" lang="ja-JP" altLang="en-US" dirty="0"/>
              <a:t>になります。</a:t>
            </a:r>
            <a:endParaRPr kumimoji="1" lang="en-US" altLang="ja-JP" dirty="0"/>
          </a:p>
          <a:p>
            <a:r>
              <a:rPr lang="en-US" altLang="ja-JP" dirty="0"/>
              <a:t>When about four Ag atoms cluster together, they become stable and form a </a:t>
            </a:r>
            <a:r>
              <a:rPr lang="en-US" altLang="ja-JP" b="1" dirty="0"/>
              <a:t>latent image center</a:t>
            </a:r>
            <a:r>
              <a:rPr lang="en-US" altLang="ja-JP" dirty="0"/>
              <a:t>.</a:t>
            </a:r>
            <a:endParaRPr kumimoji="1" lang="en-US" altLang="ja-JP" dirty="0"/>
          </a:p>
          <a:p>
            <a:r>
              <a:rPr kumimoji="1" lang="ja-JP" altLang="en-US" dirty="0"/>
              <a:t>この</a:t>
            </a:r>
            <a:r>
              <a:rPr kumimoji="1" lang="en-US" altLang="ja-JP" dirty="0"/>
              <a:t>Ag</a:t>
            </a:r>
            <a:r>
              <a:rPr kumimoji="1" lang="ja-JP" altLang="en-US" dirty="0"/>
              <a:t>原子が</a:t>
            </a:r>
            <a:r>
              <a:rPr kumimoji="1" lang="en-US" altLang="ja-JP" dirty="0"/>
              <a:t>4</a:t>
            </a:r>
            <a:r>
              <a:rPr kumimoji="1" lang="ja-JP" altLang="en-US" dirty="0"/>
              <a:t>つほど固まると安定に存在するようになります。</a:t>
            </a:r>
            <a:endParaRPr kumimoji="1" lang="en-US" altLang="ja-JP" dirty="0"/>
          </a:p>
          <a:p>
            <a:r>
              <a:rPr lang="en-US" altLang="ja-JP" dirty="0"/>
              <a:t>During development and fixation, silver grains grow from these centers, resulting in visible grains of about </a:t>
            </a:r>
            <a:r>
              <a:rPr lang="en-US" altLang="ja-JP" b="1" dirty="0"/>
              <a:t>200 nm</a:t>
            </a:r>
            <a:r>
              <a:rPr lang="en-US" altLang="ja-JP" dirty="0"/>
              <a:t> in size.</a:t>
            </a:r>
            <a:endParaRPr kumimoji="1" lang="en-US" altLang="ja-JP" dirty="0"/>
          </a:p>
          <a:p>
            <a:r>
              <a:rPr kumimoji="1" lang="ja-JP" altLang="en-US" dirty="0"/>
              <a:t>そこに現像や定着の作業をすることで、この</a:t>
            </a:r>
            <a:r>
              <a:rPr kumimoji="1" lang="en-US" altLang="ja-JP" dirty="0"/>
              <a:t>Ag</a:t>
            </a:r>
            <a:r>
              <a:rPr kumimoji="1" lang="ja-JP" altLang="en-US" dirty="0"/>
              <a:t>原子の塊を起点に</a:t>
            </a:r>
            <a:r>
              <a:rPr kumimoji="1" lang="en-US" altLang="ja-JP" dirty="0"/>
              <a:t>Ag</a:t>
            </a:r>
            <a:r>
              <a:rPr kumimoji="1" lang="ja-JP" altLang="en-US" dirty="0"/>
              <a:t>の塊が生まれます。その大きさは</a:t>
            </a:r>
            <a:r>
              <a:rPr kumimoji="1" lang="en-US" altLang="ja-JP" dirty="0"/>
              <a:t>200nm</a:t>
            </a:r>
            <a:r>
              <a:rPr kumimoji="1" lang="ja-JP" altLang="en-US" dirty="0"/>
              <a:t>ほどです。</a:t>
            </a:r>
            <a:endParaRPr kumimoji="1" lang="en-US" altLang="ja-JP" dirty="0"/>
          </a:p>
          <a:p>
            <a:r>
              <a:rPr lang="en-US" altLang="ja-JP" dirty="0"/>
              <a:t>Here is an example of actual particle tracks in emulsion</a:t>
            </a:r>
            <a:endParaRPr kumimoji="1" lang="en-US" altLang="ja-JP" dirty="0"/>
          </a:p>
          <a:p>
            <a:r>
              <a:rPr kumimoji="1" lang="ja-JP" altLang="en-US" dirty="0"/>
              <a:t>実際のトラックの様子はこれです。</a:t>
            </a:r>
            <a:r>
              <a:rPr kumimoji="1" lang="en-US" altLang="ja-JP" dirty="0"/>
              <a:t>(</a:t>
            </a:r>
            <a:r>
              <a:rPr kumimoji="1" lang="ja-JP" altLang="en-US" dirty="0"/>
              <a:t>図</a:t>
            </a:r>
            <a:r>
              <a:rPr kumimoji="1" lang="en-US" altLang="ja-JP" dirty="0"/>
              <a:t>)</a:t>
            </a:r>
          </a:p>
          <a:p>
            <a:endParaRPr kumimoji="1" lang="en-US" altLang="ja-JP" dirty="0"/>
          </a:p>
        </p:txBody>
      </p:sp>
      <p:sp>
        <p:nvSpPr>
          <p:cNvPr id="4" name="スライド番号プレースホルダー 3">
            <a:extLst>
              <a:ext uri="{FF2B5EF4-FFF2-40B4-BE49-F238E27FC236}">
                <a16:creationId xmlns:a16="http://schemas.microsoft.com/office/drawing/2014/main" id="{AA56BE94-AEDA-56C5-A1C7-272C1F35918B}"/>
              </a:ext>
            </a:extLst>
          </p:cNvPr>
          <p:cNvSpPr>
            <a:spLocks noGrp="1"/>
          </p:cNvSpPr>
          <p:nvPr>
            <p:ph type="sldNum" sz="quarter" idx="5"/>
          </p:nvPr>
        </p:nvSpPr>
        <p:spPr/>
        <p:txBody>
          <a:bodyPr/>
          <a:lstStyle/>
          <a:p>
            <a:fld id="{50B6F3A7-6E2E-4648-87BC-C994461E0C25}" type="slidenum">
              <a:rPr kumimoji="1" lang="ja-JP" altLang="en-US" smtClean="0"/>
              <a:t>32</a:t>
            </a:fld>
            <a:endParaRPr kumimoji="1" lang="ja-JP" altLang="en-US"/>
          </a:p>
        </p:txBody>
      </p:sp>
    </p:spTree>
    <p:extLst>
      <p:ext uri="{BB962C8B-B14F-4D97-AF65-F5344CB8AC3E}">
        <p14:creationId xmlns:p14="http://schemas.microsoft.com/office/powerpoint/2010/main" val="27914454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Once tracks are recorded in the emulsion,</a:t>
            </a:r>
            <a:br>
              <a:rPr lang="en-US" altLang="ja-JP" dirty="0"/>
            </a:br>
            <a:r>
              <a:rPr lang="en-US" altLang="ja-JP" dirty="0"/>
              <a:t>the films </a:t>
            </a:r>
            <a:r>
              <a:rPr lang="en-US" altLang="ja-JP" b="1" dirty="0"/>
              <a:t>must be scanned and digitized</a:t>
            </a:r>
            <a:r>
              <a:rPr lang="en-US" altLang="ja-JP" dirty="0"/>
              <a:t> for data analysis.</a:t>
            </a:r>
          </a:p>
          <a:p>
            <a:endParaRPr lang="en-US" altLang="ja-JP" dirty="0"/>
          </a:p>
          <a:p>
            <a:r>
              <a:rPr lang="en-US" altLang="ja-JP" dirty="0"/>
              <a:t>We use </a:t>
            </a:r>
            <a:r>
              <a:rPr lang="en-US" altLang="ja-JP" b="1" dirty="0"/>
              <a:t>HST-2 (Hyper Track Selector-2).</a:t>
            </a:r>
            <a:br>
              <a:rPr lang="en-US" altLang="ja-JP" dirty="0"/>
            </a:br>
            <a:r>
              <a:rPr lang="en-US" altLang="ja-JP" dirty="0"/>
              <a:t>This is the </a:t>
            </a:r>
            <a:r>
              <a:rPr lang="en-US" altLang="ja-JP" b="1" dirty="0"/>
              <a:t>world’s fastest nuclear-emulsion scanning system</a:t>
            </a:r>
            <a:r>
              <a:rPr lang="en-US" altLang="ja-JP" dirty="0"/>
              <a:t>, developed at </a:t>
            </a:r>
            <a:r>
              <a:rPr lang="en-US" altLang="ja-JP" b="1" dirty="0"/>
              <a:t>Nagoya University (F-Lab)</a:t>
            </a:r>
            <a:r>
              <a:rPr lang="en-US" altLang="ja-JP" dirty="0"/>
              <a:t>.</a:t>
            </a:r>
          </a:p>
          <a:p>
            <a:endParaRPr lang="en-US" altLang="ja-JP" sz="1200" dirty="0">
              <a:solidFill>
                <a:srgbClr val="000000"/>
              </a:solidFill>
            </a:endParaRPr>
          </a:p>
          <a:p>
            <a:r>
              <a:rPr lang="en-US" altLang="ja-JP" dirty="0"/>
              <a:t>Now, I will briefly explain the scanning.</a:t>
            </a:r>
          </a:p>
          <a:p>
            <a:r>
              <a:rPr lang="en-US" altLang="ja-JP" dirty="0"/>
              <a:t>First, the system captures a series of images while shifting the focal plane through the emulsion depth.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Then, Obtain GRAINs (These are silver crystals) through binarization. </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By linking the GRAINs,</a:t>
            </a:r>
            <a:r>
              <a:rPr lang="en-US" altLang="ja-JP" b="1" dirty="0"/>
              <a:t> </a:t>
            </a:r>
            <a:r>
              <a:rPr lang="en-US" altLang="ja-JP" b="1" dirty="0" err="1"/>
              <a:t>microtracks</a:t>
            </a:r>
            <a:r>
              <a:rPr lang="en-US" altLang="ja-JP" dirty="0"/>
              <a:t> are created within each emulsion layer.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Next, the </a:t>
            </a:r>
            <a:r>
              <a:rPr lang="en-US" altLang="ja-JP" dirty="0" err="1"/>
              <a:t>microtracks</a:t>
            </a:r>
            <a:r>
              <a:rPr lang="en-US" altLang="ja-JP" dirty="0"/>
              <a:t> on the front and back sides are connected to form a </a:t>
            </a:r>
            <a:r>
              <a:rPr lang="en-US" altLang="ja-JP" b="1" dirty="0"/>
              <a:t>base track</a:t>
            </a:r>
            <a:r>
              <a:rPr lang="en-US" altLang="ja-JP" dirty="0"/>
              <a:t>.</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The </a:t>
            </a:r>
            <a:r>
              <a:rPr kumimoji="1" lang="en-US" altLang="ja-JP" dirty="0" err="1"/>
              <a:t>basetrack</a:t>
            </a:r>
            <a:r>
              <a:rPr kumimoji="1" lang="ja-JP" altLang="en-US" dirty="0"/>
              <a:t> </a:t>
            </a:r>
            <a:r>
              <a:rPr lang="en-US" altLang="ja-JP" sz="1200" dirty="0"/>
              <a:t>contain information such as position, angle, and </a:t>
            </a:r>
            <a:r>
              <a:rPr lang="en-US" altLang="ja-JP" sz="1200" u="none" dirty="0"/>
              <a:t>pulse height (pulse height is </a:t>
            </a:r>
            <a:r>
              <a:rPr lang="en-US" altLang="ja-JP" sz="1200" dirty="0"/>
              <a:t>how many GRAINs are connected</a:t>
            </a:r>
            <a:r>
              <a:rPr lang="en-US" altLang="ja-JP" sz="1200" u="sng"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B</a:t>
            </a:r>
            <a:r>
              <a:rPr lang="en-US" altLang="ja-JP" dirty="0"/>
              <a:t>y stacking multiple emulsion layers and connecting base tracks,</a:t>
            </a:r>
          </a:p>
          <a:p>
            <a:r>
              <a:rPr lang="en-US" altLang="ja-JP" dirty="0"/>
              <a:t>we can reconstruct </a:t>
            </a:r>
            <a:r>
              <a:rPr lang="en-US" altLang="ja-JP" b="1" dirty="0"/>
              <a:t>3D particle trajectories</a:t>
            </a:r>
            <a:r>
              <a:rPr lang="en-US" altLang="ja-JP" dirty="0"/>
              <a:t>.</a:t>
            </a:r>
            <a:endParaRPr lang="en-US" altLang="ja-JP" sz="1200" dirty="0"/>
          </a:p>
          <a:p>
            <a:r>
              <a:rPr lang="en-US" altLang="ja-JP" dirty="0"/>
              <a:t>Finally,  </a:t>
            </a:r>
            <a:r>
              <a:rPr lang="en-US" altLang="ja-JP" sz="1200" dirty="0"/>
              <a:t>By applying cuts to the digitized 3D tracks, we extract only the desired particle tracks.</a:t>
            </a:r>
            <a:endParaRPr kumimoji="1" lang="en-US" altLang="ja-JP" dirty="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34</a:t>
            </a:fld>
            <a:endParaRPr kumimoji="1" lang="ja-JP" altLang="en-US"/>
          </a:p>
        </p:txBody>
      </p:sp>
    </p:spTree>
    <p:extLst>
      <p:ext uri="{BB962C8B-B14F-4D97-AF65-F5344CB8AC3E}">
        <p14:creationId xmlns:p14="http://schemas.microsoft.com/office/powerpoint/2010/main" val="6940043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In summary,</a:t>
            </a:r>
          </a:p>
          <a:p>
            <a:r>
              <a:rPr lang="en-US" altLang="ja-JP" sz="1200" dirty="0"/>
              <a:t>We aim to </a:t>
            </a:r>
            <a:r>
              <a:rPr lang="en-US" altLang="ja-JP" sz="1200" b="1" dirty="0"/>
              <a:t>directly measure γ-rays</a:t>
            </a:r>
            <a:r>
              <a:rPr lang="en-US" altLang="ja-JP" sz="1200" dirty="0"/>
              <a:t> generated from laser-produced plasmas.</a:t>
            </a:r>
          </a:p>
          <a:p>
            <a:r>
              <a:rPr lang="en-US" altLang="ja-JP" sz="1200" dirty="0"/>
              <a:t>And we employ </a:t>
            </a:r>
            <a:r>
              <a:rPr lang="en-US" altLang="ja-JP" sz="1200" b="1" dirty="0"/>
              <a:t>nuclear emulsion detectors</a:t>
            </a:r>
            <a:r>
              <a:rPr lang="en-US" altLang="ja-JP" sz="1200" dirty="0"/>
              <a:t> with high spatial resolution to overcome pile-up and track identification challenges.</a:t>
            </a:r>
          </a:p>
          <a:p>
            <a:endParaRPr kumimoji="1" lang="en-US" altLang="ja-JP" sz="1200" dirty="0"/>
          </a:p>
          <a:p>
            <a:r>
              <a:rPr lang="en-US" altLang="ja-JP" dirty="0"/>
              <a:t>For future work</a:t>
            </a:r>
          </a:p>
          <a:p>
            <a:r>
              <a:rPr kumimoji="1" lang="en-US" altLang="ja-JP" dirty="0"/>
              <a:t>First, we will scan the emulsions used in the experiment to identify electron–positron pair production events</a:t>
            </a:r>
          </a:p>
          <a:p>
            <a:r>
              <a:rPr kumimoji="1" lang="en-US" altLang="ja-JP" dirty="0"/>
              <a:t>Next, we will calibrate the efficiency and momentum resolution for low-momentum electrons</a:t>
            </a:r>
          </a:p>
          <a:p>
            <a:r>
              <a:rPr lang="en-US" altLang="ja-JP" dirty="0"/>
              <a:t>Finally, we will i</a:t>
            </a:r>
            <a:r>
              <a:rPr kumimoji="1" lang="en-US" altLang="ja-JP" dirty="0"/>
              <a:t>mprove the precision of γ-ray energy and flux measurements</a:t>
            </a:r>
          </a:p>
          <a:p>
            <a:endParaRPr kumimoji="1" lang="en-US" altLang="ja-JP" dirty="0"/>
          </a:p>
          <a:p>
            <a:r>
              <a:rPr kumimoji="1" lang="en-US" altLang="ja-JP" dirty="0"/>
              <a:t>That’s all.</a:t>
            </a:r>
          </a:p>
          <a:p>
            <a:r>
              <a:rPr lang="en-US" altLang="ja-JP" dirty="0"/>
              <a:t>Thank you for your attention.</a:t>
            </a:r>
            <a:endParaRPr kumimoji="1" lang="en-US" altLang="ja-JP" dirty="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35</a:t>
            </a:fld>
            <a:endParaRPr kumimoji="1" lang="ja-JP" altLang="en-US"/>
          </a:p>
        </p:txBody>
      </p:sp>
    </p:spTree>
    <p:extLst>
      <p:ext uri="{BB962C8B-B14F-4D97-AF65-F5344CB8AC3E}">
        <p14:creationId xmlns:p14="http://schemas.microsoft.com/office/powerpoint/2010/main" val="7964372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36</a:t>
            </a:fld>
            <a:endParaRPr kumimoji="1" lang="ja-JP" altLang="en-US"/>
          </a:p>
        </p:txBody>
      </p:sp>
    </p:spTree>
    <p:extLst>
      <p:ext uri="{BB962C8B-B14F-4D97-AF65-F5344CB8AC3E}">
        <p14:creationId xmlns:p14="http://schemas.microsoft.com/office/powerpoint/2010/main" val="3523882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dirty="0"/>
              <a:t>When a solid target is irradiated with a high-intensity laser,</a:t>
            </a:r>
          </a:p>
          <a:p>
            <a:r>
              <a:rPr lang="en" altLang="ja-JP" b="0" dirty="0"/>
              <a:t>the surface turns into plasma, </a:t>
            </a:r>
          </a:p>
          <a:p>
            <a:r>
              <a:rPr lang="en" altLang="ja-JP" b="0" dirty="0"/>
              <a:t>which induces a variety of nuclear and particle reactions.</a:t>
            </a:r>
          </a:p>
          <a:p>
            <a:endParaRPr lang="en" altLang="ja-JP" b="0" dirty="0"/>
          </a:p>
          <a:p>
            <a:r>
              <a:rPr lang="en" altLang="ja-JP" b="0" dirty="0"/>
              <a:t>As you can see, laser-plasmas create highly diverse and complex environments where various phenomena take place.</a:t>
            </a:r>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3</a:t>
            </a:fld>
            <a:endParaRPr kumimoji="1" lang="ja-JP" altLang="en-US"/>
          </a:p>
        </p:txBody>
      </p:sp>
    </p:spTree>
    <p:extLst>
      <p:ext uri="{BB962C8B-B14F-4D97-AF65-F5344CB8AC3E}">
        <p14:creationId xmlns:p14="http://schemas.microsoft.com/office/powerpoint/2010/main" val="1258896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 altLang="ja-JP" sz="1200" b="0" kern="1200" dirty="0">
                <a:solidFill>
                  <a:schemeClr val="tx1"/>
                </a:solidFill>
                <a:effectLst/>
                <a:latin typeface="+mn-lt"/>
                <a:ea typeface="+mn-ea"/>
                <a:cs typeface="+mn-cs"/>
              </a:rPr>
              <a:t>As a known fact of laser-plasma, we have two key aspects.</a:t>
            </a:r>
          </a:p>
          <a:p>
            <a:r>
              <a:rPr kumimoji="1" lang="en" altLang="ja-JP" sz="1200" b="0" kern="1200" dirty="0">
                <a:solidFill>
                  <a:schemeClr val="tx1"/>
                </a:solidFill>
                <a:effectLst/>
                <a:latin typeface="+mn-lt"/>
                <a:ea typeface="+mn-ea"/>
                <a:cs typeface="+mn-cs"/>
              </a:rPr>
              <a:t>On the "In" side, the focusing intensity reaches </a:t>
            </a:r>
            <a:r>
              <a:rPr kumimoji="1" lang="en-US" altLang="ja-JP" b="0" dirty="0"/>
              <a:t>10 to the 22 watt par square cm ,</a:t>
            </a:r>
            <a:r>
              <a:rPr kumimoji="1" lang="en" altLang="ja-JP" sz="1200" b="0" kern="1200" dirty="0">
                <a:solidFill>
                  <a:schemeClr val="tx1"/>
                </a:solidFill>
                <a:effectLst/>
                <a:latin typeface="+mn-lt"/>
                <a:ea typeface="+mn-ea"/>
                <a:cs typeface="+mn-cs"/>
              </a:rPr>
              <a:t>which corresponds to a ponderomotive energy of 43.1 MeV.</a:t>
            </a:r>
          </a:p>
          <a:p>
            <a:r>
              <a:rPr kumimoji="1" lang="en" altLang="ja-JP" sz="1200" b="0" kern="1200" dirty="0">
                <a:solidFill>
                  <a:schemeClr val="tx1"/>
                </a:solidFill>
                <a:effectLst/>
                <a:latin typeface="+mn-lt"/>
                <a:ea typeface="+mn-ea"/>
                <a:cs typeface="+mn-cs"/>
              </a:rPr>
              <a:t>On the "Out" side, electrons are observed at tens of MeV.</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Therefore, nuclear reactions are expected to occur within the laser plasma.</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Now, why are laser-driven nuclear reactions so significant?</a:t>
            </a:r>
          </a:p>
          <a:p>
            <a:r>
              <a:rPr kumimoji="1" lang="en" altLang="ja-JP" sz="1200" b="0" kern="1200" dirty="0">
                <a:solidFill>
                  <a:schemeClr val="tx1"/>
                </a:solidFill>
                <a:effectLst/>
                <a:latin typeface="+mn-lt"/>
                <a:ea typeface="+mn-ea"/>
                <a:cs typeface="+mn-cs"/>
              </a:rPr>
              <a:t>First, they offer a unique approach compared to accelerator-based experiments.</a:t>
            </a:r>
          </a:p>
          <a:p>
            <a:r>
              <a:rPr kumimoji="1" lang="en" altLang="ja-JP" sz="1200" b="0" kern="1200" dirty="0">
                <a:solidFill>
                  <a:schemeClr val="tx1"/>
                </a:solidFill>
                <a:effectLst/>
                <a:latin typeface="+mn-lt"/>
                <a:ea typeface="+mn-ea"/>
                <a:cs typeface="+mn-cs"/>
              </a:rPr>
              <a:t>While accelerators collide high-energy particles at low density, lasers collide low-energy photons at high density.</a:t>
            </a:r>
          </a:p>
          <a:p>
            <a:r>
              <a:rPr kumimoji="1" lang="en" altLang="ja-JP" sz="1200" b="0" kern="1200" dirty="0">
                <a:solidFill>
                  <a:schemeClr val="tx1"/>
                </a:solidFill>
                <a:effectLst/>
                <a:latin typeface="+mn-lt"/>
                <a:ea typeface="+mn-ea"/>
                <a:cs typeface="+mn-cs"/>
              </a:rPr>
              <a:t>Second, they enable the observation of nuclear reactions in ultra-high electromagnetic fields.</a:t>
            </a:r>
          </a:p>
          <a:p>
            <a:r>
              <a:rPr kumimoji="1" lang="en" altLang="ja-JP" sz="1200" b="0" kern="1200" dirty="0">
                <a:solidFill>
                  <a:schemeClr val="tx1"/>
                </a:solidFill>
                <a:effectLst/>
                <a:latin typeface="+mn-lt"/>
                <a:ea typeface="+mn-ea"/>
                <a:cs typeface="+mn-cs"/>
              </a:rPr>
              <a:t>These are the reasons why laser-driven nuclear reactions are significant.</a:t>
            </a:r>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4</a:t>
            </a:fld>
            <a:endParaRPr kumimoji="1" lang="ja-JP" altLang="en-US"/>
          </a:p>
        </p:txBody>
      </p:sp>
    </p:spTree>
    <p:extLst>
      <p:ext uri="{BB962C8B-B14F-4D97-AF65-F5344CB8AC3E}">
        <p14:creationId xmlns:p14="http://schemas.microsoft.com/office/powerpoint/2010/main" val="1992887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dirty="0"/>
              <a:t>Therefore, our goal is to </a:t>
            </a:r>
          </a:p>
          <a:p>
            <a:r>
              <a:rPr lang="en" altLang="ja-JP" b="0" dirty="0"/>
              <a:t>Clarify the mechanism of laser-driven nuclear reactions </a:t>
            </a:r>
          </a:p>
          <a:p>
            <a:r>
              <a:rPr lang="en" altLang="ja-JP" b="0" dirty="0"/>
              <a:t>through the precise analysis of gamma-rays emitted from laser plasma.</a:t>
            </a:r>
            <a:endParaRPr kumimoji="1" lang="ja-JP" altLang="en-US" b="0"/>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5</a:t>
            </a:fld>
            <a:endParaRPr kumimoji="1" lang="ja-JP" altLang="en-US"/>
          </a:p>
        </p:txBody>
      </p:sp>
    </p:spTree>
    <p:extLst>
      <p:ext uri="{BB962C8B-B14F-4D97-AF65-F5344CB8AC3E}">
        <p14:creationId xmlns:p14="http://schemas.microsoft.com/office/powerpoint/2010/main" val="1820492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 altLang="ja-JP" sz="1200" b="0" kern="1200" dirty="0">
                <a:solidFill>
                  <a:schemeClr val="tx1"/>
                </a:solidFill>
                <a:effectLst/>
                <a:latin typeface="+mn-lt"/>
                <a:ea typeface="+mn-ea"/>
                <a:cs typeface="+mn-cs"/>
              </a:rPr>
              <a:t>However, direct measurements of gamma-rays emitted from laser plasma have not yet been achieved.</a:t>
            </a:r>
          </a:p>
          <a:p>
            <a:r>
              <a:rPr kumimoji="1" lang="en" altLang="ja-JP" sz="1200" b="0" kern="1200" dirty="0">
                <a:solidFill>
                  <a:schemeClr val="tx1"/>
                </a:solidFill>
                <a:effectLst/>
                <a:latin typeface="+mn-lt"/>
                <a:ea typeface="+mn-ea"/>
                <a:cs typeface="+mn-cs"/>
              </a:rPr>
              <a:t>This is due to the following three challenges:</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First, signal pile-up occurs </a:t>
            </a:r>
            <a:r>
              <a:rPr kumimoji="1" lang="en" altLang="ja-JP" sz="1200" b="1" kern="1200" dirty="0">
                <a:solidFill>
                  <a:schemeClr val="tx1"/>
                </a:solidFill>
                <a:effectLst/>
                <a:latin typeface="+mn-lt"/>
                <a:ea typeface="+mn-ea"/>
                <a:cs typeface="+mn-cs"/>
              </a:rPr>
              <a:t>because</a:t>
            </a:r>
            <a:r>
              <a:rPr kumimoji="1" lang="en" altLang="ja-JP" sz="1200" b="0" kern="1200" dirty="0">
                <a:solidFill>
                  <a:schemeClr val="tx1"/>
                </a:solidFill>
                <a:effectLst/>
                <a:latin typeface="+mn-lt"/>
                <a:ea typeface="+mn-ea"/>
                <a:cs typeface="+mn-cs"/>
              </a:rPr>
              <a:t> a lot of radiations is emitted in an extremely short time.</a:t>
            </a:r>
          </a:p>
          <a:p>
            <a:r>
              <a:rPr kumimoji="1" lang="en" altLang="ja-JP" sz="1200" b="0" kern="1200" dirty="0">
                <a:solidFill>
                  <a:schemeClr val="tx1"/>
                </a:solidFill>
                <a:effectLst/>
                <a:latin typeface="+mn-lt"/>
                <a:ea typeface="+mn-ea"/>
                <a:cs typeface="+mn-cs"/>
              </a:rPr>
              <a:t>Specifically, about 10^7 to 10^8 particles per square centimeter are emitted within a nanosecond order.</a:t>
            </a:r>
          </a:p>
          <a:p>
            <a:r>
              <a:rPr kumimoji="1" lang="en" altLang="ja-JP" sz="1200" b="0" kern="1200" dirty="0">
                <a:solidFill>
                  <a:schemeClr val="tx1"/>
                </a:solidFill>
                <a:effectLst/>
                <a:latin typeface="+mn-lt"/>
                <a:ea typeface="+mn-ea"/>
                <a:cs typeface="+mn-cs"/>
              </a:rPr>
              <a:t>Second, there is a limited number of laser shots available per day, making it difficult to obtain sufficient statistics.</a:t>
            </a:r>
          </a:p>
          <a:p>
            <a:r>
              <a:rPr kumimoji="1" lang="en" altLang="ja-JP" sz="1200" b="0" kern="1200" dirty="0">
                <a:solidFill>
                  <a:schemeClr val="tx1"/>
                </a:solidFill>
                <a:effectLst/>
                <a:latin typeface="+mn-lt"/>
                <a:ea typeface="+mn-ea"/>
                <a:cs typeface="+mn-cs"/>
              </a:rPr>
              <a:t>Third, the laser characteristics change from shot to shot.</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To overcome these challenges, our approach is </a:t>
            </a:r>
            <a:r>
              <a:rPr kumimoji="1" lang="en" altLang="ja-JP" sz="1200" b="1" kern="1200" dirty="0">
                <a:solidFill>
                  <a:schemeClr val="tx1"/>
                </a:solidFill>
                <a:effectLst/>
                <a:latin typeface="+mn-lt"/>
                <a:ea typeface="+mn-ea"/>
                <a:cs typeface="+mn-cs"/>
              </a:rPr>
              <a:t>using nuclear emulsion</a:t>
            </a:r>
            <a:r>
              <a:rPr kumimoji="1" lang="en" altLang="ja-JP" sz="1200" b="0" kern="1200" dirty="0">
                <a:solidFill>
                  <a:schemeClr val="tx1"/>
                </a:solidFill>
                <a:effectLst/>
                <a:latin typeface="+mn-lt"/>
                <a:ea typeface="+mn-ea"/>
                <a:cs typeface="+mn-cs"/>
              </a:rPr>
              <a:t>, emulsion is a detector with excellent spatial resolution.</a:t>
            </a:r>
          </a:p>
          <a:p>
            <a:r>
              <a:rPr kumimoji="1" lang="en" altLang="ja-JP" sz="1200" b="0" kern="1200" dirty="0">
                <a:solidFill>
                  <a:schemeClr val="tx1"/>
                </a:solidFill>
                <a:effectLst/>
                <a:latin typeface="+mn-lt"/>
                <a:ea typeface="+mn-ea"/>
                <a:cs typeface="+mn-cs"/>
              </a:rPr>
              <a:t>This allows us to record all radiation tracks from a single shot without any pile-up.</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By precisely detecting gamma-rays in the  emulsion, we can directly measure the gamma-ray energy, direction, and flux.</a:t>
            </a:r>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6</a:t>
            </a:fld>
            <a:endParaRPr kumimoji="1" lang="ja-JP" altLang="en-US"/>
          </a:p>
        </p:txBody>
      </p:sp>
    </p:spTree>
    <p:extLst>
      <p:ext uri="{BB962C8B-B14F-4D97-AF65-F5344CB8AC3E}">
        <p14:creationId xmlns:p14="http://schemas.microsoft.com/office/powerpoint/2010/main" val="1054193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Next, I will explain our experiment.</a:t>
            </a:r>
            <a:endParaRPr kumimoji="1" lang="en-US" altLang="ja-JP" dirty="0"/>
          </a:p>
          <a:p>
            <a:endParaRPr kumimoji="1" lang="en-US" altLang="ja-JP" dirty="0"/>
          </a:p>
          <a:p>
            <a:r>
              <a:rPr lang="en-US" altLang="ja-JP" dirty="0"/>
              <a:t>We used the </a:t>
            </a:r>
            <a:r>
              <a:rPr lang="en-US" altLang="ja-JP" b="1" dirty="0"/>
              <a:t>J-KAREN-P</a:t>
            </a:r>
            <a:r>
              <a:rPr lang="en-US" altLang="ja-JP" dirty="0"/>
              <a:t> petawatt laser system at </a:t>
            </a:r>
            <a:r>
              <a:rPr lang="en-US" altLang="ja-JP" b="1" dirty="0"/>
              <a:t>KPSI in Japan</a:t>
            </a:r>
            <a:r>
              <a:rPr lang="en-US" altLang="ja-JP" dirty="0"/>
              <a:t>.</a:t>
            </a:r>
          </a:p>
          <a:p>
            <a:r>
              <a:rPr kumimoji="1" lang="en-US" altLang="ja-JP" dirty="0"/>
              <a:t>KPSI is short for </a:t>
            </a:r>
            <a:r>
              <a:rPr lang="en" altLang="ja-JP" sz="1200" dirty="0"/>
              <a:t>Kansai Photon Science Institute</a:t>
            </a:r>
            <a:r>
              <a:rPr kumimoji="1" lang="en-US" altLang="ja-JP" sz="1200" b="0" i="0" kern="1200" dirty="0">
                <a:solidFill>
                  <a:schemeClr val="tx1"/>
                </a:solidFill>
                <a:effectLst/>
                <a:latin typeface="+mn-lt"/>
                <a:ea typeface="+mn-ea"/>
                <a:cs typeface="+mn-cs"/>
              </a:rPr>
              <a:t>.</a:t>
            </a:r>
            <a:endParaRPr kumimoji="1" lang="en-US" altLang="ja-JP" dirty="0"/>
          </a:p>
          <a:p>
            <a:r>
              <a:rPr kumimoji="1" lang="en-US" altLang="ja-JP" dirty="0"/>
              <a:t>This is laser property.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t>Wavelength</a:t>
            </a:r>
            <a:r>
              <a:rPr lang="ja-JP" altLang="en-US" sz="1200"/>
              <a:t>：</a:t>
            </a:r>
            <a:r>
              <a:rPr lang="en-US" altLang="ja-JP" sz="1200" dirty="0"/>
              <a:t>810 nm</a:t>
            </a:r>
          </a:p>
          <a:p>
            <a:r>
              <a:rPr lang="en-US" altLang="ja-JP" sz="1200" dirty="0"/>
              <a:t>Pulse energy</a:t>
            </a:r>
            <a:r>
              <a:rPr lang="ja-JP" altLang="en-US" sz="1200" dirty="0"/>
              <a:t>：</a:t>
            </a:r>
            <a:r>
              <a:rPr lang="en-US" altLang="ja-JP" sz="1200" dirty="0"/>
              <a:t>10 J</a:t>
            </a:r>
            <a:r>
              <a:rPr lang="ja-JP" altLang="en-US" sz="1200"/>
              <a:t>   </a:t>
            </a:r>
            <a:endParaRPr lang="en-US" altLang="ja-JP" sz="1200" dirty="0"/>
          </a:p>
          <a:p>
            <a:r>
              <a:rPr lang="en-US" altLang="ja-JP" sz="1200" dirty="0"/>
              <a:t>Pulse time length</a:t>
            </a:r>
            <a:r>
              <a:rPr lang="ja-JP" altLang="en-US" sz="1200" dirty="0"/>
              <a:t>：</a:t>
            </a:r>
            <a:r>
              <a:rPr lang="en-US" altLang="ja-JP" sz="1200" dirty="0"/>
              <a:t>30 fs</a:t>
            </a:r>
          </a:p>
          <a:p>
            <a:r>
              <a:rPr lang="en" altLang="ja-JP" dirty="0"/>
              <a:t>And the focus size is </a:t>
            </a:r>
            <a:r>
              <a:rPr kumimoji="1" lang="en" altLang="ja-JP" sz="1200" kern="1200" dirty="0">
                <a:solidFill>
                  <a:schemeClr val="tx1"/>
                </a:solidFill>
                <a:effectLst/>
                <a:latin typeface="+mn-lt"/>
                <a:ea typeface="+mn-ea"/>
                <a:cs typeface="+mn-cs"/>
              </a:rPr>
              <a:t>1 µm</a:t>
            </a:r>
            <a:r>
              <a:rPr lang="en" altLang="ja-JP" dirty="0"/>
              <a:t> in diameter.</a:t>
            </a:r>
          </a:p>
          <a:p>
            <a:r>
              <a:rPr lang="en" altLang="ja-JP" dirty="0"/>
              <a:t>This means the focusing intensity reaches </a:t>
            </a:r>
            <a:r>
              <a:rPr kumimoji="1" lang="en-US" altLang="ja-JP" dirty="0"/>
              <a:t>10 to the 22 watt par square of cm.</a:t>
            </a:r>
          </a:p>
          <a:p>
            <a:r>
              <a:rPr lang="en-US" altLang="ja-JP" sz="1200" dirty="0"/>
              <a:t>Repetition frequency</a:t>
            </a:r>
            <a:r>
              <a:rPr lang="ja-JP" altLang="en-US" sz="1200"/>
              <a:t>：</a:t>
            </a:r>
            <a:r>
              <a:rPr lang="en-US" altLang="ja-JP" sz="1200" dirty="0"/>
              <a:t>0.1 Hz</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7</a:t>
            </a:fld>
            <a:endParaRPr kumimoji="1" lang="ja-JP" altLang="en-US"/>
          </a:p>
        </p:txBody>
      </p:sp>
    </p:spTree>
    <p:extLst>
      <p:ext uri="{BB962C8B-B14F-4D97-AF65-F5344CB8AC3E}">
        <p14:creationId xmlns:p14="http://schemas.microsoft.com/office/powerpoint/2010/main" val="2259924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 altLang="ja-JP" b="0" dirty="0"/>
              <a:t>This diagram shows our experimental setup. </a:t>
            </a:r>
          </a:p>
          <a:p>
            <a:r>
              <a:rPr lang="en" altLang="ja-JP" b="0" dirty="0"/>
              <a:t>The laser, which is generated in the back room, is guided into the vacuum chamber and focused onto the target. </a:t>
            </a:r>
          </a:p>
          <a:p>
            <a:r>
              <a:rPr lang="en" altLang="ja-JP" b="0" dirty="0"/>
              <a:t>As for the detector, we placed it right here, outside of the vacuum chamber.</a:t>
            </a:r>
          </a:p>
        </p:txBody>
      </p:sp>
      <p:sp>
        <p:nvSpPr>
          <p:cNvPr id="4" name="スライド番号プレースホルダー 3"/>
          <p:cNvSpPr>
            <a:spLocks noGrp="1"/>
          </p:cNvSpPr>
          <p:nvPr>
            <p:ph type="sldNum" sz="quarter" idx="5"/>
          </p:nvPr>
        </p:nvSpPr>
        <p:spPr/>
        <p:txBody>
          <a:bodyPr/>
          <a:lstStyle/>
          <a:p>
            <a:fld id="{50B6F3A7-6E2E-4648-87BC-C994461E0C25}" type="slidenum">
              <a:rPr kumimoji="1" lang="ja-JP" altLang="en-US" smtClean="0"/>
              <a:t>8</a:t>
            </a:fld>
            <a:endParaRPr kumimoji="1" lang="ja-JP" altLang="en-US"/>
          </a:p>
        </p:txBody>
      </p:sp>
    </p:spTree>
    <p:extLst>
      <p:ext uri="{BB962C8B-B14F-4D97-AF65-F5344CB8AC3E}">
        <p14:creationId xmlns:p14="http://schemas.microsoft.com/office/powerpoint/2010/main" val="2024050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5EDD8-56CF-4FFB-89EA-DD7120DF2D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F0D485B-C30B-6924-C8B5-2982B1534E2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FAC860E-3C15-E034-0170-37A6152E46CC}"/>
              </a:ext>
            </a:extLst>
          </p:cNvPr>
          <p:cNvSpPr>
            <a:spLocks noGrp="1"/>
          </p:cNvSpPr>
          <p:nvPr>
            <p:ph type="body" idx="1"/>
          </p:nvPr>
        </p:nvSpPr>
        <p:spPr/>
        <p:txBody>
          <a:bodyPr/>
          <a:lstStyle/>
          <a:p>
            <a:r>
              <a:rPr kumimoji="1" lang="en" altLang="ja-JP" sz="1200" b="0" kern="1200" dirty="0">
                <a:solidFill>
                  <a:schemeClr val="tx1"/>
                </a:solidFill>
                <a:effectLst/>
                <a:latin typeface="+mn-lt"/>
                <a:ea typeface="+mn-ea"/>
                <a:cs typeface="+mn-cs"/>
              </a:rPr>
              <a:t>For this setup, </a:t>
            </a:r>
          </a:p>
          <a:p>
            <a:r>
              <a:rPr kumimoji="1" lang="en" altLang="ja-JP" sz="1200" b="0" kern="1200" dirty="0">
                <a:solidFill>
                  <a:schemeClr val="tx1"/>
                </a:solidFill>
                <a:effectLst/>
                <a:latin typeface="+mn-lt"/>
                <a:ea typeface="+mn-ea"/>
                <a:cs typeface="+mn-cs"/>
              </a:rPr>
              <a:t>a single laser shot was fired.</a:t>
            </a:r>
          </a:p>
          <a:p>
            <a:r>
              <a:rPr kumimoji="1" lang="en" altLang="ja-JP" sz="1200" b="0" kern="1200" dirty="0">
                <a:solidFill>
                  <a:schemeClr val="tx1"/>
                </a:solidFill>
                <a:effectLst/>
                <a:latin typeface="+mn-lt"/>
                <a:ea typeface="+mn-ea"/>
                <a:cs typeface="+mn-cs"/>
              </a:rPr>
              <a:t>As the target, we used a 5 </a:t>
            </a:r>
            <a:r>
              <a:rPr kumimoji="1" lang="en-US" altLang="ja-JP" sz="1200" b="0" kern="1200" dirty="0">
                <a:solidFill>
                  <a:schemeClr val="tx1"/>
                </a:solidFill>
                <a:effectLst/>
                <a:latin typeface="+mn-lt"/>
                <a:ea typeface="+mn-ea"/>
                <a:cs typeface="+mn-cs"/>
              </a:rPr>
              <a:t>µ</a:t>
            </a:r>
            <a:r>
              <a:rPr kumimoji="1" lang="en" altLang="ja-JP" sz="1200" b="0" kern="1200" dirty="0">
                <a:solidFill>
                  <a:schemeClr val="tx1"/>
                </a:solidFill>
                <a:effectLst/>
                <a:latin typeface="+mn-lt"/>
                <a:ea typeface="+mn-ea"/>
                <a:cs typeface="+mn-cs"/>
              </a:rPr>
              <a:t>m</a:t>
            </a:r>
            <a:r>
              <a:rPr kumimoji="1" lang="en-US" altLang="ja-JP" sz="1200" b="0" kern="1200" dirty="0">
                <a:solidFill>
                  <a:schemeClr val="tx1"/>
                </a:solidFill>
                <a:effectLst/>
                <a:latin typeface="+mn-lt"/>
                <a:ea typeface="+mn-ea"/>
                <a:cs typeface="+mn-cs"/>
              </a:rPr>
              <a:t> </a:t>
            </a:r>
            <a:r>
              <a:rPr kumimoji="1" lang="en" altLang="ja-JP" sz="1200" b="0" kern="1200" dirty="0">
                <a:solidFill>
                  <a:schemeClr val="tx1"/>
                </a:solidFill>
                <a:effectLst/>
                <a:latin typeface="+mn-lt"/>
                <a:ea typeface="+mn-ea"/>
                <a:cs typeface="+mn-cs"/>
              </a:rPr>
              <a:t>thick silver foil.</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For the detector, we used a nuclear emulsion stack.</a:t>
            </a:r>
          </a:p>
          <a:p>
            <a:r>
              <a:rPr kumimoji="1" lang="en" altLang="ja-JP" sz="1200" b="0" kern="1200" dirty="0">
                <a:solidFill>
                  <a:schemeClr val="tx1"/>
                </a:solidFill>
                <a:effectLst/>
                <a:latin typeface="+mn-lt"/>
                <a:ea typeface="+mn-ea"/>
                <a:cs typeface="+mn-cs"/>
              </a:rPr>
              <a:t>This stack consists of a 30-layer main body and </a:t>
            </a:r>
          </a:p>
          <a:p>
            <a:r>
              <a:rPr kumimoji="1" lang="en" altLang="ja-JP" sz="1200" b="0" kern="1200" dirty="0">
                <a:solidFill>
                  <a:schemeClr val="tx1"/>
                </a:solidFill>
                <a:effectLst/>
                <a:latin typeface="+mn-lt"/>
                <a:ea typeface="+mn-ea"/>
                <a:cs typeface="+mn-cs"/>
              </a:rPr>
              <a:t>two changeable sheets used to exclude background tracks </a:t>
            </a:r>
          </a:p>
          <a:p>
            <a:r>
              <a:rPr kumimoji="1" lang="en" altLang="ja-JP" sz="1200" b="0" kern="1200" dirty="0">
                <a:solidFill>
                  <a:schemeClr val="tx1"/>
                </a:solidFill>
                <a:effectLst/>
                <a:latin typeface="+mn-lt"/>
                <a:ea typeface="+mn-ea"/>
                <a:cs typeface="+mn-cs"/>
              </a:rPr>
              <a:t>recorded outside of the experiment.</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The dimensions of the stack are 50mm by 60mm.</a:t>
            </a:r>
          </a:p>
          <a:p>
            <a:r>
              <a:rPr kumimoji="1" lang="en" altLang="ja-JP" sz="1200" b="0" kern="1200" dirty="0">
                <a:solidFill>
                  <a:schemeClr val="tx1"/>
                </a:solidFill>
                <a:effectLst/>
                <a:latin typeface="+mn-lt"/>
                <a:ea typeface="+mn-ea"/>
                <a:cs typeface="+mn-cs"/>
              </a:rPr>
              <a:t>It was positioned at 0 degrees on the outer surface of the vacuum chamber,</a:t>
            </a:r>
          </a:p>
          <a:p>
            <a:r>
              <a:rPr kumimoji="1" lang="en" altLang="ja-JP" sz="1200" b="0" kern="1200" dirty="0">
                <a:solidFill>
                  <a:schemeClr val="tx1"/>
                </a:solidFill>
                <a:effectLst/>
                <a:latin typeface="+mn-lt"/>
                <a:ea typeface="+mn-ea"/>
                <a:cs typeface="+mn-cs"/>
              </a:rPr>
              <a:t>which has a 20mm </a:t>
            </a:r>
            <a:r>
              <a:rPr kumimoji="1" lang="en-US" altLang="ja-JP" sz="1200" b="0" kern="1200" dirty="0">
                <a:solidFill>
                  <a:schemeClr val="tx1"/>
                </a:solidFill>
                <a:effectLst/>
                <a:latin typeface="+mn-lt"/>
                <a:ea typeface="+mn-ea"/>
                <a:cs typeface="+mn-cs"/>
              </a:rPr>
              <a:t>stainless steel</a:t>
            </a:r>
            <a:r>
              <a:rPr kumimoji="1" lang="en" altLang="ja-JP" sz="1200" b="0" kern="1200" dirty="0">
                <a:solidFill>
                  <a:schemeClr val="tx1"/>
                </a:solidFill>
                <a:effectLst/>
                <a:latin typeface="+mn-lt"/>
                <a:ea typeface="+mn-ea"/>
                <a:cs typeface="+mn-cs"/>
              </a:rPr>
              <a:t> wall.</a:t>
            </a:r>
          </a:p>
          <a:p>
            <a:endParaRPr kumimoji="1" lang="en" altLang="ja-JP" sz="1200" b="0" kern="1200" dirty="0">
              <a:solidFill>
                <a:schemeClr val="tx1"/>
              </a:solidFill>
              <a:effectLst/>
              <a:latin typeface="+mn-lt"/>
              <a:ea typeface="+mn-ea"/>
              <a:cs typeface="+mn-cs"/>
            </a:endParaRPr>
          </a:p>
          <a:p>
            <a:r>
              <a:rPr kumimoji="1" lang="en" altLang="ja-JP" sz="1200" b="0" kern="1200" dirty="0">
                <a:solidFill>
                  <a:schemeClr val="tx1"/>
                </a:solidFill>
                <a:effectLst/>
                <a:latin typeface="+mn-lt"/>
                <a:ea typeface="+mn-ea"/>
                <a:cs typeface="+mn-cs"/>
              </a:rPr>
              <a:t>The distance from the target to the detector is shown here.</a:t>
            </a:r>
          </a:p>
        </p:txBody>
      </p:sp>
      <p:sp>
        <p:nvSpPr>
          <p:cNvPr id="4" name="スライド番号プレースホルダー 3">
            <a:extLst>
              <a:ext uri="{FF2B5EF4-FFF2-40B4-BE49-F238E27FC236}">
                <a16:creationId xmlns:a16="http://schemas.microsoft.com/office/drawing/2014/main" id="{F615D96E-8B15-B77D-5EA5-C250CC456D63}"/>
              </a:ext>
            </a:extLst>
          </p:cNvPr>
          <p:cNvSpPr>
            <a:spLocks noGrp="1"/>
          </p:cNvSpPr>
          <p:nvPr>
            <p:ph type="sldNum" sz="quarter" idx="5"/>
          </p:nvPr>
        </p:nvSpPr>
        <p:spPr/>
        <p:txBody>
          <a:bodyPr/>
          <a:lstStyle/>
          <a:p>
            <a:fld id="{50B6F3A7-6E2E-4648-87BC-C994461E0C25}" type="slidenum">
              <a:rPr kumimoji="1" lang="ja-JP" altLang="en-US" smtClean="0"/>
              <a:t>9</a:t>
            </a:fld>
            <a:endParaRPr kumimoji="1" lang="ja-JP" altLang="en-US"/>
          </a:p>
        </p:txBody>
      </p:sp>
    </p:spTree>
    <p:extLst>
      <p:ext uri="{BB962C8B-B14F-4D97-AF65-F5344CB8AC3E}">
        <p14:creationId xmlns:p14="http://schemas.microsoft.com/office/powerpoint/2010/main" val="4213358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14B53CD-E85C-83CE-86C4-E5AD4C0F3BA8}"/>
              </a:ext>
            </a:extLst>
          </p:cNvPr>
          <p:cNvSpPr>
            <a:spLocks noGrp="1"/>
          </p:cNvSpPr>
          <p:nvPr>
            <p:ph type="ctrTitle"/>
          </p:nvPr>
        </p:nvSpPr>
        <p:spPr>
          <a:xfrm>
            <a:off x="1435100" y="1597659"/>
            <a:ext cx="9321800" cy="3431541"/>
          </a:xfrm>
        </p:spPr>
        <p:txBody>
          <a:bodyPr anchor="ctr"/>
          <a:lstStyle>
            <a:lvl1pPr algn="ctr">
              <a:defRPr sz="6000"/>
            </a:lvl1pPr>
          </a:lstStyle>
          <a:p>
            <a:r>
              <a:rPr kumimoji="1" lang="ja-JP" altLang="en-US" dirty="0"/>
              <a:t>マスター タイトルの書式設定</a:t>
            </a:r>
          </a:p>
        </p:txBody>
      </p:sp>
      <p:cxnSp>
        <p:nvCxnSpPr>
          <p:cNvPr id="8" name="直線コネクタ 7">
            <a:extLst>
              <a:ext uri="{FF2B5EF4-FFF2-40B4-BE49-F238E27FC236}">
                <a16:creationId xmlns:a16="http://schemas.microsoft.com/office/drawing/2014/main" id="{5D65CCA4-B6DA-231A-68F3-9D4A5F7DEA7F}"/>
              </a:ext>
            </a:extLst>
          </p:cNvPr>
          <p:cNvCxnSpPr>
            <a:cxnSpLocks/>
          </p:cNvCxnSpPr>
          <p:nvPr userDrawn="1"/>
        </p:nvCxnSpPr>
        <p:spPr>
          <a:xfrm>
            <a:off x="3935730" y="4216400"/>
            <a:ext cx="4320540"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895938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B48700A-1387-DA1D-ACAA-5C3DBBE2C1F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F50D984-C250-4EAB-0B7B-7F2A88A7B93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ECF8FCB-826F-BBF6-05BF-62E879441B50}"/>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FC18FBC9-795B-F2D9-381C-777E8495A8F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28D46E9-1176-A2EC-6A8D-83513CF20468}"/>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305467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7" y="136530"/>
            <a:ext cx="11001829" cy="649103"/>
          </a:xfrm>
        </p:spPr>
        <p:txBody>
          <a:bodyPr>
            <a:normAutofit/>
          </a:bodyPr>
          <a:lstStyle>
            <a:lvl1pPr algn="l">
              <a:defRPr sz="27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7" y="785633"/>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18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a:t>
            </a:fld>
            <a:endParaRPr kumimoji="1" lang="ja-JP" altLang="en-US" dirty="0"/>
          </a:p>
        </p:txBody>
      </p:sp>
    </p:spTree>
    <p:extLst>
      <p:ext uri="{BB962C8B-B14F-4D97-AF65-F5344CB8AC3E}">
        <p14:creationId xmlns:p14="http://schemas.microsoft.com/office/powerpoint/2010/main" val="867511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7" y="136530"/>
            <a:ext cx="11001829" cy="649103"/>
          </a:xfrm>
        </p:spPr>
        <p:txBody>
          <a:bodyPr>
            <a:normAutofit/>
          </a:bodyPr>
          <a:lstStyle>
            <a:lvl1pPr algn="l">
              <a:defRPr sz="27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7" y="785633"/>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18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a:t>
            </a:fld>
            <a:endParaRPr kumimoji="1" lang="ja-JP" altLang="en-US" dirty="0"/>
          </a:p>
        </p:txBody>
      </p:sp>
    </p:spTree>
    <p:extLst>
      <p:ext uri="{BB962C8B-B14F-4D97-AF65-F5344CB8AC3E}">
        <p14:creationId xmlns:p14="http://schemas.microsoft.com/office/powerpoint/2010/main" val="168933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7" y="136530"/>
            <a:ext cx="11001829" cy="649103"/>
          </a:xfrm>
        </p:spPr>
        <p:txBody>
          <a:bodyPr>
            <a:normAutofit/>
          </a:bodyPr>
          <a:lstStyle>
            <a:lvl1pPr algn="l">
              <a:defRPr sz="27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7" y="785633"/>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18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a:t>
            </a:fld>
            <a:endParaRPr kumimoji="1" lang="ja-JP" altLang="en-US" dirty="0"/>
          </a:p>
        </p:txBody>
      </p:sp>
    </p:spTree>
    <p:extLst>
      <p:ext uri="{BB962C8B-B14F-4D97-AF65-F5344CB8AC3E}">
        <p14:creationId xmlns:p14="http://schemas.microsoft.com/office/powerpoint/2010/main" val="1678417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7" y="136530"/>
            <a:ext cx="11001829" cy="649103"/>
          </a:xfrm>
        </p:spPr>
        <p:txBody>
          <a:bodyPr>
            <a:normAutofit/>
          </a:bodyPr>
          <a:lstStyle>
            <a:lvl1pPr algn="l">
              <a:defRPr sz="27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7" y="785633"/>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18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a:t>
            </a:fld>
            <a:endParaRPr kumimoji="1" lang="ja-JP" altLang="en-US" dirty="0"/>
          </a:p>
        </p:txBody>
      </p:sp>
    </p:spTree>
    <p:extLst>
      <p:ext uri="{BB962C8B-B14F-4D97-AF65-F5344CB8AC3E}">
        <p14:creationId xmlns:p14="http://schemas.microsoft.com/office/powerpoint/2010/main" val="506512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7" y="136530"/>
            <a:ext cx="11001829" cy="649103"/>
          </a:xfrm>
        </p:spPr>
        <p:txBody>
          <a:bodyPr>
            <a:normAutofit/>
          </a:bodyPr>
          <a:lstStyle>
            <a:lvl1pPr algn="l">
              <a:defRPr sz="27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7" y="785633"/>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18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a:t>
            </a:fld>
            <a:endParaRPr kumimoji="1" lang="ja-JP" altLang="en-US" dirty="0"/>
          </a:p>
        </p:txBody>
      </p:sp>
    </p:spTree>
    <p:extLst>
      <p:ext uri="{BB962C8B-B14F-4D97-AF65-F5344CB8AC3E}">
        <p14:creationId xmlns:p14="http://schemas.microsoft.com/office/powerpoint/2010/main" val="1151394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7" y="136530"/>
            <a:ext cx="11001829" cy="649103"/>
          </a:xfrm>
        </p:spPr>
        <p:txBody>
          <a:bodyPr>
            <a:normAutofit/>
          </a:bodyPr>
          <a:lstStyle>
            <a:lvl1pPr algn="l">
              <a:defRPr sz="27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7" y="785633"/>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18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a:t>
            </a:fld>
            <a:endParaRPr kumimoji="1" lang="ja-JP" altLang="en-US" dirty="0"/>
          </a:p>
        </p:txBody>
      </p:sp>
    </p:spTree>
    <p:extLst>
      <p:ext uri="{BB962C8B-B14F-4D97-AF65-F5344CB8AC3E}">
        <p14:creationId xmlns:p14="http://schemas.microsoft.com/office/powerpoint/2010/main" val="11951346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7" y="136530"/>
            <a:ext cx="11001829" cy="649103"/>
          </a:xfrm>
        </p:spPr>
        <p:txBody>
          <a:bodyPr>
            <a:normAutofit/>
          </a:bodyPr>
          <a:lstStyle>
            <a:lvl1pPr algn="l">
              <a:defRPr sz="27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7" y="785633"/>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18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a:t>
            </a:fld>
            <a:endParaRPr kumimoji="1" lang="ja-JP" altLang="en-US" dirty="0"/>
          </a:p>
        </p:txBody>
      </p:sp>
    </p:spTree>
    <p:extLst>
      <p:ext uri="{BB962C8B-B14F-4D97-AF65-F5344CB8AC3E}">
        <p14:creationId xmlns:p14="http://schemas.microsoft.com/office/powerpoint/2010/main" val="2187112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C7033245-2A25-0F98-330B-C965F8495561}"/>
              </a:ext>
            </a:extLst>
          </p:cNvPr>
          <p:cNvSpPr>
            <a:spLocks noGrp="1"/>
          </p:cNvSpPr>
          <p:nvPr>
            <p:ph type="title"/>
          </p:nvPr>
        </p:nvSpPr>
        <p:spPr>
          <a:xfrm>
            <a:off x="595085" y="136525"/>
            <a:ext cx="11001829" cy="649103"/>
          </a:xfrm>
        </p:spPr>
        <p:txBody>
          <a:bodyPr>
            <a:normAutofit/>
          </a:bodyPr>
          <a:lstStyle>
            <a:lvl1pPr algn="l">
              <a:defRPr sz="3600">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8" name="正方形/長方形 7">
            <a:extLst>
              <a:ext uri="{FF2B5EF4-FFF2-40B4-BE49-F238E27FC236}">
                <a16:creationId xmlns:a16="http://schemas.microsoft.com/office/drawing/2014/main" id="{D4C1716C-A24F-A591-D10E-CC0725EAE2D7}"/>
              </a:ext>
            </a:extLst>
          </p:cNvPr>
          <p:cNvSpPr/>
          <p:nvPr userDrawn="1"/>
        </p:nvSpPr>
        <p:spPr>
          <a:xfrm>
            <a:off x="595085" y="869688"/>
            <a:ext cx="11001829" cy="8406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2400" dirty="0">
              <a:latin typeface="Meiryo UI" panose="020B0604030504040204" pitchFamily="50" charset="-128"/>
              <a:ea typeface="Meiryo UI" panose="020B0604030504040204" pitchFamily="50" charset="-128"/>
            </a:endParaRPr>
          </a:p>
        </p:txBody>
      </p:sp>
      <p:sp>
        <p:nvSpPr>
          <p:cNvPr id="2" name="スライド番号プレースホルダー 6">
            <a:extLst>
              <a:ext uri="{FF2B5EF4-FFF2-40B4-BE49-F238E27FC236}">
                <a16:creationId xmlns:a16="http://schemas.microsoft.com/office/drawing/2014/main" id="{6C8326DE-0A03-257C-7B14-0FEDB599B71D}"/>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3775411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166935-80B8-6712-B307-0B6A2A1A0DA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E14FF22-BEFD-F63E-AB41-3BF9717F798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C26D844-6355-5283-C14C-2D12D2E0106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DED783-22D4-72EC-C917-591EFFF39224}"/>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F47F5E16-DB71-9B3A-0AA2-FE9A2A48CFE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D2CD376-9963-A8EB-40C3-27B962CF8051}"/>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1646474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40742E-204B-79D3-31EC-ED402EB59C1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8F5B7BC-3ADB-1493-2371-D8DE1D61F4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00A0E32-B690-8B4C-EE52-3A81AB84299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92C6904-15E0-11DE-70BE-DEB6B2B2D3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189C156-C236-59DE-59F2-3183B0759FA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81BBFF5-D39A-EA53-288D-CB30066D3E47}"/>
              </a:ext>
            </a:extLst>
          </p:cNvPr>
          <p:cNvSpPr>
            <a:spLocks noGrp="1"/>
          </p:cNvSpPr>
          <p:nvPr>
            <p:ph type="dt" sz="half" idx="10"/>
          </p:nvPr>
        </p:nvSpPr>
        <p:spPr/>
        <p:txBody>
          <a:bodyPr/>
          <a:lstStyle/>
          <a:p>
            <a:endParaRPr kumimoji="1" lang="ja-JP" altLang="en-US"/>
          </a:p>
        </p:txBody>
      </p:sp>
      <p:sp>
        <p:nvSpPr>
          <p:cNvPr id="8" name="フッター プレースホルダー 7">
            <a:extLst>
              <a:ext uri="{FF2B5EF4-FFF2-40B4-BE49-F238E27FC236}">
                <a16:creationId xmlns:a16="http://schemas.microsoft.com/office/drawing/2014/main" id="{B9F844A1-2E96-5F2E-EF11-29984B05D46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2C731D4-8D76-4DBC-0BF7-CB969E88D6E3}"/>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3687839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AD1797-46F6-9437-26AB-D7CF2739725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450318C-8A39-C649-1460-546C7BAAFC9E}"/>
              </a:ext>
            </a:extLst>
          </p:cNvPr>
          <p:cNvSpPr>
            <a:spLocks noGrp="1"/>
          </p:cNvSpPr>
          <p:nvPr>
            <p:ph type="dt" sz="half" idx="10"/>
          </p:nvPr>
        </p:nvSpPr>
        <p:spPr/>
        <p:txBody>
          <a:bodyPr/>
          <a:lstStyle/>
          <a:p>
            <a:endParaRPr kumimoji="1" lang="ja-JP" altLang="en-US"/>
          </a:p>
        </p:txBody>
      </p:sp>
      <p:sp>
        <p:nvSpPr>
          <p:cNvPr id="4" name="フッター プレースホルダー 3">
            <a:extLst>
              <a:ext uri="{FF2B5EF4-FFF2-40B4-BE49-F238E27FC236}">
                <a16:creationId xmlns:a16="http://schemas.microsoft.com/office/drawing/2014/main" id="{04CD81C2-4E29-3B3E-7A61-0F39C0CA521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176C4B3-F92D-0B80-D77B-F90981DB6638}"/>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2419825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6855957-965F-43C3-FB97-E26A996C4873}"/>
              </a:ext>
            </a:extLst>
          </p:cNvPr>
          <p:cNvSpPr>
            <a:spLocks noGrp="1"/>
          </p:cNvSpPr>
          <p:nvPr>
            <p:ph type="dt" sz="half" idx="10"/>
          </p:nvPr>
        </p:nvSpPr>
        <p:spPr/>
        <p:txBody>
          <a:bodyPr/>
          <a:lstStyle/>
          <a:p>
            <a:endParaRPr kumimoji="1" lang="ja-JP" altLang="en-US"/>
          </a:p>
        </p:txBody>
      </p:sp>
      <p:sp>
        <p:nvSpPr>
          <p:cNvPr id="3" name="フッター プレースホルダー 2">
            <a:extLst>
              <a:ext uri="{FF2B5EF4-FFF2-40B4-BE49-F238E27FC236}">
                <a16:creationId xmlns:a16="http://schemas.microsoft.com/office/drawing/2014/main" id="{07E53549-F4C6-D52E-295D-D3523A63B46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88CB55C-B1BA-BFA0-84A5-F5D9F81E559F}"/>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2762963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1EB1FD-3C33-2B8B-EF95-A5A0C17D2B3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EA0BE25-5532-FB6E-D9F1-569AD2C54E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65AAFF2-6287-823E-7326-B04EA6098E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0B5A27-89CE-8EF0-D3CF-0BA2DCAF2DE9}"/>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7CD5B246-98CB-E8A6-6C5A-976ADCF7CB1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0A688E0-C547-20C5-399A-6BAFCDAF9033}"/>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2257839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0E8676-6FC9-6B62-F087-FC83ABD5CCE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E939263-0278-1368-70F4-9623BE0860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523F281-40E5-706E-F62B-9CE3F2D65C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734F0FF-38D6-D4E1-083B-5DFCB3FEA84B}"/>
              </a:ext>
            </a:extLst>
          </p:cNvPr>
          <p:cNvSpPr>
            <a:spLocks noGrp="1"/>
          </p:cNvSpPr>
          <p:nvPr>
            <p:ph type="dt" sz="half" idx="10"/>
          </p:nvPr>
        </p:nvSpPr>
        <p:spPr/>
        <p:txBody>
          <a:bodyPr/>
          <a:lstStyle/>
          <a:p>
            <a:endParaRPr kumimoji="1" lang="ja-JP" altLang="en-US"/>
          </a:p>
        </p:txBody>
      </p:sp>
      <p:sp>
        <p:nvSpPr>
          <p:cNvPr id="6" name="フッター プレースホルダー 5">
            <a:extLst>
              <a:ext uri="{FF2B5EF4-FFF2-40B4-BE49-F238E27FC236}">
                <a16:creationId xmlns:a16="http://schemas.microsoft.com/office/drawing/2014/main" id="{F11AB68D-C01F-2108-49A0-5FB3273D0CA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71B5A5E-C390-D8F6-F990-56E08DE6270C}"/>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1305913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86D6BF-E001-CA87-BF2F-98A8A96A731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41D60C4-76A3-60C0-EBF5-EE802B157B0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A9129EF-5DBB-7E29-ABD8-B59EDA8ABF78}"/>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3EE3B659-69EE-39B7-E669-3CBAD4D5B6C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D570C35-270B-53B9-3720-2EEE88596D30}"/>
              </a:ext>
            </a:extLst>
          </p:cNvPr>
          <p:cNvSpPr>
            <a:spLocks noGrp="1"/>
          </p:cNvSpPr>
          <p:nvPr>
            <p:ph type="sldNum" sz="quarter" idx="12"/>
          </p:nvPr>
        </p:nvSpPr>
        <p:spPr/>
        <p:txBody>
          <a:body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71038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2D52BE6-F13F-A82F-9E7F-3F41D987D6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037F398-E179-AE2D-32AD-96B2BF69E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EEC6FEF-3B86-AC6D-4709-657B822D34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kumimoji="1" lang="ja-JP" altLang="en-US"/>
          </a:p>
        </p:txBody>
      </p:sp>
      <p:sp>
        <p:nvSpPr>
          <p:cNvPr id="5" name="フッター プレースホルダー 4">
            <a:extLst>
              <a:ext uri="{FF2B5EF4-FFF2-40B4-BE49-F238E27FC236}">
                <a16:creationId xmlns:a16="http://schemas.microsoft.com/office/drawing/2014/main" id="{3FCE2E02-6EE7-2B12-B289-02F2E3F4DE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ED8648B-834D-550C-B88B-DC61488D64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45619E0-BF57-4570-A385-B6EBBED8AB66}" type="slidenum">
              <a:rPr kumimoji="1" lang="ja-JP" altLang="en-US" smtClean="0"/>
              <a:t>‹#›</a:t>
            </a:fld>
            <a:endParaRPr kumimoji="1" lang="ja-JP" altLang="en-US"/>
          </a:p>
        </p:txBody>
      </p:sp>
    </p:spTree>
    <p:extLst>
      <p:ext uri="{BB962C8B-B14F-4D97-AF65-F5344CB8AC3E}">
        <p14:creationId xmlns:p14="http://schemas.microsoft.com/office/powerpoint/2010/main" val="2628679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1" r:id="rId11"/>
    <p:sldLayoutId id="2147483662" r:id="rId12"/>
    <p:sldLayoutId id="2147483663" r:id="rId13"/>
    <p:sldLayoutId id="2147483664" r:id="rId14"/>
    <p:sldLayoutId id="2147483665" r:id="rId15"/>
    <p:sldLayoutId id="2147483666" r:id="rId16"/>
    <p:sldLayoutId id="2147483672" r:id="rId17"/>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5.png"/><Relationship Id="rId7"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62.jpg"/><Relationship Id="rId5" Type="http://schemas.openxmlformats.org/officeDocument/2006/relationships/image" Target="../media/image39.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10BC73-70F1-24BD-10F5-36EB6D534AD6}"/>
              </a:ext>
            </a:extLst>
          </p:cNvPr>
          <p:cNvSpPr>
            <a:spLocks noGrp="1"/>
          </p:cNvSpPr>
          <p:nvPr>
            <p:ph type="ctrTitle"/>
          </p:nvPr>
        </p:nvSpPr>
        <p:spPr>
          <a:xfrm>
            <a:off x="378691" y="1718056"/>
            <a:ext cx="11434618" cy="2387600"/>
          </a:xfrm>
        </p:spPr>
        <p:txBody>
          <a:bodyPr>
            <a:noAutofit/>
          </a:bodyPr>
          <a:lstStyle/>
          <a:p>
            <a:r>
              <a:rPr lang="en-US" altLang="ja-JP" sz="5400" dirty="0"/>
              <a:t>Detection of γ-ray from laser plasma </a:t>
            </a:r>
            <a:br>
              <a:rPr lang="en-US" altLang="ja-JP" sz="5400" dirty="0"/>
            </a:br>
            <a:r>
              <a:rPr lang="en-US" altLang="ja-JP" sz="5400" dirty="0"/>
              <a:t>using nuclear emulsion</a:t>
            </a:r>
            <a:endParaRPr kumimoji="1" lang="ja-JP" altLang="en-US" sz="4400" dirty="0"/>
          </a:p>
        </p:txBody>
      </p:sp>
      <p:sp>
        <p:nvSpPr>
          <p:cNvPr id="4" name="テキスト ボックス 3">
            <a:extLst>
              <a:ext uri="{FF2B5EF4-FFF2-40B4-BE49-F238E27FC236}">
                <a16:creationId xmlns:a16="http://schemas.microsoft.com/office/drawing/2014/main" id="{0DD454BF-E722-5003-4AFA-A5CC1A31E239}"/>
              </a:ext>
            </a:extLst>
          </p:cNvPr>
          <p:cNvSpPr txBox="1"/>
          <p:nvPr/>
        </p:nvSpPr>
        <p:spPr>
          <a:xfrm>
            <a:off x="3075709" y="4464488"/>
            <a:ext cx="6040582" cy="1077218"/>
          </a:xfrm>
          <a:prstGeom prst="rect">
            <a:avLst/>
          </a:prstGeom>
          <a:noFill/>
        </p:spPr>
        <p:txBody>
          <a:bodyPr wrap="square" rtlCol="0">
            <a:spAutoFit/>
          </a:bodyPr>
          <a:lstStyle/>
          <a:p>
            <a:pPr algn="ctr"/>
            <a:r>
              <a:rPr lang="en-US" altLang="ja-JP" sz="3200" dirty="0"/>
              <a:t>Tamii-lab , Osaka University</a:t>
            </a:r>
          </a:p>
          <a:p>
            <a:pPr algn="ctr"/>
            <a:r>
              <a:rPr lang="en-US" altLang="ja-JP" sz="3200" dirty="0"/>
              <a:t>M2  Toma</a:t>
            </a:r>
            <a:r>
              <a:rPr lang="ja-JP" altLang="en-US" sz="3200" dirty="0"/>
              <a:t> </a:t>
            </a:r>
            <a:r>
              <a:rPr lang="en-US" altLang="ja-JP" sz="3200" dirty="0"/>
              <a:t>Hori</a:t>
            </a:r>
            <a:endParaRPr lang="ja-JP" altLang="en-US" sz="3200" dirty="0"/>
          </a:p>
        </p:txBody>
      </p:sp>
    </p:spTree>
    <p:extLst>
      <p:ext uri="{BB962C8B-B14F-4D97-AF65-F5344CB8AC3E}">
        <p14:creationId xmlns:p14="http://schemas.microsoft.com/office/powerpoint/2010/main" val="409077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F82C99-8A4E-21F2-3674-667EF796C632}"/>
              </a:ext>
            </a:extLst>
          </p:cNvPr>
          <p:cNvSpPr>
            <a:spLocks noGrp="1"/>
          </p:cNvSpPr>
          <p:nvPr>
            <p:ph type="title"/>
          </p:nvPr>
        </p:nvSpPr>
        <p:spPr/>
        <p:txBody>
          <a:bodyPr>
            <a:normAutofit/>
          </a:bodyPr>
          <a:lstStyle/>
          <a:p>
            <a:r>
              <a:rPr lang="en-US" altLang="ja-JP" sz="2800" dirty="0"/>
              <a:t>Detector Details : </a:t>
            </a:r>
            <a:r>
              <a:rPr lang="en-US" altLang="ja-JP" dirty="0"/>
              <a:t>What is Nuclear Emulsion</a:t>
            </a:r>
            <a:r>
              <a:rPr lang="ja-JP" altLang="en-US"/>
              <a:t>？</a:t>
            </a:r>
            <a:endParaRPr kumimoji="1" lang="ja-JP" altLang="en-US" dirty="0"/>
          </a:p>
        </p:txBody>
      </p:sp>
      <p:sp>
        <p:nvSpPr>
          <p:cNvPr id="4" name="テキスト ボックス 3">
            <a:extLst>
              <a:ext uri="{FF2B5EF4-FFF2-40B4-BE49-F238E27FC236}">
                <a16:creationId xmlns:a16="http://schemas.microsoft.com/office/drawing/2014/main" id="{C0A75D0C-0020-DABD-439D-959C5442AD02}"/>
              </a:ext>
            </a:extLst>
          </p:cNvPr>
          <p:cNvSpPr txBox="1"/>
          <p:nvPr/>
        </p:nvSpPr>
        <p:spPr>
          <a:xfrm>
            <a:off x="501301" y="936327"/>
            <a:ext cx="11095615" cy="830997"/>
          </a:xfrm>
          <a:prstGeom prst="rect">
            <a:avLst/>
          </a:prstGeom>
          <a:noFill/>
        </p:spPr>
        <p:txBody>
          <a:bodyPr wrap="square" rtlCol="0">
            <a:spAutoFit/>
          </a:bodyPr>
          <a:lstStyle/>
          <a:p>
            <a:r>
              <a:rPr lang="en-US" altLang="ja-JP" sz="2400" dirty="0">
                <a:latin typeface="Times New Roman" panose="02020603050405020304" pitchFamily="18" charset="0"/>
                <a:cs typeface="Times New Roman" panose="02020603050405020304" pitchFamily="18" charset="0"/>
              </a:rPr>
              <a:t>Nuclear Emulsion</a:t>
            </a:r>
            <a:r>
              <a:rPr lang="ja-JP" altLang="en-US" sz="2400"/>
              <a:t>：</a:t>
            </a:r>
            <a:r>
              <a:rPr lang="en-US" altLang="ja-JP" sz="2400" dirty="0"/>
              <a:t> 3D Track Detector </a:t>
            </a:r>
          </a:p>
          <a:p>
            <a:r>
              <a:rPr lang="en" altLang="ja-JP" sz="2400" dirty="0"/>
              <a:t>		  that records charged-particle trajectories with </a:t>
            </a:r>
            <a:r>
              <a:rPr lang="en" altLang="ja-JP" sz="2400" b="1" dirty="0"/>
              <a:t>“high spatial resolution”</a:t>
            </a:r>
            <a:endParaRPr lang="en-US" altLang="ja-JP" sz="2400" b="1" dirty="0"/>
          </a:p>
        </p:txBody>
      </p:sp>
      <mc:AlternateContent xmlns:mc="http://schemas.openxmlformats.org/markup-compatibility/2006">
        <mc:Choice xmlns:a14="http://schemas.microsoft.com/office/drawing/2010/main" Requires="a14">
          <p:sp>
            <p:nvSpPr>
              <p:cNvPr id="5" name="テキスト ボックス 4">
                <a:extLst>
                  <a:ext uri="{FF2B5EF4-FFF2-40B4-BE49-F238E27FC236}">
                    <a16:creationId xmlns:a16="http://schemas.microsoft.com/office/drawing/2014/main" id="{8DFEAB3F-4A1E-A203-AE2A-D857B56C3F3A}"/>
                  </a:ext>
                </a:extLst>
              </p:cNvPr>
              <p:cNvSpPr txBox="1"/>
              <p:nvPr/>
            </p:nvSpPr>
            <p:spPr>
              <a:xfrm>
                <a:off x="793417" y="1797321"/>
                <a:ext cx="10803499" cy="461665"/>
              </a:xfrm>
              <a:prstGeom prst="rect">
                <a:avLst/>
              </a:prstGeom>
              <a:noFill/>
            </p:spPr>
            <p:txBody>
              <a:bodyPr wrap="square" rtlCol="0">
                <a:spAutoFit/>
              </a:bodyPr>
              <a:lstStyle/>
              <a:p>
                <a:r>
                  <a:rPr lang="en-US" altLang="ja-JP" sz="2400" dirty="0"/>
                  <a:t>High spatial resolution </a:t>
                </a:r>
                <a:r>
                  <a:rPr lang="ja-JP" altLang="en-US" sz="2400"/>
                  <a:t>：≈</a:t>
                </a:r>
                <a:r>
                  <a:rPr lang="en-US" altLang="ja-JP" sz="2400" dirty="0"/>
                  <a:t> 1 </a:t>
                </a:r>
                <a:r>
                  <a:rPr lang="en-US" altLang="ja-JP" sz="2400" dirty="0" err="1"/>
                  <a:t>μm</a:t>
                </a:r>
                <a:r>
                  <a:rPr lang="en-US" altLang="ja-JP" dirty="0"/>
                  <a:t>  (The size of the </a:t>
                </a:r>
                <a:r>
                  <a:rPr lang="en-US" altLang="ja-JP" dirty="0" err="1"/>
                  <a:t>AgBr</a:t>
                </a:r>
                <a:r>
                  <a:rPr lang="en-US" altLang="ja-JP" dirty="0"/>
                  <a:t> crystals </a:t>
                </a:r>
                <a:r>
                  <a:rPr lang="ja-JP" altLang="en-US"/>
                  <a:t>：</a:t>
                </a:r>
                <a:r>
                  <a:rPr lang="en-US" altLang="ja-JP" dirty="0"/>
                  <a:t>200 nm) , </a:t>
                </a:r>
                <a14:m>
                  <m:oMath xmlns:m="http://schemas.openxmlformats.org/officeDocument/2006/math">
                    <m:r>
                      <a:rPr lang="en-US" altLang="ja-JP" b="0" i="0" smtClean="0">
                        <a:latin typeface="Cambria Math" panose="02040503050406030204" pitchFamily="18" charset="0"/>
                      </a:rPr>
                      <m:t> </m:t>
                    </m:r>
                    <m:sSup>
                      <m:sSupPr>
                        <m:ctrlPr>
                          <a:rPr lang="en-US" altLang="ja-JP" i="1">
                            <a:latin typeface="Cambria Math" panose="02040503050406030204" pitchFamily="18" charset="0"/>
                          </a:rPr>
                        </m:ctrlPr>
                      </m:sSupPr>
                      <m:e>
                        <m:r>
                          <a:rPr lang="en-US" altLang="ja-JP" i="1">
                            <a:latin typeface="Cambria Math" panose="02040503050406030204" pitchFamily="18" charset="0"/>
                          </a:rPr>
                          <m:t>10</m:t>
                        </m:r>
                      </m:e>
                      <m:sup>
                        <m:r>
                          <a:rPr lang="en-US" altLang="ja-JP" i="1">
                            <a:latin typeface="Cambria Math" panose="02040503050406030204" pitchFamily="18" charset="0"/>
                          </a:rPr>
                          <m:t>14</m:t>
                        </m:r>
                      </m:sup>
                    </m:sSup>
                  </m:oMath>
                </a14:m>
                <a:r>
                  <a:rPr lang="en-US" altLang="ja-JP" dirty="0"/>
                  <a:t>channels/</a:t>
                </a:r>
                <a14:m>
                  <m:oMath xmlns:m="http://schemas.openxmlformats.org/officeDocument/2006/math">
                    <m:sSup>
                      <m:sSupPr>
                        <m:ctrlPr>
                          <a:rPr lang="en-US" altLang="ja-JP" i="1">
                            <a:latin typeface="Cambria Math" panose="02040503050406030204" pitchFamily="18" charset="0"/>
                          </a:rPr>
                        </m:ctrlPr>
                      </m:sSupPr>
                      <m:e>
                        <m:r>
                          <m:rPr>
                            <m:sty m:val="p"/>
                          </m:rPr>
                          <a:rPr lang="en-US" altLang="ja-JP">
                            <a:latin typeface="Cambria Math" panose="02040503050406030204" pitchFamily="18" charset="0"/>
                          </a:rPr>
                          <m:t>cm</m:t>
                        </m:r>
                      </m:e>
                      <m:sup>
                        <m:r>
                          <a:rPr lang="en-US" altLang="ja-JP">
                            <a:latin typeface="Cambria Math" panose="02040503050406030204" pitchFamily="18" charset="0"/>
                          </a:rPr>
                          <m:t>3</m:t>
                        </m:r>
                      </m:sup>
                    </m:sSup>
                  </m:oMath>
                </a14:m>
                <a:endParaRPr lang="ja-JP" altLang="en-US" dirty="0"/>
              </a:p>
            </p:txBody>
          </p:sp>
        </mc:Choice>
        <mc:Fallback>
          <p:sp>
            <p:nvSpPr>
              <p:cNvPr id="5" name="テキスト ボックス 4">
                <a:extLst>
                  <a:ext uri="{FF2B5EF4-FFF2-40B4-BE49-F238E27FC236}">
                    <a16:creationId xmlns:a16="http://schemas.microsoft.com/office/drawing/2014/main" id="{8DFEAB3F-4A1E-A203-AE2A-D857B56C3F3A}"/>
                  </a:ext>
                </a:extLst>
              </p:cNvPr>
              <p:cNvSpPr txBox="1">
                <a:spLocks noRot="1" noChangeAspect="1" noMove="1" noResize="1" noEditPoints="1" noAdjustHandles="1" noChangeArrowheads="1" noChangeShapeType="1" noTextEdit="1"/>
              </p:cNvSpPr>
              <p:nvPr/>
            </p:nvSpPr>
            <p:spPr>
              <a:xfrm>
                <a:off x="793417" y="1797321"/>
                <a:ext cx="10803499" cy="461665"/>
              </a:xfrm>
              <a:prstGeom prst="rect">
                <a:avLst/>
              </a:prstGeom>
              <a:blipFill>
                <a:blip r:embed="rId3"/>
                <a:stretch>
                  <a:fillRect l="-940" t="-13158" b="-26316"/>
                </a:stretch>
              </a:blipFill>
            </p:spPr>
            <p:txBody>
              <a:bodyPr/>
              <a:lstStyle/>
              <a:p>
                <a:r>
                  <a:rPr lang="ja-JP" altLang="en-US">
                    <a:noFill/>
                  </a:rPr>
                  <a:t> </a:t>
                </a:r>
              </a:p>
            </p:txBody>
          </p:sp>
        </mc:Fallback>
      </mc:AlternateContent>
      <p:sp>
        <p:nvSpPr>
          <p:cNvPr id="37" name="テキスト ボックス 36">
            <a:extLst>
              <a:ext uri="{FF2B5EF4-FFF2-40B4-BE49-F238E27FC236}">
                <a16:creationId xmlns:a16="http://schemas.microsoft.com/office/drawing/2014/main" id="{141FEF5A-F815-CBC9-F287-B1263604CA74}"/>
              </a:ext>
            </a:extLst>
          </p:cNvPr>
          <p:cNvSpPr txBox="1"/>
          <p:nvPr/>
        </p:nvSpPr>
        <p:spPr>
          <a:xfrm>
            <a:off x="2702586" y="2195527"/>
            <a:ext cx="7840608" cy="369332"/>
          </a:xfrm>
          <a:prstGeom prst="rect">
            <a:avLst/>
          </a:prstGeom>
          <a:noFill/>
        </p:spPr>
        <p:txBody>
          <a:bodyPr wrap="none" rtlCol="0">
            <a:spAutoFit/>
          </a:bodyPr>
          <a:lstStyle/>
          <a:p>
            <a:r>
              <a:rPr lang="ja-JP" altLang="en-US" dirty="0"/>
              <a:t>→</a:t>
            </a:r>
            <a:r>
              <a:rPr lang="en-US" altLang="ja-JP" dirty="0"/>
              <a:t> Can clearly separate individual tracks even in ultra-high radiation environments.</a:t>
            </a:r>
            <a:endParaRPr kumimoji="1" lang="ja-JP" altLang="en-US" dirty="0"/>
          </a:p>
        </p:txBody>
      </p:sp>
      <p:grpSp>
        <p:nvGrpSpPr>
          <p:cNvPr id="87" name="グループ化 86">
            <a:extLst>
              <a:ext uri="{FF2B5EF4-FFF2-40B4-BE49-F238E27FC236}">
                <a16:creationId xmlns:a16="http://schemas.microsoft.com/office/drawing/2014/main" id="{26C4BE6F-41CB-1CBF-ABC3-ECF03904A1A0}"/>
              </a:ext>
            </a:extLst>
          </p:cNvPr>
          <p:cNvGrpSpPr/>
          <p:nvPr/>
        </p:nvGrpSpPr>
        <p:grpSpPr>
          <a:xfrm>
            <a:off x="233435" y="2619121"/>
            <a:ext cx="11095615" cy="3824170"/>
            <a:chOff x="293641" y="2788101"/>
            <a:chExt cx="11803050" cy="3971355"/>
          </a:xfrm>
        </p:grpSpPr>
        <p:grpSp>
          <p:nvGrpSpPr>
            <p:cNvPr id="77" name="グループ化 76">
              <a:extLst>
                <a:ext uri="{FF2B5EF4-FFF2-40B4-BE49-F238E27FC236}">
                  <a16:creationId xmlns:a16="http://schemas.microsoft.com/office/drawing/2014/main" id="{561EBD21-D045-15C9-D202-F4D8DC3AE641}"/>
                </a:ext>
              </a:extLst>
            </p:cNvPr>
            <p:cNvGrpSpPr/>
            <p:nvPr/>
          </p:nvGrpSpPr>
          <p:grpSpPr>
            <a:xfrm>
              <a:off x="293641" y="2788101"/>
              <a:ext cx="11803050" cy="3971355"/>
              <a:chOff x="293641" y="2788101"/>
              <a:chExt cx="11803050" cy="3971355"/>
            </a:xfrm>
          </p:grpSpPr>
          <p:grpSp>
            <p:nvGrpSpPr>
              <p:cNvPr id="38" name="グループ化 37">
                <a:extLst>
                  <a:ext uri="{FF2B5EF4-FFF2-40B4-BE49-F238E27FC236}">
                    <a16:creationId xmlns:a16="http://schemas.microsoft.com/office/drawing/2014/main" id="{632FFA20-E716-3F94-A02A-A3F11837BE2F}"/>
                  </a:ext>
                </a:extLst>
              </p:cNvPr>
              <p:cNvGrpSpPr/>
              <p:nvPr/>
            </p:nvGrpSpPr>
            <p:grpSpPr>
              <a:xfrm>
                <a:off x="293641" y="2788101"/>
                <a:ext cx="11803050" cy="3971355"/>
                <a:chOff x="-38511" y="2451695"/>
                <a:chExt cx="11803050" cy="3971355"/>
              </a:xfrm>
            </p:grpSpPr>
            <p:grpSp>
              <p:nvGrpSpPr>
                <p:cNvPr id="39" name="グループ化 38">
                  <a:extLst>
                    <a:ext uri="{FF2B5EF4-FFF2-40B4-BE49-F238E27FC236}">
                      <a16:creationId xmlns:a16="http://schemas.microsoft.com/office/drawing/2014/main" id="{961D7F06-A796-5E3C-3691-60A806A071B5}"/>
                    </a:ext>
                  </a:extLst>
                </p:cNvPr>
                <p:cNvGrpSpPr/>
                <p:nvPr/>
              </p:nvGrpSpPr>
              <p:grpSpPr>
                <a:xfrm>
                  <a:off x="-38511" y="2451695"/>
                  <a:ext cx="11803050" cy="3971355"/>
                  <a:chOff x="1154749" y="2460974"/>
                  <a:chExt cx="11803050" cy="3971355"/>
                </a:xfrm>
              </p:grpSpPr>
              <p:pic>
                <p:nvPicPr>
                  <p:cNvPr id="42" name="図 41">
                    <a:extLst>
                      <a:ext uri="{FF2B5EF4-FFF2-40B4-BE49-F238E27FC236}">
                        <a16:creationId xmlns:a16="http://schemas.microsoft.com/office/drawing/2014/main" id="{7F55042F-8D22-8169-669E-9EF8E31906E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154749" y="4393405"/>
                    <a:ext cx="3754742" cy="2038924"/>
                  </a:xfrm>
                  <a:prstGeom prst="rect">
                    <a:avLst/>
                  </a:prstGeom>
                </p:spPr>
              </p:pic>
              <p:pic>
                <p:nvPicPr>
                  <p:cNvPr id="43" name="図 42">
                    <a:extLst>
                      <a:ext uri="{FF2B5EF4-FFF2-40B4-BE49-F238E27FC236}">
                        <a16:creationId xmlns:a16="http://schemas.microsoft.com/office/drawing/2014/main" id="{AC0A4327-052F-C0B0-7262-3BA692184F1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0219710" y="2918407"/>
                    <a:ext cx="2738089" cy="1516840"/>
                  </a:xfrm>
                  <a:prstGeom prst="rect">
                    <a:avLst/>
                  </a:prstGeom>
                </p:spPr>
              </p:pic>
              <p:pic>
                <p:nvPicPr>
                  <p:cNvPr id="44" name="図 43">
                    <a:extLst>
                      <a:ext uri="{FF2B5EF4-FFF2-40B4-BE49-F238E27FC236}">
                        <a16:creationId xmlns:a16="http://schemas.microsoft.com/office/drawing/2014/main" id="{ED56A2FE-F5E8-9E43-7B24-FBE407535DB9}"/>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636012" y="2770958"/>
                    <a:ext cx="2727814" cy="1692330"/>
                  </a:xfrm>
                  <a:prstGeom prst="rect">
                    <a:avLst/>
                  </a:prstGeom>
                </p:spPr>
              </p:pic>
              <p:pic>
                <p:nvPicPr>
                  <p:cNvPr id="45" name="図 44">
                    <a:extLst>
                      <a:ext uri="{FF2B5EF4-FFF2-40B4-BE49-F238E27FC236}">
                        <a16:creationId xmlns:a16="http://schemas.microsoft.com/office/drawing/2014/main" id="{A952AB0B-97D6-1E0A-221B-310FA033F29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3444186" y="2460974"/>
                    <a:ext cx="2642374" cy="2034328"/>
                  </a:xfrm>
                  <a:prstGeom prst="rect">
                    <a:avLst/>
                  </a:prstGeom>
                </p:spPr>
              </p:pic>
              <p:sp>
                <p:nvSpPr>
                  <p:cNvPr id="46" name="テキスト ボックス 45">
                    <a:extLst>
                      <a:ext uri="{FF2B5EF4-FFF2-40B4-BE49-F238E27FC236}">
                        <a16:creationId xmlns:a16="http://schemas.microsoft.com/office/drawing/2014/main" id="{4AD9DAD6-807E-0338-7412-716389235280}"/>
                      </a:ext>
                    </a:extLst>
                  </p:cNvPr>
                  <p:cNvSpPr txBox="1"/>
                  <p:nvPr/>
                </p:nvSpPr>
                <p:spPr>
                  <a:xfrm>
                    <a:off x="9344290" y="3026901"/>
                    <a:ext cx="931665" cy="338554"/>
                  </a:xfrm>
                  <a:prstGeom prst="rect">
                    <a:avLst/>
                  </a:prstGeom>
                  <a:noFill/>
                </p:spPr>
                <p:txBody>
                  <a:bodyPr wrap="none" rtlCol="0">
                    <a:spAutoFit/>
                  </a:bodyPr>
                  <a:lstStyle/>
                  <a:p>
                    <a:r>
                      <a:rPr lang="en-US" altLang="ja-JP" sz="1600" dirty="0"/>
                      <a:t>D</a:t>
                    </a:r>
                    <a:r>
                      <a:rPr kumimoji="1" lang="en-US" altLang="ja-JP" sz="1600" dirty="0"/>
                      <a:t>evelop,</a:t>
                    </a:r>
                    <a:endParaRPr kumimoji="1" lang="ja-JP" altLang="en-US" sz="1600" dirty="0"/>
                  </a:p>
                </p:txBody>
              </p:sp>
            </p:grpSp>
            <p:sp>
              <p:nvSpPr>
                <p:cNvPr id="41" name="矢印: 下 2">
                  <a:extLst>
                    <a:ext uri="{FF2B5EF4-FFF2-40B4-BE49-F238E27FC236}">
                      <a16:creationId xmlns:a16="http://schemas.microsoft.com/office/drawing/2014/main" id="{FEFC50D6-3ED2-2289-8A05-10649D439DCF}"/>
                    </a:ext>
                  </a:extLst>
                </p:cNvPr>
                <p:cNvSpPr/>
                <p:nvPr/>
              </p:nvSpPr>
              <p:spPr>
                <a:xfrm rot="16200000">
                  <a:off x="5059821" y="3482019"/>
                  <a:ext cx="217579" cy="395682"/>
                </a:xfrm>
                <a:prstGeom prst="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sp>
            <p:nvSpPr>
              <p:cNvPr id="49" name="テキスト ボックス 48">
                <a:extLst>
                  <a:ext uri="{FF2B5EF4-FFF2-40B4-BE49-F238E27FC236}">
                    <a16:creationId xmlns:a16="http://schemas.microsoft.com/office/drawing/2014/main" id="{D8F4F7D3-30D9-B63B-D707-5B3C13470781}"/>
                  </a:ext>
                </a:extLst>
              </p:cNvPr>
              <p:cNvSpPr txBox="1"/>
              <p:nvPr/>
            </p:nvSpPr>
            <p:spPr>
              <a:xfrm>
                <a:off x="8681927" y="3589034"/>
                <a:ext cx="441146" cy="369332"/>
              </a:xfrm>
              <a:prstGeom prst="rect">
                <a:avLst/>
              </a:prstGeom>
              <a:noFill/>
            </p:spPr>
            <p:txBody>
              <a:bodyPr wrap="none" rtlCol="0">
                <a:spAutoFit/>
              </a:bodyPr>
              <a:lstStyle/>
              <a:p>
                <a:r>
                  <a:rPr kumimoji="1" lang="en-US" altLang="ja-JP" dirty="0"/>
                  <a:t>fix</a:t>
                </a:r>
                <a:endParaRPr kumimoji="1" lang="ja-JP" altLang="en-US" dirty="0"/>
              </a:p>
            </p:txBody>
          </p:sp>
          <p:sp>
            <p:nvSpPr>
              <p:cNvPr id="50" name="矢印: 下 65">
                <a:extLst>
                  <a:ext uri="{FF2B5EF4-FFF2-40B4-BE49-F238E27FC236}">
                    <a16:creationId xmlns:a16="http://schemas.microsoft.com/office/drawing/2014/main" id="{BD1DD4D7-85C3-EEC9-A172-548D9B869A90}"/>
                  </a:ext>
                </a:extLst>
              </p:cNvPr>
              <p:cNvSpPr/>
              <p:nvPr/>
            </p:nvSpPr>
            <p:spPr>
              <a:xfrm rot="16200000">
                <a:off x="8827050" y="3850120"/>
                <a:ext cx="187338" cy="416570"/>
              </a:xfrm>
              <a:prstGeom prst="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grpSp>
          <p:nvGrpSpPr>
            <p:cNvPr id="78" name="グループ化 77">
              <a:extLst>
                <a:ext uri="{FF2B5EF4-FFF2-40B4-BE49-F238E27FC236}">
                  <a16:creationId xmlns:a16="http://schemas.microsoft.com/office/drawing/2014/main" id="{ED66F7B0-2ED6-0E44-44F2-E6DB5004B0D0}"/>
                </a:ext>
              </a:extLst>
            </p:cNvPr>
            <p:cNvGrpSpPr/>
            <p:nvPr/>
          </p:nvGrpSpPr>
          <p:grpSpPr>
            <a:xfrm>
              <a:off x="1631165" y="3354028"/>
              <a:ext cx="946783" cy="2330004"/>
              <a:chOff x="1636295" y="3344860"/>
              <a:chExt cx="946783" cy="2330004"/>
            </a:xfrm>
          </p:grpSpPr>
          <p:cxnSp>
            <p:nvCxnSpPr>
              <p:cNvPr id="48" name="直線コネクタ 47">
                <a:extLst>
                  <a:ext uri="{FF2B5EF4-FFF2-40B4-BE49-F238E27FC236}">
                    <a16:creationId xmlns:a16="http://schemas.microsoft.com/office/drawing/2014/main" id="{820DB916-82F0-6F72-DB74-30B282867D0F}"/>
                  </a:ext>
                </a:extLst>
              </p:cNvPr>
              <p:cNvCxnSpPr>
                <a:cxnSpLocks/>
              </p:cNvCxnSpPr>
              <p:nvPr/>
            </p:nvCxnSpPr>
            <p:spPr>
              <a:xfrm flipH="1">
                <a:off x="1636295" y="4599015"/>
                <a:ext cx="946783" cy="1075849"/>
              </a:xfrm>
              <a:prstGeom prst="line">
                <a:avLst/>
              </a:prstGeom>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6E7DC166-7EC6-F1BA-405D-B67288CF7BDC}"/>
                  </a:ext>
                </a:extLst>
              </p:cNvPr>
              <p:cNvCxnSpPr>
                <a:cxnSpLocks/>
              </p:cNvCxnSpPr>
              <p:nvPr/>
            </p:nvCxnSpPr>
            <p:spPr>
              <a:xfrm flipV="1">
                <a:off x="1636295" y="3344860"/>
                <a:ext cx="946783" cy="2122289"/>
              </a:xfrm>
              <a:prstGeom prst="line">
                <a:avLst/>
              </a:prstGeom>
            </p:spPr>
            <p:style>
              <a:lnRef idx="2">
                <a:schemeClr val="dk1"/>
              </a:lnRef>
              <a:fillRef idx="0">
                <a:schemeClr val="dk1"/>
              </a:fillRef>
              <a:effectRef idx="1">
                <a:schemeClr val="dk1"/>
              </a:effectRef>
              <a:fontRef idx="minor">
                <a:schemeClr val="tx1"/>
              </a:fontRef>
            </p:style>
          </p:cxnSp>
        </p:grpSp>
        <p:sp>
          <p:nvSpPr>
            <p:cNvPr id="79" name="テキスト ボックス 78">
              <a:extLst>
                <a:ext uri="{FF2B5EF4-FFF2-40B4-BE49-F238E27FC236}">
                  <a16:creationId xmlns:a16="http://schemas.microsoft.com/office/drawing/2014/main" id="{C6EECE4A-5B10-8FD2-6CDE-6DC5F64C269B}"/>
                </a:ext>
              </a:extLst>
            </p:cNvPr>
            <p:cNvSpPr txBox="1"/>
            <p:nvPr/>
          </p:nvSpPr>
          <p:spPr>
            <a:xfrm>
              <a:off x="9986793" y="3737196"/>
              <a:ext cx="710451" cy="369332"/>
            </a:xfrm>
            <a:prstGeom prst="rect">
              <a:avLst/>
            </a:prstGeom>
            <a:noFill/>
          </p:spPr>
          <p:txBody>
            <a:bodyPr wrap="none" rtlCol="0">
              <a:spAutoFit/>
            </a:bodyPr>
            <a:lstStyle/>
            <a:p>
              <a:r>
                <a:rPr kumimoji="1" lang="en-US" altLang="ja-JP" dirty="0">
                  <a:solidFill>
                    <a:srgbClr val="FF0000"/>
                  </a:solidFill>
                </a:rPr>
                <a:t>Grain</a:t>
              </a:r>
              <a:endParaRPr kumimoji="1" lang="ja-JP" altLang="en-US">
                <a:solidFill>
                  <a:srgbClr val="FF0000"/>
                </a:solidFill>
              </a:endParaRPr>
            </a:p>
          </p:txBody>
        </p:sp>
        <p:sp>
          <p:nvSpPr>
            <p:cNvPr id="80" name="テキスト ボックス 79">
              <a:extLst>
                <a:ext uri="{FF2B5EF4-FFF2-40B4-BE49-F238E27FC236}">
                  <a16:creationId xmlns:a16="http://schemas.microsoft.com/office/drawing/2014/main" id="{E02800F0-3BB1-D9EF-488B-5BA79195F7AE}"/>
                </a:ext>
              </a:extLst>
            </p:cNvPr>
            <p:cNvSpPr txBox="1"/>
            <p:nvPr/>
          </p:nvSpPr>
          <p:spPr>
            <a:xfrm>
              <a:off x="4048383" y="5145916"/>
              <a:ext cx="599844" cy="307777"/>
            </a:xfrm>
            <a:prstGeom prst="rect">
              <a:avLst/>
            </a:prstGeom>
            <a:noFill/>
          </p:spPr>
          <p:txBody>
            <a:bodyPr wrap="none" rtlCol="0">
              <a:spAutoFit/>
            </a:bodyPr>
            <a:lstStyle/>
            <a:p>
              <a:r>
                <a:rPr lang="en-US" altLang="ja-JP" sz="1400" dirty="0"/>
                <a:t>80μm</a:t>
              </a:r>
              <a:endParaRPr kumimoji="1" lang="ja-JP" altLang="en-US" sz="1400" dirty="0"/>
            </a:p>
          </p:txBody>
        </p:sp>
        <p:sp>
          <p:nvSpPr>
            <p:cNvPr id="81" name="右中かっこ 80">
              <a:extLst>
                <a:ext uri="{FF2B5EF4-FFF2-40B4-BE49-F238E27FC236}">
                  <a16:creationId xmlns:a16="http://schemas.microsoft.com/office/drawing/2014/main" id="{842B9870-15E6-C244-4A9F-3CCB50429CDC}"/>
                </a:ext>
              </a:extLst>
            </p:cNvPr>
            <p:cNvSpPr/>
            <p:nvPr/>
          </p:nvSpPr>
          <p:spPr>
            <a:xfrm>
              <a:off x="4034312" y="5185234"/>
              <a:ext cx="63384" cy="22272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82" name="右中かっこ 81">
              <a:extLst>
                <a:ext uri="{FF2B5EF4-FFF2-40B4-BE49-F238E27FC236}">
                  <a16:creationId xmlns:a16="http://schemas.microsoft.com/office/drawing/2014/main" id="{3BC9DEDD-55B3-F60C-E491-6C1C55C1C22C}"/>
                </a:ext>
              </a:extLst>
            </p:cNvPr>
            <p:cNvSpPr/>
            <p:nvPr/>
          </p:nvSpPr>
          <p:spPr>
            <a:xfrm>
              <a:off x="4034312" y="5430264"/>
              <a:ext cx="63384" cy="450439"/>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83" name="右中かっこ 82">
              <a:extLst>
                <a:ext uri="{FF2B5EF4-FFF2-40B4-BE49-F238E27FC236}">
                  <a16:creationId xmlns:a16="http://schemas.microsoft.com/office/drawing/2014/main" id="{5955A4F0-701C-6B36-85FF-9D4E91DC3EBE}"/>
                </a:ext>
              </a:extLst>
            </p:cNvPr>
            <p:cNvSpPr/>
            <p:nvPr/>
          </p:nvSpPr>
          <p:spPr>
            <a:xfrm>
              <a:off x="4036182" y="5900113"/>
              <a:ext cx="63384" cy="22272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id="{CFA0491C-428C-EC04-EE2D-33EDD9C9E297}"/>
                </a:ext>
              </a:extLst>
            </p:cNvPr>
            <p:cNvSpPr txBox="1"/>
            <p:nvPr/>
          </p:nvSpPr>
          <p:spPr>
            <a:xfrm>
              <a:off x="4036182" y="5493322"/>
              <a:ext cx="689612" cy="307777"/>
            </a:xfrm>
            <a:prstGeom prst="rect">
              <a:avLst/>
            </a:prstGeom>
            <a:noFill/>
          </p:spPr>
          <p:txBody>
            <a:bodyPr wrap="none" rtlCol="0">
              <a:spAutoFit/>
            </a:bodyPr>
            <a:lstStyle/>
            <a:p>
              <a:r>
                <a:rPr lang="en-US" altLang="ja-JP" sz="1400" dirty="0"/>
                <a:t>200μm</a:t>
              </a:r>
              <a:endParaRPr kumimoji="1" lang="ja-JP" altLang="en-US" sz="1400" dirty="0"/>
            </a:p>
          </p:txBody>
        </p:sp>
        <p:sp>
          <p:nvSpPr>
            <p:cNvPr id="85" name="テキスト ボックス 84">
              <a:extLst>
                <a:ext uri="{FF2B5EF4-FFF2-40B4-BE49-F238E27FC236}">
                  <a16:creationId xmlns:a16="http://schemas.microsoft.com/office/drawing/2014/main" id="{6A32D5B0-0F73-502D-CAC8-C592FAE50770}"/>
                </a:ext>
              </a:extLst>
            </p:cNvPr>
            <p:cNvSpPr txBox="1"/>
            <p:nvPr/>
          </p:nvSpPr>
          <p:spPr>
            <a:xfrm>
              <a:off x="4081066" y="5834422"/>
              <a:ext cx="599844" cy="307777"/>
            </a:xfrm>
            <a:prstGeom prst="rect">
              <a:avLst/>
            </a:prstGeom>
            <a:noFill/>
          </p:spPr>
          <p:txBody>
            <a:bodyPr wrap="none" rtlCol="0">
              <a:spAutoFit/>
            </a:bodyPr>
            <a:lstStyle/>
            <a:p>
              <a:r>
                <a:rPr lang="en-US" altLang="ja-JP" sz="1400" dirty="0"/>
                <a:t>80μm</a:t>
              </a:r>
              <a:endParaRPr kumimoji="1" lang="ja-JP" altLang="en-US" sz="1400" dirty="0"/>
            </a:p>
          </p:txBody>
        </p:sp>
      </p:grpSp>
      <p:grpSp>
        <p:nvGrpSpPr>
          <p:cNvPr id="89" name="グループ化 88">
            <a:extLst>
              <a:ext uri="{FF2B5EF4-FFF2-40B4-BE49-F238E27FC236}">
                <a16:creationId xmlns:a16="http://schemas.microsoft.com/office/drawing/2014/main" id="{A33AC391-BE4E-45A0-376B-62635D0EE93C}"/>
              </a:ext>
            </a:extLst>
          </p:cNvPr>
          <p:cNvGrpSpPr/>
          <p:nvPr/>
        </p:nvGrpSpPr>
        <p:grpSpPr>
          <a:xfrm>
            <a:off x="6569778" y="4651698"/>
            <a:ext cx="5388787" cy="1893640"/>
            <a:chOff x="4311259" y="4661302"/>
            <a:chExt cx="5388787" cy="1893640"/>
          </a:xfrm>
        </p:grpSpPr>
        <p:grpSp>
          <p:nvGrpSpPr>
            <p:cNvPr id="90" name="グループ化 89">
              <a:extLst>
                <a:ext uri="{FF2B5EF4-FFF2-40B4-BE49-F238E27FC236}">
                  <a16:creationId xmlns:a16="http://schemas.microsoft.com/office/drawing/2014/main" id="{715F5743-C8D4-BDC7-69D2-4D337E99E60D}"/>
                </a:ext>
              </a:extLst>
            </p:cNvPr>
            <p:cNvGrpSpPr/>
            <p:nvPr/>
          </p:nvGrpSpPr>
          <p:grpSpPr>
            <a:xfrm>
              <a:off x="4311259" y="4661302"/>
              <a:ext cx="5388787" cy="1527680"/>
              <a:chOff x="3360014" y="4164993"/>
              <a:chExt cx="8334313" cy="2362716"/>
            </a:xfrm>
          </p:grpSpPr>
          <p:grpSp>
            <p:nvGrpSpPr>
              <p:cNvPr id="93" name="グループ化 92">
                <a:extLst>
                  <a:ext uri="{FF2B5EF4-FFF2-40B4-BE49-F238E27FC236}">
                    <a16:creationId xmlns:a16="http://schemas.microsoft.com/office/drawing/2014/main" id="{0EAF5AE0-5BB4-34DB-D6BC-776BDBA3AF9E}"/>
                  </a:ext>
                </a:extLst>
              </p:cNvPr>
              <p:cNvGrpSpPr/>
              <p:nvPr/>
            </p:nvGrpSpPr>
            <p:grpSpPr>
              <a:xfrm>
                <a:off x="3360014" y="4164993"/>
                <a:ext cx="6816592" cy="2362716"/>
                <a:chOff x="3041170" y="3900700"/>
                <a:chExt cx="6999631" cy="2393042"/>
              </a:xfrm>
            </p:grpSpPr>
            <p:pic>
              <p:nvPicPr>
                <p:cNvPr id="96" name="図 95">
                  <a:extLst>
                    <a:ext uri="{FF2B5EF4-FFF2-40B4-BE49-F238E27FC236}">
                      <a16:creationId xmlns:a16="http://schemas.microsoft.com/office/drawing/2014/main" id="{0DD6AE9D-2994-7F16-D2C5-B9C0E61FDD9F}"/>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41170" y="4008902"/>
                  <a:ext cx="2956535" cy="2284840"/>
                </a:xfrm>
                <a:prstGeom prst="rect">
                  <a:avLst/>
                </a:prstGeom>
              </p:spPr>
            </p:pic>
            <p:cxnSp>
              <p:nvCxnSpPr>
                <p:cNvPr id="97" name="直線コネクタ 96">
                  <a:extLst>
                    <a:ext uri="{FF2B5EF4-FFF2-40B4-BE49-F238E27FC236}">
                      <a16:creationId xmlns:a16="http://schemas.microsoft.com/office/drawing/2014/main" id="{DC73A424-9985-AA1B-9C94-9E837B77FCB5}"/>
                    </a:ext>
                  </a:extLst>
                </p:cNvPr>
                <p:cNvCxnSpPr>
                  <a:cxnSpLocks/>
                </p:cNvCxnSpPr>
                <p:nvPr/>
              </p:nvCxnSpPr>
              <p:spPr>
                <a:xfrm>
                  <a:off x="4726512" y="5169242"/>
                  <a:ext cx="1999917" cy="1124500"/>
                </a:xfrm>
                <a:prstGeom prst="line">
                  <a:avLst/>
                </a:prstGeom>
                <a:ln w="25400"/>
              </p:spPr>
              <p:style>
                <a:lnRef idx="1">
                  <a:schemeClr val="accent2"/>
                </a:lnRef>
                <a:fillRef idx="0">
                  <a:schemeClr val="accent2"/>
                </a:fillRef>
                <a:effectRef idx="0">
                  <a:schemeClr val="accent2"/>
                </a:effectRef>
                <a:fontRef idx="minor">
                  <a:schemeClr val="tx1"/>
                </a:fontRef>
              </p:style>
            </p:cxnSp>
            <p:cxnSp>
              <p:nvCxnSpPr>
                <p:cNvPr id="98" name="直線コネクタ 97">
                  <a:extLst>
                    <a:ext uri="{FF2B5EF4-FFF2-40B4-BE49-F238E27FC236}">
                      <a16:creationId xmlns:a16="http://schemas.microsoft.com/office/drawing/2014/main" id="{AC937606-606B-F815-D7C6-1DA0B41F849C}"/>
                    </a:ext>
                  </a:extLst>
                </p:cNvPr>
                <p:cNvCxnSpPr>
                  <a:cxnSpLocks/>
                </p:cNvCxnSpPr>
                <p:nvPr/>
              </p:nvCxnSpPr>
              <p:spPr>
                <a:xfrm flipV="1">
                  <a:off x="4730435" y="3900700"/>
                  <a:ext cx="1988148" cy="1250622"/>
                </a:xfrm>
                <a:prstGeom prst="line">
                  <a:avLst/>
                </a:prstGeom>
                <a:ln w="25400"/>
              </p:spPr>
              <p:style>
                <a:lnRef idx="1">
                  <a:schemeClr val="accent2"/>
                </a:lnRef>
                <a:fillRef idx="0">
                  <a:schemeClr val="accent2"/>
                </a:fillRef>
                <a:effectRef idx="0">
                  <a:schemeClr val="accent2"/>
                </a:effectRef>
                <a:fontRef idx="minor">
                  <a:schemeClr val="tx1"/>
                </a:fontRef>
              </p:style>
            </p:cxnSp>
            <p:sp>
              <p:nvSpPr>
                <p:cNvPr id="99" name="正方形/長方形 98">
                  <a:extLst>
                    <a:ext uri="{FF2B5EF4-FFF2-40B4-BE49-F238E27FC236}">
                      <a16:creationId xmlns:a16="http://schemas.microsoft.com/office/drawing/2014/main" id="{CFB8C111-D60B-611C-D5E4-75E39D2C762D}"/>
                    </a:ext>
                  </a:extLst>
                </p:cNvPr>
                <p:cNvSpPr/>
                <p:nvPr/>
              </p:nvSpPr>
              <p:spPr>
                <a:xfrm>
                  <a:off x="6718582" y="3900700"/>
                  <a:ext cx="3322219" cy="2393042"/>
                </a:xfrm>
                <a:prstGeom prst="rect">
                  <a:avLst/>
                </a:prstGeom>
                <a:noFill/>
                <a:ln w="317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ja-JP" altLang="en-US" sz="1350"/>
                </a:p>
              </p:txBody>
            </p:sp>
          </p:grpSp>
          <p:cxnSp>
            <p:nvCxnSpPr>
              <p:cNvPr id="94" name="直線矢印コネクタ 93">
                <a:extLst>
                  <a:ext uri="{FF2B5EF4-FFF2-40B4-BE49-F238E27FC236}">
                    <a16:creationId xmlns:a16="http://schemas.microsoft.com/office/drawing/2014/main" id="{4D440397-096D-73CB-C67F-7FD8DE60B3D7}"/>
                  </a:ext>
                </a:extLst>
              </p:cNvPr>
              <p:cNvCxnSpPr>
                <a:cxnSpLocks/>
              </p:cNvCxnSpPr>
              <p:nvPr/>
            </p:nvCxnSpPr>
            <p:spPr>
              <a:xfrm>
                <a:off x="10334017" y="4164993"/>
                <a:ext cx="0" cy="2362716"/>
              </a:xfrm>
              <a:prstGeom prst="straightConnector1">
                <a:avLst/>
              </a:prstGeom>
              <a:ln w="22225">
                <a:headEnd type="triangle"/>
                <a:tailEnd type="triangle"/>
              </a:ln>
            </p:spPr>
            <p:style>
              <a:lnRef idx="1">
                <a:schemeClr val="dk1"/>
              </a:lnRef>
              <a:fillRef idx="0">
                <a:schemeClr val="dk1"/>
              </a:fillRef>
              <a:effectRef idx="0">
                <a:schemeClr val="dk1"/>
              </a:effectRef>
              <a:fontRef idx="minor">
                <a:schemeClr val="tx1"/>
              </a:fontRef>
            </p:style>
          </p:cxnSp>
          <p:sp>
            <p:nvSpPr>
              <p:cNvPr id="95" name="テキスト ボックス 94">
                <a:extLst>
                  <a:ext uri="{FF2B5EF4-FFF2-40B4-BE49-F238E27FC236}">
                    <a16:creationId xmlns:a16="http://schemas.microsoft.com/office/drawing/2014/main" id="{255FF052-3F29-1630-3E58-35FA9C47B5BD}"/>
                  </a:ext>
                </a:extLst>
              </p:cNvPr>
              <p:cNvSpPr txBox="1"/>
              <p:nvPr/>
            </p:nvSpPr>
            <p:spPr>
              <a:xfrm>
                <a:off x="10315390" y="4965305"/>
                <a:ext cx="1378937" cy="571210"/>
              </a:xfrm>
              <a:prstGeom prst="rect">
                <a:avLst/>
              </a:prstGeom>
              <a:noFill/>
            </p:spPr>
            <p:txBody>
              <a:bodyPr wrap="none" rtlCol="0">
                <a:spAutoFit/>
              </a:bodyPr>
              <a:lstStyle/>
              <a:p>
                <a:r>
                  <a:rPr lang="en-US" altLang="ja-JP" dirty="0"/>
                  <a:t>225 </a:t>
                </a:r>
                <a:r>
                  <a:rPr lang="en-US" altLang="ja-JP" dirty="0" err="1"/>
                  <a:t>μm</a:t>
                </a:r>
                <a:endParaRPr lang="ja-JP" altLang="en-US" dirty="0"/>
              </a:p>
            </p:txBody>
          </p:sp>
        </p:grpSp>
        <p:sp>
          <p:nvSpPr>
            <p:cNvPr id="91" name="テキスト ボックス 90">
              <a:extLst>
                <a:ext uri="{FF2B5EF4-FFF2-40B4-BE49-F238E27FC236}">
                  <a16:creationId xmlns:a16="http://schemas.microsoft.com/office/drawing/2014/main" id="{4F31969B-9BD5-7468-B9FF-1E49B9C845B2}"/>
                </a:ext>
              </a:extLst>
            </p:cNvPr>
            <p:cNvSpPr txBox="1"/>
            <p:nvPr/>
          </p:nvSpPr>
          <p:spPr>
            <a:xfrm>
              <a:off x="5464491" y="6185610"/>
              <a:ext cx="2121093" cy="369332"/>
            </a:xfrm>
            <a:prstGeom prst="rect">
              <a:avLst/>
            </a:prstGeom>
            <a:noFill/>
          </p:spPr>
          <p:txBody>
            <a:bodyPr wrap="none" rtlCol="0">
              <a:spAutoFit/>
            </a:bodyPr>
            <a:lstStyle/>
            <a:p>
              <a:r>
                <a:rPr lang="en-US" altLang="ja-JP" dirty="0"/>
                <a:t>Real emulsion tracks</a:t>
              </a:r>
              <a:endParaRPr lang="ja-JP" altLang="en-US" dirty="0"/>
            </a:p>
          </p:txBody>
        </p:sp>
        <p:pic>
          <p:nvPicPr>
            <p:cNvPr id="92" name="図 91">
              <a:extLst>
                <a:ext uri="{FF2B5EF4-FFF2-40B4-BE49-F238E27FC236}">
                  <a16:creationId xmlns:a16="http://schemas.microsoft.com/office/drawing/2014/main" id="{713752CF-3207-456D-AF23-C6E58C5D7A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67005" y="4716185"/>
              <a:ext cx="2016473" cy="1415163"/>
            </a:xfrm>
            <a:prstGeom prst="rect">
              <a:avLst/>
            </a:prstGeom>
          </p:spPr>
        </p:pic>
      </p:grpSp>
      <p:sp>
        <p:nvSpPr>
          <p:cNvPr id="101" name="テキスト ボックス 100">
            <a:extLst>
              <a:ext uri="{FF2B5EF4-FFF2-40B4-BE49-F238E27FC236}">
                <a16:creationId xmlns:a16="http://schemas.microsoft.com/office/drawing/2014/main" id="{747C3E63-B2D6-F63A-C9B7-8134F3CB7943}"/>
              </a:ext>
            </a:extLst>
          </p:cNvPr>
          <p:cNvSpPr txBox="1"/>
          <p:nvPr/>
        </p:nvSpPr>
        <p:spPr>
          <a:xfrm>
            <a:off x="3747647" y="6319517"/>
            <a:ext cx="3898824" cy="523220"/>
          </a:xfrm>
          <a:prstGeom prst="rect">
            <a:avLst/>
          </a:prstGeom>
          <a:noFill/>
        </p:spPr>
        <p:txBody>
          <a:bodyPr wrap="none" rtlCol="0">
            <a:spAutoFit/>
          </a:bodyPr>
          <a:lstStyle/>
          <a:p>
            <a:r>
              <a:rPr kumimoji="1" lang="ja-JP" altLang="en-US" sz="2800"/>
              <a:t>→</a:t>
            </a:r>
            <a:r>
              <a:rPr kumimoji="1" lang="en-US" altLang="ja-JP" sz="2800" dirty="0"/>
              <a:t>Scan &amp; digitized tracks</a:t>
            </a:r>
            <a:endParaRPr kumimoji="1" lang="ja-JP" altLang="en-US" sz="2800"/>
          </a:p>
        </p:txBody>
      </p:sp>
    </p:spTree>
    <p:extLst>
      <p:ext uri="{BB962C8B-B14F-4D97-AF65-F5344CB8AC3E}">
        <p14:creationId xmlns:p14="http://schemas.microsoft.com/office/powerpoint/2010/main" val="2190993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14421-2700-4745-A2A8-DB13563AA52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E3806BC-7411-E7CF-29D0-292FDF10F270}"/>
              </a:ext>
            </a:extLst>
          </p:cNvPr>
          <p:cNvSpPr>
            <a:spLocks noGrp="1"/>
          </p:cNvSpPr>
          <p:nvPr>
            <p:ph type="title"/>
          </p:nvPr>
        </p:nvSpPr>
        <p:spPr/>
        <p:txBody>
          <a:bodyPr/>
          <a:lstStyle/>
          <a:p>
            <a:r>
              <a:rPr kumimoji="1" lang="en-US" altLang="ja-JP" dirty="0"/>
              <a:t>Analysis(1/4): Event selection</a:t>
            </a:r>
            <a:endParaRPr kumimoji="1" lang="ja-JP" altLang="en-US" dirty="0"/>
          </a:p>
        </p:txBody>
      </p:sp>
      <p:pic>
        <p:nvPicPr>
          <p:cNvPr id="46" name="689560_short.mov" descr="689560_short.mov">
            <a:extLst>
              <a:ext uri="{FF2B5EF4-FFF2-40B4-BE49-F238E27FC236}">
                <a16:creationId xmlns:a16="http://schemas.microsoft.com/office/drawing/2014/main" id="{6CA0EFF4-E960-F605-62C5-6CD4C1DB036D}"/>
              </a:ext>
            </a:extLst>
          </p:cNvPr>
          <p:cNvPicPr>
            <a:picLocks/>
          </p:cNvPicPr>
          <p:nvPr>
            <a:videoFile r:link="rId2"/>
            <p:extLst>
              <p:ext uri="{DAA4B4D4-6D71-4841-9C94-3DE7FCFB9230}">
                <p14:media xmlns:p14="http://schemas.microsoft.com/office/powerpoint/2010/main" r:embed="rId1"/>
              </p:ext>
            </p:extLst>
          </p:nvPr>
        </p:nvPicPr>
        <p:blipFill>
          <a:blip r:embed="rId5"/>
          <a:stretch>
            <a:fillRect/>
          </a:stretch>
        </p:blipFill>
        <p:spPr>
          <a:xfrm>
            <a:off x="7472400" y="3827208"/>
            <a:ext cx="4328480" cy="2894267"/>
          </a:xfrm>
          <a:prstGeom prst="rect">
            <a:avLst/>
          </a:prstGeom>
          <a:ln w="12700">
            <a:miter lim="400000"/>
          </a:ln>
        </p:spPr>
      </p:pic>
      <p:grpSp>
        <p:nvGrpSpPr>
          <p:cNvPr id="55" name="グループ化 54">
            <a:extLst>
              <a:ext uri="{FF2B5EF4-FFF2-40B4-BE49-F238E27FC236}">
                <a16:creationId xmlns:a16="http://schemas.microsoft.com/office/drawing/2014/main" id="{02D5A69B-1204-FEED-193E-04A03D241B68}"/>
              </a:ext>
            </a:extLst>
          </p:cNvPr>
          <p:cNvGrpSpPr/>
          <p:nvPr/>
        </p:nvGrpSpPr>
        <p:grpSpPr>
          <a:xfrm>
            <a:off x="391120" y="4011149"/>
            <a:ext cx="6717736" cy="2397047"/>
            <a:chOff x="780256" y="1083947"/>
            <a:chExt cx="6717736" cy="2397047"/>
          </a:xfrm>
        </p:grpSpPr>
        <p:grpSp>
          <p:nvGrpSpPr>
            <p:cNvPr id="53" name="グループ化 52">
              <a:extLst>
                <a:ext uri="{FF2B5EF4-FFF2-40B4-BE49-F238E27FC236}">
                  <a16:creationId xmlns:a16="http://schemas.microsoft.com/office/drawing/2014/main" id="{66577CF0-45E1-4831-9369-FE37E9A41F0F}"/>
                </a:ext>
              </a:extLst>
            </p:cNvPr>
            <p:cNvGrpSpPr/>
            <p:nvPr/>
          </p:nvGrpSpPr>
          <p:grpSpPr>
            <a:xfrm>
              <a:off x="780256" y="1083947"/>
              <a:ext cx="6299738" cy="1751920"/>
              <a:chOff x="1267880" y="968840"/>
              <a:chExt cx="6299738" cy="1751920"/>
            </a:xfrm>
          </p:grpSpPr>
          <p:sp>
            <p:nvSpPr>
              <p:cNvPr id="50" name="テキスト ボックス 49">
                <a:extLst>
                  <a:ext uri="{FF2B5EF4-FFF2-40B4-BE49-F238E27FC236}">
                    <a16:creationId xmlns:a16="http://schemas.microsoft.com/office/drawing/2014/main" id="{641B5430-7FA1-ABEC-7BCE-6304C2B35DB8}"/>
                  </a:ext>
                </a:extLst>
              </p:cNvPr>
              <p:cNvSpPr txBox="1"/>
              <p:nvPr/>
            </p:nvSpPr>
            <p:spPr>
              <a:xfrm>
                <a:off x="1267880" y="968840"/>
                <a:ext cx="3038011" cy="461665"/>
              </a:xfrm>
              <a:prstGeom prst="rect">
                <a:avLst/>
              </a:prstGeom>
              <a:noFill/>
            </p:spPr>
            <p:txBody>
              <a:bodyPr wrap="none" rtlCol="0">
                <a:spAutoFit/>
              </a:bodyPr>
              <a:lstStyle/>
              <a:p>
                <a:pPr marL="457200" indent="-457200">
                  <a:buAutoNum type="arabicParenBoth"/>
                </a:pPr>
                <a:r>
                  <a:rPr lang="en" altLang="ja-JP" sz="2400" dirty="0"/>
                  <a:t>No upstream tracks</a:t>
                </a:r>
                <a:endParaRPr lang="en-US" altLang="ja-JP" sz="2400" dirty="0"/>
              </a:p>
            </p:txBody>
          </p:sp>
          <p:sp>
            <p:nvSpPr>
              <p:cNvPr id="51" name="テキスト ボックス 50">
                <a:extLst>
                  <a:ext uri="{FF2B5EF4-FFF2-40B4-BE49-F238E27FC236}">
                    <a16:creationId xmlns:a16="http://schemas.microsoft.com/office/drawing/2014/main" id="{E3183C2D-6D7A-EEB7-DC66-E66A23A62CAD}"/>
                  </a:ext>
                </a:extLst>
              </p:cNvPr>
              <p:cNvSpPr txBox="1"/>
              <p:nvPr/>
            </p:nvSpPr>
            <p:spPr>
              <a:xfrm>
                <a:off x="1267880" y="1613968"/>
                <a:ext cx="6299738" cy="461665"/>
              </a:xfrm>
              <a:prstGeom prst="rect">
                <a:avLst/>
              </a:prstGeom>
              <a:noFill/>
            </p:spPr>
            <p:txBody>
              <a:bodyPr wrap="none" rtlCol="0">
                <a:spAutoFit/>
              </a:bodyPr>
              <a:lstStyle/>
              <a:p>
                <a:r>
                  <a:rPr lang="en-US" altLang="ja-JP" sz="2400" dirty="0"/>
                  <a:t>(2) </a:t>
                </a:r>
                <a:r>
                  <a:rPr lang="en" altLang="ja-JP" sz="2400" dirty="0"/>
                  <a:t>Track connected through 5 downstream layers</a:t>
                </a:r>
                <a:endParaRPr kumimoji="1" lang="ja-JP" altLang="en-US" sz="2400"/>
              </a:p>
            </p:txBody>
          </p:sp>
          <p:sp>
            <p:nvSpPr>
              <p:cNvPr id="52" name="テキスト ボックス 51">
                <a:extLst>
                  <a:ext uri="{FF2B5EF4-FFF2-40B4-BE49-F238E27FC236}">
                    <a16:creationId xmlns:a16="http://schemas.microsoft.com/office/drawing/2014/main" id="{05DB42DD-F436-3DD7-1A52-C409067B8EB6}"/>
                  </a:ext>
                </a:extLst>
              </p:cNvPr>
              <p:cNvSpPr txBox="1"/>
              <p:nvPr/>
            </p:nvSpPr>
            <p:spPr>
              <a:xfrm>
                <a:off x="1267880" y="2259095"/>
                <a:ext cx="4736425" cy="461665"/>
              </a:xfrm>
              <a:prstGeom prst="rect">
                <a:avLst/>
              </a:prstGeom>
              <a:noFill/>
            </p:spPr>
            <p:txBody>
              <a:bodyPr wrap="none" rtlCol="0">
                <a:spAutoFit/>
              </a:bodyPr>
              <a:lstStyle/>
              <a:p>
                <a:r>
                  <a:rPr lang="en-US" altLang="ja-JP" sz="2400" dirty="0"/>
                  <a:t>(3) </a:t>
                </a:r>
                <a:r>
                  <a:rPr lang="en" altLang="ja-JP" sz="2400" dirty="0"/>
                  <a:t>There are pair tracks within 5 µm</a:t>
                </a:r>
                <a:endParaRPr kumimoji="1" lang="ja-JP" altLang="en-US" sz="2400"/>
              </a:p>
            </p:txBody>
          </p:sp>
        </p:grpSp>
        <p:sp>
          <p:nvSpPr>
            <p:cNvPr id="54" name="テキスト ボックス 53">
              <a:extLst>
                <a:ext uri="{FF2B5EF4-FFF2-40B4-BE49-F238E27FC236}">
                  <a16:creationId xmlns:a16="http://schemas.microsoft.com/office/drawing/2014/main" id="{540959D5-1795-1487-211B-38247C9D6231}"/>
                </a:ext>
              </a:extLst>
            </p:cNvPr>
            <p:cNvSpPr txBox="1"/>
            <p:nvPr/>
          </p:nvSpPr>
          <p:spPr>
            <a:xfrm>
              <a:off x="780256" y="3019329"/>
              <a:ext cx="6717736" cy="461665"/>
            </a:xfrm>
            <a:prstGeom prst="rect">
              <a:avLst/>
            </a:prstGeom>
            <a:noFill/>
          </p:spPr>
          <p:txBody>
            <a:bodyPr wrap="none" rtlCol="0">
              <a:spAutoFit/>
            </a:bodyPr>
            <a:lstStyle/>
            <a:p>
              <a:r>
                <a:rPr lang="en-US" altLang="ja-JP" sz="2400" dirty="0"/>
                <a:t>(4) The distance between the pair tracks is increasing</a:t>
              </a:r>
              <a:endParaRPr kumimoji="1" lang="ja-JP" altLang="en-US" sz="2400"/>
            </a:p>
          </p:txBody>
        </p:sp>
      </p:grpSp>
      <p:pic>
        <p:nvPicPr>
          <p:cNvPr id="60" name="図 59">
            <a:extLst>
              <a:ext uri="{FF2B5EF4-FFF2-40B4-BE49-F238E27FC236}">
                <a16:creationId xmlns:a16="http://schemas.microsoft.com/office/drawing/2014/main" id="{FF76AD5D-C1BF-D8AF-8D4E-11357C45113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722167" y="1067656"/>
            <a:ext cx="6583338" cy="2576090"/>
          </a:xfrm>
          <a:prstGeom prst="rect">
            <a:avLst/>
          </a:prstGeom>
        </p:spPr>
      </p:pic>
    </p:spTree>
    <p:extLst>
      <p:ext uri="{BB962C8B-B14F-4D97-AF65-F5344CB8AC3E}">
        <p14:creationId xmlns:p14="http://schemas.microsoft.com/office/powerpoint/2010/main" val="35590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6"/>
                                        </p:tgtEl>
                                      </p:cBhvr>
                                    </p:cmd>
                                  </p:childTnLst>
                                </p:cTn>
                              </p:par>
                            </p:childTnLst>
                          </p:cTn>
                        </p:par>
                      </p:childTnLst>
                    </p:cTn>
                  </p:par>
                </p:childTnLst>
              </p:cTn>
              <p:nextCondLst>
                <p:cond evt="onClick" delay="0">
                  <p:tgtEl>
                    <p:spTgt spid="46"/>
                  </p:tgtEl>
                </p:cond>
              </p:nextCondLst>
            </p:seq>
            <p:video>
              <p:cMediaNode vol="100000">
                <p:cTn id="12" fill="hold" display="0">
                  <p:stCondLst>
                    <p:cond delay="indefinite"/>
                  </p:stCondLst>
                </p:cTn>
                <p:tgtEl>
                  <p:spTgt spid="46"/>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A37936-B708-52FB-F46D-CE603DE908D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580A2B3-C383-C7E1-285E-9B72107A9946}"/>
              </a:ext>
            </a:extLst>
          </p:cNvPr>
          <p:cNvSpPr>
            <a:spLocks noGrp="1"/>
          </p:cNvSpPr>
          <p:nvPr>
            <p:ph type="title"/>
          </p:nvPr>
        </p:nvSpPr>
        <p:spPr/>
        <p:txBody>
          <a:bodyPr/>
          <a:lstStyle/>
          <a:p>
            <a:r>
              <a:rPr lang="en-US" altLang="ja-JP" dirty="0"/>
              <a:t>Analysis(2/4): Result (Angle)</a:t>
            </a:r>
            <a:endParaRPr kumimoji="1" lang="ja-JP" altLang="en-US" dirty="0"/>
          </a:p>
        </p:txBody>
      </p:sp>
      <p:sp>
        <p:nvSpPr>
          <p:cNvPr id="16" name="スライド番号プレースホルダー 2">
            <a:extLst>
              <a:ext uri="{FF2B5EF4-FFF2-40B4-BE49-F238E27FC236}">
                <a16:creationId xmlns:a16="http://schemas.microsoft.com/office/drawing/2014/main" id="{28E445D0-D358-DD8B-EAA4-1DD91E8F0B16}"/>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z="900" smtClean="0"/>
              <a:t>12</a:t>
            </a:fld>
            <a:endParaRPr kumimoji="1" lang="ja-JP" altLang="en-US" sz="900"/>
          </a:p>
        </p:txBody>
      </p:sp>
      <p:pic>
        <p:nvPicPr>
          <p:cNvPr id="59" name="図 58">
            <a:extLst>
              <a:ext uri="{FF2B5EF4-FFF2-40B4-BE49-F238E27FC236}">
                <a16:creationId xmlns:a16="http://schemas.microsoft.com/office/drawing/2014/main" id="{DEE92AA3-D976-BDCA-C04F-8DC0E735A2E8}"/>
              </a:ext>
            </a:extLst>
          </p:cNvPr>
          <p:cNvPicPr>
            <a:picLocks noChangeAspect="1"/>
          </p:cNvPicPr>
          <p:nvPr/>
        </p:nvPicPr>
        <p:blipFill>
          <a:blip r:embed="rId3"/>
          <a:stretch>
            <a:fillRect/>
          </a:stretch>
        </p:blipFill>
        <p:spPr>
          <a:xfrm>
            <a:off x="1683007" y="1756406"/>
            <a:ext cx="4219716" cy="4219716"/>
          </a:xfrm>
          <a:prstGeom prst="rect">
            <a:avLst/>
          </a:prstGeom>
        </p:spPr>
      </p:pic>
      <p:pic>
        <p:nvPicPr>
          <p:cNvPr id="60" name="図 59">
            <a:extLst>
              <a:ext uri="{FF2B5EF4-FFF2-40B4-BE49-F238E27FC236}">
                <a16:creationId xmlns:a16="http://schemas.microsoft.com/office/drawing/2014/main" id="{790D33F7-8A48-14F4-3257-37C0F2426F8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902723" y="1801724"/>
            <a:ext cx="4607850" cy="4210621"/>
          </a:xfrm>
          <a:prstGeom prst="rect">
            <a:avLst/>
          </a:prstGeom>
        </p:spPr>
      </p:pic>
      <p:sp>
        <p:nvSpPr>
          <p:cNvPr id="61" name="円/楕円 60">
            <a:extLst>
              <a:ext uri="{FF2B5EF4-FFF2-40B4-BE49-F238E27FC236}">
                <a16:creationId xmlns:a16="http://schemas.microsoft.com/office/drawing/2014/main" id="{980393C2-080D-FCB4-341B-C9F2CDB90E12}"/>
              </a:ext>
            </a:extLst>
          </p:cNvPr>
          <p:cNvSpPr/>
          <p:nvPr/>
        </p:nvSpPr>
        <p:spPr>
          <a:xfrm>
            <a:off x="8122600" y="3735229"/>
            <a:ext cx="583422" cy="583422"/>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ボックス 65">
            <a:extLst>
              <a:ext uri="{FF2B5EF4-FFF2-40B4-BE49-F238E27FC236}">
                <a16:creationId xmlns:a16="http://schemas.microsoft.com/office/drawing/2014/main" id="{B1E943B3-F2D1-21DC-A134-40B0A52AAD4A}"/>
              </a:ext>
            </a:extLst>
          </p:cNvPr>
          <p:cNvSpPr txBox="1"/>
          <p:nvPr/>
        </p:nvSpPr>
        <p:spPr>
          <a:xfrm>
            <a:off x="8414311" y="3365897"/>
            <a:ext cx="1525995" cy="369332"/>
          </a:xfrm>
          <a:prstGeom prst="rect">
            <a:avLst/>
          </a:prstGeom>
          <a:noFill/>
        </p:spPr>
        <p:txBody>
          <a:bodyPr wrap="square" rtlCol="0">
            <a:spAutoFit/>
          </a:bodyPr>
          <a:lstStyle/>
          <a:p>
            <a:r>
              <a:rPr lang="en-US" altLang="ja-JP" dirty="0">
                <a:solidFill>
                  <a:srgbClr val="FF0000"/>
                </a:solidFill>
              </a:rPr>
              <a:t>F</a:t>
            </a:r>
            <a:r>
              <a:rPr kumimoji="1" lang="en-US" altLang="ja-JP" dirty="0">
                <a:solidFill>
                  <a:srgbClr val="FF0000"/>
                </a:solidFill>
              </a:rPr>
              <a:t>rom Target??</a:t>
            </a:r>
            <a:endParaRPr kumimoji="1" lang="ja-JP" altLang="en-US">
              <a:solidFill>
                <a:srgbClr val="FF0000"/>
              </a:solidFill>
            </a:endParaRPr>
          </a:p>
        </p:txBody>
      </p:sp>
      <p:sp>
        <p:nvSpPr>
          <p:cNvPr id="68" name="テキスト ボックス 67">
            <a:extLst>
              <a:ext uri="{FF2B5EF4-FFF2-40B4-BE49-F238E27FC236}">
                <a16:creationId xmlns:a16="http://schemas.microsoft.com/office/drawing/2014/main" id="{11FEDF33-BEF2-9845-B5E5-FF0C455FF44D}"/>
              </a:ext>
            </a:extLst>
          </p:cNvPr>
          <p:cNvSpPr txBox="1"/>
          <p:nvPr/>
        </p:nvSpPr>
        <p:spPr>
          <a:xfrm>
            <a:off x="2776995" y="1056371"/>
            <a:ext cx="6251455" cy="523220"/>
          </a:xfrm>
          <a:prstGeom prst="rect">
            <a:avLst/>
          </a:prstGeom>
          <a:noFill/>
        </p:spPr>
        <p:txBody>
          <a:bodyPr wrap="none" rtlCol="0">
            <a:spAutoFit/>
          </a:bodyPr>
          <a:lstStyle/>
          <a:p>
            <a:r>
              <a:rPr lang="en" altLang="ja-JP" sz="2800" dirty="0"/>
              <a:t>A total of 798 </a:t>
            </a:r>
            <a:r>
              <a:rPr lang="en-US" altLang="ja-JP" sz="2800" dirty="0" err="1"/>
              <a:t>γ</a:t>
            </a:r>
            <a:r>
              <a:rPr lang="en-US" altLang="ja-JP" sz="2800" dirty="0"/>
              <a:t>-</a:t>
            </a:r>
            <a:r>
              <a:rPr lang="en" altLang="ja-JP" sz="2800" dirty="0"/>
              <a:t>ray events were identified</a:t>
            </a:r>
            <a:endParaRPr kumimoji="1" lang="ja-JP" altLang="en-US" sz="2800"/>
          </a:p>
        </p:txBody>
      </p:sp>
      <p:sp>
        <p:nvSpPr>
          <p:cNvPr id="69" name="テキスト ボックス 68">
            <a:extLst>
              <a:ext uri="{FF2B5EF4-FFF2-40B4-BE49-F238E27FC236}">
                <a16:creationId xmlns:a16="http://schemas.microsoft.com/office/drawing/2014/main" id="{3BCCED9C-97A5-1CC8-33B6-7B456D4DB3BF}"/>
              </a:ext>
            </a:extLst>
          </p:cNvPr>
          <p:cNvSpPr txBox="1"/>
          <p:nvPr/>
        </p:nvSpPr>
        <p:spPr>
          <a:xfrm>
            <a:off x="1415286" y="6037000"/>
            <a:ext cx="9644820" cy="461665"/>
          </a:xfrm>
          <a:prstGeom prst="rect">
            <a:avLst/>
          </a:prstGeom>
          <a:noFill/>
        </p:spPr>
        <p:txBody>
          <a:bodyPr wrap="none" rtlCol="0">
            <a:spAutoFit/>
          </a:bodyPr>
          <a:lstStyle/>
          <a:p>
            <a:r>
              <a:rPr lang="en" altLang="ja-JP" sz="2400" dirty="0"/>
              <a:t>Observed a peak structure near the target direction in the angular distribution</a:t>
            </a:r>
            <a:endParaRPr kumimoji="1" lang="ja-JP" altLang="en-US" sz="2400"/>
          </a:p>
        </p:txBody>
      </p:sp>
    </p:spTree>
    <p:extLst>
      <p:ext uri="{BB962C8B-B14F-4D97-AF65-F5344CB8AC3E}">
        <p14:creationId xmlns:p14="http://schemas.microsoft.com/office/powerpoint/2010/main" val="1966772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角丸四角形 26">
            <a:extLst>
              <a:ext uri="{FF2B5EF4-FFF2-40B4-BE49-F238E27FC236}">
                <a16:creationId xmlns:a16="http://schemas.microsoft.com/office/drawing/2014/main" id="{116B917B-8313-2BF0-626B-A2E2A61373E8}"/>
              </a:ext>
            </a:extLst>
          </p:cNvPr>
          <p:cNvSpPr/>
          <p:nvPr/>
        </p:nvSpPr>
        <p:spPr>
          <a:xfrm>
            <a:off x="5613463" y="3429000"/>
            <a:ext cx="6578537" cy="342900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a:extLst>
              <a:ext uri="{FF2B5EF4-FFF2-40B4-BE49-F238E27FC236}">
                <a16:creationId xmlns:a16="http://schemas.microsoft.com/office/drawing/2014/main" id="{F6CFC93E-A538-3233-E53B-6595B79DE84B}"/>
              </a:ext>
            </a:extLst>
          </p:cNvPr>
          <p:cNvSpPr>
            <a:spLocks noGrp="1"/>
          </p:cNvSpPr>
          <p:nvPr>
            <p:ph type="title"/>
          </p:nvPr>
        </p:nvSpPr>
        <p:spPr>
          <a:xfrm>
            <a:off x="595085" y="136525"/>
            <a:ext cx="11001829" cy="649103"/>
          </a:xfrm>
        </p:spPr>
        <p:txBody>
          <a:bodyPr/>
          <a:lstStyle/>
          <a:p>
            <a:r>
              <a:rPr lang="en-US" altLang="ja-JP" dirty="0"/>
              <a:t>Analysis(2/4): Result (Momentum)</a:t>
            </a:r>
            <a:endParaRPr kumimoji="1" lang="ja-JP" altLang="en-US" dirty="0"/>
          </a:p>
        </p:txBody>
      </p:sp>
      <p:pic>
        <p:nvPicPr>
          <p:cNvPr id="8" name="図 7">
            <a:extLst>
              <a:ext uri="{FF2B5EF4-FFF2-40B4-BE49-F238E27FC236}">
                <a16:creationId xmlns:a16="http://schemas.microsoft.com/office/drawing/2014/main" id="{A20C831C-8B01-D5CA-0E5D-E4717DA2F32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37822" y="1575741"/>
            <a:ext cx="5200150" cy="4136482"/>
          </a:xfrm>
          <a:prstGeom prst="rect">
            <a:avLst/>
          </a:prstGeom>
        </p:spPr>
      </p:pic>
      <p:sp>
        <p:nvSpPr>
          <p:cNvPr id="11" name="テキスト ボックス 10">
            <a:extLst>
              <a:ext uri="{FF2B5EF4-FFF2-40B4-BE49-F238E27FC236}">
                <a16:creationId xmlns:a16="http://schemas.microsoft.com/office/drawing/2014/main" id="{F5A735FF-5300-5561-3FAE-CD87B00DEF09}"/>
              </a:ext>
            </a:extLst>
          </p:cNvPr>
          <p:cNvSpPr txBox="1"/>
          <p:nvPr/>
        </p:nvSpPr>
        <p:spPr>
          <a:xfrm flipH="1">
            <a:off x="5613463" y="2484697"/>
            <a:ext cx="6920893" cy="830997"/>
          </a:xfrm>
          <a:prstGeom prst="rect">
            <a:avLst/>
          </a:prstGeom>
          <a:noFill/>
        </p:spPr>
        <p:txBody>
          <a:bodyPr wrap="square" rtlCol="0">
            <a:spAutoFit/>
          </a:bodyPr>
          <a:lstStyle/>
          <a:p>
            <a:r>
              <a:rPr lang="ja-JP" altLang="en-US" sz="2400"/>
              <a:t>・</a:t>
            </a:r>
            <a:r>
              <a:rPr lang="en" altLang="ja-JP" sz="2400" dirty="0"/>
              <a:t>Observe gamma rays in the tens of MeV range</a:t>
            </a:r>
          </a:p>
          <a:p>
            <a:r>
              <a:rPr lang="ja-JP" altLang="en-US" sz="2400"/>
              <a:t>・</a:t>
            </a:r>
            <a:r>
              <a:rPr lang="en" altLang="ja-JP" sz="2400" dirty="0"/>
              <a:t>As the energy increased, they disappeared rapidly</a:t>
            </a:r>
          </a:p>
        </p:txBody>
      </p:sp>
      <p:pic>
        <p:nvPicPr>
          <p:cNvPr id="17" name="図 16" descr="グラフ, 折れ線グラフ, ヒストグラム&#10;&#10;AI 生成コンテンツは誤りを含む可能性があります。">
            <a:extLst>
              <a:ext uri="{FF2B5EF4-FFF2-40B4-BE49-F238E27FC236}">
                <a16:creationId xmlns:a16="http://schemas.microsoft.com/office/drawing/2014/main" id="{596AB2C4-D9A1-E889-F5C3-2D9B161FFB48}"/>
              </a:ext>
            </a:extLst>
          </p:cNvPr>
          <p:cNvPicPr>
            <a:picLocks noChangeAspect="1"/>
          </p:cNvPicPr>
          <p:nvPr/>
        </p:nvPicPr>
        <p:blipFill>
          <a:blip r:embed="rId4">
            <a:extLst>
              <a:ext uri="{28A0092B-C50C-407E-A947-70E740481C1C}">
                <a14:useLocalDpi xmlns:a14="http://schemas.microsoft.com/office/drawing/2010/main" val="0"/>
              </a:ext>
            </a:extLst>
          </a:blip>
          <a:srcRect b="63684"/>
          <a:stretch>
            <a:fillRect/>
          </a:stretch>
        </p:blipFill>
        <p:spPr>
          <a:xfrm>
            <a:off x="5745951" y="4709229"/>
            <a:ext cx="2978862" cy="1802996"/>
          </a:xfrm>
          <a:prstGeom prst="rect">
            <a:avLst/>
          </a:prstGeom>
        </p:spPr>
      </p:pic>
      <p:pic>
        <p:nvPicPr>
          <p:cNvPr id="18" name="図 17">
            <a:extLst>
              <a:ext uri="{FF2B5EF4-FFF2-40B4-BE49-F238E27FC236}">
                <a16:creationId xmlns:a16="http://schemas.microsoft.com/office/drawing/2014/main" id="{A3A7D631-C7A5-2E56-4A44-0B390A1EBEB5}"/>
              </a:ext>
            </a:extLst>
          </p:cNvPr>
          <p:cNvPicPr>
            <a:picLocks noChangeAspect="1"/>
          </p:cNvPicPr>
          <p:nvPr/>
        </p:nvPicPr>
        <p:blipFill>
          <a:blip r:embed="rId5"/>
          <a:stretch>
            <a:fillRect/>
          </a:stretch>
        </p:blipFill>
        <p:spPr>
          <a:xfrm>
            <a:off x="9239236" y="4848932"/>
            <a:ext cx="2886810" cy="1629651"/>
          </a:xfrm>
          <a:prstGeom prst="rect">
            <a:avLst/>
          </a:prstGeom>
        </p:spPr>
      </p:pic>
      <p:sp>
        <p:nvSpPr>
          <p:cNvPr id="19" name="テキスト ボックス 18">
            <a:extLst>
              <a:ext uri="{FF2B5EF4-FFF2-40B4-BE49-F238E27FC236}">
                <a16:creationId xmlns:a16="http://schemas.microsoft.com/office/drawing/2014/main" id="{6CE007DF-E73D-4714-8613-785B602A75B3}"/>
              </a:ext>
            </a:extLst>
          </p:cNvPr>
          <p:cNvSpPr txBox="1"/>
          <p:nvPr/>
        </p:nvSpPr>
        <p:spPr>
          <a:xfrm>
            <a:off x="7541423" y="1050953"/>
            <a:ext cx="1999265" cy="369332"/>
          </a:xfrm>
          <a:prstGeom prst="rect">
            <a:avLst/>
          </a:prstGeom>
          <a:noFill/>
        </p:spPr>
        <p:txBody>
          <a:bodyPr wrap="none" rtlCol="0">
            <a:spAutoFit/>
          </a:bodyPr>
          <a:lstStyle/>
          <a:p>
            <a:r>
              <a:rPr lang="en-US" altLang="ja-JP" dirty="0"/>
              <a:t>Calculating method</a:t>
            </a:r>
            <a:endParaRPr kumimoji="1" lang="ja-JP" altLang="en-US"/>
          </a:p>
        </p:txBody>
      </p:sp>
      <p:pic>
        <p:nvPicPr>
          <p:cNvPr id="22" name="図 21">
            <a:extLst>
              <a:ext uri="{FF2B5EF4-FFF2-40B4-BE49-F238E27FC236}">
                <a16:creationId xmlns:a16="http://schemas.microsoft.com/office/drawing/2014/main" id="{63AE4AD5-0B5F-67BA-9D2C-79ABCE7E9D5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539112" y="3599051"/>
            <a:ext cx="849279" cy="1249881"/>
          </a:xfrm>
          <a:prstGeom prst="rect">
            <a:avLst/>
          </a:prstGeom>
        </p:spPr>
      </p:pic>
      <p:sp>
        <p:nvSpPr>
          <p:cNvPr id="23" name="テキスト ボックス 22">
            <a:extLst>
              <a:ext uri="{FF2B5EF4-FFF2-40B4-BE49-F238E27FC236}">
                <a16:creationId xmlns:a16="http://schemas.microsoft.com/office/drawing/2014/main" id="{C6DAFBA5-AC98-289B-F6C8-F89B2144AC3C}"/>
              </a:ext>
            </a:extLst>
          </p:cNvPr>
          <p:cNvSpPr txBox="1"/>
          <p:nvPr/>
        </p:nvSpPr>
        <p:spPr>
          <a:xfrm>
            <a:off x="6898847" y="3962381"/>
            <a:ext cx="1686679" cy="523220"/>
          </a:xfrm>
          <a:prstGeom prst="rect">
            <a:avLst/>
          </a:prstGeom>
          <a:noFill/>
        </p:spPr>
        <p:txBody>
          <a:bodyPr wrap="none" rtlCol="0">
            <a:spAutoFit/>
          </a:bodyPr>
          <a:lstStyle/>
          <a:p>
            <a:pPr algn="ctr"/>
            <a:r>
              <a:rPr lang="en-US" altLang="ja-JP" sz="1400" dirty="0"/>
              <a:t>C</a:t>
            </a:r>
            <a:r>
              <a:rPr kumimoji="1" lang="en-US" altLang="ja-JP" sz="1400" dirty="0"/>
              <a:t>onstant momentum</a:t>
            </a:r>
          </a:p>
          <a:p>
            <a:pPr algn="ctr"/>
            <a:r>
              <a:rPr kumimoji="1" lang="en-US" altLang="ja-JP" sz="1400" dirty="0"/>
              <a:t>electrons</a:t>
            </a:r>
            <a:endParaRPr kumimoji="1" lang="ja-JP" altLang="en-US" sz="1400"/>
          </a:p>
        </p:txBody>
      </p:sp>
      <p:sp>
        <p:nvSpPr>
          <p:cNvPr id="24" name="右矢印 23">
            <a:extLst>
              <a:ext uri="{FF2B5EF4-FFF2-40B4-BE49-F238E27FC236}">
                <a16:creationId xmlns:a16="http://schemas.microsoft.com/office/drawing/2014/main" id="{FA705E29-90D1-A0CC-79E5-1A5FA6A37811}"/>
              </a:ext>
            </a:extLst>
          </p:cNvPr>
          <p:cNvSpPr/>
          <p:nvPr/>
        </p:nvSpPr>
        <p:spPr>
          <a:xfrm>
            <a:off x="8699913" y="4156826"/>
            <a:ext cx="601579" cy="19341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8B0691AC-D2DA-2D7D-29E7-C3A553FB6203}"/>
              </a:ext>
            </a:extLst>
          </p:cNvPr>
          <p:cNvSpPr txBox="1"/>
          <p:nvPr/>
        </p:nvSpPr>
        <p:spPr>
          <a:xfrm>
            <a:off x="6379541" y="6432184"/>
            <a:ext cx="1871025" cy="369332"/>
          </a:xfrm>
          <a:prstGeom prst="rect">
            <a:avLst/>
          </a:prstGeom>
          <a:noFill/>
        </p:spPr>
        <p:txBody>
          <a:bodyPr wrap="none" rtlCol="0">
            <a:spAutoFit/>
          </a:bodyPr>
          <a:lstStyle/>
          <a:p>
            <a:r>
              <a:rPr kumimoji="1" lang="en-US" altLang="ja-JP" dirty="0"/>
              <a:t>Experimental data</a:t>
            </a:r>
            <a:endParaRPr kumimoji="1" lang="ja-JP" altLang="en-US"/>
          </a:p>
        </p:txBody>
      </p:sp>
      <p:sp>
        <p:nvSpPr>
          <p:cNvPr id="26" name="テキスト ボックス 25">
            <a:extLst>
              <a:ext uri="{FF2B5EF4-FFF2-40B4-BE49-F238E27FC236}">
                <a16:creationId xmlns:a16="http://schemas.microsoft.com/office/drawing/2014/main" id="{393487A2-C7B3-95B2-A320-A61342F6F715}"/>
              </a:ext>
            </a:extLst>
          </p:cNvPr>
          <p:cNvSpPr txBox="1"/>
          <p:nvPr/>
        </p:nvSpPr>
        <p:spPr>
          <a:xfrm>
            <a:off x="9982200" y="6432184"/>
            <a:ext cx="1640193" cy="369332"/>
          </a:xfrm>
          <a:prstGeom prst="rect">
            <a:avLst/>
          </a:prstGeom>
          <a:noFill/>
        </p:spPr>
        <p:txBody>
          <a:bodyPr wrap="none" rtlCol="0">
            <a:spAutoFit/>
          </a:bodyPr>
          <a:lstStyle/>
          <a:p>
            <a:r>
              <a:rPr kumimoji="1" lang="en-US" altLang="ja-JP" dirty="0"/>
              <a:t>Simulation data</a:t>
            </a:r>
            <a:endParaRPr kumimoji="1" lang="ja-JP" altLang="en-US"/>
          </a:p>
        </p:txBody>
      </p:sp>
      <p:sp>
        <p:nvSpPr>
          <p:cNvPr id="29" name="テキスト ボックス 28">
            <a:extLst>
              <a:ext uri="{FF2B5EF4-FFF2-40B4-BE49-F238E27FC236}">
                <a16:creationId xmlns:a16="http://schemas.microsoft.com/office/drawing/2014/main" id="{8651FB86-3340-2A94-79B4-62C28D8E4048}"/>
              </a:ext>
            </a:extLst>
          </p:cNvPr>
          <p:cNvSpPr txBox="1"/>
          <p:nvPr/>
        </p:nvSpPr>
        <p:spPr>
          <a:xfrm>
            <a:off x="5914765" y="3459316"/>
            <a:ext cx="1928733" cy="369332"/>
          </a:xfrm>
          <a:prstGeom prst="rect">
            <a:avLst/>
          </a:prstGeom>
          <a:noFill/>
        </p:spPr>
        <p:txBody>
          <a:bodyPr wrap="none" rtlCol="0">
            <a:spAutoFit/>
          </a:bodyPr>
          <a:lstStyle/>
          <a:p>
            <a:r>
              <a:rPr kumimoji="1" lang="en-US" altLang="ja-JP" dirty="0"/>
              <a:t>Calibration</a:t>
            </a:r>
            <a:r>
              <a:rPr lang="en-US" altLang="ja-JP" dirty="0"/>
              <a:t> search</a:t>
            </a:r>
            <a:endParaRPr kumimoji="1" lang="ja-JP" altLang="en-US"/>
          </a:p>
        </p:txBody>
      </p:sp>
      <p:sp>
        <p:nvSpPr>
          <p:cNvPr id="30" name="テキスト ボックス 29">
            <a:extLst>
              <a:ext uri="{FF2B5EF4-FFF2-40B4-BE49-F238E27FC236}">
                <a16:creationId xmlns:a16="http://schemas.microsoft.com/office/drawing/2014/main" id="{AFFCADE5-523C-9654-1670-D3C432D8734B}"/>
              </a:ext>
            </a:extLst>
          </p:cNvPr>
          <p:cNvSpPr txBox="1"/>
          <p:nvPr/>
        </p:nvSpPr>
        <p:spPr>
          <a:xfrm>
            <a:off x="9370737" y="3381132"/>
            <a:ext cx="1132041" cy="276999"/>
          </a:xfrm>
          <a:prstGeom prst="rect">
            <a:avLst/>
          </a:prstGeom>
          <a:noFill/>
        </p:spPr>
        <p:txBody>
          <a:bodyPr wrap="none" rtlCol="0">
            <a:spAutoFit/>
          </a:bodyPr>
          <a:lstStyle/>
          <a:p>
            <a:r>
              <a:rPr kumimoji="1" lang="en-US" altLang="ja-JP" sz="1200" dirty="0"/>
              <a:t>Emulsion stack</a:t>
            </a:r>
            <a:endParaRPr kumimoji="1" lang="ja-JP" altLang="en-US" sz="1200"/>
          </a:p>
        </p:txBody>
      </p:sp>
      <p:pic>
        <p:nvPicPr>
          <p:cNvPr id="31" name="図 30" descr="グラフ&#10;&#10;中程度の精度で自動的に生成された説明">
            <a:extLst>
              <a:ext uri="{FF2B5EF4-FFF2-40B4-BE49-F238E27FC236}">
                <a16:creationId xmlns:a16="http://schemas.microsoft.com/office/drawing/2014/main" id="{3073F59D-3385-AA8F-78DF-82687B47FE1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13463" y="1420056"/>
            <a:ext cx="2052370" cy="943467"/>
          </a:xfrm>
          <a:prstGeom prst="rect">
            <a:avLst/>
          </a:prstGeom>
        </p:spPr>
      </p:pic>
      <mc:AlternateContent xmlns:mc="http://schemas.openxmlformats.org/markup-compatibility/2006">
        <mc:Choice xmlns:a14="http://schemas.microsoft.com/office/drawing/2010/main" Requires="a14">
          <p:sp>
            <p:nvSpPr>
              <p:cNvPr id="32" name="テキスト ボックス 31">
                <a:extLst>
                  <a:ext uri="{FF2B5EF4-FFF2-40B4-BE49-F238E27FC236}">
                    <a16:creationId xmlns:a16="http://schemas.microsoft.com/office/drawing/2014/main" id="{349A54BB-9738-E514-9C91-0B311E3BC63D}"/>
                  </a:ext>
                </a:extLst>
              </p:cNvPr>
              <p:cNvSpPr txBox="1"/>
              <p:nvPr/>
            </p:nvSpPr>
            <p:spPr>
              <a:xfrm>
                <a:off x="7980398" y="1545157"/>
                <a:ext cx="4211602"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𝑝</m:t>
                      </m:r>
                      <m:r>
                        <a:rPr lang="en-US" altLang="ja-JP" i="1">
                          <a:latin typeface="Cambria Math" panose="02040503050406030204" pitchFamily="18" charset="0"/>
                        </a:rPr>
                        <m:t>=</m:t>
                      </m:r>
                      <m:f>
                        <m:fPr>
                          <m:ctrlPr>
                            <a:rPr lang="en-US" altLang="ja-JP" i="1">
                              <a:latin typeface="Cambria Math" panose="02040503050406030204" pitchFamily="18" charset="0"/>
                            </a:rPr>
                          </m:ctrlPr>
                        </m:fPr>
                        <m:num>
                          <m:r>
                            <a:rPr lang="en-US" altLang="ja-JP" i="1">
                              <a:latin typeface="Cambria Math" panose="02040503050406030204" pitchFamily="18" charset="0"/>
                            </a:rPr>
                            <m:t>13.6 </m:t>
                          </m:r>
                          <m:r>
                            <m:rPr>
                              <m:sty m:val="p"/>
                            </m:rPr>
                            <a:rPr lang="en-US" altLang="ja-JP">
                              <a:latin typeface="Cambria Math" panose="02040503050406030204" pitchFamily="18" charset="0"/>
                            </a:rPr>
                            <m:t>MeV</m:t>
                          </m:r>
                        </m:num>
                        <m:den>
                          <m:r>
                            <a:rPr lang="en-US" altLang="ja-JP" i="1">
                              <a:latin typeface="Cambria Math" panose="02040503050406030204" pitchFamily="18" charset="0"/>
                            </a:rPr>
                            <m:t>𝛽</m:t>
                          </m:r>
                          <m:r>
                            <a:rPr lang="en-US" altLang="ja-JP" i="1">
                              <a:latin typeface="Cambria Math" panose="02040503050406030204" pitchFamily="18" charset="0"/>
                            </a:rPr>
                            <m:t>𝑐</m:t>
                          </m:r>
                          <m:r>
                            <a:rPr lang="en-US" altLang="ja-JP" i="1">
                              <a:latin typeface="Cambria Math" panose="02040503050406030204" pitchFamily="18" charset="0"/>
                            </a:rPr>
                            <m:t> </m:t>
                          </m:r>
                          <m:r>
                            <a:rPr lang="en-US" altLang="ja-JP" i="1">
                              <a:latin typeface="Cambria Math" panose="02040503050406030204" pitchFamily="18" charset="0"/>
                            </a:rPr>
                            <m:t>𝛿</m:t>
                          </m:r>
                          <m:sSub>
                            <m:sSubPr>
                              <m:ctrlPr>
                                <a:rPr lang="en-US" altLang="ja-JP" i="1">
                                  <a:latin typeface="Cambria Math" panose="02040503050406030204" pitchFamily="18" charset="0"/>
                                </a:rPr>
                              </m:ctrlPr>
                            </m:sSubPr>
                            <m:e>
                              <m:r>
                                <a:rPr lang="en-US" altLang="ja-JP" i="1">
                                  <a:latin typeface="Cambria Math" panose="02040503050406030204" pitchFamily="18" charset="0"/>
                                </a:rPr>
                                <m:t>𝜃</m:t>
                              </m:r>
                            </m:e>
                            <m:sub>
                              <m:r>
                                <a:rPr lang="en-US" altLang="ja-JP" i="1">
                                  <a:latin typeface="Cambria Math" panose="02040503050406030204" pitchFamily="18" charset="0"/>
                                </a:rPr>
                                <m:t>𝑟𝑚𝑠</m:t>
                              </m:r>
                            </m:sub>
                          </m:sSub>
                        </m:den>
                      </m:f>
                      <m:r>
                        <a:rPr lang="en-US" altLang="ja-JP" i="1">
                          <a:latin typeface="Cambria Math" panose="02040503050406030204" pitchFamily="18" charset="0"/>
                        </a:rPr>
                        <m:t> </m:t>
                      </m:r>
                      <m:r>
                        <a:rPr lang="en-US" altLang="ja-JP" i="1">
                          <a:latin typeface="Cambria Math" panose="02040503050406030204" pitchFamily="18" charset="0"/>
                        </a:rPr>
                        <m:t>𝑧</m:t>
                      </m:r>
                      <m:rad>
                        <m:radPr>
                          <m:degHide m:val="on"/>
                          <m:ctrlPr>
                            <a:rPr lang="en-US" altLang="ja-JP" i="1">
                              <a:latin typeface="Cambria Math" panose="02040503050406030204" pitchFamily="18" charset="0"/>
                            </a:rPr>
                          </m:ctrlPr>
                        </m:radPr>
                        <m:deg/>
                        <m:e>
                          <m:f>
                            <m:fPr>
                              <m:ctrlPr>
                                <a:rPr lang="en-US" altLang="ja-JP" i="1">
                                  <a:latin typeface="Cambria Math" panose="02040503050406030204" pitchFamily="18" charset="0"/>
                                </a:rPr>
                              </m:ctrlPr>
                            </m:fPr>
                            <m:num>
                              <m:r>
                                <a:rPr lang="en-US" altLang="ja-JP" i="1">
                                  <a:latin typeface="Cambria Math" panose="02040503050406030204" pitchFamily="18" charset="0"/>
                                </a:rPr>
                                <m:t>𝑥</m:t>
                              </m:r>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den>
                          </m:f>
                        </m:e>
                      </m:rad>
                      <m:d>
                        <m:dPr>
                          <m:begChr m:val="["/>
                          <m:endChr m:val="]"/>
                          <m:ctrlPr>
                            <a:rPr lang="en-US" altLang="ja-JP" i="1">
                              <a:latin typeface="Cambria Math" panose="02040503050406030204" pitchFamily="18" charset="0"/>
                            </a:rPr>
                          </m:ctrlPr>
                        </m:dPr>
                        <m:e>
                          <m:r>
                            <a:rPr lang="en-US" altLang="ja-JP" i="1">
                              <a:latin typeface="Cambria Math" panose="02040503050406030204" pitchFamily="18" charset="0"/>
                            </a:rPr>
                            <m:t>1+0.038 </m:t>
                          </m:r>
                          <m:func>
                            <m:funcPr>
                              <m:ctrlPr>
                                <a:rPr lang="en-US" altLang="ja-JP" i="1">
                                  <a:latin typeface="Cambria Math" panose="02040503050406030204" pitchFamily="18" charset="0"/>
                                </a:rPr>
                              </m:ctrlPr>
                            </m:funcPr>
                            <m:fName>
                              <m:r>
                                <m:rPr>
                                  <m:sty m:val="p"/>
                                </m:rPr>
                                <a:rPr lang="en-US" altLang="ja-JP">
                                  <a:latin typeface="Cambria Math" panose="02040503050406030204" pitchFamily="18" charset="0"/>
                                </a:rPr>
                                <m:t>ln</m:t>
                              </m:r>
                            </m:fName>
                            <m:e>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𝑥</m:t>
                                      </m:r>
                                      <m:sSup>
                                        <m:sSupPr>
                                          <m:ctrlPr>
                                            <a:rPr lang="en-US" altLang="ja-JP" i="1">
                                              <a:latin typeface="Cambria Math" panose="02040503050406030204" pitchFamily="18" charset="0"/>
                                            </a:rPr>
                                          </m:ctrlPr>
                                        </m:sSupPr>
                                        <m:e>
                                          <m:r>
                                            <a:rPr lang="en-US" altLang="ja-JP" i="1">
                                              <a:latin typeface="Cambria Math" panose="02040503050406030204" pitchFamily="18" charset="0"/>
                                            </a:rPr>
                                            <m:t>𝑧</m:t>
                                          </m:r>
                                        </m:e>
                                        <m:sup>
                                          <m:r>
                                            <a:rPr lang="en-US" altLang="ja-JP" i="1">
                                              <a:latin typeface="Cambria Math" panose="02040503050406030204" pitchFamily="18" charset="0"/>
                                            </a:rPr>
                                            <m:t>2</m:t>
                                          </m:r>
                                        </m:sup>
                                      </m:sSup>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r>
                                        <a:rPr lang="en-US" altLang="ja-JP" i="1">
                                          <a:latin typeface="Cambria Math" panose="02040503050406030204" pitchFamily="18" charset="0"/>
                                        </a:rPr>
                                        <m:t>𝛽</m:t>
                                      </m:r>
                                    </m:den>
                                  </m:f>
                                </m:e>
                              </m:d>
                            </m:e>
                          </m:func>
                        </m:e>
                      </m:d>
                    </m:oMath>
                  </m:oMathPara>
                </a14:m>
                <a:endParaRPr lang="ja-JP" altLang="en-US" dirty="0"/>
              </a:p>
            </p:txBody>
          </p:sp>
        </mc:Choice>
        <mc:Fallback>
          <p:sp>
            <p:nvSpPr>
              <p:cNvPr id="32" name="テキスト ボックス 31">
                <a:extLst>
                  <a:ext uri="{FF2B5EF4-FFF2-40B4-BE49-F238E27FC236}">
                    <a16:creationId xmlns:a16="http://schemas.microsoft.com/office/drawing/2014/main" id="{349A54BB-9738-E514-9C91-0B311E3BC63D}"/>
                  </a:ext>
                </a:extLst>
              </p:cNvPr>
              <p:cNvSpPr txBox="1">
                <a:spLocks noRot="1" noChangeAspect="1" noMove="1" noResize="1" noEditPoints="1" noAdjustHandles="1" noChangeArrowheads="1" noChangeShapeType="1" noTextEdit="1"/>
              </p:cNvSpPr>
              <p:nvPr/>
            </p:nvSpPr>
            <p:spPr>
              <a:xfrm>
                <a:off x="7980398" y="1545157"/>
                <a:ext cx="4211602" cy="818366"/>
              </a:xfrm>
              <a:prstGeom prst="rect">
                <a:avLst/>
              </a:prstGeom>
              <a:blipFill>
                <a:blip r:embed="rId8"/>
                <a:stretch>
                  <a:fillRect l="-90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999421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1BFA7D-2673-3E71-0455-826DC194F80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815E483-E6FE-1868-2D0A-F28627E023FA}"/>
              </a:ext>
            </a:extLst>
          </p:cNvPr>
          <p:cNvSpPr>
            <a:spLocks noGrp="1"/>
          </p:cNvSpPr>
          <p:nvPr>
            <p:ph type="title"/>
          </p:nvPr>
        </p:nvSpPr>
        <p:spPr/>
        <p:txBody>
          <a:bodyPr/>
          <a:lstStyle/>
          <a:p>
            <a:r>
              <a:rPr lang="en-US" altLang="ja-JP" dirty="0"/>
              <a:t>Analysis(3/4): BG fit &amp; true event calculation</a:t>
            </a:r>
            <a:endParaRPr kumimoji="1" lang="ja-JP" altLang="en-US" dirty="0"/>
          </a:p>
        </p:txBody>
      </p:sp>
      <p:sp>
        <p:nvSpPr>
          <p:cNvPr id="16" name="スライド番号プレースホルダー 2">
            <a:extLst>
              <a:ext uri="{FF2B5EF4-FFF2-40B4-BE49-F238E27FC236}">
                <a16:creationId xmlns:a16="http://schemas.microsoft.com/office/drawing/2014/main" id="{1023B572-0667-C2A2-3E02-F44BB31E4D68}"/>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z="900" smtClean="0"/>
              <a:t>14</a:t>
            </a:fld>
            <a:endParaRPr kumimoji="1" lang="ja-JP" altLang="en-US" sz="900"/>
          </a:p>
        </p:txBody>
      </p:sp>
      <p:pic>
        <p:nvPicPr>
          <p:cNvPr id="9" name="図 8">
            <a:extLst>
              <a:ext uri="{FF2B5EF4-FFF2-40B4-BE49-F238E27FC236}">
                <a16:creationId xmlns:a16="http://schemas.microsoft.com/office/drawing/2014/main" id="{1B47D381-AC7D-94A9-08DD-7BEF9A3FDD9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425008" y="1506966"/>
            <a:ext cx="5630485" cy="4478793"/>
          </a:xfrm>
          <a:prstGeom prst="rect">
            <a:avLst/>
          </a:prstGeom>
        </p:spPr>
      </p:pic>
      <p:sp>
        <p:nvSpPr>
          <p:cNvPr id="11" name="テキスト ボックス 10">
            <a:extLst>
              <a:ext uri="{FF2B5EF4-FFF2-40B4-BE49-F238E27FC236}">
                <a16:creationId xmlns:a16="http://schemas.microsoft.com/office/drawing/2014/main" id="{B36DE1D3-44F9-7BA9-D3A0-2CCD3A4880F0}"/>
              </a:ext>
            </a:extLst>
          </p:cNvPr>
          <p:cNvSpPr txBox="1"/>
          <p:nvPr/>
        </p:nvSpPr>
        <p:spPr>
          <a:xfrm>
            <a:off x="3234350" y="6006804"/>
            <a:ext cx="5631670" cy="584775"/>
          </a:xfrm>
          <a:prstGeom prst="rect">
            <a:avLst/>
          </a:prstGeom>
          <a:noFill/>
        </p:spPr>
        <p:txBody>
          <a:bodyPr wrap="none" rtlCol="0">
            <a:spAutoFit/>
          </a:bodyPr>
          <a:lstStyle/>
          <a:p>
            <a:r>
              <a:rPr lang="en-US" altLang="ja-JP" sz="3200" dirty="0"/>
              <a:t>True event </a:t>
            </a:r>
            <a:r>
              <a:rPr lang="en" altLang="ja-JP" sz="3200" dirty="0"/>
              <a:t>= 8.90 ± 2.98 [count]</a:t>
            </a:r>
            <a:endParaRPr kumimoji="1" lang="ja-JP" altLang="en-US" sz="3200"/>
          </a:p>
        </p:txBody>
      </p:sp>
      <p:sp>
        <p:nvSpPr>
          <p:cNvPr id="13" name="テキスト ボックス 12">
            <a:extLst>
              <a:ext uri="{FF2B5EF4-FFF2-40B4-BE49-F238E27FC236}">
                <a16:creationId xmlns:a16="http://schemas.microsoft.com/office/drawing/2014/main" id="{577C03E9-E0FD-8B1F-5482-8BBF27EFD99E}"/>
              </a:ext>
            </a:extLst>
          </p:cNvPr>
          <p:cNvSpPr txBox="1"/>
          <p:nvPr/>
        </p:nvSpPr>
        <p:spPr>
          <a:xfrm>
            <a:off x="2762266" y="1024256"/>
            <a:ext cx="6659195" cy="461665"/>
          </a:xfrm>
          <a:prstGeom prst="rect">
            <a:avLst/>
          </a:prstGeom>
          <a:noFill/>
        </p:spPr>
        <p:txBody>
          <a:bodyPr wrap="none" rtlCol="0">
            <a:spAutoFit/>
          </a:bodyPr>
          <a:lstStyle/>
          <a:p>
            <a:r>
              <a:rPr lang="en" altLang="ja-JP" sz="2400" dirty="0"/>
              <a:t>Fit the background assuming a Gaussian distribution</a:t>
            </a:r>
            <a:endParaRPr kumimoji="1" lang="ja-JP" altLang="en-US" sz="2400"/>
          </a:p>
        </p:txBody>
      </p:sp>
      <p:pic>
        <p:nvPicPr>
          <p:cNvPr id="26" name="図 25" descr="グラフ が含まれている画像&#10;&#10;AI 生成コンテンツは誤りを含む可能性があります。">
            <a:extLst>
              <a:ext uri="{FF2B5EF4-FFF2-40B4-BE49-F238E27FC236}">
                <a16:creationId xmlns:a16="http://schemas.microsoft.com/office/drawing/2014/main" id="{758D4B5B-26A0-A969-A4AE-9D23FFEE1DC4}"/>
              </a:ext>
            </a:extLst>
          </p:cNvPr>
          <p:cNvPicPr>
            <a:picLocks noChangeAspect="1"/>
          </p:cNvPicPr>
          <p:nvPr/>
        </p:nvPicPr>
        <p:blipFill>
          <a:blip r:embed="rId4">
            <a:extLst>
              <a:ext uri="{28A0092B-C50C-407E-A947-70E740481C1C}">
                <a14:useLocalDpi xmlns:a14="http://schemas.microsoft.com/office/drawing/2010/main" val="0"/>
              </a:ext>
            </a:extLst>
          </a:blip>
          <a:srcRect t="4587" r="9987"/>
          <a:stretch>
            <a:fillRect/>
          </a:stretch>
        </p:blipFill>
        <p:spPr>
          <a:xfrm>
            <a:off x="830178" y="1766639"/>
            <a:ext cx="3573381" cy="3468691"/>
          </a:xfrm>
          <a:prstGeom prst="rect">
            <a:avLst/>
          </a:prstGeom>
        </p:spPr>
      </p:pic>
      <p:sp>
        <p:nvSpPr>
          <p:cNvPr id="27" name="左右矢印 26">
            <a:extLst>
              <a:ext uri="{FF2B5EF4-FFF2-40B4-BE49-F238E27FC236}">
                <a16:creationId xmlns:a16="http://schemas.microsoft.com/office/drawing/2014/main" id="{D1AE1A14-72A8-A2AD-12BC-81C79443506A}"/>
              </a:ext>
            </a:extLst>
          </p:cNvPr>
          <p:cNvSpPr/>
          <p:nvPr/>
        </p:nvSpPr>
        <p:spPr>
          <a:xfrm>
            <a:off x="7440804" y="3429000"/>
            <a:ext cx="3104941" cy="361603"/>
          </a:xfrm>
          <a:prstGeom prst="leftRightArrow">
            <a:avLst/>
          </a:prstGeom>
          <a:solidFill>
            <a:schemeClr val="accent6"/>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93AD84BC-F11D-D249-0D1D-EDC3B7E9D62E}"/>
              </a:ext>
            </a:extLst>
          </p:cNvPr>
          <p:cNvSpPr txBox="1"/>
          <p:nvPr/>
        </p:nvSpPr>
        <p:spPr>
          <a:xfrm>
            <a:off x="8696426" y="3068271"/>
            <a:ext cx="457176" cy="461665"/>
          </a:xfrm>
          <a:prstGeom prst="rect">
            <a:avLst/>
          </a:prstGeom>
          <a:noFill/>
        </p:spPr>
        <p:txBody>
          <a:bodyPr wrap="none" rtlCol="0">
            <a:spAutoFit/>
          </a:bodyPr>
          <a:lstStyle/>
          <a:p>
            <a:r>
              <a:rPr kumimoji="1" lang="en-US" altLang="ja-JP" sz="2400" dirty="0"/>
              <a:t>fit</a:t>
            </a:r>
            <a:endParaRPr kumimoji="1" lang="ja-JP" altLang="en-US" sz="2400"/>
          </a:p>
        </p:txBody>
      </p:sp>
      <p:sp>
        <p:nvSpPr>
          <p:cNvPr id="30" name="右矢印 29">
            <a:extLst>
              <a:ext uri="{FF2B5EF4-FFF2-40B4-BE49-F238E27FC236}">
                <a16:creationId xmlns:a16="http://schemas.microsoft.com/office/drawing/2014/main" id="{E2956778-1595-9F5C-FE94-816C8A74B251}"/>
              </a:ext>
            </a:extLst>
          </p:cNvPr>
          <p:cNvSpPr/>
          <p:nvPr/>
        </p:nvSpPr>
        <p:spPr>
          <a:xfrm>
            <a:off x="4032865" y="3212643"/>
            <a:ext cx="1392143" cy="432713"/>
          </a:xfrm>
          <a:prstGeom prst="rightArrow">
            <a:avLst/>
          </a:prstGeom>
          <a:ln>
            <a:solidFill>
              <a:schemeClr val="bg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ln>
                <a:solidFill>
                  <a:schemeClr val="bg1"/>
                </a:solidFill>
              </a:ln>
            </a:endParaRPr>
          </a:p>
        </p:txBody>
      </p:sp>
    </p:spTree>
    <p:extLst>
      <p:ext uri="{BB962C8B-B14F-4D97-AF65-F5344CB8AC3E}">
        <p14:creationId xmlns:p14="http://schemas.microsoft.com/office/powerpoint/2010/main" val="2182770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7AEEF-CCB8-D8FA-61A2-056633FBE2E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D858F9D-7C30-ED68-8805-9565828DA004}"/>
              </a:ext>
            </a:extLst>
          </p:cNvPr>
          <p:cNvSpPr>
            <a:spLocks noGrp="1"/>
          </p:cNvSpPr>
          <p:nvPr>
            <p:ph type="title"/>
          </p:nvPr>
        </p:nvSpPr>
        <p:spPr/>
        <p:txBody>
          <a:bodyPr/>
          <a:lstStyle/>
          <a:p>
            <a:r>
              <a:rPr lang="en-US" altLang="ja-JP" dirty="0"/>
              <a:t>Analysis(4/4): Flux calculation</a:t>
            </a:r>
            <a:endParaRPr kumimoji="1" lang="ja-JP" altLang="en-US" dirty="0"/>
          </a:p>
        </p:txBody>
      </p:sp>
      <p:sp>
        <p:nvSpPr>
          <p:cNvPr id="16" name="スライド番号プレースホルダー 2">
            <a:extLst>
              <a:ext uri="{FF2B5EF4-FFF2-40B4-BE49-F238E27FC236}">
                <a16:creationId xmlns:a16="http://schemas.microsoft.com/office/drawing/2014/main" id="{9BCD9D54-6480-0306-C7DF-8080AC3D42B4}"/>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z="900" smtClean="0"/>
              <a:t>15</a:t>
            </a:fld>
            <a:endParaRPr kumimoji="1" lang="ja-JP" altLang="en-US" sz="900"/>
          </a:p>
        </p:txBody>
      </p:sp>
      <p:sp>
        <p:nvSpPr>
          <p:cNvPr id="3" name="ターゲット位置周辺からの γ 線のフラックス Φ は、">
            <a:extLst>
              <a:ext uri="{FF2B5EF4-FFF2-40B4-BE49-F238E27FC236}">
                <a16:creationId xmlns:a16="http://schemas.microsoft.com/office/drawing/2014/main" id="{62E7D603-B244-F987-1319-CC8DCD3FD249}"/>
              </a:ext>
            </a:extLst>
          </p:cNvPr>
          <p:cNvSpPr txBox="1"/>
          <p:nvPr/>
        </p:nvSpPr>
        <p:spPr>
          <a:xfrm>
            <a:off x="976518" y="1209751"/>
            <a:ext cx="8119356"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defTabSz="12700">
              <a:lnSpc>
                <a:spcPct val="10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latin typeface="Helvetica"/>
                <a:ea typeface="Helvetica"/>
                <a:cs typeface="Helvetica"/>
                <a:sym typeface="Helvetica"/>
              </a:defRPr>
            </a:lvl1pPr>
          </a:lstStyle>
          <a:p>
            <a:r>
              <a:rPr lang="en" dirty="0"/>
              <a:t>The </a:t>
            </a:r>
            <a:r>
              <a:rPr lang="el-GR" dirty="0"/>
              <a:t>γ-</a:t>
            </a:r>
            <a:r>
              <a:rPr lang="en" dirty="0"/>
              <a:t>ray flux </a:t>
            </a:r>
            <a:r>
              <a:rPr lang="el-GR" dirty="0"/>
              <a:t>Φ </a:t>
            </a:r>
            <a:r>
              <a:rPr lang="en" dirty="0"/>
              <a:t>from the target, </a:t>
            </a:r>
          </a:p>
          <a:p>
            <a:r>
              <a:rPr lang="en" dirty="0"/>
              <a:t>assuming that </a:t>
            </a:r>
            <a:r>
              <a:rPr lang="el-GR" dirty="0"/>
              <a:t>γ-</a:t>
            </a:r>
            <a:r>
              <a:rPr lang="en" dirty="0"/>
              <a:t>rays are emitted </a:t>
            </a:r>
            <a:r>
              <a:rPr lang="en" altLang="ja-JP" dirty="0" err="1"/>
              <a:t>isotropically</a:t>
            </a:r>
            <a:r>
              <a:rPr lang="en" altLang="ja-JP" dirty="0"/>
              <a:t> </a:t>
            </a:r>
            <a:r>
              <a:rPr lang="en" dirty="0"/>
              <a:t>from the target </a:t>
            </a:r>
          </a:p>
        </p:txBody>
      </p:sp>
      <mc:AlternateContent xmlns:mc="http://schemas.openxmlformats.org/markup-compatibility/2006">
        <mc:Choice xmlns:a14="http://schemas.microsoft.com/office/drawing/2010/main" Requires="a14">
          <p:sp>
            <p:nvSpPr>
              <p:cNvPr id="4" name="方程式">
                <a:extLst>
                  <a:ext uri="{FF2B5EF4-FFF2-40B4-BE49-F238E27FC236}">
                    <a16:creationId xmlns:a16="http://schemas.microsoft.com/office/drawing/2014/main" id="{A4F86273-08AB-E565-C1AF-51C0FFDA6A82}"/>
                  </a:ext>
                </a:extLst>
              </p:cNvPr>
              <p:cNvSpPr txBox="1"/>
              <p:nvPr/>
            </p:nvSpPr>
            <p:spPr>
              <a:xfrm>
                <a:off x="4015681" y="2099524"/>
                <a:ext cx="3553524" cy="928524"/>
              </a:xfrm>
              <a:prstGeom prst="rect">
                <a:avLst/>
              </a:prstGeom>
              <a:ln w="12700">
                <a:miter lim="400000"/>
              </a:ln>
            </p:spPr>
            <p:txBody>
              <a:bodyPr wrap="squar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r>
                        <m:rPr>
                          <m:sty m:val="p"/>
                        </m:rPr>
                        <a:rPr lang="el-GR" sz="2800" i="1" smtClean="0">
                          <a:solidFill>
                            <a:srgbClr val="000000"/>
                          </a:solidFill>
                          <a:latin typeface="Cambria Math" panose="02040503050406030204" pitchFamily="18" charset="0"/>
                        </a:rPr>
                        <m:t>Φ</m:t>
                      </m:r>
                      <m:r>
                        <a:rPr lang="el-GR" sz="2800" i="1" smtClean="0">
                          <a:solidFill>
                            <a:srgbClr val="000000"/>
                          </a:solidFill>
                          <a:latin typeface="Cambria Math" panose="02040503050406030204" pitchFamily="18" charset="0"/>
                        </a:rPr>
                        <m:t>=</m:t>
                      </m:r>
                      <m:f>
                        <m:fPr>
                          <m:ctrlPr>
                            <a:rPr lang="ar-AE" sz="2800" i="1">
                              <a:solidFill>
                                <a:srgbClr val="000000"/>
                              </a:solidFill>
                              <a:latin typeface="Cambria Math" panose="02040503050406030204" pitchFamily="18" charset="0"/>
                            </a:rPr>
                          </m:ctrlPr>
                        </m:fPr>
                        <m:num>
                          <m:r>
                            <a:rPr lang="ar-AE" sz="2800" i="1">
                              <a:solidFill>
                                <a:srgbClr val="000000"/>
                              </a:solidFill>
                              <a:latin typeface="Cambria Math" panose="02040503050406030204" pitchFamily="18" charset="0"/>
                            </a:rPr>
                            <m:t>𝐸𝑣𝑒𝑛𝑡</m:t>
                          </m:r>
                        </m:num>
                        <m:den>
                          <m:r>
                            <a:rPr lang="ar-AE" sz="2800" i="1">
                              <a:solidFill>
                                <a:srgbClr val="000000"/>
                              </a:solidFill>
                              <a:latin typeface="Cambria Math" panose="02040503050406030204" pitchFamily="18" charset="0"/>
                            </a:rPr>
                            <m:t>𝜖</m:t>
                          </m:r>
                          <m:r>
                            <a:rPr lang="ar-AE" sz="2800" i="1">
                              <a:solidFill>
                                <a:srgbClr val="000000"/>
                              </a:solidFill>
                              <a:latin typeface="Cambria Math" panose="02040503050406030204" pitchFamily="18" charset="0"/>
                            </a:rPr>
                            <m:t>×</m:t>
                          </m:r>
                          <m:sSub>
                            <m:sSubPr>
                              <m:ctrlPr>
                                <a:rPr lang="ar-AE" sz="2800" i="1">
                                  <a:solidFill>
                                    <a:srgbClr val="000000"/>
                                  </a:solidFill>
                                  <a:latin typeface="Cambria Math" panose="02040503050406030204" pitchFamily="18" charset="0"/>
                                </a:rPr>
                              </m:ctrlPr>
                            </m:sSubPr>
                            <m:e>
                              <m:r>
                                <a:rPr lang="ar-AE" sz="2800" i="1">
                                  <a:solidFill>
                                    <a:srgbClr val="000000"/>
                                  </a:solidFill>
                                  <a:latin typeface="Cambria Math" panose="02040503050406030204" pitchFamily="18" charset="0"/>
                                </a:rPr>
                                <m:t>𝑃</m:t>
                              </m:r>
                            </m:e>
                            <m:sub>
                              <m:r>
                                <a:rPr lang="ar-AE" sz="2800" i="1">
                                  <a:solidFill>
                                    <a:srgbClr val="000000"/>
                                  </a:solidFill>
                                  <a:latin typeface="Cambria Math" panose="02040503050406030204" pitchFamily="18" charset="0"/>
                                </a:rPr>
                                <m:t>𝐴𝑔𝐵𝑟</m:t>
                              </m:r>
                            </m:sub>
                          </m:sSub>
                          <m:r>
                            <a:rPr lang="ar-AE" sz="2800" i="1">
                              <a:solidFill>
                                <a:srgbClr val="000000"/>
                              </a:solidFill>
                              <a:latin typeface="Cambria Math" panose="02040503050406030204" pitchFamily="18" charset="0"/>
                            </a:rPr>
                            <m:t>×</m:t>
                          </m:r>
                          <m:r>
                            <a:rPr lang="ar-AE" sz="2800" i="1">
                              <a:solidFill>
                                <a:srgbClr val="000000"/>
                              </a:solidFill>
                              <a:latin typeface="Cambria Math" panose="02040503050406030204" pitchFamily="18" charset="0"/>
                            </a:rPr>
                            <m:t>𝑆</m:t>
                          </m:r>
                          <m:r>
                            <a:rPr lang="ar-AE" sz="2800" i="1">
                              <a:solidFill>
                                <a:srgbClr val="000000"/>
                              </a:solidFill>
                              <a:latin typeface="Cambria Math" panose="02040503050406030204" pitchFamily="18" charset="0"/>
                            </a:rPr>
                            <m:t>×</m:t>
                          </m:r>
                          <m:r>
                            <a:rPr lang="ar-AE" sz="2800" i="1">
                              <a:solidFill>
                                <a:srgbClr val="000000"/>
                              </a:solidFill>
                              <a:latin typeface="Cambria Math" panose="02040503050406030204" pitchFamily="18" charset="0"/>
                            </a:rPr>
                            <m:t>𝑛</m:t>
                          </m:r>
                        </m:den>
                      </m:f>
                    </m:oMath>
                  </m:oMathPara>
                </a14:m>
                <a:endParaRPr sz="2800" dirty="0"/>
              </a:p>
            </p:txBody>
          </p:sp>
        </mc:Choice>
        <mc:Fallback>
          <p:sp>
            <p:nvSpPr>
              <p:cNvPr id="4" name="方程式">
                <a:extLst>
                  <a:ext uri="{FF2B5EF4-FFF2-40B4-BE49-F238E27FC236}">
                    <a16:creationId xmlns:a16="http://schemas.microsoft.com/office/drawing/2014/main" id="{A4F86273-08AB-E565-C1AF-51C0FFDA6A82}"/>
                  </a:ext>
                </a:extLst>
              </p:cNvPr>
              <p:cNvSpPr txBox="1">
                <a:spLocks noRot="1" noChangeAspect="1" noMove="1" noResize="1" noEditPoints="1" noAdjustHandles="1" noChangeArrowheads="1" noChangeShapeType="1" noTextEdit="1"/>
              </p:cNvSpPr>
              <p:nvPr/>
            </p:nvSpPr>
            <p:spPr>
              <a:xfrm>
                <a:off x="4015681" y="2099524"/>
                <a:ext cx="3553524" cy="928524"/>
              </a:xfrm>
              <a:prstGeom prst="rect">
                <a:avLst/>
              </a:prstGeom>
              <a:blipFill>
                <a:blip r:embed="rId3"/>
                <a:stretch>
                  <a:fillRect b="-12162"/>
                </a:stretch>
              </a:blipFill>
              <a:ln w="12700">
                <a:miter lim="400000"/>
              </a:ln>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4" name="方程式">
                <a:extLst>
                  <a:ext uri="{FF2B5EF4-FFF2-40B4-BE49-F238E27FC236}">
                    <a16:creationId xmlns:a16="http://schemas.microsoft.com/office/drawing/2014/main" id="{DF8C779A-92AD-DD00-348E-0D301DC31B6C}"/>
                  </a:ext>
                </a:extLst>
              </p:cNvPr>
              <p:cNvSpPr txBox="1"/>
              <p:nvPr/>
            </p:nvSpPr>
            <p:spPr>
              <a:xfrm>
                <a:off x="2620614" y="3325196"/>
                <a:ext cx="7251196" cy="430887"/>
              </a:xfrm>
              <a:prstGeom prst="rect">
                <a:avLst/>
              </a:prstGeom>
              <a:ln w="12700">
                <a:miter lim="400000"/>
              </a:ln>
            </p:spPr>
            <p:txBody>
              <a:bodyPr wrap="square" lIns="0" tIns="0" rIns="0" bIns="0">
                <a:spAutoFit/>
              </a:bodyPr>
              <a:lstStyle/>
              <a:p>
                <a:pPr defTabSz="914400" latinLnBrk="1">
                  <a:lnSpc>
                    <a:spcPct val="100000"/>
                  </a:lnSpc>
                  <a:spcBef>
                    <a:spcPts val="0"/>
                  </a:spcBef>
                  <a:defRPr sz="1800"/>
                </a:pPr>
                <a14:m>
                  <m:oMathPara xmlns:m="http://schemas.openxmlformats.org/officeDocument/2006/math">
                    <m:oMathParaPr>
                      <m:jc m:val="centerGroup"/>
                    </m:oMathParaPr>
                    <m:oMath xmlns:m="http://schemas.openxmlformats.org/officeDocument/2006/math">
                      <m:r>
                        <a:rPr lang="ar-AE" sz="2800" i="1" smtClean="0">
                          <a:solidFill>
                            <a:srgbClr val="000000"/>
                          </a:solidFill>
                          <a:latin typeface="Cambria Math" panose="02040503050406030204" pitchFamily="18" charset="0"/>
                        </a:rPr>
                        <m:t>≈</m:t>
                      </m:r>
                      <m:r>
                        <a:rPr lang="en-US" sz="2800" b="0" i="1" smtClean="0">
                          <a:solidFill>
                            <a:srgbClr val="000000"/>
                          </a:solidFill>
                          <a:latin typeface="Cambria Math" panose="02040503050406030204" pitchFamily="18" charset="0"/>
                        </a:rPr>
                        <m:t>4.68</m:t>
                      </m:r>
                      <m:r>
                        <a:rPr lang="ar-AE" sz="2800" i="1" smtClean="0">
                          <a:solidFill>
                            <a:srgbClr val="000000"/>
                          </a:solidFill>
                          <a:latin typeface="Cambria Math" panose="02040503050406030204" pitchFamily="18" charset="0"/>
                        </a:rPr>
                        <m:t>×</m:t>
                      </m:r>
                      <m:sSup>
                        <m:sSupPr>
                          <m:ctrlPr>
                            <a:rPr lang="ar-AE" sz="2800" i="1">
                              <a:solidFill>
                                <a:srgbClr val="000000"/>
                              </a:solidFill>
                              <a:latin typeface="Cambria Math" panose="02040503050406030204" pitchFamily="18" charset="0"/>
                            </a:rPr>
                          </m:ctrlPr>
                        </m:sSupPr>
                        <m:e>
                          <m:r>
                            <a:rPr lang="ar-AE" sz="2800" i="1">
                              <a:solidFill>
                                <a:srgbClr val="000000"/>
                              </a:solidFill>
                              <a:latin typeface="Cambria Math" panose="02040503050406030204" pitchFamily="18" charset="0"/>
                            </a:rPr>
                            <m:t>10</m:t>
                          </m:r>
                        </m:e>
                        <m:sup>
                          <m:r>
                            <a:rPr lang="en-US" sz="2800" b="0" i="1" smtClean="0">
                              <a:solidFill>
                                <a:srgbClr val="000000"/>
                              </a:solidFill>
                              <a:latin typeface="Cambria Math" panose="02040503050406030204" pitchFamily="18" charset="0"/>
                            </a:rPr>
                            <m:t>7</m:t>
                          </m:r>
                        </m:sup>
                      </m:sSup>
                      <m:r>
                        <a:rPr lang="ar-AE" sz="2800" i="1">
                          <a:solidFill>
                            <a:srgbClr val="000000"/>
                          </a:solidFill>
                          <a:latin typeface="Cambria Math" panose="02040503050406030204" pitchFamily="18" charset="0"/>
                        </a:rPr>
                        <m:t>±</m:t>
                      </m:r>
                      <m:r>
                        <a:rPr lang="en-US" sz="2800" b="0" i="1" smtClean="0">
                          <a:solidFill>
                            <a:srgbClr val="000000"/>
                          </a:solidFill>
                          <a:latin typeface="Cambria Math" panose="02040503050406030204" pitchFamily="18" charset="0"/>
                        </a:rPr>
                        <m:t>1.5</m:t>
                      </m:r>
                      <m:r>
                        <a:rPr lang="ar-AE" sz="2800" i="1">
                          <a:solidFill>
                            <a:srgbClr val="000000"/>
                          </a:solidFill>
                          <a:latin typeface="Cambria Math" panose="02040503050406030204" pitchFamily="18" charset="0"/>
                        </a:rPr>
                        <m:t>×</m:t>
                      </m:r>
                      <m:sSup>
                        <m:sSupPr>
                          <m:ctrlPr>
                            <a:rPr lang="ar-AE" sz="2800" i="1">
                              <a:solidFill>
                                <a:srgbClr val="000000"/>
                              </a:solidFill>
                              <a:latin typeface="Cambria Math" panose="02040503050406030204" pitchFamily="18" charset="0"/>
                            </a:rPr>
                          </m:ctrlPr>
                        </m:sSupPr>
                        <m:e>
                          <m:r>
                            <a:rPr lang="ar-AE" sz="2800" i="1">
                              <a:solidFill>
                                <a:srgbClr val="000000"/>
                              </a:solidFill>
                              <a:latin typeface="Cambria Math" panose="02040503050406030204" pitchFamily="18" charset="0"/>
                            </a:rPr>
                            <m:t>10</m:t>
                          </m:r>
                        </m:e>
                        <m:sup>
                          <m:r>
                            <a:rPr lang="en-US" sz="2800" b="0" i="1" smtClean="0">
                              <a:solidFill>
                                <a:srgbClr val="000000"/>
                              </a:solidFill>
                              <a:latin typeface="Cambria Math" panose="02040503050406030204" pitchFamily="18" charset="0"/>
                            </a:rPr>
                            <m:t>7</m:t>
                          </m:r>
                        </m:sup>
                      </m:sSup>
                      <m:r>
                        <a:rPr lang="en-US" sz="2800" b="0" i="1" smtClean="0">
                          <a:solidFill>
                            <a:srgbClr val="000000"/>
                          </a:solidFill>
                          <a:latin typeface="Cambria Math" panose="02040503050406030204" pitchFamily="18" charset="0"/>
                        </a:rPr>
                        <m:t> </m:t>
                      </m:r>
                      <m:r>
                        <a:rPr lang="ar-AE" sz="2800" i="1">
                          <a:solidFill>
                            <a:srgbClr val="000000"/>
                          </a:solidFill>
                          <a:latin typeface="Cambria Math" panose="02040503050406030204" pitchFamily="18" charset="0"/>
                        </a:rPr>
                        <m:t>[</m:t>
                      </m:r>
                      <m:r>
                        <m:rPr>
                          <m:sty m:val="p"/>
                        </m:rPr>
                        <a:rPr lang="ar-AE" sz="2800" i="0">
                          <a:solidFill>
                            <a:srgbClr val="000000"/>
                          </a:solidFill>
                          <a:latin typeface="Cambria Math" panose="02040503050406030204" pitchFamily="18" charset="0"/>
                        </a:rPr>
                        <m:t>counts</m:t>
                      </m:r>
                      <m:r>
                        <a:rPr lang="ar-AE" sz="2800" i="0">
                          <a:solidFill>
                            <a:srgbClr val="000000"/>
                          </a:solidFill>
                          <a:latin typeface="Cambria Math" panose="02040503050406030204" pitchFamily="18" charset="0"/>
                        </a:rPr>
                        <m:t>/(</m:t>
                      </m:r>
                      <m:r>
                        <m:rPr>
                          <m:sty m:val="p"/>
                        </m:rPr>
                        <a:rPr lang="ar-AE" sz="2800" i="0">
                          <a:solidFill>
                            <a:srgbClr val="000000"/>
                          </a:solidFill>
                          <a:latin typeface="Cambria Math" panose="02040503050406030204" pitchFamily="18" charset="0"/>
                        </a:rPr>
                        <m:t>sr</m:t>
                      </m:r>
                      <m:r>
                        <a:rPr lang="ar-AE" sz="2800" i="0" smtClean="0">
                          <a:solidFill>
                            <a:srgbClr val="000000"/>
                          </a:solidFill>
                          <a:latin typeface="Cambria Math" panose="02040503050406030204" pitchFamily="18" charset="0"/>
                        </a:rPr>
                        <m:t>⋅</m:t>
                      </m:r>
                      <m:r>
                        <m:rPr>
                          <m:sty m:val="p"/>
                        </m:rPr>
                        <a:rPr lang="ar-AE" sz="2800" i="0">
                          <a:solidFill>
                            <a:srgbClr val="000000"/>
                          </a:solidFill>
                          <a:latin typeface="Cambria Math" panose="02040503050406030204" pitchFamily="18" charset="0"/>
                        </a:rPr>
                        <m:t>shot</m:t>
                      </m:r>
                      <m:r>
                        <a:rPr lang="en-US" sz="2800" b="0" i="0" smtClean="0">
                          <a:solidFill>
                            <a:srgbClr val="000000"/>
                          </a:solidFill>
                          <a:latin typeface="Cambria Math" panose="02040503050406030204" pitchFamily="18" charset="0"/>
                        </a:rPr>
                        <m:t>)</m:t>
                      </m:r>
                      <m:r>
                        <a:rPr lang="ar-AE" sz="2800" i="1">
                          <a:solidFill>
                            <a:srgbClr val="000000"/>
                          </a:solidFill>
                          <a:latin typeface="Cambria Math" panose="02040503050406030204" pitchFamily="18" charset="0"/>
                        </a:rPr>
                        <m:t>]</m:t>
                      </m:r>
                    </m:oMath>
                  </m:oMathPara>
                </a14:m>
                <a:endParaRPr sz="2400" dirty="0"/>
              </a:p>
            </p:txBody>
          </p:sp>
        </mc:Choice>
        <mc:Fallback>
          <p:sp>
            <p:nvSpPr>
              <p:cNvPr id="14" name="方程式">
                <a:extLst>
                  <a:ext uri="{FF2B5EF4-FFF2-40B4-BE49-F238E27FC236}">
                    <a16:creationId xmlns:a16="http://schemas.microsoft.com/office/drawing/2014/main" id="{DF8C779A-92AD-DD00-348E-0D301DC31B6C}"/>
                  </a:ext>
                </a:extLst>
              </p:cNvPr>
              <p:cNvSpPr txBox="1">
                <a:spLocks noRot="1" noChangeAspect="1" noMove="1" noResize="1" noEditPoints="1" noAdjustHandles="1" noChangeArrowheads="1" noChangeShapeType="1" noTextEdit="1"/>
              </p:cNvSpPr>
              <p:nvPr/>
            </p:nvSpPr>
            <p:spPr>
              <a:xfrm>
                <a:off x="2620614" y="3325196"/>
                <a:ext cx="7251196" cy="430887"/>
              </a:xfrm>
              <a:prstGeom prst="rect">
                <a:avLst/>
              </a:prstGeom>
              <a:blipFill>
                <a:blip r:embed="rId4"/>
                <a:stretch>
                  <a:fillRect t="-5714" b="-40000"/>
                </a:stretch>
              </a:blipFill>
              <a:ln w="12700">
                <a:miter lim="400000"/>
              </a:ln>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7" name="テキスト ボックス 16">
                <a:extLst>
                  <a:ext uri="{FF2B5EF4-FFF2-40B4-BE49-F238E27FC236}">
                    <a16:creationId xmlns:a16="http://schemas.microsoft.com/office/drawing/2014/main" id="{BAAA0ABC-3C9B-EE0B-C6DE-F051FC846796}"/>
                  </a:ext>
                </a:extLst>
              </p:cNvPr>
              <p:cNvSpPr txBox="1"/>
              <p:nvPr/>
            </p:nvSpPr>
            <p:spPr>
              <a:xfrm>
                <a:off x="1845033" y="4205198"/>
                <a:ext cx="5016951" cy="369332"/>
              </a:xfrm>
              <a:prstGeom prst="rect">
                <a:avLst/>
              </a:prstGeom>
              <a:noFill/>
            </p:spPr>
            <p:txBody>
              <a:bodyPr wrap="none" rtlCol="0">
                <a:spAutoFit/>
              </a:bodyPr>
              <a:lstStyle/>
              <a:p>
                <a14:m>
                  <m:oMath xmlns:m="http://schemas.openxmlformats.org/officeDocument/2006/math">
                    <m:r>
                      <a:rPr kumimoji="1" lang="en-US" altLang="ja-JP" i="1" dirty="0" smtClean="0">
                        <a:latin typeface="Cambria Math" panose="02040503050406030204" pitchFamily="18" charset="0"/>
                      </a:rPr>
                      <m:t>𝐸𝑣𝑒𝑛𝑡</m:t>
                    </m:r>
                  </m:oMath>
                </a14:m>
                <a:r>
                  <a:rPr kumimoji="1" lang="ja-JP" altLang="en-US"/>
                  <a:t>：</a:t>
                </a:r>
                <a:r>
                  <a:rPr lang="en-US" altLang="ja-JP" dirty="0"/>
                  <a:t>Number of true event (</a:t>
                </a:r>
                <a:r>
                  <a:rPr lang="en" altLang="ja-JP" dirty="0"/>
                  <a:t>8.899 ± 2.98 count)</a:t>
                </a:r>
                <a:endParaRPr kumimoji="1" lang="ja-JP" altLang="en-US"/>
              </a:p>
            </p:txBody>
          </p:sp>
        </mc:Choice>
        <mc:Fallback>
          <p:sp>
            <p:nvSpPr>
              <p:cNvPr id="17" name="テキスト ボックス 16">
                <a:extLst>
                  <a:ext uri="{FF2B5EF4-FFF2-40B4-BE49-F238E27FC236}">
                    <a16:creationId xmlns:a16="http://schemas.microsoft.com/office/drawing/2014/main" id="{BAAA0ABC-3C9B-EE0B-C6DE-F051FC846796}"/>
                  </a:ext>
                </a:extLst>
              </p:cNvPr>
              <p:cNvSpPr txBox="1">
                <a:spLocks noRot="1" noChangeAspect="1" noMove="1" noResize="1" noEditPoints="1" noAdjustHandles="1" noChangeArrowheads="1" noChangeShapeType="1" noTextEdit="1"/>
              </p:cNvSpPr>
              <p:nvPr/>
            </p:nvSpPr>
            <p:spPr>
              <a:xfrm>
                <a:off x="1845033" y="4205198"/>
                <a:ext cx="5016951" cy="369332"/>
              </a:xfrm>
              <a:prstGeom prst="rect">
                <a:avLst/>
              </a:prstGeom>
              <a:blipFill>
                <a:blip r:embed="rId5"/>
                <a:stretch>
                  <a:fillRect t="-10345" b="-31034"/>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5" name="テキスト ボックス 24">
                <a:extLst>
                  <a:ext uri="{FF2B5EF4-FFF2-40B4-BE49-F238E27FC236}">
                    <a16:creationId xmlns:a16="http://schemas.microsoft.com/office/drawing/2014/main" id="{BA5C84FC-B3C1-79BE-6F4C-B75F6EEA2E23}"/>
                  </a:ext>
                </a:extLst>
              </p:cNvPr>
              <p:cNvSpPr txBox="1"/>
              <p:nvPr/>
            </p:nvSpPr>
            <p:spPr>
              <a:xfrm>
                <a:off x="2366599" y="4595139"/>
                <a:ext cx="8015912" cy="372410"/>
              </a:xfrm>
              <a:prstGeom prst="rect">
                <a:avLst/>
              </a:prstGeom>
              <a:noFill/>
            </p:spPr>
            <p:txBody>
              <a:bodyPr wrap="none" rtlCol="0">
                <a:spAutoFit/>
              </a:bodyPr>
              <a:lstStyle/>
              <a:p>
                <a:r>
                  <a:rPr lang="en" altLang="ja-JP" dirty="0"/>
                  <a:t>𝜖</a:t>
                </a:r>
                <a:r>
                  <a:rPr lang="ja-JP" altLang="en"/>
                  <a:t>： </a:t>
                </a:r>
                <a:r>
                  <a:rPr lang="en" altLang="ja-JP" dirty="0"/>
                  <a:t>The probability of a track being recorded through 5 emulsion layers</a:t>
                </a:r>
                <a:r>
                  <a:rPr lang="ja-JP" altLang="en"/>
                  <a:t>（</a:t>
                </a:r>
                <a14:m>
                  <m:oMath xmlns:m="http://schemas.openxmlformats.org/officeDocument/2006/math">
                    <m:sSup>
                      <m:sSupPr>
                        <m:ctrlPr>
                          <a:rPr lang="en" altLang="ja-JP" i="1" dirty="0" smtClean="0">
                            <a:latin typeface="Cambria Math" panose="02040503050406030204" pitchFamily="18" charset="0"/>
                          </a:rPr>
                        </m:ctrlPr>
                      </m:sSupPr>
                      <m:e>
                        <m:r>
                          <a:rPr lang="en" altLang="ja-JP" i="1" dirty="0" smtClean="0">
                            <a:latin typeface="Cambria Math" panose="02040503050406030204" pitchFamily="18" charset="0"/>
                          </a:rPr>
                          <m:t>0.86</m:t>
                        </m:r>
                      </m:e>
                      <m:sup>
                        <m:r>
                          <a:rPr lang="en" altLang="ja-JP" i="1" dirty="0" smtClean="0">
                            <a:latin typeface="Cambria Math" panose="02040503050406030204" pitchFamily="18" charset="0"/>
                          </a:rPr>
                          <m:t>5∗2</m:t>
                        </m:r>
                      </m:sup>
                    </m:sSup>
                  </m:oMath>
                </a14:m>
                <a:r>
                  <a:rPr lang="ja-JP" altLang="en"/>
                  <a:t>）</a:t>
                </a:r>
              </a:p>
            </p:txBody>
          </p:sp>
        </mc:Choice>
        <mc:Fallback>
          <p:sp>
            <p:nvSpPr>
              <p:cNvPr id="25" name="テキスト ボックス 24">
                <a:extLst>
                  <a:ext uri="{FF2B5EF4-FFF2-40B4-BE49-F238E27FC236}">
                    <a16:creationId xmlns:a16="http://schemas.microsoft.com/office/drawing/2014/main" id="{BA5C84FC-B3C1-79BE-6F4C-B75F6EEA2E23}"/>
                  </a:ext>
                </a:extLst>
              </p:cNvPr>
              <p:cNvSpPr txBox="1">
                <a:spLocks noRot="1" noChangeAspect="1" noMove="1" noResize="1" noEditPoints="1" noAdjustHandles="1" noChangeArrowheads="1" noChangeShapeType="1" noTextEdit="1"/>
              </p:cNvSpPr>
              <p:nvPr/>
            </p:nvSpPr>
            <p:spPr>
              <a:xfrm>
                <a:off x="2366599" y="4595139"/>
                <a:ext cx="8015912" cy="372410"/>
              </a:xfrm>
              <a:prstGeom prst="rect">
                <a:avLst/>
              </a:prstGeom>
              <a:blipFill>
                <a:blip r:embed="rId6"/>
                <a:stretch>
                  <a:fillRect l="-633" t="-9677" b="-22581"/>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6" name="テキスト ボックス 25">
                <a:extLst>
                  <a:ext uri="{FF2B5EF4-FFF2-40B4-BE49-F238E27FC236}">
                    <a16:creationId xmlns:a16="http://schemas.microsoft.com/office/drawing/2014/main" id="{90C1FCC9-D9A6-FDD3-D6AC-0281E028B64E}"/>
                  </a:ext>
                </a:extLst>
              </p:cNvPr>
              <p:cNvSpPr txBox="1"/>
              <p:nvPr/>
            </p:nvSpPr>
            <p:spPr>
              <a:xfrm>
                <a:off x="1946748" y="4986830"/>
                <a:ext cx="7787645" cy="391902"/>
              </a:xfrm>
              <a:prstGeom prst="rect">
                <a:avLst/>
              </a:prstGeom>
              <a:noFill/>
            </p:spPr>
            <p:txBody>
              <a:bodyPr wrap="none" rtlCol="0">
                <a:spAutoFit/>
              </a:bodyPr>
              <a:lstStyle/>
              <a:p>
                <a14:m>
                  <m:oMath xmlns:m="http://schemas.openxmlformats.org/officeDocument/2006/math">
                    <m:sSub>
                      <m:sSubPr>
                        <m:ctrlPr>
                          <a:rPr lang="en" altLang="ja-JP" i="1" dirty="0" smtClean="0">
                            <a:latin typeface="Cambria Math" panose="02040503050406030204" pitchFamily="18" charset="0"/>
                          </a:rPr>
                        </m:ctrlPr>
                      </m:sSubPr>
                      <m:e>
                        <m:r>
                          <a:rPr lang="en" altLang="ja-JP" i="1" dirty="0" smtClean="0">
                            <a:latin typeface="Cambria Math" panose="02040503050406030204" pitchFamily="18" charset="0"/>
                          </a:rPr>
                          <m:t>𝑃</m:t>
                        </m:r>
                      </m:e>
                      <m:sub>
                        <m:r>
                          <a:rPr lang="en" altLang="ja-JP" i="1" dirty="0" smtClean="0">
                            <a:latin typeface="Cambria Math" panose="02040503050406030204" pitchFamily="18" charset="0"/>
                          </a:rPr>
                          <m:t>𝐴𝑔𝐵𝑟</m:t>
                        </m:r>
                      </m:sub>
                    </m:sSub>
                  </m:oMath>
                </a14:m>
                <a:r>
                  <a:rPr lang="ja-JP" altLang="en"/>
                  <a:t>： </a:t>
                </a:r>
                <a:r>
                  <a:rPr lang="en" altLang="ja-JP" dirty="0"/>
                  <a:t>Probability of </a:t>
                </a:r>
                <a14:m>
                  <m:oMath xmlns:m="http://schemas.openxmlformats.org/officeDocument/2006/math">
                    <m:sSup>
                      <m:sSupPr>
                        <m:ctrlPr>
                          <a:rPr lang="en" altLang="ja-JP" i="1" dirty="0" smtClean="0">
                            <a:latin typeface="Cambria Math" panose="02040503050406030204" pitchFamily="18" charset="0"/>
                          </a:rPr>
                        </m:ctrlPr>
                      </m:sSupPr>
                      <m:e>
                        <m:r>
                          <a:rPr lang="en" altLang="ja-JP" i="1" dirty="0" smtClean="0">
                            <a:latin typeface="Cambria Math" panose="02040503050406030204" pitchFamily="18" charset="0"/>
                          </a:rPr>
                          <m:t>𝑒</m:t>
                        </m:r>
                      </m:e>
                      <m:sup>
                        <m:r>
                          <a:rPr lang="en" altLang="ja-JP" i="1" dirty="0" smtClean="0">
                            <a:latin typeface="Cambria Math" panose="02040503050406030204" pitchFamily="18" charset="0"/>
                          </a:rPr>
                          <m:t>+</m:t>
                        </m:r>
                      </m:sup>
                    </m:sSup>
                    <m:sSup>
                      <m:sSupPr>
                        <m:ctrlPr>
                          <a:rPr lang="en" altLang="ja-JP" i="1" dirty="0" smtClean="0">
                            <a:latin typeface="Cambria Math" panose="02040503050406030204" pitchFamily="18" charset="0"/>
                          </a:rPr>
                        </m:ctrlPr>
                      </m:sSupPr>
                      <m:e>
                        <m:r>
                          <a:rPr lang="en" altLang="ja-JP" i="1" dirty="0" smtClean="0">
                            <a:latin typeface="Cambria Math" panose="02040503050406030204" pitchFamily="18" charset="0"/>
                          </a:rPr>
                          <m:t>𝑒</m:t>
                        </m:r>
                      </m:e>
                      <m:sup>
                        <m:r>
                          <a:rPr lang="en" altLang="ja-JP" i="1" dirty="0" smtClean="0">
                            <a:latin typeface="Cambria Math" panose="02040503050406030204" pitchFamily="18" charset="0"/>
                          </a:rPr>
                          <m:t>−</m:t>
                        </m:r>
                      </m:sup>
                    </m:sSup>
                  </m:oMath>
                </a14:m>
                <a:r>
                  <a:rPr lang="en" altLang="ja-JP" dirty="0"/>
                  <a:t>pair production within 4 emulsion layers (</a:t>
                </a:r>
                <a14:m>
                  <m:oMath xmlns:m="http://schemas.openxmlformats.org/officeDocument/2006/math">
                    <m:r>
                      <a:rPr lang="en" altLang="ja-JP" i="1" dirty="0" smtClean="0">
                        <a:latin typeface="Cambria Math" panose="02040503050406030204" pitchFamily="18" charset="0"/>
                      </a:rPr>
                      <m:t>4.5×</m:t>
                    </m:r>
                    <m:sSup>
                      <m:sSupPr>
                        <m:ctrlPr>
                          <a:rPr lang="en" altLang="ja-JP" i="1" dirty="0" smtClean="0">
                            <a:latin typeface="Cambria Math" panose="02040503050406030204" pitchFamily="18" charset="0"/>
                          </a:rPr>
                        </m:ctrlPr>
                      </m:sSupPr>
                      <m:e>
                        <m:r>
                          <a:rPr lang="en" altLang="ja-JP" i="1" dirty="0" smtClean="0">
                            <a:latin typeface="Cambria Math" panose="02040503050406030204" pitchFamily="18" charset="0"/>
                          </a:rPr>
                          <m:t>10</m:t>
                        </m:r>
                      </m:e>
                      <m:sup>
                        <m:r>
                          <a:rPr lang="en" altLang="ja-JP" i="1" dirty="0" smtClean="0">
                            <a:latin typeface="Cambria Math" panose="02040503050406030204" pitchFamily="18" charset="0"/>
                          </a:rPr>
                          <m:t>−4</m:t>
                        </m:r>
                      </m:sup>
                    </m:sSup>
                  </m:oMath>
                </a14:m>
                <a:r>
                  <a:rPr kumimoji="1" lang="en-US" altLang="ja-JP" dirty="0"/>
                  <a:t>)</a:t>
                </a:r>
                <a:endParaRPr kumimoji="1" lang="ja-JP" altLang="en-US"/>
              </a:p>
            </p:txBody>
          </p:sp>
        </mc:Choice>
        <mc:Fallback>
          <p:sp>
            <p:nvSpPr>
              <p:cNvPr id="26" name="テキスト ボックス 25">
                <a:extLst>
                  <a:ext uri="{FF2B5EF4-FFF2-40B4-BE49-F238E27FC236}">
                    <a16:creationId xmlns:a16="http://schemas.microsoft.com/office/drawing/2014/main" id="{90C1FCC9-D9A6-FDD3-D6AC-0281E028B64E}"/>
                  </a:ext>
                </a:extLst>
              </p:cNvPr>
              <p:cNvSpPr txBox="1">
                <a:spLocks noRot="1" noChangeAspect="1" noMove="1" noResize="1" noEditPoints="1" noAdjustHandles="1" noChangeArrowheads="1" noChangeShapeType="1" noTextEdit="1"/>
              </p:cNvSpPr>
              <p:nvPr/>
            </p:nvSpPr>
            <p:spPr>
              <a:xfrm>
                <a:off x="1946748" y="4986830"/>
                <a:ext cx="7787645" cy="391902"/>
              </a:xfrm>
              <a:prstGeom prst="rect">
                <a:avLst/>
              </a:prstGeom>
              <a:blipFill>
                <a:blip r:embed="rId7"/>
                <a:stretch>
                  <a:fillRect t="-9375" b="-15625"/>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7" name="テキスト ボックス 26">
                <a:extLst>
                  <a:ext uri="{FF2B5EF4-FFF2-40B4-BE49-F238E27FC236}">
                    <a16:creationId xmlns:a16="http://schemas.microsoft.com/office/drawing/2014/main" id="{12EB4B86-1D2E-83EA-5E75-91EE2AE15312}"/>
                  </a:ext>
                </a:extLst>
              </p:cNvPr>
              <p:cNvSpPr txBox="1"/>
              <p:nvPr/>
            </p:nvSpPr>
            <p:spPr>
              <a:xfrm>
                <a:off x="2357636" y="5382950"/>
                <a:ext cx="7855035" cy="369332"/>
              </a:xfrm>
              <a:prstGeom prst="rect">
                <a:avLst/>
              </a:prstGeom>
              <a:noFill/>
            </p:spPr>
            <p:txBody>
              <a:bodyPr wrap="none" rtlCol="0">
                <a:spAutoFit/>
              </a:bodyPr>
              <a:lstStyle/>
              <a:p>
                <a:r>
                  <a:rPr lang="en" altLang="ja-JP" dirty="0"/>
                  <a:t>𝑆</a:t>
                </a:r>
                <a:r>
                  <a:rPr lang="ja-JP" altLang="en"/>
                  <a:t>：</a:t>
                </a:r>
                <a:r>
                  <a:rPr lang="en" altLang="ja-JP" dirty="0"/>
                  <a:t>Area of the </a:t>
                </a:r>
                <a:r>
                  <a:rPr lang="el-GR" altLang="ja-JP" dirty="0"/>
                  <a:t>γ-</a:t>
                </a:r>
                <a:r>
                  <a:rPr lang="en" altLang="ja-JP" dirty="0"/>
                  <a:t>ray search region on the emulsion </a:t>
                </a:r>
                <a:r>
                  <a:rPr lang="en-US" altLang="ja-JP" dirty="0"/>
                  <a:t>(</a:t>
                </a:r>
                <a14:m>
                  <m:oMath xmlns:m="http://schemas.openxmlformats.org/officeDocument/2006/math">
                    <m:r>
                      <a:rPr lang="en" altLang="ja-JP" i="1" dirty="0" smtClean="0">
                        <a:latin typeface="Cambria Math" panose="02040503050406030204" pitchFamily="18" charset="0"/>
                      </a:rPr>
                      <m:t>20</m:t>
                    </m:r>
                    <m:r>
                      <a:rPr lang="en" altLang="ja-JP" i="1" dirty="0" smtClean="0">
                        <a:latin typeface="Cambria Math" panose="02040503050406030204" pitchFamily="18" charset="0"/>
                      </a:rPr>
                      <m:t>𝑐</m:t>
                    </m:r>
                    <m:sSup>
                      <m:sSupPr>
                        <m:ctrlPr>
                          <a:rPr lang="en" altLang="ja-JP" i="1" dirty="0" smtClean="0">
                            <a:latin typeface="Cambria Math" panose="02040503050406030204" pitchFamily="18" charset="0"/>
                          </a:rPr>
                        </m:ctrlPr>
                      </m:sSupPr>
                      <m:e>
                        <m:r>
                          <a:rPr lang="en" altLang="ja-JP" i="1" dirty="0" smtClean="0">
                            <a:latin typeface="Cambria Math" panose="02040503050406030204" pitchFamily="18" charset="0"/>
                          </a:rPr>
                          <m:t>𝑚</m:t>
                        </m:r>
                      </m:e>
                      <m:sup>
                        <m:r>
                          <a:rPr lang="en" altLang="ja-JP" i="1" dirty="0" smtClean="0">
                            <a:latin typeface="Cambria Math" panose="02040503050406030204" pitchFamily="18" charset="0"/>
                          </a:rPr>
                          <m:t>2</m:t>
                        </m:r>
                      </m:sup>
                    </m:sSup>
                  </m:oMath>
                </a14:m>
                <a:r>
                  <a:rPr lang="en" altLang="ja-JP" dirty="0"/>
                  <a:t> </a:t>
                </a:r>
                <a:r>
                  <a:rPr lang="en-US" altLang="ja-JP" dirty="0"/>
                  <a:t>÷ (102.39 cm)^2 [</a:t>
                </a:r>
                <a:r>
                  <a:rPr lang="en-US" altLang="ja-JP" dirty="0" err="1"/>
                  <a:t>sr</a:t>
                </a:r>
                <a:r>
                  <a:rPr lang="en-US" altLang="ja-JP" dirty="0"/>
                  <a:t>]</a:t>
                </a:r>
                <a:r>
                  <a:rPr lang="en" altLang="ja-JP" dirty="0"/>
                  <a:t>)</a:t>
                </a:r>
              </a:p>
            </p:txBody>
          </p:sp>
        </mc:Choice>
        <mc:Fallback>
          <p:sp>
            <p:nvSpPr>
              <p:cNvPr id="27" name="テキスト ボックス 26">
                <a:extLst>
                  <a:ext uri="{FF2B5EF4-FFF2-40B4-BE49-F238E27FC236}">
                    <a16:creationId xmlns:a16="http://schemas.microsoft.com/office/drawing/2014/main" id="{12EB4B86-1D2E-83EA-5E75-91EE2AE15312}"/>
                  </a:ext>
                </a:extLst>
              </p:cNvPr>
              <p:cNvSpPr txBox="1">
                <a:spLocks noRot="1" noChangeAspect="1" noMove="1" noResize="1" noEditPoints="1" noAdjustHandles="1" noChangeArrowheads="1" noChangeShapeType="1" noTextEdit="1"/>
              </p:cNvSpPr>
              <p:nvPr/>
            </p:nvSpPr>
            <p:spPr>
              <a:xfrm>
                <a:off x="2357636" y="5382950"/>
                <a:ext cx="7855035" cy="369332"/>
              </a:xfrm>
              <a:prstGeom prst="rect">
                <a:avLst/>
              </a:prstGeom>
              <a:blipFill>
                <a:blip r:embed="rId8"/>
                <a:stretch>
                  <a:fillRect l="-645" t="-9677" b="-22581"/>
                </a:stretch>
              </a:blipFill>
            </p:spPr>
            <p:txBody>
              <a:bodyPr/>
              <a:lstStyle/>
              <a:p>
                <a:r>
                  <a:rPr lang="ja-JP" altLang="en-US">
                    <a:noFill/>
                  </a:rPr>
                  <a:t> </a:t>
                </a:r>
              </a:p>
            </p:txBody>
          </p:sp>
        </mc:Fallback>
      </mc:AlternateContent>
      <p:sp>
        <p:nvSpPr>
          <p:cNvPr id="28" name="テキスト ボックス 27">
            <a:extLst>
              <a:ext uri="{FF2B5EF4-FFF2-40B4-BE49-F238E27FC236}">
                <a16:creationId xmlns:a16="http://schemas.microsoft.com/office/drawing/2014/main" id="{DDBE5151-FEB8-82B5-818D-FC072CF23B45}"/>
              </a:ext>
            </a:extLst>
          </p:cNvPr>
          <p:cNvSpPr txBox="1"/>
          <p:nvPr/>
        </p:nvSpPr>
        <p:spPr>
          <a:xfrm>
            <a:off x="2348669" y="5791032"/>
            <a:ext cx="3350597" cy="369332"/>
          </a:xfrm>
          <a:prstGeom prst="rect">
            <a:avLst/>
          </a:prstGeom>
          <a:noFill/>
        </p:spPr>
        <p:txBody>
          <a:bodyPr wrap="none" rtlCol="0">
            <a:spAutoFit/>
          </a:bodyPr>
          <a:lstStyle/>
          <a:p>
            <a:r>
              <a:rPr kumimoji="1" lang="en" altLang="ja-JP" dirty="0"/>
              <a:t>𝑛</a:t>
            </a:r>
            <a:r>
              <a:rPr kumimoji="1" lang="ja-JP" altLang="en"/>
              <a:t>：</a:t>
            </a:r>
            <a:r>
              <a:rPr kumimoji="1" lang="en" altLang="ja-JP" dirty="0"/>
              <a:t>Number of laser shots</a:t>
            </a:r>
            <a:r>
              <a:rPr lang="en" altLang="ja-JP" dirty="0"/>
              <a:t> </a:t>
            </a:r>
            <a:r>
              <a:rPr lang="en-US" altLang="ja-JP" dirty="0"/>
              <a:t>(</a:t>
            </a:r>
            <a:r>
              <a:rPr kumimoji="1" lang="en" altLang="ja-JP" dirty="0"/>
              <a:t>1 shot</a:t>
            </a:r>
            <a:r>
              <a:rPr lang="en-US" altLang="ja-JP" dirty="0"/>
              <a:t>)</a:t>
            </a:r>
            <a:endParaRPr kumimoji="1" lang="ja-JP" altLang="en"/>
          </a:p>
        </p:txBody>
      </p:sp>
    </p:spTree>
    <p:extLst>
      <p:ext uri="{BB962C8B-B14F-4D97-AF65-F5344CB8AC3E}">
        <p14:creationId xmlns:p14="http://schemas.microsoft.com/office/powerpoint/2010/main" val="4235595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3867B4-57DC-F6C4-3CEA-7449E4B20D4E}"/>
              </a:ext>
            </a:extLst>
          </p:cNvPr>
          <p:cNvSpPr>
            <a:spLocks noGrp="1"/>
          </p:cNvSpPr>
          <p:nvPr>
            <p:ph type="title"/>
          </p:nvPr>
        </p:nvSpPr>
        <p:spPr/>
        <p:txBody>
          <a:bodyPr/>
          <a:lstStyle/>
          <a:p>
            <a:r>
              <a:rPr kumimoji="1" lang="en-US" altLang="ja-JP" dirty="0"/>
              <a:t>Summary , Future Works</a:t>
            </a:r>
            <a:endParaRPr kumimoji="1" lang="ja-JP" altLang="en-US" dirty="0"/>
          </a:p>
        </p:txBody>
      </p:sp>
      <p:sp>
        <p:nvSpPr>
          <p:cNvPr id="3" name="スライド番号プレースホルダー 2">
            <a:extLst>
              <a:ext uri="{FF2B5EF4-FFF2-40B4-BE49-F238E27FC236}">
                <a16:creationId xmlns:a16="http://schemas.microsoft.com/office/drawing/2014/main" id="{9247D96A-035A-4635-74A7-FD61AD84824B}"/>
              </a:ext>
            </a:extLst>
          </p:cNvPr>
          <p:cNvSpPr>
            <a:spLocks noGrp="1"/>
          </p:cNvSpPr>
          <p:nvPr>
            <p:ph type="sldNum" sz="quarter" idx="12"/>
          </p:nvPr>
        </p:nvSpPr>
        <p:spPr/>
        <p:txBody>
          <a:bodyPr/>
          <a:lstStyle/>
          <a:p>
            <a:fld id="{645619E0-BF57-4570-A385-B6EBBED8AB66}" type="slidenum">
              <a:rPr kumimoji="1" lang="ja-JP" altLang="en-US" smtClean="0"/>
              <a:t>16</a:t>
            </a:fld>
            <a:endParaRPr kumimoji="1" lang="ja-JP" altLang="en-US" dirty="0"/>
          </a:p>
        </p:txBody>
      </p:sp>
      <p:sp>
        <p:nvSpPr>
          <p:cNvPr id="4" name="テキスト ボックス 3">
            <a:extLst>
              <a:ext uri="{FF2B5EF4-FFF2-40B4-BE49-F238E27FC236}">
                <a16:creationId xmlns:a16="http://schemas.microsoft.com/office/drawing/2014/main" id="{7C7D69C5-6A79-9D88-4B29-846377727A14}"/>
              </a:ext>
            </a:extLst>
          </p:cNvPr>
          <p:cNvSpPr txBox="1"/>
          <p:nvPr/>
        </p:nvSpPr>
        <p:spPr>
          <a:xfrm>
            <a:off x="677051" y="1617445"/>
            <a:ext cx="10919865" cy="461665"/>
          </a:xfrm>
          <a:prstGeom prst="rect">
            <a:avLst/>
          </a:prstGeom>
          <a:noFill/>
        </p:spPr>
        <p:txBody>
          <a:bodyPr wrap="square" rtlCol="0">
            <a:spAutoFit/>
          </a:bodyPr>
          <a:lstStyle/>
          <a:p>
            <a:pPr marL="285750" indent="-285750">
              <a:buFont typeface="Arial" panose="020B0604020202020204" pitchFamily="34" charset="0"/>
              <a:buChar char="•"/>
            </a:pPr>
            <a:r>
              <a:rPr lang="en" altLang="ja-JP" sz="2400" dirty="0"/>
              <a:t>Aiming for direct measurement of </a:t>
            </a:r>
            <a:r>
              <a:rPr lang="en-US" altLang="ja-JP" sz="2400" dirty="0" err="1"/>
              <a:t>γ</a:t>
            </a:r>
            <a:r>
              <a:rPr lang="en-US" altLang="ja-JP" sz="2400" dirty="0"/>
              <a:t>-</a:t>
            </a:r>
            <a:r>
              <a:rPr lang="en" altLang="ja-JP" sz="2400" dirty="0"/>
              <a:t>rays from laser-produced plasma using emulsion.</a:t>
            </a:r>
            <a:endParaRPr lang="ja-JP" altLang="en-US" sz="2400" dirty="0"/>
          </a:p>
        </p:txBody>
      </p:sp>
      <p:sp>
        <p:nvSpPr>
          <p:cNvPr id="7" name="テキスト ボックス 6">
            <a:extLst>
              <a:ext uri="{FF2B5EF4-FFF2-40B4-BE49-F238E27FC236}">
                <a16:creationId xmlns:a16="http://schemas.microsoft.com/office/drawing/2014/main" id="{E02890BF-1878-0014-092C-E8550FA6F4A3}"/>
              </a:ext>
            </a:extLst>
          </p:cNvPr>
          <p:cNvSpPr txBox="1"/>
          <p:nvPr/>
        </p:nvSpPr>
        <p:spPr>
          <a:xfrm>
            <a:off x="677051" y="2472128"/>
            <a:ext cx="11201184" cy="461665"/>
          </a:xfrm>
          <a:prstGeom prst="rect">
            <a:avLst/>
          </a:prstGeom>
          <a:noFill/>
        </p:spPr>
        <p:txBody>
          <a:bodyPr wrap="square" rtlCol="0">
            <a:spAutoFit/>
          </a:bodyPr>
          <a:lstStyle/>
          <a:p>
            <a:pPr marL="285750" indent="-285750">
              <a:buFont typeface="Arial" panose="020B0604020202020204" pitchFamily="34" charset="0"/>
              <a:buChar char="•"/>
            </a:pPr>
            <a:r>
              <a:rPr lang="en" altLang="ja-JP" sz="2400" dirty="0"/>
              <a:t>Conducted experiments using J-KAREN-P and successfully observed 798 </a:t>
            </a:r>
            <a:r>
              <a:rPr lang="en-US" altLang="ja-JP" sz="2400" dirty="0" err="1"/>
              <a:t>γ</a:t>
            </a:r>
            <a:r>
              <a:rPr lang="en-US" altLang="ja-JP" sz="2400" dirty="0"/>
              <a:t>-</a:t>
            </a:r>
            <a:r>
              <a:rPr lang="en" altLang="ja-JP" sz="2400" dirty="0"/>
              <a:t>rays events.</a:t>
            </a:r>
            <a:endParaRPr lang="en-US" altLang="ja-JP" sz="2400" dirty="0"/>
          </a:p>
        </p:txBody>
      </p:sp>
      <p:sp>
        <p:nvSpPr>
          <p:cNvPr id="8" name="テキスト ボックス 7">
            <a:extLst>
              <a:ext uri="{FF2B5EF4-FFF2-40B4-BE49-F238E27FC236}">
                <a16:creationId xmlns:a16="http://schemas.microsoft.com/office/drawing/2014/main" id="{40A49044-E903-9D97-C3C2-81DAAAFCA1E4}"/>
              </a:ext>
            </a:extLst>
          </p:cNvPr>
          <p:cNvSpPr txBox="1"/>
          <p:nvPr/>
        </p:nvSpPr>
        <p:spPr>
          <a:xfrm flipH="1">
            <a:off x="677048" y="4444956"/>
            <a:ext cx="2675751" cy="523220"/>
          </a:xfrm>
          <a:prstGeom prst="rect">
            <a:avLst/>
          </a:prstGeom>
          <a:noFill/>
        </p:spPr>
        <p:txBody>
          <a:bodyPr wrap="square" rtlCol="0">
            <a:spAutoFit/>
          </a:bodyPr>
          <a:lstStyle/>
          <a:p>
            <a:r>
              <a:rPr lang="en-US" altLang="ja-JP" sz="2800" dirty="0"/>
              <a:t>Future Works</a:t>
            </a:r>
            <a:endParaRPr kumimoji="1" lang="en-US" altLang="ja-JP" sz="2800" dirty="0"/>
          </a:p>
        </p:txBody>
      </p:sp>
      <p:sp>
        <p:nvSpPr>
          <p:cNvPr id="11" name="テキスト ボックス 10">
            <a:extLst>
              <a:ext uri="{FF2B5EF4-FFF2-40B4-BE49-F238E27FC236}">
                <a16:creationId xmlns:a16="http://schemas.microsoft.com/office/drawing/2014/main" id="{6B5CCCC6-A951-B28C-9414-7B04A6493D33}"/>
              </a:ext>
            </a:extLst>
          </p:cNvPr>
          <p:cNvSpPr txBox="1"/>
          <p:nvPr/>
        </p:nvSpPr>
        <p:spPr>
          <a:xfrm>
            <a:off x="1134578" y="5036177"/>
            <a:ext cx="9634085" cy="954107"/>
          </a:xfrm>
          <a:prstGeom prst="rect">
            <a:avLst/>
          </a:prstGeom>
          <a:noFill/>
        </p:spPr>
        <p:txBody>
          <a:bodyPr wrap="square" rtlCol="0">
            <a:spAutoFit/>
          </a:bodyPr>
          <a:lstStyle/>
          <a:p>
            <a:r>
              <a:rPr lang="ja-JP" altLang="en-US" sz="2800"/>
              <a:t>・</a:t>
            </a:r>
            <a:r>
              <a:rPr lang="en" altLang="ja-JP" sz="2800" dirty="0"/>
              <a:t>Evaluate the validity of the observed flux through comparisons with simulations.</a:t>
            </a:r>
            <a:endParaRPr kumimoji="1" lang="ja-JP" altLang="en-US" sz="2800"/>
          </a:p>
        </p:txBody>
      </p:sp>
      <mc:AlternateContent xmlns:mc="http://schemas.openxmlformats.org/markup-compatibility/2006">
        <mc:Choice xmlns:a14="http://schemas.microsoft.com/office/drawing/2010/main" Requires="a14">
          <p:sp>
            <p:nvSpPr>
              <p:cNvPr id="12" name="テキスト ボックス 11">
                <a:extLst>
                  <a:ext uri="{FF2B5EF4-FFF2-40B4-BE49-F238E27FC236}">
                    <a16:creationId xmlns:a16="http://schemas.microsoft.com/office/drawing/2014/main" id="{39161051-8FD1-7290-5768-19C9900E0996}"/>
                  </a:ext>
                </a:extLst>
              </p:cNvPr>
              <p:cNvSpPr txBox="1"/>
              <p:nvPr/>
            </p:nvSpPr>
            <p:spPr>
              <a:xfrm>
                <a:off x="677048" y="3326811"/>
                <a:ext cx="11514951" cy="461665"/>
              </a:xfrm>
              <a:prstGeom prst="rect">
                <a:avLst/>
              </a:prstGeom>
              <a:noFill/>
            </p:spPr>
            <p:txBody>
              <a:bodyPr wrap="square" rtlCol="0">
                <a:spAutoFit/>
              </a:bodyPr>
              <a:lstStyle/>
              <a:p>
                <a:pPr marL="342900" indent="-342900">
                  <a:buFont typeface="Arial" panose="020B0604020202020204" pitchFamily="34" charset="0"/>
                  <a:buChar char="•"/>
                </a:pPr>
                <a:r>
                  <a:rPr lang="en" altLang="ja-JP" sz="2400" dirty="0"/>
                  <a:t>The </a:t>
                </a:r>
                <a:r>
                  <a:rPr lang="en-US" altLang="ja-JP" sz="2400" dirty="0" err="1"/>
                  <a:t>γ</a:t>
                </a:r>
                <a:r>
                  <a:rPr lang="en-US" altLang="ja-JP" sz="2400" dirty="0"/>
                  <a:t>-</a:t>
                </a:r>
                <a:r>
                  <a:rPr lang="en" altLang="ja-JP" sz="2400" dirty="0"/>
                  <a:t>ray flux per laser shot for the Ag 5 µm target was </a:t>
                </a:r>
                <a14:m>
                  <m:oMath xmlns:m="http://schemas.openxmlformats.org/officeDocument/2006/math">
                    <m:r>
                      <a:rPr lang="en-US" altLang="ja-JP" sz="2000" i="1">
                        <a:solidFill>
                          <a:srgbClr val="000000"/>
                        </a:solidFill>
                        <a:latin typeface="Cambria Math" panose="02040503050406030204" pitchFamily="18" charset="0"/>
                      </a:rPr>
                      <m:t>4.</m:t>
                    </m:r>
                    <m:r>
                      <a:rPr lang="en-US" altLang="ja-JP" sz="2000" b="0" i="1" smtClean="0">
                        <a:solidFill>
                          <a:srgbClr val="000000"/>
                        </a:solidFill>
                        <a:latin typeface="Cambria Math" panose="02040503050406030204" pitchFamily="18" charset="0"/>
                      </a:rPr>
                      <m:t>6</m:t>
                    </m:r>
                    <m:r>
                      <a:rPr lang="en-US" altLang="ja-JP" sz="2000" i="1">
                        <a:solidFill>
                          <a:srgbClr val="000000"/>
                        </a:solidFill>
                        <a:latin typeface="Cambria Math" panose="02040503050406030204" pitchFamily="18" charset="0"/>
                      </a:rPr>
                      <m:t>8</m:t>
                    </m:r>
                    <m:r>
                      <a:rPr lang="ar-AE" altLang="ja-JP" sz="2000" i="1">
                        <a:solidFill>
                          <a:srgbClr val="000000"/>
                        </a:solidFill>
                        <a:latin typeface="Cambria Math" panose="02040503050406030204" pitchFamily="18" charset="0"/>
                      </a:rPr>
                      <m:t>×</m:t>
                    </m:r>
                    <m:sSup>
                      <m:sSupPr>
                        <m:ctrlPr>
                          <a:rPr lang="ar-AE" altLang="ja-JP" sz="2000" i="1">
                            <a:solidFill>
                              <a:srgbClr val="000000"/>
                            </a:solidFill>
                            <a:latin typeface="Cambria Math" panose="02040503050406030204" pitchFamily="18" charset="0"/>
                          </a:rPr>
                        </m:ctrlPr>
                      </m:sSupPr>
                      <m:e>
                        <m:r>
                          <a:rPr lang="ar-AE" altLang="ja-JP" sz="2000" i="1">
                            <a:solidFill>
                              <a:srgbClr val="000000"/>
                            </a:solidFill>
                            <a:latin typeface="Cambria Math" panose="02040503050406030204" pitchFamily="18" charset="0"/>
                          </a:rPr>
                          <m:t>10</m:t>
                        </m:r>
                      </m:e>
                      <m:sup>
                        <m:r>
                          <a:rPr lang="en-US" altLang="ja-JP" sz="2000" b="0" i="1" smtClean="0">
                            <a:solidFill>
                              <a:srgbClr val="000000"/>
                            </a:solidFill>
                            <a:latin typeface="Cambria Math" panose="02040503050406030204" pitchFamily="18" charset="0"/>
                          </a:rPr>
                          <m:t>7</m:t>
                        </m:r>
                      </m:sup>
                    </m:sSup>
                    <m:r>
                      <a:rPr lang="ar-AE" altLang="ja-JP" sz="2000" i="1">
                        <a:solidFill>
                          <a:srgbClr val="000000"/>
                        </a:solidFill>
                        <a:latin typeface="Cambria Math" panose="02040503050406030204" pitchFamily="18" charset="0"/>
                      </a:rPr>
                      <m:t>±</m:t>
                    </m:r>
                    <m:r>
                      <a:rPr lang="en-US" altLang="ja-JP" sz="2000" b="0" i="1" smtClean="0">
                        <a:solidFill>
                          <a:srgbClr val="000000"/>
                        </a:solidFill>
                        <a:latin typeface="Cambria Math" panose="02040503050406030204" pitchFamily="18" charset="0"/>
                      </a:rPr>
                      <m:t>1</m:t>
                    </m:r>
                    <m:r>
                      <a:rPr lang="en-US" altLang="ja-JP" sz="2000" i="1">
                        <a:solidFill>
                          <a:srgbClr val="000000"/>
                        </a:solidFill>
                        <a:latin typeface="Cambria Math" panose="02040503050406030204" pitchFamily="18" charset="0"/>
                      </a:rPr>
                      <m:t>.</m:t>
                    </m:r>
                    <m:r>
                      <a:rPr lang="en-US" altLang="ja-JP" sz="2000" b="0" i="1" smtClean="0">
                        <a:solidFill>
                          <a:srgbClr val="000000"/>
                        </a:solidFill>
                        <a:latin typeface="Cambria Math" panose="02040503050406030204" pitchFamily="18" charset="0"/>
                      </a:rPr>
                      <m:t>6</m:t>
                    </m:r>
                    <m:r>
                      <a:rPr lang="ar-AE" altLang="ja-JP" sz="2000" i="1">
                        <a:solidFill>
                          <a:srgbClr val="000000"/>
                        </a:solidFill>
                        <a:latin typeface="Cambria Math" panose="02040503050406030204" pitchFamily="18" charset="0"/>
                      </a:rPr>
                      <m:t>×</m:t>
                    </m:r>
                    <m:sSup>
                      <m:sSupPr>
                        <m:ctrlPr>
                          <a:rPr lang="ar-AE" altLang="ja-JP" sz="2000" i="1">
                            <a:solidFill>
                              <a:srgbClr val="000000"/>
                            </a:solidFill>
                            <a:latin typeface="Cambria Math" panose="02040503050406030204" pitchFamily="18" charset="0"/>
                          </a:rPr>
                        </m:ctrlPr>
                      </m:sSupPr>
                      <m:e>
                        <m:r>
                          <a:rPr lang="ar-AE" altLang="ja-JP" sz="2000" i="1">
                            <a:solidFill>
                              <a:srgbClr val="000000"/>
                            </a:solidFill>
                            <a:latin typeface="Cambria Math" panose="02040503050406030204" pitchFamily="18" charset="0"/>
                          </a:rPr>
                          <m:t>10</m:t>
                        </m:r>
                      </m:e>
                      <m:sup>
                        <m:r>
                          <a:rPr lang="en-US" altLang="ja-JP" sz="2000" b="0" i="1" smtClean="0">
                            <a:solidFill>
                              <a:srgbClr val="000000"/>
                            </a:solidFill>
                            <a:latin typeface="Cambria Math" panose="02040503050406030204" pitchFamily="18" charset="0"/>
                          </a:rPr>
                          <m:t>7</m:t>
                        </m:r>
                      </m:sup>
                    </m:sSup>
                  </m:oMath>
                </a14:m>
                <a:r>
                  <a:rPr lang="en" altLang="ja-JP" sz="2000" dirty="0"/>
                  <a:t> [count/</a:t>
                </a:r>
                <a:r>
                  <a:rPr lang="ar-AE" altLang="ja-JP" sz="2000" dirty="0">
                    <a:solidFill>
                      <a:srgbClr val="000000"/>
                    </a:solidFill>
                  </a:rPr>
                  <a:t> </a:t>
                </a:r>
                <a14:m>
                  <m:oMath xmlns:m="http://schemas.openxmlformats.org/officeDocument/2006/math">
                    <m:r>
                      <m:rPr>
                        <m:sty m:val="p"/>
                      </m:rPr>
                      <a:rPr lang="ar-AE" altLang="ja-JP" sz="2000">
                        <a:solidFill>
                          <a:srgbClr val="000000"/>
                        </a:solidFill>
                        <a:latin typeface="Cambria Math" panose="02040503050406030204" pitchFamily="18" charset="0"/>
                      </a:rPr>
                      <m:t>sr</m:t>
                    </m:r>
                    <m:r>
                      <a:rPr lang="ar-AE" altLang="ja-JP" sz="2000">
                        <a:solidFill>
                          <a:srgbClr val="000000"/>
                        </a:solidFill>
                        <a:latin typeface="Cambria Math" panose="02040503050406030204" pitchFamily="18" charset="0"/>
                      </a:rPr>
                      <m:t>⋅</m:t>
                    </m:r>
                    <m:r>
                      <m:rPr>
                        <m:sty m:val="p"/>
                      </m:rPr>
                      <a:rPr lang="ar-AE" altLang="ja-JP" sz="2000">
                        <a:solidFill>
                          <a:srgbClr val="000000"/>
                        </a:solidFill>
                        <a:latin typeface="Cambria Math" panose="02040503050406030204" pitchFamily="18" charset="0"/>
                      </a:rPr>
                      <m:t>shot</m:t>
                    </m:r>
                  </m:oMath>
                </a14:m>
                <a:r>
                  <a:rPr lang="en" altLang="ja-JP" sz="2000" dirty="0"/>
                  <a:t>].</a:t>
                </a:r>
                <a:endParaRPr kumimoji="1" lang="ja-JP" altLang="en-US" sz="2400"/>
              </a:p>
            </p:txBody>
          </p:sp>
        </mc:Choice>
        <mc:Fallback>
          <p:sp>
            <p:nvSpPr>
              <p:cNvPr id="12" name="テキスト ボックス 11">
                <a:extLst>
                  <a:ext uri="{FF2B5EF4-FFF2-40B4-BE49-F238E27FC236}">
                    <a16:creationId xmlns:a16="http://schemas.microsoft.com/office/drawing/2014/main" id="{39161051-8FD1-7290-5768-19C9900E0996}"/>
                  </a:ext>
                </a:extLst>
              </p:cNvPr>
              <p:cNvSpPr txBox="1">
                <a:spLocks noRot="1" noChangeAspect="1" noMove="1" noResize="1" noEditPoints="1" noAdjustHandles="1" noChangeArrowheads="1" noChangeShapeType="1" noTextEdit="1"/>
              </p:cNvSpPr>
              <p:nvPr/>
            </p:nvSpPr>
            <p:spPr>
              <a:xfrm>
                <a:off x="677048" y="3326811"/>
                <a:ext cx="11514951" cy="461665"/>
              </a:xfrm>
              <a:prstGeom prst="rect">
                <a:avLst/>
              </a:prstGeom>
              <a:blipFill>
                <a:blip r:embed="rId3"/>
                <a:stretch>
                  <a:fillRect l="-771" t="-10811" r="-1101" b="-2973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63457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F4663F-8D68-1F50-9170-D105674D46C3}"/>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72E8E70-DE4A-236F-DF1B-7198C643B248}"/>
              </a:ext>
            </a:extLst>
          </p:cNvPr>
          <p:cNvSpPr>
            <a:spLocks noGrp="1"/>
          </p:cNvSpPr>
          <p:nvPr>
            <p:ph type="title"/>
          </p:nvPr>
        </p:nvSpPr>
        <p:spPr/>
        <p:txBody>
          <a:bodyPr/>
          <a:lstStyle/>
          <a:p>
            <a:r>
              <a:rPr lang="en-US" altLang="ja-JP" dirty="0"/>
              <a:t>Detector Details (2/2)</a:t>
            </a:r>
            <a:r>
              <a:rPr lang="ja-JP" altLang="en-US"/>
              <a:t>：</a:t>
            </a:r>
            <a:r>
              <a:rPr lang="en-US" altLang="ja-JP" dirty="0"/>
              <a:t>How to get particle tracks</a:t>
            </a:r>
            <a:endParaRPr kumimoji="1" lang="ja-JP" altLang="en-US" dirty="0"/>
          </a:p>
        </p:txBody>
      </p:sp>
      <p:grpSp>
        <p:nvGrpSpPr>
          <p:cNvPr id="13" name="グループ化 12">
            <a:extLst>
              <a:ext uri="{FF2B5EF4-FFF2-40B4-BE49-F238E27FC236}">
                <a16:creationId xmlns:a16="http://schemas.microsoft.com/office/drawing/2014/main" id="{9B282053-FE88-2035-4DA3-B52F729A4251}"/>
              </a:ext>
            </a:extLst>
          </p:cNvPr>
          <p:cNvGrpSpPr/>
          <p:nvPr/>
        </p:nvGrpSpPr>
        <p:grpSpPr>
          <a:xfrm>
            <a:off x="9166921" y="2034599"/>
            <a:ext cx="2770642" cy="2216018"/>
            <a:chOff x="7421965" y="1844387"/>
            <a:chExt cx="2166649" cy="1922723"/>
          </a:xfrm>
        </p:grpSpPr>
        <p:pic>
          <p:nvPicPr>
            <p:cNvPr id="4" name="図 3" descr="テーブル, コーヒーテーブル が含まれている画像&#10;&#10;AI 生成コンテンツは誤りを含む可能性があります。">
              <a:extLst>
                <a:ext uri="{FF2B5EF4-FFF2-40B4-BE49-F238E27FC236}">
                  <a16:creationId xmlns:a16="http://schemas.microsoft.com/office/drawing/2014/main" id="{63292FEA-7842-C221-B1AD-FB11620478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1965" y="1942742"/>
              <a:ext cx="2126924" cy="1824368"/>
            </a:xfrm>
            <a:prstGeom prst="rect">
              <a:avLst/>
            </a:prstGeom>
          </p:spPr>
        </p:pic>
        <p:sp>
          <p:nvSpPr>
            <p:cNvPr id="6" name="テキスト ボックス 5">
              <a:extLst>
                <a:ext uri="{FF2B5EF4-FFF2-40B4-BE49-F238E27FC236}">
                  <a16:creationId xmlns:a16="http://schemas.microsoft.com/office/drawing/2014/main" id="{BC9A7D20-D8BA-E390-700A-D56FEC03F70E}"/>
                </a:ext>
              </a:extLst>
            </p:cNvPr>
            <p:cNvSpPr txBox="1"/>
            <p:nvPr/>
          </p:nvSpPr>
          <p:spPr>
            <a:xfrm>
              <a:off x="8485427" y="1844387"/>
              <a:ext cx="1103187" cy="300082"/>
            </a:xfrm>
            <a:prstGeom prst="rect">
              <a:avLst/>
            </a:prstGeom>
            <a:noFill/>
          </p:spPr>
          <p:txBody>
            <a:bodyPr wrap="none" rtlCol="0">
              <a:spAutoFit/>
            </a:bodyPr>
            <a:lstStyle/>
            <a:p>
              <a:r>
                <a:rPr lang="en-US" altLang="ja-JP" sz="1350" dirty="0"/>
                <a:t>Image sensor</a:t>
              </a:r>
              <a:endParaRPr lang="ja-JP" altLang="en-US" sz="1350" dirty="0"/>
            </a:p>
          </p:txBody>
        </p:sp>
      </p:grpSp>
      <p:pic>
        <p:nvPicPr>
          <p:cNvPr id="12" name="図 11" descr="ダイアグラム, 多角形&#10;&#10;AI 生成コンテンツは誤りを含む可能性があります。">
            <a:extLst>
              <a:ext uri="{FF2B5EF4-FFF2-40B4-BE49-F238E27FC236}">
                <a16:creationId xmlns:a16="http://schemas.microsoft.com/office/drawing/2014/main" id="{E5EC2A9B-1A13-5832-44D6-9501D98650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7603" y="4469391"/>
            <a:ext cx="2970304" cy="1086506"/>
          </a:xfrm>
          <a:prstGeom prst="rect">
            <a:avLst/>
          </a:prstGeom>
        </p:spPr>
      </p:pic>
      <p:sp>
        <p:nvSpPr>
          <p:cNvPr id="7" name="テキスト ボックス 6">
            <a:extLst>
              <a:ext uri="{FF2B5EF4-FFF2-40B4-BE49-F238E27FC236}">
                <a16:creationId xmlns:a16="http://schemas.microsoft.com/office/drawing/2014/main" id="{E57610D2-EBC2-7059-21A7-B16580C523D0}"/>
              </a:ext>
            </a:extLst>
          </p:cNvPr>
          <p:cNvSpPr txBox="1"/>
          <p:nvPr/>
        </p:nvSpPr>
        <p:spPr>
          <a:xfrm>
            <a:off x="518606" y="1005787"/>
            <a:ext cx="9368344" cy="584775"/>
          </a:xfrm>
          <a:prstGeom prst="rect">
            <a:avLst/>
          </a:prstGeom>
          <a:noFill/>
        </p:spPr>
        <p:txBody>
          <a:bodyPr wrap="square" rtlCol="0">
            <a:spAutoFit/>
          </a:bodyPr>
          <a:lstStyle/>
          <a:p>
            <a:r>
              <a:rPr lang="en-US" altLang="ja-JP" sz="3200" dirty="0"/>
              <a:t>Scanning device</a:t>
            </a:r>
            <a:r>
              <a:rPr lang="ja-JP" altLang="en-US" sz="3200" dirty="0"/>
              <a:t>：</a:t>
            </a:r>
            <a:r>
              <a:rPr lang="en-US" altLang="ja-JP" sz="3200" dirty="0"/>
              <a:t>HTS-2 </a:t>
            </a:r>
            <a:r>
              <a:rPr kumimoji="1" lang="en-US" altLang="ja-JP" dirty="0"/>
              <a:t>(</a:t>
            </a:r>
            <a:r>
              <a:rPr lang="en-US" altLang="ja-JP" dirty="0">
                <a:solidFill>
                  <a:srgbClr val="000000"/>
                </a:solidFill>
              </a:rPr>
              <a:t>Hyper-track selector 2)</a:t>
            </a:r>
          </a:p>
        </p:txBody>
      </p:sp>
      <p:sp>
        <p:nvSpPr>
          <p:cNvPr id="10" name="テキスト ボックス 9">
            <a:extLst>
              <a:ext uri="{FF2B5EF4-FFF2-40B4-BE49-F238E27FC236}">
                <a16:creationId xmlns:a16="http://schemas.microsoft.com/office/drawing/2014/main" id="{A9FCE4A2-BAA2-D367-1E20-22FAC5F7A63F}"/>
              </a:ext>
            </a:extLst>
          </p:cNvPr>
          <p:cNvSpPr txBox="1"/>
          <p:nvPr/>
        </p:nvSpPr>
        <p:spPr>
          <a:xfrm>
            <a:off x="2647840" y="1537270"/>
            <a:ext cx="8719054" cy="461665"/>
          </a:xfrm>
          <a:prstGeom prst="rect">
            <a:avLst/>
          </a:prstGeom>
          <a:noFill/>
        </p:spPr>
        <p:txBody>
          <a:bodyPr wrap="none" rtlCol="0">
            <a:spAutoFit/>
          </a:bodyPr>
          <a:lstStyle/>
          <a:p>
            <a:r>
              <a:rPr lang="en-US" altLang="ja-JP" sz="2400" dirty="0">
                <a:solidFill>
                  <a:srgbClr val="000000"/>
                </a:solidFill>
              </a:rPr>
              <a:t>The world‘s fastest emulsion scanning device </a:t>
            </a:r>
            <a:r>
              <a:rPr lang="en-US" altLang="ja-JP" dirty="0">
                <a:solidFill>
                  <a:srgbClr val="000000"/>
                </a:solidFill>
              </a:rPr>
              <a:t>(F Lab</a:t>
            </a:r>
            <a:r>
              <a:rPr lang="ja-JP" altLang="en-US" dirty="0">
                <a:solidFill>
                  <a:srgbClr val="000000"/>
                </a:solidFill>
              </a:rPr>
              <a:t> </a:t>
            </a:r>
            <a:r>
              <a:rPr lang="en-US" altLang="ja-JP" dirty="0">
                <a:solidFill>
                  <a:srgbClr val="000000"/>
                </a:solidFill>
              </a:rPr>
              <a:t>,Nagoya University)</a:t>
            </a:r>
            <a:endParaRPr kumimoji="1" lang="ja-JP" altLang="en-US" sz="2400" dirty="0"/>
          </a:p>
        </p:txBody>
      </p:sp>
      <p:sp>
        <p:nvSpPr>
          <p:cNvPr id="8" name="テキスト ボックス 7">
            <a:extLst>
              <a:ext uri="{FF2B5EF4-FFF2-40B4-BE49-F238E27FC236}">
                <a16:creationId xmlns:a16="http://schemas.microsoft.com/office/drawing/2014/main" id="{28D976C5-840F-22A0-7E0D-7F942D96ED6D}"/>
              </a:ext>
            </a:extLst>
          </p:cNvPr>
          <p:cNvSpPr txBox="1"/>
          <p:nvPr/>
        </p:nvSpPr>
        <p:spPr>
          <a:xfrm>
            <a:off x="701646" y="2634837"/>
            <a:ext cx="8277254" cy="369332"/>
          </a:xfrm>
          <a:prstGeom prst="rect">
            <a:avLst/>
          </a:prstGeom>
          <a:noFill/>
        </p:spPr>
        <p:txBody>
          <a:bodyPr wrap="square">
            <a:spAutoFit/>
          </a:bodyPr>
          <a:lstStyle/>
          <a:p>
            <a:r>
              <a:rPr lang="ja-JP" altLang="en-US" dirty="0"/>
              <a:t>・</a:t>
            </a:r>
            <a:r>
              <a:rPr lang="en-US" altLang="ja-JP" dirty="0"/>
              <a:t>Capture a series of </a:t>
            </a:r>
            <a:r>
              <a:rPr lang="en-US" altLang="ja-JP" dirty="0">
                <a:solidFill>
                  <a:srgbClr val="FF0000"/>
                </a:solidFill>
              </a:rPr>
              <a:t>images</a:t>
            </a:r>
            <a:r>
              <a:rPr lang="en-US" altLang="ja-JP" dirty="0"/>
              <a:t> while shifting the focal plane through the emulsion depth</a:t>
            </a:r>
            <a:endParaRPr kumimoji="1" lang="en-US" altLang="ja-JP" dirty="0"/>
          </a:p>
        </p:txBody>
      </p:sp>
      <p:sp>
        <p:nvSpPr>
          <p:cNvPr id="11" name="テキスト ボックス 10">
            <a:extLst>
              <a:ext uri="{FF2B5EF4-FFF2-40B4-BE49-F238E27FC236}">
                <a16:creationId xmlns:a16="http://schemas.microsoft.com/office/drawing/2014/main" id="{7DA25A0D-66CD-94AF-71E1-2DB102CB63F7}"/>
              </a:ext>
            </a:extLst>
          </p:cNvPr>
          <p:cNvSpPr txBox="1"/>
          <p:nvPr/>
        </p:nvSpPr>
        <p:spPr>
          <a:xfrm>
            <a:off x="701645" y="3166433"/>
            <a:ext cx="7723897" cy="400110"/>
          </a:xfrm>
          <a:prstGeom prst="rect">
            <a:avLst/>
          </a:prstGeom>
          <a:noFill/>
        </p:spPr>
        <p:txBody>
          <a:bodyPr wrap="square">
            <a:spAutoFit/>
          </a:bodyPr>
          <a:lstStyle/>
          <a:p>
            <a:r>
              <a:rPr lang="ja-JP" altLang="en-US" sz="2000" dirty="0"/>
              <a:t>・</a:t>
            </a:r>
            <a:r>
              <a:rPr lang="en-US" altLang="ja-JP" sz="2000" dirty="0"/>
              <a:t>Obtain </a:t>
            </a:r>
            <a:r>
              <a:rPr lang="en-US" altLang="ja-JP" sz="2000" dirty="0">
                <a:solidFill>
                  <a:srgbClr val="FF0000"/>
                </a:solidFill>
              </a:rPr>
              <a:t>positions(</a:t>
            </a:r>
            <a:r>
              <a:rPr lang="en-US" altLang="ja-JP" sz="2000" dirty="0" err="1">
                <a:solidFill>
                  <a:srgbClr val="FF0000"/>
                </a:solidFill>
              </a:rPr>
              <a:t>x,y,z</a:t>
            </a:r>
            <a:r>
              <a:rPr lang="en-US" altLang="ja-JP" sz="2000" dirty="0">
                <a:solidFill>
                  <a:srgbClr val="FF0000"/>
                </a:solidFill>
              </a:rPr>
              <a:t>)</a:t>
            </a:r>
            <a:r>
              <a:rPr lang="en-US" altLang="ja-JP" sz="2000" dirty="0"/>
              <a:t> of Grains (silver crystals) through binarization</a:t>
            </a:r>
            <a:endParaRPr kumimoji="1" lang="en-US" altLang="ja-JP" sz="2000" dirty="0"/>
          </a:p>
        </p:txBody>
      </p:sp>
      <p:sp>
        <p:nvSpPr>
          <p:cNvPr id="14" name="テキスト ボックス 13">
            <a:extLst>
              <a:ext uri="{FF2B5EF4-FFF2-40B4-BE49-F238E27FC236}">
                <a16:creationId xmlns:a16="http://schemas.microsoft.com/office/drawing/2014/main" id="{2589C0A8-BFEB-06DC-131E-F31263735D68}"/>
              </a:ext>
            </a:extLst>
          </p:cNvPr>
          <p:cNvSpPr txBox="1"/>
          <p:nvPr/>
        </p:nvSpPr>
        <p:spPr>
          <a:xfrm>
            <a:off x="701646" y="3702496"/>
            <a:ext cx="7253286" cy="400110"/>
          </a:xfrm>
          <a:prstGeom prst="rect">
            <a:avLst/>
          </a:prstGeom>
          <a:noFill/>
        </p:spPr>
        <p:txBody>
          <a:bodyPr wrap="square">
            <a:spAutoFit/>
          </a:bodyPr>
          <a:lstStyle/>
          <a:p>
            <a:r>
              <a:rPr lang="ja-JP" altLang="en-US" sz="2000" dirty="0"/>
              <a:t>・</a:t>
            </a:r>
            <a:r>
              <a:rPr lang="en-US" altLang="ja-JP" sz="2000" dirty="0"/>
              <a:t>Link Grains to create </a:t>
            </a:r>
            <a:r>
              <a:rPr lang="en-US" altLang="ja-JP" sz="2000" dirty="0" err="1">
                <a:solidFill>
                  <a:srgbClr val="FF0000"/>
                </a:solidFill>
              </a:rPr>
              <a:t>microtracks</a:t>
            </a:r>
            <a:endParaRPr lang="en-US" altLang="ja-JP" sz="2000" dirty="0">
              <a:solidFill>
                <a:srgbClr val="FF0000"/>
              </a:solidFill>
            </a:endParaRPr>
          </a:p>
        </p:txBody>
      </p:sp>
      <p:sp>
        <p:nvSpPr>
          <p:cNvPr id="15" name="テキスト ボックス 14">
            <a:extLst>
              <a:ext uri="{FF2B5EF4-FFF2-40B4-BE49-F238E27FC236}">
                <a16:creationId xmlns:a16="http://schemas.microsoft.com/office/drawing/2014/main" id="{785C90E6-CA6E-BB31-D676-0A01EC9E5EB0}"/>
              </a:ext>
            </a:extLst>
          </p:cNvPr>
          <p:cNvSpPr txBox="1"/>
          <p:nvPr/>
        </p:nvSpPr>
        <p:spPr>
          <a:xfrm>
            <a:off x="701645" y="4238559"/>
            <a:ext cx="7965274" cy="461665"/>
          </a:xfrm>
          <a:prstGeom prst="rect">
            <a:avLst/>
          </a:prstGeom>
          <a:noFill/>
        </p:spPr>
        <p:txBody>
          <a:bodyPr wrap="square">
            <a:spAutoFit/>
          </a:bodyPr>
          <a:lstStyle/>
          <a:p>
            <a:r>
              <a:rPr lang="ja-JP" altLang="en-US" sz="2000" dirty="0"/>
              <a:t>・</a:t>
            </a:r>
            <a:r>
              <a:rPr lang="en-US" altLang="ja-JP" sz="2000" dirty="0"/>
              <a:t>Connect the two </a:t>
            </a:r>
            <a:r>
              <a:rPr lang="en-US" altLang="ja-JP" sz="2000" dirty="0" err="1"/>
              <a:t>microtracks</a:t>
            </a:r>
            <a:r>
              <a:rPr lang="en-US" altLang="ja-JP" sz="2000" dirty="0"/>
              <a:t> (front and back) to form a </a:t>
            </a:r>
            <a:r>
              <a:rPr lang="en-US" altLang="ja-JP" sz="2400" b="1" dirty="0">
                <a:solidFill>
                  <a:srgbClr val="FF0000"/>
                </a:solidFill>
              </a:rPr>
              <a:t>base track</a:t>
            </a:r>
            <a:endParaRPr kumimoji="1" lang="en-US" altLang="ja-JP" sz="2000" b="1" dirty="0">
              <a:solidFill>
                <a:srgbClr val="FF0000"/>
              </a:solidFill>
            </a:endParaRPr>
          </a:p>
        </p:txBody>
      </p:sp>
      <p:sp>
        <p:nvSpPr>
          <p:cNvPr id="16" name="左大かっこ 15">
            <a:extLst>
              <a:ext uri="{FF2B5EF4-FFF2-40B4-BE49-F238E27FC236}">
                <a16:creationId xmlns:a16="http://schemas.microsoft.com/office/drawing/2014/main" id="{B921E86E-33F3-0CF5-2B8A-46976B984E24}"/>
              </a:ext>
            </a:extLst>
          </p:cNvPr>
          <p:cNvSpPr/>
          <p:nvPr/>
        </p:nvSpPr>
        <p:spPr>
          <a:xfrm>
            <a:off x="608662" y="2643712"/>
            <a:ext cx="185965" cy="2071194"/>
          </a:xfrm>
          <a:prstGeom prst="leftBracket">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9B87EE5D-74DE-384D-C07C-4A8E4F49E398}"/>
              </a:ext>
            </a:extLst>
          </p:cNvPr>
          <p:cNvSpPr txBox="1"/>
          <p:nvPr/>
        </p:nvSpPr>
        <p:spPr>
          <a:xfrm>
            <a:off x="518606" y="2034599"/>
            <a:ext cx="2238113" cy="584775"/>
          </a:xfrm>
          <a:prstGeom prst="rect">
            <a:avLst/>
          </a:prstGeom>
          <a:noFill/>
        </p:spPr>
        <p:txBody>
          <a:bodyPr wrap="none" rtlCol="0">
            <a:spAutoFit/>
          </a:bodyPr>
          <a:lstStyle/>
          <a:p>
            <a:r>
              <a:rPr kumimoji="1" lang="en-US" altLang="ja-JP" sz="3200" dirty="0"/>
              <a:t>How to scan</a:t>
            </a:r>
            <a:endParaRPr kumimoji="1" lang="ja-JP" altLang="en-US" sz="3200" dirty="0"/>
          </a:p>
        </p:txBody>
      </p:sp>
      <p:sp>
        <p:nvSpPr>
          <p:cNvPr id="19" name="矢印: 下 19">
            <a:extLst>
              <a:ext uri="{FF2B5EF4-FFF2-40B4-BE49-F238E27FC236}">
                <a16:creationId xmlns:a16="http://schemas.microsoft.com/office/drawing/2014/main" id="{B94D985B-DC7E-08B5-546E-0F3248533F2D}"/>
              </a:ext>
            </a:extLst>
          </p:cNvPr>
          <p:cNvSpPr/>
          <p:nvPr/>
        </p:nvSpPr>
        <p:spPr>
          <a:xfrm>
            <a:off x="3444651" y="2997594"/>
            <a:ext cx="197963" cy="235670"/>
          </a:xfrm>
          <a:prstGeom prst="downArrow">
            <a:avLst/>
          </a:prstGeom>
          <a:solidFill>
            <a:schemeClr val="bg2">
              <a:lumMod val="90000"/>
            </a:schemeClr>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矢印: 下 20">
            <a:extLst>
              <a:ext uri="{FF2B5EF4-FFF2-40B4-BE49-F238E27FC236}">
                <a16:creationId xmlns:a16="http://schemas.microsoft.com/office/drawing/2014/main" id="{3A6CD83F-FAB6-9DC2-C95F-CCA3C46949C1}"/>
              </a:ext>
            </a:extLst>
          </p:cNvPr>
          <p:cNvSpPr/>
          <p:nvPr/>
        </p:nvSpPr>
        <p:spPr>
          <a:xfrm>
            <a:off x="3444651" y="3551714"/>
            <a:ext cx="197963" cy="235670"/>
          </a:xfrm>
          <a:prstGeom prst="downArrow">
            <a:avLst/>
          </a:prstGeom>
          <a:solidFill>
            <a:schemeClr val="bg2">
              <a:lumMod val="90000"/>
            </a:schemeClr>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 name="矢印: 下 21">
            <a:extLst>
              <a:ext uri="{FF2B5EF4-FFF2-40B4-BE49-F238E27FC236}">
                <a16:creationId xmlns:a16="http://schemas.microsoft.com/office/drawing/2014/main" id="{E3350D7F-10AA-0718-392F-C3878F6DBFE4}"/>
              </a:ext>
            </a:extLst>
          </p:cNvPr>
          <p:cNvSpPr/>
          <p:nvPr/>
        </p:nvSpPr>
        <p:spPr>
          <a:xfrm>
            <a:off x="3444650" y="4108073"/>
            <a:ext cx="197963" cy="235670"/>
          </a:xfrm>
          <a:prstGeom prst="downArrow">
            <a:avLst/>
          </a:prstGeom>
          <a:solidFill>
            <a:schemeClr val="bg2">
              <a:lumMod val="90000"/>
            </a:schemeClr>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EF62570E-5D28-B707-C31C-A9A091F16DFC}"/>
              </a:ext>
            </a:extLst>
          </p:cNvPr>
          <p:cNvSpPr txBox="1"/>
          <p:nvPr/>
        </p:nvSpPr>
        <p:spPr>
          <a:xfrm>
            <a:off x="653102" y="6043341"/>
            <a:ext cx="10885795" cy="461665"/>
          </a:xfrm>
          <a:prstGeom prst="rect">
            <a:avLst/>
          </a:prstGeom>
          <a:noFill/>
        </p:spPr>
        <p:txBody>
          <a:bodyPr wrap="square" rtlCol="0">
            <a:spAutoFit/>
          </a:bodyPr>
          <a:lstStyle/>
          <a:p>
            <a:r>
              <a:rPr lang="en-US" altLang="ja-JP" sz="2000" dirty="0"/>
              <a:t>Connecting </a:t>
            </a:r>
            <a:r>
              <a:rPr lang="en-US" altLang="ja-JP" sz="2400" b="1" dirty="0"/>
              <a:t>30 base tracks </a:t>
            </a:r>
            <a:r>
              <a:rPr lang="en-US" altLang="ja-JP" sz="2000" dirty="0"/>
              <a:t>(30 emulsion layers ), we can reconstruct </a:t>
            </a:r>
            <a:r>
              <a:rPr lang="en-US" altLang="ja-JP" sz="2400" b="1" dirty="0"/>
              <a:t>3D particle trajectories</a:t>
            </a:r>
            <a:r>
              <a:rPr lang="en-US" altLang="ja-JP" sz="2400" dirty="0"/>
              <a:t>.</a:t>
            </a:r>
            <a:endParaRPr lang="en-US" altLang="ja-JP" sz="2000" dirty="0"/>
          </a:p>
        </p:txBody>
      </p:sp>
      <p:grpSp>
        <p:nvGrpSpPr>
          <p:cNvPr id="24" name="グループ化 23">
            <a:extLst>
              <a:ext uri="{FF2B5EF4-FFF2-40B4-BE49-F238E27FC236}">
                <a16:creationId xmlns:a16="http://schemas.microsoft.com/office/drawing/2014/main" id="{0F83DCFC-1C1C-60B0-7E15-273EEB7BD26A}"/>
              </a:ext>
            </a:extLst>
          </p:cNvPr>
          <p:cNvGrpSpPr/>
          <p:nvPr/>
        </p:nvGrpSpPr>
        <p:grpSpPr>
          <a:xfrm>
            <a:off x="518606" y="5021774"/>
            <a:ext cx="8812013" cy="775586"/>
            <a:chOff x="522659" y="4893409"/>
            <a:chExt cx="7634793" cy="775586"/>
          </a:xfrm>
        </p:grpSpPr>
        <p:sp>
          <p:nvSpPr>
            <p:cNvPr id="25" name="テキスト ボックス 24">
              <a:extLst>
                <a:ext uri="{FF2B5EF4-FFF2-40B4-BE49-F238E27FC236}">
                  <a16:creationId xmlns:a16="http://schemas.microsoft.com/office/drawing/2014/main" id="{7A2C3FBA-6E05-F07A-FED6-EF2D5792391A}"/>
                </a:ext>
              </a:extLst>
            </p:cNvPr>
            <p:cNvSpPr txBox="1"/>
            <p:nvPr/>
          </p:nvSpPr>
          <p:spPr>
            <a:xfrm>
              <a:off x="522659" y="4893409"/>
              <a:ext cx="7634793" cy="400110"/>
            </a:xfrm>
            <a:prstGeom prst="rect">
              <a:avLst/>
            </a:prstGeom>
            <a:noFill/>
          </p:spPr>
          <p:txBody>
            <a:bodyPr wrap="square" rtlCol="0">
              <a:spAutoFit/>
            </a:bodyPr>
            <a:lstStyle/>
            <a:p>
              <a:r>
                <a:rPr lang="ja-JP" altLang="en-US" sz="2000" dirty="0"/>
                <a:t> </a:t>
              </a:r>
              <a:r>
                <a:rPr lang="en-US" altLang="ja-JP" sz="2000" dirty="0"/>
                <a:t>The </a:t>
              </a:r>
              <a:r>
                <a:rPr lang="en-US" altLang="ja-JP" sz="2000" b="1" dirty="0"/>
                <a:t>base track </a:t>
              </a:r>
              <a:r>
                <a:rPr lang="en-US" altLang="ja-JP" sz="2000" dirty="0"/>
                <a:t>contains information such as </a:t>
              </a:r>
              <a:r>
                <a:rPr lang="en-US" altLang="ja-JP" sz="2000" b="1" dirty="0"/>
                <a:t>position</a:t>
              </a:r>
              <a:r>
                <a:rPr lang="en-US" altLang="ja-JP" sz="2000" dirty="0"/>
                <a:t>, </a:t>
              </a:r>
              <a:r>
                <a:rPr lang="en-US" altLang="ja-JP" sz="2000" b="1" dirty="0"/>
                <a:t>angle</a:t>
              </a:r>
              <a:r>
                <a:rPr lang="en-US" altLang="ja-JP" sz="2000" dirty="0"/>
                <a:t>, and </a:t>
              </a:r>
              <a:r>
                <a:rPr lang="en-US" altLang="ja-JP" sz="2000" b="1" u="sng" dirty="0"/>
                <a:t>pulse height</a:t>
              </a:r>
              <a:r>
                <a:rPr lang="en-US" altLang="ja-JP" sz="2000" dirty="0"/>
                <a:t>.</a:t>
              </a:r>
              <a:endParaRPr kumimoji="1" lang="ja-JP" altLang="en-US" sz="2000" dirty="0"/>
            </a:p>
          </p:txBody>
        </p:sp>
        <p:sp>
          <p:nvSpPr>
            <p:cNvPr id="26" name="テキスト ボックス 25">
              <a:extLst>
                <a:ext uri="{FF2B5EF4-FFF2-40B4-BE49-F238E27FC236}">
                  <a16:creationId xmlns:a16="http://schemas.microsoft.com/office/drawing/2014/main" id="{8B6B5FC0-99F9-159A-D607-7A60A08C19FA}"/>
                </a:ext>
              </a:extLst>
            </p:cNvPr>
            <p:cNvSpPr txBox="1"/>
            <p:nvPr/>
          </p:nvSpPr>
          <p:spPr>
            <a:xfrm>
              <a:off x="4654167" y="5268885"/>
              <a:ext cx="3353383" cy="400110"/>
            </a:xfrm>
            <a:prstGeom prst="rect">
              <a:avLst/>
            </a:prstGeom>
            <a:noFill/>
          </p:spPr>
          <p:txBody>
            <a:bodyPr wrap="square">
              <a:spAutoFit/>
            </a:bodyPr>
            <a:lstStyle/>
            <a:p>
              <a:r>
                <a:rPr lang="en-US" altLang="ja-JP" sz="2000" dirty="0"/>
                <a:t>how many Grains are connected</a:t>
              </a:r>
              <a:endParaRPr lang="ja-JP" altLang="en-US" sz="2000" dirty="0"/>
            </a:p>
          </p:txBody>
        </p:sp>
        <p:cxnSp>
          <p:nvCxnSpPr>
            <p:cNvPr id="27" name="直線コネクタ 26">
              <a:extLst>
                <a:ext uri="{FF2B5EF4-FFF2-40B4-BE49-F238E27FC236}">
                  <a16:creationId xmlns:a16="http://schemas.microsoft.com/office/drawing/2014/main" id="{303BD59F-3A69-FD16-293C-E4B199BC9186}"/>
                </a:ext>
              </a:extLst>
            </p:cNvPr>
            <p:cNvCxnSpPr>
              <a:cxnSpLocks/>
            </p:cNvCxnSpPr>
            <p:nvPr/>
          </p:nvCxnSpPr>
          <p:spPr>
            <a:xfrm>
              <a:off x="6911959" y="5216950"/>
              <a:ext cx="0" cy="103870"/>
            </a:xfrm>
            <a:prstGeom prst="line">
              <a:avLst/>
            </a:prstGeom>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4213040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D02C3-41E9-2D29-D9D5-405740B52BA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2D16036-E937-CA81-53E7-116BAD6F9FD0}"/>
              </a:ext>
            </a:extLst>
          </p:cNvPr>
          <p:cNvSpPr>
            <a:spLocks noGrp="1"/>
          </p:cNvSpPr>
          <p:nvPr>
            <p:ph type="title"/>
          </p:nvPr>
        </p:nvSpPr>
        <p:spPr/>
        <p:txBody>
          <a:bodyPr/>
          <a:lstStyle/>
          <a:p>
            <a:r>
              <a:rPr kumimoji="1" lang="en-US" altLang="ja-JP" dirty="0"/>
              <a:t>Experiment in 2021</a:t>
            </a:r>
            <a:endParaRPr kumimoji="1" lang="ja-JP" altLang="en-US" dirty="0"/>
          </a:p>
        </p:txBody>
      </p:sp>
      <p:sp>
        <p:nvSpPr>
          <p:cNvPr id="16" name="スライド番号プレースホルダー 2">
            <a:extLst>
              <a:ext uri="{FF2B5EF4-FFF2-40B4-BE49-F238E27FC236}">
                <a16:creationId xmlns:a16="http://schemas.microsoft.com/office/drawing/2014/main" id="{817FC6AE-892B-EEF4-EBE0-5C1BF9747D44}"/>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18</a:t>
            </a:fld>
            <a:endParaRPr kumimoji="1" lang="ja-JP" altLang="en-US"/>
          </a:p>
        </p:txBody>
      </p:sp>
      <p:pic>
        <p:nvPicPr>
          <p:cNvPr id="25" name="図 24">
            <a:extLst>
              <a:ext uri="{FF2B5EF4-FFF2-40B4-BE49-F238E27FC236}">
                <a16:creationId xmlns:a16="http://schemas.microsoft.com/office/drawing/2014/main" id="{94BC2A0C-BB6D-B82A-C996-63F4264FC274}"/>
              </a:ext>
            </a:extLst>
          </p:cNvPr>
          <p:cNvPicPr>
            <a:picLocks noChangeAspect="1"/>
          </p:cNvPicPr>
          <p:nvPr/>
        </p:nvPicPr>
        <p:blipFill>
          <a:blip r:embed="rId3">
            <a:extLst>
              <a:ext uri="{28A0092B-C50C-407E-A947-70E740481C1C}">
                <a14:useLocalDpi xmlns:a14="http://schemas.microsoft.com/office/drawing/2010/main" val="0"/>
              </a:ext>
            </a:extLst>
          </a:blip>
          <a:srcRect l="943" r="65350"/>
          <a:stretch>
            <a:fillRect/>
          </a:stretch>
        </p:blipFill>
        <p:spPr>
          <a:xfrm>
            <a:off x="5091156" y="1119706"/>
            <a:ext cx="2919128" cy="2830140"/>
          </a:xfrm>
          <a:prstGeom prst="rect">
            <a:avLst/>
          </a:prstGeom>
        </p:spPr>
      </p:pic>
      <p:pic>
        <p:nvPicPr>
          <p:cNvPr id="30" name="図 29">
            <a:extLst>
              <a:ext uri="{FF2B5EF4-FFF2-40B4-BE49-F238E27FC236}">
                <a16:creationId xmlns:a16="http://schemas.microsoft.com/office/drawing/2014/main" id="{31C8047E-DECE-6700-E31F-5D31A23A1FCA}"/>
              </a:ext>
            </a:extLst>
          </p:cNvPr>
          <p:cNvPicPr>
            <a:picLocks noChangeAspect="1"/>
          </p:cNvPicPr>
          <p:nvPr/>
        </p:nvPicPr>
        <p:blipFill>
          <a:blip r:embed="rId3">
            <a:extLst>
              <a:ext uri="{28A0092B-C50C-407E-A947-70E740481C1C}">
                <a14:useLocalDpi xmlns:a14="http://schemas.microsoft.com/office/drawing/2010/main" val="0"/>
              </a:ext>
            </a:extLst>
          </a:blip>
          <a:srcRect l="33464" t="-2840" r="32828" b="2840"/>
          <a:stretch>
            <a:fillRect/>
          </a:stretch>
        </p:blipFill>
        <p:spPr>
          <a:xfrm>
            <a:off x="5091156" y="3891335"/>
            <a:ext cx="2919128" cy="2830140"/>
          </a:xfrm>
          <a:prstGeom prst="rect">
            <a:avLst/>
          </a:prstGeom>
        </p:spPr>
      </p:pic>
      <p:grpSp>
        <p:nvGrpSpPr>
          <p:cNvPr id="32" name="グループ化 31">
            <a:extLst>
              <a:ext uri="{FF2B5EF4-FFF2-40B4-BE49-F238E27FC236}">
                <a16:creationId xmlns:a16="http://schemas.microsoft.com/office/drawing/2014/main" id="{062A0230-D811-696D-658F-F8DE79A317C4}"/>
              </a:ext>
            </a:extLst>
          </p:cNvPr>
          <p:cNvGrpSpPr/>
          <p:nvPr/>
        </p:nvGrpSpPr>
        <p:grpSpPr>
          <a:xfrm>
            <a:off x="595085" y="2018327"/>
            <a:ext cx="3299742" cy="2821346"/>
            <a:chOff x="775013" y="1453241"/>
            <a:chExt cx="3299742" cy="2821346"/>
          </a:xfrm>
        </p:grpSpPr>
        <p:grpSp>
          <p:nvGrpSpPr>
            <p:cNvPr id="21" name="グループ化 20">
              <a:extLst>
                <a:ext uri="{FF2B5EF4-FFF2-40B4-BE49-F238E27FC236}">
                  <a16:creationId xmlns:a16="http://schemas.microsoft.com/office/drawing/2014/main" id="{60B92422-3926-C4DA-6460-08FFD3EB8F67}"/>
                </a:ext>
              </a:extLst>
            </p:cNvPr>
            <p:cNvGrpSpPr/>
            <p:nvPr/>
          </p:nvGrpSpPr>
          <p:grpSpPr>
            <a:xfrm>
              <a:off x="775013" y="1453241"/>
              <a:ext cx="3299742" cy="2821346"/>
              <a:chOff x="7678118" y="1634649"/>
              <a:chExt cx="3918796" cy="3588702"/>
            </a:xfrm>
          </p:grpSpPr>
          <p:pic>
            <p:nvPicPr>
              <p:cNvPr id="22" name="図 21">
                <a:extLst>
                  <a:ext uri="{FF2B5EF4-FFF2-40B4-BE49-F238E27FC236}">
                    <a16:creationId xmlns:a16="http://schemas.microsoft.com/office/drawing/2014/main" id="{0467626D-C021-E6B7-1ADD-83B514FF450B}"/>
                  </a:ext>
                </a:extLst>
              </p:cNvPr>
              <p:cNvPicPr>
                <a:picLocks noChangeAspect="1"/>
              </p:cNvPicPr>
              <p:nvPr/>
            </p:nvPicPr>
            <p:blipFill>
              <a:blip r:embed="rId4"/>
              <a:stretch>
                <a:fillRect/>
              </a:stretch>
            </p:blipFill>
            <p:spPr>
              <a:xfrm>
                <a:off x="7678118" y="1634649"/>
                <a:ext cx="3918796" cy="3588702"/>
              </a:xfrm>
              <a:prstGeom prst="rect">
                <a:avLst/>
              </a:prstGeom>
            </p:spPr>
          </p:pic>
          <p:sp>
            <p:nvSpPr>
              <p:cNvPr id="23" name="矢印">
                <a:extLst>
                  <a:ext uri="{FF2B5EF4-FFF2-40B4-BE49-F238E27FC236}">
                    <a16:creationId xmlns:a16="http://schemas.microsoft.com/office/drawing/2014/main" id="{49EB07DC-E907-D3FA-CA1C-108621FC582B}"/>
                  </a:ext>
                </a:extLst>
              </p:cNvPr>
              <p:cNvSpPr/>
              <p:nvPr/>
            </p:nvSpPr>
            <p:spPr>
              <a:xfrm>
                <a:off x="8816315" y="3329631"/>
                <a:ext cx="886828" cy="447936"/>
              </a:xfrm>
              <a:prstGeom prst="rightArrow">
                <a:avLst>
                  <a:gd name="adj1" fmla="val 32000"/>
                  <a:gd name="adj2" fmla="val 79726"/>
                </a:avLst>
              </a:prstGeom>
              <a:solidFill>
                <a:srgbClr val="FF0000"/>
              </a:solidFill>
              <a:ln w="12700">
                <a:miter lim="400000"/>
              </a:ln>
            </p:spPr>
            <p:txBody>
              <a:bodyPr lIns="50800" tIns="50800" rIns="50800" bIns="50800" anchor="ctr"/>
              <a:lstStyle/>
              <a:p>
                <a:pPr algn="ctr" defTabSz="825500">
                  <a:lnSpc>
                    <a:spcPct val="100000"/>
                  </a:lnSpc>
                  <a:spcBef>
                    <a:spcPts val="0"/>
                  </a:spcBef>
                  <a:defRPr sz="3200">
                    <a:solidFill>
                      <a:srgbClr val="FFFFFF"/>
                    </a:solidFill>
                  </a:defRPr>
                </a:pPr>
                <a:endParaRPr/>
              </a:p>
            </p:txBody>
          </p:sp>
        </p:grpSp>
        <p:sp>
          <p:nvSpPr>
            <p:cNvPr id="31" name="矢印">
              <a:extLst>
                <a:ext uri="{FF2B5EF4-FFF2-40B4-BE49-F238E27FC236}">
                  <a16:creationId xmlns:a16="http://schemas.microsoft.com/office/drawing/2014/main" id="{8A791573-308F-3BF0-9782-6B850256C81E}"/>
                </a:ext>
              </a:extLst>
            </p:cNvPr>
            <p:cNvSpPr/>
            <p:nvPr/>
          </p:nvSpPr>
          <p:spPr>
            <a:xfrm rot="10800000">
              <a:off x="2613980" y="3252922"/>
              <a:ext cx="746735" cy="352156"/>
            </a:xfrm>
            <a:prstGeom prst="rightArrow">
              <a:avLst>
                <a:gd name="adj1" fmla="val 32000"/>
                <a:gd name="adj2" fmla="val 79726"/>
              </a:avLst>
            </a:prstGeom>
            <a:solidFill>
              <a:srgbClr val="FF0000"/>
            </a:solidFill>
            <a:ln w="12700">
              <a:miter lim="400000"/>
            </a:ln>
          </p:spPr>
          <p:txBody>
            <a:bodyPr lIns="50800" tIns="50800" rIns="50800" bIns="50800" anchor="ctr"/>
            <a:lstStyle/>
            <a:p>
              <a:pPr algn="ctr" defTabSz="825500">
                <a:lnSpc>
                  <a:spcPct val="100000"/>
                </a:lnSpc>
                <a:spcBef>
                  <a:spcPts val="0"/>
                </a:spcBef>
                <a:defRPr sz="3200">
                  <a:solidFill>
                    <a:srgbClr val="FFFFFF"/>
                  </a:solidFill>
                </a:defRPr>
              </a:pPr>
              <a:endParaRPr dirty="0"/>
            </a:p>
          </p:txBody>
        </p:sp>
      </p:grpSp>
    </p:spTree>
    <p:extLst>
      <p:ext uri="{BB962C8B-B14F-4D97-AF65-F5344CB8AC3E}">
        <p14:creationId xmlns:p14="http://schemas.microsoft.com/office/powerpoint/2010/main" val="4270014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62D07-E6E6-C18D-E2F7-3789277DCE61}"/>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CA9B1588-E985-52E3-162C-ED0F47600BCA}"/>
              </a:ext>
            </a:extLst>
          </p:cNvPr>
          <p:cNvSpPr>
            <a:spLocks noGrp="1"/>
          </p:cNvSpPr>
          <p:nvPr>
            <p:ph type="sldNum" sz="quarter" idx="12"/>
          </p:nvPr>
        </p:nvSpPr>
        <p:spPr/>
        <p:txBody>
          <a:bodyPr/>
          <a:lstStyle/>
          <a:p>
            <a:fld id="{645619E0-BF57-4570-A385-B6EBBED8AB66}" type="slidenum">
              <a:rPr kumimoji="1" lang="ja-JP" altLang="en-US" smtClean="0"/>
              <a:t>19</a:t>
            </a:fld>
            <a:endParaRPr kumimoji="1" lang="ja-JP" altLang="en-US"/>
          </a:p>
        </p:txBody>
      </p:sp>
      <p:sp>
        <p:nvSpPr>
          <p:cNvPr id="6" name="タイトル 1">
            <a:extLst>
              <a:ext uri="{FF2B5EF4-FFF2-40B4-BE49-F238E27FC236}">
                <a16:creationId xmlns:a16="http://schemas.microsoft.com/office/drawing/2014/main" id="{36CD9EA2-A1FC-38B0-D094-FC45F6D80BD8}"/>
              </a:ext>
            </a:extLst>
          </p:cNvPr>
          <p:cNvSpPr>
            <a:spLocks noGrp="1"/>
          </p:cNvSpPr>
          <p:nvPr>
            <p:ph type="title"/>
          </p:nvPr>
        </p:nvSpPr>
        <p:spPr>
          <a:xfrm>
            <a:off x="595085" y="136525"/>
            <a:ext cx="11001829" cy="649103"/>
          </a:xfrm>
        </p:spPr>
        <p:txBody>
          <a:bodyPr/>
          <a:lstStyle/>
          <a:p>
            <a:r>
              <a:rPr lang="en-US" altLang="ja-JP" dirty="0"/>
              <a:t>Analysis(2/4): Result (Energy)</a:t>
            </a:r>
            <a:endParaRPr kumimoji="1" lang="ja-JP" altLang="en-US" dirty="0"/>
          </a:p>
        </p:txBody>
      </p:sp>
      <p:pic>
        <p:nvPicPr>
          <p:cNvPr id="7" name="図 6" descr="グラフ, 折れ線グラフ&#10;&#10;AI 生成コンテンツは誤りを含む可能性があります。">
            <a:extLst>
              <a:ext uri="{FF2B5EF4-FFF2-40B4-BE49-F238E27FC236}">
                <a16:creationId xmlns:a16="http://schemas.microsoft.com/office/drawing/2014/main" id="{3F13786F-B9F9-9444-81F1-C1E3C3F14A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0361" y="1391784"/>
            <a:ext cx="2637994" cy="1677805"/>
          </a:xfrm>
          <a:prstGeom prst="rect">
            <a:avLst/>
          </a:prstGeom>
        </p:spPr>
      </p:pic>
      <p:pic>
        <p:nvPicPr>
          <p:cNvPr id="8" name="図 7">
            <a:extLst>
              <a:ext uri="{FF2B5EF4-FFF2-40B4-BE49-F238E27FC236}">
                <a16:creationId xmlns:a16="http://schemas.microsoft.com/office/drawing/2014/main" id="{2906FCA8-45B6-DBCC-4258-F896576955A3}"/>
              </a:ext>
            </a:extLst>
          </p:cNvPr>
          <p:cNvPicPr>
            <a:picLocks noChangeAspect="1"/>
          </p:cNvPicPr>
          <p:nvPr/>
        </p:nvPicPr>
        <p:blipFill>
          <a:blip r:embed="rId3"/>
          <a:stretch>
            <a:fillRect/>
          </a:stretch>
        </p:blipFill>
        <p:spPr>
          <a:xfrm>
            <a:off x="437376" y="1650999"/>
            <a:ext cx="5200150" cy="4136483"/>
          </a:xfrm>
          <a:prstGeom prst="rect">
            <a:avLst/>
          </a:prstGeom>
        </p:spPr>
      </p:pic>
    </p:spTree>
    <p:extLst>
      <p:ext uri="{BB962C8B-B14F-4D97-AF65-F5344CB8AC3E}">
        <p14:creationId xmlns:p14="http://schemas.microsoft.com/office/powerpoint/2010/main" val="378176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E280D-911E-94EA-BBF2-C4749EF820A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1164601-D044-DF52-23BC-6ED6A22AD556}"/>
              </a:ext>
            </a:extLst>
          </p:cNvPr>
          <p:cNvSpPr>
            <a:spLocks noGrp="1"/>
          </p:cNvSpPr>
          <p:nvPr>
            <p:ph type="title"/>
          </p:nvPr>
        </p:nvSpPr>
        <p:spPr/>
        <p:txBody>
          <a:bodyPr>
            <a:normAutofit/>
          </a:bodyPr>
          <a:lstStyle/>
          <a:p>
            <a:r>
              <a:rPr lang="en" altLang="ja-JP" sz="3600" dirty="0"/>
              <a:t>Outline</a:t>
            </a:r>
            <a:endParaRPr kumimoji="1" lang="ja-JP" altLang="en-US" sz="3600" dirty="0"/>
          </a:p>
        </p:txBody>
      </p:sp>
      <p:sp>
        <p:nvSpPr>
          <p:cNvPr id="3" name="スライド番号プレースホルダー 2">
            <a:extLst>
              <a:ext uri="{FF2B5EF4-FFF2-40B4-BE49-F238E27FC236}">
                <a16:creationId xmlns:a16="http://schemas.microsoft.com/office/drawing/2014/main" id="{CBCD81A3-A768-A659-6207-BCA3A9BF3CB7}"/>
              </a:ext>
            </a:extLst>
          </p:cNvPr>
          <p:cNvSpPr>
            <a:spLocks noGrp="1"/>
          </p:cNvSpPr>
          <p:nvPr>
            <p:ph type="sldNum" sz="quarter" idx="12"/>
          </p:nvPr>
        </p:nvSpPr>
        <p:spPr/>
        <p:txBody>
          <a:bodyPr/>
          <a:lstStyle/>
          <a:p>
            <a:fld id="{645619E0-BF57-4570-A385-B6EBBED8AB66}" type="slidenum">
              <a:rPr kumimoji="1" lang="ja-JP" altLang="en-US" smtClean="0"/>
              <a:t>2</a:t>
            </a:fld>
            <a:endParaRPr kumimoji="1" lang="ja-JP" altLang="en-US" dirty="0"/>
          </a:p>
        </p:txBody>
      </p:sp>
      <p:sp>
        <p:nvSpPr>
          <p:cNvPr id="4" name="テキスト ボックス 3">
            <a:extLst>
              <a:ext uri="{FF2B5EF4-FFF2-40B4-BE49-F238E27FC236}">
                <a16:creationId xmlns:a16="http://schemas.microsoft.com/office/drawing/2014/main" id="{3EA4EF4E-A2F9-D646-33F0-10D4DBA64EEA}"/>
              </a:ext>
            </a:extLst>
          </p:cNvPr>
          <p:cNvSpPr txBox="1"/>
          <p:nvPr/>
        </p:nvSpPr>
        <p:spPr>
          <a:xfrm>
            <a:off x="840735" y="912378"/>
            <a:ext cx="2820580" cy="584775"/>
          </a:xfrm>
          <a:prstGeom prst="rect">
            <a:avLst/>
          </a:prstGeom>
          <a:noFill/>
        </p:spPr>
        <p:txBody>
          <a:bodyPr wrap="none" rtlCol="0">
            <a:spAutoFit/>
          </a:bodyPr>
          <a:lstStyle/>
          <a:p>
            <a:r>
              <a:rPr lang="en-US" altLang="ja-JP" sz="3200" b="1" dirty="0"/>
              <a:t>1. Introduction</a:t>
            </a:r>
          </a:p>
        </p:txBody>
      </p:sp>
      <p:sp>
        <p:nvSpPr>
          <p:cNvPr id="8" name="テキスト ボックス 7">
            <a:extLst>
              <a:ext uri="{FF2B5EF4-FFF2-40B4-BE49-F238E27FC236}">
                <a16:creationId xmlns:a16="http://schemas.microsoft.com/office/drawing/2014/main" id="{A622D33C-2A6D-1593-BC64-25FB3FE7EC59}"/>
              </a:ext>
            </a:extLst>
          </p:cNvPr>
          <p:cNvSpPr txBox="1"/>
          <p:nvPr/>
        </p:nvSpPr>
        <p:spPr>
          <a:xfrm>
            <a:off x="4340551" y="1046550"/>
            <a:ext cx="5721438" cy="400110"/>
          </a:xfrm>
          <a:prstGeom prst="rect">
            <a:avLst/>
          </a:prstGeom>
          <a:noFill/>
        </p:spPr>
        <p:txBody>
          <a:bodyPr wrap="none" rtlCol="0">
            <a:spAutoFit/>
          </a:bodyPr>
          <a:lstStyle/>
          <a:p>
            <a:r>
              <a:rPr kumimoji="1" lang="en-US" altLang="ja-JP" sz="2000" dirty="0"/>
              <a:t>- </a:t>
            </a:r>
            <a:r>
              <a:rPr lang="en" altLang="ja-JP" sz="2000" dirty="0"/>
              <a:t>Reactions in plasma induced by high-intensity lasers</a:t>
            </a:r>
            <a:endParaRPr kumimoji="1" lang="ja-JP" altLang="en-US" sz="2000"/>
          </a:p>
        </p:txBody>
      </p:sp>
      <p:sp>
        <p:nvSpPr>
          <p:cNvPr id="9" name="テキスト ボックス 8">
            <a:extLst>
              <a:ext uri="{FF2B5EF4-FFF2-40B4-BE49-F238E27FC236}">
                <a16:creationId xmlns:a16="http://schemas.microsoft.com/office/drawing/2014/main" id="{9B9AE8DE-B5E5-6141-B6E3-D467F84FB4EA}"/>
              </a:ext>
            </a:extLst>
          </p:cNvPr>
          <p:cNvSpPr txBox="1"/>
          <p:nvPr/>
        </p:nvSpPr>
        <p:spPr>
          <a:xfrm>
            <a:off x="4340551" y="1395534"/>
            <a:ext cx="4017446" cy="400110"/>
          </a:xfrm>
          <a:prstGeom prst="rect">
            <a:avLst/>
          </a:prstGeom>
          <a:noFill/>
        </p:spPr>
        <p:txBody>
          <a:bodyPr wrap="none" rtlCol="0">
            <a:spAutoFit/>
          </a:bodyPr>
          <a:lstStyle/>
          <a:p>
            <a:r>
              <a:rPr kumimoji="1" lang="en-US" altLang="ja-JP" sz="2000" dirty="0"/>
              <a:t>- </a:t>
            </a:r>
            <a:r>
              <a:rPr lang="en" altLang="ja-JP" sz="2000" dirty="0"/>
              <a:t>Nuclear Reactions in Laser Plasmas</a:t>
            </a:r>
            <a:endParaRPr kumimoji="1" lang="en-US" altLang="ja-JP" sz="2000" dirty="0"/>
          </a:p>
        </p:txBody>
      </p:sp>
      <p:sp>
        <p:nvSpPr>
          <p:cNvPr id="10" name="テキスト ボックス 9">
            <a:extLst>
              <a:ext uri="{FF2B5EF4-FFF2-40B4-BE49-F238E27FC236}">
                <a16:creationId xmlns:a16="http://schemas.microsoft.com/office/drawing/2014/main" id="{95F20FD9-4E96-2042-4AB7-B26B5AB3A65A}"/>
              </a:ext>
            </a:extLst>
          </p:cNvPr>
          <p:cNvSpPr txBox="1"/>
          <p:nvPr/>
        </p:nvSpPr>
        <p:spPr>
          <a:xfrm>
            <a:off x="4340551" y="1735798"/>
            <a:ext cx="1295547" cy="400110"/>
          </a:xfrm>
          <a:prstGeom prst="rect">
            <a:avLst/>
          </a:prstGeom>
          <a:noFill/>
        </p:spPr>
        <p:txBody>
          <a:bodyPr wrap="none" rtlCol="0">
            <a:spAutoFit/>
          </a:bodyPr>
          <a:lstStyle/>
          <a:p>
            <a:r>
              <a:rPr kumimoji="1" lang="en-US" altLang="ja-JP" sz="2000" dirty="0"/>
              <a:t>- Our</a:t>
            </a:r>
            <a:r>
              <a:rPr kumimoji="1" lang="ja-JP" altLang="en-US" sz="2000"/>
              <a:t> </a:t>
            </a:r>
            <a:r>
              <a:rPr kumimoji="1" lang="en-US" altLang="ja-JP" sz="2000" dirty="0"/>
              <a:t>Goal</a:t>
            </a:r>
            <a:endParaRPr kumimoji="1" lang="ja-JP" altLang="en-US" sz="2000"/>
          </a:p>
        </p:txBody>
      </p:sp>
      <p:sp>
        <p:nvSpPr>
          <p:cNvPr id="11" name="テキスト ボックス 10">
            <a:extLst>
              <a:ext uri="{FF2B5EF4-FFF2-40B4-BE49-F238E27FC236}">
                <a16:creationId xmlns:a16="http://schemas.microsoft.com/office/drawing/2014/main" id="{8B5712DA-84DE-9F2F-24CA-F64690405605}"/>
              </a:ext>
            </a:extLst>
          </p:cNvPr>
          <p:cNvSpPr txBox="1"/>
          <p:nvPr/>
        </p:nvSpPr>
        <p:spPr>
          <a:xfrm>
            <a:off x="4340551" y="2049997"/>
            <a:ext cx="1471878" cy="400110"/>
          </a:xfrm>
          <a:prstGeom prst="rect">
            <a:avLst/>
          </a:prstGeom>
          <a:noFill/>
        </p:spPr>
        <p:txBody>
          <a:bodyPr wrap="none" rtlCol="0">
            <a:spAutoFit/>
          </a:bodyPr>
          <a:lstStyle/>
          <a:p>
            <a:r>
              <a:rPr kumimoji="1" lang="en-US" altLang="ja-JP" sz="2000" dirty="0"/>
              <a:t>- Challenges</a:t>
            </a:r>
            <a:endParaRPr kumimoji="1" lang="ja-JP" altLang="en-US" sz="2000"/>
          </a:p>
        </p:txBody>
      </p:sp>
      <p:sp>
        <p:nvSpPr>
          <p:cNvPr id="12" name="テキスト ボックス 11">
            <a:extLst>
              <a:ext uri="{FF2B5EF4-FFF2-40B4-BE49-F238E27FC236}">
                <a16:creationId xmlns:a16="http://schemas.microsoft.com/office/drawing/2014/main" id="{52078B75-3715-1A45-7F2F-AE78A03CE3D9}"/>
              </a:ext>
            </a:extLst>
          </p:cNvPr>
          <p:cNvSpPr txBox="1"/>
          <p:nvPr/>
        </p:nvSpPr>
        <p:spPr>
          <a:xfrm>
            <a:off x="840735" y="3390266"/>
            <a:ext cx="3243773" cy="584775"/>
          </a:xfrm>
          <a:prstGeom prst="rect">
            <a:avLst/>
          </a:prstGeom>
          <a:noFill/>
        </p:spPr>
        <p:txBody>
          <a:bodyPr wrap="none" rtlCol="0">
            <a:spAutoFit/>
          </a:bodyPr>
          <a:lstStyle/>
          <a:p>
            <a:r>
              <a:rPr kumimoji="1" lang="en-US" altLang="ja-JP" sz="3200" b="1" dirty="0"/>
              <a:t>3. Detector Detail</a:t>
            </a:r>
            <a:endParaRPr kumimoji="1" lang="ja-JP" altLang="en-US" sz="3200" b="1"/>
          </a:p>
        </p:txBody>
      </p:sp>
      <p:sp>
        <p:nvSpPr>
          <p:cNvPr id="17" name="テキスト ボックス 16">
            <a:extLst>
              <a:ext uri="{FF2B5EF4-FFF2-40B4-BE49-F238E27FC236}">
                <a16:creationId xmlns:a16="http://schemas.microsoft.com/office/drawing/2014/main" id="{C8157F29-691D-9B97-DCAA-4D4540FEC14D}"/>
              </a:ext>
            </a:extLst>
          </p:cNvPr>
          <p:cNvSpPr txBox="1"/>
          <p:nvPr/>
        </p:nvSpPr>
        <p:spPr>
          <a:xfrm>
            <a:off x="840735" y="2425781"/>
            <a:ext cx="2669320" cy="584775"/>
          </a:xfrm>
          <a:prstGeom prst="rect">
            <a:avLst/>
          </a:prstGeom>
          <a:noFill/>
        </p:spPr>
        <p:txBody>
          <a:bodyPr wrap="none" rtlCol="0">
            <a:spAutoFit/>
          </a:bodyPr>
          <a:lstStyle/>
          <a:p>
            <a:r>
              <a:rPr kumimoji="1" lang="en-US" altLang="ja-JP" sz="3200" b="1" dirty="0"/>
              <a:t>2. Experiment</a:t>
            </a:r>
            <a:endParaRPr kumimoji="1" lang="ja-JP" altLang="en-US" sz="3200" b="1"/>
          </a:p>
        </p:txBody>
      </p:sp>
      <p:sp>
        <p:nvSpPr>
          <p:cNvPr id="18" name="テキスト ボックス 17">
            <a:extLst>
              <a:ext uri="{FF2B5EF4-FFF2-40B4-BE49-F238E27FC236}">
                <a16:creationId xmlns:a16="http://schemas.microsoft.com/office/drawing/2014/main" id="{E55D43EE-5C83-B65F-CFDB-2EA63B6CA383}"/>
              </a:ext>
            </a:extLst>
          </p:cNvPr>
          <p:cNvSpPr txBox="1"/>
          <p:nvPr/>
        </p:nvSpPr>
        <p:spPr>
          <a:xfrm>
            <a:off x="4342846" y="2622257"/>
            <a:ext cx="1114408" cy="400110"/>
          </a:xfrm>
          <a:prstGeom prst="rect">
            <a:avLst/>
          </a:prstGeom>
          <a:noFill/>
        </p:spPr>
        <p:txBody>
          <a:bodyPr wrap="none" rtlCol="0">
            <a:spAutoFit/>
          </a:bodyPr>
          <a:lstStyle/>
          <a:p>
            <a:r>
              <a:rPr kumimoji="1" lang="en-US" altLang="ja-JP" sz="2000" dirty="0"/>
              <a:t>- Facility</a:t>
            </a:r>
            <a:endParaRPr kumimoji="1" lang="ja-JP" altLang="en-US" sz="2000"/>
          </a:p>
        </p:txBody>
      </p:sp>
      <p:sp>
        <p:nvSpPr>
          <p:cNvPr id="19" name="テキスト ボックス 18">
            <a:extLst>
              <a:ext uri="{FF2B5EF4-FFF2-40B4-BE49-F238E27FC236}">
                <a16:creationId xmlns:a16="http://schemas.microsoft.com/office/drawing/2014/main" id="{553EE8E8-6CE7-FA3C-AEEC-F97274EE3CC4}"/>
              </a:ext>
            </a:extLst>
          </p:cNvPr>
          <p:cNvSpPr txBox="1"/>
          <p:nvPr/>
        </p:nvSpPr>
        <p:spPr>
          <a:xfrm>
            <a:off x="4340551" y="2934996"/>
            <a:ext cx="917239" cy="400110"/>
          </a:xfrm>
          <a:prstGeom prst="rect">
            <a:avLst/>
          </a:prstGeom>
          <a:noFill/>
        </p:spPr>
        <p:txBody>
          <a:bodyPr wrap="none" rtlCol="0">
            <a:spAutoFit/>
          </a:bodyPr>
          <a:lstStyle/>
          <a:p>
            <a:r>
              <a:rPr lang="en-US" altLang="ja-JP" sz="2000" dirty="0"/>
              <a:t>- </a:t>
            </a:r>
            <a:r>
              <a:rPr kumimoji="1" lang="en-US" altLang="ja-JP" sz="2000" dirty="0"/>
              <a:t>Setup</a:t>
            </a:r>
            <a:endParaRPr kumimoji="1" lang="ja-JP" altLang="en-US" sz="2000"/>
          </a:p>
        </p:txBody>
      </p:sp>
      <p:sp>
        <p:nvSpPr>
          <p:cNvPr id="20" name="テキスト ボックス 19">
            <a:extLst>
              <a:ext uri="{FF2B5EF4-FFF2-40B4-BE49-F238E27FC236}">
                <a16:creationId xmlns:a16="http://schemas.microsoft.com/office/drawing/2014/main" id="{A4C368E7-F505-AA19-EE9F-FD5482D5E702}"/>
              </a:ext>
            </a:extLst>
          </p:cNvPr>
          <p:cNvSpPr txBox="1"/>
          <p:nvPr/>
        </p:nvSpPr>
        <p:spPr>
          <a:xfrm>
            <a:off x="840735" y="4318894"/>
            <a:ext cx="2055178" cy="584775"/>
          </a:xfrm>
          <a:prstGeom prst="rect">
            <a:avLst/>
          </a:prstGeom>
          <a:noFill/>
        </p:spPr>
        <p:txBody>
          <a:bodyPr wrap="none" rtlCol="0">
            <a:spAutoFit/>
          </a:bodyPr>
          <a:lstStyle/>
          <a:p>
            <a:r>
              <a:rPr kumimoji="1" lang="en-US" altLang="ja-JP" sz="3200" b="1" dirty="0"/>
              <a:t>4. Analysis</a:t>
            </a:r>
            <a:endParaRPr kumimoji="1" lang="ja-JP" altLang="en-US" sz="3200" b="1"/>
          </a:p>
        </p:txBody>
      </p:sp>
      <p:sp>
        <p:nvSpPr>
          <p:cNvPr id="22" name="テキスト ボックス 21">
            <a:extLst>
              <a:ext uri="{FF2B5EF4-FFF2-40B4-BE49-F238E27FC236}">
                <a16:creationId xmlns:a16="http://schemas.microsoft.com/office/drawing/2014/main" id="{9ABCD4F2-B5A2-5306-B5B6-71161ED468A7}"/>
              </a:ext>
            </a:extLst>
          </p:cNvPr>
          <p:cNvSpPr txBox="1"/>
          <p:nvPr/>
        </p:nvSpPr>
        <p:spPr>
          <a:xfrm>
            <a:off x="4340551" y="4493195"/>
            <a:ext cx="1904689" cy="400110"/>
          </a:xfrm>
          <a:prstGeom prst="rect">
            <a:avLst/>
          </a:prstGeom>
          <a:noFill/>
        </p:spPr>
        <p:txBody>
          <a:bodyPr wrap="none" rtlCol="0">
            <a:spAutoFit/>
          </a:bodyPr>
          <a:lstStyle/>
          <a:p>
            <a:r>
              <a:rPr lang="en-US" altLang="ja-JP" sz="2000" dirty="0"/>
              <a:t>- Event selection</a:t>
            </a:r>
            <a:endParaRPr kumimoji="1" lang="ja-JP" altLang="en-US" sz="2000"/>
          </a:p>
        </p:txBody>
      </p:sp>
      <p:sp>
        <p:nvSpPr>
          <p:cNvPr id="23" name="テキスト ボックス 22">
            <a:extLst>
              <a:ext uri="{FF2B5EF4-FFF2-40B4-BE49-F238E27FC236}">
                <a16:creationId xmlns:a16="http://schemas.microsoft.com/office/drawing/2014/main" id="{1BC34387-198D-88E2-D59D-F752650712FF}"/>
              </a:ext>
            </a:extLst>
          </p:cNvPr>
          <p:cNvSpPr txBox="1"/>
          <p:nvPr/>
        </p:nvSpPr>
        <p:spPr>
          <a:xfrm>
            <a:off x="4340551" y="4850762"/>
            <a:ext cx="987771" cy="400110"/>
          </a:xfrm>
          <a:prstGeom prst="rect">
            <a:avLst/>
          </a:prstGeom>
          <a:noFill/>
        </p:spPr>
        <p:txBody>
          <a:bodyPr wrap="none" rtlCol="0">
            <a:spAutoFit/>
          </a:bodyPr>
          <a:lstStyle/>
          <a:p>
            <a:r>
              <a:rPr kumimoji="1" lang="en-US" altLang="ja-JP" sz="2000" dirty="0"/>
              <a:t>- Result</a:t>
            </a:r>
            <a:endParaRPr kumimoji="1" lang="ja-JP" altLang="en-US" sz="2000"/>
          </a:p>
        </p:txBody>
      </p:sp>
      <p:sp>
        <p:nvSpPr>
          <p:cNvPr id="24" name="テキスト ボックス 23">
            <a:extLst>
              <a:ext uri="{FF2B5EF4-FFF2-40B4-BE49-F238E27FC236}">
                <a16:creationId xmlns:a16="http://schemas.microsoft.com/office/drawing/2014/main" id="{3DC2753B-5077-E71D-6249-8081591BD1AB}"/>
              </a:ext>
            </a:extLst>
          </p:cNvPr>
          <p:cNvSpPr txBox="1"/>
          <p:nvPr/>
        </p:nvSpPr>
        <p:spPr>
          <a:xfrm>
            <a:off x="4340551" y="5191026"/>
            <a:ext cx="3510898" cy="400110"/>
          </a:xfrm>
          <a:prstGeom prst="rect">
            <a:avLst/>
          </a:prstGeom>
          <a:noFill/>
        </p:spPr>
        <p:txBody>
          <a:bodyPr wrap="none" rtlCol="0">
            <a:spAutoFit/>
          </a:bodyPr>
          <a:lstStyle/>
          <a:p>
            <a:r>
              <a:rPr lang="en-US" altLang="ja-JP" sz="2000" dirty="0"/>
              <a:t>- BG fit &amp; true event calculation</a:t>
            </a:r>
            <a:endParaRPr kumimoji="1" lang="ja-JP" altLang="en-US" sz="2000"/>
          </a:p>
        </p:txBody>
      </p:sp>
      <p:sp>
        <p:nvSpPr>
          <p:cNvPr id="25" name="テキスト ボックス 24">
            <a:extLst>
              <a:ext uri="{FF2B5EF4-FFF2-40B4-BE49-F238E27FC236}">
                <a16:creationId xmlns:a16="http://schemas.microsoft.com/office/drawing/2014/main" id="{2B8F0160-CEF2-34C7-A6D0-2BF188D83B73}"/>
              </a:ext>
            </a:extLst>
          </p:cNvPr>
          <p:cNvSpPr txBox="1"/>
          <p:nvPr/>
        </p:nvSpPr>
        <p:spPr>
          <a:xfrm>
            <a:off x="4340551" y="5544757"/>
            <a:ext cx="1989647" cy="400110"/>
          </a:xfrm>
          <a:prstGeom prst="rect">
            <a:avLst/>
          </a:prstGeom>
          <a:noFill/>
        </p:spPr>
        <p:txBody>
          <a:bodyPr wrap="none" rtlCol="0">
            <a:spAutoFit/>
          </a:bodyPr>
          <a:lstStyle/>
          <a:p>
            <a:r>
              <a:rPr kumimoji="1" lang="en-US" altLang="ja-JP" sz="2000" dirty="0"/>
              <a:t>- Flux calculation</a:t>
            </a:r>
            <a:endParaRPr kumimoji="1" lang="ja-JP" altLang="en-US" sz="2000"/>
          </a:p>
        </p:txBody>
      </p:sp>
      <p:sp>
        <p:nvSpPr>
          <p:cNvPr id="26" name="テキスト ボックス 25">
            <a:extLst>
              <a:ext uri="{FF2B5EF4-FFF2-40B4-BE49-F238E27FC236}">
                <a16:creationId xmlns:a16="http://schemas.microsoft.com/office/drawing/2014/main" id="{65C881EB-B95C-C8BF-2E09-1D3D639B663B}"/>
              </a:ext>
            </a:extLst>
          </p:cNvPr>
          <p:cNvSpPr txBox="1"/>
          <p:nvPr/>
        </p:nvSpPr>
        <p:spPr>
          <a:xfrm>
            <a:off x="840735" y="5868154"/>
            <a:ext cx="2326278" cy="584775"/>
          </a:xfrm>
          <a:prstGeom prst="rect">
            <a:avLst/>
          </a:prstGeom>
          <a:noFill/>
        </p:spPr>
        <p:txBody>
          <a:bodyPr wrap="none" rtlCol="0">
            <a:spAutoFit/>
          </a:bodyPr>
          <a:lstStyle/>
          <a:p>
            <a:r>
              <a:rPr lang="en-US" altLang="ja-JP" sz="3200" b="1" dirty="0"/>
              <a:t>5. Summary</a:t>
            </a:r>
            <a:endParaRPr kumimoji="1" lang="ja-JP" altLang="en-US" sz="3200" b="1"/>
          </a:p>
        </p:txBody>
      </p:sp>
      <p:sp>
        <p:nvSpPr>
          <p:cNvPr id="27" name="テキスト ボックス 26">
            <a:extLst>
              <a:ext uri="{FF2B5EF4-FFF2-40B4-BE49-F238E27FC236}">
                <a16:creationId xmlns:a16="http://schemas.microsoft.com/office/drawing/2014/main" id="{D0844B21-A3EE-44EE-43A1-A8060F0D54BE}"/>
              </a:ext>
            </a:extLst>
          </p:cNvPr>
          <p:cNvSpPr txBox="1"/>
          <p:nvPr/>
        </p:nvSpPr>
        <p:spPr>
          <a:xfrm>
            <a:off x="4332357" y="3656311"/>
            <a:ext cx="2276777" cy="400110"/>
          </a:xfrm>
          <a:prstGeom prst="rect">
            <a:avLst/>
          </a:prstGeom>
          <a:noFill/>
        </p:spPr>
        <p:txBody>
          <a:bodyPr wrap="none" rtlCol="0">
            <a:spAutoFit/>
          </a:bodyPr>
          <a:lstStyle/>
          <a:p>
            <a:r>
              <a:rPr kumimoji="1" lang="en-US" altLang="ja-JP" sz="2000" dirty="0"/>
              <a:t>- </a:t>
            </a:r>
            <a:r>
              <a:rPr lang="en-US" altLang="ja-JP" sz="2000" dirty="0"/>
              <a:t>What is Emulsion?</a:t>
            </a:r>
            <a:endParaRPr lang="ja-JP" altLang="en-US" sz="2000"/>
          </a:p>
        </p:txBody>
      </p:sp>
    </p:spTree>
    <p:extLst>
      <p:ext uri="{BB962C8B-B14F-4D97-AF65-F5344CB8AC3E}">
        <p14:creationId xmlns:p14="http://schemas.microsoft.com/office/powerpoint/2010/main" val="1613966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B4D06-1835-E80F-6CFC-28D07793FB4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8E024F2-8A24-934F-19FB-37A71BC04FC5}"/>
              </a:ext>
            </a:extLst>
          </p:cNvPr>
          <p:cNvSpPr>
            <a:spLocks noGrp="1"/>
          </p:cNvSpPr>
          <p:nvPr>
            <p:ph type="title"/>
          </p:nvPr>
        </p:nvSpPr>
        <p:spPr/>
        <p:txBody>
          <a:bodyPr>
            <a:normAutofit fontScale="90000"/>
          </a:bodyPr>
          <a:lstStyle/>
          <a:p>
            <a:r>
              <a:rPr lang="ja-JP" altLang="en-US" dirty="0"/>
              <a:t>キャリブレーション実験</a:t>
            </a:r>
            <a:r>
              <a:rPr lang="en-US" altLang="ja-JP" dirty="0"/>
              <a:t>(3/4)</a:t>
            </a:r>
            <a:r>
              <a:rPr lang="ja-JP" altLang="en-US" dirty="0"/>
              <a:t>：角度ずれを利用した運動量計算</a:t>
            </a:r>
            <a:endParaRPr kumimoji="1" lang="ja-JP" altLang="en-US" dirty="0"/>
          </a:p>
        </p:txBody>
      </p:sp>
      <p:sp>
        <p:nvSpPr>
          <p:cNvPr id="3" name="スライド番号プレースホルダー 2">
            <a:extLst>
              <a:ext uri="{FF2B5EF4-FFF2-40B4-BE49-F238E27FC236}">
                <a16:creationId xmlns:a16="http://schemas.microsoft.com/office/drawing/2014/main" id="{B64178B0-4D58-E8A0-A446-F5C21B105417}"/>
              </a:ext>
            </a:extLst>
          </p:cNvPr>
          <p:cNvSpPr>
            <a:spLocks noGrp="1"/>
          </p:cNvSpPr>
          <p:nvPr>
            <p:ph type="sldNum" sz="quarter" idx="12"/>
          </p:nvPr>
        </p:nvSpPr>
        <p:spPr/>
        <p:txBody>
          <a:bodyPr/>
          <a:lstStyle/>
          <a:p>
            <a:fld id="{645619E0-BF57-4570-A385-B6EBBED8AB66}" type="slidenum">
              <a:rPr kumimoji="1" lang="ja-JP" altLang="en-US" smtClean="0"/>
              <a:t>20</a:t>
            </a:fld>
            <a:endParaRPr kumimoji="1" lang="ja-JP" altLang="en-US"/>
          </a:p>
        </p:txBody>
      </p:sp>
      <p:pic>
        <p:nvPicPr>
          <p:cNvPr id="7" name="図 6" descr="グラフ&#10;&#10;中程度の精度で自動的に生成された説明">
            <a:extLst>
              <a:ext uri="{FF2B5EF4-FFF2-40B4-BE49-F238E27FC236}">
                <a16:creationId xmlns:a16="http://schemas.microsoft.com/office/drawing/2014/main" id="{C67308C0-9202-0BD2-D435-2F9109F43C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36544" y="1543715"/>
            <a:ext cx="3928829" cy="1806068"/>
          </a:xfrm>
          <a:prstGeom prst="rect">
            <a:avLst/>
          </a:prstGeom>
        </p:spPr>
      </p:pic>
      <mc:AlternateContent xmlns:mc="http://schemas.openxmlformats.org/markup-compatibility/2006">
        <mc:Choice xmlns:a14="http://schemas.microsoft.com/office/drawing/2010/main" Requires="a14">
          <p:sp>
            <p:nvSpPr>
              <p:cNvPr id="4" name="テキスト ボックス 3">
                <a:extLst>
                  <a:ext uri="{FF2B5EF4-FFF2-40B4-BE49-F238E27FC236}">
                    <a16:creationId xmlns:a16="http://schemas.microsoft.com/office/drawing/2014/main" id="{F6A8AAAD-A684-4007-479B-49ED8CA62B0A}"/>
                  </a:ext>
                </a:extLst>
              </p:cNvPr>
              <p:cNvSpPr txBox="1"/>
              <p:nvPr/>
            </p:nvSpPr>
            <p:spPr>
              <a:xfrm>
                <a:off x="3821349" y="4134695"/>
                <a:ext cx="4211602"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𝑝</m:t>
                      </m:r>
                      <m:r>
                        <a:rPr lang="en-US" altLang="ja-JP" i="1">
                          <a:latin typeface="Cambria Math" panose="02040503050406030204" pitchFamily="18" charset="0"/>
                        </a:rPr>
                        <m:t>=</m:t>
                      </m:r>
                      <m:f>
                        <m:fPr>
                          <m:ctrlPr>
                            <a:rPr lang="en-US" altLang="ja-JP" i="1">
                              <a:latin typeface="Cambria Math" panose="02040503050406030204" pitchFamily="18" charset="0"/>
                            </a:rPr>
                          </m:ctrlPr>
                        </m:fPr>
                        <m:num>
                          <m:r>
                            <a:rPr lang="en-US" altLang="ja-JP" i="1">
                              <a:latin typeface="Cambria Math" panose="02040503050406030204" pitchFamily="18" charset="0"/>
                            </a:rPr>
                            <m:t>13.6 </m:t>
                          </m:r>
                          <m:r>
                            <m:rPr>
                              <m:sty m:val="p"/>
                            </m:rPr>
                            <a:rPr lang="en-US" altLang="ja-JP">
                              <a:latin typeface="Cambria Math" panose="02040503050406030204" pitchFamily="18" charset="0"/>
                            </a:rPr>
                            <m:t>MeV</m:t>
                          </m:r>
                        </m:num>
                        <m:den>
                          <m:r>
                            <a:rPr lang="en-US" altLang="ja-JP" i="1">
                              <a:latin typeface="Cambria Math" panose="02040503050406030204" pitchFamily="18" charset="0"/>
                            </a:rPr>
                            <m:t>𝛽</m:t>
                          </m:r>
                          <m:r>
                            <a:rPr lang="en-US" altLang="ja-JP" i="1">
                              <a:latin typeface="Cambria Math" panose="02040503050406030204" pitchFamily="18" charset="0"/>
                            </a:rPr>
                            <m:t>𝑐</m:t>
                          </m:r>
                          <m:r>
                            <a:rPr lang="en-US" altLang="ja-JP" i="1">
                              <a:latin typeface="Cambria Math" panose="02040503050406030204" pitchFamily="18" charset="0"/>
                            </a:rPr>
                            <m:t> </m:t>
                          </m:r>
                          <m:r>
                            <a:rPr lang="en-US" altLang="ja-JP" i="1">
                              <a:latin typeface="Cambria Math" panose="02040503050406030204" pitchFamily="18" charset="0"/>
                            </a:rPr>
                            <m:t>𝛿</m:t>
                          </m:r>
                          <m:sSub>
                            <m:sSubPr>
                              <m:ctrlPr>
                                <a:rPr lang="en-US" altLang="ja-JP" i="1">
                                  <a:latin typeface="Cambria Math" panose="02040503050406030204" pitchFamily="18" charset="0"/>
                                </a:rPr>
                              </m:ctrlPr>
                            </m:sSubPr>
                            <m:e>
                              <m:r>
                                <a:rPr lang="en-US" altLang="ja-JP" i="1">
                                  <a:latin typeface="Cambria Math" panose="02040503050406030204" pitchFamily="18" charset="0"/>
                                </a:rPr>
                                <m:t>𝜃</m:t>
                              </m:r>
                            </m:e>
                            <m:sub>
                              <m:r>
                                <a:rPr lang="en-US" altLang="ja-JP" i="1">
                                  <a:latin typeface="Cambria Math" panose="02040503050406030204" pitchFamily="18" charset="0"/>
                                </a:rPr>
                                <m:t>𝑟𝑚𝑠</m:t>
                              </m:r>
                            </m:sub>
                          </m:sSub>
                        </m:den>
                      </m:f>
                      <m:r>
                        <a:rPr lang="en-US" altLang="ja-JP" i="1">
                          <a:latin typeface="Cambria Math" panose="02040503050406030204" pitchFamily="18" charset="0"/>
                        </a:rPr>
                        <m:t> </m:t>
                      </m:r>
                      <m:r>
                        <a:rPr lang="en-US" altLang="ja-JP" i="1">
                          <a:latin typeface="Cambria Math" panose="02040503050406030204" pitchFamily="18" charset="0"/>
                        </a:rPr>
                        <m:t>𝑧</m:t>
                      </m:r>
                      <m:rad>
                        <m:radPr>
                          <m:degHide m:val="on"/>
                          <m:ctrlPr>
                            <a:rPr lang="en-US" altLang="ja-JP" i="1">
                              <a:latin typeface="Cambria Math" panose="02040503050406030204" pitchFamily="18" charset="0"/>
                            </a:rPr>
                          </m:ctrlPr>
                        </m:radPr>
                        <m:deg/>
                        <m:e>
                          <m:f>
                            <m:fPr>
                              <m:ctrlPr>
                                <a:rPr lang="en-US" altLang="ja-JP" i="1">
                                  <a:latin typeface="Cambria Math" panose="02040503050406030204" pitchFamily="18" charset="0"/>
                                </a:rPr>
                              </m:ctrlPr>
                            </m:fPr>
                            <m:num>
                              <m:r>
                                <a:rPr lang="en-US" altLang="ja-JP" i="1">
                                  <a:latin typeface="Cambria Math" panose="02040503050406030204" pitchFamily="18" charset="0"/>
                                </a:rPr>
                                <m:t>𝑥</m:t>
                              </m:r>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den>
                          </m:f>
                        </m:e>
                      </m:rad>
                      <m:d>
                        <m:dPr>
                          <m:begChr m:val="["/>
                          <m:endChr m:val="]"/>
                          <m:ctrlPr>
                            <a:rPr lang="en-US" altLang="ja-JP" i="1">
                              <a:latin typeface="Cambria Math" panose="02040503050406030204" pitchFamily="18" charset="0"/>
                            </a:rPr>
                          </m:ctrlPr>
                        </m:dPr>
                        <m:e>
                          <m:r>
                            <a:rPr lang="en-US" altLang="ja-JP" i="1">
                              <a:latin typeface="Cambria Math" panose="02040503050406030204" pitchFamily="18" charset="0"/>
                            </a:rPr>
                            <m:t>1+0.038 </m:t>
                          </m:r>
                          <m:func>
                            <m:funcPr>
                              <m:ctrlPr>
                                <a:rPr lang="en-US" altLang="ja-JP" i="1">
                                  <a:latin typeface="Cambria Math" panose="02040503050406030204" pitchFamily="18" charset="0"/>
                                </a:rPr>
                              </m:ctrlPr>
                            </m:funcPr>
                            <m:fName>
                              <m:r>
                                <m:rPr>
                                  <m:sty m:val="p"/>
                                </m:rPr>
                                <a:rPr lang="en-US" altLang="ja-JP">
                                  <a:latin typeface="Cambria Math" panose="02040503050406030204" pitchFamily="18" charset="0"/>
                                </a:rPr>
                                <m:t>ln</m:t>
                              </m:r>
                            </m:fName>
                            <m:e>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𝑥</m:t>
                                      </m:r>
                                      <m:sSup>
                                        <m:sSupPr>
                                          <m:ctrlPr>
                                            <a:rPr lang="en-US" altLang="ja-JP" i="1">
                                              <a:latin typeface="Cambria Math" panose="02040503050406030204" pitchFamily="18" charset="0"/>
                                            </a:rPr>
                                          </m:ctrlPr>
                                        </m:sSupPr>
                                        <m:e>
                                          <m:r>
                                            <a:rPr lang="en-US" altLang="ja-JP" i="1">
                                              <a:latin typeface="Cambria Math" panose="02040503050406030204" pitchFamily="18" charset="0"/>
                                            </a:rPr>
                                            <m:t>𝑧</m:t>
                                          </m:r>
                                        </m:e>
                                        <m:sup>
                                          <m:r>
                                            <a:rPr lang="en-US" altLang="ja-JP" i="1">
                                              <a:latin typeface="Cambria Math" panose="02040503050406030204" pitchFamily="18" charset="0"/>
                                            </a:rPr>
                                            <m:t>2</m:t>
                                          </m:r>
                                        </m:sup>
                                      </m:sSup>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r>
                                        <a:rPr lang="en-US" altLang="ja-JP" i="1">
                                          <a:latin typeface="Cambria Math" panose="02040503050406030204" pitchFamily="18" charset="0"/>
                                        </a:rPr>
                                        <m:t>𝛽</m:t>
                                      </m:r>
                                    </m:den>
                                  </m:f>
                                </m:e>
                              </m:d>
                            </m:e>
                          </m:func>
                        </m:e>
                      </m:d>
                    </m:oMath>
                  </m:oMathPara>
                </a14:m>
                <a:endParaRPr lang="ja-JP" altLang="en-US" dirty="0"/>
              </a:p>
            </p:txBody>
          </p:sp>
        </mc:Choice>
        <mc:Fallback>
          <p:sp>
            <p:nvSpPr>
              <p:cNvPr id="4" name="テキスト ボックス 3">
                <a:extLst>
                  <a:ext uri="{FF2B5EF4-FFF2-40B4-BE49-F238E27FC236}">
                    <a16:creationId xmlns:a16="http://schemas.microsoft.com/office/drawing/2014/main" id="{F6A8AAAD-A684-4007-479B-49ED8CA62B0A}"/>
                  </a:ext>
                </a:extLst>
              </p:cNvPr>
              <p:cNvSpPr txBox="1">
                <a:spLocks noRot="1" noChangeAspect="1" noMove="1" noResize="1" noEditPoints="1" noAdjustHandles="1" noChangeArrowheads="1" noChangeShapeType="1" noTextEdit="1"/>
              </p:cNvSpPr>
              <p:nvPr/>
            </p:nvSpPr>
            <p:spPr>
              <a:xfrm>
                <a:off x="3821349" y="4134695"/>
                <a:ext cx="4211602" cy="818366"/>
              </a:xfrm>
              <a:prstGeom prst="rect">
                <a:avLst/>
              </a:prstGeom>
              <a:blipFill>
                <a:blip r:embed="rId3"/>
                <a:stretch>
                  <a:fillRect l="-601"/>
                </a:stretch>
              </a:blipFill>
            </p:spPr>
            <p:txBody>
              <a:bodyPr/>
              <a:lstStyle/>
              <a:p>
                <a:r>
                  <a:rPr lang="ja-JP" altLang="en-US">
                    <a:noFill/>
                  </a:rPr>
                  <a:t> </a:t>
                </a:r>
              </a:p>
            </p:txBody>
          </p:sp>
        </mc:Fallback>
      </mc:AlternateContent>
      <p:sp>
        <p:nvSpPr>
          <p:cNvPr id="10" name="テキスト ボックス 9">
            <a:extLst>
              <a:ext uri="{FF2B5EF4-FFF2-40B4-BE49-F238E27FC236}">
                <a16:creationId xmlns:a16="http://schemas.microsoft.com/office/drawing/2014/main" id="{F0BF2603-98B4-D511-08F8-7FD0118CB128}"/>
              </a:ext>
            </a:extLst>
          </p:cNvPr>
          <p:cNvSpPr txBox="1"/>
          <p:nvPr/>
        </p:nvSpPr>
        <p:spPr>
          <a:xfrm>
            <a:off x="1905001" y="980007"/>
            <a:ext cx="5424755" cy="369332"/>
          </a:xfrm>
          <a:prstGeom prst="rect">
            <a:avLst/>
          </a:prstGeom>
          <a:noFill/>
        </p:spPr>
        <p:txBody>
          <a:bodyPr wrap="none" rtlCol="0">
            <a:spAutoFit/>
          </a:bodyPr>
          <a:lstStyle/>
          <a:p>
            <a:r>
              <a:rPr lang="en-US" altLang="ja-JP" dirty="0"/>
              <a:t>Track</a:t>
            </a:r>
            <a:r>
              <a:rPr lang="ja-JP" altLang="en-US" dirty="0"/>
              <a:t>にはレイヤーをまたぐときの角度ずれが記録されている</a:t>
            </a:r>
          </a:p>
        </p:txBody>
      </p:sp>
      <mc:AlternateContent xmlns:mc="http://schemas.openxmlformats.org/markup-compatibility/2006">
        <mc:Choice xmlns:a14="http://schemas.microsoft.com/office/drawing/2010/main" Requires="a14">
          <p:sp>
            <p:nvSpPr>
              <p:cNvPr id="11" name="テキスト ボックス 10">
                <a:extLst>
                  <a:ext uri="{FF2B5EF4-FFF2-40B4-BE49-F238E27FC236}">
                    <a16:creationId xmlns:a16="http://schemas.microsoft.com/office/drawing/2014/main" id="{F2C62481-9517-8E71-82FD-94A3A529B90B}"/>
                  </a:ext>
                </a:extLst>
              </p:cNvPr>
              <p:cNvSpPr txBox="1"/>
              <p:nvPr/>
            </p:nvSpPr>
            <p:spPr>
              <a:xfrm>
                <a:off x="2174381" y="3570988"/>
                <a:ext cx="6890348" cy="369332"/>
              </a:xfrm>
              <a:prstGeom prst="rect">
                <a:avLst/>
              </a:prstGeom>
              <a:noFill/>
            </p:spPr>
            <p:txBody>
              <a:bodyPr wrap="none" rtlCol="0">
                <a:spAutoFit/>
              </a:bodyPr>
              <a:lstStyle/>
              <a:p>
                <a:r>
                  <a:rPr lang="en-US" altLang="ja-JP" dirty="0"/>
                  <a:t>1 track</a:t>
                </a:r>
                <a:r>
                  <a:rPr lang="ja-JP" altLang="en-US" dirty="0"/>
                  <a:t>における</a:t>
                </a:r>
                <a14:m>
                  <m:oMath xmlns:m="http://schemas.openxmlformats.org/officeDocument/2006/math">
                    <m:r>
                      <a:rPr lang="en-US" altLang="ja-JP" i="1">
                        <a:latin typeface="Cambria Math" panose="02040503050406030204" pitchFamily="18" charset="0"/>
                      </a:rPr>
                      <m:t>𝛿𝜃</m:t>
                    </m:r>
                  </m:oMath>
                </a14:m>
                <a:r>
                  <a:rPr lang="ja-JP" altLang="en-US" dirty="0"/>
                  <a:t>の</a:t>
                </a:r>
                <a:r>
                  <a:rPr lang="en-US" altLang="ja-JP" dirty="0"/>
                  <a:t>RMS</a:t>
                </a:r>
                <a:r>
                  <a:rPr lang="ja-JP" altLang="en-US" dirty="0"/>
                  <a:t>を計算することでその</a:t>
                </a:r>
                <a:r>
                  <a:rPr lang="en-US" altLang="ja-JP" dirty="0"/>
                  <a:t>track</a:t>
                </a:r>
                <a:r>
                  <a:rPr lang="ja-JP" altLang="en-US" dirty="0"/>
                  <a:t>の運動量が計算できる</a:t>
                </a:r>
              </a:p>
            </p:txBody>
          </p:sp>
        </mc:Choice>
        <mc:Fallback>
          <p:sp>
            <p:nvSpPr>
              <p:cNvPr id="11" name="テキスト ボックス 10">
                <a:extLst>
                  <a:ext uri="{FF2B5EF4-FFF2-40B4-BE49-F238E27FC236}">
                    <a16:creationId xmlns:a16="http://schemas.microsoft.com/office/drawing/2014/main" id="{F2C62481-9517-8E71-82FD-94A3A529B90B}"/>
                  </a:ext>
                </a:extLst>
              </p:cNvPr>
              <p:cNvSpPr txBox="1">
                <a:spLocks noRot="1" noChangeAspect="1" noMove="1" noResize="1" noEditPoints="1" noAdjustHandles="1" noChangeArrowheads="1" noChangeShapeType="1" noTextEdit="1"/>
              </p:cNvSpPr>
              <p:nvPr/>
            </p:nvSpPr>
            <p:spPr>
              <a:xfrm>
                <a:off x="2174381" y="3570988"/>
                <a:ext cx="6890348" cy="369332"/>
              </a:xfrm>
              <a:prstGeom prst="rect">
                <a:avLst/>
              </a:prstGeom>
              <a:blipFill>
                <a:blip r:embed="rId4"/>
                <a:stretch>
                  <a:fillRect l="-737" t="-10000" b="-26667"/>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2" name="テキスト ボックス 11">
                <a:extLst>
                  <a:ext uri="{FF2B5EF4-FFF2-40B4-BE49-F238E27FC236}">
                    <a16:creationId xmlns:a16="http://schemas.microsoft.com/office/drawing/2014/main" id="{DDAE08C4-A813-F4A2-4623-00FF65D09666}"/>
                  </a:ext>
                </a:extLst>
              </p:cNvPr>
              <p:cNvSpPr txBox="1"/>
              <p:nvPr/>
            </p:nvSpPr>
            <p:spPr>
              <a:xfrm>
                <a:off x="3315242" y="5147436"/>
                <a:ext cx="6594434" cy="649730"/>
              </a:xfrm>
              <a:prstGeom prst="rect">
                <a:avLst/>
              </a:prstGeom>
              <a:noFill/>
            </p:spPr>
            <p:txBody>
              <a:bodyPr wrap="none" rtlCol="0">
                <a:spAutoFit/>
              </a:bodyPr>
              <a:lstStyle/>
              <a:p>
                <a:pPr algn="ctr"/>
                <a14:m>
                  <m:oMath xmlns:m="http://schemas.openxmlformats.org/officeDocument/2006/math">
                    <m:r>
                      <a:rPr lang="en-US" altLang="ja-JP" i="1">
                        <a:latin typeface="Cambria Math" panose="02040503050406030204" pitchFamily="18" charset="0"/>
                      </a:rPr>
                      <m:t>𝛽</m:t>
                    </m:r>
                    <m:r>
                      <a:rPr lang="ja-JP" altLang="en-US" i="1">
                        <a:latin typeface="Cambria Math" panose="02040503050406030204" pitchFamily="18" charset="0"/>
                      </a:rPr>
                      <m:t>：</m:t>
                    </m:r>
                    <m:r>
                      <a:rPr lang="ja-JP" altLang="en-US" i="1">
                        <a:latin typeface="Cambria Math" panose="02040503050406030204" pitchFamily="18" charset="0"/>
                      </a:rPr>
                      <m:t>飛跡</m:t>
                    </m:r>
                    <m:r>
                      <a:rPr lang="ja-JP" altLang="en-US" i="1">
                        <a:latin typeface="Cambria Math" panose="02040503050406030204" pitchFamily="18" charset="0"/>
                      </a:rPr>
                      <m:t>の</m:t>
                    </m:r>
                    <m:r>
                      <a:rPr lang="ja-JP" altLang="en-US" i="1">
                        <a:latin typeface="Cambria Math" panose="02040503050406030204" pitchFamily="18" charset="0"/>
                      </a:rPr>
                      <m:t>速度</m:t>
                    </m:r>
                    <m:r>
                      <a:rPr lang="en-US" altLang="ja-JP" i="1">
                        <a:latin typeface="Cambria Math" panose="02040503050406030204" pitchFamily="18" charset="0"/>
                        <a:ea typeface="Cambria Math" panose="02040503050406030204" pitchFamily="18" charset="0"/>
                      </a:rPr>
                      <m:t>≅1 ,  </m:t>
                    </m:r>
                    <m:r>
                      <a:rPr lang="en-US" altLang="ja-JP" i="1">
                        <a:latin typeface="Cambria Math" panose="02040503050406030204" pitchFamily="18" charset="0"/>
                        <a:ea typeface="Cambria Math" panose="02040503050406030204" pitchFamily="18" charset="0"/>
                      </a:rPr>
                      <m:t>𝑧</m:t>
                    </m:r>
                    <m:r>
                      <a:rPr lang="ja-JP" altLang="en-US" i="1">
                        <a:latin typeface="Cambria Math" panose="02040503050406030204" pitchFamily="18" charset="0"/>
                        <a:ea typeface="Cambria Math" panose="02040503050406030204" pitchFamily="18" charset="0"/>
                      </a:rPr>
                      <m:t>：</m:t>
                    </m:r>
                  </m:oMath>
                </a14:m>
                <a:r>
                  <a:rPr lang="ja-JP" altLang="en-US" dirty="0"/>
                  <a:t>荷電粒子の電荷 </a:t>
                </a:r>
                <a:r>
                  <a:rPr lang="en-US" altLang="ja-JP" dirty="0"/>
                  <a:t>,</a:t>
                </a:r>
                <a:r>
                  <a:rPr lang="ja-JP" altLang="en-US" dirty="0"/>
                  <a:t>　</a:t>
                </a:r>
                <a:endParaRPr lang="en-US" altLang="ja-JP" dirty="0"/>
              </a:p>
              <a:p>
                <a:pPr algn="ct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r>
                      <a:rPr lang="ja-JP" altLang="en-US" i="1">
                        <a:latin typeface="Cambria Math" panose="02040503050406030204" pitchFamily="18" charset="0"/>
                      </a:rPr>
                      <m:t>：</m:t>
                    </m:r>
                    <m:r>
                      <a:rPr lang="ja-JP" altLang="en-US" i="1">
                        <a:latin typeface="Cambria Math" panose="02040503050406030204" pitchFamily="18" charset="0"/>
                      </a:rPr>
                      <m:t>散乱</m:t>
                    </m:r>
                    <m:r>
                      <a:rPr lang="ja-JP" altLang="en-US" i="1">
                        <a:latin typeface="Cambria Math" panose="02040503050406030204" pitchFamily="18" charset="0"/>
                      </a:rPr>
                      <m:t>体</m:t>
                    </m:r>
                    <m:r>
                      <a:rPr lang="ja-JP" altLang="en-US" i="1">
                        <a:latin typeface="Cambria Math" panose="02040503050406030204" pitchFamily="18" charset="0"/>
                      </a:rPr>
                      <m:t>の</m:t>
                    </m:r>
                    <m:r>
                      <a:rPr lang="ja-JP" altLang="en-US" i="1">
                        <a:latin typeface="Cambria Math" panose="02040503050406030204" pitchFamily="18" charset="0"/>
                      </a:rPr>
                      <m:t>放射長</m:t>
                    </m:r>
                    <m:r>
                      <a:rPr lang="en-US" altLang="ja-JP" i="1">
                        <a:latin typeface="Cambria Math" panose="02040503050406030204" pitchFamily="18" charset="0"/>
                      </a:rPr>
                      <m:t>=3.35 </m:t>
                    </m:r>
                    <m:r>
                      <a:rPr lang="en-US" altLang="ja-JP" i="1">
                        <a:latin typeface="Cambria Math" panose="02040503050406030204" pitchFamily="18" charset="0"/>
                      </a:rPr>
                      <m:t>𝑐𝑚</m:t>
                    </m:r>
                    <m:r>
                      <a:rPr lang="en-US" altLang="ja-JP" i="1">
                        <a:latin typeface="Cambria Math" panose="02040503050406030204" pitchFamily="18" charset="0"/>
                      </a:rPr>
                      <m:t> , </m:t>
                    </m:r>
                    <m:r>
                      <a:rPr lang="en-US" altLang="ja-JP" i="1">
                        <a:latin typeface="Cambria Math" panose="02040503050406030204" pitchFamily="18" charset="0"/>
                      </a:rPr>
                      <m:t>𝑥</m:t>
                    </m:r>
                    <m:r>
                      <a:rPr lang="ja-JP" altLang="en-US" i="1">
                        <a:latin typeface="Cambria Math" panose="02040503050406030204" pitchFamily="18" charset="0"/>
                      </a:rPr>
                      <m:t>：</m:t>
                    </m:r>
                  </m:oMath>
                </a14:m>
                <a:r>
                  <a:rPr lang="ja-JP" altLang="en-US" dirty="0"/>
                  <a:t>散乱体</a:t>
                </a:r>
                <a:r>
                  <a:rPr lang="en-US" altLang="ja-JP" dirty="0"/>
                  <a:t>1</a:t>
                </a:r>
                <a:r>
                  <a:rPr lang="ja-JP" altLang="en-US" dirty="0"/>
                  <a:t>つの厚み</a:t>
                </a:r>
                <a14:m>
                  <m:oMath xmlns:m="http://schemas.openxmlformats.org/officeDocument/2006/math">
                    <m:r>
                      <a:rPr lang="en-US" altLang="ja-JP" i="1">
                        <a:latin typeface="Cambria Math" panose="02040503050406030204" pitchFamily="18" charset="0"/>
                      </a:rPr>
                      <m:t>=</m:t>
                    </m:r>
                    <m:r>
                      <a:rPr lang="en-US" altLang="ja-JP" i="1">
                        <a:latin typeface="Cambria Math" panose="02040503050406030204" pitchFamily="18" charset="0"/>
                      </a:rPr>
                      <m:t>70×2 </m:t>
                    </m:r>
                    <m:r>
                      <a:rPr lang="ja-JP" altLang="en-US" i="1">
                        <a:latin typeface="Cambria Math" panose="02040503050406030204" pitchFamily="18" charset="0"/>
                        <a:ea typeface="Cambria Math" panose="02040503050406030204" pitchFamily="18" charset="0"/>
                      </a:rPr>
                      <m:t>𝜇</m:t>
                    </m:r>
                    <m:r>
                      <a:rPr lang="en-US" altLang="ja-JP" i="1">
                        <a:latin typeface="Cambria Math" panose="02040503050406030204" pitchFamily="18" charset="0"/>
                        <a:ea typeface="Cambria Math" panose="02040503050406030204" pitchFamily="18" charset="0"/>
                      </a:rPr>
                      <m:t>𝑚</m:t>
                    </m:r>
                  </m:oMath>
                </a14:m>
                <a:endParaRPr lang="ja-JP" altLang="en-US" dirty="0"/>
              </a:p>
            </p:txBody>
          </p:sp>
        </mc:Choice>
        <mc:Fallback>
          <p:sp>
            <p:nvSpPr>
              <p:cNvPr id="12" name="テキスト ボックス 11">
                <a:extLst>
                  <a:ext uri="{FF2B5EF4-FFF2-40B4-BE49-F238E27FC236}">
                    <a16:creationId xmlns:a16="http://schemas.microsoft.com/office/drawing/2014/main" id="{DDAE08C4-A813-F4A2-4623-00FF65D09666}"/>
                  </a:ext>
                </a:extLst>
              </p:cNvPr>
              <p:cNvSpPr txBox="1">
                <a:spLocks noRot="1" noChangeAspect="1" noMove="1" noResize="1" noEditPoints="1" noAdjustHandles="1" noChangeArrowheads="1" noChangeShapeType="1" noTextEdit="1"/>
              </p:cNvSpPr>
              <p:nvPr/>
            </p:nvSpPr>
            <p:spPr>
              <a:xfrm>
                <a:off x="3315242" y="5147436"/>
                <a:ext cx="6594434" cy="649730"/>
              </a:xfrm>
              <a:prstGeom prst="rect">
                <a:avLst/>
              </a:prstGeom>
              <a:blipFill>
                <a:blip r:embed="rId5"/>
                <a:stretch>
                  <a:fillRect t="-3846" b="-13462"/>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435935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ED1871-5A25-A7D1-B8CD-67EE7DAD8CDE}"/>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BE44F6E1-EF11-3380-506E-C9601CA56BAB}"/>
              </a:ext>
            </a:extLst>
          </p:cNvPr>
          <p:cNvSpPr>
            <a:spLocks noGrp="1"/>
          </p:cNvSpPr>
          <p:nvPr>
            <p:ph type="sldNum" sz="quarter" idx="12"/>
          </p:nvPr>
        </p:nvSpPr>
        <p:spPr/>
        <p:txBody>
          <a:bodyPr/>
          <a:lstStyle/>
          <a:p>
            <a:fld id="{645619E0-BF57-4570-A385-B6EBBED8AB66}" type="slidenum">
              <a:rPr kumimoji="1" lang="ja-JP" altLang="en-US" smtClean="0"/>
              <a:t>21</a:t>
            </a:fld>
            <a:endParaRPr kumimoji="1" lang="ja-JP" altLang="en-US"/>
          </a:p>
        </p:txBody>
      </p:sp>
      <p:grpSp>
        <p:nvGrpSpPr>
          <p:cNvPr id="4" name="グループ化 3">
            <a:extLst>
              <a:ext uri="{FF2B5EF4-FFF2-40B4-BE49-F238E27FC236}">
                <a16:creationId xmlns:a16="http://schemas.microsoft.com/office/drawing/2014/main" id="{659B8BC3-21DC-E082-318F-728C0CADB628}"/>
              </a:ext>
            </a:extLst>
          </p:cNvPr>
          <p:cNvGrpSpPr/>
          <p:nvPr/>
        </p:nvGrpSpPr>
        <p:grpSpPr>
          <a:xfrm>
            <a:off x="0" y="2375069"/>
            <a:ext cx="4029075" cy="1963645"/>
            <a:chOff x="9173849" y="941144"/>
            <a:chExt cx="6125173" cy="2722307"/>
          </a:xfrm>
        </p:grpSpPr>
        <p:pic>
          <p:nvPicPr>
            <p:cNvPr id="5" name="図 4">
              <a:extLst>
                <a:ext uri="{FF2B5EF4-FFF2-40B4-BE49-F238E27FC236}">
                  <a16:creationId xmlns:a16="http://schemas.microsoft.com/office/drawing/2014/main" id="{D7FC8FFB-C897-C086-3667-8CC562C18BCB}"/>
                </a:ext>
              </a:extLst>
            </p:cNvPr>
            <p:cNvPicPr>
              <a:picLocks noChangeAspect="1"/>
            </p:cNvPicPr>
            <p:nvPr/>
          </p:nvPicPr>
          <p:blipFill>
            <a:blip r:embed="rId2"/>
            <a:srcRect l="3753" t="6405" r="3716" b="3638"/>
            <a:stretch>
              <a:fillRect/>
            </a:stretch>
          </p:blipFill>
          <p:spPr>
            <a:xfrm>
              <a:off x="9173849" y="941144"/>
              <a:ext cx="2993732" cy="2300087"/>
            </a:xfrm>
            <a:prstGeom prst="rect">
              <a:avLst/>
            </a:prstGeom>
          </p:spPr>
        </p:pic>
        <p:sp>
          <p:nvSpPr>
            <p:cNvPr id="6" name="テキスト ボックス 5">
              <a:extLst>
                <a:ext uri="{FF2B5EF4-FFF2-40B4-BE49-F238E27FC236}">
                  <a16:creationId xmlns:a16="http://schemas.microsoft.com/office/drawing/2014/main" id="{36FC9E58-BD57-0F90-7E95-6BAA03D26DDD}"/>
                </a:ext>
              </a:extLst>
            </p:cNvPr>
            <p:cNvSpPr txBox="1"/>
            <p:nvPr/>
          </p:nvSpPr>
          <p:spPr>
            <a:xfrm>
              <a:off x="9453375" y="3258098"/>
              <a:ext cx="5845647" cy="405353"/>
            </a:xfrm>
            <a:prstGeom prst="rect">
              <a:avLst/>
            </a:prstGeom>
            <a:noFill/>
          </p:spPr>
          <p:txBody>
            <a:bodyPr wrap="square" rtlCol="0">
              <a:spAutoFit/>
            </a:bodyPr>
            <a:lstStyle/>
            <a:p>
              <a:r>
                <a:rPr lang="en" altLang="ja-JP" sz="700" b="0" i="0" u="none" strike="noStrike" dirty="0">
                  <a:solidFill>
                    <a:srgbClr val="1F1F1F"/>
                  </a:solidFill>
                  <a:effectLst/>
                  <a:latin typeface="ElsevierGulliver"/>
                </a:rPr>
                <a:t>Exawatt-Zettawatt pulse generation and applications</a:t>
              </a:r>
            </a:p>
            <a:p>
              <a:r>
                <a:rPr lang="en" altLang="ja-JP" sz="600" dirty="0">
                  <a:effectLst/>
                </a:rPr>
                <a:t>G.A. Mourou </a:t>
              </a:r>
              <a:r>
                <a:rPr lang="en" altLang="ja-JP" sz="600" b="0" i="0" u="none" strike="noStrike" dirty="0">
                  <a:solidFill>
                    <a:srgbClr val="1F1F1F"/>
                  </a:solidFill>
                  <a:effectLst/>
                  <a:latin typeface="ElsevierSans"/>
                </a:rPr>
                <a:t>, </a:t>
              </a:r>
              <a:r>
                <a:rPr lang="en" altLang="ja-JP" sz="600" dirty="0">
                  <a:effectLst/>
                </a:rPr>
                <a:t>N.J. Fisch </a:t>
              </a:r>
              <a:r>
                <a:rPr lang="en" altLang="ja-JP" sz="600" b="0" i="0" u="none" strike="noStrike" dirty="0">
                  <a:solidFill>
                    <a:srgbClr val="1F1F1F"/>
                  </a:solidFill>
                  <a:effectLst/>
                  <a:latin typeface="ElsevierSans"/>
                </a:rPr>
                <a:t>, </a:t>
              </a:r>
              <a:r>
                <a:rPr lang="en" altLang="ja-JP" sz="600" dirty="0">
                  <a:effectLst/>
                </a:rPr>
                <a:t>V.M. Malkin </a:t>
              </a:r>
              <a:r>
                <a:rPr lang="en" altLang="ja-JP" sz="600" b="0" i="0" u="none" strike="noStrike" dirty="0">
                  <a:solidFill>
                    <a:srgbClr val="1F1F1F"/>
                  </a:solidFill>
                  <a:effectLst/>
                  <a:latin typeface="ElsevierSans"/>
                </a:rPr>
                <a:t>, </a:t>
              </a:r>
              <a:r>
                <a:rPr lang="en" altLang="ja-JP" sz="600" dirty="0">
                  <a:effectLst/>
                </a:rPr>
                <a:t>Z. Toroker </a:t>
              </a:r>
              <a:r>
                <a:rPr lang="en" altLang="ja-JP" sz="600" b="0" i="0" u="none" strike="noStrike" dirty="0">
                  <a:solidFill>
                    <a:srgbClr val="1F1F1F"/>
                  </a:solidFill>
                  <a:effectLst/>
                  <a:latin typeface="ElsevierSans"/>
                </a:rPr>
                <a:t>, </a:t>
              </a:r>
              <a:r>
                <a:rPr lang="en" altLang="ja-JP" sz="600" dirty="0">
                  <a:effectLst/>
                </a:rPr>
                <a:t>E.A. Khazanov </a:t>
              </a:r>
              <a:r>
                <a:rPr lang="en" altLang="ja-JP" sz="600" b="0" i="0" u="none" strike="noStrike" dirty="0">
                  <a:solidFill>
                    <a:srgbClr val="1F1F1F"/>
                  </a:solidFill>
                  <a:effectLst/>
                  <a:latin typeface="ElsevierSans"/>
                </a:rPr>
                <a:t>, </a:t>
              </a:r>
              <a:r>
                <a:rPr lang="en" altLang="ja-JP" sz="600" dirty="0">
                  <a:effectLst/>
                </a:rPr>
                <a:t>A.M. Sergeev </a:t>
              </a:r>
              <a:r>
                <a:rPr lang="en" altLang="ja-JP" sz="600" b="0" i="0" u="none" strike="noStrike" dirty="0">
                  <a:solidFill>
                    <a:srgbClr val="1F1F1F"/>
                  </a:solidFill>
                  <a:effectLst/>
                  <a:latin typeface="ElsevierSans"/>
                </a:rPr>
                <a:t>, </a:t>
              </a:r>
              <a:r>
                <a:rPr lang="en" altLang="ja-JP" sz="600" dirty="0">
                  <a:effectLst/>
                </a:rPr>
                <a:t>T. Tajima </a:t>
              </a:r>
              <a:r>
                <a:rPr lang="en" altLang="ja-JP" sz="600" b="0" i="0" u="none" strike="noStrike" dirty="0">
                  <a:solidFill>
                    <a:srgbClr val="1F1F1F"/>
                  </a:solidFill>
                  <a:effectLst/>
                  <a:latin typeface="ElsevierSans"/>
                </a:rPr>
                <a:t>, </a:t>
              </a:r>
              <a:r>
                <a:rPr lang="en" altLang="ja-JP" sz="600" dirty="0">
                  <a:effectLst/>
                </a:rPr>
                <a:t>B. Le Garrec </a:t>
              </a:r>
              <a:endParaRPr kumimoji="1" lang="ja-JP" altLang="en-US" sz="600" dirty="0"/>
            </a:p>
          </p:txBody>
        </p:sp>
      </p:grpSp>
      <p:pic>
        <p:nvPicPr>
          <p:cNvPr id="7" name="図 6" descr="グラフ, 折れ線グラフ&#10;&#10;AI 生成コンテンツは誤りを含む可能性があります。">
            <a:extLst>
              <a:ext uri="{FF2B5EF4-FFF2-40B4-BE49-F238E27FC236}">
                <a16:creationId xmlns:a16="http://schemas.microsoft.com/office/drawing/2014/main" id="{7C4EAFD0-E037-22E0-01E3-8216B7F182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6497" y="2226755"/>
            <a:ext cx="2637994" cy="1677805"/>
          </a:xfrm>
          <a:prstGeom prst="rect">
            <a:avLst/>
          </a:prstGeom>
        </p:spPr>
      </p:pic>
    </p:spTree>
    <p:extLst>
      <p:ext uri="{BB962C8B-B14F-4D97-AF65-F5344CB8AC3E}">
        <p14:creationId xmlns:p14="http://schemas.microsoft.com/office/powerpoint/2010/main" val="1348628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675C0-4E8A-C8E9-5215-D2B7360785A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0D303DF-03F9-3D0C-4AD3-504408EB565D}"/>
              </a:ext>
            </a:extLst>
          </p:cNvPr>
          <p:cNvSpPr>
            <a:spLocks noGrp="1"/>
          </p:cNvSpPr>
          <p:nvPr>
            <p:ph type="title"/>
          </p:nvPr>
        </p:nvSpPr>
        <p:spPr/>
        <p:txBody>
          <a:bodyPr>
            <a:normAutofit/>
          </a:bodyPr>
          <a:lstStyle/>
          <a:p>
            <a:r>
              <a:rPr lang="ja-JP" altLang="en-US" dirty="0"/>
              <a:t>キャリブレーション実験</a:t>
            </a:r>
            <a:r>
              <a:rPr lang="en-US" altLang="ja-JP" dirty="0"/>
              <a:t>(1/4)</a:t>
            </a:r>
            <a:r>
              <a:rPr lang="ja-JP" altLang="en-US" dirty="0"/>
              <a:t>：実験セットアップ</a:t>
            </a:r>
            <a:endParaRPr kumimoji="1" lang="ja-JP" altLang="en-US" dirty="0"/>
          </a:p>
        </p:txBody>
      </p:sp>
      <p:sp>
        <p:nvSpPr>
          <p:cNvPr id="10" name="テキスト ボックス 9">
            <a:extLst>
              <a:ext uri="{FF2B5EF4-FFF2-40B4-BE49-F238E27FC236}">
                <a16:creationId xmlns:a16="http://schemas.microsoft.com/office/drawing/2014/main" id="{E467D6D7-333F-3893-B64E-D642414F8746}"/>
              </a:ext>
            </a:extLst>
          </p:cNvPr>
          <p:cNvSpPr txBox="1"/>
          <p:nvPr/>
        </p:nvSpPr>
        <p:spPr>
          <a:xfrm>
            <a:off x="1550574" y="5127499"/>
            <a:ext cx="6812376" cy="369332"/>
          </a:xfrm>
          <a:prstGeom prst="rect">
            <a:avLst/>
          </a:prstGeom>
          <a:noFill/>
        </p:spPr>
        <p:txBody>
          <a:bodyPr wrap="square" rtlCol="0">
            <a:spAutoFit/>
          </a:bodyPr>
          <a:lstStyle/>
          <a:p>
            <a:r>
              <a:rPr lang="en-US" altLang="ja-JP" dirty="0"/>
              <a:t>Emulsion stack</a:t>
            </a:r>
            <a:r>
              <a:rPr lang="ja-JP" altLang="en-US" dirty="0"/>
              <a:t>：</a:t>
            </a:r>
            <a:r>
              <a:rPr lang="en-US" altLang="ja-JP" dirty="0"/>
              <a:t>100 mm × 125 mm ×</a:t>
            </a:r>
            <a:r>
              <a:rPr lang="ja-JP" altLang="en-US" dirty="0"/>
              <a:t> </a:t>
            </a:r>
            <a:r>
              <a:rPr lang="en-US" altLang="ja-JP" dirty="0"/>
              <a:t>16 layers ×</a:t>
            </a:r>
            <a:r>
              <a:rPr lang="ja-JP" altLang="en-US" dirty="0"/>
              <a:t> </a:t>
            </a:r>
            <a:r>
              <a:rPr lang="en-US" altLang="ja-JP" dirty="0"/>
              <a:t>2</a:t>
            </a:r>
            <a:r>
              <a:rPr lang="ja-JP" altLang="en-US" dirty="0"/>
              <a:t> </a:t>
            </a:r>
            <a:r>
              <a:rPr lang="en-US" altLang="ja-JP" dirty="0"/>
              <a:t>stack</a:t>
            </a:r>
          </a:p>
        </p:txBody>
      </p:sp>
      <p:sp>
        <p:nvSpPr>
          <p:cNvPr id="13" name="テキスト ボックス 12">
            <a:extLst>
              <a:ext uri="{FF2B5EF4-FFF2-40B4-BE49-F238E27FC236}">
                <a16:creationId xmlns:a16="http://schemas.microsoft.com/office/drawing/2014/main" id="{4D142679-4E55-3091-30FC-6245659EE82C}"/>
              </a:ext>
            </a:extLst>
          </p:cNvPr>
          <p:cNvSpPr txBox="1"/>
          <p:nvPr/>
        </p:nvSpPr>
        <p:spPr>
          <a:xfrm>
            <a:off x="1550574" y="4117855"/>
            <a:ext cx="4729180" cy="400110"/>
          </a:xfrm>
          <a:prstGeom prst="rect">
            <a:avLst/>
          </a:prstGeom>
          <a:noFill/>
        </p:spPr>
        <p:txBody>
          <a:bodyPr wrap="none" rtlCol="0">
            <a:spAutoFit/>
          </a:bodyPr>
          <a:lstStyle/>
          <a:p>
            <a:r>
              <a:rPr lang="en-US" altLang="ja-JP" sz="2000" dirty="0"/>
              <a:t>Facility</a:t>
            </a:r>
            <a:r>
              <a:rPr lang="ja-JP" altLang="en-US" sz="2000" dirty="0"/>
              <a:t>：線形加速器</a:t>
            </a:r>
            <a:r>
              <a:rPr lang="en-US" altLang="ja-JP" sz="2000" dirty="0"/>
              <a:t> (</a:t>
            </a:r>
            <a:r>
              <a:rPr lang="en-US" altLang="ja-JP" sz="2000" dirty="0" err="1"/>
              <a:t>KAKEN,KyotoUni</a:t>
            </a:r>
            <a:r>
              <a:rPr lang="en-US" altLang="ja-JP" sz="2000" dirty="0"/>
              <a:t>)</a:t>
            </a:r>
          </a:p>
        </p:txBody>
      </p:sp>
      <p:sp>
        <p:nvSpPr>
          <p:cNvPr id="17" name="テキスト ボックス 16">
            <a:extLst>
              <a:ext uri="{FF2B5EF4-FFF2-40B4-BE49-F238E27FC236}">
                <a16:creationId xmlns:a16="http://schemas.microsoft.com/office/drawing/2014/main" id="{35CF11DD-52D5-3993-9D62-9B36FFD100E8}"/>
              </a:ext>
            </a:extLst>
          </p:cNvPr>
          <p:cNvSpPr txBox="1"/>
          <p:nvPr/>
        </p:nvSpPr>
        <p:spPr>
          <a:xfrm>
            <a:off x="3052683" y="5514775"/>
            <a:ext cx="4741236" cy="369332"/>
          </a:xfrm>
          <a:prstGeom prst="rect">
            <a:avLst/>
          </a:prstGeom>
          <a:noFill/>
        </p:spPr>
        <p:txBody>
          <a:bodyPr wrap="square" rtlCol="0">
            <a:spAutoFit/>
          </a:bodyPr>
          <a:lstStyle/>
          <a:p>
            <a:r>
              <a:rPr lang="ja-JP" altLang="en-US" dirty="0"/>
              <a:t>→</a:t>
            </a:r>
            <a:r>
              <a:rPr lang="en-US" altLang="ja-JP" dirty="0"/>
              <a:t> 35 mm</a:t>
            </a:r>
            <a:r>
              <a:rPr lang="ja-JP" altLang="en-US" dirty="0"/>
              <a:t>四方の範囲で６つに区分けして使う</a:t>
            </a:r>
          </a:p>
        </p:txBody>
      </p:sp>
      <p:sp>
        <p:nvSpPr>
          <p:cNvPr id="27" name="テキスト ボックス 26">
            <a:extLst>
              <a:ext uri="{FF2B5EF4-FFF2-40B4-BE49-F238E27FC236}">
                <a16:creationId xmlns:a16="http://schemas.microsoft.com/office/drawing/2014/main" id="{6F0FB9E2-0036-ECE0-D9EC-E23C60C28F5F}"/>
              </a:ext>
            </a:extLst>
          </p:cNvPr>
          <p:cNvSpPr txBox="1"/>
          <p:nvPr/>
        </p:nvSpPr>
        <p:spPr>
          <a:xfrm>
            <a:off x="1748018" y="1043369"/>
            <a:ext cx="3164649" cy="338554"/>
          </a:xfrm>
          <a:prstGeom prst="rect">
            <a:avLst/>
          </a:prstGeom>
          <a:noFill/>
        </p:spPr>
        <p:txBody>
          <a:bodyPr wrap="none" rtlCol="0">
            <a:spAutoFit/>
          </a:bodyPr>
          <a:lstStyle/>
          <a:p>
            <a:r>
              <a:rPr lang="ja-JP" altLang="en-US" sz="1600" dirty="0"/>
              <a:t>プラズマから発生する</a:t>
            </a:r>
            <a:r>
              <a:rPr lang="en-US" altLang="ja-JP" sz="1600" dirty="0"/>
              <a:t>γ</a:t>
            </a:r>
            <a:r>
              <a:rPr lang="ja-JP" altLang="en-US" sz="1600" dirty="0"/>
              <a:t>線は数十</a:t>
            </a:r>
            <a:r>
              <a:rPr lang="en-US" altLang="ja-JP" sz="1600" dirty="0"/>
              <a:t>MeV</a:t>
            </a:r>
            <a:endParaRPr lang="ja-JP" altLang="en-US" sz="1600" dirty="0"/>
          </a:p>
        </p:txBody>
      </p:sp>
      <p:sp>
        <p:nvSpPr>
          <p:cNvPr id="28" name="テキスト ボックス 27">
            <a:extLst>
              <a:ext uri="{FF2B5EF4-FFF2-40B4-BE49-F238E27FC236}">
                <a16:creationId xmlns:a16="http://schemas.microsoft.com/office/drawing/2014/main" id="{5FA921FF-1B9E-23BE-94D1-2683826B3767}"/>
              </a:ext>
            </a:extLst>
          </p:cNvPr>
          <p:cNvSpPr txBox="1"/>
          <p:nvPr/>
        </p:nvSpPr>
        <p:spPr>
          <a:xfrm>
            <a:off x="1745134" y="1385912"/>
            <a:ext cx="7943200" cy="338554"/>
          </a:xfrm>
          <a:prstGeom prst="rect">
            <a:avLst/>
          </a:prstGeom>
          <a:noFill/>
        </p:spPr>
        <p:txBody>
          <a:bodyPr wrap="none" rtlCol="0">
            <a:spAutoFit/>
          </a:bodyPr>
          <a:lstStyle/>
          <a:p>
            <a:r>
              <a:rPr lang="ja-JP" altLang="en-US" sz="1600" dirty="0"/>
              <a:t>数十</a:t>
            </a:r>
            <a:r>
              <a:rPr lang="en-US" altLang="ja-JP" sz="1600" dirty="0"/>
              <a:t>MeV</a:t>
            </a:r>
            <a:r>
              <a:rPr lang="ja-JP" altLang="en-US" sz="1600" dirty="0"/>
              <a:t>という低エネルギー領域では検出効率や運動量分解能が著しく劣化する可能性がある</a:t>
            </a:r>
          </a:p>
        </p:txBody>
      </p:sp>
      <p:sp>
        <p:nvSpPr>
          <p:cNvPr id="29" name="テキスト ボックス 28">
            <a:extLst>
              <a:ext uri="{FF2B5EF4-FFF2-40B4-BE49-F238E27FC236}">
                <a16:creationId xmlns:a16="http://schemas.microsoft.com/office/drawing/2014/main" id="{2AA56DE1-D135-F01D-4B27-C65F4D576D4F}"/>
              </a:ext>
            </a:extLst>
          </p:cNvPr>
          <p:cNvSpPr txBox="1"/>
          <p:nvPr/>
        </p:nvSpPr>
        <p:spPr>
          <a:xfrm>
            <a:off x="1882582" y="1768196"/>
            <a:ext cx="6334876" cy="338554"/>
          </a:xfrm>
          <a:prstGeom prst="rect">
            <a:avLst/>
          </a:prstGeom>
          <a:noFill/>
        </p:spPr>
        <p:txBody>
          <a:bodyPr wrap="none" rtlCol="0">
            <a:spAutoFit/>
          </a:bodyPr>
          <a:lstStyle/>
          <a:p>
            <a:r>
              <a:rPr lang="ja-JP" altLang="en-US" sz="1600" dirty="0"/>
              <a:t>→一定エネルギーの電子を入射させて</a:t>
            </a:r>
            <a:r>
              <a:rPr lang="en-US" altLang="ja-JP" sz="1600" dirty="0"/>
              <a:t>efficiency</a:t>
            </a:r>
            <a:r>
              <a:rPr lang="ja-JP" altLang="en-US" sz="1600" dirty="0"/>
              <a:t>と運動量分解能を決定する</a:t>
            </a:r>
          </a:p>
        </p:txBody>
      </p:sp>
      <p:sp>
        <p:nvSpPr>
          <p:cNvPr id="30" name="左中かっこ 29">
            <a:extLst>
              <a:ext uri="{FF2B5EF4-FFF2-40B4-BE49-F238E27FC236}">
                <a16:creationId xmlns:a16="http://schemas.microsoft.com/office/drawing/2014/main" id="{745D209E-8C98-BF07-7DD8-DEF1658AF704}"/>
              </a:ext>
            </a:extLst>
          </p:cNvPr>
          <p:cNvSpPr/>
          <p:nvPr/>
        </p:nvSpPr>
        <p:spPr>
          <a:xfrm>
            <a:off x="1626508" y="1070084"/>
            <a:ext cx="168680" cy="642895"/>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sz="1600"/>
          </a:p>
        </p:txBody>
      </p:sp>
      <p:pic>
        <p:nvPicPr>
          <p:cNvPr id="3" name="図 2">
            <a:extLst>
              <a:ext uri="{FF2B5EF4-FFF2-40B4-BE49-F238E27FC236}">
                <a16:creationId xmlns:a16="http://schemas.microsoft.com/office/drawing/2014/main" id="{D61743BE-23EB-56E8-C8F4-4437C8E6DAB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923485" y="4499193"/>
            <a:ext cx="1903469" cy="1821954"/>
          </a:xfrm>
          <a:prstGeom prst="rect">
            <a:avLst/>
          </a:prstGeom>
        </p:spPr>
      </p:pic>
      <p:pic>
        <p:nvPicPr>
          <p:cNvPr id="4" name="図 3" descr="グラフ, 箱ひげ図&#10;&#10;AI 生成コンテンツは誤りを含む可能性があります。">
            <a:extLst>
              <a:ext uri="{FF2B5EF4-FFF2-40B4-BE49-F238E27FC236}">
                <a16:creationId xmlns:a16="http://schemas.microsoft.com/office/drawing/2014/main" id="{CFA41C5D-B2A7-AF85-7FA8-AE94BF38443E}"/>
              </a:ext>
            </a:extLst>
          </p:cNvPr>
          <p:cNvPicPr>
            <a:picLocks noChangeAspect="1"/>
          </p:cNvPicPr>
          <p:nvPr/>
        </p:nvPicPr>
        <p:blipFill>
          <a:blip r:embed="rId3">
            <a:extLst>
              <a:ext uri="{28A0092B-C50C-407E-A947-70E740481C1C}">
                <a14:useLocalDpi xmlns:a14="http://schemas.microsoft.com/office/drawing/2010/main" val="0"/>
              </a:ext>
            </a:extLst>
          </a:blip>
          <a:srcRect t="1434" r="38386" b="54543"/>
          <a:stretch>
            <a:fillRect/>
          </a:stretch>
        </p:blipFill>
        <p:spPr>
          <a:xfrm>
            <a:off x="3967092" y="2489569"/>
            <a:ext cx="4578364" cy="1426252"/>
          </a:xfrm>
          <a:prstGeom prst="rect">
            <a:avLst/>
          </a:prstGeom>
        </p:spPr>
      </p:pic>
      <p:pic>
        <p:nvPicPr>
          <p:cNvPr id="5" name="図 4" descr="屋内, キッチン, テーブル, 座る が含まれている画像&#10;&#10;AI 生成コンテンツは誤りを含む可能性があります。">
            <a:extLst>
              <a:ext uri="{FF2B5EF4-FFF2-40B4-BE49-F238E27FC236}">
                <a16:creationId xmlns:a16="http://schemas.microsoft.com/office/drawing/2014/main" id="{CB0A7544-6E96-B069-3CFB-030C3D740193}"/>
              </a:ext>
            </a:extLst>
          </p:cNvPr>
          <p:cNvPicPr>
            <a:picLocks noChangeAspect="1"/>
          </p:cNvPicPr>
          <p:nvPr/>
        </p:nvPicPr>
        <p:blipFill>
          <a:blip r:embed="rId4" cstate="print">
            <a:extLst>
              <a:ext uri="{28A0092B-C50C-407E-A947-70E740481C1C}">
                <a14:useLocalDpi xmlns:a14="http://schemas.microsoft.com/office/drawing/2010/main" val="0"/>
              </a:ext>
            </a:extLst>
          </a:blip>
          <a:srcRect l="19760" b="16522"/>
          <a:stretch>
            <a:fillRect/>
          </a:stretch>
        </p:blipFill>
        <p:spPr>
          <a:xfrm>
            <a:off x="2410734" y="2269013"/>
            <a:ext cx="1487633" cy="1160182"/>
          </a:xfrm>
          <a:prstGeom prst="rect">
            <a:avLst/>
          </a:prstGeom>
        </p:spPr>
      </p:pic>
      <p:pic>
        <p:nvPicPr>
          <p:cNvPr id="6" name="図 5">
            <a:extLst>
              <a:ext uri="{FF2B5EF4-FFF2-40B4-BE49-F238E27FC236}">
                <a16:creationId xmlns:a16="http://schemas.microsoft.com/office/drawing/2014/main" id="{D3B8C58C-1DB6-20A6-B7F1-2642AF2A7E83}"/>
              </a:ext>
            </a:extLst>
          </p:cNvPr>
          <p:cNvPicPr>
            <a:picLocks noChangeAspect="1"/>
          </p:cNvPicPr>
          <p:nvPr/>
        </p:nvPicPr>
        <p:blipFill>
          <a:blip r:embed="rId5"/>
          <a:srcRect l="50874" t="3540" r="22621" b="57378"/>
          <a:stretch>
            <a:fillRect/>
          </a:stretch>
        </p:blipFill>
        <p:spPr>
          <a:xfrm>
            <a:off x="8229456" y="2260694"/>
            <a:ext cx="1729652" cy="1292488"/>
          </a:xfrm>
          <a:prstGeom prst="rect">
            <a:avLst/>
          </a:prstGeom>
        </p:spPr>
      </p:pic>
      <p:sp>
        <p:nvSpPr>
          <p:cNvPr id="11" name="テキスト ボックス 10">
            <a:extLst>
              <a:ext uri="{FF2B5EF4-FFF2-40B4-BE49-F238E27FC236}">
                <a16:creationId xmlns:a16="http://schemas.microsoft.com/office/drawing/2014/main" id="{BDF024E2-E1E9-938D-3F1B-BC5D49CB6B82}"/>
              </a:ext>
            </a:extLst>
          </p:cNvPr>
          <p:cNvSpPr txBox="1"/>
          <p:nvPr/>
        </p:nvSpPr>
        <p:spPr>
          <a:xfrm>
            <a:off x="2595169" y="3475362"/>
            <a:ext cx="100540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電子ビーム口</a:t>
            </a:r>
          </a:p>
        </p:txBody>
      </p:sp>
      <p:sp>
        <p:nvSpPr>
          <p:cNvPr id="12" name="テキスト ボックス 11">
            <a:extLst>
              <a:ext uri="{FF2B5EF4-FFF2-40B4-BE49-F238E27FC236}">
                <a16:creationId xmlns:a16="http://schemas.microsoft.com/office/drawing/2014/main" id="{D2E7752A-884A-3E94-AADF-221926F2BE8D}"/>
              </a:ext>
            </a:extLst>
          </p:cNvPr>
          <p:cNvSpPr txBox="1"/>
          <p:nvPr/>
        </p:nvSpPr>
        <p:spPr>
          <a:xfrm>
            <a:off x="8453722" y="3489094"/>
            <a:ext cx="1281120"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エマルションスタック</a:t>
            </a:r>
          </a:p>
        </p:txBody>
      </p:sp>
      <p:sp>
        <p:nvSpPr>
          <p:cNvPr id="20" name="テキスト ボックス 19">
            <a:extLst>
              <a:ext uri="{FF2B5EF4-FFF2-40B4-BE49-F238E27FC236}">
                <a16:creationId xmlns:a16="http://schemas.microsoft.com/office/drawing/2014/main" id="{9EFD0B67-7B5C-EF2E-7D44-D3ED647F6543}"/>
              </a:ext>
            </a:extLst>
          </p:cNvPr>
          <p:cNvSpPr txBox="1"/>
          <p:nvPr/>
        </p:nvSpPr>
        <p:spPr>
          <a:xfrm>
            <a:off x="1550574" y="4604481"/>
            <a:ext cx="8773364" cy="369332"/>
          </a:xfrm>
          <a:prstGeom prst="rect">
            <a:avLst/>
          </a:prstGeom>
          <a:noFill/>
        </p:spPr>
        <p:txBody>
          <a:bodyPr wrap="square" rtlCol="0">
            <a:spAutoFit/>
          </a:bodyPr>
          <a:lstStyle/>
          <a:p>
            <a:r>
              <a:rPr lang="en-US" altLang="ja-JP" dirty="0"/>
              <a:t>20,30,40,50 MeV</a:t>
            </a:r>
            <a:r>
              <a:rPr lang="ja-JP" altLang="en-US" dirty="0"/>
              <a:t>の電子ビームを</a:t>
            </a:r>
            <a:r>
              <a:rPr lang="en-US" altLang="ja-JP" dirty="0"/>
              <a:t>0,22.5deg,45deg</a:t>
            </a:r>
            <a:r>
              <a:rPr lang="ja-JP" altLang="en-US" dirty="0"/>
              <a:t>に傾けたエマルションに照射</a:t>
            </a:r>
          </a:p>
        </p:txBody>
      </p:sp>
      <p:sp>
        <p:nvSpPr>
          <p:cNvPr id="21" name="四角形: 角を丸くする 20">
            <a:extLst>
              <a:ext uri="{FF2B5EF4-FFF2-40B4-BE49-F238E27FC236}">
                <a16:creationId xmlns:a16="http://schemas.microsoft.com/office/drawing/2014/main" id="{49159EE7-E894-B294-8678-BC365E73215B}"/>
              </a:ext>
            </a:extLst>
          </p:cNvPr>
          <p:cNvSpPr/>
          <p:nvPr/>
        </p:nvSpPr>
        <p:spPr>
          <a:xfrm>
            <a:off x="1550574" y="2106750"/>
            <a:ext cx="8967924" cy="195789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3" name="直線コネクタ 22">
            <a:extLst>
              <a:ext uri="{FF2B5EF4-FFF2-40B4-BE49-F238E27FC236}">
                <a16:creationId xmlns:a16="http://schemas.microsoft.com/office/drawing/2014/main" id="{5E922DF9-DB28-559B-0CC7-8554BD3893EC}"/>
              </a:ext>
            </a:extLst>
          </p:cNvPr>
          <p:cNvCxnSpPr>
            <a:cxnSpLocks/>
          </p:cNvCxnSpPr>
          <p:nvPr/>
        </p:nvCxnSpPr>
        <p:spPr>
          <a:xfrm flipV="1">
            <a:off x="7361150" y="2300530"/>
            <a:ext cx="868306" cy="745055"/>
          </a:xfrm>
          <a:prstGeom prst="line">
            <a:avLst/>
          </a:prstGeom>
        </p:spPr>
        <p:style>
          <a:lnRef idx="2">
            <a:schemeClr val="dk1"/>
          </a:lnRef>
          <a:fillRef idx="0">
            <a:schemeClr val="dk1"/>
          </a:fillRef>
          <a:effectRef idx="1">
            <a:schemeClr val="dk1"/>
          </a:effectRef>
          <a:fontRef idx="minor">
            <a:schemeClr val="tx1"/>
          </a:fontRef>
        </p:style>
      </p:cxnSp>
      <p:cxnSp>
        <p:nvCxnSpPr>
          <p:cNvPr id="25" name="直線コネクタ 24">
            <a:extLst>
              <a:ext uri="{FF2B5EF4-FFF2-40B4-BE49-F238E27FC236}">
                <a16:creationId xmlns:a16="http://schemas.microsoft.com/office/drawing/2014/main" id="{F591ED2A-34C5-75B4-5626-9BC7B4453583}"/>
              </a:ext>
            </a:extLst>
          </p:cNvPr>
          <p:cNvCxnSpPr>
            <a:cxnSpLocks/>
          </p:cNvCxnSpPr>
          <p:nvPr/>
        </p:nvCxnSpPr>
        <p:spPr>
          <a:xfrm flipV="1">
            <a:off x="7361151" y="3464590"/>
            <a:ext cx="868305" cy="83612"/>
          </a:xfrm>
          <a:prstGeom prst="line">
            <a:avLst/>
          </a:prstGeom>
        </p:spPr>
        <p:style>
          <a:lnRef idx="2">
            <a:schemeClr val="dk1"/>
          </a:lnRef>
          <a:fillRef idx="0">
            <a:schemeClr val="dk1"/>
          </a:fillRef>
          <a:effectRef idx="1">
            <a:schemeClr val="dk1"/>
          </a:effectRef>
          <a:fontRef idx="minor">
            <a:schemeClr val="tx1"/>
          </a:fontRef>
        </p:style>
      </p:cxnSp>
      <p:sp>
        <p:nvSpPr>
          <p:cNvPr id="35" name="矢印: 右 34">
            <a:extLst>
              <a:ext uri="{FF2B5EF4-FFF2-40B4-BE49-F238E27FC236}">
                <a16:creationId xmlns:a16="http://schemas.microsoft.com/office/drawing/2014/main" id="{96295FDF-1FF2-55DB-50A9-90B742FCCFDF}"/>
              </a:ext>
            </a:extLst>
          </p:cNvPr>
          <p:cNvSpPr/>
          <p:nvPr/>
        </p:nvSpPr>
        <p:spPr>
          <a:xfrm>
            <a:off x="6131816" y="3286126"/>
            <a:ext cx="1040509" cy="10248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6" name="テキスト ボックス 35">
            <a:extLst>
              <a:ext uri="{FF2B5EF4-FFF2-40B4-BE49-F238E27FC236}">
                <a16:creationId xmlns:a16="http://schemas.microsoft.com/office/drawing/2014/main" id="{CD7B68F7-0CF7-1AC3-49A8-9462BC345EF4}"/>
              </a:ext>
            </a:extLst>
          </p:cNvPr>
          <p:cNvSpPr txBox="1"/>
          <p:nvPr/>
        </p:nvSpPr>
        <p:spPr>
          <a:xfrm>
            <a:off x="6131816" y="3008171"/>
            <a:ext cx="984565" cy="307777"/>
          </a:xfrm>
          <a:prstGeom prst="rect">
            <a:avLst/>
          </a:prstGeom>
          <a:noFill/>
        </p:spPr>
        <p:txBody>
          <a:bodyPr wrap="none" rtlCol="0">
            <a:spAutoFit/>
          </a:bodyPr>
          <a:lstStyle/>
          <a:p>
            <a:r>
              <a:rPr lang="ja-JP" altLang="en-US" sz="1400" b="1" dirty="0"/>
              <a:t>電子ビーム</a:t>
            </a:r>
          </a:p>
        </p:txBody>
      </p:sp>
    </p:spTree>
    <p:extLst>
      <p:ext uri="{BB962C8B-B14F-4D97-AF65-F5344CB8AC3E}">
        <p14:creationId xmlns:p14="http://schemas.microsoft.com/office/powerpoint/2010/main" val="28728419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BE29BC-BA3F-FADA-F1DB-E3F959DD9B0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59E0A79-2E1B-F6A9-1EE6-9DBBA2BA4B68}"/>
              </a:ext>
            </a:extLst>
          </p:cNvPr>
          <p:cNvSpPr>
            <a:spLocks noGrp="1"/>
          </p:cNvSpPr>
          <p:nvPr>
            <p:ph type="title"/>
          </p:nvPr>
        </p:nvSpPr>
        <p:spPr/>
        <p:txBody>
          <a:bodyPr/>
          <a:lstStyle/>
          <a:p>
            <a:r>
              <a:rPr lang="ja-JP" altLang="en-US" dirty="0"/>
              <a:t>キャリブレーション実験</a:t>
            </a:r>
            <a:r>
              <a:rPr lang="en-US" altLang="ja-JP" dirty="0"/>
              <a:t>(2/4)</a:t>
            </a:r>
            <a:r>
              <a:rPr lang="ja-JP" altLang="en-US" dirty="0"/>
              <a:t>：</a:t>
            </a:r>
            <a:r>
              <a:rPr kumimoji="1" lang="en-US" altLang="ja-JP" dirty="0"/>
              <a:t>Calculate efficiency</a:t>
            </a:r>
            <a:endParaRPr kumimoji="1" lang="ja-JP" altLang="en-US" dirty="0"/>
          </a:p>
        </p:txBody>
      </p:sp>
      <p:sp>
        <p:nvSpPr>
          <p:cNvPr id="16" name="スライド番号プレースホルダー 2">
            <a:extLst>
              <a:ext uri="{FF2B5EF4-FFF2-40B4-BE49-F238E27FC236}">
                <a16:creationId xmlns:a16="http://schemas.microsoft.com/office/drawing/2014/main" id="{1D89BA74-ABD7-D85E-B7E5-E31166E8E0B4}"/>
              </a:ext>
            </a:extLst>
          </p:cNvPr>
          <p:cNvSpPr>
            <a:spLocks noGrp="1"/>
          </p:cNvSpPr>
          <p:nvPr>
            <p:ph type="sldNum" sz="quarter" idx="12"/>
          </p:nvPr>
        </p:nvSpPr>
        <p:spPr>
          <a:xfrm>
            <a:off x="8046970" y="6284950"/>
            <a:ext cx="2057400" cy="273844"/>
          </a:xfrm>
        </p:spPr>
        <p:txBody>
          <a:bodyPr/>
          <a:lstStyle/>
          <a:p>
            <a:fld id="{645619E0-BF57-4570-A385-B6EBBED8AB66}" type="slidenum">
              <a:rPr kumimoji="1" lang="ja-JP" altLang="en-US" smtClean="0"/>
              <a:t>23</a:t>
            </a:fld>
            <a:endParaRPr kumimoji="1" lang="ja-JP" altLang="en-US" dirty="0"/>
          </a:p>
        </p:txBody>
      </p:sp>
      <p:sp>
        <p:nvSpPr>
          <p:cNvPr id="5" name="テキスト ボックス 4">
            <a:extLst>
              <a:ext uri="{FF2B5EF4-FFF2-40B4-BE49-F238E27FC236}">
                <a16:creationId xmlns:a16="http://schemas.microsoft.com/office/drawing/2014/main" id="{0FF9ABC1-CCD7-A28A-AD9B-CBE11A08FB6E}"/>
              </a:ext>
            </a:extLst>
          </p:cNvPr>
          <p:cNvSpPr txBox="1"/>
          <p:nvPr/>
        </p:nvSpPr>
        <p:spPr>
          <a:xfrm>
            <a:off x="5541212" y="4117256"/>
            <a:ext cx="4155305" cy="646331"/>
          </a:xfrm>
          <a:prstGeom prst="rect">
            <a:avLst/>
          </a:prstGeom>
          <a:noFill/>
        </p:spPr>
        <p:txBody>
          <a:bodyPr wrap="none" rtlCol="0">
            <a:spAutoFit/>
          </a:bodyPr>
          <a:lstStyle/>
          <a:p>
            <a:r>
              <a:rPr lang="ja-JP" altLang="en-US" dirty="0"/>
              <a:t>→エネルギーが小さいほど、角度がきついほど</a:t>
            </a:r>
            <a:endParaRPr lang="en-US" altLang="ja-JP" dirty="0"/>
          </a:p>
          <a:p>
            <a:r>
              <a:rPr lang="ja-JP" altLang="en-US" dirty="0"/>
              <a:t>　  </a:t>
            </a:r>
            <a:r>
              <a:rPr lang="en-US" altLang="ja-JP" dirty="0"/>
              <a:t>efficiency</a:t>
            </a:r>
            <a:r>
              <a:rPr lang="ja-JP" altLang="en-US" dirty="0"/>
              <a:t>は低くなる傾向がある</a:t>
            </a:r>
            <a:endParaRPr lang="en-US" altLang="ja-JP" dirty="0"/>
          </a:p>
        </p:txBody>
      </p:sp>
      <mc:AlternateContent xmlns:mc="http://schemas.openxmlformats.org/markup-compatibility/2006">
        <mc:Choice xmlns:a14="http://schemas.microsoft.com/office/drawing/2010/main" Requires="a14">
          <p:sp>
            <p:nvSpPr>
              <p:cNvPr id="9" name="テキスト ボックス 8">
                <a:extLst>
                  <a:ext uri="{FF2B5EF4-FFF2-40B4-BE49-F238E27FC236}">
                    <a16:creationId xmlns:a16="http://schemas.microsoft.com/office/drawing/2014/main" id="{CC80CC54-847A-4668-40CD-8519CD4443F7}"/>
                  </a:ext>
                </a:extLst>
              </p:cNvPr>
              <p:cNvSpPr txBox="1"/>
              <p:nvPr/>
            </p:nvSpPr>
            <p:spPr>
              <a:xfrm>
                <a:off x="1699252" y="1183835"/>
                <a:ext cx="6841167" cy="78681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400" i="1">
                              <a:latin typeface="Cambria Math" panose="02040503050406030204" pitchFamily="18" charset="0"/>
                            </a:rPr>
                          </m:ctrlPr>
                        </m:sSubPr>
                        <m:e>
                          <m:r>
                            <m:rPr>
                              <m:sty m:val="p"/>
                            </m:rPr>
                            <a:rPr lang="en-US" altLang="ja-JP" sz="2400">
                              <a:latin typeface="Cambria Math" panose="02040503050406030204" pitchFamily="18" charset="0"/>
                            </a:rPr>
                            <m:t>Efficiency</m:t>
                          </m:r>
                        </m:e>
                        <m:sub>
                          <m:r>
                            <a:rPr lang="en-US" altLang="ja-JP" sz="2400" i="1">
                              <a:latin typeface="Cambria Math" panose="02040503050406030204" pitchFamily="18" charset="0"/>
                            </a:rPr>
                            <m:t>(</m:t>
                          </m:r>
                          <m:r>
                            <a:rPr lang="en-US" altLang="ja-JP" sz="2400" i="1">
                              <a:latin typeface="Cambria Math" panose="02040503050406030204" pitchFamily="18" charset="0"/>
                            </a:rPr>
                            <m:t>𝑖</m:t>
                          </m:r>
                          <m:r>
                            <a:rPr lang="en-US" altLang="ja-JP" sz="2400">
                              <a:latin typeface="Cambria Math" panose="02040503050406030204" pitchFamily="18" charset="0"/>
                            </a:rPr>
                            <m:t> </m:t>
                          </m:r>
                          <m:r>
                            <m:rPr>
                              <m:sty m:val="p"/>
                            </m:rPr>
                            <a:rPr lang="en-US" altLang="ja-JP" sz="2400">
                              <a:latin typeface="Cambria Math" panose="02040503050406030204" pitchFamily="18" charset="0"/>
                            </a:rPr>
                            <m:t>th</m:t>
                          </m:r>
                          <m:r>
                            <a:rPr lang="en-US" altLang="ja-JP" sz="2400">
                              <a:latin typeface="Cambria Math" panose="02040503050406030204" pitchFamily="18" charset="0"/>
                            </a:rPr>
                            <m:t> </m:t>
                          </m:r>
                          <m:r>
                            <m:rPr>
                              <m:sty m:val="p"/>
                            </m:rPr>
                            <a:rPr lang="en-US" altLang="ja-JP" sz="2400">
                              <a:latin typeface="Cambria Math" panose="02040503050406030204" pitchFamily="18" charset="0"/>
                            </a:rPr>
                            <m:t>layer</m:t>
                          </m:r>
                          <m:r>
                            <a:rPr lang="en-US" altLang="ja-JP" sz="2400" i="1">
                              <a:latin typeface="Cambria Math" panose="02040503050406030204" pitchFamily="18" charset="0"/>
                            </a:rPr>
                            <m:t>)</m:t>
                          </m:r>
                        </m:sub>
                      </m:sSub>
                      <m:r>
                        <a:rPr lang="en-US" altLang="ja-JP" sz="2400" i="1">
                          <a:latin typeface="Cambria Math" panose="02040503050406030204" pitchFamily="18" charset="0"/>
                        </a:rPr>
                        <m:t> =</m:t>
                      </m:r>
                      <m:f>
                        <m:fPr>
                          <m:ctrlPr>
                            <a:rPr lang="en-US" altLang="ja-JP" sz="1600" i="1">
                              <a:latin typeface="Cambria Math" panose="02040503050406030204" pitchFamily="18" charset="0"/>
                            </a:rPr>
                          </m:ctrlPr>
                        </m:fPr>
                        <m:num>
                          <m:d>
                            <m:dPr>
                              <m:ctrlPr>
                                <a:rPr lang="en-US" altLang="ja-JP" sz="1600" i="1">
                                  <a:latin typeface="Cambria Math" panose="02040503050406030204" pitchFamily="18" charset="0"/>
                                </a:rPr>
                              </m:ctrlPr>
                            </m:dPr>
                            <m:e>
                              <m:r>
                                <a:rPr lang="en-US" altLang="ja-JP" sz="1600" i="1">
                                  <a:latin typeface="Cambria Math" panose="02040503050406030204" pitchFamily="18" charset="0"/>
                                </a:rPr>
                                <m:t>𝑖</m:t>
                              </m:r>
                              <m:r>
                                <a:rPr lang="en-US" altLang="ja-JP" sz="1600" i="1">
                                  <a:latin typeface="Cambria Math" panose="02040503050406030204" pitchFamily="18" charset="0"/>
                                </a:rPr>
                                <m:t>−1</m:t>
                              </m:r>
                            </m:e>
                          </m:d>
                          <m:r>
                            <a:rPr lang="en-US" altLang="ja-JP" sz="1600" i="1">
                              <a:latin typeface="Cambria Math" panose="02040503050406030204" pitchFamily="18" charset="0"/>
                            </a:rPr>
                            <m:t>,</m:t>
                          </m:r>
                          <m:r>
                            <a:rPr lang="en-US" altLang="ja-JP" sz="1600" i="1">
                              <a:latin typeface="Cambria Math" panose="02040503050406030204" pitchFamily="18" charset="0"/>
                            </a:rPr>
                            <m:t>𝑖</m:t>
                          </m:r>
                          <m:r>
                            <a:rPr lang="en-US" altLang="ja-JP" sz="1600" i="1">
                              <a:latin typeface="Cambria Math" panose="02040503050406030204" pitchFamily="18" charset="0"/>
                            </a:rPr>
                            <m:t>,</m:t>
                          </m:r>
                          <m:d>
                            <m:dPr>
                              <m:ctrlPr>
                                <a:rPr lang="en-US" altLang="ja-JP" sz="1600" i="1">
                                  <a:latin typeface="Cambria Math" panose="02040503050406030204" pitchFamily="18" charset="0"/>
                                </a:rPr>
                              </m:ctrlPr>
                            </m:dPr>
                            <m:e>
                              <m:r>
                                <a:rPr lang="en-US" altLang="ja-JP" sz="1600" i="1">
                                  <a:latin typeface="Cambria Math" panose="02040503050406030204" pitchFamily="18" charset="0"/>
                                </a:rPr>
                                <m:t>𝑖</m:t>
                              </m:r>
                              <m:r>
                                <a:rPr lang="en-US" altLang="ja-JP" sz="1600" i="1">
                                  <a:latin typeface="Cambria Math" panose="02040503050406030204" pitchFamily="18" charset="0"/>
                                </a:rPr>
                                <m:t>+1</m:t>
                              </m:r>
                            </m:e>
                          </m:d>
                          <m:r>
                            <a:rPr lang="ja-JP" altLang="en-US" sz="1600" i="1">
                              <a:latin typeface="Cambria Math" panose="02040503050406030204" pitchFamily="18" charset="0"/>
                            </a:rPr>
                            <m:t>のすべてで</m:t>
                          </m:r>
                          <m:r>
                            <a:rPr lang="ja-JP" altLang="en-US" sz="1600" i="1">
                              <a:latin typeface="Cambria Math" panose="02040503050406030204" pitchFamily="18" charset="0"/>
                            </a:rPr>
                            <m:t>繋</m:t>
                          </m:r>
                          <m:r>
                            <a:rPr lang="ja-JP" altLang="en-US" sz="1600" i="1">
                              <a:latin typeface="Cambria Math" panose="02040503050406030204" pitchFamily="18" charset="0"/>
                            </a:rPr>
                            <m:t>がった</m:t>
                          </m:r>
                          <m:r>
                            <a:rPr lang="ja-JP" altLang="en-US" sz="1600" i="1">
                              <a:latin typeface="Cambria Math" panose="02040503050406030204" pitchFamily="18" charset="0"/>
                            </a:rPr>
                            <m:t>トラック</m:t>
                          </m:r>
                          <m:r>
                            <a:rPr lang="ja-JP" altLang="en-US" sz="1600" i="1">
                              <a:latin typeface="Cambria Math" panose="02040503050406030204" pitchFamily="18" charset="0"/>
                            </a:rPr>
                            <m:t>数</m:t>
                          </m:r>
                        </m:num>
                        <m:den>
                          <m:d>
                            <m:dPr>
                              <m:ctrlPr>
                                <a:rPr lang="en-US" altLang="ja-JP" sz="1600" i="1">
                                  <a:latin typeface="Cambria Math" panose="02040503050406030204" pitchFamily="18" charset="0"/>
                                </a:rPr>
                              </m:ctrlPr>
                            </m:dPr>
                            <m:e>
                              <m:r>
                                <a:rPr lang="en-US" altLang="ja-JP" sz="1600" i="1">
                                  <a:latin typeface="Cambria Math" panose="02040503050406030204" pitchFamily="18" charset="0"/>
                                </a:rPr>
                                <m:t>𝑖</m:t>
                              </m:r>
                              <m:r>
                                <a:rPr lang="en-US" altLang="ja-JP" sz="1600" i="1">
                                  <a:latin typeface="Cambria Math" panose="02040503050406030204" pitchFamily="18" charset="0"/>
                                </a:rPr>
                                <m:t>−1</m:t>
                              </m:r>
                            </m:e>
                          </m:d>
                          <m:r>
                            <a:rPr lang="en-US" altLang="ja-JP" sz="1600" i="1">
                              <a:latin typeface="Cambria Math" panose="02040503050406030204" pitchFamily="18" charset="0"/>
                            </a:rPr>
                            <m:t> </m:t>
                          </m:r>
                          <m:r>
                            <a:rPr lang="en-US" altLang="ja-JP" sz="1600">
                              <a:latin typeface="Cambria Math" panose="02040503050406030204" pitchFamily="18" charset="0"/>
                            </a:rPr>
                            <m:t>,</m:t>
                          </m:r>
                          <m:r>
                            <a:rPr lang="en-US" altLang="ja-JP" sz="1600">
                              <a:latin typeface="Cambria Math" panose="02040503050406030204" pitchFamily="18" charset="0"/>
                            </a:rPr>
                            <m:t> </m:t>
                          </m:r>
                          <m:d>
                            <m:dPr>
                              <m:ctrlPr>
                                <a:rPr lang="en-US" altLang="ja-JP" sz="1600" i="1">
                                  <a:latin typeface="Cambria Math" panose="02040503050406030204" pitchFamily="18" charset="0"/>
                                </a:rPr>
                              </m:ctrlPr>
                            </m:dPr>
                            <m:e>
                              <m:r>
                                <a:rPr lang="en-US" altLang="ja-JP" sz="1600" i="1">
                                  <a:latin typeface="Cambria Math" panose="02040503050406030204" pitchFamily="18" charset="0"/>
                                </a:rPr>
                                <m:t>𝑖</m:t>
                              </m:r>
                              <m:r>
                                <a:rPr lang="en-US" altLang="ja-JP" sz="1600" i="1">
                                  <a:latin typeface="Cambria Math" panose="02040503050406030204" pitchFamily="18" charset="0"/>
                                </a:rPr>
                                <m:t>+1</m:t>
                              </m:r>
                            </m:e>
                          </m:d>
                          <m:r>
                            <a:rPr lang="en-US" altLang="ja-JP" sz="1600">
                              <a:latin typeface="Cambria Math" panose="02040503050406030204" pitchFamily="18" charset="0"/>
                            </a:rPr>
                            <m:t> </m:t>
                          </m:r>
                          <m:r>
                            <a:rPr lang="ja-JP" altLang="en-US" sz="1600" i="1">
                              <a:latin typeface="Cambria Math" panose="02040503050406030204" pitchFamily="18" charset="0"/>
                            </a:rPr>
                            <m:t>で</m:t>
                          </m:r>
                          <m:r>
                            <a:rPr lang="ja-JP" altLang="en-US" sz="1600" i="1">
                              <a:latin typeface="Cambria Math" panose="02040503050406030204" pitchFamily="18" charset="0"/>
                            </a:rPr>
                            <m:t>繋</m:t>
                          </m:r>
                          <m:r>
                            <a:rPr lang="ja-JP" altLang="en-US" sz="1600" i="1">
                              <a:latin typeface="Cambria Math" panose="02040503050406030204" pitchFamily="18" charset="0"/>
                            </a:rPr>
                            <m:t>がった</m:t>
                          </m:r>
                          <m:r>
                            <a:rPr lang="ja-JP" altLang="en-US" sz="1600" i="1">
                              <a:latin typeface="Cambria Math" panose="02040503050406030204" pitchFamily="18" charset="0"/>
                            </a:rPr>
                            <m:t>トラック</m:t>
                          </m:r>
                          <m:r>
                            <a:rPr lang="ja-JP" altLang="en-US" sz="1600" i="1">
                              <a:latin typeface="Cambria Math" panose="02040503050406030204" pitchFamily="18" charset="0"/>
                            </a:rPr>
                            <m:t>数</m:t>
                          </m:r>
                        </m:den>
                      </m:f>
                    </m:oMath>
                  </m:oMathPara>
                </a14:m>
                <a:endParaRPr lang="en-US" altLang="ja-JP" sz="1400" dirty="0"/>
              </a:p>
            </p:txBody>
          </p:sp>
        </mc:Choice>
        <mc:Fallback>
          <p:sp>
            <p:nvSpPr>
              <p:cNvPr id="9" name="テキスト ボックス 8">
                <a:extLst>
                  <a:ext uri="{FF2B5EF4-FFF2-40B4-BE49-F238E27FC236}">
                    <a16:creationId xmlns:a16="http://schemas.microsoft.com/office/drawing/2014/main" id="{CC80CC54-847A-4668-40CD-8519CD4443F7}"/>
                  </a:ext>
                </a:extLst>
              </p:cNvPr>
              <p:cNvSpPr txBox="1">
                <a:spLocks noRot="1" noChangeAspect="1" noMove="1" noResize="1" noEditPoints="1" noAdjustHandles="1" noChangeArrowheads="1" noChangeShapeType="1" noTextEdit="1"/>
              </p:cNvSpPr>
              <p:nvPr/>
            </p:nvSpPr>
            <p:spPr>
              <a:xfrm>
                <a:off x="1699252" y="1183835"/>
                <a:ext cx="6841167" cy="786818"/>
              </a:xfrm>
              <a:prstGeom prst="rect">
                <a:avLst/>
              </a:prstGeom>
              <a:blipFill>
                <a:blip r:embed="rId3"/>
                <a:stretch>
                  <a:fillRect b="-7937"/>
                </a:stretch>
              </a:blipFill>
            </p:spPr>
            <p:txBody>
              <a:bodyPr/>
              <a:lstStyle/>
              <a:p>
                <a:r>
                  <a:rPr lang="ja-JP" altLang="en-US">
                    <a:noFill/>
                  </a:rPr>
                  <a:t> </a:t>
                </a:r>
              </a:p>
            </p:txBody>
          </p:sp>
        </mc:Fallback>
      </mc:AlternateContent>
      <p:sp>
        <p:nvSpPr>
          <p:cNvPr id="10" name="テキスト ボックス 9">
            <a:extLst>
              <a:ext uri="{FF2B5EF4-FFF2-40B4-BE49-F238E27FC236}">
                <a16:creationId xmlns:a16="http://schemas.microsoft.com/office/drawing/2014/main" id="{4E437B20-337F-954D-5664-571D56F0CA8D}"/>
              </a:ext>
            </a:extLst>
          </p:cNvPr>
          <p:cNvSpPr txBox="1"/>
          <p:nvPr/>
        </p:nvSpPr>
        <p:spPr>
          <a:xfrm>
            <a:off x="5541211" y="3375954"/>
            <a:ext cx="4782078" cy="338554"/>
          </a:xfrm>
          <a:prstGeom prst="rect">
            <a:avLst/>
          </a:prstGeom>
          <a:noFill/>
        </p:spPr>
        <p:txBody>
          <a:bodyPr wrap="none" rtlCol="0">
            <a:spAutoFit/>
          </a:bodyPr>
          <a:lstStyle/>
          <a:p>
            <a:r>
              <a:rPr lang="en-US" altLang="ja-JP" sz="1600" dirty="0"/>
              <a:t>0deg</a:t>
            </a:r>
            <a:r>
              <a:rPr lang="ja-JP" altLang="en-US" sz="1600" dirty="0"/>
              <a:t>ではスキャン装置の故障により正確な値が出なかった</a:t>
            </a:r>
          </a:p>
        </p:txBody>
      </p:sp>
      <p:sp>
        <p:nvSpPr>
          <p:cNvPr id="11" name="テキスト ボックス 10">
            <a:extLst>
              <a:ext uri="{FF2B5EF4-FFF2-40B4-BE49-F238E27FC236}">
                <a16:creationId xmlns:a16="http://schemas.microsoft.com/office/drawing/2014/main" id="{6DFF36F7-42C7-EFCE-9A53-4917D7A6FBE7}"/>
              </a:ext>
            </a:extLst>
          </p:cNvPr>
          <p:cNvSpPr txBox="1"/>
          <p:nvPr/>
        </p:nvSpPr>
        <p:spPr>
          <a:xfrm>
            <a:off x="5541211" y="2529488"/>
            <a:ext cx="4183814" cy="584775"/>
          </a:xfrm>
          <a:prstGeom prst="rect">
            <a:avLst/>
          </a:prstGeom>
          <a:noFill/>
        </p:spPr>
        <p:txBody>
          <a:bodyPr wrap="square" rtlCol="0">
            <a:spAutoFit/>
          </a:bodyPr>
          <a:lstStyle/>
          <a:p>
            <a:r>
              <a:rPr lang="ja-JP" altLang="en-US" sz="1600" dirty="0"/>
              <a:t>それぞれの角度・エネルギーで上流</a:t>
            </a:r>
            <a:r>
              <a:rPr lang="en-US" altLang="ja-JP" sz="1600" dirty="0"/>
              <a:t>2</a:t>
            </a:r>
            <a:r>
              <a:rPr lang="ja-JP" altLang="en-US" sz="1600" dirty="0"/>
              <a:t>枚目の</a:t>
            </a:r>
            <a:r>
              <a:rPr lang="en-US" altLang="ja-JP" sz="1600" dirty="0"/>
              <a:t>efficiency</a:t>
            </a:r>
            <a:r>
              <a:rPr lang="ja-JP" altLang="en-US" sz="1600" dirty="0"/>
              <a:t>の計算を行った</a:t>
            </a:r>
          </a:p>
        </p:txBody>
      </p:sp>
      <p:sp>
        <p:nvSpPr>
          <p:cNvPr id="13" name="テキスト ボックス 12">
            <a:extLst>
              <a:ext uri="{FF2B5EF4-FFF2-40B4-BE49-F238E27FC236}">
                <a16:creationId xmlns:a16="http://schemas.microsoft.com/office/drawing/2014/main" id="{D3D92FCD-405B-DE37-BAB9-6598F9E66140}"/>
              </a:ext>
            </a:extLst>
          </p:cNvPr>
          <p:cNvSpPr txBox="1"/>
          <p:nvPr/>
        </p:nvSpPr>
        <p:spPr>
          <a:xfrm>
            <a:off x="5541212" y="5062603"/>
            <a:ext cx="4650539" cy="923330"/>
          </a:xfrm>
          <a:prstGeom prst="rect">
            <a:avLst/>
          </a:prstGeom>
          <a:noFill/>
        </p:spPr>
        <p:txBody>
          <a:bodyPr wrap="square" rtlCol="0">
            <a:spAutoFit/>
          </a:bodyPr>
          <a:lstStyle/>
          <a:p>
            <a:r>
              <a:rPr lang="ja-JP" altLang="en-US" dirty="0"/>
              <a:t>→低エネルギーの粒子が斜めに入射すると電磁散乱によってトラックが曲がりすぎて飛跡検出がうまく行われない可能性がある</a:t>
            </a:r>
          </a:p>
        </p:txBody>
      </p:sp>
      <p:sp>
        <p:nvSpPr>
          <p:cNvPr id="3" name="テキスト ボックス 2">
            <a:extLst>
              <a:ext uri="{FF2B5EF4-FFF2-40B4-BE49-F238E27FC236}">
                <a16:creationId xmlns:a16="http://schemas.microsoft.com/office/drawing/2014/main" id="{36DBFB56-E293-C662-DE25-C780AF2F2ABC}"/>
              </a:ext>
            </a:extLst>
          </p:cNvPr>
          <p:cNvSpPr txBox="1"/>
          <p:nvPr/>
        </p:nvSpPr>
        <p:spPr>
          <a:xfrm>
            <a:off x="2732568" y="6613065"/>
            <a:ext cx="4852610" cy="369332"/>
          </a:xfrm>
          <a:prstGeom prst="rect">
            <a:avLst/>
          </a:prstGeom>
          <a:noFill/>
        </p:spPr>
        <p:txBody>
          <a:bodyPr wrap="none" rtlCol="0">
            <a:spAutoFit/>
          </a:bodyPr>
          <a:lstStyle/>
          <a:p>
            <a:r>
              <a:rPr kumimoji="1" lang="ja-JP" altLang="en-US"/>
              <a:t>→フィットして関数を作る（</a:t>
            </a:r>
            <a:r>
              <a:rPr kumimoji="1" lang="en-US" altLang="ja-JP" dirty="0"/>
              <a:t>40,50MeV</a:t>
            </a:r>
            <a:r>
              <a:rPr kumimoji="1" lang="ja-JP" altLang="en-US"/>
              <a:t>がまだ、、、）</a:t>
            </a:r>
          </a:p>
        </p:txBody>
      </p:sp>
      <p:pic>
        <p:nvPicPr>
          <p:cNvPr id="4" name="図 3">
            <a:extLst>
              <a:ext uri="{FF2B5EF4-FFF2-40B4-BE49-F238E27FC236}">
                <a16:creationId xmlns:a16="http://schemas.microsoft.com/office/drawing/2014/main" id="{71C560EB-11A0-4CD2-1A25-4204844214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3349" y="2547717"/>
            <a:ext cx="4341839" cy="3106755"/>
          </a:xfrm>
          <a:prstGeom prst="rect">
            <a:avLst/>
          </a:prstGeom>
        </p:spPr>
      </p:pic>
    </p:spTree>
    <p:extLst>
      <p:ext uri="{BB962C8B-B14F-4D97-AF65-F5344CB8AC3E}">
        <p14:creationId xmlns:p14="http://schemas.microsoft.com/office/powerpoint/2010/main" val="5022618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4A8D93-D987-8A86-E807-B929465266FC}"/>
              </a:ext>
            </a:extLst>
          </p:cNvPr>
          <p:cNvSpPr>
            <a:spLocks noGrp="1"/>
          </p:cNvSpPr>
          <p:nvPr>
            <p:ph type="title"/>
          </p:nvPr>
        </p:nvSpPr>
        <p:spPr/>
        <p:txBody>
          <a:bodyPr>
            <a:normAutofit fontScale="90000"/>
          </a:bodyPr>
          <a:lstStyle/>
          <a:p>
            <a:r>
              <a:rPr lang="ja-JP" altLang="en-US" dirty="0"/>
              <a:t>キャリブレーション実験</a:t>
            </a:r>
            <a:r>
              <a:rPr lang="en-US" altLang="ja-JP" dirty="0"/>
              <a:t>(3/4)</a:t>
            </a:r>
            <a:r>
              <a:rPr lang="ja-JP" altLang="en-US" dirty="0"/>
              <a:t>：角度ずれを利用した運動量計算</a:t>
            </a:r>
            <a:endParaRPr kumimoji="1" lang="ja-JP" altLang="en-US" dirty="0"/>
          </a:p>
        </p:txBody>
      </p:sp>
      <p:sp>
        <p:nvSpPr>
          <p:cNvPr id="3" name="スライド番号プレースホルダー 2">
            <a:extLst>
              <a:ext uri="{FF2B5EF4-FFF2-40B4-BE49-F238E27FC236}">
                <a16:creationId xmlns:a16="http://schemas.microsoft.com/office/drawing/2014/main" id="{1F5C550C-04B5-AECA-3741-F0D35A1595AD}"/>
              </a:ext>
            </a:extLst>
          </p:cNvPr>
          <p:cNvSpPr>
            <a:spLocks noGrp="1"/>
          </p:cNvSpPr>
          <p:nvPr>
            <p:ph type="sldNum" sz="quarter" idx="12"/>
          </p:nvPr>
        </p:nvSpPr>
        <p:spPr/>
        <p:txBody>
          <a:bodyPr/>
          <a:lstStyle/>
          <a:p>
            <a:fld id="{645619E0-BF57-4570-A385-B6EBBED8AB66}" type="slidenum">
              <a:rPr kumimoji="1" lang="ja-JP" altLang="en-US" smtClean="0"/>
              <a:t>24</a:t>
            </a:fld>
            <a:endParaRPr kumimoji="1" lang="ja-JP" altLang="en-US"/>
          </a:p>
        </p:txBody>
      </p:sp>
      <p:pic>
        <p:nvPicPr>
          <p:cNvPr id="7" name="図 6" descr="グラフ&#10;&#10;中程度の精度で自動的に生成された説明">
            <a:extLst>
              <a:ext uri="{FF2B5EF4-FFF2-40B4-BE49-F238E27FC236}">
                <a16:creationId xmlns:a16="http://schemas.microsoft.com/office/drawing/2014/main" id="{C1744DEB-F58D-9374-E1B2-40FD69050A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36544" y="1543715"/>
            <a:ext cx="3928829" cy="1806068"/>
          </a:xfrm>
          <a:prstGeom prst="rect">
            <a:avLst/>
          </a:prstGeom>
        </p:spPr>
      </p:pic>
      <mc:AlternateContent xmlns:mc="http://schemas.openxmlformats.org/markup-compatibility/2006">
        <mc:Choice xmlns:a14="http://schemas.microsoft.com/office/drawing/2010/main" Requires="a14">
          <p:sp>
            <p:nvSpPr>
              <p:cNvPr id="4" name="テキスト ボックス 3">
                <a:extLst>
                  <a:ext uri="{FF2B5EF4-FFF2-40B4-BE49-F238E27FC236}">
                    <a16:creationId xmlns:a16="http://schemas.microsoft.com/office/drawing/2014/main" id="{350F17F7-CB05-CC50-A196-00BCF5A3F581}"/>
                  </a:ext>
                </a:extLst>
              </p:cNvPr>
              <p:cNvSpPr txBox="1"/>
              <p:nvPr/>
            </p:nvSpPr>
            <p:spPr>
              <a:xfrm>
                <a:off x="3821349" y="4134695"/>
                <a:ext cx="4211602"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𝑝</m:t>
                      </m:r>
                      <m:r>
                        <a:rPr lang="en-US" altLang="ja-JP" i="1">
                          <a:latin typeface="Cambria Math" panose="02040503050406030204" pitchFamily="18" charset="0"/>
                        </a:rPr>
                        <m:t>=</m:t>
                      </m:r>
                      <m:f>
                        <m:fPr>
                          <m:ctrlPr>
                            <a:rPr lang="en-US" altLang="ja-JP" i="1">
                              <a:latin typeface="Cambria Math" panose="02040503050406030204" pitchFamily="18" charset="0"/>
                            </a:rPr>
                          </m:ctrlPr>
                        </m:fPr>
                        <m:num>
                          <m:r>
                            <a:rPr lang="en-US" altLang="ja-JP" i="1">
                              <a:latin typeface="Cambria Math" panose="02040503050406030204" pitchFamily="18" charset="0"/>
                            </a:rPr>
                            <m:t>13.6 </m:t>
                          </m:r>
                          <m:r>
                            <m:rPr>
                              <m:sty m:val="p"/>
                            </m:rPr>
                            <a:rPr lang="en-US" altLang="ja-JP">
                              <a:latin typeface="Cambria Math" panose="02040503050406030204" pitchFamily="18" charset="0"/>
                            </a:rPr>
                            <m:t>MeV</m:t>
                          </m:r>
                        </m:num>
                        <m:den>
                          <m:r>
                            <a:rPr lang="en-US" altLang="ja-JP" i="1">
                              <a:latin typeface="Cambria Math" panose="02040503050406030204" pitchFamily="18" charset="0"/>
                            </a:rPr>
                            <m:t>𝛽</m:t>
                          </m:r>
                          <m:r>
                            <a:rPr lang="en-US" altLang="ja-JP" i="1">
                              <a:latin typeface="Cambria Math" panose="02040503050406030204" pitchFamily="18" charset="0"/>
                            </a:rPr>
                            <m:t>𝑐</m:t>
                          </m:r>
                          <m:r>
                            <a:rPr lang="en-US" altLang="ja-JP" i="1">
                              <a:latin typeface="Cambria Math" panose="02040503050406030204" pitchFamily="18" charset="0"/>
                            </a:rPr>
                            <m:t> </m:t>
                          </m:r>
                          <m:r>
                            <a:rPr lang="en-US" altLang="ja-JP" i="1">
                              <a:latin typeface="Cambria Math" panose="02040503050406030204" pitchFamily="18" charset="0"/>
                            </a:rPr>
                            <m:t>𝛿</m:t>
                          </m:r>
                          <m:sSub>
                            <m:sSubPr>
                              <m:ctrlPr>
                                <a:rPr lang="en-US" altLang="ja-JP" i="1">
                                  <a:latin typeface="Cambria Math" panose="02040503050406030204" pitchFamily="18" charset="0"/>
                                </a:rPr>
                              </m:ctrlPr>
                            </m:sSubPr>
                            <m:e>
                              <m:r>
                                <a:rPr lang="en-US" altLang="ja-JP" i="1">
                                  <a:latin typeface="Cambria Math" panose="02040503050406030204" pitchFamily="18" charset="0"/>
                                </a:rPr>
                                <m:t>𝜃</m:t>
                              </m:r>
                            </m:e>
                            <m:sub>
                              <m:r>
                                <a:rPr lang="en-US" altLang="ja-JP" i="1">
                                  <a:latin typeface="Cambria Math" panose="02040503050406030204" pitchFamily="18" charset="0"/>
                                </a:rPr>
                                <m:t>𝑟𝑚𝑠</m:t>
                              </m:r>
                            </m:sub>
                          </m:sSub>
                        </m:den>
                      </m:f>
                      <m:r>
                        <a:rPr lang="en-US" altLang="ja-JP" i="1">
                          <a:latin typeface="Cambria Math" panose="02040503050406030204" pitchFamily="18" charset="0"/>
                        </a:rPr>
                        <m:t> </m:t>
                      </m:r>
                      <m:r>
                        <a:rPr lang="en-US" altLang="ja-JP" i="1">
                          <a:latin typeface="Cambria Math" panose="02040503050406030204" pitchFamily="18" charset="0"/>
                        </a:rPr>
                        <m:t>𝑧</m:t>
                      </m:r>
                      <m:rad>
                        <m:radPr>
                          <m:degHide m:val="on"/>
                          <m:ctrlPr>
                            <a:rPr lang="en-US" altLang="ja-JP" i="1">
                              <a:latin typeface="Cambria Math" panose="02040503050406030204" pitchFamily="18" charset="0"/>
                            </a:rPr>
                          </m:ctrlPr>
                        </m:radPr>
                        <m:deg/>
                        <m:e>
                          <m:f>
                            <m:fPr>
                              <m:ctrlPr>
                                <a:rPr lang="en-US" altLang="ja-JP" i="1">
                                  <a:latin typeface="Cambria Math" panose="02040503050406030204" pitchFamily="18" charset="0"/>
                                </a:rPr>
                              </m:ctrlPr>
                            </m:fPr>
                            <m:num>
                              <m:r>
                                <a:rPr lang="en-US" altLang="ja-JP" i="1">
                                  <a:latin typeface="Cambria Math" panose="02040503050406030204" pitchFamily="18" charset="0"/>
                                </a:rPr>
                                <m:t>𝑥</m:t>
                              </m:r>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den>
                          </m:f>
                        </m:e>
                      </m:rad>
                      <m:d>
                        <m:dPr>
                          <m:begChr m:val="["/>
                          <m:endChr m:val="]"/>
                          <m:ctrlPr>
                            <a:rPr lang="en-US" altLang="ja-JP" i="1">
                              <a:latin typeface="Cambria Math" panose="02040503050406030204" pitchFamily="18" charset="0"/>
                            </a:rPr>
                          </m:ctrlPr>
                        </m:dPr>
                        <m:e>
                          <m:r>
                            <a:rPr lang="en-US" altLang="ja-JP" i="1">
                              <a:latin typeface="Cambria Math" panose="02040503050406030204" pitchFamily="18" charset="0"/>
                            </a:rPr>
                            <m:t>1+0.038 </m:t>
                          </m:r>
                          <m:func>
                            <m:funcPr>
                              <m:ctrlPr>
                                <a:rPr lang="en-US" altLang="ja-JP" i="1">
                                  <a:latin typeface="Cambria Math" panose="02040503050406030204" pitchFamily="18" charset="0"/>
                                </a:rPr>
                              </m:ctrlPr>
                            </m:funcPr>
                            <m:fName>
                              <m:r>
                                <m:rPr>
                                  <m:sty m:val="p"/>
                                </m:rPr>
                                <a:rPr lang="en-US" altLang="ja-JP">
                                  <a:latin typeface="Cambria Math" panose="02040503050406030204" pitchFamily="18" charset="0"/>
                                </a:rPr>
                                <m:t>ln</m:t>
                              </m:r>
                            </m:fName>
                            <m:e>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𝑥</m:t>
                                      </m:r>
                                      <m:sSup>
                                        <m:sSupPr>
                                          <m:ctrlPr>
                                            <a:rPr lang="en-US" altLang="ja-JP" i="1">
                                              <a:latin typeface="Cambria Math" panose="02040503050406030204" pitchFamily="18" charset="0"/>
                                            </a:rPr>
                                          </m:ctrlPr>
                                        </m:sSupPr>
                                        <m:e>
                                          <m:r>
                                            <a:rPr lang="en-US" altLang="ja-JP" i="1">
                                              <a:latin typeface="Cambria Math" panose="02040503050406030204" pitchFamily="18" charset="0"/>
                                            </a:rPr>
                                            <m:t>𝑧</m:t>
                                          </m:r>
                                        </m:e>
                                        <m:sup>
                                          <m:r>
                                            <a:rPr lang="en-US" altLang="ja-JP" i="1">
                                              <a:latin typeface="Cambria Math" panose="02040503050406030204" pitchFamily="18" charset="0"/>
                                            </a:rPr>
                                            <m:t>2</m:t>
                                          </m:r>
                                        </m:sup>
                                      </m:sSup>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r>
                                        <a:rPr lang="en-US" altLang="ja-JP" i="1">
                                          <a:latin typeface="Cambria Math" panose="02040503050406030204" pitchFamily="18" charset="0"/>
                                        </a:rPr>
                                        <m:t>𝛽</m:t>
                                      </m:r>
                                    </m:den>
                                  </m:f>
                                </m:e>
                              </m:d>
                            </m:e>
                          </m:func>
                        </m:e>
                      </m:d>
                    </m:oMath>
                  </m:oMathPara>
                </a14:m>
                <a:endParaRPr lang="ja-JP" altLang="en-US" dirty="0"/>
              </a:p>
            </p:txBody>
          </p:sp>
        </mc:Choice>
        <mc:Fallback>
          <p:sp>
            <p:nvSpPr>
              <p:cNvPr id="4" name="テキスト ボックス 3">
                <a:extLst>
                  <a:ext uri="{FF2B5EF4-FFF2-40B4-BE49-F238E27FC236}">
                    <a16:creationId xmlns:a16="http://schemas.microsoft.com/office/drawing/2014/main" id="{350F17F7-CB05-CC50-A196-00BCF5A3F581}"/>
                  </a:ext>
                </a:extLst>
              </p:cNvPr>
              <p:cNvSpPr txBox="1">
                <a:spLocks noRot="1" noChangeAspect="1" noMove="1" noResize="1" noEditPoints="1" noAdjustHandles="1" noChangeArrowheads="1" noChangeShapeType="1" noTextEdit="1"/>
              </p:cNvSpPr>
              <p:nvPr/>
            </p:nvSpPr>
            <p:spPr>
              <a:xfrm>
                <a:off x="3821349" y="4134695"/>
                <a:ext cx="4211602" cy="818366"/>
              </a:xfrm>
              <a:prstGeom prst="rect">
                <a:avLst/>
              </a:prstGeom>
              <a:blipFill>
                <a:blip r:embed="rId3"/>
                <a:stretch>
                  <a:fillRect l="-601"/>
                </a:stretch>
              </a:blipFill>
            </p:spPr>
            <p:txBody>
              <a:bodyPr/>
              <a:lstStyle/>
              <a:p>
                <a:r>
                  <a:rPr lang="ja-JP" altLang="en-US">
                    <a:noFill/>
                  </a:rPr>
                  <a:t> </a:t>
                </a:r>
              </a:p>
            </p:txBody>
          </p:sp>
        </mc:Fallback>
      </mc:AlternateContent>
      <p:sp>
        <p:nvSpPr>
          <p:cNvPr id="10" name="テキスト ボックス 9">
            <a:extLst>
              <a:ext uri="{FF2B5EF4-FFF2-40B4-BE49-F238E27FC236}">
                <a16:creationId xmlns:a16="http://schemas.microsoft.com/office/drawing/2014/main" id="{E3C4B2F0-A5A5-3C8D-7BEB-EF28AE8AF6BC}"/>
              </a:ext>
            </a:extLst>
          </p:cNvPr>
          <p:cNvSpPr txBox="1"/>
          <p:nvPr/>
        </p:nvSpPr>
        <p:spPr>
          <a:xfrm>
            <a:off x="1905001" y="980007"/>
            <a:ext cx="5424755" cy="369332"/>
          </a:xfrm>
          <a:prstGeom prst="rect">
            <a:avLst/>
          </a:prstGeom>
          <a:noFill/>
        </p:spPr>
        <p:txBody>
          <a:bodyPr wrap="none" rtlCol="0">
            <a:spAutoFit/>
          </a:bodyPr>
          <a:lstStyle/>
          <a:p>
            <a:r>
              <a:rPr lang="en-US" altLang="ja-JP" dirty="0"/>
              <a:t>Track</a:t>
            </a:r>
            <a:r>
              <a:rPr lang="ja-JP" altLang="en-US" dirty="0"/>
              <a:t>にはレイヤーをまたぐときの角度ずれが記録されている</a:t>
            </a:r>
          </a:p>
        </p:txBody>
      </p:sp>
      <mc:AlternateContent xmlns:mc="http://schemas.openxmlformats.org/markup-compatibility/2006">
        <mc:Choice xmlns:a14="http://schemas.microsoft.com/office/drawing/2010/main" Requires="a14">
          <p:sp>
            <p:nvSpPr>
              <p:cNvPr id="11" name="テキスト ボックス 10">
                <a:extLst>
                  <a:ext uri="{FF2B5EF4-FFF2-40B4-BE49-F238E27FC236}">
                    <a16:creationId xmlns:a16="http://schemas.microsoft.com/office/drawing/2014/main" id="{543C110F-B77A-0A08-942C-DE391590654B}"/>
                  </a:ext>
                </a:extLst>
              </p:cNvPr>
              <p:cNvSpPr txBox="1"/>
              <p:nvPr/>
            </p:nvSpPr>
            <p:spPr>
              <a:xfrm>
                <a:off x="2174381" y="3570988"/>
                <a:ext cx="6890348" cy="369332"/>
              </a:xfrm>
              <a:prstGeom prst="rect">
                <a:avLst/>
              </a:prstGeom>
              <a:noFill/>
            </p:spPr>
            <p:txBody>
              <a:bodyPr wrap="none" rtlCol="0">
                <a:spAutoFit/>
              </a:bodyPr>
              <a:lstStyle/>
              <a:p>
                <a:r>
                  <a:rPr lang="en-US" altLang="ja-JP" dirty="0"/>
                  <a:t>1 track</a:t>
                </a:r>
                <a:r>
                  <a:rPr lang="ja-JP" altLang="en-US" dirty="0"/>
                  <a:t>における</a:t>
                </a:r>
                <a14:m>
                  <m:oMath xmlns:m="http://schemas.openxmlformats.org/officeDocument/2006/math">
                    <m:r>
                      <a:rPr lang="en-US" altLang="ja-JP" i="1">
                        <a:latin typeface="Cambria Math" panose="02040503050406030204" pitchFamily="18" charset="0"/>
                      </a:rPr>
                      <m:t>𝛿𝜃</m:t>
                    </m:r>
                  </m:oMath>
                </a14:m>
                <a:r>
                  <a:rPr lang="ja-JP" altLang="en-US" dirty="0"/>
                  <a:t>の</a:t>
                </a:r>
                <a:r>
                  <a:rPr lang="en-US" altLang="ja-JP" dirty="0"/>
                  <a:t>RMS</a:t>
                </a:r>
                <a:r>
                  <a:rPr lang="ja-JP" altLang="en-US" dirty="0"/>
                  <a:t>を計算することでその</a:t>
                </a:r>
                <a:r>
                  <a:rPr lang="en-US" altLang="ja-JP" dirty="0"/>
                  <a:t>track</a:t>
                </a:r>
                <a:r>
                  <a:rPr lang="ja-JP" altLang="en-US" dirty="0"/>
                  <a:t>の運動量が計算できる</a:t>
                </a:r>
              </a:p>
            </p:txBody>
          </p:sp>
        </mc:Choice>
        <mc:Fallback>
          <p:sp>
            <p:nvSpPr>
              <p:cNvPr id="11" name="テキスト ボックス 10">
                <a:extLst>
                  <a:ext uri="{FF2B5EF4-FFF2-40B4-BE49-F238E27FC236}">
                    <a16:creationId xmlns:a16="http://schemas.microsoft.com/office/drawing/2014/main" id="{543C110F-B77A-0A08-942C-DE391590654B}"/>
                  </a:ext>
                </a:extLst>
              </p:cNvPr>
              <p:cNvSpPr txBox="1">
                <a:spLocks noRot="1" noChangeAspect="1" noMove="1" noResize="1" noEditPoints="1" noAdjustHandles="1" noChangeArrowheads="1" noChangeShapeType="1" noTextEdit="1"/>
              </p:cNvSpPr>
              <p:nvPr/>
            </p:nvSpPr>
            <p:spPr>
              <a:xfrm>
                <a:off x="2174381" y="3570988"/>
                <a:ext cx="6890348" cy="369332"/>
              </a:xfrm>
              <a:prstGeom prst="rect">
                <a:avLst/>
              </a:prstGeom>
              <a:blipFill>
                <a:blip r:embed="rId4"/>
                <a:stretch>
                  <a:fillRect l="-737" t="-10000" b="-26667"/>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2" name="テキスト ボックス 11">
                <a:extLst>
                  <a:ext uri="{FF2B5EF4-FFF2-40B4-BE49-F238E27FC236}">
                    <a16:creationId xmlns:a16="http://schemas.microsoft.com/office/drawing/2014/main" id="{FB125991-94EB-08A2-7882-959E68A574C9}"/>
                  </a:ext>
                </a:extLst>
              </p:cNvPr>
              <p:cNvSpPr txBox="1"/>
              <p:nvPr/>
            </p:nvSpPr>
            <p:spPr>
              <a:xfrm>
                <a:off x="3315242" y="5147436"/>
                <a:ext cx="6594434" cy="649730"/>
              </a:xfrm>
              <a:prstGeom prst="rect">
                <a:avLst/>
              </a:prstGeom>
              <a:noFill/>
            </p:spPr>
            <p:txBody>
              <a:bodyPr wrap="none" rtlCol="0">
                <a:spAutoFit/>
              </a:bodyPr>
              <a:lstStyle/>
              <a:p>
                <a:pPr algn="ctr"/>
                <a14:m>
                  <m:oMath xmlns:m="http://schemas.openxmlformats.org/officeDocument/2006/math">
                    <m:r>
                      <a:rPr lang="en-US" altLang="ja-JP" i="1">
                        <a:latin typeface="Cambria Math" panose="02040503050406030204" pitchFamily="18" charset="0"/>
                      </a:rPr>
                      <m:t>𝛽</m:t>
                    </m:r>
                    <m:r>
                      <a:rPr lang="ja-JP" altLang="en-US" i="1">
                        <a:latin typeface="Cambria Math" panose="02040503050406030204" pitchFamily="18" charset="0"/>
                      </a:rPr>
                      <m:t>：</m:t>
                    </m:r>
                    <m:r>
                      <a:rPr lang="ja-JP" altLang="en-US" i="1">
                        <a:latin typeface="Cambria Math" panose="02040503050406030204" pitchFamily="18" charset="0"/>
                      </a:rPr>
                      <m:t>飛跡</m:t>
                    </m:r>
                    <m:r>
                      <a:rPr lang="ja-JP" altLang="en-US" i="1">
                        <a:latin typeface="Cambria Math" panose="02040503050406030204" pitchFamily="18" charset="0"/>
                      </a:rPr>
                      <m:t>の</m:t>
                    </m:r>
                    <m:r>
                      <a:rPr lang="ja-JP" altLang="en-US" i="1">
                        <a:latin typeface="Cambria Math" panose="02040503050406030204" pitchFamily="18" charset="0"/>
                      </a:rPr>
                      <m:t>速度</m:t>
                    </m:r>
                    <m:r>
                      <a:rPr lang="en-US" altLang="ja-JP" i="1">
                        <a:latin typeface="Cambria Math" panose="02040503050406030204" pitchFamily="18" charset="0"/>
                        <a:ea typeface="Cambria Math" panose="02040503050406030204" pitchFamily="18" charset="0"/>
                      </a:rPr>
                      <m:t>≅1 ,  </m:t>
                    </m:r>
                    <m:r>
                      <a:rPr lang="en-US" altLang="ja-JP" i="1">
                        <a:latin typeface="Cambria Math" panose="02040503050406030204" pitchFamily="18" charset="0"/>
                        <a:ea typeface="Cambria Math" panose="02040503050406030204" pitchFamily="18" charset="0"/>
                      </a:rPr>
                      <m:t>𝑧</m:t>
                    </m:r>
                    <m:r>
                      <a:rPr lang="ja-JP" altLang="en-US" i="1">
                        <a:latin typeface="Cambria Math" panose="02040503050406030204" pitchFamily="18" charset="0"/>
                        <a:ea typeface="Cambria Math" panose="02040503050406030204" pitchFamily="18" charset="0"/>
                      </a:rPr>
                      <m:t>：</m:t>
                    </m:r>
                  </m:oMath>
                </a14:m>
                <a:r>
                  <a:rPr lang="ja-JP" altLang="en-US" dirty="0"/>
                  <a:t>荷電粒子の電荷 </a:t>
                </a:r>
                <a:r>
                  <a:rPr lang="en-US" altLang="ja-JP" dirty="0"/>
                  <a:t>,</a:t>
                </a:r>
                <a:r>
                  <a:rPr lang="ja-JP" altLang="en-US" dirty="0"/>
                  <a:t>　</a:t>
                </a:r>
                <a:endParaRPr lang="en-US" altLang="ja-JP" dirty="0"/>
              </a:p>
              <a:p>
                <a:pPr algn="ctr"/>
                <a14:m>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𝑋</m:t>
                        </m:r>
                      </m:e>
                      <m:sub>
                        <m:r>
                          <a:rPr lang="en-US" altLang="ja-JP" i="1">
                            <a:latin typeface="Cambria Math" panose="02040503050406030204" pitchFamily="18" charset="0"/>
                          </a:rPr>
                          <m:t>0</m:t>
                        </m:r>
                      </m:sub>
                    </m:sSub>
                    <m:r>
                      <a:rPr lang="ja-JP" altLang="en-US" i="1">
                        <a:latin typeface="Cambria Math" panose="02040503050406030204" pitchFamily="18" charset="0"/>
                      </a:rPr>
                      <m:t>：</m:t>
                    </m:r>
                    <m:r>
                      <a:rPr lang="ja-JP" altLang="en-US" i="1">
                        <a:latin typeface="Cambria Math" panose="02040503050406030204" pitchFamily="18" charset="0"/>
                      </a:rPr>
                      <m:t>散乱</m:t>
                    </m:r>
                    <m:r>
                      <a:rPr lang="ja-JP" altLang="en-US" i="1">
                        <a:latin typeface="Cambria Math" panose="02040503050406030204" pitchFamily="18" charset="0"/>
                      </a:rPr>
                      <m:t>体</m:t>
                    </m:r>
                    <m:r>
                      <a:rPr lang="ja-JP" altLang="en-US" i="1">
                        <a:latin typeface="Cambria Math" panose="02040503050406030204" pitchFamily="18" charset="0"/>
                      </a:rPr>
                      <m:t>の</m:t>
                    </m:r>
                    <m:r>
                      <a:rPr lang="ja-JP" altLang="en-US" i="1">
                        <a:latin typeface="Cambria Math" panose="02040503050406030204" pitchFamily="18" charset="0"/>
                      </a:rPr>
                      <m:t>放射長</m:t>
                    </m:r>
                    <m:r>
                      <a:rPr lang="en-US" altLang="ja-JP" i="1">
                        <a:latin typeface="Cambria Math" panose="02040503050406030204" pitchFamily="18" charset="0"/>
                      </a:rPr>
                      <m:t>=3.35 </m:t>
                    </m:r>
                    <m:r>
                      <a:rPr lang="en-US" altLang="ja-JP" i="1">
                        <a:latin typeface="Cambria Math" panose="02040503050406030204" pitchFamily="18" charset="0"/>
                      </a:rPr>
                      <m:t>𝑐𝑚</m:t>
                    </m:r>
                    <m:r>
                      <a:rPr lang="en-US" altLang="ja-JP" i="1">
                        <a:latin typeface="Cambria Math" panose="02040503050406030204" pitchFamily="18" charset="0"/>
                      </a:rPr>
                      <m:t> , </m:t>
                    </m:r>
                    <m:r>
                      <a:rPr lang="en-US" altLang="ja-JP" i="1">
                        <a:latin typeface="Cambria Math" panose="02040503050406030204" pitchFamily="18" charset="0"/>
                      </a:rPr>
                      <m:t>𝑥</m:t>
                    </m:r>
                    <m:r>
                      <a:rPr lang="ja-JP" altLang="en-US" i="1">
                        <a:latin typeface="Cambria Math" panose="02040503050406030204" pitchFamily="18" charset="0"/>
                      </a:rPr>
                      <m:t>：</m:t>
                    </m:r>
                  </m:oMath>
                </a14:m>
                <a:r>
                  <a:rPr lang="ja-JP" altLang="en-US" dirty="0"/>
                  <a:t>散乱体</a:t>
                </a:r>
                <a:r>
                  <a:rPr lang="en-US" altLang="ja-JP" dirty="0"/>
                  <a:t>1</a:t>
                </a:r>
                <a:r>
                  <a:rPr lang="ja-JP" altLang="en-US" dirty="0"/>
                  <a:t>つの厚み</a:t>
                </a:r>
                <a14:m>
                  <m:oMath xmlns:m="http://schemas.openxmlformats.org/officeDocument/2006/math">
                    <m:r>
                      <a:rPr lang="en-US" altLang="ja-JP" i="1">
                        <a:latin typeface="Cambria Math" panose="02040503050406030204" pitchFamily="18" charset="0"/>
                      </a:rPr>
                      <m:t>=</m:t>
                    </m:r>
                    <m:r>
                      <a:rPr lang="en-US" altLang="ja-JP" i="1">
                        <a:latin typeface="Cambria Math" panose="02040503050406030204" pitchFamily="18" charset="0"/>
                      </a:rPr>
                      <m:t>70×2 </m:t>
                    </m:r>
                    <m:r>
                      <a:rPr lang="ja-JP" altLang="en-US" i="1">
                        <a:latin typeface="Cambria Math" panose="02040503050406030204" pitchFamily="18" charset="0"/>
                        <a:ea typeface="Cambria Math" panose="02040503050406030204" pitchFamily="18" charset="0"/>
                      </a:rPr>
                      <m:t>𝜇</m:t>
                    </m:r>
                    <m:r>
                      <a:rPr lang="en-US" altLang="ja-JP" i="1">
                        <a:latin typeface="Cambria Math" panose="02040503050406030204" pitchFamily="18" charset="0"/>
                        <a:ea typeface="Cambria Math" panose="02040503050406030204" pitchFamily="18" charset="0"/>
                      </a:rPr>
                      <m:t>𝑚</m:t>
                    </m:r>
                  </m:oMath>
                </a14:m>
                <a:endParaRPr lang="ja-JP" altLang="en-US" dirty="0"/>
              </a:p>
            </p:txBody>
          </p:sp>
        </mc:Choice>
        <mc:Fallback>
          <p:sp>
            <p:nvSpPr>
              <p:cNvPr id="12" name="テキスト ボックス 11">
                <a:extLst>
                  <a:ext uri="{FF2B5EF4-FFF2-40B4-BE49-F238E27FC236}">
                    <a16:creationId xmlns:a16="http://schemas.microsoft.com/office/drawing/2014/main" id="{FB125991-94EB-08A2-7882-959E68A574C9}"/>
                  </a:ext>
                </a:extLst>
              </p:cNvPr>
              <p:cNvSpPr txBox="1">
                <a:spLocks noRot="1" noChangeAspect="1" noMove="1" noResize="1" noEditPoints="1" noAdjustHandles="1" noChangeArrowheads="1" noChangeShapeType="1" noTextEdit="1"/>
              </p:cNvSpPr>
              <p:nvPr/>
            </p:nvSpPr>
            <p:spPr>
              <a:xfrm>
                <a:off x="3315242" y="5147436"/>
                <a:ext cx="6594434" cy="649730"/>
              </a:xfrm>
              <a:prstGeom prst="rect">
                <a:avLst/>
              </a:prstGeom>
              <a:blipFill>
                <a:blip r:embed="rId5"/>
                <a:stretch>
                  <a:fillRect t="-3846" b="-13462"/>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426413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09D0C4-1123-0713-9876-622F5F85F3F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E416B49-BE60-CA4D-F6F9-259D295F2300}"/>
              </a:ext>
            </a:extLst>
          </p:cNvPr>
          <p:cNvSpPr>
            <a:spLocks noGrp="1"/>
          </p:cNvSpPr>
          <p:nvPr>
            <p:ph type="title"/>
          </p:nvPr>
        </p:nvSpPr>
        <p:spPr/>
        <p:txBody>
          <a:bodyPr>
            <a:normAutofit fontScale="90000"/>
          </a:bodyPr>
          <a:lstStyle/>
          <a:p>
            <a:r>
              <a:rPr lang="ja-JP" altLang="en-US" dirty="0"/>
              <a:t>キャリブレーション実験</a:t>
            </a:r>
            <a:r>
              <a:rPr lang="en-US" altLang="ja-JP" dirty="0"/>
              <a:t>(4/4)</a:t>
            </a:r>
            <a:r>
              <a:rPr lang="ja-JP" altLang="en-US" dirty="0"/>
              <a:t>：角度ずれを利用した運動量計算</a:t>
            </a:r>
            <a:endParaRPr kumimoji="1" lang="ja-JP" altLang="en-US" dirty="0"/>
          </a:p>
        </p:txBody>
      </p:sp>
      <p:sp>
        <p:nvSpPr>
          <p:cNvPr id="3" name="スライド番号プレースホルダー 2">
            <a:extLst>
              <a:ext uri="{FF2B5EF4-FFF2-40B4-BE49-F238E27FC236}">
                <a16:creationId xmlns:a16="http://schemas.microsoft.com/office/drawing/2014/main" id="{089A7AF0-4F0D-A106-0C05-DF3B7ED5846B}"/>
              </a:ext>
            </a:extLst>
          </p:cNvPr>
          <p:cNvSpPr>
            <a:spLocks noGrp="1"/>
          </p:cNvSpPr>
          <p:nvPr>
            <p:ph type="sldNum" sz="quarter" idx="12"/>
          </p:nvPr>
        </p:nvSpPr>
        <p:spPr/>
        <p:txBody>
          <a:bodyPr/>
          <a:lstStyle/>
          <a:p>
            <a:fld id="{645619E0-BF57-4570-A385-B6EBBED8AB66}" type="slidenum">
              <a:rPr kumimoji="1" lang="ja-JP" altLang="en-US" smtClean="0"/>
              <a:t>25</a:t>
            </a:fld>
            <a:endParaRPr kumimoji="1" lang="ja-JP" altLang="en-US"/>
          </a:p>
        </p:txBody>
      </p:sp>
      <p:pic>
        <p:nvPicPr>
          <p:cNvPr id="5" name="図 4">
            <a:extLst>
              <a:ext uri="{FF2B5EF4-FFF2-40B4-BE49-F238E27FC236}">
                <a16:creationId xmlns:a16="http://schemas.microsoft.com/office/drawing/2014/main" id="{C165BA5D-2181-79FC-F7FA-B867AF5F95C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43000" y="1310326"/>
            <a:ext cx="3072394" cy="5120652"/>
          </a:xfrm>
          <a:prstGeom prst="rect">
            <a:avLst/>
          </a:prstGeom>
        </p:spPr>
      </p:pic>
      <p:pic>
        <p:nvPicPr>
          <p:cNvPr id="6" name="図 5">
            <a:extLst>
              <a:ext uri="{FF2B5EF4-FFF2-40B4-BE49-F238E27FC236}">
                <a16:creationId xmlns:a16="http://schemas.microsoft.com/office/drawing/2014/main" id="{58BD3BAA-0390-CE57-CEFC-530795D3EEF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237726" y="1310326"/>
            <a:ext cx="3072394" cy="5120652"/>
          </a:xfrm>
          <a:prstGeom prst="rect">
            <a:avLst/>
          </a:prstGeom>
        </p:spPr>
      </p:pic>
      <p:sp>
        <p:nvSpPr>
          <p:cNvPr id="9" name="テキスト ボックス 8">
            <a:extLst>
              <a:ext uri="{FF2B5EF4-FFF2-40B4-BE49-F238E27FC236}">
                <a16:creationId xmlns:a16="http://schemas.microsoft.com/office/drawing/2014/main" id="{F2C8BF91-78CE-E7C5-1AD6-95397B527E82}"/>
              </a:ext>
            </a:extLst>
          </p:cNvPr>
          <p:cNvSpPr txBox="1"/>
          <p:nvPr/>
        </p:nvSpPr>
        <p:spPr>
          <a:xfrm>
            <a:off x="7332452" y="1830289"/>
            <a:ext cx="3374457" cy="584775"/>
          </a:xfrm>
          <a:prstGeom prst="rect">
            <a:avLst/>
          </a:prstGeom>
          <a:noFill/>
        </p:spPr>
        <p:txBody>
          <a:bodyPr wrap="square" rtlCol="0">
            <a:spAutoFit/>
          </a:bodyPr>
          <a:lstStyle/>
          <a:p>
            <a:r>
              <a:rPr lang="en-US" altLang="ja-JP" sz="1600" dirty="0"/>
              <a:t>20,30MeV</a:t>
            </a:r>
            <a:r>
              <a:rPr lang="ja-JP" altLang="en-US" sz="1600" dirty="0"/>
              <a:t>の入射ビームに対しての</a:t>
            </a:r>
            <a:endParaRPr lang="en-US" altLang="ja-JP" sz="1600" dirty="0"/>
          </a:p>
          <a:p>
            <a:r>
              <a:rPr lang="ja-JP" altLang="en-US" sz="1600" dirty="0"/>
              <a:t>運動量分解能を</a:t>
            </a:r>
            <a:r>
              <a:rPr lang="en-US" altLang="ja-JP" sz="1600" dirty="0" err="1"/>
              <a:t>x,y</a:t>
            </a:r>
            <a:r>
              <a:rPr lang="ja-JP" altLang="en-US" sz="1600" dirty="0"/>
              <a:t>方向で計算した</a:t>
            </a:r>
          </a:p>
        </p:txBody>
      </p:sp>
      <p:sp>
        <p:nvSpPr>
          <p:cNvPr id="11" name="テキスト ボックス 10">
            <a:extLst>
              <a:ext uri="{FF2B5EF4-FFF2-40B4-BE49-F238E27FC236}">
                <a16:creationId xmlns:a16="http://schemas.microsoft.com/office/drawing/2014/main" id="{C1DD28F8-D6E6-34CA-F91F-BBA41767C462}"/>
              </a:ext>
            </a:extLst>
          </p:cNvPr>
          <p:cNvSpPr txBox="1"/>
          <p:nvPr/>
        </p:nvSpPr>
        <p:spPr>
          <a:xfrm>
            <a:off x="7332452" y="2539041"/>
            <a:ext cx="2980303" cy="276999"/>
          </a:xfrm>
          <a:prstGeom prst="rect">
            <a:avLst/>
          </a:prstGeom>
          <a:noFill/>
        </p:spPr>
        <p:txBody>
          <a:bodyPr wrap="none" rtlCol="0">
            <a:spAutoFit/>
          </a:bodyPr>
          <a:lstStyle/>
          <a:p>
            <a:r>
              <a:rPr lang="ja-JP" altLang="en-US" sz="1200" dirty="0"/>
              <a:t>入射ビームの運動量のばらつきは十分に小さい</a:t>
            </a:r>
          </a:p>
        </p:txBody>
      </p:sp>
      <p:sp>
        <p:nvSpPr>
          <p:cNvPr id="12" name="テキスト ボックス 11">
            <a:extLst>
              <a:ext uri="{FF2B5EF4-FFF2-40B4-BE49-F238E27FC236}">
                <a16:creationId xmlns:a16="http://schemas.microsoft.com/office/drawing/2014/main" id="{F81E06F1-D9E3-E4FD-5C1B-7717F0F5C7EA}"/>
              </a:ext>
            </a:extLst>
          </p:cNvPr>
          <p:cNvSpPr txBox="1"/>
          <p:nvPr/>
        </p:nvSpPr>
        <p:spPr>
          <a:xfrm>
            <a:off x="7388029" y="3429001"/>
            <a:ext cx="3263302" cy="584775"/>
          </a:xfrm>
          <a:prstGeom prst="rect">
            <a:avLst/>
          </a:prstGeom>
          <a:noFill/>
        </p:spPr>
        <p:txBody>
          <a:bodyPr wrap="square" rtlCol="0">
            <a:spAutoFit/>
          </a:bodyPr>
          <a:lstStyle/>
          <a:p>
            <a:r>
              <a:rPr lang="ja-JP" altLang="en-US" sz="1600" dirty="0"/>
              <a:t>入射角度が大きくなると同じはずの</a:t>
            </a:r>
            <a:r>
              <a:rPr lang="en-US" altLang="ja-JP" sz="1600" dirty="0" err="1"/>
              <a:t>x,y</a:t>
            </a:r>
            <a:r>
              <a:rPr lang="ja-JP" altLang="en-US" sz="1600" dirty="0"/>
              <a:t>方向の分布が異なってくる</a:t>
            </a:r>
          </a:p>
        </p:txBody>
      </p:sp>
      <mc:AlternateContent xmlns:mc="http://schemas.openxmlformats.org/markup-compatibility/2006">
        <mc:Choice xmlns:a14="http://schemas.microsoft.com/office/drawing/2010/main" Requires="a14">
          <p:sp>
            <p:nvSpPr>
              <p:cNvPr id="13" name="テキスト ボックス 12">
                <a:extLst>
                  <a:ext uri="{FF2B5EF4-FFF2-40B4-BE49-F238E27FC236}">
                    <a16:creationId xmlns:a16="http://schemas.microsoft.com/office/drawing/2014/main" id="{CE7A0ADC-64A9-C482-AFD3-1CB8C82B839A}"/>
                  </a:ext>
                </a:extLst>
              </p:cNvPr>
              <p:cNvSpPr txBox="1"/>
              <p:nvPr/>
            </p:nvSpPr>
            <p:spPr>
              <a:xfrm>
                <a:off x="7441148" y="4538730"/>
                <a:ext cx="3021706" cy="646331"/>
              </a:xfrm>
              <a:prstGeom prst="rect">
                <a:avLst/>
              </a:prstGeom>
              <a:noFill/>
            </p:spPr>
            <p:txBody>
              <a:bodyPr wrap="square" rtlCol="0">
                <a:spAutoFit/>
              </a:bodyPr>
              <a:lstStyle/>
              <a:p>
                <a:r>
                  <a:rPr lang="en-US" altLang="ja-JP" dirty="0"/>
                  <a:t>0deg</a:t>
                </a:r>
                <a:r>
                  <a:rPr lang="ja-JP" altLang="en-US" dirty="0"/>
                  <a:t>入射においては</a:t>
                </a:r>
                <a:endParaRPr lang="en-US" altLang="ja-JP" dirty="0"/>
              </a:p>
              <a:p>
                <a14:m>
                  <m:oMath xmlns:m="http://schemas.openxmlformats.org/officeDocument/2006/math">
                    <m:r>
                      <m:rPr>
                        <m:sty m:val="p"/>
                      </m:rPr>
                      <a:rPr lang="en-US" altLang="ja-JP">
                        <a:latin typeface="Cambria Math" panose="02040503050406030204" pitchFamily="18" charset="0"/>
                      </a:rPr>
                      <m:t>Δ</m:t>
                    </m:r>
                    <m:r>
                      <a:rPr lang="en-US" altLang="ja-JP" i="1">
                        <a:latin typeface="Cambria Math" panose="02040503050406030204" pitchFamily="18" charset="0"/>
                      </a:rPr>
                      <m:t>𝑝</m:t>
                    </m:r>
                    <m:r>
                      <a:rPr lang="en-US" altLang="ja-JP" i="1">
                        <a:latin typeface="Cambria Math" panose="02040503050406030204" pitchFamily="18" charset="0"/>
                      </a:rPr>
                      <m:t>/</m:t>
                    </m:r>
                    <m:r>
                      <a:rPr lang="en-US" altLang="ja-JP" i="1">
                        <a:latin typeface="Cambria Math" panose="02040503050406030204" pitchFamily="18" charset="0"/>
                      </a:rPr>
                      <m:t>𝑝</m:t>
                    </m:r>
                    <m:r>
                      <a:rPr lang="en-US" altLang="ja-JP" i="1">
                        <a:latin typeface="Cambria Math" panose="02040503050406030204" pitchFamily="18" charset="0"/>
                        <a:ea typeface="Cambria Math" panose="02040503050406030204" pitchFamily="18" charset="0"/>
                      </a:rPr>
                      <m:t>≈0.25</m:t>
                    </m:r>
                  </m:oMath>
                </a14:m>
                <a:r>
                  <a:rPr lang="ja-JP" altLang="en-US" dirty="0"/>
                  <a:t>ほどであった</a:t>
                </a:r>
              </a:p>
            </p:txBody>
          </p:sp>
        </mc:Choice>
        <mc:Fallback>
          <p:sp>
            <p:nvSpPr>
              <p:cNvPr id="13" name="テキスト ボックス 12">
                <a:extLst>
                  <a:ext uri="{FF2B5EF4-FFF2-40B4-BE49-F238E27FC236}">
                    <a16:creationId xmlns:a16="http://schemas.microsoft.com/office/drawing/2014/main" id="{CE7A0ADC-64A9-C482-AFD3-1CB8C82B839A}"/>
                  </a:ext>
                </a:extLst>
              </p:cNvPr>
              <p:cNvSpPr txBox="1">
                <a:spLocks noRot="1" noChangeAspect="1" noMove="1" noResize="1" noEditPoints="1" noAdjustHandles="1" noChangeArrowheads="1" noChangeShapeType="1" noTextEdit="1"/>
              </p:cNvSpPr>
              <p:nvPr/>
            </p:nvSpPr>
            <p:spPr>
              <a:xfrm>
                <a:off x="7441148" y="4538730"/>
                <a:ext cx="3021706" cy="646331"/>
              </a:xfrm>
              <a:prstGeom prst="rect">
                <a:avLst/>
              </a:prstGeom>
              <a:blipFill>
                <a:blip r:embed="rId5"/>
                <a:stretch>
                  <a:fillRect l="-2101" t="-3846" b="-13462"/>
                </a:stretch>
              </a:blipFill>
            </p:spPr>
            <p:txBody>
              <a:bodyPr/>
              <a:lstStyle/>
              <a:p>
                <a:r>
                  <a:rPr lang="ja-JP" altLang="en-US">
                    <a:noFill/>
                  </a:rPr>
                  <a:t> </a:t>
                </a:r>
              </a:p>
            </p:txBody>
          </p:sp>
        </mc:Fallback>
      </mc:AlternateContent>
      <p:sp>
        <p:nvSpPr>
          <p:cNvPr id="14" name="テキスト ボックス 13">
            <a:extLst>
              <a:ext uri="{FF2B5EF4-FFF2-40B4-BE49-F238E27FC236}">
                <a16:creationId xmlns:a16="http://schemas.microsoft.com/office/drawing/2014/main" id="{4DA891E8-A1A0-C2E3-6CFB-D6E91A879C3C}"/>
              </a:ext>
            </a:extLst>
          </p:cNvPr>
          <p:cNvSpPr txBox="1"/>
          <p:nvPr/>
        </p:nvSpPr>
        <p:spPr>
          <a:xfrm>
            <a:off x="7901332" y="3978477"/>
            <a:ext cx="2634054" cy="307777"/>
          </a:xfrm>
          <a:prstGeom prst="rect">
            <a:avLst/>
          </a:prstGeom>
          <a:noFill/>
        </p:spPr>
        <p:txBody>
          <a:bodyPr wrap="none" rtlCol="0">
            <a:spAutoFit/>
          </a:bodyPr>
          <a:lstStyle/>
          <a:p>
            <a:r>
              <a:rPr lang="ja-JP" altLang="en-US" sz="1400" dirty="0"/>
              <a:t>→考慮できていない誤差の可能性</a:t>
            </a:r>
            <a:endParaRPr lang="en-US" altLang="ja-JP" sz="1400" dirty="0"/>
          </a:p>
        </p:txBody>
      </p:sp>
      <p:sp>
        <p:nvSpPr>
          <p:cNvPr id="15" name="テキスト ボックス 14">
            <a:extLst>
              <a:ext uri="{FF2B5EF4-FFF2-40B4-BE49-F238E27FC236}">
                <a16:creationId xmlns:a16="http://schemas.microsoft.com/office/drawing/2014/main" id="{D1FCA1FF-4C04-6D47-429E-D8CE7B37E1A5}"/>
              </a:ext>
            </a:extLst>
          </p:cNvPr>
          <p:cNvSpPr txBox="1"/>
          <p:nvPr/>
        </p:nvSpPr>
        <p:spPr>
          <a:xfrm>
            <a:off x="7941890" y="5235841"/>
            <a:ext cx="2813078" cy="307777"/>
          </a:xfrm>
          <a:prstGeom prst="rect">
            <a:avLst/>
          </a:prstGeom>
          <a:noFill/>
        </p:spPr>
        <p:txBody>
          <a:bodyPr wrap="none" rtlCol="0">
            <a:spAutoFit/>
          </a:bodyPr>
          <a:lstStyle/>
          <a:p>
            <a:r>
              <a:rPr lang="ja-JP" altLang="en-US" sz="1400" dirty="0"/>
              <a:t>→</a:t>
            </a:r>
            <a:r>
              <a:rPr lang="en-US" altLang="ja-JP" sz="1400" dirty="0"/>
              <a:t>40MeV,50MeV</a:t>
            </a:r>
            <a:r>
              <a:rPr lang="ja-JP" altLang="en-US" sz="1400" dirty="0"/>
              <a:t>でも解析を進める</a:t>
            </a:r>
          </a:p>
        </p:txBody>
      </p:sp>
      <p:sp>
        <p:nvSpPr>
          <p:cNvPr id="4" name="テキスト ボックス 3">
            <a:extLst>
              <a:ext uri="{FF2B5EF4-FFF2-40B4-BE49-F238E27FC236}">
                <a16:creationId xmlns:a16="http://schemas.microsoft.com/office/drawing/2014/main" id="{A969E8D5-B54F-7F58-CAB9-83E2204E79A6}"/>
              </a:ext>
            </a:extLst>
          </p:cNvPr>
          <p:cNvSpPr txBox="1"/>
          <p:nvPr/>
        </p:nvSpPr>
        <p:spPr>
          <a:xfrm>
            <a:off x="7622938" y="6168241"/>
            <a:ext cx="4144083" cy="369332"/>
          </a:xfrm>
          <a:prstGeom prst="rect">
            <a:avLst/>
          </a:prstGeom>
          <a:noFill/>
        </p:spPr>
        <p:txBody>
          <a:bodyPr wrap="none" rtlCol="0">
            <a:spAutoFit/>
          </a:bodyPr>
          <a:lstStyle/>
          <a:p>
            <a:r>
              <a:rPr kumimoji="1" lang="ja-JP" altLang="en-US"/>
              <a:t>→</a:t>
            </a:r>
            <a:r>
              <a:rPr kumimoji="1" lang="en-US" altLang="ja-JP" dirty="0"/>
              <a:t>0deg</a:t>
            </a:r>
            <a:r>
              <a:rPr kumimoji="1" lang="ja-JP" altLang="en-US"/>
              <a:t>でエネルギーにフィットした関数を作る</a:t>
            </a:r>
          </a:p>
        </p:txBody>
      </p:sp>
      <p:sp>
        <p:nvSpPr>
          <p:cNvPr id="7" name="テキスト ボックス 6">
            <a:extLst>
              <a:ext uri="{FF2B5EF4-FFF2-40B4-BE49-F238E27FC236}">
                <a16:creationId xmlns:a16="http://schemas.microsoft.com/office/drawing/2014/main" id="{EF92974C-19EF-0A3F-479F-F3AB4BAAB6B7}"/>
              </a:ext>
            </a:extLst>
          </p:cNvPr>
          <p:cNvSpPr txBox="1"/>
          <p:nvPr/>
        </p:nvSpPr>
        <p:spPr>
          <a:xfrm>
            <a:off x="7660882" y="6495940"/>
            <a:ext cx="3046027" cy="369332"/>
          </a:xfrm>
          <a:prstGeom prst="rect">
            <a:avLst/>
          </a:prstGeom>
          <a:noFill/>
        </p:spPr>
        <p:txBody>
          <a:bodyPr wrap="none" rtlCol="0">
            <a:spAutoFit/>
          </a:bodyPr>
          <a:lstStyle/>
          <a:p>
            <a:r>
              <a:rPr kumimoji="1" lang="en-US" altLang="ja-JP" dirty="0"/>
              <a:t>45deg</a:t>
            </a:r>
            <a:r>
              <a:rPr kumimoji="1" lang="ja-JP" altLang="en-US"/>
              <a:t>とかはおかしくなるのできる</a:t>
            </a:r>
          </a:p>
        </p:txBody>
      </p:sp>
    </p:spTree>
    <p:extLst>
      <p:ext uri="{BB962C8B-B14F-4D97-AF65-F5344CB8AC3E}">
        <p14:creationId xmlns:p14="http://schemas.microsoft.com/office/powerpoint/2010/main" val="2645742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675C0-4E8A-C8E9-5215-D2B7360785A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0D303DF-03F9-3D0C-4AD3-504408EB565D}"/>
              </a:ext>
            </a:extLst>
          </p:cNvPr>
          <p:cNvSpPr>
            <a:spLocks noGrp="1"/>
          </p:cNvSpPr>
          <p:nvPr>
            <p:ph type="title"/>
          </p:nvPr>
        </p:nvSpPr>
        <p:spPr/>
        <p:txBody>
          <a:bodyPr>
            <a:normAutofit/>
          </a:bodyPr>
          <a:lstStyle/>
          <a:p>
            <a:r>
              <a:rPr lang="en-US" altLang="ja-JP" dirty="0"/>
              <a:t>Calibration experiment</a:t>
            </a:r>
            <a:endParaRPr kumimoji="1" lang="ja-JP" altLang="en-US" dirty="0"/>
          </a:p>
        </p:txBody>
      </p:sp>
      <p:sp>
        <p:nvSpPr>
          <p:cNvPr id="16" name="スライド番号プレースホルダー 2">
            <a:extLst>
              <a:ext uri="{FF2B5EF4-FFF2-40B4-BE49-F238E27FC236}">
                <a16:creationId xmlns:a16="http://schemas.microsoft.com/office/drawing/2014/main" id="{02ACFDBA-C708-696F-4A8B-FDB05C70430A}"/>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26</a:t>
            </a:fld>
            <a:endParaRPr kumimoji="1" lang="ja-JP" altLang="en-US" dirty="0"/>
          </a:p>
        </p:txBody>
      </p:sp>
      <p:sp>
        <p:nvSpPr>
          <p:cNvPr id="9" name="テキスト ボックス 8">
            <a:extLst>
              <a:ext uri="{FF2B5EF4-FFF2-40B4-BE49-F238E27FC236}">
                <a16:creationId xmlns:a16="http://schemas.microsoft.com/office/drawing/2014/main" id="{1126EC6A-4995-8856-820C-499FB0FE5D62}"/>
              </a:ext>
            </a:extLst>
          </p:cNvPr>
          <p:cNvSpPr txBox="1"/>
          <p:nvPr/>
        </p:nvSpPr>
        <p:spPr>
          <a:xfrm>
            <a:off x="502234" y="5749241"/>
            <a:ext cx="9817111" cy="369332"/>
          </a:xfrm>
          <a:prstGeom prst="rect">
            <a:avLst/>
          </a:prstGeom>
          <a:noFill/>
        </p:spPr>
        <p:txBody>
          <a:bodyPr wrap="none" rtlCol="0">
            <a:spAutoFit/>
          </a:bodyPr>
          <a:lstStyle/>
          <a:p>
            <a:r>
              <a:rPr lang="en-US" altLang="ja-JP" dirty="0"/>
              <a:t>Emulsion stack</a:t>
            </a:r>
            <a:r>
              <a:rPr lang="ja-JP" altLang="en-US" dirty="0"/>
              <a:t>を２つ使用して</a:t>
            </a:r>
            <a:r>
              <a:rPr lang="en-US" altLang="ja-JP" dirty="0"/>
              <a:t>0,22.5deg,45deg</a:t>
            </a:r>
            <a:r>
              <a:rPr lang="ja-JP" altLang="en-US" dirty="0"/>
              <a:t>に傾けた各エネルギーの電子ビームを計</a:t>
            </a:r>
            <a:r>
              <a:rPr lang="en-US" altLang="ja-JP" dirty="0"/>
              <a:t>12</a:t>
            </a:r>
            <a:r>
              <a:rPr lang="ja-JP" altLang="en-US" dirty="0"/>
              <a:t>区画に照射する</a:t>
            </a:r>
            <a:r>
              <a:rPr lang="en-US" altLang="ja-JP" dirty="0"/>
              <a:t> </a:t>
            </a:r>
            <a:endParaRPr kumimoji="1" lang="ja-JP" altLang="en-US" dirty="0"/>
          </a:p>
        </p:txBody>
      </p:sp>
      <p:sp>
        <p:nvSpPr>
          <p:cNvPr id="10" name="テキスト ボックス 9">
            <a:extLst>
              <a:ext uri="{FF2B5EF4-FFF2-40B4-BE49-F238E27FC236}">
                <a16:creationId xmlns:a16="http://schemas.microsoft.com/office/drawing/2014/main" id="{E467D6D7-333F-3893-B64E-D642414F8746}"/>
              </a:ext>
            </a:extLst>
          </p:cNvPr>
          <p:cNvSpPr txBox="1"/>
          <p:nvPr/>
        </p:nvSpPr>
        <p:spPr>
          <a:xfrm>
            <a:off x="457200" y="3680343"/>
            <a:ext cx="4801314" cy="369332"/>
          </a:xfrm>
          <a:prstGeom prst="rect">
            <a:avLst/>
          </a:prstGeom>
          <a:noFill/>
        </p:spPr>
        <p:txBody>
          <a:bodyPr wrap="none" rtlCol="0">
            <a:spAutoFit/>
          </a:bodyPr>
          <a:lstStyle/>
          <a:p>
            <a:r>
              <a:rPr lang="en-US" altLang="ja-JP" dirty="0"/>
              <a:t>Emulsion stack</a:t>
            </a:r>
            <a:r>
              <a:rPr lang="ja-JP" altLang="en-US" dirty="0"/>
              <a:t>：</a:t>
            </a:r>
            <a:r>
              <a:rPr lang="en-US" altLang="ja-JP" dirty="0"/>
              <a:t>100 mm × 125 mm ×</a:t>
            </a:r>
            <a:r>
              <a:rPr lang="ja-JP" altLang="en-US" dirty="0"/>
              <a:t> </a:t>
            </a:r>
            <a:r>
              <a:rPr lang="en-US" altLang="ja-JP" dirty="0"/>
              <a:t>16 layers</a:t>
            </a:r>
          </a:p>
        </p:txBody>
      </p:sp>
      <p:sp>
        <p:nvSpPr>
          <p:cNvPr id="13" name="テキスト ボックス 12">
            <a:extLst>
              <a:ext uri="{FF2B5EF4-FFF2-40B4-BE49-F238E27FC236}">
                <a16:creationId xmlns:a16="http://schemas.microsoft.com/office/drawing/2014/main" id="{4D142679-4E55-3091-30FC-6245659EE82C}"/>
              </a:ext>
            </a:extLst>
          </p:cNvPr>
          <p:cNvSpPr txBox="1"/>
          <p:nvPr/>
        </p:nvSpPr>
        <p:spPr>
          <a:xfrm>
            <a:off x="457200" y="2983676"/>
            <a:ext cx="7364195" cy="369332"/>
          </a:xfrm>
          <a:prstGeom prst="rect">
            <a:avLst/>
          </a:prstGeom>
          <a:noFill/>
        </p:spPr>
        <p:txBody>
          <a:bodyPr wrap="none" rtlCol="0">
            <a:spAutoFit/>
          </a:bodyPr>
          <a:lstStyle/>
          <a:p>
            <a:r>
              <a:rPr lang="ja-JP" altLang="en-US" dirty="0"/>
              <a:t>入射粒子：</a:t>
            </a:r>
            <a:r>
              <a:rPr lang="en-US" altLang="ja-JP" dirty="0"/>
              <a:t> 20,30,40,50 MeV</a:t>
            </a:r>
            <a:r>
              <a:rPr lang="ja-JP" altLang="en-US" dirty="0"/>
              <a:t>の電子ビーム </a:t>
            </a:r>
            <a:r>
              <a:rPr lang="en-US" altLang="ja-JP" dirty="0"/>
              <a:t>by linac(</a:t>
            </a:r>
            <a:r>
              <a:rPr lang="en-US" altLang="ja-JP" dirty="0" err="1"/>
              <a:t>KAKEN,Kyoto,JAPAN</a:t>
            </a:r>
            <a:r>
              <a:rPr lang="en-US" altLang="ja-JP" dirty="0"/>
              <a:t>)</a:t>
            </a:r>
          </a:p>
        </p:txBody>
      </p:sp>
      <p:grpSp>
        <p:nvGrpSpPr>
          <p:cNvPr id="15" name="グループ化 14">
            <a:extLst>
              <a:ext uri="{FF2B5EF4-FFF2-40B4-BE49-F238E27FC236}">
                <a16:creationId xmlns:a16="http://schemas.microsoft.com/office/drawing/2014/main" id="{85AA1CF0-603B-DD70-D605-E70DD08440A3}"/>
              </a:ext>
            </a:extLst>
          </p:cNvPr>
          <p:cNvGrpSpPr/>
          <p:nvPr/>
        </p:nvGrpSpPr>
        <p:grpSpPr>
          <a:xfrm>
            <a:off x="7756480" y="2641149"/>
            <a:ext cx="4583888" cy="2923737"/>
            <a:chOff x="7656787" y="1502756"/>
            <a:chExt cx="4387958" cy="2737754"/>
          </a:xfrm>
        </p:grpSpPr>
        <p:pic>
          <p:nvPicPr>
            <p:cNvPr id="8" name="図 7" descr="カレンダー&#10;&#10;AI 生成コンテンツは誤りを含む可能性があります。">
              <a:extLst>
                <a:ext uri="{FF2B5EF4-FFF2-40B4-BE49-F238E27FC236}">
                  <a16:creationId xmlns:a16="http://schemas.microsoft.com/office/drawing/2014/main" id="{9B9D0BD3-A088-9BB6-953F-DF3D36399395}"/>
                </a:ext>
              </a:extLst>
            </p:cNvPr>
            <p:cNvPicPr>
              <a:picLocks noChangeAspect="1"/>
            </p:cNvPicPr>
            <p:nvPr/>
          </p:nvPicPr>
          <p:blipFill>
            <a:blip r:embed="rId2">
              <a:extLst>
                <a:ext uri="{28A0092B-C50C-407E-A947-70E740481C1C}">
                  <a14:useLocalDpi xmlns:a14="http://schemas.microsoft.com/office/drawing/2010/main" val="0"/>
                </a:ext>
              </a:extLst>
            </a:blip>
            <a:srcRect r="13869" b="16592"/>
            <a:stretch>
              <a:fillRect/>
            </a:stretch>
          </p:blipFill>
          <p:spPr>
            <a:xfrm>
              <a:off x="7656787" y="1825975"/>
              <a:ext cx="4158831" cy="2414535"/>
            </a:xfrm>
            <a:prstGeom prst="rect">
              <a:avLst/>
            </a:prstGeom>
          </p:spPr>
        </p:pic>
        <p:sp>
          <p:nvSpPr>
            <p:cNvPr id="14" name="テキスト ボックス 13">
              <a:extLst>
                <a:ext uri="{FF2B5EF4-FFF2-40B4-BE49-F238E27FC236}">
                  <a16:creationId xmlns:a16="http://schemas.microsoft.com/office/drawing/2014/main" id="{6FBC2236-9773-F98B-8AC6-AE3B38442474}"/>
                </a:ext>
              </a:extLst>
            </p:cNvPr>
            <p:cNvSpPr txBox="1"/>
            <p:nvPr/>
          </p:nvSpPr>
          <p:spPr>
            <a:xfrm>
              <a:off x="10443024" y="1502756"/>
              <a:ext cx="1601721" cy="369332"/>
            </a:xfrm>
            <a:prstGeom prst="rect">
              <a:avLst/>
            </a:prstGeom>
            <a:noFill/>
          </p:spPr>
          <p:txBody>
            <a:bodyPr wrap="none" rtlCol="0">
              <a:spAutoFit/>
            </a:bodyPr>
            <a:lstStyle/>
            <a:p>
              <a:r>
                <a:rPr lang="en-US" altLang="ja-JP" dirty="0"/>
                <a:t>Beam direction</a:t>
              </a:r>
              <a:endParaRPr kumimoji="1" lang="ja-JP" altLang="en-US" dirty="0"/>
            </a:p>
          </p:txBody>
        </p:sp>
      </p:grpSp>
      <p:sp>
        <p:nvSpPr>
          <p:cNvPr id="17" name="テキスト ボックス 16">
            <a:extLst>
              <a:ext uri="{FF2B5EF4-FFF2-40B4-BE49-F238E27FC236}">
                <a16:creationId xmlns:a16="http://schemas.microsoft.com/office/drawing/2014/main" id="{35CF11DD-52D5-3993-9D62-9B36FFD100E8}"/>
              </a:ext>
            </a:extLst>
          </p:cNvPr>
          <p:cNvSpPr txBox="1"/>
          <p:nvPr/>
        </p:nvSpPr>
        <p:spPr>
          <a:xfrm>
            <a:off x="1083370" y="4106072"/>
            <a:ext cx="4442242" cy="369332"/>
          </a:xfrm>
          <a:prstGeom prst="rect">
            <a:avLst/>
          </a:prstGeom>
          <a:noFill/>
        </p:spPr>
        <p:txBody>
          <a:bodyPr wrap="none" rtlCol="0">
            <a:spAutoFit/>
          </a:bodyPr>
          <a:lstStyle/>
          <a:p>
            <a:r>
              <a:rPr kumimoji="1" lang="ja-JP" altLang="en-US" dirty="0"/>
              <a:t>→</a:t>
            </a:r>
            <a:r>
              <a:rPr lang="en-US" altLang="ja-JP" dirty="0"/>
              <a:t> 35 mm</a:t>
            </a:r>
            <a:r>
              <a:rPr lang="ja-JP" altLang="en-US" dirty="0"/>
              <a:t>四方の範囲で</a:t>
            </a:r>
            <a:r>
              <a:rPr kumimoji="1" lang="ja-JP" altLang="en-US" dirty="0"/>
              <a:t>６つ</a:t>
            </a:r>
            <a:r>
              <a:rPr lang="ja-JP" altLang="en-US" dirty="0"/>
              <a:t>に区分けして使う</a:t>
            </a:r>
            <a:endParaRPr kumimoji="1" lang="ja-JP" altLang="en-US" dirty="0"/>
          </a:p>
        </p:txBody>
      </p:sp>
      <p:sp>
        <p:nvSpPr>
          <p:cNvPr id="27" name="テキスト ボックス 26">
            <a:extLst>
              <a:ext uri="{FF2B5EF4-FFF2-40B4-BE49-F238E27FC236}">
                <a16:creationId xmlns:a16="http://schemas.microsoft.com/office/drawing/2014/main" id="{6F0FB9E2-0036-ECE0-D9EC-E23C60C28F5F}"/>
              </a:ext>
            </a:extLst>
          </p:cNvPr>
          <p:cNvSpPr txBox="1"/>
          <p:nvPr/>
        </p:nvSpPr>
        <p:spPr>
          <a:xfrm>
            <a:off x="685953" y="1177429"/>
            <a:ext cx="3533340" cy="369332"/>
          </a:xfrm>
          <a:prstGeom prst="rect">
            <a:avLst/>
          </a:prstGeom>
          <a:noFill/>
        </p:spPr>
        <p:txBody>
          <a:bodyPr wrap="none" rtlCol="0">
            <a:spAutoFit/>
          </a:bodyPr>
          <a:lstStyle/>
          <a:p>
            <a:r>
              <a:rPr kumimoji="1" lang="ja-JP" altLang="en-US" dirty="0"/>
              <a:t>プラズマから発生する</a:t>
            </a:r>
            <a:r>
              <a:rPr kumimoji="1" lang="en-US" altLang="ja-JP" dirty="0"/>
              <a:t>γ</a:t>
            </a:r>
            <a:r>
              <a:rPr kumimoji="1" lang="ja-JP" altLang="en-US" dirty="0"/>
              <a:t>線は数十</a:t>
            </a:r>
            <a:r>
              <a:rPr kumimoji="1" lang="en-US" altLang="ja-JP" dirty="0"/>
              <a:t>MeV</a:t>
            </a:r>
            <a:endParaRPr kumimoji="1" lang="ja-JP" altLang="en-US" dirty="0"/>
          </a:p>
        </p:txBody>
      </p:sp>
      <p:sp>
        <p:nvSpPr>
          <p:cNvPr id="28" name="テキスト ボックス 27">
            <a:extLst>
              <a:ext uri="{FF2B5EF4-FFF2-40B4-BE49-F238E27FC236}">
                <a16:creationId xmlns:a16="http://schemas.microsoft.com/office/drawing/2014/main" id="{5FA921FF-1B9E-23BE-94D1-2683826B3767}"/>
              </a:ext>
            </a:extLst>
          </p:cNvPr>
          <p:cNvSpPr txBox="1"/>
          <p:nvPr/>
        </p:nvSpPr>
        <p:spPr>
          <a:xfrm>
            <a:off x="682106" y="1634154"/>
            <a:ext cx="7074373" cy="369332"/>
          </a:xfrm>
          <a:prstGeom prst="rect">
            <a:avLst/>
          </a:prstGeom>
          <a:noFill/>
        </p:spPr>
        <p:txBody>
          <a:bodyPr wrap="none" rtlCol="0">
            <a:spAutoFit/>
          </a:bodyPr>
          <a:lstStyle/>
          <a:p>
            <a:r>
              <a:rPr kumimoji="1" lang="en-US" altLang="ja-JP" dirty="0"/>
              <a:t>Emulsion</a:t>
            </a:r>
            <a:r>
              <a:rPr kumimoji="1" lang="ja-JP" altLang="en-US" dirty="0"/>
              <a:t>は高エネルギーの観測で使われるためこの領域の性能がわからない</a:t>
            </a:r>
          </a:p>
        </p:txBody>
      </p:sp>
      <p:sp>
        <p:nvSpPr>
          <p:cNvPr id="29" name="テキスト ボックス 28">
            <a:extLst>
              <a:ext uri="{FF2B5EF4-FFF2-40B4-BE49-F238E27FC236}">
                <a16:creationId xmlns:a16="http://schemas.microsoft.com/office/drawing/2014/main" id="{2AA56DE1-D135-F01D-4B27-C65F4D576D4F}"/>
              </a:ext>
            </a:extLst>
          </p:cNvPr>
          <p:cNvSpPr txBox="1"/>
          <p:nvPr/>
        </p:nvSpPr>
        <p:spPr>
          <a:xfrm>
            <a:off x="865374" y="2143866"/>
            <a:ext cx="8258030" cy="369332"/>
          </a:xfrm>
          <a:prstGeom prst="rect">
            <a:avLst/>
          </a:prstGeom>
          <a:noFill/>
        </p:spPr>
        <p:txBody>
          <a:bodyPr wrap="none" rtlCol="0">
            <a:spAutoFit/>
          </a:bodyPr>
          <a:lstStyle/>
          <a:p>
            <a:r>
              <a:rPr kumimoji="1" lang="ja-JP" altLang="en-US" dirty="0"/>
              <a:t>→一定エネルギーの電子を入射させて</a:t>
            </a:r>
            <a:r>
              <a:rPr kumimoji="1" lang="en-US" altLang="ja-JP" dirty="0"/>
              <a:t>efficiency</a:t>
            </a:r>
            <a:r>
              <a:rPr kumimoji="1" lang="ja-JP" altLang="en-US" dirty="0"/>
              <a:t>と運動量分解能を測定する必要がある</a:t>
            </a:r>
          </a:p>
        </p:txBody>
      </p:sp>
      <p:sp>
        <p:nvSpPr>
          <p:cNvPr id="30" name="左中かっこ 29">
            <a:extLst>
              <a:ext uri="{FF2B5EF4-FFF2-40B4-BE49-F238E27FC236}">
                <a16:creationId xmlns:a16="http://schemas.microsoft.com/office/drawing/2014/main" id="{745D209E-8C98-BF07-7DD8-DEF1658AF704}"/>
              </a:ext>
            </a:extLst>
          </p:cNvPr>
          <p:cNvSpPr/>
          <p:nvPr/>
        </p:nvSpPr>
        <p:spPr>
          <a:xfrm>
            <a:off x="523940" y="1138944"/>
            <a:ext cx="224907" cy="857193"/>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pic>
        <p:nvPicPr>
          <p:cNvPr id="31" name="図 30" descr="グラフ, 折れ線グラフ&#10;&#10;AI 生成コンテンツは誤りを含む可能性があります。">
            <a:extLst>
              <a:ext uri="{FF2B5EF4-FFF2-40B4-BE49-F238E27FC236}">
                <a16:creationId xmlns:a16="http://schemas.microsoft.com/office/drawing/2014/main" id="{D550B20A-7E02-B38D-5A10-D9D8521533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8920" y="963344"/>
            <a:ext cx="2637994" cy="1677805"/>
          </a:xfrm>
          <a:prstGeom prst="rect">
            <a:avLst/>
          </a:prstGeom>
        </p:spPr>
      </p:pic>
    </p:spTree>
    <p:extLst>
      <p:ext uri="{BB962C8B-B14F-4D97-AF65-F5344CB8AC3E}">
        <p14:creationId xmlns:p14="http://schemas.microsoft.com/office/powerpoint/2010/main" val="998666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BE29BC-BA3F-FADA-F1DB-E3F959DD9B0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59E0A79-2E1B-F6A9-1EE6-9DBBA2BA4B68}"/>
              </a:ext>
            </a:extLst>
          </p:cNvPr>
          <p:cNvSpPr>
            <a:spLocks noGrp="1"/>
          </p:cNvSpPr>
          <p:nvPr>
            <p:ph type="title"/>
          </p:nvPr>
        </p:nvSpPr>
        <p:spPr/>
        <p:txBody>
          <a:bodyPr/>
          <a:lstStyle/>
          <a:p>
            <a:r>
              <a:rPr kumimoji="1" lang="en-US" altLang="ja-JP" dirty="0"/>
              <a:t>Calculate efficiency</a:t>
            </a:r>
            <a:endParaRPr kumimoji="1" lang="ja-JP" altLang="en-US" dirty="0"/>
          </a:p>
        </p:txBody>
      </p:sp>
      <p:sp>
        <p:nvSpPr>
          <p:cNvPr id="16" name="スライド番号プレースホルダー 2">
            <a:extLst>
              <a:ext uri="{FF2B5EF4-FFF2-40B4-BE49-F238E27FC236}">
                <a16:creationId xmlns:a16="http://schemas.microsoft.com/office/drawing/2014/main" id="{1D89BA74-ABD7-D85E-B7E5-E31166E8E0B4}"/>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27</a:t>
            </a:fld>
            <a:endParaRPr kumimoji="1" lang="ja-JP" altLang="en-US" dirty="0"/>
          </a:p>
        </p:txBody>
      </p:sp>
      <p:sp>
        <p:nvSpPr>
          <p:cNvPr id="5" name="テキスト ボックス 4">
            <a:extLst>
              <a:ext uri="{FF2B5EF4-FFF2-40B4-BE49-F238E27FC236}">
                <a16:creationId xmlns:a16="http://schemas.microsoft.com/office/drawing/2014/main" id="{0FF9ABC1-CCD7-A28A-AD9B-CBE11A08FB6E}"/>
              </a:ext>
            </a:extLst>
          </p:cNvPr>
          <p:cNvSpPr txBox="1"/>
          <p:nvPr/>
        </p:nvSpPr>
        <p:spPr>
          <a:xfrm>
            <a:off x="5413731" y="4190226"/>
            <a:ext cx="4594528" cy="707886"/>
          </a:xfrm>
          <a:prstGeom prst="rect">
            <a:avLst/>
          </a:prstGeom>
          <a:noFill/>
        </p:spPr>
        <p:txBody>
          <a:bodyPr wrap="none" rtlCol="0">
            <a:spAutoFit/>
          </a:bodyPr>
          <a:lstStyle/>
          <a:p>
            <a:r>
              <a:rPr kumimoji="1" lang="ja-JP" altLang="en-US" sz="2000" dirty="0"/>
              <a:t>→エネルギーが小さいほど、角度がきついほど</a:t>
            </a:r>
            <a:endParaRPr kumimoji="1" lang="en-US" altLang="ja-JP" sz="2000" dirty="0"/>
          </a:p>
          <a:p>
            <a:r>
              <a:rPr lang="ja-JP" altLang="en-US" sz="2000" dirty="0"/>
              <a:t>　  </a:t>
            </a:r>
            <a:r>
              <a:rPr kumimoji="1" lang="en-US" altLang="ja-JP" sz="2000" dirty="0"/>
              <a:t>efficiency</a:t>
            </a:r>
            <a:r>
              <a:rPr kumimoji="1" lang="ja-JP" altLang="en-US" sz="2000" dirty="0"/>
              <a:t>は低くなる傾向がある</a:t>
            </a:r>
            <a:endParaRPr kumimoji="1" lang="en-US" altLang="ja-JP" sz="2000" dirty="0"/>
          </a:p>
        </p:txBody>
      </p:sp>
      <p:pic>
        <p:nvPicPr>
          <p:cNvPr id="8" name="図 7">
            <a:extLst>
              <a:ext uri="{FF2B5EF4-FFF2-40B4-BE49-F238E27FC236}">
                <a16:creationId xmlns:a16="http://schemas.microsoft.com/office/drawing/2014/main" id="{BB9FA353-0599-3AAB-94A5-E743AE7B0F6C}"/>
              </a:ext>
            </a:extLst>
          </p:cNvPr>
          <p:cNvPicPr>
            <a:picLocks noChangeAspect="1"/>
          </p:cNvPicPr>
          <p:nvPr/>
        </p:nvPicPr>
        <p:blipFill>
          <a:blip r:embed="rId2">
            <a:extLst>
              <a:ext uri="{28A0092B-C50C-407E-A947-70E740481C1C}">
                <a14:useLocalDpi xmlns:a14="http://schemas.microsoft.com/office/drawing/2010/main" val="0"/>
              </a:ext>
            </a:extLst>
          </a:blip>
          <a:srcRect r="6950"/>
          <a:stretch>
            <a:fillRect/>
          </a:stretch>
        </p:blipFill>
        <p:spPr>
          <a:xfrm>
            <a:off x="403895" y="2547797"/>
            <a:ext cx="4574505" cy="3539188"/>
          </a:xfrm>
          <a:prstGeom prst="rect">
            <a:avLst/>
          </a:prstGeom>
        </p:spPr>
      </p:pic>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CC80CC54-847A-4668-40CD-8519CD4443F7}"/>
                  </a:ext>
                </a:extLst>
              </p:cNvPr>
              <p:cNvSpPr txBox="1"/>
              <p:nvPr/>
            </p:nvSpPr>
            <p:spPr>
              <a:xfrm>
                <a:off x="624966" y="1345579"/>
                <a:ext cx="10728834" cy="9330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ja-JP" sz="2800" i="1" smtClean="0">
                              <a:latin typeface="Cambria Math" panose="02040503050406030204" pitchFamily="18" charset="0"/>
                            </a:rPr>
                          </m:ctrlPr>
                        </m:sSubPr>
                        <m:e>
                          <m:r>
                            <m:rPr>
                              <m:sty m:val="p"/>
                            </m:rPr>
                            <a:rPr lang="en-US" altLang="ja-JP" sz="2800">
                              <a:latin typeface="Cambria Math" panose="02040503050406030204" pitchFamily="18" charset="0"/>
                            </a:rPr>
                            <m:t>Efficiency</m:t>
                          </m:r>
                        </m:e>
                        <m:sub>
                          <m:r>
                            <a:rPr lang="en-US" altLang="ja-JP" sz="2800" i="1">
                              <a:latin typeface="Cambria Math" panose="02040503050406030204" pitchFamily="18" charset="0"/>
                            </a:rPr>
                            <m:t>(</m:t>
                          </m:r>
                          <m:r>
                            <a:rPr lang="en-US" altLang="ja-JP" sz="2800" b="0" i="1" smtClean="0">
                              <a:latin typeface="Cambria Math" panose="02040503050406030204" pitchFamily="18" charset="0"/>
                            </a:rPr>
                            <m:t>𝑖</m:t>
                          </m:r>
                          <m:r>
                            <a:rPr lang="en-US" altLang="ja-JP" sz="2800" b="0" i="0" smtClean="0">
                              <a:latin typeface="Cambria Math" panose="02040503050406030204" pitchFamily="18" charset="0"/>
                            </a:rPr>
                            <m:t> </m:t>
                          </m:r>
                          <m:r>
                            <m:rPr>
                              <m:sty m:val="p"/>
                            </m:rPr>
                            <a:rPr lang="en-US" altLang="ja-JP" sz="2800" b="0" i="0" smtClean="0">
                              <a:latin typeface="Cambria Math" panose="02040503050406030204" pitchFamily="18" charset="0"/>
                            </a:rPr>
                            <m:t>th</m:t>
                          </m:r>
                          <m:r>
                            <a:rPr lang="en-US" altLang="ja-JP" sz="2800" b="0" i="0" smtClean="0">
                              <a:latin typeface="Cambria Math" panose="02040503050406030204" pitchFamily="18" charset="0"/>
                            </a:rPr>
                            <m:t> </m:t>
                          </m:r>
                          <m:r>
                            <m:rPr>
                              <m:sty m:val="p"/>
                            </m:rPr>
                            <a:rPr lang="en-US" altLang="ja-JP" sz="2800" i="0">
                              <a:latin typeface="Cambria Math" panose="02040503050406030204" pitchFamily="18" charset="0"/>
                            </a:rPr>
                            <m:t>layer</m:t>
                          </m:r>
                          <m:r>
                            <a:rPr lang="en-US" altLang="ja-JP" sz="2800" i="1">
                              <a:latin typeface="Cambria Math" panose="02040503050406030204" pitchFamily="18" charset="0"/>
                            </a:rPr>
                            <m:t>)</m:t>
                          </m:r>
                        </m:sub>
                      </m:sSub>
                      <m:r>
                        <a:rPr lang="en-US" altLang="ja-JP" sz="2800" i="1">
                          <a:latin typeface="Cambria Math" panose="02040503050406030204" pitchFamily="18" charset="0"/>
                        </a:rPr>
                        <m:t> =</m:t>
                      </m:r>
                      <m:f>
                        <m:fPr>
                          <m:ctrlPr>
                            <a:rPr lang="en-US" altLang="ja-JP" sz="2000" b="0" i="1" smtClean="0">
                              <a:latin typeface="Cambria Math" panose="02040503050406030204" pitchFamily="18" charset="0"/>
                            </a:rPr>
                          </m:ctrlPr>
                        </m:fPr>
                        <m:num>
                          <m:r>
                            <m:rPr>
                              <m:sty m:val="p"/>
                            </m:rPr>
                            <a:rPr lang="en-US" altLang="ja-JP" sz="2000">
                              <a:latin typeface="Cambria Math" panose="02040503050406030204" pitchFamily="18" charset="0"/>
                            </a:rPr>
                            <m:t>Numbe</m:t>
                          </m:r>
                          <m:r>
                            <m:rPr>
                              <m:sty m:val="p"/>
                            </m:rPr>
                            <a:rPr lang="en-US" altLang="ja-JP" sz="2000" b="0" i="0" smtClean="0">
                              <a:latin typeface="Cambria Math" panose="02040503050406030204" pitchFamily="18" charset="0"/>
                            </a:rPr>
                            <m:t>r</m:t>
                          </m:r>
                          <m:r>
                            <a:rPr lang="en-US" altLang="ja-JP" sz="2000" b="0" i="0" smtClean="0">
                              <a:latin typeface="Cambria Math" panose="02040503050406030204" pitchFamily="18" charset="0"/>
                            </a:rPr>
                            <m:t> </m:t>
                          </m:r>
                          <m:r>
                            <m:rPr>
                              <m:sty m:val="p"/>
                            </m:rPr>
                            <a:rPr lang="en-US" altLang="ja-JP" sz="2000">
                              <a:latin typeface="Cambria Math" panose="02040503050406030204" pitchFamily="18" charset="0"/>
                            </a:rPr>
                            <m:t>of</m:t>
                          </m:r>
                          <m:r>
                            <a:rPr lang="en-US" altLang="ja-JP" sz="2000" b="0" i="0" smtClean="0">
                              <a:latin typeface="Cambria Math" panose="02040503050406030204" pitchFamily="18" charset="0"/>
                            </a:rPr>
                            <m:t> </m:t>
                          </m:r>
                          <m:r>
                            <m:rPr>
                              <m:sty m:val="p"/>
                            </m:rPr>
                            <a:rPr lang="en-US" altLang="ja-JP" sz="2000">
                              <a:latin typeface="Cambria Math" panose="02040503050406030204" pitchFamily="18" charset="0"/>
                            </a:rPr>
                            <m:t>linked</m:t>
                          </m:r>
                          <m:r>
                            <a:rPr lang="en-US" altLang="ja-JP" sz="2000" b="0" i="0" smtClean="0">
                              <a:latin typeface="Cambria Math" panose="02040503050406030204" pitchFamily="18" charset="0"/>
                            </a:rPr>
                            <m:t> </m:t>
                          </m:r>
                          <m:r>
                            <m:rPr>
                              <m:sty m:val="p"/>
                            </m:rPr>
                            <a:rPr lang="en-US" altLang="ja-JP" sz="2000">
                              <a:latin typeface="Cambria Math" panose="02040503050406030204" pitchFamily="18" charset="0"/>
                            </a:rPr>
                            <m:t>tracks</m:t>
                          </m:r>
                          <m:r>
                            <a:rPr lang="en-US" altLang="ja-JP" sz="2000" i="1" smtClean="0">
                              <a:latin typeface="Cambria Math" panose="02040503050406030204" pitchFamily="18" charset="0"/>
                            </a:rPr>
                            <m:t> </m:t>
                          </m:r>
                          <m:r>
                            <m:rPr>
                              <m:sty m:val="p"/>
                            </m:rPr>
                            <a:rPr lang="en-US" altLang="ja-JP" sz="2000" b="0" i="0" smtClean="0">
                              <a:latin typeface="Cambria Math" panose="02040503050406030204" pitchFamily="18" charset="0"/>
                            </a:rPr>
                            <m:t>between</m:t>
                          </m:r>
                          <m:r>
                            <a:rPr lang="en-US" altLang="ja-JP" sz="2000">
                              <a:latin typeface="Cambria Math" panose="02040503050406030204" pitchFamily="18" charset="0"/>
                            </a:rPr>
                            <m:t> </m:t>
                          </m:r>
                          <m:r>
                            <m:rPr>
                              <m:sty m:val="p"/>
                            </m:rPr>
                            <a:rPr lang="en-US" altLang="ja-JP" sz="2000">
                              <a:latin typeface="Cambria Math" panose="02040503050406030204" pitchFamily="18" charset="0"/>
                            </a:rPr>
                            <m:t>the</m:t>
                          </m:r>
                          <m:r>
                            <a:rPr lang="en-US" altLang="ja-JP" sz="2000">
                              <a:latin typeface="Cambria Math" panose="02040503050406030204" pitchFamily="18" charset="0"/>
                            </a:rPr>
                            <m:t> </m:t>
                          </m:r>
                          <m:d>
                            <m:dPr>
                              <m:ctrlPr>
                                <a:rPr lang="en-US" altLang="ja-JP" sz="2000" i="1">
                                  <a:latin typeface="Cambria Math" panose="02040503050406030204" pitchFamily="18" charset="0"/>
                                </a:rPr>
                              </m:ctrlPr>
                            </m:dPr>
                            <m:e>
                              <m:r>
                                <a:rPr lang="en-US" altLang="ja-JP" sz="2000" i="1">
                                  <a:latin typeface="Cambria Math" panose="02040503050406030204" pitchFamily="18" charset="0"/>
                                </a:rPr>
                                <m:t>𝑖</m:t>
                              </m:r>
                              <m:r>
                                <a:rPr lang="en-US" altLang="ja-JP" sz="2000" i="1">
                                  <a:latin typeface="Cambria Math" panose="02040503050406030204" pitchFamily="18" charset="0"/>
                                </a:rPr>
                                <m:t>−1</m:t>
                              </m:r>
                            </m:e>
                          </m:d>
                          <m:r>
                            <a:rPr lang="en-US" altLang="ja-JP" sz="2000">
                              <a:latin typeface="Cambria Math" panose="02040503050406030204" pitchFamily="18" charset="0"/>
                            </a:rPr>
                            <m:t>, </m:t>
                          </m:r>
                          <m:r>
                            <m:rPr>
                              <m:sty m:val="p"/>
                            </m:rPr>
                            <a:rPr lang="en-US" altLang="ja-JP" sz="2000">
                              <a:latin typeface="Cambria Math" panose="02040503050406030204" pitchFamily="18" charset="0"/>
                            </a:rPr>
                            <m:t>i</m:t>
                          </m:r>
                          <m:r>
                            <a:rPr lang="en-US" altLang="ja-JP" sz="2000">
                              <a:latin typeface="Cambria Math" panose="02040503050406030204" pitchFamily="18" charset="0"/>
                            </a:rPr>
                            <m:t>, </m:t>
                          </m:r>
                          <m:r>
                            <m:rPr>
                              <m:sty m:val="p"/>
                            </m:rPr>
                            <a:rPr lang="en-US" altLang="ja-JP" sz="2000" b="0" i="0" smtClean="0">
                              <a:latin typeface="Cambria Math" panose="02040503050406030204" pitchFamily="18" charset="0"/>
                            </a:rPr>
                            <m:t>and</m:t>
                          </m:r>
                          <m:d>
                            <m:dPr>
                              <m:ctrlPr>
                                <a:rPr lang="en-US" altLang="ja-JP" sz="2000" i="1">
                                  <a:latin typeface="Cambria Math" panose="02040503050406030204" pitchFamily="18" charset="0"/>
                                </a:rPr>
                              </m:ctrlPr>
                            </m:dPr>
                            <m:e>
                              <m:r>
                                <a:rPr lang="en-US" altLang="ja-JP" sz="2000" i="1">
                                  <a:latin typeface="Cambria Math" panose="02040503050406030204" pitchFamily="18" charset="0"/>
                                </a:rPr>
                                <m:t>𝑖</m:t>
                              </m:r>
                              <m:r>
                                <a:rPr lang="en-US" altLang="ja-JP" sz="2000" i="1">
                                  <a:latin typeface="Cambria Math" panose="02040503050406030204" pitchFamily="18" charset="0"/>
                                </a:rPr>
                                <m:t>+1</m:t>
                              </m:r>
                            </m:e>
                          </m:d>
                          <m:r>
                            <a:rPr lang="en-US" altLang="ja-JP" sz="2000" b="0" i="1" smtClean="0">
                              <a:latin typeface="Cambria Math" panose="02040503050406030204" pitchFamily="18" charset="0"/>
                            </a:rPr>
                            <m:t> </m:t>
                          </m:r>
                          <m:r>
                            <m:rPr>
                              <m:sty m:val="p"/>
                            </m:rPr>
                            <a:rPr lang="en-US" altLang="ja-JP" sz="2000" b="0" i="0" smtClean="0">
                              <a:latin typeface="Cambria Math" panose="02040503050406030204" pitchFamily="18" charset="0"/>
                            </a:rPr>
                            <m:t>layers</m:t>
                          </m:r>
                          <m:r>
                            <m:rPr>
                              <m:nor/>
                            </m:rPr>
                            <a:rPr lang="en-US" altLang="ja-JP" sz="2000" dirty="0"/>
                            <m:t> </m:t>
                          </m:r>
                        </m:num>
                        <m:den>
                          <m:r>
                            <m:rPr>
                              <m:sty m:val="p"/>
                            </m:rPr>
                            <a:rPr lang="en-US" altLang="ja-JP" sz="2000">
                              <a:latin typeface="Cambria Math" panose="02040503050406030204" pitchFamily="18" charset="0"/>
                            </a:rPr>
                            <m:t>Number</m:t>
                          </m:r>
                          <m:r>
                            <a:rPr lang="en-US" altLang="ja-JP" sz="2000">
                              <a:latin typeface="Cambria Math" panose="02040503050406030204" pitchFamily="18" charset="0"/>
                            </a:rPr>
                            <m:t> </m:t>
                          </m:r>
                          <m:r>
                            <m:rPr>
                              <m:sty m:val="p"/>
                            </m:rPr>
                            <a:rPr lang="en-US" altLang="ja-JP" sz="2000">
                              <a:latin typeface="Cambria Math" panose="02040503050406030204" pitchFamily="18" charset="0"/>
                            </a:rPr>
                            <m:t>of</m:t>
                          </m:r>
                          <m:r>
                            <a:rPr lang="en-US" altLang="ja-JP" sz="2000" b="0" i="0" smtClean="0">
                              <a:latin typeface="Cambria Math" panose="02040503050406030204" pitchFamily="18" charset="0"/>
                            </a:rPr>
                            <m:t> </m:t>
                          </m:r>
                          <m:r>
                            <m:rPr>
                              <m:sty m:val="p"/>
                            </m:rPr>
                            <a:rPr lang="en-US" altLang="ja-JP" sz="2000">
                              <a:latin typeface="Cambria Math" panose="02040503050406030204" pitchFamily="18" charset="0"/>
                            </a:rPr>
                            <m:t>linked</m:t>
                          </m:r>
                          <m:r>
                            <a:rPr lang="en-US" altLang="ja-JP" sz="2000" b="0" i="0" smtClean="0">
                              <a:latin typeface="Cambria Math" panose="02040503050406030204" pitchFamily="18" charset="0"/>
                            </a:rPr>
                            <m:t> </m:t>
                          </m:r>
                          <m:r>
                            <m:rPr>
                              <m:sty m:val="p"/>
                            </m:rPr>
                            <a:rPr lang="en-US" altLang="ja-JP" sz="2000">
                              <a:latin typeface="Cambria Math" panose="02040503050406030204" pitchFamily="18" charset="0"/>
                            </a:rPr>
                            <m:t>tracks</m:t>
                          </m:r>
                          <m:r>
                            <a:rPr lang="en-US" altLang="ja-JP" sz="2000">
                              <a:latin typeface="Cambria Math" panose="02040503050406030204" pitchFamily="18" charset="0"/>
                            </a:rPr>
                            <m:t> </m:t>
                          </m:r>
                          <m:r>
                            <m:rPr>
                              <m:sty m:val="p"/>
                            </m:rPr>
                            <a:rPr lang="en-US" altLang="ja-JP" sz="2000" b="0" i="0" smtClean="0">
                              <a:latin typeface="Cambria Math" panose="02040503050406030204" pitchFamily="18" charset="0"/>
                            </a:rPr>
                            <m:t>between</m:t>
                          </m:r>
                          <m:r>
                            <a:rPr lang="en-US" altLang="ja-JP" sz="2000">
                              <a:latin typeface="Cambria Math" panose="02040503050406030204" pitchFamily="18" charset="0"/>
                            </a:rPr>
                            <m:t> </m:t>
                          </m:r>
                          <m:r>
                            <m:rPr>
                              <m:sty m:val="p"/>
                            </m:rPr>
                            <a:rPr lang="en-US" altLang="ja-JP" sz="2000">
                              <a:latin typeface="Cambria Math" panose="02040503050406030204" pitchFamily="18" charset="0"/>
                            </a:rPr>
                            <m:t>the</m:t>
                          </m:r>
                          <m:r>
                            <a:rPr lang="en-US" altLang="ja-JP" sz="2000">
                              <a:latin typeface="Cambria Math" panose="02040503050406030204" pitchFamily="18" charset="0"/>
                            </a:rPr>
                            <m:t> </m:t>
                          </m:r>
                          <m:d>
                            <m:dPr>
                              <m:ctrlPr>
                                <a:rPr lang="en-US" altLang="ja-JP" sz="2000" i="1">
                                  <a:latin typeface="Cambria Math" panose="02040503050406030204" pitchFamily="18" charset="0"/>
                                </a:rPr>
                              </m:ctrlPr>
                            </m:dPr>
                            <m:e>
                              <m:r>
                                <a:rPr lang="en-US" altLang="ja-JP" sz="2000" i="1">
                                  <a:latin typeface="Cambria Math" panose="02040503050406030204" pitchFamily="18" charset="0"/>
                                </a:rPr>
                                <m:t>𝑖</m:t>
                              </m:r>
                              <m:r>
                                <a:rPr lang="en-US" altLang="ja-JP" sz="2000" i="1">
                                  <a:latin typeface="Cambria Math" panose="02040503050406030204" pitchFamily="18" charset="0"/>
                                </a:rPr>
                                <m:t>−1</m:t>
                              </m:r>
                            </m:e>
                          </m:d>
                          <m:r>
                            <a:rPr lang="en-US" altLang="ja-JP" sz="2000" b="0" i="1" smtClean="0">
                              <a:latin typeface="Cambria Math" panose="02040503050406030204" pitchFamily="18" charset="0"/>
                            </a:rPr>
                            <m:t> </m:t>
                          </m:r>
                          <m:r>
                            <m:rPr>
                              <m:sty m:val="p"/>
                            </m:rPr>
                            <a:rPr lang="en-US" altLang="ja-JP" sz="2000">
                              <a:latin typeface="Cambria Math" panose="02040503050406030204" pitchFamily="18" charset="0"/>
                            </a:rPr>
                            <m:t>and</m:t>
                          </m:r>
                          <m:r>
                            <a:rPr lang="en-US" altLang="ja-JP" sz="2000">
                              <a:latin typeface="Cambria Math" panose="02040503050406030204" pitchFamily="18" charset="0"/>
                            </a:rPr>
                            <m:t> </m:t>
                          </m:r>
                          <m:d>
                            <m:dPr>
                              <m:ctrlPr>
                                <a:rPr lang="en-US" altLang="ja-JP" sz="2000" i="1">
                                  <a:latin typeface="Cambria Math" panose="02040503050406030204" pitchFamily="18" charset="0"/>
                                </a:rPr>
                              </m:ctrlPr>
                            </m:dPr>
                            <m:e>
                              <m:r>
                                <a:rPr lang="en-US" altLang="ja-JP" sz="2000" i="1">
                                  <a:latin typeface="Cambria Math" panose="02040503050406030204" pitchFamily="18" charset="0"/>
                                </a:rPr>
                                <m:t>𝑖</m:t>
                              </m:r>
                              <m:r>
                                <a:rPr lang="en-US" altLang="ja-JP" sz="2000" i="1">
                                  <a:latin typeface="Cambria Math" panose="02040503050406030204" pitchFamily="18" charset="0"/>
                                </a:rPr>
                                <m:t>+1</m:t>
                              </m:r>
                            </m:e>
                          </m:d>
                          <m:r>
                            <a:rPr lang="en-US" altLang="ja-JP" sz="2000" b="0" i="0" smtClean="0">
                              <a:latin typeface="Cambria Math" panose="02040503050406030204" pitchFamily="18" charset="0"/>
                            </a:rPr>
                            <m:t> </m:t>
                          </m:r>
                          <m:r>
                            <m:rPr>
                              <m:sty m:val="p"/>
                            </m:rPr>
                            <a:rPr lang="en-US" altLang="ja-JP" sz="2000" b="0" i="0" smtClean="0">
                              <a:latin typeface="Cambria Math" panose="02040503050406030204" pitchFamily="18" charset="0"/>
                            </a:rPr>
                            <m:t>layers</m:t>
                          </m:r>
                        </m:den>
                      </m:f>
                    </m:oMath>
                  </m:oMathPara>
                </a14:m>
                <a:endParaRPr kumimoji="1" lang="en-US" altLang="ja-JP" dirty="0"/>
              </a:p>
            </p:txBody>
          </p:sp>
        </mc:Choice>
        <mc:Fallback xmlns="">
          <p:sp>
            <p:nvSpPr>
              <p:cNvPr id="9" name="テキスト ボックス 8">
                <a:extLst>
                  <a:ext uri="{FF2B5EF4-FFF2-40B4-BE49-F238E27FC236}">
                    <a16:creationId xmlns:a16="http://schemas.microsoft.com/office/drawing/2014/main" id="{CC80CC54-847A-4668-40CD-8519CD4443F7}"/>
                  </a:ext>
                </a:extLst>
              </p:cNvPr>
              <p:cNvSpPr txBox="1">
                <a:spLocks noRot="1" noChangeAspect="1" noMove="1" noResize="1" noEditPoints="1" noAdjustHandles="1" noChangeArrowheads="1" noChangeShapeType="1" noTextEdit="1"/>
              </p:cNvSpPr>
              <p:nvPr/>
            </p:nvSpPr>
            <p:spPr>
              <a:xfrm>
                <a:off x="624966" y="1345579"/>
                <a:ext cx="10728834" cy="933076"/>
              </a:xfrm>
              <a:prstGeom prst="rect">
                <a:avLst/>
              </a:prstGeom>
              <a:blipFill>
                <a:blip r:embed="rId3"/>
                <a:stretch>
                  <a:fillRect/>
                </a:stretch>
              </a:blipFill>
            </p:spPr>
            <p:txBody>
              <a:bodyPr/>
              <a:lstStyle/>
              <a:p>
                <a:r>
                  <a:rPr lang="ja-JP" altLang="en-US">
                    <a:noFill/>
                  </a:rPr>
                  <a:t> </a:t>
                </a:r>
              </a:p>
            </p:txBody>
          </p:sp>
        </mc:Fallback>
      </mc:AlternateContent>
      <p:sp>
        <p:nvSpPr>
          <p:cNvPr id="10" name="テキスト ボックス 9">
            <a:extLst>
              <a:ext uri="{FF2B5EF4-FFF2-40B4-BE49-F238E27FC236}">
                <a16:creationId xmlns:a16="http://schemas.microsoft.com/office/drawing/2014/main" id="{4E437B20-337F-954D-5664-571D56F0CA8D}"/>
              </a:ext>
            </a:extLst>
          </p:cNvPr>
          <p:cNvSpPr txBox="1"/>
          <p:nvPr/>
        </p:nvSpPr>
        <p:spPr>
          <a:xfrm>
            <a:off x="5413731" y="3343676"/>
            <a:ext cx="5346335" cy="369332"/>
          </a:xfrm>
          <a:prstGeom prst="rect">
            <a:avLst/>
          </a:prstGeom>
          <a:noFill/>
        </p:spPr>
        <p:txBody>
          <a:bodyPr wrap="none" rtlCol="0">
            <a:spAutoFit/>
          </a:bodyPr>
          <a:lstStyle/>
          <a:p>
            <a:r>
              <a:rPr kumimoji="1" lang="en-US" altLang="ja-JP" dirty="0"/>
              <a:t>0deg</a:t>
            </a:r>
            <a:r>
              <a:rPr kumimoji="1" lang="ja-JP" altLang="en-US" dirty="0"/>
              <a:t>ではスキャン装置の故障により正確な値が出なかった</a:t>
            </a:r>
          </a:p>
        </p:txBody>
      </p:sp>
      <p:sp>
        <p:nvSpPr>
          <p:cNvPr id="11" name="テキスト ボックス 10">
            <a:extLst>
              <a:ext uri="{FF2B5EF4-FFF2-40B4-BE49-F238E27FC236}">
                <a16:creationId xmlns:a16="http://schemas.microsoft.com/office/drawing/2014/main" id="{6DFF36F7-42C7-EFCE-9A53-4917D7A6FBE7}"/>
              </a:ext>
            </a:extLst>
          </p:cNvPr>
          <p:cNvSpPr txBox="1"/>
          <p:nvPr/>
        </p:nvSpPr>
        <p:spPr>
          <a:xfrm>
            <a:off x="5413731" y="2784049"/>
            <a:ext cx="6393738" cy="369332"/>
          </a:xfrm>
          <a:prstGeom prst="rect">
            <a:avLst/>
          </a:prstGeom>
          <a:noFill/>
        </p:spPr>
        <p:txBody>
          <a:bodyPr wrap="none" rtlCol="0">
            <a:spAutoFit/>
          </a:bodyPr>
          <a:lstStyle/>
          <a:p>
            <a:r>
              <a:rPr lang="ja-JP" altLang="en-US" dirty="0"/>
              <a:t>それぞれの角度・エネルギーで上流</a:t>
            </a:r>
            <a:r>
              <a:rPr lang="en-US" altLang="ja-JP" dirty="0"/>
              <a:t>2</a:t>
            </a:r>
            <a:r>
              <a:rPr lang="ja-JP" altLang="en-US" dirty="0"/>
              <a:t>枚目の</a:t>
            </a:r>
            <a:r>
              <a:rPr lang="en-US" altLang="ja-JP" dirty="0"/>
              <a:t>efficiency</a:t>
            </a:r>
            <a:r>
              <a:rPr lang="ja-JP" altLang="en-US" dirty="0"/>
              <a:t>の計算を行った</a:t>
            </a:r>
            <a:endParaRPr kumimoji="1" lang="ja-JP" altLang="en-US" dirty="0"/>
          </a:p>
        </p:txBody>
      </p:sp>
      <p:sp>
        <p:nvSpPr>
          <p:cNvPr id="13" name="テキスト ボックス 12">
            <a:extLst>
              <a:ext uri="{FF2B5EF4-FFF2-40B4-BE49-F238E27FC236}">
                <a16:creationId xmlns:a16="http://schemas.microsoft.com/office/drawing/2014/main" id="{D3D92FCD-405B-DE37-BAB9-6598F9E66140}"/>
              </a:ext>
            </a:extLst>
          </p:cNvPr>
          <p:cNvSpPr txBox="1"/>
          <p:nvPr/>
        </p:nvSpPr>
        <p:spPr>
          <a:xfrm>
            <a:off x="5419162" y="5151802"/>
            <a:ext cx="5934638" cy="646331"/>
          </a:xfrm>
          <a:prstGeom prst="rect">
            <a:avLst/>
          </a:prstGeom>
          <a:noFill/>
        </p:spPr>
        <p:txBody>
          <a:bodyPr wrap="none" rtlCol="0">
            <a:spAutoFit/>
          </a:bodyPr>
          <a:lstStyle/>
          <a:p>
            <a:r>
              <a:rPr lang="ja-JP" altLang="en-US" dirty="0"/>
              <a:t>→低エネルギーの粒子が斜めに入射すると電磁散乱によって</a:t>
            </a:r>
            <a:endParaRPr lang="en-US" altLang="ja-JP" dirty="0"/>
          </a:p>
          <a:p>
            <a:r>
              <a:rPr lang="ja-JP" altLang="en-US" dirty="0"/>
              <a:t>トラックが曲がりすぎて</a:t>
            </a:r>
            <a:r>
              <a:rPr kumimoji="1" lang="ja-JP" altLang="en-US" dirty="0"/>
              <a:t>飛跡検出がうまく行われない可能性がある</a:t>
            </a:r>
          </a:p>
        </p:txBody>
      </p:sp>
    </p:spTree>
    <p:extLst>
      <p:ext uri="{BB962C8B-B14F-4D97-AF65-F5344CB8AC3E}">
        <p14:creationId xmlns:p14="http://schemas.microsoft.com/office/powerpoint/2010/main" val="1624959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7A646D-69C1-23B3-F534-42F74F1B01A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45A732A-6996-876F-5265-11799DCBB854}"/>
              </a:ext>
            </a:extLst>
          </p:cNvPr>
          <p:cNvSpPr>
            <a:spLocks noGrp="1"/>
          </p:cNvSpPr>
          <p:nvPr>
            <p:ph type="title"/>
          </p:nvPr>
        </p:nvSpPr>
        <p:spPr/>
        <p:txBody>
          <a:bodyPr/>
          <a:lstStyle/>
          <a:p>
            <a:r>
              <a:rPr lang="en-US" altLang="ja-JP" dirty="0"/>
              <a:t>A</a:t>
            </a:r>
            <a:r>
              <a:rPr kumimoji="1" lang="en-US" altLang="ja-JP" dirty="0"/>
              <a:t>bstract</a:t>
            </a:r>
            <a:endParaRPr kumimoji="1" lang="ja-JP" altLang="en-US" dirty="0"/>
          </a:p>
        </p:txBody>
      </p:sp>
      <p:sp>
        <p:nvSpPr>
          <p:cNvPr id="16" name="スライド番号プレースホルダー 2">
            <a:extLst>
              <a:ext uri="{FF2B5EF4-FFF2-40B4-BE49-F238E27FC236}">
                <a16:creationId xmlns:a16="http://schemas.microsoft.com/office/drawing/2014/main" id="{5B36A93E-796F-A415-53BC-60EBC0BEE556}"/>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28</a:t>
            </a:fld>
            <a:endParaRPr kumimoji="1" lang="ja-JP" altLang="en-US"/>
          </a:p>
        </p:txBody>
      </p:sp>
      <p:sp>
        <p:nvSpPr>
          <p:cNvPr id="3" name="テキスト ボックス 2">
            <a:extLst>
              <a:ext uri="{FF2B5EF4-FFF2-40B4-BE49-F238E27FC236}">
                <a16:creationId xmlns:a16="http://schemas.microsoft.com/office/drawing/2014/main" id="{D56ED6F4-6C0B-7080-F89F-AACC08FEAAC9}"/>
              </a:ext>
            </a:extLst>
          </p:cNvPr>
          <p:cNvSpPr txBox="1"/>
          <p:nvPr/>
        </p:nvSpPr>
        <p:spPr>
          <a:xfrm>
            <a:off x="776060" y="1755109"/>
            <a:ext cx="9143850" cy="523220"/>
          </a:xfrm>
          <a:prstGeom prst="rect">
            <a:avLst/>
          </a:prstGeom>
          <a:noFill/>
        </p:spPr>
        <p:txBody>
          <a:bodyPr wrap="square" rtlCol="0">
            <a:spAutoFit/>
          </a:bodyPr>
          <a:lstStyle/>
          <a:p>
            <a:r>
              <a:rPr kumimoji="1" lang="ja-JP" altLang="en-US" sz="2800" dirty="0"/>
              <a:t>・</a:t>
            </a:r>
            <a:r>
              <a:rPr kumimoji="1" lang="en-US" altLang="ja-JP" sz="2800" dirty="0"/>
              <a:t>Laser</a:t>
            </a:r>
            <a:r>
              <a:rPr kumimoji="1" lang="ja-JP" altLang="en-US" sz="2800" dirty="0"/>
              <a:t>プラズマ由来の</a:t>
            </a:r>
            <a:r>
              <a:rPr kumimoji="1" lang="en-US" altLang="ja-JP" sz="2800" dirty="0"/>
              <a:t>γ</a:t>
            </a:r>
            <a:r>
              <a:rPr kumimoji="1" lang="ja-JP" altLang="en-US" sz="2800" dirty="0"/>
              <a:t>線の直接測定を目指している</a:t>
            </a:r>
            <a:endParaRPr kumimoji="1" lang="en-US" altLang="ja-JP" sz="2800" dirty="0"/>
          </a:p>
        </p:txBody>
      </p:sp>
      <p:sp>
        <p:nvSpPr>
          <p:cNvPr id="5" name="テキスト ボックス 4">
            <a:extLst>
              <a:ext uri="{FF2B5EF4-FFF2-40B4-BE49-F238E27FC236}">
                <a16:creationId xmlns:a16="http://schemas.microsoft.com/office/drawing/2014/main" id="{9D9A649F-C557-4FAC-F2BB-ED98C7625D60}"/>
              </a:ext>
            </a:extLst>
          </p:cNvPr>
          <p:cNvSpPr txBox="1"/>
          <p:nvPr/>
        </p:nvSpPr>
        <p:spPr>
          <a:xfrm>
            <a:off x="776060" y="4458532"/>
            <a:ext cx="7154523" cy="523220"/>
          </a:xfrm>
          <a:prstGeom prst="rect">
            <a:avLst/>
          </a:prstGeom>
          <a:noFill/>
        </p:spPr>
        <p:txBody>
          <a:bodyPr wrap="none" rtlCol="0">
            <a:spAutoFit/>
          </a:bodyPr>
          <a:lstStyle/>
          <a:p>
            <a:r>
              <a:rPr lang="ja-JP" altLang="en-US" sz="2800" dirty="0"/>
              <a:t>・</a:t>
            </a:r>
            <a:r>
              <a:rPr lang="en-US" altLang="ja-JP" sz="2800" dirty="0"/>
              <a:t>QST</a:t>
            </a:r>
            <a:r>
              <a:rPr lang="ja-JP" altLang="en-US" sz="2800" dirty="0"/>
              <a:t>のペタワットレーザーを使用して実験を行った</a:t>
            </a:r>
            <a:endParaRPr kumimoji="1" lang="ja-JP" altLang="en-US" sz="2800" dirty="0"/>
          </a:p>
        </p:txBody>
      </p:sp>
      <p:sp>
        <p:nvSpPr>
          <p:cNvPr id="10" name="テキスト ボックス 9">
            <a:extLst>
              <a:ext uri="{FF2B5EF4-FFF2-40B4-BE49-F238E27FC236}">
                <a16:creationId xmlns:a16="http://schemas.microsoft.com/office/drawing/2014/main" id="{73FC3255-703B-EE66-52E0-F267B33F880B}"/>
              </a:ext>
            </a:extLst>
          </p:cNvPr>
          <p:cNvSpPr txBox="1"/>
          <p:nvPr/>
        </p:nvSpPr>
        <p:spPr>
          <a:xfrm>
            <a:off x="4636021" y="5063690"/>
            <a:ext cx="5779146" cy="523220"/>
          </a:xfrm>
          <a:prstGeom prst="rect">
            <a:avLst/>
          </a:prstGeom>
          <a:noFill/>
        </p:spPr>
        <p:txBody>
          <a:bodyPr wrap="none" rtlCol="0">
            <a:spAutoFit/>
          </a:bodyPr>
          <a:lstStyle/>
          <a:p>
            <a:r>
              <a:rPr kumimoji="1" lang="ja-JP" altLang="en-US" sz="2800" dirty="0"/>
              <a:t>→</a:t>
            </a:r>
            <a:r>
              <a:rPr kumimoji="1" lang="en-US" altLang="ja-JP" sz="2800" dirty="0"/>
              <a:t>emulsion</a:t>
            </a:r>
            <a:r>
              <a:rPr kumimoji="1" lang="ja-JP" altLang="en-US" sz="2800" dirty="0"/>
              <a:t>のスキャンを行おうとしている</a:t>
            </a:r>
          </a:p>
        </p:txBody>
      </p:sp>
      <p:sp>
        <p:nvSpPr>
          <p:cNvPr id="13" name="テキスト ボックス 12">
            <a:extLst>
              <a:ext uri="{FF2B5EF4-FFF2-40B4-BE49-F238E27FC236}">
                <a16:creationId xmlns:a16="http://schemas.microsoft.com/office/drawing/2014/main" id="{11A82573-857E-EA40-AB16-223EE40A956F}"/>
              </a:ext>
            </a:extLst>
          </p:cNvPr>
          <p:cNvSpPr txBox="1"/>
          <p:nvPr/>
        </p:nvSpPr>
        <p:spPr>
          <a:xfrm>
            <a:off x="742950" y="3105805"/>
            <a:ext cx="9420225" cy="523220"/>
          </a:xfrm>
          <a:prstGeom prst="rect">
            <a:avLst/>
          </a:prstGeom>
          <a:noFill/>
        </p:spPr>
        <p:txBody>
          <a:bodyPr wrap="square">
            <a:spAutoFit/>
          </a:bodyPr>
          <a:lstStyle/>
          <a:p>
            <a:r>
              <a:rPr kumimoji="1" lang="ja-JP" altLang="en-US" sz="2800" b="0" i="0" u="none" strike="noStrike" kern="1200" cap="none" spc="0" normalizeH="0" baseline="0" noProof="0" dirty="0">
                <a:ln>
                  <a:noFill/>
                </a:ln>
                <a:solidFill>
                  <a:prstClr val="black"/>
                </a:solidFill>
                <a:effectLst/>
                <a:uLnTx/>
                <a:uFillTx/>
                <a:latin typeface="Times New Roman"/>
                <a:ea typeface="Meiryo UI"/>
                <a:cs typeface="+mn-cs"/>
              </a:rPr>
              <a:t>・位置分解能に優れた</a:t>
            </a:r>
            <a:r>
              <a:rPr kumimoji="1" lang="en-US" altLang="ja-JP" sz="2800" b="0" i="0" u="none" strike="noStrike" kern="1200" cap="none" spc="0" normalizeH="0" baseline="0" noProof="0" dirty="0">
                <a:ln>
                  <a:noFill/>
                </a:ln>
                <a:solidFill>
                  <a:prstClr val="black"/>
                </a:solidFill>
                <a:effectLst/>
                <a:uLnTx/>
                <a:uFillTx/>
                <a:latin typeface="Times New Roman"/>
                <a:ea typeface="Meiryo UI"/>
                <a:cs typeface="+mn-cs"/>
              </a:rPr>
              <a:t>emulsion</a:t>
            </a:r>
            <a:r>
              <a:rPr kumimoji="1" lang="ja-JP" altLang="en-US" sz="2800" b="0" i="0" u="none" strike="noStrike" kern="1200" cap="none" spc="0" normalizeH="0" baseline="0" noProof="0" dirty="0">
                <a:ln>
                  <a:noFill/>
                </a:ln>
                <a:solidFill>
                  <a:prstClr val="black"/>
                </a:solidFill>
                <a:effectLst/>
                <a:uLnTx/>
                <a:uFillTx/>
                <a:latin typeface="Times New Roman"/>
                <a:ea typeface="Meiryo UI"/>
                <a:cs typeface="+mn-cs"/>
              </a:rPr>
              <a:t>を使用するアプローチをとっている</a:t>
            </a:r>
            <a:endParaRPr lang="ja-JP" altLang="en-US" dirty="0"/>
          </a:p>
        </p:txBody>
      </p:sp>
    </p:spTree>
    <p:extLst>
      <p:ext uri="{BB962C8B-B14F-4D97-AF65-F5344CB8AC3E}">
        <p14:creationId xmlns:p14="http://schemas.microsoft.com/office/powerpoint/2010/main" val="1310537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4724E-5DD3-1914-8DFB-533B92F0FF1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1AF8B5F-BEDB-3E28-AC80-344F1CE1CD38}"/>
              </a:ext>
            </a:extLst>
          </p:cNvPr>
          <p:cNvSpPr>
            <a:spLocks noGrp="1"/>
          </p:cNvSpPr>
          <p:nvPr>
            <p:ph type="title"/>
          </p:nvPr>
        </p:nvSpPr>
        <p:spPr/>
        <p:txBody>
          <a:bodyPr/>
          <a:lstStyle/>
          <a:p>
            <a:r>
              <a:rPr lang="en-US" altLang="ja-JP" dirty="0"/>
              <a:t>A</a:t>
            </a:r>
            <a:r>
              <a:rPr kumimoji="1" lang="en-US" altLang="ja-JP" dirty="0"/>
              <a:t>bstract</a:t>
            </a:r>
            <a:endParaRPr kumimoji="1" lang="ja-JP" altLang="en-US" dirty="0"/>
          </a:p>
        </p:txBody>
      </p:sp>
      <p:sp>
        <p:nvSpPr>
          <p:cNvPr id="16" name="スライド番号プレースホルダー 2">
            <a:extLst>
              <a:ext uri="{FF2B5EF4-FFF2-40B4-BE49-F238E27FC236}">
                <a16:creationId xmlns:a16="http://schemas.microsoft.com/office/drawing/2014/main" id="{01035341-5B30-D792-AB38-CD5AE153F500}"/>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29</a:t>
            </a:fld>
            <a:endParaRPr kumimoji="1" lang="ja-JP" altLang="en-US"/>
          </a:p>
        </p:txBody>
      </p:sp>
      <p:sp>
        <p:nvSpPr>
          <p:cNvPr id="3" name="テキスト ボックス 2">
            <a:extLst>
              <a:ext uri="{FF2B5EF4-FFF2-40B4-BE49-F238E27FC236}">
                <a16:creationId xmlns:a16="http://schemas.microsoft.com/office/drawing/2014/main" id="{1C020C1D-055B-0A28-2EEE-928750428AC2}"/>
              </a:ext>
            </a:extLst>
          </p:cNvPr>
          <p:cNvSpPr txBox="1"/>
          <p:nvPr/>
        </p:nvSpPr>
        <p:spPr>
          <a:xfrm>
            <a:off x="452209" y="1736059"/>
            <a:ext cx="13265539" cy="523220"/>
          </a:xfrm>
          <a:prstGeom prst="rect">
            <a:avLst/>
          </a:prstGeom>
          <a:noFill/>
        </p:spPr>
        <p:txBody>
          <a:bodyPr wrap="square" rtlCol="0">
            <a:spAutoFit/>
          </a:bodyPr>
          <a:lstStyle/>
          <a:p>
            <a:r>
              <a:rPr kumimoji="1" lang="ja-JP" altLang="en-US" sz="2800" dirty="0"/>
              <a:t>・</a:t>
            </a:r>
            <a:r>
              <a:rPr lang="en-US" altLang="ja-JP" sz="2800" dirty="0"/>
              <a:t>We aim to direct measure of γ-rays from laser-produced plasmas.</a:t>
            </a:r>
            <a:endParaRPr kumimoji="1" lang="en-US" altLang="ja-JP" sz="2800" dirty="0"/>
          </a:p>
        </p:txBody>
      </p:sp>
      <p:sp>
        <p:nvSpPr>
          <p:cNvPr id="5" name="テキスト ボックス 4">
            <a:extLst>
              <a:ext uri="{FF2B5EF4-FFF2-40B4-BE49-F238E27FC236}">
                <a16:creationId xmlns:a16="http://schemas.microsoft.com/office/drawing/2014/main" id="{00C282C2-303C-B836-821E-5E6A163F46B5}"/>
              </a:ext>
            </a:extLst>
          </p:cNvPr>
          <p:cNvSpPr txBox="1"/>
          <p:nvPr/>
        </p:nvSpPr>
        <p:spPr>
          <a:xfrm>
            <a:off x="452210" y="4439482"/>
            <a:ext cx="11922934" cy="523220"/>
          </a:xfrm>
          <a:prstGeom prst="rect">
            <a:avLst/>
          </a:prstGeom>
          <a:noFill/>
        </p:spPr>
        <p:txBody>
          <a:bodyPr wrap="square" rtlCol="0">
            <a:spAutoFit/>
          </a:bodyPr>
          <a:lstStyle/>
          <a:p>
            <a:r>
              <a:rPr lang="ja-JP" altLang="en-US" sz="2800" dirty="0"/>
              <a:t>・</a:t>
            </a:r>
            <a:r>
              <a:rPr lang="en-US" altLang="ja-JP" sz="2800" dirty="0"/>
              <a:t>Conducted experiments using the </a:t>
            </a:r>
            <a:r>
              <a:rPr lang="en-US" altLang="ja-JP" sz="2800" b="1" dirty="0"/>
              <a:t>PW laser system at QST</a:t>
            </a:r>
            <a:endParaRPr kumimoji="1" lang="ja-JP" altLang="en-US" sz="2800" dirty="0"/>
          </a:p>
        </p:txBody>
      </p:sp>
      <p:sp>
        <p:nvSpPr>
          <p:cNvPr id="10" name="テキスト ボックス 9">
            <a:extLst>
              <a:ext uri="{FF2B5EF4-FFF2-40B4-BE49-F238E27FC236}">
                <a16:creationId xmlns:a16="http://schemas.microsoft.com/office/drawing/2014/main" id="{61FF8945-91D1-8924-0DBB-B0C9FF1868D4}"/>
              </a:ext>
            </a:extLst>
          </p:cNvPr>
          <p:cNvSpPr txBox="1"/>
          <p:nvPr/>
        </p:nvSpPr>
        <p:spPr>
          <a:xfrm>
            <a:off x="2634161" y="5003623"/>
            <a:ext cx="10590634" cy="523220"/>
          </a:xfrm>
          <a:prstGeom prst="rect">
            <a:avLst/>
          </a:prstGeom>
          <a:noFill/>
        </p:spPr>
        <p:txBody>
          <a:bodyPr wrap="square" rtlCol="0">
            <a:spAutoFit/>
          </a:bodyPr>
          <a:lstStyle/>
          <a:p>
            <a:r>
              <a:rPr kumimoji="1" lang="ja-JP" altLang="en-US" sz="2800" dirty="0"/>
              <a:t>→</a:t>
            </a:r>
            <a:r>
              <a:rPr lang="en-US" altLang="ja-JP" sz="2800" dirty="0"/>
              <a:t>Now working on </a:t>
            </a:r>
            <a:r>
              <a:rPr lang="en-US" altLang="ja-JP" sz="2800" b="1" dirty="0"/>
              <a:t>emulsion scanning and data analysis</a:t>
            </a:r>
            <a:endParaRPr kumimoji="1" lang="ja-JP" altLang="en-US" sz="2800" dirty="0"/>
          </a:p>
        </p:txBody>
      </p:sp>
      <p:sp>
        <p:nvSpPr>
          <p:cNvPr id="13" name="テキスト ボックス 12">
            <a:extLst>
              <a:ext uri="{FF2B5EF4-FFF2-40B4-BE49-F238E27FC236}">
                <a16:creationId xmlns:a16="http://schemas.microsoft.com/office/drawing/2014/main" id="{3D6F9A61-178F-9C58-31C9-3B48EB8E129C}"/>
              </a:ext>
            </a:extLst>
          </p:cNvPr>
          <p:cNvSpPr txBox="1"/>
          <p:nvPr/>
        </p:nvSpPr>
        <p:spPr>
          <a:xfrm>
            <a:off x="419100" y="3086755"/>
            <a:ext cx="13487400" cy="523220"/>
          </a:xfrm>
          <a:prstGeom prst="rect">
            <a:avLst/>
          </a:prstGeom>
          <a:noFill/>
        </p:spPr>
        <p:txBody>
          <a:bodyPr wrap="square">
            <a:spAutoFit/>
          </a:bodyPr>
          <a:lstStyle/>
          <a:p>
            <a:r>
              <a:rPr kumimoji="1" lang="ja-JP" altLang="en-US" sz="2800" b="0" i="0" u="none" strike="noStrike" kern="1200" cap="none" spc="0" normalizeH="0" baseline="0" noProof="0" dirty="0">
                <a:ln>
                  <a:noFill/>
                </a:ln>
                <a:solidFill>
                  <a:prstClr val="black"/>
                </a:solidFill>
                <a:effectLst/>
                <a:uLnTx/>
                <a:uFillTx/>
                <a:latin typeface="Times New Roman"/>
                <a:ea typeface="Meiryo UI"/>
                <a:cs typeface="+mn-cs"/>
              </a:rPr>
              <a:t>・</a:t>
            </a:r>
            <a:r>
              <a:rPr lang="en-US" altLang="ja-JP" sz="2800" dirty="0"/>
              <a:t>We take an approach using </a:t>
            </a:r>
            <a:r>
              <a:rPr lang="en-US" altLang="ja-JP" sz="2800" b="1" dirty="0"/>
              <a:t>nuclear emulsion detectors</a:t>
            </a:r>
            <a:endParaRPr lang="ja-JP" altLang="en-US" dirty="0"/>
          </a:p>
        </p:txBody>
      </p:sp>
    </p:spTree>
    <p:extLst>
      <p:ext uri="{BB962C8B-B14F-4D97-AF65-F5344CB8AC3E}">
        <p14:creationId xmlns:p14="http://schemas.microsoft.com/office/powerpoint/2010/main" val="2309349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21A54-6020-975C-08D1-0F73C1B1C6E5}"/>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1280C380-BC5E-D857-E090-52C18FA513C5}"/>
              </a:ext>
            </a:extLst>
          </p:cNvPr>
          <p:cNvSpPr>
            <a:spLocks noGrp="1"/>
          </p:cNvSpPr>
          <p:nvPr>
            <p:ph type="sldNum" sz="quarter" idx="12"/>
          </p:nvPr>
        </p:nvSpPr>
        <p:spPr/>
        <p:txBody>
          <a:bodyPr/>
          <a:lstStyle/>
          <a:p>
            <a:fld id="{645619E0-BF57-4570-A385-B6EBBED8AB66}" type="slidenum">
              <a:rPr kumimoji="1" lang="ja-JP" altLang="en-US" smtClean="0"/>
              <a:t>3</a:t>
            </a:fld>
            <a:endParaRPr kumimoji="1" lang="ja-JP" altLang="en-US" dirty="0"/>
          </a:p>
        </p:txBody>
      </p:sp>
      <p:grpSp>
        <p:nvGrpSpPr>
          <p:cNvPr id="49" name="グループ化 48">
            <a:extLst>
              <a:ext uri="{FF2B5EF4-FFF2-40B4-BE49-F238E27FC236}">
                <a16:creationId xmlns:a16="http://schemas.microsoft.com/office/drawing/2014/main" id="{8CD708EA-EAB0-00A4-3CBE-FFB0860EBAFB}"/>
              </a:ext>
            </a:extLst>
          </p:cNvPr>
          <p:cNvGrpSpPr/>
          <p:nvPr/>
        </p:nvGrpSpPr>
        <p:grpSpPr>
          <a:xfrm>
            <a:off x="2484579" y="1454234"/>
            <a:ext cx="7222842" cy="4537492"/>
            <a:chOff x="3480202" y="4783549"/>
            <a:chExt cx="3698348" cy="2323355"/>
          </a:xfrm>
        </p:grpSpPr>
        <p:pic>
          <p:nvPicPr>
            <p:cNvPr id="14" name="図 13">
              <a:extLst>
                <a:ext uri="{FF2B5EF4-FFF2-40B4-BE49-F238E27FC236}">
                  <a16:creationId xmlns:a16="http://schemas.microsoft.com/office/drawing/2014/main" id="{48E80729-42FE-3A86-B2DB-A5CF0D42F77F}"/>
                </a:ext>
              </a:extLst>
            </p:cNvPr>
            <p:cNvPicPr>
              <a:picLocks noChangeAspect="1"/>
            </p:cNvPicPr>
            <p:nvPr/>
          </p:nvPicPr>
          <p:blipFill>
            <a:blip r:embed="rId3"/>
            <a:stretch>
              <a:fillRect/>
            </a:stretch>
          </p:blipFill>
          <p:spPr>
            <a:xfrm>
              <a:off x="3480202" y="4783549"/>
              <a:ext cx="3698348" cy="2077626"/>
            </a:xfrm>
            <a:prstGeom prst="rect">
              <a:avLst/>
            </a:prstGeom>
          </p:spPr>
        </p:pic>
        <p:sp>
          <p:nvSpPr>
            <p:cNvPr id="35" name="テキスト ボックス 34">
              <a:extLst>
                <a:ext uri="{FF2B5EF4-FFF2-40B4-BE49-F238E27FC236}">
                  <a16:creationId xmlns:a16="http://schemas.microsoft.com/office/drawing/2014/main" id="{5327A9D6-50A9-3497-C103-B301DCAC0B84}"/>
                </a:ext>
              </a:extLst>
            </p:cNvPr>
            <p:cNvSpPr txBox="1"/>
            <p:nvPr/>
          </p:nvSpPr>
          <p:spPr>
            <a:xfrm>
              <a:off x="4024944" y="6861175"/>
              <a:ext cx="2878665" cy="245729"/>
            </a:xfrm>
            <a:prstGeom prst="rect">
              <a:avLst/>
            </a:prstGeom>
            <a:noFill/>
          </p:spPr>
          <p:txBody>
            <a:bodyPr wrap="square" rtlCol="0">
              <a:spAutoFit/>
            </a:bodyPr>
            <a:lstStyle/>
            <a:p>
              <a:r>
                <a:rPr lang="en" altLang="ja-JP" sz="1000" dirty="0"/>
                <a:t>“Review of laser-driven ion sources and their applications</a:t>
              </a:r>
              <a:r>
                <a:rPr lang="ja-JP" altLang="en-US" sz="1000" dirty="0"/>
                <a:t> </a:t>
              </a:r>
              <a:r>
                <a:rPr lang="en-US" altLang="ja-JP" sz="1000" dirty="0"/>
                <a:t>“</a:t>
              </a:r>
            </a:p>
            <a:p>
              <a:r>
                <a:rPr lang="en" altLang="ja-JP" sz="1000" dirty="0"/>
                <a:t>Hiroyuki Daido, Mamiko Nishiuchi and Alexander S Pirozhkov </a:t>
              </a:r>
            </a:p>
          </p:txBody>
        </p:sp>
      </p:grpSp>
      <p:sp>
        <p:nvSpPr>
          <p:cNvPr id="4" name="タイトル 1">
            <a:extLst>
              <a:ext uri="{FF2B5EF4-FFF2-40B4-BE49-F238E27FC236}">
                <a16:creationId xmlns:a16="http://schemas.microsoft.com/office/drawing/2014/main" id="{4DAE5220-7994-7623-713E-39A4992A912A}"/>
              </a:ext>
            </a:extLst>
          </p:cNvPr>
          <p:cNvSpPr>
            <a:spLocks noGrp="1"/>
          </p:cNvSpPr>
          <p:nvPr>
            <p:ph type="title"/>
          </p:nvPr>
        </p:nvSpPr>
        <p:spPr>
          <a:xfrm>
            <a:off x="604821" y="110076"/>
            <a:ext cx="11852221" cy="649103"/>
          </a:xfrm>
        </p:spPr>
        <p:txBody>
          <a:bodyPr>
            <a:normAutofit/>
          </a:bodyPr>
          <a:lstStyle/>
          <a:p>
            <a:r>
              <a:rPr lang="en-US" altLang="ja-JP" sz="2400" dirty="0"/>
              <a:t>Introduction(1/4)</a:t>
            </a:r>
            <a:r>
              <a:rPr lang="ja-JP" altLang="en-US" sz="2400"/>
              <a:t>：</a:t>
            </a:r>
            <a:r>
              <a:rPr lang="en" altLang="ja-JP" sz="2400" dirty="0"/>
              <a:t>Reactions in plasma induced by high-intensity lasers</a:t>
            </a:r>
            <a:endParaRPr kumimoji="1" lang="ja-JP" altLang="en-US" sz="2400" dirty="0"/>
          </a:p>
        </p:txBody>
      </p:sp>
      <p:sp>
        <p:nvSpPr>
          <p:cNvPr id="8" name="テキスト ボックス 7">
            <a:extLst>
              <a:ext uri="{FF2B5EF4-FFF2-40B4-BE49-F238E27FC236}">
                <a16:creationId xmlns:a16="http://schemas.microsoft.com/office/drawing/2014/main" id="{3D824CEF-A65C-1E0B-EC2C-3730E27C137F}"/>
              </a:ext>
            </a:extLst>
          </p:cNvPr>
          <p:cNvSpPr txBox="1"/>
          <p:nvPr/>
        </p:nvSpPr>
        <p:spPr>
          <a:xfrm>
            <a:off x="1817256" y="5329382"/>
            <a:ext cx="184731" cy="369332"/>
          </a:xfrm>
          <a:prstGeom prst="rect">
            <a:avLst/>
          </a:prstGeom>
          <a:noFill/>
        </p:spPr>
        <p:txBody>
          <a:bodyPr wrap="none" rtlCol="0">
            <a:spAutoFit/>
          </a:bodyPr>
          <a:lstStyle/>
          <a:p>
            <a:endParaRPr lang="ja-JP" altLang="en-US" dirty="0"/>
          </a:p>
        </p:txBody>
      </p:sp>
      <p:sp>
        <p:nvSpPr>
          <p:cNvPr id="12" name="テキスト ボックス 11">
            <a:extLst>
              <a:ext uri="{FF2B5EF4-FFF2-40B4-BE49-F238E27FC236}">
                <a16:creationId xmlns:a16="http://schemas.microsoft.com/office/drawing/2014/main" id="{73338081-E44E-F478-1DED-F1B1E842F870}"/>
              </a:ext>
            </a:extLst>
          </p:cNvPr>
          <p:cNvSpPr txBox="1"/>
          <p:nvPr/>
        </p:nvSpPr>
        <p:spPr>
          <a:xfrm>
            <a:off x="2001987" y="6063335"/>
            <a:ext cx="7415813" cy="523220"/>
          </a:xfrm>
          <a:prstGeom prst="rect">
            <a:avLst/>
          </a:prstGeom>
          <a:noFill/>
        </p:spPr>
        <p:txBody>
          <a:bodyPr wrap="none" rtlCol="0">
            <a:spAutoFit/>
          </a:bodyPr>
          <a:lstStyle/>
          <a:p>
            <a:r>
              <a:rPr lang="ja-JP" altLang="en-US" sz="2800"/>
              <a:t>→</a:t>
            </a:r>
            <a:r>
              <a:rPr lang="en-US" altLang="ja-JP" sz="2800" dirty="0"/>
              <a:t> Diverse and complex phenomena are occurring</a:t>
            </a:r>
            <a:endParaRPr kumimoji="1" lang="ja-JP" altLang="en-US" sz="2800"/>
          </a:p>
        </p:txBody>
      </p:sp>
    </p:spTree>
    <p:extLst>
      <p:ext uri="{BB962C8B-B14F-4D97-AF65-F5344CB8AC3E}">
        <p14:creationId xmlns:p14="http://schemas.microsoft.com/office/powerpoint/2010/main" val="22656452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8CB13-AD4B-A3DA-AA4F-93A6555A8491}"/>
            </a:ext>
          </a:extLst>
        </p:cNvPr>
        <p:cNvGrpSpPr/>
        <p:nvPr/>
      </p:nvGrpSpPr>
      <p:grpSpPr>
        <a:xfrm>
          <a:off x="0" y="0"/>
          <a:ext cx="0" cy="0"/>
          <a:chOff x="0" y="0"/>
          <a:chExt cx="0" cy="0"/>
        </a:xfrm>
      </p:grpSpPr>
      <p:grpSp>
        <p:nvGrpSpPr>
          <p:cNvPr id="49" name="グループ化 48">
            <a:extLst>
              <a:ext uri="{FF2B5EF4-FFF2-40B4-BE49-F238E27FC236}">
                <a16:creationId xmlns:a16="http://schemas.microsoft.com/office/drawing/2014/main" id="{8A60730F-13E5-09AF-5F55-A475783AA544}"/>
              </a:ext>
            </a:extLst>
          </p:cNvPr>
          <p:cNvGrpSpPr/>
          <p:nvPr/>
        </p:nvGrpSpPr>
        <p:grpSpPr>
          <a:xfrm>
            <a:off x="3930901" y="4816108"/>
            <a:ext cx="6110945" cy="2077626"/>
            <a:chOff x="3480202" y="4783549"/>
            <a:chExt cx="6110945" cy="2077626"/>
          </a:xfrm>
        </p:grpSpPr>
        <p:pic>
          <p:nvPicPr>
            <p:cNvPr id="14" name="図 13">
              <a:extLst>
                <a:ext uri="{FF2B5EF4-FFF2-40B4-BE49-F238E27FC236}">
                  <a16:creationId xmlns:a16="http://schemas.microsoft.com/office/drawing/2014/main" id="{0DAB559C-58EA-A39D-F40B-77E38B518FB0}"/>
                </a:ext>
              </a:extLst>
            </p:cNvPr>
            <p:cNvPicPr>
              <a:picLocks noChangeAspect="1"/>
            </p:cNvPicPr>
            <p:nvPr/>
          </p:nvPicPr>
          <p:blipFill>
            <a:blip r:embed="rId3"/>
            <a:stretch>
              <a:fillRect/>
            </a:stretch>
          </p:blipFill>
          <p:spPr>
            <a:xfrm>
              <a:off x="3480202" y="4783549"/>
              <a:ext cx="3698348" cy="2077626"/>
            </a:xfrm>
            <a:prstGeom prst="rect">
              <a:avLst/>
            </a:prstGeom>
          </p:spPr>
        </p:pic>
        <p:cxnSp>
          <p:nvCxnSpPr>
            <p:cNvPr id="29" name="直線矢印コネクタ 28">
              <a:extLst>
                <a:ext uri="{FF2B5EF4-FFF2-40B4-BE49-F238E27FC236}">
                  <a16:creationId xmlns:a16="http://schemas.microsoft.com/office/drawing/2014/main" id="{C1FD04E4-D7F4-6D73-D0D1-A1FF3B5E089B}"/>
                </a:ext>
              </a:extLst>
            </p:cNvPr>
            <p:cNvCxnSpPr>
              <a:cxnSpLocks/>
            </p:cNvCxnSpPr>
            <p:nvPr/>
          </p:nvCxnSpPr>
          <p:spPr>
            <a:xfrm flipH="1">
              <a:off x="7008989" y="5281917"/>
              <a:ext cx="733739" cy="86229"/>
            </a:xfrm>
            <a:prstGeom prst="straightConnector1">
              <a:avLst/>
            </a:prstGeom>
            <a:ln w="63500" cap="flat" cmpd="sng" algn="ctr">
              <a:solidFill>
                <a:srgbClr val="FF0000"/>
              </a:solidFill>
              <a:prstDash val="solid"/>
              <a:round/>
              <a:headEnd type="none" w="med" len="med"/>
              <a:tailEnd type="arrow" w="lg" len="lg"/>
            </a:ln>
          </p:spPr>
          <p:style>
            <a:lnRef idx="0">
              <a:scrgbClr r="0" g="0" b="0"/>
            </a:lnRef>
            <a:fillRef idx="0">
              <a:scrgbClr r="0" g="0" b="0"/>
            </a:fillRef>
            <a:effectRef idx="0">
              <a:scrgbClr r="0" g="0" b="0"/>
            </a:effectRef>
            <a:fontRef idx="minor">
              <a:schemeClr val="tx1"/>
            </a:fontRef>
          </p:style>
        </p:cxnSp>
        <p:sp>
          <p:nvSpPr>
            <p:cNvPr id="33" name="正方形/長方形 32">
              <a:extLst>
                <a:ext uri="{FF2B5EF4-FFF2-40B4-BE49-F238E27FC236}">
                  <a16:creationId xmlns:a16="http://schemas.microsoft.com/office/drawing/2014/main" id="{AA5E2895-9F5B-378F-984D-A71F3748083D}"/>
                </a:ext>
              </a:extLst>
            </p:cNvPr>
            <p:cNvSpPr/>
            <p:nvPr/>
          </p:nvSpPr>
          <p:spPr>
            <a:xfrm>
              <a:off x="5892799" y="5368146"/>
              <a:ext cx="1106351" cy="171535"/>
            </a:xfrm>
            <a:prstGeom prst="rect">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Gamma rays</a:t>
              </a:r>
              <a:endParaRPr kumimoji="1" lang="ja-JP" altLang="en-US" sz="1200" dirty="0">
                <a:solidFill>
                  <a:schemeClr val="tx1"/>
                </a:solidFill>
              </a:endParaRPr>
            </a:p>
          </p:txBody>
        </p:sp>
        <p:sp>
          <p:nvSpPr>
            <p:cNvPr id="35" name="テキスト ボックス 34">
              <a:extLst>
                <a:ext uri="{FF2B5EF4-FFF2-40B4-BE49-F238E27FC236}">
                  <a16:creationId xmlns:a16="http://schemas.microsoft.com/office/drawing/2014/main" id="{A1AB232B-BA52-8278-71BD-C0A3C8B38D44}"/>
                </a:ext>
              </a:extLst>
            </p:cNvPr>
            <p:cNvSpPr txBox="1"/>
            <p:nvPr/>
          </p:nvSpPr>
          <p:spPr>
            <a:xfrm>
              <a:off x="6445974" y="6565612"/>
              <a:ext cx="2878665" cy="292388"/>
            </a:xfrm>
            <a:prstGeom prst="rect">
              <a:avLst/>
            </a:prstGeom>
            <a:noFill/>
          </p:spPr>
          <p:txBody>
            <a:bodyPr wrap="square" rtlCol="0">
              <a:spAutoFit/>
            </a:bodyPr>
            <a:lstStyle/>
            <a:p>
              <a:r>
                <a:rPr lang="en" altLang="ja-JP" sz="700" dirty="0">
                  <a:effectLst/>
                </a:rPr>
                <a:t>Review of laser-driven ion sources and their applications</a:t>
              </a:r>
            </a:p>
            <a:p>
              <a:r>
                <a:rPr lang="en" altLang="ja-JP" sz="600" dirty="0">
                  <a:effectLst/>
                </a:rPr>
                <a:t>Hiroyuki Daido, Mamiko Nishiuchi and Alexander S Pirozhkov </a:t>
              </a:r>
            </a:p>
          </p:txBody>
        </p:sp>
        <p:sp>
          <p:nvSpPr>
            <p:cNvPr id="39" name="テキスト ボックス 38">
              <a:extLst>
                <a:ext uri="{FF2B5EF4-FFF2-40B4-BE49-F238E27FC236}">
                  <a16:creationId xmlns:a16="http://schemas.microsoft.com/office/drawing/2014/main" id="{581A9FD9-6251-8BC0-5876-D36F8A01971F}"/>
                </a:ext>
              </a:extLst>
            </p:cNvPr>
            <p:cNvSpPr txBox="1"/>
            <p:nvPr/>
          </p:nvSpPr>
          <p:spPr>
            <a:xfrm>
              <a:off x="7757825" y="5084581"/>
              <a:ext cx="1833322" cy="369332"/>
            </a:xfrm>
            <a:prstGeom prst="rect">
              <a:avLst/>
            </a:prstGeom>
            <a:noFill/>
            <a:ln>
              <a:noFill/>
            </a:ln>
          </p:spPr>
          <p:txBody>
            <a:bodyPr wrap="none" rtlCol="0">
              <a:spAutoFit/>
            </a:bodyPr>
            <a:lstStyle/>
            <a:p>
              <a:r>
                <a:rPr kumimoji="1" lang="en-US" altLang="ja-JP" dirty="0">
                  <a:solidFill>
                    <a:srgbClr val="FF0000"/>
                  </a:solidFill>
                </a:rPr>
                <a:t>Want to Measure!</a:t>
              </a:r>
              <a:endParaRPr kumimoji="1" lang="ja-JP" altLang="en-US" dirty="0">
                <a:solidFill>
                  <a:srgbClr val="FF0000"/>
                </a:solidFill>
              </a:endParaRPr>
            </a:p>
          </p:txBody>
        </p:sp>
      </p:grpSp>
      <p:sp>
        <p:nvSpPr>
          <p:cNvPr id="2" name="タイトル 1">
            <a:extLst>
              <a:ext uri="{FF2B5EF4-FFF2-40B4-BE49-F238E27FC236}">
                <a16:creationId xmlns:a16="http://schemas.microsoft.com/office/drawing/2014/main" id="{A3CE2994-6738-14D4-C3DA-DD29D7F04D2B}"/>
              </a:ext>
            </a:extLst>
          </p:cNvPr>
          <p:cNvSpPr>
            <a:spLocks noGrp="1"/>
          </p:cNvSpPr>
          <p:nvPr>
            <p:ph type="title"/>
          </p:nvPr>
        </p:nvSpPr>
        <p:spPr/>
        <p:txBody>
          <a:bodyPr/>
          <a:lstStyle/>
          <a:p>
            <a:r>
              <a:rPr kumimoji="1" lang="en-US" altLang="ja-JP" dirty="0"/>
              <a:t>Why detection of</a:t>
            </a:r>
            <a:r>
              <a:rPr lang="ja-JP" altLang="en-US" dirty="0"/>
              <a:t> </a:t>
            </a:r>
            <a:r>
              <a:rPr kumimoji="1" lang="en-US" altLang="ja-JP" dirty="0"/>
              <a:t>γ-ray from laser plas</a:t>
            </a:r>
            <a:r>
              <a:rPr lang="en-US" altLang="ja-JP" dirty="0"/>
              <a:t>ma?</a:t>
            </a:r>
            <a:endParaRPr kumimoji="1" lang="ja-JP" altLang="en-US" dirty="0"/>
          </a:p>
        </p:txBody>
      </p:sp>
      <p:sp>
        <p:nvSpPr>
          <p:cNvPr id="16" name="スライド番号プレースホルダー 2">
            <a:extLst>
              <a:ext uri="{FF2B5EF4-FFF2-40B4-BE49-F238E27FC236}">
                <a16:creationId xmlns:a16="http://schemas.microsoft.com/office/drawing/2014/main" id="{88D9EF28-50A4-5EA7-52BC-DC6FFDDE64DD}"/>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30</a:t>
            </a:fld>
            <a:endParaRPr kumimoji="1" lang="ja-JP" altLang="en-US"/>
          </a:p>
        </p:txBody>
      </p:sp>
      <p:sp>
        <p:nvSpPr>
          <p:cNvPr id="3" name="テキスト ボックス 2">
            <a:extLst>
              <a:ext uri="{FF2B5EF4-FFF2-40B4-BE49-F238E27FC236}">
                <a16:creationId xmlns:a16="http://schemas.microsoft.com/office/drawing/2014/main" id="{889C296E-6E59-7669-92B7-C7F7FBF7D2DE}"/>
              </a:ext>
            </a:extLst>
          </p:cNvPr>
          <p:cNvSpPr txBox="1"/>
          <p:nvPr/>
        </p:nvSpPr>
        <p:spPr>
          <a:xfrm>
            <a:off x="285113" y="1067761"/>
            <a:ext cx="6660798" cy="461665"/>
          </a:xfrm>
          <a:prstGeom prst="rect">
            <a:avLst/>
          </a:prstGeom>
          <a:noFill/>
        </p:spPr>
        <p:txBody>
          <a:bodyPr wrap="none" rtlCol="0">
            <a:spAutoFit/>
          </a:bodyPr>
          <a:lstStyle/>
          <a:p>
            <a:r>
              <a:rPr kumimoji="1" lang="en-US" altLang="ja-JP" sz="2400" dirty="0"/>
              <a:t>Achievable focusing intensity of laser is </a:t>
            </a:r>
            <a:r>
              <a:rPr lang="en-US" altLang="ja-JP" sz="2400" dirty="0"/>
              <a:t>increasing </a:t>
            </a:r>
            <a:r>
              <a:rPr lang="en-US" altLang="ja-JP" dirty="0"/>
              <a:t>  </a:t>
            </a:r>
            <a:endParaRPr kumimoji="1" lang="en-US" altLang="ja-JP" dirty="0"/>
          </a:p>
        </p:txBody>
      </p:sp>
      <p:sp>
        <p:nvSpPr>
          <p:cNvPr id="18" name="テキスト ボックス 17">
            <a:extLst>
              <a:ext uri="{FF2B5EF4-FFF2-40B4-BE49-F238E27FC236}">
                <a16:creationId xmlns:a16="http://schemas.microsoft.com/office/drawing/2014/main" id="{1A0B09B1-FF66-0A62-3787-C290C3C74646}"/>
              </a:ext>
            </a:extLst>
          </p:cNvPr>
          <p:cNvSpPr txBox="1"/>
          <p:nvPr/>
        </p:nvSpPr>
        <p:spPr>
          <a:xfrm>
            <a:off x="733964" y="1483082"/>
            <a:ext cx="7632218" cy="523220"/>
          </a:xfrm>
          <a:prstGeom prst="rect">
            <a:avLst/>
          </a:prstGeom>
          <a:noFill/>
        </p:spPr>
        <p:txBody>
          <a:bodyPr wrap="none" rtlCol="0">
            <a:spAutoFit/>
          </a:bodyPr>
          <a:lstStyle/>
          <a:p>
            <a:r>
              <a:rPr kumimoji="1" lang="ja-JP" altLang="en-US" sz="2800" dirty="0"/>
              <a:t>→</a:t>
            </a:r>
            <a:r>
              <a:rPr lang="en-US" altLang="ja-JP" sz="2800" dirty="0"/>
              <a:t> Nuclear reactions may occur in the laser plasma!</a:t>
            </a:r>
            <a:endParaRPr lang="ja-JP" altLang="en-US" sz="2800" dirty="0"/>
          </a:p>
        </p:txBody>
      </p:sp>
      <p:grpSp>
        <p:nvGrpSpPr>
          <p:cNvPr id="50" name="グループ化 49">
            <a:extLst>
              <a:ext uri="{FF2B5EF4-FFF2-40B4-BE49-F238E27FC236}">
                <a16:creationId xmlns:a16="http://schemas.microsoft.com/office/drawing/2014/main" id="{EE8E7D2A-2C59-FF2E-C2E0-A29E99DA9071}"/>
              </a:ext>
            </a:extLst>
          </p:cNvPr>
          <p:cNvGrpSpPr/>
          <p:nvPr/>
        </p:nvGrpSpPr>
        <p:grpSpPr>
          <a:xfrm>
            <a:off x="9173849" y="946606"/>
            <a:ext cx="2993732" cy="2705249"/>
            <a:chOff x="9173849" y="941144"/>
            <a:chExt cx="2993732" cy="2705249"/>
          </a:xfrm>
        </p:grpSpPr>
        <p:pic>
          <p:nvPicPr>
            <p:cNvPr id="12" name="図 11">
              <a:extLst>
                <a:ext uri="{FF2B5EF4-FFF2-40B4-BE49-F238E27FC236}">
                  <a16:creationId xmlns:a16="http://schemas.microsoft.com/office/drawing/2014/main" id="{4C6D9973-AFD2-6116-43CE-693A225D5483}"/>
                </a:ext>
              </a:extLst>
            </p:cNvPr>
            <p:cNvPicPr>
              <a:picLocks noChangeAspect="1"/>
            </p:cNvPicPr>
            <p:nvPr/>
          </p:nvPicPr>
          <p:blipFill>
            <a:blip r:embed="rId4"/>
            <a:srcRect l="3753" t="6405" r="3716" b="3638"/>
            <a:stretch>
              <a:fillRect/>
            </a:stretch>
          </p:blipFill>
          <p:spPr>
            <a:xfrm>
              <a:off x="9173849" y="941144"/>
              <a:ext cx="2993732" cy="2300087"/>
            </a:xfrm>
            <a:prstGeom prst="rect">
              <a:avLst/>
            </a:prstGeom>
          </p:spPr>
        </p:pic>
        <p:sp>
          <p:nvSpPr>
            <p:cNvPr id="36" name="テキスト ボックス 35">
              <a:extLst>
                <a:ext uri="{FF2B5EF4-FFF2-40B4-BE49-F238E27FC236}">
                  <a16:creationId xmlns:a16="http://schemas.microsoft.com/office/drawing/2014/main" id="{A1F25900-65D4-A5FF-9232-64F2EAE8BCA5}"/>
                </a:ext>
              </a:extLst>
            </p:cNvPr>
            <p:cNvSpPr txBox="1"/>
            <p:nvPr/>
          </p:nvSpPr>
          <p:spPr>
            <a:xfrm>
              <a:off x="10018106" y="3261672"/>
              <a:ext cx="2149475" cy="384721"/>
            </a:xfrm>
            <a:prstGeom prst="rect">
              <a:avLst/>
            </a:prstGeom>
            <a:noFill/>
          </p:spPr>
          <p:txBody>
            <a:bodyPr wrap="square" rtlCol="0">
              <a:spAutoFit/>
            </a:bodyPr>
            <a:lstStyle/>
            <a:p>
              <a:r>
                <a:rPr lang="en" altLang="ja-JP" sz="700" b="0" i="0" u="none" strike="noStrike" dirty="0">
                  <a:solidFill>
                    <a:srgbClr val="1F1F1F"/>
                  </a:solidFill>
                  <a:effectLst/>
                  <a:latin typeface="ElsevierGulliver"/>
                </a:rPr>
                <a:t>Exawatt-Zettawatt pulse generation and applications</a:t>
              </a:r>
            </a:p>
            <a:p>
              <a:r>
                <a:rPr lang="en" altLang="ja-JP" sz="600" dirty="0">
                  <a:effectLst/>
                </a:rPr>
                <a:t>G.A. Mourou </a:t>
              </a:r>
              <a:r>
                <a:rPr lang="en" altLang="ja-JP" sz="600" b="0" i="0" u="none" strike="noStrike" dirty="0">
                  <a:solidFill>
                    <a:srgbClr val="1F1F1F"/>
                  </a:solidFill>
                  <a:effectLst/>
                  <a:latin typeface="ElsevierSans"/>
                </a:rPr>
                <a:t>, </a:t>
              </a:r>
              <a:r>
                <a:rPr lang="en" altLang="ja-JP" sz="600" dirty="0">
                  <a:effectLst/>
                </a:rPr>
                <a:t>N.J. Fisch </a:t>
              </a:r>
              <a:r>
                <a:rPr lang="en" altLang="ja-JP" sz="600" b="0" i="0" u="none" strike="noStrike" dirty="0">
                  <a:solidFill>
                    <a:srgbClr val="1F1F1F"/>
                  </a:solidFill>
                  <a:effectLst/>
                  <a:latin typeface="ElsevierSans"/>
                </a:rPr>
                <a:t>, </a:t>
              </a:r>
              <a:r>
                <a:rPr lang="en" altLang="ja-JP" sz="600" dirty="0">
                  <a:effectLst/>
                </a:rPr>
                <a:t>V.M. Malkin </a:t>
              </a:r>
              <a:r>
                <a:rPr lang="en" altLang="ja-JP" sz="600" b="0" i="0" u="none" strike="noStrike" dirty="0">
                  <a:solidFill>
                    <a:srgbClr val="1F1F1F"/>
                  </a:solidFill>
                  <a:effectLst/>
                  <a:latin typeface="ElsevierSans"/>
                </a:rPr>
                <a:t>, </a:t>
              </a:r>
              <a:r>
                <a:rPr lang="en" altLang="ja-JP" sz="600" dirty="0">
                  <a:effectLst/>
                </a:rPr>
                <a:t>Z. Toroker </a:t>
              </a:r>
              <a:r>
                <a:rPr lang="en" altLang="ja-JP" sz="600" b="0" i="0" u="none" strike="noStrike" dirty="0">
                  <a:solidFill>
                    <a:srgbClr val="1F1F1F"/>
                  </a:solidFill>
                  <a:effectLst/>
                  <a:latin typeface="ElsevierSans"/>
                </a:rPr>
                <a:t>, </a:t>
              </a:r>
              <a:r>
                <a:rPr lang="en" altLang="ja-JP" sz="600" dirty="0">
                  <a:effectLst/>
                </a:rPr>
                <a:t>E.A. Khazanov </a:t>
              </a:r>
              <a:r>
                <a:rPr lang="en" altLang="ja-JP" sz="600" b="0" i="0" u="none" strike="noStrike" dirty="0">
                  <a:solidFill>
                    <a:srgbClr val="1F1F1F"/>
                  </a:solidFill>
                  <a:effectLst/>
                  <a:latin typeface="ElsevierSans"/>
                </a:rPr>
                <a:t>, </a:t>
              </a:r>
              <a:r>
                <a:rPr lang="en" altLang="ja-JP" sz="600" dirty="0">
                  <a:effectLst/>
                </a:rPr>
                <a:t>A.M. Sergeev </a:t>
              </a:r>
              <a:r>
                <a:rPr lang="en" altLang="ja-JP" sz="600" b="0" i="0" u="none" strike="noStrike" dirty="0">
                  <a:solidFill>
                    <a:srgbClr val="1F1F1F"/>
                  </a:solidFill>
                  <a:effectLst/>
                  <a:latin typeface="ElsevierSans"/>
                </a:rPr>
                <a:t>, </a:t>
              </a:r>
              <a:r>
                <a:rPr lang="en" altLang="ja-JP" sz="600" dirty="0">
                  <a:effectLst/>
                </a:rPr>
                <a:t>T. Tajima </a:t>
              </a:r>
              <a:r>
                <a:rPr lang="en" altLang="ja-JP" sz="600" b="0" i="0" u="none" strike="noStrike" dirty="0">
                  <a:solidFill>
                    <a:srgbClr val="1F1F1F"/>
                  </a:solidFill>
                  <a:effectLst/>
                  <a:latin typeface="ElsevierSans"/>
                </a:rPr>
                <a:t>, </a:t>
              </a:r>
              <a:r>
                <a:rPr lang="en" altLang="ja-JP" sz="600" dirty="0">
                  <a:effectLst/>
                </a:rPr>
                <a:t>B. Le Garrec </a:t>
              </a:r>
              <a:endParaRPr kumimoji="1" lang="ja-JP" altLang="en-US" sz="600" dirty="0"/>
            </a:p>
          </p:txBody>
        </p:sp>
      </p:grpSp>
      <p:grpSp>
        <p:nvGrpSpPr>
          <p:cNvPr id="4" name="グループ化 3">
            <a:extLst>
              <a:ext uri="{FF2B5EF4-FFF2-40B4-BE49-F238E27FC236}">
                <a16:creationId xmlns:a16="http://schemas.microsoft.com/office/drawing/2014/main" id="{FC2CEE92-36A5-368D-7C07-C48195063503}"/>
              </a:ext>
            </a:extLst>
          </p:cNvPr>
          <p:cNvGrpSpPr/>
          <p:nvPr/>
        </p:nvGrpSpPr>
        <p:grpSpPr>
          <a:xfrm>
            <a:off x="190499" y="3819747"/>
            <a:ext cx="11268076" cy="990013"/>
            <a:chOff x="190499" y="3819747"/>
            <a:chExt cx="11268076" cy="990013"/>
          </a:xfrm>
        </p:grpSpPr>
        <p:sp>
          <p:nvSpPr>
            <p:cNvPr id="56" name="四角形: 角を丸くする 55">
              <a:extLst>
                <a:ext uri="{FF2B5EF4-FFF2-40B4-BE49-F238E27FC236}">
                  <a16:creationId xmlns:a16="http://schemas.microsoft.com/office/drawing/2014/main" id="{5DBB4BB7-FD24-83C4-A764-97C8BFB836A3}"/>
                </a:ext>
              </a:extLst>
            </p:cNvPr>
            <p:cNvSpPr/>
            <p:nvPr/>
          </p:nvSpPr>
          <p:spPr>
            <a:xfrm>
              <a:off x="190499" y="3847290"/>
              <a:ext cx="10896601" cy="962470"/>
            </a:xfrm>
            <a:prstGeom prst="roundRect">
              <a:avLst/>
            </a:prstGeom>
            <a:solidFill>
              <a:schemeClr val="bg2">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8EDF970F-2659-A9E3-5E9D-D9AE9B7F34BE}"/>
                </a:ext>
              </a:extLst>
            </p:cNvPr>
            <p:cNvSpPr txBox="1"/>
            <p:nvPr/>
          </p:nvSpPr>
          <p:spPr>
            <a:xfrm>
              <a:off x="1771876" y="3833407"/>
              <a:ext cx="9686699" cy="954107"/>
            </a:xfrm>
            <a:prstGeom prst="rect">
              <a:avLst/>
            </a:prstGeom>
            <a:noFill/>
          </p:spPr>
          <p:txBody>
            <a:bodyPr wrap="square" rtlCol="0">
              <a:spAutoFit/>
            </a:bodyPr>
            <a:lstStyle/>
            <a:p>
              <a:r>
                <a:rPr lang="en-US" altLang="ja-JP" sz="2800" dirty="0"/>
                <a:t>Clarify the structure of laser-driven nuclear reactions</a:t>
              </a:r>
            </a:p>
            <a:p>
              <a:r>
                <a:rPr lang="en-US" altLang="ja-JP" sz="2800" dirty="0"/>
                <a:t>through precise analysis of γ-rays emitted from laser plasma.</a:t>
              </a:r>
              <a:endParaRPr kumimoji="1" lang="ja-JP" altLang="en-US" sz="2800" dirty="0"/>
            </a:p>
          </p:txBody>
        </p:sp>
        <p:sp>
          <p:nvSpPr>
            <p:cNvPr id="41" name="テキスト ボックス 40">
              <a:extLst>
                <a:ext uri="{FF2B5EF4-FFF2-40B4-BE49-F238E27FC236}">
                  <a16:creationId xmlns:a16="http://schemas.microsoft.com/office/drawing/2014/main" id="{04611843-10D2-9FA5-1E88-FEEDE446E52F}"/>
                </a:ext>
              </a:extLst>
            </p:cNvPr>
            <p:cNvSpPr txBox="1"/>
            <p:nvPr/>
          </p:nvSpPr>
          <p:spPr>
            <a:xfrm>
              <a:off x="642180" y="3819747"/>
              <a:ext cx="1241045" cy="523220"/>
            </a:xfrm>
            <a:prstGeom prst="rect">
              <a:avLst/>
            </a:prstGeom>
            <a:noFill/>
          </p:spPr>
          <p:txBody>
            <a:bodyPr wrap="none" rtlCol="0">
              <a:spAutoFit/>
            </a:bodyPr>
            <a:lstStyle/>
            <a:p>
              <a:r>
                <a:rPr kumimoji="1" lang="en-US" altLang="ja-JP" sz="2800" dirty="0"/>
                <a:t>Goal</a:t>
              </a:r>
              <a:r>
                <a:rPr kumimoji="1" lang="ja-JP" altLang="en-US" sz="2800" dirty="0"/>
                <a:t>：</a:t>
              </a:r>
            </a:p>
          </p:txBody>
        </p:sp>
      </p:grpSp>
      <p:sp>
        <p:nvSpPr>
          <p:cNvPr id="44" name="テキスト ボックス 43">
            <a:extLst>
              <a:ext uri="{FF2B5EF4-FFF2-40B4-BE49-F238E27FC236}">
                <a16:creationId xmlns:a16="http://schemas.microsoft.com/office/drawing/2014/main" id="{3717373C-C7CA-7B4D-E36A-320BA4BC457B}"/>
              </a:ext>
            </a:extLst>
          </p:cNvPr>
          <p:cNvSpPr txBox="1"/>
          <p:nvPr/>
        </p:nvSpPr>
        <p:spPr>
          <a:xfrm>
            <a:off x="1262703" y="2503873"/>
            <a:ext cx="7471722" cy="707886"/>
          </a:xfrm>
          <a:prstGeom prst="rect">
            <a:avLst/>
          </a:prstGeom>
          <a:noFill/>
        </p:spPr>
        <p:txBody>
          <a:bodyPr wrap="square" rtlCol="0">
            <a:spAutoFit/>
          </a:bodyPr>
          <a:lstStyle/>
          <a:p>
            <a:r>
              <a:rPr lang="ja-JP" altLang="en-US" sz="2000" dirty="0"/>
              <a:t>・</a:t>
            </a:r>
            <a:r>
              <a:rPr lang="en-US" altLang="ja-JP" sz="2000" dirty="0"/>
              <a:t>Potential to discover new physics by observing nuclear reactions in ultra-high electromagnetic field environments</a:t>
            </a:r>
          </a:p>
        </p:txBody>
      </p:sp>
      <p:sp>
        <p:nvSpPr>
          <p:cNvPr id="45" name="テキスト ボックス 44">
            <a:extLst>
              <a:ext uri="{FF2B5EF4-FFF2-40B4-BE49-F238E27FC236}">
                <a16:creationId xmlns:a16="http://schemas.microsoft.com/office/drawing/2014/main" id="{31A915A5-4C6D-2A3E-B33E-BA24F61CF0D7}"/>
              </a:ext>
            </a:extLst>
          </p:cNvPr>
          <p:cNvSpPr txBox="1"/>
          <p:nvPr/>
        </p:nvSpPr>
        <p:spPr>
          <a:xfrm>
            <a:off x="733964" y="2051524"/>
            <a:ext cx="6391750" cy="461665"/>
          </a:xfrm>
          <a:prstGeom prst="rect">
            <a:avLst/>
          </a:prstGeom>
          <a:noFill/>
        </p:spPr>
        <p:txBody>
          <a:bodyPr wrap="none" rtlCol="0">
            <a:spAutoFit/>
          </a:bodyPr>
          <a:lstStyle/>
          <a:p>
            <a:r>
              <a:rPr lang="en-US" altLang="ja-JP" sz="2400" dirty="0"/>
              <a:t>Why laser-driven nuclear reactions are significant</a:t>
            </a:r>
            <a:endParaRPr kumimoji="1" lang="ja-JP" altLang="en-US" sz="2400" dirty="0"/>
          </a:p>
        </p:txBody>
      </p:sp>
      <p:grpSp>
        <p:nvGrpSpPr>
          <p:cNvPr id="54" name="グループ化 53">
            <a:extLst>
              <a:ext uri="{FF2B5EF4-FFF2-40B4-BE49-F238E27FC236}">
                <a16:creationId xmlns:a16="http://schemas.microsoft.com/office/drawing/2014/main" id="{C45DC1F8-DADD-71F2-36E7-7948B55099B4}"/>
              </a:ext>
            </a:extLst>
          </p:cNvPr>
          <p:cNvGrpSpPr/>
          <p:nvPr/>
        </p:nvGrpSpPr>
        <p:grpSpPr>
          <a:xfrm>
            <a:off x="324849" y="3141853"/>
            <a:ext cx="8972115" cy="646332"/>
            <a:chOff x="328059" y="3076693"/>
            <a:chExt cx="8972115" cy="646332"/>
          </a:xfrm>
        </p:grpSpPr>
        <p:sp>
          <p:nvSpPr>
            <p:cNvPr id="46" name="テキスト ボックス 45">
              <a:extLst>
                <a:ext uri="{FF2B5EF4-FFF2-40B4-BE49-F238E27FC236}">
                  <a16:creationId xmlns:a16="http://schemas.microsoft.com/office/drawing/2014/main" id="{585A7159-7407-1CE5-E199-D9F3D9386342}"/>
                </a:ext>
              </a:extLst>
            </p:cNvPr>
            <p:cNvSpPr txBox="1"/>
            <p:nvPr/>
          </p:nvSpPr>
          <p:spPr>
            <a:xfrm>
              <a:off x="328059" y="3076693"/>
              <a:ext cx="4320014" cy="646331"/>
            </a:xfrm>
            <a:prstGeom prst="rect">
              <a:avLst/>
            </a:prstGeom>
            <a:noFill/>
          </p:spPr>
          <p:txBody>
            <a:bodyPr wrap="square" rtlCol="0">
              <a:spAutoFit/>
            </a:bodyPr>
            <a:lstStyle/>
            <a:p>
              <a:pPr algn="ctr"/>
              <a:r>
                <a:rPr lang="en-US" altLang="ja-JP" dirty="0"/>
                <a:t>Accelerator</a:t>
              </a:r>
            </a:p>
            <a:p>
              <a:pPr algn="ctr"/>
              <a:r>
                <a:rPr lang="en-US" altLang="ja-JP" dirty="0"/>
                <a:t>Collide </a:t>
              </a:r>
              <a:r>
                <a:rPr lang="en-US" altLang="ja-JP" b="1" dirty="0"/>
                <a:t>high-energy</a:t>
              </a:r>
              <a:r>
                <a:rPr lang="en-US" altLang="ja-JP" dirty="0"/>
                <a:t> particle at </a:t>
              </a:r>
              <a:r>
                <a:rPr lang="en-US" altLang="ja-JP" b="1" dirty="0"/>
                <a:t>low-density</a:t>
              </a:r>
            </a:p>
          </p:txBody>
        </p:sp>
        <p:sp>
          <p:nvSpPr>
            <p:cNvPr id="48" name="テキスト ボックス 47">
              <a:extLst>
                <a:ext uri="{FF2B5EF4-FFF2-40B4-BE49-F238E27FC236}">
                  <a16:creationId xmlns:a16="http://schemas.microsoft.com/office/drawing/2014/main" id="{93FDCE86-23C5-B8D4-31AE-F173E4609872}"/>
                </a:ext>
              </a:extLst>
            </p:cNvPr>
            <p:cNvSpPr txBox="1"/>
            <p:nvPr/>
          </p:nvSpPr>
          <p:spPr>
            <a:xfrm>
              <a:off x="4648073" y="3076694"/>
              <a:ext cx="4652101" cy="646331"/>
            </a:xfrm>
            <a:prstGeom prst="rect">
              <a:avLst/>
            </a:prstGeom>
            <a:noFill/>
          </p:spPr>
          <p:txBody>
            <a:bodyPr wrap="square">
              <a:spAutoFit/>
            </a:bodyPr>
            <a:lstStyle/>
            <a:p>
              <a:pPr algn="ctr"/>
              <a:r>
                <a:rPr lang="en-US" altLang="ja-JP" dirty="0"/>
                <a:t>Laser</a:t>
              </a:r>
            </a:p>
            <a:p>
              <a:pPr algn="ctr"/>
              <a:r>
                <a:rPr lang="en-US" altLang="ja-JP" dirty="0"/>
                <a:t>Collide </a:t>
              </a:r>
              <a:r>
                <a:rPr lang="en-US" altLang="ja-JP" b="1" dirty="0"/>
                <a:t>low-energy</a:t>
              </a:r>
              <a:r>
                <a:rPr lang="en-US" altLang="ja-JP" dirty="0"/>
                <a:t> photons at </a:t>
              </a:r>
              <a:r>
                <a:rPr lang="en-US" altLang="ja-JP" b="1" dirty="0"/>
                <a:t>high-density</a:t>
              </a:r>
            </a:p>
          </p:txBody>
        </p:sp>
        <p:sp>
          <p:nvSpPr>
            <p:cNvPr id="53" name="矢印: 左右 52">
              <a:extLst>
                <a:ext uri="{FF2B5EF4-FFF2-40B4-BE49-F238E27FC236}">
                  <a16:creationId xmlns:a16="http://schemas.microsoft.com/office/drawing/2014/main" id="{77A7348B-051A-73CC-EA3F-0F69EB12E455}"/>
                </a:ext>
              </a:extLst>
            </p:cNvPr>
            <p:cNvSpPr/>
            <p:nvPr/>
          </p:nvSpPr>
          <p:spPr>
            <a:xfrm>
              <a:off x="4576145" y="3335205"/>
              <a:ext cx="295402" cy="118261"/>
            </a:xfrm>
            <a:prstGeom prst="lef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55" name="中かっこ 54">
            <a:extLst>
              <a:ext uri="{FF2B5EF4-FFF2-40B4-BE49-F238E27FC236}">
                <a16:creationId xmlns:a16="http://schemas.microsoft.com/office/drawing/2014/main" id="{979EF462-5A06-3E4A-CB79-11FA2C18C943}"/>
              </a:ext>
            </a:extLst>
          </p:cNvPr>
          <p:cNvSpPr/>
          <p:nvPr/>
        </p:nvSpPr>
        <p:spPr>
          <a:xfrm>
            <a:off x="190499" y="2049227"/>
            <a:ext cx="9106463" cy="1734601"/>
          </a:xfrm>
          <a:prstGeom prst="bracePair">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1863175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9FA7B-1376-A277-76A2-AEBCC048EB3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7F4BE1B-31E9-4F6F-D831-945D4CFC5F72}"/>
              </a:ext>
            </a:extLst>
          </p:cNvPr>
          <p:cNvSpPr>
            <a:spLocks noGrp="1"/>
          </p:cNvSpPr>
          <p:nvPr>
            <p:ph type="title"/>
          </p:nvPr>
        </p:nvSpPr>
        <p:spPr/>
        <p:txBody>
          <a:bodyPr/>
          <a:lstStyle/>
          <a:p>
            <a:r>
              <a:rPr lang="en-US" altLang="ja-JP" dirty="0"/>
              <a:t>Why use nuclear emulsion?</a:t>
            </a:r>
            <a:endParaRPr kumimoji="1" lang="ja-JP" altLang="en-US" dirty="0"/>
          </a:p>
        </p:txBody>
      </p:sp>
      <p:sp>
        <p:nvSpPr>
          <p:cNvPr id="16" name="スライド番号プレースホルダー 2">
            <a:extLst>
              <a:ext uri="{FF2B5EF4-FFF2-40B4-BE49-F238E27FC236}">
                <a16:creationId xmlns:a16="http://schemas.microsoft.com/office/drawing/2014/main" id="{7E4AB639-BFEE-5FD3-E70F-01F403E7CC05}"/>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31</a:t>
            </a:fld>
            <a:endParaRPr kumimoji="1" lang="ja-JP" altLang="en-US"/>
          </a:p>
        </p:txBody>
      </p:sp>
      <p:sp>
        <p:nvSpPr>
          <p:cNvPr id="4" name="テキスト ボックス 3">
            <a:extLst>
              <a:ext uri="{FF2B5EF4-FFF2-40B4-BE49-F238E27FC236}">
                <a16:creationId xmlns:a16="http://schemas.microsoft.com/office/drawing/2014/main" id="{F0104DB2-F7A0-6259-9241-7A2336F362DC}"/>
              </a:ext>
            </a:extLst>
          </p:cNvPr>
          <p:cNvSpPr txBox="1"/>
          <p:nvPr/>
        </p:nvSpPr>
        <p:spPr>
          <a:xfrm>
            <a:off x="141228" y="1089858"/>
            <a:ext cx="11909542" cy="461665"/>
          </a:xfrm>
          <a:prstGeom prst="rect">
            <a:avLst/>
          </a:prstGeom>
          <a:noFill/>
        </p:spPr>
        <p:txBody>
          <a:bodyPr wrap="none" rtlCol="0">
            <a:spAutoFit/>
          </a:bodyPr>
          <a:lstStyle/>
          <a:p>
            <a:r>
              <a:rPr lang="en-US" altLang="ja-JP" sz="2400" dirty="0"/>
              <a:t>However, direct measurements of γ-rays emitted from laser plasma have not yet been achieved.</a:t>
            </a:r>
            <a:endParaRPr kumimoji="1" lang="ja-JP" altLang="en-US" sz="2400" dirty="0"/>
          </a:p>
        </p:txBody>
      </p:sp>
      <p:sp>
        <p:nvSpPr>
          <p:cNvPr id="11" name="テキスト ボックス 10">
            <a:extLst>
              <a:ext uri="{FF2B5EF4-FFF2-40B4-BE49-F238E27FC236}">
                <a16:creationId xmlns:a16="http://schemas.microsoft.com/office/drawing/2014/main" id="{3CB29D0D-E010-A1EA-07B2-FD696A3BC2B3}"/>
              </a:ext>
            </a:extLst>
          </p:cNvPr>
          <p:cNvSpPr txBox="1"/>
          <p:nvPr/>
        </p:nvSpPr>
        <p:spPr>
          <a:xfrm>
            <a:off x="1878695" y="2321409"/>
            <a:ext cx="8238836" cy="400110"/>
          </a:xfrm>
          <a:prstGeom prst="rect">
            <a:avLst/>
          </a:prstGeom>
          <a:noFill/>
        </p:spPr>
        <p:txBody>
          <a:bodyPr wrap="square">
            <a:spAutoFit/>
          </a:bodyPr>
          <a:lstStyle/>
          <a:p>
            <a:r>
              <a:rPr lang="ja-JP" altLang="en-US" sz="2000" dirty="0"/>
              <a:t>・</a:t>
            </a:r>
            <a:r>
              <a:rPr lang="en-US" altLang="ja-JP" sz="2000" dirty="0"/>
              <a:t> </a:t>
            </a:r>
            <a:r>
              <a:rPr lang="en-US" altLang="ja-JP" sz="2000" b="1" dirty="0"/>
              <a:t>Signal pile-up </a:t>
            </a:r>
            <a:r>
              <a:rPr lang="en-US" altLang="ja-JP" sz="2000" dirty="0"/>
              <a:t>due to a lot of radiations emitted in an extremely short time</a:t>
            </a:r>
            <a:endParaRPr lang="ja-JP" altLang="en-US" sz="2000" dirty="0"/>
          </a:p>
        </p:txBody>
      </p:sp>
      <p:sp>
        <p:nvSpPr>
          <p:cNvPr id="13" name="テキスト ボックス 12">
            <a:extLst>
              <a:ext uri="{FF2B5EF4-FFF2-40B4-BE49-F238E27FC236}">
                <a16:creationId xmlns:a16="http://schemas.microsoft.com/office/drawing/2014/main" id="{EBCAFB00-7B27-859B-6F3C-FB1F73F056D0}"/>
              </a:ext>
            </a:extLst>
          </p:cNvPr>
          <p:cNvSpPr txBox="1"/>
          <p:nvPr/>
        </p:nvSpPr>
        <p:spPr>
          <a:xfrm>
            <a:off x="624733" y="1663818"/>
            <a:ext cx="6390304" cy="584775"/>
          </a:xfrm>
          <a:prstGeom prst="rect">
            <a:avLst/>
          </a:prstGeom>
          <a:noFill/>
        </p:spPr>
        <p:txBody>
          <a:bodyPr wrap="square">
            <a:spAutoFit/>
          </a:bodyPr>
          <a:lstStyle/>
          <a:p>
            <a:r>
              <a:rPr lang="en-US" altLang="ja-JP" sz="3200" dirty="0"/>
              <a:t>Challenges in </a:t>
            </a:r>
            <a:r>
              <a:rPr lang="el-GR" altLang="ja-JP" sz="3200" dirty="0"/>
              <a:t>γ-</a:t>
            </a:r>
            <a:r>
              <a:rPr lang="en-US" altLang="ja-JP" sz="3200" dirty="0"/>
              <a:t>ray measurements</a:t>
            </a:r>
            <a:endParaRPr lang="ja-JP" altLang="en-US" sz="3200" dirty="0"/>
          </a:p>
        </p:txBody>
      </p:sp>
      <p:sp>
        <p:nvSpPr>
          <p:cNvPr id="14" name="テキスト ボックス 13">
            <a:extLst>
              <a:ext uri="{FF2B5EF4-FFF2-40B4-BE49-F238E27FC236}">
                <a16:creationId xmlns:a16="http://schemas.microsoft.com/office/drawing/2014/main" id="{6BE74F27-0368-E372-E7B7-188346C24C5D}"/>
              </a:ext>
            </a:extLst>
          </p:cNvPr>
          <p:cNvSpPr txBox="1"/>
          <p:nvPr/>
        </p:nvSpPr>
        <p:spPr>
          <a:xfrm>
            <a:off x="1878695" y="2963450"/>
            <a:ext cx="9379619" cy="400110"/>
          </a:xfrm>
          <a:prstGeom prst="rect">
            <a:avLst/>
          </a:prstGeom>
          <a:noFill/>
        </p:spPr>
        <p:txBody>
          <a:bodyPr wrap="none" rtlCol="0">
            <a:spAutoFit/>
          </a:bodyPr>
          <a:lstStyle/>
          <a:p>
            <a:r>
              <a:rPr lang="ja-JP" altLang="en-US" sz="2000" dirty="0"/>
              <a:t>・</a:t>
            </a:r>
            <a:r>
              <a:rPr lang="en-US" altLang="ja-JP" sz="2000" dirty="0"/>
              <a:t> </a:t>
            </a:r>
            <a:r>
              <a:rPr lang="en-US" altLang="ja-JP" sz="2000" b="1" dirty="0"/>
              <a:t>Limited number of laser shots </a:t>
            </a:r>
            <a:r>
              <a:rPr lang="en-US" altLang="ja-JP" sz="2000" dirty="0"/>
              <a:t>per day, making it difficult to obtain sufficient statistics</a:t>
            </a:r>
            <a:endParaRPr kumimoji="1" lang="ja-JP" altLang="en-US" sz="2000" dirty="0"/>
          </a:p>
        </p:txBody>
      </p:sp>
      <p:sp>
        <p:nvSpPr>
          <p:cNvPr id="15" name="テキスト ボックス 14">
            <a:extLst>
              <a:ext uri="{FF2B5EF4-FFF2-40B4-BE49-F238E27FC236}">
                <a16:creationId xmlns:a16="http://schemas.microsoft.com/office/drawing/2014/main" id="{509DC2E4-865D-EAA5-6645-86FD1DB5C0DB}"/>
              </a:ext>
            </a:extLst>
          </p:cNvPr>
          <p:cNvSpPr txBox="1"/>
          <p:nvPr/>
        </p:nvSpPr>
        <p:spPr>
          <a:xfrm>
            <a:off x="1878695" y="3615006"/>
            <a:ext cx="5136342" cy="400110"/>
          </a:xfrm>
          <a:prstGeom prst="rect">
            <a:avLst/>
          </a:prstGeom>
          <a:noFill/>
        </p:spPr>
        <p:txBody>
          <a:bodyPr wrap="none" rtlCol="0">
            <a:spAutoFit/>
          </a:bodyPr>
          <a:lstStyle/>
          <a:p>
            <a:r>
              <a:rPr kumimoji="1" lang="ja-JP" altLang="en-US" sz="2000" dirty="0"/>
              <a:t>・</a:t>
            </a:r>
            <a:r>
              <a:rPr lang="en-US" altLang="ja-JP" sz="2000" dirty="0"/>
              <a:t> Shot-to-shot </a:t>
            </a:r>
            <a:r>
              <a:rPr lang="en-US" altLang="ja-JP" sz="2000" b="1" dirty="0"/>
              <a:t>variations</a:t>
            </a:r>
            <a:r>
              <a:rPr lang="en-US" altLang="ja-JP" sz="2000" dirty="0"/>
              <a:t> in laser characteristics</a:t>
            </a:r>
            <a:endParaRPr kumimoji="1" lang="ja-JP" altLang="en-US" sz="2000" dirty="0"/>
          </a:p>
        </p:txBody>
      </p:sp>
      <p:sp>
        <p:nvSpPr>
          <p:cNvPr id="22" name="左中かっこ 21">
            <a:extLst>
              <a:ext uri="{FF2B5EF4-FFF2-40B4-BE49-F238E27FC236}">
                <a16:creationId xmlns:a16="http://schemas.microsoft.com/office/drawing/2014/main" id="{17FFD571-40C4-3B72-9C45-FB54922E9198}"/>
              </a:ext>
            </a:extLst>
          </p:cNvPr>
          <p:cNvSpPr/>
          <p:nvPr/>
        </p:nvSpPr>
        <p:spPr>
          <a:xfrm>
            <a:off x="1642358" y="2332527"/>
            <a:ext cx="245097" cy="1590882"/>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sz="2000"/>
          </a:p>
        </p:txBody>
      </p:sp>
      <p:sp>
        <p:nvSpPr>
          <p:cNvPr id="23" name="テキスト ボックス 22">
            <a:extLst>
              <a:ext uri="{FF2B5EF4-FFF2-40B4-BE49-F238E27FC236}">
                <a16:creationId xmlns:a16="http://schemas.microsoft.com/office/drawing/2014/main" id="{E36BC842-CAD1-B626-AD13-F1207C6E608D}"/>
              </a:ext>
            </a:extLst>
          </p:cNvPr>
          <p:cNvSpPr txBox="1"/>
          <p:nvPr/>
        </p:nvSpPr>
        <p:spPr>
          <a:xfrm>
            <a:off x="595085" y="4299730"/>
            <a:ext cx="2430474" cy="584775"/>
          </a:xfrm>
          <a:prstGeom prst="rect">
            <a:avLst/>
          </a:prstGeom>
          <a:noFill/>
        </p:spPr>
        <p:txBody>
          <a:bodyPr wrap="none" rtlCol="0">
            <a:spAutoFit/>
          </a:bodyPr>
          <a:lstStyle/>
          <a:p>
            <a:r>
              <a:rPr lang="en-US" altLang="ja-JP" sz="3200" dirty="0"/>
              <a:t>Our approach</a:t>
            </a:r>
          </a:p>
        </p:txBody>
      </p:sp>
      <p:sp>
        <p:nvSpPr>
          <p:cNvPr id="24" name="テキスト ボックス 23">
            <a:extLst>
              <a:ext uri="{FF2B5EF4-FFF2-40B4-BE49-F238E27FC236}">
                <a16:creationId xmlns:a16="http://schemas.microsoft.com/office/drawing/2014/main" id="{1C699E24-1C6A-92F0-70DB-54A473BA9E60}"/>
              </a:ext>
            </a:extLst>
          </p:cNvPr>
          <p:cNvSpPr txBox="1"/>
          <p:nvPr/>
        </p:nvSpPr>
        <p:spPr>
          <a:xfrm>
            <a:off x="1004918" y="5761993"/>
            <a:ext cx="9244903" cy="461665"/>
          </a:xfrm>
          <a:prstGeom prst="rect">
            <a:avLst/>
          </a:prstGeom>
          <a:noFill/>
        </p:spPr>
        <p:txBody>
          <a:bodyPr wrap="none" rtlCol="0">
            <a:spAutoFit/>
          </a:bodyPr>
          <a:lstStyle/>
          <a:p>
            <a:r>
              <a:rPr lang="en-US" altLang="ja-JP" sz="2400" dirty="0"/>
              <a:t>Precisely </a:t>
            </a:r>
            <a:r>
              <a:rPr lang="en-US" altLang="ja-JP" sz="2400" b="1" dirty="0"/>
              <a:t>detect electron–positron pairs </a:t>
            </a:r>
            <a:r>
              <a:rPr lang="en-US" altLang="ja-JP" sz="2400" dirty="0"/>
              <a:t>produced by γ-rays in emulsion</a:t>
            </a:r>
            <a:endParaRPr kumimoji="1" lang="ja-JP" altLang="en-US" sz="2400" dirty="0"/>
          </a:p>
        </p:txBody>
      </p:sp>
      <p:sp>
        <p:nvSpPr>
          <p:cNvPr id="25" name="テキスト ボックス 24">
            <a:extLst>
              <a:ext uri="{FF2B5EF4-FFF2-40B4-BE49-F238E27FC236}">
                <a16:creationId xmlns:a16="http://schemas.microsoft.com/office/drawing/2014/main" id="{10C74DF2-F9CA-BA95-2225-382F89127A2F}"/>
              </a:ext>
            </a:extLst>
          </p:cNvPr>
          <p:cNvSpPr txBox="1"/>
          <p:nvPr/>
        </p:nvSpPr>
        <p:spPr>
          <a:xfrm>
            <a:off x="3581401" y="6160880"/>
            <a:ext cx="8040919" cy="523220"/>
          </a:xfrm>
          <a:prstGeom prst="rect">
            <a:avLst/>
          </a:prstGeom>
          <a:noFill/>
        </p:spPr>
        <p:txBody>
          <a:bodyPr wrap="none" rtlCol="0">
            <a:spAutoFit/>
          </a:bodyPr>
          <a:lstStyle/>
          <a:p>
            <a:r>
              <a:rPr lang="ja-JP" altLang="en-US" sz="2800" dirty="0"/>
              <a:t>⇒　</a:t>
            </a:r>
            <a:r>
              <a:rPr lang="en-US" altLang="ja-JP" sz="2800" dirty="0"/>
              <a:t>Measure γ-ray </a:t>
            </a:r>
            <a:r>
              <a:rPr lang="en-US" altLang="ja-JP" sz="2800" b="1" dirty="0"/>
              <a:t>energy</a:t>
            </a:r>
            <a:r>
              <a:rPr lang="en-US" altLang="ja-JP" sz="2800" dirty="0"/>
              <a:t>, </a:t>
            </a:r>
            <a:r>
              <a:rPr lang="en-US" altLang="ja-JP" sz="2800" b="1" dirty="0"/>
              <a:t>direction</a:t>
            </a:r>
            <a:r>
              <a:rPr lang="en-US" altLang="ja-JP" sz="2800" dirty="0"/>
              <a:t>, and </a:t>
            </a:r>
            <a:r>
              <a:rPr lang="en-US" altLang="ja-JP" sz="2800" b="1" dirty="0"/>
              <a:t>flux</a:t>
            </a:r>
            <a:r>
              <a:rPr lang="en-US" altLang="ja-JP" sz="2800" dirty="0"/>
              <a:t> directly</a:t>
            </a:r>
            <a:endParaRPr kumimoji="1" lang="ja-JP" altLang="en-US" sz="2800" dirty="0"/>
          </a:p>
        </p:txBody>
      </p:sp>
      <p:sp>
        <p:nvSpPr>
          <p:cNvPr id="27" name="テキスト ボックス 26">
            <a:extLst>
              <a:ext uri="{FF2B5EF4-FFF2-40B4-BE49-F238E27FC236}">
                <a16:creationId xmlns:a16="http://schemas.microsoft.com/office/drawing/2014/main" id="{A4DC1968-F004-42E8-0C39-FBDC908CFBC7}"/>
              </a:ext>
            </a:extLst>
          </p:cNvPr>
          <p:cNvSpPr txBox="1"/>
          <p:nvPr/>
        </p:nvSpPr>
        <p:spPr>
          <a:xfrm>
            <a:off x="1373218" y="4903332"/>
            <a:ext cx="10223696" cy="369332"/>
          </a:xfrm>
          <a:prstGeom prst="rect">
            <a:avLst/>
          </a:prstGeom>
          <a:noFill/>
        </p:spPr>
        <p:txBody>
          <a:bodyPr wrap="square">
            <a:spAutoFit/>
          </a:bodyPr>
          <a:lstStyle/>
          <a:p>
            <a:r>
              <a:rPr lang="ja-JP" altLang="en-US" sz="1800" dirty="0"/>
              <a:t>・</a:t>
            </a:r>
            <a:r>
              <a:rPr lang="en-US" altLang="ja-JP" b="1" dirty="0">
                <a:solidFill>
                  <a:srgbClr val="FF0000"/>
                </a:solidFill>
              </a:rPr>
              <a:t>U</a:t>
            </a:r>
            <a:r>
              <a:rPr lang="en-US" altLang="ja-JP" sz="1800" b="1" dirty="0">
                <a:solidFill>
                  <a:srgbClr val="FF0000"/>
                </a:solidFill>
              </a:rPr>
              <a:t>se nuclear emulsion </a:t>
            </a:r>
            <a:r>
              <a:rPr lang="en-US" altLang="ja-JP" sz="1800" dirty="0"/>
              <a:t>,to record a lot of radiations </a:t>
            </a:r>
            <a:r>
              <a:rPr lang="en-US" altLang="ja-JP" sz="1800" b="1" dirty="0"/>
              <a:t>without pile-up</a:t>
            </a:r>
          </a:p>
        </p:txBody>
      </p:sp>
      <p:sp>
        <p:nvSpPr>
          <p:cNvPr id="28" name="左中かっこ 27">
            <a:extLst>
              <a:ext uri="{FF2B5EF4-FFF2-40B4-BE49-F238E27FC236}">
                <a16:creationId xmlns:a16="http://schemas.microsoft.com/office/drawing/2014/main" id="{A91E5770-739F-2576-268E-F065A091D573}"/>
              </a:ext>
            </a:extLst>
          </p:cNvPr>
          <p:cNvSpPr/>
          <p:nvPr/>
        </p:nvSpPr>
        <p:spPr>
          <a:xfrm>
            <a:off x="1151545" y="4926424"/>
            <a:ext cx="227909" cy="718124"/>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sz="2000" dirty="0"/>
          </a:p>
        </p:txBody>
      </p:sp>
      <p:sp>
        <p:nvSpPr>
          <p:cNvPr id="3" name="テキスト ボックス 2">
            <a:extLst>
              <a:ext uri="{FF2B5EF4-FFF2-40B4-BE49-F238E27FC236}">
                <a16:creationId xmlns:a16="http://schemas.microsoft.com/office/drawing/2014/main" id="{F384775A-1F9E-9415-7202-FC7422B2CFAC}"/>
              </a:ext>
            </a:extLst>
          </p:cNvPr>
          <p:cNvSpPr txBox="1"/>
          <p:nvPr/>
        </p:nvSpPr>
        <p:spPr>
          <a:xfrm>
            <a:off x="1373218" y="5295756"/>
            <a:ext cx="10677552" cy="400110"/>
          </a:xfrm>
          <a:prstGeom prst="rect">
            <a:avLst/>
          </a:prstGeom>
          <a:noFill/>
        </p:spPr>
        <p:txBody>
          <a:bodyPr wrap="square" rtlCol="0">
            <a:spAutoFit/>
          </a:bodyPr>
          <a:lstStyle/>
          <a:p>
            <a:r>
              <a:rPr lang="ja-JP" altLang="en-US" sz="2000" dirty="0"/>
              <a:t>・</a:t>
            </a:r>
            <a:r>
              <a:rPr lang="en-US" altLang="ja-JP" sz="2000" dirty="0"/>
              <a:t>Furthermore, it can simultaneously detect particles at various positions in a </a:t>
            </a:r>
            <a:r>
              <a:rPr lang="en-US" altLang="ja-JP" sz="2000" b="1" dirty="0"/>
              <a:t>single laser shot</a:t>
            </a:r>
            <a:r>
              <a:rPr lang="en-US" altLang="ja-JP" sz="2000" dirty="0"/>
              <a:t>.</a:t>
            </a:r>
          </a:p>
        </p:txBody>
      </p:sp>
    </p:spTree>
    <p:extLst>
      <p:ext uri="{BB962C8B-B14F-4D97-AF65-F5344CB8AC3E}">
        <p14:creationId xmlns:p14="http://schemas.microsoft.com/office/powerpoint/2010/main" val="28939014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E7ABFC-1633-92E4-C6D1-0824CFBFF96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FE2F261-8015-B9A8-FDB8-E2182CF76C3F}"/>
              </a:ext>
            </a:extLst>
          </p:cNvPr>
          <p:cNvSpPr>
            <a:spLocks noGrp="1"/>
          </p:cNvSpPr>
          <p:nvPr>
            <p:ph type="title"/>
          </p:nvPr>
        </p:nvSpPr>
        <p:spPr/>
        <p:txBody>
          <a:bodyPr/>
          <a:lstStyle/>
          <a:p>
            <a:r>
              <a:rPr lang="en-US" altLang="ja-JP" dirty="0"/>
              <a:t>What is nuclear emulsion?</a:t>
            </a:r>
            <a:endParaRPr kumimoji="1" lang="ja-JP" altLang="en-US" dirty="0"/>
          </a:p>
        </p:txBody>
      </p:sp>
      <p:sp>
        <p:nvSpPr>
          <p:cNvPr id="16" name="スライド番号プレースホルダー 2">
            <a:extLst>
              <a:ext uri="{FF2B5EF4-FFF2-40B4-BE49-F238E27FC236}">
                <a16:creationId xmlns:a16="http://schemas.microsoft.com/office/drawing/2014/main" id="{3A6D4991-26F0-B825-C7BB-FF90BADD4471}"/>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32</a:t>
            </a:fld>
            <a:endParaRPr kumimoji="1" lang="ja-JP" altLang="en-US" dirty="0"/>
          </a:p>
        </p:txBody>
      </p:sp>
      <p:sp>
        <p:nvSpPr>
          <p:cNvPr id="17" name="テキスト ボックス 16">
            <a:extLst>
              <a:ext uri="{FF2B5EF4-FFF2-40B4-BE49-F238E27FC236}">
                <a16:creationId xmlns:a16="http://schemas.microsoft.com/office/drawing/2014/main" id="{CF3E3605-9C7E-BD56-38D0-28B3B1D5B0DB}"/>
              </a:ext>
            </a:extLst>
          </p:cNvPr>
          <p:cNvSpPr txBox="1"/>
          <p:nvPr/>
        </p:nvSpPr>
        <p:spPr>
          <a:xfrm>
            <a:off x="595085" y="1057446"/>
            <a:ext cx="9695539" cy="400110"/>
          </a:xfrm>
          <a:prstGeom prst="rect">
            <a:avLst/>
          </a:prstGeom>
          <a:noFill/>
        </p:spPr>
        <p:txBody>
          <a:bodyPr wrap="none" rtlCol="0">
            <a:spAutoFit/>
          </a:bodyPr>
          <a:lstStyle/>
          <a:p>
            <a:r>
              <a:rPr kumimoji="1" lang="en-US" altLang="ja-JP" sz="2000" dirty="0"/>
              <a:t>Nuclear Emulsion</a:t>
            </a:r>
            <a:r>
              <a:rPr lang="ja-JP" altLang="en-US" sz="2000" dirty="0"/>
              <a:t>：</a:t>
            </a:r>
            <a:r>
              <a:rPr lang="en-US" altLang="ja-JP" sz="2000" dirty="0"/>
              <a:t>A type of photographic film</a:t>
            </a:r>
            <a:r>
              <a:rPr lang="ja-JP" altLang="en-US" sz="2000" dirty="0"/>
              <a:t>、</a:t>
            </a:r>
            <a:r>
              <a:rPr lang="en-US" altLang="ja-JP" sz="2000" dirty="0"/>
              <a:t>used for particle measurement a long time</a:t>
            </a:r>
          </a:p>
        </p:txBody>
      </p:sp>
      <p:sp>
        <p:nvSpPr>
          <p:cNvPr id="18" name="テキスト ボックス 17">
            <a:extLst>
              <a:ext uri="{FF2B5EF4-FFF2-40B4-BE49-F238E27FC236}">
                <a16:creationId xmlns:a16="http://schemas.microsoft.com/office/drawing/2014/main" id="{279816E7-052E-F475-2B97-B732113750CD}"/>
              </a:ext>
            </a:extLst>
          </p:cNvPr>
          <p:cNvSpPr txBox="1"/>
          <p:nvPr/>
        </p:nvSpPr>
        <p:spPr>
          <a:xfrm>
            <a:off x="1079200" y="1436519"/>
            <a:ext cx="8820615" cy="738664"/>
          </a:xfrm>
          <a:prstGeom prst="rect">
            <a:avLst/>
          </a:prstGeom>
          <a:noFill/>
        </p:spPr>
        <p:txBody>
          <a:bodyPr wrap="square" rtlCol="0">
            <a:spAutoFit/>
          </a:bodyPr>
          <a:lstStyle/>
          <a:p>
            <a:r>
              <a:rPr lang="en-US" altLang="ja-JP" sz="2400" dirty="0"/>
              <a:t>Strong Point</a:t>
            </a:r>
          </a:p>
          <a:p>
            <a:r>
              <a:rPr lang="ja-JP" altLang="en-US" dirty="0"/>
              <a:t>・</a:t>
            </a:r>
            <a:r>
              <a:rPr lang="en-US" altLang="ja-JP" dirty="0"/>
              <a:t>Ultra-high spatial resolution</a:t>
            </a:r>
            <a:r>
              <a:rPr lang="ja-JP" altLang="en-US" dirty="0"/>
              <a:t>：≈</a:t>
            </a:r>
            <a:r>
              <a:rPr lang="en-US" altLang="ja-JP" dirty="0"/>
              <a:t>200 nm (The size of the </a:t>
            </a:r>
            <a:r>
              <a:rPr lang="en-US" altLang="ja-JP" dirty="0" err="1"/>
              <a:t>AgBr</a:t>
            </a:r>
            <a:r>
              <a:rPr lang="en-US" altLang="ja-JP" dirty="0"/>
              <a:t> crystals)</a:t>
            </a:r>
            <a:endParaRPr lang="ja-JP" altLang="en-US" dirty="0"/>
          </a:p>
        </p:txBody>
      </p:sp>
      <p:grpSp>
        <p:nvGrpSpPr>
          <p:cNvPr id="5" name="グループ化 4">
            <a:extLst>
              <a:ext uri="{FF2B5EF4-FFF2-40B4-BE49-F238E27FC236}">
                <a16:creationId xmlns:a16="http://schemas.microsoft.com/office/drawing/2014/main" id="{A8C24F11-37A8-D1AF-D3CA-C23F8C0DA422}"/>
              </a:ext>
            </a:extLst>
          </p:cNvPr>
          <p:cNvGrpSpPr/>
          <p:nvPr/>
        </p:nvGrpSpPr>
        <p:grpSpPr>
          <a:xfrm>
            <a:off x="5878495" y="4814739"/>
            <a:ext cx="5016320" cy="1907715"/>
            <a:chOff x="3977911" y="4314847"/>
            <a:chExt cx="5818691" cy="2212859"/>
          </a:xfrm>
        </p:grpSpPr>
        <p:grpSp>
          <p:nvGrpSpPr>
            <p:cNvPr id="7" name="グループ化 6">
              <a:extLst>
                <a:ext uri="{FF2B5EF4-FFF2-40B4-BE49-F238E27FC236}">
                  <a16:creationId xmlns:a16="http://schemas.microsoft.com/office/drawing/2014/main" id="{0F5283AF-35B5-8909-D66B-9494FF128B08}"/>
                </a:ext>
              </a:extLst>
            </p:cNvPr>
            <p:cNvGrpSpPr/>
            <p:nvPr/>
          </p:nvGrpSpPr>
          <p:grpSpPr>
            <a:xfrm>
              <a:off x="3977911" y="4323385"/>
              <a:ext cx="4977055" cy="2204321"/>
              <a:chOff x="3675659" y="4061126"/>
              <a:chExt cx="5110699" cy="2232614"/>
            </a:xfrm>
          </p:grpSpPr>
          <p:pic>
            <p:nvPicPr>
              <p:cNvPr id="13" name="図 12">
                <a:extLst>
                  <a:ext uri="{FF2B5EF4-FFF2-40B4-BE49-F238E27FC236}">
                    <a16:creationId xmlns:a16="http://schemas.microsoft.com/office/drawing/2014/main" id="{807221F2-F56E-59CE-5416-AEC472CF66B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675659" y="4499242"/>
                <a:ext cx="2322044" cy="1794498"/>
              </a:xfrm>
              <a:prstGeom prst="rect">
                <a:avLst/>
              </a:prstGeom>
            </p:spPr>
          </p:pic>
          <p:pic>
            <p:nvPicPr>
              <p:cNvPr id="20" name="図 19">
                <a:extLst>
                  <a:ext uri="{FF2B5EF4-FFF2-40B4-BE49-F238E27FC236}">
                    <a16:creationId xmlns:a16="http://schemas.microsoft.com/office/drawing/2014/main" id="{DE107082-7CD9-D46A-FFA8-35942F82A84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726430" y="4075185"/>
                <a:ext cx="2059928" cy="2031810"/>
              </a:xfrm>
              <a:prstGeom prst="rect">
                <a:avLst/>
              </a:prstGeom>
            </p:spPr>
          </p:pic>
          <p:cxnSp>
            <p:nvCxnSpPr>
              <p:cNvPr id="21" name="直線コネクタ 20">
                <a:extLst>
                  <a:ext uri="{FF2B5EF4-FFF2-40B4-BE49-F238E27FC236}">
                    <a16:creationId xmlns:a16="http://schemas.microsoft.com/office/drawing/2014/main" id="{D4F1E6A9-CFD1-DE34-F898-0319AFE33E85}"/>
                  </a:ext>
                </a:extLst>
              </p:cNvPr>
              <p:cNvCxnSpPr>
                <a:cxnSpLocks/>
              </p:cNvCxnSpPr>
              <p:nvPr/>
            </p:nvCxnSpPr>
            <p:spPr>
              <a:xfrm>
                <a:off x="4925265" y="5496210"/>
                <a:ext cx="1801166" cy="624844"/>
              </a:xfrm>
              <a:prstGeom prst="line">
                <a:avLst/>
              </a:prstGeom>
              <a:ln w="25400"/>
            </p:spPr>
            <p:style>
              <a:lnRef idx="1">
                <a:schemeClr val="accent2"/>
              </a:lnRef>
              <a:fillRef idx="0">
                <a:schemeClr val="accent2"/>
              </a:fillRef>
              <a:effectRef idx="0">
                <a:schemeClr val="accent2"/>
              </a:effectRef>
              <a:fontRef idx="minor">
                <a:schemeClr val="tx1"/>
              </a:fontRef>
            </p:style>
          </p:cxnSp>
          <p:cxnSp>
            <p:nvCxnSpPr>
              <p:cNvPr id="22" name="直線コネクタ 21">
                <a:extLst>
                  <a:ext uri="{FF2B5EF4-FFF2-40B4-BE49-F238E27FC236}">
                    <a16:creationId xmlns:a16="http://schemas.microsoft.com/office/drawing/2014/main" id="{FB520215-E632-9199-3CE6-E31AB98D4965}"/>
                  </a:ext>
                </a:extLst>
              </p:cNvPr>
              <p:cNvCxnSpPr>
                <a:cxnSpLocks/>
              </p:cNvCxnSpPr>
              <p:nvPr/>
            </p:nvCxnSpPr>
            <p:spPr>
              <a:xfrm flipV="1">
                <a:off x="4925265" y="4061126"/>
                <a:ext cx="1801166" cy="1435084"/>
              </a:xfrm>
              <a:prstGeom prst="line">
                <a:avLst/>
              </a:prstGeom>
              <a:ln w="25400"/>
            </p:spPr>
            <p:style>
              <a:lnRef idx="1">
                <a:schemeClr val="accent2"/>
              </a:lnRef>
              <a:fillRef idx="0">
                <a:schemeClr val="accent2"/>
              </a:fillRef>
              <a:effectRef idx="0">
                <a:schemeClr val="accent2"/>
              </a:effectRef>
              <a:fontRef idx="minor">
                <a:schemeClr val="tx1"/>
              </a:fontRef>
            </p:style>
          </p:cxnSp>
          <p:sp>
            <p:nvSpPr>
              <p:cNvPr id="23" name="正方形/長方形 22">
                <a:extLst>
                  <a:ext uri="{FF2B5EF4-FFF2-40B4-BE49-F238E27FC236}">
                    <a16:creationId xmlns:a16="http://schemas.microsoft.com/office/drawing/2014/main" id="{0D3E52EB-94E1-3CE4-C876-F2495CF9CABE}"/>
                  </a:ext>
                </a:extLst>
              </p:cNvPr>
              <p:cNvSpPr/>
              <p:nvPr/>
            </p:nvSpPr>
            <p:spPr>
              <a:xfrm>
                <a:off x="6726430" y="4061126"/>
                <a:ext cx="2059928" cy="2059928"/>
              </a:xfrm>
              <a:prstGeom prst="rect">
                <a:avLst/>
              </a:prstGeom>
              <a:noFill/>
              <a:ln w="317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kumimoji="1" lang="ja-JP" altLang="en-US"/>
              </a:p>
            </p:txBody>
          </p:sp>
        </p:grpSp>
        <p:cxnSp>
          <p:nvCxnSpPr>
            <p:cNvPr id="9" name="直線矢印コネクタ 8">
              <a:extLst>
                <a:ext uri="{FF2B5EF4-FFF2-40B4-BE49-F238E27FC236}">
                  <a16:creationId xmlns:a16="http://schemas.microsoft.com/office/drawing/2014/main" id="{315E8337-45BF-5CAB-802C-9F6BD408371D}"/>
                </a:ext>
              </a:extLst>
            </p:cNvPr>
            <p:cNvCxnSpPr>
              <a:cxnSpLocks/>
            </p:cNvCxnSpPr>
            <p:nvPr/>
          </p:nvCxnSpPr>
          <p:spPr>
            <a:xfrm>
              <a:off x="9095769" y="4314847"/>
              <a:ext cx="0" cy="2042361"/>
            </a:xfrm>
            <a:prstGeom prst="straightConnector1">
              <a:avLst/>
            </a:prstGeom>
            <a:ln w="22225">
              <a:headEnd type="triangle"/>
              <a:tailEnd type="triangle"/>
            </a:ln>
          </p:spPr>
          <p:style>
            <a:lnRef idx="1">
              <a:schemeClr val="dk1"/>
            </a:lnRef>
            <a:fillRef idx="0">
              <a:schemeClr val="dk1"/>
            </a:fillRef>
            <a:effectRef idx="0">
              <a:schemeClr val="dk1"/>
            </a:effectRef>
            <a:fontRef idx="minor">
              <a:schemeClr val="tx1"/>
            </a:fontRef>
          </p:style>
        </p:cxnSp>
        <p:sp>
          <p:nvSpPr>
            <p:cNvPr id="11" name="テキスト ボックス 10">
              <a:extLst>
                <a:ext uri="{FF2B5EF4-FFF2-40B4-BE49-F238E27FC236}">
                  <a16:creationId xmlns:a16="http://schemas.microsoft.com/office/drawing/2014/main" id="{0FC33E51-AAA4-A19F-91BC-566553B67811}"/>
                </a:ext>
              </a:extLst>
            </p:cNvPr>
            <p:cNvSpPr txBox="1"/>
            <p:nvPr/>
          </p:nvSpPr>
          <p:spPr>
            <a:xfrm>
              <a:off x="9095769" y="5059326"/>
              <a:ext cx="700833" cy="307777"/>
            </a:xfrm>
            <a:prstGeom prst="rect">
              <a:avLst/>
            </a:prstGeom>
            <a:noFill/>
          </p:spPr>
          <p:txBody>
            <a:bodyPr wrap="none" rtlCol="0">
              <a:spAutoFit/>
            </a:bodyPr>
            <a:lstStyle/>
            <a:p>
              <a:r>
                <a:rPr kumimoji="1" lang="en-US" altLang="ja-JP" sz="1400" dirty="0"/>
                <a:t>300μm</a:t>
              </a:r>
              <a:endParaRPr kumimoji="1" lang="ja-JP" altLang="en-US" sz="1400" dirty="0"/>
            </a:p>
          </p:txBody>
        </p:sp>
      </p:grpSp>
      <p:grpSp>
        <p:nvGrpSpPr>
          <p:cNvPr id="4" name="グループ化 3">
            <a:extLst>
              <a:ext uri="{FF2B5EF4-FFF2-40B4-BE49-F238E27FC236}">
                <a16:creationId xmlns:a16="http://schemas.microsoft.com/office/drawing/2014/main" id="{89BF58AA-7145-684F-6650-DDC3E6C7A584}"/>
              </a:ext>
            </a:extLst>
          </p:cNvPr>
          <p:cNvGrpSpPr/>
          <p:nvPr/>
        </p:nvGrpSpPr>
        <p:grpSpPr>
          <a:xfrm>
            <a:off x="282387" y="2534373"/>
            <a:ext cx="11803050" cy="3971355"/>
            <a:chOff x="-38511" y="2451695"/>
            <a:chExt cx="11803050" cy="3971355"/>
          </a:xfrm>
        </p:grpSpPr>
        <p:grpSp>
          <p:nvGrpSpPr>
            <p:cNvPr id="24" name="グループ化 23">
              <a:extLst>
                <a:ext uri="{FF2B5EF4-FFF2-40B4-BE49-F238E27FC236}">
                  <a16:creationId xmlns:a16="http://schemas.microsoft.com/office/drawing/2014/main" id="{A1D7CAFB-9D3D-633C-3F94-BD34AF008FED}"/>
                </a:ext>
              </a:extLst>
            </p:cNvPr>
            <p:cNvGrpSpPr/>
            <p:nvPr/>
          </p:nvGrpSpPr>
          <p:grpSpPr>
            <a:xfrm>
              <a:off x="-38511" y="2451695"/>
              <a:ext cx="11803050" cy="3971355"/>
              <a:chOff x="1154749" y="2460974"/>
              <a:chExt cx="11803050" cy="3971355"/>
            </a:xfrm>
          </p:grpSpPr>
          <p:pic>
            <p:nvPicPr>
              <p:cNvPr id="6" name="図 5">
                <a:extLst>
                  <a:ext uri="{FF2B5EF4-FFF2-40B4-BE49-F238E27FC236}">
                    <a16:creationId xmlns:a16="http://schemas.microsoft.com/office/drawing/2014/main" id="{D910EBB8-A558-731E-90F6-8F9BE435688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54749" y="4393405"/>
                <a:ext cx="3754742" cy="2038924"/>
              </a:xfrm>
              <a:prstGeom prst="rect">
                <a:avLst/>
              </a:prstGeom>
            </p:spPr>
          </p:pic>
          <p:pic>
            <p:nvPicPr>
              <p:cNvPr id="8" name="図 7">
                <a:extLst>
                  <a:ext uri="{FF2B5EF4-FFF2-40B4-BE49-F238E27FC236}">
                    <a16:creationId xmlns:a16="http://schemas.microsoft.com/office/drawing/2014/main" id="{F58AC420-97AF-CD8F-181C-3CB195C8931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0219710" y="2918407"/>
                <a:ext cx="2738089" cy="1516840"/>
              </a:xfrm>
              <a:prstGeom prst="rect">
                <a:avLst/>
              </a:prstGeom>
            </p:spPr>
          </p:pic>
          <p:pic>
            <p:nvPicPr>
              <p:cNvPr id="10" name="図 9">
                <a:extLst>
                  <a:ext uri="{FF2B5EF4-FFF2-40B4-BE49-F238E27FC236}">
                    <a16:creationId xmlns:a16="http://schemas.microsoft.com/office/drawing/2014/main" id="{5AE743FD-AAAA-69AB-164A-2CE774EC90F4}"/>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636012" y="2770958"/>
                <a:ext cx="2727814" cy="1692330"/>
              </a:xfrm>
              <a:prstGeom prst="rect">
                <a:avLst/>
              </a:prstGeom>
            </p:spPr>
          </p:pic>
          <p:pic>
            <p:nvPicPr>
              <p:cNvPr id="12" name="図 11">
                <a:extLst>
                  <a:ext uri="{FF2B5EF4-FFF2-40B4-BE49-F238E27FC236}">
                    <a16:creationId xmlns:a16="http://schemas.microsoft.com/office/drawing/2014/main" id="{A8EED379-0ABB-4E49-4065-ECC4AA163E3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444186" y="2460974"/>
                <a:ext cx="2642374" cy="2034328"/>
              </a:xfrm>
              <a:prstGeom prst="rect">
                <a:avLst/>
              </a:prstGeom>
            </p:spPr>
          </p:pic>
          <p:sp>
            <p:nvSpPr>
              <p:cNvPr id="15" name="テキスト ボックス 14">
                <a:extLst>
                  <a:ext uri="{FF2B5EF4-FFF2-40B4-BE49-F238E27FC236}">
                    <a16:creationId xmlns:a16="http://schemas.microsoft.com/office/drawing/2014/main" id="{1CE802C2-5514-E375-93E0-DB38005A88EC}"/>
                  </a:ext>
                </a:extLst>
              </p:cNvPr>
              <p:cNvSpPr txBox="1"/>
              <p:nvPr/>
            </p:nvSpPr>
            <p:spPr>
              <a:xfrm>
                <a:off x="9344290" y="3026901"/>
                <a:ext cx="931665" cy="338554"/>
              </a:xfrm>
              <a:prstGeom prst="rect">
                <a:avLst/>
              </a:prstGeom>
              <a:noFill/>
            </p:spPr>
            <p:txBody>
              <a:bodyPr wrap="none" rtlCol="0">
                <a:spAutoFit/>
              </a:bodyPr>
              <a:lstStyle/>
              <a:p>
                <a:r>
                  <a:rPr lang="en-US" altLang="ja-JP" sz="1600" dirty="0"/>
                  <a:t>D</a:t>
                </a:r>
                <a:r>
                  <a:rPr kumimoji="1" lang="en-US" altLang="ja-JP" sz="1600" dirty="0"/>
                  <a:t>evelop,</a:t>
                </a:r>
                <a:endParaRPr kumimoji="1" lang="ja-JP" altLang="en-US" sz="1600" dirty="0"/>
              </a:p>
            </p:txBody>
          </p:sp>
        </p:grpSp>
        <p:sp>
          <p:nvSpPr>
            <p:cNvPr id="3" name="矢印: 下 2">
              <a:extLst>
                <a:ext uri="{FF2B5EF4-FFF2-40B4-BE49-F238E27FC236}">
                  <a16:creationId xmlns:a16="http://schemas.microsoft.com/office/drawing/2014/main" id="{835016E6-8749-4A11-16C0-C84615734F7C}"/>
                </a:ext>
              </a:extLst>
            </p:cNvPr>
            <p:cNvSpPr/>
            <p:nvPr/>
          </p:nvSpPr>
          <p:spPr>
            <a:xfrm rot="16200000">
              <a:off x="5059821" y="3482019"/>
              <a:ext cx="217579" cy="395682"/>
            </a:xfrm>
            <a:prstGeom prst="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cxnSp>
        <p:nvCxnSpPr>
          <p:cNvPr id="26" name="直線コネクタ 25">
            <a:extLst>
              <a:ext uri="{FF2B5EF4-FFF2-40B4-BE49-F238E27FC236}">
                <a16:creationId xmlns:a16="http://schemas.microsoft.com/office/drawing/2014/main" id="{14A66D27-64AD-CD0E-891E-BD634D06A730}"/>
              </a:ext>
            </a:extLst>
          </p:cNvPr>
          <p:cNvCxnSpPr>
            <a:cxnSpLocks/>
          </p:cNvCxnSpPr>
          <p:nvPr/>
        </p:nvCxnSpPr>
        <p:spPr>
          <a:xfrm flipV="1">
            <a:off x="1614874" y="3072283"/>
            <a:ext cx="973452" cy="2085505"/>
          </a:xfrm>
          <a:prstGeom prst="line">
            <a:avLst/>
          </a:prstGeom>
        </p:spPr>
        <p:style>
          <a:lnRef idx="2">
            <a:schemeClr val="dk1"/>
          </a:lnRef>
          <a:fillRef idx="0">
            <a:schemeClr val="dk1"/>
          </a:fillRef>
          <a:effectRef idx="1">
            <a:schemeClr val="dk1"/>
          </a:effectRef>
          <a:fontRef idx="minor">
            <a:schemeClr val="tx1"/>
          </a:fontRef>
        </p:style>
      </p:cxnSp>
      <p:cxnSp>
        <p:nvCxnSpPr>
          <p:cNvPr id="30" name="直線コネクタ 29">
            <a:extLst>
              <a:ext uri="{FF2B5EF4-FFF2-40B4-BE49-F238E27FC236}">
                <a16:creationId xmlns:a16="http://schemas.microsoft.com/office/drawing/2014/main" id="{BE9C1FCF-DC90-A5D1-1E50-1A2C8C28DA21}"/>
              </a:ext>
            </a:extLst>
          </p:cNvPr>
          <p:cNvCxnSpPr>
            <a:cxnSpLocks/>
          </p:cNvCxnSpPr>
          <p:nvPr/>
        </p:nvCxnSpPr>
        <p:spPr>
          <a:xfrm flipH="1">
            <a:off x="1606623" y="4372966"/>
            <a:ext cx="981703" cy="1031088"/>
          </a:xfrm>
          <a:prstGeom prst="line">
            <a:avLst/>
          </a:prstGeom>
        </p:spPr>
        <p:style>
          <a:lnRef idx="2">
            <a:schemeClr val="dk1"/>
          </a:lnRef>
          <a:fillRef idx="0">
            <a:schemeClr val="dk1"/>
          </a:fillRef>
          <a:effectRef idx="1">
            <a:schemeClr val="dk1"/>
          </a:effectRef>
          <a:fontRef idx="minor">
            <a:schemeClr val="tx1"/>
          </a:fontRef>
        </p:style>
      </p:cxnSp>
      <p:sp>
        <p:nvSpPr>
          <p:cNvPr id="54" name="テキスト ボックス 53">
            <a:extLst>
              <a:ext uri="{FF2B5EF4-FFF2-40B4-BE49-F238E27FC236}">
                <a16:creationId xmlns:a16="http://schemas.microsoft.com/office/drawing/2014/main" id="{EBB16F6F-62E1-D19B-0995-5FFE39088990}"/>
              </a:ext>
            </a:extLst>
          </p:cNvPr>
          <p:cNvSpPr txBox="1"/>
          <p:nvPr/>
        </p:nvSpPr>
        <p:spPr>
          <a:xfrm>
            <a:off x="4037129" y="4885655"/>
            <a:ext cx="599844" cy="307777"/>
          </a:xfrm>
          <a:prstGeom prst="rect">
            <a:avLst/>
          </a:prstGeom>
          <a:noFill/>
        </p:spPr>
        <p:txBody>
          <a:bodyPr wrap="none" rtlCol="0">
            <a:spAutoFit/>
          </a:bodyPr>
          <a:lstStyle/>
          <a:p>
            <a:r>
              <a:rPr lang="en-US" altLang="ja-JP" sz="1400" dirty="0"/>
              <a:t>80μm</a:t>
            </a:r>
            <a:endParaRPr kumimoji="1" lang="ja-JP" altLang="en-US" sz="1400" dirty="0"/>
          </a:p>
        </p:txBody>
      </p:sp>
      <p:sp>
        <p:nvSpPr>
          <p:cNvPr id="55" name="右中かっこ 54">
            <a:extLst>
              <a:ext uri="{FF2B5EF4-FFF2-40B4-BE49-F238E27FC236}">
                <a16:creationId xmlns:a16="http://schemas.microsoft.com/office/drawing/2014/main" id="{7562326D-DA3B-545B-0EF7-F2A9846CFAE1}"/>
              </a:ext>
            </a:extLst>
          </p:cNvPr>
          <p:cNvSpPr/>
          <p:nvPr/>
        </p:nvSpPr>
        <p:spPr>
          <a:xfrm>
            <a:off x="4037129" y="4935064"/>
            <a:ext cx="63384" cy="22272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56" name="右中かっこ 55">
            <a:extLst>
              <a:ext uri="{FF2B5EF4-FFF2-40B4-BE49-F238E27FC236}">
                <a16:creationId xmlns:a16="http://schemas.microsoft.com/office/drawing/2014/main" id="{929DA99E-E760-D20E-7EB6-0FD6FA5A3102}"/>
              </a:ext>
            </a:extLst>
          </p:cNvPr>
          <p:cNvSpPr/>
          <p:nvPr/>
        </p:nvSpPr>
        <p:spPr>
          <a:xfrm>
            <a:off x="4037129" y="5178835"/>
            <a:ext cx="63384" cy="450439"/>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58" name="右中かっこ 57">
            <a:extLst>
              <a:ext uri="{FF2B5EF4-FFF2-40B4-BE49-F238E27FC236}">
                <a16:creationId xmlns:a16="http://schemas.microsoft.com/office/drawing/2014/main" id="{8E4ADDBC-21D3-4E9B-D547-12B95ED2BA66}"/>
              </a:ext>
            </a:extLst>
          </p:cNvPr>
          <p:cNvSpPr/>
          <p:nvPr/>
        </p:nvSpPr>
        <p:spPr>
          <a:xfrm>
            <a:off x="4037129" y="5661274"/>
            <a:ext cx="63384" cy="22272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CFA19F2C-5B63-51DF-188B-2B8C1685A9BA}"/>
              </a:ext>
            </a:extLst>
          </p:cNvPr>
          <p:cNvSpPr txBox="1"/>
          <p:nvPr/>
        </p:nvSpPr>
        <p:spPr>
          <a:xfrm>
            <a:off x="4048619" y="5242841"/>
            <a:ext cx="689612" cy="307777"/>
          </a:xfrm>
          <a:prstGeom prst="rect">
            <a:avLst/>
          </a:prstGeom>
          <a:noFill/>
        </p:spPr>
        <p:txBody>
          <a:bodyPr wrap="none" rtlCol="0">
            <a:spAutoFit/>
          </a:bodyPr>
          <a:lstStyle/>
          <a:p>
            <a:r>
              <a:rPr lang="en-US" altLang="ja-JP" sz="1400" dirty="0"/>
              <a:t>200μm</a:t>
            </a:r>
            <a:endParaRPr kumimoji="1" lang="ja-JP" altLang="en-US" sz="1400" dirty="0"/>
          </a:p>
        </p:txBody>
      </p:sp>
      <p:sp>
        <p:nvSpPr>
          <p:cNvPr id="60" name="テキスト ボックス 59">
            <a:extLst>
              <a:ext uri="{FF2B5EF4-FFF2-40B4-BE49-F238E27FC236}">
                <a16:creationId xmlns:a16="http://schemas.microsoft.com/office/drawing/2014/main" id="{CD363C5E-FCF4-84F1-68E4-187C348CE2E4}"/>
              </a:ext>
            </a:extLst>
          </p:cNvPr>
          <p:cNvSpPr txBox="1"/>
          <p:nvPr/>
        </p:nvSpPr>
        <p:spPr>
          <a:xfrm>
            <a:off x="4053319" y="5600027"/>
            <a:ext cx="599844" cy="307777"/>
          </a:xfrm>
          <a:prstGeom prst="rect">
            <a:avLst/>
          </a:prstGeom>
          <a:noFill/>
        </p:spPr>
        <p:txBody>
          <a:bodyPr wrap="none" rtlCol="0">
            <a:spAutoFit/>
          </a:bodyPr>
          <a:lstStyle/>
          <a:p>
            <a:r>
              <a:rPr lang="en-US" altLang="ja-JP" sz="1400" dirty="0"/>
              <a:t>80μm</a:t>
            </a:r>
            <a:endParaRPr kumimoji="1" lang="ja-JP" altLang="en-US" sz="1400" dirty="0"/>
          </a:p>
        </p:txBody>
      </p:sp>
      <p:sp>
        <p:nvSpPr>
          <p:cNvPr id="66" name="矢印: 下 65">
            <a:extLst>
              <a:ext uri="{FF2B5EF4-FFF2-40B4-BE49-F238E27FC236}">
                <a16:creationId xmlns:a16="http://schemas.microsoft.com/office/drawing/2014/main" id="{905937E1-74DF-BCD4-A7B3-1644B7BC37BB}"/>
              </a:ext>
            </a:extLst>
          </p:cNvPr>
          <p:cNvSpPr/>
          <p:nvPr/>
        </p:nvSpPr>
        <p:spPr>
          <a:xfrm rot="16200000">
            <a:off x="8837981" y="3578903"/>
            <a:ext cx="217579" cy="395682"/>
          </a:xfrm>
          <a:prstGeom prst="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67" name="テキスト ボックス 66">
            <a:extLst>
              <a:ext uri="{FF2B5EF4-FFF2-40B4-BE49-F238E27FC236}">
                <a16:creationId xmlns:a16="http://schemas.microsoft.com/office/drawing/2014/main" id="{498A877E-E8CF-E59F-F37D-C4A28203D9AC}"/>
              </a:ext>
            </a:extLst>
          </p:cNvPr>
          <p:cNvSpPr txBox="1"/>
          <p:nvPr/>
        </p:nvSpPr>
        <p:spPr>
          <a:xfrm>
            <a:off x="8291751" y="6536809"/>
            <a:ext cx="2121093" cy="369332"/>
          </a:xfrm>
          <a:prstGeom prst="rect">
            <a:avLst/>
          </a:prstGeom>
          <a:noFill/>
        </p:spPr>
        <p:txBody>
          <a:bodyPr wrap="none" rtlCol="0">
            <a:spAutoFit/>
          </a:bodyPr>
          <a:lstStyle/>
          <a:p>
            <a:r>
              <a:rPr kumimoji="1" lang="en-US" altLang="ja-JP" dirty="0"/>
              <a:t>Real emulsion tracks</a:t>
            </a:r>
            <a:endParaRPr kumimoji="1" lang="ja-JP" altLang="en-US" dirty="0"/>
          </a:p>
        </p:txBody>
      </p:sp>
      <p:sp>
        <p:nvSpPr>
          <p:cNvPr id="68" name="テキスト ボックス 67">
            <a:extLst>
              <a:ext uri="{FF2B5EF4-FFF2-40B4-BE49-F238E27FC236}">
                <a16:creationId xmlns:a16="http://schemas.microsoft.com/office/drawing/2014/main" id="{E6521800-27DD-6367-5383-4094893BAC0D}"/>
              </a:ext>
            </a:extLst>
          </p:cNvPr>
          <p:cNvSpPr txBox="1"/>
          <p:nvPr/>
        </p:nvSpPr>
        <p:spPr>
          <a:xfrm>
            <a:off x="2181380" y="2108447"/>
            <a:ext cx="7840608" cy="369332"/>
          </a:xfrm>
          <a:prstGeom prst="rect">
            <a:avLst/>
          </a:prstGeom>
          <a:noFill/>
        </p:spPr>
        <p:txBody>
          <a:bodyPr wrap="none" rtlCol="0">
            <a:spAutoFit/>
          </a:bodyPr>
          <a:lstStyle/>
          <a:p>
            <a:r>
              <a:rPr lang="ja-JP" altLang="en-US" dirty="0"/>
              <a:t>→</a:t>
            </a:r>
            <a:r>
              <a:rPr lang="en-US" altLang="ja-JP" dirty="0"/>
              <a:t> Can clearly separate individual tracks even in ultra-high radiation environments.</a:t>
            </a:r>
            <a:endParaRPr kumimoji="1" lang="ja-JP" altLang="en-US" dirty="0"/>
          </a:p>
        </p:txBody>
      </p:sp>
      <p:sp>
        <p:nvSpPr>
          <p:cNvPr id="81" name="テキスト ボックス 80">
            <a:extLst>
              <a:ext uri="{FF2B5EF4-FFF2-40B4-BE49-F238E27FC236}">
                <a16:creationId xmlns:a16="http://schemas.microsoft.com/office/drawing/2014/main" id="{DF5CC46B-313C-D2B1-DC53-AFC524B5CC54}"/>
              </a:ext>
            </a:extLst>
          </p:cNvPr>
          <p:cNvSpPr txBox="1"/>
          <p:nvPr/>
        </p:nvSpPr>
        <p:spPr>
          <a:xfrm>
            <a:off x="8659505" y="3333100"/>
            <a:ext cx="441146" cy="369332"/>
          </a:xfrm>
          <a:prstGeom prst="rect">
            <a:avLst/>
          </a:prstGeom>
          <a:noFill/>
        </p:spPr>
        <p:txBody>
          <a:bodyPr wrap="none" rtlCol="0">
            <a:spAutoFit/>
          </a:bodyPr>
          <a:lstStyle/>
          <a:p>
            <a:r>
              <a:rPr kumimoji="1" lang="en-US" altLang="ja-JP" dirty="0"/>
              <a:t>fix</a:t>
            </a:r>
            <a:endParaRPr kumimoji="1" lang="ja-JP" altLang="en-US" dirty="0"/>
          </a:p>
        </p:txBody>
      </p:sp>
      <p:sp>
        <p:nvSpPr>
          <p:cNvPr id="92" name="楕円 91">
            <a:extLst>
              <a:ext uri="{FF2B5EF4-FFF2-40B4-BE49-F238E27FC236}">
                <a16:creationId xmlns:a16="http://schemas.microsoft.com/office/drawing/2014/main" id="{A64484C6-2F49-0B2E-AF25-A79D49BFAE67}"/>
              </a:ext>
            </a:extLst>
          </p:cNvPr>
          <p:cNvSpPr/>
          <p:nvPr/>
        </p:nvSpPr>
        <p:spPr>
          <a:xfrm>
            <a:off x="6904755" y="6020753"/>
            <a:ext cx="45720" cy="45720"/>
          </a:xfrm>
          <a:prstGeom prst="ellipse">
            <a:avLst/>
          </a:prstGeom>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931920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2FEA7-C11F-56E2-62D6-0AF597858429}"/>
            </a:ext>
          </a:extLst>
        </p:cNvPr>
        <p:cNvGrpSpPr/>
        <p:nvPr/>
      </p:nvGrpSpPr>
      <p:grpSpPr>
        <a:xfrm>
          <a:off x="0" y="0"/>
          <a:ext cx="0" cy="0"/>
          <a:chOff x="0" y="0"/>
          <a:chExt cx="0" cy="0"/>
        </a:xfrm>
      </p:grpSpPr>
      <p:grpSp>
        <p:nvGrpSpPr>
          <p:cNvPr id="57" name="グループ化 56">
            <a:extLst>
              <a:ext uri="{FF2B5EF4-FFF2-40B4-BE49-F238E27FC236}">
                <a16:creationId xmlns:a16="http://schemas.microsoft.com/office/drawing/2014/main" id="{6F721B97-79EB-C783-E0BB-D61E99A6ACFD}"/>
              </a:ext>
            </a:extLst>
          </p:cNvPr>
          <p:cNvGrpSpPr/>
          <p:nvPr/>
        </p:nvGrpSpPr>
        <p:grpSpPr>
          <a:xfrm>
            <a:off x="9234454" y="4255997"/>
            <a:ext cx="3580614" cy="2160678"/>
            <a:chOff x="8791519" y="3852388"/>
            <a:chExt cx="3195181" cy="1928091"/>
          </a:xfrm>
        </p:grpSpPr>
        <p:pic>
          <p:nvPicPr>
            <p:cNvPr id="37" name="図 36" descr="折れ線グラフ&#10;&#10;AI 生成コンテンツは誤りを含む可能性があります。">
              <a:extLst>
                <a:ext uri="{FF2B5EF4-FFF2-40B4-BE49-F238E27FC236}">
                  <a16:creationId xmlns:a16="http://schemas.microsoft.com/office/drawing/2014/main" id="{D187CE4E-83D7-7D2C-17B3-AC0D0B802F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1519" y="3852388"/>
              <a:ext cx="2381361" cy="1928091"/>
            </a:xfrm>
            <a:prstGeom prst="rect">
              <a:avLst/>
            </a:prstGeom>
          </p:spPr>
        </p:pic>
        <mc:AlternateContent xmlns:mc="http://schemas.openxmlformats.org/markup-compatibility/2006" xmlns:a14="http://schemas.microsoft.com/office/drawing/2010/main">
          <mc:Choice Requires="a14">
            <p:sp>
              <p:nvSpPr>
                <p:cNvPr id="44" name="テキスト ボックス 43">
                  <a:extLst>
                    <a:ext uri="{FF2B5EF4-FFF2-40B4-BE49-F238E27FC236}">
                      <a16:creationId xmlns:a16="http://schemas.microsoft.com/office/drawing/2014/main" id="{73F8F19B-01A3-269D-F296-FB0A3FA916DD}"/>
                    </a:ext>
                  </a:extLst>
                </p:cNvPr>
                <p:cNvSpPr txBox="1"/>
                <p:nvPr/>
              </p:nvSpPr>
              <p:spPr>
                <a:xfrm>
                  <a:off x="10040013" y="4876732"/>
                  <a:ext cx="1946687" cy="391261"/>
                </a:xfrm>
                <a:prstGeom prst="rect">
                  <a:avLst/>
                </a:prstGeom>
                <a:noFill/>
              </p:spPr>
              <p:txBody>
                <a:bodyPr wrap="none" rtlCol="0">
                  <a:spAutoFit/>
                </a:bodyPr>
                <a:lstStyle/>
                <a:p>
                  <a14:m>
                    <m:oMath xmlns:m="http://schemas.openxmlformats.org/officeDocument/2006/math">
                      <m:r>
                        <a:rPr kumimoji="1" lang="en-US" altLang="ja-JP" b="0" i="1" smtClean="0">
                          <a:solidFill>
                            <a:srgbClr val="990000"/>
                          </a:solidFill>
                          <a:latin typeface="Cambria Math" panose="02040503050406030204" pitchFamily="18" charset="0"/>
                        </a:rPr>
                        <m:t>(</m:t>
                      </m:r>
                      <m:r>
                        <a:rPr kumimoji="1" lang="en-US" altLang="ja-JP" b="0" i="1" smtClean="0">
                          <a:solidFill>
                            <a:srgbClr val="990000"/>
                          </a:solidFill>
                          <a:latin typeface="Cambria Math" panose="02040503050406030204" pitchFamily="18" charset="0"/>
                        </a:rPr>
                        <m:t>𝑥</m:t>
                      </m:r>
                      <m:r>
                        <a:rPr kumimoji="1" lang="en-US" altLang="ja-JP" b="0" i="1" smtClean="0">
                          <a:solidFill>
                            <a:srgbClr val="990000"/>
                          </a:solidFill>
                          <a:latin typeface="Cambria Math" panose="02040503050406030204" pitchFamily="18" charset="0"/>
                        </a:rPr>
                        <m:t>,</m:t>
                      </m:r>
                      <m:r>
                        <a:rPr kumimoji="1" lang="en-US" altLang="ja-JP" b="0" i="1" smtClean="0">
                          <a:solidFill>
                            <a:srgbClr val="990000"/>
                          </a:solidFill>
                          <a:latin typeface="Cambria Math" panose="02040503050406030204" pitchFamily="18" charset="0"/>
                        </a:rPr>
                        <m:t>𝑦</m:t>
                      </m:r>
                      <m:r>
                        <a:rPr kumimoji="1" lang="en-US" altLang="ja-JP" b="0" i="1" smtClean="0">
                          <a:solidFill>
                            <a:srgbClr val="990000"/>
                          </a:solidFill>
                          <a:latin typeface="Cambria Math" panose="02040503050406030204" pitchFamily="18" charset="0"/>
                        </a:rPr>
                        <m:t>,</m:t>
                      </m:r>
                      <m:r>
                        <a:rPr kumimoji="1" lang="en-US" altLang="ja-JP" b="0" i="1" smtClean="0">
                          <a:solidFill>
                            <a:srgbClr val="990000"/>
                          </a:solidFill>
                          <a:latin typeface="Cambria Math" panose="02040503050406030204" pitchFamily="18" charset="0"/>
                        </a:rPr>
                        <m:t>𝑧</m:t>
                      </m:r>
                      <m:r>
                        <a:rPr kumimoji="1" lang="en-US" altLang="ja-JP" b="0" i="1" smtClean="0">
                          <a:solidFill>
                            <a:srgbClr val="990000"/>
                          </a:solidFill>
                          <a:latin typeface="Cambria Math" panose="02040503050406030204" pitchFamily="18" charset="0"/>
                        </a:rPr>
                        <m:t>,</m:t>
                      </m:r>
                      <m:sSub>
                        <m:sSubPr>
                          <m:ctrlPr>
                            <a:rPr kumimoji="1" lang="en-US" altLang="ja-JP" b="0" i="1" smtClean="0">
                              <a:solidFill>
                                <a:srgbClr val="990000"/>
                              </a:solidFill>
                              <a:latin typeface="Cambria Math" panose="02040503050406030204" pitchFamily="18" charset="0"/>
                            </a:rPr>
                          </m:ctrlPr>
                        </m:sSubPr>
                        <m:e>
                          <m:r>
                            <a:rPr kumimoji="1" lang="en-US" altLang="ja-JP" b="0" i="1" smtClean="0">
                              <a:solidFill>
                                <a:srgbClr val="990000"/>
                              </a:solidFill>
                              <a:latin typeface="Cambria Math" panose="02040503050406030204" pitchFamily="18" charset="0"/>
                            </a:rPr>
                            <m:t>𝜃</m:t>
                          </m:r>
                        </m:e>
                        <m:sub>
                          <m:r>
                            <a:rPr kumimoji="1" lang="en-US" altLang="ja-JP" b="0" i="1" smtClean="0">
                              <a:solidFill>
                                <a:srgbClr val="990000"/>
                              </a:solidFill>
                              <a:latin typeface="Cambria Math" panose="02040503050406030204" pitchFamily="18" charset="0"/>
                            </a:rPr>
                            <m:t>𝑥</m:t>
                          </m:r>
                        </m:sub>
                      </m:sSub>
                      <m:r>
                        <a:rPr kumimoji="1" lang="en-US" altLang="ja-JP" b="0" i="1" smtClean="0">
                          <a:solidFill>
                            <a:srgbClr val="990000"/>
                          </a:solidFill>
                          <a:latin typeface="Cambria Math" panose="02040503050406030204" pitchFamily="18" charset="0"/>
                        </a:rPr>
                        <m:t>,</m:t>
                      </m:r>
                      <m:sSub>
                        <m:sSubPr>
                          <m:ctrlPr>
                            <a:rPr kumimoji="1" lang="en-US" altLang="ja-JP" b="0" i="1" smtClean="0">
                              <a:solidFill>
                                <a:srgbClr val="990000"/>
                              </a:solidFill>
                              <a:latin typeface="Cambria Math" panose="02040503050406030204" pitchFamily="18" charset="0"/>
                            </a:rPr>
                          </m:ctrlPr>
                        </m:sSubPr>
                        <m:e>
                          <m:r>
                            <a:rPr kumimoji="1" lang="en-US" altLang="ja-JP" b="0" i="1" smtClean="0">
                              <a:solidFill>
                                <a:srgbClr val="990000"/>
                              </a:solidFill>
                              <a:latin typeface="Cambria Math" panose="02040503050406030204" pitchFamily="18" charset="0"/>
                            </a:rPr>
                            <m:t>𝜃</m:t>
                          </m:r>
                        </m:e>
                        <m:sub>
                          <m:r>
                            <a:rPr kumimoji="1" lang="en-US" altLang="ja-JP" b="0" i="1" smtClean="0">
                              <a:solidFill>
                                <a:srgbClr val="990000"/>
                              </a:solidFill>
                              <a:latin typeface="Cambria Math" panose="02040503050406030204" pitchFamily="18" charset="0"/>
                            </a:rPr>
                            <m:t>𝑦</m:t>
                          </m:r>
                        </m:sub>
                      </m:sSub>
                      <m:r>
                        <a:rPr kumimoji="1" lang="en-US" altLang="ja-JP" b="0" i="1" smtClean="0">
                          <a:solidFill>
                            <a:srgbClr val="990000"/>
                          </a:solidFill>
                          <a:latin typeface="Cambria Math" panose="02040503050406030204" pitchFamily="18" charset="0"/>
                        </a:rPr>
                        <m:t>,</m:t>
                      </m:r>
                      <m:r>
                        <a:rPr kumimoji="1" lang="en-US" altLang="ja-JP" b="0" i="1" smtClean="0">
                          <a:solidFill>
                            <a:srgbClr val="990000"/>
                          </a:solidFill>
                          <a:latin typeface="Cambria Math" panose="02040503050406030204" pitchFamily="18" charset="0"/>
                        </a:rPr>
                        <m:t>𝑝h</m:t>
                      </m:r>
                      <m:r>
                        <a:rPr kumimoji="1" lang="en-US" altLang="ja-JP" b="0" i="1" smtClean="0">
                          <a:solidFill>
                            <a:srgbClr val="990000"/>
                          </a:solidFill>
                          <a:latin typeface="Cambria Math" panose="02040503050406030204" pitchFamily="18" charset="0"/>
                        </a:rPr>
                        <m:t>,</m:t>
                      </m:r>
                    </m:oMath>
                  </a14:m>
                  <a:r>
                    <a:rPr kumimoji="1" lang="en-US" altLang="ja-JP" dirty="0">
                      <a:solidFill>
                        <a:srgbClr val="990000"/>
                      </a:solidFill>
                    </a:rPr>
                    <a:t>)</a:t>
                  </a:r>
                  <a:endParaRPr kumimoji="1" lang="ja-JP" altLang="en-US" dirty="0">
                    <a:solidFill>
                      <a:srgbClr val="990000"/>
                    </a:solidFill>
                  </a:endParaRPr>
                </a:p>
              </p:txBody>
            </p:sp>
          </mc:Choice>
          <mc:Fallback xmlns="">
            <p:sp>
              <p:nvSpPr>
                <p:cNvPr id="44" name="テキスト ボックス 43">
                  <a:extLst>
                    <a:ext uri="{FF2B5EF4-FFF2-40B4-BE49-F238E27FC236}">
                      <a16:creationId xmlns:a16="http://schemas.microsoft.com/office/drawing/2014/main" id="{73F8F19B-01A3-269D-F296-FB0A3FA916DD}"/>
                    </a:ext>
                  </a:extLst>
                </p:cNvPr>
                <p:cNvSpPr txBox="1">
                  <a:spLocks noRot="1" noChangeAspect="1" noMove="1" noResize="1" noEditPoints="1" noAdjustHandles="1" noChangeArrowheads="1" noChangeShapeType="1" noTextEdit="1"/>
                </p:cNvSpPr>
                <p:nvPr/>
              </p:nvSpPr>
              <p:spPr>
                <a:xfrm>
                  <a:off x="10040013" y="4876732"/>
                  <a:ext cx="1946687" cy="391261"/>
                </a:xfrm>
                <a:prstGeom prst="rect">
                  <a:avLst/>
                </a:prstGeom>
                <a:blipFill>
                  <a:blip r:embed="rId3"/>
                  <a:stretch>
                    <a:fillRect l="-838" t="-6944" b="-5556"/>
                  </a:stretch>
                </a:blipFill>
              </p:spPr>
              <p:txBody>
                <a:bodyPr/>
                <a:lstStyle/>
                <a:p>
                  <a:r>
                    <a:rPr lang="ja-JP" altLang="en-US">
                      <a:noFill/>
                    </a:rPr>
                    <a:t> </a:t>
                  </a:r>
                </a:p>
              </p:txBody>
            </p:sp>
          </mc:Fallback>
        </mc:AlternateContent>
      </p:grpSp>
      <p:sp>
        <p:nvSpPr>
          <p:cNvPr id="2" name="タイトル 1">
            <a:extLst>
              <a:ext uri="{FF2B5EF4-FFF2-40B4-BE49-F238E27FC236}">
                <a16:creationId xmlns:a16="http://schemas.microsoft.com/office/drawing/2014/main" id="{C5F85BBB-DE3B-7D9F-6EFD-55A5DFEE84B2}"/>
              </a:ext>
            </a:extLst>
          </p:cNvPr>
          <p:cNvSpPr>
            <a:spLocks noGrp="1"/>
          </p:cNvSpPr>
          <p:nvPr>
            <p:ph type="title"/>
          </p:nvPr>
        </p:nvSpPr>
        <p:spPr/>
        <p:txBody>
          <a:bodyPr/>
          <a:lstStyle/>
          <a:p>
            <a:r>
              <a:rPr lang="en-US" altLang="ja-JP" dirty="0"/>
              <a:t>Emulsion scan in</a:t>
            </a:r>
            <a:endParaRPr kumimoji="1" lang="ja-JP" altLang="en-US" dirty="0"/>
          </a:p>
        </p:txBody>
      </p:sp>
      <p:sp>
        <p:nvSpPr>
          <p:cNvPr id="16" name="スライド番号プレースホルダー 2">
            <a:extLst>
              <a:ext uri="{FF2B5EF4-FFF2-40B4-BE49-F238E27FC236}">
                <a16:creationId xmlns:a16="http://schemas.microsoft.com/office/drawing/2014/main" id="{F6D678D7-4482-7819-37C4-B9437E12CA59}"/>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33</a:t>
            </a:fld>
            <a:endParaRPr kumimoji="1" lang="ja-JP" altLang="en-US" dirty="0"/>
          </a:p>
        </p:txBody>
      </p:sp>
      <p:pic>
        <p:nvPicPr>
          <p:cNvPr id="5" name="図 4">
            <a:extLst>
              <a:ext uri="{FF2B5EF4-FFF2-40B4-BE49-F238E27FC236}">
                <a16:creationId xmlns:a16="http://schemas.microsoft.com/office/drawing/2014/main" id="{802391EA-594A-1211-CE12-8B0BFEDACF6F}"/>
              </a:ext>
            </a:extLst>
          </p:cNvPr>
          <p:cNvPicPr>
            <a:picLocks noChangeAspect="1"/>
          </p:cNvPicPr>
          <p:nvPr/>
        </p:nvPicPr>
        <p:blipFill>
          <a:blip r:embed="rId4"/>
          <a:stretch>
            <a:fillRect/>
          </a:stretch>
        </p:blipFill>
        <p:spPr>
          <a:xfrm>
            <a:off x="4642220" y="136525"/>
            <a:ext cx="918495" cy="688871"/>
          </a:xfrm>
          <a:prstGeom prst="rect">
            <a:avLst/>
          </a:prstGeom>
        </p:spPr>
      </p:pic>
      <p:sp>
        <p:nvSpPr>
          <p:cNvPr id="11" name="テキスト ボックス 10">
            <a:extLst>
              <a:ext uri="{FF2B5EF4-FFF2-40B4-BE49-F238E27FC236}">
                <a16:creationId xmlns:a16="http://schemas.microsoft.com/office/drawing/2014/main" id="{B0D99BB6-9957-DD5C-DB46-7D94B46917BF}"/>
              </a:ext>
            </a:extLst>
          </p:cNvPr>
          <p:cNvSpPr txBox="1"/>
          <p:nvPr/>
        </p:nvSpPr>
        <p:spPr>
          <a:xfrm>
            <a:off x="518606" y="1391133"/>
            <a:ext cx="9119101" cy="523220"/>
          </a:xfrm>
          <a:prstGeom prst="rect">
            <a:avLst/>
          </a:prstGeom>
          <a:noFill/>
        </p:spPr>
        <p:txBody>
          <a:bodyPr wrap="square" rtlCol="0">
            <a:spAutoFit/>
          </a:bodyPr>
          <a:lstStyle/>
          <a:p>
            <a:r>
              <a:rPr lang="en-US" altLang="ja-JP" sz="2800" dirty="0"/>
              <a:t>Scanning device</a:t>
            </a:r>
            <a:r>
              <a:rPr lang="ja-JP" altLang="en-US" sz="2800" dirty="0"/>
              <a:t>：</a:t>
            </a:r>
            <a:r>
              <a:rPr lang="en-US" altLang="ja-JP" sz="2800" dirty="0"/>
              <a:t>HTS-2</a:t>
            </a:r>
            <a:r>
              <a:rPr kumimoji="1" lang="en-US" altLang="ja-JP" dirty="0"/>
              <a:t>(</a:t>
            </a:r>
            <a:r>
              <a:rPr lang="en-US" altLang="ja-JP" dirty="0">
                <a:solidFill>
                  <a:srgbClr val="000000"/>
                </a:solidFill>
              </a:rPr>
              <a:t>Hyper-track selector nuclear emulsion readout system 2)</a:t>
            </a:r>
          </a:p>
        </p:txBody>
      </p:sp>
      <p:sp>
        <p:nvSpPr>
          <p:cNvPr id="32" name="テキスト ボックス 31">
            <a:extLst>
              <a:ext uri="{FF2B5EF4-FFF2-40B4-BE49-F238E27FC236}">
                <a16:creationId xmlns:a16="http://schemas.microsoft.com/office/drawing/2014/main" id="{3FE5EDBB-C76E-1B1C-7808-162B3FB70CAE}"/>
              </a:ext>
            </a:extLst>
          </p:cNvPr>
          <p:cNvSpPr txBox="1"/>
          <p:nvPr/>
        </p:nvSpPr>
        <p:spPr>
          <a:xfrm>
            <a:off x="623431" y="5060963"/>
            <a:ext cx="8495259" cy="646331"/>
          </a:xfrm>
          <a:prstGeom prst="rect">
            <a:avLst/>
          </a:prstGeom>
          <a:noFill/>
        </p:spPr>
        <p:txBody>
          <a:bodyPr wrap="square" rtlCol="0">
            <a:spAutoFit/>
          </a:bodyPr>
          <a:lstStyle/>
          <a:p>
            <a:r>
              <a:rPr lang="ja-JP" altLang="en-US" dirty="0"/>
              <a:t>ベーストラックには位置、角度、パルスハイト（何個の</a:t>
            </a:r>
            <a:r>
              <a:rPr lang="en-US" altLang="ja-JP" dirty="0"/>
              <a:t>Grain</a:t>
            </a:r>
            <a:r>
              <a:rPr lang="ja-JP" altLang="en-US" dirty="0"/>
              <a:t>がつながっているか）といった情報が入っている</a:t>
            </a:r>
            <a:endParaRPr kumimoji="1" lang="ja-JP" altLang="en-US" dirty="0"/>
          </a:p>
        </p:txBody>
      </p:sp>
      <p:sp>
        <p:nvSpPr>
          <p:cNvPr id="33" name="テキスト ボックス 32">
            <a:extLst>
              <a:ext uri="{FF2B5EF4-FFF2-40B4-BE49-F238E27FC236}">
                <a16:creationId xmlns:a16="http://schemas.microsoft.com/office/drawing/2014/main" id="{9A4AD344-8C66-045E-3F94-FE349D62E774}"/>
              </a:ext>
            </a:extLst>
          </p:cNvPr>
          <p:cNvSpPr txBox="1"/>
          <p:nvPr/>
        </p:nvSpPr>
        <p:spPr>
          <a:xfrm>
            <a:off x="469702" y="6416675"/>
            <a:ext cx="8914620" cy="369332"/>
          </a:xfrm>
          <a:prstGeom prst="rect">
            <a:avLst/>
          </a:prstGeom>
          <a:noFill/>
        </p:spPr>
        <p:txBody>
          <a:bodyPr wrap="none" rtlCol="0">
            <a:spAutoFit/>
          </a:bodyPr>
          <a:lstStyle/>
          <a:p>
            <a:r>
              <a:rPr kumimoji="1" lang="ja-JP" altLang="en-US"/>
              <a:t>→このようにデータ化したトラックにアルゴリズムでカットをかける事で目的のトラックのみを選び出す</a:t>
            </a:r>
            <a:endParaRPr kumimoji="1" lang="ja-JP" altLang="en-US" dirty="0"/>
          </a:p>
        </p:txBody>
      </p:sp>
      <p:sp>
        <p:nvSpPr>
          <p:cNvPr id="38" name="テキスト ボックス 37">
            <a:extLst>
              <a:ext uri="{FF2B5EF4-FFF2-40B4-BE49-F238E27FC236}">
                <a16:creationId xmlns:a16="http://schemas.microsoft.com/office/drawing/2014/main" id="{1401D751-1FBB-0ABA-731F-DE90000B0583}"/>
              </a:ext>
            </a:extLst>
          </p:cNvPr>
          <p:cNvSpPr txBox="1"/>
          <p:nvPr/>
        </p:nvSpPr>
        <p:spPr>
          <a:xfrm>
            <a:off x="518606" y="5759121"/>
            <a:ext cx="8715848" cy="369332"/>
          </a:xfrm>
          <a:prstGeom prst="rect">
            <a:avLst/>
          </a:prstGeom>
          <a:noFill/>
        </p:spPr>
        <p:txBody>
          <a:bodyPr wrap="square" rtlCol="0">
            <a:spAutoFit/>
          </a:bodyPr>
          <a:lstStyle/>
          <a:p>
            <a:r>
              <a:rPr lang="ja-JP" altLang="en-US" dirty="0"/>
              <a:t>→</a:t>
            </a:r>
            <a:r>
              <a:rPr lang="en-US" altLang="ja-JP" dirty="0"/>
              <a:t>base track</a:t>
            </a:r>
            <a:r>
              <a:rPr lang="ja-JP" altLang="en-US" dirty="0"/>
              <a:t>をトラックの基本単位としてエマルションを重ねることで粒子の軌跡の変化を追える</a:t>
            </a:r>
            <a:endParaRPr kumimoji="1" lang="ja-JP" altLang="en-US" dirty="0"/>
          </a:p>
        </p:txBody>
      </p:sp>
      <p:sp>
        <p:nvSpPr>
          <p:cNvPr id="40" name="テキスト ボックス 39">
            <a:extLst>
              <a:ext uri="{FF2B5EF4-FFF2-40B4-BE49-F238E27FC236}">
                <a16:creationId xmlns:a16="http://schemas.microsoft.com/office/drawing/2014/main" id="{1F0824F9-65EF-AD96-2373-A084C0C30C5F}"/>
              </a:ext>
            </a:extLst>
          </p:cNvPr>
          <p:cNvSpPr txBox="1"/>
          <p:nvPr/>
        </p:nvSpPr>
        <p:spPr>
          <a:xfrm>
            <a:off x="518606" y="1015804"/>
            <a:ext cx="6050054" cy="400110"/>
          </a:xfrm>
          <a:prstGeom prst="rect">
            <a:avLst/>
          </a:prstGeom>
          <a:noFill/>
        </p:spPr>
        <p:txBody>
          <a:bodyPr wrap="none" rtlCol="0">
            <a:spAutoFit/>
          </a:bodyPr>
          <a:lstStyle/>
          <a:p>
            <a:r>
              <a:rPr lang="en-US" altLang="ja-JP" sz="2000" dirty="0"/>
              <a:t>The emulsion must be scanned and digitized for analysis.</a:t>
            </a:r>
            <a:endParaRPr kumimoji="1" lang="ja-JP" altLang="en-US" sz="2000" dirty="0"/>
          </a:p>
        </p:txBody>
      </p:sp>
      <p:sp>
        <p:nvSpPr>
          <p:cNvPr id="42" name="テキスト ボックス 41">
            <a:extLst>
              <a:ext uri="{FF2B5EF4-FFF2-40B4-BE49-F238E27FC236}">
                <a16:creationId xmlns:a16="http://schemas.microsoft.com/office/drawing/2014/main" id="{7E11D352-CCFB-BA13-A74B-4B1FD0003791}"/>
              </a:ext>
            </a:extLst>
          </p:cNvPr>
          <p:cNvSpPr txBox="1"/>
          <p:nvPr/>
        </p:nvSpPr>
        <p:spPr>
          <a:xfrm>
            <a:off x="8985620" y="3519454"/>
            <a:ext cx="3206380" cy="430523"/>
          </a:xfrm>
          <a:prstGeom prst="rect">
            <a:avLst/>
          </a:prstGeom>
          <a:noFill/>
        </p:spPr>
        <p:txBody>
          <a:bodyPr wrap="square" rtlCol="0">
            <a:spAutoFit/>
          </a:bodyPr>
          <a:lstStyle/>
          <a:p>
            <a:r>
              <a:rPr lang="en-US" altLang="ja-JP" sz="800" dirty="0"/>
              <a:t>Hyper-track selector nuclear emulsion readout system aimed at scanning an area of one thousand square meters</a:t>
            </a:r>
          </a:p>
          <a:p>
            <a:r>
              <a:rPr lang="en-US" altLang="ja-JP" sz="600" dirty="0">
                <a:effectLst/>
              </a:rPr>
              <a:t>Masahiro Yoshimoto1,2,∗, Toshiyuki Nakano1</a:t>
            </a:r>
            <a:r>
              <a:rPr lang="ja-JP" altLang="en-US" sz="600" dirty="0">
                <a:effectLst/>
              </a:rPr>
              <a:t>　</a:t>
            </a:r>
            <a:r>
              <a:rPr lang="en-US" altLang="ja-JP" sz="600" dirty="0">
                <a:effectLst/>
              </a:rPr>
              <a:t>, Ryosuke Komatani1</a:t>
            </a:r>
            <a:r>
              <a:rPr lang="ja-JP" altLang="en-US" sz="600" dirty="0">
                <a:effectLst/>
              </a:rPr>
              <a:t>　</a:t>
            </a:r>
            <a:r>
              <a:rPr lang="en-US" altLang="ja-JP" sz="600" dirty="0">
                <a:effectLst/>
              </a:rPr>
              <a:t>, and Hiroaki Kawahara</a:t>
            </a:r>
            <a:endParaRPr kumimoji="1" lang="ja-JP" altLang="en-US" sz="600" dirty="0"/>
          </a:p>
        </p:txBody>
      </p:sp>
      <p:sp>
        <p:nvSpPr>
          <p:cNvPr id="43" name="テキスト ボックス 42">
            <a:extLst>
              <a:ext uri="{FF2B5EF4-FFF2-40B4-BE49-F238E27FC236}">
                <a16:creationId xmlns:a16="http://schemas.microsoft.com/office/drawing/2014/main" id="{3C4757CA-DC4A-8B6B-728B-09D3F51A1DC6}"/>
              </a:ext>
            </a:extLst>
          </p:cNvPr>
          <p:cNvSpPr txBox="1"/>
          <p:nvPr/>
        </p:nvSpPr>
        <p:spPr>
          <a:xfrm>
            <a:off x="3197014" y="1852529"/>
            <a:ext cx="7766870" cy="400110"/>
          </a:xfrm>
          <a:prstGeom prst="rect">
            <a:avLst/>
          </a:prstGeom>
          <a:noFill/>
        </p:spPr>
        <p:txBody>
          <a:bodyPr wrap="none" rtlCol="0">
            <a:spAutoFit/>
          </a:bodyPr>
          <a:lstStyle/>
          <a:p>
            <a:r>
              <a:rPr lang="en-US" altLang="ja-JP" sz="2000" dirty="0">
                <a:solidFill>
                  <a:srgbClr val="000000"/>
                </a:solidFill>
              </a:rPr>
              <a:t>The world‘s fastest emulsion scanning device (F Lab</a:t>
            </a:r>
            <a:r>
              <a:rPr lang="ja-JP" altLang="en-US" sz="2000" dirty="0">
                <a:solidFill>
                  <a:srgbClr val="000000"/>
                </a:solidFill>
              </a:rPr>
              <a:t> </a:t>
            </a:r>
            <a:r>
              <a:rPr lang="en-US" altLang="ja-JP" sz="2000" dirty="0">
                <a:solidFill>
                  <a:srgbClr val="000000"/>
                </a:solidFill>
              </a:rPr>
              <a:t>,Nagoya University)</a:t>
            </a:r>
            <a:endParaRPr kumimoji="1" lang="ja-JP" altLang="en-US" sz="2000" dirty="0"/>
          </a:p>
        </p:txBody>
      </p:sp>
      <p:sp>
        <p:nvSpPr>
          <p:cNvPr id="46" name="テキスト ボックス 45">
            <a:extLst>
              <a:ext uri="{FF2B5EF4-FFF2-40B4-BE49-F238E27FC236}">
                <a16:creationId xmlns:a16="http://schemas.microsoft.com/office/drawing/2014/main" id="{2332C3AF-1499-D882-5C7A-58414CC89794}"/>
              </a:ext>
            </a:extLst>
          </p:cNvPr>
          <p:cNvSpPr txBox="1"/>
          <p:nvPr/>
        </p:nvSpPr>
        <p:spPr>
          <a:xfrm>
            <a:off x="595085" y="2598430"/>
            <a:ext cx="7253286" cy="369332"/>
          </a:xfrm>
          <a:prstGeom prst="rect">
            <a:avLst/>
          </a:prstGeom>
          <a:noFill/>
        </p:spPr>
        <p:txBody>
          <a:bodyPr wrap="square">
            <a:spAutoFit/>
          </a:bodyPr>
          <a:lstStyle/>
          <a:p>
            <a:r>
              <a:rPr kumimoji="1" lang="ja-JP" altLang="en-US" dirty="0"/>
              <a:t>ピントの合う位置を深さ方向に変えながらエマルションを撮影</a:t>
            </a:r>
            <a:endParaRPr kumimoji="1" lang="en-US" altLang="ja-JP" dirty="0"/>
          </a:p>
        </p:txBody>
      </p:sp>
      <p:sp>
        <p:nvSpPr>
          <p:cNvPr id="48" name="テキスト ボックス 47">
            <a:extLst>
              <a:ext uri="{FF2B5EF4-FFF2-40B4-BE49-F238E27FC236}">
                <a16:creationId xmlns:a16="http://schemas.microsoft.com/office/drawing/2014/main" id="{0C06A57E-CF9E-0E4A-2DB7-8063BA964389}"/>
              </a:ext>
            </a:extLst>
          </p:cNvPr>
          <p:cNvSpPr txBox="1"/>
          <p:nvPr/>
        </p:nvSpPr>
        <p:spPr>
          <a:xfrm>
            <a:off x="595085" y="3130386"/>
            <a:ext cx="7253286" cy="369332"/>
          </a:xfrm>
          <a:prstGeom prst="rect">
            <a:avLst/>
          </a:prstGeom>
          <a:noFill/>
        </p:spPr>
        <p:txBody>
          <a:bodyPr wrap="square">
            <a:spAutoFit/>
          </a:bodyPr>
          <a:lstStyle/>
          <a:p>
            <a:r>
              <a:rPr kumimoji="1" lang="en-US" altLang="ja-JP" dirty="0"/>
              <a:t>2</a:t>
            </a:r>
            <a:r>
              <a:rPr lang="ja-JP" altLang="en-US" dirty="0"/>
              <a:t>値化</a:t>
            </a:r>
            <a:r>
              <a:rPr kumimoji="1" lang="ja-JP" altLang="en-US" dirty="0"/>
              <a:t>によって</a:t>
            </a:r>
            <a:r>
              <a:rPr lang="en-US" altLang="ja-JP" dirty="0"/>
              <a:t>GRAIN (</a:t>
            </a:r>
            <a:r>
              <a:rPr kumimoji="1" lang="ja-JP" altLang="en-US" dirty="0"/>
              <a:t>銀の粒</a:t>
            </a:r>
            <a:r>
              <a:rPr lang="en-US" altLang="ja-JP" dirty="0"/>
              <a:t>)</a:t>
            </a:r>
            <a:r>
              <a:rPr kumimoji="1" lang="ja-JP" altLang="en-US" dirty="0"/>
              <a:t>を取得</a:t>
            </a:r>
            <a:endParaRPr kumimoji="1" lang="en-US" altLang="ja-JP" dirty="0"/>
          </a:p>
        </p:txBody>
      </p:sp>
      <p:sp>
        <p:nvSpPr>
          <p:cNvPr id="50" name="テキスト ボックス 49">
            <a:extLst>
              <a:ext uri="{FF2B5EF4-FFF2-40B4-BE49-F238E27FC236}">
                <a16:creationId xmlns:a16="http://schemas.microsoft.com/office/drawing/2014/main" id="{19BF0E8B-10A1-CBCC-48D4-246D17B6C465}"/>
              </a:ext>
            </a:extLst>
          </p:cNvPr>
          <p:cNvSpPr txBox="1"/>
          <p:nvPr/>
        </p:nvSpPr>
        <p:spPr>
          <a:xfrm>
            <a:off x="595085" y="3787940"/>
            <a:ext cx="7253286" cy="369332"/>
          </a:xfrm>
          <a:prstGeom prst="rect">
            <a:avLst/>
          </a:prstGeom>
          <a:noFill/>
        </p:spPr>
        <p:txBody>
          <a:bodyPr wrap="square">
            <a:spAutoFit/>
          </a:bodyPr>
          <a:lstStyle/>
          <a:p>
            <a:r>
              <a:rPr lang="en-US" altLang="ja-JP" dirty="0"/>
              <a:t>GRAIN</a:t>
            </a:r>
            <a:r>
              <a:rPr lang="ja-JP" altLang="en-US" dirty="0"/>
              <a:t>をつなぎ合わせマイクロトラックを作る</a:t>
            </a:r>
            <a:endParaRPr lang="en-US" altLang="ja-JP" dirty="0"/>
          </a:p>
        </p:txBody>
      </p:sp>
      <p:sp>
        <p:nvSpPr>
          <p:cNvPr id="56" name="テキスト ボックス 55">
            <a:extLst>
              <a:ext uri="{FF2B5EF4-FFF2-40B4-BE49-F238E27FC236}">
                <a16:creationId xmlns:a16="http://schemas.microsoft.com/office/drawing/2014/main" id="{09143B0F-EA52-5A71-2168-DB0325B12EF6}"/>
              </a:ext>
            </a:extLst>
          </p:cNvPr>
          <p:cNvSpPr txBox="1"/>
          <p:nvPr/>
        </p:nvSpPr>
        <p:spPr>
          <a:xfrm>
            <a:off x="595085" y="4385601"/>
            <a:ext cx="7766870" cy="369332"/>
          </a:xfrm>
          <a:prstGeom prst="rect">
            <a:avLst/>
          </a:prstGeom>
          <a:noFill/>
        </p:spPr>
        <p:txBody>
          <a:bodyPr wrap="square">
            <a:spAutoFit/>
          </a:bodyPr>
          <a:lstStyle/>
          <a:p>
            <a:r>
              <a:rPr kumimoji="1" lang="ja-JP" altLang="en-US" dirty="0"/>
              <a:t>エマルションの表裏二つのマイクロトラックをつなぎ合わせてベーストラックを生成する</a:t>
            </a:r>
            <a:endParaRPr kumimoji="1" lang="en-US" altLang="ja-JP" dirty="0"/>
          </a:p>
        </p:txBody>
      </p:sp>
      <p:pic>
        <p:nvPicPr>
          <p:cNvPr id="59" name="図 58" descr="ダイアグラム&#10;&#10;AI 生成コンテンツは誤りを含む可能性があります。">
            <a:extLst>
              <a:ext uri="{FF2B5EF4-FFF2-40B4-BE49-F238E27FC236}">
                <a16:creationId xmlns:a16="http://schemas.microsoft.com/office/drawing/2014/main" id="{DDA76840-1FF5-EF1A-E43F-74BD524D2603}"/>
              </a:ext>
            </a:extLst>
          </p:cNvPr>
          <p:cNvPicPr>
            <a:picLocks noChangeAspect="1"/>
          </p:cNvPicPr>
          <p:nvPr/>
        </p:nvPicPr>
        <p:blipFill>
          <a:blip r:embed="rId5">
            <a:extLst>
              <a:ext uri="{28A0092B-C50C-407E-A947-70E740481C1C}">
                <a14:useLocalDpi xmlns:a14="http://schemas.microsoft.com/office/drawing/2010/main" val="0"/>
              </a:ext>
            </a:extLst>
          </a:blip>
          <a:srcRect l="3232" t="5728" r="66530" b="23206"/>
          <a:stretch>
            <a:fillRect/>
          </a:stretch>
        </p:blipFill>
        <p:spPr>
          <a:xfrm>
            <a:off x="7765845" y="2285586"/>
            <a:ext cx="1219775" cy="2115401"/>
          </a:xfrm>
          <a:prstGeom prst="rect">
            <a:avLst/>
          </a:prstGeom>
        </p:spPr>
      </p:pic>
    </p:spTree>
    <p:extLst>
      <p:ext uri="{BB962C8B-B14F-4D97-AF65-F5344CB8AC3E}">
        <p14:creationId xmlns:p14="http://schemas.microsoft.com/office/powerpoint/2010/main" val="32258917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4978F-F331-4D7A-208D-BB997CFAED3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091F075-D7ED-FC0E-178C-E471F2062C1C}"/>
              </a:ext>
            </a:extLst>
          </p:cNvPr>
          <p:cNvSpPr>
            <a:spLocks noGrp="1"/>
          </p:cNvSpPr>
          <p:nvPr>
            <p:ph type="title"/>
          </p:nvPr>
        </p:nvSpPr>
        <p:spPr/>
        <p:txBody>
          <a:bodyPr/>
          <a:lstStyle/>
          <a:p>
            <a:r>
              <a:rPr lang="en-US" altLang="ja-JP" dirty="0"/>
              <a:t>Emulsion scan in</a:t>
            </a:r>
            <a:endParaRPr kumimoji="1" lang="ja-JP" altLang="en-US" dirty="0"/>
          </a:p>
        </p:txBody>
      </p:sp>
      <p:sp>
        <p:nvSpPr>
          <p:cNvPr id="16" name="スライド番号プレースホルダー 2">
            <a:extLst>
              <a:ext uri="{FF2B5EF4-FFF2-40B4-BE49-F238E27FC236}">
                <a16:creationId xmlns:a16="http://schemas.microsoft.com/office/drawing/2014/main" id="{BD6F02C4-6242-13D7-6C86-95DFD9A8F324}"/>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34</a:t>
            </a:fld>
            <a:endParaRPr kumimoji="1" lang="ja-JP" altLang="en-US" dirty="0"/>
          </a:p>
        </p:txBody>
      </p:sp>
      <p:pic>
        <p:nvPicPr>
          <p:cNvPr id="5" name="図 4">
            <a:extLst>
              <a:ext uri="{FF2B5EF4-FFF2-40B4-BE49-F238E27FC236}">
                <a16:creationId xmlns:a16="http://schemas.microsoft.com/office/drawing/2014/main" id="{F165ADEE-951C-4168-85AA-E5F10E3CEC4B}"/>
              </a:ext>
            </a:extLst>
          </p:cNvPr>
          <p:cNvPicPr>
            <a:picLocks noChangeAspect="1"/>
          </p:cNvPicPr>
          <p:nvPr/>
        </p:nvPicPr>
        <p:blipFill>
          <a:blip r:embed="rId3"/>
          <a:stretch>
            <a:fillRect/>
          </a:stretch>
        </p:blipFill>
        <p:spPr>
          <a:xfrm>
            <a:off x="4642220" y="136525"/>
            <a:ext cx="918495" cy="688871"/>
          </a:xfrm>
          <a:prstGeom prst="rect">
            <a:avLst/>
          </a:prstGeom>
        </p:spPr>
      </p:pic>
      <p:sp>
        <p:nvSpPr>
          <p:cNvPr id="11" name="テキスト ボックス 10">
            <a:extLst>
              <a:ext uri="{FF2B5EF4-FFF2-40B4-BE49-F238E27FC236}">
                <a16:creationId xmlns:a16="http://schemas.microsoft.com/office/drawing/2014/main" id="{32765A6A-50B5-F1F4-EE8D-1C54DF6E82E3}"/>
              </a:ext>
            </a:extLst>
          </p:cNvPr>
          <p:cNvSpPr txBox="1"/>
          <p:nvPr/>
        </p:nvSpPr>
        <p:spPr>
          <a:xfrm>
            <a:off x="518606" y="1391133"/>
            <a:ext cx="9368344" cy="523220"/>
          </a:xfrm>
          <a:prstGeom prst="rect">
            <a:avLst/>
          </a:prstGeom>
          <a:noFill/>
        </p:spPr>
        <p:txBody>
          <a:bodyPr wrap="square" rtlCol="0">
            <a:spAutoFit/>
          </a:bodyPr>
          <a:lstStyle/>
          <a:p>
            <a:r>
              <a:rPr lang="en-US" altLang="ja-JP" sz="2800" dirty="0"/>
              <a:t>Scanning device</a:t>
            </a:r>
            <a:r>
              <a:rPr lang="ja-JP" altLang="en-US" sz="2800" dirty="0"/>
              <a:t>：</a:t>
            </a:r>
            <a:r>
              <a:rPr lang="en-US" altLang="ja-JP" sz="2800" dirty="0"/>
              <a:t>HTS-2 </a:t>
            </a:r>
            <a:r>
              <a:rPr kumimoji="1" lang="en-US" altLang="ja-JP" dirty="0"/>
              <a:t>(</a:t>
            </a:r>
            <a:r>
              <a:rPr lang="en-US" altLang="ja-JP" dirty="0">
                <a:solidFill>
                  <a:srgbClr val="000000"/>
                </a:solidFill>
              </a:rPr>
              <a:t>Hyper-track selector 2)</a:t>
            </a:r>
          </a:p>
        </p:txBody>
      </p:sp>
      <p:sp>
        <p:nvSpPr>
          <p:cNvPr id="33" name="テキスト ボックス 32">
            <a:extLst>
              <a:ext uri="{FF2B5EF4-FFF2-40B4-BE49-F238E27FC236}">
                <a16:creationId xmlns:a16="http://schemas.microsoft.com/office/drawing/2014/main" id="{8FE81AD4-CDFB-0134-264B-C8CCED653BFF}"/>
              </a:ext>
            </a:extLst>
          </p:cNvPr>
          <p:cNvSpPr txBox="1"/>
          <p:nvPr/>
        </p:nvSpPr>
        <p:spPr>
          <a:xfrm>
            <a:off x="595085" y="6351032"/>
            <a:ext cx="8906605" cy="400110"/>
          </a:xfrm>
          <a:prstGeom prst="rect">
            <a:avLst/>
          </a:prstGeom>
          <a:noFill/>
        </p:spPr>
        <p:txBody>
          <a:bodyPr wrap="none" rtlCol="0">
            <a:spAutoFit/>
          </a:bodyPr>
          <a:lstStyle/>
          <a:p>
            <a:r>
              <a:rPr lang="ja-JP" altLang="en-US" sz="2000" dirty="0"/>
              <a:t>→</a:t>
            </a:r>
            <a:r>
              <a:rPr lang="en-US" altLang="ja-JP" sz="2000" dirty="0"/>
              <a:t>By applying cuts to the digitized tracks, we extract only the desired particle tracks.</a:t>
            </a:r>
            <a:endParaRPr kumimoji="1" lang="ja-JP" altLang="en-US" sz="2000" dirty="0"/>
          </a:p>
        </p:txBody>
      </p:sp>
      <p:sp>
        <p:nvSpPr>
          <p:cNvPr id="38" name="テキスト ボックス 37">
            <a:extLst>
              <a:ext uri="{FF2B5EF4-FFF2-40B4-BE49-F238E27FC236}">
                <a16:creationId xmlns:a16="http://schemas.microsoft.com/office/drawing/2014/main" id="{022DD192-CB01-20E4-CAEC-71B88317249B}"/>
              </a:ext>
            </a:extLst>
          </p:cNvPr>
          <p:cNvSpPr txBox="1"/>
          <p:nvPr/>
        </p:nvSpPr>
        <p:spPr>
          <a:xfrm>
            <a:off x="595085" y="5553781"/>
            <a:ext cx="7920544" cy="707886"/>
          </a:xfrm>
          <a:prstGeom prst="rect">
            <a:avLst/>
          </a:prstGeom>
          <a:noFill/>
        </p:spPr>
        <p:txBody>
          <a:bodyPr wrap="square" rtlCol="0">
            <a:spAutoFit/>
          </a:bodyPr>
          <a:lstStyle/>
          <a:p>
            <a:r>
              <a:rPr lang="en-US" altLang="ja-JP" sz="2000" dirty="0"/>
              <a:t>Stacking multiple emulsion layers and connecting base tracks, </a:t>
            </a:r>
          </a:p>
          <a:p>
            <a:r>
              <a:rPr lang="en-US" altLang="ja-JP" sz="2000" dirty="0"/>
              <a:t>we can reconstruct </a:t>
            </a:r>
            <a:r>
              <a:rPr lang="en-US" altLang="ja-JP" sz="2000" b="1" dirty="0"/>
              <a:t>3D particle trajectories</a:t>
            </a:r>
            <a:r>
              <a:rPr lang="en-US" altLang="ja-JP" sz="2000" dirty="0"/>
              <a:t>.</a:t>
            </a:r>
          </a:p>
        </p:txBody>
      </p:sp>
      <p:sp>
        <p:nvSpPr>
          <p:cNvPr id="40" name="テキスト ボックス 39">
            <a:extLst>
              <a:ext uri="{FF2B5EF4-FFF2-40B4-BE49-F238E27FC236}">
                <a16:creationId xmlns:a16="http://schemas.microsoft.com/office/drawing/2014/main" id="{9F626DF1-26E3-37FB-2215-1070C5815397}"/>
              </a:ext>
            </a:extLst>
          </p:cNvPr>
          <p:cNvSpPr txBox="1"/>
          <p:nvPr/>
        </p:nvSpPr>
        <p:spPr>
          <a:xfrm>
            <a:off x="518606" y="1015804"/>
            <a:ext cx="6050054" cy="400110"/>
          </a:xfrm>
          <a:prstGeom prst="rect">
            <a:avLst/>
          </a:prstGeom>
          <a:noFill/>
        </p:spPr>
        <p:txBody>
          <a:bodyPr wrap="none" rtlCol="0">
            <a:spAutoFit/>
          </a:bodyPr>
          <a:lstStyle/>
          <a:p>
            <a:r>
              <a:rPr lang="en-US" altLang="ja-JP" sz="2000" dirty="0"/>
              <a:t>The emulsion must be scanned and digitized for analysis.</a:t>
            </a:r>
            <a:endParaRPr kumimoji="1" lang="ja-JP" altLang="en-US" sz="2000" dirty="0"/>
          </a:p>
        </p:txBody>
      </p:sp>
      <p:sp>
        <p:nvSpPr>
          <p:cNvPr id="43" name="テキスト ボックス 42">
            <a:extLst>
              <a:ext uri="{FF2B5EF4-FFF2-40B4-BE49-F238E27FC236}">
                <a16:creationId xmlns:a16="http://schemas.microsoft.com/office/drawing/2014/main" id="{0615512D-2ED9-A2D9-4CE8-DFFA267DF865}"/>
              </a:ext>
            </a:extLst>
          </p:cNvPr>
          <p:cNvSpPr txBox="1"/>
          <p:nvPr/>
        </p:nvSpPr>
        <p:spPr>
          <a:xfrm>
            <a:off x="3197014" y="1852529"/>
            <a:ext cx="7766870" cy="400110"/>
          </a:xfrm>
          <a:prstGeom prst="rect">
            <a:avLst/>
          </a:prstGeom>
          <a:noFill/>
        </p:spPr>
        <p:txBody>
          <a:bodyPr wrap="none" rtlCol="0">
            <a:spAutoFit/>
          </a:bodyPr>
          <a:lstStyle/>
          <a:p>
            <a:r>
              <a:rPr lang="en-US" altLang="ja-JP" sz="2000" dirty="0">
                <a:solidFill>
                  <a:srgbClr val="000000"/>
                </a:solidFill>
              </a:rPr>
              <a:t>The world‘s fastest emulsion scanning device (F Lab</a:t>
            </a:r>
            <a:r>
              <a:rPr lang="ja-JP" altLang="en-US" sz="2000" dirty="0">
                <a:solidFill>
                  <a:srgbClr val="000000"/>
                </a:solidFill>
              </a:rPr>
              <a:t> </a:t>
            </a:r>
            <a:r>
              <a:rPr lang="en-US" altLang="ja-JP" sz="2000" dirty="0">
                <a:solidFill>
                  <a:srgbClr val="000000"/>
                </a:solidFill>
              </a:rPr>
              <a:t>,Nagoya University)</a:t>
            </a:r>
            <a:endParaRPr kumimoji="1" lang="ja-JP" altLang="en-US" sz="2000" dirty="0"/>
          </a:p>
        </p:txBody>
      </p:sp>
      <p:sp>
        <p:nvSpPr>
          <p:cNvPr id="46" name="テキスト ボックス 45">
            <a:extLst>
              <a:ext uri="{FF2B5EF4-FFF2-40B4-BE49-F238E27FC236}">
                <a16:creationId xmlns:a16="http://schemas.microsoft.com/office/drawing/2014/main" id="{0FD3B6B6-531F-1FFF-B94B-DFB2FADE95A7}"/>
              </a:ext>
            </a:extLst>
          </p:cNvPr>
          <p:cNvSpPr txBox="1"/>
          <p:nvPr/>
        </p:nvSpPr>
        <p:spPr>
          <a:xfrm>
            <a:off x="701646" y="2634837"/>
            <a:ext cx="8277254" cy="369332"/>
          </a:xfrm>
          <a:prstGeom prst="rect">
            <a:avLst/>
          </a:prstGeom>
          <a:noFill/>
        </p:spPr>
        <p:txBody>
          <a:bodyPr wrap="square">
            <a:spAutoFit/>
          </a:bodyPr>
          <a:lstStyle/>
          <a:p>
            <a:r>
              <a:rPr lang="ja-JP" altLang="en-US" dirty="0"/>
              <a:t>・</a:t>
            </a:r>
            <a:r>
              <a:rPr lang="en-US" altLang="ja-JP" dirty="0"/>
              <a:t>Capture a series of images while shifting the focal plane through the emulsion depth</a:t>
            </a:r>
            <a:endParaRPr kumimoji="1" lang="en-US" altLang="ja-JP" dirty="0"/>
          </a:p>
        </p:txBody>
      </p:sp>
      <p:sp>
        <p:nvSpPr>
          <p:cNvPr id="48" name="テキスト ボックス 47">
            <a:extLst>
              <a:ext uri="{FF2B5EF4-FFF2-40B4-BE49-F238E27FC236}">
                <a16:creationId xmlns:a16="http://schemas.microsoft.com/office/drawing/2014/main" id="{D80BBE46-3884-87BE-032D-9D89C6039178}"/>
              </a:ext>
            </a:extLst>
          </p:cNvPr>
          <p:cNvSpPr txBox="1"/>
          <p:nvPr/>
        </p:nvSpPr>
        <p:spPr>
          <a:xfrm>
            <a:off x="701646" y="3166433"/>
            <a:ext cx="5319940" cy="369332"/>
          </a:xfrm>
          <a:prstGeom prst="rect">
            <a:avLst/>
          </a:prstGeom>
          <a:noFill/>
        </p:spPr>
        <p:txBody>
          <a:bodyPr wrap="square">
            <a:spAutoFit/>
          </a:bodyPr>
          <a:lstStyle/>
          <a:p>
            <a:r>
              <a:rPr lang="ja-JP" altLang="en-US" dirty="0"/>
              <a:t>・</a:t>
            </a:r>
            <a:r>
              <a:rPr lang="en-US" altLang="ja-JP" dirty="0"/>
              <a:t>Obtain GRAINs (silver crystals) through binarization</a:t>
            </a:r>
            <a:endParaRPr kumimoji="1" lang="en-US" altLang="ja-JP" dirty="0"/>
          </a:p>
        </p:txBody>
      </p:sp>
      <p:sp>
        <p:nvSpPr>
          <p:cNvPr id="50" name="テキスト ボックス 49">
            <a:extLst>
              <a:ext uri="{FF2B5EF4-FFF2-40B4-BE49-F238E27FC236}">
                <a16:creationId xmlns:a16="http://schemas.microsoft.com/office/drawing/2014/main" id="{CE3D3FB9-277A-D92C-77AE-34EA5AD01908}"/>
              </a:ext>
            </a:extLst>
          </p:cNvPr>
          <p:cNvSpPr txBox="1"/>
          <p:nvPr/>
        </p:nvSpPr>
        <p:spPr>
          <a:xfrm>
            <a:off x="701646" y="3702496"/>
            <a:ext cx="7253286" cy="369332"/>
          </a:xfrm>
          <a:prstGeom prst="rect">
            <a:avLst/>
          </a:prstGeom>
          <a:noFill/>
        </p:spPr>
        <p:txBody>
          <a:bodyPr wrap="square">
            <a:spAutoFit/>
          </a:bodyPr>
          <a:lstStyle/>
          <a:p>
            <a:r>
              <a:rPr lang="ja-JP" altLang="en-US" dirty="0"/>
              <a:t>・</a:t>
            </a:r>
            <a:r>
              <a:rPr lang="en-US" altLang="ja-JP" dirty="0"/>
              <a:t>Link GRAINs to create </a:t>
            </a:r>
            <a:r>
              <a:rPr lang="en-US" altLang="ja-JP" b="1" dirty="0" err="1"/>
              <a:t>microtracks</a:t>
            </a:r>
            <a:endParaRPr lang="en-US" altLang="ja-JP" b="1" dirty="0"/>
          </a:p>
        </p:txBody>
      </p:sp>
      <p:sp>
        <p:nvSpPr>
          <p:cNvPr id="56" name="テキスト ボックス 55">
            <a:extLst>
              <a:ext uri="{FF2B5EF4-FFF2-40B4-BE49-F238E27FC236}">
                <a16:creationId xmlns:a16="http://schemas.microsoft.com/office/drawing/2014/main" id="{AAEF1A0B-0BA4-0016-D906-E162E47E115C}"/>
              </a:ext>
            </a:extLst>
          </p:cNvPr>
          <p:cNvSpPr txBox="1"/>
          <p:nvPr/>
        </p:nvSpPr>
        <p:spPr>
          <a:xfrm>
            <a:off x="701645" y="4238559"/>
            <a:ext cx="7253285" cy="400110"/>
          </a:xfrm>
          <a:prstGeom prst="rect">
            <a:avLst/>
          </a:prstGeom>
          <a:noFill/>
        </p:spPr>
        <p:txBody>
          <a:bodyPr wrap="square">
            <a:spAutoFit/>
          </a:bodyPr>
          <a:lstStyle/>
          <a:p>
            <a:r>
              <a:rPr lang="ja-JP" altLang="en-US" dirty="0"/>
              <a:t>・</a:t>
            </a:r>
            <a:r>
              <a:rPr lang="en-US" altLang="ja-JP" dirty="0"/>
              <a:t>Connect the two </a:t>
            </a:r>
            <a:r>
              <a:rPr lang="en-US" altLang="ja-JP" b="1" dirty="0" err="1"/>
              <a:t>microtracks</a:t>
            </a:r>
            <a:r>
              <a:rPr lang="en-US" altLang="ja-JP" dirty="0"/>
              <a:t> (front and back) to form a </a:t>
            </a:r>
            <a:r>
              <a:rPr lang="en-US" altLang="ja-JP" sz="2000" b="1" dirty="0"/>
              <a:t>base track</a:t>
            </a:r>
            <a:endParaRPr kumimoji="1" lang="en-US" altLang="ja-JP" b="1" dirty="0"/>
          </a:p>
        </p:txBody>
      </p:sp>
      <p:grpSp>
        <p:nvGrpSpPr>
          <p:cNvPr id="12" name="グループ化 11">
            <a:extLst>
              <a:ext uri="{FF2B5EF4-FFF2-40B4-BE49-F238E27FC236}">
                <a16:creationId xmlns:a16="http://schemas.microsoft.com/office/drawing/2014/main" id="{650F083C-CB2D-0335-E10A-7B2B30F6EB0B}"/>
              </a:ext>
            </a:extLst>
          </p:cNvPr>
          <p:cNvGrpSpPr/>
          <p:nvPr/>
        </p:nvGrpSpPr>
        <p:grpSpPr>
          <a:xfrm>
            <a:off x="518606" y="4821150"/>
            <a:ext cx="8812013" cy="766287"/>
            <a:chOff x="522659" y="4893409"/>
            <a:chExt cx="7634793" cy="766287"/>
          </a:xfrm>
        </p:grpSpPr>
        <p:sp>
          <p:nvSpPr>
            <p:cNvPr id="32" name="テキスト ボックス 31">
              <a:extLst>
                <a:ext uri="{FF2B5EF4-FFF2-40B4-BE49-F238E27FC236}">
                  <a16:creationId xmlns:a16="http://schemas.microsoft.com/office/drawing/2014/main" id="{9D394380-27A5-EF95-2A6B-63E064580320}"/>
                </a:ext>
              </a:extLst>
            </p:cNvPr>
            <p:cNvSpPr txBox="1"/>
            <p:nvPr/>
          </p:nvSpPr>
          <p:spPr>
            <a:xfrm>
              <a:off x="522659" y="4893409"/>
              <a:ext cx="7634793" cy="707886"/>
            </a:xfrm>
            <a:prstGeom prst="rect">
              <a:avLst/>
            </a:prstGeom>
            <a:noFill/>
          </p:spPr>
          <p:txBody>
            <a:bodyPr wrap="square" rtlCol="0">
              <a:spAutoFit/>
            </a:bodyPr>
            <a:lstStyle/>
            <a:p>
              <a:r>
                <a:rPr lang="ja-JP" altLang="en-US" sz="2000" dirty="0"/>
                <a:t> </a:t>
              </a:r>
              <a:r>
                <a:rPr lang="en-US" altLang="ja-JP" sz="2000" dirty="0"/>
                <a:t>The </a:t>
              </a:r>
              <a:r>
                <a:rPr lang="en-US" altLang="ja-JP" sz="2000" b="1" dirty="0"/>
                <a:t>base track </a:t>
              </a:r>
              <a:r>
                <a:rPr lang="en-US" altLang="ja-JP" sz="2000" dirty="0"/>
                <a:t>contains information such as position, angle, and </a:t>
              </a:r>
              <a:r>
                <a:rPr lang="en-US" altLang="ja-JP" sz="2000" u="sng" dirty="0"/>
                <a:t>pulse height</a:t>
              </a:r>
              <a:r>
                <a:rPr lang="en-US" altLang="ja-JP" sz="2000" dirty="0"/>
                <a:t>.</a:t>
              </a:r>
              <a:endParaRPr kumimoji="1" lang="ja-JP" altLang="en-US" sz="2000" dirty="0"/>
            </a:p>
          </p:txBody>
        </p:sp>
        <p:sp>
          <p:nvSpPr>
            <p:cNvPr id="4" name="テキスト ボックス 3">
              <a:extLst>
                <a:ext uri="{FF2B5EF4-FFF2-40B4-BE49-F238E27FC236}">
                  <a16:creationId xmlns:a16="http://schemas.microsoft.com/office/drawing/2014/main" id="{6845A120-428B-B4FB-CBED-BA2F9322A251}"/>
                </a:ext>
              </a:extLst>
            </p:cNvPr>
            <p:cNvSpPr txBox="1"/>
            <p:nvPr/>
          </p:nvSpPr>
          <p:spPr>
            <a:xfrm>
              <a:off x="4376823" y="5259586"/>
              <a:ext cx="3353383" cy="400110"/>
            </a:xfrm>
            <a:prstGeom prst="rect">
              <a:avLst/>
            </a:prstGeom>
            <a:noFill/>
          </p:spPr>
          <p:txBody>
            <a:bodyPr wrap="square">
              <a:spAutoFit/>
            </a:bodyPr>
            <a:lstStyle/>
            <a:p>
              <a:r>
                <a:rPr lang="en-US" altLang="ja-JP" sz="2000" dirty="0"/>
                <a:t>how many GRAINs are connected</a:t>
              </a:r>
              <a:endParaRPr lang="ja-JP" altLang="en-US" sz="2000" dirty="0"/>
            </a:p>
          </p:txBody>
        </p:sp>
        <p:cxnSp>
          <p:nvCxnSpPr>
            <p:cNvPr id="9" name="直線コネクタ 8">
              <a:extLst>
                <a:ext uri="{FF2B5EF4-FFF2-40B4-BE49-F238E27FC236}">
                  <a16:creationId xmlns:a16="http://schemas.microsoft.com/office/drawing/2014/main" id="{C58DB5B6-4516-D8CA-4202-E988A6573D69}"/>
                </a:ext>
              </a:extLst>
            </p:cNvPr>
            <p:cNvCxnSpPr>
              <a:cxnSpLocks/>
            </p:cNvCxnSpPr>
            <p:nvPr/>
          </p:nvCxnSpPr>
          <p:spPr>
            <a:xfrm>
              <a:off x="6911959" y="5216950"/>
              <a:ext cx="0" cy="103870"/>
            </a:xfrm>
            <a:prstGeom prst="line">
              <a:avLst/>
            </a:prstGeom>
          </p:spPr>
          <p:style>
            <a:lnRef idx="2">
              <a:schemeClr val="dk1"/>
            </a:lnRef>
            <a:fillRef idx="0">
              <a:schemeClr val="dk1"/>
            </a:fillRef>
            <a:effectRef idx="1">
              <a:schemeClr val="dk1"/>
            </a:effectRef>
            <a:fontRef idx="minor">
              <a:schemeClr val="tx1"/>
            </a:fontRef>
          </p:style>
        </p:cxnSp>
      </p:grpSp>
      <p:sp>
        <p:nvSpPr>
          <p:cNvPr id="10" name="左大かっこ 9">
            <a:extLst>
              <a:ext uri="{FF2B5EF4-FFF2-40B4-BE49-F238E27FC236}">
                <a16:creationId xmlns:a16="http://schemas.microsoft.com/office/drawing/2014/main" id="{FFA8FAC9-0C2B-EB8A-9D30-885AA7066188}"/>
              </a:ext>
            </a:extLst>
          </p:cNvPr>
          <p:cNvSpPr/>
          <p:nvPr/>
        </p:nvSpPr>
        <p:spPr>
          <a:xfrm>
            <a:off x="608662" y="2643712"/>
            <a:ext cx="185965" cy="2071194"/>
          </a:xfrm>
          <a:prstGeom prst="leftBracket">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pic>
        <p:nvPicPr>
          <p:cNvPr id="14" name="図 13" descr="ダイアグラム, 多角形&#10;&#10;AI 生成コンテンツは誤りを含む可能性があります。">
            <a:extLst>
              <a:ext uri="{FF2B5EF4-FFF2-40B4-BE49-F238E27FC236}">
                <a16:creationId xmlns:a16="http://schemas.microsoft.com/office/drawing/2014/main" id="{C809298B-75D8-B976-B7F8-92E5384D21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67746" y="5155056"/>
            <a:ext cx="3269574" cy="1195976"/>
          </a:xfrm>
          <a:prstGeom prst="rect">
            <a:avLst/>
          </a:prstGeom>
        </p:spPr>
      </p:pic>
      <p:sp>
        <p:nvSpPr>
          <p:cNvPr id="17" name="テキスト ボックス 16">
            <a:extLst>
              <a:ext uri="{FF2B5EF4-FFF2-40B4-BE49-F238E27FC236}">
                <a16:creationId xmlns:a16="http://schemas.microsoft.com/office/drawing/2014/main" id="{B7754DBE-2EF6-C3A1-9859-09DC5F9E1C40}"/>
              </a:ext>
            </a:extLst>
          </p:cNvPr>
          <p:cNvSpPr txBox="1"/>
          <p:nvPr/>
        </p:nvSpPr>
        <p:spPr>
          <a:xfrm>
            <a:off x="518606" y="2127084"/>
            <a:ext cx="1978427" cy="523220"/>
          </a:xfrm>
          <a:prstGeom prst="rect">
            <a:avLst/>
          </a:prstGeom>
          <a:noFill/>
        </p:spPr>
        <p:txBody>
          <a:bodyPr wrap="none" rtlCol="0">
            <a:spAutoFit/>
          </a:bodyPr>
          <a:lstStyle/>
          <a:p>
            <a:r>
              <a:rPr kumimoji="1" lang="en-US" altLang="ja-JP" sz="2800" dirty="0"/>
              <a:t>How to scan</a:t>
            </a:r>
            <a:endParaRPr kumimoji="1" lang="ja-JP" altLang="en-US" sz="2800" dirty="0"/>
          </a:p>
        </p:txBody>
      </p:sp>
      <p:sp>
        <p:nvSpPr>
          <p:cNvPr id="20" name="矢印: 下 19">
            <a:extLst>
              <a:ext uri="{FF2B5EF4-FFF2-40B4-BE49-F238E27FC236}">
                <a16:creationId xmlns:a16="http://schemas.microsoft.com/office/drawing/2014/main" id="{CF76EC40-D60A-BE95-906B-F6DA7152EBD9}"/>
              </a:ext>
            </a:extLst>
          </p:cNvPr>
          <p:cNvSpPr/>
          <p:nvPr/>
        </p:nvSpPr>
        <p:spPr>
          <a:xfrm>
            <a:off x="3444651" y="2997594"/>
            <a:ext cx="197963" cy="235670"/>
          </a:xfrm>
          <a:prstGeom prst="downArrow">
            <a:avLst/>
          </a:prstGeom>
          <a:solidFill>
            <a:schemeClr val="bg2">
              <a:lumMod val="90000"/>
            </a:schemeClr>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 name="矢印: 下 20">
            <a:extLst>
              <a:ext uri="{FF2B5EF4-FFF2-40B4-BE49-F238E27FC236}">
                <a16:creationId xmlns:a16="http://schemas.microsoft.com/office/drawing/2014/main" id="{4AD747FA-EC3C-B734-A492-7C14CE693FFA}"/>
              </a:ext>
            </a:extLst>
          </p:cNvPr>
          <p:cNvSpPr/>
          <p:nvPr/>
        </p:nvSpPr>
        <p:spPr>
          <a:xfrm>
            <a:off x="3444651" y="3551714"/>
            <a:ext cx="197963" cy="235670"/>
          </a:xfrm>
          <a:prstGeom prst="downArrow">
            <a:avLst/>
          </a:prstGeom>
          <a:solidFill>
            <a:schemeClr val="bg2">
              <a:lumMod val="90000"/>
            </a:schemeClr>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2" name="矢印: 下 21">
            <a:extLst>
              <a:ext uri="{FF2B5EF4-FFF2-40B4-BE49-F238E27FC236}">
                <a16:creationId xmlns:a16="http://schemas.microsoft.com/office/drawing/2014/main" id="{73CE382E-A890-6132-5C43-70A9D2CA0C42}"/>
              </a:ext>
            </a:extLst>
          </p:cNvPr>
          <p:cNvSpPr/>
          <p:nvPr/>
        </p:nvSpPr>
        <p:spPr>
          <a:xfrm>
            <a:off x="3444650" y="4108073"/>
            <a:ext cx="197963" cy="235670"/>
          </a:xfrm>
          <a:prstGeom prst="downArrow">
            <a:avLst/>
          </a:prstGeom>
          <a:solidFill>
            <a:schemeClr val="bg2">
              <a:lumMod val="90000"/>
            </a:schemeClr>
          </a:solid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25" name="図 24" descr="テーブル, コーヒーテーブル が含まれている画像&#10;&#10;AI 生成コンテンツは誤りを含む可能性があります。">
            <a:extLst>
              <a:ext uri="{FF2B5EF4-FFF2-40B4-BE49-F238E27FC236}">
                <a16:creationId xmlns:a16="http://schemas.microsoft.com/office/drawing/2014/main" id="{74A23378-C370-9B9E-016C-7EE35F1E86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4584" y="2350968"/>
            <a:ext cx="2835899" cy="2432491"/>
          </a:xfrm>
          <a:prstGeom prst="rect">
            <a:avLst/>
          </a:prstGeom>
        </p:spPr>
      </p:pic>
      <p:sp>
        <p:nvSpPr>
          <p:cNvPr id="26" name="テキスト ボックス 25">
            <a:extLst>
              <a:ext uri="{FF2B5EF4-FFF2-40B4-BE49-F238E27FC236}">
                <a16:creationId xmlns:a16="http://schemas.microsoft.com/office/drawing/2014/main" id="{BEA21ED3-2828-E5A1-C48C-D614FB439FED}"/>
              </a:ext>
            </a:extLst>
          </p:cNvPr>
          <p:cNvSpPr txBox="1"/>
          <p:nvPr/>
        </p:nvSpPr>
        <p:spPr>
          <a:xfrm>
            <a:off x="10584747" y="2252639"/>
            <a:ext cx="1441420" cy="369332"/>
          </a:xfrm>
          <a:prstGeom prst="rect">
            <a:avLst/>
          </a:prstGeom>
          <a:noFill/>
        </p:spPr>
        <p:txBody>
          <a:bodyPr wrap="none" rtlCol="0">
            <a:spAutoFit/>
          </a:bodyPr>
          <a:lstStyle/>
          <a:p>
            <a:r>
              <a:rPr kumimoji="1" lang="en-US" altLang="ja-JP" dirty="0"/>
              <a:t>Image sensor</a:t>
            </a:r>
            <a:endParaRPr kumimoji="1" lang="ja-JP" altLang="en-US" dirty="0"/>
          </a:p>
        </p:txBody>
      </p:sp>
    </p:spTree>
    <p:extLst>
      <p:ext uri="{BB962C8B-B14F-4D97-AF65-F5344CB8AC3E}">
        <p14:creationId xmlns:p14="http://schemas.microsoft.com/office/powerpoint/2010/main" val="1296420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DE85D-0C07-22C6-CA5E-7660CC63797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F8FE25F-AD13-2E71-5305-F913B0C078BB}"/>
              </a:ext>
            </a:extLst>
          </p:cNvPr>
          <p:cNvSpPr>
            <a:spLocks noGrp="1"/>
          </p:cNvSpPr>
          <p:nvPr>
            <p:ph type="title"/>
          </p:nvPr>
        </p:nvSpPr>
        <p:spPr/>
        <p:txBody>
          <a:bodyPr>
            <a:normAutofit/>
          </a:bodyPr>
          <a:lstStyle/>
          <a:p>
            <a:r>
              <a:rPr lang="en-US" altLang="ja-JP" dirty="0"/>
              <a:t>Summary, Future works</a:t>
            </a:r>
            <a:endParaRPr kumimoji="1" lang="ja-JP" altLang="en-US" dirty="0"/>
          </a:p>
        </p:txBody>
      </p:sp>
      <p:sp>
        <p:nvSpPr>
          <p:cNvPr id="16" name="スライド番号プレースホルダー 2">
            <a:extLst>
              <a:ext uri="{FF2B5EF4-FFF2-40B4-BE49-F238E27FC236}">
                <a16:creationId xmlns:a16="http://schemas.microsoft.com/office/drawing/2014/main" id="{BDF40739-96A2-F22F-3974-144E06AC6542}"/>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35</a:t>
            </a:fld>
            <a:endParaRPr kumimoji="1" lang="ja-JP" altLang="en-US" dirty="0"/>
          </a:p>
        </p:txBody>
      </p:sp>
      <p:sp>
        <p:nvSpPr>
          <p:cNvPr id="11" name="テキスト ボックス 10">
            <a:extLst>
              <a:ext uri="{FF2B5EF4-FFF2-40B4-BE49-F238E27FC236}">
                <a16:creationId xmlns:a16="http://schemas.microsoft.com/office/drawing/2014/main" id="{C624D0C3-80FC-0649-3417-DAF5EC56E6E8}"/>
              </a:ext>
            </a:extLst>
          </p:cNvPr>
          <p:cNvSpPr txBox="1"/>
          <p:nvPr/>
        </p:nvSpPr>
        <p:spPr>
          <a:xfrm>
            <a:off x="899885" y="1828316"/>
            <a:ext cx="9801658" cy="461665"/>
          </a:xfrm>
          <a:prstGeom prst="rect">
            <a:avLst/>
          </a:prstGeom>
          <a:noFill/>
        </p:spPr>
        <p:txBody>
          <a:bodyPr wrap="none" rtlCol="0">
            <a:spAutoFit/>
          </a:bodyPr>
          <a:lstStyle/>
          <a:p>
            <a:r>
              <a:rPr kumimoji="1" lang="ja-JP" altLang="en-US" sz="2400" dirty="0"/>
              <a:t>・</a:t>
            </a:r>
            <a:r>
              <a:rPr lang="en-US" altLang="ja-JP" sz="2400" dirty="0"/>
              <a:t> We aim to </a:t>
            </a:r>
            <a:r>
              <a:rPr lang="en-US" altLang="ja-JP" sz="2400" b="1" dirty="0"/>
              <a:t>directly measure γ-rays</a:t>
            </a:r>
            <a:r>
              <a:rPr lang="en-US" altLang="ja-JP" sz="2400" dirty="0"/>
              <a:t> generated from laser-produced plasmas.</a:t>
            </a:r>
            <a:endParaRPr kumimoji="1" lang="en-US" altLang="ja-JP" sz="2400" dirty="0"/>
          </a:p>
        </p:txBody>
      </p:sp>
      <p:sp>
        <p:nvSpPr>
          <p:cNvPr id="12" name="テキスト ボックス 11">
            <a:extLst>
              <a:ext uri="{FF2B5EF4-FFF2-40B4-BE49-F238E27FC236}">
                <a16:creationId xmlns:a16="http://schemas.microsoft.com/office/drawing/2014/main" id="{5BC1E7A4-0DA1-4955-886B-F8E650581A3E}"/>
              </a:ext>
            </a:extLst>
          </p:cNvPr>
          <p:cNvSpPr txBox="1"/>
          <p:nvPr/>
        </p:nvSpPr>
        <p:spPr>
          <a:xfrm>
            <a:off x="899885" y="2600678"/>
            <a:ext cx="10047515" cy="830997"/>
          </a:xfrm>
          <a:prstGeom prst="rect">
            <a:avLst/>
          </a:prstGeom>
          <a:noFill/>
        </p:spPr>
        <p:txBody>
          <a:bodyPr wrap="square" rtlCol="0">
            <a:spAutoFit/>
          </a:bodyPr>
          <a:lstStyle/>
          <a:p>
            <a:r>
              <a:rPr lang="ja-JP" altLang="en-US" sz="2400" dirty="0"/>
              <a:t>・</a:t>
            </a:r>
            <a:r>
              <a:rPr lang="en-US" altLang="ja-JP" sz="2400" dirty="0">
                <a:solidFill>
                  <a:prstClr val="black"/>
                </a:solidFill>
              </a:rPr>
              <a:t> </a:t>
            </a:r>
            <a:r>
              <a:rPr lang="en-US" altLang="ja-JP" sz="2400" dirty="0"/>
              <a:t>We employ </a:t>
            </a:r>
            <a:r>
              <a:rPr lang="en-US" altLang="ja-JP" sz="2400" b="1" dirty="0"/>
              <a:t>nuclear emulsion detectors</a:t>
            </a:r>
            <a:r>
              <a:rPr lang="en-US" altLang="ja-JP" sz="2400" dirty="0"/>
              <a:t> with high spatial resolution to overcome pile-up and track identification challenges.</a:t>
            </a:r>
            <a:endParaRPr kumimoji="1" lang="ja-JP" altLang="en-US" sz="2400" dirty="0"/>
          </a:p>
        </p:txBody>
      </p:sp>
      <p:sp>
        <p:nvSpPr>
          <p:cNvPr id="13" name="テキスト ボックス 12">
            <a:extLst>
              <a:ext uri="{FF2B5EF4-FFF2-40B4-BE49-F238E27FC236}">
                <a16:creationId xmlns:a16="http://schemas.microsoft.com/office/drawing/2014/main" id="{BA707FB8-740E-F97C-060A-14CFFC3BEBF1}"/>
              </a:ext>
            </a:extLst>
          </p:cNvPr>
          <p:cNvSpPr txBox="1"/>
          <p:nvPr/>
        </p:nvSpPr>
        <p:spPr>
          <a:xfrm>
            <a:off x="899885" y="5157289"/>
            <a:ext cx="10453915" cy="461665"/>
          </a:xfrm>
          <a:prstGeom prst="rect">
            <a:avLst/>
          </a:prstGeom>
          <a:noFill/>
        </p:spPr>
        <p:txBody>
          <a:bodyPr wrap="square" rtlCol="0">
            <a:spAutoFit/>
          </a:bodyPr>
          <a:lstStyle/>
          <a:p>
            <a:r>
              <a:rPr kumimoji="1" lang="ja-JP" altLang="en-US" sz="2400" dirty="0"/>
              <a:t>・</a:t>
            </a:r>
            <a:r>
              <a:rPr lang="en-US" altLang="ja-JP" sz="2400" dirty="0"/>
              <a:t> Calibrate the </a:t>
            </a:r>
            <a:r>
              <a:rPr lang="en-US" altLang="ja-JP" sz="2400" b="1" dirty="0"/>
              <a:t>efficiency</a:t>
            </a:r>
            <a:r>
              <a:rPr lang="en-US" altLang="ja-JP" sz="2400" dirty="0"/>
              <a:t> and </a:t>
            </a:r>
            <a:r>
              <a:rPr lang="en-US" altLang="ja-JP" sz="2400" b="1" dirty="0"/>
              <a:t>momentum resolution</a:t>
            </a:r>
            <a:r>
              <a:rPr lang="en-US" altLang="ja-JP" sz="2400" dirty="0"/>
              <a:t> for low-momentum electrons</a:t>
            </a:r>
            <a:endParaRPr kumimoji="1" lang="ja-JP" altLang="en-US" sz="2400" dirty="0"/>
          </a:p>
        </p:txBody>
      </p:sp>
      <p:sp>
        <p:nvSpPr>
          <p:cNvPr id="14" name="テキスト ボックス 13">
            <a:extLst>
              <a:ext uri="{FF2B5EF4-FFF2-40B4-BE49-F238E27FC236}">
                <a16:creationId xmlns:a16="http://schemas.microsoft.com/office/drawing/2014/main" id="{4B962370-BE3F-F78C-38A4-1284C42299C4}"/>
              </a:ext>
            </a:extLst>
          </p:cNvPr>
          <p:cNvSpPr txBox="1"/>
          <p:nvPr/>
        </p:nvSpPr>
        <p:spPr>
          <a:xfrm>
            <a:off x="899885" y="4161511"/>
            <a:ext cx="7720240" cy="830997"/>
          </a:xfrm>
          <a:prstGeom prst="rect">
            <a:avLst/>
          </a:prstGeom>
          <a:noFill/>
        </p:spPr>
        <p:txBody>
          <a:bodyPr wrap="square" rtlCol="0">
            <a:spAutoFit/>
          </a:bodyPr>
          <a:lstStyle/>
          <a:p>
            <a:r>
              <a:rPr lang="ja-JP" altLang="en-US" sz="2400" dirty="0"/>
              <a:t>・</a:t>
            </a:r>
            <a:r>
              <a:rPr lang="en-US" altLang="ja-JP" sz="2400" dirty="0"/>
              <a:t> Scan the emulsions used in the experiment to identify </a:t>
            </a:r>
            <a:r>
              <a:rPr lang="en-US" altLang="ja-JP" sz="2400" b="1" dirty="0"/>
              <a:t>electron–positron pair production events</a:t>
            </a:r>
            <a:endParaRPr kumimoji="1" lang="ja-JP" altLang="en-US" sz="2400" dirty="0"/>
          </a:p>
        </p:txBody>
      </p:sp>
      <p:sp>
        <p:nvSpPr>
          <p:cNvPr id="17" name="テキスト ボックス 16">
            <a:extLst>
              <a:ext uri="{FF2B5EF4-FFF2-40B4-BE49-F238E27FC236}">
                <a16:creationId xmlns:a16="http://schemas.microsoft.com/office/drawing/2014/main" id="{8F3CBB57-C6F4-3A2B-EFA3-A725EF355169}"/>
              </a:ext>
            </a:extLst>
          </p:cNvPr>
          <p:cNvSpPr txBox="1"/>
          <p:nvPr/>
        </p:nvSpPr>
        <p:spPr>
          <a:xfrm>
            <a:off x="661760" y="3576736"/>
            <a:ext cx="2361544" cy="584775"/>
          </a:xfrm>
          <a:prstGeom prst="rect">
            <a:avLst/>
          </a:prstGeom>
          <a:noFill/>
        </p:spPr>
        <p:txBody>
          <a:bodyPr wrap="none" rtlCol="0">
            <a:spAutoFit/>
          </a:bodyPr>
          <a:lstStyle/>
          <a:p>
            <a:r>
              <a:rPr lang="en-US" altLang="ja-JP" sz="3200" dirty="0"/>
              <a:t>F</a:t>
            </a:r>
            <a:r>
              <a:rPr kumimoji="1" lang="en-US" altLang="ja-JP" sz="3200" dirty="0"/>
              <a:t>uture </a:t>
            </a:r>
            <a:r>
              <a:rPr lang="en-US" altLang="ja-JP" sz="3200" dirty="0"/>
              <a:t>works</a:t>
            </a:r>
            <a:endParaRPr kumimoji="1" lang="ja-JP" altLang="en-US" sz="3200" dirty="0"/>
          </a:p>
        </p:txBody>
      </p:sp>
      <p:sp>
        <p:nvSpPr>
          <p:cNvPr id="19" name="テキスト ボックス 18">
            <a:extLst>
              <a:ext uri="{FF2B5EF4-FFF2-40B4-BE49-F238E27FC236}">
                <a16:creationId xmlns:a16="http://schemas.microsoft.com/office/drawing/2014/main" id="{6E78E2A6-0917-29F3-8BE5-C53077DEE872}"/>
              </a:ext>
            </a:extLst>
          </p:cNvPr>
          <p:cNvSpPr txBox="1"/>
          <p:nvPr/>
        </p:nvSpPr>
        <p:spPr>
          <a:xfrm>
            <a:off x="2974548" y="5678091"/>
            <a:ext cx="8622366" cy="461665"/>
          </a:xfrm>
          <a:prstGeom prst="rect">
            <a:avLst/>
          </a:prstGeom>
          <a:noFill/>
        </p:spPr>
        <p:txBody>
          <a:bodyPr wrap="square">
            <a:spAutoFit/>
          </a:bodyPr>
          <a:lstStyle/>
          <a:p>
            <a:r>
              <a:rPr lang="en-US" altLang="ja-JP" sz="2400" dirty="0"/>
              <a:t>→ Improve the precision of γ-ray </a:t>
            </a:r>
            <a:r>
              <a:rPr lang="en-US" altLang="ja-JP" sz="2400" b="1" dirty="0"/>
              <a:t>energy</a:t>
            </a:r>
            <a:r>
              <a:rPr lang="en-US" altLang="ja-JP" sz="2400" dirty="0"/>
              <a:t> and </a:t>
            </a:r>
            <a:r>
              <a:rPr lang="en-US" altLang="ja-JP" sz="2400" b="1" dirty="0"/>
              <a:t>flux</a:t>
            </a:r>
            <a:r>
              <a:rPr lang="en-US" altLang="ja-JP" sz="2400" dirty="0"/>
              <a:t> measurements</a:t>
            </a:r>
            <a:endParaRPr lang="ja-JP" altLang="en-US" sz="2400" dirty="0"/>
          </a:p>
        </p:txBody>
      </p:sp>
      <p:sp>
        <p:nvSpPr>
          <p:cNvPr id="4" name="テキスト ボックス 3">
            <a:extLst>
              <a:ext uri="{FF2B5EF4-FFF2-40B4-BE49-F238E27FC236}">
                <a16:creationId xmlns:a16="http://schemas.microsoft.com/office/drawing/2014/main" id="{5B6DED32-36D9-080C-9A48-23627EC915C5}"/>
              </a:ext>
            </a:extLst>
          </p:cNvPr>
          <p:cNvSpPr txBox="1"/>
          <p:nvPr/>
        </p:nvSpPr>
        <p:spPr>
          <a:xfrm>
            <a:off x="595085" y="1288557"/>
            <a:ext cx="6096000" cy="523220"/>
          </a:xfrm>
          <a:prstGeom prst="rect">
            <a:avLst/>
          </a:prstGeom>
          <a:noFill/>
        </p:spPr>
        <p:txBody>
          <a:bodyPr wrap="square">
            <a:spAutoFit/>
          </a:bodyPr>
          <a:lstStyle/>
          <a:p>
            <a:r>
              <a:rPr lang="en-US" altLang="ja-JP" sz="2800" dirty="0"/>
              <a:t>Summary</a:t>
            </a:r>
            <a:endParaRPr lang="ja-JP" altLang="en-US" sz="2800" dirty="0"/>
          </a:p>
        </p:txBody>
      </p:sp>
    </p:spTree>
    <p:extLst>
      <p:ext uri="{BB962C8B-B14F-4D97-AF65-F5344CB8AC3E}">
        <p14:creationId xmlns:p14="http://schemas.microsoft.com/office/powerpoint/2010/main" val="26780635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ECE84C6-C8FC-DECF-EF99-27F83658F4E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E3E6224-40D0-E64F-7BC5-AF0950292ADE}"/>
              </a:ext>
            </a:extLst>
          </p:cNvPr>
          <p:cNvSpPr>
            <a:spLocks noGrp="1"/>
          </p:cNvSpPr>
          <p:nvPr>
            <p:ph type="title"/>
          </p:nvPr>
        </p:nvSpPr>
        <p:spPr/>
        <p:txBody>
          <a:bodyPr/>
          <a:lstStyle/>
          <a:p>
            <a:r>
              <a:rPr kumimoji="1" lang="en-US" altLang="ja-JP" dirty="0"/>
              <a:t>laser</a:t>
            </a:r>
            <a:endParaRPr kumimoji="1" lang="ja-JP" altLang="en-US" dirty="0"/>
          </a:p>
        </p:txBody>
      </p:sp>
      <p:sp>
        <p:nvSpPr>
          <p:cNvPr id="16" name="スライド番号プレースホルダー 2">
            <a:extLst>
              <a:ext uri="{FF2B5EF4-FFF2-40B4-BE49-F238E27FC236}">
                <a16:creationId xmlns:a16="http://schemas.microsoft.com/office/drawing/2014/main" id="{56B6AA4E-13C3-8F2D-4AE6-E5A26975B7C6}"/>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36</a:t>
            </a:fld>
            <a:endParaRPr kumimoji="1" lang="ja-JP" altLang="en-US"/>
          </a:p>
        </p:txBody>
      </p:sp>
      <p:pic>
        <p:nvPicPr>
          <p:cNvPr id="4" name="図 3" descr="夜の回路&#10;&#10;AI 生成コンテンツは誤りを含む可能性があります。">
            <a:extLst>
              <a:ext uri="{FF2B5EF4-FFF2-40B4-BE49-F238E27FC236}">
                <a16:creationId xmlns:a16="http://schemas.microsoft.com/office/drawing/2014/main" id="{EA67656B-6C87-ECDA-ACD7-6A05E513BC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8994" y="1170359"/>
            <a:ext cx="3973372" cy="2653522"/>
          </a:xfrm>
          <a:prstGeom prst="rect">
            <a:avLst/>
          </a:prstGeom>
        </p:spPr>
      </p:pic>
      <p:pic>
        <p:nvPicPr>
          <p:cNvPr id="10" name="図 9" descr="ダイアグラム&#10;&#10;AI 生成コンテンツは誤りを含む可能性があります。">
            <a:extLst>
              <a:ext uri="{FF2B5EF4-FFF2-40B4-BE49-F238E27FC236}">
                <a16:creationId xmlns:a16="http://schemas.microsoft.com/office/drawing/2014/main" id="{4DB63C0B-B225-6256-C9ED-E9C7E77725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1451" y="4166070"/>
            <a:ext cx="4719899" cy="2190280"/>
          </a:xfrm>
          <a:prstGeom prst="rect">
            <a:avLst/>
          </a:prstGeom>
        </p:spPr>
      </p:pic>
      <p:pic>
        <p:nvPicPr>
          <p:cNvPr id="12" name="図 11" descr="グラフ, 折れ線グラフ&#10;&#10;AI 生成コンテンツは誤りを含む可能性があります。">
            <a:extLst>
              <a:ext uri="{FF2B5EF4-FFF2-40B4-BE49-F238E27FC236}">
                <a16:creationId xmlns:a16="http://schemas.microsoft.com/office/drawing/2014/main" id="{5B7E3BCD-4C10-FBC3-28FB-288FE8A734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9248" y="4040648"/>
            <a:ext cx="2994025" cy="1904246"/>
          </a:xfrm>
          <a:prstGeom prst="rect">
            <a:avLst/>
          </a:prstGeom>
        </p:spPr>
      </p:pic>
      <p:pic>
        <p:nvPicPr>
          <p:cNvPr id="7" name="図 6" descr="屋内, キッチン, いっぱい, 病室 が含まれている画像&#10;&#10;AI 生成コンテンツは誤りを含む可能性があります。">
            <a:extLst>
              <a:ext uri="{FF2B5EF4-FFF2-40B4-BE49-F238E27FC236}">
                <a16:creationId xmlns:a16="http://schemas.microsoft.com/office/drawing/2014/main" id="{22D50CF2-179F-A7A1-4F9A-EF3DF92C68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1007" y="1270521"/>
            <a:ext cx="2994026" cy="2245520"/>
          </a:xfrm>
          <a:prstGeom prst="rect">
            <a:avLst/>
          </a:prstGeom>
        </p:spPr>
      </p:pic>
    </p:spTree>
    <p:extLst>
      <p:ext uri="{BB962C8B-B14F-4D97-AF65-F5344CB8AC3E}">
        <p14:creationId xmlns:p14="http://schemas.microsoft.com/office/powerpoint/2010/main" val="636274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BDD6FF-327E-AB6C-CEDB-AC7EFECCE4A0}"/>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6901D33B-8398-827C-B414-E5A2E78B4EEB}"/>
              </a:ext>
            </a:extLst>
          </p:cNvPr>
          <p:cNvSpPr txBox="1">
            <a:spLocks/>
          </p:cNvSpPr>
          <p:nvPr/>
        </p:nvSpPr>
        <p:spPr>
          <a:xfrm>
            <a:off x="390686" y="110210"/>
            <a:ext cx="9124018" cy="6491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2700" kern="1200">
                <a:solidFill>
                  <a:schemeClr val="tx1"/>
                </a:solidFill>
                <a:latin typeface="Meiryo UI" panose="020B0604030504040204" pitchFamily="50" charset="-128"/>
                <a:ea typeface="Meiryo UI" panose="020B0604030504040204" pitchFamily="50" charset="-128"/>
                <a:cs typeface="+mj-cs"/>
              </a:defRPr>
            </a:lvl1pPr>
          </a:lstStyle>
          <a:p>
            <a:r>
              <a:rPr lang="en-US" altLang="ja-JP" sz="2500" dirty="0"/>
              <a:t>Introduction(2/4)</a:t>
            </a:r>
            <a:r>
              <a:rPr lang="ja-JP" altLang="en-US" sz="2500"/>
              <a:t>：</a:t>
            </a:r>
            <a:r>
              <a:rPr lang="en" altLang="ja-JP" sz="2500" dirty="0"/>
              <a:t>Nuclear Reactions in Laser Plasmas</a:t>
            </a:r>
            <a:endParaRPr lang="ja-JP" altLang="en-US" sz="2500" dirty="0"/>
          </a:p>
        </p:txBody>
      </p:sp>
      <p:sp>
        <p:nvSpPr>
          <p:cNvPr id="3" name="スライド番号プレースホルダー 2">
            <a:extLst>
              <a:ext uri="{FF2B5EF4-FFF2-40B4-BE49-F238E27FC236}">
                <a16:creationId xmlns:a16="http://schemas.microsoft.com/office/drawing/2014/main" id="{855C81A6-B6AE-9C89-6056-0572C9E2A1E4}"/>
              </a:ext>
            </a:extLst>
          </p:cNvPr>
          <p:cNvSpPr>
            <a:spLocks noGrp="1"/>
          </p:cNvSpPr>
          <p:nvPr>
            <p:ph type="sldNum" sz="quarter" idx="12"/>
          </p:nvPr>
        </p:nvSpPr>
        <p:spPr/>
        <p:txBody>
          <a:bodyPr/>
          <a:lstStyle/>
          <a:p>
            <a:fld id="{645619E0-BF57-4570-A385-B6EBBED8AB66}" type="slidenum">
              <a:rPr kumimoji="1" lang="ja-JP" altLang="en-US" smtClean="0"/>
              <a:t>4</a:t>
            </a:fld>
            <a:endParaRPr kumimoji="1" lang="ja-JP" altLang="en-US"/>
          </a:p>
        </p:txBody>
      </p:sp>
      <p:pic>
        <p:nvPicPr>
          <p:cNvPr id="14" name="図 13">
            <a:extLst>
              <a:ext uri="{FF2B5EF4-FFF2-40B4-BE49-F238E27FC236}">
                <a16:creationId xmlns:a16="http://schemas.microsoft.com/office/drawing/2014/main" id="{AD3B7780-B457-7301-8BD2-E94ED91EF5BA}"/>
              </a:ext>
            </a:extLst>
          </p:cNvPr>
          <p:cNvPicPr>
            <a:picLocks noChangeAspect="1"/>
          </p:cNvPicPr>
          <p:nvPr/>
        </p:nvPicPr>
        <p:blipFill>
          <a:blip r:embed="rId3"/>
          <a:stretch>
            <a:fillRect/>
          </a:stretch>
        </p:blipFill>
        <p:spPr>
          <a:xfrm>
            <a:off x="4787682" y="1259950"/>
            <a:ext cx="2827086" cy="1672008"/>
          </a:xfrm>
          <a:prstGeom prst="rect">
            <a:avLst/>
          </a:prstGeom>
        </p:spPr>
      </p:pic>
      <p:grpSp>
        <p:nvGrpSpPr>
          <p:cNvPr id="28" name="グループ化 27">
            <a:extLst>
              <a:ext uri="{FF2B5EF4-FFF2-40B4-BE49-F238E27FC236}">
                <a16:creationId xmlns:a16="http://schemas.microsoft.com/office/drawing/2014/main" id="{E7FE9CF6-0893-876C-C0A2-03FD6A752106}"/>
              </a:ext>
            </a:extLst>
          </p:cNvPr>
          <p:cNvGrpSpPr/>
          <p:nvPr/>
        </p:nvGrpSpPr>
        <p:grpSpPr>
          <a:xfrm>
            <a:off x="506363" y="1626946"/>
            <a:ext cx="3402998" cy="766172"/>
            <a:chOff x="1274874" y="1382717"/>
            <a:chExt cx="3402998" cy="766172"/>
          </a:xfrm>
        </p:grpSpPr>
        <p:sp>
          <p:nvSpPr>
            <p:cNvPr id="2" name="四角形: 角を丸くする 1">
              <a:extLst>
                <a:ext uri="{FF2B5EF4-FFF2-40B4-BE49-F238E27FC236}">
                  <a16:creationId xmlns:a16="http://schemas.microsoft.com/office/drawing/2014/main" id="{20545D12-8A45-A033-70CD-74D47CF27C49}"/>
                </a:ext>
              </a:extLst>
            </p:cNvPr>
            <p:cNvSpPr/>
            <p:nvPr/>
          </p:nvSpPr>
          <p:spPr>
            <a:xfrm>
              <a:off x="1274874" y="1382717"/>
              <a:ext cx="3309905" cy="766172"/>
            </a:xfrm>
            <a:prstGeom prst="round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mc:AlternateContent xmlns:mc="http://schemas.openxmlformats.org/markup-compatibility/2006">
          <mc:Choice xmlns:a14="http://schemas.microsoft.com/office/drawing/2010/main" Requires="a14">
            <p:sp>
              <p:nvSpPr>
                <p:cNvPr id="5" name="テキスト ボックス 4">
                  <a:extLst>
                    <a:ext uri="{FF2B5EF4-FFF2-40B4-BE49-F238E27FC236}">
                      <a16:creationId xmlns:a16="http://schemas.microsoft.com/office/drawing/2014/main" id="{8331B27E-A84C-FC1F-3A7F-0EDF2A0D1954}"/>
                    </a:ext>
                  </a:extLst>
                </p:cNvPr>
                <p:cNvSpPr txBox="1"/>
                <p:nvPr/>
              </p:nvSpPr>
              <p:spPr>
                <a:xfrm>
                  <a:off x="1306748" y="1411038"/>
                  <a:ext cx="3371124" cy="646331"/>
                </a:xfrm>
                <a:prstGeom prst="rect">
                  <a:avLst/>
                </a:prstGeom>
                <a:noFill/>
              </p:spPr>
              <p:txBody>
                <a:bodyPr wrap="square" rtlCol="0">
                  <a:spAutoFit/>
                </a:bodyPr>
                <a:lstStyle/>
                <a:p>
                  <a:r>
                    <a:rPr lang="en-US" altLang="ja-JP" dirty="0"/>
                    <a:t>Focusing Intencity</a:t>
                  </a:r>
                </a:p>
                <a:p>
                  <a14:m>
                    <m:oMath xmlns:m="http://schemas.openxmlformats.org/officeDocument/2006/math">
                      <m:r>
                        <a:rPr lang="en-US" altLang="ja-JP" i="1">
                          <a:latin typeface="Cambria Math" panose="02040503050406030204" pitchFamily="18" charset="0"/>
                        </a:rPr>
                        <m:t>𝐼</m:t>
                      </m:r>
                      <m:r>
                        <a:rPr lang="en-US" altLang="ja-JP" i="1">
                          <a:latin typeface="Cambria Math" panose="02040503050406030204" pitchFamily="18" charset="0"/>
                        </a:rPr>
                        <m:t>=</m:t>
                      </m:r>
                      <m:sSup>
                        <m:sSupPr>
                          <m:ctrlPr>
                            <a:rPr lang="en-US" altLang="ja-JP" i="1">
                              <a:latin typeface="Cambria Math" panose="02040503050406030204" pitchFamily="18" charset="0"/>
                            </a:rPr>
                          </m:ctrlPr>
                        </m:sSupPr>
                        <m:e>
                          <m:r>
                            <a:rPr lang="en-US" altLang="ja-JP" i="1">
                              <a:latin typeface="Cambria Math" panose="02040503050406030204" pitchFamily="18" charset="0"/>
                            </a:rPr>
                            <m:t>10</m:t>
                          </m:r>
                        </m:e>
                        <m:sup>
                          <m:r>
                            <a:rPr lang="en-US" altLang="ja-JP" i="1">
                              <a:latin typeface="Cambria Math" panose="02040503050406030204" pitchFamily="18" charset="0"/>
                            </a:rPr>
                            <m:t>22</m:t>
                          </m:r>
                        </m:sup>
                      </m:sSup>
                      <m:r>
                        <a:rPr lang="en-US" altLang="ja-JP" i="1">
                          <a:latin typeface="Cambria Math" panose="02040503050406030204" pitchFamily="18" charset="0"/>
                        </a:rPr>
                        <m:t> </m:t>
                      </m:r>
                      <m:r>
                        <m:rPr>
                          <m:sty m:val="p"/>
                        </m:rPr>
                        <a:rPr lang="en-US" altLang="ja-JP">
                          <a:latin typeface="Cambria Math" panose="02040503050406030204" pitchFamily="18" charset="0"/>
                        </a:rPr>
                        <m:t>W</m:t>
                      </m:r>
                      <m:r>
                        <a:rPr lang="en-US" altLang="ja-JP" i="1">
                          <a:latin typeface="Cambria Math" panose="02040503050406030204" pitchFamily="18" charset="0"/>
                        </a:rPr>
                        <m:t>/</m:t>
                      </m:r>
                      <m:r>
                        <m:rPr>
                          <m:sty m:val="p"/>
                        </m:rPr>
                        <a:rPr lang="en-US" altLang="ja-JP">
                          <a:latin typeface="Cambria Math" panose="02040503050406030204" pitchFamily="18" charset="0"/>
                        </a:rPr>
                        <m:t>c</m:t>
                      </m:r>
                      <m:sSup>
                        <m:sSupPr>
                          <m:ctrlPr>
                            <a:rPr lang="en-US" altLang="ja-JP" i="1">
                              <a:latin typeface="Cambria Math" panose="02040503050406030204" pitchFamily="18" charset="0"/>
                            </a:rPr>
                          </m:ctrlPr>
                        </m:sSupPr>
                        <m:e>
                          <m:r>
                            <m:rPr>
                              <m:sty m:val="p"/>
                            </m:rPr>
                            <a:rPr lang="en-US" altLang="ja-JP">
                              <a:latin typeface="Cambria Math" panose="02040503050406030204" pitchFamily="18" charset="0"/>
                            </a:rPr>
                            <m:t>m</m:t>
                          </m:r>
                        </m:e>
                        <m:sup>
                          <m:r>
                            <a:rPr lang="en-US" altLang="ja-JP">
                              <a:latin typeface="Cambria Math" panose="02040503050406030204" pitchFamily="18" charset="0"/>
                            </a:rPr>
                            <m:t>2</m:t>
                          </m:r>
                        </m:sup>
                      </m:sSup>
                    </m:oMath>
                  </a14:m>
                  <a:r>
                    <a:rPr lang="en-US" altLang="ja-JP" dirty="0"/>
                    <a:t>, </a:t>
                  </a:r>
                  <a14:m>
                    <m:oMath xmlns:m="http://schemas.openxmlformats.org/officeDocument/2006/math">
                      <m:r>
                        <a:rPr lang="en-US" altLang="ja-JP" i="1" dirty="0">
                          <a:latin typeface="Cambria Math" panose="02040503050406030204" pitchFamily="18" charset="0"/>
                        </a:rPr>
                        <m:t>𝐸</m:t>
                      </m:r>
                      <m:r>
                        <a:rPr lang="en-US" altLang="ja-JP" i="1" dirty="0">
                          <a:latin typeface="Cambria Math" panose="02040503050406030204" pitchFamily="18" charset="0"/>
                          <a:ea typeface="Cambria Math" panose="02040503050406030204" pitchFamily="18" charset="0"/>
                        </a:rPr>
                        <m:t>≈43.1</m:t>
                      </m:r>
                      <m:r>
                        <a:rPr lang="en-US" altLang="ja-JP" dirty="0">
                          <a:latin typeface="Cambria Math" panose="02040503050406030204" pitchFamily="18" charset="0"/>
                          <a:ea typeface="Cambria Math" panose="02040503050406030204" pitchFamily="18" charset="0"/>
                        </a:rPr>
                        <m:t> </m:t>
                      </m:r>
                      <m:r>
                        <m:rPr>
                          <m:sty m:val="p"/>
                        </m:rPr>
                        <a:rPr lang="en-US" altLang="ja-JP" dirty="0">
                          <a:latin typeface="Cambria Math" panose="02040503050406030204" pitchFamily="18" charset="0"/>
                          <a:ea typeface="Cambria Math" panose="02040503050406030204" pitchFamily="18" charset="0"/>
                        </a:rPr>
                        <m:t>MeV</m:t>
                      </m:r>
                    </m:oMath>
                  </a14:m>
                  <a:endParaRPr lang="ja-JP" altLang="en-US" dirty="0"/>
                </a:p>
              </p:txBody>
            </p:sp>
          </mc:Choice>
          <mc:Fallback>
            <p:sp>
              <p:nvSpPr>
                <p:cNvPr id="5" name="テキスト ボックス 4">
                  <a:extLst>
                    <a:ext uri="{FF2B5EF4-FFF2-40B4-BE49-F238E27FC236}">
                      <a16:creationId xmlns:a16="http://schemas.microsoft.com/office/drawing/2014/main" id="{8331B27E-A84C-FC1F-3A7F-0EDF2A0D1954}"/>
                    </a:ext>
                  </a:extLst>
                </p:cNvPr>
                <p:cNvSpPr txBox="1">
                  <a:spLocks noRot="1" noChangeAspect="1" noMove="1" noResize="1" noEditPoints="1" noAdjustHandles="1" noChangeArrowheads="1" noChangeShapeType="1" noTextEdit="1"/>
                </p:cNvSpPr>
                <p:nvPr/>
              </p:nvSpPr>
              <p:spPr>
                <a:xfrm>
                  <a:off x="1306748" y="1411038"/>
                  <a:ext cx="3371124" cy="646331"/>
                </a:xfrm>
                <a:prstGeom prst="rect">
                  <a:avLst/>
                </a:prstGeom>
                <a:blipFill>
                  <a:blip r:embed="rId4"/>
                  <a:stretch>
                    <a:fillRect l="-1504" t="-3846" b="-13462"/>
                  </a:stretch>
                </a:blipFill>
              </p:spPr>
              <p:txBody>
                <a:bodyPr/>
                <a:lstStyle/>
                <a:p>
                  <a:r>
                    <a:rPr lang="ja-JP" altLang="en-US">
                      <a:noFill/>
                    </a:rPr>
                    <a:t> </a:t>
                  </a:r>
                </a:p>
              </p:txBody>
            </p:sp>
          </mc:Fallback>
        </mc:AlternateContent>
      </p:grpSp>
      <p:sp>
        <p:nvSpPr>
          <p:cNvPr id="18" name="テキスト ボックス 17">
            <a:extLst>
              <a:ext uri="{FF2B5EF4-FFF2-40B4-BE49-F238E27FC236}">
                <a16:creationId xmlns:a16="http://schemas.microsoft.com/office/drawing/2014/main" id="{BE3EA143-856F-93B5-CE13-788AEE975E8F}"/>
              </a:ext>
            </a:extLst>
          </p:cNvPr>
          <p:cNvSpPr txBox="1"/>
          <p:nvPr/>
        </p:nvSpPr>
        <p:spPr>
          <a:xfrm>
            <a:off x="350323" y="3161907"/>
            <a:ext cx="11491351" cy="584775"/>
          </a:xfrm>
          <a:prstGeom prst="rect">
            <a:avLst/>
          </a:prstGeom>
          <a:noFill/>
        </p:spPr>
        <p:txBody>
          <a:bodyPr wrap="none" rtlCol="0">
            <a:spAutoFit/>
          </a:bodyPr>
          <a:lstStyle/>
          <a:p>
            <a:pPr marL="342900" indent="-342900">
              <a:buFont typeface="Wingdings" panose="05000000000000000000" pitchFamily="2" charset="2"/>
              <a:buChar char="Ø"/>
            </a:pPr>
            <a:r>
              <a:rPr lang="en" altLang="ja-JP" sz="3200" b="1" dirty="0"/>
              <a:t>Nuclear reactions are expected to occur within the laser plasma</a:t>
            </a:r>
            <a:endParaRPr lang="ja-JP" altLang="en-US" sz="3200" b="1" dirty="0"/>
          </a:p>
        </p:txBody>
      </p:sp>
      <p:sp>
        <p:nvSpPr>
          <p:cNvPr id="44" name="テキスト ボックス 43">
            <a:extLst>
              <a:ext uri="{FF2B5EF4-FFF2-40B4-BE49-F238E27FC236}">
                <a16:creationId xmlns:a16="http://schemas.microsoft.com/office/drawing/2014/main" id="{678F08BA-D5ED-34CE-A210-3040031DA604}"/>
              </a:ext>
            </a:extLst>
          </p:cNvPr>
          <p:cNvSpPr txBox="1"/>
          <p:nvPr/>
        </p:nvSpPr>
        <p:spPr>
          <a:xfrm>
            <a:off x="1610856" y="4635883"/>
            <a:ext cx="8064300" cy="461665"/>
          </a:xfrm>
          <a:prstGeom prst="rect">
            <a:avLst/>
          </a:prstGeom>
          <a:noFill/>
        </p:spPr>
        <p:txBody>
          <a:bodyPr wrap="square" rtlCol="0">
            <a:spAutoFit/>
          </a:bodyPr>
          <a:lstStyle/>
          <a:p>
            <a:r>
              <a:rPr lang="ja-JP" altLang="en-US" sz="2400"/>
              <a:t>・</a:t>
            </a:r>
            <a:r>
              <a:rPr lang="en" altLang="ja-JP" sz="2400" dirty="0"/>
              <a:t> A unique approach compared to accelerator-based experiments</a:t>
            </a:r>
            <a:endParaRPr lang="en-US" altLang="ja-JP" sz="2400" dirty="0"/>
          </a:p>
        </p:txBody>
      </p:sp>
      <p:sp>
        <p:nvSpPr>
          <p:cNvPr id="55" name="中かっこ 54">
            <a:extLst>
              <a:ext uri="{FF2B5EF4-FFF2-40B4-BE49-F238E27FC236}">
                <a16:creationId xmlns:a16="http://schemas.microsoft.com/office/drawing/2014/main" id="{96A8E9E5-C58D-0373-C1BA-D3A7A4ED0150}"/>
              </a:ext>
            </a:extLst>
          </p:cNvPr>
          <p:cNvSpPr/>
          <p:nvPr/>
        </p:nvSpPr>
        <p:spPr>
          <a:xfrm>
            <a:off x="234778" y="4022568"/>
            <a:ext cx="11800703" cy="2538869"/>
          </a:xfrm>
          <a:prstGeom prst="bracePair">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sz="1400"/>
          </a:p>
        </p:txBody>
      </p:sp>
      <p:sp>
        <p:nvSpPr>
          <p:cNvPr id="13" name="テキスト ボックス 12">
            <a:extLst>
              <a:ext uri="{FF2B5EF4-FFF2-40B4-BE49-F238E27FC236}">
                <a16:creationId xmlns:a16="http://schemas.microsoft.com/office/drawing/2014/main" id="{1544D8FA-09BF-C9F6-FF8E-676EFDEF4AD8}"/>
              </a:ext>
            </a:extLst>
          </p:cNvPr>
          <p:cNvSpPr txBox="1"/>
          <p:nvPr/>
        </p:nvSpPr>
        <p:spPr>
          <a:xfrm>
            <a:off x="1610856" y="5957283"/>
            <a:ext cx="8970287" cy="461665"/>
          </a:xfrm>
          <a:prstGeom prst="rect">
            <a:avLst/>
          </a:prstGeom>
          <a:noFill/>
        </p:spPr>
        <p:txBody>
          <a:bodyPr wrap="square" rtlCol="0">
            <a:spAutoFit/>
          </a:bodyPr>
          <a:lstStyle/>
          <a:p>
            <a:r>
              <a:rPr lang="ja-JP" altLang="en-US" sz="2400"/>
              <a:t>・</a:t>
            </a:r>
            <a:r>
              <a:rPr lang="en" altLang="ja-JP" sz="2400" dirty="0"/>
              <a:t>Observation of nuclear reactions in </a:t>
            </a:r>
            <a:r>
              <a:rPr lang="en" altLang="ja-JP" sz="2400" b="1" dirty="0"/>
              <a:t>ultra-high electromagnetic fields</a:t>
            </a:r>
            <a:endParaRPr lang="en-US" altLang="ja-JP" sz="2400" dirty="0"/>
          </a:p>
        </p:txBody>
      </p:sp>
      <p:grpSp>
        <p:nvGrpSpPr>
          <p:cNvPr id="29" name="グループ化 28">
            <a:extLst>
              <a:ext uri="{FF2B5EF4-FFF2-40B4-BE49-F238E27FC236}">
                <a16:creationId xmlns:a16="http://schemas.microsoft.com/office/drawing/2014/main" id="{3F13F42B-7374-CCFC-B735-CA5B30C642D6}"/>
              </a:ext>
            </a:extLst>
          </p:cNvPr>
          <p:cNvGrpSpPr/>
          <p:nvPr/>
        </p:nvGrpSpPr>
        <p:grpSpPr>
          <a:xfrm>
            <a:off x="8570974" y="1626946"/>
            <a:ext cx="3215415" cy="766172"/>
            <a:chOff x="8255175" y="1354843"/>
            <a:chExt cx="3215415" cy="766172"/>
          </a:xfrm>
        </p:grpSpPr>
        <p:sp>
          <p:nvSpPr>
            <p:cNvPr id="6" name="四角形: 角を丸くする 5">
              <a:extLst>
                <a:ext uri="{FF2B5EF4-FFF2-40B4-BE49-F238E27FC236}">
                  <a16:creationId xmlns:a16="http://schemas.microsoft.com/office/drawing/2014/main" id="{21D4A859-AED1-2CA2-1F33-087B94588AF0}"/>
                </a:ext>
              </a:extLst>
            </p:cNvPr>
            <p:cNvSpPr/>
            <p:nvPr/>
          </p:nvSpPr>
          <p:spPr>
            <a:xfrm>
              <a:off x="8255175" y="1354843"/>
              <a:ext cx="3215415" cy="766172"/>
            </a:xfrm>
            <a:prstGeom prst="round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テキスト ボックス 16">
              <a:extLst>
                <a:ext uri="{FF2B5EF4-FFF2-40B4-BE49-F238E27FC236}">
                  <a16:creationId xmlns:a16="http://schemas.microsoft.com/office/drawing/2014/main" id="{88027424-91AF-1E41-CE47-228E798C64D8}"/>
                </a:ext>
              </a:extLst>
            </p:cNvPr>
            <p:cNvSpPr txBox="1"/>
            <p:nvPr/>
          </p:nvSpPr>
          <p:spPr>
            <a:xfrm>
              <a:off x="8542367" y="1421126"/>
              <a:ext cx="2641030" cy="646331"/>
            </a:xfrm>
            <a:prstGeom prst="rect">
              <a:avLst/>
            </a:prstGeom>
            <a:noFill/>
          </p:spPr>
          <p:txBody>
            <a:bodyPr wrap="square" rtlCol="0">
              <a:spAutoFit/>
            </a:bodyPr>
            <a:lstStyle/>
            <a:p>
              <a:r>
                <a:rPr lang="en" altLang="ja-JP" dirty="0"/>
                <a:t>Observation of electrons at the tens MeV</a:t>
              </a:r>
              <a:endParaRPr lang="ja-JP" altLang="en-US" dirty="0"/>
            </a:p>
          </p:txBody>
        </p:sp>
      </p:grpSp>
      <p:sp>
        <p:nvSpPr>
          <p:cNvPr id="30" name="右矢印 29">
            <a:extLst>
              <a:ext uri="{FF2B5EF4-FFF2-40B4-BE49-F238E27FC236}">
                <a16:creationId xmlns:a16="http://schemas.microsoft.com/office/drawing/2014/main" id="{EBB0A764-D680-CACB-1632-E72DA0E81940}"/>
              </a:ext>
            </a:extLst>
          </p:cNvPr>
          <p:cNvSpPr/>
          <p:nvPr/>
        </p:nvSpPr>
        <p:spPr>
          <a:xfrm>
            <a:off x="4151269" y="1799141"/>
            <a:ext cx="510189" cy="437111"/>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右矢印 30">
            <a:extLst>
              <a:ext uri="{FF2B5EF4-FFF2-40B4-BE49-F238E27FC236}">
                <a16:creationId xmlns:a16="http://schemas.microsoft.com/office/drawing/2014/main" id="{4EDBB812-1BD5-265C-4973-8E43A2FDB624}"/>
              </a:ext>
            </a:extLst>
          </p:cNvPr>
          <p:cNvSpPr/>
          <p:nvPr/>
        </p:nvSpPr>
        <p:spPr>
          <a:xfrm>
            <a:off x="7810008" y="1837253"/>
            <a:ext cx="510189" cy="437111"/>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nvGrpSpPr>
          <p:cNvPr id="36" name="グループ化 35">
            <a:extLst>
              <a:ext uri="{FF2B5EF4-FFF2-40B4-BE49-F238E27FC236}">
                <a16:creationId xmlns:a16="http://schemas.microsoft.com/office/drawing/2014/main" id="{FF888B8A-9CC3-C97A-DFFA-59B78DB99C9A}"/>
              </a:ext>
            </a:extLst>
          </p:cNvPr>
          <p:cNvGrpSpPr/>
          <p:nvPr/>
        </p:nvGrpSpPr>
        <p:grpSpPr>
          <a:xfrm>
            <a:off x="2077091" y="5084236"/>
            <a:ext cx="8972115" cy="646332"/>
            <a:chOff x="328059" y="3076693"/>
            <a:chExt cx="8972115" cy="646332"/>
          </a:xfrm>
        </p:grpSpPr>
        <p:sp>
          <p:nvSpPr>
            <p:cNvPr id="37" name="テキスト ボックス 36">
              <a:extLst>
                <a:ext uri="{FF2B5EF4-FFF2-40B4-BE49-F238E27FC236}">
                  <a16:creationId xmlns:a16="http://schemas.microsoft.com/office/drawing/2014/main" id="{F2848A21-B550-B197-14EE-551D3A443791}"/>
                </a:ext>
              </a:extLst>
            </p:cNvPr>
            <p:cNvSpPr txBox="1"/>
            <p:nvPr/>
          </p:nvSpPr>
          <p:spPr>
            <a:xfrm>
              <a:off x="328059" y="3076693"/>
              <a:ext cx="4320014" cy="646331"/>
            </a:xfrm>
            <a:prstGeom prst="rect">
              <a:avLst/>
            </a:prstGeom>
            <a:noFill/>
          </p:spPr>
          <p:txBody>
            <a:bodyPr wrap="square" rtlCol="0">
              <a:spAutoFit/>
            </a:bodyPr>
            <a:lstStyle/>
            <a:p>
              <a:pPr algn="ctr"/>
              <a:r>
                <a:rPr lang="en-US" altLang="ja-JP" dirty="0"/>
                <a:t>Accelerator</a:t>
              </a:r>
            </a:p>
            <a:p>
              <a:pPr algn="ctr"/>
              <a:r>
                <a:rPr lang="en-US" altLang="ja-JP" dirty="0"/>
                <a:t>Collide </a:t>
              </a:r>
              <a:r>
                <a:rPr lang="en-US" altLang="ja-JP" b="1" dirty="0"/>
                <a:t>high-energy</a:t>
              </a:r>
              <a:r>
                <a:rPr lang="en-US" altLang="ja-JP" dirty="0"/>
                <a:t> particle at </a:t>
              </a:r>
              <a:r>
                <a:rPr lang="en-US" altLang="ja-JP" b="1" dirty="0"/>
                <a:t>low-density</a:t>
              </a:r>
            </a:p>
          </p:txBody>
        </p:sp>
        <p:sp>
          <p:nvSpPr>
            <p:cNvPr id="38" name="テキスト ボックス 37">
              <a:extLst>
                <a:ext uri="{FF2B5EF4-FFF2-40B4-BE49-F238E27FC236}">
                  <a16:creationId xmlns:a16="http://schemas.microsoft.com/office/drawing/2014/main" id="{C45CFA1E-E6AC-2C1B-9D59-5CA6625CCEFB}"/>
                </a:ext>
              </a:extLst>
            </p:cNvPr>
            <p:cNvSpPr txBox="1"/>
            <p:nvPr/>
          </p:nvSpPr>
          <p:spPr>
            <a:xfrm>
              <a:off x="4648073" y="3076694"/>
              <a:ext cx="4652101" cy="646331"/>
            </a:xfrm>
            <a:prstGeom prst="rect">
              <a:avLst/>
            </a:prstGeom>
            <a:noFill/>
          </p:spPr>
          <p:txBody>
            <a:bodyPr wrap="square">
              <a:spAutoFit/>
            </a:bodyPr>
            <a:lstStyle/>
            <a:p>
              <a:pPr algn="ctr"/>
              <a:r>
                <a:rPr lang="en-US" altLang="ja-JP" dirty="0"/>
                <a:t>Laser</a:t>
              </a:r>
            </a:p>
            <a:p>
              <a:pPr algn="ctr"/>
              <a:r>
                <a:rPr lang="en-US" altLang="ja-JP" dirty="0"/>
                <a:t>Collide </a:t>
              </a:r>
              <a:r>
                <a:rPr lang="en-US" altLang="ja-JP" b="1" dirty="0"/>
                <a:t>low-energy</a:t>
              </a:r>
              <a:r>
                <a:rPr lang="en-US" altLang="ja-JP" dirty="0"/>
                <a:t> photons at </a:t>
              </a:r>
              <a:r>
                <a:rPr lang="en-US" altLang="ja-JP" b="1" dirty="0"/>
                <a:t>high-density</a:t>
              </a:r>
            </a:p>
          </p:txBody>
        </p:sp>
        <p:sp>
          <p:nvSpPr>
            <p:cNvPr id="39" name="矢印: 左右 52">
              <a:extLst>
                <a:ext uri="{FF2B5EF4-FFF2-40B4-BE49-F238E27FC236}">
                  <a16:creationId xmlns:a16="http://schemas.microsoft.com/office/drawing/2014/main" id="{DEE2806E-8A3E-65F2-5EE6-A8588F78023E}"/>
                </a:ext>
              </a:extLst>
            </p:cNvPr>
            <p:cNvSpPr/>
            <p:nvPr/>
          </p:nvSpPr>
          <p:spPr>
            <a:xfrm>
              <a:off x="4576145" y="3335205"/>
              <a:ext cx="295402" cy="118261"/>
            </a:xfrm>
            <a:prstGeom prst="lef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0" name="テキスト ボックス 39">
            <a:extLst>
              <a:ext uri="{FF2B5EF4-FFF2-40B4-BE49-F238E27FC236}">
                <a16:creationId xmlns:a16="http://schemas.microsoft.com/office/drawing/2014/main" id="{AB7FBE69-DDE9-BB87-ABE5-22103FE21F1D}"/>
              </a:ext>
            </a:extLst>
          </p:cNvPr>
          <p:cNvSpPr txBox="1"/>
          <p:nvPr/>
        </p:nvSpPr>
        <p:spPr>
          <a:xfrm>
            <a:off x="653891" y="4030182"/>
            <a:ext cx="7336496" cy="523220"/>
          </a:xfrm>
          <a:prstGeom prst="rect">
            <a:avLst/>
          </a:prstGeom>
          <a:noFill/>
        </p:spPr>
        <p:txBody>
          <a:bodyPr wrap="none" rtlCol="0">
            <a:spAutoFit/>
          </a:bodyPr>
          <a:lstStyle/>
          <a:p>
            <a:r>
              <a:rPr lang="en-US" altLang="ja-JP" sz="2800" dirty="0"/>
              <a:t>Why laser-driven nuclear reactions are significant</a:t>
            </a:r>
            <a:endParaRPr kumimoji="1" lang="ja-JP" altLang="en-US" sz="2800" dirty="0"/>
          </a:p>
        </p:txBody>
      </p:sp>
      <p:sp>
        <p:nvSpPr>
          <p:cNvPr id="41" name="テキスト ボックス 40">
            <a:extLst>
              <a:ext uri="{FF2B5EF4-FFF2-40B4-BE49-F238E27FC236}">
                <a16:creationId xmlns:a16="http://schemas.microsoft.com/office/drawing/2014/main" id="{69315849-B450-9FD6-4537-61296403FEE3}"/>
              </a:ext>
            </a:extLst>
          </p:cNvPr>
          <p:cNvSpPr txBox="1"/>
          <p:nvPr/>
        </p:nvSpPr>
        <p:spPr>
          <a:xfrm>
            <a:off x="1257079" y="1211041"/>
            <a:ext cx="2013317" cy="369332"/>
          </a:xfrm>
          <a:prstGeom prst="rect">
            <a:avLst/>
          </a:prstGeom>
          <a:noFill/>
        </p:spPr>
        <p:txBody>
          <a:bodyPr wrap="square" rtlCol="0">
            <a:spAutoFit/>
          </a:bodyPr>
          <a:lstStyle/>
          <a:p>
            <a:r>
              <a:rPr lang="en" altLang="ja-JP" dirty="0"/>
              <a:t>Known facts</a:t>
            </a:r>
            <a:r>
              <a:rPr kumimoji="1" lang="ja-JP" altLang="en-US"/>
              <a:t>：</a:t>
            </a:r>
            <a:r>
              <a:rPr kumimoji="1" lang="en-US" altLang="ja-JP" dirty="0"/>
              <a:t>In</a:t>
            </a:r>
            <a:endParaRPr kumimoji="1" lang="ja-JP" altLang="en-US"/>
          </a:p>
        </p:txBody>
      </p:sp>
      <p:sp>
        <p:nvSpPr>
          <p:cNvPr id="42" name="テキスト ボックス 41">
            <a:extLst>
              <a:ext uri="{FF2B5EF4-FFF2-40B4-BE49-F238E27FC236}">
                <a16:creationId xmlns:a16="http://schemas.microsoft.com/office/drawing/2014/main" id="{6610A585-FC4E-68EF-8338-F1C1E1605B1E}"/>
              </a:ext>
            </a:extLst>
          </p:cNvPr>
          <p:cNvSpPr txBox="1"/>
          <p:nvPr/>
        </p:nvSpPr>
        <p:spPr>
          <a:xfrm>
            <a:off x="9178186" y="1187962"/>
            <a:ext cx="1935145" cy="369332"/>
          </a:xfrm>
          <a:prstGeom prst="rect">
            <a:avLst/>
          </a:prstGeom>
          <a:noFill/>
        </p:spPr>
        <p:txBody>
          <a:bodyPr wrap="none" rtlCol="0">
            <a:spAutoFit/>
          </a:bodyPr>
          <a:lstStyle/>
          <a:p>
            <a:r>
              <a:rPr lang="en" altLang="ja-JP" dirty="0"/>
              <a:t>Known facts</a:t>
            </a:r>
            <a:r>
              <a:rPr lang="ja-JP" altLang="en-US"/>
              <a:t>：</a:t>
            </a:r>
            <a:r>
              <a:rPr lang="en-US" altLang="ja-JP" dirty="0"/>
              <a:t>Out</a:t>
            </a:r>
            <a:endParaRPr kumimoji="1" lang="ja-JP" altLang="en-US"/>
          </a:p>
        </p:txBody>
      </p:sp>
    </p:spTree>
    <p:extLst>
      <p:ext uri="{BB962C8B-B14F-4D97-AF65-F5344CB8AC3E}">
        <p14:creationId xmlns:p14="http://schemas.microsoft.com/office/powerpoint/2010/main" val="2599765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A5B3F-9FF4-C323-E4BC-D75AC4BA2A36}"/>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41C60C3A-56EA-328D-78E6-FF9BC49930D1}"/>
              </a:ext>
            </a:extLst>
          </p:cNvPr>
          <p:cNvSpPr>
            <a:spLocks noGrp="1"/>
          </p:cNvSpPr>
          <p:nvPr>
            <p:ph type="sldNum" sz="quarter" idx="12"/>
          </p:nvPr>
        </p:nvSpPr>
        <p:spPr/>
        <p:txBody>
          <a:bodyPr/>
          <a:lstStyle/>
          <a:p>
            <a:fld id="{645619E0-BF57-4570-A385-B6EBBED8AB66}" type="slidenum">
              <a:rPr kumimoji="1" lang="ja-JP" altLang="en-US" smtClean="0"/>
              <a:t>5</a:t>
            </a:fld>
            <a:endParaRPr kumimoji="1" lang="ja-JP" altLang="en-US"/>
          </a:p>
        </p:txBody>
      </p:sp>
      <p:pic>
        <p:nvPicPr>
          <p:cNvPr id="14" name="図 13">
            <a:extLst>
              <a:ext uri="{FF2B5EF4-FFF2-40B4-BE49-F238E27FC236}">
                <a16:creationId xmlns:a16="http://schemas.microsoft.com/office/drawing/2014/main" id="{E70A31B4-E66F-5712-58E5-95CFC4C30FDF}"/>
              </a:ext>
            </a:extLst>
          </p:cNvPr>
          <p:cNvPicPr>
            <a:picLocks noChangeAspect="1"/>
          </p:cNvPicPr>
          <p:nvPr/>
        </p:nvPicPr>
        <p:blipFill>
          <a:blip r:embed="rId3"/>
          <a:stretch>
            <a:fillRect/>
          </a:stretch>
        </p:blipFill>
        <p:spPr>
          <a:xfrm>
            <a:off x="3073032" y="2973431"/>
            <a:ext cx="6021871" cy="3382916"/>
          </a:xfrm>
          <a:prstGeom prst="rect">
            <a:avLst/>
          </a:prstGeom>
        </p:spPr>
      </p:pic>
      <p:sp>
        <p:nvSpPr>
          <p:cNvPr id="4" name="タイトル 1">
            <a:extLst>
              <a:ext uri="{FF2B5EF4-FFF2-40B4-BE49-F238E27FC236}">
                <a16:creationId xmlns:a16="http://schemas.microsoft.com/office/drawing/2014/main" id="{BCD0261B-08E1-53B9-AE37-12D2CCA46BF0}"/>
              </a:ext>
            </a:extLst>
          </p:cNvPr>
          <p:cNvSpPr>
            <a:spLocks noGrp="1"/>
          </p:cNvSpPr>
          <p:nvPr>
            <p:ph type="title"/>
          </p:nvPr>
        </p:nvSpPr>
        <p:spPr>
          <a:xfrm>
            <a:off x="592838" y="118943"/>
            <a:ext cx="8938986" cy="649103"/>
          </a:xfrm>
        </p:spPr>
        <p:txBody>
          <a:bodyPr>
            <a:normAutofit/>
          </a:bodyPr>
          <a:lstStyle/>
          <a:p>
            <a:r>
              <a:rPr lang="en-US" altLang="ja-JP" sz="2500" dirty="0"/>
              <a:t>Introduction(3/4) </a:t>
            </a:r>
            <a:r>
              <a:rPr lang="ja-JP" altLang="en-US" sz="2500"/>
              <a:t>：</a:t>
            </a:r>
            <a:r>
              <a:rPr lang="en-US" altLang="ja-JP" sz="2800" dirty="0"/>
              <a:t>Our</a:t>
            </a:r>
            <a:r>
              <a:rPr lang="ja-JP" altLang="en-US" sz="2800"/>
              <a:t> </a:t>
            </a:r>
            <a:r>
              <a:rPr lang="en-US" altLang="ja-JP" sz="2800" dirty="0"/>
              <a:t>Goal</a:t>
            </a:r>
            <a:endParaRPr kumimoji="1" lang="ja-JP" altLang="en-US" sz="2500" dirty="0"/>
          </a:p>
        </p:txBody>
      </p:sp>
      <p:grpSp>
        <p:nvGrpSpPr>
          <p:cNvPr id="2" name="グループ化 1">
            <a:extLst>
              <a:ext uri="{FF2B5EF4-FFF2-40B4-BE49-F238E27FC236}">
                <a16:creationId xmlns:a16="http://schemas.microsoft.com/office/drawing/2014/main" id="{26D7F6EB-C6BB-DBB3-2D4D-013117BAAF50}"/>
              </a:ext>
            </a:extLst>
          </p:cNvPr>
          <p:cNvGrpSpPr/>
          <p:nvPr/>
        </p:nvGrpSpPr>
        <p:grpSpPr>
          <a:xfrm>
            <a:off x="1265581" y="1364734"/>
            <a:ext cx="9660835" cy="1012008"/>
            <a:chOff x="-642524" y="3797114"/>
            <a:chExt cx="12881114" cy="1349342"/>
          </a:xfrm>
        </p:grpSpPr>
        <p:sp>
          <p:nvSpPr>
            <p:cNvPr id="6" name="四角形: 角を丸くする 5">
              <a:extLst>
                <a:ext uri="{FF2B5EF4-FFF2-40B4-BE49-F238E27FC236}">
                  <a16:creationId xmlns:a16="http://schemas.microsoft.com/office/drawing/2014/main" id="{AC2F50BC-FF16-2F34-8873-05A1A8DD95B2}"/>
                </a:ext>
              </a:extLst>
            </p:cNvPr>
            <p:cNvSpPr/>
            <p:nvPr/>
          </p:nvSpPr>
          <p:spPr>
            <a:xfrm>
              <a:off x="-642524" y="3797114"/>
              <a:ext cx="12881114" cy="1349342"/>
            </a:xfrm>
            <a:prstGeom prst="roundRect">
              <a:avLst/>
            </a:prstGeom>
            <a:solidFill>
              <a:schemeClr val="bg2">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sz="1600"/>
            </a:p>
          </p:txBody>
        </p:sp>
        <p:sp>
          <p:nvSpPr>
            <p:cNvPr id="7" name="テキスト ボックス 6">
              <a:extLst>
                <a:ext uri="{FF2B5EF4-FFF2-40B4-BE49-F238E27FC236}">
                  <a16:creationId xmlns:a16="http://schemas.microsoft.com/office/drawing/2014/main" id="{F081CC91-BCB5-6D6E-CA99-53893D460260}"/>
                </a:ext>
              </a:extLst>
            </p:cNvPr>
            <p:cNvSpPr txBox="1"/>
            <p:nvPr/>
          </p:nvSpPr>
          <p:spPr>
            <a:xfrm>
              <a:off x="1262684" y="3886258"/>
              <a:ext cx="10331898" cy="1107994"/>
            </a:xfrm>
            <a:prstGeom prst="rect">
              <a:avLst/>
            </a:prstGeom>
            <a:noFill/>
          </p:spPr>
          <p:txBody>
            <a:bodyPr wrap="square" rtlCol="0">
              <a:spAutoFit/>
            </a:bodyPr>
            <a:lstStyle/>
            <a:p>
              <a:r>
                <a:rPr lang="en-US" altLang="ja-JP" sz="2400" dirty="0"/>
                <a:t>Clarify the </a:t>
              </a:r>
              <a:r>
                <a:rPr lang="en" altLang="ja-JP" sz="2400" dirty="0"/>
                <a:t>mechanism</a:t>
              </a:r>
              <a:r>
                <a:rPr lang="en-US" altLang="ja-JP" sz="2400" dirty="0"/>
                <a:t> of laser-driven nuclear reactions</a:t>
              </a:r>
            </a:p>
            <a:p>
              <a:r>
                <a:rPr lang="en-US" altLang="ja-JP" sz="2400" dirty="0"/>
                <a:t>through precise analysis of </a:t>
              </a:r>
              <a:r>
                <a:rPr lang="en-US" altLang="ja-JP" sz="2400" dirty="0" err="1"/>
                <a:t>γ</a:t>
              </a:r>
              <a:r>
                <a:rPr lang="en-US" altLang="ja-JP" sz="2400" dirty="0"/>
                <a:t>-rays emitted from laser plasma.</a:t>
              </a:r>
              <a:endParaRPr lang="ja-JP" altLang="en-US" sz="2400"/>
            </a:p>
          </p:txBody>
        </p:sp>
        <p:sp>
          <p:nvSpPr>
            <p:cNvPr id="9" name="テキスト ボックス 8">
              <a:extLst>
                <a:ext uri="{FF2B5EF4-FFF2-40B4-BE49-F238E27FC236}">
                  <a16:creationId xmlns:a16="http://schemas.microsoft.com/office/drawing/2014/main" id="{6E225A83-42E3-D428-4B73-9F332DB32FFC}"/>
                </a:ext>
              </a:extLst>
            </p:cNvPr>
            <p:cNvSpPr txBox="1"/>
            <p:nvPr/>
          </p:nvSpPr>
          <p:spPr>
            <a:xfrm>
              <a:off x="-392043" y="3833407"/>
              <a:ext cx="1654727" cy="697625"/>
            </a:xfrm>
            <a:prstGeom prst="rect">
              <a:avLst/>
            </a:prstGeom>
            <a:noFill/>
          </p:spPr>
          <p:txBody>
            <a:bodyPr wrap="none" rtlCol="0">
              <a:spAutoFit/>
            </a:bodyPr>
            <a:lstStyle/>
            <a:p>
              <a:r>
                <a:rPr lang="en-US" altLang="ja-JP" sz="2800" dirty="0"/>
                <a:t>Goal</a:t>
              </a:r>
              <a:r>
                <a:rPr lang="ja-JP" altLang="en-US" sz="2800" dirty="0"/>
                <a:t>：</a:t>
              </a:r>
            </a:p>
          </p:txBody>
        </p:sp>
      </p:grpSp>
      <p:sp>
        <p:nvSpPr>
          <p:cNvPr id="11" name="楕円 10">
            <a:extLst>
              <a:ext uri="{FF2B5EF4-FFF2-40B4-BE49-F238E27FC236}">
                <a16:creationId xmlns:a16="http://schemas.microsoft.com/office/drawing/2014/main" id="{B6EEB94B-6095-F412-150D-1697ADD2E9B5}"/>
              </a:ext>
            </a:extLst>
          </p:cNvPr>
          <p:cNvSpPr/>
          <p:nvPr/>
        </p:nvSpPr>
        <p:spPr>
          <a:xfrm>
            <a:off x="6892986" y="3817052"/>
            <a:ext cx="1705755" cy="461236"/>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テキスト ボックス 4">
            <a:extLst>
              <a:ext uri="{FF2B5EF4-FFF2-40B4-BE49-F238E27FC236}">
                <a16:creationId xmlns:a16="http://schemas.microsoft.com/office/drawing/2014/main" id="{546FD091-C5FE-1DC6-F20C-FE3783C790A8}"/>
              </a:ext>
            </a:extLst>
          </p:cNvPr>
          <p:cNvSpPr txBox="1"/>
          <p:nvPr/>
        </p:nvSpPr>
        <p:spPr>
          <a:xfrm>
            <a:off x="8306241" y="3293832"/>
            <a:ext cx="3252942" cy="523220"/>
          </a:xfrm>
          <a:prstGeom prst="rect">
            <a:avLst/>
          </a:prstGeom>
          <a:noFill/>
          <a:ln>
            <a:noFill/>
          </a:ln>
        </p:spPr>
        <p:txBody>
          <a:bodyPr wrap="none" rtlCol="0">
            <a:spAutoFit/>
          </a:bodyPr>
          <a:lstStyle/>
          <a:p>
            <a:r>
              <a:rPr kumimoji="1" lang="en-US" altLang="ja-JP" sz="2800" dirty="0">
                <a:solidFill>
                  <a:srgbClr val="FF0000"/>
                </a:solidFill>
              </a:rPr>
              <a:t>We want to Measure!</a:t>
            </a:r>
            <a:endParaRPr kumimoji="1" lang="ja-JP" altLang="en-US" sz="2800" dirty="0">
              <a:solidFill>
                <a:srgbClr val="FF0000"/>
              </a:solidFill>
            </a:endParaRPr>
          </a:p>
        </p:txBody>
      </p:sp>
    </p:spTree>
    <p:extLst>
      <p:ext uri="{BB962C8B-B14F-4D97-AF65-F5344CB8AC3E}">
        <p14:creationId xmlns:p14="http://schemas.microsoft.com/office/powerpoint/2010/main" val="4279398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9E816B-8329-112B-A257-E30E270B5FE7}"/>
              </a:ext>
            </a:extLst>
          </p:cNvPr>
          <p:cNvSpPr>
            <a:spLocks noGrp="1"/>
          </p:cNvSpPr>
          <p:nvPr>
            <p:ph type="title"/>
          </p:nvPr>
        </p:nvSpPr>
        <p:spPr/>
        <p:txBody>
          <a:bodyPr>
            <a:normAutofit/>
          </a:bodyPr>
          <a:lstStyle/>
          <a:p>
            <a:r>
              <a:rPr lang="en-US" altLang="ja-JP" sz="2500" dirty="0"/>
              <a:t>Introduction(4/4) </a:t>
            </a:r>
            <a:r>
              <a:rPr lang="ja-JP" altLang="en-US" sz="2500"/>
              <a:t>：</a:t>
            </a:r>
            <a:r>
              <a:rPr lang="en-US" altLang="ja-JP" sz="2800" dirty="0"/>
              <a:t>Challenges, Our approach</a:t>
            </a:r>
            <a:endParaRPr kumimoji="1" lang="ja-JP" altLang="en-US" sz="2500" dirty="0"/>
          </a:p>
        </p:txBody>
      </p:sp>
      <p:sp>
        <p:nvSpPr>
          <p:cNvPr id="13" name="テキスト ボックス 12">
            <a:extLst>
              <a:ext uri="{FF2B5EF4-FFF2-40B4-BE49-F238E27FC236}">
                <a16:creationId xmlns:a16="http://schemas.microsoft.com/office/drawing/2014/main" id="{EBCAFB00-7B27-859B-6F3C-FB1F73F056D0}"/>
              </a:ext>
            </a:extLst>
          </p:cNvPr>
          <p:cNvSpPr txBox="1"/>
          <p:nvPr/>
        </p:nvSpPr>
        <p:spPr>
          <a:xfrm>
            <a:off x="606453" y="1265131"/>
            <a:ext cx="5970137" cy="584775"/>
          </a:xfrm>
          <a:prstGeom prst="rect">
            <a:avLst/>
          </a:prstGeom>
          <a:noFill/>
        </p:spPr>
        <p:txBody>
          <a:bodyPr wrap="square">
            <a:spAutoFit/>
          </a:bodyPr>
          <a:lstStyle/>
          <a:p>
            <a:r>
              <a:rPr lang="en-US" altLang="ja-JP" sz="3200" dirty="0">
                <a:latin typeface="Times New Roman" panose="02020603050405020304" pitchFamily="18" charset="0"/>
                <a:cs typeface="Times New Roman" panose="02020603050405020304" pitchFamily="18" charset="0"/>
              </a:rPr>
              <a:t>Challenges</a:t>
            </a:r>
            <a:r>
              <a:rPr lang="en-US" altLang="ja-JP" sz="3200" dirty="0"/>
              <a:t> in </a:t>
            </a:r>
            <a:r>
              <a:rPr lang="el-GR" altLang="ja-JP" sz="3200" dirty="0"/>
              <a:t>γ-</a:t>
            </a:r>
            <a:r>
              <a:rPr lang="en-US" altLang="ja-JP" sz="3200" dirty="0"/>
              <a:t>ray measurements</a:t>
            </a:r>
            <a:endParaRPr lang="ja-JP" altLang="en-US" sz="3200" dirty="0">
              <a:latin typeface="Times New Roman" panose="02020603050405020304" pitchFamily="18" charset="0"/>
              <a:cs typeface="Times New Roman" panose="02020603050405020304" pitchFamily="18" charset="0"/>
            </a:endParaRPr>
          </a:p>
        </p:txBody>
      </p:sp>
      <p:sp>
        <p:nvSpPr>
          <p:cNvPr id="22" name="左中かっこ 21">
            <a:extLst>
              <a:ext uri="{FF2B5EF4-FFF2-40B4-BE49-F238E27FC236}">
                <a16:creationId xmlns:a16="http://schemas.microsoft.com/office/drawing/2014/main" id="{17FFD571-40C4-3B72-9C45-FB54922E9198}"/>
              </a:ext>
            </a:extLst>
          </p:cNvPr>
          <p:cNvSpPr/>
          <p:nvPr/>
        </p:nvSpPr>
        <p:spPr>
          <a:xfrm>
            <a:off x="1314059" y="1943482"/>
            <a:ext cx="161808" cy="1937583"/>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ja-JP" altLang="en-US" sz="2000"/>
          </a:p>
        </p:txBody>
      </p:sp>
      <p:sp>
        <p:nvSpPr>
          <p:cNvPr id="5" name="テキスト ボックス 4">
            <a:extLst>
              <a:ext uri="{FF2B5EF4-FFF2-40B4-BE49-F238E27FC236}">
                <a16:creationId xmlns:a16="http://schemas.microsoft.com/office/drawing/2014/main" id="{3D888EF9-9757-2F8C-D130-05815F097AAD}"/>
              </a:ext>
            </a:extLst>
          </p:cNvPr>
          <p:cNvSpPr txBox="1"/>
          <p:nvPr/>
        </p:nvSpPr>
        <p:spPr>
          <a:xfrm>
            <a:off x="1799702" y="926372"/>
            <a:ext cx="8991949" cy="369332"/>
          </a:xfrm>
          <a:prstGeom prst="rect">
            <a:avLst/>
          </a:prstGeom>
          <a:noFill/>
        </p:spPr>
        <p:txBody>
          <a:bodyPr wrap="none" rtlCol="0">
            <a:spAutoFit/>
          </a:bodyPr>
          <a:lstStyle/>
          <a:p>
            <a:r>
              <a:rPr lang="en-US" altLang="ja-JP" dirty="0"/>
              <a:t>However, direct measurements of γ-rays emitted from laser plasma have not yet been achieved.</a:t>
            </a:r>
            <a:endParaRPr kumimoji="1" lang="ja-JP" altLang="en-US" dirty="0"/>
          </a:p>
        </p:txBody>
      </p:sp>
      <p:sp>
        <p:nvSpPr>
          <p:cNvPr id="7" name="テキスト ボックス 6">
            <a:extLst>
              <a:ext uri="{FF2B5EF4-FFF2-40B4-BE49-F238E27FC236}">
                <a16:creationId xmlns:a16="http://schemas.microsoft.com/office/drawing/2014/main" id="{A2DAE576-0975-B5A1-4FC9-169E209DA8EC}"/>
              </a:ext>
            </a:extLst>
          </p:cNvPr>
          <p:cNvSpPr txBox="1"/>
          <p:nvPr/>
        </p:nvSpPr>
        <p:spPr>
          <a:xfrm>
            <a:off x="1448172" y="1899677"/>
            <a:ext cx="8238836" cy="400110"/>
          </a:xfrm>
          <a:prstGeom prst="rect">
            <a:avLst/>
          </a:prstGeom>
          <a:noFill/>
        </p:spPr>
        <p:txBody>
          <a:bodyPr wrap="square">
            <a:spAutoFit/>
          </a:bodyPr>
          <a:lstStyle/>
          <a:p>
            <a:r>
              <a:rPr lang="ja-JP" altLang="en-US" sz="2000" dirty="0"/>
              <a:t>・</a:t>
            </a:r>
            <a:r>
              <a:rPr lang="en-US" altLang="ja-JP" sz="2000" dirty="0"/>
              <a:t> </a:t>
            </a:r>
            <a:r>
              <a:rPr lang="en-US" altLang="ja-JP" sz="2000" b="1" dirty="0"/>
              <a:t>Signal pile-up </a:t>
            </a:r>
            <a:r>
              <a:rPr lang="en-US" altLang="ja-JP" sz="2000" dirty="0"/>
              <a:t>due to a lot of radiations emitted in an extremely short time</a:t>
            </a:r>
            <a:endParaRPr lang="ja-JP" altLang="en-US" sz="2000" dirty="0"/>
          </a:p>
        </p:txBody>
      </p:sp>
      <p:sp>
        <p:nvSpPr>
          <p:cNvPr id="8" name="テキスト ボックス 7">
            <a:extLst>
              <a:ext uri="{FF2B5EF4-FFF2-40B4-BE49-F238E27FC236}">
                <a16:creationId xmlns:a16="http://schemas.microsoft.com/office/drawing/2014/main" id="{2B6EB7F0-2181-2008-FE2C-76781216BA3F}"/>
              </a:ext>
            </a:extLst>
          </p:cNvPr>
          <p:cNvSpPr txBox="1"/>
          <p:nvPr/>
        </p:nvSpPr>
        <p:spPr>
          <a:xfrm>
            <a:off x="1448172" y="2705528"/>
            <a:ext cx="9379619" cy="400110"/>
          </a:xfrm>
          <a:prstGeom prst="rect">
            <a:avLst/>
          </a:prstGeom>
          <a:noFill/>
        </p:spPr>
        <p:txBody>
          <a:bodyPr wrap="none" rtlCol="0">
            <a:spAutoFit/>
          </a:bodyPr>
          <a:lstStyle/>
          <a:p>
            <a:r>
              <a:rPr lang="ja-JP" altLang="en-US" sz="2000" dirty="0"/>
              <a:t>・</a:t>
            </a:r>
            <a:r>
              <a:rPr lang="en-US" altLang="ja-JP" sz="2000" dirty="0"/>
              <a:t> </a:t>
            </a:r>
            <a:r>
              <a:rPr lang="en-US" altLang="ja-JP" sz="2000" b="1" dirty="0"/>
              <a:t>Limited number of laser shots </a:t>
            </a:r>
            <a:r>
              <a:rPr lang="en-US" altLang="ja-JP" sz="2000" dirty="0"/>
              <a:t>per day, making it difficult to obtain sufficient statistics</a:t>
            </a:r>
            <a:endParaRPr kumimoji="1" lang="ja-JP" altLang="en-US" sz="2000" dirty="0"/>
          </a:p>
        </p:txBody>
      </p:sp>
      <p:sp>
        <p:nvSpPr>
          <p:cNvPr id="9" name="テキスト ボックス 8">
            <a:extLst>
              <a:ext uri="{FF2B5EF4-FFF2-40B4-BE49-F238E27FC236}">
                <a16:creationId xmlns:a16="http://schemas.microsoft.com/office/drawing/2014/main" id="{B6A29AB2-6C8E-58D1-3EB1-DF9E773864EE}"/>
              </a:ext>
            </a:extLst>
          </p:cNvPr>
          <p:cNvSpPr txBox="1"/>
          <p:nvPr/>
        </p:nvSpPr>
        <p:spPr>
          <a:xfrm>
            <a:off x="1440248" y="3416881"/>
            <a:ext cx="5136342" cy="400110"/>
          </a:xfrm>
          <a:prstGeom prst="rect">
            <a:avLst/>
          </a:prstGeom>
          <a:noFill/>
        </p:spPr>
        <p:txBody>
          <a:bodyPr wrap="none" rtlCol="0">
            <a:spAutoFit/>
          </a:bodyPr>
          <a:lstStyle/>
          <a:p>
            <a:r>
              <a:rPr kumimoji="1" lang="ja-JP" altLang="en-US" sz="2000" dirty="0"/>
              <a:t>・</a:t>
            </a:r>
            <a:r>
              <a:rPr lang="en-US" altLang="ja-JP" sz="2000" dirty="0"/>
              <a:t> Shot-to-shot </a:t>
            </a:r>
            <a:r>
              <a:rPr lang="en-US" altLang="ja-JP" sz="2000" b="1" dirty="0"/>
              <a:t>variations</a:t>
            </a:r>
            <a:r>
              <a:rPr lang="en-US" altLang="ja-JP" sz="2000" dirty="0"/>
              <a:t> in laser characteristics</a:t>
            </a:r>
            <a:endParaRPr kumimoji="1" lang="ja-JP" altLang="en-US" sz="2000" dirty="0"/>
          </a:p>
        </p:txBody>
      </p:sp>
      <mc:AlternateContent xmlns:mc="http://schemas.openxmlformats.org/markup-compatibility/2006">
        <mc:Choice xmlns:a14="http://schemas.microsoft.com/office/drawing/2010/main" Requires="a14">
          <p:sp>
            <p:nvSpPr>
              <p:cNvPr id="10" name="テキスト ボックス 9">
                <a:extLst>
                  <a:ext uri="{FF2B5EF4-FFF2-40B4-BE49-F238E27FC236}">
                    <a16:creationId xmlns:a16="http://schemas.microsoft.com/office/drawing/2014/main" id="{A0B836EB-DC1F-3A63-504C-44B4F4E0B559}"/>
                  </a:ext>
                </a:extLst>
              </p:cNvPr>
              <p:cNvSpPr txBox="1"/>
              <p:nvPr/>
            </p:nvSpPr>
            <p:spPr>
              <a:xfrm>
                <a:off x="4102871" y="2220769"/>
                <a:ext cx="1450975" cy="369332"/>
              </a:xfrm>
              <a:prstGeom prst="rect">
                <a:avLst/>
              </a:prstGeom>
              <a:noFill/>
            </p:spPr>
            <p:txBody>
              <a:bodyPr wrap="none" rtlCol="0">
                <a:spAutoFit/>
              </a:bodyPr>
              <a:lstStyle/>
              <a:p>
                <a:r>
                  <a:rPr lang="en-US" altLang="ja-JP" dirty="0"/>
                  <a:t>(</a:t>
                </a:r>
                <a14:m>
                  <m:oMath xmlns:m="http://schemas.openxmlformats.org/officeDocument/2006/math">
                    <m:sSup>
                      <m:sSupPr>
                        <m:ctrlPr>
                          <a:rPr lang="en-US" altLang="ja-JP" i="1">
                            <a:latin typeface="Cambria Math" panose="02040503050406030204" pitchFamily="18" charset="0"/>
                          </a:rPr>
                        </m:ctrlPr>
                      </m:sSupPr>
                      <m:e>
                        <m:r>
                          <a:rPr lang="en-US" altLang="ja-JP" i="1">
                            <a:latin typeface="Cambria Math" panose="02040503050406030204" pitchFamily="18" charset="0"/>
                          </a:rPr>
                          <m:t>10</m:t>
                        </m:r>
                      </m:e>
                      <m:sup>
                        <m:r>
                          <a:rPr lang="en-US" altLang="ja-JP" i="1">
                            <a:latin typeface="Cambria Math" panose="02040503050406030204" pitchFamily="18" charset="0"/>
                          </a:rPr>
                          <m:t>7</m:t>
                        </m:r>
                      </m:sup>
                    </m:sSup>
                    <m:r>
                      <a:rPr lang="en-US" altLang="ja-JP" i="1">
                        <a:latin typeface="Cambria Math" panose="02040503050406030204" pitchFamily="18" charset="0"/>
                      </a:rPr>
                      <m:t> ~/</m:t>
                    </m:r>
                    <m:r>
                      <a:rPr lang="en-US" altLang="ja-JP" i="1">
                        <a:latin typeface="Cambria Math" panose="02040503050406030204" pitchFamily="18" charset="0"/>
                      </a:rPr>
                      <m:t>𝑐</m:t>
                    </m:r>
                    <m:sSup>
                      <m:sSupPr>
                        <m:ctrlPr>
                          <a:rPr lang="en-US" altLang="ja-JP" i="1">
                            <a:latin typeface="Cambria Math" panose="02040503050406030204" pitchFamily="18" charset="0"/>
                          </a:rPr>
                        </m:ctrlPr>
                      </m:sSupPr>
                      <m:e>
                        <m:r>
                          <a:rPr lang="en-US" altLang="ja-JP" i="1">
                            <a:latin typeface="Cambria Math" panose="02040503050406030204" pitchFamily="18" charset="0"/>
                          </a:rPr>
                          <m:t>𝑚</m:t>
                        </m:r>
                      </m:e>
                      <m:sup>
                        <m:r>
                          <a:rPr lang="en-US" altLang="ja-JP" i="1">
                            <a:latin typeface="Cambria Math" panose="02040503050406030204" pitchFamily="18" charset="0"/>
                          </a:rPr>
                          <m:t>2</m:t>
                        </m:r>
                      </m:sup>
                    </m:sSup>
                  </m:oMath>
                </a14:m>
                <a:r>
                  <a:rPr lang="en-US" altLang="ja-JP" dirty="0"/>
                  <a:t>)</a:t>
                </a:r>
                <a:endParaRPr lang="ja-JP" altLang="en-US" dirty="0"/>
              </a:p>
            </p:txBody>
          </p:sp>
        </mc:Choice>
        <mc:Fallback>
          <p:sp>
            <p:nvSpPr>
              <p:cNvPr id="10" name="テキスト ボックス 9">
                <a:extLst>
                  <a:ext uri="{FF2B5EF4-FFF2-40B4-BE49-F238E27FC236}">
                    <a16:creationId xmlns:a16="http://schemas.microsoft.com/office/drawing/2014/main" id="{A0B836EB-DC1F-3A63-504C-44B4F4E0B559}"/>
                  </a:ext>
                </a:extLst>
              </p:cNvPr>
              <p:cNvSpPr txBox="1">
                <a:spLocks noRot="1" noChangeAspect="1" noMove="1" noResize="1" noEditPoints="1" noAdjustHandles="1" noChangeArrowheads="1" noChangeShapeType="1" noTextEdit="1"/>
              </p:cNvSpPr>
              <p:nvPr/>
            </p:nvSpPr>
            <p:spPr>
              <a:xfrm>
                <a:off x="4102871" y="2220769"/>
                <a:ext cx="1450975" cy="369332"/>
              </a:xfrm>
              <a:prstGeom prst="rect">
                <a:avLst/>
              </a:prstGeom>
              <a:blipFill>
                <a:blip r:embed="rId3"/>
                <a:stretch>
                  <a:fillRect l="-3478" t="-6452" r="-2609" b="-19355"/>
                </a:stretch>
              </a:blipFill>
            </p:spPr>
            <p:txBody>
              <a:bodyPr/>
              <a:lstStyle/>
              <a:p>
                <a:r>
                  <a:rPr lang="ja-JP" altLang="en-US">
                    <a:noFill/>
                  </a:rPr>
                  <a:t> </a:t>
                </a:r>
              </a:p>
            </p:txBody>
          </p:sp>
        </mc:Fallback>
      </mc:AlternateContent>
      <p:sp>
        <p:nvSpPr>
          <p:cNvPr id="12" name="テキスト ボックス 11">
            <a:extLst>
              <a:ext uri="{FF2B5EF4-FFF2-40B4-BE49-F238E27FC236}">
                <a16:creationId xmlns:a16="http://schemas.microsoft.com/office/drawing/2014/main" id="{70634134-36F6-5114-D25A-0FD542396267}"/>
              </a:ext>
            </a:extLst>
          </p:cNvPr>
          <p:cNvSpPr txBox="1"/>
          <p:nvPr/>
        </p:nvSpPr>
        <p:spPr>
          <a:xfrm>
            <a:off x="8180850" y="2195457"/>
            <a:ext cx="726481" cy="369332"/>
          </a:xfrm>
          <a:prstGeom prst="rect">
            <a:avLst/>
          </a:prstGeom>
          <a:noFill/>
        </p:spPr>
        <p:txBody>
          <a:bodyPr wrap="none" rtlCol="0">
            <a:spAutoFit/>
          </a:bodyPr>
          <a:lstStyle/>
          <a:p>
            <a:r>
              <a:rPr lang="en-US" altLang="ja-JP" dirty="0"/>
              <a:t>(~ ns)</a:t>
            </a:r>
            <a:endParaRPr kumimoji="1" lang="ja-JP" altLang="en-US"/>
          </a:p>
        </p:txBody>
      </p:sp>
      <p:sp>
        <p:nvSpPr>
          <p:cNvPr id="16" name="テキスト ボックス 15">
            <a:extLst>
              <a:ext uri="{FF2B5EF4-FFF2-40B4-BE49-F238E27FC236}">
                <a16:creationId xmlns:a16="http://schemas.microsoft.com/office/drawing/2014/main" id="{A3B6BB66-980D-B002-0637-9E1CBFBE8347}"/>
              </a:ext>
            </a:extLst>
          </p:cNvPr>
          <p:cNvSpPr txBox="1"/>
          <p:nvPr/>
        </p:nvSpPr>
        <p:spPr>
          <a:xfrm>
            <a:off x="1439727" y="4806135"/>
            <a:ext cx="7323748" cy="369332"/>
          </a:xfrm>
          <a:prstGeom prst="rect">
            <a:avLst/>
          </a:prstGeom>
          <a:noFill/>
        </p:spPr>
        <p:txBody>
          <a:bodyPr wrap="square">
            <a:spAutoFit/>
          </a:bodyPr>
          <a:lstStyle/>
          <a:p>
            <a:r>
              <a:rPr lang="ja-JP" altLang="en-US" sz="1800"/>
              <a:t>・</a:t>
            </a:r>
            <a:r>
              <a:rPr lang="en-US" altLang="ja-JP" sz="1800" b="1" dirty="0">
                <a:solidFill>
                  <a:srgbClr val="FF0000"/>
                </a:solidFill>
              </a:rPr>
              <a:t>Using nuclear emulsion </a:t>
            </a:r>
            <a:r>
              <a:rPr lang="en-US" altLang="ja-JP" sz="1800" b="1" dirty="0"/>
              <a:t>:</a:t>
            </a:r>
            <a:r>
              <a:rPr lang="en" altLang="ja-JP" dirty="0"/>
              <a:t> A detector with </a:t>
            </a:r>
            <a:r>
              <a:rPr lang="en" altLang="ja-JP" b="1" dirty="0"/>
              <a:t>excellent spatial resolution</a:t>
            </a:r>
            <a:r>
              <a:rPr lang="en" altLang="ja-JP" dirty="0"/>
              <a:t>.</a:t>
            </a:r>
            <a:endParaRPr lang="en-US" altLang="ja-JP" sz="1800" b="1" dirty="0"/>
          </a:p>
        </p:txBody>
      </p:sp>
      <p:sp>
        <p:nvSpPr>
          <p:cNvPr id="17" name="テキスト ボックス 16">
            <a:extLst>
              <a:ext uri="{FF2B5EF4-FFF2-40B4-BE49-F238E27FC236}">
                <a16:creationId xmlns:a16="http://schemas.microsoft.com/office/drawing/2014/main" id="{771B70A9-DD35-B68C-76AD-78B993D16E76}"/>
              </a:ext>
            </a:extLst>
          </p:cNvPr>
          <p:cNvSpPr txBox="1"/>
          <p:nvPr/>
        </p:nvSpPr>
        <p:spPr>
          <a:xfrm>
            <a:off x="1233287" y="5700795"/>
            <a:ext cx="4522392" cy="461665"/>
          </a:xfrm>
          <a:prstGeom prst="rect">
            <a:avLst/>
          </a:prstGeom>
          <a:noFill/>
        </p:spPr>
        <p:txBody>
          <a:bodyPr wrap="none" rtlCol="0">
            <a:spAutoFit/>
          </a:bodyPr>
          <a:lstStyle/>
          <a:p>
            <a:r>
              <a:rPr lang="en-US" altLang="ja-JP" sz="2400" dirty="0"/>
              <a:t>Precisely </a:t>
            </a:r>
            <a:r>
              <a:rPr lang="en-US" altLang="ja-JP" sz="2400" b="1" dirty="0"/>
              <a:t>detect </a:t>
            </a:r>
            <a:r>
              <a:rPr lang="en-US" altLang="ja-JP" sz="2400" dirty="0" err="1"/>
              <a:t>γ</a:t>
            </a:r>
            <a:r>
              <a:rPr lang="en-US" altLang="ja-JP" sz="2400" dirty="0"/>
              <a:t>-rays in emulsion</a:t>
            </a:r>
            <a:endParaRPr kumimoji="1" lang="ja-JP" altLang="en-US" sz="2400" dirty="0"/>
          </a:p>
        </p:txBody>
      </p:sp>
      <p:sp>
        <p:nvSpPr>
          <p:cNvPr id="18" name="テキスト ボックス 17">
            <a:extLst>
              <a:ext uri="{FF2B5EF4-FFF2-40B4-BE49-F238E27FC236}">
                <a16:creationId xmlns:a16="http://schemas.microsoft.com/office/drawing/2014/main" id="{4FD67456-0368-1D8A-D859-E92B0F33DC99}"/>
              </a:ext>
            </a:extLst>
          </p:cNvPr>
          <p:cNvSpPr txBox="1"/>
          <p:nvPr/>
        </p:nvSpPr>
        <p:spPr>
          <a:xfrm>
            <a:off x="2605782" y="6125427"/>
            <a:ext cx="8040919" cy="523220"/>
          </a:xfrm>
          <a:prstGeom prst="rect">
            <a:avLst/>
          </a:prstGeom>
          <a:noFill/>
        </p:spPr>
        <p:txBody>
          <a:bodyPr wrap="none" rtlCol="0">
            <a:spAutoFit/>
          </a:bodyPr>
          <a:lstStyle/>
          <a:p>
            <a:r>
              <a:rPr lang="ja-JP" altLang="en-US" sz="2800" dirty="0"/>
              <a:t>⇒　</a:t>
            </a:r>
            <a:r>
              <a:rPr lang="en-US" altLang="ja-JP" sz="2800" dirty="0"/>
              <a:t>Measure γ-ray </a:t>
            </a:r>
            <a:r>
              <a:rPr lang="en-US" altLang="ja-JP" sz="2800" b="1" dirty="0"/>
              <a:t>energy</a:t>
            </a:r>
            <a:r>
              <a:rPr lang="en-US" altLang="ja-JP" sz="2800" dirty="0"/>
              <a:t>, </a:t>
            </a:r>
            <a:r>
              <a:rPr lang="en-US" altLang="ja-JP" sz="2800" b="1" dirty="0"/>
              <a:t>direction</a:t>
            </a:r>
            <a:r>
              <a:rPr lang="en-US" altLang="ja-JP" sz="2800" dirty="0"/>
              <a:t>, and </a:t>
            </a:r>
            <a:r>
              <a:rPr lang="en-US" altLang="ja-JP" sz="2800" b="1" dirty="0"/>
              <a:t>flux</a:t>
            </a:r>
            <a:r>
              <a:rPr lang="en-US" altLang="ja-JP" sz="2800" dirty="0"/>
              <a:t> directly</a:t>
            </a:r>
            <a:endParaRPr kumimoji="1" lang="ja-JP" altLang="en-US" sz="2800" dirty="0"/>
          </a:p>
        </p:txBody>
      </p:sp>
      <p:sp>
        <p:nvSpPr>
          <p:cNvPr id="19" name="テキスト ボックス 18">
            <a:extLst>
              <a:ext uri="{FF2B5EF4-FFF2-40B4-BE49-F238E27FC236}">
                <a16:creationId xmlns:a16="http://schemas.microsoft.com/office/drawing/2014/main" id="{117BDA40-0A25-A383-E154-7BF2D613D4F9}"/>
              </a:ext>
            </a:extLst>
          </p:cNvPr>
          <p:cNvSpPr txBox="1"/>
          <p:nvPr/>
        </p:nvSpPr>
        <p:spPr>
          <a:xfrm>
            <a:off x="1439727" y="5202596"/>
            <a:ext cx="7104364" cy="369332"/>
          </a:xfrm>
          <a:prstGeom prst="rect">
            <a:avLst/>
          </a:prstGeom>
          <a:noFill/>
        </p:spPr>
        <p:txBody>
          <a:bodyPr wrap="square">
            <a:spAutoFit/>
          </a:bodyPr>
          <a:lstStyle/>
          <a:p>
            <a:r>
              <a:rPr lang="ja-JP" altLang="en-US" sz="1800"/>
              <a:t>・</a:t>
            </a:r>
            <a:r>
              <a:rPr lang="en" altLang="ja-JP" b="1" dirty="0"/>
              <a:t>Record all radiation tracks </a:t>
            </a:r>
            <a:r>
              <a:rPr lang="en" altLang="ja-JP" dirty="0"/>
              <a:t>from a </a:t>
            </a:r>
            <a:r>
              <a:rPr lang="en" altLang="ja-JP" b="1" dirty="0"/>
              <a:t>single shot</a:t>
            </a:r>
            <a:r>
              <a:rPr lang="en" altLang="ja-JP" dirty="0"/>
              <a:t> without </a:t>
            </a:r>
            <a:r>
              <a:rPr lang="en" altLang="ja-JP" b="1" dirty="0"/>
              <a:t>pile-up</a:t>
            </a:r>
            <a:r>
              <a:rPr lang="en" altLang="ja-JP" dirty="0"/>
              <a:t>.</a:t>
            </a:r>
            <a:endParaRPr lang="en-US" altLang="ja-JP" sz="1800" b="1" dirty="0"/>
          </a:p>
        </p:txBody>
      </p:sp>
      <p:sp>
        <p:nvSpPr>
          <p:cNvPr id="20" name="テキスト ボックス 19">
            <a:extLst>
              <a:ext uri="{FF2B5EF4-FFF2-40B4-BE49-F238E27FC236}">
                <a16:creationId xmlns:a16="http://schemas.microsoft.com/office/drawing/2014/main" id="{620284CB-64E3-C207-9DF9-7132D07E3F8E}"/>
              </a:ext>
            </a:extLst>
          </p:cNvPr>
          <p:cNvSpPr txBox="1"/>
          <p:nvPr/>
        </p:nvSpPr>
        <p:spPr>
          <a:xfrm>
            <a:off x="570313" y="4166060"/>
            <a:ext cx="2430474" cy="584775"/>
          </a:xfrm>
          <a:prstGeom prst="rect">
            <a:avLst/>
          </a:prstGeom>
          <a:noFill/>
        </p:spPr>
        <p:txBody>
          <a:bodyPr wrap="none" rtlCol="0">
            <a:spAutoFit/>
          </a:bodyPr>
          <a:lstStyle/>
          <a:p>
            <a:r>
              <a:rPr lang="en-US" altLang="ja-JP" sz="3200" dirty="0"/>
              <a:t>Our approach</a:t>
            </a:r>
          </a:p>
        </p:txBody>
      </p:sp>
      <p:sp>
        <p:nvSpPr>
          <p:cNvPr id="21" name="左中かっこ 20">
            <a:extLst>
              <a:ext uri="{FF2B5EF4-FFF2-40B4-BE49-F238E27FC236}">
                <a16:creationId xmlns:a16="http://schemas.microsoft.com/office/drawing/2014/main" id="{BDD9EB3C-BAA9-555A-A812-773EA7A84B34}"/>
              </a:ext>
            </a:extLst>
          </p:cNvPr>
          <p:cNvSpPr/>
          <p:nvPr/>
        </p:nvSpPr>
        <p:spPr>
          <a:xfrm>
            <a:off x="1304873" y="4827113"/>
            <a:ext cx="143299" cy="744815"/>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sz="2000" dirty="0"/>
          </a:p>
        </p:txBody>
      </p:sp>
      <p:sp>
        <p:nvSpPr>
          <p:cNvPr id="23" name="スライド番号プレースホルダー 2">
            <a:extLst>
              <a:ext uri="{FF2B5EF4-FFF2-40B4-BE49-F238E27FC236}">
                <a16:creationId xmlns:a16="http://schemas.microsoft.com/office/drawing/2014/main" id="{36021B03-177D-79A5-09DD-A9A7828E728E}"/>
              </a:ext>
            </a:extLst>
          </p:cNvPr>
          <p:cNvSpPr>
            <a:spLocks noGrp="1"/>
          </p:cNvSpPr>
          <p:nvPr>
            <p:ph type="sldNum" sz="quarter" idx="12"/>
          </p:nvPr>
        </p:nvSpPr>
        <p:spPr>
          <a:xfrm>
            <a:off x="8727390" y="6356347"/>
            <a:ext cx="2743200" cy="365125"/>
          </a:xfrm>
        </p:spPr>
        <p:txBody>
          <a:bodyPr/>
          <a:lstStyle/>
          <a:p>
            <a:fld id="{645619E0-BF57-4570-A385-B6EBBED8AB66}" type="slidenum">
              <a:rPr kumimoji="1" lang="ja-JP" altLang="en-US" smtClean="0"/>
              <a:t>6</a:t>
            </a:fld>
            <a:endParaRPr kumimoji="1" lang="ja-JP" altLang="en-US"/>
          </a:p>
        </p:txBody>
      </p:sp>
    </p:spTree>
    <p:extLst>
      <p:ext uri="{BB962C8B-B14F-4D97-AF65-F5344CB8AC3E}">
        <p14:creationId xmlns:p14="http://schemas.microsoft.com/office/powerpoint/2010/main" val="2306411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3EE2F1-E043-91F0-1B11-6DA06B5F4114}"/>
              </a:ext>
            </a:extLst>
          </p:cNvPr>
          <p:cNvSpPr>
            <a:spLocks noGrp="1"/>
          </p:cNvSpPr>
          <p:nvPr>
            <p:ph type="title"/>
          </p:nvPr>
        </p:nvSpPr>
        <p:spPr/>
        <p:txBody>
          <a:bodyPr/>
          <a:lstStyle/>
          <a:p>
            <a:r>
              <a:rPr lang="en-US" altLang="ja-JP" dirty="0"/>
              <a:t>Experiment (1/2): Facility</a:t>
            </a:r>
            <a:endParaRPr kumimoji="1" lang="ja-JP" altLang="en-US"/>
          </a:p>
        </p:txBody>
      </p:sp>
      <p:sp>
        <p:nvSpPr>
          <p:cNvPr id="3" name="スライド番号プレースホルダー 2">
            <a:extLst>
              <a:ext uri="{FF2B5EF4-FFF2-40B4-BE49-F238E27FC236}">
                <a16:creationId xmlns:a16="http://schemas.microsoft.com/office/drawing/2014/main" id="{87FFD08E-C756-CCE2-8024-666B2E3086D5}"/>
              </a:ext>
            </a:extLst>
          </p:cNvPr>
          <p:cNvSpPr>
            <a:spLocks noGrp="1"/>
          </p:cNvSpPr>
          <p:nvPr>
            <p:ph type="sldNum" sz="quarter" idx="12"/>
          </p:nvPr>
        </p:nvSpPr>
        <p:spPr/>
        <p:txBody>
          <a:bodyPr/>
          <a:lstStyle/>
          <a:p>
            <a:fld id="{645619E0-BF57-4570-A385-B6EBBED8AB66}" type="slidenum">
              <a:rPr kumimoji="1" lang="ja-JP" altLang="en-US" smtClean="0"/>
              <a:t>7</a:t>
            </a:fld>
            <a:endParaRPr kumimoji="1" lang="ja-JP" altLang="en-US"/>
          </a:p>
        </p:txBody>
      </p:sp>
      <p:sp>
        <p:nvSpPr>
          <p:cNvPr id="14" name="テキスト ボックス 13">
            <a:extLst>
              <a:ext uri="{FF2B5EF4-FFF2-40B4-BE49-F238E27FC236}">
                <a16:creationId xmlns:a16="http://schemas.microsoft.com/office/drawing/2014/main" id="{60E62AAC-FB82-3335-4441-953D266507E0}"/>
              </a:ext>
            </a:extLst>
          </p:cNvPr>
          <p:cNvSpPr txBox="1"/>
          <p:nvPr/>
        </p:nvSpPr>
        <p:spPr>
          <a:xfrm>
            <a:off x="1292629" y="1794765"/>
            <a:ext cx="4262705" cy="646331"/>
          </a:xfrm>
          <a:prstGeom prst="rect">
            <a:avLst/>
          </a:prstGeom>
          <a:noFill/>
        </p:spPr>
        <p:txBody>
          <a:bodyPr wrap="none" rtlCol="0">
            <a:spAutoFit/>
          </a:bodyPr>
          <a:lstStyle/>
          <a:p>
            <a:r>
              <a:rPr lang="en-US" altLang="ja-JP" sz="3600" b="1" dirty="0"/>
              <a:t>Laser</a:t>
            </a:r>
            <a:r>
              <a:rPr lang="ja-JP" altLang="en-US" sz="3600" b="1"/>
              <a:t>：</a:t>
            </a:r>
            <a:r>
              <a:rPr lang="en-US" altLang="ja-JP" sz="3600" b="1" dirty="0"/>
              <a:t>J-KAREN-P</a:t>
            </a:r>
          </a:p>
        </p:txBody>
      </p:sp>
      <mc:AlternateContent xmlns:mc="http://schemas.openxmlformats.org/markup-compatibility/2006">
        <mc:Choice xmlns:a14="http://schemas.microsoft.com/office/drawing/2010/main" Requires="a14">
          <p:sp>
            <p:nvSpPr>
              <p:cNvPr id="17" name="テキスト ボックス 16">
                <a:extLst>
                  <a:ext uri="{FF2B5EF4-FFF2-40B4-BE49-F238E27FC236}">
                    <a16:creationId xmlns:a16="http://schemas.microsoft.com/office/drawing/2014/main" id="{843B35FA-E91E-DD0B-D611-747299EE9E5E}"/>
                  </a:ext>
                </a:extLst>
              </p:cNvPr>
              <p:cNvSpPr txBox="1"/>
              <p:nvPr/>
            </p:nvSpPr>
            <p:spPr>
              <a:xfrm>
                <a:off x="826376" y="2800851"/>
                <a:ext cx="5269624" cy="2379626"/>
              </a:xfrm>
              <a:prstGeom prst="rect">
                <a:avLst/>
              </a:prstGeom>
              <a:noFill/>
            </p:spPr>
            <p:txBody>
              <a:bodyPr wrap="square" rtlCol="0">
                <a:spAutoFit/>
              </a:bodyPr>
              <a:lstStyle/>
              <a:p>
                <a:r>
                  <a:rPr lang="en-US" altLang="ja-JP" sz="2400" dirty="0"/>
                  <a:t>Wavelength</a:t>
                </a:r>
                <a:r>
                  <a:rPr lang="ja-JP" altLang="en-US" sz="2400"/>
                  <a:t>：</a:t>
                </a:r>
                <a:r>
                  <a:rPr lang="en-US" altLang="ja-JP" sz="2400" dirty="0"/>
                  <a:t>810 nm</a:t>
                </a:r>
                <a:endParaRPr lang="ja-JP" altLang="en-US" sz="2400"/>
              </a:p>
              <a:p>
                <a:r>
                  <a:rPr lang="en-US" altLang="ja-JP" sz="2400" dirty="0"/>
                  <a:t>Pulse energy</a:t>
                </a:r>
                <a:r>
                  <a:rPr lang="ja-JP" altLang="en-US" sz="2400" dirty="0"/>
                  <a:t>：</a:t>
                </a:r>
                <a:r>
                  <a:rPr lang="en-US" altLang="ja-JP" sz="2400" dirty="0"/>
                  <a:t>10 J</a:t>
                </a:r>
                <a:r>
                  <a:rPr lang="ja-JP" altLang="en-US" sz="2400"/>
                  <a:t>   </a:t>
                </a:r>
                <a:endParaRPr lang="en-US" altLang="ja-JP" sz="2400" dirty="0"/>
              </a:p>
              <a:p>
                <a:r>
                  <a:rPr lang="en-US" altLang="ja-JP" sz="2400" dirty="0"/>
                  <a:t>Pulse time length</a:t>
                </a:r>
                <a:r>
                  <a:rPr lang="ja-JP" altLang="en-US" sz="2400" dirty="0"/>
                  <a:t>：</a:t>
                </a:r>
                <a:r>
                  <a:rPr lang="en-US" altLang="ja-JP" sz="2400" dirty="0"/>
                  <a:t>30 fs</a:t>
                </a:r>
              </a:p>
              <a:p>
                <a:r>
                  <a:rPr lang="en-US" altLang="ja-JP" sz="2400" dirty="0"/>
                  <a:t>Focus size : </a:t>
                </a:r>
                <a14:m>
                  <m:oMath xmlns:m="http://schemas.openxmlformats.org/officeDocument/2006/math">
                    <m:r>
                      <a:rPr lang="en-US" altLang="ja-JP" sz="2400" i="1" smtClean="0">
                        <a:latin typeface="Cambria Math" panose="02040503050406030204" pitchFamily="18" charset="0"/>
                        <a:ea typeface="Cambria Math" panose="02040503050406030204" pitchFamily="18" charset="0"/>
                      </a:rPr>
                      <m:t>𝜙</m:t>
                    </m:r>
                  </m:oMath>
                </a14:m>
                <a:r>
                  <a:rPr lang="en-US" altLang="ja-JP" sz="2400" dirty="0"/>
                  <a:t>= 1 µm</a:t>
                </a:r>
              </a:p>
              <a:p>
                <a:r>
                  <a:rPr kumimoji="1" lang="en-US" altLang="ja-JP" sz="2800" b="1" dirty="0"/>
                  <a:t>Focusing in</a:t>
                </a:r>
                <a:r>
                  <a:rPr lang="en-US" altLang="ja-JP" sz="2800" b="1" dirty="0"/>
                  <a:t>tensity</a:t>
                </a:r>
                <a:r>
                  <a:rPr lang="ja-JP" altLang="en-US" sz="2800" b="1" dirty="0"/>
                  <a:t>：</a:t>
                </a:r>
                <a14:m>
                  <m:oMath xmlns:m="http://schemas.openxmlformats.org/officeDocument/2006/math">
                    <m:sSup>
                      <m:sSupPr>
                        <m:ctrlPr>
                          <a:rPr lang="en-US" altLang="ja-JP" sz="2800" b="1" i="1">
                            <a:latin typeface="Cambria Math" panose="02040503050406030204" pitchFamily="18" charset="0"/>
                          </a:rPr>
                        </m:ctrlPr>
                      </m:sSupPr>
                      <m:e>
                        <m:r>
                          <a:rPr lang="en-US" altLang="ja-JP" sz="2800" b="1" i="1">
                            <a:latin typeface="Cambria Math" panose="02040503050406030204" pitchFamily="18" charset="0"/>
                          </a:rPr>
                          <m:t>𝟏𝟎</m:t>
                        </m:r>
                      </m:e>
                      <m:sup>
                        <m:r>
                          <a:rPr lang="en-US" altLang="ja-JP" sz="2800" b="1" i="1">
                            <a:latin typeface="Cambria Math" panose="02040503050406030204" pitchFamily="18" charset="0"/>
                          </a:rPr>
                          <m:t>𝟐𝟐</m:t>
                        </m:r>
                      </m:sup>
                    </m:sSup>
                    <m:r>
                      <a:rPr lang="en-US" altLang="ja-JP" sz="2800" b="1" i="1">
                        <a:latin typeface="Cambria Math" panose="02040503050406030204" pitchFamily="18" charset="0"/>
                      </a:rPr>
                      <m:t>𝑾</m:t>
                    </m:r>
                    <m:r>
                      <a:rPr lang="en-US" altLang="ja-JP" sz="2800" b="1">
                        <a:latin typeface="Cambria Math" panose="02040503050406030204" pitchFamily="18" charset="0"/>
                      </a:rPr>
                      <m:t>/</m:t>
                    </m:r>
                    <m:r>
                      <a:rPr lang="en-US" altLang="ja-JP" sz="2800" b="1" i="1">
                        <a:latin typeface="Cambria Math" panose="02040503050406030204" pitchFamily="18" charset="0"/>
                      </a:rPr>
                      <m:t>𝒄</m:t>
                    </m:r>
                    <m:sSup>
                      <m:sSupPr>
                        <m:ctrlPr>
                          <a:rPr lang="en-US" altLang="ja-JP" sz="2800" b="1" i="1">
                            <a:latin typeface="Cambria Math" panose="02040503050406030204" pitchFamily="18" charset="0"/>
                          </a:rPr>
                        </m:ctrlPr>
                      </m:sSupPr>
                      <m:e>
                        <m:r>
                          <a:rPr lang="en-US" altLang="ja-JP" sz="2800" b="1" i="1">
                            <a:latin typeface="Cambria Math" panose="02040503050406030204" pitchFamily="18" charset="0"/>
                          </a:rPr>
                          <m:t>𝒎</m:t>
                        </m:r>
                      </m:e>
                      <m:sup>
                        <m:r>
                          <a:rPr lang="en-US" altLang="ja-JP" sz="2800" b="1" i="1">
                            <a:latin typeface="Cambria Math" panose="02040503050406030204" pitchFamily="18" charset="0"/>
                          </a:rPr>
                          <m:t>𝟐</m:t>
                        </m:r>
                      </m:sup>
                    </m:sSup>
                  </m:oMath>
                </a14:m>
                <a:endParaRPr kumimoji="1" lang="en-US" altLang="ja-JP" sz="2800" b="1" dirty="0"/>
              </a:p>
              <a:p>
                <a:r>
                  <a:rPr lang="en-US" altLang="ja-JP" sz="2400" dirty="0"/>
                  <a:t>Repetition frequency</a:t>
                </a:r>
                <a:r>
                  <a:rPr lang="ja-JP" altLang="en-US" sz="2400"/>
                  <a:t>：</a:t>
                </a:r>
                <a:r>
                  <a:rPr lang="en-US" altLang="ja-JP" sz="2400" dirty="0"/>
                  <a:t>0.1 Hz</a:t>
                </a:r>
                <a:endParaRPr kumimoji="1" lang="en-US" altLang="ja-JP" sz="2400" dirty="0"/>
              </a:p>
            </p:txBody>
          </p:sp>
        </mc:Choice>
        <mc:Fallback>
          <p:sp>
            <p:nvSpPr>
              <p:cNvPr id="17" name="テキスト ボックス 16">
                <a:extLst>
                  <a:ext uri="{FF2B5EF4-FFF2-40B4-BE49-F238E27FC236}">
                    <a16:creationId xmlns:a16="http://schemas.microsoft.com/office/drawing/2014/main" id="{843B35FA-E91E-DD0B-D611-747299EE9E5E}"/>
                  </a:ext>
                </a:extLst>
              </p:cNvPr>
              <p:cNvSpPr txBox="1">
                <a:spLocks noRot="1" noChangeAspect="1" noMove="1" noResize="1" noEditPoints="1" noAdjustHandles="1" noChangeArrowheads="1" noChangeShapeType="1" noTextEdit="1"/>
              </p:cNvSpPr>
              <p:nvPr/>
            </p:nvSpPr>
            <p:spPr>
              <a:xfrm>
                <a:off x="826376" y="2800851"/>
                <a:ext cx="5269624" cy="2379626"/>
              </a:xfrm>
              <a:prstGeom prst="rect">
                <a:avLst/>
              </a:prstGeom>
              <a:blipFill>
                <a:blip r:embed="rId3"/>
                <a:stretch>
                  <a:fillRect l="-2404" t="-2646" b="-5291"/>
                </a:stretch>
              </a:blipFill>
            </p:spPr>
            <p:txBody>
              <a:bodyPr/>
              <a:lstStyle/>
              <a:p>
                <a:r>
                  <a:rPr lang="ja-JP" altLang="en-US">
                    <a:noFill/>
                  </a:rPr>
                  <a:t> </a:t>
                </a:r>
              </a:p>
            </p:txBody>
          </p:sp>
        </mc:Fallback>
      </mc:AlternateContent>
      <p:pic>
        <p:nvPicPr>
          <p:cNvPr id="33" name="図 32" descr="空港のターミナル&#10;&#10;中程度の精度で自動的に生成された説明">
            <a:extLst>
              <a:ext uri="{FF2B5EF4-FFF2-40B4-BE49-F238E27FC236}">
                <a16:creationId xmlns:a16="http://schemas.microsoft.com/office/drawing/2014/main" id="{4087F0F0-FAC6-1031-0AB5-62BCD8021027}"/>
              </a:ext>
            </a:extLst>
          </p:cNvPr>
          <p:cNvPicPr>
            <a:picLocks noChangeAspect="1"/>
          </p:cNvPicPr>
          <p:nvPr/>
        </p:nvPicPr>
        <p:blipFill>
          <a:blip r:embed="rId4"/>
          <a:srcRect l="12946" t="3798" r="221"/>
          <a:stretch>
            <a:fillRect/>
          </a:stretch>
        </p:blipFill>
        <p:spPr>
          <a:xfrm>
            <a:off x="6268066" y="1604168"/>
            <a:ext cx="5466960" cy="4542640"/>
          </a:xfrm>
          <a:prstGeom prst="rect">
            <a:avLst/>
          </a:prstGeom>
        </p:spPr>
      </p:pic>
      <p:sp>
        <p:nvSpPr>
          <p:cNvPr id="31" name="テキスト ボックス 30">
            <a:extLst>
              <a:ext uri="{FF2B5EF4-FFF2-40B4-BE49-F238E27FC236}">
                <a16:creationId xmlns:a16="http://schemas.microsoft.com/office/drawing/2014/main" id="{6711CC61-88C2-60A3-EF4B-4DE9C3C53748}"/>
              </a:ext>
            </a:extLst>
          </p:cNvPr>
          <p:cNvSpPr txBox="1"/>
          <p:nvPr/>
        </p:nvSpPr>
        <p:spPr>
          <a:xfrm>
            <a:off x="1292629" y="1510059"/>
            <a:ext cx="4238661" cy="400110"/>
          </a:xfrm>
          <a:prstGeom prst="rect">
            <a:avLst/>
          </a:prstGeom>
          <a:noFill/>
        </p:spPr>
        <p:txBody>
          <a:bodyPr wrap="none" rtlCol="0">
            <a:spAutoFit/>
          </a:bodyPr>
          <a:lstStyle/>
          <a:p>
            <a:r>
              <a:rPr lang="en" altLang="ja-JP" sz="2000" dirty="0"/>
              <a:t>Kansai Photon Science Institute (KPSI)</a:t>
            </a:r>
            <a:endParaRPr kumimoji="1" lang="ja-JP" altLang="en-US" sz="2000"/>
          </a:p>
        </p:txBody>
      </p:sp>
    </p:spTree>
    <p:extLst>
      <p:ext uri="{BB962C8B-B14F-4D97-AF65-F5344CB8AC3E}">
        <p14:creationId xmlns:p14="http://schemas.microsoft.com/office/powerpoint/2010/main" val="3531340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77D7B-6284-8FCA-D6CC-80460D9CBAD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6EA0CC1-0A50-A4D6-E496-783F17D29B85}"/>
              </a:ext>
            </a:extLst>
          </p:cNvPr>
          <p:cNvSpPr>
            <a:spLocks noGrp="1"/>
          </p:cNvSpPr>
          <p:nvPr>
            <p:ph type="title"/>
          </p:nvPr>
        </p:nvSpPr>
        <p:spPr/>
        <p:txBody>
          <a:bodyPr/>
          <a:lstStyle/>
          <a:p>
            <a:r>
              <a:rPr lang="en-US" altLang="ja-JP" dirty="0"/>
              <a:t>Experiment (1/2): Facility</a:t>
            </a:r>
            <a:endParaRPr kumimoji="1" lang="ja-JP" altLang="en-US"/>
          </a:p>
        </p:txBody>
      </p:sp>
      <p:sp>
        <p:nvSpPr>
          <p:cNvPr id="3" name="スライド番号プレースホルダー 2">
            <a:extLst>
              <a:ext uri="{FF2B5EF4-FFF2-40B4-BE49-F238E27FC236}">
                <a16:creationId xmlns:a16="http://schemas.microsoft.com/office/drawing/2014/main" id="{F2095FD0-490D-31B2-29B0-4F640E9D08EB}"/>
              </a:ext>
            </a:extLst>
          </p:cNvPr>
          <p:cNvSpPr>
            <a:spLocks noGrp="1"/>
          </p:cNvSpPr>
          <p:nvPr>
            <p:ph type="sldNum" sz="quarter" idx="12"/>
          </p:nvPr>
        </p:nvSpPr>
        <p:spPr/>
        <p:txBody>
          <a:bodyPr/>
          <a:lstStyle/>
          <a:p>
            <a:fld id="{645619E0-BF57-4570-A385-B6EBBED8AB66}" type="slidenum">
              <a:rPr kumimoji="1" lang="ja-JP" altLang="en-US" smtClean="0"/>
              <a:t>8</a:t>
            </a:fld>
            <a:endParaRPr kumimoji="1" lang="ja-JP" altLang="en-US"/>
          </a:p>
        </p:txBody>
      </p:sp>
      <p:sp>
        <p:nvSpPr>
          <p:cNvPr id="14" name="テキスト ボックス 13">
            <a:extLst>
              <a:ext uri="{FF2B5EF4-FFF2-40B4-BE49-F238E27FC236}">
                <a16:creationId xmlns:a16="http://schemas.microsoft.com/office/drawing/2014/main" id="{A9F37F09-FBD0-977F-61C8-A135CD942B80}"/>
              </a:ext>
            </a:extLst>
          </p:cNvPr>
          <p:cNvSpPr txBox="1"/>
          <p:nvPr/>
        </p:nvSpPr>
        <p:spPr>
          <a:xfrm>
            <a:off x="1292629" y="1794765"/>
            <a:ext cx="4262705" cy="646331"/>
          </a:xfrm>
          <a:prstGeom prst="rect">
            <a:avLst/>
          </a:prstGeom>
          <a:noFill/>
        </p:spPr>
        <p:txBody>
          <a:bodyPr wrap="none" rtlCol="0">
            <a:spAutoFit/>
          </a:bodyPr>
          <a:lstStyle/>
          <a:p>
            <a:r>
              <a:rPr lang="en-US" altLang="ja-JP" sz="3600" b="1" dirty="0"/>
              <a:t>Laser</a:t>
            </a:r>
            <a:r>
              <a:rPr lang="ja-JP" altLang="en-US" sz="3600" b="1"/>
              <a:t>：</a:t>
            </a:r>
            <a:r>
              <a:rPr lang="en-US" altLang="ja-JP" sz="3600" b="1" dirty="0"/>
              <a:t>J-KAREN-P</a:t>
            </a:r>
          </a:p>
        </p:txBody>
      </p:sp>
      <mc:AlternateContent xmlns:mc="http://schemas.openxmlformats.org/markup-compatibility/2006">
        <mc:Choice xmlns:a14="http://schemas.microsoft.com/office/drawing/2010/main" Requires="a14">
          <p:sp>
            <p:nvSpPr>
              <p:cNvPr id="17" name="テキスト ボックス 16">
                <a:extLst>
                  <a:ext uri="{FF2B5EF4-FFF2-40B4-BE49-F238E27FC236}">
                    <a16:creationId xmlns:a16="http://schemas.microsoft.com/office/drawing/2014/main" id="{9CADFAF9-61C6-C764-FFB8-18D69AB7F950}"/>
                  </a:ext>
                </a:extLst>
              </p:cNvPr>
              <p:cNvSpPr txBox="1"/>
              <p:nvPr/>
            </p:nvSpPr>
            <p:spPr>
              <a:xfrm>
                <a:off x="826376" y="2800851"/>
                <a:ext cx="5269624" cy="2379626"/>
              </a:xfrm>
              <a:prstGeom prst="rect">
                <a:avLst/>
              </a:prstGeom>
              <a:noFill/>
            </p:spPr>
            <p:txBody>
              <a:bodyPr wrap="square" rtlCol="0">
                <a:spAutoFit/>
              </a:bodyPr>
              <a:lstStyle/>
              <a:p>
                <a:r>
                  <a:rPr lang="en-US" altLang="ja-JP" sz="2400" dirty="0"/>
                  <a:t>Wavelength</a:t>
                </a:r>
                <a:r>
                  <a:rPr lang="ja-JP" altLang="en-US" sz="2400"/>
                  <a:t>：</a:t>
                </a:r>
                <a:r>
                  <a:rPr lang="en-US" altLang="ja-JP" sz="2400" dirty="0"/>
                  <a:t>810 nm</a:t>
                </a:r>
                <a:endParaRPr lang="ja-JP" altLang="en-US" sz="2400"/>
              </a:p>
              <a:p>
                <a:r>
                  <a:rPr lang="en-US" altLang="ja-JP" sz="2400" dirty="0"/>
                  <a:t>Pulse energy</a:t>
                </a:r>
                <a:r>
                  <a:rPr lang="ja-JP" altLang="en-US" sz="2400" dirty="0"/>
                  <a:t>：</a:t>
                </a:r>
                <a:r>
                  <a:rPr lang="en-US" altLang="ja-JP" sz="2400" dirty="0"/>
                  <a:t>10 J</a:t>
                </a:r>
                <a:r>
                  <a:rPr lang="ja-JP" altLang="en-US" sz="2400"/>
                  <a:t>   </a:t>
                </a:r>
                <a:endParaRPr lang="en-US" altLang="ja-JP" sz="2400" dirty="0"/>
              </a:p>
              <a:p>
                <a:r>
                  <a:rPr lang="en-US" altLang="ja-JP" sz="2400" dirty="0"/>
                  <a:t>Pulse time length</a:t>
                </a:r>
                <a:r>
                  <a:rPr lang="ja-JP" altLang="en-US" sz="2400" dirty="0"/>
                  <a:t>：</a:t>
                </a:r>
                <a:r>
                  <a:rPr lang="en-US" altLang="ja-JP" sz="2400" dirty="0"/>
                  <a:t>30 fs</a:t>
                </a:r>
              </a:p>
              <a:p>
                <a:r>
                  <a:rPr lang="en-US" altLang="ja-JP" sz="2400" dirty="0"/>
                  <a:t>Focus size : </a:t>
                </a:r>
                <a14:m>
                  <m:oMath xmlns:m="http://schemas.openxmlformats.org/officeDocument/2006/math">
                    <m:r>
                      <a:rPr lang="en-US" altLang="ja-JP" sz="2400" i="1" smtClean="0">
                        <a:latin typeface="Cambria Math" panose="02040503050406030204" pitchFamily="18" charset="0"/>
                        <a:ea typeface="Cambria Math" panose="02040503050406030204" pitchFamily="18" charset="0"/>
                      </a:rPr>
                      <m:t>𝜙</m:t>
                    </m:r>
                  </m:oMath>
                </a14:m>
                <a:r>
                  <a:rPr lang="en-US" altLang="ja-JP" sz="2400" dirty="0"/>
                  <a:t>= 1 µm</a:t>
                </a:r>
              </a:p>
              <a:p>
                <a:r>
                  <a:rPr kumimoji="1" lang="en-US" altLang="ja-JP" sz="2800" b="1" dirty="0"/>
                  <a:t>Focusing in</a:t>
                </a:r>
                <a:r>
                  <a:rPr lang="en-US" altLang="ja-JP" sz="2800" b="1" dirty="0"/>
                  <a:t>tensity</a:t>
                </a:r>
                <a:r>
                  <a:rPr lang="ja-JP" altLang="en-US" sz="2800" b="1" dirty="0"/>
                  <a:t>：</a:t>
                </a:r>
                <a14:m>
                  <m:oMath xmlns:m="http://schemas.openxmlformats.org/officeDocument/2006/math">
                    <m:sSup>
                      <m:sSupPr>
                        <m:ctrlPr>
                          <a:rPr lang="en-US" altLang="ja-JP" sz="2800" b="1" i="1">
                            <a:latin typeface="Cambria Math" panose="02040503050406030204" pitchFamily="18" charset="0"/>
                          </a:rPr>
                        </m:ctrlPr>
                      </m:sSupPr>
                      <m:e>
                        <m:r>
                          <a:rPr lang="en-US" altLang="ja-JP" sz="2800" b="1" i="1">
                            <a:latin typeface="Cambria Math" panose="02040503050406030204" pitchFamily="18" charset="0"/>
                          </a:rPr>
                          <m:t>𝟏𝟎</m:t>
                        </m:r>
                      </m:e>
                      <m:sup>
                        <m:r>
                          <a:rPr lang="en-US" altLang="ja-JP" sz="2800" b="1" i="1">
                            <a:latin typeface="Cambria Math" panose="02040503050406030204" pitchFamily="18" charset="0"/>
                          </a:rPr>
                          <m:t>𝟐𝟐</m:t>
                        </m:r>
                      </m:sup>
                    </m:sSup>
                    <m:r>
                      <a:rPr lang="en-US" altLang="ja-JP" sz="2800" b="1" i="1">
                        <a:latin typeface="Cambria Math" panose="02040503050406030204" pitchFamily="18" charset="0"/>
                      </a:rPr>
                      <m:t>𝑾</m:t>
                    </m:r>
                    <m:r>
                      <a:rPr lang="en-US" altLang="ja-JP" sz="2800" b="1">
                        <a:latin typeface="Cambria Math" panose="02040503050406030204" pitchFamily="18" charset="0"/>
                      </a:rPr>
                      <m:t>/</m:t>
                    </m:r>
                    <m:r>
                      <a:rPr lang="en-US" altLang="ja-JP" sz="2800" b="1" i="1">
                        <a:latin typeface="Cambria Math" panose="02040503050406030204" pitchFamily="18" charset="0"/>
                      </a:rPr>
                      <m:t>𝒄</m:t>
                    </m:r>
                    <m:sSup>
                      <m:sSupPr>
                        <m:ctrlPr>
                          <a:rPr lang="en-US" altLang="ja-JP" sz="2800" b="1" i="1">
                            <a:latin typeface="Cambria Math" panose="02040503050406030204" pitchFamily="18" charset="0"/>
                          </a:rPr>
                        </m:ctrlPr>
                      </m:sSupPr>
                      <m:e>
                        <m:r>
                          <a:rPr lang="en-US" altLang="ja-JP" sz="2800" b="1" i="1">
                            <a:latin typeface="Cambria Math" panose="02040503050406030204" pitchFamily="18" charset="0"/>
                          </a:rPr>
                          <m:t>𝒎</m:t>
                        </m:r>
                      </m:e>
                      <m:sup>
                        <m:r>
                          <a:rPr lang="en-US" altLang="ja-JP" sz="2800" b="1" i="1">
                            <a:latin typeface="Cambria Math" panose="02040503050406030204" pitchFamily="18" charset="0"/>
                          </a:rPr>
                          <m:t>𝟐</m:t>
                        </m:r>
                      </m:sup>
                    </m:sSup>
                  </m:oMath>
                </a14:m>
                <a:endParaRPr kumimoji="1" lang="en-US" altLang="ja-JP" sz="2800" b="1" dirty="0"/>
              </a:p>
              <a:p>
                <a:r>
                  <a:rPr lang="en-US" altLang="ja-JP" sz="2400" dirty="0"/>
                  <a:t>Repetition frequency</a:t>
                </a:r>
                <a:r>
                  <a:rPr lang="ja-JP" altLang="en-US" sz="2400"/>
                  <a:t>：</a:t>
                </a:r>
                <a:r>
                  <a:rPr lang="en-US" altLang="ja-JP" sz="2400" dirty="0"/>
                  <a:t>0.1 Hz</a:t>
                </a:r>
                <a:endParaRPr kumimoji="1" lang="en-US" altLang="ja-JP" sz="2400" dirty="0"/>
              </a:p>
            </p:txBody>
          </p:sp>
        </mc:Choice>
        <mc:Fallback>
          <p:sp>
            <p:nvSpPr>
              <p:cNvPr id="17" name="テキスト ボックス 16">
                <a:extLst>
                  <a:ext uri="{FF2B5EF4-FFF2-40B4-BE49-F238E27FC236}">
                    <a16:creationId xmlns:a16="http://schemas.microsoft.com/office/drawing/2014/main" id="{9CADFAF9-61C6-C764-FFB8-18D69AB7F950}"/>
                  </a:ext>
                </a:extLst>
              </p:cNvPr>
              <p:cNvSpPr txBox="1">
                <a:spLocks noRot="1" noChangeAspect="1" noMove="1" noResize="1" noEditPoints="1" noAdjustHandles="1" noChangeArrowheads="1" noChangeShapeType="1" noTextEdit="1"/>
              </p:cNvSpPr>
              <p:nvPr/>
            </p:nvSpPr>
            <p:spPr>
              <a:xfrm>
                <a:off x="826376" y="2800851"/>
                <a:ext cx="5269624" cy="2379626"/>
              </a:xfrm>
              <a:prstGeom prst="rect">
                <a:avLst/>
              </a:prstGeom>
              <a:blipFill>
                <a:blip r:embed="rId3"/>
                <a:stretch>
                  <a:fillRect l="-2404" t="-2646" b="-5291"/>
                </a:stretch>
              </a:blipFill>
            </p:spPr>
            <p:txBody>
              <a:bodyPr/>
              <a:lstStyle/>
              <a:p>
                <a:r>
                  <a:rPr lang="ja-JP" altLang="en-US">
                    <a:noFill/>
                  </a:rPr>
                  <a:t> </a:t>
                </a:r>
              </a:p>
            </p:txBody>
          </p:sp>
        </mc:Fallback>
      </mc:AlternateContent>
      <p:grpSp>
        <p:nvGrpSpPr>
          <p:cNvPr id="34" name="グループ化 33">
            <a:extLst>
              <a:ext uri="{FF2B5EF4-FFF2-40B4-BE49-F238E27FC236}">
                <a16:creationId xmlns:a16="http://schemas.microsoft.com/office/drawing/2014/main" id="{FB6CB0FF-298E-811F-4573-1A8D822017B1}"/>
              </a:ext>
            </a:extLst>
          </p:cNvPr>
          <p:cNvGrpSpPr/>
          <p:nvPr/>
        </p:nvGrpSpPr>
        <p:grpSpPr>
          <a:xfrm>
            <a:off x="6268066" y="1604167"/>
            <a:ext cx="5466960" cy="4542640"/>
            <a:chOff x="7577973" y="1943428"/>
            <a:chExt cx="4159259" cy="3456037"/>
          </a:xfrm>
        </p:grpSpPr>
        <p:pic>
          <p:nvPicPr>
            <p:cNvPr id="33" name="図 32" descr="空港のターミナル&#10;&#10;中程度の精度で自動的に生成された説明">
              <a:extLst>
                <a:ext uri="{FF2B5EF4-FFF2-40B4-BE49-F238E27FC236}">
                  <a16:creationId xmlns:a16="http://schemas.microsoft.com/office/drawing/2014/main" id="{8688D3AD-4DA0-2BEB-7EEB-25E60773CA9B}"/>
                </a:ext>
              </a:extLst>
            </p:cNvPr>
            <p:cNvPicPr>
              <a:picLocks noChangeAspect="1"/>
            </p:cNvPicPr>
            <p:nvPr/>
          </p:nvPicPr>
          <p:blipFill>
            <a:blip r:embed="rId4">
              <a:duotone>
                <a:schemeClr val="bg2">
                  <a:shade val="45000"/>
                  <a:satMod val="135000"/>
                </a:schemeClr>
                <a:prstClr val="white"/>
              </a:duotone>
            </a:blip>
            <a:srcRect l="12946" t="3798" r="221"/>
            <a:stretch>
              <a:fillRect/>
            </a:stretch>
          </p:blipFill>
          <p:spPr>
            <a:xfrm>
              <a:off x="7577973" y="1943428"/>
              <a:ext cx="4159259" cy="3456037"/>
            </a:xfrm>
            <a:prstGeom prst="rect">
              <a:avLst/>
            </a:prstGeom>
          </p:spPr>
        </p:pic>
        <p:grpSp>
          <p:nvGrpSpPr>
            <p:cNvPr id="4" name="グループ化 3">
              <a:extLst>
                <a:ext uri="{FF2B5EF4-FFF2-40B4-BE49-F238E27FC236}">
                  <a16:creationId xmlns:a16="http://schemas.microsoft.com/office/drawing/2014/main" id="{683B61ED-239A-65F5-B838-7A41D9D91CA9}"/>
                </a:ext>
              </a:extLst>
            </p:cNvPr>
            <p:cNvGrpSpPr>
              <a:grpSpLocks/>
            </p:cNvGrpSpPr>
            <p:nvPr/>
          </p:nvGrpSpPr>
          <p:grpSpPr>
            <a:xfrm>
              <a:off x="8518961" y="2636452"/>
              <a:ext cx="2963251" cy="2447003"/>
              <a:chOff x="6245181" y="2894962"/>
              <a:chExt cx="2712322" cy="2179695"/>
            </a:xfrm>
          </p:grpSpPr>
          <p:sp>
            <p:nvSpPr>
              <p:cNvPr id="6" name="円/楕円 5">
                <a:extLst>
                  <a:ext uri="{FF2B5EF4-FFF2-40B4-BE49-F238E27FC236}">
                    <a16:creationId xmlns:a16="http://schemas.microsoft.com/office/drawing/2014/main" id="{08DB8347-DA5B-C83F-7FF4-F7188785376E}"/>
                  </a:ext>
                </a:extLst>
              </p:cNvPr>
              <p:cNvSpPr>
                <a:spLocks/>
              </p:cNvSpPr>
              <p:nvPr/>
            </p:nvSpPr>
            <p:spPr>
              <a:xfrm>
                <a:off x="6677628" y="3381754"/>
                <a:ext cx="2279875" cy="1319520"/>
              </a:xfrm>
              <a:prstGeom prst="ellipse">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38D0B0A0-51A6-7576-8947-4C0C8F85C43A}"/>
                  </a:ext>
                </a:extLst>
              </p:cNvPr>
              <p:cNvSpPr txBox="1">
                <a:spLocks/>
              </p:cNvSpPr>
              <p:nvPr/>
            </p:nvSpPr>
            <p:spPr>
              <a:xfrm>
                <a:off x="6632764" y="4678360"/>
                <a:ext cx="2233921" cy="396297"/>
              </a:xfrm>
              <a:prstGeom prst="rect">
                <a:avLst/>
              </a:prstGeom>
              <a:noFill/>
            </p:spPr>
            <p:txBody>
              <a:bodyPr wrap="none" rtlCol="0">
                <a:spAutoFit/>
              </a:bodyPr>
              <a:lstStyle/>
              <a:p>
                <a:r>
                  <a:rPr kumimoji="1" lang="en-US" altLang="ja-JP" sz="3200" b="1" dirty="0">
                    <a:ln w="3175">
                      <a:noFill/>
                    </a:ln>
                    <a:solidFill>
                      <a:schemeClr val="accent2"/>
                    </a:solidFill>
                    <a:latin typeface="MS PGothic" panose="020B0600070205080204" pitchFamily="34" charset="-128"/>
                    <a:ea typeface="MS PGothic" panose="020B0600070205080204" pitchFamily="34" charset="-128"/>
                  </a:rPr>
                  <a:t>Vacuum Chamber</a:t>
                </a:r>
                <a:endParaRPr kumimoji="1" lang="ja-JP" altLang="en-US" sz="3200" b="1">
                  <a:ln w="3175">
                    <a:noFill/>
                  </a:ln>
                  <a:solidFill>
                    <a:schemeClr val="accent2"/>
                  </a:solidFill>
                  <a:latin typeface="MS PGothic" panose="020B0600070205080204" pitchFamily="34" charset="-128"/>
                  <a:ea typeface="MS PGothic" panose="020B0600070205080204" pitchFamily="34" charset="-128"/>
                </a:endParaRPr>
              </a:p>
            </p:txBody>
          </p:sp>
          <p:cxnSp>
            <p:nvCxnSpPr>
              <p:cNvPr id="9" name="直線コネクタ 8">
                <a:extLst>
                  <a:ext uri="{FF2B5EF4-FFF2-40B4-BE49-F238E27FC236}">
                    <a16:creationId xmlns:a16="http://schemas.microsoft.com/office/drawing/2014/main" id="{2ED795F4-694D-EFDC-61CD-E49AEEA71FFD}"/>
                  </a:ext>
                </a:extLst>
              </p:cNvPr>
              <p:cNvCxnSpPr>
                <a:cxnSpLocks/>
              </p:cNvCxnSpPr>
              <p:nvPr/>
            </p:nvCxnSpPr>
            <p:spPr>
              <a:xfrm>
                <a:off x="6389904" y="3521052"/>
                <a:ext cx="1416807" cy="9389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6C018D7A-2F40-CD3A-9CDC-4C838286EC25}"/>
                  </a:ext>
                </a:extLst>
              </p:cNvPr>
              <p:cNvCxnSpPr>
                <a:cxnSpLocks/>
              </p:cNvCxnSpPr>
              <p:nvPr/>
            </p:nvCxnSpPr>
            <p:spPr>
              <a:xfrm flipH="1">
                <a:off x="7632326" y="3614952"/>
                <a:ext cx="174384" cy="183618"/>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D04365FE-4147-00E5-F5C4-9EF95FAD8B01}"/>
                  </a:ext>
                </a:extLst>
              </p:cNvPr>
              <p:cNvSpPr txBox="1">
                <a:spLocks/>
              </p:cNvSpPr>
              <p:nvPr/>
            </p:nvSpPr>
            <p:spPr>
              <a:xfrm rot="20304075">
                <a:off x="6245181" y="2894962"/>
                <a:ext cx="914465" cy="438012"/>
              </a:xfrm>
              <a:prstGeom prst="rect">
                <a:avLst/>
              </a:prstGeom>
              <a:noFill/>
            </p:spPr>
            <p:txBody>
              <a:bodyPr wrap="none" rtlCol="0">
                <a:spAutoFit/>
              </a:bodyPr>
              <a:lstStyle/>
              <a:p>
                <a:r>
                  <a:rPr kumimoji="1" lang="en-US" altLang="ja-JP" sz="3600" b="1" dirty="0">
                    <a:ln>
                      <a:solidFill>
                        <a:sysClr val="windowText" lastClr="000000"/>
                      </a:solidFill>
                    </a:ln>
                    <a:solidFill>
                      <a:schemeClr val="accent4">
                        <a:lumMod val="40000"/>
                        <a:lumOff val="60000"/>
                      </a:schemeClr>
                    </a:solidFill>
                  </a:rPr>
                  <a:t>Beam</a:t>
                </a:r>
              </a:p>
            </p:txBody>
          </p:sp>
        </p:grpSp>
        <p:sp>
          <p:nvSpPr>
            <p:cNvPr id="13" name="テキスト ボックス 12">
              <a:extLst>
                <a:ext uri="{FF2B5EF4-FFF2-40B4-BE49-F238E27FC236}">
                  <a16:creationId xmlns:a16="http://schemas.microsoft.com/office/drawing/2014/main" id="{493E1471-96FB-9572-6F9A-1D46B29BA0F8}"/>
                </a:ext>
              </a:extLst>
            </p:cNvPr>
            <p:cNvSpPr txBox="1">
              <a:spLocks/>
            </p:cNvSpPr>
            <p:nvPr/>
          </p:nvSpPr>
          <p:spPr>
            <a:xfrm>
              <a:off x="10112318" y="3541999"/>
              <a:ext cx="794619" cy="351234"/>
            </a:xfrm>
            <a:prstGeom prst="rect">
              <a:avLst/>
            </a:prstGeom>
            <a:noFill/>
          </p:spPr>
          <p:txBody>
            <a:bodyPr wrap="none" rtlCol="0">
              <a:spAutoFit/>
            </a:bodyPr>
            <a:lstStyle/>
            <a:p>
              <a:r>
                <a:rPr kumimoji="1" lang="en-US" altLang="ja-JP" sz="2400" b="1" dirty="0">
                  <a:solidFill>
                    <a:srgbClr val="FF0000"/>
                  </a:solidFill>
                </a:rPr>
                <a:t>Target</a:t>
              </a:r>
              <a:endParaRPr kumimoji="1" lang="ja-JP" altLang="en-US" b="1">
                <a:solidFill>
                  <a:srgbClr val="FF0000"/>
                </a:solidFill>
              </a:endParaRPr>
            </a:p>
          </p:txBody>
        </p:sp>
        <p:cxnSp>
          <p:nvCxnSpPr>
            <p:cNvPr id="28" name="直線コネクタ 27">
              <a:extLst>
                <a:ext uri="{FF2B5EF4-FFF2-40B4-BE49-F238E27FC236}">
                  <a16:creationId xmlns:a16="http://schemas.microsoft.com/office/drawing/2014/main" id="{3D29A68A-513D-189F-2471-DEDAAC1C588B}"/>
                </a:ext>
              </a:extLst>
            </p:cNvPr>
            <p:cNvCxnSpPr>
              <a:cxnSpLocks/>
            </p:cNvCxnSpPr>
            <p:nvPr/>
          </p:nvCxnSpPr>
          <p:spPr>
            <a:xfrm flipV="1">
              <a:off x="8677072" y="2892357"/>
              <a:ext cx="1108954" cy="446964"/>
            </a:xfrm>
            <a:prstGeom prst="line">
              <a:avLst/>
            </a:prstGeom>
            <a:ln w="57150"/>
          </p:spPr>
          <p:style>
            <a:lnRef idx="2">
              <a:schemeClr val="accent4"/>
            </a:lnRef>
            <a:fillRef idx="0">
              <a:schemeClr val="accent4"/>
            </a:fillRef>
            <a:effectRef idx="1">
              <a:schemeClr val="accent4"/>
            </a:effectRef>
            <a:fontRef idx="minor">
              <a:schemeClr val="tx1"/>
            </a:fontRef>
          </p:style>
        </p:cxnSp>
      </p:grpSp>
      <p:sp>
        <p:nvSpPr>
          <p:cNvPr id="31" name="テキスト ボックス 30">
            <a:extLst>
              <a:ext uri="{FF2B5EF4-FFF2-40B4-BE49-F238E27FC236}">
                <a16:creationId xmlns:a16="http://schemas.microsoft.com/office/drawing/2014/main" id="{95D473EC-A3E9-B48E-5931-57C1FE573385}"/>
              </a:ext>
            </a:extLst>
          </p:cNvPr>
          <p:cNvSpPr txBox="1"/>
          <p:nvPr/>
        </p:nvSpPr>
        <p:spPr>
          <a:xfrm>
            <a:off x="979158" y="1495354"/>
            <a:ext cx="4897687" cy="400110"/>
          </a:xfrm>
          <a:prstGeom prst="rect">
            <a:avLst/>
          </a:prstGeom>
          <a:noFill/>
        </p:spPr>
        <p:txBody>
          <a:bodyPr wrap="none" rtlCol="0">
            <a:spAutoFit/>
          </a:bodyPr>
          <a:lstStyle/>
          <a:p>
            <a:r>
              <a:rPr lang="en" altLang="ja-JP" sz="2000" dirty="0"/>
              <a:t>Kansai Photon Science Institute , QST , Japan</a:t>
            </a:r>
            <a:endParaRPr kumimoji="1" lang="ja-JP" altLang="en-US" sz="2000"/>
          </a:p>
        </p:txBody>
      </p:sp>
      <p:sp>
        <p:nvSpPr>
          <p:cNvPr id="5" name="テキスト ボックス 4">
            <a:extLst>
              <a:ext uri="{FF2B5EF4-FFF2-40B4-BE49-F238E27FC236}">
                <a16:creationId xmlns:a16="http://schemas.microsoft.com/office/drawing/2014/main" id="{B702D5F3-6E1F-F249-977A-E68BBD093D8C}"/>
              </a:ext>
            </a:extLst>
          </p:cNvPr>
          <p:cNvSpPr txBox="1"/>
          <p:nvPr/>
        </p:nvSpPr>
        <p:spPr>
          <a:xfrm>
            <a:off x="8531976" y="4348747"/>
            <a:ext cx="1616205" cy="461665"/>
          </a:xfrm>
          <a:prstGeom prst="rect">
            <a:avLst/>
          </a:prstGeom>
          <a:noFill/>
        </p:spPr>
        <p:txBody>
          <a:bodyPr wrap="square" rtlCol="0">
            <a:spAutoFit/>
          </a:bodyPr>
          <a:lstStyle/>
          <a:p>
            <a:r>
              <a:rPr kumimoji="1" lang="en-US" altLang="ja-JP" sz="2400" b="1" dirty="0">
                <a:ln>
                  <a:solidFill>
                    <a:schemeClr val="tx1"/>
                  </a:solidFill>
                </a:ln>
                <a:solidFill>
                  <a:schemeClr val="accent6"/>
                </a:solidFill>
              </a:rPr>
              <a:t>Detector</a:t>
            </a:r>
            <a:endParaRPr kumimoji="1" lang="ja-JP" altLang="en-US" sz="2400" b="1">
              <a:ln>
                <a:solidFill>
                  <a:schemeClr val="tx1"/>
                </a:solidFill>
              </a:ln>
              <a:solidFill>
                <a:schemeClr val="accent6"/>
              </a:solidFill>
            </a:endParaRPr>
          </a:p>
        </p:txBody>
      </p:sp>
      <p:sp>
        <p:nvSpPr>
          <p:cNvPr id="15" name="円/楕円 14">
            <a:extLst>
              <a:ext uri="{FF2B5EF4-FFF2-40B4-BE49-F238E27FC236}">
                <a16:creationId xmlns:a16="http://schemas.microsoft.com/office/drawing/2014/main" id="{F5846C55-CBC1-E39E-0472-8A58F98D3765}"/>
              </a:ext>
            </a:extLst>
          </p:cNvPr>
          <p:cNvSpPr/>
          <p:nvPr/>
        </p:nvSpPr>
        <p:spPr>
          <a:xfrm>
            <a:off x="9340079" y="3848446"/>
            <a:ext cx="194723" cy="211338"/>
          </a:xfrm>
          <a:prstGeom prst="ellipse">
            <a:avLst/>
          </a:prstGeom>
          <a:solidFill>
            <a:srgbClr val="FF00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405C8E7A-E23D-ABBA-5E54-4FB4B25B22FC}"/>
              </a:ext>
            </a:extLst>
          </p:cNvPr>
          <p:cNvSpPr/>
          <p:nvPr/>
        </p:nvSpPr>
        <p:spPr>
          <a:xfrm>
            <a:off x="8975408" y="4206935"/>
            <a:ext cx="251359" cy="161121"/>
          </a:xfrm>
          <a:prstGeom prst="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75688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2E850-49B1-48EA-2DB2-084D467DABA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196A917-4F5A-2F01-A946-B0B042474593}"/>
              </a:ext>
            </a:extLst>
          </p:cNvPr>
          <p:cNvSpPr>
            <a:spLocks noGrp="1"/>
          </p:cNvSpPr>
          <p:nvPr>
            <p:ph type="title"/>
          </p:nvPr>
        </p:nvSpPr>
        <p:spPr/>
        <p:txBody>
          <a:bodyPr/>
          <a:lstStyle/>
          <a:p>
            <a:r>
              <a:rPr kumimoji="1" lang="en-US" altLang="ja-JP" dirty="0"/>
              <a:t>Experiment (2/2): Setup</a:t>
            </a:r>
            <a:endParaRPr kumimoji="1" lang="ja-JP" altLang="en-US" dirty="0"/>
          </a:p>
        </p:txBody>
      </p:sp>
      <p:sp>
        <p:nvSpPr>
          <p:cNvPr id="16" name="スライド番号プレースホルダー 2">
            <a:extLst>
              <a:ext uri="{FF2B5EF4-FFF2-40B4-BE49-F238E27FC236}">
                <a16:creationId xmlns:a16="http://schemas.microsoft.com/office/drawing/2014/main" id="{D79F7FF4-E5DD-8BE6-D74D-99B3E44C8C87}"/>
              </a:ext>
            </a:extLst>
          </p:cNvPr>
          <p:cNvSpPr>
            <a:spLocks noGrp="1"/>
          </p:cNvSpPr>
          <p:nvPr>
            <p:ph type="sldNum" sz="quarter" idx="12"/>
          </p:nvPr>
        </p:nvSpPr>
        <p:spPr>
          <a:xfrm>
            <a:off x="8610600" y="6356350"/>
            <a:ext cx="2743200" cy="365125"/>
          </a:xfrm>
        </p:spPr>
        <p:txBody>
          <a:bodyPr/>
          <a:lstStyle/>
          <a:p>
            <a:fld id="{645619E0-BF57-4570-A385-B6EBBED8AB66}" type="slidenum">
              <a:rPr kumimoji="1" lang="ja-JP" altLang="en-US" smtClean="0"/>
              <a:t>9</a:t>
            </a:fld>
            <a:endParaRPr kumimoji="1" lang="ja-JP" altLang="en-US"/>
          </a:p>
        </p:txBody>
      </p:sp>
      <p:sp>
        <p:nvSpPr>
          <p:cNvPr id="19" name="テキスト ボックス 18">
            <a:extLst>
              <a:ext uri="{FF2B5EF4-FFF2-40B4-BE49-F238E27FC236}">
                <a16:creationId xmlns:a16="http://schemas.microsoft.com/office/drawing/2014/main" id="{5D0A133E-3C80-82DE-77AA-D7286961C845}"/>
              </a:ext>
            </a:extLst>
          </p:cNvPr>
          <p:cNvSpPr txBox="1"/>
          <p:nvPr/>
        </p:nvSpPr>
        <p:spPr>
          <a:xfrm>
            <a:off x="978908" y="4105754"/>
            <a:ext cx="4323215" cy="461665"/>
          </a:xfrm>
          <a:prstGeom prst="rect">
            <a:avLst/>
          </a:prstGeom>
          <a:noFill/>
        </p:spPr>
        <p:txBody>
          <a:bodyPr wrap="square" rtlCol="0">
            <a:spAutoFit/>
          </a:bodyPr>
          <a:lstStyle/>
          <a:p>
            <a:r>
              <a:rPr lang="en-US" altLang="ja-JP" sz="2400" dirty="0"/>
              <a:t>S</a:t>
            </a:r>
            <a:r>
              <a:rPr kumimoji="1" lang="en-US" altLang="ja-JP" sz="2400" dirty="0"/>
              <a:t>ize : 50 mm ×</a:t>
            </a:r>
            <a:r>
              <a:rPr lang="en-US" altLang="ja-JP" sz="2400" dirty="0"/>
              <a:t> </a:t>
            </a:r>
            <a:r>
              <a:rPr kumimoji="1" lang="en-US" altLang="ja-JP" sz="2400" dirty="0"/>
              <a:t>60 mm  </a:t>
            </a:r>
          </a:p>
        </p:txBody>
      </p:sp>
      <p:sp>
        <p:nvSpPr>
          <p:cNvPr id="30" name="テキスト ボックス 29">
            <a:extLst>
              <a:ext uri="{FF2B5EF4-FFF2-40B4-BE49-F238E27FC236}">
                <a16:creationId xmlns:a16="http://schemas.microsoft.com/office/drawing/2014/main" id="{8AD6C3C4-2278-9076-0C86-BBC76808CA4F}"/>
              </a:ext>
            </a:extLst>
          </p:cNvPr>
          <p:cNvSpPr txBox="1"/>
          <p:nvPr/>
        </p:nvSpPr>
        <p:spPr>
          <a:xfrm>
            <a:off x="978908" y="4841625"/>
            <a:ext cx="5108568" cy="769441"/>
          </a:xfrm>
          <a:prstGeom prst="rect">
            <a:avLst/>
          </a:prstGeom>
          <a:noFill/>
        </p:spPr>
        <p:txBody>
          <a:bodyPr wrap="square" rtlCol="0">
            <a:spAutoFit/>
          </a:bodyPr>
          <a:lstStyle/>
          <a:p>
            <a:r>
              <a:rPr lang="en" altLang="ja-JP" sz="2400" dirty="0"/>
              <a:t>Location </a:t>
            </a:r>
            <a:r>
              <a:rPr lang="en" altLang="ja-JP" sz="2400" b="1" dirty="0"/>
              <a:t>:</a:t>
            </a:r>
            <a:r>
              <a:rPr lang="en" altLang="ja-JP" sz="2400" dirty="0"/>
              <a:t> </a:t>
            </a:r>
            <a:r>
              <a:rPr lang="en" altLang="ja-JP" sz="2000" dirty="0"/>
              <a:t>On the outer surface of the vacuum chamber (20 mm SUS wall), </a:t>
            </a:r>
            <a:r>
              <a:rPr lang="ja-JP" altLang="en-US" sz="2000" dirty="0"/>
              <a:t>　</a:t>
            </a:r>
            <a:r>
              <a:rPr lang="en" altLang="ja-JP" sz="2000" dirty="0"/>
              <a:t>positioned at 0°</a:t>
            </a:r>
            <a:endParaRPr lang="en" altLang="ja-JP" sz="2400" dirty="0"/>
          </a:p>
        </p:txBody>
      </p:sp>
      <p:sp>
        <p:nvSpPr>
          <p:cNvPr id="37" name="テキスト ボックス 36">
            <a:extLst>
              <a:ext uri="{FF2B5EF4-FFF2-40B4-BE49-F238E27FC236}">
                <a16:creationId xmlns:a16="http://schemas.microsoft.com/office/drawing/2014/main" id="{0ACDD9A6-9668-2373-40EB-E7336055298C}"/>
              </a:ext>
            </a:extLst>
          </p:cNvPr>
          <p:cNvSpPr txBox="1"/>
          <p:nvPr/>
        </p:nvSpPr>
        <p:spPr>
          <a:xfrm>
            <a:off x="978908" y="5901454"/>
            <a:ext cx="4345292" cy="461665"/>
          </a:xfrm>
          <a:prstGeom prst="rect">
            <a:avLst/>
          </a:prstGeom>
          <a:noFill/>
        </p:spPr>
        <p:txBody>
          <a:bodyPr wrap="none" rtlCol="0">
            <a:spAutoFit/>
          </a:bodyPr>
          <a:lstStyle/>
          <a:p>
            <a:r>
              <a:rPr lang="en-US" altLang="ja-JP" sz="2400" dirty="0"/>
              <a:t>Distance from target : 1023.9 mm</a:t>
            </a:r>
            <a:endParaRPr kumimoji="1" lang="ja-JP" altLang="en-US" sz="2400"/>
          </a:p>
        </p:txBody>
      </p:sp>
      <p:sp>
        <p:nvSpPr>
          <p:cNvPr id="39" name="テキスト ボックス 38">
            <a:extLst>
              <a:ext uri="{FF2B5EF4-FFF2-40B4-BE49-F238E27FC236}">
                <a16:creationId xmlns:a16="http://schemas.microsoft.com/office/drawing/2014/main" id="{07C7F2FA-EE86-0CCB-90A8-9E70CD5C05C3}"/>
              </a:ext>
            </a:extLst>
          </p:cNvPr>
          <p:cNvSpPr txBox="1"/>
          <p:nvPr/>
        </p:nvSpPr>
        <p:spPr>
          <a:xfrm>
            <a:off x="402891" y="1120110"/>
            <a:ext cx="2815194" cy="523220"/>
          </a:xfrm>
          <a:prstGeom prst="rect">
            <a:avLst/>
          </a:prstGeom>
          <a:noFill/>
        </p:spPr>
        <p:txBody>
          <a:bodyPr wrap="none" rtlCol="0">
            <a:spAutoFit/>
          </a:bodyPr>
          <a:lstStyle/>
          <a:p>
            <a:r>
              <a:rPr lang="en-US" altLang="ja-JP" sz="2800" dirty="0"/>
              <a:t>Laser shot : 1 shot</a:t>
            </a:r>
            <a:endParaRPr kumimoji="1" lang="ja-JP" altLang="en-US" sz="2800"/>
          </a:p>
        </p:txBody>
      </p:sp>
      <p:pic>
        <p:nvPicPr>
          <p:cNvPr id="45" name="図 44">
            <a:extLst>
              <a:ext uri="{FF2B5EF4-FFF2-40B4-BE49-F238E27FC236}">
                <a16:creationId xmlns:a16="http://schemas.microsoft.com/office/drawing/2014/main" id="{87655202-00F8-F935-247F-4C9DFF940D6F}"/>
              </a:ext>
            </a:extLst>
          </p:cNvPr>
          <p:cNvPicPr>
            <a:picLocks noChangeAspect="1"/>
          </p:cNvPicPr>
          <p:nvPr/>
        </p:nvPicPr>
        <p:blipFill>
          <a:blip r:embed="rId3">
            <a:extLst>
              <a:ext uri="{28A0092B-C50C-407E-A947-70E740481C1C}">
                <a14:useLocalDpi xmlns:a14="http://schemas.microsoft.com/office/drawing/2010/main" val="0"/>
              </a:ext>
            </a:extLst>
          </a:blip>
          <a:srcRect l="201" t="552" r="20975" b="-552"/>
          <a:stretch>
            <a:fillRect/>
          </a:stretch>
        </p:blipFill>
        <p:spPr>
          <a:xfrm>
            <a:off x="5026614" y="1259291"/>
            <a:ext cx="3880069" cy="3071591"/>
          </a:xfrm>
          <a:prstGeom prst="rect">
            <a:avLst/>
          </a:prstGeom>
        </p:spPr>
      </p:pic>
      <p:sp>
        <p:nvSpPr>
          <p:cNvPr id="46" name="テキスト ボックス 45">
            <a:extLst>
              <a:ext uri="{FF2B5EF4-FFF2-40B4-BE49-F238E27FC236}">
                <a16:creationId xmlns:a16="http://schemas.microsoft.com/office/drawing/2014/main" id="{9C8E8E09-127C-C7A3-2F5F-E5F1ED9CD681}"/>
              </a:ext>
            </a:extLst>
          </p:cNvPr>
          <p:cNvSpPr txBox="1"/>
          <p:nvPr/>
        </p:nvSpPr>
        <p:spPr>
          <a:xfrm>
            <a:off x="402891" y="2817865"/>
            <a:ext cx="4288290" cy="523220"/>
          </a:xfrm>
          <a:prstGeom prst="rect">
            <a:avLst/>
          </a:prstGeom>
          <a:noFill/>
        </p:spPr>
        <p:txBody>
          <a:bodyPr wrap="none" rtlCol="0">
            <a:spAutoFit/>
          </a:bodyPr>
          <a:lstStyle/>
          <a:p>
            <a:r>
              <a:rPr kumimoji="1" lang="en-US" altLang="ja-JP" sz="2800" b="1" dirty="0"/>
              <a:t>Detector : Emulsion Stack </a:t>
            </a:r>
            <a:endParaRPr kumimoji="1" lang="ja-JP" altLang="en-US" sz="2800" b="1"/>
          </a:p>
        </p:txBody>
      </p:sp>
      <p:pic>
        <p:nvPicPr>
          <p:cNvPr id="48" name="図 47" descr="飛行機のエンジン&#10;&#10;AI 生成コンテンツは誤りを含む可能性があります。">
            <a:extLst>
              <a:ext uri="{FF2B5EF4-FFF2-40B4-BE49-F238E27FC236}">
                <a16:creationId xmlns:a16="http://schemas.microsoft.com/office/drawing/2014/main" id="{65064374-0F6E-208A-67B8-076ABB5E33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9873" y="4540668"/>
            <a:ext cx="5345404" cy="2206457"/>
          </a:xfrm>
          <a:prstGeom prst="rect">
            <a:avLst/>
          </a:prstGeom>
        </p:spPr>
      </p:pic>
      <p:sp>
        <p:nvSpPr>
          <p:cNvPr id="49" name="テキスト ボックス 48">
            <a:extLst>
              <a:ext uri="{FF2B5EF4-FFF2-40B4-BE49-F238E27FC236}">
                <a16:creationId xmlns:a16="http://schemas.microsoft.com/office/drawing/2014/main" id="{04B21C03-6D66-87DA-EC42-F69FCD9177F4}"/>
              </a:ext>
            </a:extLst>
          </p:cNvPr>
          <p:cNvSpPr txBox="1"/>
          <p:nvPr/>
        </p:nvSpPr>
        <p:spPr>
          <a:xfrm>
            <a:off x="402891" y="1890317"/>
            <a:ext cx="2542619" cy="523220"/>
          </a:xfrm>
          <a:prstGeom prst="rect">
            <a:avLst/>
          </a:prstGeom>
          <a:noFill/>
        </p:spPr>
        <p:txBody>
          <a:bodyPr wrap="none" rtlCol="0">
            <a:spAutoFit/>
          </a:bodyPr>
          <a:lstStyle/>
          <a:p>
            <a:r>
              <a:rPr kumimoji="1" lang="en-US" altLang="ja-JP" sz="2800" dirty="0"/>
              <a:t>Target :</a:t>
            </a:r>
            <a:r>
              <a:rPr kumimoji="1" lang="ja-JP" altLang="en-US" sz="2800"/>
              <a:t> </a:t>
            </a:r>
            <a:r>
              <a:rPr kumimoji="1" lang="en-US" altLang="ja-JP" sz="2800" dirty="0"/>
              <a:t>Ag 5µm</a:t>
            </a:r>
            <a:endParaRPr kumimoji="1" lang="ja-JP" altLang="en-US" sz="2800"/>
          </a:p>
        </p:txBody>
      </p:sp>
      <p:sp>
        <p:nvSpPr>
          <p:cNvPr id="52" name="テキスト ボックス 51">
            <a:extLst>
              <a:ext uri="{FF2B5EF4-FFF2-40B4-BE49-F238E27FC236}">
                <a16:creationId xmlns:a16="http://schemas.microsoft.com/office/drawing/2014/main" id="{8D70C1CD-5180-23EB-0FF1-46B2E1E5AEC7}"/>
              </a:ext>
            </a:extLst>
          </p:cNvPr>
          <p:cNvSpPr txBox="1"/>
          <p:nvPr/>
        </p:nvSpPr>
        <p:spPr>
          <a:xfrm>
            <a:off x="1330959" y="3286083"/>
            <a:ext cx="3898824" cy="461665"/>
          </a:xfrm>
          <a:prstGeom prst="rect">
            <a:avLst/>
          </a:prstGeom>
          <a:noFill/>
        </p:spPr>
        <p:txBody>
          <a:bodyPr wrap="none" rtlCol="0">
            <a:spAutoFit/>
          </a:bodyPr>
          <a:lstStyle/>
          <a:p>
            <a:r>
              <a:rPr lang="en-US" altLang="ja-JP" sz="2400" dirty="0"/>
              <a:t>30 layers</a:t>
            </a:r>
            <a:r>
              <a:rPr lang="ja-JP" altLang="en-US" sz="2400"/>
              <a:t>＋</a:t>
            </a:r>
            <a:r>
              <a:rPr lang="en-US" altLang="ja-JP" sz="2400" u="sng" dirty="0"/>
              <a:t>2 Changeable Seat</a:t>
            </a:r>
            <a:endParaRPr lang="ja-JP" altLang="en-US" sz="2400" u="sng"/>
          </a:p>
        </p:txBody>
      </p:sp>
      <p:sp>
        <p:nvSpPr>
          <p:cNvPr id="53" name="テキスト ボックス 52">
            <a:extLst>
              <a:ext uri="{FF2B5EF4-FFF2-40B4-BE49-F238E27FC236}">
                <a16:creationId xmlns:a16="http://schemas.microsoft.com/office/drawing/2014/main" id="{829B73A2-30AC-3993-6904-7621746C7256}"/>
              </a:ext>
            </a:extLst>
          </p:cNvPr>
          <p:cNvSpPr txBox="1"/>
          <p:nvPr/>
        </p:nvSpPr>
        <p:spPr>
          <a:xfrm>
            <a:off x="2953038" y="3711302"/>
            <a:ext cx="2525050" cy="369332"/>
          </a:xfrm>
          <a:prstGeom prst="rect">
            <a:avLst/>
          </a:prstGeom>
          <a:noFill/>
        </p:spPr>
        <p:txBody>
          <a:bodyPr wrap="none" rtlCol="0">
            <a:spAutoFit/>
          </a:bodyPr>
          <a:lstStyle/>
          <a:p>
            <a:r>
              <a:rPr kumimoji="1" lang="en-US" altLang="ja-JP" dirty="0"/>
              <a:t>Put only experiment time</a:t>
            </a:r>
            <a:endParaRPr kumimoji="1" lang="ja-JP" altLang="en-US"/>
          </a:p>
        </p:txBody>
      </p:sp>
      <p:grpSp>
        <p:nvGrpSpPr>
          <p:cNvPr id="82" name="グループ化 81">
            <a:extLst>
              <a:ext uri="{FF2B5EF4-FFF2-40B4-BE49-F238E27FC236}">
                <a16:creationId xmlns:a16="http://schemas.microsoft.com/office/drawing/2014/main" id="{5429A1BA-59C6-B98A-860F-FC78B90B10A0}"/>
              </a:ext>
            </a:extLst>
          </p:cNvPr>
          <p:cNvGrpSpPr/>
          <p:nvPr/>
        </p:nvGrpSpPr>
        <p:grpSpPr>
          <a:xfrm>
            <a:off x="9181383" y="1521176"/>
            <a:ext cx="2523632" cy="2402629"/>
            <a:chOff x="9181383" y="1521176"/>
            <a:chExt cx="2523632" cy="2402629"/>
          </a:xfrm>
        </p:grpSpPr>
        <p:grpSp>
          <p:nvGrpSpPr>
            <p:cNvPr id="70" name="グループ化 69">
              <a:extLst>
                <a:ext uri="{FF2B5EF4-FFF2-40B4-BE49-F238E27FC236}">
                  <a16:creationId xmlns:a16="http://schemas.microsoft.com/office/drawing/2014/main" id="{388300B5-0B00-E8B0-8628-44324A287B3D}"/>
                </a:ext>
              </a:extLst>
            </p:cNvPr>
            <p:cNvGrpSpPr/>
            <p:nvPr/>
          </p:nvGrpSpPr>
          <p:grpSpPr>
            <a:xfrm>
              <a:off x="9181383" y="1521176"/>
              <a:ext cx="2131917" cy="1923009"/>
              <a:chOff x="9508622" y="1570446"/>
              <a:chExt cx="2131917" cy="1923009"/>
            </a:xfrm>
          </p:grpSpPr>
          <p:grpSp>
            <p:nvGrpSpPr>
              <p:cNvPr id="50" name="グループ化 49">
                <a:extLst>
                  <a:ext uri="{FF2B5EF4-FFF2-40B4-BE49-F238E27FC236}">
                    <a16:creationId xmlns:a16="http://schemas.microsoft.com/office/drawing/2014/main" id="{E40342DE-1847-6103-8A14-C334F3F80FE7}"/>
                  </a:ext>
                </a:extLst>
              </p:cNvPr>
              <p:cNvGrpSpPr/>
              <p:nvPr/>
            </p:nvGrpSpPr>
            <p:grpSpPr>
              <a:xfrm>
                <a:off x="9508622" y="1921938"/>
                <a:ext cx="415498" cy="750344"/>
                <a:chOff x="8833355" y="8151951"/>
                <a:chExt cx="488437" cy="882064"/>
              </a:xfrm>
            </p:grpSpPr>
            <p:sp>
              <p:nvSpPr>
                <p:cNvPr id="40" name="右矢印 39">
                  <a:extLst>
                    <a:ext uri="{FF2B5EF4-FFF2-40B4-BE49-F238E27FC236}">
                      <a16:creationId xmlns:a16="http://schemas.microsoft.com/office/drawing/2014/main" id="{E820EEC1-D793-4C98-0CD7-928FD58F2316}"/>
                    </a:ext>
                  </a:extLst>
                </p:cNvPr>
                <p:cNvSpPr/>
                <p:nvPr/>
              </p:nvSpPr>
              <p:spPr>
                <a:xfrm>
                  <a:off x="8833355" y="8694660"/>
                  <a:ext cx="488437" cy="339355"/>
                </a:xfrm>
                <a:prstGeom prst="rightArrow">
                  <a:avLst>
                    <a:gd name="adj1" fmla="val 26004"/>
                    <a:gd name="adj2" fmla="val 57199"/>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7952C97B-7197-09BF-40E2-50DDC40CD41D}"/>
                    </a:ext>
                  </a:extLst>
                </p:cNvPr>
                <p:cNvSpPr txBox="1"/>
                <p:nvPr/>
              </p:nvSpPr>
              <p:spPr>
                <a:xfrm>
                  <a:off x="8848281" y="8151951"/>
                  <a:ext cx="377259" cy="542708"/>
                </a:xfrm>
                <a:prstGeom prst="rect">
                  <a:avLst/>
                </a:prstGeom>
                <a:noFill/>
              </p:spPr>
              <p:txBody>
                <a:bodyPr wrap="none" rtlCol="0">
                  <a:spAutoFit/>
                </a:bodyPr>
                <a:lstStyle/>
                <a:p>
                  <a:r>
                    <a:rPr kumimoji="1" lang="en-US" altLang="ja-JP" sz="2400" dirty="0" err="1">
                      <a:latin typeface="+mj-lt"/>
                      <a:ea typeface="MS PGothic" panose="020B0600070205080204" pitchFamily="34" charset="-128"/>
                    </a:rPr>
                    <a:t>γ</a:t>
                  </a:r>
                  <a:endParaRPr kumimoji="1" lang="ja-JP" altLang="en-US" sz="2400">
                    <a:latin typeface="+mj-lt"/>
                    <a:ea typeface="MS PGothic" panose="020B0600070205080204" pitchFamily="34" charset="-128"/>
                  </a:endParaRPr>
                </a:p>
              </p:txBody>
            </p:sp>
          </p:grpSp>
          <p:pic>
            <p:nvPicPr>
              <p:cNvPr id="57" name="図 56">
                <a:extLst>
                  <a:ext uri="{FF2B5EF4-FFF2-40B4-BE49-F238E27FC236}">
                    <a16:creationId xmlns:a16="http://schemas.microsoft.com/office/drawing/2014/main" id="{D4790342-5541-D8A6-42CD-8E3BC658887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0074294" y="1570446"/>
                <a:ext cx="1301226" cy="1915010"/>
              </a:xfrm>
              <a:prstGeom prst="rect">
                <a:avLst/>
              </a:prstGeom>
            </p:spPr>
          </p:pic>
          <p:pic>
            <p:nvPicPr>
              <p:cNvPr id="59" name="図 58">
                <a:extLst>
                  <a:ext uri="{FF2B5EF4-FFF2-40B4-BE49-F238E27FC236}">
                    <a16:creationId xmlns:a16="http://schemas.microsoft.com/office/drawing/2014/main" id="{CC64FD83-F8A3-FD97-C3FB-6C7C8E358903}"/>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1518704" y="1570447"/>
                <a:ext cx="121835" cy="1923008"/>
              </a:xfrm>
              <a:prstGeom prst="rect">
                <a:avLst/>
              </a:prstGeom>
            </p:spPr>
          </p:pic>
        </p:grpSp>
        <p:sp>
          <p:nvSpPr>
            <p:cNvPr id="71" name="右中かっこ 70">
              <a:extLst>
                <a:ext uri="{FF2B5EF4-FFF2-40B4-BE49-F238E27FC236}">
                  <a16:creationId xmlns:a16="http://schemas.microsoft.com/office/drawing/2014/main" id="{233BF39A-D4C1-3444-3ABB-2C01B7476224}"/>
                </a:ext>
              </a:extLst>
            </p:cNvPr>
            <p:cNvSpPr/>
            <p:nvPr/>
          </p:nvSpPr>
          <p:spPr>
            <a:xfrm rot="5400000">
              <a:off x="10334931" y="2841124"/>
              <a:ext cx="125472" cy="1301226"/>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72" name="右中かっこ 71">
              <a:extLst>
                <a:ext uri="{FF2B5EF4-FFF2-40B4-BE49-F238E27FC236}">
                  <a16:creationId xmlns:a16="http://schemas.microsoft.com/office/drawing/2014/main" id="{CC276154-9485-4B68-6D81-DA3F1D68483E}"/>
                </a:ext>
              </a:extLst>
            </p:cNvPr>
            <p:cNvSpPr/>
            <p:nvPr/>
          </p:nvSpPr>
          <p:spPr>
            <a:xfrm rot="5400000">
              <a:off x="11189647" y="3446003"/>
              <a:ext cx="125471" cy="121834"/>
            </a:xfrm>
            <a:prstGeom prst="rightBrace">
              <a:avLst>
                <a:gd name="adj1" fmla="val 19291"/>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73" name="テキスト ボックス 72">
              <a:extLst>
                <a:ext uri="{FF2B5EF4-FFF2-40B4-BE49-F238E27FC236}">
                  <a16:creationId xmlns:a16="http://schemas.microsoft.com/office/drawing/2014/main" id="{965C0EEF-F80C-9B59-D28F-1F4E69547303}"/>
                </a:ext>
              </a:extLst>
            </p:cNvPr>
            <p:cNvSpPr txBox="1"/>
            <p:nvPr/>
          </p:nvSpPr>
          <p:spPr>
            <a:xfrm>
              <a:off x="9885347" y="3540648"/>
              <a:ext cx="1024639" cy="369332"/>
            </a:xfrm>
            <a:prstGeom prst="rect">
              <a:avLst/>
            </a:prstGeom>
            <a:noFill/>
          </p:spPr>
          <p:txBody>
            <a:bodyPr wrap="none" rtlCol="0">
              <a:spAutoFit/>
            </a:bodyPr>
            <a:lstStyle/>
            <a:p>
              <a:r>
                <a:rPr lang="en-US" altLang="ja-JP" dirty="0"/>
                <a:t>30 layers</a:t>
              </a:r>
              <a:endParaRPr kumimoji="1" lang="ja-JP" altLang="en-US"/>
            </a:p>
          </p:txBody>
        </p:sp>
        <p:sp>
          <p:nvSpPr>
            <p:cNvPr id="74" name="テキスト ボックス 73">
              <a:extLst>
                <a:ext uri="{FF2B5EF4-FFF2-40B4-BE49-F238E27FC236}">
                  <a16:creationId xmlns:a16="http://schemas.microsoft.com/office/drawing/2014/main" id="{09124A1B-7916-4078-009B-A3B6A1A1D35F}"/>
                </a:ext>
              </a:extLst>
            </p:cNvPr>
            <p:cNvSpPr txBox="1"/>
            <p:nvPr/>
          </p:nvSpPr>
          <p:spPr>
            <a:xfrm>
              <a:off x="10921584" y="3554473"/>
              <a:ext cx="783431" cy="369332"/>
            </a:xfrm>
            <a:prstGeom prst="rect">
              <a:avLst/>
            </a:prstGeom>
            <a:noFill/>
          </p:spPr>
          <p:txBody>
            <a:bodyPr wrap="square" rtlCol="0">
              <a:spAutoFit/>
            </a:bodyPr>
            <a:lstStyle/>
            <a:p>
              <a:r>
                <a:rPr kumimoji="1" lang="en-US" altLang="ja-JP" dirty="0"/>
                <a:t>2 CSs</a:t>
              </a:r>
              <a:endParaRPr kumimoji="1" lang="ja-JP" altLang="en-US"/>
            </a:p>
          </p:txBody>
        </p:sp>
      </p:grpSp>
      <p:cxnSp>
        <p:nvCxnSpPr>
          <p:cNvPr id="76" name="直線コネクタ 75">
            <a:extLst>
              <a:ext uri="{FF2B5EF4-FFF2-40B4-BE49-F238E27FC236}">
                <a16:creationId xmlns:a16="http://schemas.microsoft.com/office/drawing/2014/main" id="{D0FFFDFA-0436-4459-5A38-3BC8EA1E9AE7}"/>
              </a:ext>
            </a:extLst>
          </p:cNvPr>
          <p:cNvCxnSpPr>
            <a:cxnSpLocks/>
          </p:cNvCxnSpPr>
          <p:nvPr/>
        </p:nvCxnSpPr>
        <p:spPr>
          <a:xfrm flipH="1">
            <a:off x="8415128" y="3079475"/>
            <a:ext cx="1243884" cy="345752"/>
          </a:xfrm>
          <a:prstGeom prst="line">
            <a:avLst/>
          </a:prstGeom>
          <a:ln w="1905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84" name="直線コネクタ 83">
            <a:extLst>
              <a:ext uri="{FF2B5EF4-FFF2-40B4-BE49-F238E27FC236}">
                <a16:creationId xmlns:a16="http://schemas.microsoft.com/office/drawing/2014/main" id="{F32008CA-7B94-F712-D3CB-D305C8D2785D}"/>
              </a:ext>
            </a:extLst>
          </p:cNvPr>
          <p:cNvCxnSpPr>
            <a:cxnSpLocks/>
          </p:cNvCxnSpPr>
          <p:nvPr/>
        </p:nvCxnSpPr>
        <p:spPr>
          <a:xfrm>
            <a:off x="4001549" y="3657600"/>
            <a:ext cx="0" cy="15240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9911661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standard">
      <a:majorFont>
        <a:latin typeface="Times New Roman"/>
        <a:ea typeface="Meiryo UI"/>
        <a:cs typeface=""/>
      </a:majorFont>
      <a:minorFont>
        <a:latin typeface="Times New Roman"/>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30910</TotalTime>
  <Words>5295</Words>
  <Application>Microsoft Macintosh PowerPoint</Application>
  <PresentationFormat>ワイド画面</PresentationFormat>
  <Paragraphs>593</Paragraphs>
  <Slides>36</Slides>
  <Notes>27</Notes>
  <HiddenSlides>1</HiddenSlides>
  <MMClips>1</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36</vt:i4>
      </vt:variant>
    </vt:vector>
  </HeadingPairs>
  <TitlesOfParts>
    <vt:vector size="46" baseType="lpstr">
      <vt:lpstr>ElsevierGulliver</vt:lpstr>
      <vt:lpstr>ElsevierSans</vt:lpstr>
      <vt:lpstr>Meiryo UI</vt:lpstr>
      <vt:lpstr>MS PGothic</vt:lpstr>
      <vt:lpstr>游ゴシック</vt:lpstr>
      <vt:lpstr>Arial</vt:lpstr>
      <vt:lpstr>Cambria Math</vt:lpstr>
      <vt:lpstr>Times New Roman</vt:lpstr>
      <vt:lpstr>Wingdings</vt:lpstr>
      <vt:lpstr>Office テーマ</vt:lpstr>
      <vt:lpstr>Detection of γ-ray from laser plasma  using nuclear emulsion</vt:lpstr>
      <vt:lpstr>Outline</vt:lpstr>
      <vt:lpstr>Introduction(1/4)：Reactions in plasma induced by high-intensity lasers</vt:lpstr>
      <vt:lpstr>PowerPoint プレゼンテーション</vt:lpstr>
      <vt:lpstr>Introduction(3/4) ：Our Goal</vt:lpstr>
      <vt:lpstr>Introduction(4/4) ：Challenges, Our approach</vt:lpstr>
      <vt:lpstr>Experiment (1/2): Facility</vt:lpstr>
      <vt:lpstr>Experiment (1/2): Facility</vt:lpstr>
      <vt:lpstr>Experiment (2/2): Setup</vt:lpstr>
      <vt:lpstr>Detector Details : What is Nuclear Emulsion？</vt:lpstr>
      <vt:lpstr>Analysis(1/4): Event selection</vt:lpstr>
      <vt:lpstr>Analysis(2/4): Result (Angle)</vt:lpstr>
      <vt:lpstr>Analysis(2/4): Result (Momentum)</vt:lpstr>
      <vt:lpstr>Analysis(3/4): BG fit &amp; true event calculation</vt:lpstr>
      <vt:lpstr>Analysis(4/4): Flux calculation</vt:lpstr>
      <vt:lpstr>Summary , Future Works</vt:lpstr>
      <vt:lpstr>Detector Details (2/2)：How to get particle tracks</vt:lpstr>
      <vt:lpstr>Experiment in 2021</vt:lpstr>
      <vt:lpstr>Analysis(2/4): Result (Energy)</vt:lpstr>
      <vt:lpstr>キャリブレーション実験(3/4)：角度ずれを利用した運動量計算</vt:lpstr>
      <vt:lpstr>PowerPoint プレゼンテーション</vt:lpstr>
      <vt:lpstr>キャリブレーション実験(1/4)：実験セットアップ</vt:lpstr>
      <vt:lpstr>キャリブレーション実験(2/4)：Calculate efficiency</vt:lpstr>
      <vt:lpstr>キャリブレーション実験(3/4)：角度ずれを利用した運動量計算</vt:lpstr>
      <vt:lpstr>キャリブレーション実験(4/4)：角度ずれを利用した運動量計算</vt:lpstr>
      <vt:lpstr>Calibration experiment</vt:lpstr>
      <vt:lpstr>Calculate efficiency</vt:lpstr>
      <vt:lpstr>Abstract</vt:lpstr>
      <vt:lpstr>Abstract</vt:lpstr>
      <vt:lpstr>Why detection of γ-ray from laser plasma?</vt:lpstr>
      <vt:lpstr>Why use nuclear emulsion?</vt:lpstr>
      <vt:lpstr>What is nuclear emulsion?</vt:lpstr>
      <vt:lpstr>Emulsion scan in</vt:lpstr>
      <vt:lpstr>Emulsion scan in</vt:lpstr>
      <vt:lpstr>Summary, Future works</vt:lpstr>
      <vt:lpstr>laser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Hori Toma</dc:creator>
  <cp:lastModifiedBy>Hori Toma</cp:lastModifiedBy>
  <cp:revision>32</cp:revision>
  <cp:lastPrinted>2025-05-29T05:33:50Z</cp:lastPrinted>
  <dcterms:created xsi:type="dcterms:W3CDTF">2025-04-16T05:10:17Z</dcterms:created>
  <dcterms:modified xsi:type="dcterms:W3CDTF">2026-05-18T07:33:44Z</dcterms:modified>
</cp:coreProperties>
</file>