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6" r:id="rId2"/>
    <p:sldId id="308" r:id="rId3"/>
    <p:sldId id="314" r:id="rId4"/>
    <p:sldId id="341" r:id="rId5"/>
    <p:sldId id="334" r:id="rId6"/>
    <p:sldId id="315" r:id="rId7"/>
    <p:sldId id="338" r:id="rId8"/>
    <p:sldId id="319" r:id="rId9"/>
    <p:sldId id="340" r:id="rId10"/>
    <p:sldId id="317" r:id="rId11"/>
    <p:sldId id="320" r:id="rId12"/>
    <p:sldId id="326" r:id="rId13"/>
    <p:sldId id="343" r:id="rId14"/>
    <p:sldId id="325" r:id="rId15"/>
    <p:sldId id="324" r:id="rId16"/>
  </p:sldIdLst>
  <p:sldSz cx="12193588" cy="6858000"/>
  <p:notesSz cx="6858000" cy="9144000"/>
  <p:embeddedFontLst>
    <p:embeddedFont>
      <p:font typeface="Cambria Math" panose="02040503050406030204" pitchFamily="18" charset="0"/>
      <p:regular r:id="rId18"/>
    </p:embeddedFont>
    <p:embeddedFont>
      <p:font typeface="Constantia" panose="02030602050306030303" pitchFamily="18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6096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4815" algn="l" defTabSz="6096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9630" algn="l" defTabSz="6096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14446" algn="l" defTabSz="6096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19261" algn="l" defTabSz="6096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24076" algn="l" defTabSz="6096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28891" algn="l" defTabSz="6096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33707" algn="l" defTabSz="6096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38522" algn="l" defTabSz="6096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0" userDrawn="1">
          <p15:clr>
            <a:srgbClr val="A4A3A4"/>
          </p15:clr>
        </p15:guide>
        <p15:guide id="2" pos="19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8575"/>
    <a:srgbClr val="FFD8DC"/>
    <a:srgbClr val="FAF7F1"/>
    <a:srgbClr val="097B39"/>
    <a:srgbClr val="00BCA6"/>
    <a:srgbClr val="A5300F"/>
    <a:srgbClr val="434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13" autoAdjust="0"/>
    <p:restoredTop sz="88169" autoAdjust="0"/>
  </p:normalViewPr>
  <p:slideViewPr>
    <p:cSldViewPr>
      <p:cViewPr varScale="1">
        <p:scale>
          <a:sx n="92" d="100"/>
          <a:sy n="92" d="100"/>
        </p:scale>
        <p:origin x="176" y="200"/>
      </p:cViewPr>
      <p:guideLst>
        <p:guide orient="horz" pos="1440"/>
        <p:guide pos="19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668721-3FB3-4941-95AD-564AB2387C62}" type="datetimeFigureOut">
              <a:rPr lang="it-IT" smtClean="0"/>
              <a:t>22/05/26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A2C36-B840-8944-BD04-13E769E6D3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220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63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304815" algn="l" defTabSz="60963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609630" algn="l" defTabSz="60963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914446" algn="l" defTabSz="60963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219261" algn="l" defTabSz="60963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524076" algn="l" defTabSz="60963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828891" algn="l" defTabSz="60963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133707" algn="l" defTabSz="60963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438522" algn="l" defTabSz="60963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800" dirty="0">
                <a:effectLst/>
                <a:latin typeface="Constantia" panose="02030602050306030303" pitchFamily="18" charset="0"/>
              </a:rPr>
              <a:t>Reaction rates </a:t>
            </a:r>
            <a:r>
              <a:rPr lang="it-IT" sz="800" dirty="0" err="1">
                <a:effectLst/>
                <a:latin typeface="Constantia" panose="02030602050306030303" pitchFamily="18" charset="0"/>
              </a:rPr>
              <a:t>at</a:t>
            </a:r>
            <a:r>
              <a:rPr lang="it-IT" sz="800" dirty="0">
                <a:effectLst/>
                <a:latin typeface="Constantia" panose="02030602050306030303" pitchFamily="18" charset="0"/>
              </a:rPr>
              <a:t> stellar </a:t>
            </a:r>
            <a:r>
              <a:rPr lang="it-IT" sz="800" dirty="0" err="1">
                <a:effectLst/>
                <a:latin typeface="Constantia" panose="02030602050306030303" pitchFamily="18" charset="0"/>
              </a:rPr>
              <a:t>temperatures</a:t>
            </a:r>
            <a:r>
              <a:rPr lang="it-IT" sz="800" dirty="0">
                <a:effectLst/>
                <a:latin typeface="Constantia" panose="02030602050306030303" pitchFamily="18" charset="0"/>
              </a:rPr>
              <a:t> are </a:t>
            </a:r>
            <a:r>
              <a:rPr lang="it-IT" sz="800" dirty="0" err="1">
                <a:effectLst/>
                <a:latin typeface="Constantia" panose="02030602050306030303" pitchFamily="18" charset="0"/>
              </a:rPr>
              <a:t>necessary</a:t>
            </a:r>
            <a:r>
              <a:rPr lang="it-IT" sz="800" dirty="0">
                <a:effectLst/>
                <a:latin typeface="Constantia" panose="02030602050306030303" pitchFamily="18" charset="0"/>
              </a:rPr>
              <a:t> for a complete picture of stellar </a:t>
            </a:r>
            <a:r>
              <a:rPr lang="it-IT" sz="800" dirty="0" err="1">
                <a:effectLst/>
                <a:latin typeface="Constantia" panose="02030602050306030303" pitchFamily="18" charset="0"/>
              </a:rPr>
              <a:t>evolution</a:t>
            </a:r>
            <a:endParaRPr lang="it-IT" sz="800" dirty="0">
              <a:latin typeface="Constantia" panose="02030602050306030303" pitchFamily="18" charset="0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6A2C36-B840-8944-BD04-13E769E6D3F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5877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9C93F9-EEDD-3E16-85E0-C0ED39B19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47CD841-00B7-BAF1-3EC7-3DE24AFCBD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F5969AE-6FE5-9E81-7F91-4349A68A3C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The description of deep sub-barrier resonances is challenging and demanding</a:t>
            </a:r>
            <a:endParaRPr lang="it-IT" sz="800" dirty="0">
              <a:solidFill>
                <a:srgbClr val="000000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The primary reaction channels involve the rearrangement of many nucleons and the strong channel coupling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Nuclear models usually adopt phenomenological potentials to mimic such complex reaction dynamics. </a:t>
            </a:r>
            <a:endParaRPr lang="it-IT" sz="800" dirty="0">
              <a:solidFill>
                <a:srgbClr val="000000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800" dirty="0">
              <a:solidFill>
                <a:srgbClr val="000000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E6F5371-040C-1FDB-29C5-277A485B69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6A2C36-B840-8944-BD04-13E769E6D3F6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3128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77C2E-7E29-78D1-10E6-8596018D7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906CE11-76CC-5E1F-F1AF-AE698911F3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A5FC65E-1784-AF68-5324-2F63AC3DBF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800" i="1" dirty="0" err="1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Energetics</a:t>
            </a:r>
            <a:r>
              <a:rPr lang="it-IT" sz="800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are </a:t>
            </a:r>
            <a:r>
              <a:rPr lang="it-IT" sz="800" dirty="0" err="1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crucial</a:t>
            </a:r>
            <a:r>
              <a:rPr lang="it-IT" sz="800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</a:t>
            </a:r>
            <a:r>
              <a:rPr lang="it-IT" sz="800" dirty="0" err="1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driving</a:t>
            </a:r>
            <a:r>
              <a:rPr lang="it-IT" sz="800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the system </a:t>
            </a:r>
            <a:r>
              <a:rPr lang="it-IT" sz="800" dirty="0" err="1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towards</a:t>
            </a:r>
            <a:r>
              <a:rPr lang="it-IT" sz="800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 </a:t>
            </a:r>
            <a:r>
              <a:rPr lang="it-IT" sz="800" dirty="0" err="1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particular</a:t>
            </a:r>
            <a:r>
              <a:rPr lang="it-IT" sz="800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cluster </a:t>
            </a:r>
            <a:r>
              <a:rPr lang="it-IT" sz="800" dirty="0" err="1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configuration</a:t>
            </a:r>
            <a:r>
              <a:rPr lang="it-IT" sz="800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 Ikeda </a:t>
            </a:r>
            <a:r>
              <a:rPr lang="it-IT" sz="800" dirty="0" err="1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diagrams</a:t>
            </a:r>
            <a:r>
              <a:rPr lang="it-IT" sz="800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</a:t>
            </a:r>
            <a:r>
              <a:rPr lang="it-IT" sz="800" b="1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1968</a:t>
            </a:r>
            <a:r>
              <a:rPr lang="it-IT" sz="800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  clusters are </a:t>
            </a:r>
            <a:r>
              <a:rPr lang="it-IT" sz="800" dirty="0" err="1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expected</a:t>
            </a:r>
            <a:r>
              <a:rPr lang="it-IT" sz="800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to emerge close or </a:t>
            </a:r>
            <a:r>
              <a:rPr lang="it-IT" sz="800" dirty="0" err="1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slightly</a:t>
            </a:r>
            <a:r>
              <a:rPr lang="it-IT" sz="800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it-IT" sz="800" dirty="0" err="1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below</a:t>
            </a:r>
            <a:r>
              <a:rPr lang="it-IT" sz="800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the cluster </a:t>
            </a:r>
            <a:r>
              <a:rPr lang="it-IT" sz="800" dirty="0" err="1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separation</a:t>
            </a:r>
            <a:r>
              <a:rPr lang="it-IT" sz="800" dirty="0">
                <a:solidFill>
                  <a:srgbClr val="0070C0"/>
                </a:solidFill>
                <a:latin typeface="Constantia" panose="02030602050306030303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energy.</a:t>
            </a:r>
            <a:endParaRPr lang="en-US" sz="800" dirty="0">
              <a:solidFill>
                <a:srgbClr val="0070C0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800" dirty="0">
              <a:solidFill>
                <a:srgbClr val="000000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65D4FCB-755B-99E9-BD14-956F010D51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6A2C36-B840-8944-BD04-13E769E6D3F6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7463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60" y="1420283"/>
            <a:ext cx="5182275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519" y="2590800"/>
            <a:ext cx="4267756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January 27th, 2026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Federica Ercolano, Ph.D Workshop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January 27th, 2026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Federica Ercolano, Ph.D Workshop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20175" y="183092"/>
            <a:ext cx="1371779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40" y="183092"/>
            <a:ext cx="4013723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January 27th, 2026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Federica Ercolano, Ph.D Workshop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January 27th, 2026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Federica Ercolano, Ph.D Workshop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605" y="2937934"/>
            <a:ext cx="5182275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605" y="1937809"/>
            <a:ext cx="5182275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January 27th, 2026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Federica Ercolano, Ph.D Workshop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40" y="1066800"/>
            <a:ext cx="2692751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9203" y="1066800"/>
            <a:ext cx="2692751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January 27th, 2026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Federica Ercolano, Ph.D Workshop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40" y="1023409"/>
            <a:ext cx="269380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40" y="1449917"/>
            <a:ext cx="269380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7087" y="1023409"/>
            <a:ext cx="2694868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7087" y="1449917"/>
            <a:ext cx="2694868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January 27th, 2026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Federica Ercolano, Ph.D Workshop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January 27th, 2026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Federica Ercolano, Ph.D Workshop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January 27th, 2026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Federica Ercolano, Ph.D Workshop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40" y="182033"/>
            <a:ext cx="2005803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677" y="182034"/>
            <a:ext cx="3408277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40" y="956734"/>
            <a:ext cx="2005803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January 27th, 2026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Federica Ercolano, Ph.D Workshop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014" y="3200400"/>
            <a:ext cx="3658076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5014" y="408517"/>
            <a:ext cx="3658076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5014" y="3578225"/>
            <a:ext cx="3658076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January 27th, 2026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Federica Ercolano, Ph.D Workshop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40" y="183092"/>
            <a:ext cx="5487115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40" y="1066800"/>
            <a:ext cx="5487115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40" y="4237567"/>
            <a:ext cx="1422585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January 27th, 2026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3072" y="4237567"/>
            <a:ext cx="1930651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Federica Ercolano, Ph.D Workshop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9369" y="4237567"/>
            <a:ext cx="1422585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10" Type="http://schemas.openxmlformats.org/officeDocument/2006/relationships/image" Target="../media/image5.png"/><Relationship Id="rId9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0.png"/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3" Type="http://schemas.openxmlformats.org/officeDocument/2006/relationships/image" Target="../media/image530.png"/><Relationship Id="rId21" Type="http://schemas.openxmlformats.org/officeDocument/2006/relationships/image" Target="../media/image69.png"/><Relationship Id="rId7" Type="http://schemas.openxmlformats.org/officeDocument/2006/relationships/image" Target="../media/image450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" Type="http://schemas.openxmlformats.org/officeDocument/2006/relationships/image" Target="../media/image55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0.png"/><Relationship Id="rId11" Type="http://schemas.openxmlformats.org/officeDocument/2006/relationships/image" Target="../media/image590.png"/><Relationship Id="rId5" Type="http://schemas.openxmlformats.org/officeDocument/2006/relationships/image" Target="../media/image57.png"/><Relationship Id="rId15" Type="http://schemas.openxmlformats.org/officeDocument/2006/relationships/image" Target="../media/image63.png"/><Relationship Id="rId10" Type="http://schemas.openxmlformats.org/officeDocument/2006/relationships/image" Target="../media/image580.png"/><Relationship Id="rId19" Type="http://schemas.openxmlformats.org/officeDocument/2006/relationships/image" Target="../media/image67.png"/><Relationship Id="rId4" Type="http://schemas.openxmlformats.org/officeDocument/2006/relationships/image" Target="../media/image56.png"/><Relationship Id="rId9" Type="http://schemas.openxmlformats.org/officeDocument/2006/relationships/image" Target="../media/image570.png"/><Relationship Id="rId14" Type="http://schemas.openxmlformats.org/officeDocument/2006/relationships/image" Target="../media/image62.png"/><Relationship Id="rId22" Type="http://schemas.openxmlformats.org/officeDocument/2006/relationships/image" Target="../media/image60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1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28.png"/><Relationship Id="rId7" Type="http://schemas.openxmlformats.org/officeDocument/2006/relationships/image" Target="../media/image24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00.png"/><Relationship Id="rId10" Type="http://schemas.openxmlformats.org/officeDocument/2006/relationships/image" Target="../media/image290.png"/><Relationship Id="rId4" Type="http://schemas.openxmlformats.org/officeDocument/2006/relationships/image" Target="../media/image29.png"/><Relationship Id="rId9" Type="http://schemas.openxmlformats.org/officeDocument/2006/relationships/image" Target="../media/image28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/>
          <p:cNvSpPr/>
          <p:nvPr/>
        </p:nvSpPr>
        <p:spPr>
          <a:xfrm>
            <a:off x="667544" y="5461000"/>
            <a:ext cx="10858500" cy="0"/>
          </a:xfrm>
          <a:prstGeom prst="line">
            <a:avLst/>
          </a:prstGeom>
          <a:ln w="28575" cap="flat">
            <a:solidFill>
              <a:srgbClr val="FFD7DC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 sz="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itolo 1">
                <a:extLst>
                  <a:ext uri="{FF2B5EF4-FFF2-40B4-BE49-F238E27FC236}">
                    <a16:creationId xmlns:a16="http://schemas.microsoft.com/office/drawing/2014/main" id="{877F68AC-7834-9546-8FE7-DF4C38E6ECA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4194" y="1447800"/>
                <a:ext cx="9709013" cy="251287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ctr" defTabSz="609630" rtl="0" eaLnBrk="1" latinLnBrk="0" hangingPunct="1">
                  <a:spcBef>
                    <a:spcPct val="0"/>
                  </a:spcBef>
                  <a:buNone/>
                  <a:defRPr sz="2933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4800" b="1" dirty="0">
                    <a:solidFill>
                      <a:srgbClr val="01857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nstantia" panose="02030602050306030303" pitchFamily="18" charset="0"/>
                    <a:cs typeface="Times New Roman" panose="02020603050405020304" pitchFamily="18" charset="0"/>
                  </a:rPr>
                  <a:t>Investigation of </a:t>
                </a:r>
              </a:p>
              <a:p>
                <a:pPr algn="l"/>
                <a14:m>
                  <m:oMath xmlns:m="http://schemas.openxmlformats.org/officeDocument/2006/math">
                    <m:sPre>
                      <m:sPrePr>
                        <m:ctrlPr>
                          <a:rPr lang="en-US" sz="4800" b="1" i="1" smtClean="0">
                            <a:solidFill>
                              <a:srgbClr val="018575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4800" b="1" i="0" smtClean="0">
                            <a:solidFill>
                              <a:srgbClr val="018575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𝟐𝟒</m:t>
                        </m:r>
                      </m:sup>
                      <m:e>
                        <m:r>
                          <a:rPr lang="it-IT" sz="4800" b="1" i="0" smtClean="0">
                            <a:solidFill>
                              <a:srgbClr val="018575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𝐌𝐠</m:t>
                        </m:r>
                      </m:e>
                    </m:sPre>
                    <m:r>
                      <a:rPr lang="it-IT" sz="4800" b="1" i="0" smtClean="0">
                        <a:solidFill>
                          <a:srgbClr val="018575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4800" b="1" dirty="0">
                    <a:solidFill>
                      <a:srgbClr val="01857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nstantia" panose="02030602050306030303" pitchFamily="18" charset="0"/>
                    <a:cs typeface="Times New Roman" panose="02020603050405020304" pitchFamily="18" charset="0"/>
                  </a:rPr>
                  <a:t>excited states relevant to    Carbon burning in stars</a:t>
                </a:r>
                <a:endParaRPr lang="it-IT" sz="4400" b="1" dirty="0">
                  <a:solidFill>
                    <a:srgbClr val="01857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nstantia" panose="02030602050306030303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itolo 1">
                <a:extLst>
                  <a:ext uri="{FF2B5EF4-FFF2-40B4-BE49-F238E27FC236}">
                    <a16:creationId xmlns:a16="http://schemas.microsoft.com/office/drawing/2014/main" id="{877F68AC-7834-9546-8FE7-DF4C38E6EC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194" y="1447800"/>
                <a:ext cx="9709013" cy="2512874"/>
              </a:xfrm>
              <a:prstGeom prst="rect">
                <a:avLst/>
              </a:prstGeom>
              <a:blipFill>
                <a:blip r:embed="rId5"/>
                <a:stretch>
                  <a:fillRect l="-3007" t="-6061" r="-261" b="-959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>
            <a:extLst>
              <a:ext uri="{FF2B5EF4-FFF2-40B4-BE49-F238E27FC236}">
                <a16:creationId xmlns:a16="http://schemas.microsoft.com/office/drawing/2014/main" id="{CA4BD17E-86A4-4862-B825-6F38805EAF52}"/>
              </a:ext>
            </a:extLst>
          </p:cNvPr>
          <p:cNvSpPr txBox="1"/>
          <p:nvPr/>
        </p:nvSpPr>
        <p:spPr>
          <a:xfrm>
            <a:off x="3913299" y="4186535"/>
            <a:ext cx="4775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000000"/>
                </a:solidFill>
                <a:latin typeface="Constantia" panose="02030602050306030303" pitchFamily="18" charset="0"/>
              </a:rPr>
              <a:t>Federica Ercolano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AD0A8A1-0EB3-3234-D3FD-94B1E1D4512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899" y="0"/>
            <a:ext cx="5891895" cy="2209798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81AEEF9-8B35-AD10-ADC9-1056DE0BE895}"/>
              </a:ext>
            </a:extLst>
          </p:cNvPr>
          <p:cNvSpPr txBox="1"/>
          <p:nvPr/>
        </p:nvSpPr>
        <p:spPr>
          <a:xfrm>
            <a:off x="3913299" y="4626114"/>
            <a:ext cx="4775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i="1" dirty="0">
                <a:solidFill>
                  <a:srgbClr val="000000"/>
                </a:solidFill>
                <a:latin typeface="Constantia" panose="02030602050306030303" pitchFamily="18" charset="0"/>
              </a:rPr>
              <a:t>University of Napoli ’’Federico II’’</a:t>
            </a:r>
          </a:p>
          <a:p>
            <a:pPr algn="ctr"/>
            <a:r>
              <a:rPr lang="it-IT" sz="2000" i="1" dirty="0">
                <a:solidFill>
                  <a:srgbClr val="000000"/>
                </a:solidFill>
                <a:latin typeface="Constantia" panose="02030602050306030303" pitchFamily="18" charset="0"/>
              </a:rPr>
              <a:t>INFN – Napoli </a:t>
            </a:r>
            <a:r>
              <a:rPr lang="it-IT" sz="2000" i="1" dirty="0" err="1">
                <a:solidFill>
                  <a:srgbClr val="000000"/>
                </a:solidFill>
                <a:latin typeface="Constantia" panose="02030602050306030303" pitchFamily="18" charset="0"/>
              </a:rPr>
              <a:t>Division</a:t>
            </a:r>
            <a:endParaRPr lang="it-IT" sz="2000" i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pic>
        <p:nvPicPr>
          <p:cNvPr id="2" name="Immagine 1" descr="Immagine che contiene Elementi grafici, Carattere, design, disegno al tratto&#10;&#10;Il contenuto generato dall'IA potrebbe non essere corretto.">
            <a:extLst>
              <a:ext uri="{FF2B5EF4-FFF2-40B4-BE49-F238E27FC236}">
                <a16:creationId xmlns:a16="http://schemas.microsoft.com/office/drawing/2014/main" id="{F45F5A99-08C0-BC65-C5AD-4AE4C9D9185C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026" y="5689602"/>
            <a:ext cx="767151" cy="72575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095A3B5-456A-DDC6-E68B-439869693CE0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17056" y="5773130"/>
            <a:ext cx="1541044" cy="547927"/>
          </a:xfrm>
          <a:prstGeom prst="rect">
            <a:avLst/>
          </a:prstGeom>
        </p:spPr>
      </p:pic>
      <p:pic>
        <p:nvPicPr>
          <p:cNvPr id="5" name="Immagine 4" descr="Immagine che contiene Carattere, logo, testo, Elementi grafici&#10;&#10;Descrizione generata automaticamente">
            <a:extLst>
              <a:ext uri="{FF2B5EF4-FFF2-40B4-BE49-F238E27FC236}">
                <a16:creationId xmlns:a16="http://schemas.microsoft.com/office/drawing/2014/main" id="{A93BA66A-4848-643B-5D72-06991BBEDE0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773" y="5773130"/>
            <a:ext cx="957938" cy="597464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317669BF-CEFB-B334-097D-64609FC94B6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47384" y="5836634"/>
            <a:ext cx="974468" cy="51971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D9544C2-6BD2-A617-19FD-364B71334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EF6E4BF-ABB9-537A-E1DC-0E5949C1CB0A}"/>
              </a:ext>
            </a:extLst>
          </p:cNvPr>
          <p:cNvSpPr txBox="1"/>
          <p:nvPr/>
        </p:nvSpPr>
        <p:spPr>
          <a:xfrm>
            <a:off x="800894" y="152400"/>
            <a:ext cx="10591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Feasibility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study </a:t>
            </a:r>
          </a:p>
        </p:txBody>
      </p:sp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11BCEE37-FE9F-ACE7-631E-8CE693C8E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8" name="Segnaposto piè di pagina 2">
            <a:extLst>
              <a:ext uri="{FF2B5EF4-FFF2-40B4-BE49-F238E27FC236}">
                <a16:creationId xmlns:a16="http://schemas.microsoft.com/office/drawing/2014/main" id="{8219F30F-E252-8B15-E090-5A0467A29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9148" y="6324600"/>
            <a:ext cx="4717774" cy="365125"/>
          </a:xfrm>
        </p:spPr>
        <p:txBody>
          <a:bodyPr/>
          <a:lstStyle/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AEBC3E9-62C8-EC4C-2B8F-5495C0CBF114}"/>
              </a:ext>
            </a:extLst>
          </p:cNvPr>
          <p:cNvSpPr txBox="1"/>
          <p:nvPr/>
        </p:nvSpPr>
        <p:spPr>
          <a:xfrm>
            <a:off x="1163467" y="1004651"/>
            <a:ext cx="38824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185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 panose="02020603050405020304" pitchFamily="18" charset="0"/>
              </a:rPr>
              <a:t>Chuck3 evaluations</a:t>
            </a:r>
            <a:endParaRPr lang="it-IT" sz="2800" dirty="0"/>
          </a:p>
        </p:txBody>
      </p:sp>
      <p:cxnSp>
        <p:nvCxnSpPr>
          <p:cNvPr id="25" name="Connettore dritto 24">
            <a:extLst>
              <a:ext uri="{FF2B5EF4-FFF2-40B4-BE49-F238E27FC236}">
                <a16:creationId xmlns:a16="http://schemas.microsoft.com/office/drawing/2014/main" id="{797692C0-F75C-E1A3-61E6-82BA109300FF}"/>
              </a:ext>
            </a:extLst>
          </p:cNvPr>
          <p:cNvCxnSpPr>
            <a:cxnSpLocks/>
          </p:cNvCxnSpPr>
          <p:nvPr/>
        </p:nvCxnSpPr>
        <p:spPr>
          <a:xfrm>
            <a:off x="6249194" y="1561324"/>
            <a:ext cx="0" cy="3810000"/>
          </a:xfrm>
          <a:prstGeom prst="line">
            <a:avLst/>
          </a:prstGeom>
          <a:ln w="28575">
            <a:solidFill>
              <a:srgbClr val="FFD8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07F8284-6380-FE80-9557-084BAD22E150}"/>
              </a:ext>
            </a:extLst>
          </p:cNvPr>
          <p:cNvSpPr txBox="1"/>
          <p:nvPr/>
        </p:nvSpPr>
        <p:spPr>
          <a:xfrm>
            <a:off x="7525181" y="990600"/>
            <a:ext cx="32198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185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 panose="02020603050405020304" pitchFamily="18" charset="0"/>
              </a:rPr>
              <a:t>Geant4 simulations</a:t>
            </a:r>
            <a:endParaRPr lang="it-IT" sz="2800" dirty="0"/>
          </a:p>
        </p:txBody>
      </p:sp>
      <p:pic>
        <p:nvPicPr>
          <p:cNvPr id="6" name="Immagine 5" descr="Immagine che contiene testo, Diagramm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9A1F3BDC-6EFC-220D-6C80-15E7150BB04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3888" y="1815509"/>
            <a:ext cx="4860906" cy="359469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D9FA6561-5B9B-C080-701C-5D5BA0AD3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888" y="2310714"/>
            <a:ext cx="1134262" cy="140033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200A4BA-2426-9447-2A80-90D82A1AD6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888" y="2452007"/>
            <a:ext cx="1039156" cy="1344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2DF383C4-A700-C955-DA84-AC6C4183BA7F}"/>
                  </a:ext>
                </a:extLst>
              </p:cNvPr>
              <p:cNvSpPr txBox="1"/>
              <p:nvPr/>
            </p:nvSpPr>
            <p:spPr>
              <a:xfrm>
                <a:off x="6947443" y="2240767"/>
                <a:ext cx="4863541" cy="397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018575"/>
                  </a:buClr>
                  <a:buFont typeface="Arial" panose="020B0604020202020204" pitchFamily="34" charset="0"/>
                  <a:buChar char="•"/>
                </a:pPr>
                <a:r>
                  <a:rPr lang="it-IT" sz="1800" i="1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Start point: </a:t>
                </a:r>
                <a:r>
                  <a:rPr lang="it-IT" sz="18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reaction </a:t>
                </a:r>
                <a:r>
                  <a:rPr lang="it-IT" sz="1800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occurs</a:t>
                </a:r>
                <a:r>
                  <a:rPr lang="it-IT" sz="18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  →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it-IT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l-GR" sz="18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1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24</m:t>
                        </m:r>
                      </m:sup>
                      <m:e>
                        <m:sSup>
                          <m:sSupPr>
                            <m:ctrlPr>
                              <a:rPr lang="it-IT" sz="18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it-IT" sz="18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Mg</m:t>
                            </m:r>
                          </m:e>
                          <m:sup>
                            <m:r>
                              <a:rPr lang="it-IT" sz="18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p>
                      </m:e>
                    </m:sPre>
                    <m:r>
                      <a:rPr lang="it-IT" sz="1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it-IT" sz="1800" dirty="0">
                  <a:latin typeface="Constantia" panose="02030602050306030303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2DF383C4-A700-C955-DA84-AC6C4183BA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7443" y="2240767"/>
                <a:ext cx="4863541" cy="397545"/>
              </a:xfrm>
              <a:prstGeom prst="rect">
                <a:avLst/>
              </a:prstGeom>
              <a:blipFill>
                <a:blip r:embed="rId5"/>
                <a:stretch>
                  <a:fillRect l="-1044" b="-25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8864640-8798-7303-EE38-034E185B127D}"/>
              </a:ext>
            </a:extLst>
          </p:cNvPr>
          <p:cNvSpPr txBox="1"/>
          <p:nvPr/>
        </p:nvSpPr>
        <p:spPr>
          <a:xfrm>
            <a:off x="6947443" y="3032623"/>
            <a:ext cx="51691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18575"/>
              </a:buClr>
              <a:buFont typeface="Arial" panose="020B0604020202020204" pitchFamily="34" charset="0"/>
              <a:buChar char="•"/>
            </a:pPr>
            <a:r>
              <a:rPr lang="it-IT" sz="1800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Particle</a:t>
            </a:r>
            <a:r>
              <a:rPr lang="it-IT" sz="1800" i="1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800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momenta</a:t>
            </a:r>
            <a:r>
              <a:rPr lang="it-IT" sz="1800" i="1" dirty="0">
                <a:latin typeface="Constantia" panose="02030602050306030303" pitchFamily="18" charset="0"/>
                <a:cs typeface="Times New Roman" panose="02020603050405020304" pitchFamily="18" charset="0"/>
              </a:rPr>
              <a:t>: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computed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using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Clr>
                <a:srgbClr val="018575"/>
              </a:buClr>
            </a:pP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   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relativistic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kinematics</a:t>
            </a:r>
            <a:endParaRPr lang="it-IT" sz="18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C753D31-54E4-51A9-91F5-33293339C9D1}"/>
              </a:ext>
            </a:extLst>
          </p:cNvPr>
          <p:cNvSpPr txBox="1"/>
          <p:nvPr/>
        </p:nvSpPr>
        <p:spPr>
          <a:xfrm>
            <a:off x="6947442" y="4001869"/>
            <a:ext cx="51691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18575"/>
              </a:buClr>
              <a:buFont typeface="Arial" panose="020B0604020202020204" pitchFamily="34" charset="0"/>
              <a:buChar char="•"/>
            </a:pPr>
            <a:r>
              <a:rPr lang="it-IT" sz="1800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Emission</a:t>
            </a:r>
            <a:r>
              <a:rPr lang="it-IT" sz="1800" i="1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800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directions</a:t>
            </a:r>
            <a:r>
              <a:rPr lang="it-IT" sz="1800" i="1" dirty="0">
                <a:latin typeface="Constantia" panose="02030602050306030303" pitchFamily="18" charset="0"/>
                <a:cs typeface="Times New Roman" panose="02020603050405020304" pitchFamily="18" charset="0"/>
              </a:rPr>
              <a:t>: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randomly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sampled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according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to CHUCK3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angular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distributions</a:t>
            </a:r>
            <a:endParaRPr lang="it-IT" sz="18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egnaposto data 1">
            <a:extLst>
              <a:ext uri="{FF2B5EF4-FFF2-40B4-BE49-F238E27FC236}">
                <a16:creationId xmlns:a16="http://schemas.microsoft.com/office/drawing/2014/main" id="{0A007B74-2DB9-CE7F-4758-8559639B4464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</p:spTree>
    <p:extLst>
      <p:ext uri="{BB962C8B-B14F-4D97-AF65-F5344CB8AC3E}">
        <p14:creationId xmlns:p14="http://schemas.microsoft.com/office/powerpoint/2010/main" val="2659104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3D5C77-641B-BC3C-5020-9ADF1679F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332DF83-95B2-5050-647E-82E678CA45A9}"/>
              </a:ext>
            </a:extLst>
          </p:cNvPr>
          <p:cNvSpPr txBox="1"/>
          <p:nvPr/>
        </p:nvSpPr>
        <p:spPr>
          <a:xfrm>
            <a:off x="800894" y="152400"/>
            <a:ext cx="10591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Angular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distributions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from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scattered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⍺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particles</a:t>
            </a:r>
            <a:endParaRPr lang="it-IT" sz="3200" b="1" dirty="0">
              <a:solidFill>
                <a:srgbClr val="018575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0C8CB30B-D30F-E1E5-EB7D-4860BFE3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8" name="Segnaposto piè di pagina 2">
            <a:extLst>
              <a:ext uri="{FF2B5EF4-FFF2-40B4-BE49-F238E27FC236}">
                <a16:creationId xmlns:a16="http://schemas.microsoft.com/office/drawing/2014/main" id="{B776F3BC-4263-7396-4642-E62792E5C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9148" y="6324600"/>
            <a:ext cx="4717774" cy="365125"/>
          </a:xfrm>
        </p:spPr>
        <p:txBody>
          <a:bodyPr/>
          <a:lstStyle/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</a:p>
        </p:txBody>
      </p:sp>
      <p:pic>
        <p:nvPicPr>
          <p:cNvPr id="4" name="Immagine 3" descr="Immagine che contiene testo, diagramm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51967D62-47DA-BC13-BA6E-7FA6E0FCE0A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7594" y="1184528"/>
            <a:ext cx="4645234" cy="3344065"/>
          </a:xfrm>
          <a:prstGeom prst="rect">
            <a:avLst/>
          </a:prstGeom>
        </p:spPr>
      </p:pic>
      <p:pic>
        <p:nvPicPr>
          <p:cNvPr id="5" name="Immagine 4" descr="Immagine che contiene testo, diagramm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EB66EF3E-FB12-70D2-A51A-FA8E9E87A9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77794" y="1253470"/>
            <a:ext cx="4531928" cy="3275123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F1983355-50D3-5EC2-F4B0-7011388032BB}"/>
              </a:ext>
            </a:extLst>
          </p:cNvPr>
          <p:cNvSpPr txBox="1"/>
          <p:nvPr/>
        </p:nvSpPr>
        <p:spPr>
          <a:xfrm>
            <a:off x="7707991" y="4504295"/>
            <a:ext cx="2503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b="1" dirty="0" err="1">
                <a:solidFill>
                  <a:srgbClr val="B400D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Configuration</a:t>
            </a:r>
            <a:r>
              <a:rPr lang="it-IT" sz="2000" b="1" dirty="0">
                <a:solidFill>
                  <a:srgbClr val="B400D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2</a:t>
            </a:r>
            <a:endParaRPr lang="it-IT" sz="3600" dirty="0">
              <a:latin typeface="Constantia" panose="02030602050306030303" pitchFamily="18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EAFEF37-34C9-79AA-A50D-C59C6D6BF9E3}"/>
              </a:ext>
            </a:extLst>
          </p:cNvPr>
          <p:cNvSpPr txBox="1"/>
          <p:nvPr/>
        </p:nvSpPr>
        <p:spPr>
          <a:xfrm>
            <a:off x="2396383" y="4505010"/>
            <a:ext cx="23763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b="1" dirty="0" err="1">
                <a:solidFill>
                  <a:srgbClr val="0285AA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Configuration</a:t>
            </a:r>
            <a:r>
              <a:rPr lang="it-IT" sz="2000" b="1" dirty="0">
                <a:solidFill>
                  <a:srgbClr val="0285AA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1</a:t>
            </a:r>
            <a:endParaRPr lang="it-IT" sz="3600" dirty="0">
              <a:latin typeface="Constantia" panose="0203060205030603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A7460C2-5219-0129-334F-76D868C1F209}"/>
                  </a:ext>
                </a:extLst>
              </p:cNvPr>
              <p:cNvSpPr txBox="1"/>
              <p:nvPr/>
            </p:nvSpPr>
            <p:spPr>
              <a:xfrm>
                <a:off x="883814" y="5351311"/>
                <a:ext cx="10425960" cy="3636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018575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it-IT" sz="1600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segmentation</a:t>
                </a:r>
                <a:r>
                  <a:rPr lang="it-IT" sz="16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of OSCAR-</a:t>
                </a:r>
                <a:r>
                  <a:rPr lang="it-IT" sz="1600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particle</a:t>
                </a:r>
                <a:r>
                  <a:rPr lang="it-IT" sz="16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in </a:t>
                </a:r>
                <a:r>
                  <a:rPr lang="it-IT" sz="1600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configuration</a:t>
                </a:r>
                <a:r>
                  <a:rPr lang="it-IT" sz="16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2 </a:t>
                </a:r>
                <a:r>
                  <a:rPr lang="it-IT" sz="1600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could</a:t>
                </a:r>
                <a:r>
                  <a:rPr lang="it-IT" sz="16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be </a:t>
                </a:r>
                <a:r>
                  <a:rPr lang="it-IT" sz="1600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exploited</a:t>
                </a:r>
                <a:r>
                  <a:rPr lang="it-IT" sz="16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to determine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</m:sSup>
                  </m:oMath>
                </a14:m>
                <a:r>
                  <a:rPr lang="it-IT" sz="16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of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1600">
                            <a:latin typeface="Cambria Math" panose="02040503050406030204" pitchFamily="18" charset="0"/>
                          </a:rPr>
                          <m:t>24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sz="1600">
                            <a:latin typeface="Cambria Math" panose="02040503050406030204" pitchFamily="18" charset="0"/>
                          </a:rPr>
                          <m:t>Mg</m:t>
                        </m:r>
                      </m:e>
                    </m:sPre>
                  </m:oMath>
                </a14:m>
                <a:r>
                  <a:rPr lang="it-IT" sz="16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states</a:t>
                </a: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A7460C2-5219-0129-334F-76D868C1F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814" y="5351311"/>
                <a:ext cx="10425960" cy="363689"/>
              </a:xfrm>
              <a:prstGeom prst="rect">
                <a:avLst/>
              </a:prstGeom>
              <a:blipFill>
                <a:blip r:embed="rId4"/>
                <a:stretch>
                  <a:fillRect l="-243" b="-1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egnaposto data 1">
            <a:extLst>
              <a:ext uri="{FF2B5EF4-FFF2-40B4-BE49-F238E27FC236}">
                <a16:creationId xmlns:a16="http://schemas.microsoft.com/office/drawing/2014/main" id="{93B02427-0990-94F3-9F85-DDBA0AB17D11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</p:spTree>
    <p:extLst>
      <p:ext uri="{BB962C8B-B14F-4D97-AF65-F5344CB8AC3E}">
        <p14:creationId xmlns:p14="http://schemas.microsoft.com/office/powerpoint/2010/main" val="2512207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58E73B-D57B-9E32-40C3-A4BABE319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8B39374-23EA-3BB1-3BFC-139BD05117DB}"/>
              </a:ext>
            </a:extLst>
          </p:cNvPr>
          <p:cNvSpPr txBox="1"/>
          <p:nvPr/>
        </p:nvSpPr>
        <p:spPr>
          <a:xfrm>
            <a:off x="2896394" y="0"/>
            <a:ext cx="59055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Setup challenges </a:t>
            </a:r>
          </a:p>
        </p:txBody>
      </p:sp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664D2888-F7E2-A2FC-4B52-64E2CAAC9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10" name="Segnaposto piè di pagina 2">
            <a:extLst>
              <a:ext uri="{FF2B5EF4-FFF2-40B4-BE49-F238E27FC236}">
                <a16:creationId xmlns:a16="http://schemas.microsoft.com/office/drawing/2014/main" id="{D2C27B87-FFB7-8DC3-E122-5A515DDD6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2194" y="6324600"/>
            <a:ext cx="4717774" cy="365125"/>
          </a:xfrm>
        </p:spPr>
        <p:txBody>
          <a:bodyPr/>
          <a:lstStyle/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</a:p>
        </p:txBody>
      </p:sp>
      <p:sp>
        <p:nvSpPr>
          <p:cNvPr id="5" name="Segnaposto data 1">
            <a:extLst>
              <a:ext uri="{FF2B5EF4-FFF2-40B4-BE49-F238E27FC236}">
                <a16:creationId xmlns:a16="http://schemas.microsoft.com/office/drawing/2014/main" id="{05709589-CE7F-AFE7-B182-389E43B9F677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0F6E4B07-BD72-1A6A-439A-9F1DEA030EB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006" y="152400"/>
            <a:ext cx="6421341" cy="350044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EFAEBDC7-BDE7-900C-6377-73032569CF5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794" y="685800"/>
            <a:ext cx="9034667" cy="4925034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472516E2-AF44-1022-3561-BEFD7688DBC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2606" y="3270064"/>
            <a:ext cx="5874195" cy="3202178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2D425C6-0609-9AEF-6048-D8188973226C}"/>
              </a:ext>
            </a:extLst>
          </p:cNvPr>
          <p:cNvSpPr txBox="1"/>
          <p:nvPr/>
        </p:nvSpPr>
        <p:spPr>
          <a:xfrm>
            <a:off x="8328127" y="4779837"/>
            <a:ext cx="331277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18575"/>
              </a:buClr>
            </a:pP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</a:rPr>
              <a:t>OSCAR detector and </a:t>
            </a:r>
            <a:r>
              <a:rPr lang="it-IT" sz="1600" dirty="0" err="1">
                <a:solidFill>
                  <a:srgbClr val="018575"/>
                </a:solidFill>
                <a:latin typeface="Constantia" panose="02030602050306030303" pitchFamily="18" charset="0"/>
              </a:rPr>
              <a:t>preamplifier</a:t>
            </a: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</a:rPr>
              <a:t> holders </a:t>
            </a:r>
            <a:r>
              <a:rPr lang="it-IT" sz="1600" dirty="0" err="1">
                <a:solidFill>
                  <a:srgbClr val="018575"/>
                </a:solidFill>
                <a:latin typeface="Constantia" panose="02030602050306030303" pitchFamily="18" charset="0"/>
              </a:rPr>
              <a:t>designed</a:t>
            </a: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</a:rPr>
              <a:t> by </a:t>
            </a:r>
            <a:r>
              <a:rPr lang="it-IT" sz="1400" b="1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J</a:t>
            </a:r>
            <a:r>
              <a:rPr lang="it-IT" sz="1400" b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. </a:t>
            </a:r>
            <a:r>
              <a:rPr lang="it-IT" sz="1600" b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A. </a:t>
            </a:r>
            <a:r>
              <a:rPr lang="it-IT" sz="16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Ringnes</a:t>
            </a:r>
            <a:r>
              <a:rPr lang="it-IT" sz="1600" b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(</a:t>
            </a:r>
            <a:r>
              <a:rPr lang="it-IT" sz="1600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who</a:t>
            </a: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also</a:t>
            </a: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provided</a:t>
            </a: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these</a:t>
            </a: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pictures)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E531BC7-A022-BB5B-6E90-9D2F6D723D77}"/>
              </a:ext>
            </a:extLst>
          </p:cNvPr>
          <p:cNvSpPr txBox="1"/>
          <p:nvPr/>
        </p:nvSpPr>
        <p:spPr>
          <a:xfrm>
            <a:off x="3217257" y="5539395"/>
            <a:ext cx="21107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1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Upstream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view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 of the reaction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chamber</a:t>
            </a:r>
            <a:endParaRPr lang="it-IT" sz="1400" dirty="0">
              <a:latin typeface="Constantia" panose="02030602050306030303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2229D8-E50F-C039-DA6B-8605D5859DE5}"/>
              </a:ext>
            </a:extLst>
          </p:cNvPr>
          <p:cNvSpPr txBox="1"/>
          <p:nvPr/>
        </p:nvSpPr>
        <p:spPr>
          <a:xfrm>
            <a:off x="3201194" y="2598827"/>
            <a:ext cx="24917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1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Downstream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view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 of the reaction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chamber</a:t>
            </a:r>
            <a:endParaRPr lang="it-IT" sz="1400" dirty="0">
              <a:latin typeface="Constantia" panose="02030602050306030303" pitchFamily="18" charset="0"/>
            </a:endParaRPr>
          </a:p>
        </p:txBody>
      </p:sp>
      <p:cxnSp>
        <p:nvCxnSpPr>
          <p:cNvPr id="12" name="Connettore 2 16">
            <a:extLst>
              <a:ext uri="{FF2B5EF4-FFF2-40B4-BE49-F238E27FC236}">
                <a16:creationId xmlns:a16="http://schemas.microsoft.com/office/drawing/2014/main" id="{4DAEE40D-7FEE-CF07-C342-851522153E30}"/>
              </a:ext>
            </a:extLst>
          </p:cNvPr>
          <p:cNvCxnSpPr>
            <a:cxnSpLocks/>
          </p:cNvCxnSpPr>
          <p:nvPr/>
        </p:nvCxnSpPr>
        <p:spPr>
          <a:xfrm>
            <a:off x="8839994" y="1447800"/>
            <a:ext cx="0" cy="685800"/>
          </a:xfrm>
          <a:prstGeom prst="straightConnector1">
            <a:avLst/>
          </a:prstGeom>
          <a:ln w="38100" cap="flat" cmpd="sng" algn="ctr">
            <a:solidFill>
              <a:srgbClr val="01857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017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EF834A-08A4-ED96-536A-42E211FCA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7E3200F-D6C9-44F1-6B8A-008865468B70}"/>
              </a:ext>
            </a:extLst>
          </p:cNvPr>
          <p:cNvSpPr txBox="1"/>
          <p:nvPr/>
        </p:nvSpPr>
        <p:spPr>
          <a:xfrm>
            <a:off x="2896394" y="0"/>
            <a:ext cx="59055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Setup challenges </a:t>
            </a:r>
          </a:p>
        </p:txBody>
      </p:sp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444D0327-E574-E96F-DECA-FE21ADB12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10" name="Segnaposto piè di pagina 2">
            <a:extLst>
              <a:ext uri="{FF2B5EF4-FFF2-40B4-BE49-F238E27FC236}">
                <a16:creationId xmlns:a16="http://schemas.microsoft.com/office/drawing/2014/main" id="{4B02AEBE-EF69-8A2D-D92B-E5006C3B4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2194" y="6324600"/>
            <a:ext cx="4717774" cy="365125"/>
          </a:xfrm>
        </p:spPr>
        <p:txBody>
          <a:bodyPr/>
          <a:lstStyle/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</a:p>
        </p:txBody>
      </p:sp>
      <p:sp>
        <p:nvSpPr>
          <p:cNvPr id="5" name="Segnaposto data 1">
            <a:extLst>
              <a:ext uri="{FF2B5EF4-FFF2-40B4-BE49-F238E27FC236}">
                <a16:creationId xmlns:a16="http://schemas.microsoft.com/office/drawing/2014/main" id="{5D5D7D8A-291A-48F7-F4BE-20A1FF84522E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BFB72D6-9218-E9B0-FB3B-7BEB7B0B09FE}"/>
              </a:ext>
            </a:extLst>
          </p:cNvPr>
          <p:cNvSpPr txBox="1"/>
          <p:nvPr/>
        </p:nvSpPr>
        <p:spPr>
          <a:xfrm>
            <a:off x="551675" y="5253217"/>
            <a:ext cx="331277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18575"/>
              </a:buClr>
            </a:pP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</a:rPr>
              <a:t>OSCAR detector and </a:t>
            </a:r>
            <a:r>
              <a:rPr lang="it-IT" sz="1600" dirty="0" err="1">
                <a:solidFill>
                  <a:srgbClr val="018575"/>
                </a:solidFill>
                <a:latin typeface="Constantia" panose="02030602050306030303" pitchFamily="18" charset="0"/>
              </a:rPr>
              <a:t>preamplifier</a:t>
            </a: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</a:rPr>
              <a:t> holders </a:t>
            </a:r>
            <a:r>
              <a:rPr lang="it-IT" sz="1600" dirty="0" err="1">
                <a:solidFill>
                  <a:srgbClr val="018575"/>
                </a:solidFill>
                <a:latin typeface="Constantia" panose="02030602050306030303" pitchFamily="18" charset="0"/>
              </a:rPr>
              <a:t>designed</a:t>
            </a: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</a:rPr>
              <a:t> by </a:t>
            </a:r>
            <a:r>
              <a:rPr lang="it-IT" sz="1400" b="1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J</a:t>
            </a:r>
            <a:r>
              <a:rPr lang="it-IT" sz="1400" b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. </a:t>
            </a:r>
            <a:r>
              <a:rPr lang="it-IT" sz="1600" b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A. </a:t>
            </a:r>
            <a:r>
              <a:rPr lang="it-IT" sz="16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Ringnes</a:t>
            </a:r>
            <a:endParaRPr lang="it-IT" sz="1600" dirty="0">
              <a:solidFill>
                <a:srgbClr val="018575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D55FC40-A660-1654-1366-860CAC380D5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" r="1043"/>
          <a:stretch>
            <a:fillRect/>
          </a:stretch>
        </p:blipFill>
        <p:spPr>
          <a:xfrm>
            <a:off x="305594" y="-253907"/>
            <a:ext cx="7086600" cy="3987707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80C1723-A53A-7000-20C2-4815FA29DD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194" y="2823713"/>
            <a:ext cx="2585803" cy="2976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7AF5CAF8-6322-5718-AD69-BC9C246852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0" t="6497" r="2809" b="2871"/>
          <a:stretch>
            <a:fillRect/>
          </a:stretch>
        </p:blipFill>
        <p:spPr>
          <a:xfrm>
            <a:off x="8045709" y="2819400"/>
            <a:ext cx="3306417" cy="29761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5247498-FB70-5DE1-8FF3-2448151B416A}"/>
              </a:ext>
            </a:extLst>
          </p:cNvPr>
          <p:cNvSpPr txBox="1"/>
          <p:nvPr/>
        </p:nvSpPr>
        <p:spPr>
          <a:xfrm>
            <a:off x="7011194" y="5833646"/>
            <a:ext cx="3733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18575"/>
              </a:buClr>
            </a:pPr>
            <a:r>
              <a:rPr lang="it-IT" sz="16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Previous</a:t>
            </a:r>
            <a:r>
              <a:rPr lang="it-IT" sz="1600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versions</a:t>
            </a:r>
            <a:r>
              <a:rPr lang="it-IT" sz="1600" dirty="0">
                <a:latin typeface="Constantia" panose="02030602050306030303" pitchFamily="18" charset="0"/>
                <a:cs typeface="Times New Roman" panose="02020603050405020304" pitchFamily="18" charset="0"/>
              </a:rPr>
              <a:t> of the holders</a:t>
            </a:r>
          </a:p>
        </p:txBody>
      </p:sp>
    </p:spTree>
    <p:extLst>
      <p:ext uri="{BB962C8B-B14F-4D97-AF65-F5344CB8AC3E}">
        <p14:creationId xmlns:p14="http://schemas.microsoft.com/office/powerpoint/2010/main" val="3314541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09CB17E-6448-C5C7-2635-D8C186579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26D4306-C053-3356-C375-77B6B437AFEB}"/>
              </a:ext>
            </a:extLst>
          </p:cNvPr>
          <p:cNvSpPr txBox="1"/>
          <p:nvPr/>
        </p:nvSpPr>
        <p:spPr>
          <a:xfrm>
            <a:off x="2248694" y="53592"/>
            <a:ext cx="78105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Particle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–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particle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coincidences</a:t>
            </a:r>
            <a:endParaRPr lang="it-IT" sz="3200" b="1" dirty="0">
              <a:solidFill>
                <a:srgbClr val="018575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760115AD-3169-4422-A4AC-520A752A9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8" name="Segnaposto piè di pagina 2">
            <a:extLst>
              <a:ext uri="{FF2B5EF4-FFF2-40B4-BE49-F238E27FC236}">
                <a16:creationId xmlns:a16="http://schemas.microsoft.com/office/drawing/2014/main" id="{505A6E2D-5198-8AFA-DFBF-C7BE66F46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2194" y="6324600"/>
            <a:ext cx="4717774" cy="365125"/>
          </a:xfrm>
        </p:spPr>
        <p:txBody>
          <a:bodyPr/>
          <a:lstStyle/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</a:p>
        </p:txBody>
      </p:sp>
      <p:pic>
        <p:nvPicPr>
          <p:cNvPr id="6" name="Immagine 5" descr="Immagine che contiene testo, diagramm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82F4945D-8AB9-18DC-1D3C-2484594591D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9" t="8589" r="8112" b="2128"/>
          <a:stretch>
            <a:fillRect/>
          </a:stretch>
        </p:blipFill>
        <p:spPr>
          <a:xfrm>
            <a:off x="7209758" y="884153"/>
            <a:ext cx="3791396" cy="30383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2763673-39F5-3065-09BA-A408AD386BD0}"/>
                  </a:ext>
                </a:extLst>
              </p:cNvPr>
              <p:cNvSpPr txBox="1"/>
              <p:nvPr/>
            </p:nvSpPr>
            <p:spPr>
              <a:xfrm>
                <a:off x="7548469" y="3962799"/>
                <a:ext cx="3653725" cy="4817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it-IT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𝑁𝑒</m:t>
                        </m:r>
                      </m:e>
                    </m:sPre>
                  </m:oMath>
                </a14:m>
                <a:r>
                  <a:rPr lang="it-IT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excitation</a:t>
                </a:r>
                <a:r>
                  <a:rPr lang="it-IT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spectrum</a:t>
                </a:r>
                <a:r>
                  <a:rPr lang="it-IT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from G4 </a:t>
                </a:r>
                <a:r>
                  <a:rPr lang="it-IT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simulations</a:t>
                </a:r>
                <a:endParaRPr lang="it-IT" dirty="0">
                  <a:latin typeface="Constantia" panose="02030602050306030303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it-IT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Particle</a:t>
                </a:r>
                <a:r>
                  <a:rPr lang="it-IT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coincidence</a:t>
                </a:r>
                <a:r>
                  <a:rPr lang="it-IT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it-IT" i="1" u="sng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OSCAR + </a:t>
                </a:r>
                <a:r>
                  <a:rPr lang="it-IT" i="1" u="sng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SiRi</a:t>
                </a:r>
                <a:endParaRPr lang="it-IT" i="1" u="sng" dirty="0">
                  <a:latin typeface="Constantia" panose="02030602050306030303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2763673-39F5-3065-09BA-A408AD386B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8469" y="3962799"/>
                <a:ext cx="3653725" cy="481735"/>
              </a:xfrm>
              <a:prstGeom prst="rect">
                <a:avLst/>
              </a:prstGeom>
              <a:blipFill>
                <a:blip r:embed="rId3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 descr="Immagine che contiene diagramma, linea, Diagramma, testo&#10;&#10;Il contenuto generato dall'IA potrebbe non essere corretto.">
            <a:extLst>
              <a:ext uri="{FF2B5EF4-FFF2-40B4-BE49-F238E27FC236}">
                <a16:creationId xmlns:a16="http://schemas.microsoft.com/office/drawing/2014/main" id="{7EB00093-15B7-387B-C5B4-8A1B1B32B0A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799" y="3886200"/>
            <a:ext cx="2813995" cy="1699883"/>
          </a:xfrm>
          <a:prstGeom prst="rect">
            <a:avLst/>
          </a:prstGeom>
        </p:spPr>
      </p:pic>
      <p:pic>
        <p:nvPicPr>
          <p:cNvPr id="10" name="Immagine 9" descr="Immagine che contiene testo,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30289B43-FC95-12AE-44D0-D55284DA2FC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9999" y="3899504"/>
            <a:ext cx="2813995" cy="17348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E5BBD507-AF8C-C322-8E58-B895EA2B4F48}"/>
                  </a:ext>
                </a:extLst>
              </p:cNvPr>
              <p:cNvSpPr txBox="1"/>
              <p:nvPr/>
            </p:nvSpPr>
            <p:spPr>
              <a:xfrm>
                <a:off x="1947323" y="5638800"/>
                <a:ext cx="3807996" cy="4817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it-IT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𝑁𝑒</m:t>
                        </m:r>
                      </m:e>
                    </m:sPre>
                  </m:oMath>
                </a14:m>
                <a:r>
                  <a:rPr lang="it-IT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excitation</a:t>
                </a:r>
                <a:r>
                  <a:rPr lang="it-IT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spectrum</a:t>
                </a:r>
                <a:r>
                  <a:rPr lang="it-IT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from G4 </a:t>
                </a:r>
                <a:r>
                  <a:rPr lang="it-IT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simulations</a:t>
                </a:r>
                <a:endParaRPr lang="it-IT" dirty="0">
                  <a:latin typeface="Constantia" panose="02030602050306030303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it-IT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Particle</a:t>
                </a:r>
                <a:r>
                  <a:rPr lang="it-IT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coincidence</a:t>
                </a:r>
                <a:r>
                  <a:rPr lang="it-IT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it-IT" i="1" u="sng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OSCAR + OSCAR</a:t>
                </a: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E5BBD507-AF8C-C322-8E58-B895EA2B4F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7323" y="5638800"/>
                <a:ext cx="3807996" cy="481735"/>
              </a:xfrm>
              <a:prstGeom prst="rect">
                <a:avLst/>
              </a:prstGeom>
              <a:blipFill>
                <a:blip r:embed="rId6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603DB24D-8971-37AA-81D6-F8C792FB2847}"/>
                  </a:ext>
                </a:extLst>
              </p:cNvPr>
              <p:cNvSpPr txBox="1"/>
              <p:nvPr/>
            </p:nvSpPr>
            <p:spPr>
              <a:xfrm>
                <a:off x="4251027" y="3978218"/>
                <a:ext cx="53258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b="1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400" b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𝛂</m:t>
                    </m:r>
                  </m:oMath>
                </a14:m>
                <a:r>
                  <a:rPr lang="it-IT" sz="1400" b="1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603DB24D-8971-37AA-81D6-F8C792FB28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027" y="3978218"/>
                <a:ext cx="532589" cy="307777"/>
              </a:xfrm>
              <a:prstGeom prst="rect">
                <a:avLst/>
              </a:prstGeom>
              <a:blipFill>
                <a:blip r:embed="rId7"/>
                <a:stretch>
                  <a:fillRect l="-2326" t="-4000" b="-2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C13655A3-846F-86A8-7C9C-46AB80632F71}"/>
                  </a:ext>
                </a:extLst>
              </p:cNvPr>
              <p:cNvSpPr txBox="1"/>
              <p:nvPr/>
            </p:nvSpPr>
            <p:spPr>
              <a:xfrm>
                <a:off x="4890840" y="3957917"/>
                <a:ext cx="53258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𝛂</m:t>
                      </m:r>
                      <m:r>
                        <a:rPr lang="it-IT" sz="1400" b="1" i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𝟏</m:t>
                      </m:r>
                    </m:oMath>
                  </m:oMathPara>
                </a14:m>
                <a:endParaRPr lang="it-IT" sz="1400" b="1" dirty="0">
                  <a:solidFill>
                    <a:srgbClr val="0432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C13655A3-846F-86A8-7C9C-46AB80632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0840" y="3957917"/>
                <a:ext cx="532589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379805F-57E7-2AAF-4DB9-E93FDB02316D}"/>
              </a:ext>
            </a:extLst>
          </p:cNvPr>
          <p:cNvSpPr txBox="1"/>
          <p:nvPr/>
        </p:nvSpPr>
        <p:spPr>
          <a:xfrm>
            <a:off x="1497697" y="3978219"/>
            <a:ext cx="532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p0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325F1D1-CB97-A602-270F-8A7AAB532CA5}"/>
              </a:ext>
            </a:extLst>
          </p:cNvPr>
          <p:cNvSpPr txBox="1"/>
          <p:nvPr/>
        </p:nvSpPr>
        <p:spPr>
          <a:xfrm>
            <a:off x="2234588" y="3978219"/>
            <a:ext cx="532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p1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FA931133-140F-76BE-9609-21F5880DADBC}"/>
              </a:ext>
            </a:extLst>
          </p:cNvPr>
          <p:cNvSpPr txBox="1"/>
          <p:nvPr/>
        </p:nvSpPr>
        <p:spPr>
          <a:xfrm>
            <a:off x="2907050" y="3981876"/>
            <a:ext cx="532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3C00A2B0-D14B-453A-5FCF-4A27EFAC1276}"/>
                  </a:ext>
                </a:extLst>
              </p:cNvPr>
              <p:cNvSpPr txBox="1"/>
              <p:nvPr/>
            </p:nvSpPr>
            <p:spPr>
              <a:xfrm>
                <a:off x="410116" y="1046912"/>
                <a:ext cx="1634533" cy="397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</m:e>
                        <m:sup>
                          <m:r>
                            <a:rPr lang="it-IT" sz="1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sz="1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it-IT" sz="18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sz="1800" b="0" i="0" smtClean="0">
                              <a:latin typeface="Cambria Math" panose="02040503050406030204" pitchFamily="18" charset="0"/>
                            </a:rPr>
                            <m:t>24</m:t>
                          </m:r>
                        </m:sup>
                        <m:e>
                          <m:sSup>
                            <m:sSupPr>
                              <m:ctrlPr>
                                <a:rPr lang="it-IT" sz="1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800" b="0" i="0" smtClean="0">
                                  <a:latin typeface="Cambria Math" panose="02040503050406030204" pitchFamily="18" charset="0"/>
                                </a:rPr>
                                <m:t>Mg</m:t>
                              </m:r>
                            </m:e>
                            <m:sup>
                              <m:r>
                                <a:rPr lang="it-IT" sz="1800" b="0" i="0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3C00A2B0-D14B-453A-5FCF-4A27EFAC12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16" y="1046912"/>
                <a:ext cx="1634533" cy="397545"/>
              </a:xfrm>
              <a:prstGeom prst="rect">
                <a:avLst/>
              </a:prstGeom>
              <a:blipFill>
                <a:blip r:embed="rId9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ttore diritto a freccia 18">
            <a:extLst>
              <a:ext uri="{FF2B5EF4-FFF2-40B4-BE49-F238E27FC236}">
                <a16:creationId xmlns:a16="http://schemas.microsoft.com/office/drawing/2014/main" id="{190544E1-8933-EC57-BC4E-B8B4B0568F61}"/>
              </a:ext>
            </a:extLst>
          </p:cNvPr>
          <p:cNvCxnSpPr>
            <a:cxnSpLocks/>
          </p:cNvCxnSpPr>
          <p:nvPr/>
        </p:nvCxnSpPr>
        <p:spPr>
          <a:xfrm>
            <a:off x="1056039" y="1469360"/>
            <a:ext cx="1242712" cy="843302"/>
          </a:xfrm>
          <a:prstGeom prst="straightConnector1">
            <a:avLst/>
          </a:prstGeom>
          <a:ln>
            <a:solidFill>
              <a:srgbClr val="011893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Connettore diritto a freccia 33">
            <a:extLst>
              <a:ext uri="{FF2B5EF4-FFF2-40B4-BE49-F238E27FC236}">
                <a16:creationId xmlns:a16="http://schemas.microsoft.com/office/drawing/2014/main" id="{A02554BB-D83A-8D29-F08D-0DA17A71FC74}"/>
              </a:ext>
            </a:extLst>
          </p:cNvPr>
          <p:cNvCxnSpPr>
            <a:cxnSpLocks/>
          </p:cNvCxnSpPr>
          <p:nvPr/>
        </p:nvCxnSpPr>
        <p:spPr>
          <a:xfrm>
            <a:off x="1661911" y="1262629"/>
            <a:ext cx="3448618" cy="72927"/>
          </a:xfrm>
          <a:prstGeom prst="straightConnector1">
            <a:avLst/>
          </a:prstGeom>
          <a:ln>
            <a:solidFill>
              <a:srgbClr val="00905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68AA536A-DBF9-92D9-BDD9-154AB0F9C237}"/>
                  </a:ext>
                </a:extLst>
              </p:cNvPr>
              <p:cNvSpPr txBox="1"/>
              <p:nvPr/>
            </p:nvSpPr>
            <p:spPr>
              <a:xfrm>
                <a:off x="2297817" y="2095971"/>
                <a:ext cx="2351177" cy="382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60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600" b="0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</m:e>
                        <m:sup>
                          <m:r>
                            <a:rPr lang="it-IT" sz="1600" b="0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sz="1600" b="0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600" b="0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it-IT" sz="160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sz="1600" b="0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sup>
                        <m:e>
                          <m:sSub>
                            <m:sSubPr>
                              <m:ctrlPr>
                                <a:rPr lang="it-IT" sz="1600" i="1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b="0" i="0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</a:rPr>
                                <m:t>Ne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b="0" i="0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it-IT" sz="1600" b="0" i="0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it-IT" sz="1600" b="0" i="0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a:rPr lang="it-IT" sz="1600" b="0" i="0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e>
                      </m:sPre>
                    </m:oMath>
                  </m:oMathPara>
                </a14:m>
                <a:endParaRPr lang="it-IT" sz="1600" dirty="0">
                  <a:solidFill>
                    <a:srgbClr val="011893"/>
                  </a:solidFill>
                </a:endParaRPr>
              </a:p>
            </p:txBody>
          </p:sp>
        </mc:Choice>
        <mc:Fallback xmlns="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68AA536A-DBF9-92D9-BDD9-154AB0F9C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7817" y="2095971"/>
                <a:ext cx="2351177" cy="38222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C335E57B-9086-8206-EF17-147037209C85}"/>
                  </a:ext>
                </a:extLst>
              </p:cNvPr>
              <p:cNvSpPr txBox="1"/>
              <p:nvPr/>
            </p:nvSpPr>
            <p:spPr>
              <a:xfrm>
                <a:off x="2297815" y="2631986"/>
                <a:ext cx="23511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60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600" b="0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</m:e>
                        <m:sup>
                          <m:r>
                            <a:rPr lang="it-IT" sz="1600" b="0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sz="1600" b="0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sz="1600" b="0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it-IT" sz="160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sz="1600" b="0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sup>
                        <m:e>
                          <m:sSub>
                            <m:sSubPr>
                              <m:ctrlPr>
                                <a:rPr lang="it-IT" sz="1600" i="1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b="0" i="0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</a:rPr>
                                <m:t>Ne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it-IT" sz="1600" i="1" smtClean="0">
                                      <a:solidFill>
                                        <a:srgbClr val="01189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600" b="0" i="1" smtClean="0">
                                      <a:solidFill>
                                        <a:srgbClr val="011893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sup>
                                  <m:r>
                                    <a:rPr lang="it-IT" sz="1600" b="0" i="1" smtClean="0">
                                      <a:solidFill>
                                        <a:srgbClr val="011893"/>
                                      </a:solidFill>
                                      <a:latin typeface="Cambria Math" panose="02040503050406030204" pitchFamily="18" charset="0"/>
                                    </a:rPr>
                                    <m:t>°</m:t>
                                  </m:r>
                                </m:sup>
                              </m:sSup>
                            </m:sub>
                          </m:sSub>
                        </m:e>
                      </m:sPre>
                    </m:oMath>
                  </m:oMathPara>
                </a14:m>
                <a:endParaRPr lang="it-IT" sz="1600" dirty="0">
                  <a:solidFill>
                    <a:srgbClr val="011893"/>
                  </a:solidFill>
                </a:endParaRPr>
              </a:p>
            </p:txBody>
          </p:sp>
        </mc:Choice>
        <mc:Fallback xmlns="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C335E57B-9086-8206-EF17-147037209C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7815" y="2631986"/>
                <a:ext cx="2351177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36F3964D-3D8E-5B65-B525-B1B8B5779060}"/>
                  </a:ext>
                </a:extLst>
              </p:cNvPr>
              <p:cNvSpPr txBox="1"/>
              <p:nvPr/>
            </p:nvSpPr>
            <p:spPr>
              <a:xfrm>
                <a:off x="2297815" y="3177851"/>
                <a:ext cx="23511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60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600" b="0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</m:e>
                        <m:sup>
                          <m:r>
                            <a:rPr lang="it-IT" sz="1600" b="0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sz="1600" b="0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sz="1600" b="0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it-IT" sz="160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sz="1600" b="0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sup>
                        <m:e>
                          <m:sSub>
                            <m:sSubPr>
                              <m:ctrlPr>
                                <a:rPr lang="it-IT" sz="1600" i="1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b="0" i="0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</a:rPr>
                                <m:t>Ne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it-IT" sz="1600" i="1" smtClean="0">
                                      <a:solidFill>
                                        <a:srgbClr val="01189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600" b="0" i="1" smtClean="0">
                                      <a:solidFill>
                                        <a:srgbClr val="011893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it-IT" sz="1600" b="0" i="1" smtClean="0">
                                      <a:solidFill>
                                        <a:srgbClr val="011893"/>
                                      </a:solidFill>
                                      <a:latin typeface="Cambria Math" panose="02040503050406030204" pitchFamily="18" charset="0"/>
                                    </a:rPr>
                                    <m:t>°</m:t>
                                  </m:r>
                                </m:sup>
                              </m:sSup>
                            </m:sub>
                          </m:sSub>
                        </m:e>
                      </m:sPre>
                    </m:oMath>
                  </m:oMathPara>
                </a14:m>
                <a:endParaRPr lang="it-IT" sz="1600" dirty="0">
                  <a:solidFill>
                    <a:srgbClr val="011893"/>
                  </a:solidFill>
                </a:endParaRPr>
              </a:p>
            </p:txBody>
          </p:sp>
        </mc:Choice>
        <mc:Fallback xmlns="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36F3964D-3D8E-5B65-B525-B1B8B57790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7815" y="3177851"/>
                <a:ext cx="2351177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2E58C436-9B84-19F3-237D-1C2FB4571FFE}"/>
                  </a:ext>
                </a:extLst>
              </p:cNvPr>
              <p:cNvSpPr txBox="1"/>
              <p:nvPr/>
            </p:nvSpPr>
            <p:spPr>
              <a:xfrm>
                <a:off x="2043855" y="1911522"/>
                <a:ext cx="23025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011893"/>
                  </a:solidFill>
                </a:endParaRPr>
              </a:p>
            </p:txBody>
          </p:sp>
        </mc:Choice>
        <mc:Fallback xmlns="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2E58C436-9B84-19F3-237D-1C2FB4571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3855" y="1911522"/>
                <a:ext cx="230256" cy="215444"/>
              </a:xfrm>
              <a:prstGeom prst="rect">
                <a:avLst/>
              </a:prstGeom>
              <a:blipFill>
                <a:blip r:embed="rId13"/>
                <a:stretch>
                  <a:fillRect l="-10000" b="-1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Connettore diritto a freccia 38">
            <a:extLst>
              <a:ext uri="{FF2B5EF4-FFF2-40B4-BE49-F238E27FC236}">
                <a16:creationId xmlns:a16="http://schemas.microsoft.com/office/drawing/2014/main" id="{B9560C24-0211-961E-D404-F4EFC0CC3407}"/>
              </a:ext>
            </a:extLst>
          </p:cNvPr>
          <p:cNvCxnSpPr>
            <a:cxnSpLocks/>
            <a:endCxn id="36" idx="1"/>
          </p:cNvCxnSpPr>
          <p:nvPr/>
        </p:nvCxnSpPr>
        <p:spPr>
          <a:xfrm>
            <a:off x="1055105" y="1473468"/>
            <a:ext cx="1242710" cy="1343184"/>
          </a:xfrm>
          <a:prstGeom prst="straightConnector1">
            <a:avLst/>
          </a:prstGeom>
          <a:ln>
            <a:solidFill>
              <a:srgbClr val="011893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Connettore diritto a freccia 39">
            <a:extLst>
              <a:ext uri="{FF2B5EF4-FFF2-40B4-BE49-F238E27FC236}">
                <a16:creationId xmlns:a16="http://schemas.microsoft.com/office/drawing/2014/main" id="{DB692EB3-2D79-8D58-391C-5421C493DE7C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1037609" y="1461496"/>
            <a:ext cx="1260206" cy="1901021"/>
          </a:xfrm>
          <a:prstGeom prst="straightConnector1">
            <a:avLst/>
          </a:prstGeom>
          <a:ln>
            <a:solidFill>
              <a:srgbClr val="011893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14DF14B1-62BC-26F6-4B8B-4042D7C64F12}"/>
                  </a:ext>
                </a:extLst>
              </p:cNvPr>
              <p:cNvSpPr txBox="1"/>
              <p:nvPr/>
            </p:nvSpPr>
            <p:spPr>
              <a:xfrm>
                <a:off x="2003726" y="2297701"/>
                <a:ext cx="22608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011893"/>
                  </a:solidFill>
                </a:endParaRPr>
              </a:p>
            </p:txBody>
          </p:sp>
        </mc:Choice>
        <mc:Fallback xmlns=""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14DF14B1-62BC-26F6-4B8B-4042D7C64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3726" y="2297701"/>
                <a:ext cx="226088" cy="215444"/>
              </a:xfrm>
              <a:prstGeom prst="rect">
                <a:avLst/>
              </a:prstGeom>
              <a:blipFill>
                <a:blip r:embed="rId14"/>
                <a:stretch>
                  <a:fillRect l="-10526" r="-5263" b="-1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5218ECB7-17C9-C64D-FB6B-18C0BF540901}"/>
                  </a:ext>
                </a:extLst>
              </p:cNvPr>
              <p:cNvSpPr txBox="1"/>
              <p:nvPr/>
            </p:nvSpPr>
            <p:spPr>
              <a:xfrm>
                <a:off x="1978352" y="2710674"/>
                <a:ext cx="23025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011893"/>
                  </a:solidFill>
                </a:endParaRPr>
              </a:p>
            </p:txBody>
          </p:sp>
        </mc:Choice>
        <mc:Fallback xmlns=""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5218ECB7-17C9-C64D-FB6B-18C0BF5409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8352" y="2710674"/>
                <a:ext cx="230256" cy="215444"/>
              </a:xfrm>
              <a:prstGeom prst="rect">
                <a:avLst/>
              </a:prstGeom>
              <a:blipFill>
                <a:blip r:embed="rId15"/>
                <a:stretch>
                  <a:fillRect l="-16667" r="-5556" b="-1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174FD9B7-2B6A-C477-D203-C162E4BF8833}"/>
                  </a:ext>
                </a:extLst>
              </p:cNvPr>
              <p:cNvSpPr txBox="1"/>
              <p:nvPr/>
            </p:nvSpPr>
            <p:spPr>
              <a:xfrm>
                <a:off x="5193417" y="1100663"/>
                <a:ext cx="2351177" cy="3820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60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600" b="0" i="0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</m:e>
                        <m:sup>
                          <m:r>
                            <a:rPr lang="it-IT" sz="1600" b="0" i="0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sz="1600" b="0" i="0" smtClean="0">
                          <a:solidFill>
                            <a:srgbClr val="00905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600" b="0" i="0" smtClean="0">
                          <a:solidFill>
                            <a:srgbClr val="00905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it-IT" sz="160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sz="1600" b="0" i="0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23</m:t>
                          </m:r>
                        </m:sup>
                        <m:e>
                          <m:sSub>
                            <m:sSubPr>
                              <m:ctrlPr>
                                <a:rPr lang="it-IT" sz="1600" i="1" smtClean="0">
                                  <a:solidFill>
                                    <a:srgbClr val="00905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b="0" i="0" smtClean="0">
                                  <a:solidFill>
                                    <a:srgbClr val="009051"/>
                                  </a:solidFill>
                                  <a:latin typeface="Cambria Math" panose="02040503050406030204" pitchFamily="18" charset="0"/>
                                </a:rPr>
                                <m:t>Na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b="0" i="0" smtClean="0">
                                  <a:solidFill>
                                    <a:srgbClr val="009051"/>
                                  </a:solidFill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it-IT" sz="1600" b="0" i="0" smtClean="0">
                                  <a:solidFill>
                                    <a:srgbClr val="009051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it-IT" sz="1600" b="0" i="0" smtClean="0">
                                  <a:solidFill>
                                    <a:srgbClr val="009051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a:rPr lang="it-IT" sz="1600" b="0" i="0" smtClean="0">
                                  <a:solidFill>
                                    <a:srgbClr val="009051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e>
                      </m:sPre>
                    </m:oMath>
                  </m:oMathPara>
                </a14:m>
                <a:endParaRPr lang="it-IT" sz="1600" dirty="0">
                  <a:solidFill>
                    <a:srgbClr val="009051"/>
                  </a:solidFill>
                </a:endParaRPr>
              </a:p>
            </p:txBody>
          </p:sp>
        </mc:Choice>
        <mc:Fallback xmlns=""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174FD9B7-2B6A-C477-D203-C162E4BF8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417" y="1100663"/>
                <a:ext cx="2351177" cy="38209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02CEDA80-1021-B5F0-9B4E-9AF7F3CB47A6}"/>
                  </a:ext>
                </a:extLst>
              </p:cNvPr>
              <p:cNvSpPr txBox="1"/>
              <p:nvPr/>
            </p:nvSpPr>
            <p:spPr>
              <a:xfrm>
                <a:off x="5193416" y="1501579"/>
                <a:ext cx="2351177" cy="3692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60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600" b="0" i="0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</m:e>
                        <m:sup>
                          <m:r>
                            <a:rPr lang="it-IT" sz="1600" b="0" i="0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sz="1600" b="0" i="0" smtClean="0">
                          <a:solidFill>
                            <a:srgbClr val="00905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sz="1600" b="0" i="0" smtClean="0">
                          <a:solidFill>
                            <a:srgbClr val="00905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it-IT" sz="160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sz="1600" b="0" i="0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23</m:t>
                          </m:r>
                        </m:sup>
                        <m:e>
                          <m:sSub>
                            <m:sSubPr>
                              <m:ctrlPr>
                                <a:rPr lang="it-IT" sz="1600" i="1" smtClean="0">
                                  <a:solidFill>
                                    <a:srgbClr val="00905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b="0" i="0" smtClean="0">
                                  <a:solidFill>
                                    <a:srgbClr val="009051"/>
                                  </a:solidFill>
                                  <a:latin typeface="Cambria Math" panose="02040503050406030204" pitchFamily="18" charset="0"/>
                                </a:rPr>
                                <m:t>Na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it-IT" sz="1600" i="1" smtClean="0">
                                      <a:solidFill>
                                        <a:srgbClr val="00905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600" b="0" i="1" smtClean="0">
                                      <a:solidFill>
                                        <a:srgbClr val="00905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sup>
                                  <m:r>
                                    <a:rPr lang="it-IT" sz="1600" b="0" i="1" smtClean="0">
                                      <a:solidFill>
                                        <a:srgbClr val="009051"/>
                                      </a:solidFill>
                                      <a:latin typeface="Cambria Math" panose="02040503050406030204" pitchFamily="18" charset="0"/>
                                    </a:rPr>
                                    <m:t>°</m:t>
                                  </m:r>
                                </m:sup>
                              </m:sSup>
                            </m:sub>
                          </m:sSub>
                        </m:e>
                      </m:sPre>
                    </m:oMath>
                  </m:oMathPara>
                </a14:m>
                <a:endParaRPr lang="it-IT" sz="1600" dirty="0">
                  <a:solidFill>
                    <a:srgbClr val="009051"/>
                  </a:solidFill>
                </a:endParaRPr>
              </a:p>
            </p:txBody>
          </p:sp>
        </mc:Choice>
        <mc:Fallback xmlns=""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02CEDA80-1021-B5F0-9B4E-9AF7F3CB47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416" y="1501579"/>
                <a:ext cx="2351177" cy="36920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A1C1A4F2-2D35-2793-8703-F309CA217272}"/>
                  </a:ext>
                </a:extLst>
              </p:cNvPr>
              <p:cNvSpPr txBox="1"/>
              <p:nvPr/>
            </p:nvSpPr>
            <p:spPr>
              <a:xfrm>
                <a:off x="5167111" y="1912358"/>
                <a:ext cx="2351177" cy="3692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60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600" b="0" i="0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</m:e>
                        <m:sup>
                          <m:r>
                            <a:rPr lang="it-IT" sz="1600" b="0" i="0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sz="1600" b="0" i="0" smtClean="0">
                          <a:solidFill>
                            <a:srgbClr val="00905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sz="1600" b="0" i="0" smtClean="0">
                          <a:solidFill>
                            <a:srgbClr val="00905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it-IT" sz="160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sz="1600" b="0" i="0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23</m:t>
                          </m:r>
                        </m:sup>
                        <m:e>
                          <m:sSub>
                            <m:sSubPr>
                              <m:ctrlPr>
                                <a:rPr lang="it-IT" sz="1600" i="1" smtClean="0">
                                  <a:solidFill>
                                    <a:srgbClr val="00905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b="0" i="0" smtClean="0">
                                  <a:solidFill>
                                    <a:srgbClr val="009051"/>
                                  </a:solidFill>
                                  <a:latin typeface="Cambria Math" panose="02040503050406030204" pitchFamily="18" charset="0"/>
                                </a:rPr>
                                <m:t>Na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it-IT" sz="1600" i="1" smtClean="0">
                                      <a:solidFill>
                                        <a:srgbClr val="00905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600" b="0" i="1" smtClean="0">
                                      <a:solidFill>
                                        <a:srgbClr val="00905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it-IT" sz="1600" b="0" i="1" smtClean="0">
                                      <a:solidFill>
                                        <a:srgbClr val="009051"/>
                                      </a:solidFill>
                                      <a:latin typeface="Cambria Math" panose="02040503050406030204" pitchFamily="18" charset="0"/>
                                    </a:rPr>
                                    <m:t>°</m:t>
                                  </m:r>
                                </m:sup>
                              </m:sSup>
                            </m:sub>
                          </m:sSub>
                        </m:e>
                      </m:sPre>
                    </m:oMath>
                  </m:oMathPara>
                </a14:m>
                <a:endParaRPr lang="it-IT" sz="1600" dirty="0">
                  <a:solidFill>
                    <a:srgbClr val="009051"/>
                  </a:solidFill>
                </a:endParaRPr>
              </a:p>
            </p:txBody>
          </p:sp>
        </mc:Choice>
        <mc:Fallback xmlns=""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A1C1A4F2-2D35-2793-8703-F309CA2172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7111" y="1912358"/>
                <a:ext cx="2351177" cy="369204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Connettore diritto a freccia 46">
            <a:extLst>
              <a:ext uri="{FF2B5EF4-FFF2-40B4-BE49-F238E27FC236}">
                <a16:creationId xmlns:a16="http://schemas.microsoft.com/office/drawing/2014/main" id="{1CEFB3A0-2918-959C-9378-8909109E1EA9}"/>
              </a:ext>
            </a:extLst>
          </p:cNvPr>
          <p:cNvCxnSpPr>
            <a:cxnSpLocks/>
          </p:cNvCxnSpPr>
          <p:nvPr/>
        </p:nvCxnSpPr>
        <p:spPr>
          <a:xfrm>
            <a:off x="1670008" y="1262192"/>
            <a:ext cx="3440521" cy="431905"/>
          </a:xfrm>
          <a:prstGeom prst="straightConnector1">
            <a:avLst/>
          </a:prstGeom>
          <a:ln>
            <a:solidFill>
              <a:srgbClr val="00905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Connettore diritto a freccia 47">
            <a:extLst>
              <a:ext uri="{FF2B5EF4-FFF2-40B4-BE49-F238E27FC236}">
                <a16:creationId xmlns:a16="http://schemas.microsoft.com/office/drawing/2014/main" id="{AD1F71C4-BFDA-1D1A-190E-5549FFD70891}"/>
              </a:ext>
            </a:extLst>
          </p:cNvPr>
          <p:cNvCxnSpPr>
            <a:cxnSpLocks/>
          </p:cNvCxnSpPr>
          <p:nvPr/>
        </p:nvCxnSpPr>
        <p:spPr>
          <a:xfrm>
            <a:off x="1677416" y="1263908"/>
            <a:ext cx="3516001" cy="866440"/>
          </a:xfrm>
          <a:prstGeom prst="straightConnector1">
            <a:avLst/>
          </a:prstGeom>
          <a:ln>
            <a:solidFill>
              <a:srgbClr val="00905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663B04D5-DF11-0431-4D14-B2AEBB1CD378}"/>
                  </a:ext>
                </a:extLst>
              </p:cNvPr>
              <p:cNvSpPr txBox="1"/>
              <p:nvPr/>
            </p:nvSpPr>
            <p:spPr>
              <a:xfrm>
                <a:off x="4602038" y="990600"/>
                <a:ext cx="21653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009051"/>
                  </a:solidFill>
                </a:endParaRPr>
              </a:p>
            </p:txBody>
          </p:sp>
        </mc:Choice>
        <mc:Fallback xmlns=""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663B04D5-DF11-0431-4D14-B2AEBB1CD3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2038" y="990600"/>
                <a:ext cx="216533" cy="215444"/>
              </a:xfrm>
              <a:prstGeom prst="rect">
                <a:avLst/>
              </a:prstGeom>
              <a:blipFill>
                <a:blip r:embed="rId19"/>
                <a:stretch>
                  <a:fillRect l="-22222" r="-5556" b="-222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04EB3064-F4D0-9237-11D1-767A610E6BFD}"/>
                  </a:ext>
                </a:extLst>
              </p:cNvPr>
              <p:cNvSpPr txBox="1"/>
              <p:nvPr/>
            </p:nvSpPr>
            <p:spPr>
              <a:xfrm>
                <a:off x="4602038" y="1354169"/>
                <a:ext cx="21236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009051"/>
                  </a:solidFill>
                </a:endParaRPr>
              </a:p>
            </p:txBody>
          </p:sp>
        </mc:Choice>
        <mc:Fallback xmlns=""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04EB3064-F4D0-9237-11D1-767A610E6B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2038" y="1354169"/>
                <a:ext cx="212366" cy="215444"/>
              </a:xfrm>
              <a:prstGeom prst="rect">
                <a:avLst/>
              </a:prstGeom>
              <a:blipFill>
                <a:blip r:embed="rId20"/>
                <a:stretch>
                  <a:fillRect l="-22222" r="-5556" b="-222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19EE711E-4AAD-918A-47E9-75CB93E2DBD4}"/>
                  </a:ext>
                </a:extLst>
              </p:cNvPr>
              <p:cNvSpPr txBox="1"/>
              <p:nvPr/>
            </p:nvSpPr>
            <p:spPr>
              <a:xfrm>
                <a:off x="4602038" y="1711478"/>
                <a:ext cx="21653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905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009051"/>
                  </a:solidFill>
                </a:endParaRPr>
              </a:p>
            </p:txBody>
          </p:sp>
        </mc:Choice>
        <mc:Fallback xmlns="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19EE711E-4AAD-918A-47E9-75CB93E2DB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2038" y="1711478"/>
                <a:ext cx="216533" cy="215444"/>
              </a:xfrm>
              <a:prstGeom prst="rect">
                <a:avLst/>
              </a:prstGeom>
              <a:blipFill>
                <a:blip r:embed="rId21"/>
                <a:stretch>
                  <a:fillRect l="-22222" r="-5556" b="-222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Segnaposto contenuto 2">
                <a:extLst>
                  <a:ext uri="{FF2B5EF4-FFF2-40B4-BE49-F238E27FC236}">
                    <a16:creationId xmlns:a16="http://schemas.microsoft.com/office/drawing/2014/main" id="{632C25F6-182D-3810-46BF-68429B471D1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11194" y="4889467"/>
                <a:ext cx="3516071" cy="397545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11" indent="-228611" algn="l" defTabSz="60963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95325" indent="-190510" algn="l" defTabSz="60963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867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62038" indent="-152408" algn="l" defTabSz="60963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66853" indent="-152408" algn="l" defTabSz="60963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69" indent="-152408" algn="l" defTabSz="60963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76484" indent="-152408" algn="l" defTabSz="60963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81299" indent="-152408" algn="l" defTabSz="60963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286114" indent="-152408" algn="l" defTabSz="60963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590930" indent="-152408" algn="l" defTabSz="60963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3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Clr>
                    <a:srgbClr val="018575"/>
                  </a:buClr>
                </a:pPr>
                <a:r>
                  <a:rPr lang="it-IT" sz="16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particle - </a:t>
                </a:r>
                <a:r>
                  <a:rPr lang="it-IT" sz="1600" dirty="0" err="1">
                    <a:latin typeface="Constantia" panose="02030602050306030303" pitchFamily="18" charset="0"/>
                    <a:cs typeface="Times New Roman" panose="02020603050405020304" pitchFamily="18" charset="0"/>
                  </a:rPr>
                  <a:t>particle</a:t>
                </a:r>
                <a:r>
                  <a:rPr lang="it-IT" sz="16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 - </a:t>
                </a:r>
                <a14:m>
                  <m:oMath xmlns:m="http://schemas.openxmlformats.org/officeDocument/2006/math">
                    <m:r>
                      <a:rPr lang="it-IT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𝛾</m:t>
                    </m:r>
                    <m:r>
                      <a:rPr lang="it-IT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>
                    <a:latin typeface="Constantia" panose="02030602050306030303" pitchFamily="18" charset="0"/>
                    <a:cs typeface="Times New Roman" panose="02020603050405020304" pitchFamily="18" charset="0"/>
                  </a:rPr>
                  <a:t>coincidences</a:t>
                </a:r>
              </a:p>
            </p:txBody>
          </p:sp>
        </mc:Choice>
        <mc:Fallback xmlns="">
          <p:sp>
            <p:nvSpPr>
              <p:cNvPr id="4" name="Segnaposto contenuto 2">
                <a:extLst>
                  <a:ext uri="{FF2B5EF4-FFF2-40B4-BE49-F238E27FC236}">
                    <a16:creationId xmlns:a16="http://schemas.microsoft.com/office/drawing/2014/main" id="{632C25F6-182D-3810-46BF-68429B471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1194" y="4889467"/>
                <a:ext cx="3516071" cy="397545"/>
              </a:xfrm>
              <a:prstGeom prst="rect">
                <a:avLst/>
              </a:prstGeom>
              <a:blipFill>
                <a:blip r:embed="rId22"/>
                <a:stretch>
                  <a:fillRect l="-722" t="-3030" b="-30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853AC51-340D-5FE7-B42F-1461FE4F8269}"/>
              </a:ext>
            </a:extLst>
          </p:cNvPr>
          <p:cNvSpPr txBox="1"/>
          <p:nvPr/>
        </p:nvSpPr>
        <p:spPr>
          <a:xfrm>
            <a:off x="6972676" y="5300246"/>
            <a:ext cx="37681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18575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particle</a:t>
            </a:r>
            <a:r>
              <a:rPr lang="it-IT" sz="1600" dirty="0">
                <a:latin typeface="Constantia" panose="02030602050306030303" pitchFamily="18" charset="0"/>
                <a:cs typeface="Times New Roman" panose="02020603050405020304" pitchFamily="18" charset="0"/>
              </a:rPr>
              <a:t> - </a:t>
            </a:r>
            <a:r>
              <a:rPr lang="it-IT" sz="16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particle</a:t>
            </a:r>
            <a:r>
              <a:rPr lang="it-IT" sz="1600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angular</a:t>
            </a:r>
            <a:r>
              <a:rPr lang="it-IT" sz="1600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correlations</a:t>
            </a:r>
            <a:r>
              <a:rPr lang="it-IT" sz="1600" dirty="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5" name="Segnaposto data 1">
            <a:extLst>
              <a:ext uri="{FF2B5EF4-FFF2-40B4-BE49-F238E27FC236}">
                <a16:creationId xmlns:a16="http://schemas.microsoft.com/office/drawing/2014/main" id="{48825FEB-6EF2-544C-7FFA-337F2863F5E1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</p:spTree>
    <p:extLst>
      <p:ext uri="{BB962C8B-B14F-4D97-AF65-F5344CB8AC3E}">
        <p14:creationId xmlns:p14="http://schemas.microsoft.com/office/powerpoint/2010/main" val="1638038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7F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A787D8-5241-0085-7251-A3583B558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6">
            <a:extLst>
              <a:ext uri="{FF2B5EF4-FFF2-40B4-BE49-F238E27FC236}">
                <a16:creationId xmlns:a16="http://schemas.microsoft.com/office/drawing/2014/main" id="{E2F44210-EDC9-EEE9-5A2A-85A0FC74C7BF}"/>
              </a:ext>
            </a:extLst>
          </p:cNvPr>
          <p:cNvSpPr/>
          <p:nvPr/>
        </p:nvSpPr>
        <p:spPr>
          <a:xfrm>
            <a:off x="667544" y="5461000"/>
            <a:ext cx="10858500" cy="0"/>
          </a:xfrm>
          <a:prstGeom prst="line">
            <a:avLst/>
          </a:prstGeom>
          <a:ln w="28575" cap="flat">
            <a:solidFill>
              <a:srgbClr val="FFD7DC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 sz="800" dirty="0"/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FC20E282-1964-BD7B-1AF5-4D70D4EC2B22}"/>
              </a:ext>
            </a:extLst>
          </p:cNvPr>
          <p:cNvSpPr txBox="1">
            <a:spLocks/>
          </p:cNvSpPr>
          <p:nvPr/>
        </p:nvSpPr>
        <p:spPr>
          <a:xfrm>
            <a:off x="1448594" y="628799"/>
            <a:ext cx="9102521" cy="104760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609630" rtl="0" eaLnBrk="1" latinLnBrk="0" hangingPunct="1">
              <a:spcBef>
                <a:spcPct val="0"/>
              </a:spcBef>
              <a:buNone/>
              <a:defRPr sz="29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800" b="1" dirty="0">
                <a:solidFill>
                  <a:srgbClr val="0185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 panose="02020603050405020304" pitchFamily="18" charset="0"/>
              </a:rPr>
              <a:t>Thank </a:t>
            </a:r>
            <a:r>
              <a:rPr lang="it-IT" sz="4800" b="1" dirty="0" err="1">
                <a:solidFill>
                  <a:srgbClr val="0185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 panose="02020603050405020304" pitchFamily="18" charset="0"/>
              </a:rPr>
              <a:t>you</a:t>
            </a:r>
            <a:r>
              <a:rPr lang="it-IT" sz="4800" b="1" dirty="0">
                <a:solidFill>
                  <a:srgbClr val="0185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 panose="02020603050405020304" pitchFamily="18" charset="0"/>
              </a:rPr>
              <a:t> for </a:t>
            </a:r>
            <a:r>
              <a:rPr lang="it-IT" sz="4800" b="1" dirty="0" err="1">
                <a:solidFill>
                  <a:srgbClr val="0185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 panose="02020603050405020304" pitchFamily="18" charset="0"/>
              </a:rPr>
              <a:t>your</a:t>
            </a:r>
            <a:r>
              <a:rPr lang="it-IT" sz="4800" b="1" dirty="0">
                <a:solidFill>
                  <a:srgbClr val="0185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4800" b="1" dirty="0" err="1">
                <a:solidFill>
                  <a:srgbClr val="0185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 panose="02020603050405020304" pitchFamily="18" charset="0"/>
              </a:rPr>
              <a:t>attention</a:t>
            </a:r>
            <a:endParaRPr lang="it-IT" sz="4400" b="1" dirty="0">
              <a:solidFill>
                <a:srgbClr val="01857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463CC5F4-6E63-D274-C0BC-1E956E7E07C4}"/>
              </a:ext>
            </a:extLst>
          </p:cNvPr>
          <p:cNvGrpSpPr/>
          <p:nvPr/>
        </p:nvGrpSpPr>
        <p:grpSpPr>
          <a:xfrm>
            <a:off x="567677" y="2057400"/>
            <a:ext cx="11244117" cy="2559042"/>
            <a:chOff x="0" y="-9525"/>
            <a:chExt cx="1888577" cy="2718858"/>
          </a:xfrm>
        </p:grpSpPr>
        <p:sp>
          <p:nvSpPr>
            <p:cNvPr id="6" name="Freeform 3">
              <a:extLst>
                <a:ext uri="{FF2B5EF4-FFF2-40B4-BE49-F238E27FC236}">
                  <a16:creationId xmlns:a16="http://schemas.microsoft.com/office/drawing/2014/main" id="{10F273D3-ACB7-3219-CB52-29899D857DE9}"/>
                </a:ext>
              </a:extLst>
            </p:cNvPr>
            <p:cNvSpPr/>
            <p:nvPr/>
          </p:nvSpPr>
          <p:spPr>
            <a:xfrm>
              <a:off x="0" y="0"/>
              <a:ext cx="1888577" cy="2709333"/>
            </a:xfrm>
            <a:custGeom>
              <a:avLst/>
              <a:gdLst/>
              <a:ahLst/>
              <a:cxnLst/>
              <a:rect l="l" t="t" r="r" b="b"/>
              <a:pathLst>
                <a:path w="1888577" h="2709333">
                  <a:moveTo>
                    <a:pt x="0" y="0"/>
                  </a:moveTo>
                  <a:lnTo>
                    <a:pt x="1888577" y="0"/>
                  </a:lnTo>
                  <a:lnTo>
                    <a:pt x="1888577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FD7DC"/>
            </a:solidFill>
          </p:spPr>
          <p:txBody>
            <a:bodyPr/>
            <a:lstStyle/>
            <a:p>
              <a:endParaRPr lang="it-IT" sz="800"/>
            </a:p>
          </p:txBody>
        </p:sp>
        <p:sp>
          <p:nvSpPr>
            <p:cNvPr id="7" name="TextBox 4">
              <a:extLst>
                <a:ext uri="{FF2B5EF4-FFF2-40B4-BE49-F238E27FC236}">
                  <a16:creationId xmlns:a16="http://schemas.microsoft.com/office/drawing/2014/main" id="{06AD5D80-A285-2CF6-4E4E-D35EB128F345}"/>
                </a:ext>
              </a:extLst>
            </p:cNvPr>
            <p:cNvSpPr txBox="1"/>
            <p:nvPr/>
          </p:nvSpPr>
          <p:spPr>
            <a:xfrm>
              <a:off x="0" y="-9525"/>
              <a:ext cx="1888577" cy="2718858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289"/>
                </a:lnSpc>
              </a:pPr>
              <a:endParaRPr sz="800"/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0370D9B-853C-3099-F64C-D07D7F2C3924}"/>
              </a:ext>
            </a:extLst>
          </p:cNvPr>
          <p:cNvSpPr txBox="1"/>
          <p:nvPr/>
        </p:nvSpPr>
        <p:spPr>
          <a:xfrm>
            <a:off x="5114017" y="2242783"/>
            <a:ext cx="17447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Collaboration</a:t>
            </a:r>
            <a:endParaRPr lang="it-IT" sz="1800" b="1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5C3FB7C-052B-9B9F-3F79-019FDABE9E02}"/>
              </a:ext>
            </a:extLst>
          </p:cNvPr>
          <p:cNvSpPr txBox="1"/>
          <p:nvPr/>
        </p:nvSpPr>
        <p:spPr>
          <a:xfrm>
            <a:off x="823399" y="2667000"/>
            <a:ext cx="108850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F. Ercolano, A. Di Leva, G. Imbriani, D. Dell’ Aquila, M. Vigilante, P. Di Meo , R. M. </a:t>
            </a:r>
            <a:r>
              <a:rPr lang="en-US" sz="18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Gesuè</a:t>
            </a:r>
            <a:r>
              <a:rPr lang="en-US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, A. Best (Napoli)</a:t>
            </a:r>
            <a:endParaRPr lang="it-IT" sz="18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C83E6B0-45D0-C333-7987-9B55157B303E}"/>
              </a:ext>
            </a:extLst>
          </p:cNvPr>
          <p:cNvSpPr txBox="1"/>
          <p:nvPr/>
        </p:nvSpPr>
        <p:spPr>
          <a:xfrm>
            <a:off x="823399" y="3135868"/>
            <a:ext cx="9970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I. Lombardo, M. D’Andrea, A. Massara, A. Tumino, M. La Cognata (Catania)</a:t>
            </a:r>
            <a:endParaRPr lang="it-IT" sz="18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32D10E5-E829-2A9E-80CF-76F89A61FC9D}"/>
              </a:ext>
            </a:extLst>
          </p:cNvPr>
          <p:cNvSpPr txBox="1"/>
          <p:nvPr/>
        </p:nvSpPr>
        <p:spPr>
          <a:xfrm>
            <a:off x="823399" y="3593068"/>
            <a:ext cx="9970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K. C. W. Li, V. W. </a:t>
            </a:r>
            <a:r>
              <a:rPr lang="en-US" sz="18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Ingeberg</a:t>
            </a:r>
            <a:r>
              <a:rPr lang="en-US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, W. Paulsen, J. S. </a:t>
            </a:r>
            <a:r>
              <a:rPr lang="en-US" sz="18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Ringnes</a:t>
            </a:r>
            <a:r>
              <a:rPr lang="en-US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(Oslo)</a:t>
            </a:r>
            <a:endParaRPr lang="it-IT" sz="1800" dirty="0"/>
          </a:p>
        </p:txBody>
      </p:sp>
      <p:pic>
        <p:nvPicPr>
          <p:cNvPr id="14" name="Immagine 13" descr="Immagine che contiene Elementi grafici, Carattere, design, disegno al tratto&#10;&#10;Il contenuto generato dall'IA potrebbe non essere corretto.">
            <a:extLst>
              <a:ext uri="{FF2B5EF4-FFF2-40B4-BE49-F238E27FC236}">
                <a16:creationId xmlns:a16="http://schemas.microsoft.com/office/drawing/2014/main" id="{865B4F1B-C772-BD27-31EE-F323F84BA94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026" y="5689602"/>
            <a:ext cx="767151" cy="725753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A92BF5B6-C6E3-897C-4714-C9905542A03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17056" y="5773130"/>
            <a:ext cx="1541044" cy="547927"/>
          </a:xfrm>
          <a:prstGeom prst="rect">
            <a:avLst/>
          </a:prstGeom>
        </p:spPr>
      </p:pic>
      <p:pic>
        <p:nvPicPr>
          <p:cNvPr id="19" name="Immagine 18" descr="Immagine che contiene Carattere, logo, testo, Elementi grafici&#10;&#10;Descrizione generata automaticamente">
            <a:extLst>
              <a:ext uri="{FF2B5EF4-FFF2-40B4-BE49-F238E27FC236}">
                <a16:creationId xmlns:a16="http://schemas.microsoft.com/office/drawing/2014/main" id="{0C5CE45D-B47E-67BA-B502-43C4A2173E5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773" y="5773130"/>
            <a:ext cx="957938" cy="597464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43773711-2840-501E-CA1C-FF6BC33045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7384" y="5836634"/>
            <a:ext cx="974468" cy="519716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FFCB998-4C47-5EAF-E1C5-CE6F5B1A490F}"/>
              </a:ext>
            </a:extLst>
          </p:cNvPr>
          <p:cNvSpPr txBox="1"/>
          <p:nvPr/>
        </p:nvSpPr>
        <p:spPr>
          <a:xfrm>
            <a:off x="823399" y="4050268"/>
            <a:ext cx="10345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 err="1">
                <a:latin typeface="Constantia" panose="02030602050306030303" pitchFamily="18" charset="0"/>
              </a:rPr>
              <a:t>R</a:t>
            </a:r>
            <a:r>
              <a:rPr lang="it-IT" sz="1800" dirty="0">
                <a:latin typeface="Constantia" panose="02030602050306030303" pitchFamily="18" charset="0"/>
              </a:rPr>
              <a:t>. Neveling, L. Donaldson, P. Jones </a:t>
            </a:r>
            <a:r>
              <a:rPr lang="en-US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iThemba</a:t>
            </a:r>
            <a:r>
              <a:rPr lang="en-US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)</a:t>
            </a:r>
            <a:endParaRPr lang="it-IT" sz="18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83E43DD-EF51-EB8A-D328-A9B445E197C5}"/>
              </a:ext>
            </a:extLst>
          </p:cNvPr>
          <p:cNvSpPr txBox="1"/>
          <p:nvPr/>
        </p:nvSpPr>
        <p:spPr>
          <a:xfrm>
            <a:off x="7848257" y="4876800"/>
            <a:ext cx="39635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u="none" strike="noStrike" dirty="0">
                <a:solidFill>
                  <a:srgbClr val="018575"/>
                </a:solidFill>
                <a:effectLst/>
                <a:latin typeface="Constantia" panose="02030602050306030303" pitchFamily="18" charset="0"/>
              </a:rPr>
              <a:t>Thanks to NNRC</a:t>
            </a:r>
            <a:r>
              <a:rPr lang="it-IT" sz="1400" dirty="0">
                <a:solidFill>
                  <a:srgbClr val="018575"/>
                </a:solidFill>
                <a:latin typeface="Constantia" panose="02030602050306030303" pitchFamily="18" charset="0"/>
              </a:rPr>
              <a:t> </a:t>
            </a:r>
            <a:r>
              <a:rPr lang="it-IT" sz="1400" b="0" i="0" u="none" strike="noStrike" dirty="0">
                <a:solidFill>
                  <a:srgbClr val="018575"/>
                </a:solidFill>
                <a:effectLst/>
                <a:latin typeface="Constantia" panose="02030602050306030303" pitchFamily="18" charset="0"/>
              </a:rPr>
              <a:t>for </a:t>
            </a:r>
            <a:r>
              <a:rPr lang="it-IT" sz="1400" b="0" i="0" u="none" strike="noStrike" dirty="0" err="1">
                <a:solidFill>
                  <a:srgbClr val="018575"/>
                </a:solidFill>
                <a:effectLst/>
                <a:latin typeface="Constantia" panose="02030602050306030303" pitchFamily="18" charset="0"/>
              </a:rPr>
              <a:t>supporting</a:t>
            </a:r>
            <a:r>
              <a:rPr lang="it-IT" sz="1400" b="0" i="0" u="none" strike="noStrike" dirty="0">
                <a:solidFill>
                  <a:srgbClr val="018575"/>
                </a:solidFill>
                <a:effectLst/>
                <a:latin typeface="Constantia" panose="02030602050306030303" pitchFamily="18" charset="0"/>
              </a:rPr>
              <a:t> </a:t>
            </a:r>
            <a:r>
              <a:rPr lang="it-IT" sz="1400" dirty="0">
                <a:solidFill>
                  <a:srgbClr val="018575"/>
                </a:solidFill>
                <a:latin typeface="Constantia" panose="02030602050306030303" pitchFamily="18" charset="0"/>
              </a:rPr>
              <a:t>the</a:t>
            </a:r>
            <a:r>
              <a:rPr lang="it-IT" sz="1400" b="0" i="0" u="none" strike="noStrike" dirty="0">
                <a:solidFill>
                  <a:srgbClr val="018575"/>
                </a:solidFill>
                <a:effectLst/>
                <a:latin typeface="Constantia" panose="02030602050306030303" pitchFamily="18" charset="0"/>
              </a:rPr>
              <a:t> </a:t>
            </a:r>
            <a:r>
              <a:rPr lang="it-IT" sz="1400" b="0" i="0" u="none" strike="noStrike" dirty="0" err="1">
                <a:solidFill>
                  <a:srgbClr val="018575"/>
                </a:solidFill>
                <a:effectLst/>
                <a:latin typeface="Constantia" panose="02030602050306030303" pitchFamily="18" charset="0"/>
              </a:rPr>
              <a:t>visit</a:t>
            </a:r>
            <a:r>
              <a:rPr lang="it-IT" sz="1400" b="0" i="0" u="none" strike="noStrike" dirty="0">
                <a:solidFill>
                  <a:srgbClr val="018575"/>
                </a:solidFill>
                <a:effectLst/>
                <a:latin typeface="Constantia" panose="02030602050306030303" pitchFamily="18" charset="0"/>
              </a:rPr>
              <a:t> to Oslo</a:t>
            </a:r>
            <a:endParaRPr lang="it-IT" sz="1400" dirty="0">
              <a:solidFill>
                <a:srgbClr val="018575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145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7F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CCCAFA-7F2D-5AE8-02E2-6AE8645E9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2">
            <a:extLst>
              <a:ext uri="{FF2B5EF4-FFF2-40B4-BE49-F238E27FC236}">
                <a16:creationId xmlns:a16="http://schemas.microsoft.com/office/drawing/2014/main" id="{81E21343-0837-3583-81D9-98E7B5AC27AA}"/>
              </a:ext>
            </a:extLst>
          </p:cNvPr>
          <p:cNvGrpSpPr/>
          <p:nvPr/>
        </p:nvGrpSpPr>
        <p:grpSpPr>
          <a:xfrm>
            <a:off x="795" y="0"/>
            <a:ext cx="3429000" cy="6858000"/>
            <a:chOff x="0" y="0"/>
            <a:chExt cx="1888577" cy="2709333"/>
          </a:xfrm>
        </p:grpSpPr>
        <p:sp>
          <p:nvSpPr>
            <p:cNvPr id="12" name="Freeform 3">
              <a:extLst>
                <a:ext uri="{FF2B5EF4-FFF2-40B4-BE49-F238E27FC236}">
                  <a16:creationId xmlns:a16="http://schemas.microsoft.com/office/drawing/2014/main" id="{6E67830E-794B-9DC4-2AE8-B0024D179660}"/>
                </a:ext>
              </a:extLst>
            </p:cNvPr>
            <p:cNvSpPr/>
            <p:nvPr/>
          </p:nvSpPr>
          <p:spPr>
            <a:xfrm>
              <a:off x="0" y="0"/>
              <a:ext cx="1888577" cy="2709333"/>
            </a:xfrm>
            <a:custGeom>
              <a:avLst/>
              <a:gdLst/>
              <a:ahLst/>
              <a:cxnLst/>
              <a:rect l="l" t="t" r="r" b="b"/>
              <a:pathLst>
                <a:path w="1888577" h="2709333">
                  <a:moveTo>
                    <a:pt x="0" y="0"/>
                  </a:moveTo>
                  <a:lnTo>
                    <a:pt x="1888577" y="0"/>
                  </a:lnTo>
                  <a:lnTo>
                    <a:pt x="1888577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FD7DC"/>
            </a:solidFill>
          </p:spPr>
          <p:txBody>
            <a:bodyPr/>
            <a:lstStyle/>
            <a:p>
              <a:endParaRPr lang="it-IT" sz="800"/>
            </a:p>
          </p:txBody>
        </p:sp>
        <p:sp>
          <p:nvSpPr>
            <p:cNvPr id="13" name="TextBox 4">
              <a:extLst>
                <a:ext uri="{FF2B5EF4-FFF2-40B4-BE49-F238E27FC236}">
                  <a16:creationId xmlns:a16="http://schemas.microsoft.com/office/drawing/2014/main" id="{BF864EE5-6570-236A-17C3-72E2A2BA48FF}"/>
                </a:ext>
              </a:extLst>
            </p:cNvPr>
            <p:cNvSpPr txBox="1"/>
            <p:nvPr/>
          </p:nvSpPr>
          <p:spPr>
            <a:xfrm>
              <a:off x="0" y="-9525"/>
              <a:ext cx="1888577" cy="2718858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289"/>
                </a:lnSpc>
              </a:pPr>
              <a:endParaRPr sz="800"/>
            </a:p>
          </p:txBody>
        </p:sp>
      </p:grpSp>
      <p:sp>
        <p:nvSpPr>
          <p:cNvPr id="14" name="Freccia destra 13">
            <a:extLst>
              <a:ext uri="{FF2B5EF4-FFF2-40B4-BE49-F238E27FC236}">
                <a16:creationId xmlns:a16="http://schemas.microsoft.com/office/drawing/2014/main" id="{BC1CE30C-557F-3B54-B316-BBF2B9DBECD7}"/>
              </a:ext>
            </a:extLst>
          </p:cNvPr>
          <p:cNvSpPr/>
          <p:nvPr/>
        </p:nvSpPr>
        <p:spPr>
          <a:xfrm rot="16200000">
            <a:off x="-869921" y="3237720"/>
            <a:ext cx="4265639" cy="228600"/>
          </a:xfrm>
          <a:prstGeom prst="rightArrow">
            <a:avLst/>
          </a:prstGeom>
          <a:solidFill>
            <a:srgbClr val="018575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2133A9B-6C44-332C-734A-514F0AE367E4}"/>
              </a:ext>
            </a:extLst>
          </p:cNvPr>
          <p:cNvSpPr txBox="1"/>
          <p:nvPr/>
        </p:nvSpPr>
        <p:spPr>
          <a:xfrm>
            <a:off x="327559" y="5638800"/>
            <a:ext cx="25935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onstantia" panose="02030602050306030303" pitchFamily="18" charset="0"/>
              </a:rPr>
              <a:t>Adapted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onstantia" panose="02030602050306030303" pitchFamily="18" charset="0"/>
              </a:rPr>
              <a:t> from O. Straniero et al., 2016 </a:t>
            </a:r>
            <a:r>
              <a:rPr lang="it-IT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onstantia" panose="02030602050306030303" pitchFamily="18" charset="0"/>
              </a:rPr>
              <a:t>J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onstantia" panose="02030602050306030303" pitchFamily="18" charset="0"/>
              </a:rPr>
              <a:t>. </a:t>
            </a:r>
            <a:r>
              <a:rPr lang="it-IT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onstantia" panose="02030602050306030303" pitchFamily="18" charset="0"/>
              </a:rPr>
              <a:t>Phys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onstantia" panose="02030602050306030303" pitchFamily="18" charset="0"/>
              </a:rPr>
              <a:t>.: Conf. Ser. 665 012008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796641C2-E7D5-5E3C-E63B-630BE361E3EF}"/>
                  </a:ext>
                </a:extLst>
              </p:cNvPr>
              <p:cNvSpPr txBox="1"/>
              <p:nvPr/>
            </p:nvSpPr>
            <p:spPr>
              <a:xfrm>
                <a:off x="534194" y="3839582"/>
                <a:ext cx="614404" cy="4276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0" smtClean="0">
                              <a:latin typeface="Cambria Math" panose="02040503050406030204" pitchFamily="18" charset="0"/>
                            </a:rPr>
                            <m:t>𝐌</m:t>
                          </m:r>
                        </m:e>
                        <m:sub>
                          <m:r>
                            <a:rPr lang="it-IT" sz="2000" b="1" i="0" smtClean="0">
                              <a:latin typeface="Cambria Math" panose="02040503050406030204" pitchFamily="18" charset="0"/>
                            </a:rPr>
                            <m:t>𝐮𝐩</m:t>
                          </m:r>
                        </m:sub>
                      </m:sSub>
                    </m:oMath>
                  </m:oMathPara>
                </a14:m>
                <a:endParaRPr lang="it-IT" sz="2000" b="1" dirty="0"/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796641C2-E7D5-5E3C-E63B-630BE361E3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194" y="3839582"/>
                <a:ext cx="614404" cy="427618"/>
              </a:xfrm>
              <a:prstGeom prst="rect">
                <a:avLst/>
              </a:prstGeom>
              <a:blipFill>
                <a:blip r:embed="rId4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0E8AC6A-95CD-CD8A-32CD-6C43F3C87F99}"/>
              </a:ext>
            </a:extLst>
          </p:cNvPr>
          <p:cNvSpPr txBox="1"/>
          <p:nvPr/>
        </p:nvSpPr>
        <p:spPr>
          <a:xfrm rot="16200000">
            <a:off x="502387" y="1049923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mass</a:t>
            </a:r>
          </a:p>
        </p:txBody>
      </p:sp>
      <p:cxnSp>
        <p:nvCxnSpPr>
          <p:cNvPr id="21" name="Connettore dritto 20">
            <a:extLst>
              <a:ext uri="{FF2B5EF4-FFF2-40B4-BE49-F238E27FC236}">
                <a16:creationId xmlns:a16="http://schemas.microsoft.com/office/drawing/2014/main" id="{593C6D9E-1C23-567A-B127-EFF9F7EC8078}"/>
              </a:ext>
            </a:extLst>
          </p:cNvPr>
          <p:cNvCxnSpPr>
            <a:cxnSpLocks/>
          </p:cNvCxnSpPr>
          <p:nvPr/>
        </p:nvCxnSpPr>
        <p:spPr>
          <a:xfrm>
            <a:off x="1148598" y="4068182"/>
            <a:ext cx="951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E6357597-4A63-2755-6007-EC4891DA3A8D}"/>
                  </a:ext>
                </a:extLst>
              </p:cNvPr>
              <p:cNvSpPr txBox="1"/>
              <p:nvPr/>
            </p:nvSpPr>
            <p:spPr>
              <a:xfrm>
                <a:off x="529390" y="2772782"/>
                <a:ext cx="614404" cy="3942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1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800" b="1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𝐌</m:t>
                          </m:r>
                        </m:e>
                        <m:sub>
                          <m:r>
                            <a:rPr lang="it-IT" sz="1800" b="1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𝐮𝐩</m:t>
                          </m:r>
                        </m:sub>
                        <m:sup>
                          <m:r>
                            <a:rPr lang="it-IT" sz="1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it-IT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E6357597-4A63-2755-6007-EC4891DA3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390" y="2772782"/>
                <a:ext cx="614404" cy="394210"/>
              </a:xfrm>
              <a:prstGeom prst="rect">
                <a:avLst/>
              </a:prstGeom>
              <a:blipFill>
                <a:blip r:embed="rId5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ttore dritto 23">
            <a:extLst>
              <a:ext uri="{FF2B5EF4-FFF2-40B4-BE49-F238E27FC236}">
                <a16:creationId xmlns:a16="http://schemas.microsoft.com/office/drawing/2014/main" id="{E2451FD6-9FDA-E190-F4B5-D586058942F3}"/>
              </a:ext>
            </a:extLst>
          </p:cNvPr>
          <p:cNvCxnSpPr>
            <a:cxnSpLocks/>
          </p:cNvCxnSpPr>
          <p:nvPr/>
        </p:nvCxnSpPr>
        <p:spPr>
          <a:xfrm>
            <a:off x="1148598" y="2971800"/>
            <a:ext cx="47574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DAC0ABA-4248-C145-501D-A97D57A81CE9}"/>
              </a:ext>
            </a:extLst>
          </p:cNvPr>
          <p:cNvSpPr txBox="1"/>
          <p:nvPr/>
        </p:nvSpPr>
        <p:spPr>
          <a:xfrm>
            <a:off x="3810794" y="76200"/>
            <a:ext cx="79060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Nuclear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astrophysics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motivation</a:t>
            </a:r>
            <a:endParaRPr lang="it-IT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D2BEB20D-2716-8351-B7D6-4F1ABF441A8A}"/>
                  </a:ext>
                </a:extLst>
              </p:cNvPr>
              <p:cNvSpPr txBox="1"/>
              <p:nvPr/>
            </p:nvSpPr>
            <p:spPr>
              <a:xfrm>
                <a:off x="3658394" y="1371600"/>
                <a:ext cx="8163008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Clr>
                    <a:srgbClr val="018575"/>
                  </a:buClr>
                  <a:buFont typeface="Arial" panose="020B0604020202020204" pitchFamily="34" charset="0"/>
                  <a:buChar char="•"/>
                </a:pPr>
                <a:r>
                  <a:rPr lang="it-IT" sz="1800" dirty="0"/>
                  <a:t> </a:t>
                </a:r>
                <a:r>
                  <a:rPr lang="it-IT" sz="1800" dirty="0">
                    <a:latin typeface="Constantia" panose="02030602050306030303" pitchFamily="18" charset="0"/>
                  </a:rPr>
                  <a:t>The </a:t>
                </a:r>
                <a:r>
                  <a:rPr lang="it-IT" sz="1800" i="1" dirty="0">
                    <a:latin typeface="Constantia" panose="02030602050306030303" pitchFamily="18" charset="0"/>
                  </a:rPr>
                  <a:t>minimum </a:t>
                </a:r>
                <a:r>
                  <a:rPr lang="it-IT" sz="1800" i="1" dirty="0" err="1">
                    <a:latin typeface="Constantia" panose="02030602050306030303" pitchFamily="18" charset="0"/>
                  </a:rPr>
                  <a:t>initial</a:t>
                </a:r>
                <a:r>
                  <a:rPr lang="it-IT" sz="1800" i="1" dirty="0">
                    <a:latin typeface="Constantia" panose="02030602050306030303" pitchFamily="18" charset="0"/>
                  </a:rPr>
                  <a:t> mass </a:t>
                </a:r>
                <a:r>
                  <a:rPr lang="it-IT" sz="1800" dirty="0">
                    <a:latin typeface="Constantia" panose="02030602050306030303" pitchFamily="18" charset="0"/>
                  </a:rPr>
                  <a:t>of  a star </a:t>
                </a:r>
                <a:r>
                  <a:rPr lang="it-IT" sz="1800" dirty="0" err="1">
                    <a:latin typeface="Constantia" panose="02030602050306030303" pitchFamily="18" charset="0"/>
                  </a:rPr>
                  <a:t>able</a:t>
                </a:r>
                <a:r>
                  <a:rPr lang="it-IT" sz="1800" dirty="0">
                    <a:latin typeface="Constantia" panose="02030602050306030303" pitchFamily="18" charset="0"/>
                  </a:rPr>
                  <a:t> to </a:t>
                </a:r>
                <a:r>
                  <a:rPr lang="it-IT" sz="1800" dirty="0" err="1">
                    <a:latin typeface="Constantia" panose="02030602050306030303" pitchFamily="18" charset="0"/>
                  </a:rPr>
                  <a:t>experience</a:t>
                </a:r>
                <a:r>
                  <a:rPr lang="it-IT" sz="1800" dirty="0">
                    <a:latin typeface="Constantia" panose="02030602050306030303" pitchFamily="18" charset="0"/>
                  </a:rPr>
                  <a:t>  </a:t>
                </a:r>
                <a:r>
                  <a:rPr lang="it-IT" sz="1800" i="1" dirty="0">
                    <a:latin typeface="Constantia" panose="02030602050306030303" pitchFamily="18" charset="0"/>
                  </a:rPr>
                  <a:t>C-</a:t>
                </a:r>
                <a:r>
                  <a:rPr lang="it-IT" sz="1800" i="1" dirty="0" err="1">
                    <a:latin typeface="Constantia" panose="02030602050306030303" pitchFamily="18" charset="0"/>
                  </a:rPr>
                  <a:t>burning</a:t>
                </a:r>
                <a:r>
                  <a:rPr lang="it-IT" sz="1800" dirty="0">
                    <a:latin typeface="Constantia" panose="02030602050306030303" pitchFamily="18" charset="0"/>
                  </a:rPr>
                  <a:t> </a:t>
                </a:r>
                <a:r>
                  <a:rPr lang="it-IT" sz="1800" dirty="0" err="1">
                    <a:latin typeface="Constantia" panose="02030602050306030303" pitchFamily="18" charset="0"/>
                  </a:rPr>
                  <a:t>is</a:t>
                </a:r>
                <a:r>
                  <a:rPr lang="it-IT" sz="1800" dirty="0">
                    <a:latin typeface="Constantia" panose="02030602050306030303" pitchFamily="18" charset="0"/>
                  </a:rPr>
                  <a:t> </a:t>
                </a:r>
                <a:r>
                  <a:rPr lang="it-IT" sz="1800" dirty="0" err="1">
                    <a:latin typeface="Constantia" panose="02030602050306030303" pitchFamily="18" charset="0"/>
                  </a:rPr>
                  <a:t>called</a:t>
                </a:r>
                <a:r>
                  <a:rPr lang="it-IT" sz="1800" dirty="0">
                    <a:latin typeface="Constantia" panose="02030602050306030303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800" b="0" i="1" smtClean="0">
                            <a:latin typeface="Cambria Math" panose="02040503050406030204" pitchFamily="18" charset="0"/>
                          </a:rPr>
                          <m:t>𝑢𝑝</m:t>
                        </m:r>
                      </m:sub>
                    </m:sSub>
                  </m:oMath>
                </a14:m>
                <a:endParaRPr lang="it-IT" sz="1800" i="1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D2BEB20D-2716-8351-B7D6-4F1ABF441A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394" y="1371600"/>
                <a:ext cx="8163008" cy="390748"/>
              </a:xfrm>
              <a:prstGeom prst="rect">
                <a:avLst/>
              </a:prstGeom>
              <a:blipFill>
                <a:blip r:embed="rId6"/>
                <a:stretch>
                  <a:fillRect l="-467" t="-6452" b="-1935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58A12D6D-DDD9-4137-A48B-4117654F28A5}"/>
              </a:ext>
            </a:extLst>
          </p:cNvPr>
          <p:cNvSpPr txBox="1"/>
          <p:nvPr/>
        </p:nvSpPr>
        <p:spPr>
          <a:xfrm>
            <a:off x="1431427" y="4317192"/>
            <a:ext cx="16935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Constantia" panose="02030602050306030303" pitchFamily="18" charset="0"/>
              </a:rPr>
              <a:t>Low &amp; intermediate mass: </a:t>
            </a:r>
            <a:r>
              <a:rPr lang="it-IT" b="1" dirty="0">
                <a:latin typeface="Constantia" panose="02030602050306030303" pitchFamily="18" charset="0"/>
              </a:rPr>
              <a:t>H, He </a:t>
            </a:r>
            <a:r>
              <a:rPr lang="it-IT" dirty="0">
                <a:latin typeface="Constantia" panose="02030602050306030303" pitchFamily="18" charset="0"/>
              </a:rPr>
              <a:t>→ carbon-</a:t>
            </a:r>
            <a:r>
              <a:rPr lang="it-IT" dirty="0" err="1">
                <a:latin typeface="Constantia" panose="02030602050306030303" pitchFamily="18" charset="0"/>
              </a:rPr>
              <a:t>oxygen</a:t>
            </a:r>
            <a:r>
              <a:rPr lang="it-IT" dirty="0">
                <a:latin typeface="Constantia" panose="02030602050306030303" pitchFamily="18" charset="0"/>
              </a:rPr>
              <a:t> </a:t>
            </a:r>
            <a:r>
              <a:rPr lang="it-IT" i="1" dirty="0">
                <a:latin typeface="Constantia" panose="02030602050306030303" pitchFamily="18" charset="0"/>
              </a:rPr>
              <a:t>white </a:t>
            </a:r>
            <a:r>
              <a:rPr lang="it-IT" i="1" dirty="0" err="1">
                <a:latin typeface="Constantia" panose="02030602050306030303" pitchFamily="18" charset="0"/>
              </a:rPr>
              <a:t>dwarf</a:t>
            </a:r>
            <a:endParaRPr lang="it-IT" i="1" dirty="0">
              <a:latin typeface="Constantia" panose="02030602050306030303" pitchFamily="18" charset="0"/>
            </a:endParaRPr>
          </a:p>
        </p:txBody>
      </p:sp>
      <p:sp>
        <p:nvSpPr>
          <p:cNvPr id="17" name="Segnaposto numero diapositiva 5">
            <a:extLst>
              <a:ext uri="{FF2B5EF4-FFF2-40B4-BE49-F238E27FC236}">
                <a16:creationId xmlns:a16="http://schemas.microsoft.com/office/drawing/2014/main" id="{4013DE75-3ADD-CC29-7638-D887D35BC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25" name="Segnaposto piè di pagina 2">
            <a:extLst>
              <a:ext uri="{FF2B5EF4-FFF2-40B4-BE49-F238E27FC236}">
                <a16:creationId xmlns:a16="http://schemas.microsoft.com/office/drawing/2014/main" id="{D8314455-5635-A631-487B-3D97084A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9148" y="6324600"/>
            <a:ext cx="4717774" cy="365125"/>
          </a:xfrm>
        </p:spPr>
        <p:txBody>
          <a:bodyPr/>
          <a:lstStyle/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051F041-0C71-4614-06E3-9E419D55EED8}"/>
              </a:ext>
            </a:extLst>
          </p:cNvPr>
          <p:cNvSpPr txBox="1"/>
          <p:nvPr/>
        </p:nvSpPr>
        <p:spPr>
          <a:xfrm>
            <a:off x="1449178" y="3172842"/>
            <a:ext cx="15274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b="1" dirty="0">
                <a:latin typeface="Constantia" panose="02030602050306030303" pitchFamily="18" charset="0"/>
              </a:rPr>
              <a:t>H, He, C </a:t>
            </a:r>
            <a:r>
              <a:rPr lang="it-IT" dirty="0">
                <a:latin typeface="Constantia" panose="02030602050306030303" pitchFamily="18" charset="0"/>
              </a:rPr>
              <a:t>→ </a:t>
            </a:r>
          </a:p>
          <a:p>
            <a:pPr>
              <a:buNone/>
            </a:pPr>
            <a:r>
              <a:rPr lang="it-IT" sz="1200" dirty="0" err="1">
                <a:effectLst/>
                <a:latin typeface="Constantia" panose="02030602050306030303" pitchFamily="18" charset="0"/>
              </a:rPr>
              <a:t>oxygen</a:t>
            </a:r>
            <a:r>
              <a:rPr lang="it-IT" sz="1200" dirty="0">
                <a:effectLst/>
                <a:latin typeface="Constantia" panose="02030602050306030303" pitchFamily="18" charset="0"/>
              </a:rPr>
              <a:t>-neon </a:t>
            </a:r>
            <a:r>
              <a:rPr lang="it-IT" sz="1200" i="1" dirty="0">
                <a:effectLst/>
                <a:latin typeface="Constantia" panose="02030602050306030303" pitchFamily="18" charset="0"/>
              </a:rPr>
              <a:t>white </a:t>
            </a:r>
            <a:r>
              <a:rPr lang="it-IT" sz="1200" i="1" dirty="0" err="1">
                <a:effectLst/>
                <a:latin typeface="Constantia" panose="02030602050306030303" pitchFamily="18" charset="0"/>
              </a:rPr>
              <a:t>dwarf</a:t>
            </a:r>
            <a:r>
              <a:rPr lang="it-IT" sz="1200" i="1" dirty="0">
                <a:effectLst/>
                <a:latin typeface="Constantia" panose="02030602050306030303" pitchFamily="18" charset="0"/>
              </a:rPr>
              <a:t> </a:t>
            </a:r>
            <a:endParaRPr lang="it-IT" i="1" dirty="0">
              <a:latin typeface="Constantia" panose="02030602050306030303" pitchFamily="18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4CC9F39-0F07-B7FD-AC57-E43651ED8128}"/>
              </a:ext>
            </a:extLst>
          </p:cNvPr>
          <p:cNvSpPr txBox="1"/>
          <p:nvPr/>
        </p:nvSpPr>
        <p:spPr>
          <a:xfrm>
            <a:off x="1431427" y="1912203"/>
            <a:ext cx="16935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Constantia" panose="02030602050306030303" pitchFamily="18" charset="0"/>
              </a:rPr>
              <a:t>Massive stars: </a:t>
            </a:r>
            <a:r>
              <a:rPr lang="it-IT" b="1" dirty="0">
                <a:latin typeface="Constantia" panose="02030602050306030303" pitchFamily="18" charset="0"/>
              </a:rPr>
              <a:t>H, He, C, O, Ne, Si </a:t>
            </a:r>
            <a:r>
              <a:rPr lang="it-IT" dirty="0">
                <a:latin typeface="Constantia" panose="02030602050306030303" pitchFamily="18" charset="0"/>
              </a:rPr>
              <a:t>→ </a:t>
            </a:r>
            <a:r>
              <a:rPr lang="it-IT" i="1" dirty="0" err="1">
                <a:latin typeface="Constantia" panose="02030602050306030303" pitchFamily="18" charset="0"/>
              </a:rPr>
              <a:t>neutron</a:t>
            </a:r>
            <a:r>
              <a:rPr lang="it-IT" i="1" dirty="0">
                <a:latin typeface="Constantia" panose="02030602050306030303" pitchFamily="18" charset="0"/>
              </a:rPr>
              <a:t> star, black hole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D3EB90F-2F6F-0417-082F-2425F9B3CA33}"/>
              </a:ext>
            </a:extLst>
          </p:cNvPr>
          <p:cNvSpPr txBox="1"/>
          <p:nvPr/>
        </p:nvSpPr>
        <p:spPr>
          <a:xfrm>
            <a:off x="3658394" y="838200"/>
            <a:ext cx="8163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18575"/>
              </a:buClr>
              <a:buFont typeface="Arial" panose="020B0604020202020204" pitchFamily="34" charset="0"/>
              <a:buChar char="•"/>
            </a:pPr>
            <a:r>
              <a:rPr lang="it-IT" sz="1800" dirty="0" err="1">
                <a:latin typeface="Constantia" panose="02030602050306030303" pitchFamily="18" charset="0"/>
              </a:rPr>
              <a:t>According</a:t>
            </a:r>
            <a:r>
              <a:rPr lang="it-IT" sz="1800" dirty="0">
                <a:latin typeface="Constantia" panose="02030602050306030303" pitchFamily="18" charset="0"/>
              </a:rPr>
              <a:t> to </a:t>
            </a:r>
            <a:r>
              <a:rPr lang="it-IT" sz="1800" dirty="0" err="1">
                <a:latin typeface="Constantia" panose="02030602050306030303" pitchFamily="18" charset="0"/>
              </a:rPr>
              <a:t>its</a:t>
            </a:r>
            <a:r>
              <a:rPr lang="it-IT" sz="1800" dirty="0">
                <a:latin typeface="Constantia" panose="02030602050306030303" pitchFamily="18" charset="0"/>
              </a:rPr>
              <a:t> </a:t>
            </a:r>
            <a:r>
              <a:rPr lang="it-IT" sz="1800" i="1" dirty="0" err="1">
                <a:latin typeface="Constantia" panose="02030602050306030303" pitchFamily="18" charset="0"/>
              </a:rPr>
              <a:t>initial</a:t>
            </a:r>
            <a:r>
              <a:rPr lang="it-IT" sz="1800" i="1" dirty="0">
                <a:latin typeface="Constantia" panose="02030602050306030303" pitchFamily="18" charset="0"/>
              </a:rPr>
              <a:t> mass</a:t>
            </a:r>
            <a:r>
              <a:rPr lang="it-IT" sz="1800" dirty="0">
                <a:latin typeface="Constantia" panose="02030602050306030303" pitchFamily="18" charset="0"/>
              </a:rPr>
              <a:t>, a star can </a:t>
            </a:r>
            <a:r>
              <a:rPr lang="it-IT" sz="1800" dirty="0" err="1">
                <a:latin typeface="Constantia" panose="02030602050306030303" pitchFamily="18" charset="0"/>
              </a:rPr>
              <a:t>experience</a:t>
            </a:r>
            <a:r>
              <a:rPr lang="it-IT" sz="1800" dirty="0">
                <a:latin typeface="Constantia" panose="02030602050306030303" pitchFamily="18" charset="0"/>
              </a:rPr>
              <a:t> </a:t>
            </a:r>
            <a:r>
              <a:rPr lang="it-IT" sz="1800" dirty="0" err="1">
                <a:latin typeface="Constantia" panose="02030602050306030303" pitchFamily="18" charset="0"/>
              </a:rPr>
              <a:t>several</a:t>
            </a:r>
            <a:r>
              <a:rPr lang="it-IT" sz="1800" dirty="0">
                <a:latin typeface="Constantia" panose="02030602050306030303" pitchFamily="18" charset="0"/>
              </a:rPr>
              <a:t> </a:t>
            </a:r>
            <a:r>
              <a:rPr lang="it-IT" sz="1800" i="1" dirty="0" err="1">
                <a:latin typeface="Constantia" panose="02030602050306030303" pitchFamily="18" charset="0"/>
              </a:rPr>
              <a:t>burning</a:t>
            </a:r>
            <a:r>
              <a:rPr lang="it-IT" sz="1800" i="1" dirty="0">
                <a:latin typeface="Constantia" panose="02030602050306030303" pitchFamily="18" charset="0"/>
              </a:rPr>
              <a:t> </a:t>
            </a:r>
            <a:r>
              <a:rPr lang="it-IT" sz="1800" i="1" dirty="0" err="1">
                <a:latin typeface="Constantia" panose="02030602050306030303" pitchFamily="18" charset="0"/>
              </a:rPr>
              <a:t>processes</a:t>
            </a:r>
            <a:endParaRPr lang="it-IT" sz="1800" i="1" dirty="0">
              <a:latin typeface="Constantia" panose="0203060205030603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960D80A7-3381-251E-E2CC-00FFD1533716}"/>
                  </a:ext>
                </a:extLst>
              </p:cNvPr>
              <p:cNvSpPr txBox="1"/>
              <p:nvPr/>
            </p:nvSpPr>
            <p:spPr>
              <a:xfrm>
                <a:off x="3633092" y="1916256"/>
                <a:ext cx="6730902" cy="6745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018575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𝑢𝑝</m:t>
                        </m:r>
                      </m:sub>
                    </m:sSub>
                  </m:oMath>
                </a14:m>
                <a:r>
                  <a:rPr lang="it-IT" sz="1800" dirty="0">
                    <a:latin typeface="Constantia" panose="02030602050306030303" pitchFamily="18" charset="0"/>
                  </a:rPr>
                  <a:t> </a:t>
                </a:r>
                <a:r>
                  <a:rPr lang="it-IT" sz="1800" dirty="0" err="1">
                    <a:latin typeface="Constantia" panose="02030602050306030303" pitchFamily="18" charset="0"/>
                  </a:rPr>
                  <a:t>is</a:t>
                </a:r>
                <a:r>
                  <a:rPr lang="it-IT" sz="1800" dirty="0">
                    <a:latin typeface="Constantia" panose="02030602050306030303" pitchFamily="18" charset="0"/>
                  </a:rPr>
                  <a:t> </a:t>
                </a:r>
                <a:r>
                  <a:rPr lang="it-IT" sz="1800" dirty="0" err="1">
                    <a:latin typeface="Constantia" panose="02030602050306030303" pitchFamily="18" charset="0"/>
                  </a:rPr>
                  <a:t>essentially</a:t>
                </a:r>
                <a:r>
                  <a:rPr lang="it-IT" sz="1800" dirty="0">
                    <a:latin typeface="Constantia" panose="02030602050306030303" pitchFamily="18" charset="0"/>
                  </a:rPr>
                  <a:t> </a:t>
                </a:r>
                <a:r>
                  <a:rPr lang="it-IT" sz="1800" dirty="0" err="1">
                    <a:latin typeface="Constantia" panose="02030602050306030303" pitchFamily="18" charset="0"/>
                  </a:rPr>
                  <a:t>determined</a:t>
                </a:r>
                <a:r>
                  <a:rPr lang="it-IT" sz="1800" dirty="0">
                    <a:latin typeface="Constantia" panose="02030602050306030303" pitchFamily="18" charset="0"/>
                  </a:rPr>
                  <a:t> by </a:t>
                </a:r>
                <a:r>
                  <a:rPr lang="it-IT" sz="1800" dirty="0">
                    <a:effectLst/>
                    <a:latin typeface="Constantia" panose="02030602050306030303" pitchFamily="18" charset="0"/>
                  </a:rPr>
                  <a:t>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1800" b="0" i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sz="1800" b="0" i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sPre>
                    <m:r>
                      <a:rPr lang="it-IT" sz="1800" b="0" i="0">
                        <a:latin typeface="Cambria Math" panose="02040503050406030204" pitchFamily="18" charset="0"/>
                      </a:rPr>
                      <m:t> +</m:t>
                    </m:r>
                    <m:sPre>
                      <m:sPrePr>
                        <m:ctrlPr>
                          <a:rPr lang="it-IT" sz="18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1800" b="0" i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sz="1800" b="0" i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sPre>
                    <m:r>
                      <a:rPr lang="it-IT" sz="1800" b="0" i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800" dirty="0">
                    <a:effectLst/>
                    <a:latin typeface="Constantia" panose="02030602050306030303" pitchFamily="18" charset="0"/>
                  </a:rPr>
                  <a:t> cross </a:t>
                </a:r>
                <a:r>
                  <a:rPr lang="it-IT" sz="1800" dirty="0" err="1">
                    <a:effectLst/>
                    <a:latin typeface="Constantia" panose="02030602050306030303" pitchFamily="18" charset="0"/>
                  </a:rPr>
                  <a:t>section</a:t>
                </a:r>
                <a:r>
                  <a:rPr lang="it-IT" sz="1800" dirty="0">
                    <a:effectLst/>
                    <a:latin typeface="Constantia" panose="02030602050306030303" pitchFamily="18" charset="0"/>
                  </a:rPr>
                  <a:t> </a:t>
                </a:r>
                <a:r>
                  <a:rPr lang="it-IT" sz="1800" dirty="0" err="1">
                    <a:latin typeface="Constantia" panose="02030602050306030303" pitchFamily="18" charset="0"/>
                  </a:rPr>
                  <a:t>at</a:t>
                </a:r>
                <a:r>
                  <a:rPr lang="it-IT" sz="1800" dirty="0">
                    <a:effectLst/>
                    <a:latin typeface="Constantia" panose="02030602050306030303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800" b="0" i="0" smtClean="0">
                            <a:effectLst/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800" b="0" i="0" smtClean="0">
                            <a:effectLst/>
                            <a:latin typeface="Cambria Math" panose="02040503050406030204" pitchFamily="18" charset="0"/>
                          </a:rPr>
                          <m:t>CM</m:t>
                        </m:r>
                      </m:sub>
                    </m:sSub>
                    <m:r>
                      <a:rPr lang="it-IT" sz="1800" b="0" i="0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800" b="0" i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1.5−2.5 </m:t>
                    </m:r>
                    <m:r>
                      <m:rPr>
                        <m:sty m:val="p"/>
                      </m:rPr>
                      <a:rPr lang="it-IT" sz="1800" b="0" i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endParaRPr lang="it-IT" sz="18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960D80A7-3381-251E-E2CC-00FFD15337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3092" y="1916256"/>
                <a:ext cx="6730902" cy="674544"/>
              </a:xfrm>
              <a:prstGeom prst="rect">
                <a:avLst/>
              </a:prstGeom>
              <a:blipFill>
                <a:blip r:embed="rId7"/>
                <a:stretch>
                  <a:fillRect l="-565" t="-1818" b="-72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Immagine 26" descr="Immagine che contiene testo, schermat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5DCB93BB-CC5F-79F8-9BC6-C94B654741EF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9" r="21688"/>
          <a:stretch/>
        </p:blipFill>
        <p:spPr>
          <a:xfrm>
            <a:off x="4288459" y="2590800"/>
            <a:ext cx="4475335" cy="33675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41CB205A-B952-F915-7D34-3E0EA4503B39}"/>
                  </a:ext>
                </a:extLst>
              </p:cNvPr>
              <p:cNvSpPr txBox="1"/>
              <p:nvPr/>
            </p:nvSpPr>
            <p:spPr>
              <a:xfrm>
                <a:off x="4378274" y="5805973"/>
                <a:ext cx="4309319" cy="4805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it-IT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it-IT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sPre>
                  </m:oMath>
                </a14:m>
                <a:r>
                  <a:rPr lang="it-IT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  +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it-IT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sPre>
                  </m:oMath>
                </a14:m>
                <a:r>
                  <a:rPr lang="it-IT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 fusion reaction </a:t>
                </a:r>
                <a:r>
                  <a:rPr lang="it-IT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astrophysical</a:t>
                </a:r>
                <a:r>
                  <a:rPr lang="it-IT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 </a:t>
                </a:r>
                <a:r>
                  <a:rPr lang="it-IT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S</a:t>
                </a:r>
                <a:r>
                  <a:rPr lang="it-IT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 </a:t>
                </a:r>
                <a:r>
                  <a:rPr lang="it-IT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factor</a:t>
                </a:r>
                <a:r>
                  <a:rPr lang="it-IT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 </a:t>
                </a:r>
                <a:r>
                  <a:rPr lang="it-IT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adapted</a:t>
                </a:r>
                <a:r>
                  <a:rPr lang="it-IT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 from Aliotta M. et al., </a:t>
                </a:r>
                <a:r>
                  <a:rPr lang="it-IT" i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J</a:t>
                </a:r>
                <a:r>
                  <a:rPr lang="it-IT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. </a:t>
                </a:r>
                <a:r>
                  <a:rPr lang="it-IT" i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Phys</a:t>
                </a:r>
                <a:r>
                  <a:rPr lang="it-IT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. G: </a:t>
                </a:r>
                <a:r>
                  <a:rPr lang="it-IT" i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Nucl</a:t>
                </a:r>
                <a:r>
                  <a:rPr lang="it-IT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. Part. </a:t>
                </a:r>
                <a:r>
                  <a:rPr lang="it-IT" i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Phys</a:t>
                </a:r>
                <a:r>
                  <a:rPr lang="it-IT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. </a:t>
                </a:r>
                <a:r>
                  <a:rPr lang="it-IT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49</a:t>
                </a:r>
                <a:r>
                  <a:rPr lang="it-IT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nstantia" panose="02030602050306030303" pitchFamily="18" charset="0"/>
                  </a:rPr>
                  <a:t>(2022)</a:t>
                </a:r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41CB205A-B952-F915-7D34-3E0EA4503B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8274" y="5805973"/>
                <a:ext cx="4309319" cy="480581"/>
              </a:xfrm>
              <a:prstGeom prst="rect">
                <a:avLst/>
              </a:prstGeom>
              <a:blipFill>
                <a:blip r:embed="rId9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CB42204A-1498-08F5-C29E-E6C14030EBD2}"/>
              </a:ext>
            </a:extLst>
          </p:cNvPr>
          <p:cNvSpPr txBox="1"/>
          <p:nvPr/>
        </p:nvSpPr>
        <p:spPr>
          <a:xfrm>
            <a:off x="8877355" y="3285103"/>
            <a:ext cx="28582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08474"/>
              </a:buClr>
              <a:buFont typeface="Arial" panose="020B0604020202020204" pitchFamily="34" charset="0"/>
              <a:buChar char="•"/>
            </a:pP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Several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datasets and models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available</a:t>
            </a:r>
            <a:endParaRPr lang="it-IT" sz="18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C787A5E9-3D2D-D795-CFE2-44E47069EF31}"/>
              </a:ext>
            </a:extLst>
          </p:cNvPr>
          <p:cNvSpPr txBox="1"/>
          <p:nvPr/>
        </p:nvSpPr>
        <p:spPr>
          <a:xfrm>
            <a:off x="8840717" y="4230469"/>
            <a:ext cx="28693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08474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Very large uncertainty below 2.5 MeV</a:t>
            </a:r>
            <a:endParaRPr lang="it-IT" sz="18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Segnaposto data 1">
            <a:extLst>
              <a:ext uri="{FF2B5EF4-FFF2-40B4-BE49-F238E27FC236}">
                <a16:creationId xmlns:a16="http://schemas.microsoft.com/office/drawing/2014/main" id="{54554499-E8CD-1484-E92D-BCBF356E511C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</p:spTree>
    <p:extLst>
      <p:ext uri="{BB962C8B-B14F-4D97-AF65-F5344CB8AC3E}">
        <p14:creationId xmlns:p14="http://schemas.microsoft.com/office/powerpoint/2010/main" val="1670873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BFF6B3-47D4-0ECA-3614-E77C17D630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61B76B11-AF49-3EEA-3B38-6673214B8212}"/>
              </a:ext>
            </a:extLst>
          </p:cNvPr>
          <p:cNvSpPr txBox="1"/>
          <p:nvPr/>
        </p:nvSpPr>
        <p:spPr>
          <a:xfrm>
            <a:off x="7773194" y="5342882"/>
            <a:ext cx="3505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Approach</a:t>
            </a:r>
            <a:r>
              <a:rPr lang="it-IT" sz="14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suggested</a:t>
            </a:r>
            <a:r>
              <a:rPr lang="it-IT" sz="14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by T. </a:t>
            </a:r>
            <a:r>
              <a:rPr lang="it-IT" sz="1400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Yasutaka</a:t>
            </a:r>
            <a:r>
              <a:rPr lang="it-IT" sz="14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and M. Kimura, </a:t>
            </a:r>
            <a:r>
              <a:rPr lang="it-IT" sz="1400" i="1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Physics</a:t>
            </a:r>
            <a:r>
              <a:rPr lang="it-IT" sz="1400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400" i="1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Letters</a:t>
            </a:r>
            <a:r>
              <a:rPr lang="it-IT" sz="1400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B</a:t>
            </a:r>
            <a:r>
              <a:rPr lang="it-IT" sz="14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 823 (2021)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699771FA-8B0A-3D8E-ACD1-0240A072DF61}"/>
              </a:ext>
            </a:extLst>
          </p:cNvPr>
          <p:cNvSpPr txBox="1"/>
          <p:nvPr/>
        </p:nvSpPr>
        <p:spPr>
          <a:xfrm>
            <a:off x="1425584" y="104513"/>
            <a:ext cx="9220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From stellar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processes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to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nuclear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spectroscopy</a:t>
            </a:r>
            <a:endParaRPr lang="it-IT" sz="3200" b="1" dirty="0">
              <a:solidFill>
                <a:srgbClr val="018575"/>
              </a:solidFill>
              <a:latin typeface="Constantia" panose="02030602050306030303" pitchFamily="18" charset="0"/>
            </a:endParaRPr>
          </a:p>
        </p:txBody>
      </p:sp>
      <p:pic>
        <p:nvPicPr>
          <p:cNvPr id="2" name="Immagine 1" descr="Immagine che contiene testo,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8D4BFE9A-070E-2506-15D5-500CFDBA22F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5"/>
          <a:stretch/>
        </p:blipFill>
        <p:spPr>
          <a:xfrm>
            <a:off x="6726139" y="1066800"/>
            <a:ext cx="4704655" cy="3051783"/>
          </a:xfrm>
          <a:prstGeom prst="rect">
            <a:avLst/>
          </a:prstGeom>
        </p:spPr>
      </p:pic>
      <p:pic>
        <p:nvPicPr>
          <p:cNvPr id="4" name="Picture 2" descr="Chemistry something | Baamboozle - Baamboozle | The Most Fun Classroom ...">
            <a:extLst>
              <a:ext uri="{FF2B5EF4-FFF2-40B4-BE49-F238E27FC236}">
                <a16:creationId xmlns:a16="http://schemas.microsoft.com/office/drawing/2014/main" id="{16D33166-33D2-C6A4-BA0B-102ED4C38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621" y="1789262"/>
            <a:ext cx="567759" cy="56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6935C14A-FCB5-7785-0DE4-49A14E2092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25" t="19837" r="7806" b="54730"/>
          <a:stretch/>
        </p:blipFill>
        <p:spPr>
          <a:xfrm flipH="1">
            <a:off x="5360620" y="3805196"/>
            <a:ext cx="309911" cy="235017"/>
          </a:xfrm>
          <a:prstGeom prst="rect">
            <a:avLst/>
          </a:prstGeom>
        </p:spPr>
      </p:pic>
      <p:cxnSp>
        <p:nvCxnSpPr>
          <p:cNvPr id="6" name="Connettore 2 28">
            <a:extLst>
              <a:ext uri="{FF2B5EF4-FFF2-40B4-BE49-F238E27FC236}">
                <a16:creationId xmlns:a16="http://schemas.microsoft.com/office/drawing/2014/main" id="{1B93163F-AE66-712B-3492-C5A7A2FF8D71}"/>
              </a:ext>
            </a:extLst>
          </p:cNvPr>
          <p:cNvCxnSpPr>
            <a:cxnSpLocks/>
          </p:cNvCxnSpPr>
          <p:nvPr/>
        </p:nvCxnSpPr>
        <p:spPr>
          <a:xfrm>
            <a:off x="10252680" y="1978837"/>
            <a:ext cx="419513" cy="0"/>
          </a:xfrm>
          <a:prstGeom prst="straightConnector1">
            <a:avLst/>
          </a:prstGeom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Connettore 2 30">
            <a:extLst>
              <a:ext uri="{FF2B5EF4-FFF2-40B4-BE49-F238E27FC236}">
                <a16:creationId xmlns:a16="http://schemas.microsoft.com/office/drawing/2014/main" id="{8F405933-F941-2770-ABAE-5E717045F92E}"/>
              </a:ext>
            </a:extLst>
          </p:cNvPr>
          <p:cNvCxnSpPr>
            <a:cxnSpLocks/>
          </p:cNvCxnSpPr>
          <p:nvPr/>
        </p:nvCxnSpPr>
        <p:spPr>
          <a:xfrm flipH="1">
            <a:off x="10272143" y="2112187"/>
            <a:ext cx="371475" cy="0"/>
          </a:xfrm>
          <a:prstGeom prst="straightConnector1">
            <a:avLst/>
          </a:prstGeom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448E595D-135D-C564-AB61-0C1683FC51E8}"/>
                  </a:ext>
                </a:extLst>
              </p:cNvPr>
              <p:cNvSpPr txBox="1"/>
              <p:nvPr/>
            </p:nvSpPr>
            <p:spPr>
              <a:xfrm>
                <a:off x="10469062" y="1291731"/>
                <a:ext cx="901148" cy="397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sz="18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12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it-IT" sz="18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</m:sPre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448E595D-135D-C564-AB61-0C1683FC51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9062" y="1291731"/>
                <a:ext cx="901148" cy="39754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" descr="Chemistry something | Baamboozle - Baamboozle | The Most Fun Classroom ...">
            <a:extLst>
              <a:ext uri="{FF2B5EF4-FFF2-40B4-BE49-F238E27FC236}">
                <a16:creationId xmlns:a16="http://schemas.microsoft.com/office/drawing/2014/main" id="{F532F3D8-F677-43E0-18C0-44DF5E5F8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7546" y="1798787"/>
            <a:ext cx="567759" cy="56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41C4ECE0-0812-086C-23BD-BB5DCF694CD7}"/>
                  </a:ext>
                </a:extLst>
              </p:cNvPr>
              <p:cNvSpPr txBox="1"/>
              <p:nvPr/>
            </p:nvSpPr>
            <p:spPr>
              <a:xfrm>
                <a:off x="9578061" y="1286813"/>
                <a:ext cx="901148" cy="397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sz="18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12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it-IT" sz="18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</m:sPre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41C4ECE0-0812-086C-23BD-BB5DCF694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8061" y="1286813"/>
                <a:ext cx="901148" cy="39754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Ovale 31">
            <a:extLst>
              <a:ext uri="{FF2B5EF4-FFF2-40B4-BE49-F238E27FC236}">
                <a16:creationId xmlns:a16="http://schemas.microsoft.com/office/drawing/2014/main" id="{AA267987-A45A-83A8-9460-32467B938301}"/>
              </a:ext>
            </a:extLst>
          </p:cNvPr>
          <p:cNvSpPr/>
          <p:nvPr/>
        </p:nvSpPr>
        <p:spPr>
          <a:xfrm rot="20677270">
            <a:off x="5960205" y="1694169"/>
            <a:ext cx="1148710" cy="419067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3" name="Picture 2" descr="Chemistry something | Baamboozle - Baamboozle | The Most Fun Classroom ...">
            <a:extLst>
              <a:ext uri="{FF2B5EF4-FFF2-40B4-BE49-F238E27FC236}">
                <a16:creationId xmlns:a16="http://schemas.microsoft.com/office/drawing/2014/main" id="{99C1F1E4-9C0F-6791-16B9-F0675ECE1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918" y="1515413"/>
            <a:ext cx="551815" cy="55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hemistry something | Baamboozle - Baamboozle | The Most Fun Classroom ...">
            <a:extLst>
              <a:ext uri="{FF2B5EF4-FFF2-40B4-BE49-F238E27FC236}">
                <a16:creationId xmlns:a16="http://schemas.microsoft.com/office/drawing/2014/main" id="{BAC54E0B-94CD-86F1-C79D-5FA3AA111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660" y="1676095"/>
            <a:ext cx="551815" cy="55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Connettore 2 42">
            <a:extLst>
              <a:ext uri="{FF2B5EF4-FFF2-40B4-BE49-F238E27FC236}">
                <a16:creationId xmlns:a16="http://schemas.microsoft.com/office/drawing/2014/main" id="{48B5527A-ADB9-3166-C0AE-7639CCB138C1}"/>
              </a:ext>
            </a:extLst>
          </p:cNvPr>
          <p:cNvCxnSpPr>
            <a:cxnSpLocks/>
          </p:cNvCxnSpPr>
          <p:nvPr/>
        </p:nvCxnSpPr>
        <p:spPr>
          <a:xfrm flipV="1">
            <a:off x="6416769" y="1666111"/>
            <a:ext cx="117791" cy="6333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47">
            <a:extLst>
              <a:ext uri="{FF2B5EF4-FFF2-40B4-BE49-F238E27FC236}">
                <a16:creationId xmlns:a16="http://schemas.microsoft.com/office/drawing/2014/main" id="{AFDC316D-98F4-E01E-6EBE-5C2F5B8ECACD}"/>
              </a:ext>
            </a:extLst>
          </p:cNvPr>
          <p:cNvCxnSpPr>
            <a:cxnSpLocks/>
          </p:cNvCxnSpPr>
          <p:nvPr/>
        </p:nvCxnSpPr>
        <p:spPr>
          <a:xfrm flipH="1">
            <a:off x="6549789" y="2068511"/>
            <a:ext cx="130898" cy="3722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ccia a destra 50">
            <a:extLst>
              <a:ext uri="{FF2B5EF4-FFF2-40B4-BE49-F238E27FC236}">
                <a16:creationId xmlns:a16="http://schemas.microsoft.com/office/drawing/2014/main" id="{EBB85DB4-C369-D4C0-6E98-229E8B43AE1B}"/>
              </a:ext>
            </a:extLst>
          </p:cNvPr>
          <p:cNvSpPr/>
          <p:nvPr/>
        </p:nvSpPr>
        <p:spPr>
          <a:xfrm rot="16200000" flipV="1">
            <a:off x="6096926" y="2881285"/>
            <a:ext cx="1143000" cy="212203"/>
          </a:xfrm>
          <a:prstGeom prst="rightArrow">
            <a:avLst/>
          </a:prstGeom>
          <a:solidFill>
            <a:srgbClr val="FFC000"/>
          </a:solidFill>
          <a:ln>
            <a:solidFill>
              <a:srgbClr val="A530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FFE2460A-3947-BD73-3F97-7E1CF7AAB9F5}"/>
                  </a:ext>
                </a:extLst>
              </p:cNvPr>
              <p:cNvSpPr txBox="1"/>
              <p:nvPr/>
            </p:nvSpPr>
            <p:spPr>
              <a:xfrm>
                <a:off x="6174820" y="3560589"/>
                <a:ext cx="894065" cy="6745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sz="18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24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it-IT" sz="18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Mg</m:t>
                          </m:r>
                        </m:e>
                      </m:sPre>
                    </m:oMath>
                  </m:oMathPara>
                </a14:m>
                <a:endParaRPr lang="it-IT" sz="1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it-IT" sz="1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it-IT" sz="18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g.s</a:t>
                </a:r>
                <a:r>
                  <a:rPr lang="it-IT" sz="18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FFE2460A-3947-BD73-3F97-7E1CF7AAB9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4820" y="3560589"/>
                <a:ext cx="894065" cy="674544"/>
              </a:xfrm>
              <a:prstGeom prst="rect">
                <a:avLst/>
              </a:prstGeom>
              <a:blipFill>
                <a:blip r:embed="rId7"/>
                <a:stretch>
                  <a:fillRect b="-129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969208D4-1D02-8ECE-DED4-E067BBD49DB9}"/>
              </a:ext>
            </a:extLst>
          </p:cNvPr>
          <p:cNvSpPr txBox="1"/>
          <p:nvPr/>
        </p:nvSpPr>
        <p:spPr>
          <a:xfrm>
            <a:off x="5087002" y="3420413"/>
            <a:ext cx="8742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endParaRPr lang="it-IT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Connettore 2 53">
            <a:extLst>
              <a:ext uri="{FF2B5EF4-FFF2-40B4-BE49-F238E27FC236}">
                <a16:creationId xmlns:a16="http://schemas.microsoft.com/office/drawing/2014/main" id="{9D6D365E-3B77-1165-6764-66DDA9D773D9}"/>
              </a:ext>
            </a:extLst>
          </p:cNvPr>
          <p:cNvCxnSpPr>
            <a:cxnSpLocks/>
          </p:cNvCxnSpPr>
          <p:nvPr/>
        </p:nvCxnSpPr>
        <p:spPr>
          <a:xfrm>
            <a:off x="5865154" y="3945594"/>
            <a:ext cx="419513" cy="0"/>
          </a:xfrm>
          <a:prstGeom prst="straightConnector1">
            <a:avLst/>
          </a:prstGeom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1" name="Segno di moltiplicazione 55">
            <a:extLst>
              <a:ext uri="{FF2B5EF4-FFF2-40B4-BE49-F238E27FC236}">
                <a16:creationId xmlns:a16="http://schemas.microsoft.com/office/drawing/2014/main" id="{C4D5B46A-0AE7-5130-2F07-1C6827DED042}"/>
              </a:ext>
            </a:extLst>
          </p:cNvPr>
          <p:cNvSpPr/>
          <p:nvPr/>
        </p:nvSpPr>
        <p:spPr>
          <a:xfrm>
            <a:off x="8973202" y="1756350"/>
            <a:ext cx="590988" cy="634436"/>
          </a:xfrm>
          <a:prstGeom prst="mathMultiply">
            <a:avLst/>
          </a:prstGeom>
          <a:solidFill>
            <a:srgbClr val="FFC000"/>
          </a:solidFill>
          <a:ln>
            <a:solidFill>
              <a:srgbClr val="A530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CA720CBF-CA6D-738A-057D-035D4AF23576}"/>
                  </a:ext>
                </a:extLst>
              </p:cNvPr>
              <p:cNvSpPr txBox="1"/>
              <p:nvPr/>
            </p:nvSpPr>
            <p:spPr>
              <a:xfrm>
                <a:off x="4896611" y="2821840"/>
                <a:ext cx="1759325" cy="3699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sup>
                        <m:e>
                          <m:r>
                            <a:rPr lang="it-IT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𝐌𝐠</m:t>
                          </m:r>
                        </m:e>
                      </m:sPre>
                      <m:d>
                        <m:dPr>
                          <m:ctrlPr>
                            <a:rPr lang="it-IT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𝛂</m:t>
                          </m:r>
                          <m:r>
                            <a:rPr lang="it-IT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it-IT" sz="16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𝛂</m:t>
                              </m:r>
                            </m:e>
                            <m:sup>
                              <m:r>
                                <a:rPr lang="it-IT" sz="1600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sPre>
                        <m:sPrePr>
                          <m:ctrlPr>
                            <a:rPr lang="it-IT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sup>
                        <m:e>
                          <m:sSup>
                            <m:sSupPr>
                              <m:ctrlPr>
                                <a:rPr lang="it-IT" sz="16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𝐌𝐠</m:t>
                              </m:r>
                            </m:e>
                            <m:sup>
                              <m:r>
                                <a:rPr lang="it-IT" sz="1600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CA720CBF-CA6D-738A-057D-035D4AF235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6611" y="2821840"/>
                <a:ext cx="1759325" cy="369973"/>
              </a:xfrm>
              <a:prstGeom prst="rect">
                <a:avLst/>
              </a:prstGeom>
              <a:blipFill>
                <a:blip r:embed="rId8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18FB169B-E37D-B481-0E9B-743E2B3DBE88}"/>
              </a:ext>
            </a:extLst>
          </p:cNvPr>
          <p:cNvSpPr txBox="1"/>
          <p:nvPr/>
        </p:nvSpPr>
        <p:spPr>
          <a:xfrm>
            <a:off x="9220000" y="2935720"/>
            <a:ext cx="26493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Fusion reaction in the Gamow window </a:t>
            </a:r>
            <a:r>
              <a:rPr lang="it-IT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strongly</a:t>
            </a:r>
            <a:r>
              <a:rPr lang="it-I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suppressed</a:t>
            </a:r>
            <a:r>
              <a:rPr lang="it-I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the Coulomb </a:t>
            </a:r>
            <a:r>
              <a:rPr lang="it-IT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barrier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62881E15-E95E-D1E5-D047-2A5779E60141}"/>
              </a:ext>
            </a:extLst>
          </p:cNvPr>
          <p:cNvSpPr txBox="1"/>
          <p:nvPr/>
        </p:nvSpPr>
        <p:spPr>
          <a:xfrm>
            <a:off x="4925885" y="4283119"/>
            <a:ext cx="2981768" cy="84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it-I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reaction </a:t>
            </a:r>
            <a:r>
              <a:rPr lang="it-IT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unaffected</a:t>
            </a:r>
            <a:r>
              <a:rPr lang="it-I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 Coulomb </a:t>
            </a:r>
            <a:r>
              <a:rPr lang="it-IT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barrier</a:t>
            </a:r>
            <a:r>
              <a:rPr lang="it-I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➝ more </a:t>
            </a:r>
            <a:r>
              <a:rPr lang="it-IT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experimentally</a:t>
            </a:r>
            <a:r>
              <a:rPr lang="it-I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accessible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Segnaposto numero diapositiva 5">
            <a:extLst>
              <a:ext uri="{FF2B5EF4-FFF2-40B4-BE49-F238E27FC236}">
                <a16:creationId xmlns:a16="http://schemas.microsoft.com/office/drawing/2014/main" id="{5185D6B0-2DE8-B87E-7C9C-8AE079863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48" name="Segnaposto piè di pagina 2">
            <a:extLst>
              <a:ext uri="{FF2B5EF4-FFF2-40B4-BE49-F238E27FC236}">
                <a16:creationId xmlns:a16="http://schemas.microsoft.com/office/drawing/2014/main" id="{959B4D26-5161-5E99-BD16-B69AE0265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9148" y="6324600"/>
            <a:ext cx="4717774" cy="365125"/>
          </a:xfrm>
        </p:spPr>
        <p:txBody>
          <a:bodyPr/>
          <a:lstStyle/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1EBED84-CF2D-20B1-BA6D-C0916FAB1E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2866" y="872791"/>
            <a:ext cx="3986169" cy="538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egnaposto data 1">
            <a:extLst>
              <a:ext uri="{FF2B5EF4-FFF2-40B4-BE49-F238E27FC236}">
                <a16:creationId xmlns:a16="http://schemas.microsoft.com/office/drawing/2014/main" id="{9CC3EE2E-FED6-D0E7-7C49-6D91DF7AA15A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</p:spTree>
    <p:extLst>
      <p:ext uri="{BB962C8B-B14F-4D97-AF65-F5344CB8AC3E}">
        <p14:creationId xmlns:p14="http://schemas.microsoft.com/office/powerpoint/2010/main" val="440367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F846AF-04A6-2B16-8218-3121183B7E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B22CDE6E-1ADA-A963-A657-88FB53E6D1AA}"/>
              </a:ext>
            </a:extLst>
          </p:cNvPr>
          <p:cNvSpPr/>
          <p:nvPr/>
        </p:nvSpPr>
        <p:spPr>
          <a:xfrm>
            <a:off x="5182394" y="3261302"/>
            <a:ext cx="5867401" cy="2545196"/>
          </a:xfrm>
          <a:prstGeom prst="roundRect">
            <a:avLst/>
          </a:prstGeom>
          <a:solidFill>
            <a:srgbClr val="FFD8DC">
              <a:alpha val="21881"/>
            </a:srgbClr>
          </a:solidFill>
          <a:ln>
            <a:solidFill>
              <a:srgbClr val="FFD8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B3588B66-41AC-AF27-3282-DB18E6B81DCD}"/>
              </a:ext>
            </a:extLst>
          </p:cNvPr>
          <p:cNvSpPr txBox="1"/>
          <p:nvPr/>
        </p:nvSpPr>
        <p:spPr>
          <a:xfrm>
            <a:off x="1425584" y="104513"/>
            <a:ext cx="9220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From stellar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processes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to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nuclear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spectroscopy</a:t>
            </a:r>
            <a:endParaRPr lang="it-IT" sz="3200" b="1" dirty="0">
              <a:solidFill>
                <a:srgbClr val="018575"/>
              </a:solidFill>
              <a:latin typeface="Constantia" panose="02030602050306030303" pitchFamily="18" charset="0"/>
            </a:endParaRPr>
          </a:p>
        </p:txBody>
      </p:sp>
      <p:sp>
        <p:nvSpPr>
          <p:cNvPr id="46" name="Segnaposto numero diapositiva 5">
            <a:extLst>
              <a:ext uri="{FF2B5EF4-FFF2-40B4-BE49-F238E27FC236}">
                <a16:creationId xmlns:a16="http://schemas.microsoft.com/office/drawing/2014/main" id="{8EE51667-D45F-65B1-955B-F8ECE7400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48" name="Segnaposto piè di pagina 2">
            <a:extLst>
              <a:ext uri="{FF2B5EF4-FFF2-40B4-BE49-F238E27FC236}">
                <a16:creationId xmlns:a16="http://schemas.microsoft.com/office/drawing/2014/main" id="{41BE94F9-DBFC-9281-1285-CF6960E86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9148" y="6324600"/>
            <a:ext cx="4717774" cy="365125"/>
          </a:xfrm>
        </p:spPr>
        <p:txBody>
          <a:bodyPr/>
          <a:lstStyle/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5813EC15-7E09-F618-CC1A-85C65BD0E7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2866" y="872791"/>
            <a:ext cx="3986169" cy="538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9F87416D-ECF4-3027-DB9E-02B9958B5F74}"/>
                  </a:ext>
                </a:extLst>
              </p:cNvPr>
              <p:cNvSpPr txBox="1"/>
              <p:nvPr/>
            </p:nvSpPr>
            <p:spPr>
              <a:xfrm>
                <a:off x="4877594" y="1219200"/>
                <a:ext cx="6781800" cy="6745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018575"/>
                  </a:buClr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Plausible description of the resonances in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8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18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sz="18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sPre>
                    <m:r>
                      <a:rPr lang="it-IT" sz="1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Pre>
                      <m:sPrePr>
                        <m:ctrlPr>
                          <a:rPr lang="it-IT" sz="1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18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sz="18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sPre>
                    <m:r>
                      <a:rPr lang="it-IT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system by a </a:t>
                </a:r>
                <a:r>
                  <a:rPr lang="en-US" sz="1800" i="1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full-microscopic</a:t>
                </a:r>
                <a:r>
                  <a:rPr lang="en-US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nuclear model</a:t>
                </a: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9F87416D-ECF4-3027-DB9E-02B9958B5F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7594" y="1219200"/>
                <a:ext cx="6781800" cy="674544"/>
              </a:xfrm>
              <a:prstGeom prst="rect">
                <a:avLst/>
              </a:prstGeom>
              <a:blipFill>
                <a:blip r:embed="rId4"/>
                <a:stretch>
                  <a:fillRect l="-561" b="-129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18B187A-A21D-67B8-A2B2-AEFA8527FC94}"/>
              </a:ext>
            </a:extLst>
          </p:cNvPr>
          <p:cNvSpPr txBox="1"/>
          <p:nvPr/>
        </p:nvSpPr>
        <p:spPr>
          <a:xfrm>
            <a:off x="7657892" y="4916100"/>
            <a:ext cx="3391902" cy="8020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rgbClr val="1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Calculated resonance energies in MeV and </a:t>
            </a:r>
            <a:r>
              <a:rPr lang="en-US" sz="1500" dirty="0" err="1">
                <a:solidFill>
                  <a:srgbClr val="1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isoscalar</a:t>
            </a:r>
            <a:r>
              <a:rPr lang="en-US" sz="1500" dirty="0">
                <a:solidFill>
                  <a:srgbClr val="1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transition matrix elements in Weisskopf unit.</a:t>
            </a:r>
            <a:endParaRPr lang="it-IT" sz="1500" dirty="0">
              <a:solidFill>
                <a:srgbClr val="10101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62D1B3FF-8CCF-A0E9-0A94-ECF5D5094123}"/>
              </a:ext>
            </a:extLst>
          </p:cNvPr>
          <p:cNvCxnSpPr>
            <a:cxnSpLocks/>
          </p:cNvCxnSpPr>
          <p:nvPr/>
        </p:nvCxnSpPr>
        <p:spPr>
          <a:xfrm>
            <a:off x="5459079" y="4160653"/>
            <a:ext cx="266696" cy="0"/>
          </a:xfrm>
          <a:prstGeom prst="straightConnector1">
            <a:avLst/>
          </a:prstGeom>
          <a:ln w="19050" cap="flat" cmpd="sng" algn="ctr">
            <a:solidFill>
              <a:srgbClr val="01857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Connettore 2 15">
            <a:extLst>
              <a:ext uri="{FF2B5EF4-FFF2-40B4-BE49-F238E27FC236}">
                <a16:creationId xmlns:a16="http://schemas.microsoft.com/office/drawing/2014/main" id="{3B167604-0C9E-65D5-F32C-E173DC79914F}"/>
              </a:ext>
            </a:extLst>
          </p:cNvPr>
          <p:cNvCxnSpPr>
            <a:cxnSpLocks/>
          </p:cNvCxnSpPr>
          <p:nvPr/>
        </p:nvCxnSpPr>
        <p:spPr>
          <a:xfrm>
            <a:off x="5459079" y="4370203"/>
            <a:ext cx="266696" cy="0"/>
          </a:xfrm>
          <a:prstGeom prst="straightConnector1">
            <a:avLst/>
          </a:prstGeom>
          <a:ln w="19050" cap="flat" cmpd="sng" algn="ctr">
            <a:solidFill>
              <a:srgbClr val="01857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Connettore 2 16">
            <a:extLst>
              <a:ext uri="{FF2B5EF4-FFF2-40B4-BE49-F238E27FC236}">
                <a16:creationId xmlns:a16="http://schemas.microsoft.com/office/drawing/2014/main" id="{9FE629BE-F052-485F-EEE9-CA7572931EEF}"/>
              </a:ext>
            </a:extLst>
          </p:cNvPr>
          <p:cNvCxnSpPr>
            <a:cxnSpLocks/>
          </p:cNvCxnSpPr>
          <p:nvPr/>
        </p:nvCxnSpPr>
        <p:spPr>
          <a:xfrm>
            <a:off x="5459079" y="4636903"/>
            <a:ext cx="266696" cy="0"/>
          </a:xfrm>
          <a:prstGeom prst="straightConnector1">
            <a:avLst/>
          </a:prstGeom>
          <a:ln w="19050" cap="flat" cmpd="sng" algn="ctr">
            <a:solidFill>
              <a:srgbClr val="01857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Segnaposto data 1">
            <a:extLst>
              <a:ext uri="{FF2B5EF4-FFF2-40B4-BE49-F238E27FC236}">
                <a16:creationId xmlns:a16="http://schemas.microsoft.com/office/drawing/2014/main" id="{10EC570F-DF2D-A1A1-36B7-D860DBCA7A00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  <p:pic>
        <p:nvPicPr>
          <p:cNvPr id="12" name="Immagine 11" descr="Immagine che contiene testo, Carattere, schermata, numero&#10;&#10;Il contenuto generato dall'IA potrebbe non essere corretto.">
            <a:extLst>
              <a:ext uri="{FF2B5EF4-FFF2-40B4-BE49-F238E27FC236}">
                <a16:creationId xmlns:a16="http://schemas.microsoft.com/office/drawing/2014/main" id="{C227DA61-AAC5-2F31-0F00-7FE5ACA8EAA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465" y="3228201"/>
            <a:ext cx="1995306" cy="2578297"/>
          </a:xfrm>
          <a:prstGeom prst="rect">
            <a:avLst/>
          </a:prstGeom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D4BD7AA-F099-C915-35B6-3163D55D98EB}"/>
              </a:ext>
            </a:extLst>
          </p:cNvPr>
          <p:cNvSpPr txBox="1"/>
          <p:nvPr/>
        </p:nvSpPr>
        <p:spPr>
          <a:xfrm>
            <a:off x="7136195" y="685800"/>
            <a:ext cx="4648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T. </a:t>
            </a:r>
            <a:r>
              <a:rPr lang="it-IT" sz="1400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Yasutaka</a:t>
            </a:r>
            <a:r>
              <a:rPr lang="it-IT" sz="14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and M. Kimura, </a:t>
            </a:r>
            <a:r>
              <a:rPr lang="it-IT" sz="1400" i="1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Physics</a:t>
            </a:r>
            <a:r>
              <a:rPr lang="it-IT" sz="1400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400" i="1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Letters</a:t>
            </a:r>
            <a:r>
              <a:rPr lang="it-IT" sz="1400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B</a:t>
            </a:r>
            <a:r>
              <a:rPr lang="it-IT" sz="14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 823 (2021)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399853F2-2185-999C-27FC-53D6FDFEC768}"/>
                  </a:ext>
                </a:extLst>
              </p:cNvPr>
              <p:cNvSpPr txBox="1"/>
              <p:nvPr/>
            </p:nvSpPr>
            <p:spPr>
              <a:xfrm>
                <a:off x="4863399" y="2057401"/>
                <a:ext cx="6781800" cy="9515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018575"/>
                  </a:buClr>
                  <a:buFont typeface="Arial" panose="020B0604020202020204" pitchFamily="34" charset="0"/>
                  <a:buChar char="•"/>
                </a:pPr>
                <a:r>
                  <a:rPr lang="en-US" sz="1800" kern="100" dirty="0">
                    <a:solidFill>
                      <a:srgbClr val="000000"/>
                    </a:solidFill>
                    <a:latin typeface="Constantia" panose="0203060205030603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800" dirty="0" err="1">
                    <a:solidFill>
                      <a:srgbClr val="000000"/>
                    </a:solidFill>
                    <a:effectLst/>
                    <a:latin typeface="Constantia" panose="02030602050306030303" pitchFamily="18" charset="0"/>
                    <a:ea typeface="Times New Roman" panose="02020603050405020304" pitchFamily="18" charset="0"/>
                  </a:rPr>
                  <a:t>ntisymmetrized</a:t>
                </a:r>
                <a:r>
                  <a:rPr lang="en-US" sz="1800" dirty="0">
                    <a:solidFill>
                      <a:srgbClr val="000000"/>
                    </a:solidFill>
                    <a:effectLst/>
                    <a:latin typeface="Constantia" panose="02030602050306030303" pitchFamily="18" charset="0"/>
                    <a:ea typeface="Times New Roman" panose="02020603050405020304" pitchFamily="18" charset="0"/>
                  </a:rPr>
                  <a:t> molecular dynamics (AMD) to </a:t>
                </a:r>
                <a:r>
                  <a:rPr lang="it-IT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investigate the (cluster-like) </a:t>
                </a:r>
                <a:r>
                  <a:rPr lang="it-IT" sz="1800" dirty="0" err="1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resonances</a:t>
                </a:r>
                <a:r>
                  <a:rPr lang="it-IT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in the energy </a:t>
                </a:r>
                <a:r>
                  <a:rPr lang="it-IT" sz="1800" dirty="0" err="1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region</a:t>
                </a:r>
                <a:r>
                  <a:rPr lang="it-IT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8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8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sub>
                    </m:sSub>
                    <m:r>
                      <a:rPr lang="it-IT" sz="1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=14</m:t>
                    </m:r>
                    <m:r>
                      <m:rPr>
                        <m:nor/>
                      </m:rPr>
                      <a:rPr lang="it-IT" sz="1800" kern="100" dirty="0">
                        <a:solidFill>
                          <a:srgbClr val="000000"/>
                        </a:solidFill>
                        <a:latin typeface="Constantia" panose="0203060205030603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it-IT" sz="1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17 </m:t>
                    </m:r>
                    <m:r>
                      <m:rPr>
                        <m:sty m:val="p"/>
                      </m:rPr>
                      <a:rPr lang="it-IT" sz="1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MeV</m:t>
                    </m:r>
                  </m:oMath>
                </a14:m>
                <a:r>
                  <a:rPr lang="it-IT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in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1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18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sz="18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Mg</m:t>
                        </m:r>
                      </m:e>
                    </m:sPre>
                  </m:oMath>
                </a14:m>
                <a:endParaRPr lang="it-IT" sz="1800" dirty="0">
                  <a:solidFill>
                    <a:srgbClr val="000000"/>
                  </a:solidFill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399853F2-2185-999C-27FC-53D6FDFEC7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3399" y="2057401"/>
                <a:ext cx="6781800" cy="951543"/>
              </a:xfrm>
              <a:prstGeom prst="rect">
                <a:avLst/>
              </a:prstGeom>
              <a:blipFill>
                <a:blip r:embed="rId6"/>
                <a:stretch>
                  <a:fillRect l="-749" t="-3947" r="-562" b="-78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2472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F9C110-D133-C47B-E461-875971FA2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74BD500-99BD-DDF5-EA55-BE559066B92E}"/>
              </a:ext>
            </a:extLst>
          </p:cNvPr>
          <p:cNvSpPr txBox="1"/>
          <p:nvPr/>
        </p:nvSpPr>
        <p:spPr>
          <a:xfrm>
            <a:off x="1425584" y="104513"/>
            <a:ext cx="9220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From stellar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processes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to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nuclear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</a:t>
            </a:r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spectroscopy</a:t>
            </a:r>
            <a:endParaRPr lang="it-IT" sz="3200" b="1" dirty="0">
              <a:solidFill>
                <a:srgbClr val="018575"/>
              </a:solidFill>
              <a:latin typeface="Constantia" panose="02030602050306030303" pitchFamily="18" charset="0"/>
            </a:endParaRPr>
          </a:p>
        </p:txBody>
      </p:sp>
      <p:sp>
        <p:nvSpPr>
          <p:cNvPr id="46" name="Segnaposto numero diapositiva 5">
            <a:extLst>
              <a:ext uri="{FF2B5EF4-FFF2-40B4-BE49-F238E27FC236}">
                <a16:creationId xmlns:a16="http://schemas.microsoft.com/office/drawing/2014/main" id="{58A96DCD-234B-1DB7-F6FB-6ECFD9180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48" name="Segnaposto piè di pagina 2">
            <a:extLst>
              <a:ext uri="{FF2B5EF4-FFF2-40B4-BE49-F238E27FC236}">
                <a16:creationId xmlns:a16="http://schemas.microsoft.com/office/drawing/2014/main" id="{6C9972E8-DC91-0433-3364-6BC15F9E7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9148" y="6324600"/>
            <a:ext cx="4717774" cy="365125"/>
          </a:xfrm>
        </p:spPr>
        <p:txBody>
          <a:bodyPr/>
          <a:lstStyle/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81C4787-5411-6E4D-DC15-8780352D4211}"/>
              </a:ext>
            </a:extLst>
          </p:cNvPr>
          <p:cNvSpPr txBox="1"/>
          <p:nvPr/>
        </p:nvSpPr>
        <p:spPr>
          <a:xfrm>
            <a:off x="305594" y="863596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18575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</a:t>
            </a:r>
            <a:r>
              <a:rPr lang="it-IT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monopole</a:t>
            </a:r>
            <a:r>
              <a:rPr lang="it-IT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(quadrupole) </a:t>
            </a:r>
            <a:r>
              <a:rPr lang="it-IT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transitions</a:t>
            </a:r>
            <a:r>
              <a:rPr lang="it-IT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</a:t>
            </a:r>
            <a:r>
              <a:rPr lang="it-IT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</a:t>
            </a:r>
            <a:r>
              <a:rPr lang="it-IT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 </a:t>
            </a:r>
            <a:r>
              <a:rPr lang="it-IT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states</a:t>
            </a:r>
            <a:r>
              <a:rPr lang="it-IT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resonances</a:t>
            </a:r>
            <a:r>
              <a:rPr lang="it-IT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with cluster </a:t>
            </a:r>
            <a:r>
              <a:rPr lang="it-IT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</a:t>
            </a:r>
            <a:r>
              <a:rPr lang="it-IT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considerably</a:t>
            </a:r>
            <a:r>
              <a:rPr lang="it-IT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enhanced</a:t>
            </a:r>
            <a:r>
              <a:rPr lang="it-IT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47F74A4-D87D-50DF-182C-F5FC8613533B}"/>
              </a:ext>
            </a:extLst>
          </p:cNvPr>
          <p:cNvSpPr txBox="1"/>
          <p:nvPr/>
        </p:nvSpPr>
        <p:spPr>
          <a:xfrm>
            <a:off x="2377638" y="1828800"/>
            <a:ext cx="35667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i="1" dirty="0">
                <a:solidFill>
                  <a:srgbClr val="018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Yamada et al., PTP120, 1139 (2008)</a:t>
            </a:r>
            <a:endParaRPr lang="it-IT" sz="1400" i="1" dirty="0">
              <a:solidFill>
                <a:srgbClr val="01857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 descr="Immagine che contiene testo, schermata, diagramma, Carattere&#10;&#10;Il contenuto generato dall'IA potrebbe non essere corretto.">
            <a:extLst>
              <a:ext uri="{FF2B5EF4-FFF2-40B4-BE49-F238E27FC236}">
                <a16:creationId xmlns:a16="http://schemas.microsoft.com/office/drawing/2014/main" id="{493027AF-7CE9-AF98-7602-2E9A2B4324B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194" y="2298700"/>
            <a:ext cx="6240967" cy="40441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695AB6BE-D162-BD9A-C62F-79082FB30C60}"/>
                  </a:ext>
                </a:extLst>
              </p:cNvPr>
              <p:cNvSpPr txBox="1"/>
              <p:nvPr/>
            </p:nvSpPr>
            <p:spPr>
              <a:xfrm>
                <a:off x="577918" y="2895600"/>
                <a:ext cx="2971800" cy="1853218"/>
              </a:xfrm>
              <a:prstGeom prst="rect">
                <a:avLst/>
              </a:prstGeom>
              <a:noFill/>
              <a:ln w="28575">
                <a:solidFill>
                  <a:srgbClr val="018575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Possible analogy between the </a:t>
                </a:r>
                <a:r>
                  <a:rPr lang="en-US" sz="1800" b="1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Hoyle-state in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18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1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𝟏𝟐</m:t>
                        </m:r>
                      </m:sup>
                      <m:e>
                        <m:r>
                          <a:rPr lang="it-IT" sz="1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𝐂</m:t>
                        </m:r>
                      </m:e>
                    </m:sPre>
                  </m:oMath>
                </a14:m>
                <a:r>
                  <a:rPr lang="en-US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as the driver of 3α fusion and </a:t>
                </a:r>
                <a:r>
                  <a:rPr lang="en-US" sz="1800" b="1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candidate C+C cluster states in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1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1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it-IT" sz="1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  <m:e>
                        <m:r>
                          <a:rPr lang="it-IT" sz="1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𝐌𝐠</m:t>
                        </m:r>
                      </m:e>
                    </m:sPre>
                  </m:oMath>
                </a14:m>
                <a:r>
                  <a:rPr lang="en-US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as drivers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sPre>
                  </m:oMath>
                </a14:m>
                <a:r>
                  <a:rPr lang="en-US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it-IT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sPre>
                  </m:oMath>
                </a14:m>
                <a:r>
                  <a:rPr lang="en-US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fusion.</a:t>
                </a:r>
                <a:endParaRPr lang="it-IT" sz="1800" dirty="0">
                  <a:solidFill>
                    <a:srgbClr val="000000"/>
                  </a:solidFill>
                  <a:latin typeface="Constantia" panose="02030602050306030303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695AB6BE-D162-BD9A-C62F-79082FB30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918" y="2895600"/>
                <a:ext cx="2971800" cy="1853218"/>
              </a:xfrm>
              <a:prstGeom prst="rect">
                <a:avLst/>
              </a:prstGeom>
              <a:blipFill>
                <a:blip r:embed="rId4"/>
                <a:stretch>
                  <a:fillRect t="-671" r="-1688" b="-2685"/>
                </a:stretch>
              </a:blipFill>
              <a:ln w="28575">
                <a:solidFill>
                  <a:srgbClr val="018575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>
            <a:extLst>
              <a:ext uri="{FF2B5EF4-FFF2-40B4-BE49-F238E27FC236}">
                <a16:creationId xmlns:a16="http://schemas.microsoft.com/office/drawing/2014/main" id="{3D568DA8-FA05-6E14-5EB8-41073519AC45}"/>
              </a:ext>
            </a:extLst>
          </p:cNvPr>
          <p:cNvSpPr txBox="1"/>
          <p:nvPr/>
        </p:nvSpPr>
        <p:spPr>
          <a:xfrm>
            <a:off x="872120" y="4950023"/>
            <a:ext cx="38053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0" dirty="0">
                <a:solidFill>
                  <a:srgbClr val="018575"/>
                </a:solidFill>
                <a:effectLst/>
                <a:latin typeface="Constantia" panose="02030602050306030303" pitchFamily="18" charset="0"/>
                <a:cs typeface="Times New Roman" panose="02020603050405020304" pitchFamily="18" charset="0"/>
              </a:rPr>
              <a:t>P. </a:t>
            </a:r>
            <a:r>
              <a:rPr lang="en-US" sz="1400" i="0" dirty="0" err="1">
                <a:solidFill>
                  <a:srgbClr val="018575"/>
                </a:solidFill>
                <a:effectLst/>
                <a:latin typeface="Constantia" panose="02030602050306030303" pitchFamily="18" charset="0"/>
                <a:cs typeface="Times New Roman" panose="02020603050405020304" pitchFamily="18" charset="0"/>
              </a:rPr>
              <a:t>Adsley</a:t>
            </a:r>
            <a:r>
              <a:rPr lang="en-US" sz="14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18575"/>
                </a:solidFill>
                <a:effectLst/>
                <a:latin typeface="Constantia" panose="02030602050306030303" pitchFamily="18" charset="0"/>
                <a:cs typeface="Times New Roman" panose="02020603050405020304" pitchFamily="18" charset="0"/>
              </a:rPr>
              <a:t>et al</a:t>
            </a:r>
            <a:r>
              <a:rPr lang="en-US" sz="1400" i="0" dirty="0">
                <a:solidFill>
                  <a:srgbClr val="018575"/>
                </a:solidFill>
                <a:effectLst/>
                <a:latin typeface="Constantia" panose="02030602050306030303" pitchFamily="18" charset="0"/>
                <a:cs typeface="Times New Roman" panose="02020603050405020304" pitchFamily="18" charset="0"/>
              </a:rPr>
              <a:t>., </a:t>
            </a:r>
            <a:r>
              <a:rPr lang="en-US" sz="1400" i="1" dirty="0">
                <a:solidFill>
                  <a:srgbClr val="018575"/>
                </a:solidFill>
                <a:effectLst/>
                <a:latin typeface="Constantia" panose="02030602050306030303" pitchFamily="18" charset="0"/>
                <a:cs typeface="Times New Roman" panose="02020603050405020304" pitchFamily="18" charset="0"/>
              </a:rPr>
              <a:t>PRL</a:t>
            </a:r>
            <a:r>
              <a:rPr lang="en-US" sz="1400" i="0" dirty="0">
                <a:solidFill>
                  <a:srgbClr val="018575"/>
                </a:solidFill>
                <a:effectLst/>
                <a:latin typeface="Constantia" panose="02030602050306030303" pitchFamily="18" charset="0"/>
                <a:cs typeface="Times New Roman" panose="02020603050405020304" pitchFamily="18" charset="0"/>
              </a:rPr>
              <a:t> 129.10 (2022</a:t>
            </a:r>
            <a:r>
              <a:rPr lang="en-US" sz="14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)</a:t>
            </a:r>
            <a:endParaRPr lang="it-IT" sz="1400" dirty="0">
              <a:solidFill>
                <a:srgbClr val="018575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egnaposto data 1">
            <a:extLst>
              <a:ext uri="{FF2B5EF4-FFF2-40B4-BE49-F238E27FC236}">
                <a16:creationId xmlns:a16="http://schemas.microsoft.com/office/drawing/2014/main" id="{3120B3A5-7C65-851F-5FA3-DB8094212B6C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  <p:cxnSp>
        <p:nvCxnSpPr>
          <p:cNvPr id="6" name="Connettore 2 16">
            <a:extLst>
              <a:ext uri="{FF2B5EF4-FFF2-40B4-BE49-F238E27FC236}">
                <a16:creationId xmlns:a16="http://schemas.microsoft.com/office/drawing/2014/main" id="{8E631996-E31A-81C0-92AD-0EF9FF8B1009}"/>
              </a:ext>
            </a:extLst>
          </p:cNvPr>
          <p:cNvCxnSpPr>
            <a:cxnSpLocks/>
          </p:cNvCxnSpPr>
          <p:nvPr/>
        </p:nvCxnSpPr>
        <p:spPr>
          <a:xfrm>
            <a:off x="1981994" y="2133600"/>
            <a:ext cx="0" cy="615146"/>
          </a:xfrm>
          <a:prstGeom prst="straightConnector1">
            <a:avLst/>
          </a:prstGeom>
          <a:ln w="38100" cap="flat" cmpd="sng" algn="ctr">
            <a:solidFill>
              <a:srgbClr val="01857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57BEA675-57D0-7DA9-798F-09E85625EBB8}"/>
                  </a:ext>
                </a:extLst>
              </p:cNvPr>
              <p:cNvSpPr txBox="1"/>
              <p:nvPr/>
            </p:nvSpPr>
            <p:spPr>
              <a:xfrm>
                <a:off x="9360990" y="3075801"/>
                <a:ext cx="1764835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superbursts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it-IT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0.4)</a:t>
                </a: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57BEA675-57D0-7DA9-798F-09E85625EB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0990" y="3075801"/>
                <a:ext cx="1764835" cy="276999"/>
              </a:xfrm>
              <a:prstGeom prst="rect">
                <a:avLst/>
              </a:prstGeom>
              <a:blipFill>
                <a:blip r:embed="rId5"/>
                <a:stretch>
                  <a:fillRect t="-4545" b="-181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FD1B11A-8DDC-1760-0F41-231FAC72E2EA}"/>
                  </a:ext>
                </a:extLst>
              </p:cNvPr>
              <p:cNvSpPr txBox="1"/>
              <p:nvPr/>
            </p:nvSpPr>
            <p:spPr>
              <a:xfrm>
                <a:off x="9741990" y="2895600"/>
                <a:ext cx="1764835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massive stars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0.6)</a:t>
                </a:r>
                <a:endParaRPr lang="it-IT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FD1B11A-8DDC-1760-0F41-231FAC72E2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1990" y="2895600"/>
                <a:ext cx="1764835" cy="276999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8A6A5252-AD1F-E8E1-8159-E63D60452C23}"/>
                  </a:ext>
                </a:extLst>
              </p:cNvPr>
              <p:cNvSpPr txBox="1"/>
              <p:nvPr/>
            </p:nvSpPr>
            <p:spPr>
              <a:xfrm>
                <a:off x="10122991" y="2590800"/>
                <a:ext cx="205819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type 1a supernovae 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1.8)</a:t>
                </a:r>
                <a:endParaRPr lang="it-IT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8A6A5252-AD1F-E8E1-8159-E63D60452C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2991" y="2590800"/>
                <a:ext cx="2058194" cy="276999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048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8EAD87-2BEE-06FF-4952-379B0D0E7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F3214144-E3B8-1174-4681-5DE056E04D3A}"/>
              </a:ext>
            </a:extLst>
          </p:cNvPr>
          <p:cNvSpPr/>
          <p:nvPr/>
        </p:nvSpPr>
        <p:spPr>
          <a:xfrm>
            <a:off x="6317372" y="1308531"/>
            <a:ext cx="4608092" cy="2043030"/>
          </a:xfrm>
          <a:prstGeom prst="roundRect">
            <a:avLst/>
          </a:prstGeom>
          <a:solidFill>
            <a:srgbClr val="0096FF">
              <a:alpha val="36000"/>
            </a:srgbClr>
          </a:solidFill>
          <a:ln>
            <a:solidFill>
              <a:srgbClr val="656E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1E402936-6CE3-B5AB-F90D-098ACD056A54}"/>
              </a:ext>
            </a:extLst>
          </p:cNvPr>
          <p:cNvSpPr/>
          <p:nvPr/>
        </p:nvSpPr>
        <p:spPr>
          <a:xfrm>
            <a:off x="2874800" y="4973644"/>
            <a:ext cx="3726158" cy="1184314"/>
          </a:xfrm>
          <a:prstGeom prst="roundRect">
            <a:avLst/>
          </a:prstGeom>
          <a:solidFill>
            <a:srgbClr val="C8CBC1">
              <a:alpha val="40000"/>
            </a:srgb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C337ADA9-53D4-948C-18E6-A843B2BA081A}"/>
              </a:ext>
            </a:extLst>
          </p:cNvPr>
          <p:cNvSpPr/>
          <p:nvPr/>
        </p:nvSpPr>
        <p:spPr>
          <a:xfrm>
            <a:off x="2094534" y="2090012"/>
            <a:ext cx="4002260" cy="1962636"/>
          </a:xfrm>
          <a:prstGeom prst="roundRect">
            <a:avLst/>
          </a:prstGeom>
          <a:solidFill>
            <a:srgbClr val="FFFD78">
              <a:alpha val="38198"/>
            </a:srgbClr>
          </a:solidFill>
          <a:ln>
            <a:solidFill>
              <a:srgbClr val="FFD57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0" name="Immagine 29" descr="Immagine che contiene libro, interno, scaffale, faraglioni&#10;&#10;Il contenuto generato dall'IA potrebbe non essere corretto.">
            <a:extLst>
              <a:ext uri="{FF2B5EF4-FFF2-40B4-BE49-F238E27FC236}">
                <a16:creationId xmlns:a16="http://schemas.microsoft.com/office/drawing/2014/main" id="{BC62A8C5-7F65-7C0A-AE53-429B189711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135" t="817" r="5638" b="3252"/>
          <a:stretch>
            <a:fillRect/>
          </a:stretch>
        </p:blipFill>
        <p:spPr>
          <a:xfrm>
            <a:off x="9587878" y="1303190"/>
            <a:ext cx="1766717" cy="408734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1" name="Immagine 30" descr="Immagine che contiene macchina, ingegneria, Ricambio auto, interno&#10;&#10;Il contenuto generato dall'IA potrebbe non essere corretto.">
            <a:extLst>
              <a:ext uri="{FF2B5EF4-FFF2-40B4-BE49-F238E27FC236}">
                <a16:creationId xmlns:a16="http://schemas.microsoft.com/office/drawing/2014/main" id="{5BEC7234-3AFF-93FD-D821-4119F18730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70"/>
          <a:stretch>
            <a:fillRect/>
          </a:stretch>
        </p:blipFill>
        <p:spPr>
          <a:xfrm>
            <a:off x="473333" y="2077980"/>
            <a:ext cx="2558329" cy="256920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2" name="Immagine 31" descr="Immagine che contiene macchina, tubo, ingegneria, acciaio&#10;&#10;Il contenuto generato dall'IA potrebbe non essere corretto.">
            <a:extLst>
              <a:ext uri="{FF2B5EF4-FFF2-40B4-BE49-F238E27FC236}">
                <a16:creationId xmlns:a16="http://schemas.microsoft.com/office/drawing/2014/main" id="{7DA2FB08-A4CC-9E3D-D3F5-614E84CAB45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174" b="4505"/>
          <a:stretch>
            <a:fillRect/>
          </a:stretch>
        </p:blipFill>
        <p:spPr>
          <a:xfrm>
            <a:off x="6205465" y="3562370"/>
            <a:ext cx="2558329" cy="2595589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Segnaposto contenuto 2">
                <a:extLst>
                  <a:ext uri="{FF2B5EF4-FFF2-40B4-BE49-F238E27FC236}">
                    <a16:creationId xmlns:a16="http://schemas.microsoft.com/office/drawing/2014/main" id="{981F4F97-9657-A324-B2C6-944AF244CC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20605" y="2128287"/>
                <a:ext cx="2558329" cy="12232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it-IT" sz="1800" b="1" dirty="0">
                    <a:solidFill>
                      <a:srgbClr val="018575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SiRi</a:t>
                </a:r>
                <a:r>
                  <a:rPr lang="it-IT" sz="1800" dirty="0">
                    <a:solidFill>
                      <a:srgbClr val="018575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it-IT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modular array of 8 ΔE-E Si detectors; ΔE (130 </a:t>
                </a:r>
                <a14:m>
                  <m:oMath xmlns:m="http://schemas.openxmlformats.org/officeDocument/2006/math">
                    <m:r>
                      <a:rPr lang="it-IT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it-IT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it-IT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it-IT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dirty="0" err="1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segmented</a:t>
                </a:r>
                <a:r>
                  <a:rPr lang="it-IT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into 8 </a:t>
                </a:r>
                <a:r>
                  <a:rPr lang="it-IT" sz="1800" dirty="0" err="1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annular</a:t>
                </a:r>
                <a:r>
                  <a:rPr lang="it-IT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strips.</a:t>
                </a:r>
              </a:p>
            </p:txBody>
          </p:sp>
        </mc:Choice>
        <mc:Fallback xmlns="">
          <p:sp>
            <p:nvSpPr>
              <p:cNvPr id="33" name="Segnaposto contenuto 2">
                <a:extLst>
                  <a:ext uri="{FF2B5EF4-FFF2-40B4-BE49-F238E27FC236}">
                    <a16:creationId xmlns:a16="http://schemas.microsoft.com/office/drawing/2014/main" id="{981F4F97-9657-A324-B2C6-944AF244CC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0605" y="2128287"/>
                <a:ext cx="2558329" cy="1223274"/>
              </a:xfrm>
              <a:prstGeom prst="rect">
                <a:avLst/>
              </a:prstGeom>
              <a:blipFill>
                <a:blip r:embed="rId7"/>
                <a:stretch>
                  <a:fillRect l="-1970" t="-4124" r="-34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349C2295-3CC7-6B56-554A-FFB9ABFA9D6C}"/>
              </a:ext>
            </a:extLst>
          </p:cNvPr>
          <p:cNvSpPr txBox="1"/>
          <p:nvPr/>
        </p:nvSpPr>
        <p:spPr>
          <a:xfrm>
            <a:off x="3285102" y="3276600"/>
            <a:ext cx="28678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M. Guttormsen et al. /</a:t>
            </a:r>
            <a:r>
              <a:rPr lang="en-US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Nuclear Instruments and Methods in Physics Research A 648 (2011)</a:t>
            </a:r>
            <a:r>
              <a:rPr lang="it-IT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Segnaposto contenuto 2">
                <a:extLst>
                  <a:ext uri="{FF2B5EF4-FFF2-40B4-BE49-F238E27FC236}">
                    <a16:creationId xmlns:a16="http://schemas.microsoft.com/office/drawing/2014/main" id="{B2549695-F11A-863F-2589-F7689D3F4BC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24328" y="5008561"/>
                <a:ext cx="3171304" cy="63023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it-IT" sz="1800" b="1" dirty="0">
                    <a:solidFill>
                      <a:srgbClr val="018575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OSCAR:</a:t>
                </a:r>
                <a:r>
                  <a:rPr lang="en-US" sz="1800" dirty="0">
                    <a:solidFill>
                      <a:srgbClr val="018575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30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LaBr</m:t>
                        </m:r>
                      </m:e>
                      <m:sub>
                        <m:r>
                          <a:rPr lang="it-IT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it-IT" sz="18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it-IT" sz="18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Ce</m:t>
                    </m:r>
                    <m:r>
                      <a:rPr lang="it-IT" sz="18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dirty="0" err="1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scintillating</a:t>
                </a:r>
                <a:r>
                  <a:rPr lang="it-IT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dirty="0" err="1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crystal</a:t>
                </a:r>
                <a:r>
                  <a:rPr lang="en-US" sz="18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s.</a:t>
                </a:r>
                <a:endParaRPr lang="it-IT" sz="1800" dirty="0">
                  <a:solidFill>
                    <a:srgbClr val="000000"/>
                  </a:solidFill>
                  <a:latin typeface="Constantia" panose="02030602050306030303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Segnaposto contenuto 2">
                <a:extLst>
                  <a:ext uri="{FF2B5EF4-FFF2-40B4-BE49-F238E27FC236}">
                    <a16:creationId xmlns:a16="http://schemas.microsoft.com/office/drawing/2014/main" id="{B2549695-F11A-863F-2589-F7689D3F4B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328" y="5008561"/>
                <a:ext cx="3171304" cy="630239"/>
              </a:xfrm>
              <a:prstGeom prst="rect">
                <a:avLst/>
              </a:prstGeom>
              <a:blipFill>
                <a:blip r:embed="rId8"/>
                <a:stretch>
                  <a:fillRect l="-1594" t="-7843" b="-784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55A46768-2268-C876-E62B-CEC85FB6F067}"/>
              </a:ext>
            </a:extLst>
          </p:cNvPr>
          <p:cNvSpPr txBox="1"/>
          <p:nvPr/>
        </p:nvSpPr>
        <p:spPr>
          <a:xfrm>
            <a:off x="3221276" y="5638800"/>
            <a:ext cx="2946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b="1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F. </a:t>
            </a:r>
            <a:r>
              <a:rPr lang="it-IT" b="1" i="1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Zeiser</a:t>
            </a:r>
            <a:r>
              <a:rPr lang="it-IT" b="1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et al. </a:t>
            </a:r>
            <a:r>
              <a:rPr lang="it-IT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/ </a:t>
            </a:r>
            <a:r>
              <a:rPr lang="en-US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Nuclear Inst. and Methods in Physics Research, A 985 (2021)</a:t>
            </a:r>
            <a:r>
              <a:rPr lang="en-US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rgbClr val="018575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56A50A8A-F178-3FD2-C990-881D6CA586CC}"/>
              </a:ext>
            </a:extLst>
          </p:cNvPr>
          <p:cNvSpPr txBox="1"/>
          <p:nvPr/>
        </p:nvSpPr>
        <p:spPr>
          <a:xfrm>
            <a:off x="6371273" y="1393064"/>
            <a:ext cx="321083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OSCAR</a:t>
            </a:r>
            <a:r>
              <a:rPr lang="en-US" sz="18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:</a:t>
            </a:r>
            <a:r>
              <a:rPr lang="en-US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ΔE-E </a:t>
            </a:r>
            <a:r>
              <a:rPr lang="it-IT" sz="18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telescope</a:t>
            </a:r>
            <a:r>
              <a:rPr lang="it-IT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; first stage (</a:t>
            </a:r>
            <a:r>
              <a:rPr lang="it-IT" altLang="it-IT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20 </a:t>
            </a:r>
            <a:r>
              <a:rPr lang="it-IT" altLang="it-IT" sz="18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μm</a:t>
            </a:r>
            <a:r>
              <a:rPr lang="it-IT" altLang="it-IT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) </a:t>
            </a:r>
            <a:r>
              <a:rPr lang="it-IT" altLang="it-IT" sz="18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segmented</a:t>
            </a:r>
            <a:r>
              <a:rPr lang="it-IT" altLang="it-IT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into</a:t>
            </a:r>
            <a:r>
              <a:rPr lang="it-IT" altLang="it-IT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16 Si strips, </a:t>
            </a:r>
            <a:r>
              <a:rPr lang="it-IT" altLang="it-IT" sz="18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followed</a:t>
            </a:r>
            <a:r>
              <a:rPr lang="it-IT" altLang="it-IT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by 4x4 </a:t>
            </a:r>
            <a:r>
              <a:rPr lang="it-IT" altLang="it-IT" sz="18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matrix</a:t>
            </a:r>
            <a:r>
              <a:rPr lang="it-IT" altLang="it-IT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of 16 Si </a:t>
            </a:r>
            <a:r>
              <a:rPr lang="it-IT" altLang="it-IT" sz="18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pads</a:t>
            </a:r>
            <a:r>
              <a:rPr lang="it-IT" altLang="it-IT" sz="18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.</a:t>
            </a:r>
            <a:endParaRPr lang="it-IT" altLang="it-IT" sz="18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01946F32-55F2-F303-5279-7012CCF5CAC6}"/>
              </a:ext>
            </a:extLst>
          </p:cNvPr>
          <p:cNvSpPr txBox="1"/>
          <p:nvPr/>
        </p:nvSpPr>
        <p:spPr>
          <a:xfrm>
            <a:off x="6553995" y="2743200"/>
            <a:ext cx="29776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D. </a:t>
            </a:r>
            <a:r>
              <a:rPr lang="en-US" b="1" i="1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Dell’Aquila</a:t>
            </a:r>
            <a:r>
              <a:rPr lang="en-US" b="1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et al</a:t>
            </a:r>
            <a:r>
              <a:rPr lang="en-US" b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. </a:t>
            </a:r>
            <a:r>
              <a:rPr lang="en-US" i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/Nuclear Inst.  and Methods in Physics Research, A 877 (2018).</a:t>
            </a:r>
            <a:endParaRPr lang="it-IT" i="1" dirty="0">
              <a:solidFill>
                <a:srgbClr val="018575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CDF446BC-C24F-D26A-706F-DA5AD8EB4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8" name="Segnaposto piè di pagina 2">
            <a:extLst>
              <a:ext uri="{FF2B5EF4-FFF2-40B4-BE49-F238E27FC236}">
                <a16:creationId xmlns:a16="http://schemas.microsoft.com/office/drawing/2014/main" id="{12F9E197-D179-FF96-4A9D-990700579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9148" y="6324600"/>
            <a:ext cx="4717774" cy="365125"/>
          </a:xfrm>
        </p:spPr>
        <p:txBody>
          <a:bodyPr/>
          <a:lstStyle/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1D4F42EC-BB7F-2365-A218-6A55C71C2729}"/>
                  </a:ext>
                </a:extLst>
              </p:cNvPr>
              <p:cNvSpPr txBox="1"/>
              <p:nvPr/>
            </p:nvSpPr>
            <p:spPr>
              <a:xfrm>
                <a:off x="457994" y="916414"/>
                <a:ext cx="3990975" cy="4458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018575"/>
                  </a:buClr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beam: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sz="20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He</m:t>
                        </m:r>
                      </m:e>
                    </m:sPre>
                    <m:r>
                      <a:rPr lang="it-IT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@30 MeV</a:t>
                </a:r>
                <a:endParaRPr lang="it-IT" sz="2000" dirty="0">
                  <a:solidFill>
                    <a:srgbClr val="000000"/>
                  </a:solidFill>
                  <a:latin typeface="Constantia" panose="02030602050306030303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1D4F42EC-BB7F-2365-A218-6A55C71C27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94" y="916414"/>
                <a:ext cx="3990975" cy="445891"/>
              </a:xfrm>
              <a:prstGeom prst="rect">
                <a:avLst/>
              </a:prstGeom>
              <a:blipFill>
                <a:blip r:embed="rId9"/>
                <a:stretch>
                  <a:fillRect l="-1270" t="-2778" b="-1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D9EAD0D6-E74F-A69A-FF1E-4AF85A802933}"/>
                  </a:ext>
                </a:extLst>
              </p:cNvPr>
              <p:cNvSpPr txBox="1"/>
              <p:nvPr/>
            </p:nvSpPr>
            <p:spPr>
              <a:xfrm>
                <a:off x="457994" y="1321135"/>
                <a:ext cx="5029200" cy="4314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018575"/>
                  </a:buClr>
                  <a:buFont typeface="Arial" panose="020B0604020202020204" pitchFamily="34" charset="0"/>
                  <a:buChar char="•"/>
                </a:pPr>
                <a:r>
                  <a:rPr lang="it-IT" sz="2000" b="1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target:</a:t>
                </a:r>
                <a:r>
                  <a:rPr lang="it-IT" sz="20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 self-</a:t>
                </a:r>
                <a:r>
                  <a:rPr lang="it-IT" sz="2000" dirty="0" err="1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supporting</a:t>
                </a:r>
                <a:r>
                  <a:rPr lang="it-IT" sz="20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sz="2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Mg</m:t>
                        </m:r>
                      </m:e>
                    </m:sPre>
                  </m:oMath>
                </a14:m>
                <a:endParaRPr lang="it-IT" sz="2000" dirty="0">
                  <a:solidFill>
                    <a:srgbClr val="000000"/>
                  </a:solidFill>
                  <a:latin typeface="Constantia" panose="02030602050306030303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D9EAD0D6-E74F-A69A-FF1E-4AF85A802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94" y="1321135"/>
                <a:ext cx="5029200" cy="431465"/>
              </a:xfrm>
              <a:prstGeom prst="rect">
                <a:avLst/>
              </a:prstGeom>
              <a:blipFill>
                <a:blip r:embed="rId10"/>
                <a:stretch>
                  <a:fillRect l="-1008" t="-2857" b="-2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E20576D-13E1-D578-52DE-F030008B861B}"/>
                  </a:ext>
                </a:extLst>
              </p:cNvPr>
              <p:cNvSpPr txBox="1"/>
              <p:nvPr/>
            </p:nvSpPr>
            <p:spPr>
              <a:xfrm>
                <a:off x="2705894" y="152400"/>
                <a:ext cx="6515100" cy="6476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it-IT" sz="3200" b="1" i="1" smtClean="0">
                            <a:solidFill>
                              <a:srgbClr val="01857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3200" b="1" i="0">
                            <a:solidFill>
                              <a:srgbClr val="018575"/>
                            </a:solidFill>
                            <a:latin typeface="Cambria Math" panose="02040503050406030204" pitchFamily="18" charset="0"/>
                          </a:rPr>
                          <m:t>𝟐𝟒</m:t>
                        </m:r>
                      </m:sup>
                      <m:e>
                        <m:r>
                          <a:rPr lang="it-IT" sz="3200" b="1" i="0">
                            <a:solidFill>
                              <a:srgbClr val="018575"/>
                            </a:solidFill>
                            <a:latin typeface="Cambria Math" panose="02040503050406030204" pitchFamily="18" charset="0"/>
                          </a:rPr>
                          <m:t>𝐌𝐠</m:t>
                        </m:r>
                      </m:e>
                    </m:sPre>
                    <m:d>
                      <m:dPr>
                        <m:ctrlPr>
                          <a:rPr lang="it-IT" sz="3200" b="1" i="1" smtClean="0">
                            <a:solidFill>
                              <a:srgbClr val="018575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1" i="0" smtClean="0">
                            <a:solidFill>
                              <a:srgbClr val="01857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𝛂</m:t>
                        </m:r>
                        <m:r>
                          <a:rPr lang="it-IT" sz="3200" b="1" i="0" smtClean="0">
                            <a:solidFill>
                              <a:srgbClr val="01857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it-IT" sz="3200" b="1" i="1" smtClean="0">
                                <a:solidFill>
                                  <a:srgbClr val="01857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3200" b="1" i="0" smtClean="0">
                                <a:solidFill>
                                  <a:srgbClr val="01857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𝛂</m:t>
                            </m:r>
                          </m:e>
                          <m:sup>
                            <m:r>
                              <a:rPr lang="it-IT" sz="3200" b="1" i="0" smtClean="0">
                                <a:solidFill>
                                  <a:srgbClr val="01857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sPre>
                      <m:sPrePr>
                        <m:ctrlPr>
                          <a:rPr lang="it-IT" sz="3200" b="1" i="1">
                            <a:solidFill>
                              <a:srgbClr val="01857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3200" b="1" i="0">
                            <a:solidFill>
                              <a:srgbClr val="018575"/>
                            </a:solidFill>
                            <a:latin typeface="Cambria Math" panose="02040503050406030204" pitchFamily="18" charset="0"/>
                          </a:rPr>
                          <m:t>𝟐𝟒</m:t>
                        </m:r>
                      </m:sup>
                      <m:e>
                        <m:sSup>
                          <m:sSupPr>
                            <m:ctrlPr>
                              <a:rPr lang="it-IT" sz="3200" b="1" i="1" smtClean="0">
                                <a:solidFill>
                                  <a:srgbClr val="01857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3200" b="1" i="0" smtClean="0">
                                <a:solidFill>
                                  <a:srgbClr val="018575"/>
                                </a:solidFill>
                                <a:latin typeface="Cambria Math" panose="02040503050406030204" pitchFamily="18" charset="0"/>
                              </a:rPr>
                              <m:t>𝐌𝐠</m:t>
                            </m:r>
                          </m:e>
                          <m:sup>
                            <m:r>
                              <a:rPr lang="it-IT" sz="3200" b="1" i="0" smtClean="0">
                                <a:solidFill>
                                  <a:srgbClr val="018575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sPre>
                  </m:oMath>
                </a14:m>
                <a:r>
                  <a:rPr lang="it-IT" sz="3200" b="1" dirty="0">
                    <a:solidFill>
                      <a:srgbClr val="018575"/>
                    </a:solidFill>
                    <a:latin typeface="Constantia" panose="02030602050306030303" pitchFamily="18" charset="0"/>
                  </a:rPr>
                  <a:t> @OCL</a:t>
                </a: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E20576D-13E1-D578-52DE-F030008B86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5894" y="152400"/>
                <a:ext cx="6515100" cy="647613"/>
              </a:xfrm>
              <a:prstGeom prst="rect">
                <a:avLst/>
              </a:prstGeom>
              <a:blipFill>
                <a:blip r:embed="rId11"/>
                <a:stretch>
                  <a:fillRect t="-3922" b="-274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Segnaposto data 1">
            <a:extLst>
              <a:ext uri="{FF2B5EF4-FFF2-40B4-BE49-F238E27FC236}">
                <a16:creationId xmlns:a16="http://schemas.microsoft.com/office/drawing/2014/main" id="{34830ACE-DBD7-E854-9AF6-9F82988A9F80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</p:spTree>
    <p:extLst>
      <p:ext uri="{BB962C8B-B14F-4D97-AF65-F5344CB8AC3E}">
        <p14:creationId xmlns:p14="http://schemas.microsoft.com/office/powerpoint/2010/main" val="405700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7F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1A0173-38A5-4239-8560-3FCEFF7A4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D2BA482-620F-279E-46D6-CCF3DD4B023D}"/>
                  </a:ext>
                </a:extLst>
              </p:cNvPr>
              <p:cNvSpPr txBox="1"/>
              <p:nvPr/>
            </p:nvSpPr>
            <p:spPr>
              <a:xfrm>
                <a:off x="2705894" y="152400"/>
                <a:ext cx="6515100" cy="6476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it-IT" sz="3200" b="1" i="1" smtClean="0">
                            <a:solidFill>
                              <a:srgbClr val="018575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3200" b="1" i="0">
                            <a:solidFill>
                              <a:srgbClr val="018575"/>
                            </a:solidFill>
                            <a:latin typeface="Cambria Math" panose="02040503050406030204" pitchFamily="18" charset="0"/>
                          </a:rPr>
                          <m:t>𝟐𝟒</m:t>
                        </m:r>
                      </m:sup>
                      <m:e>
                        <m:r>
                          <a:rPr lang="it-IT" sz="3200" b="1" i="0">
                            <a:solidFill>
                              <a:srgbClr val="018575"/>
                            </a:solidFill>
                            <a:latin typeface="Cambria Math" panose="02040503050406030204" pitchFamily="18" charset="0"/>
                          </a:rPr>
                          <m:t>𝐌𝐠</m:t>
                        </m:r>
                      </m:e>
                    </m:sPre>
                  </m:oMath>
                </a14:m>
                <a:r>
                  <a:rPr lang="it-IT" sz="3200" b="1" dirty="0">
                    <a:solidFill>
                      <a:srgbClr val="018575"/>
                    </a:solidFill>
                    <a:latin typeface="Constantia" panose="02030602050306030303" pitchFamily="18" charset="0"/>
                  </a:rPr>
                  <a:t> target production </a:t>
                </a: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D2BA482-620F-279E-46D6-CCF3DD4B02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5894" y="152400"/>
                <a:ext cx="6515100" cy="647613"/>
              </a:xfrm>
              <a:prstGeom prst="rect">
                <a:avLst/>
              </a:prstGeom>
              <a:blipFill>
                <a:blip r:embed="rId2"/>
                <a:stretch>
                  <a:fillRect t="-3922" b="-274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46A84EFF-F5B0-23DF-77E7-24A9AFC3CDF1}"/>
                  </a:ext>
                </a:extLst>
              </p:cNvPr>
              <p:cNvSpPr txBox="1"/>
              <p:nvPr/>
            </p:nvSpPr>
            <p:spPr>
              <a:xfrm>
                <a:off x="457994" y="1597896"/>
                <a:ext cx="2971800" cy="7392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018575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it-IT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sz="2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Mg</m:t>
                        </m:r>
                      </m:e>
                    </m:sPre>
                  </m:oMath>
                </a14:m>
                <a:r>
                  <a:rPr lang="it-IT" sz="20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000" dirty="0" err="1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isotopic</a:t>
                </a:r>
                <a:r>
                  <a:rPr lang="it-IT" sz="20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000" dirty="0" err="1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enrichement</a:t>
                </a:r>
                <a:r>
                  <a:rPr lang="it-IT" sz="20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: 99.72 %</a:t>
                </a: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46A84EFF-F5B0-23DF-77E7-24A9AFC3C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94" y="1597896"/>
                <a:ext cx="2971800" cy="739241"/>
              </a:xfrm>
              <a:prstGeom prst="rect">
                <a:avLst/>
              </a:prstGeom>
              <a:blipFill>
                <a:blip r:embed="rId3"/>
                <a:stretch>
                  <a:fillRect l="-1702" b="-1355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7F77D88E-4A01-1C2C-26AE-D1E032B88F48}"/>
              </a:ext>
            </a:extLst>
          </p:cNvPr>
          <p:cNvSpPr txBox="1"/>
          <p:nvPr/>
        </p:nvSpPr>
        <p:spPr>
          <a:xfrm>
            <a:off x="457994" y="2718137"/>
            <a:ext cx="2819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18575"/>
              </a:buClr>
              <a:buFont typeface="Arial" panose="020B0604020202020204" pitchFamily="34" charset="0"/>
              <a:buChar char="•"/>
            </a:pPr>
            <a:r>
              <a:rPr lang="it-IT" sz="2000" i="1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cold-rolling</a:t>
            </a:r>
            <a:r>
              <a:rPr lang="it-IT" sz="2000" i="1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technique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872C30D-B112-B0BF-B703-693F2B87D676}"/>
                  </a:ext>
                </a:extLst>
              </p:cNvPr>
              <p:cNvSpPr txBox="1"/>
              <p:nvPr/>
            </p:nvSpPr>
            <p:spPr>
              <a:xfrm>
                <a:off x="442313" y="3861137"/>
                <a:ext cx="2835082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018575"/>
                  </a:buClr>
                  <a:buFont typeface="Arial" panose="020B0604020202020204" pitchFamily="34" charset="0"/>
                  <a:buChar char="•"/>
                </a:pPr>
                <a:r>
                  <a:rPr lang="it-IT" sz="20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target </a:t>
                </a:r>
                <a:r>
                  <a:rPr lang="it-IT" sz="2000" dirty="0" err="1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thicknesses</a:t>
                </a:r>
                <a:r>
                  <a:rPr lang="it-IT" sz="20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: 472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μg</m:t>
                    </m:r>
                    <m:r>
                      <a:rPr lang="it-IT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it-IT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it-IT" sz="20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and </a:t>
                </a:r>
              </a:p>
              <a:p>
                <a:pPr>
                  <a:buClr>
                    <a:srgbClr val="018575"/>
                  </a:buClr>
                </a:pPr>
                <a:r>
                  <a:rPr lang="it-IT" sz="20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   516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μg</m:t>
                    </m:r>
                    <m:r>
                      <a:rPr lang="it-IT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it-IT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it-IT" sz="20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872C30D-B112-B0BF-B703-693F2B87D6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313" y="3861137"/>
                <a:ext cx="2835082" cy="1015663"/>
              </a:xfrm>
              <a:prstGeom prst="rect">
                <a:avLst/>
              </a:prstGeom>
              <a:blipFill>
                <a:blip r:embed="rId4"/>
                <a:stretch>
                  <a:fillRect l="-2232" t="-2469" b="-987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>
            <a:extLst>
              <a:ext uri="{FF2B5EF4-FFF2-40B4-BE49-F238E27FC236}">
                <a16:creationId xmlns:a16="http://schemas.microsoft.com/office/drawing/2014/main" id="{2E6E1A68-916B-3396-6C4A-DB66329F89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3"/>
          <a:stretch>
            <a:fillRect/>
          </a:stretch>
        </p:blipFill>
        <p:spPr>
          <a:xfrm>
            <a:off x="3773276" y="1257300"/>
            <a:ext cx="2572935" cy="4495800"/>
          </a:xfrm>
          <a:prstGeom prst="rect">
            <a:avLst/>
          </a:prstGeom>
          <a:ln w="38100">
            <a:solidFill>
              <a:srgbClr val="018575"/>
            </a:solidFill>
          </a:ln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60FCF918-189F-AED9-C4E9-54D93BF242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994" y="2552700"/>
            <a:ext cx="1228725" cy="127635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278BC45B-EDD3-1C48-4B8E-9C4F463AB7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058" y="1219200"/>
            <a:ext cx="2537336" cy="3383114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3F0B750-3CCF-067C-0ECB-0E1E55C89522}"/>
              </a:ext>
            </a:extLst>
          </p:cNvPr>
          <p:cNvSpPr txBox="1"/>
          <p:nvPr/>
        </p:nvSpPr>
        <p:spPr>
          <a:xfrm>
            <a:off x="7392194" y="5833646"/>
            <a:ext cx="46777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18575"/>
              </a:buClr>
            </a:pP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Targets </a:t>
            </a:r>
            <a:r>
              <a:rPr lang="it-IT" sz="1600" dirty="0" err="1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produced</a:t>
            </a: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by </a:t>
            </a:r>
            <a:r>
              <a:rPr lang="it-IT" sz="1600" b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A. Massara </a:t>
            </a: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(</a:t>
            </a:r>
            <a:r>
              <a:rPr lang="it-IT" sz="1600" b="1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INFN-LNS</a:t>
            </a:r>
            <a:r>
              <a:rPr lang="it-IT" sz="1600" dirty="0">
                <a:solidFill>
                  <a:srgbClr val="01857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20" name="Connettore 2 16">
            <a:extLst>
              <a:ext uri="{FF2B5EF4-FFF2-40B4-BE49-F238E27FC236}">
                <a16:creationId xmlns:a16="http://schemas.microsoft.com/office/drawing/2014/main" id="{DB67B790-7B80-B2F0-7ACE-FEF8FD182309}"/>
              </a:ext>
            </a:extLst>
          </p:cNvPr>
          <p:cNvCxnSpPr>
            <a:cxnSpLocks/>
          </p:cNvCxnSpPr>
          <p:nvPr/>
        </p:nvCxnSpPr>
        <p:spPr>
          <a:xfrm>
            <a:off x="4702458" y="2502877"/>
            <a:ext cx="2086170" cy="11723"/>
          </a:xfrm>
          <a:prstGeom prst="straightConnector1">
            <a:avLst/>
          </a:prstGeom>
          <a:ln w="38100" cap="flat" cmpd="sng" algn="ctr">
            <a:solidFill>
              <a:srgbClr val="01857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68CDF4E5-D9AD-C29C-C951-B22B1C94BB5F}"/>
                  </a:ext>
                </a:extLst>
              </p:cNvPr>
              <p:cNvSpPr txBox="1"/>
              <p:nvPr/>
            </p:nvSpPr>
            <p:spPr>
              <a:xfrm>
                <a:off x="10287794" y="3886200"/>
                <a:ext cx="1553553" cy="545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buClr>
                    <a:srgbClr val="018575"/>
                  </a:buClr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it-IT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it-IT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it-IT" sz="14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Mg</m:t>
                        </m:r>
                      </m:e>
                    </m:sPre>
                  </m:oMath>
                </a14:m>
                <a:r>
                  <a:rPr lang="it-IT" sz="1400" dirty="0">
                    <a:solidFill>
                      <a:srgbClr val="000000"/>
                    </a:solidFill>
                    <a:latin typeface="Constantia" panose="02030602050306030303" pitchFamily="18" charset="0"/>
                    <a:cs typeface="Times New Roman" panose="02020603050405020304" pitchFamily="18" charset="0"/>
                  </a:rPr>
                  <a:t> target on OCL frame</a:t>
                </a:r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68CDF4E5-D9AD-C29C-C951-B22B1C94BB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7794" y="3886200"/>
                <a:ext cx="1553553" cy="545149"/>
              </a:xfrm>
              <a:prstGeom prst="rect">
                <a:avLst/>
              </a:prstGeom>
              <a:blipFill>
                <a:blip r:embed="rId8"/>
                <a:stretch>
                  <a:fillRect b="-1395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Segnaposto data 1">
            <a:extLst>
              <a:ext uri="{FF2B5EF4-FFF2-40B4-BE49-F238E27FC236}">
                <a16:creationId xmlns:a16="http://schemas.microsoft.com/office/drawing/2014/main" id="{69C7D080-5D50-8F42-23DF-FDBE20965C2A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A0E6B1A3-6922-2627-AEB5-B6462916E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8" name="Segnaposto piè di pagina 2">
            <a:extLst>
              <a:ext uri="{FF2B5EF4-FFF2-40B4-BE49-F238E27FC236}">
                <a16:creationId xmlns:a16="http://schemas.microsoft.com/office/drawing/2014/main" id="{7B3DD59C-D49D-3959-08AB-7EA691E0A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9148" y="6324600"/>
            <a:ext cx="4717774" cy="365125"/>
          </a:xfrm>
        </p:spPr>
        <p:txBody>
          <a:bodyPr/>
          <a:lstStyle/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</a:p>
        </p:txBody>
      </p:sp>
    </p:spTree>
    <p:extLst>
      <p:ext uri="{BB962C8B-B14F-4D97-AF65-F5344CB8AC3E}">
        <p14:creationId xmlns:p14="http://schemas.microsoft.com/office/powerpoint/2010/main" val="3346838274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6C95854-CD36-361C-6FFE-A99261E5B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ttangolo 38">
            <a:extLst>
              <a:ext uri="{FF2B5EF4-FFF2-40B4-BE49-F238E27FC236}">
                <a16:creationId xmlns:a16="http://schemas.microsoft.com/office/drawing/2014/main" id="{6D0D4992-E843-CC06-55AB-6C33C783F621}"/>
              </a:ext>
            </a:extLst>
          </p:cNvPr>
          <p:cNvSpPr/>
          <p:nvPr/>
        </p:nvSpPr>
        <p:spPr>
          <a:xfrm>
            <a:off x="6325394" y="838200"/>
            <a:ext cx="5759657" cy="5105400"/>
          </a:xfrm>
          <a:prstGeom prst="rect">
            <a:avLst/>
          </a:prstGeom>
          <a:solidFill>
            <a:srgbClr val="018575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ABA6A9DD-DB3C-909E-1E81-5817277FD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8" name="Segnaposto piè di pagina 2">
            <a:extLst>
              <a:ext uri="{FF2B5EF4-FFF2-40B4-BE49-F238E27FC236}">
                <a16:creationId xmlns:a16="http://schemas.microsoft.com/office/drawing/2014/main" id="{24B2742A-B428-43EE-3636-290688E58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9148" y="6324600"/>
            <a:ext cx="4717774" cy="365125"/>
          </a:xfrm>
        </p:spPr>
        <p:txBody>
          <a:bodyPr/>
          <a:lstStyle/>
          <a:p>
            <a:r>
              <a:rPr lang="it-IT" sz="105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7E19AF9-1854-8C30-534E-D03B37F93646}"/>
              </a:ext>
            </a:extLst>
          </p:cNvPr>
          <p:cNvSpPr txBox="1"/>
          <p:nvPr/>
        </p:nvSpPr>
        <p:spPr>
          <a:xfrm>
            <a:off x="800894" y="152400"/>
            <a:ext cx="10591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Particle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detectors placement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63618CB-8038-D672-D747-08C9B6DDF945}"/>
              </a:ext>
            </a:extLst>
          </p:cNvPr>
          <p:cNvSpPr txBox="1"/>
          <p:nvPr/>
        </p:nvSpPr>
        <p:spPr>
          <a:xfrm>
            <a:off x="1570646" y="4919246"/>
            <a:ext cx="32307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OCL reaction </a:t>
            </a:r>
            <a:r>
              <a:rPr lang="it-IT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chamber</a:t>
            </a:r>
            <a:r>
              <a:rPr lang="it-IT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it-IT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SiRi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9C25870C-1949-78BB-7C6B-C49B4C52DB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07"/>
          <a:stretch>
            <a:fillRect/>
          </a:stretch>
        </p:blipFill>
        <p:spPr>
          <a:xfrm>
            <a:off x="3523886" y="1728937"/>
            <a:ext cx="2654295" cy="3015051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AB0BE9E1-4CBE-79D5-985C-0A69885CCD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570"/>
          <a:stretch>
            <a:fillRect/>
          </a:stretch>
        </p:blipFill>
        <p:spPr>
          <a:xfrm>
            <a:off x="361849" y="1737175"/>
            <a:ext cx="2839345" cy="3006813"/>
          </a:xfrm>
          <a:prstGeom prst="rect">
            <a:avLst/>
          </a:prstGeom>
        </p:spPr>
      </p:pic>
      <p:sp>
        <p:nvSpPr>
          <p:cNvPr id="29" name="Segnaposto data 1">
            <a:extLst>
              <a:ext uri="{FF2B5EF4-FFF2-40B4-BE49-F238E27FC236}">
                <a16:creationId xmlns:a16="http://schemas.microsoft.com/office/drawing/2014/main" id="{EC5D5131-A333-1800-F911-E3D44E153EE1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6EFA64F9-27ED-D977-1744-D0175273017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0816" r="21707" b="32048"/>
          <a:stretch>
            <a:fillRect/>
          </a:stretch>
        </p:blipFill>
        <p:spPr>
          <a:xfrm rot="16200000">
            <a:off x="6168105" y="1475952"/>
            <a:ext cx="2945945" cy="2484150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427A8333-C012-FB72-3EAC-43733CD7309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883" b="9415"/>
          <a:stretch>
            <a:fillRect/>
          </a:stretch>
        </p:blipFill>
        <p:spPr>
          <a:xfrm rot="16200000">
            <a:off x="9065546" y="1144061"/>
            <a:ext cx="2861951" cy="3079527"/>
          </a:xfrm>
          <a:prstGeom prst="rect">
            <a:avLst/>
          </a:prstGeom>
        </p:spPr>
      </p:pic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FF0046C6-3DA3-B8E0-FD7D-6E2F8DD1E16B}"/>
              </a:ext>
            </a:extLst>
          </p:cNvPr>
          <p:cNvSpPr txBox="1"/>
          <p:nvPr/>
        </p:nvSpPr>
        <p:spPr>
          <a:xfrm>
            <a:off x="6706394" y="4150971"/>
            <a:ext cx="1903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OSCAR first stage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3EB2FC7A-E203-BD7B-9C7E-D30E787045C4}"/>
              </a:ext>
            </a:extLst>
          </p:cNvPr>
          <p:cNvSpPr txBox="1"/>
          <p:nvPr/>
        </p:nvSpPr>
        <p:spPr>
          <a:xfrm>
            <a:off x="9658249" y="4157246"/>
            <a:ext cx="22297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OSCAR second stage 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DDD9F663-5611-608F-00C9-5C469298FEA1}"/>
              </a:ext>
            </a:extLst>
          </p:cNvPr>
          <p:cNvSpPr txBox="1"/>
          <p:nvPr/>
        </p:nvSpPr>
        <p:spPr>
          <a:xfrm>
            <a:off x="6631793" y="4800600"/>
            <a:ext cx="4964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D8DC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the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intersections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of the 16 strips with 16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pads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make a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total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of 64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combinations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 (</a:t>
            </a:r>
            <a:r>
              <a:rPr lang="it-IT" sz="1800" i="1" dirty="0">
                <a:latin typeface="Constantia" panose="02030602050306030303" pitchFamily="18" charset="0"/>
                <a:cs typeface="Times New Roman" panose="02020603050405020304" pitchFamily="18" charset="0"/>
              </a:rPr>
              <a:t>pseudo-</a:t>
            </a:r>
            <a:r>
              <a:rPr lang="it-IT" sz="1800" i="1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telescopes</a:t>
            </a:r>
            <a:r>
              <a:rPr lang="it-IT" sz="1800" i="1" dirty="0">
                <a:latin typeface="Constantia" panose="02030602050306030303" pitchFamily="18" charset="0"/>
                <a:cs typeface="Times New Roman" panose="02020603050405020304" pitchFamily="18" charset="0"/>
              </a:rPr>
              <a:t>) </a:t>
            </a:r>
            <a:r>
              <a:rPr lang="it-IT" sz="1800" dirty="0">
                <a:latin typeface="Constantia" panose="02030602050306030303" pitchFamily="18" charset="0"/>
                <a:cs typeface="Times New Roman" panose="02020603050405020304" pitchFamily="18" charset="0"/>
              </a:rPr>
              <a:t>per </a:t>
            </a:r>
            <a:r>
              <a:rPr lang="it-IT" sz="1800" dirty="0" err="1">
                <a:latin typeface="Constantia" panose="02030602050306030303" pitchFamily="18" charset="0"/>
                <a:cs typeface="Times New Roman" panose="02020603050405020304" pitchFamily="18" charset="0"/>
              </a:rPr>
              <a:t>module</a:t>
            </a:r>
            <a:endParaRPr lang="it-IT" sz="24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521337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E06980-0636-71C2-4880-8DC951A7D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FC0D7A0B-F2B5-04DE-3FAB-27288EBD5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324600"/>
            <a:ext cx="1706217" cy="365125"/>
          </a:xfrm>
        </p:spPr>
        <p:txBody>
          <a:bodyPr/>
          <a:lstStyle/>
          <a:p>
            <a:fld id="{A241BFB0-A2C7-47A1-A117-6C20857C7A97}" type="slidenum">
              <a:rPr lang="it-IT" sz="105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/15</a:t>
            </a:r>
          </a:p>
        </p:txBody>
      </p:sp>
      <p:sp>
        <p:nvSpPr>
          <p:cNvPr id="8" name="Segnaposto piè di pagina 2">
            <a:extLst>
              <a:ext uri="{FF2B5EF4-FFF2-40B4-BE49-F238E27FC236}">
                <a16:creationId xmlns:a16="http://schemas.microsoft.com/office/drawing/2014/main" id="{04B37F2A-9DCD-9C8D-87F7-8163E08E4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9148" y="6324600"/>
            <a:ext cx="4717774" cy="365125"/>
          </a:xfrm>
        </p:spPr>
        <p:txBody>
          <a:bodyPr/>
          <a:lstStyle/>
          <a:p>
            <a:r>
              <a:rPr lang="it-IT" sz="1050">
                <a:latin typeface="Arial" panose="020B0604020202020204" pitchFamily="34" charset="0"/>
                <a:cs typeface="Arial" panose="020B0604020202020204" pitchFamily="34" charset="0"/>
              </a:rPr>
              <a:t>Federica Ercolano     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364C0E2-856A-FFED-81A5-6E7368854813}"/>
              </a:ext>
            </a:extLst>
          </p:cNvPr>
          <p:cNvSpPr txBox="1"/>
          <p:nvPr/>
        </p:nvSpPr>
        <p:spPr>
          <a:xfrm>
            <a:off x="800894" y="152400"/>
            <a:ext cx="10591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 err="1">
                <a:solidFill>
                  <a:srgbClr val="018575"/>
                </a:solidFill>
                <a:latin typeface="Constantia" panose="02030602050306030303" pitchFamily="18" charset="0"/>
              </a:rPr>
              <a:t>Particle</a:t>
            </a:r>
            <a:r>
              <a:rPr lang="it-IT" sz="3200" b="1" dirty="0">
                <a:solidFill>
                  <a:srgbClr val="018575"/>
                </a:solidFill>
                <a:latin typeface="Constantia" panose="02030602050306030303" pitchFamily="18" charset="0"/>
              </a:rPr>
              <a:t> detectors placement </a:t>
            </a:r>
          </a:p>
        </p:txBody>
      </p:sp>
      <p:pic>
        <p:nvPicPr>
          <p:cNvPr id="5" name="Immagine 4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9B6E1CC5-1D6B-50C8-7EC8-504543FAC9B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0141" y="838200"/>
            <a:ext cx="3093180" cy="2457154"/>
          </a:xfrm>
          <a:prstGeom prst="rect">
            <a:avLst/>
          </a:prstGeom>
        </p:spPr>
      </p:pic>
      <p:pic>
        <p:nvPicPr>
          <p:cNvPr id="9" name="Immagine 8" descr="Immagine che contiene schermata&#10;&#10;Il contenuto generato dall'IA potrebbe non essere corretto.">
            <a:extLst>
              <a:ext uri="{FF2B5EF4-FFF2-40B4-BE49-F238E27FC236}">
                <a16:creationId xmlns:a16="http://schemas.microsoft.com/office/drawing/2014/main" id="{29A928AA-ABC1-3C06-72CF-C65BD35B4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905" y="838200"/>
            <a:ext cx="2858289" cy="250018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9B5B7FD-4E91-9FA8-C94F-1DA03B19F77A}"/>
              </a:ext>
            </a:extLst>
          </p:cNvPr>
          <p:cNvSpPr txBox="1"/>
          <p:nvPr/>
        </p:nvSpPr>
        <p:spPr>
          <a:xfrm>
            <a:off x="8135619" y="1946051"/>
            <a:ext cx="33601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b="1" dirty="0" err="1">
                <a:solidFill>
                  <a:srgbClr val="0285AA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Configuration</a:t>
            </a:r>
            <a:r>
              <a:rPr lang="it-IT" sz="2000" b="1" dirty="0">
                <a:solidFill>
                  <a:srgbClr val="0285AA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1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6B0C31ED-0392-4093-CBF8-2272A540E8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905" y="3352800"/>
            <a:ext cx="2858289" cy="2451820"/>
          </a:xfrm>
          <a:prstGeom prst="rect">
            <a:avLst/>
          </a:prstGeom>
        </p:spPr>
      </p:pic>
      <p:pic>
        <p:nvPicPr>
          <p:cNvPr id="13" name="Immagine 12" descr="Immagine che contiene testo, schermat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294604E4-C9B0-6869-9F83-75B21D483C9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0141" y="3491780"/>
            <a:ext cx="3106853" cy="245182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75BF6EF-E3FC-636D-23A9-475722E83A45}"/>
              </a:ext>
            </a:extLst>
          </p:cNvPr>
          <p:cNvSpPr txBox="1"/>
          <p:nvPr/>
        </p:nvSpPr>
        <p:spPr>
          <a:xfrm>
            <a:off x="8241584" y="4572000"/>
            <a:ext cx="31482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b="1" dirty="0" err="1">
                <a:solidFill>
                  <a:srgbClr val="B400D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Configuration</a:t>
            </a:r>
            <a:r>
              <a:rPr lang="it-IT" sz="2000" b="1" dirty="0">
                <a:solidFill>
                  <a:srgbClr val="B400D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2</a:t>
            </a:r>
          </a:p>
        </p:txBody>
      </p:sp>
      <p:cxnSp>
        <p:nvCxnSpPr>
          <p:cNvPr id="17" name="Connettore dritto 16">
            <a:extLst>
              <a:ext uri="{FF2B5EF4-FFF2-40B4-BE49-F238E27FC236}">
                <a16:creationId xmlns:a16="http://schemas.microsoft.com/office/drawing/2014/main" id="{6EFEAC6B-8E2B-7CE8-FC29-50472110087D}"/>
              </a:ext>
            </a:extLst>
          </p:cNvPr>
          <p:cNvCxnSpPr>
            <a:cxnSpLocks/>
          </p:cNvCxnSpPr>
          <p:nvPr/>
        </p:nvCxnSpPr>
        <p:spPr>
          <a:xfrm>
            <a:off x="8077994" y="3352800"/>
            <a:ext cx="3475435" cy="0"/>
          </a:xfrm>
          <a:prstGeom prst="line">
            <a:avLst/>
          </a:prstGeom>
          <a:ln w="28575">
            <a:solidFill>
              <a:srgbClr val="FFD8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18">
            <a:extLst>
              <a:ext uri="{FF2B5EF4-FFF2-40B4-BE49-F238E27FC236}">
                <a16:creationId xmlns:a16="http://schemas.microsoft.com/office/drawing/2014/main" id="{A0C44216-BB61-AB85-9AF1-717AB358C07C}"/>
              </a:ext>
            </a:extLst>
          </p:cNvPr>
          <p:cNvSpPr/>
          <p:nvPr/>
        </p:nvSpPr>
        <p:spPr>
          <a:xfrm>
            <a:off x="5525294" y="3387685"/>
            <a:ext cx="1143000" cy="228600"/>
          </a:xfrm>
          <a:prstGeom prst="rect">
            <a:avLst/>
          </a:prstGeom>
          <a:solidFill>
            <a:srgbClr val="FAF7F1"/>
          </a:solidFill>
          <a:ln>
            <a:solidFill>
              <a:srgbClr val="FAF7F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0503726B-4B3E-A8F6-213E-607F1353856D}"/>
              </a:ext>
            </a:extLst>
          </p:cNvPr>
          <p:cNvSpPr/>
          <p:nvPr/>
        </p:nvSpPr>
        <p:spPr>
          <a:xfrm>
            <a:off x="5410994" y="736102"/>
            <a:ext cx="1143000" cy="228600"/>
          </a:xfrm>
          <a:prstGeom prst="rect">
            <a:avLst/>
          </a:prstGeom>
          <a:solidFill>
            <a:srgbClr val="FAF7F1"/>
          </a:solidFill>
          <a:ln>
            <a:solidFill>
              <a:srgbClr val="FAF7F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492A979-9A8E-B19A-DC16-FD319E9DC245}"/>
              </a:ext>
            </a:extLst>
          </p:cNvPr>
          <p:cNvSpPr txBox="1">
            <a:spLocks/>
          </p:cNvSpPr>
          <p:nvPr/>
        </p:nvSpPr>
        <p:spPr>
          <a:xfrm>
            <a:off x="872120" y="6324600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60963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4815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30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4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26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4076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91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707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522" algn="l" defTabSz="60963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22 May 2026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D3281DB-0369-68A2-6D91-170D7CB18973}"/>
              </a:ext>
            </a:extLst>
          </p:cNvPr>
          <p:cNvSpPr txBox="1"/>
          <p:nvPr/>
        </p:nvSpPr>
        <p:spPr>
          <a:xfrm>
            <a:off x="1073890" y="5819039"/>
            <a:ext cx="27200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  <a:cs typeface="Times New Roman" panose="02020603050405020304" pitchFamily="18" charset="0"/>
              </a:rPr>
              <a:t>G</a:t>
            </a:r>
            <a:r>
              <a:rPr lang="it-IT" sz="14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4 </a:t>
            </a:r>
            <a:r>
              <a:rPr lang="it-IT" sz="14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reproduction</a:t>
            </a:r>
            <a:r>
              <a:rPr lang="it-IT" sz="1400" dirty="0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of the OCL reaction </a:t>
            </a:r>
            <a:r>
              <a:rPr lang="it-IT" sz="1400" dirty="0" err="1">
                <a:solidFill>
                  <a:srgbClr val="0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chamber</a:t>
            </a:r>
            <a:endParaRPr lang="it-IT" sz="14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27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10763</TotalTime>
  <Words>1123</Words>
  <Application>Microsoft Macintosh PowerPoint</Application>
  <PresentationFormat>Personalizzato</PresentationFormat>
  <Paragraphs>165</Paragraphs>
  <Slides>15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2" baseType="lpstr">
      <vt:lpstr>Constantia</vt:lpstr>
      <vt:lpstr>Arial</vt:lpstr>
      <vt:lpstr>Calibri</vt:lpstr>
      <vt:lpstr>Cambria Math</vt:lpstr>
      <vt:lpstr>Aptos</vt:lpstr>
      <vt:lpstr>Times New Roman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Defense Presentation in White and Green Modern Minimal Style</dc:title>
  <cp:lastModifiedBy>FEDERICA ERCOLANO</cp:lastModifiedBy>
  <cp:revision>213</cp:revision>
  <dcterms:created xsi:type="dcterms:W3CDTF">2006-08-16T00:00:00Z</dcterms:created>
  <dcterms:modified xsi:type="dcterms:W3CDTF">2026-05-22T08:07:25Z</dcterms:modified>
  <dc:identifier>DAG-S-qMiPo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ad0b24d-6422-44b0-b3de-abb3a9e8c81a_Enabled">
    <vt:lpwstr>true</vt:lpwstr>
  </property>
  <property fmtid="{D5CDD505-2E9C-101B-9397-08002B2CF9AE}" pid="3" name="MSIP_Label_2ad0b24d-6422-44b0-b3de-abb3a9e8c81a_SetDate">
    <vt:lpwstr>2026-05-15T11:27:19Z</vt:lpwstr>
  </property>
  <property fmtid="{D5CDD505-2E9C-101B-9397-08002B2CF9AE}" pid="4" name="MSIP_Label_2ad0b24d-6422-44b0-b3de-abb3a9e8c81a_Method">
    <vt:lpwstr>Standard</vt:lpwstr>
  </property>
  <property fmtid="{D5CDD505-2E9C-101B-9397-08002B2CF9AE}" pid="5" name="MSIP_Label_2ad0b24d-6422-44b0-b3de-abb3a9e8c81a_Name">
    <vt:lpwstr>defa4170-0d19-0005-0004-bc88714345d2</vt:lpwstr>
  </property>
  <property fmtid="{D5CDD505-2E9C-101B-9397-08002B2CF9AE}" pid="6" name="MSIP_Label_2ad0b24d-6422-44b0-b3de-abb3a9e8c81a_SiteId">
    <vt:lpwstr>2fcfe26a-bb62-46b0-b1e3-28f9da0c45fd</vt:lpwstr>
  </property>
  <property fmtid="{D5CDD505-2E9C-101B-9397-08002B2CF9AE}" pid="7" name="MSIP_Label_2ad0b24d-6422-44b0-b3de-abb3a9e8c81a_ActionId">
    <vt:lpwstr>715e56d9-8cd3-4250-8c41-5df9b3ed7225</vt:lpwstr>
  </property>
  <property fmtid="{D5CDD505-2E9C-101B-9397-08002B2CF9AE}" pid="8" name="MSIP_Label_2ad0b24d-6422-44b0-b3de-abb3a9e8c81a_ContentBits">
    <vt:lpwstr>0</vt:lpwstr>
  </property>
  <property fmtid="{D5CDD505-2E9C-101B-9397-08002B2CF9AE}" pid="9" name="MSIP_Label_2ad0b24d-6422-44b0-b3de-abb3a9e8c81a_Tag">
    <vt:lpwstr>50, 3, 0, 1</vt:lpwstr>
  </property>
</Properties>
</file>