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1340" r:id="rId3"/>
    <p:sldId id="1338" r:id="rId4"/>
    <p:sldId id="3196" r:id="rId5"/>
    <p:sldId id="3206" r:id="rId6"/>
    <p:sldId id="2176" r:id="rId7"/>
    <p:sldId id="2172" r:id="rId8"/>
    <p:sldId id="2330" r:id="rId9"/>
    <p:sldId id="3220" r:id="rId10"/>
    <p:sldId id="449" r:id="rId11"/>
    <p:sldId id="428" r:id="rId12"/>
    <p:sldId id="3226" r:id="rId13"/>
    <p:sldId id="429" r:id="rId14"/>
    <p:sldId id="3221" r:id="rId15"/>
    <p:sldId id="408" r:id="rId16"/>
    <p:sldId id="3212" r:id="rId17"/>
    <p:sldId id="3210" r:id="rId18"/>
    <p:sldId id="3224" r:id="rId19"/>
    <p:sldId id="2334" r:id="rId20"/>
    <p:sldId id="3227" r:id="rId21"/>
    <p:sldId id="3204" r:id="rId22"/>
    <p:sldId id="3225" r:id="rId23"/>
    <p:sldId id="3223" r:id="rId24"/>
    <p:sldId id="322" r:id="rId25"/>
    <p:sldId id="3201" r:id="rId26"/>
    <p:sldId id="3203" r:id="rId27"/>
    <p:sldId id="3207" r:id="rId28"/>
  </p:sldIdLst>
  <p:sldSz cx="12192000" cy="6858000"/>
  <p:notesSz cx="6858000" cy="9144000"/>
  <p:defaultTextStyle>
    <a:defPPr>
      <a:defRPr lang="zh-CN"/>
    </a:defPPr>
    <a:lvl1pPr algn="ctr" rtl="0" fontAlgn="base">
      <a:spcBef>
        <a:spcPct val="0"/>
      </a:spcBef>
      <a:spcAft>
        <a:spcPct val="0"/>
      </a:spcAft>
      <a:defRPr kern="1200">
        <a:solidFill>
          <a:schemeClr val="tx1"/>
        </a:solidFill>
        <a:latin typeface="Arial" pitchFamily="34" charset="0"/>
        <a:ea typeface="宋体" pitchFamily="2" charset="-122"/>
        <a:cs typeface="+mn-cs"/>
      </a:defRPr>
    </a:lvl1pPr>
    <a:lvl2pPr marL="457200" algn="ctr" rtl="0" fontAlgn="base">
      <a:spcBef>
        <a:spcPct val="0"/>
      </a:spcBef>
      <a:spcAft>
        <a:spcPct val="0"/>
      </a:spcAft>
      <a:defRPr kern="1200">
        <a:solidFill>
          <a:schemeClr val="tx1"/>
        </a:solidFill>
        <a:latin typeface="Arial" pitchFamily="34" charset="0"/>
        <a:ea typeface="宋体" pitchFamily="2" charset="-122"/>
        <a:cs typeface="+mn-cs"/>
      </a:defRPr>
    </a:lvl2pPr>
    <a:lvl3pPr marL="914400" algn="ctr"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ctr"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ctr"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38B1855-1B75-4FBE-930C-398BA8C253C6}" styleName="主题样式 2 - 强调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34" autoAdjust="0"/>
    <p:restoredTop sz="94632"/>
  </p:normalViewPr>
  <p:slideViewPr>
    <p:cSldViewPr snapToGrid="0">
      <p:cViewPr varScale="1">
        <p:scale>
          <a:sx n="91" d="100"/>
          <a:sy n="91" d="100"/>
        </p:scale>
        <p:origin x="423" y="54"/>
      </p:cViewPr>
      <p:guideLst/>
    </p:cSldViewPr>
  </p:slideViewPr>
  <p:notesTextViewPr>
    <p:cViewPr>
      <p:scale>
        <a:sx n="1" d="1"/>
        <a:sy n="1" d="1"/>
      </p:scale>
      <p:origin x="0" y="0"/>
    </p:cViewPr>
  </p:notesTextViewPr>
  <p:notesViewPr>
    <p:cSldViewPr snapToGrid="0" showGuides="1">
      <p:cViewPr varScale="1">
        <p:scale>
          <a:sx n="73" d="100"/>
          <a:sy n="73" d="100"/>
        </p:scale>
        <p:origin x="2982" y="3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ED5E35-35AA-406E-A36E-6F5F7CE9E29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1D2371D2-5A5F-431A-8634-40742DDF365E}">
      <dgm:prSet phldrT="[文本]" custT="1"/>
      <dgm:spPr/>
      <dgm:t>
        <a:bodyPr/>
        <a:lstStyle/>
        <a:p>
          <a:r>
            <a:rPr lang="en-US" altLang="zh-CN" sz="2000" b="1" dirty="0">
              <a:solidFill>
                <a:schemeClr val="tx1"/>
              </a:solidFill>
              <a:latin typeface="微软雅黑" panose="020B0503020204020204" pitchFamily="34" charset="-122"/>
              <a:ea typeface="微软雅黑" panose="020B0503020204020204" pitchFamily="34" charset="-122"/>
            </a:rPr>
            <a:t>Introduction</a:t>
          </a:r>
          <a:endParaRPr lang="zh-CN" altLang="en-US" sz="2000" b="1" dirty="0">
            <a:solidFill>
              <a:schemeClr val="tx1"/>
            </a:solidFill>
            <a:latin typeface="微软雅黑" panose="020B0503020204020204" pitchFamily="34" charset="-122"/>
            <a:ea typeface="微软雅黑" panose="020B0503020204020204" pitchFamily="34" charset="-122"/>
          </a:endParaRPr>
        </a:p>
      </dgm:t>
    </dgm:pt>
    <dgm:pt modelId="{6A3CF3DD-7BD8-41AA-8E47-B8176CBE76BD}" type="parTrans" cxnId="{EB6CAA1D-6235-4295-B2A4-93753FEBD59F}">
      <dgm:prSet/>
      <dgm:spPr/>
      <dgm:t>
        <a:bodyPr/>
        <a:lstStyle/>
        <a:p>
          <a:endParaRPr lang="zh-CN" altLang="en-US" sz="2000" b="1">
            <a:solidFill>
              <a:schemeClr val="tx1"/>
            </a:solidFill>
            <a:latin typeface="微软雅黑" panose="020B0503020204020204" pitchFamily="34" charset="-122"/>
            <a:ea typeface="微软雅黑" panose="020B0503020204020204" pitchFamily="34" charset="-122"/>
          </a:endParaRPr>
        </a:p>
      </dgm:t>
    </dgm:pt>
    <dgm:pt modelId="{E7A7AB00-8A72-439A-A815-385BC575AC25}" type="sibTrans" cxnId="{EB6CAA1D-6235-4295-B2A4-93753FEBD59F}">
      <dgm:prSet/>
      <dgm:spPr/>
      <dgm:t>
        <a:bodyPr/>
        <a:lstStyle/>
        <a:p>
          <a:endParaRPr lang="zh-CN" altLang="en-US" sz="2000" b="1">
            <a:solidFill>
              <a:schemeClr val="tx1"/>
            </a:solidFill>
            <a:latin typeface="微软雅黑" panose="020B0503020204020204" pitchFamily="34" charset="-122"/>
            <a:ea typeface="微软雅黑" panose="020B0503020204020204" pitchFamily="34" charset="-122"/>
          </a:endParaRPr>
        </a:p>
      </dgm:t>
    </dgm:pt>
    <dgm:pt modelId="{D6F2F175-AE64-4381-90A2-F4D1FF80F790}">
      <dgm:prSet phldrT="[文本]" custT="1"/>
      <dgm:spPr/>
      <dgm:t>
        <a:bodyPr/>
        <a:lstStyle/>
        <a:p>
          <a:r>
            <a:rPr lang="en-US" altLang="zh-CN" sz="2000" b="1" dirty="0">
              <a:solidFill>
                <a:schemeClr val="tx1"/>
              </a:solidFill>
              <a:latin typeface="微软雅黑" panose="020B0503020204020204" pitchFamily="34" charset="-122"/>
              <a:ea typeface="微软雅黑" panose="020B0503020204020204" pitchFamily="34" charset="-122"/>
            </a:rPr>
            <a:t>G</a:t>
          </a:r>
          <a:r>
            <a:rPr lang="fr-FR" altLang="zh-CN" sz="2000" b="1" dirty="0">
              <a:solidFill>
                <a:schemeClr val="tx1"/>
              </a:solidFill>
              <a:latin typeface="微软雅黑" panose="020B0503020204020204" pitchFamily="34" charset="-122"/>
              <a:ea typeface="微软雅黑" panose="020B0503020204020204" pitchFamily="34" charset="-122"/>
            </a:rPr>
            <a:t>iant dipole resonance</a:t>
          </a:r>
          <a:endParaRPr lang="zh-CN" altLang="en-US" sz="2000" b="1" dirty="0">
            <a:solidFill>
              <a:schemeClr val="tx1"/>
            </a:solidFill>
            <a:latin typeface="微软雅黑" panose="020B0503020204020204" pitchFamily="34" charset="-122"/>
            <a:ea typeface="微软雅黑" panose="020B0503020204020204" pitchFamily="34" charset="-122"/>
          </a:endParaRPr>
        </a:p>
      </dgm:t>
    </dgm:pt>
    <dgm:pt modelId="{C1B42D0E-6627-42CF-AA8F-B29B455082C6}" type="parTrans" cxnId="{94DF3970-F1FD-4E31-8744-5E966FEB5BF7}">
      <dgm:prSet/>
      <dgm:spPr/>
      <dgm:t>
        <a:bodyPr/>
        <a:lstStyle/>
        <a:p>
          <a:endParaRPr lang="zh-CN" altLang="en-US" sz="2000" b="1">
            <a:solidFill>
              <a:schemeClr val="tx1"/>
            </a:solidFill>
            <a:latin typeface="微软雅黑" panose="020B0503020204020204" pitchFamily="34" charset="-122"/>
            <a:ea typeface="微软雅黑" panose="020B0503020204020204" pitchFamily="34" charset="-122"/>
          </a:endParaRPr>
        </a:p>
      </dgm:t>
    </dgm:pt>
    <dgm:pt modelId="{F3DA3B36-EA6A-4118-9559-1C033D2134DD}" type="sibTrans" cxnId="{94DF3970-F1FD-4E31-8744-5E966FEB5BF7}">
      <dgm:prSet/>
      <dgm:spPr/>
      <dgm:t>
        <a:bodyPr/>
        <a:lstStyle/>
        <a:p>
          <a:endParaRPr lang="zh-CN" altLang="en-US" sz="2000" b="1">
            <a:solidFill>
              <a:schemeClr val="tx1"/>
            </a:solidFill>
            <a:latin typeface="微软雅黑" panose="020B0503020204020204" pitchFamily="34" charset="-122"/>
            <a:ea typeface="微软雅黑" panose="020B0503020204020204" pitchFamily="34" charset="-122"/>
          </a:endParaRPr>
        </a:p>
      </dgm:t>
    </dgm:pt>
    <dgm:pt modelId="{4653C86E-AE99-4577-852F-CD345E100CA3}">
      <dgm:prSet phldrT="[文本]" custT="1"/>
      <dgm:spPr/>
      <dgm:t>
        <a:bodyPr/>
        <a:lstStyle/>
        <a:p>
          <a:r>
            <a:rPr lang="en-US" altLang="zh-CN" sz="2000" b="1" dirty="0">
              <a:solidFill>
                <a:schemeClr val="tx1"/>
              </a:solidFill>
              <a:latin typeface="微软雅黑" panose="020B0503020204020204" pitchFamily="34" charset="-122"/>
              <a:ea typeface="微软雅黑" panose="020B0503020204020204" pitchFamily="34" charset="-122"/>
            </a:rPr>
            <a:t>Conclusion and outlook</a:t>
          </a:r>
          <a:endParaRPr lang="zh-CN" altLang="en-US" sz="2000" b="1" dirty="0">
            <a:solidFill>
              <a:schemeClr val="tx1"/>
            </a:solidFill>
            <a:latin typeface="微软雅黑" panose="020B0503020204020204" pitchFamily="34" charset="-122"/>
            <a:ea typeface="微软雅黑" panose="020B0503020204020204" pitchFamily="34" charset="-122"/>
          </a:endParaRPr>
        </a:p>
      </dgm:t>
    </dgm:pt>
    <dgm:pt modelId="{CEED6102-03C8-48F0-82E1-958375FDFBA5}" type="parTrans" cxnId="{FC7C2F95-E17E-423B-B5B1-1D4350DC75C2}">
      <dgm:prSet/>
      <dgm:spPr/>
      <dgm:t>
        <a:bodyPr/>
        <a:lstStyle/>
        <a:p>
          <a:endParaRPr lang="zh-CN" altLang="en-US" sz="2000" b="1">
            <a:solidFill>
              <a:schemeClr val="tx1"/>
            </a:solidFill>
            <a:latin typeface="微软雅黑" panose="020B0503020204020204" pitchFamily="34" charset="-122"/>
            <a:ea typeface="微软雅黑" panose="020B0503020204020204" pitchFamily="34" charset="-122"/>
          </a:endParaRPr>
        </a:p>
      </dgm:t>
    </dgm:pt>
    <dgm:pt modelId="{B8481D32-DCD1-4260-B4D6-9F542AC426FE}" type="sibTrans" cxnId="{FC7C2F95-E17E-423B-B5B1-1D4350DC75C2}">
      <dgm:prSet/>
      <dgm:spPr/>
      <dgm:t>
        <a:bodyPr/>
        <a:lstStyle/>
        <a:p>
          <a:endParaRPr lang="zh-CN" altLang="en-US" sz="2000" b="1">
            <a:solidFill>
              <a:schemeClr val="tx1"/>
            </a:solidFill>
            <a:latin typeface="微软雅黑" panose="020B0503020204020204" pitchFamily="34" charset="-122"/>
            <a:ea typeface="微软雅黑" panose="020B0503020204020204" pitchFamily="34" charset="-122"/>
          </a:endParaRPr>
        </a:p>
      </dgm:t>
    </dgm:pt>
    <dgm:pt modelId="{0DB6D0AB-46FC-4038-9A7A-79E4B40CD8A8}">
      <dgm:prSet phldrT="[文本]" custT="1"/>
      <dgm:spPr/>
      <dgm:t>
        <a:bodyPr/>
        <a:lstStyle/>
        <a:p>
          <a:r>
            <a:rPr lang="en-US" altLang="zh-CN" sz="2000" b="1" dirty="0">
              <a:solidFill>
                <a:schemeClr val="tx1"/>
              </a:solidFill>
              <a:latin typeface="微软雅黑" panose="020B0503020204020204" pitchFamily="34" charset="-122"/>
              <a:ea typeface="微软雅黑" panose="020B0503020204020204" pitchFamily="34" charset="-122"/>
            </a:rPr>
            <a:t>Nuclear Level Densities</a:t>
          </a:r>
          <a:endParaRPr lang="zh-CN" altLang="en-US" sz="2000" b="1" dirty="0">
            <a:solidFill>
              <a:schemeClr val="tx1"/>
            </a:solidFill>
            <a:latin typeface="微软雅黑" panose="020B0503020204020204" pitchFamily="34" charset="-122"/>
            <a:ea typeface="微软雅黑" panose="020B0503020204020204" pitchFamily="34" charset="-122"/>
          </a:endParaRPr>
        </a:p>
      </dgm:t>
    </dgm:pt>
    <dgm:pt modelId="{A4424854-2F65-455D-9337-3DE21FDEEB04}" type="parTrans" cxnId="{B64BBBD3-5B0E-4C13-9851-6EE682578E86}">
      <dgm:prSet/>
      <dgm:spPr/>
      <dgm:t>
        <a:bodyPr/>
        <a:lstStyle/>
        <a:p>
          <a:endParaRPr lang="zh-CN" altLang="en-US"/>
        </a:p>
      </dgm:t>
    </dgm:pt>
    <dgm:pt modelId="{01412221-495B-45F7-8F98-E7911DCD4B8C}" type="sibTrans" cxnId="{B64BBBD3-5B0E-4C13-9851-6EE682578E86}">
      <dgm:prSet/>
      <dgm:spPr/>
      <dgm:t>
        <a:bodyPr/>
        <a:lstStyle/>
        <a:p>
          <a:endParaRPr lang="zh-CN" altLang="en-US"/>
        </a:p>
      </dgm:t>
    </dgm:pt>
    <dgm:pt modelId="{33BC4AF2-64CD-4857-88F6-1B94BE523D22}" type="pres">
      <dgm:prSet presAssocID="{C4ED5E35-35AA-406E-A36E-6F5F7CE9E29D}" presName="linear" presStyleCnt="0">
        <dgm:presLayoutVars>
          <dgm:dir/>
          <dgm:animLvl val="lvl"/>
          <dgm:resizeHandles val="exact"/>
        </dgm:presLayoutVars>
      </dgm:prSet>
      <dgm:spPr/>
    </dgm:pt>
    <dgm:pt modelId="{D41515A6-B319-4556-845C-ECCD920D00B9}" type="pres">
      <dgm:prSet presAssocID="{1D2371D2-5A5F-431A-8634-40742DDF365E}" presName="parentLin" presStyleCnt="0"/>
      <dgm:spPr/>
    </dgm:pt>
    <dgm:pt modelId="{B0F53619-D4CA-49D9-A203-1A5BD68CA3B0}" type="pres">
      <dgm:prSet presAssocID="{1D2371D2-5A5F-431A-8634-40742DDF365E}" presName="parentLeftMargin" presStyleLbl="node1" presStyleIdx="0" presStyleCnt="4"/>
      <dgm:spPr/>
    </dgm:pt>
    <dgm:pt modelId="{0D16AD66-D67A-4948-834F-6BF8E1580C13}" type="pres">
      <dgm:prSet presAssocID="{1D2371D2-5A5F-431A-8634-40742DDF365E}" presName="parentText" presStyleLbl="node1" presStyleIdx="0" presStyleCnt="4" custScaleX="118846">
        <dgm:presLayoutVars>
          <dgm:chMax val="0"/>
          <dgm:bulletEnabled val="1"/>
        </dgm:presLayoutVars>
      </dgm:prSet>
      <dgm:spPr/>
    </dgm:pt>
    <dgm:pt modelId="{9BCE5139-F986-4F76-945F-25195A14C536}" type="pres">
      <dgm:prSet presAssocID="{1D2371D2-5A5F-431A-8634-40742DDF365E}" presName="negativeSpace" presStyleCnt="0"/>
      <dgm:spPr/>
    </dgm:pt>
    <dgm:pt modelId="{7C41FC44-9BD1-4461-8789-E37691AC1295}" type="pres">
      <dgm:prSet presAssocID="{1D2371D2-5A5F-431A-8634-40742DDF365E}" presName="childText" presStyleLbl="conFgAcc1" presStyleIdx="0" presStyleCnt="4">
        <dgm:presLayoutVars>
          <dgm:bulletEnabled val="1"/>
        </dgm:presLayoutVars>
      </dgm:prSet>
      <dgm:spPr/>
    </dgm:pt>
    <dgm:pt modelId="{354A5E43-C56F-402F-8AA7-A1703E55F65A}" type="pres">
      <dgm:prSet presAssocID="{E7A7AB00-8A72-439A-A815-385BC575AC25}" presName="spaceBetweenRectangles" presStyleCnt="0"/>
      <dgm:spPr/>
    </dgm:pt>
    <dgm:pt modelId="{55E15102-3121-4862-97BF-96660815DCF5}" type="pres">
      <dgm:prSet presAssocID="{D6F2F175-AE64-4381-90A2-F4D1FF80F790}" presName="parentLin" presStyleCnt="0"/>
      <dgm:spPr/>
    </dgm:pt>
    <dgm:pt modelId="{B675135A-8B57-4653-B741-FAD6C3BFD0EC}" type="pres">
      <dgm:prSet presAssocID="{D6F2F175-AE64-4381-90A2-F4D1FF80F790}" presName="parentLeftMargin" presStyleLbl="node1" presStyleIdx="0" presStyleCnt="4"/>
      <dgm:spPr/>
    </dgm:pt>
    <dgm:pt modelId="{C1B35D43-E4B0-44DF-9EA0-54E9F0113950}" type="pres">
      <dgm:prSet presAssocID="{D6F2F175-AE64-4381-90A2-F4D1FF80F790}" presName="parentText" presStyleLbl="node1" presStyleIdx="1" presStyleCnt="4" custScaleX="118846">
        <dgm:presLayoutVars>
          <dgm:chMax val="0"/>
          <dgm:bulletEnabled val="1"/>
        </dgm:presLayoutVars>
      </dgm:prSet>
      <dgm:spPr/>
    </dgm:pt>
    <dgm:pt modelId="{DDE46BA1-5C9B-41F9-99FE-EE540760FBB6}" type="pres">
      <dgm:prSet presAssocID="{D6F2F175-AE64-4381-90A2-F4D1FF80F790}" presName="negativeSpace" presStyleCnt="0"/>
      <dgm:spPr/>
    </dgm:pt>
    <dgm:pt modelId="{7BEE847A-5BA2-4C3B-88D3-212773CAF0A7}" type="pres">
      <dgm:prSet presAssocID="{D6F2F175-AE64-4381-90A2-F4D1FF80F790}" presName="childText" presStyleLbl="conFgAcc1" presStyleIdx="1" presStyleCnt="4">
        <dgm:presLayoutVars>
          <dgm:bulletEnabled val="1"/>
        </dgm:presLayoutVars>
      </dgm:prSet>
      <dgm:spPr/>
    </dgm:pt>
    <dgm:pt modelId="{DB911BA2-CD2A-419A-98A1-AB10DD53A319}" type="pres">
      <dgm:prSet presAssocID="{F3DA3B36-EA6A-4118-9559-1C033D2134DD}" presName="spaceBetweenRectangles" presStyleCnt="0"/>
      <dgm:spPr/>
    </dgm:pt>
    <dgm:pt modelId="{E5EBD5B1-7C9A-4478-B668-1677AB180B98}" type="pres">
      <dgm:prSet presAssocID="{0DB6D0AB-46FC-4038-9A7A-79E4B40CD8A8}" presName="parentLin" presStyleCnt="0"/>
      <dgm:spPr/>
    </dgm:pt>
    <dgm:pt modelId="{E7957B04-F521-4255-BC8F-637AE0BE35E4}" type="pres">
      <dgm:prSet presAssocID="{0DB6D0AB-46FC-4038-9A7A-79E4B40CD8A8}" presName="parentLeftMargin" presStyleLbl="node1" presStyleIdx="1" presStyleCnt="4"/>
      <dgm:spPr/>
    </dgm:pt>
    <dgm:pt modelId="{5DC59A06-E719-4640-AFDE-D8562FD0C47D}" type="pres">
      <dgm:prSet presAssocID="{0DB6D0AB-46FC-4038-9A7A-79E4B40CD8A8}" presName="parentText" presStyleLbl="node1" presStyleIdx="2" presStyleCnt="4" custScaleX="118846">
        <dgm:presLayoutVars>
          <dgm:chMax val="0"/>
          <dgm:bulletEnabled val="1"/>
        </dgm:presLayoutVars>
      </dgm:prSet>
      <dgm:spPr/>
    </dgm:pt>
    <dgm:pt modelId="{7B9B4291-92AE-4735-8D22-573EBA125E7C}" type="pres">
      <dgm:prSet presAssocID="{0DB6D0AB-46FC-4038-9A7A-79E4B40CD8A8}" presName="negativeSpace" presStyleCnt="0"/>
      <dgm:spPr/>
    </dgm:pt>
    <dgm:pt modelId="{A21860F5-C7DF-4A78-A519-4B21CE263EDB}" type="pres">
      <dgm:prSet presAssocID="{0DB6D0AB-46FC-4038-9A7A-79E4B40CD8A8}" presName="childText" presStyleLbl="conFgAcc1" presStyleIdx="2" presStyleCnt="4">
        <dgm:presLayoutVars>
          <dgm:bulletEnabled val="1"/>
        </dgm:presLayoutVars>
      </dgm:prSet>
      <dgm:spPr/>
    </dgm:pt>
    <dgm:pt modelId="{E0AB4909-4A5D-45FA-AD27-3152C865AA40}" type="pres">
      <dgm:prSet presAssocID="{01412221-495B-45F7-8F98-E7911DCD4B8C}" presName="spaceBetweenRectangles" presStyleCnt="0"/>
      <dgm:spPr/>
    </dgm:pt>
    <dgm:pt modelId="{0365A1BB-954E-4C7E-A0E9-B45C733C87A1}" type="pres">
      <dgm:prSet presAssocID="{4653C86E-AE99-4577-852F-CD345E100CA3}" presName="parentLin" presStyleCnt="0"/>
      <dgm:spPr/>
    </dgm:pt>
    <dgm:pt modelId="{1ECB6F48-3012-41F7-AF15-6C5CBB297EF9}" type="pres">
      <dgm:prSet presAssocID="{4653C86E-AE99-4577-852F-CD345E100CA3}" presName="parentLeftMargin" presStyleLbl="node1" presStyleIdx="2" presStyleCnt="4"/>
      <dgm:spPr/>
    </dgm:pt>
    <dgm:pt modelId="{B6C2E3C4-8319-4AE2-A841-42938EB8FFE5}" type="pres">
      <dgm:prSet presAssocID="{4653C86E-AE99-4577-852F-CD345E100CA3}" presName="parentText" presStyleLbl="node1" presStyleIdx="3" presStyleCnt="4" custScaleX="118846">
        <dgm:presLayoutVars>
          <dgm:chMax val="0"/>
          <dgm:bulletEnabled val="1"/>
        </dgm:presLayoutVars>
      </dgm:prSet>
      <dgm:spPr/>
    </dgm:pt>
    <dgm:pt modelId="{C6E8D204-5DE0-4EBE-8978-C490FC65D20E}" type="pres">
      <dgm:prSet presAssocID="{4653C86E-AE99-4577-852F-CD345E100CA3}" presName="negativeSpace" presStyleCnt="0"/>
      <dgm:spPr/>
    </dgm:pt>
    <dgm:pt modelId="{9B8A3B5A-E964-47BE-9151-8600AC57DEC3}" type="pres">
      <dgm:prSet presAssocID="{4653C86E-AE99-4577-852F-CD345E100CA3}" presName="childText" presStyleLbl="conFgAcc1" presStyleIdx="3" presStyleCnt="4">
        <dgm:presLayoutVars>
          <dgm:bulletEnabled val="1"/>
        </dgm:presLayoutVars>
      </dgm:prSet>
      <dgm:spPr/>
    </dgm:pt>
  </dgm:ptLst>
  <dgm:cxnLst>
    <dgm:cxn modelId="{773BA711-7E35-4F3F-88DF-4F1248F784E7}" type="presOf" srcId="{4653C86E-AE99-4577-852F-CD345E100CA3}" destId="{1ECB6F48-3012-41F7-AF15-6C5CBB297EF9}" srcOrd="0" destOrd="0" presId="urn:microsoft.com/office/officeart/2005/8/layout/list1"/>
    <dgm:cxn modelId="{EB6CAA1D-6235-4295-B2A4-93753FEBD59F}" srcId="{C4ED5E35-35AA-406E-A36E-6F5F7CE9E29D}" destId="{1D2371D2-5A5F-431A-8634-40742DDF365E}" srcOrd="0" destOrd="0" parTransId="{6A3CF3DD-7BD8-41AA-8E47-B8176CBE76BD}" sibTransId="{E7A7AB00-8A72-439A-A815-385BC575AC25}"/>
    <dgm:cxn modelId="{62E31443-E9BB-4A4F-A414-195DBAF609E5}" type="presOf" srcId="{1D2371D2-5A5F-431A-8634-40742DDF365E}" destId="{B0F53619-D4CA-49D9-A203-1A5BD68CA3B0}" srcOrd="0" destOrd="0" presId="urn:microsoft.com/office/officeart/2005/8/layout/list1"/>
    <dgm:cxn modelId="{549F134F-A08F-4FCC-8E2B-6CDE123FA342}" type="presOf" srcId="{D6F2F175-AE64-4381-90A2-F4D1FF80F790}" destId="{C1B35D43-E4B0-44DF-9EA0-54E9F0113950}" srcOrd="1" destOrd="0" presId="urn:microsoft.com/office/officeart/2005/8/layout/list1"/>
    <dgm:cxn modelId="{0373AA6F-A108-4CB3-88B7-4872827D4621}" type="presOf" srcId="{D6F2F175-AE64-4381-90A2-F4D1FF80F790}" destId="{B675135A-8B57-4653-B741-FAD6C3BFD0EC}" srcOrd="0" destOrd="0" presId="urn:microsoft.com/office/officeart/2005/8/layout/list1"/>
    <dgm:cxn modelId="{94DF3970-F1FD-4E31-8744-5E966FEB5BF7}" srcId="{C4ED5E35-35AA-406E-A36E-6F5F7CE9E29D}" destId="{D6F2F175-AE64-4381-90A2-F4D1FF80F790}" srcOrd="1" destOrd="0" parTransId="{C1B42D0E-6627-42CF-AA8F-B29B455082C6}" sibTransId="{F3DA3B36-EA6A-4118-9559-1C033D2134DD}"/>
    <dgm:cxn modelId="{FC7C2F95-E17E-423B-B5B1-1D4350DC75C2}" srcId="{C4ED5E35-35AA-406E-A36E-6F5F7CE9E29D}" destId="{4653C86E-AE99-4577-852F-CD345E100CA3}" srcOrd="3" destOrd="0" parTransId="{CEED6102-03C8-48F0-82E1-958375FDFBA5}" sibTransId="{B8481D32-DCD1-4260-B4D6-9F542AC426FE}"/>
    <dgm:cxn modelId="{140BDB9B-B271-409D-96AA-65B6EB6864D9}" type="presOf" srcId="{0DB6D0AB-46FC-4038-9A7A-79E4B40CD8A8}" destId="{5DC59A06-E719-4640-AFDE-D8562FD0C47D}" srcOrd="1" destOrd="0" presId="urn:microsoft.com/office/officeart/2005/8/layout/list1"/>
    <dgm:cxn modelId="{50F0BDC0-223C-4D9D-87F0-18F3F527B57E}" type="presOf" srcId="{1D2371D2-5A5F-431A-8634-40742DDF365E}" destId="{0D16AD66-D67A-4948-834F-6BF8E1580C13}" srcOrd="1" destOrd="0" presId="urn:microsoft.com/office/officeart/2005/8/layout/list1"/>
    <dgm:cxn modelId="{E6B9DEC4-88A8-4084-B3C7-C01DC9A19E75}" type="presOf" srcId="{4653C86E-AE99-4577-852F-CD345E100CA3}" destId="{B6C2E3C4-8319-4AE2-A841-42938EB8FFE5}" srcOrd="1" destOrd="0" presId="urn:microsoft.com/office/officeart/2005/8/layout/list1"/>
    <dgm:cxn modelId="{B64BBBD3-5B0E-4C13-9851-6EE682578E86}" srcId="{C4ED5E35-35AA-406E-A36E-6F5F7CE9E29D}" destId="{0DB6D0AB-46FC-4038-9A7A-79E4B40CD8A8}" srcOrd="2" destOrd="0" parTransId="{A4424854-2F65-455D-9337-3DE21FDEEB04}" sibTransId="{01412221-495B-45F7-8F98-E7911DCD4B8C}"/>
    <dgm:cxn modelId="{2D94D9DC-8762-41F5-85C2-6DF1F8F14CE1}" type="presOf" srcId="{0DB6D0AB-46FC-4038-9A7A-79E4B40CD8A8}" destId="{E7957B04-F521-4255-BC8F-637AE0BE35E4}" srcOrd="0" destOrd="0" presId="urn:microsoft.com/office/officeart/2005/8/layout/list1"/>
    <dgm:cxn modelId="{CE170AEC-074C-4D89-907B-2F95B368185B}" type="presOf" srcId="{C4ED5E35-35AA-406E-A36E-6F5F7CE9E29D}" destId="{33BC4AF2-64CD-4857-88F6-1B94BE523D22}" srcOrd="0" destOrd="0" presId="urn:microsoft.com/office/officeart/2005/8/layout/list1"/>
    <dgm:cxn modelId="{663122EA-45E2-410F-90B0-C345BEC10A1F}" type="presParOf" srcId="{33BC4AF2-64CD-4857-88F6-1B94BE523D22}" destId="{D41515A6-B319-4556-845C-ECCD920D00B9}" srcOrd="0" destOrd="0" presId="urn:microsoft.com/office/officeart/2005/8/layout/list1"/>
    <dgm:cxn modelId="{C3A38732-EBA3-411D-8DBC-5345BFE89A8D}" type="presParOf" srcId="{D41515A6-B319-4556-845C-ECCD920D00B9}" destId="{B0F53619-D4CA-49D9-A203-1A5BD68CA3B0}" srcOrd="0" destOrd="0" presId="urn:microsoft.com/office/officeart/2005/8/layout/list1"/>
    <dgm:cxn modelId="{1BFD092D-A192-49EF-9DFF-92DE1920E0C6}" type="presParOf" srcId="{D41515A6-B319-4556-845C-ECCD920D00B9}" destId="{0D16AD66-D67A-4948-834F-6BF8E1580C13}" srcOrd="1" destOrd="0" presId="urn:microsoft.com/office/officeart/2005/8/layout/list1"/>
    <dgm:cxn modelId="{84F0DE2F-8516-4D01-8F42-6F70688E11FB}" type="presParOf" srcId="{33BC4AF2-64CD-4857-88F6-1B94BE523D22}" destId="{9BCE5139-F986-4F76-945F-25195A14C536}" srcOrd="1" destOrd="0" presId="urn:microsoft.com/office/officeart/2005/8/layout/list1"/>
    <dgm:cxn modelId="{C263C62A-0957-464C-804C-C13564C1532F}" type="presParOf" srcId="{33BC4AF2-64CD-4857-88F6-1B94BE523D22}" destId="{7C41FC44-9BD1-4461-8789-E37691AC1295}" srcOrd="2" destOrd="0" presId="urn:microsoft.com/office/officeart/2005/8/layout/list1"/>
    <dgm:cxn modelId="{15AC3330-F004-4866-881C-E9478D5E4459}" type="presParOf" srcId="{33BC4AF2-64CD-4857-88F6-1B94BE523D22}" destId="{354A5E43-C56F-402F-8AA7-A1703E55F65A}" srcOrd="3" destOrd="0" presId="urn:microsoft.com/office/officeart/2005/8/layout/list1"/>
    <dgm:cxn modelId="{549A5551-3D45-4E60-BBEB-FC0F363F513F}" type="presParOf" srcId="{33BC4AF2-64CD-4857-88F6-1B94BE523D22}" destId="{55E15102-3121-4862-97BF-96660815DCF5}" srcOrd="4" destOrd="0" presId="urn:microsoft.com/office/officeart/2005/8/layout/list1"/>
    <dgm:cxn modelId="{F0BEA4CA-619E-4E3F-90D0-442382889C58}" type="presParOf" srcId="{55E15102-3121-4862-97BF-96660815DCF5}" destId="{B675135A-8B57-4653-B741-FAD6C3BFD0EC}" srcOrd="0" destOrd="0" presId="urn:microsoft.com/office/officeart/2005/8/layout/list1"/>
    <dgm:cxn modelId="{D1979908-71FB-4B31-B6B8-87054E996A77}" type="presParOf" srcId="{55E15102-3121-4862-97BF-96660815DCF5}" destId="{C1B35D43-E4B0-44DF-9EA0-54E9F0113950}" srcOrd="1" destOrd="0" presId="urn:microsoft.com/office/officeart/2005/8/layout/list1"/>
    <dgm:cxn modelId="{1DF961D9-9180-4B65-B713-7BD9C7D6719F}" type="presParOf" srcId="{33BC4AF2-64CD-4857-88F6-1B94BE523D22}" destId="{DDE46BA1-5C9B-41F9-99FE-EE540760FBB6}" srcOrd="5" destOrd="0" presId="urn:microsoft.com/office/officeart/2005/8/layout/list1"/>
    <dgm:cxn modelId="{B338C6A9-2ED4-4C9D-887D-B535EC9AC41B}" type="presParOf" srcId="{33BC4AF2-64CD-4857-88F6-1B94BE523D22}" destId="{7BEE847A-5BA2-4C3B-88D3-212773CAF0A7}" srcOrd="6" destOrd="0" presId="urn:microsoft.com/office/officeart/2005/8/layout/list1"/>
    <dgm:cxn modelId="{C7943E8C-6837-496A-A6E6-810907F5B5E9}" type="presParOf" srcId="{33BC4AF2-64CD-4857-88F6-1B94BE523D22}" destId="{DB911BA2-CD2A-419A-98A1-AB10DD53A319}" srcOrd="7" destOrd="0" presId="urn:microsoft.com/office/officeart/2005/8/layout/list1"/>
    <dgm:cxn modelId="{81C42F02-D10F-4EE4-BC35-7758DD9117E7}" type="presParOf" srcId="{33BC4AF2-64CD-4857-88F6-1B94BE523D22}" destId="{E5EBD5B1-7C9A-4478-B668-1677AB180B98}" srcOrd="8" destOrd="0" presId="urn:microsoft.com/office/officeart/2005/8/layout/list1"/>
    <dgm:cxn modelId="{171A132C-C0D5-4BB9-8BCD-706C072AF77F}" type="presParOf" srcId="{E5EBD5B1-7C9A-4478-B668-1677AB180B98}" destId="{E7957B04-F521-4255-BC8F-637AE0BE35E4}" srcOrd="0" destOrd="0" presId="urn:microsoft.com/office/officeart/2005/8/layout/list1"/>
    <dgm:cxn modelId="{C4CD82A7-94C7-4E35-A9CB-3A072CBF8182}" type="presParOf" srcId="{E5EBD5B1-7C9A-4478-B668-1677AB180B98}" destId="{5DC59A06-E719-4640-AFDE-D8562FD0C47D}" srcOrd="1" destOrd="0" presId="urn:microsoft.com/office/officeart/2005/8/layout/list1"/>
    <dgm:cxn modelId="{7AF0257B-23FA-494F-A8FC-E5DC3CAEB572}" type="presParOf" srcId="{33BC4AF2-64CD-4857-88F6-1B94BE523D22}" destId="{7B9B4291-92AE-4735-8D22-573EBA125E7C}" srcOrd="9" destOrd="0" presId="urn:microsoft.com/office/officeart/2005/8/layout/list1"/>
    <dgm:cxn modelId="{73FDF7D0-CF4C-467D-8211-4BDE53EE228C}" type="presParOf" srcId="{33BC4AF2-64CD-4857-88F6-1B94BE523D22}" destId="{A21860F5-C7DF-4A78-A519-4B21CE263EDB}" srcOrd="10" destOrd="0" presId="urn:microsoft.com/office/officeart/2005/8/layout/list1"/>
    <dgm:cxn modelId="{D102CEB2-4DC2-42EA-B7A0-CA759D11703D}" type="presParOf" srcId="{33BC4AF2-64CD-4857-88F6-1B94BE523D22}" destId="{E0AB4909-4A5D-45FA-AD27-3152C865AA40}" srcOrd="11" destOrd="0" presId="urn:microsoft.com/office/officeart/2005/8/layout/list1"/>
    <dgm:cxn modelId="{7DD977F9-A4BA-4110-A64D-C0969F8628EA}" type="presParOf" srcId="{33BC4AF2-64CD-4857-88F6-1B94BE523D22}" destId="{0365A1BB-954E-4C7E-A0E9-B45C733C87A1}" srcOrd="12" destOrd="0" presId="urn:microsoft.com/office/officeart/2005/8/layout/list1"/>
    <dgm:cxn modelId="{7F27993A-FA08-4895-8376-DA03CFF81658}" type="presParOf" srcId="{0365A1BB-954E-4C7E-A0E9-B45C733C87A1}" destId="{1ECB6F48-3012-41F7-AF15-6C5CBB297EF9}" srcOrd="0" destOrd="0" presId="urn:microsoft.com/office/officeart/2005/8/layout/list1"/>
    <dgm:cxn modelId="{CFC6AE15-3BBA-44A2-95B0-CD3EAF9093F8}" type="presParOf" srcId="{0365A1BB-954E-4C7E-A0E9-B45C733C87A1}" destId="{B6C2E3C4-8319-4AE2-A841-42938EB8FFE5}" srcOrd="1" destOrd="0" presId="urn:microsoft.com/office/officeart/2005/8/layout/list1"/>
    <dgm:cxn modelId="{1C095658-74AB-4D3C-90A0-733E4807DA77}" type="presParOf" srcId="{33BC4AF2-64CD-4857-88F6-1B94BE523D22}" destId="{C6E8D204-5DE0-4EBE-8978-C490FC65D20E}" srcOrd="13" destOrd="0" presId="urn:microsoft.com/office/officeart/2005/8/layout/list1"/>
    <dgm:cxn modelId="{DDFFCDFF-D67D-435C-8A44-4C8F28E88A82}" type="presParOf" srcId="{33BC4AF2-64CD-4857-88F6-1B94BE523D22}" destId="{9B8A3B5A-E964-47BE-9151-8600AC57DEC3}"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41FC44-9BD1-4461-8789-E37691AC1295}">
      <dsp:nvSpPr>
        <dsp:cNvPr id="0" name=""/>
        <dsp:cNvSpPr/>
      </dsp:nvSpPr>
      <dsp:spPr>
        <a:xfrm>
          <a:off x="0" y="511533"/>
          <a:ext cx="6058266" cy="756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16AD66-D67A-4948-834F-6BF8E1580C13}">
      <dsp:nvSpPr>
        <dsp:cNvPr id="0" name=""/>
        <dsp:cNvSpPr/>
      </dsp:nvSpPr>
      <dsp:spPr>
        <a:xfrm>
          <a:off x="302913" y="68733"/>
          <a:ext cx="5040004" cy="8856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292" tIns="0" rIns="160292" bIns="0" numCol="1" spcCol="1270" anchor="ctr" anchorCtr="0">
          <a:noAutofit/>
        </a:bodyPr>
        <a:lstStyle/>
        <a:p>
          <a:pPr marL="0" lvl="0" indent="0" algn="l" defTabSz="889000">
            <a:lnSpc>
              <a:spcPct val="90000"/>
            </a:lnSpc>
            <a:spcBef>
              <a:spcPct val="0"/>
            </a:spcBef>
            <a:spcAft>
              <a:spcPct val="35000"/>
            </a:spcAft>
            <a:buNone/>
          </a:pPr>
          <a:r>
            <a:rPr lang="en-US" altLang="zh-CN" sz="2000" b="1" kern="1200" dirty="0">
              <a:solidFill>
                <a:schemeClr val="tx1"/>
              </a:solidFill>
              <a:latin typeface="微软雅黑" panose="020B0503020204020204" pitchFamily="34" charset="-122"/>
              <a:ea typeface="微软雅黑" panose="020B0503020204020204" pitchFamily="34" charset="-122"/>
            </a:rPr>
            <a:t>Introduction</a:t>
          </a:r>
          <a:endParaRPr lang="zh-CN" altLang="en-US" sz="2000" b="1" kern="1200" dirty="0">
            <a:solidFill>
              <a:schemeClr val="tx1"/>
            </a:solidFill>
            <a:latin typeface="微软雅黑" panose="020B0503020204020204" pitchFamily="34" charset="-122"/>
            <a:ea typeface="微软雅黑" panose="020B0503020204020204" pitchFamily="34" charset="-122"/>
          </a:endParaRPr>
        </a:p>
      </dsp:txBody>
      <dsp:txXfrm>
        <a:off x="346144" y="111964"/>
        <a:ext cx="4953542" cy="799138"/>
      </dsp:txXfrm>
    </dsp:sp>
    <dsp:sp modelId="{7BEE847A-5BA2-4C3B-88D3-212773CAF0A7}">
      <dsp:nvSpPr>
        <dsp:cNvPr id="0" name=""/>
        <dsp:cNvSpPr/>
      </dsp:nvSpPr>
      <dsp:spPr>
        <a:xfrm>
          <a:off x="0" y="1872333"/>
          <a:ext cx="6058266" cy="756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1B35D43-E4B0-44DF-9EA0-54E9F0113950}">
      <dsp:nvSpPr>
        <dsp:cNvPr id="0" name=""/>
        <dsp:cNvSpPr/>
      </dsp:nvSpPr>
      <dsp:spPr>
        <a:xfrm>
          <a:off x="302913" y="1429533"/>
          <a:ext cx="5040004" cy="8856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292" tIns="0" rIns="160292" bIns="0" numCol="1" spcCol="1270" anchor="ctr" anchorCtr="0">
          <a:noAutofit/>
        </a:bodyPr>
        <a:lstStyle/>
        <a:p>
          <a:pPr marL="0" lvl="0" indent="0" algn="l" defTabSz="889000">
            <a:lnSpc>
              <a:spcPct val="90000"/>
            </a:lnSpc>
            <a:spcBef>
              <a:spcPct val="0"/>
            </a:spcBef>
            <a:spcAft>
              <a:spcPct val="35000"/>
            </a:spcAft>
            <a:buNone/>
          </a:pPr>
          <a:r>
            <a:rPr lang="en-US" altLang="zh-CN" sz="2000" b="1" kern="1200" dirty="0">
              <a:solidFill>
                <a:schemeClr val="tx1"/>
              </a:solidFill>
              <a:latin typeface="微软雅黑" panose="020B0503020204020204" pitchFamily="34" charset="-122"/>
              <a:ea typeface="微软雅黑" panose="020B0503020204020204" pitchFamily="34" charset="-122"/>
            </a:rPr>
            <a:t>G</a:t>
          </a:r>
          <a:r>
            <a:rPr lang="fr-FR" altLang="zh-CN" sz="2000" b="1" kern="1200" dirty="0">
              <a:solidFill>
                <a:schemeClr val="tx1"/>
              </a:solidFill>
              <a:latin typeface="微软雅黑" panose="020B0503020204020204" pitchFamily="34" charset="-122"/>
              <a:ea typeface="微软雅黑" panose="020B0503020204020204" pitchFamily="34" charset="-122"/>
            </a:rPr>
            <a:t>iant dipole resonance</a:t>
          </a:r>
          <a:endParaRPr lang="zh-CN" altLang="en-US" sz="2000" b="1" kern="1200" dirty="0">
            <a:solidFill>
              <a:schemeClr val="tx1"/>
            </a:solidFill>
            <a:latin typeface="微软雅黑" panose="020B0503020204020204" pitchFamily="34" charset="-122"/>
            <a:ea typeface="微软雅黑" panose="020B0503020204020204" pitchFamily="34" charset="-122"/>
          </a:endParaRPr>
        </a:p>
      </dsp:txBody>
      <dsp:txXfrm>
        <a:off x="346144" y="1472764"/>
        <a:ext cx="4953542" cy="799138"/>
      </dsp:txXfrm>
    </dsp:sp>
    <dsp:sp modelId="{A21860F5-C7DF-4A78-A519-4B21CE263EDB}">
      <dsp:nvSpPr>
        <dsp:cNvPr id="0" name=""/>
        <dsp:cNvSpPr/>
      </dsp:nvSpPr>
      <dsp:spPr>
        <a:xfrm>
          <a:off x="0" y="3233133"/>
          <a:ext cx="6058266" cy="756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DC59A06-E719-4640-AFDE-D8562FD0C47D}">
      <dsp:nvSpPr>
        <dsp:cNvPr id="0" name=""/>
        <dsp:cNvSpPr/>
      </dsp:nvSpPr>
      <dsp:spPr>
        <a:xfrm>
          <a:off x="302913" y="2790333"/>
          <a:ext cx="5040004" cy="8856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292" tIns="0" rIns="160292" bIns="0" numCol="1" spcCol="1270" anchor="ctr" anchorCtr="0">
          <a:noAutofit/>
        </a:bodyPr>
        <a:lstStyle/>
        <a:p>
          <a:pPr marL="0" lvl="0" indent="0" algn="l" defTabSz="889000">
            <a:lnSpc>
              <a:spcPct val="90000"/>
            </a:lnSpc>
            <a:spcBef>
              <a:spcPct val="0"/>
            </a:spcBef>
            <a:spcAft>
              <a:spcPct val="35000"/>
            </a:spcAft>
            <a:buNone/>
          </a:pPr>
          <a:r>
            <a:rPr lang="en-US" altLang="zh-CN" sz="2000" b="1" kern="1200" dirty="0">
              <a:solidFill>
                <a:schemeClr val="tx1"/>
              </a:solidFill>
              <a:latin typeface="微软雅黑" panose="020B0503020204020204" pitchFamily="34" charset="-122"/>
              <a:ea typeface="微软雅黑" panose="020B0503020204020204" pitchFamily="34" charset="-122"/>
            </a:rPr>
            <a:t>Nuclear Level Densities</a:t>
          </a:r>
          <a:endParaRPr lang="zh-CN" altLang="en-US" sz="2000" b="1" kern="1200" dirty="0">
            <a:solidFill>
              <a:schemeClr val="tx1"/>
            </a:solidFill>
            <a:latin typeface="微软雅黑" panose="020B0503020204020204" pitchFamily="34" charset="-122"/>
            <a:ea typeface="微软雅黑" panose="020B0503020204020204" pitchFamily="34" charset="-122"/>
          </a:endParaRPr>
        </a:p>
      </dsp:txBody>
      <dsp:txXfrm>
        <a:off x="346144" y="2833564"/>
        <a:ext cx="4953542" cy="799138"/>
      </dsp:txXfrm>
    </dsp:sp>
    <dsp:sp modelId="{9B8A3B5A-E964-47BE-9151-8600AC57DEC3}">
      <dsp:nvSpPr>
        <dsp:cNvPr id="0" name=""/>
        <dsp:cNvSpPr/>
      </dsp:nvSpPr>
      <dsp:spPr>
        <a:xfrm>
          <a:off x="0" y="4593933"/>
          <a:ext cx="6058266" cy="756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6C2E3C4-8319-4AE2-A841-42938EB8FFE5}">
      <dsp:nvSpPr>
        <dsp:cNvPr id="0" name=""/>
        <dsp:cNvSpPr/>
      </dsp:nvSpPr>
      <dsp:spPr>
        <a:xfrm>
          <a:off x="302913" y="4151133"/>
          <a:ext cx="5040004" cy="8856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292" tIns="0" rIns="160292" bIns="0" numCol="1" spcCol="1270" anchor="ctr" anchorCtr="0">
          <a:noAutofit/>
        </a:bodyPr>
        <a:lstStyle/>
        <a:p>
          <a:pPr marL="0" lvl="0" indent="0" algn="l" defTabSz="889000">
            <a:lnSpc>
              <a:spcPct val="90000"/>
            </a:lnSpc>
            <a:spcBef>
              <a:spcPct val="0"/>
            </a:spcBef>
            <a:spcAft>
              <a:spcPct val="35000"/>
            </a:spcAft>
            <a:buNone/>
          </a:pPr>
          <a:r>
            <a:rPr lang="en-US" altLang="zh-CN" sz="2000" b="1" kern="1200" dirty="0">
              <a:solidFill>
                <a:schemeClr val="tx1"/>
              </a:solidFill>
              <a:latin typeface="微软雅黑" panose="020B0503020204020204" pitchFamily="34" charset="-122"/>
              <a:ea typeface="微软雅黑" panose="020B0503020204020204" pitchFamily="34" charset="-122"/>
            </a:rPr>
            <a:t>Conclusion and outlook</a:t>
          </a:r>
          <a:endParaRPr lang="zh-CN" altLang="en-US" sz="2000" b="1" kern="1200" dirty="0">
            <a:solidFill>
              <a:schemeClr val="tx1"/>
            </a:solidFill>
            <a:latin typeface="微软雅黑" panose="020B0503020204020204" pitchFamily="34" charset="-122"/>
            <a:ea typeface="微软雅黑" panose="020B0503020204020204" pitchFamily="34" charset="-122"/>
          </a:endParaRPr>
        </a:p>
      </dsp:txBody>
      <dsp:txXfrm>
        <a:off x="346144" y="4194364"/>
        <a:ext cx="4953542" cy="799138"/>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ECDCE7-E29B-44E5-AF4D-BC0DBA3A8AC9}" type="datetimeFigureOut">
              <a:rPr lang="zh-CN" altLang="en-US" smtClean="0"/>
              <a:t>2026/5/21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2487C3-2D29-4E41-B852-9323000B8CBD}" type="slidenum">
              <a:rPr lang="zh-CN" altLang="en-US" smtClean="0"/>
              <a:t>‹#›</a:t>
            </a:fld>
            <a:endParaRPr lang="zh-CN" altLang="en-US"/>
          </a:p>
        </p:txBody>
      </p:sp>
    </p:spTree>
    <p:extLst>
      <p:ext uri="{BB962C8B-B14F-4D97-AF65-F5344CB8AC3E}">
        <p14:creationId xmlns:p14="http://schemas.microsoft.com/office/powerpoint/2010/main" val="13417463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Good morning everyone. My talk is about microscopic giant dipole response and nuclear level densities within covariant energy density functional theory. The motivation is nuclear reaction data evaluation. In statistical reaction calculations, photon strength functions and nuclear level densities are two essential inputs. Phenomenological models work well near known regions, but their predictive power becomes limited for unstable nuclei and poorly measured systems. Therefore, our goal is to develop microscopic PSF and NLD based on a unified CDFT framework.</a:t>
            </a:r>
            <a:endParaRPr lang="zh-CN" altLang="en-US" dirty="0"/>
          </a:p>
        </p:txBody>
      </p:sp>
      <p:sp>
        <p:nvSpPr>
          <p:cNvPr id="4" name="灯片编号占位符 3"/>
          <p:cNvSpPr>
            <a:spLocks noGrp="1"/>
          </p:cNvSpPr>
          <p:nvPr>
            <p:ph type="sldNum" sz="quarter" idx="5"/>
          </p:nvPr>
        </p:nvSpPr>
        <p:spPr/>
        <p:txBody>
          <a:bodyPr/>
          <a:lstStyle/>
          <a:p>
            <a:fld id="{192487C3-2D29-4E41-B852-9323000B8CBD}" type="slidenum">
              <a:rPr lang="zh-CN" altLang="en-US" smtClean="0"/>
              <a:t>1</a:t>
            </a:fld>
            <a:endParaRPr lang="zh-CN" altLang="en-US"/>
          </a:p>
        </p:txBody>
      </p:sp>
    </p:spTree>
    <p:extLst>
      <p:ext uri="{BB962C8B-B14F-4D97-AF65-F5344CB8AC3E}">
        <p14:creationId xmlns:p14="http://schemas.microsoft.com/office/powerpoint/2010/main" val="6682003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r>
              <a:rPr lang="zh-CN" altLang="en-US" b="1" i="0" u="none" strike="noStrike" dirty="0">
                <a:solidFill>
                  <a:srgbClr val="0D0D0D"/>
                </a:solidFill>
                <a:effectLst/>
                <a:latin typeface="ui-sans-serif"/>
              </a:rPr>
              <a:t>巨偶极共振 </a:t>
            </a:r>
            <a:r>
              <a:rPr lang="en-US" altLang="zh-CN" b="1" i="0" u="none" strike="noStrike" dirty="0">
                <a:solidFill>
                  <a:srgbClr val="0D0D0D"/>
                </a:solidFill>
                <a:effectLst/>
                <a:latin typeface="ui-sans-serif"/>
              </a:rPr>
              <a:t>(</a:t>
            </a:r>
            <a:r>
              <a:rPr lang="en" altLang="zh-CN" b="1" i="0" u="none" strike="noStrike" dirty="0">
                <a:solidFill>
                  <a:srgbClr val="0D0D0D"/>
                </a:solidFill>
                <a:effectLst/>
                <a:latin typeface="ui-sans-serif"/>
              </a:rPr>
              <a:t>Giant Dipole Resonance, GDR)</a:t>
            </a:r>
          </a:p>
          <a:p>
            <a:pPr algn="l">
              <a:buFont typeface="Arial" panose="020B0604020202020204" pitchFamily="34" charset="0"/>
              <a:buChar char="•"/>
            </a:pPr>
            <a:r>
              <a:rPr lang="en" altLang="zh-CN" b="1" i="0" u="none" strike="noStrike" dirty="0">
                <a:solidFill>
                  <a:srgbClr val="0D0D0D"/>
                </a:solidFill>
                <a:effectLst/>
                <a:latin typeface="ui-sans-serif"/>
              </a:rPr>
              <a:t>E1 (GDR)</a:t>
            </a:r>
            <a:r>
              <a:rPr lang="en" altLang="zh-CN" b="0" i="0" u="none" strike="noStrike" dirty="0">
                <a:solidFill>
                  <a:srgbClr val="0D0D0D"/>
                </a:solidFill>
                <a:effectLst/>
                <a:latin typeface="ui-sans-serif"/>
              </a:rPr>
              <a:t>: </a:t>
            </a:r>
            <a:r>
              <a:rPr lang="zh-CN" altLang="en-US" b="0" i="0" u="none" strike="noStrike" dirty="0">
                <a:solidFill>
                  <a:srgbClr val="0D0D0D"/>
                </a:solidFill>
                <a:effectLst/>
                <a:latin typeface="ui-sans-serif"/>
              </a:rPr>
              <a:t>发生在高能区，主要涉及核子之间的集体振动，其中质子和中子以相反方向移动。</a:t>
            </a:r>
          </a:p>
          <a:p>
            <a:pPr algn="l"/>
            <a:r>
              <a:rPr lang="zh-CN" altLang="en-US" b="1" i="0" u="none" strike="noStrike" dirty="0">
                <a:solidFill>
                  <a:srgbClr val="0D0D0D"/>
                </a:solidFill>
                <a:effectLst/>
                <a:latin typeface="ui-sans-serif"/>
              </a:rPr>
              <a:t>侏儒四极共振 </a:t>
            </a:r>
            <a:r>
              <a:rPr lang="en-US" altLang="zh-CN" b="1" i="0" u="none" strike="noStrike" dirty="0">
                <a:solidFill>
                  <a:srgbClr val="0D0D0D"/>
                </a:solidFill>
                <a:effectLst/>
                <a:latin typeface="ui-sans-serif"/>
              </a:rPr>
              <a:t>(</a:t>
            </a:r>
            <a:r>
              <a:rPr lang="en" altLang="zh-CN" b="1" i="0" u="none" strike="noStrike" dirty="0">
                <a:solidFill>
                  <a:srgbClr val="0D0D0D"/>
                </a:solidFill>
                <a:effectLst/>
                <a:latin typeface="ui-sans-serif"/>
              </a:rPr>
              <a:t>Pygmy Quadrupole Resonance, PQR)</a:t>
            </a:r>
          </a:p>
          <a:p>
            <a:pPr algn="l">
              <a:buFont typeface="Arial" panose="020B0604020202020204" pitchFamily="34" charset="0"/>
              <a:buChar char="•"/>
            </a:pPr>
            <a:r>
              <a:rPr lang="en" altLang="zh-CN" b="1" i="0" u="none" strike="noStrike" dirty="0">
                <a:solidFill>
                  <a:srgbClr val="0D0D0D"/>
                </a:solidFill>
                <a:effectLst/>
                <a:latin typeface="ui-sans-serif"/>
              </a:rPr>
              <a:t>E2 (PQR)</a:t>
            </a:r>
            <a:r>
              <a:rPr lang="en" altLang="zh-CN" b="0" i="0" u="none" strike="noStrike" dirty="0">
                <a:solidFill>
                  <a:srgbClr val="0D0D0D"/>
                </a:solidFill>
                <a:effectLst/>
                <a:latin typeface="ui-sans-serif"/>
              </a:rPr>
              <a:t>: </a:t>
            </a:r>
            <a:r>
              <a:rPr lang="zh-CN" altLang="en-US" b="0" i="0" u="none" strike="noStrike" dirty="0">
                <a:solidFill>
                  <a:srgbClr val="0D0D0D"/>
                </a:solidFill>
                <a:effectLst/>
                <a:latin typeface="ui-sans-serif"/>
              </a:rPr>
              <a:t>出现在较低能量区域，通常与较少数的核子振动有关，尤其是表面核子的集体运动。</a:t>
            </a:r>
          </a:p>
          <a:p>
            <a:pPr algn="l"/>
            <a:r>
              <a:rPr lang="zh-CN" altLang="en-US" b="1" i="0" u="none" strike="noStrike" dirty="0">
                <a:solidFill>
                  <a:srgbClr val="0D0D0D"/>
                </a:solidFill>
                <a:effectLst/>
                <a:latin typeface="ui-sans-serif"/>
              </a:rPr>
              <a:t>侏儒偶极共振 </a:t>
            </a:r>
            <a:r>
              <a:rPr lang="en-US" altLang="zh-CN" b="1" i="0" u="none" strike="noStrike" dirty="0">
                <a:solidFill>
                  <a:srgbClr val="0D0D0D"/>
                </a:solidFill>
                <a:effectLst/>
                <a:latin typeface="ui-sans-serif"/>
              </a:rPr>
              <a:t>(</a:t>
            </a:r>
            <a:r>
              <a:rPr lang="en" altLang="zh-CN" b="1" i="0" u="none" strike="noStrike" dirty="0">
                <a:solidFill>
                  <a:srgbClr val="0D0D0D"/>
                </a:solidFill>
                <a:effectLst/>
                <a:latin typeface="ui-sans-serif"/>
              </a:rPr>
              <a:t>Pygmy Dipole Resonance, PDR)</a:t>
            </a:r>
          </a:p>
          <a:p>
            <a:pPr algn="l">
              <a:buFont typeface="Arial" panose="020B0604020202020204" pitchFamily="34" charset="0"/>
              <a:buChar char="•"/>
            </a:pPr>
            <a:r>
              <a:rPr lang="en" altLang="zh-CN" b="1" i="0" u="none" strike="noStrike" dirty="0">
                <a:solidFill>
                  <a:srgbClr val="0D0D0D"/>
                </a:solidFill>
                <a:effectLst/>
                <a:latin typeface="ui-sans-serif"/>
              </a:rPr>
              <a:t>E1 (PDR)</a:t>
            </a:r>
            <a:r>
              <a:rPr lang="en" altLang="zh-CN" b="0" i="0" u="none" strike="noStrike" dirty="0">
                <a:solidFill>
                  <a:srgbClr val="0D0D0D"/>
                </a:solidFill>
                <a:effectLst/>
                <a:latin typeface="ui-sans-serif"/>
              </a:rPr>
              <a:t>: </a:t>
            </a:r>
            <a:r>
              <a:rPr lang="zh-CN" altLang="en-US" b="0" i="0" u="none" strike="noStrike" dirty="0">
                <a:solidFill>
                  <a:srgbClr val="0D0D0D"/>
                </a:solidFill>
                <a:effectLst/>
                <a:latin typeface="ui-sans-serif"/>
              </a:rPr>
              <a:t>类似于</a:t>
            </a:r>
            <a:r>
              <a:rPr lang="en" altLang="zh-CN" b="0" i="0" u="none" strike="noStrike" dirty="0">
                <a:solidFill>
                  <a:srgbClr val="0D0D0D"/>
                </a:solidFill>
                <a:effectLst/>
                <a:latin typeface="ui-sans-serif"/>
              </a:rPr>
              <a:t>PQR</a:t>
            </a:r>
            <a:r>
              <a:rPr lang="zh-CN" altLang="en" b="0" i="0" u="none" strike="noStrike" dirty="0">
                <a:solidFill>
                  <a:srgbClr val="0D0D0D"/>
                </a:solidFill>
                <a:effectLst/>
                <a:latin typeface="ui-sans-serif"/>
              </a:rPr>
              <a:t>，</a:t>
            </a:r>
            <a:r>
              <a:rPr lang="zh-CN" altLang="en-US" b="0" i="0" u="none" strike="noStrike" dirty="0">
                <a:solidFill>
                  <a:srgbClr val="0D0D0D"/>
                </a:solidFill>
                <a:effectLst/>
                <a:latin typeface="ui-sans-serif"/>
              </a:rPr>
              <a:t>但主要是质子和中子群体之间的振动，能量较低。</a:t>
            </a:r>
          </a:p>
          <a:p>
            <a:pPr algn="l"/>
            <a:r>
              <a:rPr lang="zh-CN" altLang="en-US" b="1" i="0" u="none" strike="noStrike" dirty="0">
                <a:solidFill>
                  <a:srgbClr val="0D0D0D"/>
                </a:solidFill>
                <a:effectLst/>
                <a:latin typeface="ui-sans-serif"/>
              </a:rPr>
              <a:t>其他共振模式</a:t>
            </a:r>
          </a:p>
          <a:p>
            <a:pPr algn="l">
              <a:buFont typeface="Arial" panose="020B0604020202020204" pitchFamily="34" charset="0"/>
              <a:buChar char="•"/>
            </a:pPr>
            <a:r>
              <a:rPr lang="zh-CN" altLang="en-US" b="1" i="0" u="none" strike="noStrike" dirty="0">
                <a:solidFill>
                  <a:srgbClr val="0D0D0D"/>
                </a:solidFill>
                <a:effectLst/>
                <a:latin typeface="ui-sans-serif"/>
              </a:rPr>
              <a:t>剪刀模式 </a:t>
            </a:r>
            <a:r>
              <a:rPr lang="en-US" altLang="zh-CN" b="1" i="0" u="none" strike="noStrike" dirty="0">
                <a:solidFill>
                  <a:srgbClr val="0D0D0D"/>
                </a:solidFill>
                <a:effectLst/>
                <a:latin typeface="ui-sans-serif"/>
              </a:rPr>
              <a:t>(</a:t>
            </a:r>
            <a:r>
              <a:rPr lang="en" altLang="zh-CN" b="1" i="0" u="none" strike="noStrike" dirty="0">
                <a:solidFill>
                  <a:srgbClr val="0D0D0D"/>
                </a:solidFill>
                <a:effectLst/>
                <a:latin typeface="ui-sans-serif"/>
              </a:rPr>
              <a:t>Scissors mode, M1)</a:t>
            </a:r>
            <a:r>
              <a:rPr lang="en" altLang="zh-CN" b="0" i="0" u="none" strike="noStrike" dirty="0">
                <a:solidFill>
                  <a:srgbClr val="0D0D0D"/>
                </a:solidFill>
                <a:effectLst/>
                <a:latin typeface="ui-sans-serif"/>
              </a:rPr>
              <a:t>: </a:t>
            </a:r>
            <a:r>
              <a:rPr lang="zh-CN" altLang="en-US" b="0" i="0" u="none" strike="noStrike" dirty="0">
                <a:solidFill>
                  <a:srgbClr val="0D0D0D"/>
                </a:solidFill>
                <a:effectLst/>
                <a:latin typeface="ui-sans-serif"/>
              </a:rPr>
              <a:t>主要与偶极子的集体激发有关，通常发生在非常低的能量区域。</a:t>
            </a:r>
          </a:p>
          <a:p>
            <a:pPr algn="l">
              <a:buFont typeface="Arial" panose="020B0604020202020204" pitchFamily="34" charset="0"/>
              <a:buChar char="•"/>
            </a:pPr>
            <a:r>
              <a:rPr lang="zh-CN" altLang="en-US" b="1" i="0" u="none" strike="noStrike" dirty="0">
                <a:solidFill>
                  <a:srgbClr val="0D0D0D"/>
                </a:solidFill>
                <a:effectLst/>
                <a:latin typeface="ui-sans-serif"/>
              </a:rPr>
              <a:t>双声子激发 </a:t>
            </a:r>
            <a:r>
              <a:rPr lang="en-US" altLang="zh-CN" b="1" i="0" u="none" strike="noStrike" dirty="0">
                <a:solidFill>
                  <a:srgbClr val="0D0D0D"/>
                </a:solidFill>
                <a:effectLst/>
                <a:latin typeface="ui-sans-serif"/>
              </a:rPr>
              <a:t>(</a:t>
            </a:r>
            <a:r>
              <a:rPr lang="en" altLang="zh-CN" b="1" i="0" u="none" strike="noStrike" dirty="0">
                <a:solidFill>
                  <a:srgbClr val="0D0D0D"/>
                </a:solidFill>
                <a:effectLst/>
                <a:latin typeface="ui-sans-serif"/>
              </a:rPr>
              <a:t>Two-phonon excitation)</a:t>
            </a:r>
            <a:r>
              <a:rPr lang="en" altLang="zh-CN" b="0" i="0" u="none" strike="noStrike" dirty="0">
                <a:solidFill>
                  <a:srgbClr val="0D0D0D"/>
                </a:solidFill>
                <a:effectLst/>
                <a:latin typeface="ui-sans-serif"/>
              </a:rPr>
              <a:t>: </a:t>
            </a:r>
            <a:r>
              <a:rPr lang="zh-CN" altLang="en-US" b="0" i="0" u="none" strike="noStrike" dirty="0">
                <a:solidFill>
                  <a:srgbClr val="0D0D0D"/>
                </a:solidFill>
                <a:effectLst/>
                <a:latin typeface="ui-sans-serif"/>
              </a:rPr>
              <a:t>涉及更复杂的集体振动模式。</a:t>
            </a:r>
          </a:p>
          <a:p>
            <a:pPr algn="l">
              <a:buFont typeface="Arial" panose="020B0604020202020204" pitchFamily="34" charset="0"/>
              <a:buChar char="•"/>
            </a:pPr>
            <a:r>
              <a:rPr lang="zh-CN" altLang="en-US" b="1" i="0" u="none" strike="noStrike" dirty="0">
                <a:solidFill>
                  <a:srgbClr val="0D0D0D"/>
                </a:solidFill>
                <a:effectLst/>
                <a:latin typeface="ui-sans-serif"/>
              </a:rPr>
              <a:t>巨磁偶极共振 </a:t>
            </a:r>
            <a:r>
              <a:rPr lang="en-US" altLang="zh-CN" b="1" i="0" u="none" strike="noStrike" dirty="0">
                <a:solidFill>
                  <a:srgbClr val="0D0D0D"/>
                </a:solidFill>
                <a:effectLst/>
                <a:latin typeface="ui-sans-serif"/>
              </a:rPr>
              <a:t>(</a:t>
            </a:r>
            <a:r>
              <a:rPr lang="en" altLang="zh-CN" b="1" i="0" u="none" strike="noStrike" dirty="0">
                <a:solidFill>
                  <a:srgbClr val="0D0D0D"/>
                </a:solidFill>
                <a:effectLst/>
                <a:latin typeface="ui-sans-serif"/>
              </a:rPr>
              <a:t>Giant M1 Resonance)</a:t>
            </a:r>
            <a:r>
              <a:rPr lang="en" altLang="zh-CN" b="0" i="0" u="none" strike="noStrike" dirty="0">
                <a:solidFill>
                  <a:srgbClr val="0D0D0D"/>
                </a:solidFill>
                <a:effectLst/>
                <a:latin typeface="ui-sans-serif"/>
              </a:rPr>
              <a:t>: </a:t>
            </a:r>
            <a:r>
              <a:rPr lang="zh-CN" altLang="en-US" b="0" i="0" u="none" strike="noStrike" dirty="0">
                <a:solidFill>
                  <a:srgbClr val="0D0D0D"/>
                </a:solidFill>
                <a:effectLst/>
                <a:latin typeface="ui-sans-serif"/>
              </a:rPr>
              <a:t>涉及核内自旋翻转，通常出现在更高能区。</a:t>
            </a:r>
          </a:p>
          <a:p>
            <a:pPr algn="l"/>
            <a:r>
              <a:rPr lang="zh-CN" altLang="en-US" b="1" i="0" u="none" strike="noStrike" dirty="0">
                <a:solidFill>
                  <a:srgbClr val="0D0D0D"/>
                </a:solidFill>
                <a:effectLst/>
                <a:latin typeface="ui-sans-serif"/>
              </a:rPr>
              <a:t>伽马共振的能量分布图</a:t>
            </a:r>
          </a:p>
          <a:p>
            <a:pPr algn="l"/>
            <a:r>
              <a:rPr lang="zh-CN" altLang="en-US" b="0" i="0" u="none" strike="noStrike" dirty="0">
                <a:solidFill>
                  <a:srgbClr val="0D0D0D"/>
                </a:solidFill>
                <a:effectLst/>
                <a:latin typeface="ui-sans-serif"/>
              </a:rPr>
              <a:t>图中展示了各种伽马共振模式随能量变化的分布情况，标示了不同共振模式的能量区域。这些共振模式的激发能量从几</a:t>
            </a:r>
            <a:r>
              <a:rPr lang="en" altLang="zh-CN" b="0" i="0" u="none" strike="noStrike" dirty="0">
                <a:solidFill>
                  <a:srgbClr val="0D0D0D"/>
                </a:solidFill>
                <a:effectLst/>
                <a:latin typeface="ui-sans-serif"/>
              </a:rPr>
              <a:t>MeV</a:t>
            </a:r>
            <a:r>
              <a:rPr lang="zh-CN" altLang="en-US" b="0" i="0" u="none" strike="noStrike" dirty="0">
                <a:solidFill>
                  <a:srgbClr val="0D0D0D"/>
                </a:solidFill>
                <a:effectLst/>
                <a:latin typeface="ui-sans-serif"/>
              </a:rPr>
              <a:t>到几十</a:t>
            </a:r>
            <a:r>
              <a:rPr lang="en" altLang="zh-CN" b="0" i="0" u="none" strike="noStrike" dirty="0">
                <a:solidFill>
                  <a:srgbClr val="0D0D0D"/>
                </a:solidFill>
                <a:effectLst/>
                <a:latin typeface="ui-sans-serif"/>
              </a:rPr>
              <a:t>MeV</a:t>
            </a:r>
            <a:r>
              <a:rPr lang="zh-CN" altLang="en-US" b="0" i="0" u="none" strike="noStrike" dirty="0">
                <a:solidFill>
                  <a:srgbClr val="0D0D0D"/>
                </a:solidFill>
                <a:effectLst/>
                <a:latin typeface="ui-sans-serif"/>
              </a:rPr>
              <a:t>不等，涉及不同的核反应机制。</a:t>
            </a:r>
          </a:p>
          <a:p>
            <a:endParaRPr kumimoji="1" lang="zh-CN" altLang="en-US" dirty="0"/>
          </a:p>
        </p:txBody>
      </p:sp>
      <p:sp>
        <p:nvSpPr>
          <p:cNvPr id="4" name="灯片编号占位符 3"/>
          <p:cNvSpPr>
            <a:spLocks noGrp="1"/>
          </p:cNvSpPr>
          <p:nvPr>
            <p:ph type="sldNum" sz="quarter" idx="5"/>
          </p:nvPr>
        </p:nvSpPr>
        <p:spPr/>
        <p:txBody>
          <a:bodyPr/>
          <a:lstStyle/>
          <a:p>
            <a:fld id="{EFC4580B-125A-164C-9316-72A62D51C26C}" type="slidenum">
              <a:rPr kumimoji="1" lang="zh-CN" altLang="en-US" smtClean="0"/>
              <a:t>10</a:t>
            </a:fld>
            <a:endParaRPr kumimoji="1" lang="zh-CN" altLang="en-US"/>
          </a:p>
        </p:txBody>
      </p:sp>
    </p:spTree>
    <p:extLst>
      <p:ext uri="{BB962C8B-B14F-4D97-AF65-F5344CB8AC3E}">
        <p14:creationId xmlns:p14="http://schemas.microsoft.com/office/powerpoint/2010/main" val="2371559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39B9B2CD-6A0F-4C67-86A5-0E9A25013566}" type="slidenum">
              <a:rPr lang="zh-CN" altLang="en-US" smtClean="0"/>
              <a:t>11</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39B9B2CD-6A0F-4C67-86A5-0E9A25013566}" type="slidenum">
              <a:rPr lang="zh-CN" altLang="en-US" smtClean="0"/>
              <a:t>13</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92487C3-2D29-4E41-B852-9323000B8CBD}" type="slidenum">
              <a:rPr lang="zh-CN" altLang="en-US" smtClean="0"/>
              <a:t>14</a:t>
            </a:fld>
            <a:endParaRPr lang="zh-CN" altLang="en-US"/>
          </a:p>
        </p:txBody>
      </p:sp>
    </p:spTree>
    <p:extLst>
      <p:ext uri="{BB962C8B-B14F-4D97-AF65-F5344CB8AC3E}">
        <p14:creationId xmlns:p14="http://schemas.microsoft.com/office/powerpoint/2010/main" val="37107432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39B9B2CD-6A0F-4C67-86A5-0E9A25013566}" type="slidenum">
              <a:rPr lang="zh-CN" altLang="en-US" smtClean="0"/>
              <a:t>15</a:t>
            </a:fld>
            <a:endParaRPr lang="zh-CN" altLang="en-US"/>
          </a:p>
        </p:txBody>
      </p:sp>
    </p:spTree>
    <p:extLst>
      <p:ext uri="{BB962C8B-B14F-4D97-AF65-F5344CB8AC3E}">
        <p14:creationId xmlns:p14="http://schemas.microsoft.com/office/powerpoint/2010/main" val="33973650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3A2658FD-C19D-5044-96AE-F0AF45F84F29}" type="slidenum">
              <a:rPr kumimoji="1" lang="zh-CN" altLang="en-US" smtClean="0"/>
              <a:t>17</a:t>
            </a:fld>
            <a:endParaRPr kumimoji="1" lang="zh-CN" altLang="en-US"/>
          </a:p>
        </p:txBody>
      </p:sp>
    </p:spTree>
    <p:extLst>
      <p:ext uri="{BB962C8B-B14F-4D97-AF65-F5344CB8AC3E}">
        <p14:creationId xmlns:p14="http://schemas.microsoft.com/office/powerpoint/2010/main" val="42303830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EFC4580B-125A-164C-9316-72A62D51C26C}" type="slidenum">
              <a:rPr kumimoji="1" lang="zh-CN" altLang="en-US" smtClean="0"/>
              <a:t>24</a:t>
            </a:fld>
            <a:endParaRPr kumimoji="1" lang="zh-CN" altLang="en-US"/>
          </a:p>
        </p:txBody>
      </p:sp>
    </p:spTree>
    <p:extLst>
      <p:ext uri="{BB962C8B-B14F-4D97-AF65-F5344CB8AC3E}">
        <p14:creationId xmlns:p14="http://schemas.microsoft.com/office/powerpoint/2010/main" val="36710470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pic>
        <p:nvPicPr>
          <p:cNvPr id="4" name="图片 24" descr="图片1.jpg"/>
          <p:cNvPicPr>
            <a:picLocks noChangeAspect="1"/>
          </p:cNvPicPr>
          <p:nvPr/>
        </p:nvPicPr>
        <p:blipFill>
          <a:blip r:embed="rId2" cstate="print"/>
          <a:srcRect l="8844" t="27509" r="7133" b="22975"/>
          <a:stretch>
            <a:fillRect/>
          </a:stretch>
        </p:blipFill>
        <p:spPr bwMode="auto">
          <a:xfrm>
            <a:off x="143339" y="147255"/>
            <a:ext cx="3048021" cy="541425"/>
          </a:xfrm>
          <a:prstGeom prst="rect">
            <a:avLst/>
          </a:prstGeom>
          <a:noFill/>
          <a:ln w="9525">
            <a:noFill/>
            <a:miter lim="800000"/>
            <a:headEnd/>
            <a:tailEnd/>
          </a:ln>
        </p:spPr>
      </p:pic>
    </p:spTree>
    <p:extLst>
      <p:ext uri="{BB962C8B-B14F-4D97-AF65-F5344CB8AC3E}">
        <p14:creationId xmlns:p14="http://schemas.microsoft.com/office/powerpoint/2010/main" val="14048619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竖排文字">
    <p:spTree>
      <p:nvGrpSpPr>
        <p:cNvPr id="1" name=""/>
        <p:cNvGrpSpPr/>
        <p:nvPr/>
      </p:nvGrpSpPr>
      <p:grpSpPr>
        <a:xfrm>
          <a:off x="0" y="0"/>
          <a:ext cx="0" cy="0"/>
          <a:chOff x="0" y="0"/>
          <a:chExt cx="0" cy="0"/>
        </a:xfrm>
      </p:grpSpPr>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Tree>
    <p:extLst>
      <p:ext uri="{BB962C8B-B14F-4D97-AF65-F5344CB8AC3E}">
        <p14:creationId xmlns:p14="http://schemas.microsoft.com/office/powerpoint/2010/main" val="36797818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垂直排列标题与文本">
    <p:spTree>
      <p:nvGrpSpPr>
        <p:cNvPr id="1" name=""/>
        <p:cNvGrpSpPr/>
        <p:nvPr/>
      </p:nvGrpSpPr>
      <p:grpSpPr>
        <a:xfrm>
          <a:off x="0" y="0"/>
          <a:ext cx="0" cy="0"/>
          <a:chOff x="0" y="0"/>
          <a:chExt cx="0" cy="0"/>
        </a:xfrm>
      </p:grpSpPr>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Tree>
    <p:extLst>
      <p:ext uri="{BB962C8B-B14F-4D97-AF65-F5344CB8AC3E}">
        <p14:creationId xmlns:p14="http://schemas.microsoft.com/office/powerpoint/2010/main" val="112693005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7FC18569-5F16-485E-86D1-2EEE2829E7FA}" type="datetimeFigureOut">
              <a:rPr lang="zh-CN" altLang="en-US" smtClean="0"/>
              <a:t>2026/5/21</a:t>
            </a:fld>
            <a:endParaRPr lang="zh-CN" altLang="en-US"/>
          </a:p>
        </p:txBody>
      </p:sp>
      <p:sp>
        <p:nvSpPr>
          <p:cNvPr id="3" name="Rectangle 5"/>
          <p:cNvSpPr>
            <a:spLocks noGrp="1" noChangeArrowheads="1"/>
          </p:cNvSpPr>
          <p:nvPr>
            <p:ph type="ftr" sz="quarter" idx="11"/>
          </p:nvPr>
        </p:nvSpPr>
        <p:spPr>
          <a:ln/>
        </p:spPr>
        <p:txBody>
          <a:bodyPr/>
          <a:lstStyle>
            <a:lvl1pPr>
              <a:defRPr/>
            </a:lvl1pPr>
          </a:lstStyle>
          <a:p>
            <a:endParaRPr lang="zh-CN" altLang="en-US"/>
          </a:p>
        </p:txBody>
      </p:sp>
      <p:sp>
        <p:nvSpPr>
          <p:cNvPr id="4" name="Rectangle 6"/>
          <p:cNvSpPr>
            <a:spLocks noGrp="1" noChangeArrowheads="1"/>
          </p:cNvSpPr>
          <p:nvPr>
            <p:ph type="sldNum" sz="quarter" idx="12"/>
          </p:nvPr>
        </p:nvSpPr>
        <p:spPr>
          <a:ln/>
        </p:spPr>
        <p:txBody>
          <a:bodyPr/>
          <a:lstStyle>
            <a:lvl1pPr>
              <a:defRPr/>
            </a:lvl1pPr>
          </a:lstStyle>
          <a:p>
            <a:fld id="{1EE6D95C-1908-4D78-96BC-E785010A2994}" type="slidenum">
              <a:rPr lang="zh-CN" altLang="en-US" smtClean="0"/>
              <a:t>‹#›</a:t>
            </a:fld>
            <a:endParaRPr lang="zh-CN" altLang="en-US"/>
          </a:p>
        </p:txBody>
      </p:sp>
    </p:spTree>
    <p:extLst>
      <p:ext uri="{BB962C8B-B14F-4D97-AF65-F5344CB8AC3E}">
        <p14:creationId xmlns:p14="http://schemas.microsoft.com/office/powerpoint/2010/main" val="3508147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F8489CF-8A26-67F8-D3B9-9BABDA84C221}"/>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3286994F-10A6-CD29-FE86-BF4BC68261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BE926C2A-690B-397C-10A6-3F05B76657C5}"/>
              </a:ext>
            </a:extLst>
          </p:cNvPr>
          <p:cNvSpPr>
            <a:spLocks noGrp="1"/>
          </p:cNvSpPr>
          <p:nvPr>
            <p:ph type="dt" sz="half" idx="10"/>
          </p:nvPr>
        </p:nvSpPr>
        <p:spPr/>
        <p:txBody>
          <a:bodyPr/>
          <a:lstStyle/>
          <a:p>
            <a:fld id="{7FC18569-5F16-485E-86D1-2EEE2829E7FA}" type="datetimeFigureOut">
              <a:rPr lang="zh-CN" altLang="en-US" smtClean="0"/>
              <a:t>2026/5/21</a:t>
            </a:fld>
            <a:endParaRPr lang="zh-CN" altLang="en-US"/>
          </a:p>
        </p:txBody>
      </p:sp>
      <p:sp>
        <p:nvSpPr>
          <p:cNvPr id="5" name="页脚占位符 4">
            <a:extLst>
              <a:ext uri="{FF2B5EF4-FFF2-40B4-BE49-F238E27FC236}">
                <a16:creationId xmlns:a16="http://schemas.microsoft.com/office/drawing/2014/main" id="{9AC0578E-EEF2-973C-A3F1-D3326118970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45C0EEF-5771-033C-DD0C-1DCB868BFF14}"/>
              </a:ext>
            </a:extLst>
          </p:cNvPr>
          <p:cNvSpPr>
            <a:spLocks noGrp="1"/>
          </p:cNvSpPr>
          <p:nvPr>
            <p:ph type="sldNum" sz="quarter" idx="12"/>
          </p:nvPr>
        </p:nvSpPr>
        <p:spPr/>
        <p:txBody>
          <a:bodyPr/>
          <a:lstStyle/>
          <a:p>
            <a:fld id="{1EE6D95C-1908-4D78-96BC-E785010A2994}" type="slidenum">
              <a:rPr lang="zh-CN" altLang="en-US" smtClean="0"/>
              <a:t>‹#›</a:t>
            </a:fld>
            <a:endParaRPr lang="zh-CN" altLang="en-US"/>
          </a:p>
        </p:txBody>
      </p:sp>
    </p:spTree>
    <p:extLst>
      <p:ext uri="{BB962C8B-B14F-4D97-AF65-F5344CB8AC3E}">
        <p14:creationId xmlns:p14="http://schemas.microsoft.com/office/powerpoint/2010/main" val="293202342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id="{791D15BD-8559-44F6-98E7-F806A709786E}"/>
              </a:ext>
            </a:extLst>
          </p:cNvPr>
          <p:cNvSpPr>
            <a:spLocks noGrp="1"/>
          </p:cNvSpPr>
          <p:nvPr>
            <p:ph type="dt" sz="half" idx="10"/>
          </p:nvPr>
        </p:nvSpPr>
        <p:spPr/>
        <p:txBody>
          <a:bodyPr/>
          <a:lstStyle/>
          <a:p>
            <a:endParaRPr lang="zh-CN" altLang="en-US"/>
          </a:p>
        </p:txBody>
      </p:sp>
      <p:sp>
        <p:nvSpPr>
          <p:cNvPr id="4" name="灯片编号占位符 3">
            <a:extLst>
              <a:ext uri="{FF2B5EF4-FFF2-40B4-BE49-F238E27FC236}">
                <a16:creationId xmlns:a16="http://schemas.microsoft.com/office/drawing/2014/main" id="{39C416B5-22DC-4435-AD14-642A1386AE30}"/>
              </a:ext>
            </a:extLst>
          </p:cNvPr>
          <p:cNvSpPr>
            <a:spLocks noGrp="1"/>
          </p:cNvSpPr>
          <p:nvPr>
            <p:ph type="sldNum" sz="quarter" idx="11"/>
          </p:nvPr>
        </p:nvSpPr>
        <p:spPr/>
        <p:txBody>
          <a:bodyPr/>
          <a:lstStyle/>
          <a:p>
            <a:fld id="{40321020-7931-4610-B95E-80A53469F597}" type="slidenum">
              <a:rPr lang="zh-CN" altLang="en-US" smtClean="0"/>
              <a:pPr/>
              <a:t>‹#›</a:t>
            </a:fld>
            <a:endParaRPr lang="zh-CN" altLang="en-US" dirty="0"/>
          </a:p>
        </p:txBody>
      </p:sp>
      <p:pic>
        <p:nvPicPr>
          <p:cNvPr id="6" name="图片 5">
            <a:extLst>
              <a:ext uri="{FF2B5EF4-FFF2-40B4-BE49-F238E27FC236}">
                <a16:creationId xmlns:a16="http://schemas.microsoft.com/office/drawing/2014/main" id="{19F7423B-C516-4916-9E28-C8F9D6F24A3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9704499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071549"/>
            <a:ext cx="10972800" cy="5054617"/>
          </a:xfrm>
        </p:spPr>
        <p:txBody>
          <a:bodyPr/>
          <a:lstStyle>
            <a:lvl1pPr>
              <a:defRPr sz="2200" b="1" baseline="0">
                <a:latin typeface="+mn-lt"/>
              </a:defRPr>
            </a:lvl1pPr>
            <a:lvl2pPr>
              <a:defRPr sz="2200" b="0">
                <a:latin typeface="+mn-lt"/>
              </a:defRPr>
            </a:lvl2pPr>
            <a:lvl3pPr>
              <a:defRPr sz="2000">
                <a:latin typeface="+mn-lt"/>
              </a:defRPr>
            </a:lvl3pPr>
            <a:lvl4pPr>
              <a:defRPr sz="2000">
                <a:latin typeface="+mn-lt"/>
              </a:defRPr>
            </a:lvl4pPr>
            <a:lvl5pPr>
              <a:defRPr sz="1800">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zh-CN" altLang="en-US" dirty="0"/>
          </a:p>
        </p:txBody>
      </p:sp>
      <p:sp>
        <p:nvSpPr>
          <p:cNvPr id="4" name="Rectangle 2"/>
          <p:cNvSpPr>
            <a:spLocks noGrp="1" noChangeArrowheads="1"/>
          </p:cNvSpPr>
          <p:nvPr>
            <p:ph type="title"/>
          </p:nvPr>
        </p:nvSpPr>
        <p:spPr bwMode="auto">
          <a:xfrm>
            <a:off x="571501" y="500044"/>
            <a:ext cx="11049039" cy="4806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a:t>单击此处编辑母版标题样式</a:t>
            </a:r>
            <a:endParaRPr lang="zh-CN" altLang="en-US" dirty="0"/>
          </a:p>
        </p:txBody>
      </p:sp>
    </p:spTree>
    <p:extLst>
      <p:ext uri="{BB962C8B-B14F-4D97-AF65-F5344CB8AC3E}">
        <p14:creationId xmlns:p14="http://schemas.microsoft.com/office/powerpoint/2010/main" val="86317491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7">
            <a:extLst>
              <a:ext uri="{FF2B5EF4-FFF2-40B4-BE49-F238E27FC236}">
                <a16:creationId xmlns:a16="http://schemas.microsoft.com/office/drawing/2014/main" id="{20A72D8C-75B2-C69D-DBA7-8EEF5B70FE06}"/>
              </a:ext>
            </a:extLst>
          </p:cNvPr>
          <p:cNvSpPr>
            <a:spLocks noGrp="1" noChangeArrowheads="1"/>
          </p:cNvSpPr>
          <p:nvPr>
            <p:ph type="ftr" sz="quarter" idx="10"/>
          </p:nvPr>
        </p:nvSpPr>
        <p:spPr>
          <a:ln/>
        </p:spPr>
        <p:txBody>
          <a:bodyPr/>
          <a:lstStyle>
            <a:lvl1pPr>
              <a:defRPr/>
            </a:lvl1pPr>
          </a:lstStyle>
          <a:p>
            <a:pPr>
              <a:defRPr/>
            </a:pPr>
            <a:r>
              <a:rPr lang="de-DE"/>
              <a:t> „From nucleon structure to nuclear structure …“ KITCP/ITP-CAS  June 5 – August, 2012</a:t>
            </a:r>
            <a:r>
              <a:rPr lang="en-US"/>
              <a:t> </a:t>
            </a:r>
          </a:p>
        </p:txBody>
      </p:sp>
      <p:sp>
        <p:nvSpPr>
          <p:cNvPr id="5" name="Rectangle 18">
            <a:extLst>
              <a:ext uri="{FF2B5EF4-FFF2-40B4-BE49-F238E27FC236}">
                <a16:creationId xmlns:a16="http://schemas.microsoft.com/office/drawing/2014/main" id="{EECB84E4-10A3-423B-8F10-9C356C978A39}"/>
              </a:ext>
            </a:extLst>
          </p:cNvPr>
          <p:cNvSpPr>
            <a:spLocks noGrp="1" noChangeArrowheads="1"/>
          </p:cNvSpPr>
          <p:nvPr>
            <p:ph type="dt" sz="half" idx="11"/>
          </p:nvPr>
        </p:nvSpPr>
        <p:spPr>
          <a:ln/>
        </p:spPr>
        <p:txBody>
          <a:bodyPr/>
          <a:lstStyle>
            <a:lvl1pPr>
              <a:defRPr/>
            </a:lvl1pPr>
          </a:lstStyle>
          <a:p>
            <a:pPr>
              <a:defRPr/>
            </a:pPr>
            <a:fld id="{C3B55865-B4C4-F24C-8969-6BBB4D6E9007}" type="datetime10">
              <a:rPr lang="en-GB"/>
              <a:pPr>
                <a:defRPr/>
              </a:pPr>
              <a:t>12:52</a:t>
            </a:fld>
            <a:endParaRPr lang="de-DE"/>
          </a:p>
        </p:txBody>
      </p:sp>
      <p:sp>
        <p:nvSpPr>
          <p:cNvPr id="6" name="Rectangle 19">
            <a:extLst>
              <a:ext uri="{FF2B5EF4-FFF2-40B4-BE49-F238E27FC236}">
                <a16:creationId xmlns:a16="http://schemas.microsoft.com/office/drawing/2014/main" id="{3EB1B358-B44A-FE14-ED4C-C855BFDD7081}"/>
              </a:ext>
            </a:extLst>
          </p:cNvPr>
          <p:cNvSpPr>
            <a:spLocks noGrp="1" noChangeArrowheads="1"/>
          </p:cNvSpPr>
          <p:nvPr>
            <p:ph type="sldNum" sz="quarter" idx="12"/>
          </p:nvPr>
        </p:nvSpPr>
        <p:spPr>
          <a:ln/>
        </p:spPr>
        <p:txBody>
          <a:bodyPr/>
          <a:lstStyle>
            <a:lvl1pPr>
              <a:defRPr/>
            </a:lvl1pPr>
          </a:lstStyle>
          <a:p>
            <a:fld id="{A719E58A-8865-5947-BBBE-E4C07620173D}" type="slidenum">
              <a:rPr lang="de-DE" altLang="zh-CN"/>
              <a:pPr/>
              <a:t>‹#›</a:t>
            </a:fld>
            <a:r>
              <a:rPr lang="de-DE" altLang="zh-CN"/>
              <a:t>/50</a:t>
            </a:r>
          </a:p>
        </p:txBody>
      </p:sp>
    </p:spTree>
    <p:extLst>
      <p:ext uri="{BB962C8B-B14F-4D97-AF65-F5344CB8AC3E}">
        <p14:creationId xmlns:p14="http://schemas.microsoft.com/office/powerpoint/2010/main" val="291868225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071547"/>
            <a:ext cx="10972800" cy="5054617"/>
          </a:xfrm>
        </p:spPr>
        <p:txBody>
          <a:bodyPr/>
          <a:lstStyle>
            <a:lvl1pPr>
              <a:defRPr sz="2200" b="1" baseline="0">
                <a:latin typeface="+mn-lt"/>
              </a:defRPr>
            </a:lvl1pPr>
            <a:lvl2pPr>
              <a:defRPr sz="2200" b="0">
                <a:latin typeface="+mn-lt"/>
              </a:defRPr>
            </a:lvl2pPr>
            <a:lvl3pPr>
              <a:defRPr sz="2000">
                <a:latin typeface="+mn-lt"/>
              </a:defRPr>
            </a:lvl3pPr>
            <a:lvl4pPr>
              <a:defRPr sz="2000">
                <a:latin typeface="+mn-lt"/>
              </a:defRPr>
            </a:lvl4pPr>
            <a:lvl5pPr>
              <a:defRPr sz="1800">
                <a:latin typeface="+mn-lt"/>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zh-CN" altLang="en-US" dirty="0"/>
          </a:p>
        </p:txBody>
      </p:sp>
    </p:spTree>
    <p:extLst>
      <p:ext uri="{BB962C8B-B14F-4D97-AF65-F5344CB8AC3E}">
        <p14:creationId xmlns:p14="http://schemas.microsoft.com/office/powerpoint/2010/main" val="3279259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节标题">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258817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两栏内容">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Tree>
    <p:extLst>
      <p:ext uri="{BB962C8B-B14F-4D97-AF65-F5344CB8AC3E}">
        <p14:creationId xmlns:p14="http://schemas.microsoft.com/office/powerpoint/2010/main" val="286315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较">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Tree>
    <p:extLst>
      <p:ext uri="{BB962C8B-B14F-4D97-AF65-F5344CB8AC3E}">
        <p14:creationId xmlns:p14="http://schemas.microsoft.com/office/powerpoint/2010/main" val="17072757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1395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503767" y="6392863"/>
            <a:ext cx="431800" cy="107950"/>
          </a:xfrm>
          <a:solidFill>
            <a:schemeClr val="accent1"/>
          </a:solidFill>
        </p:spPr>
        <p:txBody>
          <a:bodyPr lIns="0" tIns="0" rIns="0" bIns="0" anchor="ctr" anchorCtr="1"/>
          <a:lstStyle>
            <a:lvl1pPr algn="l">
              <a:defRPr sz="900" b="1" smtClean="0">
                <a:solidFill>
                  <a:srgbClr val="002060"/>
                </a:solidFill>
              </a:defRPr>
            </a:lvl1pPr>
          </a:lstStyle>
          <a:p>
            <a:fld id="{1EE6D95C-1908-4D78-96BC-E785010A2994}" type="slidenum">
              <a:rPr lang="zh-CN" altLang="en-US" smtClean="0"/>
              <a:t>‹#›</a:t>
            </a:fld>
            <a:endParaRPr lang="zh-CN" altLang="en-US"/>
          </a:p>
        </p:txBody>
      </p:sp>
    </p:spTree>
    <p:extLst>
      <p:ext uri="{BB962C8B-B14F-4D97-AF65-F5344CB8AC3E}">
        <p14:creationId xmlns:p14="http://schemas.microsoft.com/office/powerpoint/2010/main" val="1732381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与标题">
    <p:spTree>
      <p:nvGrpSpPr>
        <p:cNvPr id="1" name=""/>
        <p:cNvGrpSpPr/>
        <p:nvPr/>
      </p:nvGrpSpPr>
      <p:grpSpPr>
        <a:xfrm>
          <a:off x="0" y="0"/>
          <a:ext cx="0" cy="0"/>
          <a:chOff x="0" y="0"/>
          <a:chExt cx="0" cy="0"/>
        </a:xfrm>
      </p:grpSpPr>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3263291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图片与标题">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33001327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1499" y="500042"/>
            <a:ext cx="11049039" cy="64294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dirty="0"/>
              <a:t>单击此处编辑母版标题样式</a:t>
            </a:r>
          </a:p>
        </p:txBody>
      </p:sp>
      <p:sp>
        <p:nvSpPr>
          <p:cNvPr id="1027" name="Rectangle 3"/>
          <p:cNvSpPr>
            <a:spLocks noGrp="1" noChangeArrowheads="1"/>
          </p:cNvSpPr>
          <p:nvPr>
            <p:ph type="body" idx="1"/>
          </p:nvPr>
        </p:nvSpPr>
        <p:spPr bwMode="auto">
          <a:xfrm>
            <a:off x="609600" y="1214423"/>
            <a:ext cx="10972800" cy="49117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Arial" pitchFamily="34" charset="0"/>
              </a:defRPr>
            </a:lvl1pPr>
          </a:lstStyle>
          <a:p>
            <a:fld id="{7FC18569-5F16-485E-86D1-2EEE2829E7FA}" type="datetimeFigureOut">
              <a:rPr lang="zh-CN" altLang="en-US" smtClean="0"/>
              <a:t>2026/5/21</a:t>
            </a:fld>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pitchFamily="34" charset="0"/>
              </a:defRPr>
            </a:lvl1pPr>
          </a:lstStyle>
          <a:p>
            <a:fld id="{1EE6D95C-1908-4D78-96BC-E785010A2994}" type="slidenum">
              <a:rPr lang="zh-CN" altLang="en-US" smtClean="0"/>
              <a:t>‹#›</a:t>
            </a:fld>
            <a:endParaRPr lang="zh-CN" altLang="en-US"/>
          </a:p>
        </p:txBody>
      </p:sp>
      <p:pic>
        <p:nvPicPr>
          <p:cNvPr id="1031" name="Picture 8" descr="C:\Documents and Settings\Administrator\桌面\LOGO\CNDC-Logo(En).png"/>
          <p:cNvPicPr>
            <a:picLocks noChangeAspect="1" noChangeArrowheads="1"/>
          </p:cNvPicPr>
          <p:nvPr/>
        </p:nvPicPr>
        <p:blipFill>
          <a:blip r:embed="rId18" cstate="print"/>
          <a:srcRect/>
          <a:stretch>
            <a:fillRect/>
          </a:stretch>
        </p:blipFill>
        <p:spPr bwMode="auto">
          <a:xfrm>
            <a:off x="10957984" y="6215064"/>
            <a:ext cx="853016" cy="365125"/>
          </a:xfrm>
          <a:prstGeom prst="rect">
            <a:avLst/>
          </a:prstGeom>
          <a:noFill/>
          <a:ln w="9525">
            <a:noFill/>
            <a:miter lim="800000"/>
            <a:headEnd/>
            <a:tailEnd/>
          </a:ln>
        </p:spPr>
      </p:pic>
      <p:sp>
        <p:nvSpPr>
          <p:cNvPr id="1033" name="Rectangle 9" descr="深色横线"/>
          <p:cNvSpPr>
            <a:spLocks noChangeArrowheads="1"/>
          </p:cNvSpPr>
          <p:nvPr/>
        </p:nvSpPr>
        <p:spPr bwMode="auto">
          <a:xfrm>
            <a:off x="476251" y="6357938"/>
            <a:ext cx="10477500" cy="188912"/>
          </a:xfrm>
          <a:prstGeom prst="rect">
            <a:avLst/>
          </a:prstGeom>
          <a:pattFill prst="dkHorz">
            <a:fgClr>
              <a:srgbClr val="00008E"/>
            </a:fgClr>
            <a:bgClr>
              <a:schemeClr val="bg1"/>
            </a:bgClr>
          </a:pattFill>
          <a:ln w="9525">
            <a:noFill/>
            <a:miter lim="800000"/>
            <a:headEnd/>
            <a:tailEnd/>
          </a:ln>
          <a:effectLst/>
        </p:spPr>
        <p:txBody>
          <a:bodyPr wrap="none" anchor="ctr"/>
          <a:lstStyle/>
          <a:p>
            <a:pPr>
              <a:defRPr/>
            </a:pPr>
            <a:endParaRPr lang="zh-CN" altLang="en-US" sz="1800"/>
          </a:p>
        </p:txBody>
      </p:sp>
      <p:sp>
        <p:nvSpPr>
          <p:cNvPr id="1034" name="Text Box 10"/>
          <p:cNvSpPr txBox="1">
            <a:spLocks noChangeArrowheads="1"/>
          </p:cNvSpPr>
          <p:nvPr/>
        </p:nvSpPr>
        <p:spPr bwMode="auto">
          <a:xfrm>
            <a:off x="1354941" y="134111"/>
            <a:ext cx="10407649" cy="235962"/>
          </a:xfrm>
          <a:prstGeom prst="rect">
            <a:avLst/>
          </a:prstGeom>
          <a:noFill/>
          <a:ln w="9525">
            <a:noFill/>
            <a:miter lim="800000"/>
            <a:headEnd/>
            <a:tailEnd/>
          </a:ln>
          <a:effectLst/>
        </p:spPr>
        <p:txBody>
          <a:bodyPr>
            <a:spAutoFit/>
          </a:bodyPr>
          <a:lstStyle/>
          <a:p>
            <a:pPr algn="r">
              <a:lnSpc>
                <a:spcPts val="1100"/>
              </a:lnSpc>
              <a:defRPr/>
            </a:pPr>
            <a:r>
              <a:rPr lang="en-US" altLang="zh-CN" sz="1200" b="1" dirty="0">
                <a:latin typeface="黑体" panose="02010609060101010101" pitchFamily="49" charset="-122"/>
                <a:ea typeface="黑体" panose="02010609060101010101" pitchFamily="49" charset="-122"/>
              </a:rPr>
              <a:t>The 10th Workshop on Nuclear Level Density and Gamma Strength</a:t>
            </a:r>
            <a:endParaRPr lang="en-US" altLang="zh-CN" sz="1200" b="1" dirty="0">
              <a:solidFill>
                <a:schemeClr val="tx2"/>
              </a:solidFill>
              <a:latin typeface="黑体" panose="02010609060101010101" pitchFamily="49" charset="-122"/>
              <a:ea typeface="黑体" panose="02010609060101010101" pitchFamily="49" charset="-122"/>
            </a:endParaRPr>
          </a:p>
        </p:txBody>
      </p:sp>
      <p:cxnSp>
        <p:nvCxnSpPr>
          <p:cNvPr id="2" name="直接连接符 11"/>
          <p:cNvCxnSpPr>
            <a:cxnSpLocks noChangeShapeType="1"/>
          </p:cNvCxnSpPr>
          <p:nvPr/>
        </p:nvCxnSpPr>
        <p:spPr bwMode="auto">
          <a:xfrm>
            <a:off x="476251" y="427039"/>
            <a:ext cx="11239500" cy="1587"/>
          </a:xfrm>
          <a:prstGeom prst="line">
            <a:avLst/>
          </a:prstGeom>
          <a:noFill/>
          <a:ln w="25400" algn="ctr">
            <a:solidFill>
              <a:schemeClr val="accent2"/>
            </a:solidFill>
            <a:round/>
            <a:headEnd/>
            <a:tailEnd/>
          </a:ln>
        </p:spPr>
      </p:cxnSp>
      <p:sp>
        <p:nvSpPr>
          <p:cNvPr id="11" name="Rectangle 6"/>
          <p:cNvSpPr txBox="1">
            <a:spLocks noChangeArrowheads="1"/>
          </p:cNvSpPr>
          <p:nvPr/>
        </p:nvSpPr>
        <p:spPr>
          <a:xfrm>
            <a:off x="476251" y="6357938"/>
            <a:ext cx="431800" cy="182562"/>
          </a:xfrm>
          <a:prstGeom prst="rect">
            <a:avLst/>
          </a:prstGeom>
          <a:solidFill>
            <a:srgbClr val="002060"/>
          </a:solidFill>
        </p:spPr>
        <p:txBody>
          <a:bodyPr lIns="0" tIns="0" rIns="0" bIns="0" anchor="ctr" anchorCtr="1"/>
          <a:lstStyle>
            <a:lvl1pPr algn="l">
              <a:defRPr sz="900" b="1">
                <a:solidFill>
                  <a:srgbClr val="002060"/>
                </a:solidFill>
              </a:defRPr>
            </a:lvl1pPr>
          </a:lstStyle>
          <a:p>
            <a:pPr>
              <a:defRPr/>
            </a:pPr>
            <a:fld id="{D429F408-A1FA-46A8-BAB3-A1778DFB2B41}" type="slidenum">
              <a:rPr lang="en-US" altLang="zh-CN" sz="900" smtClean="0">
                <a:solidFill>
                  <a:schemeClr val="bg1"/>
                </a:solidFill>
              </a:rPr>
              <a:pPr>
                <a:defRPr/>
              </a:pPr>
              <a:t>‹#›</a:t>
            </a:fld>
            <a:endParaRPr lang="en-US" altLang="zh-CN" sz="900" dirty="0">
              <a:solidFill>
                <a:schemeClr val="bg1"/>
              </a:solidFill>
            </a:endParaRPr>
          </a:p>
        </p:txBody>
      </p:sp>
      <p:pic>
        <p:nvPicPr>
          <p:cNvPr id="3" name="图片 24" descr="图片1.jpg">
            <a:extLst>
              <a:ext uri="{FF2B5EF4-FFF2-40B4-BE49-F238E27FC236}">
                <a16:creationId xmlns:a16="http://schemas.microsoft.com/office/drawing/2014/main" id="{8FA62039-C6F8-ADAA-85C9-E00D53BF3199}"/>
              </a:ext>
            </a:extLst>
          </p:cNvPr>
          <p:cNvPicPr>
            <a:picLocks noChangeAspect="1"/>
          </p:cNvPicPr>
          <p:nvPr userDrawn="1"/>
        </p:nvPicPr>
        <p:blipFill>
          <a:blip r:embed="rId19" cstate="print"/>
          <a:srcRect l="8844" t="27509" r="7133" b="22975"/>
          <a:stretch>
            <a:fillRect/>
          </a:stretch>
        </p:blipFill>
        <p:spPr bwMode="auto">
          <a:xfrm>
            <a:off x="342947" y="40437"/>
            <a:ext cx="2602843" cy="541425"/>
          </a:xfrm>
          <a:prstGeom prst="rect">
            <a:avLst/>
          </a:prstGeom>
          <a:noFill/>
          <a:ln w="9525">
            <a:noFill/>
            <a:miter lim="800000"/>
            <a:headEnd/>
            <a:tailEnd/>
          </a:ln>
        </p:spPr>
      </p:pic>
    </p:spTree>
    <p:extLst>
      <p:ext uri="{BB962C8B-B14F-4D97-AF65-F5344CB8AC3E}">
        <p14:creationId xmlns:p14="http://schemas.microsoft.com/office/powerpoint/2010/main" val="1835910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5" r:id="rId14"/>
    <p:sldLayoutId id="2147483676" r:id="rId15"/>
    <p:sldLayoutId id="2147483677" r:id="rId16"/>
  </p:sldLayoutIdLst>
  <p:txStyles>
    <p:titleStyle>
      <a:lvl1pPr algn="ctr" rtl="0" eaLnBrk="1" fontAlgn="base" hangingPunct="1">
        <a:spcBef>
          <a:spcPct val="0"/>
        </a:spcBef>
        <a:spcAft>
          <a:spcPct val="0"/>
        </a:spcAft>
        <a:defRPr sz="2400" b="1">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ea typeface="宋体" pitchFamily="2" charset="-122"/>
        </a:defRPr>
      </a:lvl2pPr>
      <a:lvl3pPr algn="ctr" rtl="0" eaLnBrk="1" fontAlgn="base" hangingPunct="1">
        <a:spcBef>
          <a:spcPct val="0"/>
        </a:spcBef>
        <a:spcAft>
          <a:spcPct val="0"/>
        </a:spcAft>
        <a:defRPr sz="4400">
          <a:solidFill>
            <a:schemeClr val="tx2"/>
          </a:solidFill>
          <a:latin typeface="Arial" pitchFamily="34" charset="0"/>
          <a:ea typeface="宋体" pitchFamily="2" charset="-122"/>
        </a:defRPr>
      </a:lvl3pPr>
      <a:lvl4pPr algn="ctr" rtl="0" eaLnBrk="1" fontAlgn="base" hangingPunct="1">
        <a:spcBef>
          <a:spcPct val="0"/>
        </a:spcBef>
        <a:spcAft>
          <a:spcPct val="0"/>
        </a:spcAft>
        <a:defRPr sz="4400">
          <a:solidFill>
            <a:schemeClr val="tx2"/>
          </a:solidFill>
          <a:latin typeface="Arial" pitchFamily="34" charset="0"/>
          <a:ea typeface="宋体" pitchFamily="2" charset="-122"/>
        </a:defRPr>
      </a:lvl4pPr>
      <a:lvl5pPr algn="ctr" rtl="0" eaLnBrk="1" fontAlgn="base" hangingPunct="1">
        <a:spcBef>
          <a:spcPct val="0"/>
        </a:spcBef>
        <a:spcAft>
          <a:spcPct val="0"/>
        </a:spcAft>
        <a:defRPr sz="4400">
          <a:solidFill>
            <a:schemeClr val="tx2"/>
          </a:solidFill>
          <a:latin typeface="Arial" pitchFamily="34" charset="0"/>
          <a:ea typeface="宋体" pitchFamily="2" charset="-122"/>
        </a:defRPr>
      </a:lvl5pPr>
      <a:lvl6pPr marL="457200" algn="ctr" rtl="0" eaLnBrk="1" fontAlgn="base" hangingPunct="1">
        <a:spcBef>
          <a:spcPct val="0"/>
        </a:spcBef>
        <a:spcAft>
          <a:spcPct val="0"/>
        </a:spcAft>
        <a:defRPr sz="4400">
          <a:solidFill>
            <a:schemeClr val="tx2"/>
          </a:solidFill>
          <a:latin typeface="Arial"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1" fontAlgn="base" hangingPunct="1">
        <a:spcBef>
          <a:spcPct val="20000"/>
        </a:spcBef>
        <a:spcAft>
          <a:spcPct val="0"/>
        </a:spcAft>
        <a:buChar char="•"/>
        <a:defRPr sz="22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200">
          <a:solidFill>
            <a:schemeClr val="tx1"/>
          </a:solidFill>
          <a:latin typeface="+mn-lt"/>
          <a:ea typeface="+mn-ea"/>
        </a:defRPr>
      </a:lvl2pPr>
      <a:lvl3pPr marL="1143000" indent="-228600" algn="l" rtl="0" eaLnBrk="1" fontAlgn="base" hangingPunct="1">
        <a:spcBef>
          <a:spcPct val="20000"/>
        </a:spcBef>
        <a:spcAft>
          <a:spcPct val="0"/>
        </a:spcAft>
        <a:buChar char="•"/>
        <a:defRPr sz="20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18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em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34.emf"/><Relationship Id="rId5" Type="http://schemas.openxmlformats.org/officeDocument/2006/relationships/image" Target="../media/image33.gif"/><Relationship Id="rId4" Type="http://schemas.openxmlformats.org/officeDocument/2006/relationships/image" Target="../media/image32.gif"/></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2.xml.rels><?xml version="1.0" encoding="UTF-8" standalone="yes"?>
<Relationships xmlns="http://schemas.openxmlformats.org/package/2006/relationships"><Relationship Id="rId8" Type="http://schemas.openxmlformats.org/officeDocument/2006/relationships/image" Target="../media/image46.emf"/><Relationship Id="rId3" Type="http://schemas.openxmlformats.org/officeDocument/2006/relationships/image" Target="../media/image41.emf"/><Relationship Id="rId7" Type="http://schemas.openxmlformats.org/officeDocument/2006/relationships/image" Target="../media/image45.emf"/><Relationship Id="rId2" Type="http://schemas.openxmlformats.org/officeDocument/2006/relationships/image" Target="../media/image40.emf"/><Relationship Id="rId1" Type="http://schemas.openxmlformats.org/officeDocument/2006/relationships/slideLayout" Target="../slideLayouts/slideLayout6.xml"/><Relationship Id="rId6" Type="http://schemas.openxmlformats.org/officeDocument/2006/relationships/image" Target="../media/image44.emf"/><Relationship Id="rId5" Type="http://schemas.openxmlformats.org/officeDocument/2006/relationships/image" Target="../media/image43.emf"/><Relationship Id="rId4" Type="http://schemas.openxmlformats.org/officeDocument/2006/relationships/image" Target="../media/image42.emf"/><Relationship Id="rId9" Type="http://schemas.openxmlformats.org/officeDocument/2006/relationships/image" Target="../media/image47.png"/></Relationships>
</file>

<file path=ppt/slides/_rels/slide13.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emf"/><Relationship Id="rId7" Type="http://schemas.openxmlformats.org/officeDocument/2006/relationships/image" Target="../media/image52.png"/><Relationship Id="rId2" Type="http://schemas.openxmlformats.org/officeDocument/2006/relationships/notesSlide" Target="../notesSlides/notesSlide4.xml"/><Relationship Id="rId1" Type="http://schemas.openxmlformats.org/officeDocument/2006/relationships/slideLayout" Target="../slideLayouts/slideLayout15.xml"/><Relationship Id="rId6" Type="http://schemas.openxmlformats.org/officeDocument/2006/relationships/image" Target="../media/image51.emf"/><Relationship Id="rId5" Type="http://schemas.openxmlformats.org/officeDocument/2006/relationships/image" Target="../media/image50.png"/><Relationship Id="rId4" Type="http://schemas.openxmlformats.org/officeDocument/2006/relationships/image" Target="../media/image49.png"/><Relationship Id="rId9" Type="http://schemas.openxmlformats.org/officeDocument/2006/relationships/image" Target="../media/image54.png"/></Relationships>
</file>

<file path=ppt/slides/_rels/slide14.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7.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56.png"/><Relationship Id="rId5" Type="http://schemas.openxmlformats.org/officeDocument/2006/relationships/hyperlink" Target="https://www.sciencedirect.com/journal/atomic-data-and-nuclear-data-tables/vol/168/suppl/C" TargetMode="External"/><Relationship Id="rId4" Type="http://schemas.openxmlformats.org/officeDocument/2006/relationships/hyperlink" Target="https://www.sciencedirect.com/journal/atomic-data-and-nuclear-data-tables" TargetMode="External"/></Relationships>
</file>

<file path=ppt/slides/_rels/slide15.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slideLayout" Target="../slideLayouts/slideLayout13.xml"/><Relationship Id="rId7" Type="http://schemas.openxmlformats.org/officeDocument/2006/relationships/image" Target="../media/image60.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notesSlide" Target="../notesSlides/notesSlid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64.png"/><Relationship Id="rId5" Type="http://schemas.openxmlformats.org/officeDocument/2006/relationships/image" Target="../media/image66.png"/><Relationship Id="rId4" Type="http://schemas.openxmlformats.org/officeDocument/2006/relationships/image" Target="../media/image63.jpeg"/></Relationships>
</file>

<file path=ppt/slides/_rels/slide18.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70.pn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19.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jpeg"/><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6.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80.png"/><Relationship Id="rId7" Type="http://schemas.openxmlformats.org/officeDocument/2006/relationships/image" Target="../media/image82.png"/><Relationship Id="rId2" Type="http://schemas.openxmlformats.org/officeDocument/2006/relationships/image" Target="../media/image79.emf"/><Relationship Id="rId1" Type="http://schemas.openxmlformats.org/officeDocument/2006/relationships/slideLayout" Target="../slideLayouts/slideLayout7.xml"/><Relationship Id="rId6" Type="http://schemas.openxmlformats.org/officeDocument/2006/relationships/image" Target="../media/image81.emf"/><Relationship Id="rId5" Type="http://schemas.openxmlformats.org/officeDocument/2006/relationships/image" Target="../media/image33.gif"/><Relationship Id="rId4" Type="http://schemas.openxmlformats.org/officeDocument/2006/relationships/image" Target="../media/image32.gif"/></Relationships>
</file>

<file path=ppt/slides/_rels/slide24.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84.jpeg"/></Relationships>
</file>

<file path=ppt/slides/_rels/slide25.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6.xml"/><Relationship Id="rId5" Type="http://schemas.openxmlformats.org/officeDocument/2006/relationships/image" Target="../media/image88.png"/><Relationship Id="rId4" Type="http://schemas.openxmlformats.org/officeDocument/2006/relationships/image" Target="../media/image87.emf"/></Relationships>
</file>

<file path=ppt/slides/_rels/slide2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7.xml"/><Relationship Id="rId4" Type="http://schemas.openxmlformats.org/officeDocument/2006/relationships/image" Target="../media/image91.png"/></Relationships>
</file>

<file path=ppt/slides/_rels/slide2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15.xml"/><Relationship Id="rId5" Type="http://schemas.openxmlformats.org/officeDocument/2006/relationships/image" Target="../media/image17.wmf"/><Relationship Id="rId4" Type="http://schemas.openxmlformats.org/officeDocument/2006/relationships/image" Target="../media/image16.emf"/></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6.xml"/><Relationship Id="rId6" Type="http://schemas.openxmlformats.org/officeDocument/2006/relationships/image" Target="../media/image22.png"/><Relationship Id="rId5" Type="http://schemas.openxmlformats.org/officeDocument/2006/relationships/image" Target="../media/image21.emf"/><Relationship Id="rId4" Type="http://schemas.openxmlformats.org/officeDocument/2006/relationships/image" Target="../media/image20.emf"/></Relationships>
</file>

<file path=ppt/slides/_rels/slide8.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emf"/><Relationship Id="rId1" Type="http://schemas.openxmlformats.org/officeDocument/2006/relationships/slideLayout" Target="../slideLayouts/slideLayout16.xml"/><Relationship Id="rId6" Type="http://schemas.openxmlformats.org/officeDocument/2006/relationships/image" Target="../media/image27.png"/><Relationship Id="rId5" Type="http://schemas.openxmlformats.org/officeDocument/2006/relationships/image" Target="../media/image26.emf"/><Relationship Id="rId4" Type="http://schemas.openxmlformats.org/officeDocument/2006/relationships/image" Target="../media/image25.emf"/><Relationship Id="rId9" Type="http://schemas.openxmlformats.org/officeDocument/2006/relationships/image" Target="../media/image3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6308B9B-4913-9A17-0BED-3254D0EFC934}"/>
              </a:ext>
            </a:extLst>
          </p:cNvPr>
          <p:cNvSpPr>
            <a:spLocks noGrp="1"/>
          </p:cNvSpPr>
          <p:nvPr>
            <p:ph type="ctrTitle"/>
          </p:nvPr>
        </p:nvSpPr>
        <p:spPr>
          <a:xfrm>
            <a:off x="762000" y="1115463"/>
            <a:ext cx="10668000" cy="1868214"/>
          </a:xfrm>
        </p:spPr>
        <p:txBody>
          <a:bodyPr/>
          <a:lstStyle/>
          <a:p>
            <a:r>
              <a:rPr lang="en-US" altLang="zh-CN" sz="4000" dirty="0">
                <a:latin typeface="微软雅黑" panose="020B0503020204020204" pitchFamily="34" charset="-122"/>
                <a:ea typeface="微软雅黑" panose="020B0503020204020204" pitchFamily="34" charset="-122"/>
                <a:cs typeface="ADLaM Display" panose="02010000000000000000" pitchFamily="2" charset="0"/>
              </a:rPr>
              <a:t>Microscopic Giant Dipole Response and Nuclear Level Densities within Covariant Energy Density Functional Theory </a:t>
            </a:r>
            <a:endParaRPr lang="zh-CN" altLang="zh-CN" sz="4000" dirty="0">
              <a:latin typeface="微软雅黑" panose="020B0503020204020204" pitchFamily="34" charset="-122"/>
              <a:ea typeface="微软雅黑" panose="020B0503020204020204" pitchFamily="34" charset="-122"/>
              <a:cs typeface="ADLaM Display" panose="02010000000000000000" pitchFamily="2" charset="0"/>
            </a:endParaRPr>
          </a:p>
        </p:txBody>
      </p:sp>
      <p:sp>
        <p:nvSpPr>
          <p:cNvPr id="7" name="副标题 2">
            <a:extLst>
              <a:ext uri="{FF2B5EF4-FFF2-40B4-BE49-F238E27FC236}">
                <a16:creationId xmlns:a16="http://schemas.microsoft.com/office/drawing/2014/main" id="{06C8CD52-C4FD-64D4-3C2D-663FD7ADAAFB}"/>
              </a:ext>
            </a:extLst>
          </p:cNvPr>
          <p:cNvSpPr>
            <a:spLocks noGrp="1"/>
          </p:cNvSpPr>
          <p:nvPr>
            <p:ph type="subTitle" idx="1"/>
          </p:nvPr>
        </p:nvSpPr>
        <p:spPr>
          <a:xfrm>
            <a:off x="686874" y="4674742"/>
            <a:ext cx="6237908" cy="1422891"/>
          </a:xfrm>
        </p:spPr>
        <p:txBody>
          <a:bodyPr/>
          <a:lstStyle/>
          <a:p>
            <a:pPr algn="l"/>
            <a:r>
              <a:rPr kumimoji="1" lang="en-US" altLang="zh-CN" sz="1600" dirty="0">
                <a:latin typeface="Hannotate SC" panose="03000500000000000000" pitchFamily="66" charset="-122"/>
                <a:ea typeface="Hannotate SC" panose="03000500000000000000" pitchFamily="66" charset="-122"/>
              </a:rPr>
              <a:t>Yuan Tian*, </a:t>
            </a:r>
            <a:r>
              <a:rPr kumimoji="1" lang="en-US" altLang="zh-CN" sz="1600" dirty="0" err="1">
                <a:latin typeface="Hannotate SC" panose="03000500000000000000" pitchFamily="66" charset="-122"/>
                <a:ea typeface="Hannotate SC" panose="03000500000000000000" pitchFamily="66" charset="-122"/>
              </a:rPr>
              <a:t>Ruirui</a:t>
            </a:r>
            <a:r>
              <a:rPr kumimoji="1" lang="en-US" altLang="zh-CN" sz="1600" dirty="0">
                <a:latin typeface="Hannotate SC" panose="03000500000000000000" pitchFamily="66" charset="-122"/>
                <a:ea typeface="Hannotate SC" panose="03000500000000000000" pitchFamily="66" charset="-122"/>
              </a:rPr>
              <a:t> Xu, Xi Tao, Jimin Wang, Zhigang Ge</a:t>
            </a:r>
          </a:p>
          <a:p>
            <a:pPr algn="l"/>
            <a:r>
              <a:rPr lang="fr-FR" altLang="ko-KR" sz="1600" b="1" i="1" dirty="0">
                <a:solidFill>
                  <a:srgbClr val="000099"/>
                </a:solidFill>
                <a:effectLst>
                  <a:outerShdw blurRad="38100" dist="38100" dir="2700000" algn="tl">
                    <a:srgbClr val="C0C0C0"/>
                  </a:outerShdw>
                </a:effectLst>
                <a:latin typeface="Hannotate SC" panose="03000500000000000000" pitchFamily="66" charset="-122"/>
                <a:ea typeface="Hannotate SC" panose="03000500000000000000" pitchFamily="66" charset="-122"/>
              </a:rPr>
              <a:t>China </a:t>
            </a:r>
            <a:r>
              <a:rPr lang="fr-FR" altLang="ko-KR" sz="1600" b="1" i="1" dirty="0" err="1">
                <a:solidFill>
                  <a:srgbClr val="000099"/>
                </a:solidFill>
                <a:effectLst>
                  <a:outerShdw blurRad="38100" dist="38100" dir="2700000" algn="tl">
                    <a:srgbClr val="C0C0C0"/>
                  </a:outerShdw>
                </a:effectLst>
                <a:latin typeface="Hannotate SC" panose="03000500000000000000" pitchFamily="66" charset="-122"/>
                <a:ea typeface="Hannotate SC" panose="03000500000000000000" pitchFamily="66" charset="-122"/>
              </a:rPr>
              <a:t>Nuclear</a:t>
            </a:r>
            <a:r>
              <a:rPr lang="fr-FR" altLang="ko-KR" sz="1600" b="1" i="1" dirty="0">
                <a:solidFill>
                  <a:srgbClr val="000099"/>
                </a:solidFill>
                <a:effectLst>
                  <a:outerShdw blurRad="38100" dist="38100" dir="2700000" algn="tl">
                    <a:srgbClr val="C0C0C0"/>
                  </a:outerShdw>
                </a:effectLst>
                <a:latin typeface="Hannotate SC" panose="03000500000000000000" pitchFamily="66" charset="-122"/>
                <a:ea typeface="Hannotate SC" panose="03000500000000000000" pitchFamily="66" charset="-122"/>
              </a:rPr>
              <a:t> Data Center</a:t>
            </a:r>
            <a:r>
              <a:rPr lang="fr-FR" altLang="zh-CN" sz="1600" b="1" i="1" dirty="0">
                <a:solidFill>
                  <a:srgbClr val="000099"/>
                </a:solidFill>
                <a:effectLst>
                  <a:outerShdw blurRad="38100" dist="38100" dir="2700000" algn="tl">
                    <a:srgbClr val="C0C0C0"/>
                  </a:outerShdw>
                </a:effectLst>
                <a:latin typeface="Hannotate SC" panose="03000500000000000000" pitchFamily="66" charset="-122"/>
                <a:ea typeface="Hannotate SC" panose="03000500000000000000" pitchFamily="66" charset="-122"/>
              </a:rPr>
              <a:t>(CNDC) </a:t>
            </a:r>
            <a:br>
              <a:rPr lang="fr-FR" altLang="zh-CN" sz="1600" b="1" i="1" dirty="0">
                <a:solidFill>
                  <a:srgbClr val="000099"/>
                </a:solidFill>
                <a:effectLst>
                  <a:outerShdw blurRad="38100" dist="38100" dir="2700000" algn="tl">
                    <a:srgbClr val="C0C0C0"/>
                  </a:outerShdw>
                </a:effectLst>
                <a:latin typeface="Hannotate SC" panose="03000500000000000000" pitchFamily="66" charset="-122"/>
                <a:ea typeface="Hannotate SC" panose="03000500000000000000" pitchFamily="66" charset="-122"/>
              </a:rPr>
            </a:br>
            <a:r>
              <a:rPr lang="fr-FR" altLang="ko-KR" sz="1600" b="1" i="1" dirty="0">
                <a:solidFill>
                  <a:srgbClr val="000099"/>
                </a:solidFill>
                <a:effectLst>
                  <a:outerShdw blurRad="38100" dist="38100" dir="2700000" algn="tl">
                    <a:srgbClr val="C0C0C0"/>
                  </a:outerShdw>
                </a:effectLst>
                <a:latin typeface="Hannotate SC" panose="03000500000000000000" pitchFamily="66" charset="-122"/>
                <a:ea typeface="Hannotate SC" panose="03000500000000000000" pitchFamily="66" charset="-122"/>
              </a:rPr>
              <a:t>China Institute of Atomic Energy</a:t>
            </a:r>
            <a:r>
              <a:rPr lang="fr-FR" altLang="zh-CN" sz="1600" b="1" i="1" dirty="0">
                <a:solidFill>
                  <a:srgbClr val="000099"/>
                </a:solidFill>
                <a:effectLst>
                  <a:outerShdw blurRad="38100" dist="38100" dir="2700000" algn="tl">
                    <a:srgbClr val="C0C0C0"/>
                  </a:outerShdw>
                </a:effectLst>
                <a:latin typeface="Hannotate SC" panose="03000500000000000000" pitchFamily="66" charset="-122"/>
                <a:ea typeface="Hannotate SC" panose="03000500000000000000" pitchFamily="66" charset="-122"/>
              </a:rPr>
              <a:t>(CIAE)</a:t>
            </a:r>
            <a:br>
              <a:rPr lang="fr-FR" altLang="zh-CN" sz="1600" b="1" i="1" dirty="0">
                <a:solidFill>
                  <a:srgbClr val="000099"/>
                </a:solidFill>
                <a:effectLst>
                  <a:outerShdw blurRad="38100" dist="38100" dir="2700000" algn="tl">
                    <a:srgbClr val="C0C0C0"/>
                  </a:outerShdw>
                </a:effectLst>
                <a:latin typeface="Hannotate SC" panose="03000500000000000000" pitchFamily="66" charset="-122"/>
                <a:ea typeface="Hannotate SC" panose="03000500000000000000" pitchFamily="66" charset="-122"/>
              </a:rPr>
            </a:br>
            <a:r>
              <a:rPr lang="fr-FR" altLang="zh-CN" sz="1600" b="1" i="1" dirty="0" err="1">
                <a:solidFill>
                  <a:srgbClr val="000099"/>
                </a:solidFill>
                <a:effectLst>
                  <a:outerShdw blurRad="38100" dist="38100" dir="2700000" algn="tl">
                    <a:srgbClr val="C0C0C0"/>
                  </a:outerShdw>
                </a:effectLst>
                <a:latin typeface="Hannotate SC" panose="03000500000000000000" pitchFamily="66" charset="-122"/>
                <a:ea typeface="Hannotate SC" panose="03000500000000000000" pitchFamily="66" charset="-122"/>
              </a:rPr>
              <a:t>P.O.Box</a:t>
            </a:r>
            <a:r>
              <a:rPr lang="fr-FR" altLang="zh-CN" sz="1600" b="1" i="1" dirty="0">
                <a:solidFill>
                  <a:srgbClr val="000099"/>
                </a:solidFill>
                <a:effectLst>
                  <a:outerShdw blurRad="38100" dist="38100" dir="2700000" algn="tl">
                    <a:srgbClr val="C0C0C0"/>
                  </a:outerShdw>
                </a:effectLst>
                <a:latin typeface="Hannotate SC" panose="03000500000000000000" pitchFamily="66" charset="-122"/>
                <a:ea typeface="Hannotate SC" panose="03000500000000000000" pitchFamily="66" charset="-122"/>
              </a:rPr>
              <a:t> 275-41,</a:t>
            </a:r>
            <a:r>
              <a:rPr lang="fr-FR" altLang="ko-KR" sz="1600" b="1" i="1" dirty="0">
                <a:solidFill>
                  <a:srgbClr val="000099"/>
                </a:solidFill>
                <a:effectLst>
                  <a:outerShdw blurRad="38100" dist="38100" dir="2700000" algn="tl">
                    <a:srgbClr val="C0C0C0"/>
                  </a:outerShdw>
                </a:effectLst>
                <a:latin typeface="Hannotate SC" panose="03000500000000000000" pitchFamily="66" charset="-122"/>
                <a:ea typeface="Hannotate SC" panose="03000500000000000000" pitchFamily="66" charset="-122"/>
              </a:rPr>
              <a:t>Beijing 102413, </a:t>
            </a:r>
            <a:r>
              <a:rPr lang="fr-FR" altLang="ko-KR" sz="1600" b="1" i="1" dirty="0" err="1">
                <a:solidFill>
                  <a:srgbClr val="000099"/>
                </a:solidFill>
                <a:effectLst>
                  <a:outerShdw blurRad="38100" dist="38100" dir="2700000" algn="tl">
                    <a:srgbClr val="C0C0C0"/>
                  </a:outerShdw>
                </a:effectLst>
                <a:latin typeface="Hannotate SC" panose="03000500000000000000" pitchFamily="66" charset="-122"/>
                <a:ea typeface="Hannotate SC" panose="03000500000000000000" pitchFamily="66" charset="-122"/>
              </a:rPr>
              <a:t>P.R.China</a:t>
            </a:r>
            <a:endParaRPr lang="fr-FR" altLang="ko-KR" sz="1600" b="1" i="1" dirty="0">
              <a:solidFill>
                <a:srgbClr val="000099"/>
              </a:solidFill>
              <a:effectLst>
                <a:outerShdw blurRad="38100" dist="38100" dir="2700000" algn="tl">
                  <a:srgbClr val="C0C0C0"/>
                </a:outerShdw>
              </a:effectLst>
              <a:latin typeface="Hannotate SC" panose="03000500000000000000" pitchFamily="66" charset="-122"/>
              <a:ea typeface="Hannotate SC" panose="03000500000000000000" pitchFamily="66" charset="-122"/>
            </a:endParaRPr>
          </a:p>
          <a:p>
            <a:pPr algn="l" eaLnBrk="0" hangingPunct="0">
              <a:defRPr/>
            </a:pPr>
            <a:r>
              <a:rPr lang="fr-FR" altLang="ko-KR" sz="1600" b="1" i="1" dirty="0">
                <a:solidFill>
                  <a:srgbClr val="000099"/>
                </a:solidFill>
                <a:effectLst>
                  <a:outerShdw blurRad="38100" dist="38100" dir="2700000" algn="tl">
                    <a:srgbClr val="C0C0C0"/>
                  </a:outerShdw>
                </a:effectLst>
                <a:latin typeface="Hannotate SC" panose="03000500000000000000" pitchFamily="66" charset="-122"/>
                <a:ea typeface="Hannotate SC" panose="03000500000000000000" pitchFamily="66" charset="-122"/>
              </a:rPr>
              <a:t>E-Mail: </a:t>
            </a:r>
            <a:r>
              <a:rPr lang="fr-FR" altLang="ko-KR" sz="1600" b="1" i="1" dirty="0" err="1">
                <a:solidFill>
                  <a:srgbClr val="000099"/>
                </a:solidFill>
                <a:effectLst>
                  <a:outerShdw blurRad="38100" dist="38100" dir="2700000" algn="tl">
                    <a:srgbClr val="C0C0C0"/>
                  </a:outerShdw>
                </a:effectLst>
                <a:latin typeface="Hannotate SC" panose="03000500000000000000" pitchFamily="66" charset="-122"/>
                <a:ea typeface="Hannotate SC" panose="03000500000000000000" pitchFamily="66" charset="-122"/>
              </a:rPr>
              <a:t>tiany@ciae.ac.cn</a:t>
            </a:r>
            <a:endParaRPr lang="fr-FR" altLang="ko-KR" sz="1600" b="1" i="1" dirty="0">
              <a:solidFill>
                <a:srgbClr val="000099"/>
              </a:solidFill>
              <a:effectLst>
                <a:outerShdw blurRad="38100" dist="38100" dir="2700000" algn="tl">
                  <a:srgbClr val="C0C0C0"/>
                </a:outerShdw>
              </a:effectLst>
              <a:latin typeface="Hannotate SC" panose="03000500000000000000" pitchFamily="66" charset="-122"/>
              <a:ea typeface="Hannotate SC" panose="03000500000000000000" pitchFamily="66" charset="-122"/>
            </a:endParaRPr>
          </a:p>
        </p:txBody>
      </p:sp>
      <p:grpSp>
        <p:nvGrpSpPr>
          <p:cNvPr id="8" name="Group 11">
            <a:extLst>
              <a:ext uri="{FF2B5EF4-FFF2-40B4-BE49-F238E27FC236}">
                <a16:creationId xmlns:a16="http://schemas.microsoft.com/office/drawing/2014/main" id="{44DFB39C-45CC-1D9E-6915-0ADE4BE6B30B}"/>
              </a:ext>
            </a:extLst>
          </p:cNvPr>
          <p:cNvGrpSpPr>
            <a:grpSpLocks/>
          </p:cNvGrpSpPr>
          <p:nvPr/>
        </p:nvGrpSpPr>
        <p:grpSpPr bwMode="auto">
          <a:xfrm>
            <a:off x="7361722" y="5383253"/>
            <a:ext cx="4143404" cy="714380"/>
            <a:chOff x="521" y="981"/>
            <a:chExt cx="4899" cy="907"/>
          </a:xfrm>
        </p:grpSpPr>
        <p:pic>
          <p:nvPicPr>
            <p:cNvPr id="9" name="Picture 6" descr="fig-4">
              <a:extLst>
                <a:ext uri="{FF2B5EF4-FFF2-40B4-BE49-F238E27FC236}">
                  <a16:creationId xmlns:a16="http://schemas.microsoft.com/office/drawing/2014/main" id="{222E453B-8194-337B-5A03-9002B068CB89}"/>
                </a:ext>
              </a:extLst>
            </p:cNvPr>
            <p:cNvPicPr>
              <a:picLocks noChangeAspect="1" noChangeArrowheads="1"/>
            </p:cNvPicPr>
            <p:nvPr/>
          </p:nvPicPr>
          <p:blipFill>
            <a:blip r:embed="rId3" cstate="print"/>
            <a:srcRect t="25781" b="10312"/>
            <a:stretch>
              <a:fillRect/>
            </a:stretch>
          </p:blipFill>
          <p:spPr bwMode="auto">
            <a:xfrm>
              <a:off x="2018" y="981"/>
              <a:ext cx="3402" cy="907"/>
            </a:xfrm>
            <a:prstGeom prst="rect">
              <a:avLst/>
            </a:prstGeom>
            <a:noFill/>
            <a:ln w="9525">
              <a:noFill/>
              <a:miter lim="800000"/>
              <a:headEnd/>
              <a:tailEnd/>
            </a:ln>
          </p:spPr>
        </p:pic>
        <p:pic>
          <p:nvPicPr>
            <p:cNvPr id="10" name="Picture 9" descr="CNDC-Logo(En)">
              <a:extLst>
                <a:ext uri="{FF2B5EF4-FFF2-40B4-BE49-F238E27FC236}">
                  <a16:creationId xmlns:a16="http://schemas.microsoft.com/office/drawing/2014/main" id="{1123B09F-827C-4047-857D-12BD2B561082}"/>
                </a:ext>
              </a:extLst>
            </p:cNvPr>
            <p:cNvPicPr>
              <a:picLocks noChangeAspect="1" noChangeArrowheads="1"/>
            </p:cNvPicPr>
            <p:nvPr/>
          </p:nvPicPr>
          <p:blipFill>
            <a:blip r:embed="rId4" cstate="print"/>
            <a:srcRect/>
            <a:stretch>
              <a:fillRect/>
            </a:stretch>
          </p:blipFill>
          <p:spPr bwMode="auto">
            <a:xfrm>
              <a:off x="521" y="981"/>
              <a:ext cx="1496" cy="894"/>
            </a:xfrm>
            <a:prstGeom prst="rect">
              <a:avLst/>
            </a:prstGeom>
            <a:noFill/>
            <a:ln w="9525">
              <a:noFill/>
              <a:miter lim="800000"/>
              <a:headEnd/>
              <a:tailEnd/>
            </a:ln>
          </p:spPr>
        </p:pic>
      </p:grpSp>
    </p:spTree>
    <p:extLst>
      <p:ext uri="{BB962C8B-B14F-4D97-AF65-F5344CB8AC3E}">
        <p14:creationId xmlns:p14="http://schemas.microsoft.com/office/powerpoint/2010/main" val="1617622379"/>
      </p:ext>
    </p:extLst>
  </p:cSld>
  <p:clrMapOvr>
    <a:masterClrMapping/>
  </p:clrMapOvr>
  <mc:AlternateContent xmlns:mc="http://schemas.openxmlformats.org/markup-compatibility/2006">
    <mc:Choice xmlns:p14="http://schemas.microsoft.com/office/powerpoint/2010/main" Requires="p14">
      <p:transition spd="slow" p14:dur="2000" advTm="17666"/>
    </mc:Choice>
    <mc:Fallback>
      <p:transition spd="slow" advTm="1766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id="{E1FEF7F1-D275-159E-5A5A-E460C142BD0A}"/>
              </a:ext>
            </a:extLst>
          </p:cNvPr>
          <p:cNvGrpSpPr/>
          <p:nvPr/>
        </p:nvGrpSpPr>
        <p:grpSpPr>
          <a:xfrm>
            <a:off x="1524000" y="944719"/>
            <a:ext cx="9144000" cy="5367119"/>
            <a:chOff x="1524000" y="902677"/>
            <a:chExt cx="9144000" cy="5367119"/>
          </a:xfrm>
        </p:grpSpPr>
        <p:pic>
          <p:nvPicPr>
            <p:cNvPr id="11266" name="Picture 3">
              <a:extLst>
                <a:ext uri="{FF2B5EF4-FFF2-40B4-BE49-F238E27FC236}">
                  <a16:creationId xmlns:a16="http://schemas.microsoft.com/office/drawing/2014/main" id="{2BFF0B45-98E6-3541-BE42-7C34C5C515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235321"/>
              <a:ext cx="9144000" cy="478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Rectangle 6">
              <a:extLst>
                <a:ext uri="{FF2B5EF4-FFF2-40B4-BE49-F238E27FC236}">
                  <a16:creationId xmlns:a16="http://schemas.microsoft.com/office/drawing/2014/main" id="{1659924C-76D9-0E4B-AD8D-64FDF8254217}"/>
                </a:ext>
              </a:extLst>
            </p:cNvPr>
            <p:cNvSpPr>
              <a:spLocks noChangeArrowheads="1"/>
            </p:cNvSpPr>
            <p:nvPr/>
          </p:nvSpPr>
          <p:spPr bwMode="auto">
            <a:xfrm>
              <a:off x="8622323" y="3163766"/>
              <a:ext cx="930520" cy="266700"/>
            </a:xfrm>
            <a:prstGeom prst="rect">
              <a:avLst/>
            </a:prstGeom>
            <a:solidFill>
              <a:schemeClr val="bg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endParaRPr lang="zh-CN" altLang="zh-CN" sz="1662"/>
            </a:p>
          </p:txBody>
        </p:sp>
        <p:sp>
          <p:nvSpPr>
            <p:cNvPr id="11269" name="Textfeld 5">
              <a:extLst>
                <a:ext uri="{FF2B5EF4-FFF2-40B4-BE49-F238E27FC236}">
                  <a16:creationId xmlns:a16="http://schemas.microsoft.com/office/drawing/2014/main" id="{72252075-8307-D24F-9739-80EBE358E94C}"/>
                </a:ext>
              </a:extLst>
            </p:cNvPr>
            <p:cNvSpPr txBox="1">
              <a:spLocks noChangeArrowheads="1"/>
            </p:cNvSpPr>
            <p:nvPr/>
          </p:nvSpPr>
          <p:spPr bwMode="auto">
            <a:xfrm>
              <a:off x="1841990" y="1101969"/>
              <a:ext cx="1112805" cy="248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de-DE" altLang="zh-CN" sz="1015" b="1"/>
                <a:t>Scissors mode</a:t>
              </a:r>
            </a:p>
          </p:txBody>
        </p:sp>
        <p:sp>
          <p:nvSpPr>
            <p:cNvPr id="11270" name="Textfeld 6">
              <a:extLst>
                <a:ext uri="{FF2B5EF4-FFF2-40B4-BE49-F238E27FC236}">
                  <a16:creationId xmlns:a16="http://schemas.microsoft.com/office/drawing/2014/main" id="{7892DFC8-A328-0A4A-AE18-47F009C7EA69}"/>
                </a:ext>
              </a:extLst>
            </p:cNvPr>
            <p:cNvSpPr txBox="1">
              <a:spLocks noChangeArrowheads="1"/>
            </p:cNvSpPr>
            <p:nvPr/>
          </p:nvSpPr>
          <p:spPr bwMode="auto">
            <a:xfrm>
              <a:off x="2905860" y="970085"/>
              <a:ext cx="970137" cy="40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de-DE" altLang="zh-CN" sz="1015" b="1">
                  <a:solidFill>
                    <a:srgbClr val="009900"/>
                  </a:solidFill>
                </a:rPr>
                <a:t>Two-phonon</a:t>
              </a:r>
            </a:p>
            <a:p>
              <a:pPr algn="l" eaLnBrk="1" hangingPunct="1"/>
              <a:r>
                <a:rPr lang="de-DE" altLang="zh-CN" sz="1015" b="1">
                  <a:solidFill>
                    <a:srgbClr val="009900"/>
                  </a:solidFill>
                </a:rPr>
                <a:t>excitation</a:t>
              </a:r>
            </a:p>
          </p:txBody>
        </p:sp>
        <p:sp>
          <p:nvSpPr>
            <p:cNvPr id="11271" name="Textfeld 7">
              <a:extLst>
                <a:ext uri="{FF2B5EF4-FFF2-40B4-BE49-F238E27FC236}">
                  <a16:creationId xmlns:a16="http://schemas.microsoft.com/office/drawing/2014/main" id="{7F620FA3-EAD2-3043-B0E3-58E5C80EC592}"/>
                </a:ext>
              </a:extLst>
            </p:cNvPr>
            <p:cNvSpPr txBox="1">
              <a:spLocks noChangeArrowheads="1"/>
            </p:cNvSpPr>
            <p:nvPr/>
          </p:nvSpPr>
          <p:spPr bwMode="auto">
            <a:xfrm>
              <a:off x="3836377" y="902677"/>
              <a:ext cx="1367682" cy="40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de-DE" altLang="zh-CN" sz="1015" b="1">
                  <a:solidFill>
                    <a:srgbClr val="FF6600"/>
                  </a:solidFill>
                </a:rPr>
                <a:t>Pygmy-quadrupole</a:t>
              </a:r>
            </a:p>
            <a:p>
              <a:pPr algn="l" eaLnBrk="1" hangingPunct="1"/>
              <a:r>
                <a:rPr lang="de-DE" altLang="zh-CN" sz="1015" b="1">
                  <a:solidFill>
                    <a:srgbClr val="FF6600"/>
                  </a:solidFill>
                </a:rPr>
                <a:t>resonance</a:t>
              </a:r>
            </a:p>
          </p:txBody>
        </p:sp>
        <p:sp>
          <p:nvSpPr>
            <p:cNvPr id="11272" name="Textfeld 8">
              <a:extLst>
                <a:ext uri="{FF2B5EF4-FFF2-40B4-BE49-F238E27FC236}">
                  <a16:creationId xmlns:a16="http://schemas.microsoft.com/office/drawing/2014/main" id="{9701F33E-D004-C844-98D7-9C5B817F3E1B}"/>
                </a:ext>
              </a:extLst>
            </p:cNvPr>
            <p:cNvSpPr txBox="1">
              <a:spLocks noChangeArrowheads="1"/>
            </p:cNvSpPr>
            <p:nvPr/>
          </p:nvSpPr>
          <p:spPr bwMode="auto">
            <a:xfrm>
              <a:off x="5165481" y="902677"/>
              <a:ext cx="1040670" cy="40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de-DE" altLang="zh-CN" sz="1015" b="1">
                  <a:solidFill>
                    <a:srgbClr val="0066FF"/>
                  </a:solidFill>
                </a:rPr>
                <a:t>Pygmy-dipole</a:t>
              </a:r>
            </a:p>
            <a:p>
              <a:pPr algn="l" eaLnBrk="1" hangingPunct="1"/>
              <a:r>
                <a:rPr lang="de-DE" altLang="zh-CN" sz="1015" b="1">
                  <a:solidFill>
                    <a:srgbClr val="0066FF"/>
                  </a:solidFill>
                </a:rPr>
                <a:t>resonance</a:t>
              </a:r>
            </a:p>
          </p:txBody>
        </p:sp>
        <p:sp>
          <p:nvSpPr>
            <p:cNvPr id="10" name="Rechteck 9">
              <a:extLst>
                <a:ext uri="{FF2B5EF4-FFF2-40B4-BE49-F238E27FC236}">
                  <a16:creationId xmlns:a16="http://schemas.microsoft.com/office/drawing/2014/main" id="{AC5CC671-5364-9947-BCE6-CCACAF4C565F}"/>
                </a:ext>
              </a:extLst>
            </p:cNvPr>
            <p:cNvSpPr/>
            <p:nvPr/>
          </p:nvSpPr>
          <p:spPr>
            <a:xfrm>
              <a:off x="5896708" y="1302729"/>
              <a:ext cx="1395046" cy="33117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de-DE" sz="1662" dirty="0">
                  <a:solidFill>
                    <a:schemeClr val="tx1"/>
                  </a:solidFill>
                </a:rPr>
                <a:t>Spin-</a:t>
              </a:r>
              <a:r>
                <a:rPr lang="de-DE" sz="1662" dirty="0" err="1">
                  <a:solidFill>
                    <a:schemeClr val="tx1"/>
                  </a:solidFill>
                </a:rPr>
                <a:t>flip</a:t>
              </a:r>
              <a:r>
                <a:rPr lang="de-DE" sz="1662" dirty="0">
                  <a:solidFill>
                    <a:schemeClr val="tx1"/>
                  </a:solidFill>
                </a:rPr>
                <a:t> M1        </a:t>
              </a:r>
            </a:p>
          </p:txBody>
        </p:sp>
        <p:sp>
          <p:nvSpPr>
            <p:cNvPr id="11274" name="Textfeld 10">
              <a:extLst>
                <a:ext uri="{FF2B5EF4-FFF2-40B4-BE49-F238E27FC236}">
                  <a16:creationId xmlns:a16="http://schemas.microsoft.com/office/drawing/2014/main" id="{469446CB-70A9-574F-8AE1-541E3F6F04C3}"/>
                </a:ext>
              </a:extLst>
            </p:cNvPr>
            <p:cNvSpPr txBox="1">
              <a:spLocks noChangeArrowheads="1"/>
            </p:cNvSpPr>
            <p:nvPr/>
          </p:nvSpPr>
          <p:spPr bwMode="auto">
            <a:xfrm>
              <a:off x="6295294" y="970085"/>
              <a:ext cx="837089" cy="40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de-DE" altLang="zh-CN" sz="1015" b="1"/>
                <a:t>Giant M1</a:t>
              </a:r>
            </a:p>
            <a:p>
              <a:pPr algn="l" eaLnBrk="1" hangingPunct="1"/>
              <a:r>
                <a:rPr lang="de-DE" altLang="zh-CN" sz="1015" b="1"/>
                <a:t>resonance</a:t>
              </a:r>
            </a:p>
          </p:txBody>
        </p:sp>
        <p:sp>
          <p:nvSpPr>
            <p:cNvPr id="11275" name="Textfeld 11">
              <a:extLst>
                <a:ext uri="{FF2B5EF4-FFF2-40B4-BE49-F238E27FC236}">
                  <a16:creationId xmlns:a16="http://schemas.microsoft.com/office/drawing/2014/main" id="{C7A17BB5-15EE-5046-B7DB-08E93386FDDC}"/>
                </a:ext>
              </a:extLst>
            </p:cNvPr>
            <p:cNvSpPr txBox="1">
              <a:spLocks noChangeArrowheads="1"/>
            </p:cNvSpPr>
            <p:nvPr/>
          </p:nvSpPr>
          <p:spPr bwMode="auto">
            <a:xfrm>
              <a:off x="7624397" y="1036028"/>
              <a:ext cx="1818126" cy="85959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de-DE" altLang="zh-CN" sz="1108" b="1">
                  <a:solidFill>
                    <a:srgbClr val="FF0000"/>
                  </a:solidFill>
                </a:rPr>
                <a:t>Giant Dipole Resonance</a:t>
              </a:r>
            </a:p>
            <a:p>
              <a:pPr algn="l" eaLnBrk="1" hangingPunct="1"/>
              <a:endParaRPr lang="de-DE" altLang="zh-CN" sz="1108" b="1">
                <a:solidFill>
                  <a:srgbClr val="FF0000"/>
                </a:solidFill>
              </a:endParaRPr>
            </a:p>
            <a:p>
              <a:pPr algn="l" eaLnBrk="1" hangingPunct="1"/>
              <a:endParaRPr lang="de-DE" altLang="zh-CN" sz="1108" b="1">
                <a:solidFill>
                  <a:srgbClr val="FF0000"/>
                </a:solidFill>
              </a:endParaRPr>
            </a:p>
            <a:p>
              <a:pPr algn="l" eaLnBrk="1" hangingPunct="1"/>
              <a:r>
                <a:rPr lang="de-DE" altLang="zh-CN" sz="1662" b="1">
                  <a:solidFill>
                    <a:srgbClr val="FF0000"/>
                  </a:solidFill>
                </a:rPr>
                <a:t>E1  (GDR)</a:t>
              </a:r>
            </a:p>
          </p:txBody>
        </p:sp>
        <p:cxnSp>
          <p:nvCxnSpPr>
            <p:cNvPr id="15" name="Gerade Verbindung 14">
              <a:extLst>
                <a:ext uri="{FF2B5EF4-FFF2-40B4-BE49-F238E27FC236}">
                  <a16:creationId xmlns:a16="http://schemas.microsoft.com/office/drawing/2014/main" id="{CFE2DCCF-35AE-C741-8558-118D81DD2004}"/>
                </a:ext>
              </a:extLst>
            </p:cNvPr>
            <p:cNvCxnSpPr/>
            <p:nvPr/>
          </p:nvCxnSpPr>
          <p:spPr>
            <a:xfrm>
              <a:off x="2240574" y="3960936"/>
              <a:ext cx="0" cy="797169"/>
            </a:xfrm>
            <a:prstGeom prst="line">
              <a:avLst/>
            </a:prstGeom>
            <a:ln w="44450"/>
          </p:spPr>
          <p:style>
            <a:lnRef idx="1">
              <a:schemeClr val="dk1"/>
            </a:lnRef>
            <a:fillRef idx="0">
              <a:schemeClr val="dk1"/>
            </a:fillRef>
            <a:effectRef idx="0">
              <a:schemeClr val="dk1"/>
            </a:effectRef>
            <a:fontRef idx="minor">
              <a:schemeClr val="tx1"/>
            </a:fontRef>
          </p:style>
        </p:cxnSp>
        <p:sp>
          <p:nvSpPr>
            <p:cNvPr id="11277" name="Textfeld 15">
              <a:extLst>
                <a:ext uri="{FF2B5EF4-FFF2-40B4-BE49-F238E27FC236}">
                  <a16:creationId xmlns:a16="http://schemas.microsoft.com/office/drawing/2014/main" id="{935CB83C-FCC6-B841-A023-0910F65F5102}"/>
                </a:ext>
              </a:extLst>
            </p:cNvPr>
            <p:cNvSpPr txBox="1">
              <a:spLocks noChangeArrowheads="1"/>
            </p:cNvSpPr>
            <p:nvPr/>
          </p:nvSpPr>
          <p:spPr bwMode="auto">
            <a:xfrm>
              <a:off x="2107223" y="3562352"/>
              <a:ext cx="465192" cy="348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de-DE" altLang="zh-CN" sz="1662"/>
                <a:t>2</a:t>
              </a:r>
              <a:r>
                <a:rPr lang="de-DE" altLang="zh-CN" sz="1662" baseline="-25000"/>
                <a:t>1</a:t>
              </a:r>
              <a:r>
                <a:rPr lang="de-DE" altLang="zh-CN" sz="1662" baseline="30000"/>
                <a:t>+</a:t>
              </a:r>
            </a:p>
          </p:txBody>
        </p:sp>
        <p:cxnSp>
          <p:nvCxnSpPr>
            <p:cNvPr id="20" name="Gerade Verbindung 19">
              <a:extLst>
                <a:ext uri="{FF2B5EF4-FFF2-40B4-BE49-F238E27FC236}">
                  <a16:creationId xmlns:a16="http://schemas.microsoft.com/office/drawing/2014/main" id="{5BD14737-CDA2-D049-9499-62540BCC85B5}"/>
                </a:ext>
              </a:extLst>
            </p:cNvPr>
            <p:cNvCxnSpPr/>
            <p:nvPr/>
          </p:nvCxnSpPr>
          <p:spPr>
            <a:xfrm flipH="1">
              <a:off x="2507274" y="4094285"/>
              <a:ext cx="7326" cy="656492"/>
            </a:xfrm>
            <a:prstGeom prst="line">
              <a:avLst/>
            </a:prstGeom>
            <a:ln w="44450"/>
          </p:spPr>
          <p:style>
            <a:lnRef idx="1">
              <a:schemeClr val="dk1"/>
            </a:lnRef>
            <a:fillRef idx="0">
              <a:schemeClr val="dk1"/>
            </a:fillRef>
            <a:effectRef idx="0">
              <a:schemeClr val="dk1"/>
            </a:effectRef>
            <a:fontRef idx="minor">
              <a:schemeClr val="tx1"/>
            </a:fontRef>
          </p:style>
        </p:cxnSp>
        <p:sp>
          <p:nvSpPr>
            <p:cNvPr id="11279" name="Textfeld 21">
              <a:extLst>
                <a:ext uri="{FF2B5EF4-FFF2-40B4-BE49-F238E27FC236}">
                  <a16:creationId xmlns:a16="http://schemas.microsoft.com/office/drawing/2014/main" id="{70695137-FC3D-B847-9783-E9839C5C9ECF}"/>
                </a:ext>
              </a:extLst>
            </p:cNvPr>
            <p:cNvSpPr txBox="1">
              <a:spLocks noChangeArrowheads="1"/>
            </p:cNvSpPr>
            <p:nvPr/>
          </p:nvSpPr>
          <p:spPr bwMode="auto">
            <a:xfrm>
              <a:off x="2439866" y="3628294"/>
              <a:ext cx="429926" cy="348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de-DE" altLang="zh-CN" sz="1662"/>
                <a:t>3</a:t>
              </a:r>
              <a:r>
                <a:rPr lang="de-DE" altLang="zh-CN" sz="1662" baseline="-25000"/>
                <a:t>1</a:t>
              </a:r>
              <a:r>
                <a:rPr lang="de-DE" altLang="zh-CN" sz="1662" baseline="30000"/>
                <a:t>-</a:t>
              </a:r>
            </a:p>
          </p:txBody>
        </p:sp>
        <p:pic>
          <p:nvPicPr>
            <p:cNvPr id="11280" name="Picture 8" descr="ivGDR_attila_animation_04s_delay">
              <a:extLst>
                <a:ext uri="{FF2B5EF4-FFF2-40B4-BE49-F238E27FC236}">
                  <a16:creationId xmlns:a16="http://schemas.microsoft.com/office/drawing/2014/main" id="{00BC27E7-1697-C84B-9F50-48A77C810DF0}"/>
                </a:ext>
              </a:extLst>
            </p:cNvPr>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8423031" y="2165840"/>
              <a:ext cx="1462454" cy="107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1" name="Picture 8" descr="povnuc_pdr">
              <a:extLst>
                <a:ext uri="{FF2B5EF4-FFF2-40B4-BE49-F238E27FC236}">
                  <a16:creationId xmlns:a16="http://schemas.microsoft.com/office/drawing/2014/main" id="{E9E0EEB1-A3E0-D34B-8B11-1D6C004B74B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66189" y="2165840"/>
              <a:ext cx="996462" cy="797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82" name="Textfeld 20">
              <a:extLst>
                <a:ext uri="{FF2B5EF4-FFF2-40B4-BE49-F238E27FC236}">
                  <a16:creationId xmlns:a16="http://schemas.microsoft.com/office/drawing/2014/main" id="{6855B40D-5250-BD4B-90C2-55E5D9C0F950}"/>
                </a:ext>
              </a:extLst>
            </p:cNvPr>
            <p:cNvSpPr txBox="1">
              <a:spLocks noChangeArrowheads="1"/>
            </p:cNvSpPr>
            <p:nvPr/>
          </p:nvSpPr>
          <p:spPr bwMode="auto">
            <a:xfrm>
              <a:off x="5896708" y="5355983"/>
              <a:ext cx="1053494" cy="376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de-DE" altLang="zh-CN" sz="1846"/>
                <a:t>E (MeV)</a:t>
              </a:r>
            </a:p>
          </p:txBody>
        </p:sp>
        <p:sp>
          <p:nvSpPr>
            <p:cNvPr id="22" name="Rechteck 21">
              <a:extLst>
                <a:ext uri="{FF2B5EF4-FFF2-40B4-BE49-F238E27FC236}">
                  <a16:creationId xmlns:a16="http://schemas.microsoft.com/office/drawing/2014/main" id="{7983F9CC-DE36-1B4F-AB41-305EB7708B6D}"/>
                </a:ext>
              </a:extLst>
            </p:cNvPr>
            <p:cNvSpPr/>
            <p:nvPr/>
          </p:nvSpPr>
          <p:spPr>
            <a:xfrm>
              <a:off x="10350012" y="4891455"/>
              <a:ext cx="317988" cy="3326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de-DE" sz="1662"/>
            </a:p>
          </p:txBody>
        </p:sp>
        <p:sp>
          <p:nvSpPr>
            <p:cNvPr id="11284" name="Text Box 16">
              <a:extLst>
                <a:ext uri="{FF2B5EF4-FFF2-40B4-BE49-F238E27FC236}">
                  <a16:creationId xmlns:a16="http://schemas.microsoft.com/office/drawing/2014/main" id="{42828D36-6D32-1342-8D11-D14342130A91}"/>
                </a:ext>
              </a:extLst>
            </p:cNvPr>
            <p:cNvSpPr txBox="1">
              <a:spLocks noChangeArrowheads="1"/>
            </p:cNvSpPr>
            <p:nvPr/>
          </p:nvSpPr>
          <p:spPr bwMode="auto">
            <a:xfrm>
              <a:off x="1524001" y="6021266"/>
              <a:ext cx="7045569" cy="24853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de-DE" altLang="ja-JP" sz="1015" b="1" dirty="0">
                  <a:solidFill>
                    <a:schemeClr val="bg1"/>
                  </a:solidFill>
                  <a:ea typeface="ＭＳ Ｐゴシック" panose="020B0600070205080204" pitchFamily="34" charset="-128"/>
                </a:rPr>
                <a:t>Theoretical prediction of Pygmy Quadrupole Resonance: N. Tsoneva, H. Lenske, Phys. Lett. B 695 (2011) 174.</a:t>
              </a:r>
              <a:endParaRPr lang="de-DE" altLang="ja-JP" sz="1015" b="1" dirty="0">
                <a:ea typeface="ＭＳ Ｐゴシック" panose="020B0600070205080204" pitchFamily="34" charset="-128"/>
              </a:endParaRPr>
            </a:p>
          </p:txBody>
        </p:sp>
        <p:sp>
          <p:nvSpPr>
            <p:cNvPr id="11288" name="Text Box 159">
              <a:extLst>
                <a:ext uri="{FF2B5EF4-FFF2-40B4-BE49-F238E27FC236}">
                  <a16:creationId xmlns:a16="http://schemas.microsoft.com/office/drawing/2014/main" id="{C1996609-2CFF-9F4F-8493-4849E432557E}"/>
                </a:ext>
              </a:extLst>
            </p:cNvPr>
            <p:cNvSpPr txBox="1">
              <a:spLocks noChangeArrowheads="1"/>
            </p:cNvSpPr>
            <p:nvPr/>
          </p:nvSpPr>
          <p:spPr bwMode="auto">
            <a:xfrm>
              <a:off x="9214468" y="6029084"/>
              <a:ext cx="1342034" cy="234360"/>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de-DE" altLang="de-DE" sz="923" b="1" i="1">
                  <a:solidFill>
                    <a:schemeClr val="tx2"/>
                  </a:solidFill>
                </a:rPr>
                <a:t>N.Tsoneva, ERICE14</a:t>
              </a:r>
            </a:p>
          </p:txBody>
        </p:sp>
        <p:sp>
          <p:nvSpPr>
            <p:cNvPr id="11291" name="Rectangle 27">
              <a:extLst>
                <a:ext uri="{FF2B5EF4-FFF2-40B4-BE49-F238E27FC236}">
                  <a16:creationId xmlns:a16="http://schemas.microsoft.com/office/drawing/2014/main" id="{3C847127-4938-9A42-8B61-ECA2B4057D83}"/>
                </a:ext>
              </a:extLst>
            </p:cNvPr>
            <p:cNvSpPr>
              <a:spLocks noChangeArrowheads="1"/>
            </p:cNvSpPr>
            <p:nvPr/>
          </p:nvSpPr>
          <p:spPr bwMode="auto">
            <a:xfrm>
              <a:off x="2174631" y="3494943"/>
              <a:ext cx="663820" cy="1195754"/>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62"/>
            </a:p>
          </p:txBody>
        </p:sp>
        <p:sp>
          <p:nvSpPr>
            <p:cNvPr id="11292" name="Line 28">
              <a:extLst>
                <a:ext uri="{FF2B5EF4-FFF2-40B4-BE49-F238E27FC236}">
                  <a16:creationId xmlns:a16="http://schemas.microsoft.com/office/drawing/2014/main" id="{B81102BA-631D-B747-A2F3-5C0DE60B2391}"/>
                </a:ext>
              </a:extLst>
            </p:cNvPr>
            <p:cNvSpPr>
              <a:spLocks noChangeShapeType="1"/>
            </p:cNvSpPr>
            <p:nvPr/>
          </p:nvSpPr>
          <p:spPr bwMode="auto">
            <a:xfrm>
              <a:off x="2240574" y="3030417"/>
              <a:ext cx="0" cy="172768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662"/>
            </a:p>
          </p:txBody>
        </p:sp>
        <p:sp>
          <p:nvSpPr>
            <p:cNvPr id="11293" name="Line 29">
              <a:extLst>
                <a:ext uri="{FF2B5EF4-FFF2-40B4-BE49-F238E27FC236}">
                  <a16:creationId xmlns:a16="http://schemas.microsoft.com/office/drawing/2014/main" id="{0EEDD17C-3545-A747-820C-4C00B041B92F}"/>
                </a:ext>
              </a:extLst>
            </p:cNvPr>
            <p:cNvSpPr>
              <a:spLocks noChangeShapeType="1"/>
            </p:cNvSpPr>
            <p:nvPr/>
          </p:nvSpPr>
          <p:spPr bwMode="auto">
            <a:xfrm>
              <a:off x="2507274" y="3694236"/>
              <a:ext cx="0" cy="112981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662"/>
            </a:p>
          </p:txBody>
        </p:sp>
        <p:pic>
          <p:nvPicPr>
            <p:cNvPr id="11294" name="Picture 30">
              <a:extLst>
                <a:ext uri="{FF2B5EF4-FFF2-40B4-BE49-F238E27FC236}">
                  <a16:creationId xmlns:a16="http://schemas.microsoft.com/office/drawing/2014/main" id="{53EECA13-58B9-4849-BD27-9F44D6A1C92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07982" y="2897067"/>
              <a:ext cx="316523" cy="293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96" name="Picture 32">
              <a:extLst>
                <a:ext uri="{FF2B5EF4-FFF2-40B4-BE49-F238E27FC236}">
                  <a16:creationId xmlns:a16="http://schemas.microsoft.com/office/drawing/2014/main" id="{EF557D35-D005-264C-A8C1-0BFBCA1EF05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07275" y="3429001"/>
              <a:ext cx="316523" cy="269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97" name="Rectangle 33">
              <a:extLst>
                <a:ext uri="{FF2B5EF4-FFF2-40B4-BE49-F238E27FC236}">
                  <a16:creationId xmlns:a16="http://schemas.microsoft.com/office/drawing/2014/main" id="{ACCA170B-FE0F-B740-873C-5B6B26D41DAC}"/>
                </a:ext>
              </a:extLst>
            </p:cNvPr>
            <p:cNvSpPr>
              <a:spLocks noChangeArrowheads="1"/>
            </p:cNvSpPr>
            <p:nvPr/>
          </p:nvSpPr>
          <p:spPr bwMode="auto">
            <a:xfrm>
              <a:off x="1524000" y="2432540"/>
              <a:ext cx="451338" cy="1727689"/>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62"/>
            </a:p>
          </p:txBody>
        </p:sp>
      </p:grpSp>
      <p:sp>
        <p:nvSpPr>
          <p:cNvPr id="2" name="文本框 1">
            <a:extLst>
              <a:ext uri="{FF2B5EF4-FFF2-40B4-BE49-F238E27FC236}">
                <a16:creationId xmlns:a16="http://schemas.microsoft.com/office/drawing/2014/main" id="{FED8340D-9376-29B1-A5E6-A365B8A684EB}"/>
              </a:ext>
            </a:extLst>
          </p:cNvPr>
          <p:cNvSpPr txBox="1"/>
          <p:nvPr/>
        </p:nvSpPr>
        <p:spPr>
          <a:xfrm>
            <a:off x="527879" y="602801"/>
            <a:ext cx="2786532" cy="369332"/>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wrap="square">
            <a:spAutoFit/>
          </a:bodyPr>
          <a:lstStyle>
            <a:defPPr>
              <a:defRPr lang="zh-CN"/>
            </a:defPPr>
            <a:lvl1pPr>
              <a:defRPr sz="1800" b="1">
                <a:latin typeface="Segoe UI Light" panose="020B0502040204020203" pitchFamily="34" charset="0"/>
                <a:ea typeface="微软雅黑 Light" panose="020B0502040204020203"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Radiative Capture Reaction</a:t>
            </a:r>
          </a:p>
        </p:txBody>
      </p:sp>
    </p:spTree>
    <p:extLst>
      <p:ext uri="{BB962C8B-B14F-4D97-AF65-F5344CB8AC3E}">
        <p14:creationId xmlns:p14="http://schemas.microsoft.com/office/powerpoint/2010/main" val="3939391239"/>
      </p:ext>
    </p:extLst>
  </p:cSld>
  <p:clrMapOvr>
    <a:masterClrMapping/>
  </p:clrMapOvr>
  <mc:AlternateContent xmlns:mc="http://schemas.openxmlformats.org/markup-compatibility/2006">
    <mc:Choice xmlns:p14="http://schemas.microsoft.com/office/powerpoint/2010/main" Requires="p14">
      <p:transition spd="slow" p14:dur="2000" advClick="0" advTm="56531"/>
    </mc:Choice>
    <mc:Fallback>
      <p:transition spd="slow" advClick="0" advTm="56531"/>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6"/>
          <p:cNvPicPr>
            <a:picLocks noChangeAspect="1"/>
          </p:cNvPicPr>
          <p:nvPr/>
        </p:nvPicPr>
        <p:blipFill>
          <a:blip r:embed="rId3"/>
          <a:stretch>
            <a:fillRect/>
          </a:stretch>
        </p:blipFill>
        <p:spPr>
          <a:xfrm>
            <a:off x="1560552" y="1345654"/>
            <a:ext cx="4849495" cy="759460"/>
          </a:xfrm>
          <a:prstGeom prst="rect">
            <a:avLst/>
          </a:prstGeom>
          <a:noFill/>
          <a:ln w="9525">
            <a:noFill/>
          </a:ln>
        </p:spPr>
      </p:pic>
      <p:sp>
        <p:nvSpPr>
          <p:cNvPr id="12" name="文本框 11"/>
          <p:cNvSpPr txBox="1"/>
          <p:nvPr/>
        </p:nvSpPr>
        <p:spPr>
          <a:xfrm>
            <a:off x="415845" y="704989"/>
            <a:ext cx="4539364" cy="369332"/>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wrap="square">
            <a:spAutoFit/>
          </a:bodyPr>
          <a:lstStyle>
            <a:defPPr>
              <a:defRPr lang="zh-CN"/>
            </a:defPPr>
            <a:lvl1pPr>
              <a:defRPr sz="1800" b="1">
                <a:solidFill>
                  <a:schemeClr val="lt1"/>
                </a:solidFill>
                <a:latin typeface="Segoe UI Light" panose="020B0502040204020203" pitchFamily="34" charset="0"/>
                <a:ea typeface="微软雅黑 Light" panose="020B0502040204020203"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RQRPA: using the diagonalization approach</a:t>
            </a:r>
          </a:p>
        </p:txBody>
      </p:sp>
      <p:pic>
        <p:nvPicPr>
          <p:cNvPr id="2" name="图片 1"/>
          <p:cNvPicPr>
            <a:picLocks noChangeAspect="1"/>
          </p:cNvPicPr>
          <p:nvPr/>
        </p:nvPicPr>
        <p:blipFill>
          <a:blip r:embed="rId4"/>
          <a:stretch>
            <a:fillRect/>
          </a:stretch>
        </p:blipFill>
        <p:spPr>
          <a:xfrm>
            <a:off x="8039735" y="908685"/>
            <a:ext cx="3290570" cy="2545715"/>
          </a:xfrm>
          <a:prstGeom prst="rect">
            <a:avLst/>
          </a:prstGeom>
        </p:spPr>
      </p:pic>
      <p:pic>
        <p:nvPicPr>
          <p:cNvPr id="3" name="图片 2"/>
          <p:cNvPicPr>
            <a:picLocks noChangeAspect="1"/>
          </p:cNvPicPr>
          <p:nvPr/>
        </p:nvPicPr>
        <p:blipFill>
          <a:blip r:embed="rId5"/>
          <a:stretch>
            <a:fillRect/>
          </a:stretch>
        </p:blipFill>
        <p:spPr>
          <a:xfrm>
            <a:off x="8039735" y="4004945"/>
            <a:ext cx="3225165" cy="2318385"/>
          </a:xfrm>
          <a:prstGeom prst="rect">
            <a:avLst/>
          </a:prstGeom>
        </p:spPr>
      </p:pic>
      <p:sp>
        <p:nvSpPr>
          <p:cNvPr id="32" name="文本框 31"/>
          <p:cNvSpPr txBox="1"/>
          <p:nvPr/>
        </p:nvSpPr>
        <p:spPr>
          <a:xfrm>
            <a:off x="7783195" y="3500755"/>
            <a:ext cx="3833495" cy="521970"/>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lvl="0" algn="ctr" eaLnBrk="1" hangingPunct="1">
              <a:buNone/>
            </a:pPr>
            <a:r>
              <a:rPr lang="en-US" altLang="zh-CN" sz="1400" dirty="0">
                <a:solidFill>
                  <a:srgbClr val="FFFFFF"/>
                </a:solidFill>
                <a:latin typeface="Hannotate SC" panose="03000500000000000000" pitchFamily="66" charset="-122"/>
                <a:ea typeface="Hannotate SC" panose="03000500000000000000" pitchFamily="66" charset="-122"/>
              </a:rPr>
              <a:t>requires the introduction of a width to obtain the excitation curve</a:t>
            </a:r>
          </a:p>
        </p:txBody>
      </p:sp>
      <p:pic>
        <p:nvPicPr>
          <p:cNvPr id="4" name="图片 3">
            <a:extLst>
              <a:ext uri="{FF2B5EF4-FFF2-40B4-BE49-F238E27FC236}">
                <a16:creationId xmlns:a16="http://schemas.microsoft.com/office/drawing/2014/main" id="{42E8CF55-2824-82FD-60D2-2FFA3DE23643}"/>
              </a:ext>
            </a:extLst>
          </p:cNvPr>
          <p:cNvPicPr>
            <a:picLocks noChangeAspect="1"/>
          </p:cNvPicPr>
          <p:nvPr/>
        </p:nvPicPr>
        <p:blipFill>
          <a:blip r:embed="rId6"/>
          <a:stretch>
            <a:fillRect/>
          </a:stretch>
        </p:blipFill>
        <p:spPr>
          <a:xfrm>
            <a:off x="792227" y="2278448"/>
            <a:ext cx="6708490" cy="3775532"/>
          </a:xfrm>
          <a:prstGeom prst="rect">
            <a:avLst/>
          </a:prstGeom>
        </p:spPr>
      </p:pic>
    </p:spTree>
  </p:cSld>
  <p:clrMapOvr>
    <a:masterClrMapping/>
  </p:clrMapOvr>
  <p:transition advTm="92406"/>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4113CDF3-E65F-7014-7029-8079A034A979}"/>
              </a:ext>
            </a:extLst>
          </p:cNvPr>
          <p:cNvPicPr>
            <a:picLocks noChangeAspect="1"/>
          </p:cNvPicPr>
          <p:nvPr/>
        </p:nvPicPr>
        <p:blipFill>
          <a:blip r:embed="rId2"/>
          <a:stretch>
            <a:fillRect/>
          </a:stretch>
        </p:blipFill>
        <p:spPr>
          <a:xfrm>
            <a:off x="630009" y="3408857"/>
            <a:ext cx="3674478" cy="615261"/>
          </a:xfrm>
          <a:prstGeom prst="rect">
            <a:avLst/>
          </a:prstGeom>
        </p:spPr>
        <p:style>
          <a:lnRef idx="2">
            <a:schemeClr val="accent2"/>
          </a:lnRef>
          <a:fillRef idx="1">
            <a:schemeClr val="lt1"/>
          </a:fillRef>
          <a:effectRef idx="0">
            <a:schemeClr val="accent2"/>
          </a:effectRef>
          <a:fontRef idx="minor">
            <a:schemeClr val="dk1"/>
          </a:fontRef>
        </p:style>
      </p:pic>
      <p:pic>
        <p:nvPicPr>
          <p:cNvPr id="3" name="图片 2">
            <a:extLst>
              <a:ext uri="{FF2B5EF4-FFF2-40B4-BE49-F238E27FC236}">
                <a16:creationId xmlns:a16="http://schemas.microsoft.com/office/drawing/2014/main" id="{EBA82FEB-25D3-A96F-6548-4F4ABBB91865}"/>
              </a:ext>
            </a:extLst>
          </p:cNvPr>
          <p:cNvPicPr>
            <a:picLocks noChangeAspect="1"/>
          </p:cNvPicPr>
          <p:nvPr/>
        </p:nvPicPr>
        <p:blipFill>
          <a:blip r:embed="rId3"/>
          <a:stretch>
            <a:fillRect/>
          </a:stretch>
        </p:blipFill>
        <p:spPr>
          <a:xfrm>
            <a:off x="630009" y="4235073"/>
            <a:ext cx="1555244" cy="307631"/>
          </a:xfrm>
          <a:prstGeom prst="rect">
            <a:avLst/>
          </a:prstGeom>
        </p:spPr>
        <p:style>
          <a:lnRef idx="2">
            <a:schemeClr val="accent2"/>
          </a:lnRef>
          <a:fillRef idx="1">
            <a:schemeClr val="lt1"/>
          </a:fillRef>
          <a:effectRef idx="0">
            <a:schemeClr val="accent2"/>
          </a:effectRef>
          <a:fontRef idx="minor">
            <a:schemeClr val="dk1"/>
          </a:fontRef>
        </p:style>
      </p:pic>
      <p:pic>
        <p:nvPicPr>
          <p:cNvPr id="4" name="图片 3">
            <a:extLst>
              <a:ext uri="{FF2B5EF4-FFF2-40B4-BE49-F238E27FC236}">
                <a16:creationId xmlns:a16="http://schemas.microsoft.com/office/drawing/2014/main" id="{FD75E426-8A2E-E9FF-4226-A1D6531CA82F}"/>
              </a:ext>
            </a:extLst>
          </p:cNvPr>
          <p:cNvPicPr>
            <a:picLocks noChangeAspect="1"/>
          </p:cNvPicPr>
          <p:nvPr/>
        </p:nvPicPr>
        <p:blipFill>
          <a:blip r:embed="rId4"/>
          <a:stretch>
            <a:fillRect/>
          </a:stretch>
        </p:blipFill>
        <p:spPr>
          <a:xfrm>
            <a:off x="630009" y="2719366"/>
            <a:ext cx="2495225" cy="478536"/>
          </a:xfrm>
          <a:prstGeom prst="rect">
            <a:avLst/>
          </a:prstGeom>
        </p:spPr>
        <p:style>
          <a:lnRef idx="2">
            <a:schemeClr val="accent2"/>
          </a:lnRef>
          <a:fillRef idx="1">
            <a:schemeClr val="lt1"/>
          </a:fillRef>
          <a:effectRef idx="0">
            <a:schemeClr val="accent2"/>
          </a:effectRef>
          <a:fontRef idx="minor">
            <a:schemeClr val="dk1"/>
          </a:fontRef>
        </p:style>
      </p:pic>
      <p:pic>
        <p:nvPicPr>
          <p:cNvPr id="5" name="图片 4">
            <a:extLst>
              <a:ext uri="{FF2B5EF4-FFF2-40B4-BE49-F238E27FC236}">
                <a16:creationId xmlns:a16="http://schemas.microsoft.com/office/drawing/2014/main" id="{F9AFED6D-1593-C4A7-CAF2-D4471E96BEF2}"/>
              </a:ext>
            </a:extLst>
          </p:cNvPr>
          <p:cNvPicPr>
            <a:picLocks noChangeAspect="1"/>
          </p:cNvPicPr>
          <p:nvPr/>
        </p:nvPicPr>
        <p:blipFill>
          <a:blip r:embed="rId5"/>
          <a:stretch>
            <a:fillRect/>
          </a:stretch>
        </p:blipFill>
        <p:spPr>
          <a:xfrm>
            <a:off x="4285126" y="1031648"/>
            <a:ext cx="3638130" cy="4990595"/>
          </a:xfrm>
          <a:prstGeom prst="rect">
            <a:avLst/>
          </a:prstGeom>
        </p:spPr>
      </p:pic>
      <p:pic>
        <p:nvPicPr>
          <p:cNvPr id="6" name="图片 5">
            <a:extLst>
              <a:ext uri="{FF2B5EF4-FFF2-40B4-BE49-F238E27FC236}">
                <a16:creationId xmlns:a16="http://schemas.microsoft.com/office/drawing/2014/main" id="{2ABBBBBB-89C3-FD40-DD56-6A378B33D080}"/>
              </a:ext>
            </a:extLst>
          </p:cNvPr>
          <p:cNvPicPr>
            <a:picLocks noChangeAspect="1"/>
          </p:cNvPicPr>
          <p:nvPr/>
        </p:nvPicPr>
        <p:blipFill>
          <a:blip r:embed="rId6"/>
          <a:stretch>
            <a:fillRect/>
          </a:stretch>
        </p:blipFill>
        <p:spPr>
          <a:xfrm>
            <a:off x="525555" y="4733327"/>
            <a:ext cx="3674478" cy="1419684"/>
          </a:xfrm>
          <a:prstGeom prst="rect">
            <a:avLst/>
          </a:prstGeom>
        </p:spPr>
      </p:pic>
      <p:pic>
        <p:nvPicPr>
          <p:cNvPr id="7" name="图片 6">
            <a:extLst>
              <a:ext uri="{FF2B5EF4-FFF2-40B4-BE49-F238E27FC236}">
                <a16:creationId xmlns:a16="http://schemas.microsoft.com/office/drawing/2014/main" id="{7847E77D-DE2C-52D7-32DE-1D79AADDF96F}"/>
              </a:ext>
            </a:extLst>
          </p:cNvPr>
          <p:cNvPicPr>
            <a:picLocks noChangeAspect="1"/>
          </p:cNvPicPr>
          <p:nvPr/>
        </p:nvPicPr>
        <p:blipFill>
          <a:blip r:embed="rId7"/>
          <a:stretch>
            <a:fillRect/>
          </a:stretch>
        </p:blipFill>
        <p:spPr>
          <a:xfrm>
            <a:off x="7959604" y="704989"/>
            <a:ext cx="3855335" cy="2877771"/>
          </a:xfrm>
          <a:prstGeom prst="rect">
            <a:avLst/>
          </a:prstGeom>
        </p:spPr>
      </p:pic>
      <p:pic>
        <p:nvPicPr>
          <p:cNvPr id="8" name="图片 7">
            <a:extLst>
              <a:ext uri="{FF2B5EF4-FFF2-40B4-BE49-F238E27FC236}">
                <a16:creationId xmlns:a16="http://schemas.microsoft.com/office/drawing/2014/main" id="{A69A148D-97D3-7E28-2D18-611927D12EAA}"/>
              </a:ext>
            </a:extLst>
          </p:cNvPr>
          <p:cNvPicPr>
            <a:picLocks noChangeAspect="1"/>
          </p:cNvPicPr>
          <p:nvPr/>
        </p:nvPicPr>
        <p:blipFill>
          <a:blip r:embed="rId8"/>
          <a:stretch>
            <a:fillRect/>
          </a:stretch>
        </p:blipFill>
        <p:spPr>
          <a:xfrm>
            <a:off x="8332221" y="3535102"/>
            <a:ext cx="3183139" cy="2617909"/>
          </a:xfrm>
          <a:prstGeom prst="rect">
            <a:avLst/>
          </a:prstGeom>
        </p:spPr>
      </p:pic>
      <p:sp>
        <p:nvSpPr>
          <p:cNvPr id="9" name="文本框 8">
            <a:extLst>
              <a:ext uri="{FF2B5EF4-FFF2-40B4-BE49-F238E27FC236}">
                <a16:creationId xmlns:a16="http://schemas.microsoft.com/office/drawing/2014/main" id="{2A21EA5F-253E-DD29-C8E9-DC224DA73171}"/>
              </a:ext>
            </a:extLst>
          </p:cNvPr>
          <p:cNvSpPr txBox="1"/>
          <p:nvPr/>
        </p:nvSpPr>
        <p:spPr>
          <a:xfrm>
            <a:off x="415845" y="704989"/>
            <a:ext cx="3674478" cy="369332"/>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wrap="square">
            <a:spAutoFit/>
          </a:bodyPr>
          <a:lstStyle>
            <a:defPPr>
              <a:defRPr lang="zh-CN"/>
            </a:defPPr>
            <a:lvl1pPr>
              <a:defRPr sz="1800" b="1">
                <a:solidFill>
                  <a:schemeClr val="lt1"/>
                </a:solidFill>
                <a:latin typeface="Segoe UI Light" panose="020B0502040204020203" pitchFamily="34" charset="0"/>
                <a:ea typeface="微软雅黑 Light" panose="020B0502040204020203"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RQRPA: for the spherical nuclei</a:t>
            </a:r>
          </a:p>
        </p:txBody>
      </p:sp>
      <p:pic>
        <p:nvPicPr>
          <p:cNvPr id="11" name="图片 10">
            <a:extLst>
              <a:ext uri="{FF2B5EF4-FFF2-40B4-BE49-F238E27FC236}">
                <a16:creationId xmlns:a16="http://schemas.microsoft.com/office/drawing/2014/main" id="{7056A561-0F7E-905E-029F-95D739671811}"/>
              </a:ext>
            </a:extLst>
          </p:cNvPr>
          <p:cNvPicPr>
            <a:picLocks noChangeAspect="1"/>
          </p:cNvPicPr>
          <p:nvPr/>
        </p:nvPicPr>
        <p:blipFill>
          <a:blip r:embed="rId9"/>
          <a:stretch>
            <a:fillRect/>
          </a:stretch>
        </p:blipFill>
        <p:spPr>
          <a:xfrm>
            <a:off x="195443" y="1308569"/>
            <a:ext cx="4115282" cy="1155422"/>
          </a:xfrm>
          <a:prstGeom prst="rect">
            <a:avLst/>
          </a:prstGeom>
          <a:ln>
            <a:solidFill>
              <a:schemeClr val="tx1"/>
            </a:solidFill>
          </a:ln>
        </p:spPr>
      </p:pic>
    </p:spTree>
    <p:extLst>
      <p:ext uri="{BB962C8B-B14F-4D97-AF65-F5344CB8AC3E}">
        <p14:creationId xmlns:p14="http://schemas.microsoft.com/office/powerpoint/2010/main" val="2776358848"/>
      </p:ext>
    </p:extLst>
  </p:cSld>
  <p:clrMapOvr>
    <a:masterClrMapping/>
  </p:clrMapOvr>
  <mc:AlternateContent xmlns:mc="http://schemas.openxmlformats.org/markup-compatibility/2006">
    <mc:Choice xmlns:p14="http://schemas.microsoft.com/office/powerpoint/2010/main" Requires="p14">
      <p:transition spd="slow" p14:dur="2000" advTm="59640"/>
    </mc:Choice>
    <mc:Fallback>
      <p:transition spd="slow" advTm="5964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p:nvPr/>
        </p:nvSpPr>
        <p:spPr>
          <a:xfrm>
            <a:off x="331084" y="741057"/>
            <a:ext cx="5993070" cy="64516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wrap="square">
            <a:spAutoFit/>
          </a:bodyPr>
          <a:lstStyle>
            <a:defPPr>
              <a:defRPr lang="zh-CN"/>
            </a:defPPr>
            <a:lvl1pPr>
              <a:defRPr sz="1800" b="1">
                <a:solidFill>
                  <a:schemeClr val="lt1"/>
                </a:solidFill>
                <a:latin typeface="Segoe UI Light" panose="020B0502040204020203" pitchFamily="34" charset="0"/>
                <a:ea typeface="微软雅黑 Light" panose="020B0502040204020203"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FAM solves the linear response equations through a self-consistent iterative approach</a:t>
            </a:r>
          </a:p>
        </p:txBody>
      </p:sp>
      <p:pic>
        <p:nvPicPr>
          <p:cNvPr id="34825" name="图片 19"/>
          <p:cNvPicPr>
            <a:picLocks noChangeAspect="1"/>
          </p:cNvPicPr>
          <p:nvPr/>
        </p:nvPicPr>
        <p:blipFill>
          <a:blip r:embed="rId3"/>
          <a:stretch>
            <a:fillRect/>
          </a:stretch>
        </p:blipFill>
        <p:spPr>
          <a:xfrm>
            <a:off x="1343660" y="1668780"/>
            <a:ext cx="4274820" cy="738505"/>
          </a:xfrm>
          <a:prstGeom prst="rect">
            <a:avLst/>
          </a:prstGeom>
          <a:noFill/>
          <a:ln w="9525">
            <a:noFill/>
          </a:ln>
        </p:spPr>
      </p:pic>
      <p:pic>
        <p:nvPicPr>
          <p:cNvPr id="23" name="图片 22"/>
          <p:cNvPicPr>
            <a:picLocks noChangeAspect="1"/>
          </p:cNvPicPr>
          <p:nvPr/>
        </p:nvPicPr>
        <p:blipFill>
          <a:blip r:embed="rId4"/>
          <a:stretch>
            <a:fillRect/>
          </a:stretch>
        </p:blipFill>
        <p:spPr>
          <a:xfrm>
            <a:off x="1730374" y="2487720"/>
            <a:ext cx="3501390" cy="1586230"/>
          </a:xfrm>
          <a:prstGeom prst="rect">
            <a:avLst/>
          </a:prstGeom>
        </p:spPr>
        <p:style>
          <a:lnRef idx="2">
            <a:schemeClr val="accent1"/>
          </a:lnRef>
          <a:fillRef idx="1">
            <a:schemeClr val="lt1"/>
          </a:fillRef>
          <a:effectRef idx="0">
            <a:schemeClr val="accent1"/>
          </a:effectRef>
          <a:fontRef idx="minor">
            <a:schemeClr val="dk1"/>
          </a:fontRef>
        </p:style>
      </p:pic>
      <p:pic>
        <p:nvPicPr>
          <p:cNvPr id="34828" name="图片 23"/>
          <p:cNvPicPr>
            <a:picLocks noChangeAspect="1"/>
          </p:cNvPicPr>
          <p:nvPr/>
        </p:nvPicPr>
        <p:blipFill>
          <a:blip r:embed="rId5"/>
          <a:stretch>
            <a:fillRect/>
          </a:stretch>
        </p:blipFill>
        <p:spPr>
          <a:xfrm>
            <a:off x="1171257" y="4301903"/>
            <a:ext cx="4619625" cy="678180"/>
          </a:xfrm>
          <a:prstGeom prst="rect">
            <a:avLst/>
          </a:prstGeom>
          <a:noFill/>
          <a:ln w="9525">
            <a:noFill/>
          </a:ln>
        </p:spPr>
      </p:pic>
      <p:pic>
        <p:nvPicPr>
          <p:cNvPr id="26" name="图片 25"/>
          <p:cNvPicPr>
            <a:picLocks noChangeAspect="1"/>
          </p:cNvPicPr>
          <p:nvPr/>
        </p:nvPicPr>
        <p:blipFill>
          <a:blip r:embed="rId6"/>
          <a:stretch>
            <a:fillRect/>
          </a:stretch>
        </p:blipFill>
        <p:spPr>
          <a:xfrm>
            <a:off x="6514467" y="4548645"/>
            <a:ext cx="2648363" cy="1717112"/>
          </a:xfrm>
          <a:prstGeom prst="rect">
            <a:avLst/>
          </a:prstGeom>
        </p:spPr>
        <p:style>
          <a:lnRef idx="2">
            <a:schemeClr val="accent1"/>
          </a:lnRef>
          <a:fillRef idx="1">
            <a:schemeClr val="lt1"/>
          </a:fillRef>
          <a:effectRef idx="0">
            <a:schemeClr val="accent1"/>
          </a:effectRef>
          <a:fontRef idx="minor">
            <a:schemeClr val="dk1"/>
          </a:fontRef>
        </p:style>
      </p:pic>
      <p:sp>
        <p:nvSpPr>
          <p:cNvPr id="35" name="文本框 34"/>
          <p:cNvSpPr txBox="1"/>
          <p:nvPr/>
        </p:nvSpPr>
        <p:spPr>
          <a:xfrm>
            <a:off x="882099" y="5272393"/>
            <a:ext cx="5039995" cy="521970"/>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lvl1pPr marL="0" lvl="0" indent="0" algn="ctr"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buNone/>
            </a:pPr>
            <a:r>
              <a:rPr lang="en-US" altLang="zh-CN" sz="1400">
                <a:solidFill>
                  <a:srgbClr val="FFFFFF"/>
                </a:solidFill>
                <a:latin typeface="Hannotate SC" panose="03000500000000000000" pitchFamily="66" charset="-122"/>
                <a:ea typeface="Hannotate SC" panose="03000500000000000000" pitchFamily="66" charset="-122"/>
              </a:rPr>
              <a:t>Restricting calculations to fixed-size widths makes it difficult to reproduce experimental data</a:t>
            </a:r>
          </a:p>
        </p:txBody>
      </p:sp>
      <p:pic>
        <p:nvPicPr>
          <p:cNvPr id="5" name="图片 4"/>
          <p:cNvPicPr>
            <a:picLocks noChangeAspect="1"/>
          </p:cNvPicPr>
          <p:nvPr/>
        </p:nvPicPr>
        <p:blipFill>
          <a:blip r:embed="rId7"/>
          <a:stretch>
            <a:fillRect/>
          </a:stretch>
        </p:blipFill>
        <p:spPr>
          <a:xfrm>
            <a:off x="9411514" y="4583550"/>
            <a:ext cx="2435023" cy="1761634"/>
          </a:xfrm>
          <a:prstGeom prst="rect">
            <a:avLst/>
          </a:prstGeom>
        </p:spPr>
      </p:pic>
      <p:pic>
        <p:nvPicPr>
          <p:cNvPr id="3" name="图片 2">
            <a:extLst>
              <a:ext uri="{FF2B5EF4-FFF2-40B4-BE49-F238E27FC236}">
                <a16:creationId xmlns:a16="http://schemas.microsoft.com/office/drawing/2014/main" id="{CE631632-AC3E-ABE1-1B79-2C9EC8965506}"/>
              </a:ext>
            </a:extLst>
          </p:cNvPr>
          <p:cNvPicPr>
            <a:picLocks noChangeAspect="1"/>
          </p:cNvPicPr>
          <p:nvPr/>
        </p:nvPicPr>
        <p:blipFill>
          <a:blip r:embed="rId8"/>
          <a:stretch>
            <a:fillRect/>
          </a:stretch>
        </p:blipFill>
        <p:spPr>
          <a:xfrm>
            <a:off x="6771007" y="2537607"/>
            <a:ext cx="4656890" cy="1835324"/>
          </a:xfrm>
          <a:prstGeom prst="rect">
            <a:avLst/>
          </a:prstGeom>
          <a:ln>
            <a:solidFill>
              <a:schemeClr val="tx1"/>
            </a:solidFill>
          </a:ln>
        </p:spPr>
      </p:pic>
      <p:pic>
        <p:nvPicPr>
          <p:cNvPr id="7" name="图片 6">
            <a:extLst>
              <a:ext uri="{FF2B5EF4-FFF2-40B4-BE49-F238E27FC236}">
                <a16:creationId xmlns:a16="http://schemas.microsoft.com/office/drawing/2014/main" id="{4F68DBE4-D8BB-0A63-8F8A-26967EB0EE21}"/>
              </a:ext>
            </a:extLst>
          </p:cNvPr>
          <p:cNvPicPr>
            <a:picLocks noChangeAspect="1"/>
          </p:cNvPicPr>
          <p:nvPr/>
        </p:nvPicPr>
        <p:blipFill>
          <a:blip r:embed="rId9"/>
          <a:stretch>
            <a:fillRect/>
          </a:stretch>
        </p:blipFill>
        <p:spPr>
          <a:xfrm>
            <a:off x="6730748" y="512816"/>
            <a:ext cx="4757853" cy="1883982"/>
          </a:xfrm>
          <a:prstGeom prst="rect">
            <a:avLst/>
          </a:prstGeom>
          <a:ln>
            <a:solidFill>
              <a:schemeClr val="tx1"/>
            </a:solidFill>
          </a:ln>
        </p:spPr>
      </p:pic>
    </p:spTree>
  </p:cSld>
  <p:clrMapOvr>
    <a:masterClrMapping/>
  </p:clrMapOvr>
  <mc:AlternateContent xmlns:mc="http://schemas.openxmlformats.org/markup-compatibility/2006">
    <mc:Choice xmlns:p14="http://schemas.microsoft.com/office/powerpoint/2010/main" Requires="p14">
      <p:transition spd="slow" p14:dur="2000" advTm="66908"/>
    </mc:Choice>
    <mc:Fallback>
      <p:transition spd="slow" advTm="66908"/>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98291A29-3E99-705C-EDEF-EAFE4503AFE0}"/>
              </a:ext>
            </a:extLst>
          </p:cNvPr>
          <p:cNvPicPr>
            <a:picLocks noChangeAspect="1"/>
          </p:cNvPicPr>
          <p:nvPr/>
        </p:nvPicPr>
        <p:blipFill>
          <a:blip r:embed="rId3"/>
          <a:stretch>
            <a:fillRect/>
          </a:stretch>
        </p:blipFill>
        <p:spPr>
          <a:xfrm>
            <a:off x="4106081" y="852577"/>
            <a:ext cx="3587023" cy="5532710"/>
          </a:xfrm>
          <a:prstGeom prst="rect">
            <a:avLst/>
          </a:prstGeom>
        </p:spPr>
      </p:pic>
      <p:sp>
        <p:nvSpPr>
          <p:cNvPr id="5" name="文本框 4">
            <a:extLst>
              <a:ext uri="{FF2B5EF4-FFF2-40B4-BE49-F238E27FC236}">
                <a16:creationId xmlns:a16="http://schemas.microsoft.com/office/drawing/2014/main" id="{EFC7CE33-DDBA-0A52-4B95-1A6140956759}"/>
              </a:ext>
            </a:extLst>
          </p:cNvPr>
          <p:cNvSpPr txBox="1"/>
          <p:nvPr/>
        </p:nvSpPr>
        <p:spPr>
          <a:xfrm>
            <a:off x="7949324" y="5473937"/>
            <a:ext cx="3773662" cy="64633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none" rtlCol="0">
            <a:spAutoFit/>
          </a:bodyPr>
          <a:lstStyle/>
          <a:p>
            <a:r>
              <a:rPr lang="en-US" altLang="zh-CN" b="1" dirty="0">
                <a:solidFill>
                  <a:srgbClr val="FF0000"/>
                </a:solidFill>
                <a:hlinkClick r:id="rId4" tooltip="Go to Atomic Data and Nuclear Data Tables on ScienceDirect">
                  <a:extLst>
                    <a:ext uri="{A12FA001-AC4F-418D-AE19-62706E023703}">
                      <ahyp:hlinkClr xmlns:ahyp="http://schemas.microsoft.com/office/drawing/2018/hyperlinkcolor" val="tx"/>
                    </a:ext>
                  </a:extLst>
                </a:hlinkClick>
              </a:rPr>
              <a:t>Atomic Data and Nuclear Data Tables</a:t>
            </a:r>
            <a:endParaRPr lang="en-US" altLang="zh-CN" b="1" dirty="0">
              <a:solidFill>
                <a:srgbClr val="FF0000"/>
              </a:solidFill>
            </a:endParaRPr>
          </a:p>
          <a:p>
            <a:r>
              <a:rPr lang="en-US" altLang="zh-CN" b="1" dirty="0">
                <a:solidFill>
                  <a:srgbClr val="FF0000"/>
                </a:solidFill>
                <a:hlinkClick r:id="rId5" tooltip="Go to table of contents for this volume/issue">
                  <a:extLst>
                    <a:ext uri="{A12FA001-AC4F-418D-AE19-62706E023703}">
                      <ahyp:hlinkClr xmlns:ahyp="http://schemas.microsoft.com/office/drawing/2018/hyperlinkcolor" val="tx"/>
                    </a:ext>
                  </a:extLst>
                </a:hlinkClick>
              </a:rPr>
              <a:t>Volume 168</a:t>
            </a:r>
            <a:r>
              <a:rPr lang="en-US" altLang="zh-CN" b="1" dirty="0">
                <a:solidFill>
                  <a:srgbClr val="FF0000"/>
                </a:solidFill>
              </a:rPr>
              <a:t>, February 2026, 101770</a:t>
            </a:r>
          </a:p>
        </p:txBody>
      </p:sp>
      <p:pic>
        <p:nvPicPr>
          <p:cNvPr id="3" name="图片 2">
            <a:extLst>
              <a:ext uri="{FF2B5EF4-FFF2-40B4-BE49-F238E27FC236}">
                <a16:creationId xmlns:a16="http://schemas.microsoft.com/office/drawing/2014/main" id="{47B4E52A-93F1-863F-4DE4-65A0686E64F1}"/>
              </a:ext>
            </a:extLst>
          </p:cNvPr>
          <p:cNvPicPr>
            <a:picLocks noChangeAspect="1"/>
          </p:cNvPicPr>
          <p:nvPr/>
        </p:nvPicPr>
        <p:blipFill>
          <a:blip r:embed="rId6"/>
          <a:stretch>
            <a:fillRect/>
          </a:stretch>
        </p:blipFill>
        <p:spPr>
          <a:xfrm>
            <a:off x="411870" y="1104534"/>
            <a:ext cx="3587023" cy="5149970"/>
          </a:xfrm>
          <a:prstGeom prst="rect">
            <a:avLst/>
          </a:prstGeom>
        </p:spPr>
      </p:pic>
      <p:pic>
        <p:nvPicPr>
          <p:cNvPr id="8" name="图片 7">
            <a:extLst>
              <a:ext uri="{FF2B5EF4-FFF2-40B4-BE49-F238E27FC236}">
                <a16:creationId xmlns:a16="http://schemas.microsoft.com/office/drawing/2014/main" id="{75B6783E-061A-1910-E8BE-5659BAE1CBE4}"/>
              </a:ext>
            </a:extLst>
          </p:cNvPr>
          <p:cNvPicPr>
            <a:picLocks noChangeAspect="1"/>
          </p:cNvPicPr>
          <p:nvPr/>
        </p:nvPicPr>
        <p:blipFill>
          <a:blip r:embed="rId7"/>
          <a:stretch>
            <a:fillRect/>
          </a:stretch>
        </p:blipFill>
        <p:spPr>
          <a:xfrm>
            <a:off x="8238485" y="852577"/>
            <a:ext cx="3112643" cy="2591940"/>
          </a:xfrm>
          <a:prstGeom prst="rect">
            <a:avLst/>
          </a:prstGeom>
        </p:spPr>
      </p:pic>
      <p:sp>
        <p:nvSpPr>
          <p:cNvPr id="9" name="文本框 8">
            <a:extLst>
              <a:ext uri="{FF2B5EF4-FFF2-40B4-BE49-F238E27FC236}">
                <a16:creationId xmlns:a16="http://schemas.microsoft.com/office/drawing/2014/main" id="{6F058003-8F1C-7AF1-48A4-819CFCA5F722}"/>
              </a:ext>
            </a:extLst>
          </p:cNvPr>
          <p:cNvSpPr txBox="1"/>
          <p:nvPr/>
        </p:nvSpPr>
        <p:spPr>
          <a:xfrm>
            <a:off x="411870" y="667911"/>
            <a:ext cx="2786532" cy="369332"/>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wrap="square">
            <a:spAutoFit/>
          </a:bodyPr>
          <a:lstStyle>
            <a:defPPr>
              <a:defRPr lang="zh-CN"/>
            </a:defPPr>
            <a:lvl1pPr>
              <a:defRPr sz="1800" b="1">
                <a:latin typeface="Segoe UI Light" panose="020B0502040204020203" pitchFamily="34" charset="0"/>
                <a:ea typeface="微软雅黑 Light" panose="020B0502040204020203"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Radiative Capture Reaction</a:t>
            </a:r>
          </a:p>
        </p:txBody>
      </p:sp>
      <p:sp>
        <p:nvSpPr>
          <p:cNvPr id="10" name="文本框 9">
            <a:extLst>
              <a:ext uri="{FF2B5EF4-FFF2-40B4-BE49-F238E27FC236}">
                <a16:creationId xmlns:a16="http://schemas.microsoft.com/office/drawing/2014/main" id="{7E6363E4-91E1-DA17-E7B0-A94AA97A3096}"/>
              </a:ext>
            </a:extLst>
          </p:cNvPr>
          <p:cNvSpPr txBox="1"/>
          <p:nvPr/>
        </p:nvSpPr>
        <p:spPr>
          <a:xfrm>
            <a:off x="7822943" y="3494590"/>
            <a:ext cx="3957187" cy="1815882"/>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r>
              <a:rPr lang="en-US" altLang="zh-CN" sz="1600" dirty="0" err="1">
                <a:latin typeface="微软雅黑" panose="020B0503020204020204" pitchFamily="34" charset="-122"/>
                <a:ea typeface="微软雅黑" panose="020B0503020204020204" pitchFamily="34" charset="-122"/>
              </a:rPr>
              <a:t>Photoabsorption</a:t>
            </a:r>
            <a:r>
              <a:rPr lang="en-US" altLang="zh-CN" sz="1600" dirty="0">
                <a:latin typeface="微软雅黑" panose="020B0503020204020204" pitchFamily="34" charset="-122"/>
                <a:ea typeface="微软雅黑" panose="020B0503020204020204" pitchFamily="34" charset="-122"/>
              </a:rPr>
              <a:t> cross sections for 235 stable nuclei, ranging from </a:t>
            </a:r>
            <a:r>
              <a:rPr lang="en-US" altLang="zh-CN" sz="1600" baseline="30000" dirty="0">
                <a:latin typeface="微软雅黑" panose="020B0503020204020204" pitchFamily="34" charset="-122"/>
                <a:ea typeface="微软雅黑" panose="020B0503020204020204" pitchFamily="34" charset="-122"/>
              </a:rPr>
              <a:t>40</a:t>
            </a:r>
            <a:r>
              <a:rPr lang="en-US" altLang="zh-CN" sz="1600" dirty="0">
                <a:latin typeface="微软雅黑" panose="020B0503020204020204" pitchFamily="34" charset="-122"/>
                <a:ea typeface="微软雅黑" panose="020B0503020204020204" pitchFamily="34" charset="-122"/>
              </a:rPr>
              <a:t>Ca to </a:t>
            </a:r>
            <a:r>
              <a:rPr lang="en-US" altLang="zh-CN" sz="1600" baseline="30000" dirty="0">
                <a:latin typeface="微软雅黑" panose="020B0503020204020204" pitchFamily="34" charset="-122"/>
                <a:ea typeface="微软雅黑" panose="020B0503020204020204" pitchFamily="34" charset="-122"/>
              </a:rPr>
              <a:t>209</a:t>
            </a:r>
            <a:r>
              <a:rPr lang="en-US" altLang="zh-CN" sz="1600" dirty="0">
                <a:latin typeface="微软雅黑" panose="020B0503020204020204" pitchFamily="34" charset="-122"/>
                <a:ea typeface="微软雅黑" panose="020B0503020204020204" pitchFamily="34" charset="-122"/>
              </a:rPr>
              <a:t>Bi, were investigated by the quasiparticle finite amplitude method (QFAM) using relativistic </a:t>
            </a:r>
            <a:r>
              <a:rPr lang="en-US" altLang="zh-CN" sz="1600" dirty="0" err="1">
                <a:latin typeface="微软雅黑" panose="020B0503020204020204" pitchFamily="34" charset="-122"/>
                <a:ea typeface="微软雅黑" panose="020B0503020204020204" pitchFamily="34" charset="-122"/>
              </a:rPr>
              <a:t>poin</a:t>
            </a:r>
            <a:r>
              <a:rPr lang="en-US" altLang="zh-CN" sz="1600" dirty="0">
                <a:latin typeface="微软雅黑" panose="020B0503020204020204" pitchFamily="34" charset="-122"/>
                <a:ea typeface="微软雅黑" panose="020B0503020204020204" pitchFamily="34" charset="-122"/>
              </a:rPr>
              <a:t> coupling interaction DD-PC1, with extensions to odd-A nuclei. </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76511121"/>
      </p:ext>
    </p:extLst>
  </p:cSld>
  <p:clrMapOvr>
    <a:masterClrMapping/>
  </p:clrMapOvr>
  <mc:AlternateContent xmlns:mc="http://schemas.openxmlformats.org/markup-compatibility/2006">
    <mc:Choice xmlns:p14="http://schemas.microsoft.com/office/powerpoint/2010/main" Requires="p14">
      <p:transition spd="slow" p14:dur="2000" advTm="72762"/>
    </mc:Choice>
    <mc:Fallback>
      <p:transition spd="slow" advTm="72762"/>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id="{D0589D46-3C8B-788D-18BB-46B687F2D1BA}"/>
              </a:ext>
            </a:extLst>
          </p:cNvPr>
          <p:cNvPicPr>
            <a:picLocks noChangeAspect="1"/>
          </p:cNvPicPr>
          <p:nvPr/>
        </p:nvPicPr>
        <p:blipFill>
          <a:blip r:embed="rId5"/>
          <a:stretch>
            <a:fillRect/>
          </a:stretch>
        </p:blipFill>
        <p:spPr>
          <a:xfrm>
            <a:off x="4585970" y="674771"/>
            <a:ext cx="7113270" cy="4255770"/>
          </a:xfrm>
          <a:prstGeom prst="rect">
            <a:avLst/>
          </a:prstGeom>
        </p:spPr>
      </p:pic>
      <p:pic>
        <p:nvPicPr>
          <p:cNvPr id="18" name="图片 17"/>
          <p:cNvPicPr>
            <a:picLocks noChangeAspect="1"/>
          </p:cNvPicPr>
          <p:nvPr>
            <p:custDataLst>
              <p:tags r:id="rId1"/>
            </p:custDataLst>
          </p:nvPr>
        </p:nvPicPr>
        <p:blipFill>
          <a:blip r:embed="rId6"/>
          <a:stretch>
            <a:fillRect/>
          </a:stretch>
        </p:blipFill>
        <p:spPr>
          <a:xfrm>
            <a:off x="519669" y="3840433"/>
            <a:ext cx="3940708" cy="2434260"/>
          </a:xfrm>
          <a:prstGeom prst="rect">
            <a:avLst/>
          </a:prstGeom>
        </p:spPr>
      </p:pic>
      <p:pic>
        <p:nvPicPr>
          <p:cNvPr id="24" name="图片 23"/>
          <p:cNvPicPr>
            <a:picLocks noChangeAspect="1"/>
          </p:cNvPicPr>
          <p:nvPr>
            <p:custDataLst>
              <p:tags r:id="rId2"/>
            </p:custDataLst>
          </p:nvPr>
        </p:nvPicPr>
        <p:blipFill>
          <a:blip r:embed="rId7"/>
          <a:stretch>
            <a:fillRect/>
          </a:stretch>
        </p:blipFill>
        <p:spPr>
          <a:xfrm>
            <a:off x="466663" y="1591921"/>
            <a:ext cx="3832587" cy="2272538"/>
          </a:xfrm>
          <a:prstGeom prst="rect">
            <a:avLst/>
          </a:prstGeom>
        </p:spPr>
      </p:pic>
      <p:sp>
        <p:nvSpPr>
          <p:cNvPr id="3" name="文本框 2"/>
          <p:cNvSpPr txBox="1"/>
          <p:nvPr/>
        </p:nvSpPr>
        <p:spPr>
          <a:xfrm>
            <a:off x="4886960" y="4996261"/>
            <a:ext cx="6511290" cy="646331"/>
          </a:xfrm>
          <a:prstGeom prst="rect">
            <a:avLst/>
          </a:prstGeom>
          <a:noFill/>
        </p:spPr>
        <p:txBody>
          <a:bodyPr wrap="square" rtlCol="0" anchor="t">
            <a:spAutoFit/>
          </a:bodyPr>
          <a:lstStyle/>
          <a:p>
            <a:pPr indent="0" algn="just" fontAlgn="auto">
              <a:lnSpc>
                <a:spcPct val="100000"/>
              </a:lnSpc>
              <a:buClr>
                <a:srgbClr val="FF0000"/>
              </a:buClr>
              <a:buSzTx/>
              <a:buFont typeface="Wingdings" panose="05000000000000000000" charset="0"/>
              <a:buNone/>
            </a:pPr>
            <a:r>
              <a:rPr lang="en-US" altLang="zh-CN" sz="1200" kern="0" noProof="0" dirty="0">
                <a:ln>
                  <a:noFill/>
                </a:ln>
                <a:solidFill>
                  <a:srgbClr val="000000"/>
                </a:solidFill>
                <a:effectLst/>
                <a:uLnTx/>
                <a:uFillTx/>
                <a:latin typeface="Cambria Math" panose="02040503050406030204" pitchFamily="18" charset="0"/>
                <a:ea typeface="微软雅黑" panose="020B0503020204020204" pitchFamily="34" charset="-122"/>
                <a:cs typeface="Cambria Math" panose="02040503050406030204" pitchFamily="18" charset="0"/>
                <a:sym typeface="+mn-ea"/>
              </a:rPr>
              <a:t>This paper investigates the photon absorption cross-sections of even-even nuclei within the Nd isotope chain. By fitting </a:t>
            </a:r>
            <a:r>
              <a:rPr lang="en-US" altLang="zh-CN" sz="1200" kern="0" noProof="0" dirty="0">
                <a:ln>
                  <a:noFill/>
                </a:ln>
                <a:solidFill>
                  <a:srgbClr val="000000"/>
                </a:solidFill>
                <a:effectLst/>
                <a:uLnTx/>
                <a:uFillTx/>
                <a:latin typeface="Cambria" panose="02040503050406030204" charset="0"/>
                <a:ea typeface="微软雅黑" panose="020B0503020204020204" pitchFamily="34" charset="-122"/>
                <a:cs typeface="Cambria" panose="02040503050406030204" charset="0"/>
                <a:sym typeface="+mn-ea"/>
              </a:rPr>
              <a:t>energy</a:t>
            </a:r>
            <a:r>
              <a:rPr lang="en-US" altLang="zh-CN" sz="1200" kern="0" noProof="0" dirty="0">
                <a:ln>
                  <a:noFill/>
                </a:ln>
                <a:solidFill>
                  <a:srgbClr val="000000"/>
                </a:solidFill>
                <a:effectLst/>
                <a:uLnTx/>
                <a:uFillTx/>
                <a:latin typeface="Cambria Math" panose="02040503050406030204" pitchFamily="18" charset="0"/>
                <a:ea typeface="微软雅黑" panose="020B0503020204020204" pitchFamily="34" charset="-122"/>
                <a:cs typeface="Cambria Math" panose="02040503050406030204" pitchFamily="18" charset="0"/>
                <a:sym typeface="+mn-ea"/>
              </a:rPr>
              <a:t>-dependent widths, the deviation between the original QFAM results and experimental values was reduced by an order of magnitude</a:t>
            </a:r>
            <a:r>
              <a:rPr lang="zh-CN" altLang="en-US" sz="1200" kern="0" noProof="0" dirty="0">
                <a:ln>
                  <a:noFill/>
                </a:ln>
                <a:solidFill>
                  <a:srgbClr val="000000"/>
                </a:solidFill>
                <a:effectLst/>
                <a:uLnTx/>
                <a:uFillTx/>
                <a:latin typeface="Cambria Math" panose="02040503050406030204" pitchFamily="18" charset="0"/>
                <a:ea typeface="微软雅黑" panose="020B0503020204020204" pitchFamily="34" charset="-122"/>
                <a:cs typeface="Cambria Math" panose="02040503050406030204" pitchFamily="18" charset="0"/>
                <a:sym typeface="+mn-ea"/>
              </a:rPr>
              <a:t>；</a:t>
            </a:r>
          </a:p>
        </p:txBody>
      </p:sp>
      <p:pic>
        <p:nvPicPr>
          <p:cNvPr id="9" name="图片 8"/>
          <p:cNvPicPr>
            <a:picLocks noChangeAspect="1"/>
          </p:cNvPicPr>
          <p:nvPr/>
        </p:nvPicPr>
        <p:blipFill>
          <a:blip r:embed="rId8">
            <a:clrChange>
              <a:clrFrom>
                <a:srgbClr val="FFFFFF">
                  <a:alpha val="100000"/>
                </a:srgbClr>
              </a:clrFrom>
              <a:clrTo>
                <a:srgbClr val="FFFFFF">
                  <a:alpha val="100000"/>
                  <a:alpha val="0"/>
                </a:srgbClr>
              </a:clrTo>
            </a:clrChange>
          </a:blip>
          <a:srcRect r="58633"/>
          <a:stretch>
            <a:fillRect/>
          </a:stretch>
        </p:blipFill>
        <p:spPr>
          <a:xfrm>
            <a:off x="9959328" y="4395551"/>
            <a:ext cx="1306830" cy="551180"/>
          </a:xfrm>
          <a:prstGeom prst="rect">
            <a:avLst/>
          </a:prstGeom>
          <a:solidFill>
            <a:schemeClr val="bg1"/>
          </a:solidFill>
        </p:spPr>
      </p:pic>
      <p:sp>
        <p:nvSpPr>
          <p:cNvPr id="8" name="文本框 7">
            <a:extLst>
              <a:ext uri="{FF2B5EF4-FFF2-40B4-BE49-F238E27FC236}">
                <a16:creationId xmlns:a16="http://schemas.microsoft.com/office/drawing/2014/main" id="{3A83F6F6-8CD5-6667-D4CC-0CB6FF30E8B7}"/>
              </a:ext>
            </a:extLst>
          </p:cNvPr>
          <p:cNvSpPr txBox="1"/>
          <p:nvPr/>
        </p:nvSpPr>
        <p:spPr>
          <a:xfrm>
            <a:off x="704314" y="718585"/>
            <a:ext cx="3689010" cy="646331"/>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wrap="square">
            <a:spAutoFit/>
          </a:bodyPr>
          <a:lstStyle>
            <a:defPPr>
              <a:defRPr lang="zh-CN"/>
            </a:defPPr>
            <a:lvl1pPr>
              <a:defRPr sz="1800" b="1">
                <a:latin typeface="Segoe UI Light" panose="020B0502040204020203" pitchFamily="34" charset="0"/>
                <a:ea typeface="微软雅黑 Light" panose="020B0502040204020203"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Energy-dependent width improves QFAM description of GDR</a:t>
            </a:r>
          </a:p>
        </p:txBody>
      </p:sp>
      <p:sp>
        <p:nvSpPr>
          <p:cNvPr id="12" name="文本框 11">
            <a:extLst>
              <a:ext uri="{FF2B5EF4-FFF2-40B4-BE49-F238E27FC236}">
                <a16:creationId xmlns:a16="http://schemas.microsoft.com/office/drawing/2014/main" id="{45AB0B41-3024-EA4D-99F5-8769B601211E}"/>
              </a:ext>
            </a:extLst>
          </p:cNvPr>
          <p:cNvSpPr txBox="1"/>
          <p:nvPr/>
        </p:nvSpPr>
        <p:spPr>
          <a:xfrm>
            <a:off x="6069350" y="5750641"/>
            <a:ext cx="4734566" cy="3693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none" rtlCol="0">
            <a:spAutoFit/>
          </a:bodyPr>
          <a:lstStyle>
            <a:defPPr>
              <a:defRPr lang="zh-CN"/>
            </a:defPPr>
            <a:lvl1pPr>
              <a:defRPr kumimoji="1"/>
            </a:lvl1pPr>
          </a:lstStyle>
          <a:p>
            <a:r>
              <a:rPr lang="en-US" altLang="zh-CN" dirty="0">
                <a:solidFill>
                  <a:srgbClr val="FF0000"/>
                </a:solidFill>
                <a:sym typeface="+mn-ea"/>
              </a:rPr>
              <a:t>Nuclear Science and Techniques (2025) 36:241 </a:t>
            </a:r>
          </a:p>
        </p:txBody>
      </p:sp>
    </p:spTree>
    <p:extLst>
      <p:ext uri="{BB962C8B-B14F-4D97-AF65-F5344CB8AC3E}">
        <p14:creationId xmlns:p14="http://schemas.microsoft.com/office/powerpoint/2010/main" val="1613090006"/>
      </p:ext>
    </p:extLst>
  </p:cSld>
  <p:clrMapOvr>
    <a:masterClrMapping/>
  </p:clrMapOvr>
  <p:transition advTm="170188"/>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59A1E6-B3F6-3EC7-7632-B9E0044C34CC}"/>
            </a:ext>
          </a:extLst>
        </p:cNvPr>
        <p:cNvGrpSpPr/>
        <p:nvPr/>
      </p:nvGrpSpPr>
      <p:grpSpPr>
        <a:xfrm>
          <a:off x="0" y="0"/>
          <a:ext cx="0" cy="0"/>
          <a:chOff x="0" y="0"/>
          <a:chExt cx="0" cy="0"/>
        </a:xfrm>
      </p:grpSpPr>
      <p:sp>
        <p:nvSpPr>
          <p:cNvPr id="2" name="矩形 1">
            <a:extLst>
              <a:ext uri="{FF2B5EF4-FFF2-40B4-BE49-F238E27FC236}">
                <a16:creationId xmlns:a16="http://schemas.microsoft.com/office/drawing/2014/main" id="{F53AFBB7-8B53-3F65-97C5-B3F07688A7EF}"/>
              </a:ext>
            </a:extLst>
          </p:cNvPr>
          <p:cNvSpPr/>
          <p:nvPr/>
        </p:nvSpPr>
        <p:spPr>
          <a:xfrm>
            <a:off x="-1072" y="2129042"/>
            <a:ext cx="12192000" cy="2668110"/>
          </a:xfrm>
          <a:prstGeom prst="rect">
            <a:avLst/>
          </a:prstGeom>
          <a:solidFill>
            <a:schemeClr val="accent1">
              <a:lumMod val="75000"/>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Calibri" panose="020F0502020204030204" pitchFamily="34" charset="0"/>
              <a:ea typeface="微软雅黑" panose="020B0503020204020204" pitchFamily="34" charset="-122"/>
              <a:sym typeface="Calibri" panose="020F0502020204030204" pitchFamily="34" charset="0"/>
            </a:endParaRPr>
          </a:p>
        </p:txBody>
      </p:sp>
      <p:sp>
        <p:nvSpPr>
          <p:cNvPr id="3" name="矩形 2">
            <a:extLst>
              <a:ext uri="{FF2B5EF4-FFF2-40B4-BE49-F238E27FC236}">
                <a16:creationId xmlns:a16="http://schemas.microsoft.com/office/drawing/2014/main" id="{050D19E2-C631-8E59-A2D6-6A2F31D58911}"/>
              </a:ext>
            </a:extLst>
          </p:cNvPr>
          <p:cNvSpPr/>
          <p:nvPr/>
        </p:nvSpPr>
        <p:spPr>
          <a:xfrm>
            <a:off x="119336" y="2268939"/>
            <a:ext cx="11953328" cy="2384197"/>
          </a:xfrm>
          <a:prstGeom prst="rect">
            <a:avLst/>
          </a:prstGeom>
          <a:noFill/>
          <a:ln w="3810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Calibri" panose="020F0502020204030204" pitchFamily="34" charset="0"/>
              <a:ea typeface="微软雅黑" panose="020B0503020204020204" pitchFamily="34" charset="-122"/>
              <a:sym typeface="Calibri" panose="020F0502020204030204" pitchFamily="34" charset="0"/>
            </a:endParaRPr>
          </a:p>
        </p:txBody>
      </p:sp>
      <p:sp>
        <p:nvSpPr>
          <p:cNvPr id="4" name="文本框 3">
            <a:extLst>
              <a:ext uri="{FF2B5EF4-FFF2-40B4-BE49-F238E27FC236}">
                <a16:creationId xmlns:a16="http://schemas.microsoft.com/office/drawing/2014/main" id="{13311634-C1D5-4B11-30CB-BF643B3F2030}"/>
              </a:ext>
            </a:extLst>
          </p:cNvPr>
          <p:cNvSpPr txBox="1"/>
          <p:nvPr/>
        </p:nvSpPr>
        <p:spPr>
          <a:xfrm>
            <a:off x="536595" y="2967335"/>
            <a:ext cx="11116666" cy="923330"/>
          </a:xfrm>
          <a:prstGeom prst="rect">
            <a:avLst/>
          </a:prstGeom>
          <a:noFill/>
        </p:spPr>
        <p:txBody>
          <a:bodyPr wrap="square" rtlCol="0">
            <a:spAutoFit/>
          </a:bodyPr>
          <a:lstStyle/>
          <a:p>
            <a:pPr algn="ctr"/>
            <a:r>
              <a:rPr lang="en-US" altLang="zh-CN" sz="5400" b="1" dirty="0">
                <a:solidFill>
                  <a:schemeClr val="bg1"/>
                </a:solidFill>
                <a:latin typeface="Segoe UI Light" panose="020B0502040204020203" pitchFamily="34" charset="0"/>
                <a:ea typeface="微软雅黑 Light" panose="020B0502040204020203" pitchFamily="34" charset="-122"/>
              </a:rPr>
              <a:t>Nuclear Level Densities</a:t>
            </a:r>
          </a:p>
        </p:txBody>
      </p:sp>
      <p:sp>
        <p:nvSpPr>
          <p:cNvPr id="5" name="灯片编号占位符 4">
            <a:extLst>
              <a:ext uri="{FF2B5EF4-FFF2-40B4-BE49-F238E27FC236}">
                <a16:creationId xmlns:a16="http://schemas.microsoft.com/office/drawing/2014/main" id="{902108EF-33D3-E916-C42B-3DE580B4797A}"/>
              </a:ext>
            </a:extLst>
          </p:cNvPr>
          <p:cNvSpPr>
            <a:spLocks noGrp="1"/>
          </p:cNvSpPr>
          <p:nvPr>
            <p:ph type="sldNum" sz="quarter" idx="11"/>
          </p:nvPr>
        </p:nvSpPr>
        <p:spPr/>
        <p:txBody>
          <a:bodyPr/>
          <a:lstStyle/>
          <a:p>
            <a:fld id="{40321020-7931-4610-B95E-80A53469F597}" type="slidenum">
              <a:rPr lang="zh-CN" altLang="en-US" smtClean="0">
                <a:latin typeface="Segoe UI Light" panose="020B0502040204020203" pitchFamily="34" charset="0"/>
                <a:ea typeface="微软雅黑 Light" panose="020B0502040204020203" pitchFamily="34" charset="-122"/>
              </a:rPr>
              <a:pPr/>
              <a:t>16</a:t>
            </a:fld>
            <a:endParaRPr lang="zh-CN" altLang="en-US" dirty="0">
              <a:latin typeface="Segoe UI Light" panose="020B0502040204020203" pitchFamily="34" charset="0"/>
              <a:ea typeface="微软雅黑 Light" panose="020B0502040204020203" pitchFamily="34" charset="-122"/>
            </a:endParaRPr>
          </a:p>
        </p:txBody>
      </p:sp>
    </p:spTree>
    <p:extLst>
      <p:ext uri="{BB962C8B-B14F-4D97-AF65-F5344CB8AC3E}">
        <p14:creationId xmlns:p14="http://schemas.microsoft.com/office/powerpoint/2010/main" val="1365228919"/>
      </p:ext>
    </p:extLst>
  </p:cSld>
  <p:clrMapOvr>
    <a:masterClrMapping/>
  </p:clrMapOvr>
  <mc:AlternateContent xmlns:mc="http://schemas.openxmlformats.org/markup-compatibility/2006">
    <mc:Choice xmlns:p14="http://schemas.microsoft.com/office/powerpoint/2010/main" Requires="p14">
      <p:transition spd="slow" p14:dur="2000" advTm="4721"/>
    </mc:Choice>
    <mc:Fallback>
      <p:transition spd="slow" advTm="4721"/>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1BD67ABF-1AF2-7F9E-23A2-18D9844FCA20}"/>
              </a:ext>
            </a:extLst>
          </p:cNvPr>
          <p:cNvGrpSpPr/>
          <p:nvPr/>
        </p:nvGrpSpPr>
        <p:grpSpPr>
          <a:xfrm>
            <a:off x="611327" y="1382824"/>
            <a:ext cx="3581550" cy="4166637"/>
            <a:chOff x="379389" y="2714727"/>
            <a:chExt cx="3239819" cy="3787694"/>
          </a:xfrm>
        </p:grpSpPr>
        <p:grpSp>
          <p:nvGrpSpPr>
            <p:cNvPr id="3" name="组合 2">
              <a:extLst>
                <a:ext uri="{FF2B5EF4-FFF2-40B4-BE49-F238E27FC236}">
                  <a16:creationId xmlns:a16="http://schemas.microsoft.com/office/drawing/2014/main" id="{8EEDBD96-AB36-988D-AE75-6DDFCE5A6175}"/>
                </a:ext>
              </a:extLst>
            </p:cNvPr>
            <p:cNvGrpSpPr/>
            <p:nvPr/>
          </p:nvGrpSpPr>
          <p:grpSpPr>
            <a:xfrm>
              <a:off x="379389" y="2714727"/>
              <a:ext cx="2827348" cy="2024821"/>
              <a:chOff x="452757" y="2708562"/>
              <a:chExt cx="2827348" cy="2024821"/>
            </a:xfrm>
          </p:grpSpPr>
          <p:sp>
            <p:nvSpPr>
              <p:cNvPr id="13" name="矩形 12">
                <a:extLst>
                  <a:ext uri="{FF2B5EF4-FFF2-40B4-BE49-F238E27FC236}">
                    <a16:creationId xmlns:a16="http://schemas.microsoft.com/office/drawing/2014/main" id="{605944F1-5FED-9E44-9FFF-99FBC75466CC}"/>
                  </a:ext>
                </a:extLst>
              </p:cNvPr>
              <p:cNvSpPr/>
              <p:nvPr/>
            </p:nvSpPr>
            <p:spPr>
              <a:xfrm>
                <a:off x="508025" y="2708562"/>
                <a:ext cx="2772080" cy="43123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Single particle levels </a:t>
                </a:r>
                <a:r>
                  <a:rPr lang="en-US" altLang="zh-CN" sz="14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400" b="1" dirty="0">
                    <a:solidFill>
                      <a:srgbClr val="92D050"/>
                    </a:solidFill>
                    <a:latin typeface="微软雅黑" panose="020B0503020204020204" pitchFamily="34" charset="-122"/>
                    <a:ea typeface="微软雅黑" panose="020B0503020204020204" pitchFamily="34" charset="-122"/>
                    <a:cs typeface="Times New Roman" panose="02020603050405020304" pitchFamily="18" charset="0"/>
                  </a:rPr>
                  <a:t>CDFT</a:t>
                </a:r>
                <a:r>
                  <a:rPr lang="en-US" altLang="zh-CN" sz="14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4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4" name="矩形 13">
                <a:extLst>
                  <a:ext uri="{FF2B5EF4-FFF2-40B4-BE49-F238E27FC236}">
                    <a16:creationId xmlns:a16="http://schemas.microsoft.com/office/drawing/2014/main" id="{CDD60192-2A22-ADC7-D415-9B2A76B8FF45}"/>
                  </a:ext>
                </a:extLst>
              </p:cNvPr>
              <p:cNvSpPr/>
              <p:nvPr/>
            </p:nvSpPr>
            <p:spPr>
              <a:xfrm>
                <a:off x="452757" y="4308105"/>
                <a:ext cx="2772080" cy="42527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Particle-hole state densities</a:t>
                </a:r>
                <a:endParaRPr lang="en-US" altLang="zh-CN" sz="14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 name="箭头: 下 72">
              <a:extLst>
                <a:ext uri="{FF2B5EF4-FFF2-40B4-BE49-F238E27FC236}">
                  <a16:creationId xmlns:a16="http://schemas.microsoft.com/office/drawing/2014/main" id="{4427FBB4-FEE7-39A8-8E9A-1420E12566CC}"/>
                </a:ext>
              </a:extLst>
            </p:cNvPr>
            <p:cNvSpPr/>
            <p:nvPr/>
          </p:nvSpPr>
          <p:spPr>
            <a:xfrm>
              <a:off x="1488588" y="3223832"/>
              <a:ext cx="435213" cy="1012563"/>
            </a:xfrm>
            <a:prstGeom prst="downArrow">
              <a:avLst/>
            </a:prstGeom>
            <a:noFill/>
            <a:ln w="3492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5" name="矩形 4">
              <a:extLst>
                <a:ext uri="{FF2B5EF4-FFF2-40B4-BE49-F238E27FC236}">
                  <a16:creationId xmlns:a16="http://schemas.microsoft.com/office/drawing/2014/main" id="{A6DAAE5D-E29F-BBF9-4F66-2C93A60ED99C}"/>
                </a:ext>
              </a:extLst>
            </p:cNvPr>
            <p:cNvSpPr/>
            <p:nvPr/>
          </p:nvSpPr>
          <p:spPr>
            <a:xfrm>
              <a:off x="413174" y="6071191"/>
              <a:ext cx="2772080" cy="43123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Nuclear level density</a:t>
              </a:r>
              <a:endParaRPr lang="zh-CN" altLang="en-US" sz="14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1" name="椭圆 10">
              <a:extLst>
                <a:ext uri="{FF2B5EF4-FFF2-40B4-BE49-F238E27FC236}">
                  <a16:creationId xmlns:a16="http://schemas.microsoft.com/office/drawing/2014/main" id="{4CA36135-E6E7-AC0F-78C7-8D0C086F8F7E}"/>
                </a:ext>
              </a:extLst>
            </p:cNvPr>
            <p:cNvSpPr/>
            <p:nvPr/>
          </p:nvSpPr>
          <p:spPr>
            <a:xfrm>
              <a:off x="1921827" y="3386135"/>
              <a:ext cx="1697381" cy="607352"/>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200" dirty="0">
                  <a:solidFill>
                    <a:schemeClr val="tx1"/>
                  </a:solidFill>
                  <a:latin typeface="微软雅黑" panose="020B0503020204020204" pitchFamily="34" charset="-122"/>
                  <a:ea typeface="微软雅黑" panose="020B0503020204020204" pitchFamily="34" charset="-122"/>
                </a:rPr>
                <a:t>combinatorial method</a:t>
              </a:r>
              <a:endParaRPr lang="zh-CN" altLang="en-US" sz="1200" b="1" dirty="0">
                <a:solidFill>
                  <a:schemeClr val="tx1"/>
                </a:solidFill>
                <a:latin typeface="微软雅黑" panose="020B0503020204020204" pitchFamily="34" charset="-122"/>
                <a:ea typeface="微软雅黑" panose="020B0503020204020204" pitchFamily="34" charset="-122"/>
              </a:endParaRPr>
            </a:p>
          </p:txBody>
        </p:sp>
        <p:sp>
          <p:nvSpPr>
            <p:cNvPr id="9" name="椭圆 8">
              <a:extLst>
                <a:ext uri="{FF2B5EF4-FFF2-40B4-BE49-F238E27FC236}">
                  <a16:creationId xmlns:a16="http://schemas.microsoft.com/office/drawing/2014/main" id="{544CEE67-BCF3-B414-0065-95D864747427}"/>
                </a:ext>
              </a:extLst>
            </p:cNvPr>
            <p:cNvSpPr/>
            <p:nvPr/>
          </p:nvSpPr>
          <p:spPr>
            <a:xfrm>
              <a:off x="1921827" y="4960152"/>
              <a:ext cx="1658029" cy="81207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solidFill>
                  <a:latin typeface="微软雅黑" panose="020B0503020204020204" pitchFamily="34" charset="-122"/>
                  <a:ea typeface="微软雅黑" panose="020B0503020204020204" pitchFamily="34" charset="-122"/>
                </a:rPr>
                <a:t>rotational and vibrational effects</a:t>
              </a:r>
              <a:endParaRPr lang="zh-CN" altLang="en-US" sz="1200" dirty="0">
                <a:solidFill>
                  <a:schemeClr val="tx1"/>
                </a:solidFill>
                <a:latin typeface="微软雅黑" panose="020B0503020204020204" pitchFamily="34" charset="-122"/>
                <a:ea typeface="微软雅黑" panose="020B0503020204020204" pitchFamily="34" charset="-122"/>
              </a:endParaRPr>
            </a:p>
          </p:txBody>
        </p:sp>
        <p:sp>
          <p:nvSpPr>
            <p:cNvPr id="8" name="箭头: 下 53">
              <a:extLst>
                <a:ext uri="{FF2B5EF4-FFF2-40B4-BE49-F238E27FC236}">
                  <a16:creationId xmlns:a16="http://schemas.microsoft.com/office/drawing/2014/main" id="{19FB7EBD-9FD8-8667-3498-019DBCD129D1}"/>
                </a:ext>
              </a:extLst>
            </p:cNvPr>
            <p:cNvSpPr/>
            <p:nvPr/>
          </p:nvSpPr>
          <p:spPr>
            <a:xfrm>
              <a:off x="1486614" y="4817423"/>
              <a:ext cx="435213" cy="1150675"/>
            </a:xfrm>
            <a:prstGeom prst="downArrow">
              <a:avLst/>
            </a:prstGeom>
            <a:noFill/>
            <a:ln w="3492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grpSp>
      <p:sp>
        <p:nvSpPr>
          <p:cNvPr id="17" name="文本框 16">
            <a:extLst>
              <a:ext uri="{FF2B5EF4-FFF2-40B4-BE49-F238E27FC236}">
                <a16:creationId xmlns:a16="http://schemas.microsoft.com/office/drawing/2014/main" id="{938578C2-B9AF-5846-56A4-FA3539DFE835}"/>
              </a:ext>
            </a:extLst>
          </p:cNvPr>
          <p:cNvSpPr txBox="1"/>
          <p:nvPr/>
        </p:nvSpPr>
        <p:spPr>
          <a:xfrm>
            <a:off x="383478" y="669312"/>
            <a:ext cx="5244811" cy="369332"/>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wrap="square">
            <a:spAutoFit/>
          </a:bodyPr>
          <a:lstStyle>
            <a:defPPr>
              <a:defRPr lang="zh-CN"/>
            </a:defPPr>
            <a:lvl1pPr>
              <a:defRPr sz="1800" b="1">
                <a:latin typeface="Segoe UI Light" panose="020B0502040204020203" pitchFamily="34" charset="0"/>
                <a:ea typeface="微软雅黑 Light" panose="020B0502040204020203"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Microscopic nuclear level densities based on CDFT</a:t>
            </a:r>
            <a:endParaRPr lang="zh-CN" altLang="en-US" dirty="0"/>
          </a:p>
        </p:txBody>
      </p:sp>
      <p:pic>
        <p:nvPicPr>
          <p:cNvPr id="18" name="图片 17">
            <a:extLst>
              <a:ext uri="{FF2B5EF4-FFF2-40B4-BE49-F238E27FC236}">
                <a16:creationId xmlns:a16="http://schemas.microsoft.com/office/drawing/2014/main" id="{0E249621-F5AC-15DE-84EF-3DCDE8704A37}"/>
              </a:ext>
            </a:extLst>
          </p:cNvPr>
          <p:cNvPicPr>
            <a:picLocks noChangeAspect="1"/>
          </p:cNvPicPr>
          <p:nvPr/>
        </p:nvPicPr>
        <p:blipFill>
          <a:blip r:embed="rId3"/>
          <a:stretch>
            <a:fillRect/>
          </a:stretch>
        </p:blipFill>
        <p:spPr>
          <a:xfrm>
            <a:off x="4520839" y="1033388"/>
            <a:ext cx="3789383" cy="2900334"/>
          </a:xfrm>
          <a:prstGeom prst="rect">
            <a:avLst/>
          </a:prstGeom>
        </p:spPr>
      </p:pic>
      <p:sp>
        <p:nvSpPr>
          <p:cNvPr id="19" name="Rectangle 2">
            <a:extLst>
              <a:ext uri="{FF2B5EF4-FFF2-40B4-BE49-F238E27FC236}">
                <a16:creationId xmlns:a16="http://schemas.microsoft.com/office/drawing/2014/main" id="{3631B28F-1A86-9C84-15E2-8C30F1ABC7D9}"/>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025" name="图片 1">
            <a:extLst>
              <a:ext uri="{FF2B5EF4-FFF2-40B4-BE49-F238E27FC236}">
                <a16:creationId xmlns:a16="http://schemas.microsoft.com/office/drawing/2014/main" id="{4B556C19-ABEA-441B-F086-FF4DB89303B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0222" y="1207104"/>
            <a:ext cx="3323004" cy="244220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1" name="矩形 20">
                <a:extLst>
                  <a:ext uri="{FF2B5EF4-FFF2-40B4-BE49-F238E27FC236}">
                    <a16:creationId xmlns:a16="http://schemas.microsoft.com/office/drawing/2014/main" id="{8EEEE776-EBD8-9ADD-C32B-843EB2D5CF02}"/>
                  </a:ext>
                </a:extLst>
              </p:cNvPr>
              <p:cNvSpPr/>
              <p:nvPr/>
            </p:nvSpPr>
            <p:spPr>
              <a:xfrm>
                <a:off x="4140324" y="4009894"/>
                <a:ext cx="7543228" cy="324384"/>
              </a:xfrm>
              <a:prstGeom prst="rect">
                <a:avLst/>
              </a:prstGeom>
            </p:spPr>
            <p:txBody>
              <a:bodyPr wrap="square">
                <a:spAutoFit/>
              </a:bodyPr>
              <a:lstStyle/>
              <a:p>
                <a14:m>
                  <m:oMath xmlns:m="http://schemas.openxmlformats.org/officeDocument/2006/math">
                    <m:sSub>
                      <m:sSubPr>
                        <m:ctrlPr>
                          <a:rPr lang="en-US" altLang="zh-CN" sz="1400" i="1" smtClean="0">
                            <a:latin typeface="Cambria Math" panose="02040503050406030204" pitchFamily="18" charset="0"/>
                          </a:rPr>
                        </m:ctrlPr>
                      </m:sSubPr>
                      <m:e>
                        <m:r>
                          <a:rPr lang="zh-CN" altLang="en-US" sz="1400" i="1">
                            <a:latin typeface="Cambria Math" panose="02040503050406030204" pitchFamily="18" charset="0"/>
                          </a:rPr>
                          <m:t>𝜌</m:t>
                        </m:r>
                      </m:e>
                      <m:sub>
                        <m:r>
                          <a:rPr lang="en-US" altLang="zh-CN" sz="1400" i="1">
                            <a:latin typeface="Cambria Math" panose="02040503050406030204" pitchFamily="18" charset="0"/>
                          </a:rPr>
                          <m:t>𝑠𝑝</m:t>
                        </m:r>
                        <m:r>
                          <a:rPr lang="en-US" altLang="zh-CN" sz="1400" i="1">
                            <a:latin typeface="Cambria Math" panose="02040503050406030204" pitchFamily="18" charset="0"/>
                          </a:rPr>
                          <m:t>h</m:t>
                        </m:r>
                      </m:sub>
                    </m:sSub>
                    <m:d>
                      <m:dPr>
                        <m:ctrlPr>
                          <a:rPr lang="en-US" altLang="zh-CN" sz="1400" i="1">
                            <a:latin typeface="Cambria Math" panose="02040503050406030204" pitchFamily="18" charset="0"/>
                          </a:rPr>
                        </m:ctrlPr>
                      </m:dPr>
                      <m:e>
                        <m:r>
                          <a:rPr lang="en-US" altLang="zh-CN" sz="1400" i="1">
                            <a:latin typeface="Cambria Math" panose="02040503050406030204" pitchFamily="18" charset="0"/>
                          </a:rPr>
                          <m:t>𝑈</m:t>
                        </m:r>
                        <m:r>
                          <a:rPr lang="en-US" altLang="zh-CN" sz="1400" i="1">
                            <a:latin typeface="Cambria Math" panose="02040503050406030204" pitchFamily="18" charset="0"/>
                          </a:rPr>
                          <m:t>,</m:t>
                        </m:r>
                        <m:r>
                          <a:rPr lang="en-US" altLang="zh-CN" sz="1400" i="1">
                            <a:latin typeface="Cambria Math" panose="02040503050406030204" pitchFamily="18" charset="0"/>
                          </a:rPr>
                          <m:t>𝐽</m:t>
                        </m:r>
                        <m:r>
                          <a:rPr lang="en-US" altLang="zh-CN" sz="1400" i="1">
                            <a:latin typeface="Cambria Math" panose="02040503050406030204" pitchFamily="18" charset="0"/>
                          </a:rPr>
                          <m:t>,</m:t>
                        </m:r>
                        <m:r>
                          <a:rPr lang="en-US" altLang="zh-CN" sz="1400" i="1">
                            <a:latin typeface="Cambria Math" panose="02040503050406030204" pitchFamily="18" charset="0"/>
                          </a:rPr>
                          <m:t>𝑃</m:t>
                        </m:r>
                      </m:e>
                    </m:d>
                    <m:r>
                      <a:rPr lang="en-US" altLang="zh-CN" sz="1400" b="0" i="1" smtClean="0">
                        <a:latin typeface="Cambria Math" panose="02040503050406030204" pitchFamily="18" charset="0"/>
                      </a:rPr>
                      <m:t>=</m:t>
                    </m:r>
                  </m:oMath>
                </a14:m>
                <a:r>
                  <a:rPr lang="en-US" altLang="zh-CN" sz="1400" dirty="0"/>
                  <a:t> </a:t>
                </a:r>
                <a14:m>
                  <m:oMath xmlns:m="http://schemas.openxmlformats.org/officeDocument/2006/math">
                    <m:sSub>
                      <m:sSubPr>
                        <m:ctrlPr>
                          <a:rPr lang="en-US" altLang="zh-CN" sz="1400" i="1">
                            <a:latin typeface="Cambria Math" panose="02040503050406030204" pitchFamily="18" charset="0"/>
                          </a:rPr>
                        </m:ctrlPr>
                      </m:sSubPr>
                      <m:e>
                        <m:r>
                          <a:rPr lang="zh-CN" altLang="en-US" sz="1400" i="1" smtClean="0">
                            <a:latin typeface="Cambria Math" panose="02040503050406030204" pitchFamily="18" charset="0"/>
                          </a:rPr>
                          <m:t>𝜔</m:t>
                        </m:r>
                      </m:e>
                      <m:sub>
                        <m:r>
                          <a:rPr lang="en-US" altLang="zh-CN" sz="1400" b="0" i="1" smtClean="0">
                            <a:latin typeface="Cambria Math" panose="02040503050406030204" pitchFamily="18" charset="0"/>
                          </a:rPr>
                          <m:t>𝑖</m:t>
                        </m:r>
                      </m:sub>
                    </m:sSub>
                    <m:d>
                      <m:dPr>
                        <m:ctrlPr>
                          <a:rPr lang="en-US" altLang="zh-CN" sz="1400" i="1">
                            <a:latin typeface="Cambria Math" panose="02040503050406030204" pitchFamily="18" charset="0"/>
                          </a:rPr>
                        </m:ctrlPr>
                      </m:dPr>
                      <m:e>
                        <m:r>
                          <a:rPr lang="en-US" altLang="zh-CN" sz="1400" i="1">
                            <a:latin typeface="Cambria Math" panose="02040503050406030204" pitchFamily="18" charset="0"/>
                          </a:rPr>
                          <m:t>𝑈</m:t>
                        </m:r>
                        <m:r>
                          <a:rPr lang="en-US" altLang="zh-CN" sz="1400" i="1">
                            <a:latin typeface="Cambria Math" panose="02040503050406030204" pitchFamily="18" charset="0"/>
                          </a:rPr>
                          <m:t>,</m:t>
                        </m:r>
                        <m:r>
                          <a:rPr lang="en-US" altLang="zh-CN" sz="1400" b="0" i="1" smtClean="0">
                            <a:latin typeface="Cambria Math" panose="02040503050406030204" pitchFamily="18" charset="0"/>
                          </a:rPr>
                          <m:t>𝑀</m:t>
                        </m:r>
                        <m:r>
                          <a:rPr lang="en-US" altLang="zh-CN" sz="1400" b="0" i="1" smtClean="0">
                            <a:latin typeface="Cambria Math" panose="02040503050406030204" pitchFamily="18" charset="0"/>
                          </a:rPr>
                          <m:t>=</m:t>
                        </m:r>
                        <m:r>
                          <a:rPr lang="en-US" altLang="zh-CN" sz="1400" i="1" smtClean="0">
                            <a:solidFill>
                              <a:srgbClr val="FF0000"/>
                            </a:solidFill>
                            <a:latin typeface="Cambria Math" panose="02040503050406030204" pitchFamily="18" charset="0"/>
                          </a:rPr>
                          <m:t>𝐽</m:t>
                        </m:r>
                        <m:r>
                          <a:rPr lang="en-US" altLang="zh-CN" sz="1400" i="1">
                            <a:latin typeface="Cambria Math" panose="02040503050406030204" pitchFamily="18" charset="0"/>
                          </a:rPr>
                          <m:t>,</m:t>
                        </m:r>
                        <m:r>
                          <a:rPr lang="en-US" altLang="zh-CN" sz="1400" i="1">
                            <a:latin typeface="Cambria Math" panose="02040503050406030204" pitchFamily="18" charset="0"/>
                          </a:rPr>
                          <m:t>𝑃</m:t>
                        </m:r>
                      </m:e>
                    </m:d>
                    <m:r>
                      <a:rPr lang="en-US" altLang="zh-CN" sz="1400" b="0" i="1" smtClean="0">
                        <a:latin typeface="Cambria Math" panose="02040503050406030204" pitchFamily="18" charset="0"/>
                      </a:rPr>
                      <m:t>−</m:t>
                    </m:r>
                    <m:sSub>
                      <m:sSubPr>
                        <m:ctrlPr>
                          <a:rPr lang="en-US" altLang="zh-CN" sz="1400" i="1">
                            <a:latin typeface="Cambria Math" panose="02040503050406030204" pitchFamily="18" charset="0"/>
                          </a:rPr>
                        </m:ctrlPr>
                      </m:sSubPr>
                      <m:e>
                        <m:r>
                          <a:rPr lang="zh-CN" altLang="en-US" sz="1400" i="1" smtClean="0">
                            <a:latin typeface="Cambria Math" panose="02040503050406030204" pitchFamily="18" charset="0"/>
                          </a:rPr>
                          <m:t>𝜔</m:t>
                        </m:r>
                      </m:e>
                      <m:sub>
                        <m:r>
                          <a:rPr lang="en-US" altLang="zh-CN" sz="1400" b="0" i="1" smtClean="0">
                            <a:latin typeface="Cambria Math" panose="02040503050406030204" pitchFamily="18" charset="0"/>
                          </a:rPr>
                          <m:t>𝑖</m:t>
                        </m:r>
                      </m:sub>
                    </m:sSub>
                    <m:d>
                      <m:dPr>
                        <m:ctrlPr>
                          <a:rPr lang="en-US" altLang="zh-CN" sz="1400" i="1">
                            <a:latin typeface="Cambria Math" panose="02040503050406030204" pitchFamily="18" charset="0"/>
                          </a:rPr>
                        </m:ctrlPr>
                      </m:dPr>
                      <m:e>
                        <m:r>
                          <a:rPr lang="en-US" altLang="zh-CN" sz="1400" i="1">
                            <a:latin typeface="Cambria Math" panose="02040503050406030204" pitchFamily="18" charset="0"/>
                          </a:rPr>
                          <m:t>𝑈</m:t>
                        </m:r>
                        <m:r>
                          <a:rPr lang="en-US" altLang="zh-CN" sz="1400" i="1">
                            <a:latin typeface="Cambria Math" panose="02040503050406030204" pitchFamily="18" charset="0"/>
                          </a:rPr>
                          <m:t>,</m:t>
                        </m:r>
                        <m:r>
                          <a:rPr lang="en-US" altLang="zh-CN" sz="1400" i="1">
                            <a:latin typeface="Cambria Math" panose="02040503050406030204" pitchFamily="18" charset="0"/>
                          </a:rPr>
                          <m:t>𝑀</m:t>
                        </m:r>
                        <m:r>
                          <a:rPr lang="en-US" altLang="zh-CN" sz="1400" i="1">
                            <a:latin typeface="Cambria Math" panose="02040503050406030204" pitchFamily="18" charset="0"/>
                          </a:rPr>
                          <m:t>=</m:t>
                        </m:r>
                        <m:r>
                          <a:rPr lang="en-US" altLang="zh-CN" sz="1400" i="1" smtClean="0">
                            <a:solidFill>
                              <a:srgbClr val="FF0000"/>
                            </a:solidFill>
                            <a:latin typeface="Cambria Math" panose="02040503050406030204" pitchFamily="18" charset="0"/>
                          </a:rPr>
                          <m:t>𝐽</m:t>
                        </m:r>
                        <m:r>
                          <a:rPr lang="en-US" altLang="zh-CN" sz="1400" i="1" smtClean="0">
                            <a:solidFill>
                              <a:srgbClr val="FF0000"/>
                            </a:solidFill>
                            <a:latin typeface="Cambria Math" panose="02040503050406030204" pitchFamily="18" charset="0"/>
                          </a:rPr>
                          <m:t>+</m:t>
                        </m:r>
                        <m:r>
                          <a:rPr lang="en-US" altLang="zh-CN" sz="1400" i="1" smtClean="0">
                            <a:solidFill>
                              <a:srgbClr val="FF0000"/>
                            </a:solidFill>
                            <a:latin typeface="Cambria Math" panose="02040503050406030204" pitchFamily="18" charset="0"/>
                          </a:rPr>
                          <m:t>1</m:t>
                        </m:r>
                        <m:r>
                          <a:rPr lang="en-US" altLang="zh-CN" sz="1400" i="1" smtClean="0">
                            <a:solidFill>
                              <a:srgbClr val="FF0000"/>
                            </a:solidFill>
                            <a:latin typeface="Cambria Math" panose="02040503050406030204" pitchFamily="18" charset="0"/>
                          </a:rPr>
                          <m:t>,</m:t>
                        </m:r>
                        <m:r>
                          <a:rPr lang="en-US" altLang="zh-CN" sz="1400" i="1">
                            <a:latin typeface="Cambria Math" panose="02040503050406030204" pitchFamily="18" charset="0"/>
                          </a:rPr>
                          <m:t>𝑃</m:t>
                        </m:r>
                      </m:e>
                    </m:d>
                  </m:oMath>
                </a14:m>
                <a:endParaRPr lang="en-US" sz="1400" dirty="0"/>
              </a:p>
            </p:txBody>
          </p:sp>
        </mc:Choice>
        <mc:Fallback xmlns="">
          <p:sp>
            <p:nvSpPr>
              <p:cNvPr id="21" name="矩形 20">
                <a:extLst>
                  <a:ext uri="{FF2B5EF4-FFF2-40B4-BE49-F238E27FC236}">
                    <a16:creationId xmlns:a16="http://schemas.microsoft.com/office/drawing/2014/main" id="{8EEEE776-EBD8-9ADD-C32B-843EB2D5CF02}"/>
                  </a:ext>
                </a:extLst>
              </p:cNvPr>
              <p:cNvSpPr>
                <a:spLocks noRot="1" noChangeAspect="1" noMove="1" noResize="1" noEditPoints="1" noAdjustHandles="1" noChangeArrowheads="1" noChangeShapeType="1" noTextEdit="1"/>
              </p:cNvSpPr>
              <p:nvPr/>
            </p:nvSpPr>
            <p:spPr>
              <a:xfrm>
                <a:off x="4140324" y="4009894"/>
                <a:ext cx="7543228" cy="324384"/>
              </a:xfrm>
              <a:prstGeom prst="rect">
                <a:avLst/>
              </a:prstGeom>
              <a:blipFill>
                <a:blip r:embed="rId5"/>
                <a:stretch>
                  <a:fillRect b="-377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2" name="文本框 21">
                <a:extLst>
                  <a:ext uri="{FF2B5EF4-FFF2-40B4-BE49-F238E27FC236}">
                    <a16:creationId xmlns:a16="http://schemas.microsoft.com/office/drawing/2014/main" id="{A8AD5699-6575-C602-483D-5B72BADEDBF2}"/>
                  </a:ext>
                </a:extLst>
              </p:cNvPr>
              <p:cNvSpPr txBox="1"/>
              <p:nvPr/>
            </p:nvSpPr>
            <p:spPr>
              <a:xfrm>
                <a:off x="4011465" y="4370408"/>
                <a:ext cx="8037900" cy="809965"/>
              </a:xfrm>
              <a:prstGeom prst="rect">
                <a:avLst/>
              </a:prstGeom>
              <a:noFill/>
            </p:spPr>
            <p:txBody>
              <a:bodyPr wrap="square" lIns="0" tIns="0" rIns="0" bIns="0" rtlCol="0">
                <a:spAutoFit/>
              </a:bodyPr>
              <a:lstStyle/>
              <a:p>
                <a:pPr>
                  <a:lnSpc>
                    <a:spcPct val="150000"/>
                  </a:lnSpc>
                </a:pPr>
                <a14:m>
                  <m:oMath xmlns:m="http://schemas.openxmlformats.org/officeDocument/2006/math">
                    <m:sSub>
                      <m:sSubPr>
                        <m:ctrlPr>
                          <a:rPr lang="en-US" altLang="zh-CN" sz="1400" i="1" smtClean="0">
                            <a:latin typeface="Cambria Math" panose="02040503050406030204" pitchFamily="18" charset="0"/>
                          </a:rPr>
                        </m:ctrlPr>
                      </m:sSubPr>
                      <m:e>
                        <m:r>
                          <a:rPr lang="zh-CN" altLang="en-US" sz="1400" i="1">
                            <a:latin typeface="Cambria Math" panose="02040503050406030204" pitchFamily="18" charset="0"/>
                          </a:rPr>
                          <m:t>𝜌</m:t>
                        </m:r>
                      </m:e>
                      <m:sub>
                        <m:r>
                          <m:rPr>
                            <m:sty m:val="p"/>
                          </m:rPr>
                          <a:rPr lang="en-US" altLang="zh-CN" sz="1400" i="1">
                            <a:latin typeface="Cambria Math" panose="02040503050406030204" pitchFamily="18" charset="0"/>
                          </a:rPr>
                          <m:t>def</m:t>
                        </m:r>
                      </m:sub>
                    </m:sSub>
                    <m:r>
                      <a:rPr lang="en-US" altLang="zh-CN" sz="1400" i="1">
                        <a:latin typeface="Cambria Math" panose="02040503050406030204" pitchFamily="18" charset="0"/>
                      </a:rPr>
                      <m:t>(</m:t>
                    </m:r>
                    <m:r>
                      <a:rPr lang="en-US" altLang="zh-CN" sz="1400" i="1">
                        <a:latin typeface="Cambria Math" panose="02040503050406030204" pitchFamily="18" charset="0"/>
                      </a:rPr>
                      <m:t>𝑈</m:t>
                    </m:r>
                    <m:r>
                      <a:rPr lang="en-US" altLang="zh-CN" sz="1400" i="1">
                        <a:latin typeface="Cambria Math" panose="02040503050406030204" pitchFamily="18" charset="0"/>
                      </a:rPr>
                      <m:t>,</m:t>
                    </m:r>
                    <m:r>
                      <a:rPr lang="en-US" altLang="zh-CN" sz="1400" b="0" i="1" smtClean="0">
                        <a:latin typeface="Cambria Math" panose="02040503050406030204" pitchFamily="18" charset="0"/>
                      </a:rPr>
                      <m:t>𝐽</m:t>
                    </m:r>
                    <m:r>
                      <a:rPr lang="en-US" altLang="zh-CN" sz="1400" i="1">
                        <a:latin typeface="Cambria Math" panose="02040503050406030204" pitchFamily="18" charset="0"/>
                      </a:rPr>
                      <m:t>,</m:t>
                    </m:r>
                    <m:r>
                      <a:rPr lang="en-US" altLang="zh-CN" sz="1400" i="1">
                        <a:latin typeface="Cambria Math" panose="02040503050406030204" pitchFamily="18" charset="0"/>
                      </a:rPr>
                      <m:t>𝑃</m:t>
                    </m:r>
                    <m:r>
                      <a:rPr lang="en-US" altLang="zh-CN" sz="1400" i="1">
                        <a:latin typeface="Cambria Math" panose="02040503050406030204" pitchFamily="18" charset="0"/>
                      </a:rPr>
                      <m:t>)=</m:t>
                    </m:r>
                    <m:r>
                      <a:rPr lang="en-US" altLang="zh-CN" sz="1400" i="1">
                        <a:latin typeface="Cambria Math" panose="02040503050406030204" pitchFamily="18" charset="0"/>
                      </a:rPr>
                      <m:t>1</m:t>
                    </m:r>
                    <m:r>
                      <a:rPr lang="en-US" altLang="zh-CN" sz="1400" i="1">
                        <a:latin typeface="Cambria Math" panose="02040503050406030204" pitchFamily="18" charset="0"/>
                      </a:rPr>
                      <m:t>/</m:t>
                    </m:r>
                    <m:r>
                      <a:rPr lang="en-US" altLang="zh-CN" sz="1400" i="1">
                        <a:latin typeface="Cambria Math" panose="02040503050406030204" pitchFamily="18" charset="0"/>
                      </a:rPr>
                      <m:t>2</m:t>
                    </m:r>
                    <m:r>
                      <a:rPr lang="en-US" altLang="zh-CN" sz="1400" i="1">
                        <a:latin typeface="Cambria Math" panose="02040503050406030204" pitchFamily="18" charset="0"/>
                      </a:rPr>
                      <m:t>[</m:t>
                    </m:r>
                    <m:nary>
                      <m:naryPr>
                        <m:chr m:val="∑"/>
                        <m:ctrlPr>
                          <a:rPr lang="en-US" altLang="zh-CN" sz="1400" i="1">
                            <a:latin typeface="Cambria Math" panose="02040503050406030204" pitchFamily="18" charset="0"/>
                          </a:rPr>
                        </m:ctrlPr>
                      </m:naryPr>
                      <m:sub>
                        <m:r>
                          <m:rPr>
                            <m:brk m:alnAt="23"/>
                          </m:rPr>
                          <a:rPr lang="en-US" altLang="zh-CN" sz="1400" i="1">
                            <a:latin typeface="Cambria Math" panose="02040503050406030204" pitchFamily="18" charset="0"/>
                          </a:rPr>
                          <m:t>𝐾</m:t>
                        </m:r>
                        <m:r>
                          <a:rPr lang="en-US" altLang="zh-CN" sz="1400" i="1">
                            <a:latin typeface="Cambria Math" panose="02040503050406030204" pitchFamily="18" charset="0"/>
                          </a:rPr>
                          <m:t>=−</m:t>
                        </m:r>
                        <m:r>
                          <a:rPr lang="en-US" altLang="zh-CN" sz="1400" i="1">
                            <a:latin typeface="Cambria Math" panose="02040503050406030204" pitchFamily="18" charset="0"/>
                          </a:rPr>
                          <m:t>𝐽</m:t>
                        </m:r>
                        <m:r>
                          <a:rPr lang="en-US" altLang="zh-CN" sz="1400" i="1">
                            <a:latin typeface="Cambria Math" panose="02040503050406030204" pitchFamily="18" charset="0"/>
                          </a:rPr>
                          <m:t>,</m:t>
                        </m:r>
                        <m:r>
                          <a:rPr lang="en-US" altLang="zh-CN" sz="1400" i="1">
                            <a:latin typeface="Cambria Math" panose="02040503050406030204" pitchFamily="18" charset="0"/>
                          </a:rPr>
                          <m:t>𝐾</m:t>
                        </m:r>
                        <m:r>
                          <a:rPr lang="en-US" altLang="zh-CN" sz="1400" i="1">
                            <a:latin typeface="Cambria Math" panose="02040503050406030204" pitchFamily="18" charset="0"/>
                            <a:ea typeface="Cambria Math" panose="02040503050406030204" pitchFamily="18" charset="0"/>
                          </a:rPr>
                          <m:t>≠</m:t>
                        </m:r>
                        <m:r>
                          <a:rPr lang="en-US" altLang="zh-CN" sz="1400" i="1">
                            <a:latin typeface="Cambria Math" panose="02040503050406030204" pitchFamily="18" charset="0"/>
                            <a:ea typeface="Cambria Math" panose="02040503050406030204" pitchFamily="18" charset="0"/>
                          </a:rPr>
                          <m:t>0</m:t>
                        </m:r>
                      </m:sub>
                      <m:sup>
                        <m:r>
                          <a:rPr lang="en-US" altLang="zh-CN" sz="1400" i="1">
                            <a:latin typeface="Cambria Math" panose="02040503050406030204" pitchFamily="18" charset="0"/>
                          </a:rPr>
                          <m:t>𝐽</m:t>
                        </m:r>
                      </m:sup>
                      <m:e>
                        <m:sSub>
                          <m:sSubPr>
                            <m:ctrlPr>
                              <a:rPr lang="en-US" altLang="zh-CN" sz="1400" i="1">
                                <a:latin typeface="Cambria Math" panose="02040503050406030204" pitchFamily="18" charset="0"/>
                              </a:rPr>
                            </m:ctrlPr>
                          </m:sSubPr>
                          <m:e>
                            <m:r>
                              <a:rPr lang="zh-CN" altLang="en-US" sz="1400" i="1" smtClean="0">
                                <a:latin typeface="Cambria Math" panose="02040503050406030204" pitchFamily="18" charset="0"/>
                              </a:rPr>
                              <m:t>𝜔</m:t>
                            </m:r>
                          </m:e>
                          <m:sub>
                            <m:r>
                              <a:rPr lang="en-US" altLang="zh-CN" sz="1400" i="1">
                                <a:latin typeface="Cambria Math" panose="02040503050406030204" pitchFamily="18" charset="0"/>
                              </a:rPr>
                              <m:t>𝑖</m:t>
                            </m:r>
                          </m:sub>
                        </m:sSub>
                        <m:d>
                          <m:dPr>
                            <m:ctrlPr>
                              <a:rPr lang="en-US" altLang="zh-CN" sz="1400" i="1">
                                <a:latin typeface="Cambria Math" panose="02040503050406030204" pitchFamily="18" charset="0"/>
                              </a:rPr>
                            </m:ctrlPr>
                          </m:dPr>
                          <m:e>
                            <m:r>
                              <a:rPr lang="en-US" altLang="zh-CN" sz="1400" i="1">
                                <a:latin typeface="Cambria Math" panose="02040503050406030204" pitchFamily="18" charset="0"/>
                              </a:rPr>
                              <m:t>𝑈</m:t>
                            </m:r>
                            <m:r>
                              <a:rPr lang="en-US" altLang="zh-CN" sz="1400" i="1">
                                <a:latin typeface="Cambria Math" panose="02040503050406030204" pitchFamily="18" charset="0"/>
                              </a:rPr>
                              <m:t>−</m:t>
                            </m:r>
                            <m:sSubSup>
                              <m:sSubSupPr>
                                <m:ctrlPr>
                                  <a:rPr lang="en-US" altLang="zh-CN" sz="1400" i="1" smtClean="0">
                                    <a:solidFill>
                                      <a:srgbClr val="FF0000"/>
                                    </a:solidFill>
                                    <a:latin typeface="Cambria Math" panose="02040503050406030204" pitchFamily="18" charset="0"/>
                                  </a:rPr>
                                </m:ctrlPr>
                              </m:sSubSupPr>
                              <m:e>
                                <m:r>
                                  <a:rPr lang="en-US" altLang="zh-CN" sz="1400" i="1">
                                    <a:solidFill>
                                      <a:srgbClr val="FF0000"/>
                                    </a:solidFill>
                                    <a:latin typeface="Cambria Math" panose="02040503050406030204" pitchFamily="18" charset="0"/>
                                  </a:rPr>
                                  <m:t>𝐸</m:t>
                                </m:r>
                              </m:e>
                              <m:sub>
                                <m:r>
                                  <a:rPr lang="en-US" altLang="zh-CN" sz="1400" i="1">
                                    <a:solidFill>
                                      <a:srgbClr val="FF0000"/>
                                    </a:solidFill>
                                    <a:latin typeface="Cambria Math" panose="02040503050406030204" pitchFamily="18" charset="0"/>
                                  </a:rPr>
                                  <m:t>𝑟𝑜𝑡</m:t>
                                </m:r>
                              </m:sub>
                              <m:sup>
                                <m:r>
                                  <a:rPr lang="en-US" altLang="zh-CN" sz="1400" i="1">
                                    <a:solidFill>
                                      <a:srgbClr val="FF0000"/>
                                    </a:solidFill>
                                    <a:latin typeface="Cambria Math" panose="02040503050406030204" pitchFamily="18" charset="0"/>
                                  </a:rPr>
                                  <m:t>𝐽</m:t>
                                </m:r>
                                <m:r>
                                  <a:rPr lang="en-US" altLang="zh-CN" sz="1400" i="1">
                                    <a:solidFill>
                                      <a:srgbClr val="FF0000"/>
                                    </a:solidFill>
                                    <a:latin typeface="Cambria Math" panose="02040503050406030204" pitchFamily="18" charset="0"/>
                                  </a:rPr>
                                  <m:t>,</m:t>
                                </m:r>
                                <m:r>
                                  <a:rPr lang="en-US" altLang="zh-CN" sz="1400" i="1">
                                    <a:solidFill>
                                      <a:srgbClr val="FF0000"/>
                                    </a:solidFill>
                                    <a:latin typeface="Cambria Math" panose="02040503050406030204" pitchFamily="18" charset="0"/>
                                  </a:rPr>
                                  <m:t>𝐾</m:t>
                                </m:r>
                              </m:sup>
                            </m:sSubSup>
                            <m:r>
                              <a:rPr lang="en-US" altLang="zh-CN" sz="1400" i="1">
                                <a:latin typeface="Cambria Math" panose="02040503050406030204" pitchFamily="18" charset="0"/>
                              </a:rPr>
                              <m:t>,</m:t>
                            </m:r>
                            <m:r>
                              <a:rPr lang="en-US" altLang="zh-CN" sz="1400" i="1">
                                <a:latin typeface="Cambria Math" panose="02040503050406030204" pitchFamily="18" charset="0"/>
                              </a:rPr>
                              <m:t>𝐾</m:t>
                            </m:r>
                            <m:r>
                              <a:rPr lang="en-US" altLang="zh-CN" sz="1400" i="1">
                                <a:latin typeface="Cambria Math" panose="02040503050406030204" pitchFamily="18" charset="0"/>
                              </a:rPr>
                              <m:t>,</m:t>
                            </m:r>
                            <m:r>
                              <a:rPr lang="en-US" altLang="zh-CN" sz="1400" i="1">
                                <a:latin typeface="Cambria Math" panose="02040503050406030204" pitchFamily="18" charset="0"/>
                              </a:rPr>
                              <m:t>𝑃</m:t>
                            </m:r>
                          </m:e>
                        </m:d>
                      </m:e>
                    </m:nary>
                    <m:r>
                      <a:rPr lang="en-US" altLang="zh-CN" sz="1400" i="1">
                        <a:latin typeface="Cambria Math" panose="02040503050406030204" pitchFamily="18" charset="0"/>
                      </a:rPr>
                      <m:t>]</m:t>
                    </m:r>
                  </m:oMath>
                </a14:m>
                <a:r>
                  <a:rPr lang="en-US" altLang="zh-CN" sz="1400" dirty="0"/>
                  <a:t> </a:t>
                </a:r>
                <a14:m>
                  <m:oMath xmlns:m="http://schemas.openxmlformats.org/officeDocument/2006/math">
                    <m:r>
                      <a:rPr lang="en-US" altLang="zh-CN" sz="1400" i="1" smtClean="0">
                        <a:latin typeface="Cambria Math" panose="02040503050406030204" pitchFamily="18" charset="0"/>
                      </a:rPr>
                      <m:t>+</m:t>
                    </m:r>
                    <m:sSub>
                      <m:sSubPr>
                        <m:ctrlPr>
                          <a:rPr lang="en-US" altLang="zh-CN" sz="1400" i="1" smtClean="0">
                            <a:latin typeface="Cambria Math" panose="02040503050406030204" pitchFamily="18" charset="0"/>
                          </a:rPr>
                        </m:ctrlPr>
                      </m:sSubPr>
                      <m:e>
                        <m:r>
                          <a:rPr lang="zh-CN" altLang="en-US" sz="1400" b="0" i="1" smtClean="0">
                            <a:latin typeface="Cambria Math" panose="02040503050406030204" pitchFamily="18" charset="0"/>
                          </a:rPr>
                          <m:t>𝛿</m:t>
                        </m:r>
                      </m:e>
                      <m:sub>
                        <m:r>
                          <a:rPr lang="en-US" altLang="zh-CN" sz="1400" i="1">
                            <a:latin typeface="Cambria Math" panose="02040503050406030204" pitchFamily="18" charset="0"/>
                          </a:rPr>
                          <m:t>(</m:t>
                        </m:r>
                        <m:sSub>
                          <m:sSubPr>
                            <m:ctrlPr>
                              <a:rPr lang="en-US" altLang="zh-CN" sz="1400" i="1" smtClean="0">
                                <a:solidFill>
                                  <a:srgbClr val="FF0000"/>
                                </a:solidFill>
                                <a:latin typeface="Cambria Math" panose="02040503050406030204" pitchFamily="18" charset="0"/>
                              </a:rPr>
                            </m:ctrlPr>
                          </m:sSubPr>
                          <m:e>
                            <m:r>
                              <a:rPr lang="en-US" altLang="zh-CN" sz="1400" i="1">
                                <a:solidFill>
                                  <a:srgbClr val="FF0000"/>
                                </a:solidFill>
                                <a:latin typeface="Cambria Math" panose="02040503050406030204" pitchFamily="18" charset="0"/>
                              </a:rPr>
                              <m:t>𝐽</m:t>
                            </m:r>
                          </m:e>
                          <m:sub>
                            <m:r>
                              <a:rPr lang="en-US" altLang="zh-CN" sz="1400" i="1">
                                <a:solidFill>
                                  <a:srgbClr val="FF0000"/>
                                </a:solidFill>
                                <a:latin typeface="Cambria Math" panose="02040503050406030204" pitchFamily="18" charset="0"/>
                              </a:rPr>
                              <m:t>𝑒𝑣𝑒𝑛</m:t>
                            </m:r>
                          </m:sub>
                        </m:sSub>
                        <m:r>
                          <a:rPr lang="en-US" altLang="zh-CN" sz="1400" i="1">
                            <a:latin typeface="Cambria Math" panose="02040503050406030204" pitchFamily="18" charset="0"/>
                          </a:rPr>
                          <m:t>)</m:t>
                        </m:r>
                      </m:sub>
                    </m:sSub>
                    <m:sSub>
                      <m:sSubPr>
                        <m:ctrlPr>
                          <a:rPr lang="en-US" altLang="zh-CN" sz="1400" i="1">
                            <a:latin typeface="Cambria Math" panose="02040503050406030204" pitchFamily="18" charset="0"/>
                          </a:rPr>
                        </m:ctrlPr>
                      </m:sSubPr>
                      <m:e>
                        <m:r>
                          <a:rPr lang="zh-CN" altLang="en-US" sz="1400" i="1">
                            <a:latin typeface="Cambria Math" panose="02040503050406030204" pitchFamily="18" charset="0"/>
                          </a:rPr>
                          <m:t>𝛿</m:t>
                        </m:r>
                      </m:e>
                      <m:sub>
                        <m:r>
                          <a:rPr lang="en-US" altLang="zh-CN" sz="1400" i="1">
                            <a:latin typeface="Cambria Math" panose="02040503050406030204" pitchFamily="18" charset="0"/>
                          </a:rPr>
                          <m:t>(</m:t>
                        </m:r>
                        <m:r>
                          <a:rPr lang="en-US" altLang="zh-CN" sz="1400" i="1" smtClean="0">
                            <a:solidFill>
                              <a:srgbClr val="FF0000"/>
                            </a:solidFill>
                            <a:latin typeface="Cambria Math" panose="02040503050406030204" pitchFamily="18" charset="0"/>
                          </a:rPr>
                          <m:t>𝑃</m:t>
                        </m:r>
                        <m:r>
                          <a:rPr lang="en-US" altLang="zh-CN" sz="1400" i="1" smtClean="0">
                            <a:solidFill>
                              <a:srgbClr val="FF0000"/>
                            </a:solidFill>
                            <a:latin typeface="Cambria Math" panose="02040503050406030204" pitchFamily="18" charset="0"/>
                          </a:rPr>
                          <m:t>=+)</m:t>
                        </m:r>
                      </m:sub>
                    </m:sSub>
                    <m:sSub>
                      <m:sSubPr>
                        <m:ctrlPr>
                          <a:rPr lang="en-US" altLang="zh-CN" sz="1400" i="1">
                            <a:latin typeface="Cambria Math" panose="02040503050406030204" pitchFamily="18" charset="0"/>
                          </a:rPr>
                        </m:ctrlPr>
                      </m:sSubPr>
                      <m:e>
                        <m:r>
                          <a:rPr lang="zh-CN" altLang="en-US" sz="1400" i="1" smtClean="0">
                            <a:latin typeface="Cambria Math" panose="02040503050406030204" pitchFamily="18" charset="0"/>
                          </a:rPr>
                          <m:t>𝜔</m:t>
                        </m:r>
                      </m:e>
                      <m:sub>
                        <m:r>
                          <a:rPr lang="en-US" altLang="zh-CN" sz="1400" i="1">
                            <a:latin typeface="Cambria Math" panose="02040503050406030204" pitchFamily="18" charset="0"/>
                          </a:rPr>
                          <m:t>𝑖</m:t>
                        </m:r>
                      </m:sub>
                    </m:sSub>
                    <m:d>
                      <m:dPr>
                        <m:ctrlPr>
                          <a:rPr lang="en-US" altLang="zh-CN" sz="1400" i="1">
                            <a:latin typeface="Cambria Math" panose="02040503050406030204" pitchFamily="18" charset="0"/>
                          </a:rPr>
                        </m:ctrlPr>
                      </m:dPr>
                      <m:e>
                        <m:r>
                          <a:rPr lang="en-US" altLang="zh-CN" sz="1400" i="1">
                            <a:latin typeface="Cambria Math" panose="02040503050406030204" pitchFamily="18" charset="0"/>
                          </a:rPr>
                          <m:t>𝑈</m:t>
                        </m:r>
                        <m:r>
                          <a:rPr lang="en-US" altLang="zh-CN" sz="1400" i="1">
                            <a:latin typeface="Cambria Math" panose="02040503050406030204" pitchFamily="18" charset="0"/>
                          </a:rPr>
                          <m:t>−</m:t>
                        </m:r>
                        <m:sSubSup>
                          <m:sSubSupPr>
                            <m:ctrlPr>
                              <a:rPr lang="en-US" altLang="zh-CN" sz="1400" i="1" smtClean="0">
                                <a:solidFill>
                                  <a:srgbClr val="FF0000"/>
                                </a:solidFill>
                                <a:latin typeface="Cambria Math" panose="02040503050406030204" pitchFamily="18" charset="0"/>
                              </a:rPr>
                            </m:ctrlPr>
                          </m:sSubSupPr>
                          <m:e>
                            <m:r>
                              <a:rPr lang="en-US" altLang="zh-CN" sz="1400" i="1">
                                <a:solidFill>
                                  <a:srgbClr val="FF0000"/>
                                </a:solidFill>
                                <a:latin typeface="Cambria Math" panose="02040503050406030204" pitchFamily="18" charset="0"/>
                              </a:rPr>
                              <m:t>𝐸</m:t>
                            </m:r>
                          </m:e>
                          <m:sub>
                            <m:r>
                              <a:rPr lang="en-US" altLang="zh-CN" sz="1400" i="1">
                                <a:solidFill>
                                  <a:srgbClr val="FF0000"/>
                                </a:solidFill>
                                <a:latin typeface="Cambria Math" panose="02040503050406030204" pitchFamily="18" charset="0"/>
                              </a:rPr>
                              <m:t>𝑟𝑜𝑡</m:t>
                            </m:r>
                          </m:sub>
                          <m:sup>
                            <m:r>
                              <a:rPr lang="en-US" altLang="zh-CN" sz="1400" i="1">
                                <a:solidFill>
                                  <a:srgbClr val="FF0000"/>
                                </a:solidFill>
                                <a:latin typeface="Cambria Math" panose="02040503050406030204" pitchFamily="18" charset="0"/>
                              </a:rPr>
                              <m:t>𝐽</m:t>
                            </m:r>
                            <m:r>
                              <a:rPr lang="en-US" altLang="zh-CN" sz="1400" i="1">
                                <a:solidFill>
                                  <a:srgbClr val="FF0000"/>
                                </a:solidFill>
                                <a:latin typeface="Cambria Math" panose="02040503050406030204" pitchFamily="18" charset="0"/>
                              </a:rPr>
                              <m:t>,</m:t>
                            </m:r>
                            <m:r>
                              <a:rPr lang="en-US" altLang="zh-CN" sz="1400" i="1">
                                <a:solidFill>
                                  <a:srgbClr val="FF0000"/>
                                </a:solidFill>
                                <a:latin typeface="Cambria Math" panose="02040503050406030204" pitchFamily="18" charset="0"/>
                              </a:rPr>
                              <m:t>0</m:t>
                            </m:r>
                          </m:sup>
                        </m:sSubSup>
                        <m:r>
                          <a:rPr lang="en-US" altLang="zh-CN" sz="1400" i="1">
                            <a:solidFill>
                              <a:srgbClr val="FF0000"/>
                            </a:solidFill>
                            <a:latin typeface="Cambria Math" panose="02040503050406030204" pitchFamily="18" charset="0"/>
                          </a:rPr>
                          <m:t>,</m:t>
                        </m:r>
                        <m:r>
                          <a:rPr lang="en-US" altLang="zh-CN" sz="1400" i="1">
                            <a:solidFill>
                              <a:srgbClr val="FF0000"/>
                            </a:solidFill>
                            <a:latin typeface="Cambria Math" panose="02040503050406030204" pitchFamily="18" charset="0"/>
                          </a:rPr>
                          <m:t>0</m:t>
                        </m:r>
                        <m:r>
                          <a:rPr lang="en-US" altLang="zh-CN" sz="1400" i="1">
                            <a:latin typeface="Cambria Math" panose="02040503050406030204" pitchFamily="18" charset="0"/>
                          </a:rPr>
                          <m:t>,</m:t>
                        </m:r>
                        <m:r>
                          <a:rPr lang="en-US" altLang="zh-CN" sz="1400" i="1">
                            <a:latin typeface="Cambria Math" panose="02040503050406030204" pitchFamily="18" charset="0"/>
                          </a:rPr>
                          <m:t>𝑃</m:t>
                        </m:r>
                      </m:e>
                    </m:d>
                  </m:oMath>
                </a14:m>
                <a:endParaRPr lang="en-US" altLang="zh-CN" sz="1400" i="1" dirty="0">
                  <a:latin typeface="Cambria Math" panose="02040503050406030204" pitchFamily="18" charset="0"/>
                </a:endParaRPr>
              </a:p>
              <a:p>
                <a:pPr>
                  <a:lnSpc>
                    <a:spcPct val="150000"/>
                  </a:lnSpc>
                </a:pPr>
                <a14:m>
                  <m:oMathPara xmlns:m="http://schemas.openxmlformats.org/officeDocument/2006/math">
                    <m:oMathParaPr>
                      <m:jc m:val="centerGroup"/>
                    </m:oMathParaPr>
                    <m:oMath xmlns:m="http://schemas.openxmlformats.org/officeDocument/2006/math">
                      <m:r>
                        <a:rPr lang="en-US" altLang="zh-CN" sz="1400" i="1">
                          <a:latin typeface="Cambria Math" panose="02040503050406030204" pitchFamily="18" charset="0"/>
                        </a:rPr>
                        <m:t>+</m:t>
                      </m:r>
                      <m:sSub>
                        <m:sSubPr>
                          <m:ctrlPr>
                            <a:rPr lang="en-US" altLang="zh-CN" sz="1400" i="1">
                              <a:latin typeface="Cambria Math" panose="02040503050406030204" pitchFamily="18" charset="0"/>
                            </a:rPr>
                          </m:ctrlPr>
                        </m:sSubPr>
                        <m:e>
                          <m:r>
                            <a:rPr lang="zh-CN" altLang="en-US" sz="1400" i="1">
                              <a:latin typeface="Cambria Math" panose="02040503050406030204" pitchFamily="18" charset="0"/>
                            </a:rPr>
                            <m:t>𝛿</m:t>
                          </m:r>
                        </m:e>
                        <m:sub>
                          <m:sSub>
                            <m:sSubPr>
                              <m:ctrlPr>
                                <a:rPr lang="en-US" altLang="zh-CN" sz="1400" i="1" smtClean="0">
                                  <a:solidFill>
                                    <a:srgbClr val="FF0000"/>
                                  </a:solidFill>
                                  <a:latin typeface="Cambria Math" panose="02040503050406030204" pitchFamily="18" charset="0"/>
                                </a:rPr>
                              </m:ctrlPr>
                            </m:sSubPr>
                            <m:e>
                              <m:r>
                                <a:rPr lang="en-US" altLang="zh-CN" sz="1400" i="1">
                                  <a:solidFill>
                                    <a:srgbClr val="FF0000"/>
                                  </a:solidFill>
                                  <a:latin typeface="Cambria Math" panose="02040503050406030204" pitchFamily="18" charset="0"/>
                                </a:rPr>
                                <m:t>(</m:t>
                              </m:r>
                              <m:r>
                                <a:rPr lang="en-US" altLang="zh-CN" sz="1400" i="1">
                                  <a:solidFill>
                                    <a:srgbClr val="FF0000"/>
                                  </a:solidFill>
                                  <a:latin typeface="Cambria Math" panose="02040503050406030204" pitchFamily="18" charset="0"/>
                                </a:rPr>
                                <m:t>𝐽</m:t>
                              </m:r>
                            </m:e>
                            <m:sub>
                              <m:r>
                                <a:rPr lang="en-US" altLang="zh-CN" sz="1400" i="1">
                                  <a:solidFill>
                                    <a:srgbClr val="FF0000"/>
                                  </a:solidFill>
                                  <a:latin typeface="Cambria Math" panose="02040503050406030204" pitchFamily="18" charset="0"/>
                                </a:rPr>
                                <m:t>𝑜𝑑𝑑</m:t>
                              </m:r>
                            </m:sub>
                          </m:sSub>
                          <m:r>
                            <a:rPr lang="en-US" altLang="zh-CN" sz="1400" i="1">
                              <a:latin typeface="Cambria Math" panose="02040503050406030204" pitchFamily="18" charset="0"/>
                            </a:rPr>
                            <m:t>)</m:t>
                          </m:r>
                        </m:sub>
                      </m:sSub>
                      <m:sSub>
                        <m:sSubPr>
                          <m:ctrlPr>
                            <a:rPr lang="en-US" altLang="zh-CN" sz="1400" i="1">
                              <a:latin typeface="Cambria Math" panose="02040503050406030204" pitchFamily="18" charset="0"/>
                            </a:rPr>
                          </m:ctrlPr>
                        </m:sSubPr>
                        <m:e>
                          <m:r>
                            <a:rPr lang="zh-CN" altLang="en-US" sz="1400" i="1">
                              <a:latin typeface="Cambria Math" panose="02040503050406030204" pitchFamily="18" charset="0"/>
                            </a:rPr>
                            <m:t>𝛿</m:t>
                          </m:r>
                        </m:e>
                        <m:sub>
                          <m:r>
                            <a:rPr lang="en-US" altLang="zh-CN" sz="1400" i="1">
                              <a:latin typeface="Cambria Math" panose="02040503050406030204" pitchFamily="18" charset="0"/>
                            </a:rPr>
                            <m:t>(</m:t>
                          </m:r>
                          <m:r>
                            <a:rPr lang="en-US" altLang="zh-CN" sz="1400" i="1" smtClean="0">
                              <a:solidFill>
                                <a:srgbClr val="FF0000"/>
                              </a:solidFill>
                              <a:latin typeface="Cambria Math" panose="02040503050406030204" pitchFamily="18" charset="0"/>
                            </a:rPr>
                            <m:t>𝑃</m:t>
                          </m:r>
                          <m:r>
                            <a:rPr lang="en-US" altLang="zh-CN" sz="1400" i="1" smtClean="0">
                              <a:solidFill>
                                <a:srgbClr val="FF0000"/>
                              </a:solidFill>
                              <a:latin typeface="Cambria Math" panose="02040503050406030204" pitchFamily="18" charset="0"/>
                            </a:rPr>
                            <m:t>=−)</m:t>
                          </m:r>
                        </m:sub>
                      </m:sSub>
                      <m:sSub>
                        <m:sSubPr>
                          <m:ctrlPr>
                            <a:rPr lang="en-US" altLang="zh-CN" sz="1400" i="1">
                              <a:latin typeface="Cambria Math" panose="02040503050406030204" pitchFamily="18" charset="0"/>
                            </a:rPr>
                          </m:ctrlPr>
                        </m:sSubPr>
                        <m:e>
                          <m:r>
                            <a:rPr lang="zh-CN" altLang="en-US" sz="1400" i="1" smtClean="0">
                              <a:latin typeface="Cambria Math" panose="02040503050406030204" pitchFamily="18" charset="0"/>
                            </a:rPr>
                            <m:t>𝜔</m:t>
                          </m:r>
                        </m:e>
                        <m:sub>
                          <m:r>
                            <a:rPr lang="en-US" altLang="zh-CN" sz="1400" i="1">
                              <a:latin typeface="Cambria Math" panose="02040503050406030204" pitchFamily="18" charset="0"/>
                            </a:rPr>
                            <m:t>𝑖</m:t>
                          </m:r>
                        </m:sub>
                      </m:sSub>
                      <m:d>
                        <m:dPr>
                          <m:ctrlPr>
                            <a:rPr lang="en-US" altLang="zh-CN" sz="1400" i="1">
                              <a:latin typeface="Cambria Math" panose="02040503050406030204" pitchFamily="18" charset="0"/>
                            </a:rPr>
                          </m:ctrlPr>
                        </m:dPr>
                        <m:e>
                          <m:r>
                            <a:rPr lang="en-US" altLang="zh-CN" sz="1400" i="1">
                              <a:latin typeface="Cambria Math" panose="02040503050406030204" pitchFamily="18" charset="0"/>
                            </a:rPr>
                            <m:t>𝑈</m:t>
                          </m:r>
                          <m:r>
                            <a:rPr lang="en-US" altLang="zh-CN" sz="1400" i="1">
                              <a:latin typeface="Cambria Math" panose="02040503050406030204" pitchFamily="18" charset="0"/>
                            </a:rPr>
                            <m:t>−</m:t>
                          </m:r>
                          <m:sSubSup>
                            <m:sSubSupPr>
                              <m:ctrlPr>
                                <a:rPr lang="en-US" altLang="zh-CN" sz="1400" i="1">
                                  <a:latin typeface="Cambria Math" panose="02040503050406030204" pitchFamily="18" charset="0"/>
                                </a:rPr>
                              </m:ctrlPr>
                            </m:sSubSupPr>
                            <m:e>
                              <m:r>
                                <a:rPr lang="en-US" altLang="zh-CN" sz="1400" i="1">
                                  <a:latin typeface="Cambria Math" panose="02040503050406030204" pitchFamily="18" charset="0"/>
                                </a:rPr>
                                <m:t>𝐸</m:t>
                              </m:r>
                            </m:e>
                            <m:sub>
                              <m:r>
                                <a:rPr lang="en-US" altLang="zh-CN" sz="1400" i="1">
                                  <a:latin typeface="Cambria Math" panose="02040503050406030204" pitchFamily="18" charset="0"/>
                                </a:rPr>
                                <m:t>𝑟𝑜𝑡</m:t>
                              </m:r>
                            </m:sub>
                            <m:sup>
                              <m:r>
                                <a:rPr lang="en-US" altLang="zh-CN" sz="1400" i="1">
                                  <a:latin typeface="Cambria Math" panose="02040503050406030204" pitchFamily="18" charset="0"/>
                                </a:rPr>
                                <m:t>𝐽</m:t>
                              </m:r>
                              <m:r>
                                <a:rPr lang="en-US" altLang="zh-CN" sz="1400" i="1">
                                  <a:latin typeface="Cambria Math" panose="02040503050406030204" pitchFamily="18" charset="0"/>
                                </a:rPr>
                                <m:t>,</m:t>
                              </m:r>
                              <m:r>
                                <a:rPr lang="en-US" altLang="zh-CN" sz="1400" i="1">
                                  <a:latin typeface="Cambria Math" panose="02040503050406030204" pitchFamily="18" charset="0"/>
                                </a:rPr>
                                <m:t>0</m:t>
                              </m:r>
                            </m:sup>
                          </m:sSubSup>
                          <m:r>
                            <a:rPr lang="en-US" altLang="zh-CN" sz="1400" i="1">
                              <a:latin typeface="Cambria Math" panose="02040503050406030204" pitchFamily="18" charset="0"/>
                            </a:rPr>
                            <m:t>,</m:t>
                          </m:r>
                          <m:r>
                            <a:rPr lang="en-US" altLang="zh-CN" sz="1400" i="1">
                              <a:latin typeface="Cambria Math" panose="02040503050406030204" pitchFamily="18" charset="0"/>
                            </a:rPr>
                            <m:t>0</m:t>
                          </m:r>
                          <m:r>
                            <a:rPr lang="en-US" altLang="zh-CN" sz="1400" i="1">
                              <a:latin typeface="Cambria Math" panose="02040503050406030204" pitchFamily="18" charset="0"/>
                            </a:rPr>
                            <m:t>,</m:t>
                          </m:r>
                          <m:r>
                            <a:rPr lang="en-US" altLang="zh-CN" sz="1400" i="1">
                              <a:latin typeface="Cambria Math" panose="02040503050406030204" pitchFamily="18" charset="0"/>
                            </a:rPr>
                            <m:t>𝑃</m:t>
                          </m:r>
                        </m:e>
                      </m:d>
                    </m:oMath>
                  </m:oMathPara>
                </a14:m>
                <a:endParaRPr lang="zh-CN" altLang="en-US" sz="1400" dirty="0"/>
              </a:p>
            </p:txBody>
          </p:sp>
        </mc:Choice>
        <mc:Fallback xmlns="">
          <p:sp>
            <p:nvSpPr>
              <p:cNvPr id="22" name="文本框 21">
                <a:extLst>
                  <a:ext uri="{FF2B5EF4-FFF2-40B4-BE49-F238E27FC236}">
                    <a16:creationId xmlns:a16="http://schemas.microsoft.com/office/drawing/2014/main" id="{A8AD5699-6575-C602-483D-5B72BADEDBF2}"/>
                  </a:ext>
                </a:extLst>
              </p:cNvPr>
              <p:cNvSpPr txBox="1">
                <a:spLocks noRot="1" noChangeAspect="1" noMove="1" noResize="1" noEditPoints="1" noAdjustHandles="1" noChangeArrowheads="1" noChangeShapeType="1" noTextEdit="1"/>
              </p:cNvSpPr>
              <p:nvPr/>
            </p:nvSpPr>
            <p:spPr>
              <a:xfrm>
                <a:off x="4011465" y="4370408"/>
                <a:ext cx="8037900" cy="809965"/>
              </a:xfrm>
              <a:prstGeom prst="rect">
                <a:avLst/>
              </a:prstGeom>
              <a:blipFill>
                <a:blip r:embed="rId6"/>
                <a:stretch>
                  <a:fillRect t="-28571" b="-9023"/>
                </a:stretch>
              </a:blipFill>
            </p:spPr>
            <p:txBody>
              <a:bodyPr/>
              <a:lstStyle/>
              <a:p>
                <a:r>
                  <a:rPr lang="zh-CN" altLang="en-US">
                    <a:noFill/>
                  </a:rPr>
                  <a:t> </a:t>
                </a:r>
              </a:p>
            </p:txBody>
          </p:sp>
        </mc:Fallback>
      </mc:AlternateContent>
      <p:sp>
        <p:nvSpPr>
          <p:cNvPr id="16" name="文本框 15">
            <a:extLst>
              <a:ext uri="{FF2B5EF4-FFF2-40B4-BE49-F238E27FC236}">
                <a16:creationId xmlns:a16="http://schemas.microsoft.com/office/drawing/2014/main" id="{78ED51E3-C66A-FD5A-C973-D7737DE56682}"/>
              </a:ext>
            </a:extLst>
          </p:cNvPr>
          <p:cNvSpPr txBox="1"/>
          <p:nvPr/>
        </p:nvSpPr>
        <p:spPr>
          <a:xfrm>
            <a:off x="5587552" y="5408145"/>
            <a:ext cx="6096000" cy="73866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altLang="zh-CN" sz="1400" b="1" i="0" u="none" strike="noStrike" dirty="0">
                <a:solidFill>
                  <a:srgbClr val="000000"/>
                </a:solidFill>
                <a:effectLst/>
                <a:latin typeface="微软雅黑" panose="020B0503020204020204" pitchFamily="34" charset="-122"/>
                <a:ea typeface="微软雅黑" panose="020B0503020204020204" pitchFamily="34" charset="-122"/>
              </a:rPr>
              <a:t>Global microscopic nuclear level densities within the HFB\ plus combinatorial method for practical applications </a:t>
            </a:r>
          </a:p>
          <a:p>
            <a:r>
              <a:rPr lang="en-US" altLang="zh-CN" sz="1400" dirty="0">
                <a:solidFill>
                  <a:srgbClr val="000000"/>
                </a:solidFill>
                <a:latin typeface="微软雅黑" panose="020B0503020204020204" pitchFamily="34" charset="-122"/>
                <a:ea typeface="微软雅黑" panose="020B0503020204020204" pitchFamily="34" charset="-122"/>
              </a:rPr>
              <a:t>Hilaire, S. / </a:t>
            </a:r>
            <a:r>
              <a:rPr lang="en-US" altLang="zh-CN" sz="1400" dirty="0" err="1">
                <a:solidFill>
                  <a:srgbClr val="000000"/>
                </a:solidFill>
                <a:latin typeface="微软雅黑" panose="020B0503020204020204" pitchFamily="34" charset="-122"/>
                <a:ea typeface="微软雅黑" panose="020B0503020204020204" pitchFamily="34" charset="-122"/>
              </a:rPr>
              <a:t>Goriely</a:t>
            </a:r>
            <a:r>
              <a:rPr lang="en-US" altLang="zh-CN" sz="1400" dirty="0">
                <a:solidFill>
                  <a:srgbClr val="000000"/>
                </a:solidFill>
                <a:latin typeface="微软雅黑" panose="020B0503020204020204" pitchFamily="34" charset="-122"/>
                <a:ea typeface="微软雅黑" panose="020B0503020204020204" pitchFamily="34" charset="-122"/>
              </a:rPr>
              <a:t>, S. </a:t>
            </a:r>
            <a:r>
              <a:rPr lang="en-US" altLang="zh-CN" sz="1400" b="0" i="0" u="none" strike="noStrike" dirty="0">
                <a:solidFill>
                  <a:srgbClr val="000000"/>
                </a:solidFill>
                <a:effectLst/>
                <a:latin typeface="微软雅黑" panose="020B0503020204020204" pitchFamily="34" charset="-122"/>
                <a:ea typeface="微软雅黑" panose="020B0503020204020204" pitchFamily="34" charset="-122"/>
              </a:rPr>
              <a:t>2006 </a:t>
            </a:r>
            <a:r>
              <a:rPr lang="en-US" altLang="zh-CN" sz="1400" b="0" i="1" u="none" strike="noStrike" dirty="0">
                <a:solidFill>
                  <a:srgbClr val="000000"/>
                </a:solidFill>
                <a:effectLst/>
                <a:latin typeface="微软雅黑" panose="020B0503020204020204" pitchFamily="34" charset="-122"/>
                <a:ea typeface="微软雅黑" panose="020B0503020204020204" pitchFamily="34" charset="-122"/>
              </a:rPr>
              <a:t>Nuclear Physics A</a:t>
            </a:r>
            <a:r>
              <a:rPr lang="en-US" altLang="zh-CN" sz="1400" b="0" i="0" u="none" strike="noStrike" dirty="0">
                <a:solidFill>
                  <a:srgbClr val="000000"/>
                </a:solidFill>
                <a:effectLst/>
                <a:latin typeface="微软雅黑" panose="020B0503020204020204" pitchFamily="34" charset="-122"/>
                <a:ea typeface="微软雅黑" panose="020B0503020204020204" pitchFamily="34" charset="-122"/>
              </a:rPr>
              <a:t> , Vol. 779 p. 63 - 81</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90205945"/>
      </p:ext>
    </p:extLst>
  </p:cSld>
  <p:clrMapOvr>
    <a:masterClrMapping/>
  </p:clrMapOvr>
  <mc:AlternateContent xmlns:mc="http://schemas.openxmlformats.org/markup-compatibility/2006">
    <mc:Choice xmlns:p14="http://schemas.microsoft.com/office/powerpoint/2010/main" Requires="p14">
      <p:transition spd="slow" p14:dur="2000" advTm="37122"/>
    </mc:Choice>
    <mc:Fallback>
      <p:transition spd="slow" advTm="37122"/>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E5980A97-7E55-9663-ACE6-E3EA86405D81}"/>
              </a:ext>
            </a:extLst>
          </p:cNvPr>
          <p:cNvPicPr>
            <a:picLocks noChangeAspect="1"/>
          </p:cNvPicPr>
          <p:nvPr/>
        </p:nvPicPr>
        <p:blipFill>
          <a:blip r:embed="rId2"/>
          <a:stretch>
            <a:fillRect/>
          </a:stretch>
        </p:blipFill>
        <p:spPr>
          <a:xfrm>
            <a:off x="6525936" y="513060"/>
            <a:ext cx="5136181" cy="2201987"/>
          </a:xfrm>
          <a:prstGeom prst="rect">
            <a:avLst/>
          </a:prstGeom>
        </p:spPr>
      </p:pic>
      <p:pic>
        <p:nvPicPr>
          <p:cNvPr id="3" name="图片 2">
            <a:extLst>
              <a:ext uri="{FF2B5EF4-FFF2-40B4-BE49-F238E27FC236}">
                <a16:creationId xmlns:a16="http://schemas.microsoft.com/office/drawing/2014/main" id="{7A659CDE-B273-92A1-13AB-DF1F73534672}"/>
              </a:ext>
            </a:extLst>
          </p:cNvPr>
          <p:cNvPicPr>
            <a:picLocks noChangeAspect="1"/>
          </p:cNvPicPr>
          <p:nvPr/>
        </p:nvPicPr>
        <p:blipFill>
          <a:blip r:embed="rId3"/>
          <a:stretch>
            <a:fillRect/>
          </a:stretch>
        </p:blipFill>
        <p:spPr>
          <a:xfrm>
            <a:off x="529883" y="2113103"/>
            <a:ext cx="5021654" cy="4127728"/>
          </a:xfrm>
          <a:prstGeom prst="rect">
            <a:avLst/>
          </a:prstGeom>
        </p:spPr>
      </p:pic>
      <p:pic>
        <p:nvPicPr>
          <p:cNvPr id="4" name="图片 3">
            <a:extLst>
              <a:ext uri="{FF2B5EF4-FFF2-40B4-BE49-F238E27FC236}">
                <a16:creationId xmlns:a16="http://schemas.microsoft.com/office/drawing/2014/main" id="{721315FE-B0A5-32E0-F52B-15161E01AA62}"/>
              </a:ext>
            </a:extLst>
          </p:cNvPr>
          <p:cNvPicPr>
            <a:picLocks noChangeAspect="1"/>
          </p:cNvPicPr>
          <p:nvPr/>
        </p:nvPicPr>
        <p:blipFill>
          <a:blip r:embed="rId4"/>
          <a:stretch>
            <a:fillRect/>
          </a:stretch>
        </p:blipFill>
        <p:spPr>
          <a:xfrm>
            <a:off x="232414" y="690544"/>
            <a:ext cx="5616593" cy="1368716"/>
          </a:xfrm>
          <a:prstGeom prst="rect">
            <a:avLst/>
          </a:prstGeom>
          <a:ln>
            <a:solidFill>
              <a:schemeClr val="tx1"/>
            </a:solidFill>
          </a:ln>
        </p:spPr>
      </p:pic>
      <p:pic>
        <p:nvPicPr>
          <p:cNvPr id="6" name="图片 5">
            <a:extLst>
              <a:ext uri="{FF2B5EF4-FFF2-40B4-BE49-F238E27FC236}">
                <a16:creationId xmlns:a16="http://schemas.microsoft.com/office/drawing/2014/main" id="{4FB214D3-B533-F088-438E-B8B866687D12}"/>
              </a:ext>
            </a:extLst>
          </p:cNvPr>
          <p:cNvPicPr>
            <a:picLocks noChangeAspect="1"/>
          </p:cNvPicPr>
          <p:nvPr/>
        </p:nvPicPr>
        <p:blipFill>
          <a:blip r:embed="rId5"/>
          <a:stretch>
            <a:fillRect/>
          </a:stretch>
        </p:blipFill>
        <p:spPr>
          <a:xfrm>
            <a:off x="6096000" y="4323159"/>
            <a:ext cx="5849406" cy="1814332"/>
          </a:xfrm>
          <a:prstGeom prst="rect">
            <a:avLst/>
          </a:prstGeom>
        </p:spPr>
      </p:pic>
      <p:pic>
        <p:nvPicPr>
          <p:cNvPr id="8" name="图片 7">
            <a:extLst>
              <a:ext uri="{FF2B5EF4-FFF2-40B4-BE49-F238E27FC236}">
                <a16:creationId xmlns:a16="http://schemas.microsoft.com/office/drawing/2014/main" id="{1839E519-3592-55D2-E493-BA85E399D0B2}"/>
              </a:ext>
            </a:extLst>
          </p:cNvPr>
          <p:cNvPicPr>
            <a:picLocks noChangeAspect="1"/>
          </p:cNvPicPr>
          <p:nvPr/>
        </p:nvPicPr>
        <p:blipFill>
          <a:blip r:embed="rId6"/>
          <a:srcRect b="16154"/>
          <a:stretch>
            <a:fillRect/>
          </a:stretch>
        </p:blipFill>
        <p:spPr>
          <a:xfrm>
            <a:off x="6088831" y="2264277"/>
            <a:ext cx="2931872" cy="2121997"/>
          </a:xfrm>
          <a:prstGeom prst="rect">
            <a:avLst/>
          </a:prstGeom>
        </p:spPr>
      </p:pic>
      <p:pic>
        <p:nvPicPr>
          <p:cNvPr id="10" name="图片 9">
            <a:extLst>
              <a:ext uri="{FF2B5EF4-FFF2-40B4-BE49-F238E27FC236}">
                <a16:creationId xmlns:a16="http://schemas.microsoft.com/office/drawing/2014/main" id="{904E5547-8AD5-FB58-5869-E78C2E0CBCEB}"/>
              </a:ext>
            </a:extLst>
          </p:cNvPr>
          <p:cNvPicPr>
            <a:picLocks noChangeAspect="1"/>
          </p:cNvPicPr>
          <p:nvPr/>
        </p:nvPicPr>
        <p:blipFill>
          <a:blip r:embed="rId7"/>
          <a:srcRect b="27177"/>
          <a:stretch>
            <a:fillRect/>
          </a:stretch>
        </p:blipFill>
        <p:spPr>
          <a:xfrm>
            <a:off x="9020703" y="2333022"/>
            <a:ext cx="2854978" cy="2053252"/>
          </a:xfrm>
          <a:prstGeom prst="rect">
            <a:avLst/>
          </a:prstGeom>
        </p:spPr>
      </p:pic>
    </p:spTree>
    <p:extLst>
      <p:ext uri="{BB962C8B-B14F-4D97-AF65-F5344CB8AC3E}">
        <p14:creationId xmlns:p14="http://schemas.microsoft.com/office/powerpoint/2010/main" val="126809257"/>
      </p:ext>
    </p:extLst>
  </p:cSld>
  <p:clrMapOvr>
    <a:masterClrMapping/>
  </p:clrMapOvr>
  <mc:AlternateContent xmlns:mc="http://schemas.openxmlformats.org/markup-compatibility/2006">
    <mc:Choice xmlns:p14="http://schemas.microsoft.com/office/powerpoint/2010/main" Requires="p14">
      <p:transition spd="slow" p14:dur="2000" advTm="79856"/>
    </mc:Choice>
    <mc:Fallback>
      <p:transition spd="slow" advTm="79856"/>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a:extLst>
              <a:ext uri="{FF2B5EF4-FFF2-40B4-BE49-F238E27FC236}">
                <a16:creationId xmlns:a16="http://schemas.microsoft.com/office/drawing/2014/main" id="{D016CD77-9DF5-B5B2-5AE7-1B8BEE286979}"/>
              </a:ext>
            </a:extLst>
          </p:cNvPr>
          <p:cNvSpPr>
            <a:spLocks/>
          </p:cNvSpPr>
          <p:nvPr/>
        </p:nvSpPr>
        <p:spPr bwMode="auto">
          <a:xfrm>
            <a:off x="345980" y="648323"/>
            <a:ext cx="5423344" cy="408623"/>
          </a:xfrm>
          <a:prstGeom prst="roundRect">
            <a:avLst>
              <a:gd name="adj" fmla="val 16667"/>
            </a:avLst>
          </a:prstGeom>
        </p:spPr>
        <p:style>
          <a:lnRef idx="2">
            <a:schemeClr val="accent2">
              <a:shade val="15000"/>
            </a:schemeClr>
          </a:lnRef>
          <a:fillRef idx="1">
            <a:schemeClr val="accent2"/>
          </a:fillRef>
          <a:effectRef idx="0">
            <a:schemeClr val="accent2"/>
          </a:effectRef>
          <a:fontRef idx="minor">
            <a:schemeClr val="lt1"/>
          </a:fontRef>
        </p:style>
        <p:txBody>
          <a:bodyPr wrap="none" rtlCol="0">
            <a:spAutoFit/>
          </a:bodyPr>
          <a:lstStyle/>
          <a:p>
            <a:r>
              <a:rPr kumimoji="1" lang="en-US" altLang="zh-CN" dirty="0">
                <a:solidFill>
                  <a:schemeClr val="bg1"/>
                </a:solidFill>
                <a:latin typeface="Microsoft YaHei" panose="020B0503020204020204" pitchFamily="34" charset="-122"/>
                <a:ea typeface="Microsoft YaHei" panose="020B0503020204020204" pitchFamily="34" charset="-122"/>
              </a:rPr>
              <a:t>Pairing effect on the </a:t>
            </a:r>
            <a:r>
              <a:rPr lang="en-US" altLang="zh-CN" dirty="0">
                <a:solidFill>
                  <a:schemeClr val="bg1"/>
                </a:solidFill>
                <a:latin typeface="Microsoft YaHei" panose="020B0503020204020204" pitchFamily="34" charset="-122"/>
                <a:ea typeface="Microsoft YaHei" panose="020B0503020204020204" pitchFamily="34" charset="-122"/>
              </a:rPr>
              <a:t>Microscopic Level Density </a:t>
            </a:r>
            <a:endParaRPr kumimoji="1" lang="en-US" altLang="zh-CN" dirty="0">
              <a:solidFill>
                <a:schemeClr val="bg1"/>
              </a:solidFill>
              <a:latin typeface="Microsoft YaHei" panose="020B0503020204020204" pitchFamily="34" charset="-122"/>
              <a:ea typeface="Microsoft YaHei" panose="020B0503020204020204" pitchFamily="34" charset="-122"/>
            </a:endParaRPr>
          </a:p>
        </p:txBody>
      </p:sp>
      <p:pic>
        <p:nvPicPr>
          <p:cNvPr id="12" name="图片 11">
            <a:extLst>
              <a:ext uri="{FF2B5EF4-FFF2-40B4-BE49-F238E27FC236}">
                <a16:creationId xmlns:a16="http://schemas.microsoft.com/office/drawing/2014/main" id="{4A359316-F0A0-2E20-503E-BFD975B5FA41}"/>
              </a:ext>
            </a:extLst>
          </p:cNvPr>
          <p:cNvPicPr>
            <a:picLocks noChangeAspect="1"/>
          </p:cNvPicPr>
          <p:nvPr/>
        </p:nvPicPr>
        <p:blipFill>
          <a:blip r:embed="rId2"/>
          <a:stretch>
            <a:fillRect/>
          </a:stretch>
        </p:blipFill>
        <p:spPr>
          <a:xfrm>
            <a:off x="3462318" y="2501991"/>
            <a:ext cx="8484470" cy="3859588"/>
          </a:xfrm>
          <a:prstGeom prst="rect">
            <a:avLst/>
          </a:prstGeom>
        </p:spPr>
      </p:pic>
      <p:sp>
        <p:nvSpPr>
          <p:cNvPr id="13" name="文本框 12">
            <a:extLst>
              <a:ext uri="{FF2B5EF4-FFF2-40B4-BE49-F238E27FC236}">
                <a16:creationId xmlns:a16="http://schemas.microsoft.com/office/drawing/2014/main" id="{36D82CF9-0DC7-2103-D7D6-5E81CA33E690}"/>
              </a:ext>
            </a:extLst>
          </p:cNvPr>
          <p:cNvSpPr txBox="1"/>
          <p:nvPr/>
        </p:nvSpPr>
        <p:spPr>
          <a:xfrm>
            <a:off x="627648" y="5524391"/>
            <a:ext cx="2681972" cy="461665"/>
          </a:xfrm>
          <a:prstGeom prst="rect">
            <a:avLst/>
          </a:prstGeom>
          <a:noFill/>
        </p:spPr>
        <p:txBody>
          <a:bodyPr wrap="square" rtlCol="0">
            <a:spAutoFit/>
          </a:bodyPr>
          <a:lstStyle/>
          <a:p>
            <a:r>
              <a:rPr lang="en-US" altLang="zh-CN" sz="2400" b="1" dirty="0">
                <a:ln w="6600">
                  <a:solidFill>
                    <a:schemeClr val="accent2"/>
                  </a:solidFill>
                  <a:prstDash val="solid"/>
                </a:ln>
                <a:solidFill>
                  <a:srgbClr val="FFFFFF"/>
                </a:solidFill>
                <a:effectLst>
                  <a:outerShdw dist="38100" dir="2700000" algn="tl" rotWithShape="0">
                    <a:schemeClr val="accent2"/>
                  </a:outerShdw>
                </a:effectLst>
                <a:latin typeface="微软雅黑" panose="020B0503020204020204" pitchFamily="34" charset="-122"/>
                <a:ea typeface="微软雅黑" panose="020B0503020204020204" pitchFamily="34" charset="-122"/>
              </a:rPr>
              <a:t>In preparation</a:t>
            </a:r>
            <a:endParaRPr lang="zh-CN" altLang="en-US" sz="2400" b="1" dirty="0">
              <a:ln w="6600">
                <a:solidFill>
                  <a:schemeClr val="accent2"/>
                </a:solidFill>
                <a:prstDash val="solid"/>
              </a:ln>
              <a:solidFill>
                <a:srgbClr val="FFFFFF"/>
              </a:solidFill>
              <a:effectLst>
                <a:outerShdw dist="38100" dir="2700000" algn="tl" rotWithShape="0">
                  <a:schemeClr val="accent2"/>
                </a:outerShdw>
              </a:effectLst>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a16="http://schemas.microsoft.com/office/drawing/2014/main" id="{3A26C492-7529-0AFC-FD8A-6D36822C90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147" y="2960167"/>
            <a:ext cx="3648974" cy="2188701"/>
          </a:xfrm>
          <a:prstGeom prst="rect">
            <a:avLst/>
          </a:prstGeom>
        </p:spPr>
      </p:pic>
      <p:sp>
        <p:nvSpPr>
          <p:cNvPr id="6" name="文本框 5">
            <a:extLst>
              <a:ext uri="{FF2B5EF4-FFF2-40B4-BE49-F238E27FC236}">
                <a16:creationId xmlns:a16="http://schemas.microsoft.com/office/drawing/2014/main" id="{0F779A5D-95EE-09F5-DF3F-24999CEE90E3}"/>
              </a:ext>
            </a:extLst>
          </p:cNvPr>
          <p:cNvSpPr txBox="1"/>
          <p:nvPr/>
        </p:nvSpPr>
        <p:spPr>
          <a:xfrm>
            <a:off x="672662" y="1178552"/>
            <a:ext cx="10846676" cy="132343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n-US" altLang="zh-CN" sz="1600" dirty="0">
                <a:latin typeface="微软雅黑" panose="020B0503020204020204" pitchFamily="34" charset="-122"/>
                <a:ea typeface="微软雅黑" panose="020B0503020204020204" pitchFamily="34" charset="-122"/>
              </a:rPr>
              <a:t>Pairing sensitivity:</a:t>
            </a:r>
          </a:p>
          <a:p>
            <a:pPr algn="just"/>
            <a:r>
              <a:rPr lang="en-US" altLang="zh-CN" sz="1600" dirty="0">
                <a:latin typeface="微软雅黑" panose="020B0503020204020204" pitchFamily="34" charset="-122"/>
                <a:ea typeface="微软雅黑" panose="020B0503020204020204" pitchFamily="34" charset="-122"/>
              </a:rPr>
              <a:t>The default pairing strength tends to underestimate pairing correlations in Nd isotopes. By scaling the pairing strength from </a:t>
            </a:r>
            <a:r>
              <a:rPr lang="en-US" altLang="zh-CN" sz="1600" dirty="0">
                <a:solidFill>
                  <a:srgbClr val="FF0000"/>
                </a:solidFill>
                <a:latin typeface="微软雅黑" panose="020B0503020204020204" pitchFamily="34" charset="-122"/>
                <a:ea typeface="微软雅黑" panose="020B0503020204020204" pitchFamily="34" charset="-122"/>
              </a:rPr>
              <a:t>0.8 to 1.2</a:t>
            </a:r>
            <a:r>
              <a:rPr lang="en-US" altLang="zh-CN" sz="1600" dirty="0">
                <a:latin typeface="微软雅黑" panose="020B0503020204020204" pitchFamily="34" charset="-122"/>
                <a:ea typeface="微软雅黑" panose="020B0503020204020204" pitchFamily="34" charset="-122"/>
              </a:rPr>
              <a:t>, we find that microscopic level densities are </a:t>
            </a:r>
            <a:r>
              <a:rPr lang="en-US" altLang="zh-CN" sz="1600" dirty="0">
                <a:solidFill>
                  <a:srgbClr val="FF0000"/>
                </a:solidFill>
                <a:latin typeface="微软雅黑" panose="020B0503020204020204" pitchFamily="34" charset="-122"/>
                <a:ea typeface="微软雅黑" panose="020B0503020204020204" pitchFamily="34" charset="-122"/>
              </a:rPr>
              <a:t>strongly correlated with pairing correlations</a:t>
            </a:r>
            <a:r>
              <a:rPr lang="en-US" altLang="zh-CN" sz="1600" dirty="0">
                <a:latin typeface="微软雅黑" panose="020B0503020204020204" pitchFamily="34" charset="-122"/>
                <a:ea typeface="微软雅黑" panose="020B0503020204020204" pitchFamily="34" charset="-122"/>
              </a:rPr>
              <a:t>, especially in the low-excitation-energy region. This indicates that pairing optimization is essential for reliable microscopic NLD predictions.</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57530693"/>
      </p:ext>
    </p:extLst>
  </p:cSld>
  <p:clrMapOvr>
    <a:masterClrMapping/>
  </p:clrMapOvr>
  <mc:AlternateContent xmlns:mc="http://schemas.openxmlformats.org/markup-compatibility/2006">
    <mc:Choice xmlns:p14="http://schemas.microsoft.com/office/powerpoint/2010/main" Requires="p14">
      <p:transition spd="slow" p14:dur="2000" advTm="79435"/>
    </mc:Choice>
    <mc:Fallback>
      <p:transition spd="slow" advTm="79435"/>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占位符 3">
            <a:extLst>
              <a:ext uri="{FF2B5EF4-FFF2-40B4-BE49-F238E27FC236}">
                <a16:creationId xmlns:a16="http://schemas.microsoft.com/office/drawing/2014/main" id="{B01E73A1-1990-EE2E-564E-223F58363174}"/>
              </a:ext>
            </a:extLst>
          </p:cNvPr>
          <p:cNvPicPr>
            <a:picLocks noChangeAspect="1"/>
          </p:cNvPicPr>
          <p:nvPr/>
        </p:nvPicPr>
        <p:blipFill rotWithShape="1">
          <a:blip r:embed="rId2">
            <a:extLst>
              <a:ext uri="{28A0092B-C50C-407E-A947-70E740481C1C}">
                <a14:useLocalDpi xmlns:a14="http://schemas.microsoft.com/office/drawing/2010/main" val="0"/>
              </a:ext>
            </a:extLst>
          </a:blip>
          <a:srcRect l="4899" t="326" r="33960" b="-326"/>
          <a:stretch/>
        </p:blipFill>
        <p:spPr>
          <a:xfrm>
            <a:off x="471577" y="610710"/>
            <a:ext cx="4952994" cy="5590272"/>
          </a:xfrm>
          <a:prstGeom prst="rect">
            <a:avLst/>
          </a:prstGeom>
        </p:spPr>
      </p:pic>
      <p:graphicFrame>
        <p:nvGraphicFramePr>
          <p:cNvPr id="4" name="图示 3">
            <a:extLst>
              <a:ext uri="{FF2B5EF4-FFF2-40B4-BE49-F238E27FC236}">
                <a16:creationId xmlns:a16="http://schemas.microsoft.com/office/drawing/2014/main" id="{460A1DF5-07CB-7E4E-385D-966D48C6EEE0}"/>
              </a:ext>
            </a:extLst>
          </p:cNvPr>
          <p:cNvGraphicFramePr/>
          <p:nvPr>
            <p:extLst>
              <p:ext uri="{D42A27DB-BD31-4B8C-83A1-F6EECF244321}">
                <p14:modId xmlns:p14="http://schemas.microsoft.com/office/powerpoint/2010/main" val="1752418478"/>
              </p:ext>
            </p:extLst>
          </p:nvPr>
        </p:nvGraphicFramePr>
        <p:xfrm>
          <a:off x="5846632" y="610710"/>
          <a:ext cx="6058266"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09270541"/>
      </p:ext>
    </p:extLst>
  </p:cSld>
  <p:clrMapOvr>
    <a:masterClrMapping/>
  </p:clrMapOvr>
  <mc:AlternateContent xmlns:mc="http://schemas.openxmlformats.org/markup-compatibility/2006">
    <mc:Choice xmlns:p14="http://schemas.microsoft.com/office/powerpoint/2010/main" Requires="p14">
      <p:transition spd="slow" p14:dur="2000" advTm="3130"/>
    </mc:Choice>
    <mc:Fallback>
      <p:transition spd="slow" advTm="313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40E2AE-EE02-9E0F-8AF2-2F204EFB161D}"/>
              </a:ext>
            </a:extLst>
          </p:cNvPr>
          <p:cNvSpPr>
            <a:spLocks/>
          </p:cNvSpPr>
          <p:nvPr/>
        </p:nvSpPr>
        <p:spPr bwMode="auto">
          <a:xfrm>
            <a:off x="434988" y="632557"/>
            <a:ext cx="3174797" cy="408623"/>
          </a:xfrm>
          <a:prstGeom prst="roundRect">
            <a:avLst>
              <a:gd name="adj" fmla="val 16667"/>
            </a:avLst>
          </a:prstGeom>
        </p:spPr>
        <p:style>
          <a:lnRef idx="2">
            <a:schemeClr val="accent2">
              <a:shade val="15000"/>
            </a:schemeClr>
          </a:lnRef>
          <a:fillRef idx="1">
            <a:schemeClr val="accent2"/>
          </a:fillRef>
          <a:effectRef idx="0">
            <a:schemeClr val="accent2"/>
          </a:effectRef>
          <a:fontRef idx="minor">
            <a:schemeClr val="lt1"/>
          </a:fontRef>
        </p:style>
        <p:txBody>
          <a:bodyPr wrap="none" rtlCol="0">
            <a:spAutoFit/>
          </a:bodyPr>
          <a:lstStyle/>
          <a:p>
            <a:r>
              <a:rPr kumimoji="1" lang="en-US" altLang="zh-CN" dirty="0">
                <a:solidFill>
                  <a:schemeClr val="bg1"/>
                </a:solidFill>
                <a:latin typeface="Microsoft YaHei" panose="020B0503020204020204" pitchFamily="34" charset="-122"/>
                <a:ea typeface="Microsoft YaHei" panose="020B0503020204020204" pitchFamily="34" charset="-122"/>
              </a:rPr>
              <a:t>RQRPA + Boson expansion</a:t>
            </a:r>
          </a:p>
        </p:txBody>
      </p:sp>
      <mc:AlternateContent xmlns:mc="http://schemas.openxmlformats.org/markup-compatibility/2006" xmlns:a14="http://schemas.microsoft.com/office/drawing/2010/main">
        <mc:Choice Requires="a14">
          <p:sp>
            <p:nvSpPr>
              <p:cNvPr id="8" name="文本框 7">
                <a:extLst>
                  <a:ext uri="{FF2B5EF4-FFF2-40B4-BE49-F238E27FC236}">
                    <a16:creationId xmlns:a16="http://schemas.microsoft.com/office/drawing/2014/main" id="{E38AD50B-01F5-88A8-DB6F-15428511974B}"/>
                  </a:ext>
                </a:extLst>
              </p:cNvPr>
              <p:cNvSpPr txBox="1"/>
              <p:nvPr/>
            </p:nvSpPr>
            <p:spPr>
              <a:xfrm>
                <a:off x="7747420" y="3920322"/>
                <a:ext cx="4255394" cy="2308324"/>
              </a:xfrm>
              <a:prstGeom prst="rect">
                <a:avLst/>
              </a:prstGeom>
              <a:noFill/>
            </p:spPr>
            <p:txBody>
              <a:bodyPr wrap="square">
                <a:spAutoFit/>
              </a:bodyPr>
              <a:lstStyle/>
              <a:p>
                <a:pPr algn="l"/>
                <a:r>
                  <a:rPr lang="fr-FR" altLang="zh-CN" sz="1600" b="1" dirty="0"/>
                  <a:t>Current status and next step</a:t>
                </a:r>
                <a:endParaRPr lang="fr-FR" altLang="zh-CN" sz="1600" dirty="0"/>
              </a:p>
              <a:p>
                <a:pPr marL="285750" indent="-285750" algn="l">
                  <a:buFont typeface="Arial" panose="020B0604020202020204" pitchFamily="34" charset="0"/>
                  <a:buChar char="•"/>
                </a:pPr>
                <a:r>
                  <a:rPr lang="fr-FR" altLang="zh-CN" sz="1600" dirty="0"/>
                  <a:t>The present boson-expansion space is constructed from </a:t>
                </a:r>
                <a:r>
                  <a:rPr lang="fr-FR" altLang="zh-CN" sz="1600" dirty="0">
                    <a:solidFill>
                      <a:srgbClr val="FF0000"/>
                    </a:solidFill>
                  </a:rPr>
                  <a:t>electric</a:t>
                </a:r>
                <a:r>
                  <a:rPr lang="fr-FR" altLang="zh-CN" sz="1600" dirty="0"/>
                  <a:t> RQRPA phonons. </a:t>
                </a:r>
              </a:p>
              <a:p>
                <a:pPr marL="285750" indent="-285750" algn="l">
                  <a:buFont typeface="Arial" panose="020B0604020202020204" pitchFamily="34" charset="0"/>
                  <a:buChar char="•"/>
                </a:pPr>
                <a:r>
                  <a:rPr lang="fr-FR" altLang="zh-CN" sz="1600" dirty="0">
                    <a:solidFill>
                      <a:srgbClr val="FF0000"/>
                    </a:solidFill>
                  </a:rPr>
                  <a:t>Magnetic </a:t>
                </a:r>
                <a:r>
                  <a:rPr lang="fr-FR" altLang="zh-CN" sz="1600" dirty="0"/>
                  <a:t>phonons, are not included. </a:t>
                </a:r>
                <a14:m>
                  <m:oMath xmlns:m="http://schemas.openxmlformats.org/officeDocument/2006/math">
                    <m:sSup>
                      <m:sSupPr>
                        <m:ctrlPr>
                          <a:rPr lang="ar-AE" altLang="zh-CN" sz="1600" i="1">
                            <a:latin typeface="Cambria Math" panose="02040503050406030204" pitchFamily="18" charset="0"/>
                          </a:rPr>
                        </m:ctrlPr>
                      </m:sSupPr>
                      <m:e>
                        <m:r>
                          <a:rPr lang="ar-AE" altLang="zh-CN" sz="1600">
                            <a:latin typeface="Cambria Math" panose="02040503050406030204" pitchFamily="18" charset="0"/>
                          </a:rPr>
                          <m:t>1</m:t>
                        </m:r>
                      </m:e>
                      <m:sup>
                        <m:r>
                          <a:rPr lang="ar-AE" altLang="zh-CN" sz="1600">
                            <a:latin typeface="Cambria Math" panose="02040503050406030204" pitchFamily="18" charset="0"/>
                          </a:rPr>
                          <m:t>+</m:t>
                        </m:r>
                      </m:sup>
                    </m:sSup>
                  </m:oMath>
                </a14:m>
                <a:r>
                  <a:rPr lang="fr-FR" altLang="zh-CN" sz="1600" dirty="0"/>
                  <a:t>M1 excitations, are included by experiment data. </a:t>
                </a:r>
              </a:p>
              <a:p>
                <a:pPr marL="285750" indent="-285750" algn="l">
                  <a:buFont typeface="Arial" panose="020B0604020202020204" pitchFamily="34" charset="0"/>
                  <a:buChar char="•"/>
                </a:pPr>
                <a:r>
                  <a:rPr lang="en-US" altLang="zh-CN" sz="1600" dirty="0"/>
                  <a:t>Deformed nuclei need to be calculated with </a:t>
                </a:r>
                <a:r>
                  <a:rPr lang="en-US" altLang="zh-CN" sz="1600" dirty="0">
                    <a:solidFill>
                      <a:srgbClr val="FF0000"/>
                    </a:solidFill>
                  </a:rPr>
                  <a:t>DIRQFAM</a:t>
                </a:r>
                <a:r>
                  <a:rPr lang="en-US" altLang="zh-CN" sz="1600" dirty="0"/>
                  <a:t>.</a:t>
                </a:r>
                <a:endParaRPr lang="fr-FR" altLang="zh-CN" sz="1600" dirty="0"/>
              </a:p>
            </p:txBody>
          </p:sp>
        </mc:Choice>
        <mc:Fallback xmlns="">
          <p:sp>
            <p:nvSpPr>
              <p:cNvPr id="8" name="文本框 7">
                <a:extLst>
                  <a:ext uri="{FF2B5EF4-FFF2-40B4-BE49-F238E27FC236}">
                    <a16:creationId xmlns:a16="http://schemas.microsoft.com/office/drawing/2014/main" id="{E38AD50B-01F5-88A8-DB6F-15428511974B}"/>
                  </a:ext>
                </a:extLst>
              </p:cNvPr>
              <p:cNvSpPr txBox="1">
                <a:spLocks noRot="1" noChangeAspect="1" noMove="1" noResize="1" noEditPoints="1" noAdjustHandles="1" noChangeArrowheads="1" noChangeShapeType="1" noTextEdit="1"/>
              </p:cNvSpPr>
              <p:nvPr/>
            </p:nvSpPr>
            <p:spPr>
              <a:xfrm>
                <a:off x="7747420" y="3920322"/>
                <a:ext cx="4255394" cy="2308324"/>
              </a:xfrm>
              <a:prstGeom prst="rect">
                <a:avLst/>
              </a:prstGeom>
              <a:blipFill>
                <a:blip r:embed="rId2"/>
                <a:stretch>
                  <a:fillRect l="-860" t="-792" b="-2375"/>
                </a:stretch>
              </a:blipFill>
            </p:spPr>
            <p:txBody>
              <a:bodyPr/>
              <a:lstStyle/>
              <a:p>
                <a:r>
                  <a:rPr lang="zh-CN" altLang="en-US">
                    <a:noFill/>
                  </a:rPr>
                  <a:t> </a:t>
                </a:r>
              </a:p>
            </p:txBody>
          </p:sp>
        </mc:Fallback>
      </mc:AlternateContent>
      <p:pic>
        <p:nvPicPr>
          <p:cNvPr id="12" name="图片 11">
            <a:extLst>
              <a:ext uri="{FF2B5EF4-FFF2-40B4-BE49-F238E27FC236}">
                <a16:creationId xmlns:a16="http://schemas.microsoft.com/office/drawing/2014/main" id="{3A944485-23C4-C294-D677-ABE1842205A1}"/>
              </a:ext>
            </a:extLst>
          </p:cNvPr>
          <p:cNvPicPr>
            <a:picLocks noChangeAspect="1"/>
          </p:cNvPicPr>
          <p:nvPr/>
        </p:nvPicPr>
        <p:blipFill>
          <a:blip r:embed="rId3"/>
          <a:stretch>
            <a:fillRect/>
          </a:stretch>
        </p:blipFill>
        <p:spPr>
          <a:xfrm>
            <a:off x="7962883" y="629354"/>
            <a:ext cx="3711485" cy="3039347"/>
          </a:xfrm>
          <a:prstGeom prst="rect">
            <a:avLst/>
          </a:prstGeom>
        </p:spPr>
      </p:pic>
      <p:pic>
        <p:nvPicPr>
          <p:cNvPr id="16" name="图片 15">
            <a:extLst>
              <a:ext uri="{FF2B5EF4-FFF2-40B4-BE49-F238E27FC236}">
                <a16:creationId xmlns:a16="http://schemas.microsoft.com/office/drawing/2014/main" id="{A8CE590C-1167-F9E0-E037-3353B1E1F461}"/>
              </a:ext>
            </a:extLst>
          </p:cNvPr>
          <p:cNvPicPr>
            <a:picLocks noChangeAspect="1"/>
          </p:cNvPicPr>
          <p:nvPr/>
        </p:nvPicPr>
        <p:blipFill>
          <a:blip r:embed="rId4"/>
          <a:stretch>
            <a:fillRect/>
          </a:stretch>
        </p:blipFill>
        <p:spPr>
          <a:xfrm>
            <a:off x="960279" y="2672143"/>
            <a:ext cx="6674468" cy="3629561"/>
          </a:xfrm>
          <a:prstGeom prst="rect">
            <a:avLst/>
          </a:prstGeom>
        </p:spPr>
      </p:pic>
      <p:pic>
        <p:nvPicPr>
          <p:cNvPr id="4" name="图片 3">
            <a:extLst>
              <a:ext uri="{FF2B5EF4-FFF2-40B4-BE49-F238E27FC236}">
                <a16:creationId xmlns:a16="http://schemas.microsoft.com/office/drawing/2014/main" id="{285332B5-7B64-E3CA-BCAA-CA2F9E89E054}"/>
              </a:ext>
            </a:extLst>
          </p:cNvPr>
          <p:cNvPicPr>
            <a:picLocks noChangeAspect="1"/>
          </p:cNvPicPr>
          <p:nvPr/>
        </p:nvPicPr>
        <p:blipFill>
          <a:blip r:embed="rId5"/>
          <a:stretch>
            <a:fillRect/>
          </a:stretch>
        </p:blipFill>
        <p:spPr>
          <a:xfrm>
            <a:off x="960279" y="1207356"/>
            <a:ext cx="6626097" cy="129861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文本框 5">
            <a:extLst>
              <a:ext uri="{FF2B5EF4-FFF2-40B4-BE49-F238E27FC236}">
                <a16:creationId xmlns:a16="http://schemas.microsoft.com/office/drawing/2014/main" id="{56580FB1-0498-276B-5C27-AC0737D16DD6}"/>
              </a:ext>
            </a:extLst>
          </p:cNvPr>
          <p:cNvSpPr txBox="1"/>
          <p:nvPr/>
        </p:nvSpPr>
        <p:spPr>
          <a:xfrm>
            <a:off x="8483937" y="2672143"/>
            <a:ext cx="3249240" cy="584775"/>
          </a:xfrm>
          <a:prstGeom prst="rect">
            <a:avLst/>
          </a:prstGeom>
          <a:noFill/>
        </p:spPr>
        <p:txBody>
          <a:bodyPr wrap="square" rtlCol="0">
            <a:spAutoFit/>
          </a:bodyPr>
          <a:lstStyle/>
          <a:p>
            <a:r>
              <a:rPr lang="en-US" altLang="zh-CN" sz="3200" b="1" dirty="0">
                <a:ln w="6600">
                  <a:solidFill>
                    <a:schemeClr val="accent2"/>
                  </a:solidFill>
                  <a:prstDash val="solid"/>
                </a:ln>
                <a:solidFill>
                  <a:srgbClr val="FFFFFF"/>
                </a:solidFill>
                <a:effectLst>
                  <a:outerShdw dist="38100" dir="2700000" algn="tl" rotWithShape="0">
                    <a:schemeClr val="accent2"/>
                  </a:outerShdw>
                </a:effectLst>
                <a:latin typeface="微软雅黑" panose="020B0503020204020204" pitchFamily="34" charset="-122"/>
                <a:ea typeface="微软雅黑" panose="020B0503020204020204" pitchFamily="34" charset="-122"/>
              </a:rPr>
              <a:t>Preliminary</a:t>
            </a:r>
            <a:endParaRPr lang="zh-CN" altLang="en-US" sz="3200" b="1" dirty="0">
              <a:ln w="6600">
                <a:solidFill>
                  <a:schemeClr val="accent2"/>
                </a:solidFill>
                <a:prstDash val="solid"/>
              </a:ln>
              <a:solidFill>
                <a:srgbClr val="FFFFFF"/>
              </a:solidFill>
              <a:effectLst>
                <a:outerShdw dist="38100" dir="2700000" algn="tl" rotWithShape="0">
                  <a:schemeClr val="accent2"/>
                </a:outerShdw>
              </a:effectLst>
              <a:latin typeface="微软雅黑" panose="020B0503020204020204" pitchFamily="34" charset="-122"/>
              <a:ea typeface="微软雅黑" panose="020B0503020204020204" pitchFamily="34" charset="-122"/>
            </a:endParaRPr>
          </a:p>
        </p:txBody>
      </p:sp>
      <p:pic>
        <p:nvPicPr>
          <p:cNvPr id="7" name="图片 6">
            <a:extLst>
              <a:ext uri="{FF2B5EF4-FFF2-40B4-BE49-F238E27FC236}">
                <a16:creationId xmlns:a16="http://schemas.microsoft.com/office/drawing/2014/main" id="{56A472D9-8B39-11AC-02C4-241AEFE230B6}"/>
              </a:ext>
            </a:extLst>
          </p:cNvPr>
          <p:cNvPicPr>
            <a:picLocks noChangeAspect="1"/>
          </p:cNvPicPr>
          <p:nvPr/>
        </p:nvPicPr>
        <p:blipFill>
          <a:blip r:embed="rId6"/>
          <a:stretch>
            <a:fillRect/>
          </a:stretch>
        </p:blipFill>
        <p:spPr>
          <a:xfrm>
            <a:off x="4542604" y="1659112"/>
            <a:ext cx="2801654" cy="590101"/>
          </a:xfrm>
          <a:prstGeom prst="rect">
            <a:avLst/>
          </a:prstGeom>
        </p:spPr>
      </p:pic>
    </p:spTree>
    <p:extLst>
      <p:ext uri="{BB962C8B-B14F-4D97-AF65-F5344CB8AC3E}">
        <p14:creationId xmlns:p14="http://schemas.microsoft.com/office/powerpoint/2010/main" val="4075227925"/>
      </p:ext>
    </p:extLst>
  </p:cSld>
  <p:clrMapOvr>
    <a:masterClrMapping/>
  </p:clrMapOvr>
  <mc:AlternateContent xmlns:mc="http://schemas.openxmlformats.org/markup-compatibility/2006">
    <mc:Choice xmlns:p14="http://schemas.microsoft.com/office/powerpoint/2010/main" Requires="p14">
      <p:transition spd="slow" p14:dur="2000" advTm="108212"/>
    </mc:Choice>
    <mc:Fallback>
      <p:transition spd="slow" advTm="108212"/>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9B2836-7D22-D1AA-F328-5B78818398D5}"/>
            </a:ext>
          </a:extLst>
        </p:cNvPr>
        <p:cNvGrpSpPr/>
        <p:nvPr/>
      </p:nvGrpSpPr>
      <p:grpSpPr>
        <a:xfrm>
          <a:off x="0" y="0"/>
          <a:ext cx="0" cy="0"/>
          <a:chOff x="0" y="0"/>
          <a:chExt cx="0" cy="0"/>
        </a:xfrm>
      </p:grpSpPr>
      <p:sp>
        <p:nvSpPr>
          <p:cNvPr id="2" name="矩形 1">
            <a:extLst>
              <a:ext uri="{FF2B5EF4-FFF2-40B4-BE49-F238E27FC236}">
                <a16:creationId xmlns:a16="http://schemas.microsoft.com/office/drawing/2014/main" id="{9D7653A0-B3C5-0780-2033-422B5E4CC0AA}"/>
              </a:ext>
            </a:extLst>
          </p:cNvPr>
          <p:cNvSpPr/>
          <p:nvPr/>
        </p:nvSpPr>
        <p:spPr>
          <a:xfrm>
            <a:off x="-1072" y="2129042"/>
            <a:ext cx="12192000" cy="2668110"/>
          </a:xfrm>
          <a:prstGeom prst="rect">
            <a:avLst/>
          </a:prstGeom>
          <a:solidFill>
            <a:schemeClr val="accent1">
              <a:lumMod val="75000"/>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Calibri" panose="020F0502020204030204" pitchFamily="34" charset="0"/>
              <a:ea typeface="微软雅黑" panose="020B0503020204020204" pitchFamily="34" charset="-122"/>
              <a:sym typeface="Calibri" panose="020F0502020204030204" pitchFamily="34" charset="0"/>
            </a:endParaRPr>
          </a:p>
        </p:txBody>
      </p:sp>
      <p:sp>
        <p:nvSpPr>
          <p:cNvPr id="3" name="矩形 2">
            <a:extLst>
              <a:ext uri="{FF2B5EF4-FFF2-40B4-BE49-F238E27FC236}">
                <a16:creationId xmlns:a16="http://schemas.microsoft.com/office/drawing/2014/main" id="{4E35092B-7279-DEEA-883C-B2123D168285}"/>
              </a:ext>
            </a:extLst>
          </p:cNvPr>
          <p:cNvSpPr/>
          <p:nvPr/>
        </p:nvSpPr>
        <p:spPr>
          <a:xfrm>
            <a:off x="119336" y="2268939"/>
            <a:ext cx="11953328" cy="2384197"/>
          </a:xfrm>
          <a:prstGeom prst="rect">
            <a:avLst/>
          </a:prstGeom>
          <a:noFill/>
          <a:ln w="3810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Calibri" panose="020F0502020204030204" pitchFamily="34" charset="0"/>
              <a:ea typeface="微软雅黑" panose="020B0503020204020204" pitchFamily="34" charset="-122"/>
              <a:sym typeface="Calibri" panose="020F0502020204030204" pitchFamily="34" charset="0"/>
            </a:endParaRPr>
          </a:p>
        </p:txBody>
      </p:sp>
      <p:sp>
        <p:nvSpPr>
          <p:cNvPr id="4" name="文本框 3">
            <a:extLst>
              <a:ext uri="{FF2B5EF4-FFF2-40B4-BE49-F238E27FC236}">
                <a16:creationId xmlns:a16="http://schemas.microsoft.com/office/drawing/2014/main" id="{BC88F1EC-2A39-25AB-2E96-ED48EE0B506C}"/>
              </a:ext>
            </a:extLst>
          </p:cNvPr>
          <p:cNvSpPr txBox="1"/>
          <p:nvPr/>
        </p:nvSpPr>
        <p:spPr>
          <a:xfrm>
            <a:off x="536595" y="2921168"/>
            <a:ext cx="11116666" cy="1015663"/>
          </a:xfrm>
          <a:prstGeom prst="rect">
            <a:avLst/>
          </a:prstGeom>
          <a:noFill/>
        </p:spPr>
        <p:txBody>
          <a:bodyPr wrap="square" rtlCol="0">
            <a:spAutoFit/>
          </a:bodyPr>
          <a:lstStyle/>
          <a:p>
            <a:pPr algn="ctr"/>
            <a:r>
              <a:rPr lang="en-US" altLang="zh-CN" sz="6000" b="1" dirty="0">
                <a:solidFill>
                  <a:schemeClr val="bg1"/>
                </a:solidFill>
                <a:latin typeface="Segoe UI Light" panose="020B0502040204020203" pitchFamily="34" charset="0"/>
                <a:ea typeface="微软雅黑 Light" panose="020B0502040204020203" pitchFamily="34" charset="-122"/>
              </a:rPr>
              <a:t>CONCLUSION AND OUTLOOK</a:t>
            </a:r>
            <a:endParaRPr lang="zh-CN" altLang="en-US" sz="6000" b="1" dirty="0">
              <a:solidFill>
                <a:schemeClr val="bg1"/>
              </a:solidFill>
              <a:latin typeface="Segoe UI Light" panose="020B0502040204020203" pitchFamily="34" charset="0"/>
              <a:ea typeface="微软雅黑 Light" panose="020B0502040204020203" pitchFamily="34" charset="-122"/>
            </a:endParaRPr>
          </a:p>
        </p:txBody>
      </p:sp>
      <p:sp>
        <p:nvSpPr>
          <p:cNvPr id="5" name="灯片编号占位符 4">
            <a:extLst>
              <a:ext uri="{FF2B5EF4-FFF2-40B4-BE49-F238E27FC236}">
                <a16:creationId xmlns:a16="http://schemas.microsoft.com/office/drawing/2014/main" id="{88FB53F3-AF14-C6F6-D81C-6FD42BF6A8C1}"/>
              </a:ext>
            </a:extLst>
          </p:cNvPr>
          <p:cNvSpPr>
            <a:spLocks noGrp="1"/>
          </p:cNvSpPr>
          <p:nvPr>
            <p:ph type="sldNum" sz="quarter" idx="11"/>
          </p:nvPr>
        </p:nvSpPr>
        <p:spPr/>
        <p:txBody>
          <a:bodyPr/>
          <a:lstStyle/>
          <a:p>
            <a:fld id="{40321020-7931-4610-B95E-80A53469F597}" type="slidenum">
              <a:rPr lang="zh-CN" altLang="en-US" smtClean="0">
                <a:latin typeface="Segoe UI Light" panose="020B0502040204020203" pitchFamily="34" charset="0"/>
                <a:ea typeface="微软雅黑 Light" panose="020B0502040204020203" pitchFamily="34" charset="-122"/>
              </a:rPr>
              <a:pPr/>
              <a:t>21</a:t>
            </a:fld>
            <a:endParaRPr lang="zh-CN" altLang="en-US" dirty="0">
              <a:latin typeface="Segoe UI Light" panose="020B0502040204020203" pitchFamily="34" charset="0"/>
              <a:ea typeface="微软雅黑 Light" panose="020B0502040204020203" pitchFamily="34" charset="-122"/>
            </a:endParaRPr>
          </a:p>
        </p:txBody>
      </p:sp>
    </p:spTree>
    <p:extLst>
      <p:ext uri="{BB962C8B-B14F-4D97-AF65-F5344CB8AC3E}">
        <p14:creationId xmlns:p14="http://schemas.microsoft.com/office/powerpoint/2010/main" val="555005487"/>
      </p:ext>
    </p:extLst>
  </p:cSld>
  <p:clrMapOvr>
    <a:masterClrMapping/>
  </p:clrMapOvr>
  <mc:AlternateContent xmlns:mc="http://schemas.openxmlformats.org/markup-compatibility/2006">
    <mc:Choice xmlns:p14="http://schemas.microsoft.com/office/powerpoint/2010/main" Requires="p14">
      <p:transition spd="slow" p14:dur="2000" advTm="946"/>
    </mc:Choice>
    <mc:Fallback>
      <p:transition spd="slow" advTm="946"/>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82DDA63E-68BA-D92F-0DE5-00DE79BDC7A9}"/>
              </a:ext>
            </a:extLst>
          </p:cNvPr>
          <p:cNvPicPr>
            <a:picLocks noChangeAspect="1"/>
          </p:cNvPicPr>
          <p:nvPr/>
        </p:nvPicPr>
        <p:blipFill>
          <a:blip r:embed="rId2">
            <a:extLst>
              <a:ext uri="{28A0092B-C50C-407E-A947-70E740481C1C}">
                <a14:useLocalDpi xmlns:a14="http://schemas.microsoft.com/office/drawing/2010/main" val="0"/>
              </a:ext>
            </a:extLst>
          </a:blip>
          <a:srcRect b="15463"/>
          <a:stretch>
            <a:fillRect/>
          </a:stretch>
        </p:blipFill>
        <p:spPr>
          <a:xfrm>
            <a:off x="1055303" y="616825"/>
            <a:ext cx="9812393" cy="5530017"/>
          </a:xfrm>
          <a:prstGeom prst="rect">
            <a:avLst/>
          </a:prstGeom>
        </p:spPr>
      </p:pic>
    </p:spTree>
    <p:extLst>
      <p:ext uri="{BB962C8B-B14F-4D97-AF65-F5344CB8AC3E}">
        <p14:creationId xmlns:p14="http://schemas.microsoft.com/office/powerpoint/2010/main" val="1120420849"/>
      </p:ext>
    </p:extLst>
  </p:cSld>
  <p:clrMapOvr>
    <a:masterClrMapping/>
  </p:clrMapOvr>
  <mc:AlternateContent xmlns:mc="http://schemas.openxmlformats.org/markup-compatibility/2006">
    <mc:Choice xmlns:p14="http://schemas.microsoft.com/office/powerpoint/2010/main" Requires="p14">
      <p:transition spd="slow" p14:dur="2000" advTm="39856"/>
    </mc:Choice>
    <mc:Fallback>
      <p:transition spd="slow" advTm="39856"/>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87C05FC0-8866-96E2-09A5-8A88DE9CA9CE}"/>
              </a:ext>
            </a:extLst>
          </p:cNvPr>
          <p:cNvPicPr>
            <a:picLocks noChangeAspect="1"/>
          </p:cNvPicPr>
          <p:nvPr/>
        </p:nvPicPr>
        <p:blipFill>
          <a:blip r:embed="rId2"/>
          <a:stretch>
            <a:fillRect/>
          </a:stretch>
        </p:blipFill>
        <p:spPr>
          <a:xfrm>
            <a:off x="7456490" y="965090"/>
            <a:ext cx="5153145" cy="3125678"/>
          </a:xfrm>
          <a:prstGeom prst="rect">
            <a:avLst/>
          </a:prstGeom>
        </p:spPr>
      </p:pic>
      <p:grpSp>
        <p:nvGrpSpPr>
          <p:cNvPr id="12" name="组合 11">
            <a:extLst>
              <a:ext uri="{FF2B5EF4-FFF2-40B4-BE49-F238E27FC236}">
                <a16:creationId xmlns:a16="http://schemas.microsoft.com/office/drawing/2014/main" id="{E1442E49-DBE1-1158-81E5-8846C715D1FC}"/>
              </a:ext>
            </a:extLst>
          </p:cNvPr>
          <p:cNvGrpSpPr/>
          <p:nvPr/>
        </p:nvGrpSpPr>
        <p:grpSpPr>
          <a:xfrm>
            <a:off x="0" y="862286"/>
            <a:ext cx="4188344" cy="3022874"/>
            <a:chOff x="6510558" y="2574843"/>
            <a:chExt cx="4703707" cy="3412214"/>
          </a:xfrm>
        </p:grpSpPr>
        <p:pic>
          <p:nvPicPr>
            <p:cNvPr id="13" name="Picture 1">
              <a:extLst>
                <a:ext uri="{FF2B5EF4-FFF2-40B4-BE49-F238E27FC236}">
                  <a16:creationId xmlns:a16="http://schemas.microsoft.com/office/drawing/2014/main" id="{45E3F5FB-08AA-A500-926F-4AEA6D9911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0558" y="2574843"/>
              <a:ext cx="4703707" cy="3412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8" descr="ivGDR_attila_animation_04s_delay">
              <a:extLst>
                <a:ext uri="{FF2B5EF4-FFF2-40B4-BE49-F238E27FC236}">
                  <a16:creationId xmlns:a16="http://schemas.microsoft.com/office/drawing/2014/main" id="{5B001B83-8E02-72D0-95B4-9B9FA4574243}"/>
                </a:ext>
              </a:extLst>
            </p:cNvPr>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9636533" y="3512318"/>
              <a:ext cx="1085143" cy="800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8" descr="povnuc_pdr">
              <a:extLst>
                <a:ext uri="{FF2B5EF4-FFF2-40B4-BE49-F238E27FC236}">
                  <a16:creationId xmlns:a16="http://schemas.microsoft.com/office/drawing/2014/main" id="{E60BCA86-AE71-A5EF-5B71-441F45E243D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80596" y="4015260"/>
              <a:ext cx="743311" cy="594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7" name="Picture 3">
            <a:extLst>
              <a:ext uri="{FF2B5EF4-FFF2-40B4-BE49-F238E27FC236}">
                <a16:creationId xmlns:a16="http://schemas.microsoft.com/office/drawing/2014/main" id="{F5A016FD-AFDE-832E-C0E0-DAF9CE8EC41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43408" y="718048"/>
            <a:ext cx="3966265" cy="33771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6" name="文本框 5">
            <a:extLst>
              <a:ext uri="{FF2B5EF4-FFF2-40B4-BE49-F238E27FC236}">
                <a16:creationId xmlns:a16="http://schemas.microsoft.com/office/drawing/2014/main" id="{6EF8D48A-1CD2-11F0-7963-0348B6476015}"/>
              </a:ext>
            </a:extLst>
          </p:cNvPr>
          <p:cNvSpPr txBox="1"/>
          <p:nvPr/>
        </p:nvSpPr>
        <p:spPr>
          <a:xfrm>
            <a:off x="4454127" y="4445245"/>
            <a:ext cx="3344826" cy="3693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none" rtlCol="0">
            <a:spAutoFit/>
          </a:bodyPr>
          <a:lstStyle>
            <a:defPPr>
              <a:defRPr lang="zh-CN"/>
            </a:defPPr>
            <a:lvl1pPr>
              <a:defRPr kumimoji="1">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altLang="zh-CN" dirty="0">
                <a:solidFill>
                  <a:srgbClr val="FF0000"/>
                </a:solidFill>
              </a:rPr>
              <a:t>Physics Letters B 689 (2010) 72–8</a:t>
            </a:r>
            <a:endParaRPr lang="zh-CN" altLang="en-US" dirty="0">
              <a:solidFill>
                <a:srgbClr val="FF0000"/>
              </a:solidFill>
            </a:endParaRPr>
          </a:p>
        </p:txBody>
      </p:sp>
      <p:sp>
        <p:nvSpPr>
          <p:cNvPr id="8" name="文本框 7">
            <a:extLst>
              <a:ext uri="{FF2B5EF4-FFF2-40B4-BE49-F238E27FC236}">
                <a16:creationId xmlns:a16="http://schemas.microsoft.com/office/drawing/2014/main" id="{00825C89-FC71-D690-E8BF-9B0BEDFE2CA6}"/>
              </a:ext>
            </a:extLst>
          </p:cNvPr>
          <p:cNvSpPr txBox="1"/>
          <p:nvPr/>
        </p:nvSpPr>
        <p:spPr>
          <a:xfrm>
            <a:off x="8655654" y="4471654"/>
            <a:ext cx="3177472" cy="3693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none" rtlCol="0">
            <a:spAutoFit/>
          </a:bodyPr>
          <a:lstStyle>
            <a:defPPr>
              <a:defRPr lang="zh-CN"/>
            </a:defPPr>
            <a:lvl1pPr>
              <a:defRPr kumimoji="1">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altLang="zh-CN" dirty="0">
                <a:solidFill>
                  <a:srgbClr val="FF0000"/>
                </a:solidFill>
              </a:rPr>
              <a:t>Phys. Lett. B 849 (2024) 138448</a:t>
            </a:r>
            <a:endParaRPr lang="zh-CN" altLang="en-US" dirty="0">
              <a:solidFill>
                <a:srgbClr val="FF0000"/>
              </a:solidFill>
            </a:endParaRPr>
          </a:p>
        </p:txBody>
      </p:sp>
      <p:sp>
        <p:nvSpPr>
          <p:cNvPr id="10" name="文本框 9">
            <a:extLst>
              <a:ext uri="{FF2B5EF4-FFF2-40B4-BE49-F238E27FC236}">
                <a16:creationId xmlns:a16="http://schemas.microsoft.com/office/drawing/2014/main" id="{483D34BD-0480-D8B1-5F79-4658A5DE5BF1}"/>
              </a:ext>
            </a:extLst>
          </p:cNvPr>
          <p:cNvSpPr txBox="1"/>
          <p:nvPr/>
        </p:nvSpPr>
        <p:spPr>
          <a:xfrm>
            <a:off x="722587" y="5185024"/>
            <a:ext cx="10746826" cy="707886"/>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r>
              <a:rPr lang="en-US" altLang="zh-CN" sz="2000" b="1" dirty="0">
                <a:latin typeface="Microsoft YaHei Light" panose="020B0502040204020203" pitchFamily="34" charset="-122"/>
                <a:ea typeface="Microsoft YaHei Light" panose="020B0502040204020203" pitchFamily="34" charset="-122"/>
              </a:rPr>
              <a:t>A self-consistent microscopic treatment of pairing correlations in finite nuclei is essential for improving predictions of giant dipole resonances, fission barriers, and nuclear level densities.</a:t>
            </a:r>
            <a:endParaRPr lang="zh-CN" altLang="en-US" sz="2000" b="1" dirty="0">
              <a:latin typeface="Microsoft YaHei Light" panose="020B0502040204020203" pitchFamily="34" charset="-122"/>
              <a:ea typeface="Microsoft YaHei Light" panose="020B0502040204020203" pitchFamily="34" charset="-122"/>
            </a:endParaRPr>
          </a:p>
        </p:txBody>
      </p:sp>
      <p:pic>
        <p:nvPicPr>
          <p:cNvPr id="16" name="图片 15">
            <a:extLst>
              <a:ext uri="{FF2B5EF4-FFF2-40B4-BE49-F238E27FC236}">
                <a16:creationId xmlns:a16="http://schemas.microsoft.com/office/drawing/2014/main" id="{1096AF2D-731D-509C-A9BD-878F5AEF7E83}"/>
              </a:ext>
            </a:extLst>
          </p:cNvPr>
          <p:cNvPicPr>
            <a:picLocks noChangeAspect="1"/>
          </p:cNvPicPr>
          <p:nvPr/>
        </p:nvPicPr>
        <p:blipFill>
          <a:blip r:embed="rId7"/>
          <a:stretch>
            <a:fillRect/>
          </a:stretch>
        </p:blipFill>
        <p:spPr>
          <a:xfrm>
            <a:off x="98313" y="4090768"/>
            <a:ext cx="3946782" cy="708954"/>
          </a:xfrm>
          <a:prstGeom prst="rect">
            <a:avLst/>
          </a:prstGeom>
        </p:spPr>
      </p:pic>
    </p:spTree>
    <p:extLst>
      <p:ext uri="{BB962C8B-B14F-4D97-AF65-F5344CB8AC3E}">
        <p14:creationId xmlns:p14="http://schemas.microsoft.com/office/powerpoint/2010/main" val="4102436857"/>
      </p:ext>
    </p:extLst>
  </p:cSld>
  <p:clrMapOvr>
    <a:masterClrMapping/>
  </p:clrMapOvr>
  <mc:AlternateContent xmlns:mc="http://schemas.openxmlformats.org/markup-compatibility/2006">
    <mc:Choice xmlns:p14="http://schemas.microsoft.com/office/powerpoint/2010/main" Requires="p14">
      <p:transition spd="slow" p14:dur="2000" advTm="30912"/>
    </mc:Choice>
    <mc:Fallback>
      <p:transition spd="slow" advTm="30912"/>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4"/>
          <p:cNvSpPr txBox="1">
            <a:spLocks noChangeArrowheads="1"/>
          </p:cNvSpPr>
          <p:nvPr/>
        </p:nvSpPr>
        <p:spPr bwMode="auto">
          <a:xfrm>
            <a:off x="6273448" y="5381440"/>
            <a:ext cx="4046984" cy="867930"/>
          </a:xfrm>
          <a:prstGeom prst="rect">
            <a:avLst/>
          </a:prstGeom>
          <a:noFill/>
          <a:ln w="9525">
            <a:noFill/>
            <a:miter lim="800000"/>
            <a:headEnd/>
            <a:tailEnd/>
          </a:ln>
        </p:spPr>
        <p:txBody>
          <a:bodyPr wrap="square">
            <a:spAutoFit/>
          </a:bodyPr>
          <a:lstStyle/>
          <a:p>
            <a:pPr>
              <a:lnSpc>
                <a:spcPct val="90000"/>
              </a:lnSpc>
              <a:defRPr/>
            </a:pPr>
            <a:r>
              <a:rPr lang="en-US" altLang="zh-CN" sz="2800" b="1" i="1" dirty="0">
                <a:solidFill>
                  <a:srgbClr val="FF3300"/>
                </a:solidFill>
                <a:effectLst>
                  <a:outerShdw blurRad="38100" dist="38100" dir="2700000" algn="tl">
                    <a:srgbClr val="000000">
                      <a:alpha val="43137"/>
                    </a:srgbClr>
                  </a:outerShdw>
                </a:effectLst>
                <a:latin typeface="Cooper Black" pitchFamily="18" charset="0"/>
                <a:ea typeface="华文彩云" pitchFamily="2" charset="-122"/>
              </a:rPr>
              <a:t>Thank you for your attention !</a:t>
            </a:r>
            <a:endParaRPr lang="en-US" altLang="zh-CN" sz="2400" b="1" i="1" dirty="0">
              <a:solidFill>
                <a:srgbClr val="FF3300"/>
              </a:solidFill>
              <a:effectLst>
                <a:outerShdw blurRad="38100" dist="38100" dir="2700000" algn="tl">
                  <a:srgbClr val="000000">
                    <a:alpha val="43137"/>
                  </a:srgbClr>
                </a:outerShdw>
              </a:effectLst>
              <a:latin typeface="Cooper Black" pitchFamily="18" charset="0"/>
              <a:ea typeface="华文彩云" pitchFamily="2" charset="-122"/>
            </a:endParaRPr>
          </a:p>
        </p:txBody>
      </p:sp>
      <p:pic>
        <p:nvPicPr>
          <p:cNvPr id="59395" name="Picture 6" descr="实验室外景DSC00023_副本"/>
          <p:cNvPicPr>
            <a:picLocks noChangeAspect="1" noChangeArrowheads="1"/>
          </p:cNvPicPr>
          <p:nvPr/>
        </p:nvPicPr>
        <p:blipFill>
          <a:blip r:embed="rId3" cstate="print"/>
          <a:srcRect/>
          <a:stretch>
            <a:fillRect/>
          </a:stretch>
        </p:blipFill>
        <p:spPr bwMode="auto">
          <a:xfrm>
            <a:off x="1881188" y="642941"/>
            <a:ext cx="8405812" cy="4714875"/>
          </a:xfrm>
          <a:prstGeom prst="rect">
            <a:avLst/>
          </a:prstGeom>
          <a:noFill/>
          <a:ln w="9525">
            <a:noFill/>
            <a:miter lim="800000"/>
            <a:headEnd/>
            <a:tailEnd/>
          </a:ln>
        </p:spPr>
      </p:pic>
      <p:pic>
        <p:nvPicPr>
          <p:cNvPr id="4" name="Picture 2" descr="C:\Users\ytian\Pictures\2657327584_ddc62f08c8.jpg">
            <a:extLst>
              <a:ext uri="{FF2B5EF4-FFF2-40B4-BE49-F238E27FC236}">
                <a16:creationId xmlns:a16="http://schemas.microsoft.com/office/drawing/2014/main" id="{6BB32C0A-5D16-DF45-AA65-E2C2DE06FDEA}"/>
              </a:ext>
            </a:extLst>
          </p:cNvPr>
          <p:cNvPicPr>
            <a:picLocks noChangeAspect="1" noChangeArrowheads="1"/>
          </p:cNvPicPr>
          <p:nvPr/>
        </p:nvPicPr>
        <p:blipFill>
          <a:blip r:embed="rId4" cstate="print"/>
          <a:srcRect/>
          <a:stretch>
            <a:fillRect/>
          </a:stretch>
        </p:blipFill>
        <p:spPr bwMode="auto">
          <a:xfrm>
            <a:off x="839415" y="4494998"/>
            <a:ext cx="3863239" cy="1720061"/>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slow" p14:dur="2000" advTm="3363"/>
    </mc:Choice>
    <mc:Fallback>
      <p:transition spd="slow" advTm="3363"/>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60B408D2-DF1D-887F-8A95-256A3370AC70}"/>
              </a:ext>
            </a:extLst>
          </p:cNvPr>
          <p:cNvPicPr>
            <a:picLocks noChangeAspect="1"/>
          </p:cNvPicPr>
          <p:nvPr/>
        </p:nvPicPr>
        <p:blipFill>
          <a:blip r:embed="rId2"/>
          <a:stretch>
            <a:fillRect/>
          </a:stretch>
        </p:blipFill>
        <p:spPr>
          <a:xfrm>
            <a:off x="264543" y="615351"/>
            <a:ext cx="7736239" cy="4117675"/>
          </a:xfrm>
          <a:prstGeom prst="rect">
            <a:avLst/>
          </a:prstGeom>
        </p:spPr>
      </p:pic>
      <p:pic>
        <p:nvPicPr>
          <p:cNvPr id="5" name="图片 4">
            <a:extLst>
              <a:ext uri="{FF2B5EF4-FFF2-40B4-BE49-F238E27FC236}">
                <a16:creationId xmlns:a16="http://schemas.microsoft.com/office/drawing/2014/main" id="{CF1A23DA-6EE2-362A-1B18-CE407B020AB4}"/>
              </a:ext>
            </a:extLst>
          </p:cNvPr>
          <p:cNvPicPr>
            <a:picLocks noChangeAspect="1"/>
          </p:cNvPicPr>
          <p:nvPr/>
        </p:nvPicPr>
        <p:blipFill>
          <a:blip r:embed="rId3"/>
          <a:stretch>
            <a:fillRect/>
          </a:stretch>
        </p:blipFill>
        <p:spPr>
          <a:xfrm>
            <a:off x="409392" y="4771924"/>
            <a:ext cx="4026110" cy="1470725"/>
          </a:xfrm>
          <a:prstGeom prst="rect">
            <a:avLst/>
          </a:prstGeom>
        </p:spPr>
      </p:pic>
      <p:sp>
        <p:nvSpPr>
          <p:cNvPr id="6" name="文本框 5">
            <a:extLst>
              <a:ext uri="{FF2B5EF4-FFF2-40B4-BE49-F238E27FC236}">
                <a16:creationId xmlns:a16="http://schemas.microsoft.com/office/drawing/2014/main" id="{D5EA19D9-CBDC-B148-84AE-4E9CC86F9AAF}"/>
              </a:ext>
            </a:extLst>
          </p:cNvPr>
          <p:cNvSpPr txBox="1"/>
          <p:nvPr/>
        </p:nvSpPr>
        <p:spPr>
          <a:xfrm>
            <a:off x="4873977" y="5917720"/>
            <a:ext cx="5451812" cy="369332"/>
          </a:xfrm>
          <a:prstGeom prst="rect">
            <a:avLst/>
          </a:prstGeom>
          <a:noFill/>
        </p:spPr>
        <p:txBody>
          <a:bodyPr wrap="none" rtlCol="0">
            <a:spAutoFit/>
          </a:bodyPr>
          <a:lstStyle/>
          <a:p>
            <a:r>
              <a:rPr lang="en-US" altLang="zh-CN" b="1" dirty="0">
                <a:latin typeface="Segoe UI Light" panose="020B0502040204020203" pitchFamily="34" charset="0"/>
                <a:ea typeface="微软雅黑 Light" panose="020B0502040204020203" pitchFamily="34" charset="-122"/>
              </a:rPr>
              <a:t>Collaborate with Prof. Yuan from </a:t>
            </a:r>
            <a:r>
              <a:rPr lang="en-US" altLang="zh-CN" b="1" dirty="0" err="1">
                <a:latin typeface="Segoe UI Light" panose="020B0502040204020203" pitchFamily="34" charset="0"/>
                <a:ea typeface="微软雅黑 Light" panose="020B0502040204020203" pitchFamily="34" charset="-122"/>
              </a:rPr>
              <a:t>ZhongShan</a:t>
            </a:r>
            <a:r>
              <a:rPr lang="en-US" altLang="zh-CN" b="1" dirty="0">
                <a:latin typeface="Segoe UI Light" panose="020B0502040204020203" pitchFamily="34" charset="0"/>
                <a:ea typeface="微软雅黑 Light" panose="020B0502040204020203" pitchFamily="34" charset="-122"/>
              </a:rPr>
              <a:t> University</a:t>
            </a:r>
            <a:endParaRPr lang="zh-CN" altLang="en-US" b="1" dirty="0">
              <a:latin typeface="Segoe UI Light" panose="020B0502040204020203" pitchFamily="34" charset="0"/>
              <a:ea typeface="微软雅黑 Light" panose="020B0502040204020203" pitchFamily="34" charset="-122"/>
            </a:endParaRPr>
          </a:p>
        </p:txBody>
      </p:sp>
      <p:pic>
        <p:nvPicPr>
          <p:cNvPr id="1026" name="图片 3">
            <a:extLst>
              <a:ext uri="{FF2B5EF4-FFF2-40B4-BE49-F238E27FC236}">
                <a16:creationId xmlns:a16="http://schemas.microsoft.com/office/drawing/2014/main" id="{D71FBADC-332D-E54D-1E5B-F26D74301E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1920" r="4683"/>
          <a:stretch>
            <a:fillRect/>
          </a:stretch>
        </p:blipFill>
        <p:spPr bwMode="auto">
          <a:xfrm>
            <a:off x="8210445" y="500543"/>
            <a:ext cx="3317695" cy="2618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图片 1">
            <a:extLst>
              <a:ext uri="{FF2B5EF4-FFF2-40B4-BE49-F238E27FC236}">
                <a16:creationId xmlns:a16="http://schemas.microsoft.com/office/drawing/2014/main" id="{DEEF003C-307B-3914-7992-E0B71E5324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31182" y="3118602"/>
            <a:ext cx="3476220" cy="2661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15509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7A165BA7-AC59-8705-C424-B5A35C20B5D1}"/>
              </a:ext>
            </a:extLst>
          </p:cNvPr>
          <p:cNvPicPr>
            <a:picLocks noChangeAspect="1"/>
          </p:cNvPicPr>
          <p:nvPr/>
        </p:nvPicPr>
        <p:blipFill>
          <a:blip r:embed="rId2"/>
          <a:stretch>
            <a:fillRect/>
          </a:stretch>
        </p:blipFill>
        <p:spPr>
          <a:xfrm>
            <a:off x="582460" y="1473087"/>
            <a:ext cx="4133990" cy="4771103"/>
          </a:xfrm>
          <a:prstGeom prst="rect">
            <a:avLst/>
          </a:prstGeom>
        </p:spPr>
      </p:pic>
      <p:pic>
        <p:nvPicPr>
          <p:cNvPr id="5" name="图片 4">
            <a:extLst>
              <a:ext uri="{FF2B5EF4-FFF2-40B4-BE49-F238E27FC236}">
                <a16:creationId xmlns:a16="http://schemas.microsoft.com/office/drawing/2014/main" id="{D9058814-D6AB-69BC-5F27-C68F9A10F3B3}"/>
              </a:ext>
            </a:extLst>
          </p:cNvPr>
          <p:cNvPicPr>
            <a:picLocks noChangeAspect="1"/>
          </p:cNvPicPr>
          <p:nvPr/>
        </p:nvPicPr>
        <p:blipFill>
          <a:blip r:embed="rId3"/>
          <a:stretch>
            <a:fillRect/>
          </a:stretch>
        </p:blipFill>
        <p:spPr>
          <a:xfrm>
            <a:off x="4951057" y="643335"/>
            <a:ext cx="4020083" cy="5309419"/>
          </a:xfrm>
          <a:prstGeom prst="rect">
            <a:avLst/>
          </a:prstGeom>
        </p:spPr>
      </p:pic>
      <p:pic>
        <p:nvPicPr>
          <p:cNvPr id="7" name="图片 6">
            <a:extLst>
              <a:ext uri="{FF2B5EF4-FFF2-40B4-BE49-F238E27FC236}">
                <a16:creationId xmlns:a16="http://schemas.microsoft.com/office/drawing/2014/main" id="{711D8DBF-05A6-A9D1-5893-74AABE9B14EE}"/>
              </a:ext>
            </a:extLst>
          </p:cNvPr>
          <p:cNvPicPr>
            <a:picLocks noChangeAspect="1"/>
          </p:cNvPicPr>
          <p:nvPr/>
        </p:nvPicPr>
        <p:blipFill>
          <a:blip r:embed="rId4"/>
          <a:stretch>
            <a:fillRect/>
          </a:stretch>
        </p:blipFill>
        <p:spPr>
          <a:xfrm>
            <a:off x="8909658" y="688853"/>
            <a:ext cx="2936362" cy="5029199"/>
          </a:xfrm>
          <a:prstGeom prst="rect">
            <a:avLst/>
          </a:prstGeom>
        </p:spPr>
      </p:pic>
      <p:sp>
        <p:nvSpPr>
          <p:cNvPr id="4" name="文本框 3">
            <a:extLst>
              <a:ext uri="{FF2B5EF4-FFF2-40B4-BE49-F238E27FC236}">
                <a16:creationId xmlns:a16="http://schemas.microsoft.com/office/drawing/2014/main" id="{E1444FE6-A145-6C95-2C1A-D69B9067707D}"/>
              </a:ext>
            </a:extLst>
          </p:cNvPr>
          <p:cNvSpPr txBox="1"/>
          <p:nvPr/>
        </p:nvSpPr>
        <p:spPr>
          <a:xfrm>
            <a:off x="6701093" y="5885439"/>
            <a:ext cx="4848057" cy="3693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none" rtlCol="0">
            <a:spAutoFit/>
          </a:bodyPr>
          <a:lstStyle>
            <a:defPPr>
              <a:defRPr lang="zh-CN"/>
            </a:defPPr>
            <a:lvl1pPr>
              <a:defRPr kumimoji="1">
                <a:solidFill>
                  <a:srgbClr val="FF0000"/>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fr-FR" altLang="zh-CN" b="1" dirty="0"/>
              <a:t>Chinese Physics C   Vol. 48, No. 8 (2024) 084105</a:t>
            </a:r>
            <a:endParaRPr lang="zh-CN" altLang="en-US" b="1" dirty="0"/>
          </a:p>
        </p:txBody>
      </p:sp>
      <p:sp>
        <p:nvSpPr>
          <p:cNvPr id="8" name="文本框 7">
            <a:extLst>
              <a:ext uri="{FF2B5EF4-FFF2-40B4-BE49-F238E27FC236}">
                <a16:creationId xmlns:a16="http://schemas.microsoft.com/office/drawing/2014/main" id="{C227BB66-017A-AB1C-1655-3BB95A5680E2}"/>
              </a:ext>
            </a:extLst>
          </p:cNvPr>
          <p:cNvSpPr txBox="1"/>
          <p:nvPr/>
        </p:nvSpPr>
        <p:spPr>
          <a:xfrm>
            <a:off x="207545" y="780589"/>
            <a:ext cx="4883820" cy="646331"/>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wrap="square" rtlCol="0">
            <a:spAutoFit/>
          </a:bodyPr>
          <a:lstStyle>
            <a:defPPr>
              <a:defRPr lang="zh-CN"/>
            </a:defPPr>
            <a:lvl1pPr>
              <a:defRPr kumimoji="1">
                <a:solidFill>
                  <a:schemeClr val="bg1"/>
                </a:solidFill>
                <a:latin typeface="Microsoft YaHei" panose="020B0503020204020204" pitchFamily="34" charset="-122"/>
                <a:ea typeface="Microsoft YaHei" panose="020B0503020204020204" pitchFamily="34" charset="-122"/>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altLang="zh-CN" dirty="0"/>
              <a:t>Uncertainties of nuclear level density estimated using Bayesian neural networks</a:t>
            </a:r>
            <a:endParaRPr lang="zh-CN" altLang="en-US" dirty="0"/>
          </a:p>
        </p:txBody>
      </p:sp>
    </p:spTree>
    <p:extLst>
      <p:ext uri="{BB962C8B-B14F-4D97-AF65-F5344CB8AC3E}">
        <p14:creationId xmlns:p14="http://schemas.microsoft.com/office/powerpoint/2010/main" val="12742864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D947A5B7-BFBE-0BBE-962A-5E2EB4D89470}"/>
              </a:ext>
            </a:extLst>
          </p:cNvPr>
          <p:cNvPicPr>
            <a:picLocks noChangeAspect="1"/>
          </p:cNvPicPr>
          <p:nvPr/>
        </p:nvPicPr>
        <p:blipFill>
          <a:blip r:embed="rId2"/>
          <a:stretch>
            <a:fillRect/>
          </a:stretch>
        </p:blipFill>
        <p:spPr>
          <a:xfrm>
            <a:off x="367565" y="1240206"/>
            <a:ext cx="7502427" cy="5014686"/>
          </a:xfrm>
          <a:prstGeom prst="rect">
            <a:avLst/>
          </a:prstGeom>
        </p:spPr>
      </p:pic>
      <p:pic>
        <p:nvPicPr>
          <p:cNvPr id="9" name="图片 8">
            <a:extLst>
              <a:ext uri="{FF2B5EF4-FFF2-40B4-BE49-F238E27FC236}">
                <a16:creationId xmlns:a16="http://schemas.microsoft.com/office/drawing/2014/main" id="{523AE2B3-B96E-5B67-F34B-3ECECDD54C2B}"/>
              </a:ext>
            </a:extLst>
          </p:cNvPr>
          <p:cNvPicPr>
            <a:picLocks noChangeAspect="1"/>
          </p:cNvPicPr>
          <p:nvPr/>
        </p:nvPicPr>
        <p:blipFill>
          <a:blip r:embed="rId3"/>
          <a:stretch>
            <a:fillRect/>
          </a:stretch>
        </p:blipFill>
        <p:spPr>
          <a:xfrm>
            <a:off x="7953116" y="448574"/>
            <a:ext cx="3748382" cy="5806318"/>
          </a:xfrm>
          <a:prstGeom prst="rect">
            <a:avLst/>
          </a:prstGeom>
        </p:spPr>
      </p:pic>
      <p:sp>
        <p:nvSpPr>
          <p:cNvPr id="2" name="文本框 1">
            <a:extLst>
              <a:ext uri="{FF2B5EF4-FFF2-40B4-BE49-F238E27FC236}">
                <a16:creationId xmlns:a16="http://schemas.microsoft.com/office/drawing/2014/main" id="{906BD44B-0976-1214-7DEE-A4AD5BEE676F}"/>
              </a:ext>
            </a:extLst>
          </p:cNvPr>
          <p:cNvSpPr txBox="1"/>
          <p:nvPr/>
        </p:nvSpPr>
        <p:spPr>
          <a:xfrm>
            <a:off x="490502" y="666170"/>
            <a:ext cx="4070988" cy="369332"/>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wrap="square">
            <a:spAutoFit/>
          </a:bodyPr>
          <a:lstStyle>
            <a:defPPr>
              <a:defRPr lang="zh-CN"/>
            </a:defPPr>
            <a:lvl1pPr>
              <a:defRPr sz="1800" b="1">
                <a:latin typeface="Segoe UI Light" panose="020B0502040204020203" pitchFamily="34" charset="0"/>
                <a:ea typeface="微软雅黑 Light" panose="020B0502040204020203"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Application for</a:t>
            </a:r>
            <a:r>
              <a:rPr lang="zh-CN" altLang="en-US" dirty="0"/>
              <a:t> </a:t>
            </a:r>
            <a:r>
              <a:rPr lang="en-US" altLang="zh-CN" dirty="0"/>
              <a:t>Nd</a:t>
            </a:r>
            <a:r>
              <a:rPr lang="zh-CN" altLang="en-US" dirty="0"/>
              <a:t> </a:t>
            </a:r>
            <a:r>
              <a:rPr lang="en-US" altLang="zh-CN" dirty="0"/>
              <a:t>isotope</a:t>
            </a:r>
          </a:p>
        </p:txBody>
      </p:sp>
    </p:spTree>
    <p:extLst>
      <p:ext uri="{BB962C8B-B14F-4D97-AF65-F5344CB8AC3E}">
        <p14:creationId xmlns:p14="http://schemas.microsoft.com/office/powerpoint/2010/main" val="1724512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F1CE454F-CCF9-4A8D-BF89-7EFFD4A2A6F6}"/>
              </a:ext>
            </a:extLst>
          </p:cNvPr>
          <p:cNvSpPr/>
          <p:nvPr/>
        </p:nvSpPr>
        <p:spPr>
          <a:xfrm>
            <a:off x="-1072" y="2129042"/>
            <a:ext cx="12192000" cy="2668110"/>
          </a:xfrm>
          <a:prstGeom prst="rect">
            <a:avLst/>
          </a:prstGeom>
          <a:solidFill>
            <a:schemeClr val="accent1">
              <a:lumMod val="75000"/>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Calibri" panose="020F0502020204030204" pitchFamily="34" charset="0"/>
              <a:ea typeface="微软雅黑" panose="020B0503020204020204" pitchFamily="34" charset="-122"/>
              <a:sym typeface="Calibri" panose="020F0502020204030204" pitchFamily="34" charset="0"/>
            </a:endParaRPr>
          </a:p>
        </p:txBody>
      </p:sp>
      <p:sp>
        <p:nvSpPr>
          <p:cNvPr id="3" name="矩形 2">
            <a:extLst>
              <a:ext uri="{FF2B5EF4-FFF2-40B4-BE49-F238E27FC236}">
                <a16:creationId xmlns:a16="http://schemas.microsoft.com/office/drawing/2014/main" id="{442008F2-A499-410D-90E1-5B3FE924AAF9}"/>
              </a:ext>
            </a:extLst>
          </p:cNvPr>
          <p:cNvSpPr/>
          <p:nvPr/>
        </p:nvSpPr>
        <p:spPr>
          <a:xfrm>
            <a:off x="119336" y="2268939"/>
            <a:ext cx="11953328" cy="2384197"/>
          </a:xfrm>
          <a:prstGeom prst="rect">
            <a:avLst/>
          </a:prstGeom>
          <a:noFill/>
          <a:ln w="3810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Calibri" panose="020F0502020204030204" pitchFamily="34" charset="0"/>
              <a:ea typeface="微软雅黑" panose="020B0503020204020204" pitchFamily="34" charset="-122"/>
              <a:sym typeface="Calibri" panose="020F0502020204030204" pitchFamily="34" charset="0"/>
            </a:endParaRPr>
          </a:p>
        </p:txBody>
      </p:sp>
      <p:sp>
        <p:nvSpPr>
          <p:cNvPr id="4" name="文本框 3">
            <a:extLst>
              <a:ext uri="{FF2B5EF4-FFF2-40B4-BE49-F238E27FC236}">
                <a16:creationId xmlns:a16="http://schemas.microsoft.com/office/drawing/2014/main" id="{21B2028B-6B59-4E32-BBD7-DAE218BF6AEA}"/>
              </a:ext>
            </a:extLst>
          </p:cNvPr>
          <p:cNvSpPr txBox="1"/>
          <p:nvPr/>
        </p:nvSpPr>
        <p:spPr>
          <a:xfrm>
            <a:off x="1535747" y="2921168"/>
            <a:ext cx="9118362" cy="923330"/>
          </a:xfrm>
          <a:prstGeom prst="rect">
            <a:avLst/>
          </a:prstGeom>
          <a:noFill/>
        </p:spPr>
        <p:txBody>
          <a:bodyPr wrap="square" rtlCol="0">
            <a:spAutoFit/>
          </a:bodyPr>
          <a:lstStyle/>
          <a:p>
            <a:pPr algn="ctr"/>
            <a:r>
              <a:rPr lang="en-US" altLang="zh-CN" sz="5400" b="1" dirty="0">
                <a:solidFill>
                  <a:schemeClr val="bg1"/>
                </a:solidFill>
                <a:latin typeface="Segoe UI Light" panose="020B0502040204020203" pitchFamily="34" charset="0"/>
                <a:ea typeface="微软雅黑 Light" panose="020B0502040204020203" pitchFamily="34" charset="-122"/>
              </a:rPr>
              <a:t>INTRODUCTION</a:t>
            </a:r>
            <a:endParaRPr lang="zh-CN" altLang="en-US" sz="5400" b="1" dirty="0">
              <a:solidFill>
                <a:schemeClr val="bg1"/>
              </a:solidFill>
              <a:latin typeface="Segoe UI Light" panose="020B0502040204020203" pitchFamily="34" charset="0"/>
              <a:ea typeface="微软雅黑 Light" panose="020B0502040204020203" pitchFamily="34" charset="-122"/>
            </a:endParaRPr>
          </a:p>
        </p:txBody>
      </p:sp>
      <p:sp>
        <p:nvSpPr>
          <p:cNvPr id="5" name="灯片编号占位符 4">
            <a:extLst>
              <a:ext uri="{FF2B5EF4-FFF2-40B4-BE49-F238E27FC236}">
                <a16:creationId xmlns:a16="http://schemas.microsoft.com/office/drawing/2014/main" id="{B35F8C83-C631-42B3-B8E5-700C21719892}"/>
              </a:ext>
            </a:extLst>
          </p:cNvPr>
          <p:cNvSpPr>
            <a:spLocks noGrp="1"/>
          </p:cNvSpPr>
          <p:nvPr>
            <p:ph type="sldNum" sz="quarter" idx="11"/>
          </p:nvPr>
        </p:nvSpPr>
        <p:spPr/>
        <p:txBody>
          <a:bodyPr/>
          <a:lstStyle/>
          <a:p>
            <a:fld id="{40321020-7931-4610-B95E-80A53469F597}" type="slidenum">
              <a:rPr lang="zh-CN" altLang="en-US" smtClean="0">
                <a:latin typeface="Segoe UI Light" panose="020B0502040204020203" pitchFamily="34" charset="0"/>
                <a:ea typeface="微软雅黑 Light" panose="020B0502040204020203" pitchFamily="34" charset="-122"/>
              </a:rPr>
              <a:pPr/>
              <a:t>3</a:t>
            </a:fld>
            <a:endParaRPr lang="zh-CN" altLang="en-US" dirty="0">
              <a:latin typeface="Segoe UI Light" panose="020B0502040204020203" pitchFamily="34" charset="0"/>
              <a:ea typeface="微软雅黑 Light" panose="020B0502040204020203" pitchFamily="34" charset="-122"/>
            </a:endParaRPr>
          </a:p>
        </p:txBody>
      </p:sp>
    </p:spTree>
    <p:extLst>
      <p:ext uri="{BB962C8B-B14F-4D97-AF65-F5344CB8AC3E}">
        <p14:creationId xmlns:p14="http://schemas.microsoft.com/office/powerpoint/2010/main" val="2472840865"/>
      </p:ext>
    </p:extLst>
  </p:cSld>
  <p:clrMapOvr>
    <a:masterClrMapping/>
  </p:clrMapOvr>
  <mc:AlternateContent xmlns:mc="http://schemas.openxmlformats.org/markup-compatibility/2006">
    <mc:Choice xmlns:p14="http://schemas.microsoft.com/office/powerpoint/2010/main" Requires="p14">
      <p:transition spd="slow" p14:dur="2000" advTm="508"/>
    </mc:Choice>
    <mc:Fallback>
      <p:transition spd="slow" advTm="508"/>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5079E966-B624-A808-77ED-97A10DB18B48}"/>
              </a:ext>
            </a:extLst>
          </p:cNvPr>
          <p:cNvPicPr>
            <a:picLocks noChangeAspect="1"/>
          </p:cNvPicPr>
          <p:nvPr/>
        </p:nvPicPr>
        <p:blipFill>
          <a:blip r:embed="rId2"/>
          <a:stretch>
            <a:fillRect/>
          </a:stretch>
        </p:blipFill>
        <p:spPr>
          <a:xfrm>
            <a:off x="1065791" y="598003"/>
            <a:ext cx="10060417" cy="5661993"/>
          </a:xfrm>
          <a:prstGeom prst="rect">
            <a:avLst/>
          </a:prstGeom>
        </p:spPr>
      </p:pic>
    </p:spTree>
    <p:extLst>
      <p:ext uri="{BB962C8B-B14F-4D97-AF65-F5344CB8AC3E}">
        <p14:creationId xmlns:p14="http://schemas.microsoft.com/office/powerpoint/2010/main" val="3847914128"/>
      </p:ext>
    </p:extLst>
  </p:cSld>
  <p:clrMapOvr>
    <a:masterClrMapping/>
  </p:clrMapOvr>
  <mc:AlternateContent xmlns:mc="http://schemas.openxmlformats.org/markup-compatibility/2006">
    <mc:Choice xmlns:p14="http://schemas.microsoft.com/office/powerpoint/2010/main" Requires="p14">
      <p:transition spd="slow" p14:dur="2000" advTm="66422"/>
    </mc:Choice>
    <mc:Fallback>
      <p:transition spd="slow" advTm="66422"/>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738954E2-37D5-D97B-E1C1-5AA8D14FC199}"/>
              </a:ext>
            </a:extLst>
          </p:cNvPr>
          <p:cNvPicPr>
            <a:picLocks/>
          </p:cNvPicPr>
          <p:nvPr/>
        </p:nvPicPr>
        <p:blipFill>
          <a:blip r:embed="rId2">
            <a:extLst>
              <a:ext uri="{28A0092B-C50C-407E-A947-70E740481C1C}">
                <a14:useLocalDpi xmlns:a14="http://schemas.microsoft.com/office/drawing/2010/main" val="0"/>
              </a:ext>
            </a:extLst>
          </a:blip>
          <a:srcRect l="48" r="48"/>
          <a:stretch/>
        </p:blipFill>
        <p:spPr>
          <a:xfrm>
            <a:off x="0" y="704974"/>
            <a:ext cx="5548696" cy="4362343"/>
          </a:xfrm>
          <a:prstGeom prst="rect">
            <a:avLst/>
          </a:prstGeom>
        </p:spPr>
      </p:pic>
      <p:pic>
        <p:nvPicPr>
          <p:cNvPr id="19" name="图片 18">
            <a:extLst>
              <a:ext uri="{FF2B5EF4-FFF2-40B4-BE49-F238E27FC236}">
                <a16:creationId xmlns:a16="http://schemas.microsoft.com/office/drawing/2014/main" id="{C110B93F-6601-66D5-DA4B-18F91B59986C}"/>
              </a:ext>
            </a:extLst>
          </p:cNvPr>
          <p:cNvPicPr>
            <a:picLocks noChangeAspect="1"/>
          </p:cNvPicPr>
          <p:nvPr/>
        </p:nvPicPr>
        <p:blipFill>
          <a:blip r:embed="rId3">
            <a:extLst>
              <a:ext uri="{28A0092B-C50C-407E-A947-70E740481C1C}">
                <a14:useLocalDpi xmlns:a14="http://schemas.microsoft.com/office/drawing/2010/main" val="0"/>
              </a:ext>
            </a:extLst>
          </a:blip>
          <a:srcRect l="5" r="8"/>
          <a:stretch/>
        </p:blipFill>
        <p:spPr>
          <a:xfrm>
            <a:off x="5551823" y="708351"/>
            <a:ext cx="1980785" cy="1080000"/>
          </a:xfrm>
          <a:prstGeom prst="rect">
            <a:avLst/>
          </a:prstGeom>
        </p:spPr>
      </p:pic>
      <p:pic>
        <p:nvPicPr>
          <p:cNvPr id="23" name="图片 22">
            <a:extLst>
              <a:ext uri="{FF2B5EF4-FFF2-40B4-BE49-F238E27FC236}">
                <a16:creationId xmlns:a16="http://schemas.microsoft.com/office/drawing/2014/main" id="{8645180C-F6E4-240B-B015-C44C220D93A5}"/>
              </a:ext>
            </a:extLst>
          </p:cNvPr>
          <p:cNvPicPr>
            <a:picLocks noChangeAspect="1"/>
          </p:cNvPicPr>
          <p:nvPr/>
        </p:nvPicPr>
        <p:blipFill>
          <a:blip r:embed="rId4">
            <a:extLst>
              <a:ext uri="{28A0092B-C50C-407E-A947-70E740481C1C}">
                <a14:useLocalDpi xmlns:a14="http://schemas.microsoft.com/office/drawing/2010/main" val="0"/>
              </a:ext>
            </a:extLst>
          </a:blip>
          <a:srcRect t="21" b="21"/>
          <a:stretch/>
        </p:blipFill>
        <p:spPr>
          <a:xfrm>
            <a:off x="438337" y="4949752"/>
            <a:ext cx="1811303" cy="1080000"/>
          </a:xfrm>
          <a:prstGeom prst="rect">
            <a:avLst/>
          </a:prstGeom>
        </p:spPr>
      </p:pic>
      <p:pic>
        <p:nvPicPr>
          <p:cNvPr id="27" name="图片 26">
            <a:extLst>
              <a:ext uri="{FF2B5EF4-FFF2-40B4-BE49-F238E27FC236}">
                <a16:creationId xmlns:a16="http://schemas.microsoft.com/office/drawing/2014/main" id="{50956F56-A93B-3AA8-EB31-7F72C5793381}"/>
              </a:ext>
            </a:extLst>
          </p:cNvPr>
          <p:cNvPicPr>
            <a:picLocks noChangeAspect="1"/>
          </p:cNvPicPr>
          <p:nvPr/>
        </p:nvPicPr>
        <p:blipFill>
          <a:blip r:embed="rId5">
            <a:extLst>
              <a:ext uri="{28A0092B-C50C-407E-A947-70E740481C1C}">
                <a14:useLocalDpi xmlns:a14="http://schemas.microsoft.com/office/drawing/2010/main" val="0"/>
              </a:ext>
            </a:extLst>
          </a:blip>
          <a:srcRect t="355" b="355"/>
          <a:stretch/>
        </p:blipFill>
        <p:spPr>
          <a:xfrm>
            <a:off x="5548696" y="2115445"/>
            <a:ext cx="2390142" cy="1080000"/>
          </a:xfrm>
          <a:prstGeom prst="rect">
            <a:avLst/>
          </a:prstGeom>
        </p:spPr>
      </p:pic>
      <p:pic>
        <p:nvPicPr>
          <p:cNvPr id="31" name="图片 30">
            <a:extLst>
              <a:ext uri="{FF2B5EF4-FFF2-40B4-BE49-F238E27FC236}">
                <a16:creationId xmlns:a16="http://schemas.microsoft.com/office/drawing/2014/main" id="{70EBA6BD-31CE-57F3-5BF7-1153374D0AB8}"/>
              </a:ext>
            </a:extLst>
          </p:cNvPr>
          <p:cNvPicPr>
            <a:picLocks noChangeAspect="1"/>
          </p:cNvPicPr>
          <p:nvPr/>
        </p:nvPicPr>
        <p:blipFill>
          <a:blip r:embed="rId6">
            <a:extLst>
              <a:ext uri="{28A0092B-C50C-407E-A947-70E740481C1C}">
                <a14:useLocalDpi xmlns:a14="http://schemas.microsoft.com/office/drawing/2010/main" val="0"/>
              </a:ext>
            </a:extLst>
          </a:blip>
          <a:srcRect l="86" r="86"/>
          <a:stretch/>
        </p:blipFill>
        <p:spPr>
          <a:xfrm>
            <a:off x="5548696" y="3522539"/>
            <a:ext cx="2061040" cy="1080000"/>
          </a:xfrm>
          <a:prstGeom prst="rect">
            <a:avLst/>
          </a:prstGeom>
        </p:spPr>
      </p:pic>
      <p:pic>
        <p:nvPicPr>
          <p:cNvPr id="35" name="图片 34">
            <a:extLst>
              <a:ext uri="{FF2B5EF4-FFF2-40B4-BE49-F238E27FC236}">
                <a16:creationId xmlns:a16="http://schemas.microsoft.com/office/drawing/2014/main" id="{B9BFA0C4-6D8C-E505-377C-5F5BFB971E50}"/>
              </a:ext>
            </a:extLst>
          </p:cNvPr>
          <p:cNvPicPr>
            <a:picLocks noChangeAspect="1"/>
          </p:cNvPicPr>
          <p:nvPr/>
        </p:nvPicPr>
        <p:blipFill>
          <a:blip r:embed="rId7">
            <a:extLst>
              <a:ext uri="{28A0092B-C50C-407E-A947-70E740481C1C}">
                <a14:useLocalDpi xmlns:a14="http://schemas.microsoft.com/office/drawing/2010/main" val="0"/>
              </a:ext>
            </a:extLst>
          </a:blip>
          <a:srcRect l="78" r="78"/>
          <a:stretch/>
        </p:blipFill>
        <p:spPr>
          <a:xfrm>
            <a:off x="5548696" y="4942190"/>
            <a:ext cx="2032796" cy="1080000"/>
          </a:xfrm>
          <a:prstGeom prst="rect">
            <a:avLst/>
          </a:prstGeom>
        </p:spPr>
      </p:pic>
      <p:sp>
        <p:nvSpPr>
          <p:cNvPr id="36" name="文本框 35">
            <a:extLst>
              <a:ext uri="{FF2B5EF4-FFF2-40B4-BE49-F238E27FC236}">
                <a16:creationId xmlns:a16="http://schemas.microsoft.com/office/drawing/2014/main" id="{396044E3-D0F5-5E82-3BC6-925A2A36682A}"/>
              </a:ext>
            </a:extLst>
          </p:cNvPr>
          <p:cNvSpPr txBox="1"/>
          <p:nvPr/>
        </p:nvSpPr>
        <p:spPr>
          <a:xfrm>
            <a:off x="2463750" y="5028087"/>
            <a:ext cx="2803653" cy="923330"/>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altLang="zh-CN" dirty="0">
                <a:latin typeface="微软雅黑" panose="020B0503020204020204" pitchFamily="34" charset="-122"/>
                <a:ea typeface="微软雅黑" panose="020B0503020204020204" pitchFamily="34" charset="-122"/>
              </a:rPr>
              <a:t>Elastic Reaction</a:t>
            </a:r>
          </a:p>
          <a:p>
            <a:r>
              <a:rPr lang="en-US" altLang="zh-CN" dirty="0">
                <a:latin typeface="微软雅黑" panose="020B0503020204020204" pitchFamily="34" charset="-122"/>
                <a:ea typeface="微软雅黑" panose="020B0503020204020204" pitchFamily="34" charset="-122"/>
              </a:rPr>
              <a:t>Optical potential model</a:t>
            </a:r>
          </a:p>
          <a:p>
            <a:r>
              <a:rPr lang="en-US" altLang="zh-CN" dirty="0">
                <a:latin typeface="微软雅黑" panose="020B0503020204020204" pitchFamily="34" charset="-122"/>
                <a:ea typeface="微软雅黑" panose="020B0503020204020204" pitchFamily="34" charset="-122"/>
              </a:rPr>
              <a:t>(CTOM or RHB)</a:t>
            </a:r>
          </a:p>
        </p:txBody>
      </p:sp>
      <p:sp>
        <p:nvSpPr>
          <p:cNvPr id="46" name="文本框 45">
            <a:extLst>
              <a:ext uri="{FF2B5EF4-FFF2-40B4-BE49-F238E27FC236}">
                <a16:creationId xmlns:a16="http://schemas.microsoft.com/office/drawing/2014/main" id="{E40BEEBF-0619-25AB-84EF-110FC7B3E51B}"/>
              </a:ext>
            </a:extLst>
          </p:cNvPr>
          <p:cNvSpPr txBox="1"/>
          <p:nvPr/>
        </p:nvSpPr>
        <p:spPr>
          <a:xfrm>
            <a:off x="8326930" y="747538"/>
            <a:ext cx="3600088" cy="830997"/>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altLang="zh-CN" sz="1600" dirty="0">
                <a:latin typeface="微软雅黑" panose="020B0503020204020204" pitchFamily="34" charset="-122"/>
                <a:ea typeface="微软雅黑" panose="020B0503020204020204" pitchFamily="34" charset="-122"/>
              </a:rPr>
              <a:t>Radiative Capture Reaction</a:t>
            </a:r>
          </a:p>
          <a:p>
            <a:r>
              <a:rPr lang="en-US" altLang="zh-CN" sz="1600" dirty="0">
                <a:highlight>
                  <a:srgbClr val="FF0000"/>
                </a:highlight>
                <a:latin typeface="微软雅黑" panose="020B0503020204020204" pitchFamily="34" charset="-122"/>
                <a:ea typeface="微软雅黑" panose="020B0503020204020204" pitchFamily="34" charset="-122"/>
              </a:rPr>
              <a:t>Photon Strength Function (RQRPA)</a:t>
            </a:r>
          </a:p>
          <a:p>
            <a:r>
              <a:rPr lang="en-US" altLang="zh-CN" sz="1600" dirty="0">
                <a:solidFill>
                  <a:schemeClr val="tx1"/>
                </a:solidFill>
                <a:highlight>
                  <a:srgbClr val="FF0000"/>
                </a:highlight>
                <a:latin typeface="微软雅黑" panose="020B0503020204020204" pitchFamily="34" charset="-122"/>
                <a:ea typeface="微软雅黑" panose="020B0503020204020204" pitchFamily="34" charset="-122"/>
              </a:rPr>
              <a:t>Nuclear level density(RHB)</a:t>
            </a:r>
            <a:endParaRPr lang="en-US" altLang="zh-CN" sz="1600" dirty="0">
              <a:latin typeface="微软雅黑" panose="020B0503020204020204" pitchFamily="34" charset="-122"/>
              <a:ea typeface="微软雅黑" panose="020B0503020204020204" pitchFamily="34" charset="-122"/>
            </a:endParaRPr>
          </a:p>
        </p:txBody>
      </p:sp>
      <p:sp>
        <p:nvSpPr>
          <p:cNvPr id="47" name="文本框 46">
            <a:extLst>
              <a:ext uri="{FF2B5EF4-FFF2-40B4-BE49-F238E27FC236}">
                <a16:creationId xmlns:a16="http://schemas.microsoft.com/office/drawing/2014/main" id="{F04DC947-D752-06D2-AA51-E0EA6676312C}"/>
              </a:ext>
            </a:extLst>
          </p:cNvPr>
          <p:cNvSpPr txBox="1"/>
          <p:nvPr/>
        </p:nvSpPr>
        <p:spPr>
          <a:xfrm>
            <a:off x="8272620" y="2239946"/>
            <a:ext cx="3708708" cy="83099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altLang="zh-CN" sz="1600" dirty="0">
                <a:latin typeface="微软雅黑" panose="020B0503020204020204" pitchFamily="34" charset="-122"/>
                <a:ea typeface="微软雅黑" panose="020B0503020204020204" pitchFamily="34" charset="-122"/>
              </a:rPr>
              <a:t>Fission Reaction</a:t>
            </a:r>
          </a:p>
          <a:p>
            <a:r>
              <a:rPr lang="en-US" altLang="zh-CN" sz="1600" dirty="0">
                <a:latin typeface="微软雅黑" panose="020B0503020204020204" pitchFamily="34" charset="-122"/>
                <a:ea typeface="微软雅黑" panose="020B0503020204020204" pitchFamily="34" charset="-122"/>
              </a:rPr>
              <a:t>Multi-humped Fission Barrier (RHB)</a:t>
            </a:r>
          </a:p>
          <a:p>
            <a:r>
              <a:rPr lang="en-US" altLang="zh-CN" sz="1600" dirty="0">
                <a:latin typeface="微软雅黑" panose="020B0503020204020204" pitchFamily="34" charset="-122"/>
                <a:ea typeface="微软雅黑" panose="020B0503020204020204" pitchFamily="34" charset="-122"/>
              </a:rPr>
              <a:t> </a:t>
            </a:r>
            <a:r>
              <a:rPr lang="en-US" altLang="zh-CN" sz="1600" dirty="0">
                <a:highlight>
                  <a:srgbClr val="FF0000"/>
                </a:highlight>
                <a:latin typeface="微软雅黑" panose="020B0503020204020204" pitchFamily="34" charset="-122"/>
                <a:ea typeface="微软雅黑" panose="020B0503020204020204" pitchFamily="34" charset="-122"/>
              </a:rPr>
              <a:t>Nuclear level density (RHB)</a:t>
            </a:r>
            <a:endParaRPr lang="en-US" altLang="zh-CN" sz="1600" dirty="0">
              <a:latin typeface="微软雅黑" panose="020B0503020204020204" pitchFamily="34" charset="-122"/>
              <a:ea typeface="微软雅黑" panose="020B0503020204020204" pitchFamily="34" charset="-122"/>
            </a:endParaRPr>
          </a:p>
        </p:txBody>
      </p:sp>
      <p:sp>
        <p:nvSpPr>
          <p:cNvPr id="48" name="文本框 47">
            <a:extLst>
              <a:ext uri="{FF2B5EF4-FFF2-40B4-BE49-F238E27FC236}">
                <a16:creationId xmlns:a16="http://schemas.microsoft.com/office/drawing/2014/main" id="{F1F99EB5-C22E-3631-B120-4BBDF5217531}"/>
              </a:ext>
            </a:extLst>
          </p:cNvPr>
          <p:cNvSpPr txBox="1"/>
          <p:nvPr/>
        </p:nvSpPr>
        <p:spPr>
          <a:xfrm>
            <a:off x="8320189" y="3533735"/>
            <a:ext cx="3491605" cy="107721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altLang="zh-CN" sz="1600" dirty="0">
                <a:latin typeface="微软雅黑" panose="020B0503020204020204" pitchFamily="34" charset="-122"/>
                <a:ea typeface="微软雅黑" panose="020B0503020204020204" pitchFamily="34" charset="-122"/>
              </a:rPr>
              <a:t>One-particle emission reactions</a:t>
            </a:r>
          </a:p>
          <a:p>
            <a:r>
              <a:rPr lang="en-US" altLang="zh-CN" sz="1600" dirty="0">
                <a:latin typeface="微软雅黑" panose="020B0503020204020204" pitchFamily="34" charset="-122"/>
                <a:ea typeface="微软雅黑" panose="020B0503020204020204" pitchFamily="34" charset="-122"/>
              </a:rPr>
              <a:t>unified Hauser-</a:t>
            </a:r>
            <a:r>
              <a:rPr lang="en-US" altLang="zh-CN" sz="1600" dirty="0" err="1">
                <a:latin typeface="微软雅黑" panose="020B0503020204020204" pitchFamily="34" charset="-122"/>
                <a:ea typeface="微软雅黑" panose="020B0503020204020204" pitchFamily="34" charset="-122"/>
              </a:rPr>
              <a:t>Feshbach</a:t>
            </a:r>
            <a:r>
              <a:rPr lang="en-US" altLang="zh-CN" sz="1600" dirty="0">
                <a:latin typeface="微软雅黑" panose="020B0503020204020204" pitchFamily="34" charset="-122"/>
                <a:ea typeface="微软雅黑" panose="020B0503020204020204" pitchFamily="34" charset="-122"/>
              </a:rPr>
              <a:t> and exciton model</a:t>
            </a:r>
          </a:p>
          <a:p>
            <a:r>
              <a:rPr lang="en-US" altLang="zh-CN" sz="1600" dirty="0">
                <a:latin typeface="微软雅黑" panose="020B0503020204020204" pitchFamily="34" charset="-122"/>
                <a:ea typeface="微软雅黑" panose="020B0503020204020204" pitchFamily="34" charset="-122"/>
              </a:rPr>
              <a:t> </a:t>
            </a:r>
            <a:r>
              <a:rPr lang="en-US" altLang="zh-CN" sz="1600" dirty="0">
                <a:highlight>
                  <a:srgbClr val="FF0000"/>
                </a:highlight>
                <a:latin typeface="微软雅黑" panose="020B0503020204020204" pitchFamily="34" charset="-122"/>
                <a:ea typeface="微软雅黑" panose="020B0503020204020204" pitchFamily="34" charset="-122"/>
              </a:rPr>
              <a:t>Nuclear level density (RHB)</a:t>
            </a:r>
            <a:endParaRPr lang="en-US" altLang="zh-CN" sz="1600" dirty="0">
              <a:latin typeface="微软雅黑" panose="020B0503020204020204" pitchFamily="34" charset="-122"/>
              <a:ea typeface="微软雅黑" panose="020B0503020204020204" pitchFamily="34" charset="-122"/>
            </a:endParaRPr>
          </a:p>
        </p:txBody>
      </p:sp>
      <p:sp>
        <p:nvSpPr>
          <p:cNvPr id="49" name="文本框 48">
            <a:extLst>
              <a:ext uri="{FF2B5EF4-FFF2-40B4-BE49-F238E27FC236}">
                <a16:creationId xmlns:a16="http://schemas.microsoft.com/office/drawing/2014/main" id="{AEFDAE98-BB47-E40E-CB6B-BBB723FDC665}"/>
              </a:ext>
            </a:extLst>
          </p:cNvPr>
          <p:cNvSpPr txBox="1"/>
          <p:nvPr/>
        </p:nvSpPr>
        <p:spPr>
          <a:xfrm>
            <a:off x="8344145" y="5010448"/>
            <a:ext cx="3396123" cy="830997"/>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altLang="zh-CN" sz="1600" dirty="0">
                <a:latin typeface="微软雅黑" panose="020B0503020204020204" pitchFamily="34" charset="-122"/>
                <a:ea typeface="微软雅黑" panose="020B0503020204020204" pitchFamily="34" charset="-122"/>
              </a:rPr>
              <a:t>Multi-particle emission reactions</a:t>
            </a:r>
          </a:p>
          <a:p>
            <a:r>
              <a:rPr lang="en-US" altLang="zh-CN" sz="1600" dirty="0">
                <a:latin typeface="微软雅黑" panose="020B0503020204020204" pitchFamily="34" charset="-122"/>
                <a:ea typeface="微软雅黑" panose="020B0503020204020204" pitchFamily="34" charset="-122"/>
              </a:rPr>
              <a:t>Hauser-</a:t>
            </a:r>
            <a:r>
              <a:rPr lang="en-US" altLang="zh-CN" sz="1600" dirty="0" err="1">
                <a:latin typeface="微软雅黑" panose="020B0503020204020204" pitchFamily="34" charset="-122"/>
                <a:ea typeface="微软雅黑" panose="020B0503020204020204" pitchFamily="34" charset="-122"/>
              </a:rPr>
              <a:t>Feshbach</a:t>
            </a:r>
            <a:r>
              <a:rPr lang="en-US" altLang="zh-CN" sz="1600" dirty="0">
                <a:latin typeface="微软雅黑" panose="020B0503020204020204" pitchFamily="34" charset="-122"/>
                <a:ea typeface="微软雅黑" panose="020B0503020204020204" pitchFamily="34" charset="-122"/>
              </a:rPr>
              <a:t> </a:t>
            </a:r>
          </a:p>
          <a:p>
            <a:r>
              <a:rPr lang="en-US" altLang="zh-CN" sz="1600" dirty="0">
                <a:highlight>
                  <a:srgbClr val="FF0000"/>
                </a:highlight>
                <a:latin typeface="微软雅黑" panose="020B0503020204020204" pitchFamily="34" charset="-122"/>
                <a:ea typeface="微软雅黑" panose="020B0503020204020204" pitchFamily="34" charset="-122"/>
              </a:rPr>
              <a:t>Nuclear level density (RHB)</a:t>
            </a:r>
            <a:endParaRPr lang="en-US" altLang="zh-CN" sz="1600" dirty="0">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id="{9B7536E6-A16A-E573-487F-52FBF089ADF5}"/>
              </a:ext>
            </a:extLst>
          </p:cNvPr>
          <p:cNvSpPr txBox="1"/>
          <p:nvPr/>
        </p:nvSpPr>
        <p:spPr>
          <a:xfrm>
            <a:off x="537279" y="643582"/>
            <a:ext cx="4234417" cy="369332"/>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wrap="square">
            <a:spAutoFit/>
          </a:bodyPr>
          <a:lstStyle/>
          <a:p>
            <a:r>
              <a:rPr lang="en-US" altLang="zh-CN" sz="1800" b="1" dirty="0">
                <a:latin typeface="Segoe UI Light" panose="020B0502040204020203" pitchFamily="34" charset="0"/>
                <a:ea typeface="微软雅黑 Light" panose="020B0502040204020203" pitchFamily="34" charset="-122"/>
              </a:rPr>
              <a:t>Microscopic </a:t>
            </a:r>
            <a:r>
              <a:rPr lang="en-US" altLang="zh-CN" b="1" dirty="0">
                <a:latin typeface="Segoe UI Light" panose="020B0502040204020203" pitchFamily="34" charset="0"/>
                <a:ea typeface="微软雅黑 Light" panose="020B0502040204020203" pitchFamily="34" charset="-122"/>
              </a:rPr>
              <a:t>GDR</a:t>
            </a:r>
            <a:r>
              <a:rPr lang="en-US" altLang="zh-CN" sz="1800" b="1" dirty="0">
                <a:latin typeface="Segoe UI Light" panose="020B0502040204020203" pitchFamily="34" charset="0"/>
                <a:ea typeface="微软雅黑 Light" panose="020B0502040204020203" pitchFamily="34" charset="-122"/>
              </a:rPr>
              <a:t> and Level Density </a:t>
            </a:r>
            <a:endParaRPr lang="zh-CN" altLang="en-US" dirty="0"/>
          </a:p>
        </p:txBody>
      </p:sp>
    </p:spTree>
    <p:extLst>
      <p:ext uri="{BB962C8B-B14F-4D97-AF65-F5344CB8AC3E}">
        <p14:creationId xmlns:p14="http://schemas.microsoft.com/office/powerpoint/2010/main" val="4264936446"/>
      </p:ext>
    </p:extLst>
  </p:cSld>
  <p:clrMapOvr>
    <a:masterClrMapping/>
  </p:clrMapOvr>
  <mc:AlternateContent xmlns:mc="http://schemas.openxmlformats.org/markup-compatibility/2006">
    <mc:Choice xmlns:p14="http://schemas.microsoft.com/office/powerpoint/2010/main" Requires="p14">
      <p:transition spd="slow" p14:dur="2000" advTm="61878"/>
    </mc:Choice>
    <mc:Fallback>
      <p:transition spd="slow" advTm="61878"/>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a:extLst>
              <a:ext uri="{FF2B5EF4-FFF2-40B4-BE49-F238E27FC236}">
                <a16:creationId xmlns:a16="http://schemas.microsoft.com/office/drawing/2014/main" id="{EB3D9102-6A4B-F17E-021A-FD77E65D7DB5}"/>
              </a:ext>
            </a:extLst>
          </p:cNvPr>
          <p:cNvPicPr>
            <a:picLocks noChangeAspect="1"/>
          </p:cNvPicPr>
          <p:nvPr/>
        </p:nvPicPr>
        <p:blipFill>
          <a:blip r:embed="rId2"/>
          <a:stretch>
            <a:fillRect/>
          </a:stretch>
        </p:blipFill>
        <p:spPr>
          <a:xfrm>
            <a:off x="5296990" y="537172"/>
            <a:ext cx="6408157" cy="2747309"/>
          </a:xfrm>
          <a:prstGeom prst="rect">
            <a:avLst/>
          </a:prstGeom>
        </p:spPr>
      </p:pic>
      <p:pic>
        <p:nvPicPr>
          <p:cNvPr id="4" name="图片 3">
            <a:extLst>
              <a:ext uri="{FF2B5EF4-FFF2-40B4-BE49-F238E27FC236}">
                <a16:creationId xmlns:a16="http://schemas.microsoft.com/office/drawing/2014/main" id="{AB3AA331-72AA-242B-E472-C89BF79AB4D1}"/>
              </a:ext>
            </a:extLst>
          </p:cNvPr>
          <p:cNvPicPr>
            <a:picLocks noChangeAspect="1"/>
          </p:cNvPicPr>
          <p:nvPr/>
        </p:nvPicPr>
        <p:blipFill>
          <a:blip r:embed="rId3"/>
          <a:stretch>
            <a:fillRect/>
          </a:stretch>
        </p:blipFill>
        <p:spPr>
          <a:xfrm>
            <a:off x="5716571" y="2898330"/>
            <a:ext cx="5778369" cy="2848327"/>
          </a:xfrm>
          <a:prstGeom prst="rect">
            <a:avLst/>
          </a:prstGeom>
        </p:spPr>
        <p:style>
          <a:lnRef idx="2">
            <a:schemeClr val="accent1"/>
          </a:lnRef>
          <a:fillRef idx="1">
            <a:schemeClr val="lt1"/>
          </a:fillRef>
          <a:effectRef idx="0">
            <a:schemeClr val="accent1"/>
          </a:effectRef>
          <a:fontRef idx="minor">
            <a:schemeClr val="dk1"/>
          </a:fontRef>
        </p:style>
      </p:pic>
      <p:sp>
        <p:nvSpPr>
          <p:cNvPr id="6" name="Rectangle 7">
            <a:extLst>
              <a:ext uri="{FF2B5EF4-FFF2-40B4-BE49-F238E27FC236}">
                <a16:creationId xmlns:a16="http://schemas.microsoft.com/office/drawing/2014/main" id="{E51C4F60-E794-F754-718C-8EA951260025}"/>
              </a:ext>
            </a:extLst>
          </p:cNvPr>
          <p:cNvSpPr>
            <a:spLocks noChangeArrowheads="1"/>
          </p:cNvSpPr>
          <p:nvPr/>
        </p:nvSpPr>
        <p:spPr bwMode="auto">
          <a:xfrm>
            <a:off x="424088" y="659331"/>
            <a:ext cx="3755836" cy="369332"/>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wrap="square">
            <a:spAutoFit/>
          </a:bodyPr>
          <a:lstStyle/>
          <a:p>
            <a:r>
              <a:rPr lang="en-US" altLang="zh-CN" b="1" dirty="0">
                <a:solidFill>
                  <a:schemeClr val="lt1"/>
                </a:solidFill>
                <a:latin typeface="Segoe UI Light" panose="020B0502040204020203" pitchFamily="34" charset="0"/>
                <a:ea typeface="微软雅黑 Light" panose="020B0502040204020203" pitchFamily="34" charset="-122"/>
              </a:rPr>
              <a:t>Covariant density functional theory:</a:t>
            </a:r>
          </a:p>
        </p:txBody>
      </p:sp>
      <p:pic>
        <p:nvPicPr>
          <p:cNvPr id="7" name="图片 6">
            <a:extLst>
              <a:ext uri="{FF2B5EF4-FFF2-40B4-BE49-F238E27FC236}">
                <a16:creationId xmlns:a16="http://schemas.microsoft.com/office/drawing/2014/main" id="{E533AE7D-02E5-47A3-A504-B44E46232A00}"/>
              </a:ext>
            </a:extLst>
          </p:cNvPr>
          <p:cNvPicPr>
            <a:picLocks noChangeAspect="1"/>
          </p:cNvPicPr>
          <p:nvPr/>
        </p:nvPicPr>
        <p:blipFill>
          <a:blip r:embed="rId4"/>
          <a:stretch>
            <a:fillRect/>
          </a:stretch>
        </p:blipFill>
        <p:spPr>
          <a:xfrm>
            <a:off x="1308514" y="1121071"/>
            <a:ext cx="2844800" cy="1003300"/>
          </a:xfrm>
          <a:prstGeom prst="rect">
            <a:avLst/>
          </a:prstGeom>
        </p:spPr>
      </p:pic>
      <p:sp>
        <p:nvSpPr>
          <p:cNvPr id="12" name="文本框 11">
            <a:extLst>
              <a:ext uri="{FF2B5EF4-FFF2-40B4-BE49-F238E27FC236}">
                <a16:creationId xmlns:a16="http://schemas.microsoft.com/office/drawing/2014/main" id="{E6E16250-12EC-F873-1FD2-576F94D00672}"/>
              </a:ext>
            </a:extLst>
          </p:cNvPr>
          <p:cNvSpPr txBox="1"/>
          <p:nvPr/>
        </p:nvSpPr>
        <p:spPr>
          <a:xfrm>
            <a:off x="7830243" y="5873570"/>
            <a:ext cx="3617401"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kumimoji="1" lang="en-US" altLang="zh-CN" dirty="0"/>
              <a:t>Taken from Prof. Peter Ring’s talk</a:t>
            </a:r>
            <a:endParaRPr kumimoji="1" lang="zh-CN" altLang="en-US" dirty="0"/>
          </a:p>
        </p:txBody>
      </p:sp>
      <p:pic>
        <p:nvPicPr>
          <p:cNvPr id="3" name="Picture 3" descr="brueckner">
            <a:extLst>
              <a:ext uri="{FF2B5EF4-FFF2-40B4-BE49-F238E27FC236}">
                <a16:creationId xmlns:a16="http://schemas.microsoft.com/office/drawing/2014/main" id="{DCA2610A-61F3-86B5-46B2-D111111CDE2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4296" y="2296105"/>
            <a:ext cx="4313236" cy="3440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a:extLst>
              <a:ext uri="{FF2B5EF4-FFF2-40B4-BE49-F238E27FC236}">
                <a16:creationId xmlns:a16="http://schemas.microsoft.com/office/drawing/2014/main" id="{5A18BA08-C1A9-89E0-D144-7ADA04A9B7D1}"/>
              </a:ext>
            </a:extLst>
          </p:cNvPr>
          <p:cNvSpPr>
            <a:spLocks noChangeArrowheads="1"/>
          </p:cNvSpPr>
          <p:nvPr/>
        </p:nvSpPr>
        <p:spPr bwMode="auto">
          <a:xfrm>
            <a:off x="1578389" y="5734012"/>
            <a:ext cx="2305050" cy="349250"/>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0" hangingPunct="0"/>
            <a:r>
              <a:rPr lang="en-US" altLang="de-DE" sz="1600" dirty="0">
                <a:solidFill>
                  <a:schemeClr val="tx2"/>
                </a:solidFill>
              </a:rPr>
              <a:t>C. Fuchs, LNP (2004)</a:t>
            </a:r>
            <a:endParaRPr lang="de-DE" altLang="de-DE" sz="1600" dirty="0">
              <a:solidFill>
                <a:schemeClr val="tx2"/>
              </a:solidFill>
            </a:endParaRPr>
          </a:p>
        </p:txBody>
      </p:sp>
    </p:spTree>
    <p:extLst>
      <p:ext uri="{BB962C8B-B14F-4D97-AF65-F5344CB8AC3E}">
        <p14:creationId xmlns:p14="http://schemas.microsoft.com/office/powerpoint/2010/main" val="3159834480"/>
      </p:ext>
    </p:extLst>
  </p:cSld>
  <p:clrMapOvr>
    <a:masterClrMapping/>
  </p:clrMapOvr>
  <mc:AlternateContent xmlns:mc="http://schemas.openxmlformats.org/markup-compatibility/2006">
    <mc:Choice xmlns:p14="http://schemas.microsoft.com/office/powerpoint/2010/main" Requires="p14">
      <p:transition spd="slow" p14:dur="2000" advTm="55298"/>
    </mc:Choice>
    <mc:Fallback>
      <p:transition spd="slow" advTm="55298"/>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5">
            <a:extLst>
              <a:ext uri="{FF2B5EF4-FFF2-40B4-BE49-F238E27FC236}">
                <a16:creationId xmlns:a16="http://schemas.microsoft.com/office/drawing/2014/main" id="{6D95B6F0-194F-74CA-CFB8-8713300C52DE}"/>
              </a:ext>
            </a:extLst>
          </p:cNvPr>
          <p:cNvSpPr txBox="1">
            <a:spLocks noChangeArrowheads="1"/>
          </p:cNvSpPr>
          <p:nvPr/>
        </p:nvSpPr>
        <p:spPr bwMode="auto">
          <a:xfrm>
            <a:off x="373022" y="697478"/>
            <a:ext cx="4062343" cy="369332"/>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wrap="square">
            <a:spAutoFit/>
          </a:bodyPr>
          <a:lstStyle>
            <a:defPPr>
              <a:defRPr lang="zh-CN"/>
            </a:defPPr>
            <a:lvl1pPr>
              <a:defRPr b="1">
                <a:solidFill>
                  <a:schemeClr val="lt1"/>
                </a:solidFill>
                <a:latin typeface="Segoe UI Light" panose="020B0502040204020203" pitchFamily="34" charset="0"/>
                <a:ea typeface="微软雅黑 Light" panose="020B0502040204020203" pitchFamily="34" charset="-122"/>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altLang="zh-CN" dirty="0"/>
              <a:t>Density Dependent coupling constants:</a:t>
            </a:r>
            <a:endParaRPr lang="hr-HR" altLang="zh-CN" dirty="0"/>
          </a:p>
        </p:txBody>
      </p:sp>
      <p:sp>
        <p:nvSpPr>
          <p:cNvPr id="9" name="Text Box 3">
            <a:extLst>
              <a:ext uri="{FF2B5EF4-FFF2-40B4-BE49-F238E27FC236}">
                <a16:creationId xmlns:a16="http://schemas.microsoft.com/office/drawing/2014/main" id="{FC9E91AB-9FC0-24F2-5400-720E08943FB9}"/>
              </a:ext>
            </a:extLst>
          </p:cNvPr>
          <p:cNvSpPr txBox="1">
            <a:spLocks noChangeArrowheads="1"/>
          </p:cNvSpPr>
          <p:nvPr/>
        </p:nvSpPr>
        <p:spPr bwMode="auto">
          <a:xfrm>
            <a:off x="199906" y="1236477"/>
            <a:ext cx="5757894" cy="739775"/>
          </a:xfrm>
          <a:prstGeom prst="rect">
            <a:avLst/>
          </a:prstGeom>
          <a:solidFill>
            <a:schemeClr val="bg1"/>
          </a:solidFill>
          <a:ln w="9525">
            <a:noFill/>
            <a:miter lim="800000"/>
            <a:headEnd/>
            <a:tailEnd/>
          </a:ln>
        </p:spPr>
        <p:txBody>
          <a:bodyPr wrap="square">
            <a:spAutoFit/>
          </a:bodyPr>
          <a:lstStyle>
            <a:lvl1pPr eaLnBrk="0" hangingPunct="0">
              <a:defRPr sz="2000">
                <a:solidFill>
                  <a:srgbClr val="FF3300"/>
                </a:solidFill>
                <a:latin typeface="Comic Sans MS" panose="030F0902030302020204" pitchFamily="66" charset="0"/>
              </a:defRPr>
            </a:lvl1pPr>
            <a:lvl2pPr marL="742950" indent="-285750" eaLnBrk="0" hangingPunct="0">
              <a:defRPr sz="2000">
                <a:solidFill>
                  <a:srgbClr val="FF3300"/>
                </a:solidFill>
                <a:latin typeface="Comic Sans MS" panose="030F0902030302020204" pitchFamily="66" charset="0"/>
              </a:defRPr>
            </a:lvl2pPr>
            <a:lvl3pPr marL="1143000" indent="-228600" eaLnBrk="0" hangingPunct="0">
              <a:defRPr sz="2000">
                <a:solidFill>
                  <a:srgbClr val="FF3300"/>
                </a:solidFill>
                <a:latin typeface="Comic Sans MS" panose="030F0902030302020204" pitchFamily="66" charset="0"/>
              </a:defRPr>
            </a:lvl3pPr>
            <a:lvl4pPr marL="1600200" indent="-228600" eaLnBrk="0" hangingPunct="0">
              <a:defRPr sz="2000">
                <a:solidFill>
                  <a:srgbClr val="FF3300"/>
                </a:solidFill>
                <a:latin typeface="Comic Sans MS" panose="030F0902030302020204" pitchFamily="66" charset="0"/>
              </a:defRPr>
            </a:lvl4pPr>
            <a:lvl5pPr marL="2057400" indent="-228600" eaLnBrk="0" hangingPunct="0">
              <a:defRPr sz="2000">
                <a:solidFill>
                  <a:srgbClr val="FF3300"/>
                </a:solidFill>
                <a:latin typeface="Comic Sans MS" panose="030F0902030302020204" pitchFamily="66" charset="0"/>
              </a:defRPr>
            </a:lvl5pPr>
            <a:lvl6pPr marL="2514600" indent="-228600" eaLnBrk="0" fontAlgn="base" hangingPunct="0">
              <a:spcBef>
                <a:spcPct val="0"/>
              </a:spcBef>
              <a:spcAft>
                <a:spcPct val="0"/>
              </a:spcAft>
              <a:defRPr sz="2000">
                <a:solidFill>
                  <a:srgbClr val="FF3300"/>
                </a:solidFill>
                <a:latin typeface="Comic Sans MS" panose="030F0902030302020204" pitchFamily="66" charset="0"/>
              </a:defRPr>
            </a:lvl6pPr>
            <a:lvl7pPr marL="2971800" indent="-228600" eaLnBrk="0" fontAlgn="base" hangingPunct="0">
              <a:spcBef>
                <a:spcPct val="0"/>
              </a:spcBef>
              <a:spcAft>
                <a:spcPct val="0"/>
              </a:spcAft>
              <a:defRPr sz="2000">
                <a:solidFill>
                  <a:srgbClr val="FF3300"/>
                </a:solidFill>
                <a:latin typeface="Comic Sans MS" panose="030F0902030302020204" pitchFamily="66" charset="0"/>
              </a:defRPr>
            </a:lvl7pPr>
            <a:lvl8pPr marL="3429000" indent="-228600" eaLnBrk="0" fontAlgn="base" hangingPunct="0">
              <a:spcBef>
                <a:spcPct val="0"/>
              </a:spcBef>
              <a:spcAft>
                <a:spcPct val="0"/>
              </a:spcAft>
              <a:defRPr sz="2000">
                <a:solidFill>
                  <a:srgbClr val="FF3300"/>
                </a:solidFill>
                <a:latin typeface="Comic Sans MS" panose="030F0902030302020204" pitchFamily="66" charset="0"/>
              </a:defRPr>
            </a:lvl8pPr>
            <a:lvl9pPr marL="3886200" indent="-228600" eaLnBrk="0" fontAlgn="base" hangingPunct="0">
              <a:spcBef>
                <a:spcPct val="0"/>
              </a:spcBef>
              <a:spcAft>
                <a:spcPct val="0"/>
              </a:spcAft>
              <a:defRPr sz="2000">
                <a:solidFill>
                  <a:srgbClr val="FF3300"/>
                </a:solidFill>
                <a:latin typeface="Comic Sans MS" panose="030F0902030302020204" pitchFamily="66" charset="0"/>
              </a:defRPr>
            </a:lvl9pPr>
          </a:lstStyle>
          <a:p>
            <a:pPr algn="l" eaLnBrk="1" hangingPunct="1"/>
            <a:r>
              <a:rPr lang="en-US" altLang="zh-CN" sz="1400" dirty="0">
                <a:solidFill>
                  <a:schemeClr val="tx1"/>
                </a:solidFill>
                <a:latin typeface="微软雅黑" panose="020B0503020204020204" pitchFamily="34" charset="-122"/>
                <a:ea typeface="微软雅黑" panose="020B0503020204020204" pitchFamily="34" charset="-122"/>
              </a:rPr>
              <a:t>   </a:t>
            </a:r>
            <a:r>
              <a:rPr lang="en-US" altLang="zh-CN" sz="1400" dirty="0" err="1">
                <a:solidFill>
                  <a:schemeClr val="tx1"/>
                </a:solidFill>
                <a:latin typeface="微软雅黑" panose="020B0503020204020204" pitchFamily="34" charset="-122"/>
                <a:ea typeface="微软雅黑" panose="020B0503020204020204" pitchFamily="34" charset="-122"/>
              </a:rPr>
              <a:t>Typel</a:t>
            </a:r>
            <a:r>
              <a:rPr lang="en-US" altLang="zh-CN" sz="1400" dirty="0">
                <a:solidFill>
                  <a:schemeClr val="tx1"/>
                </a:solidFill>
                <a:latin typeface="微软雅黑" panose="020B0503020204020204" pitchFamily="34" charset="-122"/>
                <a:ea typeface="微软雅黑" panose="020B0503020204020204" pitchFamily="34" charset="-122"/>
              </a:rPr>
              <a:t>, Wolter, NPA </a:t>
            </a:r>
            <a:r>
              <a:rPr lang="en-US" altLang="zh-CN" sz="1400" b="1" dirty="0">
                <a:solidFill>
                  <a:schemeClr val="tx1"/>
                </a:solidFill>
                <a:latin typeface="微软雅黑" panose="020B0503020204020204" pitchFamily="34" charset="-122"/>
                <a:ea typeface="微软雅黑" panose="020B0503020204020204" pitchFamily="34" charset="-122"/>
              </a:rPr>
              <a:t>656</a:t>
            </a:r>
            <a:r>
              <a:rPr lang="en-US" altLang="zh-CN" sz="1400" dirty="0">
                <a:solidFill>
                  <a:schemeClr val="tx1"/>
                </a:solidFill>
                <a:latin typeface="微软雅黑" panose="020B0503020204020204" pitchFamily="34" charset="-122"/>
                <a:ea typeface="微软雅黑" panose="020B0503020204020204" pitchFamily="34" charset="-122"/>
              </a:rPr>
              <a:t>, 331 (1999)              </a:t>
            </a:r>
          </a:p>
          <a:p>
            <a:pPr algn="l" eaLnBrk="1" hangingPunct="1"/>
            <a:r>
              <a:rPr lang="en-US" altLang="zh-CN" sz="1400" dirty="0">
                <a:solidFill>
                  <a:schemeClr val="tx1"/>
                </a:solidFill>
                <a:latin typeface="微软雅黑" panose="020B0503020204020204" pitchFamily="34" charset="-122"/>
                <a:ea typeface="微软雅黑" panose="020B0503020204020204" pitchFamily="34" charset="-122"/>
              </a:rPr>
              <a:t>   </a:t>
            </a:r>
            <a:r>
              <a:rPr lang="en-US" altLang="zh-CN" sz="1400" dirty="0" err="1">
                <a:solidFill>
                  <a:schemeClr val="tx1"/>
                </a:solidFill>
                <a:latin typeface="微软雅黑" panose="020B0503020204020204" pitchFamily="34" charset="-122"/>
                <a:ea typeface="微软雅黑" panose="020B0503020204020204" pitchFamily="34" charset="-122"/>
              </a:rPr>
              <a:t>Niksic</a:t>
            </a:r>
            <a:r>
              <a:rPr lang="en-US" altLang="zh-CN" sz="1400" dirty="0">
                <a:solidFill>
                  <a:schemeClr val="tx1"/>
                </a:solidFill>
                <a:latin typeface="微软雅黑" panose="020B0503020204020204" pitchFamily="34" charset="-122"/>
                <a:ea typeface="微软雅黑" panose="020B0503020204020204" pitchFamily="34" charset="-122"/>
              </a:rPr>
              <a:t>, </a:t>
            </a:r>
            <a:r>
              <a:rPr lang="en-US" altLang="zh-CN" sz="1400" dirty="0" err="1">
                <a:solidFill>
                  <a:schemeClr val="tx1"/>
                </a:solidFill>
                <a:latin typeface="微软雅黑" panose="020B0503020204020204" pitchFamily="34" charset="-122"/>
                <a:ea typeface="微软雅黑" panose="020B0503020204020204" pitchFamily="34" charset="-122"/>
              </a:rPr>
              <a:t>Vretenar</a:t>
            </a:r>
            <a:r>
              <a:rPr lang="en-US" altLang="zh-CN" sz="1400" dirty="0">
                <a:solidFill>
                  <a:schemeClr val="tx1"/>
                </a:solidFill>
                <a:latin typeface="微软雅黑" panose="020B0503020204020204" pitchFamily="34" charset="-122"/>
                <a:ea typeface="微软雅黑" panose="020B0503020204020204" pitchFamily="34" charset="-122"/>
              </a:rPr>
              <a:t>, </a:t>
            </a:r>
            <a:r>
              <a:rPr lang="en-US" altLang="zh-CN" sz="1400" dirty="0" err="1">
                <a:solidFill>
                  <a:schemeClr val="tx1"/>
                </a:solidFill>
                <a:latin typeface="微软雅黑" panose="020B0503020204020204" pitchFamily="34" charset="-122"/>
                <a:ea typeface="微软雅黑" panose="020B0503020204020204" pitchFamily="34" charset="-122"/>
              </a:rPr>
              <a:t>Finelli</a:t>
            </a:r>
            <a:r>
              <a:rPr lang="en-US" altLang="zh-CN" sz="1400" dirty="0">
                <a:solidFill>
                  <a:schemeClr val="tx1"/>
                </a:solidFill>
                <a:latin typeface="微软雅黑" panose="020B0503020204020204" pitchFamily="34" charset="-122"/>
                <a:ea typeface="微软雅黑" panose="020B0503020204020204" pitchFamily="34" charset="-122"/>
              </a:rPr>
              <a:t>, P.R., </a:t>
            </a:r>
            <a:r>
              <a:rPr lang="de-DE" altLang="zh-CN" sz="1400" dirty="0">
                <a:solidFill>
                  <a:schemeClr val="tx1"/>
                </a:solidFill>
                <a:latin typeface="微软雅黑" panose="020B0503020204020204" pitchFamily="34" charset="-122"/>
                <a:ea typeface="微软雅黑" panose="020B0503020204020204" pitchFamily="34" charset="-122"/>
              </a:rPr>
              <a:t>PRC </a:t>
            </a:r>
            <a:r>
              <a:rPr lang="de-DE" altLang="zh-CN" sz="1400" b="1" dirty="0">
                <a:solidFill>
                  <a:schemeClr val="tx1"/>
                </a:solidFill>
                <a:latin typeface="微软雅黑" panose="020B0503020204020204" pitchFamily="34" charset="-122"/>
                <a:ea typeface="微软雅黑" panose="020B0503020204020204" pitchFamily="34" charset="-122"/>
              </a:rPr>
              <a:t>66</a:t>
            </a:r>
            <a:r>
              <a:rPr lang="hr-HR" altLang="zh-CN" sz="1400" dirty="0">
                <a:solidFill>
                  <a:schemeClr val="tx1"/>
                </a:solidFill>
                <a:latin typeface="微软雅黑" panose="020B0503020204020204" pitchFamily="34" charset="-122"/>
                <a:ea typeface="微软雅黑" panose="020B0503020204020204" pitchFamily="34" charset="-122"/>
              </a:rPr>
              <a:t>,</a:t>
            </a:r>
            <a:r>
              <a:rPr lang="de-DE" altLang="zh-CN" sz="1400" dirty="0">
                <a:solidFill>
                  <a:schemeClr val="tx1"/>
                </a:solidFill>
                <a:latin typeface="微软雅黑" panose="020B0503020204020204" pitchFamily="34" charset="-122"/>
                <a:ea typeface="微软雅黑" panose="020B0503020204020204" pitchFamily="34" charset="-122"/>
              </a:rPr>
              <a:t> 024306 (2002):    </a:t>
            </a:r>
            <a:r>
              <a:rPr lang="zh-CN" altLang="en-US" sz="1400" dirty="0">
                <a:solidFill>
                  <a:schemeClr val="tx1"/>
                </a:solidFill>
                <a:latin typeface="微软雅黑" panose="020B0503020204020204" pitchFamily="34" charset="-122"/>
                <a:ea typeface="微软雅黑" panose="020B0503020204020204" pitchFamily="34" charset="-122"/>
              </a:rPr>
              <a:t> </a:t>
            </a:r>
            <a:r>
              <a:rPr lang="de-DE" altLang="zh-CN" sz="1400" b="1" dirty="0">
                <a:solidFill>
                  <a:schemeClr val="tx1"/>
                </a:solidFill>
                <a:latin typeface="微软雅黑" panose="020B0503020204020204" pitchFamily="34" charset="-122"/>
                <a:ea typeface="微软雅黑" panose="020B0503020204020204" pitchFamily="34" charset="-122"/>
              </a:rPr>
              <a:t>DD-ME1</a:t>
            </a:r>
          </a:p>
          <a:p>
            <a:pPr algn="l" eaLnBrk="1" hangingPunct="1"/>
            <a:r>
              <a:rPr lang="de-DE" altLang="zh-CN" sz="1400" dirty="0">
                <a:solidFill>
                  <a:schemeClr val="tx1"/>
                </a:solidFill>
                <a:latin typeface="微软雅黑" panose="020B0503020204020204" pitchFamily="34" charset="-122"/>
                <a:ea typeface="微软雅黑" panose="020B0503020204020204" pitchFamily="34" charset="-122"/>
              </a:rPr>
              <a:t>   </a:t>
            </a:r>
            <a:r>
              <a:rPr lang="de-DE" altLang="zh-CN" sz="1400" dirty="0" err="1">
                <a:solidFill>
                  <a:schemeClr val="tx1"/>
                </a:solidFill>
                <a:latin typeface="微软雅黑" panose="020B0503020204020204" pitchFamily="34" charset="-122"/>
                <a:ea typeface="微软雅黑" panose="020B0503020204020204" pitchFamily="34" charset="-122"/>
              </a:rPr>
              <a:t>Lalazissis</a:t>
            </a:r>
            <a:r>
              <a:rPr lang="de-DE" altLang="zh-CN" sz="1400" dirty="0">
                <a:solidFill>
                  <a:schemeClr val="tx1"/>
                </a:solidFill>
                <a:latin typeface="微软雅黑" panose="020B0503020204020204" pitchFamily="34" charset="-122"/>
                <a:ea typeface="微软雅黑" panose="020B0503020204020204" pitchFamily="34" charset="-122"/>
              </a:rPr>
              <a:t>, </a:t>
            </a:r>
            <a:r>
              <a:rPr lang="de-DE" altLang="zh-CN" sz="1400" dirty="0" err="1">
                <a:solidFill>
                  <a:schemeClr val="tx1"/>
                </a:solidFill>
                <a:latin typeface="微软雅黑" panose="020B0503020204020204" pitchFamily="34" charset="-122"/>
                <a:ea typeface="微软雅黑" panose="020B0503020204020204" pitchFamily="34" charset="-122"/>
              </a:rPr>
              <a:t>Niksic</a:t>
            </a:r>
            <a:r>
              <a:rPr lang="de-DE" altLang="zh-CN" sz="1400" dirty="0">
                <a:solidFill>
                  <a:schemeClr val="tx1"/>
                </a:solidFill>
                <a:latin typeface="微软雅黑" panose="020B0503020204020204" pitchFamily="34" charset="-122"/>
                <a:ea typeface="微软雅黑" panose="020B0503020204020204" pitchFamily="34" charset="-122"/>
              </a:rPr>
              <a:t>, </a:t>
            </a:r>
            <a:r>
              <a:rPr lang="de-DE" altLang="zh-CN" sz="1400" dirty="0" err="1">
                <a:solidFill>
                  <a:schemeClr val="tx1"/>
                </a:solidFill>
                <a:latin typeface="微软雅黑" panose="020B0503020204020204" pitchFamily="34" charset="-122"/>
                <a:ea typeface="微软雅黑" panose="020B0503020204020204" pitchFamily="34" charset="-122"/>
              </a:rPr>
              <a:t>Vretenar</a:t>
            </a:r>
            <a:r>
              <a:rPr lang="de-DE" altLang="zh-CN" sz="1400" dirty="0">
                <a:solidFill>
                  <a:schemeClr val="tx1"/>
                </a:solidFill>
                <a:latin typeface="微软雅黑" panose="020B0503020204020204" pitchFamily="34" charset="-122"/>
                <a:ea typeface="微软雅黑" panose="020B0503020204020204" pitchFamily="34" charset="-122"/>
              </a:rPr>
              <a:t>, P.R., PRC 78, 034318 (2008):</a:t>
            </a:r>
            <a:r>
              <a:rPr lang="de-DE" altLang="zh-CN" sz="1400" b="1" dirty="0">
                <a:solidFill>
                  <a:schemeClr val="tx1"/>
                </a:solidFill>
                <a:latin typeface="微软雅黑" panose="020B0503020204020204" pitchFamily="34" charset="-122"/>
                <a:ea typeface="微软雅黑" panose="020B0503020204020204" pitchFamily="34" charset="-122"/>
              </a:rPr>
              <a:t>DD-ME2</a:t>
            </a:r>
            <a:endParaRPr lang="hr-HR" altLang="zh-CN" sz="1400" b="1" dirty="0">
              <a:solidFill>
                <a:schemeClr val="tx1"/>
              </a:solidFill>
              <a:latin typeface="微软雅黑" panose="020B0503020204020204" pitchFamily="34" charset="-122"/>
              <a:ea typeface="微软雅黑" panose="020B0503020204020204" pitchFamily="34" charset="-122"/>
            </a:endParaRPr>
          </a:p>
        </p:txBody>
      </p:sp>
      <p:pic>
        <p:nvPicPr>
          <p:cNvPr id="10" name="Picture 2">
            <a:extLst>
              <a:ext uri="{FF2B5EF4-FFF2-40B4-BE49-F238E27FC236}">
                <a16:creationId xmlns:a16="http://schemas.microsoft.com/office/drawing/2014/main" id="{497D6572-45DB-B6C9-3D88-AD544CE2B47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93" r="-563"/>
          <a:stretch/>
        </p:blipFill>
        <p:spPr bwMode="auto">
          <a:xfrm>
            <a:off x="6537436" y="689494"/>
            <a:ext cx="5019676" cy="2303208"/>
          </a:xfrm>
          <a:prstGeom prst="rect">
            <a:avLst/>
          </a:prstGeom>
          <a:ln>
            <a:headEnd/>
            <a:tailEnd/>
          </a:ln>
        </p:spPr>
        <p:style>
          <a:lnRef idx="2">
            <a:schemeClr val="accent1"/>
          </a:lnRef>
          <a:fillRef idx="1">
            <a:schemeClr val="lt1"/>
          </a:fillRef>
          <a:effectRef idx="0">
            <a:schemeClr val="accent1"/>
          </a:effectRef>
          <a:fontRef idx="minor">
            <a:schemeClr val="dk1"/>
          </a:fontRef>
        </p:style>
      </p:pic>
      <p:pic>
        <p:nvPicPr>
          <p:cNvPr id="2" name="Picture 3">
            <a:extLst>
              <a:ext uri="{FF2B5EF4-FFF2-40B4-BE49-F238E27FC236}">
                <a16:creationId xmlns:a16="http://schemas.microsoft.com/office/drawing/2014/main" id="{049139EB-B365-990C-3D5B-DEEF543A59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5691" y="3516192"/>
            <a:ext cx="3788056" cy="2575210"/>
          </a:xfrm>
          <a:prstGeom prst="rect">
            <a:avLst/>
          </a:prstGeom>
          <a:ln w="25400" cap="flat" cmpd="sng" algn="ctr">
            <a:solidFill>
              <a:schemeClr val="accent1"/>
            </a:solidFill>
            <a:prstDash val="solid"/>
            <a:miter lim="800000"/>
            <a:headEnd/>
            <a:tailEnd/>
          </a:ln>
        </p:spPr>
        <p:style>
          <a:lnRef idx="2">
            <a:schemeClr val="accent1"/>
          </a:lnRef>
          <a:fillRef idx="1">
            <a:schemeClr val="lt1"/>
          </a:fillRef>
          <a:effectRef idx="0">
            <a:schemeClr val="accent1"/>
          </a:effectRef>
          <a:fontRef idx="minor">
            <a:schemeClr val="dk1"/>
          </a:fontRef>
        </p:style>
      </p:pic>
      <p:pic>
        <p:nvPicPr>
          <p:cNvPr id="8" name="图片 7">
            <a:extLst>
              <a:ext uri="{FF2B5EF4-FFF2-40B4-BE49-F238E27FC236}">
                <a16:creationId xmlns:a16="http://schemas.microsoft.com/office/drawing/2014/main" id="{DBFCD6E3-5057-CF85-296F-359513ECC408}"/>
              </a:ext>
            </a:extLst>
          </p:cNvPr>
          <p:cNvPicPr>
            <a:picLocks noChangeAspect="1"/>
          </p:cNvPicPr>
          <p:nvPr/>
        </p:nvPicPr>
        <p:blipFill>
          <a:blip r:embed="rId4"/>
          <a:stretch>
            <a:fillRect/>
          </a:stretch>
        </p:blipFill>
        <p:spPr>
          <a:xfrm>
            <a:off x="4185494" y="3456533"/>
            <a:ext cx="3360932" cy="2676979"/>
          </a:xfrm>
          <a:prstGeom prst="rect">
            <a:avLst/>
          </a:prstGeom>
        </p:spPr>
      </p:pic>
      <p:pic>
        <p:nvPicPr>
          <p:cNvPr id="14" name="图片 13">
            <a:extLst>
              <a:ext uri="{FF2B5EF4-FFF2-40B4-BE49-F238E27FC236}">
                <a16:creationId xmlns:a16="http://schemas.microsoft.com/office/drawing/2014/main" id="{B1101F27-F0AC-F5AA-5F15-4743982CC765}"/>
              </a:ext>
            </a:extLst>
          </p:cNvPr>
          <p:cNvPicPr>
            <a:picLocks noChangeAspect="1"/>
          </p:cNvPicPr>
          <p:nvPr/>
        </p:nvPicPr>
        <p:blipFill>
          <a:blip r:embed="rId5"/>
          <a:stretch>
            <a:fillRect/>
          </a:stretch>
        </p:blipFill>
        <p:spPr>
          <a:xfrm>
            <a:off x="199906" y="3506038"/>
            <a:ext cx="3789236" cy="2585364"/>
          </a:xfrm>
          <a:prstGeom prst="rect">
            <a:avLst/>
          </a:prstGeom>
        </p:spPr>
      </p:pic>
      <p:pic>
        <p:nvPicPr>
          <p:cNvPr id="15" name="Picture 7">
            <a:extLst>
              <a:ext uri="{FF2B5EF4-FFF2-40B4-BE49-F238E27FC236}">
                <a16:creationId xmlns:a16="http://schemas.microsoft.com/office/drawing/2014/main" id="{B37DF93A-61BE-EB33-1FAD-526C9C98D2F9}"/>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20278" b="20499"/>
          <a:stretch>
            <a:fillRect/>
          </a:stretch>
        </p:blipFill>
        <p:spPr bwMode="auto">
          <a:xfrm>
            <a:off x="1285203" y="2041419"/>
            <a:ext cx="3210244" cy="1334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文本框 15">
            <a:extLst>
              <a:ext uri="{FF2B5EF4-FFF2-40B4-BE49-F238E27FC236}">
                <a16:creationId xmlns:a16="http://schemas.microsoft.com/office/drawing/2014/main" id="{6916F93D-A04C-A330-5BEF-8CBC1889C5EB}"/>
              </a:ext>
            </a:extLst>
          </p:cNvPr>
          <p:cNvSpPr txBox="1"/>
          <p:nvPr/>
        </p:nvSpPr>
        <p:spPr>
          <a:xfrm>
            <a:off x="9438618" y="3618159"/>
            <a:ext cx="2255129" cy="523220"/>
          </a:xfrm>
          <a:prstGeom prst="rect">
            <a:avLst/>
          </a:prstGeom>
          <a:noFill/>
        </p:spPr>
        <p:txBody>
          <a:bodyPr wrap="square">
            <a:spAutoFit/>
          </a:bodyPr>
          <a:lstStyle/>
          <a:p>
            <a:pPr algn="l"/>
            <a:r>
              <a:rPr lang="en-US" altLang="zh-CN" sz="1400" b="1" dirty="0">
                <a:solidFill>
                  <a:srgbClr val="3333CC"/>
                </a:solidFill>
                <a:latin typeface="微软雅黑" panose="020B0503020204020204" pitchFamily="34" charset="-122"/>
                <a:ea typeface="微软雅黑" panose="020B0503020204020204" pitchFamily="34" charset="-122"/>
              </a:rPr>
              <a:t>masses:  Dm = 900 keV</a:t>
            </a:r>
            <a:br>
              <a:rPr lang="en-US" altLang="zh-CN" sz="1400" b="1" dirty="0">
                <a:solidFill>
                  <a:srgbClr val="3333CC"/>
                </a:solidFill>
                <a:latin typeface="微软雅黑" panose="020B0503020204020204" pitchFamily="34" charset="-122"/>
                <a:ea typeface="微软雅黑" panose="020B0503020204020204" pitchFamily="34" charset="-122"/>
              </a:rPr>
            </a:br>
            <a:r>
              <a:rPr lang="en-US" altLang="zh-CN" sz="1400" b="1" dirty="0">
                <a:solidFill>
                  <a:srgbClr val="3333CC"/>
                </a:solidFill>
                <a:latin typeface="微软雅黑" panose="020B0503020204020204" pitchFamily="34" charset="-122"/>
                <a:ea typeface="微软雅黑" panose="020B0503020204020204" pitchFamily="34" charset="-122"/>
              </a:rPr>
              <a:t>radii:      Dr  = 0.015 </a:t>
            </a:r>
            <a:r>
              <a:rPr lang="en-US" altLang="zh-CN" sz="1400" b="1" dirty="0" err="1">
                <a:solidFill>
                  <a:srgbClr val="3333CC"/>
                </a:solidFill>
                <a:latin typeface="微软雅黑" panose="020B0503020204020204" pitchFamily="34" charset="-122"/>
                <a:ea typeface="微软雅黑" panose="020B0503020204020204" pitchFamily="34" charset="-122"/>
              </a:rPr>
              <a:t>fm</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ransition advTm="64262"/>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23" name="Picture 4">
            <a:extLst>
              <a:ext uri="{FF2B5EF4-FFF2-40B4-BE49-F238E27FC236}">
                <a16:creationId xmlns:a16="http://schemas.microsoft.com/office/drawing/2014/main" id="{BEE9963D-981C-0143-45C8-E433805F52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30213" y="1362548"/>
            <a:ext cx="1838384" cy="463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4" name="标题 1">
            <a:extLst>
              <a:ext uri="{FF2B5EF4-FFF2-40B4-BE49-F238E27FC236}">
                <a16:creationId xmlns:a16="http://schemas.microsoft.com/office/drawing/2014/main" id="{C4414D38-C829-8119-60E1-FE49E9C986A1}"/>
              </a:ext>
            </a:extLst>
          </p:cNvPr>
          <p:cNvSpPr>
            <a:spLocks/>
          </p:cNvSpPr>
          <p:nvPr/>
        </p:nvSpPr>
        <p:spPr bwMode="auto">
          <a:xfrm>
            <a:off x="358813" y="675675"/>
            <a:ext cx="4041733" cy="408623"/>
          </a:xfrm>
          <a:prstGeom prst="roundRect">
            <a:avLst>
              <a:gd name="adj" fmla="val 16667"/>
            </a:avLst>
          </a:prstGeom>
        </p:spPr>
        <p:style>
          <a:lnRef idx="2">
            <a:schemeClr val="accent2">
              <a:shade val="15000"/>
            </a:schemeClr>
          </a:lnRef>
          <a:fillRef idx="1">
            <a:schemeClr val="accent2"/>
          </a:fillRef>
          <a:effectRef idx="0">
            <a:schemeClr val="accent2"/>
          </a:effectRef>
          <a:fontRef idx="minor">
            <a:schemeClr val="lt1"/>
          </a:fontRef>
        </p:style>
        <p:txBody>
          <a:bodyPr wrap="square">
            <a:spAutoFit/>
          </a:bodyPr>
          <a:lstStyle/>
          <a:p>
            <a:r>
              <a:rPr lang="en-US" altLang="zh-CN" b="1" dirty="0">
                <a:latin typeface="Segoe UI Light" panose="020B0502040204020203" pitchFamily="34" charset="0"/>
                <a:ea typeface="微软雅黑 Light" panose="020B0502040204020203" pitchFamily="34" charset="-122"/>
              </a:rPr>
              <a:t>Separable pairing </a:t>
            </a:r>
            <a:r>
              <a:rPr lang="en-US" altLang="zh-CN" b="1">
                <a:latin typeface="Segoe UI Light" panose="020B0502040204020203" pitchFamily="34" charset="0"/>
                <a:ea typeface="微软雅黑 Light" panose="020B0502040204020203" pitchFamily="34" charset="-122"/>
              </a:rPr>
              <a:t>interaction</a:t>
            </a:r>
            <a:r>
              <a:rPr lang="zh-CN" altLang="en-US" b="1">
                <a:latin typeface="Segoe UI Light" panose="020B0502040204020203" pitchFamily="34" charset="0"/>
                <a:ea typeface="微软雅黑 Light" panose="020B0502040204020203" pitchFamily="34" charset="-122"/>
              </a:rPr>
              <a:t>（</a:t>
            </a:r>
            <a:r>
              <a:rPr lang="en-US" altLang="zh-CN" b="1">
                <a:latin typeface="Segoe UI Light" panose="020B0502040204020203" pitchFamily="34" charset="0"/>
                <a:ea typeface="微软雅黑 Light" panose="020B0502040204020203" pitchFamily="34" charset="-122"/>
              </a:rPr>
              <a:t>TMR</a:t>
            </a:r>
            <a:r>
              <a:rPr lang="zh-CN" altLang="en-US" b="1">
                <a:latin typeface="Segoe UI Light" panose="020B0502040204020203" pitchFamily="34" charset="0"/>
                <a:ea typeface="微软雅黑 Light" panose="020B0502040204020203" pitchFamily="34" charset="-122"/>
              </a:rPr>
              <a:t>）</a:t>
            </a:r>
            <a:endParaRPr lang="en-US" altLang="zh-CN" b="1" dirty="0">
              <a:latin typeface="Segoe UI Light" panose="020B0502040204020203" pitchFamily="34" charset="0"/>
              <a:ea typeface="微软雅黑 Light" panose="020B0502040204020203" pitchFamily="34" charset="-122"/>
            </a:endParaRPr>
          </a:p>
        </p:txBody>
      </p:sp>
      <p:pic>
        <p:nvPicPr>
          <p:cNvPr id="34826" name="Picture 7">
            <a:extLst>
              <a:ext uri="{FF2B5EF4-FFF2-40B4-BE49-F238E27FC236}">
                <a16:creationId xmlns:a16="http://schemas.microsoft.com/office/drawing/2014/main" id="{BD6C4567-8BF1-31C7-D4BB-E195A304A44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42313"/>
          <a:stretch/>
        </p:blipFill>
        <p:spPr bwMode="auto">
          <a:xfrm>
            <a:off x="7516085" y="484573"/>
            <a:ext cx="3874363" cy="2705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4830" name="Picture 11">
            <a:extLst>
              <a:ext uri="{FF2B5EF4-FFF2-40B4-BE49-F238E27FC236}">
                <a16:creationId xmlns:a16="http://schemas.microsoft.com/office/drawing/2014/main" id="{94AC922F-5182-BFBC-22F5-81C7DE6924B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247" y="2353118"/>
            <a:ext cx="2861513" cy="1841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4832" name="Picture 13">
            <a:extLst>
              <a:ext uri="{FF2B5EF4-FFF2-40B4-BE49-F238E27FC236}">
                <a16:creationId xmlns:a16="http://schemas.microsoft.com/office/drawing/2014/main" id="{28F817A8-8BD5-CCBF-7909-56A0726A7438}"/>
              </a:ext>
            </a:extLst>
          </p:cNvPr>
          <p:cNvPicPr>
            <a:picLocks noGrp="1" noChangeAspect="1" noChangeArrowheads="1"/>
          </p:cNvPicPr>
          <p:nvPr>
            <p:ph type="body" idx="1"/>
          </p:nvPr>
        </p:nvPicPr>
        <p:blipFill>
          <a:blip r:embed="rId5">
            <a:extLst>
              <a:ext uri="{28A0092B-C50C-407E-A947-70E740481C1C}">
                <a14:useLocalDpi xmlns:a14="http://schemas.microsoft.com/office/drawing/2010/main" val="0"/>
              </a:ext>
            </a:extLst>
          </a:blip>
          <a:srcRect/>
          <a:stretch>
            <a:fillRect/>
          </a:stretch>
        </p:blipFill>
        <p:spPr bwMode="auto">
          <a:xfrm>
            <a:off x="371351" y="1365001"/>
            <a:ext cx="4301088" cy="945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 name="Picture 2">
            <a:extLst>
              <a:ext uri="{FF2B5EF4-FFF2-40B4-BE49-F238E27FC236}">
                <a16:creationId xmlns:a16="http://schemas.microsoft.com/office/drawing/2014/main" id="{0A1CB249-6534-40D1-319D-5F85CE767DBB}"/>
              </a:ext>
            </a:extLst>
          </p:cNvPr>
          <p:cNvPicPr>
            <a:picLocks noChangeAspect="1" noChangeArrowheads="1"/>
          </p:cNvPicPr>
          <p:nvPr/>
        </p:nvPicPr>
        <p:blipFill>
          <a:blip r:embed="rId6"/>
          <a:srcRect/>
          <a:stretch>
            <a:fillRect/>
          </a:stretch>
        </p:blipFill>
        <p:spPr bwMode="auto">
          <a:xfrm>
            <a:off x="486467" y="4237671"/>
            <a:ext cx="2593065" cy="1975668"/>
          </a:xfrm>
          <a:prstGeom prst="rect">
            <a:avLst/>
          </a:prstGeom>
          <a:ln/>
        </p:spPr>
        <p:style>
          <a:lnRef idx="2">
            <a:schemeClr val="accent1"/>
          </a:lnRef>
          <a:fillRef idx="1">
            <a:schemeClr val="lt1"/>
          </a:fillRef>
          <a:effectRef idx="0">
            <a:schemeClr val="accent1"/>
          </a:effectRef>
          <a:fontRef idx="minor">
            <a:schemeClr val="dk1"/>
          </a:fontRef>
        </p:style>
      </p:pic>
      <p:pic>
        <p:nvPicPr>
          <p:cNvPr id="3" name="Picture 7">
            <a:extLst>
              <a:ext uri="{FF2B5EF4-FFF2-40B4-BE49-F238E27FC236}">
                <a16:creationId xmlns:a16="http://schemas.microsoft.com/office/drawing/2014/main" id="{EC54BBE7-A241-6083-FC84-054EB5EB9D75}"/>
              </a:ext>
            </a:extLst>
          </p:cNvPr>
          <p:cNvPicPr>
            <a:picLocks noChangeAspect="1" noChangeArrowheads="1"/>
          </p:cNvPicPr>
          <p:nvPr/>
        </p:nvPicPr>
        <p:blipFill>
          <a:blip r:embed="rId7"/>
          <a:srcRect/>
          <a:stretch>
            <a:fillRect/>
          </a:stretch>
        </p:blipFill>
        <p:spPr bwMode="auto">
          <a:xfrm>
            <a:off x="3376154" y="2525264"/>
            <a:ext cx="2753727" cy="1759423"/>
          </a:xfrm>
          <a:prstGeom prst="rect">
            <a:avLst/>
          </a:prstGeom>
          <a:noFill/>
          <a:ln w="9525">
            <a:noFill/>
            <a:miter lim="800000"/>
            <a:headEnd/>
            <a:tailEnd/>
          </a:ln>
          <a:effectLst/>
        </p:spPr>
      </p:pic>
      <p:pic>
        <p:nvPicPr>
          <p:cNvPr id="5" name="Picture 10">
            <a:extLst>
              <a:ext uri="{FF2B5EF4-FFF2-40B4-BE49-F238E27FC236}">
                <a16:creationId xmlns:a16="http://schemas.microsoft.com/office/drawing/2014/main" id="{E23FFBCE-695A-5F91-239E-E60374D9C0A6}"/>
              </a:ext>
            </a:extLst>
          </p:cNvPr>
          <p:cNvPicPr>
            <a:picLocks noChangeAspect="1" noChangeArrowheads="1"/>
          </p:cNvPicPr>
          <p:nvPr/>
        </p:nvPicPr>
        <p:blipFill>
          <a:blip r:embed="rId8"/>
          <a:srcRect/>
          <a:stretch>
            <a:fillRect/>
          </a:stretch>
        </p:blipFill>
        <p:spPr bwMode="auto">
          <a:xfrm>
            <a:off x="4762358" y="1810274"/>
            <a:ext cx="2753727" cy="609205"/>
          </a:xfrm>
          <a:prstGeom prst="rect">
            <a:avLst/>
          </a:prstGeom>
          <a:noFill/>
          <a:ln w="9525">
            <a:noFill/>
            <a:miter lim="800000"/>
            <a:headEnd/>
            <a:tailEnd/>
          </a:ln>
          <a:effectLst/>
        </p:spPr>
      </p:pic>
      <p:pic>
        <p:nvPicPr>
          <p:cNvPr id="8" name="图片 7">
            <a:extLst>
              <a:ext uri="{FF2B5EF4-FFF2-40B4-BE49-F238E27FC236}">
                <a16:creationId xmlns:a16="http://schemas.microsoft.com/office/drawing/2014/main" id="{A322580A-9989-3F81-EEAC-E6FED992C74C}"/>
              </a:ext>
            </a:extLst>
          </p:cNvPr>
          <p:cNvPicPr>
            <a:picLocks noChangeAspect="1"/>
          </p:cNvPicPr>
          <p:nvPr/>
        </p:nvPicPr>
        <p:blipFill>
          <a:blip r:embed="rId9"/>
          <a:stretch>
            <a:fillRect/>
          </a:stretch>
        </p:blipFill>
        <p:spPr>
          <a:xfrm>
            <a:off x="3721079" y="4348502"/>
            <a:ext cx="2408802" cy="1943362"/>
          </a:xfrm>
          <a:prstGeom prst="rect">
            <a:avLst/>
          </a:prstGeom>
        </p:spPr>
      </p:pic>
      <p:graphicFrame>
        <p:nvGraphicFramePr>
          <p:cNvPr id="16" name="表格 15">
            <a:extLst>
              <a:ext uri="{FF2B5EF4-FFF2-40B4-BE49-F238E27FC236}">
                <a16:creationId xmlns:a16="http://schemas.microsoft.com/office/drawing/2014/main" id="{A65B7098-78BD-04AF-46F0-CC4114C105D7}"/>
              </a:ext>
            </a:extLst>
          </p:cNvPr>
          <p:cNvGraphicFramePr>
            <a:graphicFrameLocks noGrp="1"/>
          </p:cNvGraphicFramePr>
          <p:nvPr>
            <p:extLst>
              <p:ext uri="{D42A27DB-BD31-4B8C-83A1-F6EECF244321}">
                <p14:modId xmlns:p14="http://schemas.microsoft.com/office/powerpoint/2010/main" val="2807945134"/>
              </p:ext>
            </p:extLst>
          </p:nvPr>
        </p:nvGraphicFramePr>
        <p:xfrm>
          <a:off x="6387834" y="3583874"/>
          <a:ext cx="5485682" cy="2286000"/>
        </p:xfrm>
        <a:graphic>
          <a:graphicData uri="http://schemas.openxmlformats.org/drawingml/2006/table">
            <a:tbl>
              <a:tblPr>
                <a:tableStyleId>{5940675A-B579-460E-94D1-54222C63F5DA}</a:tableStyleId>
              </a:tblPr>
              <a:tblGrid>
                <a:gridCol w="1940540">
                  <a:extLst>
                    <a:ext uri="{9D8B030D-6E8A-4147-A177-3AD203B41FA5}">
                      <a16:colId xmlns:a16="http://schemas.microsoft.com/office/drawing/2014/main" val="1246489770"/>
                    </a:ext>
                  </a:extLst>
                </a:gridCol>
                <a:gridCol w="2597129">
                  <a:extLst>
                    <a:ext uri="{9D8B030D-6E8A-4147-A177-3AD203B41FA5}">
                      <a16:colId xmlns:a16="http://schemas.microsoft.com/office/drawing/2014/main" val="3894708221"/>
                    </a:ext>
                  </a:extLst>
                </a:gridCol>
                <a:gridCol w="948013">
                  <a:extLst>
                    <a:ext uri="{9D8B030D-6E8A-4147-A177-3AD203B41FA5}">
                      <a16:colId xmlns:a16="http://schemas.microsoft.com/office/drawing/2014/main" val="1690457208"/>
                    </a:ext>
                  </a:extLst>
                </a:gridCol>
              </a:tblGrid>
              <a:tr h="0">
                <a:tc>
                  <a:txBody>
                    <a:bodyPr/>
                    <a:lstStyle/>
                    <a:p>
                      <a:pPr>
                        <a:buNone/>
                      </a:pPr>
                      <a:r>
                        <a:rPr lang="fr-FR" sz="1200" dirty="0">
                          <a:latin typeface="微软雅黑" panose="020B0503020204020204" pitchFamily="34" charset="-122"/>
                          <a:ea typeface="微软雅黑" panose="020B0503020204020204" pitchFamily="34" charset="-122"/>
                        </a:rPr>
                        <a:t>Work</a:t>
                      </a:r>
                    </a:p>
                  </a:txBody>
                  <a:tcPr anchor="ctr"/>
                </a:tc>
                <a:tc>
                  <a:txBody>
                    <a:bodyPr/>
                    <a:lstStyle/>
                    <a:p>
                      <a:pPr>
                        <a:buNone/>
                      </a:pPr>
                      <a:r>
                        <a:rPr lang="fr-FR" sz="1200">
                          <a:latin typeface="微软雅黑" panose="020B0503020204020204" pitchFamily="34" charset="-122"/>
                          <a:ea typeface="微软雅黑" panose="020B0503020204020204" pitchFamily="34" charset="-122"/>
                        </a:rPr>
                        <a:t>Contribution</a:t>
                      </a:r>
                    </a:p>
                  </a:txBody>
                  <a:tcPr anchor="ctr"/>
                </a:tc>
                <a:tc>
                  <a:txBody>
                    <a:bodyPr/>
                    <a:lstStyle/>
                    <a:p>
                      <a:pPr algn="r">
                        <a:buNone/>
                      </a:pPr>
                      <a:r>
                        <a:rPr lang="fr-FR" sz="1200">
                          <a:latin typeface="微软雅黑" panose="020B0503020204020204" pitchFamily="34" charset="-122"/>
                          <a:ea typeface="微软雅黑" panose="020B0503020204020204" pitchFamily="34" charset="-122"/>
                        </a:rPr>
                        <a:t>Citations</a:t>
                      </a:r>
                    </a:p>
                  </a:txBody>
                  <a:tcPr anchor="ctr"/>
                </a:tc>
                <a:extLst>
                  <a:ext uri="{0D108BD9-81ED-4DB2-BD59-A6C34878D82A}">
                    <a16:rowId xmlns:a16="http://schemas.microsoft.com/office/drawing/2014/main" val="38082737"/>
                  </a:ext>
                </a:extLst>
              </a:tr>
              <a:tr h="0">
                <a:tc>
                  <a:txBody>
                    <a:bodyPr/>
                    <a:lstStyle/>
                    <a:p>
                      <a:pPr>
                        <a:buNone/>
                      </a:pPr>
                      <a:r>
                        <a:rPr lang="it-IT" sz="1200" b="1" dirty="0">
                          <a:latin typeface="微软雅黑" panose="020B0503020204020204" pitchFamily="34" charset="-122"/>
                          <a:ea typeface="微软雅黑" panose="020B0503020204020204" pitchFamily="34" charset="-122"/>
                        </a:rPr>
                        <a:t>Tian, Ma &amp; Ring</a:t>
                      </a:r>
                    </a:p>
                    <a:p>
                      <a:pPr>
                        <a:buNone/>
                      </a:pPr>
                      <a:r>
                        <a:rPr lang="it-IT" sz="1200" dirty="0">
                          <a:latin typeface="微软雅黑" panose="020B0503020204020204" pitchFamily="34" charset="-122"/>
                          <a:ea typeface="微软雅黑" panose="020B0503020204020204" pitchFamily="34" charset="-122"/>
                        </a:rPr>
                        <a:t> PLB </a:t>
                      </a:r>
                      <a:r>
                        <a:rPr lang="it-IT" sz="1200" b="1" dirty="0">
                          <a:latin typeface="微软雅黑" panose="020B0503020204020204" pitchFamily="34" charset="-122"/>
                          <a:ea typeface="微软雅黑" panose="020B0503020204020204" pitchFamily="34" charset="-122"/>
                        </a:rPr>
                        <a:t>676</a:t>
                      </a:r>
                      <a:r>
                        <a:rPr lang="it-IT" sz="1200" dirty="0">
                          <a:latin typeface="微软雅黑" panose="020B0503020204020204" pitchFamily="34" charset="-122"/>
                          <a:ea typeface="微软雅黑" panose="020B0503020204020204" pitchFamily="34" charset="-122"/>
                        </a:rPr>
                        <a:t>, 44 (2009)</a:t>
                      </a:r>
                    </a:p>
                  </a:txBody>
                  <a:tcPr anchor="ctr"/>
                </a:tc>
                <a:tc>
                  <a:txBody>
                    <a:bodyPr/>
                    <a:lstStyle/>
                    <a:p>
                      <a:pPr>
                        <a:buNone/>
                      </a:pPr>
                      <a:r>
                        <a:rPr lang="en-US" sz="1200">
                          <a:latin typeface="微软雅黑" panose="020B0503020204020204" pitchFamily="34" charset="-122"/>
                          <a:ea typeface="微软雅黑" panose="020B0503020204020204" pitchFamily="34" charset="-122"/>
                        </a:rPr>
                        <a:t>Finite-range separable pairing force for nuclear DFT</a:t>
                      </a:r>
                    </a:p>
                  </a:txBody>
                  <a:tcPr anchor="ctr"/>
                </a:tc>
                <a:tc>
                  <a:txBody>
                    <a:bodyPr/>
                    <a:lstStyle/>
                    <a:p>
                      <a:pPr algn="r">
                        <a:buNone/>
                      </a:pPr>
                      <a:r>
                        <a:rPr lang="en-US" altLang="zh-CN" sz="1200" b="1" dirty="0">
                          <a:latin typeface="微软雅黑" panose="020B0503020204020204" pitchFamily="34" charset="-122"/>
                          <a:ea typeface="微软雅黑" panose="020B0503020204020204" pitchFamily="34" charset="-122"/>
                        </a:rPr>
                        <a:t>400+</a:t>
                      </a:r>
                      <a:endParaRPr lang="zh-CN" altLang="en-US" sz="1200" dirty="0">
                        <a:latin typeface="微软雅黑" panose="020B0503020204020204" pitchFamily="34" charset="-122"/>
                        <a:ea typeface="微软雅黑" panose="020B0503020204020204" pitchFamily="34" charset="-122"/>
                      </a:endParaRPr>
                    </a:p>
                  </a:txBody>
                  <a:tcPr anchor="ctr"/>
                </a:tc>
                <a:extLst>
                  <a:ext uri="{0D108BD9-81ED-4DB2-BD59-A6C34878D82A}">
                    <a16:rowId xmlns:a16="http://schemas.microsoft.com/office/drawing/2014/main" val="168457109"/>
                  </a:ext>
                </a:extLst>
              </a:tr>
              <a:tr h="0">
                <a:tc>
                  <a:txBody>
                    <a:bodyPr/>
                    <a:lstStyle/>
                    <a:p>
                      <a:pPr>
                        <a:buNone/>
                      </a:pPr>
                      <a:r>
                        <a:rPr lang="it-IT" sz="1200" b="1" dirty="0">
                          <a:latin typeface="微软雅黑" panose="020B0503020204020204" pitchFamily="34" charset="-122"/>
                          <a:ea typeface="微软雅黑" panose="020B0503020204020204" pitchFamily="34" charset="-122"/>
                        </a:rPr>
                        <a:t>Tian, Ma &amp; Ring</a:t>
                      </a:r>
                    </a:p>
                    <a:p>
                      <a:pPr>
                        <a:buNone/>
                      </a:pPr>
                      <a:r>
                        <a:rPr lang="it-IT" sz="1200" dirty="0">
                          <a:latin typeface="微软雅黑" panose="020B0503020204020204" pitchFamily="34" charset="-122"/>
                          <a:ea typeface="微软雅黑" panose="020B0503020204020204" pitchFamily="34" charset="-122"/>
                        </a:rPr>
                        <a:t>PRC </a:t>
                      </a:r>
                      <a:r>
                        <a:rPr lang="it-IT" sz="1200" b="1" dirty="0">
                          <a:latin typeface="微软雅黑" panose="020B0503020204020204" pitchFamily="34" charset="-122"/>
                          <a:ea typeface="微软雅黑" panose="020B0503020204020204" pitchFamily="34" charset="-122"/>
                        </a:rPr>
                        <a:t>80</a:t>
                      </a:r>
                      <a:r>
                        <a:rPr lang="it-IT" sz="1200" dirty="0">
                          <a:latin typeface="微软雅黑" panose="020B0503020204020204" pitchFamily="34" charset="-122"/>
                          <a:ea typeface="微软雅黑" panose="020B0503020204020204" pitchFamily="34" charset="-122"/>
                        </a:rPr>
                        <a:t>, 024313 (2009)</a:t>
                      </a:r>
                    </a:p>
                  </a:txBody>
                  <a:tcPr anchor="ctr"/>
                </a:tc>
                <a:tc>
                  <a:txBody>
                    <a:bodyPr/>
                    <a:lstStyle/>
                    <a:p>
                      <a:pPr>
                        <a:buNone/>
                      </a:pPr>
                      <a:r>
                        <a:rPr lang="fr-FR" sz="1200">
                          <a:latin typeface="微软雅黑" panose="020B0503020204020204" pitchFamily="34" charset="-122"/>
                          <a:ea typeface="微软雅黑" panose="020B0503020204020204" pitchFamily="34" charset="-122"/>
                        </a:rPr>
                        <a:t>Axially deformed RHB calculations</a:t>
                      </a:r>
                    </a:p>
                  </a:txBody>
                  <a:tcPr anchor="ctr"/>
                </a:tc>
                <a:tc>
                  <a:txBody>
                    <a:bodyPr/>
                    <a:lstStyle/>
                    <a:p>
                      <a:pPr algn="r">
                        <a:buNone/>
                      </a:pPr>
                      <a:r>
                        <a:rPr lang="en-US" altLang="zh-CN" sz="1200" b="1">
                          <a:latin typeface="微软雅黑" panose="020B0503020204020204" pitchFamily="34" charset="-122"/>
                          <a:ea typeface="微软雅黑" panose="020B0503020204020204" pitchFamily="34" charset="-122"/>
                        </a:rPr>
                        <a:t>100+</a:t>
                      </a:r>
                      <a:endParaRPr lang="zh-CN" altLang="en-US" sz="1200">
                        <a:latin typeface="微软雅黑" panose="020B0503020204020204" pitchFamily="34" charset="-122"/>
                        <a:ea typeface="微软雅黑" panose="020B0503020204020204" pitchFamily="34" charset="-122"/>
                      </a:endParaRPr>
                    </a:p>
                  </a:txBody>
                  <a:tcPr anchor="ctr"/>
                </a:tc>
                <a:extLst>
                  <a:ext uri="{0D108BD9-81ED-4DB2-BD59-A6C34878D82A}">
                    <a16:rowId xmlns:a16="http://schemas.microsoft.com/office/drawing/2014/main" val="1532657760"/>
                  </a:ext>
                </a:extLst>
              </a:tr>
              <a:tr h="0">
                <a:tc>
                  <a:txBody>
                    <a:bodyPr/>
                    <a:lstStyle/>
                    <a:p>
                      <a:pPr>
                        <a:buNone/>
                      </a:pPr>
                      <a:r>
                        <a:rPr lang="it-IT" sz="1200" b="1" dirty="0">
                          <a:latin typeface="微软雅黑" panose="020B0503020204020204" pitchFamily="34" charset="-122"/>
                          <a:ea typeface="微软雅黑" panose="020B0503020204020204" pitchFamily="34" charset="-122"/>
                        </a:rPr>
                        <a:t>Tian, Ma &amp; Ring</a:t>
                      </a:r>
                    </a:p>
                    <a:p>
                      <a:pPr>
                        <a:buNone/>
                      </a:pPr>
                      <a:r>
                        <a:rPr lang="it-IT" sz="1200" dirty="0">
                          <a:latin typeface="微软雅黑" panose="020B0503020204020204" pitchFamily="34" charset="-122"/>
                          <a:ea typeface="微软雅黑" panose="020B0503020204020204" pitchFamily="34" charset="-122"/>
                        </a:rPr>
                        <a:t>PRC </a:t>
                      </a:r>
                      <a:r>
                        <a:rPr lang="it-IT" sz="1200" b="1" dirty="0">
                          <a:latin typeface="微软雅黑" panose="020B0503020204020204" pitchFamily="34" charset="-122"/>
                          <a:ea typeface="微软雅黑" panose="020B0503020204020204" pitchFamily="34" charset="-122"/>
                        </a:rPr>
                        <a:t>79</a:t>
                      </a:r>
                      <a:r>
                        <a:rPr lang="it-IT" sz="1200" dirty="0">
                          <a:latin typeface="微软雅黑" panose="020B0503020204020204" pitchFamily="34" charset="-122"/>
                          <a:ea typeface="微软雅黑" panose="020B0503020204020204" pitchFamily="34" charset="-122"/>
                        </a:rPr>
                        <a:t>, 064301 (2009)</a:t>
                      </a:r>
                    </a:p>
                  </a:txBody>
                  <a:tcPr anchor="ctr"/>
                </a:tc>
                <a:tc>
                  <a:txBody>
                    <a:bodyPr/>
                    <a:lstStyle/>
                    <a:p>
                      <a:pPr>
                        <a:buNone/>
                      </a:pPr>
                      <a:r>
                        <a:rPr lang="fr-FR" sz="1200">
                          <a:latin typeface="微软雅黑" panose="020B0503020204020204" pitchFamily="34" charset="-122"/>
                          <a:ea typeface="微软雅黑" panose="020B0503020204020204" pitchFamily="34" charset="-122"/>
                        </a:rPr>
                        <a:t>Relativistic QRPA extension</a:t>
                      </a:r>
                    </a:p>
                  </a:txBody>
                  <a:tcPr anchor="ctr"/>
                </a:tc>
                <a:tc>
                  <a:txBody>
                    <a:bodyPr/>
                    <a:lstStyle/>
                    <a:p>
                      <a:pPr algn="r">
                        <a:buNone/>
                      </a:pPr>
                      <a:r>
                        <a:rPr lang="en-US" altLang="zh-CN" sz="1200" b="1">
                          <a:latin typeface="微软雅黑" panose="020B0503020204020204" pitchFamily="34" charset="-122"/>
                          <a:ea typeface="微软雅黑" panose="020B0503020204020204" pitchFamily="34" charset="-122"/>
                        </a:rPr>
                        <a:t>80+</a:t>
                      </a:r>
                      <a:endParaRPr lang="zh-CN" altLang="en-US" sz="1200">
                        <a:latin typeface="微软雅黑" panose="020B0503020204020204" pitchFamily="34" charset="-122"/>
                        <a:ea typeface="微软雅黑" panose="020B0503020204020204" pitchFamily="34" charset="-122"/>
                      </a:endParaRPr>
                    </a:p>
                  </a:txBody>
                  <a:tcPr anchor="ctr"/>
                </a:tc>
                <a:extLst>
                  <a:ext uri="{0D108BD9-81ED-4DB2-BD59-A6C34878D82A}">
                    <a16:rowId xmlns:a16="http://schemas.microsoft.com/office/drawing/2014/main" val="778249525"/>
                  </a:ext>
                </a:extLst>
              </a:tr>
              <a:tr h="0">
                <a:tc>
                  <a:txBody>
                    <a:bodyPr/>
                    <a:lstStyle/>
                    <a:p>
                      <a:pPr>
                        <a:buNone/>
                      </a:pPr>
                      <a:r>
                        <a:rPr lang="fr-FR" sz="1200" b="1" dirty="0">
                          <a:latin typeface="微软雅黑" panose="020B0503020204020204" pitchFamily="34" charset="-122"/>
                          <a:ea typeface="微软雅黑" panose="020B0503020204020204" pitchFamily="34" charset="-122"/>
                        </a:rPr>
                        <a:t>Nikšić, Vretenar, Tian, Ma &amp; Ring</a:t>
                      </a:r>
                    </a:p>
                    <a:p>
                      <a:pPr>
                        <a:buNone/>
                      </a:pPr>
                      <a:r>
                        <a:rPr lang="fr-FR" sz="1200" dirty="0">
                          <a:latin typeface="微软雅黑" panose="020B0503020204020204" pitchFamily="34" charset="-122"/>
                          <a:ea typeface="微软雅黑" panose="020B0503020204020204" pitchFamily="34" charset="-122"/>
                        </a:rPr>
                        <a:t>PRC </a:t>
                      </a:r>
                      <a:r>
                        <a:rPr lang="fr-FR" sz="1200" b="1" dirty="0">
                          <a:latin typeface="微软雅黑" panose="020B0503020204020204" pitchFamily="34" charset="-122"/>
                          <a:ea typeface="微软雅黑" panose="020B0503020204020204" pitchFamily="34" charset="-122"/>
                        </a:rPr>
                        <a:t>81</a:t>
                      </a:r>
                      <a:r>
                        <a:rPr lang="fr-FR" sz="1200" dirty="0">
                          <a:latin typeface="微软雅黑" panose="020B0503020204020204" pitchFamily="34" charset="-122"/>
                          <a:ea typeface="微软雅黑" panose="020B0503020204020204" pitchFamily="34" charset="-122"/>
                        </a:rPr>
                        <a:t>, 054318 (2010)</a:t>
                      </a:r>
                    </a:p>
                  </a:txBody>
                  <a:tcPr anchor="ctr"/>
                </a:tc>
                <a:tc>
                  <a:txBody>
                    <a:bodyPr/>
                    <a:lstStyle/>
                    <a:p>
                      <a:pPr>
                        <a:buNone/>
                      </a:pPr>
                      <a:r>
                        <a:rPr lang="fr-FR" sz="1200">
                          <a:latin typeface="微软雅黑" panose="020B0503020204020204" pitchFamily="34" charset="-122"/>
                          <a:ea typeface="微软雅黑" panose="020B0503020204020204" pitchFamily="34" charset="-122"/>
                        </a:rPr>
                        <a:t>3D/triaxial RHB calculations</a:t>
                      </a:r>
                    </a:p>
                  </a:txBody>
                  <a:tcPr anchor="ctr"/>
                </a:tc>
                <a:tc>
                  <a:txBody>
                    <a:bodyPr/>
                    <a:lstStyle/>
                    <a:p>
                      <a:pPr algn="r">
                        <a:buNone/>
                      </a:pPr>
                      <a:r>
                        <a:rPr lang="en-US" altLang="zh-CN" sz="1200" b="1" dirty="0">
                          <a:latin typeface="微软雅黑" panose="020B0503020204020204" pitchFamily="34" charset="-122"/>
                          <a:ea typeface="微软雅黑" panose="020B0503020204020204" pitchFamily="34" charset="-122"/>
                        </a:rPr>
                        <a:t>120+</a:t>
                      </a:r>
                      <a:endParaRPr lang="zh-CN" altLang="en-US" sz="1200" dirty="0">
                        <a:latin typeface="微软雅黑" panose="020B0503020204020204" pitchFamily="34" charset="-122"/>
                        <a:ea typeface="微软雅黑" panose="020B0503020204020204" pitchFamily="34" charset="-122"/>
                      </a:endParaRPr>
                    </a:p>
                  </a:txBody>
                  <a:tcPr anchor="ctr"/>
                </a:tc>
                <a:extLst>
                  <a:ext uri="{0D108BD9-81ED-4DB2-BD59-A6C34878D82A}">
                    <a16:rowId xmlns:a16="http://schemas.microsoft.com/office/drawing/2014/main" val="3436925439"/>
                  </a:ext>
                </a:extLst>
              </a:tr>
            </a:tbl>
          </a:graphicData>
        </a:graphic>
      </p:graphicFrame>
    </p:spTree>
  </p:cSld>
  <p:clrMapOvr>
    <a:masterClrMapping/>
  </p:clrMapOvr>
  <p:transition advTm="75349"/>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44B56B-878A-AE8F-4962-D2893BD567AC}"/>
            </a:ext>
          </a:extLst>
        </p:cNvPr>
        <p:cNvGrpSpPr/>
        <p:nvPr/>
      </p:nvGrpSpPr>
      <p:grpSpPr>
        <a:xfrm>
          <a:off x="0" y="0"/>
          <a:ext cx="0" cy="0"/>
          <a:chOff x="0" y="0"/>
          <a:chExt cx="0" cy="0"/>
        </a:xfrm>
      </p:grpSpPr>
      <p:sp>
        <p:nvSpPr>
          <p:cNvPr id="2" name="矩形 1">
            <a:extLst>
              <a:ext uri="{FF2B5EF4-FFF2-40B4-BE49-F238E27FC236}">
                <a16:creationId xmlns:a16="http://schemas.microsoft.com/office/drawing/2014/main" id="{05880658-8BEC-D7E4-AFE3-9FFC3BA07469}"/>
              </a:ext>
            </a:extLst>
          </p:cNvPr>
          <p:cNvSpPr/>
          <p:nvPr/>
        </p:nvSpPr>
        <p:spPr>
          <a:xfrm>
            <a:off x="-1072" y="2129042"/>
            <a:ext cx="12192000" cy="2668110"/>
          </a:xfrm>
          <a:prstGeom prst="rect">
            <a:avLst/>
          </a:prstGeom>
          <a:solidFill>
            <a:schemeClr val="accent1">
              <a:lumMod val="75000"/>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Calibri" panose="020F0502020204030204" pitchFamily="34" charset="0"/>
              <a:ea typeface="微软雅黑" panose="020B0503020204020204" pitchFamily="34" charset="-122"/>
              <a:sym typeface="Calibri" panose="020F0502020204030204" pitchFamily="34" charset="0"/>
            </a:endParaRPr>
          </a:p>
        </p:txBody>
      </p:sp>
      <p:sp>
        <p:nvSpPr>
          <p:cNvPr id="3" name="矩形 2">
            <a:extLst>
              <a:ext uri="{FF2B5EF4-FFF2-40B4-BE49-F238E27FC236}">
                <a16:creationId xmlns:a16="http://schemas.microsoft.com/office/drawing/2014/main" id="{4D11B7AF-B645-9F17-F147-BB7ABD329A81}"/>
              </a:ext>
            </a:extLst>
          </p:cNvPr>
          <p:cNvSpPr/>
          <p:nvPr/>
        </p:nvSpPr>
        <p:spPr>
          <a:xfrm>
            <a:off x="119336" y="2268939"/>
            <a:ext cx="11953328" cy="2384197"/>
          </a:xfrm>
          <a:prstGeom prst="rect">
            <a:avLst/>
          </a:prstGeom>
          <a:noFill/>
          <a:ln w="3810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Calibri" panose="020F0502020204030204" pitchFamily="34" charset="0"/>
              <a:ea typeface="微软雅黑" panose="020B0503020204020204" pitchFamily="34" charset="-122"/>
              <a:sym typeface="Calibri" panose="020F0502020204030204" pitchFamily="34" charset="0"/>
            </a:endParaRPr>
          </a:p>
        </p:txBody>
      </p:sp>
      <p:sp>
        <p:nvSpPr>
          <p:cNvPr id="4" name="文本框 3">
            <a:extLst>
              <a:ext uri="{FF2B5EF4-FFF2-40B4-BE49-F238E27FC236}">
                <a16:creationId xmlns:a16="http://schemas.microsoft.com/office/drawing/2014/main" id="{FC2D94E3-DCBA-B328-FAAD-6A5FB1541E22}"/>
              </a:ext>
            </a:extLst>
          </p:cNvPr>
          <p:cNvSpPr txBox="1"/>
          <p:nvPr/>
        </p:nvSpPr>
        <p:spPr>
          <a:xfrm>
            <a:off x="536595" y="2967335"/>
            <a:ext cx="11116666" cy="923330"/>
          </a:xfrm>
          <a:prstGeom prst="rect">
            <a:avLst/>
          </a:prstGeom>
          <a:noFill/>
        </p:spPr>
        <p:txBody>
          <a:bodyPr wrap="square" rtlCol="0">
            <a:spAutoFit/>
          </a:bodyPr>
          <a:lstStyle/>
          <a:p>
            <a:pPr algn="ctr"/>
            <a:r>
              <a:rPr lang="en-US" altLang="zh-CN" sz="5400" b="1" dirty="0">
                <a:solidFill>
                  <a:schemeClr val="bg1"/>
                </a:solidFill>
                <a:latin typeface="Segoe UI Light" panose="020B0502040204020203" pitchFamily="34" charset="0"/>
                <a:ea typeface="微软雅黑 Light" panose="020B0502040204020203" pitchFamily="34" charset="-122"/>
              </a:rPr>
              <a:t>Giant Dipole Resonance</a:t>
            </a:r>
          </a:p>
        </p:txBody>
      </p:sp>
      <p:sp>
        <p:nvSpPr>
          <p:cNvPr id="5" name="灯片编号占位符 4">
            <a:extLst>
              <a:ext uri="{FF2B5EF4-FFF2-40B4-BE49-F238E27FC236}">
                <a16:creationId xmlns:a16="http://schemas.microsoft.com/office/drawing/2014/main" id="{4C98C6BF-5836-0D8B-17BE-6F57497686E2}"/>
              </a:ext>
            </a:extLst>
          </p:cNvPr>
          <p:cNvSpPr>
            <a:spLocks noGrp="1"/>
          </p:cNvSpPr>
          <p:nvPr>
            <p:ph type="sldNum" sz="quarter" idx="11"/>
          </p:nvPr>
        </p:nvSpPr>
        <p:spPr/>
        <p:txBody>
          <a:bodyPr/>
          <a:lstStyle/>
          <a:p>
            <a:fld id="{40321020-7931-4610-B95E-80A53469F597}" type="slidenum">
              <a:rPr lang="zh-CN" altLang="en-US" smtClean="0">
                <a:latin typeface="Segoe UI Light" panose="020B0502040204020203" pitchFamily="34" charset="0"/>
                <a:ea typeface="微软雅黑 Light" panose="020B0502040204020203" pitchFamily="34" charset="-122"/>
              </a:rPr>
              <a:pPr/>
              <a:t>9</a:t>
            </a:fld>
            <a:endParaRPr lang="zh-CN" altLang="en-US" dirty="0">
              <a:latin typeface="Segoe UI Light" panose="020B0502040204020203" pitchFamily="34" charset="0"/>
              <a:ea typeface="微软雅黑 Light" panose="020B0502040204020203" pitchFamily="34" charset="-122"/>
            </a:endParaRPr>
          </a:p>
        </p:txBody>
      </p:sp>
    </p:spTree>
    <p:extLst>
      <p:ext uri="{BB962C8B-B14F-4D97-AF65-F5344CB8AC3E}">
        <p14:creationId xmlns:p14="http://schemas.microsoft.com/office/powerpoint/2010/main" val="925843348"/>
      </p:ext>
    </p:extLst>
  </p:cSld>
  <p:clrMapOvr>
    <a:masterClrMapping/>
  </p:clrMapOvr>
  <mc:AlternateContent xmlns:mc="http://schemas.openxmlformats.org/markup-compatibility/2006">
    <mc:Choice xmlns:p14="http://schemas.microsoft.com/office/powerpoint/2010/main" Requires="p14">
      <p:transition spd="slow" p14:dur="2000" advTm="14487"/>
    </mc:Choice>
    <mc:Fallback>
      <p:transition spd="slow" advTm="14487"/>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KSO_WM_DIAGRAM_VIRTUALLY_FRAME" val="{&quot;height&quot;:373.9,&quot;left&quot;:26.4,&quot;top&quot;:98.65,&quot;width&quot;:897.15}"/>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373.9,&quot;left&quot;:26.4,&quot;top&quot;:98.65,&quot;width&quot;:897.15}"/>
</p:tagLst>
</file>

<file path=ppt/theme/theme1.xml><?xml version="1.0" encoding="utf-8"?>
<a:theme xmlns:a="http://schemas.openxmlformats.org/drawingml/2006/main" name="CNDC">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ont">
      <a:majorFont>
        <a:latin typeface="Segoe UI Light"/>
        <a:ea typeface="微软雅黑 Light"/>
        <a:cs typeface=""/>
      </a:majorFont>
      <a:minorFont>
        <a:latin typeface="Segoe UI Light"/>
        <a:ea typeface="微软雅黑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CNDC" id="{A3FB3B04-410E-44A3-93F9-A50ACA6DAD6D}" vid="{D38149E0-F528-42DA-B552-BD41CF069481}"/>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CNDC</Template>
  <TotalTime>3780</TotalTime>
  <Words>1167</Words>
  <Application>Microsoft Office PowerPoint</Application>
  <PresentationFormat>宽屏</PresentationFormat>
  <Paragraphs>142</Paragraphs>
  <Slides>27</Slides>
  <Notes>8</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27</vt:i4>
      </vt:variant>
    </vt:vector>
  </HeadingPairs>
  <TitlesOfParts>
    <vt:vector size="43" baseType="lpstr">
      <vt:lpstr>Hannotate SC</vt:lpstr>
      <vt:lpstr>ＭＳ Ｐゴシック</vt:lpstr>
      <vt:lpstr>ui-sans-serif</vt:lpstr>
      <vt:lpstr>等线</vt:lpstr>
      <vt:lpstr>黑体</vt:lpstr>
      <vt:lpstr>Microsoft YaHei</vt:lpstr>
      <vt:lpstr>Microsoft YaHei</vt:lpstr>
      <vt:lpstr>Microsoft YaHei Light</vt:lpstr>
      <vt:lpstr>Arial</vt:lpstr>
      <vt:lpstr>Calibri</vt:lpstr>
      <vt:lpstr>Cambria</vt:lpstr>
      <vt:lpstr>Cambria Math</vt:lpstr>
      <vt:lpstr>Cooper Black</vt:lpstr>
      <vt:lpstr>Segoe UI Light</vt:lpstr>
      <vt:lpstr>Wingdings</vt:lpstr>
      <vt:lpstr>CNDC</vt:lpstr>
      <vt:lpstr>Microscopic Giant Dipole Response and Nuclear Level Densities within Covariant Energy Density Functional Theory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yuan tian</dc:creator>
  <cp:lastModifiedBy>yuan tian</cp:lastModifiedBy>
  <cp:revision>77</cp:revision>
  <dcterms:created xsi:type="dcterms:W3CDTF">2025-03-14T02:30:02Z</dcterms:created>
  <dcterms:modified xsi:type="dcterms:W3CDTF">2026-05-21T05:43:11Z</dcterms:modified>
</cp:coreProperties>
</file>